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tmp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gif" ContentType="video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embeddings/oleObject1.bin" ContentType="application/vnd.openxmlformats-officedocument.oleObject"/>
  <Override PartName="/ppt/tags/tag1.xml" ContentType="application/vnd.openxmlformats-officedocument.presentationml.tags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60" r:id="rId2"/>
    <p:sldId id="298" r:id="rId3"/>
    <p:sldId id="478" r:id="rId4"/>
    <p:sldId id="479" r:id="rId5"/>
    <p:sldId id="480" r:id="rId6"/>
    <p:sldId id="481" r:id="rId7"/>
    <p:sldId id="458" r:id="rId8"/>
    <p:sldId id="482" r:id="rId9"/>
    <p:sldId id="470" r:id="rId10"/>
    <p:sldId id="455" r:id="rId11"/>
    <p:sldId id="456" r:id="rId12"/>
    <p:sldId id="457" r:id="rId13"/>
    <p:sldId id="471" r:id="rId14"/>
    <p:sldId id="459" r:id="rId15"/>
    <p:sldId id="473" r:id="rId16"/>
    <p:sldId id="460" r:id="rId17"/>
    <p:sldId id="461" r:id="rId18"/>
    <p:sldId id="462" r:id="rId19"/>
    <p:sldId id="463" r:id="rId20"/>
    <p:sldId id="464" r:id="rId21"/>
    <p:sldId id="465" r:id="rId22"/>
    <p:sldId id="466" r:id="rId23"/>
    <p:sldId id="472" r:id="rId24"/>
    <p:sldId id="438" r:id="rId25"/>
    <p:sldId id="439" r:id="rId26"/>
    <p:sldId id="376" r:id="rId27"/>
    <p:sldId id="386" r:id="rId28"/>
    <p:sldId id="418" r:id="rId29"/>
    <p:sldId id="419" r:id="rId30"/>
    <p:sldId id="420" r:id="rId31"/>
    <p:sldId id="421" r:id="rId32"/>
    <p:sldId id="422" r:id="rId33"/>
    <p:sldId id="408" r:id="rId34"/>
    <p:sldId id="411" r:id="rId35"/>
    <p:sldId id="450" r:id="rId36"/>
    <p:sldId id="449" r:id="rId37"/>
    <p:sldId id="426" r:id="rId38"/>
    <p:sldId id="474" r:id="rId39"/>
    <p:sldId id="475" r:id="rId40"/>
    <p:sldId id="468" r:id="rId41"/>
    <p:sldId id="476" r:id="rId42"/>
    <p:sldId id="477" r:id="rId4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431"/>
    <a:srgbClr val="E82A03"/>
    <a:srgbClr val="CD6609"/>
    <a:srgbClr val="CD9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504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76FEAA-F4C2-4757-903B-BDD5A280366B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BEC194CB-C377-4C38-BC98-8C4953E7161B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BE" dirty="0" smtClean="0"/>
            <a:t>E-Health</a:t>
          </a:r>
          <a:endParaRPr lang="nl-BE" dirty="0"/>
        </a:p>
      </dgm:t>
    </dgm:pt>
    <dgm:pt modelId="{26BF64E8-8BB3-481F-9D96-116005C0A7CF}" type="parTrans" cxnId="{7AEDD5F4-DFC0-4134-926D-46051CB9F164}">
      <dgm:prSet/>
      <dgm:spPr/>
      <dgm:t>
        <a:bodyPr/>
        <a:lstStyle/>
        <a:p>
          <a:endParaRPr lang="nl-BE"/>
        </a:p>
      </dgm:t>
    </dgm:pt>
    <dgm:pt modelId="{C8C36F10-A710-4B12-9096-0A064F09E5A0}" type="sibTrans" cxnId="{7AEDD5F4-DFC0-4134-926D-46051CB9F164}">
      <dgm:prSet/>
      <dgm:spPr/>
      <dgm:t>
        <a:bodyPr/>
        <a:lstStyle/>
        <a:p>
          <a:endParaRPr lang="nl-BE"/>
        </a:p>
      </dgm:t>
    </dgm:pt>
    <dgm:pt modelId="{19264636-4441-456C-B8BC-06DAEB31752E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nl-BE" dirty="0" smtClean="0"/>
            <a:t> </a:t>
          </a:r>
          <a:endParaRPr lang="nl-BE" dirty="0"/>
        </a:p>
      </dgm:t>
    </dgm:pt>
    <dgm:pt modelId="{6774A7F9-6BC4-442B-9AF0-16C6AE937573}" type="parTrans" cxnId="{789AD0C1-F308-488C-9C06-39042488C8A4}">
      <dgm:prSet/>
      <dgm:spPr/>
      <dgm:t>
        <a:bodyPr/>
        <a:lstStyle/>
        <a:p>
          <a:endParaRPr lang="nl-BE"/>
        </a:p>
      </dgm:t>
    </dgm:pt>
    <dgm:pt modelId="{60E0F939-5BDA-48A0-974B-924DEC06B887}" type="sibTrans" cxnId="{789AD0C1-F308-488C-9C06-39042488C8A4}">
      <dgm:prSet/>
      <dgm:spPr/>
      <dgm:t>
        <a:bodyPr/>
        <a:lstStyle/>
        <a:p>
          <a:endParaRPr lang="nl-BE"/>
        </a:p>
      </dgm:t>
    </dgm:pt>
    <dgm:pt modelId="{3AEBBD5E-7AD2-455A-85B2-4454B8AFD4A2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BE" dirty="0" smtClean="0"/>
            <a:t>Smart Cities</a:t>
          </a:r>
          <a:endParaRPr lang="nl-BE" dirty="0"/>
        </a:p>
      </dgm:t>
    </dgm:pt>
    <dgm:pt modelId="{5C031F09-DCEF-4F40-946D-817FBAF6F71A}" type="parTrans" cxnId="{310A97C1-B708-4252-8289-7EAA0F4FFBBE}">
      <dgm:prSet/>
      <dgm:spPr/>
      <dgm:t>
        <a:bodyPr/>
        <a:lstStyle/>
        <a:p>
          <a:endParaRPr lang="nl-BE"/>
        </a:p>
      </dgm:t>
    </dgm:pt>
    <dgm:pt modelId="{7F36D93E-4D47-4909-B69C-F9506439FC68}" type="sibTrans" cxnId="{310A97C1-B708-4252-8289-7EAA0F4FFBBE}">
      <dgm:prSet/>
      <dgm:spPr/>
      <dgm:t>
        <a:bodyPr/>
        <a:lstStyle/>
        <a:p>
          <a:endParaRPr lang="nl-BE"/>
        </a:p>
      </dgm:t>
    </dgm:pt>
    <dgm:pt modelId="{4DB582A5-A966-408D-9C0A-9138B35DD1BC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nl-BE" dirty="0" smtClean="0"/>
            <a:t> </a:t>
          </a:r>
          <a:endParaRPr lang="nl-BE" dirty="0"/>
        </a:p>
      </dgm:t>
    </dgm:pt>
    <dgm:pt modelId="{DDE91AAE-650A-4BE5-90AD-217500A40DA3}" type="parTrans" cxnId="{914D50C8-E6DD-46FA-9FE0-6B059E248959}">
      <dgm:prSet/>
      <dgm:spPr/>
      <dgm:t>
        <a:bodyPr/>
        <a:lstStyle/>
        <a:p>
          <a:endParaRPr lang="nl-BE"/>
        </a:p>
      </dgm:t>
    </dgm:pt>
    <dgm:pt modelId="{B60DD975-8254-40F2-B58D-0FA3984A7478}" type="sibTrans" cxnId="{914D50C8-E6DD-46FA-9FE0-6B059E248959}">
      <dgm:prSet/>
      <dgm:spPr/>
      <dgm:t>
        <a:bodyPr/>
        <a:lstStyle/>
        <a:p>
          <a:endParaRPr lang="nl-BE"/>
        </a:p>
      </dgm:t>
    </dgm:pt>
    <dgm:pt modelId="{68799261-AC32-4572-88DD-A026C842E9DC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9AEB7AAB-4193-47CC-8059-A20D7B5070E2}" type="parTrans" cxnId="{59797F56-AA09-41F2-90E6-C34CB80C1FCC}">
      <dgm:prSet/>
      <dgm:spPr/>
      <dgm:t>
        <a:bodyPr/>
        <a:lstStyle/>
        <a:p>
          <a:endParaRPr lang="nl-BE"/>
        </a:p>
      </dgm:t>
    </dgm:pt>
    <dgm:pt modelId="{7C1F8ACF-4D89-4F1A-82BC-62899DD375F7}" type="sibTrans" cxnId="{59797F56-AA09-41F2-90E6-C34CB80C1FCC}">
      <dgm:prSet/>
      <dgm:spPr/>
      <dgm:t>
        <a:bodyPr/>
        <a:lstStyle/>
        <a:p>
          <a:endParaRPr lang="nl-BE"/>
        </a:p>
      </dgm:t>
    </dgm:pt>
    <dgm:pt modelId="{C4D4FA8C-9B30-4A12-B7DA-520D0A3DDB03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BE" dirty="0" smtClean="0"/>
            <a:t>Industry 4.0</a:t>
          </a:r>
          <a:endParaRPr lang="nl-BE" dirty="0"/>
        </a:p>
      </dgm:t>
    </dgm:pt>
    <dgm:pt modelId="{2DB0ADA9-5237-487C-8C8E-E05BD893C29C}" type="parTrans" cxnId="{5FB60F6D-67A9-4554-B2D7-4F31074C8E3E}">
      <dgm:prSet/>
      <dgm:spPr/>
      <dgm:t>
        <a:bodyPr/>
        <a:lstStyle/>
        <a:p>
          <a:endParaRPr lang="nl-BE"/>
        </a:p>
      </dgm:t>
    </dgm:pt>
    <dgm:pt modelId="{26B1D803-5FC3-482F-BE3E-0FF366FE7F7A}" type="sibTrans" cxnId="{5FB60F6D-67A9-4554-B2D7-4F31074C8E3E}">
      <dgm:prSet/>
      <dgm:spPr/>
      <dgm:t>
        <a:bodyPr/>
        <a:lstStyle/>
        <a:p>
          <a:endParaRPr lang="nl-BE"/>
        </a:p>
      </dgm:t>
    </dgm:pt>
    <dgm:pt modelId="{BC33C4A2-FD1F-4EFC-9F98-EAD58453186C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nl-BE" dirty="0" smtClean="0"/>
            <a:t> </a:t>
          </a:r>
          <a:endParaRPr lang="nl-BE" dirty="0"/>
        </a:p>
      </dgm:t>
    </dgm:pt>
    <dgm:pt modelId="{9922625F-50E8-4414-B4A0-1DBB7BA78DBA}" type="parTrans" cxnId="{C17E183C-C75C-4A7C-8B42-A730F139DFE8}">
      <dgm:prSet/>
      <dgm:spPr/>
      <dgm:t>
        <a:bodyPr/>
        <a:lstStyle/>
        <a:p>
          <a:endParaRPr lang="nl-BE"/>
        </a:p>
      </dgm:t>
    </dgm:pt>
    <dgm:pt modelId="{6C564146-EDCC-4F45-AD25-7DD0D8FAE81B}" type="sibTrans" cxnId="{C17E183C-C75C-4A7C-8B42-A730F139DFE8}">
      <dgm:prSet/>
      <dgm:spPr/>
      <dgm:t>
        <a:bodyPr/>
        <a:lstStyle/>
        <a:p>
          <a:endParaRPr lang="nl-BE"/>
        </a:p>
      </dgm:t>
    </dgm:pt>
    <dgm:pt modelId="{29DC087A-A1BE-40CF-8B34-E1CA77D81AC1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1BBDAA21-2BFC-46A0-BD48-A1942EAC6C8B}" type="parTrans" cxnId="{13BDE667-ADF7-4370-BA58-4271BF068509}">
      <dgm:prSet/>
      <dgm:spPr/>
      <dgm:t>
        <a:bodyPr/>
        <a:lstStyle/>
        <a:p>
          <a:endParaRPr lang="nl-BE"/>
        </a:p>
      </dgm:t>
    </dgm:pt>
    <dgm:pt modelId="{58A1A251-6671-4569-9581-2F00A3582961}" type="sibTrans" cxnId="{13BDE667-ADF7-4370-BA58-4271BF068509}">
      <dgm:prSet/>
      <dgm:spPr/>
      <dgm:t>
        <a:bodyPr/>
        <a:lstStyle/>
        <a:p>
          <a:endParaRPr lang="nl-BE"/>
        </a:p>
      </dgm:t>
    </dgm:pt>
    <dgm:pt modelId="{6CB0B64F-9EA3-414D-9851-2728E8E421BB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BE" dirty="0" smtClean="0"/>
            <a:t>Digital Economy</a:t>
          </a:r>
          <a:endParaRPr lang="nl-BE" dirty="0"/>
        </a:p>
      </dgm:t>
    </dgm:pt>
    <dgm:pt modelId="{CC7EE2C4-816E-45FC-AE95-1EEE2332D2DB}" type="parTrans" cxnId="{F6246E3D-AF9F-4BA9-927A-DEF032762FF5}">
      <dgm:prSet/>
      <dgm:spPr/>
      <dgm:t>
        <a:bodyPr/>
        <a:lstStyle/>
        <a:p>
          <a:endParaRPr lang="nl-BE"/>
        </a:p>
      </dgm:t>
    </dgm:pt>
    <dgm:pt modelId="{6813609D-8E59-4EC5-8A1B-2228C11FBE66}" type="sibTrans" cxnId="{F6246E3D-AF9F-4BA9-927A-DEF032762FF5}">
      <dgm:prSet/>
      <dgm:spPr/>
      <dgm:t>
        <a:bodyPr/>
        <a:lstStyle/>
        <a:p>
          <a:endParaRPr lang="nl-BE"/>
        </a:p>
      </dgm:t>
    </dgm:pt>
    <dgm:pt modelId="{0FDBF4EB-21E5-46C7-8633-CD2105F0A720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A4B49F53-9097-4E7A-8AA5-96B6D1C24028}" type="parTrans" cxnId="{C6BC0749-2B88-4F70-BA30-54D5FDECF7ED}">
      <dgm:prSet/>
      <dgm:spPr/>
      <dgm:t>
        <a:bodyPr/>
        <a:lstStyle/>
        <a:p>
          <a:endParaRPr lang="nl-BE"/>
        </a:p>
      </dgm:t>
    </dgm:pt>
    <dgm:pt modelId="{BFDF5ED7-68FE-40E2-84DE-C941A202B239}" type="sibTrans" cxnId="{C6BC0749-2B88-4F70-BA30-54D5FDECF7ED}">
      <dgm:prSet/>
      <dgm:spPr/>
      <dgm:t>
        <a:bodyPr/>
        <a:lstStyle/>
        <a:p>
          <a:endParaRPr lang="nl-BE"/>
        </a:p>
      </dgm:t>
    </dgm:pt>
    <dgm:pt modelId="{0C14D204-2029-46AF-9391-3486717EBF74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42DB93BC-1B95-417A-968C-B3695F537263}" type="parTrans" cxnId="{6C8D83D3-CAFE-4356-9301-B3145016EEA9}">
      <dgm:prSet/>
      <dgm:spPr/>
      <dgm:t>
        <a:bodyPr/>
        <a:lstStyle/>
        <a:p>
          <a:endParaRPr lang="nl-BE"/>
        </a:p>
      </dgm:t>
    </dgm:pt>
    <dgm:pt modelId="{7976A4CD-3529-4C9E-81C0-2F0BB607A076}" type="sibTrans" cxnId="{6C8D83D3-CAFE-4356-9301-B3145016EEA9}">
      <dgm:prSet/>
      <dgm:spPr/>
      <dgm:t>
        <a:bodyPr/>
        <a:lstStyle/>
        <a:p>
          <a:endParaRPr lang="nl-BE"/>
        </a:p>
      </dgm:t>
    </dgm:pt>
    <dgm:pt modelId="{AF62FAA8-B448-42A1-A29E-E6A0182DCA57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A49FDDF0-CC5B-4AD2-9BD0-6ECFD8E108C5}" type="parTrans" cxnId="{D9288CE3-3971-4257-ABCA-F2AB0C654DD5}">
      <dgm:prSet/>
      <dgm:spPr/>
      <dgm:t>
        <a:bodyPr/>
        <a:lstStyle/>
        <a:p>
          <a:endParaRPr lang="nl-BE"/>
        </a:p>
      </dgm:t>
    </dgm:pt>
    <dgm:pt modelId="{3721D639-48FE-4262-A2E9-21A688B68590}" type="sibTrans" cxnId="{D9288CE3-3971-4257-ABCA-F2AB0C654DD5}">
      <dgm:prSet/>
      <dgm:spPr/>
      <dgm:t>
        <a:bodyPr/>
        <a:lstStyle/>
        <a:p>
          <a:endParaRPr lang="nl-BE"/>
        </a:p>
      </dgm:t>
    </dgm:pt>
    <dgm:pt modelId="{DBD3720A-2C67-4ECF-A487-9D356CDDFA71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BB1BE357-95F2-4946-B51F-37ED98C2049C}" type="parTrans" cxnId="{33016DA3-A3BB-442E-8BDC-E4325B71B1B8}">
      <dgm:prSet/>
      <dgm:spPr/>
      <dgm:t>
        <a:bodyPr/>
        <a:lstStyle/>
        <a:p>
          <a:endParaRPr lang="nl-BE"/>
        </a:p>
      </dgm:t>
    </dgm:pt>
    <dgm:pt modelId="{E9D4BDD6-34A8-4A75-9751-E6F6E396F5F0}" type="sibTrans" cxnId="{33016DA3-A3BB-442E-8BDC-E4325B71B1B8}">
      <dgm:prSet/>
      <dgm:spPr/>
      <dgm:t>
        <a:bodyPr/>
        <a:lstStyle/>
        <a:p>
          <a:endParaRPr lang="nl-BE"/>
        </a:p>
      </dgm:t>
    </dgm:pt>
    <dgm:pt modelId="{13FE72B0-E396-4697-8A60-2EF119BC6993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1505E3FC-C1E8-443C-9350-2CCA9349CA2B}" type="parTrans" cxnId="{D0A20BF0-1E09-4E30-9054-8FF2F06926F5}">
      <dgm:prSet/>
      <dgm:spPr/>
      <dgm:t>
        <a:bodyPr/>
        <a:lstStyle/>
        <a:p>
          <a:endParaRPr lang="nl-BE"/>
        </a:p>
      </dgm:t>
    </dgm:pt>
    <dgm:pt modelId="{CF3C71CF-54F9-4652-8E4A-0A9915B373FB}" type="sibTrans" cxnId="{D0A20BF0-1E09-4E30-9054-8FF2F06926F5}">
      <dgm:prSet/>
      <dgm:spPr/>
      <dgm:t>
        <a:bodyPr/>
        <a:lstStyle/>
        <a:p>
          <a:endParaRPr lang="nl-BE"/>
        </a:p>
      </dgm:t>
    </dgm:pt>
    <dgm:pt modelId="{0811C0E4-9373-4031-A5E4-A99BCE08EA29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FC4FE2C0-1956-4905-B5C1-15874A9E8949}" type="parTrans" cxnId="{0D0FE927-0874-459D-9B28-4FF60641273B}">
      <dgm:prSet/>
      <dgm:spPr/>
      <dgm:t>
        <a:bodyPr/>
        <a:lstStyle/>
        <a:p>
          <a:endParaRPr lang="nl-BE"/>
        </a:p>
      </dgm:t>
    </dgm:pt>
    <dgm:pt modelId="{6B626461-90F2-46D4-933E-F31BED4CA03D}" type="sibTrans" cxnId="{0D0FE927-0874-459D-9B28-4FF60641273B}">
      <dgm:prSet/>
      <dgm:spPr/>
      <dgm:t>
        <a:bodyPr/>
        <a:lstStyle/>
        <a:p>
          <a:endParaRPr lang="nl-BE"/>
        </a:p>
      </dgm:t>
    </dgm:pt>
    <dgm:pt modelId="{509EB196-55BE-414B-B7F8-AFD007E437BC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241101C1-2CD3-4AF4-9ABA-52DD853AF2EB}" type="parTrans" cxnId="{8B4B633F-DB14-4A50-86E3-9E6859622FEA}">
      <dgm:prSet/>
      <dgm:spPr/>
      <dgm:t>
        <a:bodyPr/>
        <a:lstStyle/>
        <a:p>
          <a:endParaRPr lang="nl-BE"/>
        </a:p>
      </dgm:t>
    </dgm:pt>
    <dgm:pt modelId="{A36157C1-216D-41A8-957F-9A33FCA2E1F3}" type="sibTrans" cxnId="{8B4B633F-DB14-4A50-86E3-9E6859622FEA}">
      <dgm:prSet/>
      <dgm:spPr/>
      <dgm:t>
        <a:bodyPr/>
        <a:lstStyle/>
        <a:p>
          <a:endParaRPr lang="nl-BE"/>
        </a:p>
      </dgm:t>
    </dgm:pt>
    <dgm:pt modelId="{6237D223-5C6D-4993-A0A1-C5694F72394D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2DA1E6B7-0B28-465A-895A-BCCBF7B20D1B}" type="parTrans" cxnId="{9C78AED3-FE91-4B06-8727-A91F0CD0E5B6}">
      <dgm:prSet/>
      <dgm:spPr/>
      <dgm:t>
        <a:bodyPr/>
        <a:lstStyle/>
        <a:p>
          <a:endParaRPr lang="nl-BE"/>
        </a:p>
      </dgm:t>
    </dgm:pt>
    <dgm:pt modelId="{C7077113-2A52-45FB-B6DC-A7DB9277C706}" type="sibTrans" cxnId="{9C78AED3-FE91-4B06-8727-A91F0CD0E5B6}">
      <dgm:prSet/>
      <dgm:spPr/>
      <dgm:t>
        <a:bodyPr/>
        <a:lstStyle/>
        <a:p>
          <a:endParaRPr lang="nl-BE"/>
        </a:p>
      </dgm:t>
    </dgm:pt>
    <dgm:pt modelId="{8A75B1CF-FCC7-40A1-8755-26D4B25E7C11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B03F56B6-3574-4D5B-B9C9-51BE1BDA8FFE}" type="parTrans" cxnId="{86EA3B36-23C8-47AB-AC10-9A30F64B11A7}">
      <dgm:prSet/>
      <dgm:spPr/>
      <dgm:t>
        <a:bodyPr/>
        <a:lstStyle/>
        <a:p>
          <a:endParaRPr lang="nl-BE"/>
        </a:p>
      </dgm:t>
    </dgm:pt>
    <dgm:pt modelId="{65D08F0E-A4A3-4EF3-8E64-36D093ED06B8}" type="sibTrans" cxnId="{86EA3B36-23C8-47AB-AC10-9A30F64B11A7}">
      <dgm:prSet/>
      <dgm:spPr/>
      <dgm:t>
        <a:bodyPr/>
        <a:lstStyle/>
        <a:p>
          <a:endParaRPr lang="nl-BE"/>
        </a:p>
      </dgm:t>
    </dgm:pt>
    <dgm:pt modelId="{6620C8B6-FD8F-44F1-8058-96A8D2B094CA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CE92CD83-662F-479E-8276-EAB884A3E50C}" type="parTrans" cxnId="{BEE82700-AA7A-4405-9921-656CBE4AF260}">
      <dgm:prSet/>
      <dgm:spPr/>
      <dgm:t>
        <a:bodyPr/>
        <a:lstStyle/>
        <a:p>
          <a:endParaRPr lang="nl-BE"/>
        </a:p>
      </dgm:t>
    </dgm:pt>
    <dgm:pt modelId="{A2E652FA-0C20-4504-96BE-5B0DACE61453}" type="sibTrans" cxnId="{BEE82700-AA7A-4405-9921-656CBE4AF260}">
      <dgm:prSet/>
      <dgm:spPr/>
      <dgm:t>
        <a:bodyPr/>
        <a:lstStyle/>
        <a:p>
          <a:endParaRPr lang="nl-BE"/>
        </a:p>
      </dgm:t>
    </dgm:pt>
    <dgm:pt modelId="{CA0C7E54-6AC0-40F3-AF12-63112A9D7383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nl-BE" dirty="0"/>
        </a:p>
      </dgm:t>
    </dgm:pt>
    <dgm:pt modelId="{DDBFEC62-9E3C-46DD-9144-5599F49CAF51}" type="parTrans" cxnId="{D20F6C4D-31CC-404B-9DBA-314FF894CBC3}">
      <dgm:prSet/>
      <dgm:spPr/>
      <dgm:t>
        <a:bodyPr/>
        <a:lstStyle/>
        <a:p>
          <a:endParaRPr lang="nl-BE"/>
        </a:p>
      </dgm:t>
    </dgm:pt>
    <dgm:pt modelId="{F19D36A9-509C-4D92-9088-AFE54B8EC0AA}" type="sibTrans" cxnId="{D20F6C4D-31CC-404B-9DBA-314FF894CBC3}">
      <dgm:prSet/>
      <dgm:spPr/>
      <dgm:t>
        <a:bodyPr/>
        <a:lstStyle/>
        <a:p>
          <a:endParaRPr lang="nl-BE"/>
        </a:p>
      </dgm:t>
    </dgm:pt>
    <dgm:pt modelId="{896258ED-271F-4CB4-9631-22F5AB01BDAE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nl-BE" dirty="0" smtClean="0"/>
            <a:t>Data Mining - Visualisation</a:t>
          </a:r>
          <a:endParaRPr lang="nl-BE" dirty="0"/>
        </a:p>
      </dgm:t>
    </dgm:pt>
    <dgm:pt modelId="{AEFB0512-B31E-415E-AFD6-34D643421290}" type="parTrans" cxnId="{F828E4D2-F2BB-4503-9A81-0174214C2991}">
      <dgm:prSet/>
      <dgm:spPr/>
      <dgm:t>
        <a:bodyPr/>
        <a:lstStyle/>
        <a:p>
          <a:endParaRPr lang="nl-BE"/>
        </a:p>
      </dgm:t>
    </dgm:pt>
    <dgm:pt modelId="{EB7CE20F-0F69-4F32-BA54-3493D42C299E}" type="sibTrans" cxnId="{F828E4D2-F2BB-4503-9A81-0174214C2991}">
      <dgm:prSet/>
      <dgm:spPr/>
      <dgm:t>
        <a:bodyPr/>
        <a:lstStyle/>
        <a:p>
          <a:endParaRPr lang="nl-BE"/>
        </a:p>
      </dgm:t>
    </dgm:pt>
    <dgm:pt modelId="{8598F634-C500-4E20-BD89-5CBA943A4A8F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nl-BE" dirty="0"/>
        </a:p>
      </dgm:t>
    </dgm:pt>
    <dgm:pt modelId="{F0AF1A27-62CC-435D-8314-39BBF6B25916}" type="parTrans" cxnId="{513C0870-6B07-4BB3-A906-8F2C81A75029}">
      <dgm:prSet/>
      <dgm:spPr/>
      <dgm:t>
        <a:bodyPr/>
        <a:lstStyle/>
        <a:p>
          <a:endParaRPr lang="nl-BE"/>
        </a:p>
      </dgm:t>
    </dgm:pt>
    <dgm:pt modelId="{5C115B9E-B6E4-4477-902A-3E63413DF447}" type="sibTrans" cxnId="{513C0870-6B07-4BB3-A906-8F2C81A75029}">
      <dgm:prSet/>
      <dgm:spPr/>
      <dgm:t>
        <a:bodyPr/>
        <a:lstStyle/>
        <a:p>
          <a:endParaRPr lang="nl-BE"/>
        </a:p>
      </dgm:t>
    </dgm:pt>
    <dgm:pt modelId="{7060492A-3A2A-44D1-AD22-0A367E36E84E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nl-BE" dirty="0" smtClean="0"/>
            <a:t>Signal processing &amp; systems</a:t>
          </a:r>
          <a:endParaRPr lang="nl-BE" dirty="0"/>
        </a:p>
      </dgm:t>
    </dgm:pt>
    <dgm:pt modelId="{8A9F7548-AC66-454A-845E-95CFEBDA0CB6}" type="parTrans" cxnId="{25479191-F7B4-499F-BB12-4CED6910343D}">
      <dgm:prSet/>
      <dgm:spPr/>
      <dgm:t>
        <a:bodyPr/>
        <a:lstStyle/>
        <a:p>
          <a:endParaRPr lang="nl-BE"/>
        </a:p>
      </dgm:t>
    </dgm:pt>
    <dgm:pt modelId="{51C75DA5-7229-49CB-A7E4-DB52191B14D1}" type="sibTrans" cxnId="{25479191-F7B4-499F-BB12-4CED6910343D}">
      <dgm:prSet/>
      <dgm:spPr/>
      <dgm:t>
        <a:bodyPr/>
        <a:lstStyle/>
        <a:p>
          <a:endParaRPr lang="nl-BE"/>
        </a:p>
      </dgm:t>
    </dgm:pt>
    <dgm:pt modelId="{2B932B5C-F189-4124-9DFE-0928F1FCCE0E}">
      <dgm:prSet phldrT="[Text]"/>
      <dgm:spPr/>
      <dgm:t>
        <a:bodyPr/>
        <a:lstStyle/>
        <a:p>
          <a:r>
            <a:rPr lang="nl-BE" dirty="0" smtClean="0"/>
            <a:t>Data Mining - Exploration</a:t>
          </a:r>
          <a:endParaRPr lang="nl-BE" dirty="0"/>
        </a:p>
      </dgm:t>
    </dgm:pt>
    <dgm:pt modelId="{80DDAC7C-CF04-446F-BFC9-F63BC371117B}" type="parTrans" cxnId="{3AE0B9B2-C71C-418E-B1B3-F48937284FB5}">
      <dgm:prSet/>
      <dgm:spPr/>
      <dgm:t>
        <a:bodyPr/>
        <a:lstStyle/>
        <a:p>
          <a:endParaRPr lang="nl-BE"/>
        </a:p>
      </dgm:t>
    </dgm:pt>
    <dgm:pt modelId="{878E63C4-307A-46AE-951E-29448C36E796}" type="sibTrans" cxnId="{3AE0B9B2-C71C-418E-B1B3-F48937284FB5}">
      <dgm:prSet/>
      <dgm:spPr/>
      <dgm:t>
        <a:bodyPr/>
        <a:lstStyle/>
        <a:p>
          <a:endParaRPr lang="nl-BE"/>
        </a:p>
      </dgm:t>
    </dgm:pt>
    <dgm:pt modelId="{02593716-DD3E-42F8-8BF2-9ECA55A570EB}">
      <dgm:prSet phldrT="[Text]"/>
      <dgm:spPr/>
      <dgm:t>
        <a:bodyPr/>
        <a:lstStyle/>
        <a:p>
          <a:r>
            <a:rPr lang="nl-BE" dirty="0" smtClean="0"/>
            <a:t>Data Mining - Prediction</a:t>
          </a:r>
          <a:endParaRPr lang="nl-BE" dirty="0"/>
        </a:p>
      </dgm:t>
    </dgm:pt>
    <dgm:pt modelId="{92318A4A-A3BE-45D3-8015-CF83B663F795}" type="parTrans" cxnId="{15B051F6-0785-46B2-97D5-3A29736A973B}">
      <dgm:prSet/>
      <dgm:spPr/>
      <dgm:t>
        <a:bodyPr/>
        <a:lstStyle/>
        <a:p>
          <a:endParaRPr lang="nl-BE"/>
        </a:p>
      </dgm:t>
    </dgm:pt>
    <dgm:pt modelId="{C5A4221F-0879-4B13-877E-4C332C63A80A}" type="sibTrans" cxnId="{15B051F6-0785-46B2-97D5-3A29736A973B}">
      <dgm:prSet/>
      <dgm:spPr/>
      <dgm:t>
        <a:bodyPr/>
        <a:lstStyle/>
        <a:p>
          <a:endParaRPr lang="nl-BE"/>
        </a:p>
      </dgm:t>
    </dgm:pt>
    <dgm:pt modelId="{05AC4C99-CFB6-484B-83DB-1E7A8B760902}" type="pres">
      <dgm:prSet presAssocID="{9676FEAA-F4C2-4757-903B-BDD5A280366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8F4009DA-0E12-453F-B06E-BF680A5D7BB9}" type="pres">
      <dgm:prSet presAssocID="{8598F634-C500-4E20-BD89-5CBA943A4A8F}" presName="compNode" presStyleCnt="0"/>
      <dgm:spPr/>
    </dgm:pt>
    <dgm:pt modelId="{8106F9FB-AF8A-44A5-89E3-636FC3D4E441}" type="pres">
      <dgm:prSet presAssocID="{8598F634-C500-4E20-BD89-5CBA943A4A8F}" presName="aNode" presStyleLbl="bgShp" presStyleIdx="0" presStyleCnt="5"/>
      <dgm:spPr/>
      <dgm:t>
        <a:bodyPr/>
        <a:lstStyle/>
        <a:p>
          <a:endParaRPr lang="nl-BE"/>
        </a:p>
      </dgm:t>
    </dgm:pt>
    <dgm:pt modelId="{5416218C-91B7-4949-80E3-672E42EEF2D1}" type="pres">
      <dgm:prSet presAssocID="{8598F634-C500-4E20-BD89-5CBA943A4A8F}" presName="textNode" presStyleLbl="bgShp" presStyleIdx="0" presStyleCnt="5"/>
      <dgm:spPr/>
      <dgm:t>
        <a:bodyPr/>
        <a:lstStyle/>
        <a:p>
          <a:endParaRPr lang="nl-BE"/>
        </a:p>
      </dgm:t>
    </dgm:pt>
    <dgm:pt modelId="{6633C642-2062-4294-88CA-AF0BAB1DF53E}" type="pres">
      <dgm:prSet presAssocID="{8598F634-C500-4E20-BD89-5CBA943A4A8F}" presName="compChildNode" presStyleCnt="0"/>
      <dgm:spPr/>
    </dgm:pt>
    <dgm:pt modelId="{146FFF25-FDBB-4373-92D2-DD5CCB0CC5A9}" type="pres">
      <dgm:prSet presAssocID="{8598F634-C500-4E20-BD89-5CBA943A4A8F}" presName="theInnerList" presStyleCnt="0"/>
      <dgm:spPr/>
    </dgm:pt>
    <dgm:pt modelId="{3B2E6845-8EEF-41EF-BA98-600717ED6623}" type="pres">
      <dgm:prSet presAssocID="{7060492A-3A2A-44D1-AD22-0A367E36E84E}" presName="childNode" presStyleLbl="node1" presStyleIdx="0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87DDC2D-9450-4011-AB56-0455E5A3CAE2}" type="pres">
      <dgm:prSet presAssocID="{7060492A-3A2A-44D1-AD22-0A367E36E84E}" presName="aSpace2" presStyleCnt="0"/>
      <dgm:spPr/>
    </dgm:pt>
    <dgm:pt modelId="{DD3634C9-8978-4F92-BAD0-539EAA3BD116}" type="pres">
      <dgm:prSet presAssocID="{2B932B5C-F189-4124-9DFE-0928F1FCCE0E}" presName="childNode" presStyleLbl="node1" presStyleIdx="1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79058E1-79CD-401C-AE9B-CF5235D463D5}" type="pres">
      <dgm:prSet presAssocID="{2B932B5C-F189-4124-9DFE-0928F1FCCE0E}" presName="aSpace2" presStyleCnt="0"/>
      <dgm:spPr/>
    </dgm:pt>
    <dgm:pt modelId="{4073D5AA-5E53-474E-A25C-181693E90D75}" type="pres">
      <dgm:prSet presAssocID="{02593716-DD3E-42F8-8BF2-9ECA55A570EB}" presName="childNode" presStyleLbl="node1" presStyleIdx="2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C962440F-7FD0-4E8D-AF41-7AD705257B3B}" type="pres">
      <dgm:prSet presAssocID="{02593716-DD3E-42F8-8BF2-9ECA55A570EB}" presName="aSpace2" presStyleCnt="0"/>
      <dgm:spPr/>
    </dgm:pt>
    <dgm:pt modelId="{8FB2CD24-4D93-4AFA-A199-0C64765F7419}" type="pres">
      <dgm:prSet presAssocID="{896258ED-271F-4CB4-9631-22F5AB01BDAE}" presName="childNode" presStyleLbl="node1" presStyleIdx="3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8268B9BC-FC3B-4973-8369-7B42C27B13EF}" type="pres">
      <dgm:prSet presAssocID="{8598F634-C500-4E20-BD89-5CBA943A4A8F}" presName="aSpace" presStyleCnt="0"/>
      <dgm:spPr/>
    </dgm:pt>
    <dgm:pt modelId="{7C5E1255-CC68-4DA8-B8A1-3FD5B49C0DE3}" type="pres">
      <dgm:prSet presAssocID="{BEC194CB-C377-4C38-BC98-8C4953E7161B}" presName="compNode" presStyleCnt="0"/>
      <dgm:spPr/>
    </dgm:pt>
    <dgm:pt modelId="{55B578D8-3D9B-4318-B334-5F6889E34BEB}" type="pres">
      <dgm:prSet presAssocID="{BEC194CB-C377-4C38-BC98-8C4953E7161B}" presName="aNode" presStyleLbl="bgShp" presStyleIdx="1" presStyleCnt="5"/>
      <dgm:spPr/>
      <dgm:t>
        <a:bodyPr/>
        <a:lstStyle/>
        <a:p>
          <a:endParaRPr lang="nl-BE"/>
        </a:p>
      </dgm:t>
    </dgm:pt>
    <dgm:pt modelId="{A071F94D-2BC9-45D1-B647-D8BE2D68B037}" type="pres">
      <dgm:prSet presAssocID="{BEC194CB-C377-4C38-BC98-8C4953E7161B}" presName="textNode" presStyleLbl="bgShp" presStyleIdx="1" presStyleCnt="5"/>
      <dgm:spPr/>
      <dgm:t>
        <a:bodyPr/>
        <a:lstStyle/>
        <a:p>
          <a:endParaRPr lang="nl-BE"/>
        </a:p>
      </dgm:t>
    </dgm:pt>
    <dgm:pt modelId="{2855AD96-0B1F-4193-A3EC-02A6A13D8C86}" type="pres">
      <dgm:prSet presAssocID="{BEC194CB-C377-4C38-BC98-8C4953E7161B}" presName="compChildNode" presStyleCnt="0"/>
      <dgm:spPr/>
    </dgm:pt>
    <dgm:pt modelId="{F178922D-F8CE-4AC6-93E7-38446AC47F91}" type="pres">
      <dgm:prSet presAssocID="{BEC194CB-C377-4C38-BC98-8C4953E7161B}" presName="theInnerList" presStyleCnt="0"/>
      <dgm:spPr/>
    </dgm:pt>
    <dgm:pt modelId="{BC462BEA-53CA-49EB-9DFB-DBA04EB6751E}" type="pres">
      <dgm:prSet presAssocID="{19264636-4441-456C-B8BC-06DAEB31752E}" presName="childNode" presStyleLbl="node1" presStyleIdx="4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6377542A-4628-4E0D-B959-97A6CB5B44CF}" type="pres">
      <dgm:prSet presAssocID="{19264636-4441-456C-B8BC-06DAEB31752E}" presName="aSpace2" presStyleCnt="0"/>
      <dgm:spPr/>
    </dgm:pt>
    <dgm:pt modelId="{FECF57D2-6E0D-4B17-BBFD-DC56C95CD4EF}" type="pres">
      <dgm:prSet presAssocID="{CA0C7E54-6AC0-40F3-AF12-63112A9D7383}" presName="childNode" presStyleLbl="node1" presStyleIdx="5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E968621-0576-4018-BD38-BB804BFE105D}" type="pres">
      <dgm:prSet presAssocID="{CA0C7E54-6AC0-40F3-AF12-63112A9D7383}" presName="aSpace2" presStyleCnt="0"/>
      <dgm:spPr/>
    </dgm:pt>
    <dgm:pt modelId="{C5DA18AD-D790-47B2-AC98-558094AC937E}" type="pres">
      <dgm:prSet presAssocID="{6620C8B6-FD8F-44F1-8058-96A8D2B094CA}" presName="childNode" presStyleLbl="node1" presStyleIdx="6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21C053FE-8B49-4DF4-B65C-1FF13120AA7D}" type="pres">
      <dgm:prSet presAssocID="{6620C8B6-FD8F-44F1-8058-96A8D2B094CA}" presName="aSpace2" presStyleCnt="0"/>
      <dgm:spPr/>
    </dgm:pt>
    <dgm:pt modelId="{F75A52A3-0B6C-40DD-960C-233407581C27}" type="pres">
      <dgm:prSet presAssocID="{0FDBF4EB-21E5-46C7-8633-CD2105F0A720}" presName="childNode" presStyleLbl="node1" presStyleIdx="7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689C7D1A-4803-4559-B674-E19BF6D64972}" type="pres">
      <dgm:prSet presAssocID="{BEC194CB-C377-4C38-BC98-8C4953E7161B}" presName="aSpace" presStyleCnt="0"/>
      <dgm:spPr/>
    </dgm:pt>
    <dgm:pt modelId="{9C664721-3AB4-4EEC-91FF-DB0741A35FE3}" type="pres">
      <dgm:prSet presAssocID="{3AEBBD5E-7AD2-455A-85B2-4454B8AFD4A2}" presName="compNode" presStyleCnt="0"/>
      <dgm:spPr/>
    </dgm:pt>
    <dgm:pt modelId="{BD4FC331-7CB9-4851-9CEB-90412706C929}" type="pres">
      <dgm:prSet presAssocID="{3AEBBD5E-7AD2-455A-85B2-4454B8AFD4A2}" presName="aNode" presStyleLbl="bgShp" presStyleIdx="2" presStyleCnt="5"/>
      <dgm:spPr/>
      <dgm:t>
        <a:bodyPr/>
        <a:lstStyle/>
        <a:p>
          <a:endParaRPr lang="nl-BE"/>
        </a:p>
      </dgm:t>
    </dgm:pt>
    <dgm:pt modelId="{FC623A4F-6822-428E-87AC-22ED43FCD60F}" type="pres">
      <dgm:prSet presAssocID="{3AEBBD5E-7AD2-455A-85B2-4454B8AFD4A2}" presName="textNode" presStyleLbl="bgShp" presStyleIdx="2" presStyleCnt="5"/>
      <dgm:spPr/>
      <dgm:t>
        <a:bodyPr/>
        <a:lstStyle/>
        <a:p>
          <a:endParaRPr lang="nl-BE"/>
        </a:p>
      </dgm:t>
    </dgm:pt>
    <dgm:pt modelId="{423F2DEB-3E9E-402C-8E79-C242DF022E48}" type="pres">
      <dgm:prSet presAssocID="{3AEBBD5E-7AD2-455A-85B2-4454B8AFD4A2}" presName="compChildNode" presStyleCnt="0"/>
      <dgm:spPr/>
    </dgm:pt>
    <dgm:pt modelId="{C6E756A4-96B4-4368-BBD1-5223E97B6F55}" type="pres">
      <dgm:prSet presAssocID="{3AEBBD5E-7AD2-455A-85B2-4454B8AFD4A2}" presName="theInnerList" presStyleCnt="0"/>
      <dgm:spPr/>
    </dgm:pt>
    <dgm:pt modelId="{FDFCFEF5-CD70-47C9-AB87-D6BC0342932E}" type="pres">
      <dgm:prSet presAssocID="{4DB582A5-A966-408D-9C0A-9138B35DD1BC}" presName="childNode" presStyleLbl="node1" presStyleIdx="8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525F5E4-9620-4CF9-BCFD-BABFBDF70D87}" type="pres">
      <dgm:prSet presAssocID="{4DB582A5-A966-408D-9C0A-9138B35DD1BC}" presName="aSpace2" presStyleCnt="0"/>
      <dgm:spPr/>
    </dgm:pt>
    <dgm:pt modelId="{37234306-DC69-4614-85FE-A9A7987FBB1D}" type="pres">
      <dgm:prSet presAssocID="{8A75B1CF-FCC7-40A1-8755-26D4B25E7C11}" presName="childNode" presStyleLbl="node1" presStyleIdx="9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497EB8A-DA75-48F8-AA38-2DA36B423CD4}" type="pres">
      <dgm:prSet presAssocID="{8A75B1CF-FCC7-40A1-8755-26D4B25E7C11}" presName="aSpace2" presStyleCnt="0"/>
      <dgm:spPr/>
    </dgm:pt>
    <dgm:pt modelId="{78C7DD68-C9ED-453B-AC01-9BB1B9EAB257}" type="pres">
      <dgm:prSet presAssocID="{6237D223-5C6D-4993-A0A1-C5694F72394D}" presName="childNode" presStyleLbl="node1" presStyleIdx="10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AFB69EC-8AFC-4574-A06D-B42D8BA442D4}" type="pres">
      <dgm:prSet presAssocID="{6237D223-5C6D-4993-A0A1-C5694F72394D}" presName="aSpace2" presStyleCnt="0"/>
      <dgm:spPr/>
    </dgm:pt>
    <dgm:pt modelId="{FC105E7E-5115-49FF-9050-28AA1D1700AC}" type="pres">
      <dgm:prSet presAssocID="{68799261-AC32-4572-88DD-A026C842E9DC}" presName="childNode" presStyleLbl="node1" presStyleIdx="11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E88089FF-45CC-4036-840C-B7D99C0A1F77}" type="pres">
      <dgm:prSet presAssocID="{3AEBBD5E-7AD2-455A-85B2-4454B8AFD4A2}" presName="aSpace" presStyleCnt="0"/>
      <dgm:spPr/>
    </dgm:pt>
    <dgm:pt modelId="{5D4FBEA1-C220-4777-A9B1-71D73D36D74A}" type="pres">
      <dgm:prSet presAssocID="{C4D4FA8C-9B30-4A12-B7DA-520D0A3DDB03}" presName="compNode" presStyleCnt="0"/>
      <dgm:spPr/>
    </dgm:pt>
    <dgm:pt modelId="{D7AC0FCF-1E31-4030-81B8-D2F551320C01}" type="pres">
      <dgm:prSet presAssocID="{C4D4FA8C-9B30-4A12-B7DA-520D0A3DDB03}" presName="aNode" presStyleLbl="bgShp" presStyleIdx="3" presStyleCnt="5"/>
      <dgm:spPr/>
      <dgm:t>
        <a:bodyPr/>
        <a:lstStyle/>
        <a:p>
          <a:endParaRPr lang="nl-BE"/>
        </a:p>
      </dgm:t>
    </dgm:pt>
    <dgm:pt modelId="{60DD4BEF-DE0F-49A3-B520-C9645483624D}" type="pres">
      <dgm:prSet presAssocID="{C4D4FA8C-9B30-4A12-B7DA-520D0A3DDB03}" presName="textNode" presStyleLbl="bgShp" presStyleIdx="3" presStyleCnt="5"/>
      <dgm:spPr/>
      <dgm:t>
        <a:bodyPr/>
        <a:lstStyle/>
        <a:p>
          <a:endParaRPr lang="nl-BE"/>
        </a:p>
      </dgm:t>
    </dgm:pt>
    <dgm:pt modelId="{58136F85-5F21-4345-B044-96BFBB4A4E12}" type="pres">
      <dgm:prSet presAssocID="{C4D4FA8C-9B30-4A12-B7DA-520D0A3DDB03}" presName="compChildNode" presStyleCnt="0"/>
      <dgm:spPr/>
    </dgm:pt>
    <dgm:pt modelId="{B17B0351-EE83-4AEE-B059-30DB4EA96D49}" type="pres">
      <dgm:prSet presAssocID="{C4D4FA8C-9B30-4A12-B7DA-520D0A3DDB03}" presName="theInnerList" presStyleCnt="0"/>
      <dgm:spPr/>
    </dgm:pt>
    <dgm:pt modelId="{6567A980-CE0A-4846-B239-A5938468A159}" type="pres">
      <dgm:prSet presAssocID="{BC33C4A2-FD1F-4EFC-9F98-EAD58453186C}" presName="childNode" presStyleLbl="node1" presStyleIdx="12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3E2B812-ADB5-4B76-93FA-110E1DD73D41}" type="pres">
      <dgm:prSet presAssocID="{BC33C4A2-FD1F-4EFC-9F98-EAD58453186C}" presName="aSpace2" presStyleCnt="0"/>
      <dgm:spPr/>
    </dgm:pt>
    <dgm:pt modelId="{9B0C418C-4A8A-4E24-BC44-1906EB6770D3}" type="pres">
      <dgm:prSet presAssocID="{29DC087A-A1BE-40CF-8B34-E1CA77D81AC1}" presName="childNode" presStyleLbl="node1" presStyleIdx="13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FF46C6B-2A1B-4508-B2B2-DD151DEE7BB2}" type="pres">
      <dgm:prSet presAssocID="{29DC087A-A1BE-40CF-8B34-E1CA77D81AC1}" presName="aSpace2" presStyleCnt="0"/>
      <dgm:spPr/>
    </dgm:pt>
    <dgm:pt modelId="{1545D03F-DEDA-46B1-A316-64C1366FED7A}" type="pres">
      <dgm:prSet presAssocID="{509EB196-55BE-414B-B7F8-AFD007E437BC}" presName="childNode" presStyleLbl="node1" presStyleIdx="14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8AAF557-C157-42C3-92AA-AC55D927F294}" type="pres">
      <dgm:prSet presAssocID="{509EB196-55BE-414B-B7F8-AFD007E437BC}" presName="aSpace2" presStyleCnt="0"/>
      <dgm:spPr/>
    </dgm:pt>
    <dgm:pt modelId="{BB0DB5E8-4CD2-417B-B5DC-D2E2B183AB40}" type="pres">
      <dgm:prSet presAssocID="{0C14D204-2029-46AF-9391-3486717EBF74}" presName="childNode" presStyleLbl="node1" presStyleIdx="15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C11B053D-49BD-4AE2-BDBB-B523116614A5}" type="pres">
      <dgm:prSet presAssocID="{C4D4FA8C-9B30-4A12-B7DA-520D0A3DDB03}" presName="aSpace" presStyleCnt="0"/>
      <dgm:spPr/>
    </dgm:pt>
    <dgm:pt modelId="{D27A85A7-637A-4DFE-B2DD-6304E9C89F71}" type="pres">
      <dgm:prSet presAssocID="{6CB0B64F-9EA3-414D-9851-2728E8E421BB}" presName="compNode" presStyleCnt="0"/>
      <dgm:spPr/>
    </dgm:pt>
    <dgm:pt modelId="{8CBC4B7A-550E-404D-8CC3-2818681D5E87}" type="pres">
      <dgm:prSet presAssocID="{6CB0B64F-9EA3-414D-9851-2728E8E421BB}" presName="aNode" presStyleLbl="bgShp" presStyleIdx="4" presStyleCnt="5"/>
      <dgm:spPr/>
      <dgm:t>
        <a:bodyPr/>
        <a:lstStyle/>
        <a:p>
          <a:endParaRPr lang="nl-BE"/>
        </a:p>
      </dgm:t>
    </dgm:pt>
    <dgm:pt modelId="{A3BD2AFB-7684-4C34-A4C8-D823355AC603}" type="pres">
      <dgm:prSet presAssocID="{6CB0B64F-9EA3-414D-9851-2728E8E421BB}" presName="textNode" presStyleLbl="bgShp" presStyleIdx="4" presStyleCnt="5"/>
      <dgm:spPr/>
      <dgm:t>
        <a:bodyPr/>
        <a:lstStyle/>
        <a:p>
          <a:endParaRPr lang="nl-BE"/>
        </a:p>
      </dgm:t>
    </dgm:pt>
    <dgm:pt modelId="{9B4F5D58-50D9-44B4-B253-2E353ACD8774}" type="pres">
      <dgm:prSet presAssocID="{6CB0B64F-9EA3-414D-9851-2728E8E421BB}" presName="compChildNode" presStyleCnt="0"/>
      <dgm:spPr/>
    </dgm:pt>
    <dgm:pt modelId="{F8B027D5-120C-4D1D-B700-3AA63A1673D1}" type="pres">
      <dgm:prSet presAssocID="{6CB0B64F-9EA3-414D-9851-2728E8E421BB}" presName="theInnerList" presStyleCnt="0"/>
      <dgm:spPr/>
    </dgm:pt>
    <dgm:pt modelId="{E340FA0A-93CA-42BD-91B3-177B78DC7F8B}" type="pres">
      <dgm:prSet presAssocID="{DBD3720A-2C67-4ECF-A487-9D356CDDFA71}" presName="childNode" presStyleLbl="node1" presStyleIdx="16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D6B112D-BE06-4627-A66A-3C66365A732D}" type="pres">
      <dgm:prSet presAssocID="{DBD3720A-2C67-4ECF-A487-9D356CDDFA71}" presName="aSpace2" presStyleCnt="0"/>
      <dgm:spPr/>
    </dgm:pt>
    <dgm:pt modelId="{E6563A5B-5FE1-41D0-A6B8-39A10C246CCB}" type="pres">
      <dgm:prSet presAssocID="{13FE72B0-E396-4697-8A60-2EF119BC6993}" presName="childNode" presStyleLbl="node1" presStyleIdx="17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F59E51C9-9041-4B1C-B0B5-7DDC297D781D}" type="pres">
      <dgm:prSet presAssocID="{13FE72B0-E396-4697-8A60-2EF119BC6993}" presName="aSpace2" presStyleCnt="0"/>
      <dgm:spPr/>
    </dgm:pt>
    <dgm:pt modelId="{4660B7F6-4E80-4EE8-9DE7-1731FE22BD6C}" type="pres">
      <dgm:prSet presAssocID="{0811C0E4-9373-4031-A5E4-A99BCE08EA29}" presName="childNode" presStyleLbl="node1" presStyleIdx="18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38F5BF9-6254-4B06-A65A-B3CE60897339}" type="pres">
      <dgm:prSet presAssocID="{0811C0E4-9373-4031-A5E4-A99BCE08EA29}" presName="aSpace2" presStyleCnt="0"/>
      <dgm:spPr/>
    </dgm:pt>
    <dgm:pt modelId="{B016EF5C-3DD9-4D67-801A-6F98BE761BAF}" type="pres">
      <dgm:prSet presAssocID="{AF62FAA8-B448-42A1-A29E-E6A0182DCA57}" presName="childNode" presStyleLbl="node1" presStyleIdx="19" presStyleCnt="2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BDBBA463-E2DE-D040-8840-36FA6EC75D62}" type="presOf" srcId="{68799261-AC32-4572-88DD-A026C842E9DC}" destId="{FC105E7E-5115-49FF-9050-28AA1D1700AC}" srcOrd="0" destOrd="0" presId="urn:microsoft.com/office/officeart/2005/8/layout/lProcess2"/>
    <dgm:cxn modelId="{45435A5C-4CA2-BB43-9E89-DCCDE8DBB3B0}" type="presOf" srcId="{C4D4FA8C-9B30-4A12-B7DA-520D0A3DDB03}" destId="{D7AC0FCF-1E31-4030-81B8-D2F551320C01}" srcOrd="0" destOrd="0" presId="urn:microsoft.com/office/officeart/2005/8/layout/lProcess2"/>
    <dgm:cxn modelId="{91EF88FB-F2CF-524E-A0AC-360A746C35A2}" type="presOf" srcId="{8598F634-C500-4E20-BD89-5CBA943A4A8F}" destId="{5416218C-91B7-4949-80E3-672E42EEF2D1}" srcOrd="1" destOrd="0" presId="urn:microsoft.com/office/officeart/2005/8/layout/lProcess2"/>
    <dgm:cxn modelId="{D54BF1C2-499D-914A-A1D7-5F83386E6A5C}" type="presOf" srcId="{896258ED-271F-4CB4-9631-22F5AB01BDAE}" destId="{8FB2CD24-4D93-4AFA-A199-0C64765F7419}" srcOrd="0" destOrd="0" presId="urn:microsoft.com/office/officeart/2005/8/layout/lProcess2"/>
    <dgm:cxn modelId="{3567459E-FE61-E64B-9E69-2AD8B96ADC15}" type="presOf" srcId="{6CB0B64F-9EA3-414D-9851-2728E8E421BB}" destId="{A3BD2AFB-7684-4C34-A4C8-D823355AC603}" srcOrd="1" destOrd="0" presId="urn:microsoft.com/office/officeart/2005/8/layout/lProcess2"/>
    <dgm:cxn modelId="{C17E183C-C75C-4A7C-8B42-A730F139DFE8}" srcId="{C4D4FA8C-9B30-4A12-B7DA-520D0A3DDB03}" destId="{BC33C4A2-FD1F-4EFC-9F98-EAD58453186C}" srcOrd="0" destOrd="0" parTransId="{9922625F-50E8-4414-B4A0-1DBB7BA78DBA}" sibTransId="{6C564146-EDCC-4F45-AD25-7DD0D8FAE81B}"/>
    <dgm:cxn modelId="{9D3ED459-6133-FA48-B706-3200A86ED785}" type="presOf" srcId="{6620C8B6-FD8F-44F1-8058-96A8D2B094CA}" destId="{C5DA18AD-D790-47B2-AC98-558094AC937E}" srcOrd="0" destOrd="0" presId="urn:microsoft.com/office/officeart/2005/8/layout/lProcess2"/>
    <dgm:cxn modelId="{D9288CE3-3971-4257-ABCA-F2AB0C654DD5}" srcId="{6CB0B64F-9EA3-414D-9851-2728E8E421BB}" destId="{AF62FAA8-B448-42A1-A29E-E6A0182DCA57}" srcOrd="3" destOrd="0" parTransId="{A49FDDF0-CC5B-4AD2-9BD0-6ECFD8E108C5}" sibTransId="{3721D639-48FE-4262-A2E9-21A688B68590}"/>
    <dgm:cxn modelId="{25479191-F7B4-499F-BB12-4CED6910343D}" srcId="{8598F634-C500-4E20-BD89-5CBA943A4A8F}" destId="{7060492A-3A2A-44D1-AD22-0A367E36E84E}" srcOrd="0" destOrd="0" parTransId="{8A9F7548-AC66-454A-845E-95CFEBDA0CB6}" sibTransId="{51C75DA5-7229-49CB-A7E4-DB52191B14D1}"/>
    <dgm:cxn modelId="{C6BC0749-2B88-4F70-BA30-54D5FDECF7ED}" srcId="{BEC194CB-C377-4C38-BC98-8C4953E7161B}" destId="{0FDBF4EB-21E5-46C7-8633-CD2105F0A720}" srcOrd="3" destOrd="0" parTransId="{A4B49F53-9097-4E7A-8AA5-96B6D1C24028}" sibTransId="{BFDF5ED7-68FE-40E2-84DE-C941A202B239}"/>
    <dgm:cxn modelId="{02289BAE-594D-2041-9DCF-83CDAC03B148}" type="presOf" srcId="{8A75B1CF-FCC7-40A1-8755-26D4B25E7C11}" destId="{37234306-DC69-4614-85FE-A9A7987FBB1D}" srcOrd="0" destOrd="0" presId="urn:microsoft.com/office/officeart/2005/8/layout/lProcess2"/>
    <dgm:cxn modelId="{59797F56-AA09-41F2-90E6-C34CB80C1FCC}" srcId="{3AEBBD5E-7AD2-455A-85B2-4454B8AFD4A2}" destId="{68799261-AC32-4572-88DD-A026C842E9DC}" srcOrd="3" destOrd="0" parTransId="{9AEB7AAB-4193-47CC-8059-A20D7B5070E2}" sibTransId="{7C1F8ACF-4D89-4F1A-82BC-62899DD375F7}"/>
    <dgm:cxn modelId="{397CB4BA-C09B-6642-A033-F47CF09B92B8}" type="presOf" srcId="{BC33C4A2-FD1F-4EFC-9F98-EAD58453186C}" destId="{6567A980-CE0A-4846-B239-A5938468A159}" srcOrd="0" destOrd="0" presId="urn:microsoft.com/office/officeart/2005/8/layout/lProcess2"/>
    <dgm:cxn modelId="{61D8ECDB-26ED-FB46-BACA-AFEA505AEA94}" type="presOf" srcId="{7060492A-3A2A-44D1-AD22-0A367E36E84E}" destId="{3B2E6845-8EEF-41EF-BA98-600717ED6623}" srcOrd="0" destOrd="0" presId="urn:microsoft.com/office/officeart/2005/8/layout/lProcess2"/>
    <dgm:cxn modelId="{F828E4D2-F2BB-4503-9A81-0174214C2991}" srcId="{8598F634-C500-4E20-BD89-5CBA943A4A8F}" destId="{896258ED-271F-4CB4-9631-22F5AB01BDAE}" srcOrd="3" destOrd="0" parTransId="{AEFB0512-B31E-415E-AFD6-34D643421290}" sibTransId="{EB7CE20F-0F69-4F32-BA54-3493D42C299E}"/>
    <dgm:cxn modelId="{BEE82700-AA7A-4405-9921-656CBE4AF260}" srcId="{BEC194CB-C377-4C38-BC98-8C4953E7161B}" destId="{6620C8B6-FD8F-44F1-8058-96A8D2B094CA}" srcOrd="2" destOrd="0" parTransId="{CE92CD83-662F-479E-8276-EAB884A3E50C}" sibTransId="{A2E652FA-0C20-4504-96BE-5B0DACE61453}"/>
    <dgm:cxn modelId="{3AE0B9B2-C71C-418E-B1B3-F48937284FB5}" srcId="{8598F634-C500-4E20-BD89-5CBA943A4A8F}" destId="{2B932B5C-F189-4124-9DFE-0928F1FCCE0E}" srcOrd="1" destOrd="0" parTransId="{80DDAC7C-CF04-446F-BFC9-F63BC371117B}" sibTransId="{878E63C4-307A-46AE-951E-29448C36E796}"/>
    <dgm:cxn modelId="{F17358EF-2B68-4641-B2C2-0D4947A6DA57}" type="presOf" srcId="{3AEBBD5E-7AD2-455A-85B2-4454B8AFD4A2}" destId="{FC623A4F-6822-428E-87AC-22ED43FCD60F}" srcOrd="1" destOrd="0" presId="urn:microsoft.com/office/officeart/2005/8/layout/lProcess2"/>
    <dgm:cxn modelId="{15B051F6-0785-46B2-97D5-3A29736A973B}" srcId="{8598F634-C500-4E20-BD89-5CBA943A4A8F}" destId="{02593716-DD3E-42F8-8BF2-9ECA55A570EB}" srcOrd="2" destOrd="0" parTransId="{92318A4A-A3BE-45D3-8015-CF83B663F795}" sibTransId="{C5A4221F-0879-4B13-877E-4C332C63A80A}"/>
    <dgm:cxn modelId="{F6246E3D-AF9F-4BA9-927A-DEF032762FF5}" srcId="{9676FEAA-F4C2-4757-903B-BDD5A280366B}" destId="{6CB0B64F-9EA3-414D-9851-2728E8E421BB}" srcOrd="4" destOrd="0" parTransId="{CC7EE2C4-816E-45FC-AE95-1EEE2332D2DB}" sibTransId="{6813609D-8E59-4EC5-8A1B-2228C11FBE66}"/>
    <dgm:cxn modelId="{7AEDD5F4-DFC0-4134-926D-46051CB9F164}" srcId="{9676FEAA-F4C2-4757-903B-BDD5A280366B}" destId="{BEC194CB-C377-4C38-BC98-8C4953E7161B}" srcOrd="1" destOrd="0" parTransId="{26BF64E8-8BB3-481F-9D96-116005C0A7CF}" sibTransId="{C8C36F10-A710-4B12-9096-0A064F09E5A0}"/>
    <dgm:cxn modelId="{8A1A9E3D-68CA-724D-953E-50020BA5B8BE}" type="presOf" srcId="{2B932B5C-F189-4124-9DFE-0928F1FCCE0E}" destId="{DD3634C9-8978-4F92-BAD0-539EAA3BD116}" srcOrd="0" destOrd="0" presId="urn:microsoft.com/office/officeart/2005/8/layout/lProcess2"/>
    <dgm:cxn modelId="{13BDE667-ADF7-4370-BA58-4271BF068509}" srcId="{C4D4FA8C-9B30-4A12-B7DA-520D0A3DDB03}" destId="{29DC087A-A1BE-40CF-8B34-E1CA77D81AC1}" srcOrd="1" destOrd="0" parTransId="{1BBDAA21-2BFC-46A0-BD48-A1942EAC6C8B}" sibTransId="{58A1A251-6671-4569-9581-2F00A3582961}"/>
    <dgm:cxn modelId="{310A97C1-B708-4252-8289-7EAA0F4FFBBE}" srcId="{9676FEAA-F4C2-4757-903B-BDD5A280366B}" destId="{3AEBBD5E-7AD2-455A-85B2-4454B8AFD4A2}" srcOrd="2" destOrd="0" parTransId="{5C031F09-DCEF-4F40-946D-817FBAF6F71A}" sibTransId="{7F36D93E-4D47-4909-B69C-F9506439FC68}"/>
    <dgm:cxn modelId="{0D0FE927-0874-459D-9B28-4FF60641273B}" srcId="{6CB0B64F-9EA3-414D-9851-2728E8E421BB}" destId="{0811C0E4-9373-4031-A5E4-A99BCE08EA29}" srcOrd="2" destOrd="0" parTransId="{FC4FE2C0-1956-4905-B5C1-15874A9E8949}" sibTransId="{6B626461-90F2-46D4-933E-F31BED4CA03D}"/>
    <dgm:cxn modelId="{6C8D83D3-CAFE-4356-9301-B3145016EEA9}" srcId="{C4D4FA8C-9B30-4A12-B7DA-520D0A3DDB03}" destId="{0C14D204-2029-46AF-9391-3486717EBF74}" srcOrd="3" destOrd="0" parTransId="{42DB93BC-1B95-417A-968C-B3695F537263}" sibTransId="{7976A4CD-3529-4C9E-81C0-2F0BB607A076}"/>
    <dgm:cxn modelId="{8B4B633F-DB14-4A50-86E3-9E6859622FEA}" srcId="{C4D4FA8C-9B30-4A12-B7DA-520D0A3DDB03}" destId="{509EB196-55BE-414B-B7F8-AFD007E437BC}" srcOrd="2" destOrd="0" parTransId="{241101C1-2CD3-4AF4-9ABA-52DD853AF2EB}" sibTransId="{A36157C1-216D-41A8-957F-9A33FCA2E1F3}"/>
    <dgm:cxn modelId="{9E4AAAF9-D078-6B4B-B270-77C528342CB3}" type="presOf" srcId="{0FDBF4EB-21E5-46C7-8633-CD2105F0A720}" destId="{F75A52A3-0B6C-40DD-960C-233407581C27}" srcOrd="0" destOrd="0" presId="urn:microsoft.com/office/officeart/2005/8/layout/lProcess2"/>
    <dgm:cxn modelId="{1258F88D-ECB8-F14A-A579-F71ACB2F1AB3}" type="presOf" srcId="{8598F634-C500-4E20-BD89-5CBA943A4A8F}" destId="{8106F9FB-AF8A-44A5-89E3-636FC3D4E441}" srcOrd="0" destOrd="0" presId="urn:microsoft.com/office/officeart/2005/8/layout/lProcess2"/>
    <dgm:cxn modelId="{2B9DE839-1D6C-2A45-B169-E650E324D626}" type="presOf" srcId="{AF62FAA8-B448-42A1-A29E-E6A0182DCA57}" destId="{B016EF5C-3DD9-4D67-801A-6F98BE761BAF}" srcOrd="0" destOrd="0" presId="urn:microsoft.com/office/officeart/2005/8/layout/lProcess2"/>
    <dgm:cxn modelId="{B2D201EF-149E-394A-AC4E-80ECAD036E95}" type="presOf" srcId="{BEC194CB-C377-4C38-BC98-8C4953E7161B}" destId="{A071F94D-2BC9-45D1-B647-D8BE2D68B037}" srcOrd="1" destOrd="0" presId="urn:microsoft.com/office/officeart/2005/8/layout/lProcess2"/>
    <dgm:cxn modelId="{914D50C8-E6DD-46FA-9FE0-6B059E248959}" srcId="{3AEBBD5E-7AD2-455A-85B2-4454B8AFD4A2}" destId="{4DB582A5-A966-408D-9C0A-9138B35DD1BC}" srcOrd="0" destOrd="0" parTransId="{DDE91AAE-650A-4BE5-90AD-217500A40DA3}" sibTransId="{B60DD975-8254-40F2-B58D-0FA3984A7478}"/>
    <dgm:cxn modelId="{D0A20BF0-1E09-4E30-9054-8FF2F06926F5}" srcId="{6CB0B64F-9EA3-414D-9851-2728E8E421BB}" destId="{13FE72B0-E396-4697-8A60-2EF119BC6993}" srcOrd="1" destOrd="0" parTransId="{1505E3FC-C1E8-443C-9350-2CCA9349CA2B}" sibTransId="{CF3C71CF-54F9-4652-8E4A-0A9915B373FB}"/>
    <dgm:cxn modelId="{D0F817A9-058C-2441-9B24-3A9D8295A823}" type="presOf" srcId="{0811C0E4-9373-4031-A5E4-A99BCE08EA29}" destId="{4660B7F6-4E80-4EE8-9DE7-1731FE22BD6C}" srcOrd="0" destOrd="0" presId="urn:microsoft.com/office/officeart/2005/8/layout/lProcess2"/>
    <dgm:cxn modelId="{15E7D52D-F1C1-4E4E-B492-AD8EA5055877}" type="presOf" srcId="{DBD3720A-2C67-4ECF-A487-9D356CDDFA71}" destId="{E340FA0A-93CA-42BD-91B3-177B78DC7F8B}" srcOrd="0" destOrd="0" presId="urn:microsoft.com/office/officeart/2005/8/layout/lProcess2"/>
    <dgm:cxn modelId="{5FB60F6D-67A9-4554-B2D7-4F31074C8E3E}" srcId="{9676FEAA-F4C2-4757-903B-BDD5A280366B}" destId="{C4D4FA8C-9B30-4A12-B7DA-520D0A3DDB03}" srcOrd="3" destOrd="0" parTransId="{2DB0ADA9-5237-487C-8C8E-E05BD893C29C}" sibTransId="{26B1D803-5FC3-482F-BE3E-0FF366FE7F7A}"/>
    <dgm:cxn modelId="{713CFEA9-5CB5-3F46-BA41-0BFBEEB45147}" type="presOf" srcId="{29DC087A-A1BE-40CF-8B34-E1CA77D81AC1}" destId="{9B0C418C-4A8A-4E24-BC44-1906EB6770D3}" srcOrd="0" destOrd="0" presId="urn:microsoft.com/office/officeart/2005/8/layout/lProcess2"/>
    <dgm:cxn modelId="{9F92080C-7AAA-3541-B616-F7D936882634}" type="presOf" srcId="{19264636-4441-456C-B8BC-06DAEB31752E}" destId="{BC462BEA-53CA-49EB-9DFB-DBA04EB6751E}" srcOrd="0" destOrd="0" presId="urn:microsoft.com/office/officeart/2005/8/layout/lProcess2"/>
    <dgm:cxn modelId="{129B5843-F28B-024B-B48B-EFC2E32A5E79}" type="presOf" srcId="{02593716-DD3E-42F8-8BF2-9ECA55A570EB}" destId="{4073D5AA-5E53-474E-A25C-181693E90D75}" srcOrd="0" destOrd="0" presId="urn:microsoft.com/office/officeart/2005/8/layout/lProcess2"/>
    <dgm:cxn modelId="{1C74494C-FA82-454B-BD59-5AF699FDC646}" type="presOf" srcId="{CA0C7E54-6AC0-40F3-AF12-63112A9D7383}" destId="{FECF57D2-6E0D-4B17-BBFD-DC56C95CD4EF}" srcOrd="0" destOrd="0" presId="urn:microsoft.com/office/officeart/2005/8/layout/lProcess2"/>
    <dgm:cxn modelId="{513C0870-6B07-4BB3-A906-8F2C81A75029}" srcId="{9676FEAA-F4C2-4757-903B-BDD5A280366B}" destId="{8598F634-C500-4E20-BD89-5CBA943A4A8F}" srcOrd="0" destOrd="0" parTransId="{F0AF1A27-62CC-435D-8314-39BBF6B25916}" sibTransId="{5C115B9E-B6E4-4477-902A-3E63413DF447}"/>
    <dgm:cxn modelId="{23FB0368-4FD3-3D40-BCBA-E08A30AD2AAC}" type="presOf" srcId="{509EB196-55BE-414B-B7F8-AFD007E437BC}" destId="{1545D03F-DEDA-46B1-A316-64C1366FED7A}" srcOrd="0" destOrd="0" presId="urn:microsoft.com/office/officeart/2005/8/layout/lProcess2"/>
    <dgm:cxn modelId="{DAC9936C-CC09-314D-A362-0E4F1AF0E295}" type="presOf" srcId="{13FE72B0-E396-4697-8A60-2EF119BC6993}" destId="{E6563A5B-5FE1-41D0-A6B8-39A10C246CCB}" srcOrd="0" destOrd="0" presId="urn:microsoft.com/office/officeart/2005/8/layout/lProcess2"/>
    <dgm:cxn modelId="{FFCE25FF-8B04-5F46-9B89-797977C3869A}" type="presOf" srcId="{6237D223-5C6D-4993-A0A1-C5694F72394D}" destId="{78C7DD68-C9ED-453B-AC01-9BB1B9EAB257}" srcOrd="0" destOrd="0" presId="urn:microsoft.com/office/officeart/2005/8/layout/lProcess2"/>
    <dgm:cxn modelId="{33016DA3-A3BB-442E-8BDC-E4325B71B1B8}" srcId="{6CB0B64F-9EA3-414D-9851-2728E8E421BB}" destId="{DBD3720A-2C67-4ECF-A487-9D356CDDFA71}" srcOrd="0" destOrd="0" parTransId="{BB1BE357-95F2-4946-B51F-37ED98C2049C}" sibTransId="{E9D4BDD6-34A8-4A75-9751-E6F6E396F5F0}"/>
    <dgm:cxn modelId="{7FEA013E-205A-064B-8804-40A82D1665E4}" type="presOf" srcId="{9676FEAA-F4C2-4757-903B-BDD5A280366B}" destId="{05AC4C99-CFB6-484B-83DB-1E7A8B760902}" srcOrd="0" destOrd="0" presId="urn:microsoft.com/office/officeart/2005/8/layout/lProcess2"/>
    <dgm:cxn modelId="{7827D36C-CAF4-6044-BBD6-19A68D7772A7}" type="presOf" srcId="{0C14D204-2029-46AF-9391-3486717EBF74}" destId="{BB0DB5E8-4CD2-417B-B5DC-D2E2B183AB40}" srcOrd="0" destOrd="0" presId="urn:microsoft.com/office/officeart/2005/8/layout/lProcess2"/>
    <dgm:cxn modelId="{789AD0C1-F308-488C-9C06-39042488C8A4}" srcId="{BEC194CB-C377-4C38-BC98-8C4953E7161B}" destId="{19264636-4441-456C-B8BC-06DAEB31752E}" srcOrd="0" destOrd="0" parTransId="{6774A7F9-6BC4-442B-9AF0-16C6AE937573}" sibTransId="{60E0F939-5BDA-48A0-974B-924DEC06B887}"/>
    <dgm:cxn modelId="{86EA3B36-23C8-47AB-AC10-9A30F64B11A7}" srcId="{3AEBBD5E-7AD2-455A-85B2-4454B8AFD4A2}" destId="{8A75B1CF-FCC7-40A1-8755-26D4B25E7C11}" srcOrd="1" destOrd="0" parTransId="{B03F56B6-3574-4D5B-B9C9-51BE1BDA8FFE}" sibTransId="{65D08F0E-A4A3-4EF3-8E64-36D093ED06B8}"/>
    <dgm:cxn modelId="{5EE06ADB-1DA1-554D-BDF6-B0FDEBCEAE39}" type="presOf" srcId="{6CB0B64F-9EA3-414D-9851-2728E8E421BB}" destId="{8CBC4B7A-550E-404D-8CC3-2818681D5E87}" srcOrd="0" destOrd="0" presId="urn:microsoft.com/office/officeart/2005/8/layout/lProcess2"/>
    <dgm:cxn modelId="{D20F6C4D-31CC-404B-9DBA-314FF894CBC3}" srcId="{BEC194CB-C377-4C38-BC98-8C4953E7161B}" destId="{CA0C7E54-6AC0-40F3-AF12-63112A9D7383}" srcOrd="1" destOrd="0" parTransId="{DDBFEC62-9E3C-46DD-9144-5599F49CAF51}" sibTransId="{F19D36A9-509C-4D92-9088-AFE54B8EC0AA}"/>
    <dgm:cxn modelId="{1125BAD3-72AC-8E4F-93CA-4CB76F545ED7}" type="presOf" srcId="{BEC194CB-C377-4C38-BC98-8C4953E7161B}" destId="{55B578D8-3D9B-4318-B334-5F6889E34BEB}" srcOrd="0" destOrd="0" presId="urn:microsoft.com/office/officeart/2005/8/layout/lProcess2"/>
    <dgm:cxn modelId="{DCDE9797-CFF4-334C-A714-6459B8C69ED1}" type="presOf" srcId="{C4D4FA8C-9B30-4A12-B7DA-520D0A3DDB03}" destId="{60DD4BEF-DE0F-49A3-B520-C9645483624D}" srcOrd="1" destOrd="0" presId="urn:microsoft.com/office/officeart/2005/8/layout/lProcess2"/>
    <dgm:cxn modelId="{2BDC04D6-9C82-484D-AC7B-076F2DD86559}" type="presOf" srcId="{3AEBBD5E-7AD2-455A-85B2-4454B8AFD4A2}" destId="{BD4FC331-7CB9-4851-9CEB-90412706C929}" srcOrd="0" destOrd="0" presId="urn:microsoft.com/office/officeart/2005/8/layout/lProcess2"/>
    <dgm:cxn modelId="{9C78AED3-FE91-4B06-8727-A91F0CD0E5B6}" srcId="{3AEBBD5E-7AD2-455A-85B2-4454B8AFD4A2}" destId="{6237D223-5C6D-4993-A0A1-C5694F72394D}" srcOrd="2" destOrd="0" parTransId="{2DA1E6B7-0B28-465A-895A-BCCBF7B20D1B}" sibTransId="{C7077113-2A52-45FB-B6DC-A7DB9277C706}"/>
    <dgm:cxn modelId="{A6A7BC18-6476-7A4F-9D18-4DD76A32DB72}" type="presOf" srcId="{4DB582A5-A966-408D-9C0A-9138B35DD1BC}" destId="{FDFCFEF5-CD70-47C9-AB87-D6BC0342932E}" srcOrd="0" destOrd="0" presId="urn:microsoft.com/office/officeart/2005/8/layout/lProcess2"/>
    <dgm:cxn modelId="{4ACD597C-DB8E-6C43-A2FF-17C1071CF518}" type="presParOf" srcId="{05AC4C99-CFB6-484B-83DB-1E7A8B760902}" destId="{8F4009DA-0E12-453F-B06E-BF680A5D7BB9}" srcOrd="0" destOrd="0" presId="urn:microsoft.com/office/officeart/2005/8/layout/lProcess2"/>
    <dgm:cxn modelId="{1E8E2FB2-73E2-4A47-B4BD-15E21CDBA66E}" type="presParOf" srcId="{8F4009DA-0E12-453F-B06E-BF680A5D7BB9}" destId="{8106F9FB-AF8A-44A5-89E3-636FC3D4E441}" srcOrd="0" destOrd="0" presId="urn:microsoft.com/office/officeart/2005/8/layout/lProcess2"/>
    <dgm:cxn modelId="{89238145-78DF-1645-BC2B-092262A6405C}" type="presParOf" srcId="{8F4009DA-0E12-453F-B06E-BF680A5D7BB9}" destId="{5416218C-91B7-4949-80E3-672E42EEF2D1}" srcOrd="1" destOrd="0" presId="urn:microsoft.com/office/officeart/2005/8/layout/lProcess2"/>
    <dgm:cxn modelId="{FFDE26FA-4048-E94C-9031-1418F2A37BDD}" type="presParOf" srcId="{8F4009DA-0E12-453F-B06E-BF680A5D7BB9}" destId="{6633C642-2062-4294-88CA-AF0BAB1DF53E}" srcOrd="2" destOrd="0" presId="urn:microsoft.com/office/officeart/2005/8/layout/lProcess2"/>
    <dgm:cxn modelId="{B235DA54-666D-144F-9374-6557DD7D2518}" type="presParOf" srcId="{6633C642-2062-4294-88CA-AF0BAB1DF53E}" destId="{146FFF25-FDBB-4373-92D2-DD5CCB0CC5A9}" srcOrd="0" destOrd="0" presId="urn:microsoft.com/office/officeart/2005/8/layout/lProcess2"/>
    <dgm:cxn modelId="{728D7B9F-D368-024D-9724-2104569D5676}" type="presParOf" srcId="{146FFF25-FDBB-4373-92D2-DD5CCB0CC5A9}" destId="{3B2E6845-8EEF-41EF-BA98-600717ED6623}" srcOrd="0" destOrd="0" presId="urn:microsoft.com/office/officeart/2005/8/layout/lProcess2"/>
    <dgm:cxn modelId="{CE4489B2-57BB-E245-B40F-6DFBCA109FA3}" type="presParOf" srcId="{146FFF25-FDBB-4373-92D2-DD5CCB0CC5A9}" destId="{787DDC2D-9450-4011-AB56-0455E5A3CAE2}" srcOrd="1" destOrd="0" presId="urn:microsoft.com/office/officeart/2005/8/layout/lProcess2"/>
    <dgm:cxn modelId="{087CE8CA-8C68-954B-9148-BB1C71861D0A}" type="presParOf" srcId="{146FFF25-FDBB-4373-92D2-DD5CCB0CC5A9}" destId="{DD3634C9-8978-4F92-BAD0-539EAA3BD116}" srcOrd="2" destOrd="0" presId="urn:microsoft.com/office/officeart/2005/8/layout/lProcess2"/>
    <dgm:cxn modelId="{C9837D7A-501E-ED41-B464-80CD1B6EBDE6}" type="presParOf" srcId="{146FFF25-FDBB-4373-92D2-DD5CCB0CC5A9}" destId="{379058E1-79CD-401C-AE9B-CF5235D463D5}" srcOrd="3" destOrd="0" presId="urn:microsoft.com/office/officeart/2005/8/layout/lProcess2"/>
    <dgm:cxn modelId="{19E9EDFD-DFF1-194A-9C5A-A667657B75F9}" type="presParOf" srcId="{146FFF25-FDBB-4373-92D2-DD5CCB0CC5A9}" destId="{4073D5AA-5E53-474E-A25C-181693E90D75}" srcOrd="4" destOrd="0" presId="urn:microsoft.com/office/officeart/2005/8/layout/lProcess2"/>
    <dgm:cxn modelId="{C8800AFF-1AA8-334D-89C5-84782B5655B8}" type="presParOf" srcId="{146FFF25-FDBB-4373-92D2-DD5CCB0CC5A9}" destId="{C962440F-7FD0-4E8D-AF41-7AD705257B3B}" srcOrd="5" destOrd="0" presId="urn:microsoft.com/office/officeart/2005/8/layout/lProcess2"/>
    <dgm:cxn modelId="{8EEBB0D0-BFB1-1149-B63F-4FC9528BA02F}" type="presParOf" srcId="{146FFF25-FDBB-4373-92D2-DD5CCB0CC5A9}" destId="{8FB2CD24-4D93-4AFA-A199-0C64765F7419}" srcOrd="6" destOrd="0" presId="urn:microsoft.com/office/officeart/2005/8/layout/lProcess2"/>
    <dgm:cxn modelId="{F62CB0DD-D4EB-A140-8FDF-1B392DCFF79B}" type="presParOf" srcId="{05AC4C99-CFB6-484B-83DB-1E7A8B760902}" destId="{8268B9BC-FC3B-4973-8369-7B42C27B13EF}" srcOrd="1" destOrd="0" presId="urn:microsoft.com/office/officeart/2005/8/layout/lProcess2"/>
    <dgm:cxn modelId="{9EEF73CC-7311-AB45-A3D3-BB12CF12ADA4}" type="presParOf" srcId="{05AC4C99-CFB6-484B-83DB-1E7A8B760902}" destId="{7C5E1255-CC68-4DA8-B8A1-3FD5B49C0DE3}" srcOrd="2" destOrd="0" presId="urn:microsoft.com/office/officeart/2005/8/layout/lProcess2"/>
    <dgm:cxn modelId="{B9AA4AD5-684D-5948-86EB-776E3029FF38}" type="presParOf" srcId="{7C5E1255-CC68-4DA8-B8A1-3FD5B49C0DE3}" destId="{55B578D8-3D9B-4318-B334-5F6889E34BEB}" srcOrd="0" destOrd="0" presId="urn:microsoft.com/office/officeart/2005/8/layout/lProcess2"/>
    <dgm:cxn modelId="{6C6CCDC7-7486-8345-8115-77595F02AA9A}" type="presParOf" srcId="{7C5E1255-CC68-4DA8-B8A1-3FD5B49C0DE3}" destId="{A071F94D-2BC9-45D1-B647-D8BE2D68B037}" srcOrd="1" destOrd="0" presId="urn:microsoft.com/office/officeart/2005/8/layout/lProcess2"/>
    <dgm:cxn modelId="{D0346AA0-3922-824A-A673-154632BBE4D2}" type="presParOf" srcId="{7C5E1255-CC68-4DA8-B8A1-3FD5B49C0DE3}" destId="{2855AD96-0B1F-4193-A3EC-02A6A13D8C86}" srcOrd="2" destOrd="0" presId="urn:microsoft.com/office/officeart/2005/8/layout/lProcess2"/>
    <dgm:cxn modelId="{69C54D8E-BF68-9545-B3F3-3FF616F7152F}" type="presParOf" srcId="{2855AD96-0B1F-4193-A3EC-02A6A13D8C86}" destId="{F178922D-F8CE-4AC6-93E7-38446AC47F91}" srcOrd="0" destOrd="0" presId="urn:microsoft.com/office/officeart/2005/8/layout/lProcess2"/>
    <dgm:cxn modelId="{6CA4B18E-AEE2-BA4E-B1D8-CE0A3EC94A39}" type="presParOf" srcId="{F178922D-F8CE-4AC6-93E7-38446AC47F91}" destId="{BC462BEA-53CA-49EB-9DFB-DBA04EB6751E}" srcOrd="0" destOrd="0" presId="urn:microsoft.com/office/officeart/2005/8/layout/lProcess2"/>
    <dgm:cxn modelId="{972F59C3-F40F-6041-9157-EE6D13CD1DF2}" type="presParOf" srcId="{F178922D-F8CE-4AC6-93E7-38446AC47F91}" destId="{6377542A-4628-4E0D-B959-97A6CB5B44CF}" srcOrd="1" destOrd="0" presId="urn:microsoft.com/office/officeart/2005/8/layout/lProcess2"/>
    <dgm:cxn modelId="{C6A4C240-51F6-7A48-AEB1-A49AEE630CC2}" type="presParOf" srcId="{F178922D-F8CE-4AC6-93E7-38446AC47F91}" destId="{FECF57D2-6E0D-4B17-BBFD-DC56C95CD4EF}" srcOrd="2" destOrd="0" presId="urn:microsoft.com/office/officeart/2005/8/layout/lProcess2"/>
    <dgm:cxn modelId="{1E4F14D6-BB7C-2549-80A6-345BAB2B42A0}" type="presParOf" srcId="{F178922D-F8CE-4AC6-93E7-38446AC47F91}" destId="{3E968621-0576-4018-BD38-BB804BFE105D}" srcOrd="3" destOrd="0" presId="urn:microsoft.com/office/officeart/2005/8/layout/lProcess2"/>
    <dgm:cxn modelId="{3BFC1F03-2F68-C143-9DB2-6FF9C7FA22FA}" type="presParOf" srcId="{F178922D-F8CE-4AC6-93E7-38446AC47F91}" destId="{C5DA18AD-D790-47B2-AC98-558094AC937E}" srcOrd="4" destOrd="0" presId="urn:microsoft.com/office/officeart/2005/8/layout/lProcess2"/>
    <dgm:cxn modelId="{3CA33F31-4D70-DD48-BDA8-17560DB7CB3E}" type="presParOf" srcId="{F178922D-F8CE-4AC6-93E7-38446AC47F91}" destId="{21C053FE-8B49-4DF4-B65C-1FF13120AA7D}" srcOrd="5" destOrd="0" presId="urn:microsoft.com/office/officeart/2005/8/layout/lProcess2"/>
    <dgm:cxn modelId="{88E73815-CAEF-4B49-BE6A-653A7F9B0FAE}" type="presParOf" srcId="{F178922D-F8CE-4AC6-93E7-38446AC47F91}" destId="{F75A52A3-0B6C-40DD-960C-233407581C27}" srcOrd="6" destOrd="0" presId="urn:microsoft.com/office/officeart/2005/8/layout/lProcess2"/>
    <dgm:cxn modelId="{ED9C6367-BA80-3C4D-9588-AE3D427B640B}" type="presParOf" srcId="{05AC4C99-CFB6-484B-83DB-1E7A8B760902}" destId="{689C7D1A-4803-4559-B674-E19BF6D64972}" srcOrd="3" destOrd="0" presId="urn:microsoft.com/office/officeart/2005/8/layout/lProcess2"/>
    <dgm:cxn modelId="{76832B47-94A4-1442-9BAE-3DE888535FE4}" type="presParOf" srcId="{05AC4C99-CFB6-484B-83DB-1E7A8B760902}" destId="{9C664721-3AB4-4EEC-91FF-DB0741A35FE3}" srcOrd="4" destOrd="0" presId="urn:microsoft.com/office/officeart/2005/8/layout/lProcess2"/>
    <dgm:cxn modelId="{9CC9A3C6-3751-ED48-BA7D-0CC35ED66827}" type="presParOf" srcId="{9C664721-3AB4-4EEC-91FF-DB0741A35FE3}" destId="{BD4FC331-7CB9-4851-9CEB-90412706C929}" srcOrd="0" destOrd="0" presId="urn:microsoft.com/office/officeart/2005/8/layout/lProcess2"/>
    <dgm:cxn modelId="{6F151D15-F32F-FE4A-8782-EF6A071EE7CC}" type="presParOf" srcId="{9C664721-3AB4-4EEC-91FF-DB0741A35FE3}" destId="{FC623A4F-6822-428E-87AC-22ED43FCD60F}" srcOrd="1" destOrd="0" presId="urn:microsoft.com/office/officeart/2005/8/layout/lProcess2"/>
    <dgm:cxn modelId="{AE40F007-5523-C440-80E7-D1008F6E32C2}" type="presParOf" srcId="{9C664721-3AB4-4EEC-91FF-DB0741A35FE3}" destId="{423F2DEB-3E9E-402C-8E79-C242DF022E48}" srcOrd="2" destOrd="0" presId="urn:microsoft.com/office/officeart/2005/8/layout/lProcess2"/>
    <dgm:cxn modelId="{006FBC27-1847-B744-9980-B5CCEC499F84}" type="presParOf" srcId="{423F2DEB-3E9E-402C-8E79-C242DF022E48}" destId="{C6E756A4-96B4-4368-BBD1-5223E97B6F55}" srcOrd="0" destOrd="0" presId="urn:microsoft.com/office/officeart/2005/8/layout/lProcess2"/>
    <dgm:cxn modelId="{6394E39D-22D1-EF4B-A085-193D7F270BE4}" type="presParOf" srcId="{C6E756A4-96B4-4368-BBD1-5223E97B6F55}" destId="{FDFCFEF5-CD70-47C9-AB87-D6BC0342932E}" srcOrd="0" destOrd="0" presId="urn:microsoft.com/office/officeart/2005/8/layout/lProcess2"/>
    <dgm:cxn modelId="{B02E65B5-7419-F44B-B4FE-CE69866A16CE}" type="presParOf" srcId="{C6E756A4-96B4-4368-BBD1-5223E97B6F55}" destId="{7525F5E4-9620-4CF9-BCFD-BABFBDF70D87}" srcOrd="1" destOrd="0" presId="urn:microsoft.com/office/officeart/2005/8/layout/lProcess2"/>
    <dgm:cxn modelId="{EB88E583-86A6-5A40-99A3-E4BAFF3F77E8}" type="presParOf" srcId="{C6E756A4-96B4-4368-BBD1-5223E97B6F55}" destId="{37234306-DC69-4614-85FE-A9A7987FBB1D}" srcOrd="2" destOrd="0" presId="urn:microsoft.com/office/officeart/2005/8/layout/lProcess2"/>
    <dgm:cxn modelId="{DCA03162-9C74-6B45-8816-F37AFAF6F638}" type="presParOf" srcId="{C6E756A4-96B4-4368-BBD1-5223E97B6F55}" destId="{4497EB8A-DA75-48F8-AA38-2DA36B423CD4}" srcOrd="3" destOrd="0" presId="urn:microsoft.com/office/officeart/2005/8/layout/lProcess2"/>
    <dgm:cxn modelId="{F33E9DBE-95F7-1741-B3AF-9E1D31C60C8F}" type="presParOf" srcId="{C6E756A4-96B4-4368-BBD1-5223E97B6F55}" destId="{78C7DD68-C9ED-453B-AC01-9BB1B9EAB257}" srcOrd="4" destOrd="0" presId="urn:microsoft.com/office/officeart/2005/8/layout/lProcess2"/>
    <dgm:cxn modelId="{74FBCA15-E924-0448-8F88-31C6BAF61B20}" type="presParOf" srcId="{C6E756A4-96B4-4368-BBD1-5223E97B6F55}" destId="{DAFB69EC-8AFC-4574-A06D-B42D8BA442D4}" srcOrd="5" destOrd="0" presId="urn:microsoft.com/office/officeart/2005/8/layout/lProcess2"/>
    <dgm:cxn modelId="{67D94D7F-470E-F849-8119-AB488F49EE33}" type="presParOf" srcId="{C6E756A4-96B4-4368-BBD1-5223E97B6F55}" destId="{FC105E7E-5115-49FF-9050-28AA1D1700AC}" srcOrd="6" destOrd="0" presId="urn:microsoft.com/office/officeart/2005/8/layout/lProcess2"/>
    <dgm:cxn modelId="{6FE623ED-398D-B344-AFE5-D2DDBD7C37CF}" type="presParOf" srcId="{05AC4C99-CFB6-484B-83DB-1E7A8B760902}" destId="{E88089FF-45CC-4036-840C-B7D99C0A1F77}" srcOrd="5" destOrd="0" presId="urn:microsoft.com/office/officeart/2005/8/layout/lProcess2"/>
    <dgm:cxn modelId="{0CE4FFD8-8F86-BF4F-81A2-03509E1001CE}" type="presParOf" srcId="{05AC4C99-CFB6-484B-83DB-1E7A8B760902}" destId="{5D4FBEA1-C220-4777-A9B1-71D73D36D74A}" srcOrd="6" destOrd="0" presId="urn:microsoft.com/office/officeart/2005/8/layout/lProcess2"/>
    <dgm:cxn modelId="{6D6BAA48-775A-0A4E-9DB8-A95434B15970}" type="presParOf" srcId="{5D4FBEA1-C220-4777-A9B1-71D73D36D74A}" destId="{D7AC0FCF-1E31-4030-81B8-D2F551320C01}" srcOrd="0" destOrd="0" presId="urn:microsoft.com/office/officeart/2005/8/layout/lProcess2"/>
    <dgm:cxn modelId="{A7B73366-32A9-D541-BEE3-494C64D5F9C6}" type="presParOf" srcId="{5D4FBEA1-C220-4777-A9B1-71D73D36D74A}" destId="{60DD4BEF-DE0F-49A3-B520-C9645483624D}" srcOrd="1" destOrd="0" presId="urn:microsoft.com/office/officeart/2005/8/layout/lProcess2"/>
    <dgm:cxn modelId="{C5D5A8B9-4C74-E14D-BB4F-B69451713382}" type="presParOf" srcId="{5D4FBEA1-C220-4777-A9B1-71D73D36D74A}" destId="{58136F85-5F21-4345-B044-96BFBB4A4E12}" srcOrd="2" destOrd="0" presId="urn:microsoft.com/office/officeart/2005/8/layout/lProcess2"/>
    <dgm:cxn modelId="{57DDC8AA-3230-0341-8B96-4046DAA81C89}" type="presParOf" srcId="{58136F85-5F21-4345-B044-96BFBB4A4E12}" destId="{B17B0351-EE83-4AEE-B059-30DB4EA96D49}" srcOrd="0" destOrd="0" presId="urn:microsoft.com/office/officeart/2005/8/layout/lProcess2"/>
    <dgm:cxn modelId="{7CEEB37A-66A3-7345-86D1-3046536DF436}" type="presParOf" srcId="{B17B0351-EE83-4AEE-B059-30DB4EA96D49}" destId="{6567A980-CE0A-4846-B239-A5938468A159}" srcOrd="0" destOrd="0" presId="urn:microsoft.com/office/officeart/2005/8/layout/lProcess2"/>
    <dgm:cxn modelId="{6251CA6D-A93A-3A4D-A7D9-6823FA37082C}" type="presParOf" srcId="{B17B0351-EE83-4AEE-B059-30DB4EA96D49}" destId="{43E2B812-ADB5-4B76-93FA-110E1DD73D41}" srcOrd="1" destOrd="0" presId="urn:microsoft.com/office/officeart/2005/8/layout/lProcess2"/>
    <dgm:cxn modelId="{F9FC1438-ACED-1741-88B2-1C6112CA59A4}" type="presParOf" srcId="{B17B0351-EE83-4AEE-B059-30DB4EA96D49}" destId="{9B0C418C-4A8A-4E24-BC44-1906EB6770D3}" srcOrd="2" destOrd="0" presId="urn:microsoft.com/office/officeart/2005/8/layout/lProcess2"/>
    <dgm:cxn modelId="{5411B505-FF40-F645-A10C-9FCC21B3F7FF}" type="presParOf" srcId="{B17B0351-EE83-4AEE-B059-30DB4EA96D49}" destId="{3FF46C6B-2A1B-4508-B2B2-DD151DEE7BB2}" srcOrd="3" destOrd="0" presId="urn:microsoft.com/office/officeart/2005/8/layout/lProcess2"/>
    <dgm:cxn modelId="{0299C774-EE4F-FF47-B87C-5655FF8C49D8}" type="presParOf" srcId="{B17B0351-EE83-4AEE-B059-30DB4EA96D49}" destId="{1545D03F-DEDA-46B1-A316-64C1366FED7A}" srcOrd="4" destOrd="0" presId="urn:microsoft.com/office/officeart/2005/8/layout/lProcess2"/>
    <dgm:cxn modelId="{13F25B20-724E-034A-9716-880E7A3BEFD7}" type="presParOf" srcId="{B17B0351-EE83-4AEE-B059-30DB4EA96D49}" destId="{D8AAF557-C157-42C3-92AA-AC55D927F294}" srcOrd="5" destOrd="0" presId="urn:microsoft.com/office/officeart/2005/8/layout/lProcess2"/>
    <dgm:cxn modelId="{CE5C05B4-A33E-BF44-8100-FE2491AF19E3}" type="presParOf" srcId="{B17B0351-EE83-4AEE-B059-30DB4EA96D49}" destId="{BB0DB5E8-4CD2-417B-B5DC-D2E2B183AB40}" srcOrd="6" destOrd="0" presId="urn:microsoft.com/office/officeart/2005/8/layout/lProcess2"/>
    <dgm:cxn modelId="{40306C70-DBD7-F24E-934E-ED1473E18E05}" type="presParOf" srcId="{05AC4C99-CFB6-484B-83DB-1E7A8B760902}" destId="{C11B053D-49BD-4AE2-BDBB-B523116614A5}" srcOrd="7" destOrd="0" presId="urn:microsoft.com/office/officeart/2005/8/layout/lProcess2"/>
    <dgm:cxn modelId="{AAD0C354-D130-1744-8E0D-ABE12F3E3CF5}" type="presParOf" srcId="{05AC4C99-CFB6-484B-83DB-1E7A8B760902}" destId="{D27A85A7-637A-4DFE-B2DD-6304E9C89F71}" srcOrd="8" destOrd="0" presId="urn:microsoft.com/office/officeart/2005/8/layout/lProcess2"/>
    <dgm:cxn modelId="{E5BFAF2F-E9DD-F743-98D4-D24EFB7332C2}" type="presParOf" srcId="{D27A85A7-637A-4DFE-B2DD-6304E9C89F71}" destId="{8CBC4B7A-550E-404D-8CC3-2818681D5E87}" srcOrd="0" destOrd="0" presId="urn:microsoft.com/office/officeart/2005/8/layout/lProcess2"/>
    <dgm:cxn modelId="{E297E10D-6F09-7D4D-A19E-059797012701}" type="presParOf" srcId="{D27A85A7-637A-4DFE-B2DD-6304E9C89F71}" destId="{A3BD2AFB-7684-4C34-A4C8-D823355AC603}" srcOrd="1" destOrd="0" presId="urn:microsoft.com/office/officeart/2005/8/layout/lProcess2"/>
    <dgm:cxn modelId="{C1881697-1467-B942-A10F-70629C652871}" type="presParOf" srcId="{D27A85A7-637A-4DFE-B2DD-6304E9C89F71}" destId="{9B4F5D58-50D9-44B4-B253-2E353ACD8774}" srcOrd="2" destOrd="0" presId="urn:microsoft.com/office/officeart/2005/8/layout/lProcess2"/>
    <dgm:cxn modelId="{583EFEC0-DCD4-9346-8A9F-230C9FCE732F}" type="presParOf" srcId="{9B4F5D58-50D9-44B4-B253-2E353ACD8774}" destId="{F8B027D5-120C-4D1D-B700-3AA63A1673D1}" srcOrd="0" destOrd="0" presId="urn:microsoft.com/office/officeart/2005/8/layout/lProcess2"/>
    <dgm:cxn modelId="{89D405DD-D317-9E4C-B2F3-A7B67FC16F5C}" type="presParOf" srcId="{F8B027D5-120C-4D1D-B700-3AA63A1673D1}" destId="{E340FA0A-93CA-42BD-91B3-177B78DC7F8B}" srcOrd="0" destOrd="0" presId="urn:microsoft.com/office/officeart/2005/8/layout/lProcess2"/>
    <dgm:cxn modelId="{E8300325-650C-8E41-9ED4-899F804A33FC}" type="presParOf" srcId="{F8B027D5-120C-4D1D-B700-3AA63A1673D1}" destId="{3D6B112D-BE06-4627-A66A-3C66365A732D}" srcOrd="1" destOrd="0" presId="urn:microsoft.com/office/officeart/2005/8/layout/lProcess2"/>
    <dgm:cxn modelId="{5DBB1944-CC54-074D-9E90-DB2E0D692D20}" type="presParOf" srcId="{F8B027D5-120C-4D1D-B700-3AA63A1673D1}" destId="{E6563A5B-5FE1-41D0-A6B8-39A10C246CCB}" srcOrd="2" destOrd="0" presId="urn:microsoft.com/office/officeart/2005/8/layout/lProcess2"/>
    <dgm:cxn modelId="{669C0F00-0A91-5547-AAB2-46679A088775}" type="presParOf" srcId="{F8B027D5-120C-4D1D-B700-3AA63A1673D1}" destId="{F59E51C9-9041-4B1C-B0B5-7DDC297D781D}" srcOrd="3" destOrd="0" presId="urn:microsoft.com/office/officeart/2005/8/layout/lProcess2"/>
    <dgm:cxn modelId="{6B12BC24-0EBF-1E44-BC61-C3A355539639}" type="presParOf" srcId="{F8B027D5-120C-4D1D-B700-3AA63A1673D1}" destId="{4660B7F6-4E80-4EE8-9DE7-1731FE22BD6C}" srcOrd="4" destOrd="0" presId="urn:microsoft.com/office/officeart/2005/8/layout/lProcess2"/>
    <dgm:cxn modelId="{5FCE2FFF-CF31-3344-9407-C5C33576D221}" type="presParOf" srcId="{F8B027D5-120C-4D1D-B700-3AA63A1673D1}" destId="{D38F5BF9-6254-4B06-A65A-B3CE60897339}" srcOrd="5" destOrd="0" presId="urn:microsoft.com/office/officeart/2005/8/layout/lProcess2"/>
    <dgm:cxn modelId="{2835ECED-3E6B-1D49-9C4B-8E16BEA32F62}" type="presParOf" srcId="{F8B027D5-120C-4D1D-B700-3AA63A1673D1}" destId="{B016EF5C-3DD9-4D67-801A-6F98BE761BAF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D8A9EE-7DBF-44D3-BC1D-34C25A26024E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4CB294-12BF-45B5-A139-89AE538436DC}">
      <dgm:prSet phldrT="[Text]" custT="1"/>
      <dgm:spPr/>
      <dgm:t>
        <a:bodyPr/>
        <a:lstStyle/>
        <a:p>
          <a:r>
            <a:rPr lang="en-GB" sz="2400" dirty="0" smtClean="0"/>
            <a:t>Malnutrition</a:t>
          </a:r>
          <a:endParaRPr lang="en-GB" sz="2400" dirty="0"/>
        </a:p>
      </dgm:t>
    </dgm:pt>
    <dgm:pt modelId="{11797DD0-340B-4FD9-8A6B-407FF7D8D449}" type="parTrans" cxnId="{10D1B7F5-76AB-4633-B84C-151BD1C71EC9}">
      <dgm:prSet/>
      <dgm:spPr/>
      <dgm:t>
        <a:bodyPr/>
        <a:lstStyle/>
        <a:p>
          <a:endParaRPr lang="en-GB" sz="1000"/>
        </a:p>
      </dgm:t>
    </dgm:pt>
    <dgm:pt modelId="{DD29A564-164B-4004-8968-D78ABD91D94C}" type="sibTrans" cxnId="{10D1B7F5-76AB-4633-B84C-151BD1C71EC9}">
      <dgm:prSet/>
      <dgm:spPr/>
      <dgm:t>
        <a:bodyPr/>
        <a:lstStyle/>
        <a:p>
          <a:endParaRPr lang="en-GB" sz="1000"/>
        </a:p>
      </dgm:t>
    </dgm:pt>
    <dgm:pt modelId="{67794EB2-1F90-4331-B150-94B77DE97E3F}">
      <dgm:prSet phldrT="[Text]" custT="1"/>
      <dgm:spPr/>
      <dgm:t>
        <a:bodyPr/>
        <a:lstStyle/>
        <a:p>
          <a:r>
            <a:rPr lang="en-GB" sz="2000" dirty="0" smtClean="0"/>
            <a:t>Ages 65+</a:t>
          </a:r>
          <a:endParaRPr lang="en-GB" sz="2000" dirty="0"/>
        </a:p>
      </dgm:t>
    </dgm:pt>
    <dgm:pt modelId="{AFB041DF-3726-4BCA-AFB2-E149C52C8D61}" type="parTrans" cxnId="{648730C5-D1E4-4D00-9319-54DE13C4090E}">
      <dgm:prSet/>
      <dgm:spPr/>
      <dgm:t>
        <a:bodyPr/>
        <a:lstStyle/>
        <a:p>
          <a:endParaRPr lang="en-GB" sz="1000"/>
        </a:p>
      </dgm:t>
    </dgm:pt>
    <dgm:pt modelId="{C947487F-9941-47B8-ACE3-84D3E595C8EB}" type="sibTrans" cxnId="{648730C5-D1E4-4D00-9319-54DE13C4090E}">
      <dgm:prSet/>
      <dgm:spPr/>
      <dgm:t>
        <a:bodyPr/>
        <a:lstStyle/>
        <a:p>
          <a:endParaRPr lang="en-GB" sz="1000"/>
        </a:p>
      </dgm:t>
    </dgm:pt>
    <dgm:pt modelId="{B16D84E6-C9B3-47BA-B579-76E14723A4BD}">
      <dgm:prSet phldrT="[Text]" custT="1"/>
      <dgm:spPr/>
      <dgm:t>
        <a:bodyPr/>
        <a:lstStyle/>
        <a:p>
          <a:r>
            <a:rPr lang="en-GB" sz="2000" dirty="0" smtClean="0"/>
            <a:t>15% malnourished</a:t>
          </a:r>
          <a:endParaRPr lang="en-GB" sz="2000" dirty="0"/>
        </a:p>
      </dgm:t>
    </dgm:pt>
    <dgm:pt modelId="{DAD2EDF2-DA70-48BF-9588-9488DEE8D31D}" type="parTrans" cxnId="{EEC9CCD4-7B1A-4EC0-9EAB-638EAE1E384A}">
      <dgm:prSet/>
      <dgm:spPr/>
      <dgm:t>
        <a:bodyPr/>
        <a:lstStyle/>
        <a:p>
          <a:endParaRPr lang="en-GB" sz="1000"/>
        </a:p>
      </dgm:t>
    </dgm:pt>
    <dgm:pt modelId="{3A173DFE-FDCC-4311-93A5-AAA77EFCC466}" type="sibTrans" cxnId="{EEC9CCD4-7B1A-4EC0-9EAB-638EAE1E384A}">
      <dgm:prSet/>
      <dgm:spPr/>
      <dgm:t>
        <a:bodyPr/>
        <a:lstStyle/>
        <a:p>
          <a:endParaRPr lang="en-GB" sz="1000"/>
        </a:p>
      </dgm:t>
    </dgm:pt>
    <dgm:pt modelId="{3F5C262D-1311-4257-9E13-0A31987D1568}">
      <dgm:prSet phldrT="[Text]" custT="1"/>
      <dgm:spPr/>
      <dgm:t>
        <a:bodyPr/>
        <a:lstStyle/>
        <a:p>
          <a:r>
            <a:rPr lang="en-GB" sz="2000" dirty="0" smtClean="0"/>
            <a:t>45% at risk</a:t>
          </a:r>
          <a:endParaRPr lang="en-GB" sz="2000" dirty="0"/>
        </a:p>
      </dgm:t>
    </dgm:pt>
    <dgm:pt modelId="{99B899C6-18B3-4874-AEC9-E55ABE82E180}" type="parTrans" cxnId="{734D43B0-357B-442E-90B1-504EFBBE3FFB}">
      <dgm:prSet/>
      <dgm:spPr/>
      <dgm:t>
        <a:bodyPr/>
        <a:lstStyle/>
        <a:p>
          <a:endParaRPr lang="en-GB" sz="1000"/>
        </a:p>
      </dgm:t>
    </dgm:pt>
    <dgm:pt modelId="{12080079-8629-4508-89F4-53C1D688305B}" type="sibTrans" cxnId="{734D43B0-357B-442E-90B1-504EFBBE3FFB}">
      <dgm:prSet/>
      <dgm:spPr/>
      <dgm:t>
        <a:bodyPr/>
        <a:lstStyle/>
        <a:p>
          <a:endParaRPr lang="en-GB" sz="1000"/>
        </a:p>
      </dgm:t>
    </dgm:pt>
    <dgm:pt modelId="{1C4A04D4-FBDE-4D66-9133-E21304A740FC}" type="pres">
      <dgm:prSet presAssocID="{A3D8A9EE-7DBF-44D3-BC1D-34C25A260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632ACE2D-73B2-4EA2-A4CA-E24DC862037C}" type="pres">
      <dgm:prSet presAssocID="{084CB294-12BF-45B5-A139-89AE538436DC}" presName="parentLin" presStyleCnt="0"/>
      <dgm:spPr/>
    </dgm:pt>
    <dgm:pt modelId="{D7ECD211-4A34-4545-A83B-7B9877EC24DF}" type="pres">
      <dgm:prSet presAssocID="{084CB294-12BF-45B5-A139-89AE538436DC}" presName="parentLeftMargin" presStyleLbl="node1" presStyleIdx="0" presStyleCnt="1"/>
      <dgm:spPr/>
      <dgm:t>
        <a:bodyPr/>
        <a:lstStyle/>
        <a:p>
          <a:endParaRPr lang="nl-BE"/>
        </a:p>
      </dgm:t>
    </dgm:pt>
    <dgm:pt modelId="{423D310E-11B0-4B86-B834-E780FDBC1098}" type="pres">
      <dgm:prSet presAssocID="{084CB294-12BF-45B5-A139-89AE538436D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7C02F35-7257-495A-9017-4C51158EF846}" type="pres">
      <dgm:prSet presAssocID="{084CB294-12BF-45B5-A139-89AE538436DC}" presName="negativeSpace" presStyleCnt="0"/>
      <dgm:spPr/>
    </dgm:pt>
    <dgm:pt modelId="{CB241F79-B5F3-4905-AEFF-F3C514CD67F2}" type="pres">
      <dgm:prSet presAssocID="{084CB294-12BF-45B5-A139-89AE538436DC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0D1B7F5-76AB-4633-B84C-151BD1C71EC9}" srcId="{A3D8A9EE-7DBF-44D3-BC1D-34C25A26024E}" destId="{084CB294-12BF-45B5-A139-89AE538436DC}" srcOrd="0" destOrd="0" parTransId="{11797DD0-340B-4FD9-8A6B-407FF7D8D449}" sibTransId="{DD29A564-164B-4004-8968-D78ABD91D94C}"/>
    <dgm:cxn modelId="{734D43B0-357B-442E-90B1-504EFBBE3FFB}" srcId="{084CB294-12BF-45B5-A139-89AE538436DC}" destId="{3F5C262D-1311-4257-9E13-0A31987D1568}" srcOrd="2" destOrd="0" parTransId="{99B899C6-18B3-4874-AEC9-E55ABE82E180}" sibTransId="{12080079-8629-4508-89F4-53C1D688305B}"/>
    <dgm:cxn modelId="{8F04534B-BADC-A841-8BA6-5729B52E217E}" type="presOf" srcId="{B16D84E6-C9B3-47BA-B579-76E14723A4BD}" destId="{CB241F79-B5F3-4905-AEFF-F3C514CD67F2}" srcOrd="0" destOrd="1" presId="urn:microsoft.com/office/officeart/2005/8/layout/list1"/>
    <dgm:cxn modelId="{6C2C0074-3D74-DD48-8172-82C2D97C7F6A}" type="presOf" srcId="{084CB294-12BF-45B5-A139-89AE538436DC}" destId="{D7ECD211-4A34-4545-A83B-7B9877EC24DF}" srcOrd="0" destOrd="0" presId="urn:microsoft.com/office/officeart/2005/8/layout/list1"/>
    <dgm:cxn modelId="{EEC9CCD4-7B1A-4EC0-9EAB-638EAE1E384A}" srcId="{084CB294-12BF-45B5-A139-89AE538436DC}" destId="{B16D84E6-C9B3-47BA-B579-76E14723A4BD}" srcOrd="1" destOrd="0" parTransId="{DAD2EDF2-DA70-48BF-9588-9488DEE8D31D}" sibTransId="{3A173DFE-FDCC-4311-93A5-AAA77EFCC466}"/>
    <dgm:cxn modelId="{C192B9F8-DF39-7249-ADA2-CE2090DDF1E7}" type="presOf" srcId="{3F5C262D-1311-4257-9E13-0A31987D1568}" destId="{CB241F79-B5F3-4905-AEFF-F3C514CD67F2}" srcOrd="0" destOrd="2" presId="urn:microsoft.com/office/officeart/2005/8/layout/list1"/>
    <dgm:cxn modelId="{648730C5-D1E4-4D00-9319-54DE13C4090E}" srcId="{084CB294-12BF-45B5-A139-89AE538436DC}" destId="{67794EB2-1F90-4331-B150-94B77DE97E3F}" srcOrd="0" destOrd="0" parTransId="{AFB041DF-3726-4BCA-AFB2-E149C52C8D61}" sibTransId="{C947487F-9941-47B8-ACE3-84D3E595C8EB}"/>
    <dgm:cxn modelId="{4609722E-CCF7-E14E-A14E-CA599070020F}" type="presOf" srcId="{67794EB2-1F90-4331-B150-94B77DE97E3F}" destId="{CB241F79-B5F3-4905-AEFF-F3C514CD67F2}" srcOrd="0" destOrd="0" presId="urn:microsoft.com/office/officeart/2005/8/layout/list1"/>
    <dgm:cxn modelId="{5182BE34-4F42-B449-94CF-B3F86B5BA50D}" type="presOf" srcId="{A3D8A9EE-7DBF-44D3-BC1D-34C25A26024E}" destId="{1C4A04D4-FBDE-4D66-9133-E21304A740FC}" srcOrd="0" destOrd="0" presId="urn:microsoft.com/office/officeart/2005/8/layout/list1"/>
    <dgm:cxn modelId="{2355ED46-7B81-B840-B953-24505117A43E}" type="presOf" srcId="{084CB294-12BF-45B5-A139-89AE538436DC}" destId="{423D310E-11B0-4B86-B834-E780FDBC1098}" srcOrd="1" destOrd="0" presId="urn:microsoft.com/office/officeart/2005/8/layout/list1"/>
    <dgm:cxn modelId="{EE7F0787-50C6-ED46-8F15-398DB4ACB042}" type="presParOf" srcId="{1C4A04D4-FBDE-4D66-9133-E21304A740FC}" destId="{632ACE2D-73B2-4EA2-A4CA-E24DC862037C}" srcOrd="0" destOrd="0" presId="urn:microsoft.com/office/officeart/2005/8/layout/list1"/>
    <dgm:cxn modelId="{F0B5B217-769F-D94A-AEBA-F95A0E6A9112}" type="presParOf" srcId="{632ACE2D-73B2-4EA2-A4CA-E24DC862037C}" destId="{D7ECD211-4A34-4545-A83B-7B9877EC24DF}" srcOrd="0" destOrd="0" presId="urn:microsoft.com/office/officeart/2005/8/layout/list1"/>
    <dgm:cxn modelId="{0942BDE0-42AC-5C4E-B359-3614CAA9776D}" type="presParOf" srcId="{632ACE2D-73B2-4EA2-A4CA-E24DC862037C}" destId="{423D310E-11B0-4B86-B834-E780FDBC1098}" srcOrd="1" destOrd="0" presId="urn:microsoft.com/office/officeart/2005/8/layout/list1"/>
    <dgm:cxn modelId="{87756A7B-34A0-FB40-ACFA-40EA711A571A}" type="presParOf" srcId="{1C4A04D4-FBDE-4D66-9133-E21304A740FC}" destId="{97C02F35-7257-495A-9017-4C51158EF846}" srcOrd="1" destOrd="0" presId="urn:microsoft.com/office/officeart/2005/8/layout/list1"/>
    <dgm:cxn modelId="{1421FE96-3853-7C41-AC5D-0750A1F6303C}" type="presParOf" srcId="{1C4A04D4-FBDE-4D66-9133-E21304A740FC}" destId="{CB241F79-B5F3-4905-AEFF-F3C514CD67F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DB249B-0E3E-45D0-BA5D-8A2C24BFAD5A}" type="doc">
      <dgm:prSet loTypeId="urn:microsoft.com/office/officeart/2005/8/layout/hProcess3" loCatId="process" qsTypeId="urn:microsoft.com/office/officeart/2005/8/quickstyle/simple2" qsCatId="simple" csTypeId="urn:microsoft.com/office/officeart/2005/8/colors/accent1_2" csCatId="accent1" phldr="1"/>
      <dgm:spPr/>
    </dgm:pt>
    <dgm:pt modelId="{43378BC0-D721-4C98-9980-8D5D2892FF32}">
      <dgm:prSet phldrT="[Text]" custT="1"/>
      <dgm:spPr/>
      <dgm:t>
        <a:bodyPr/>
        <a:lstStyle/>
        <a:p>
          <a:r>
            <a:rPr lang="en-GB" sz="2000" b="0" dirty="0" smtClean="0">
              <a:solidFill>
                <a:schemeClr val="bg1"/>
              </a:solidFill>
            </a:rPr>
            <a:t>Automatic monitoring using smart devices</a:t>
          </a:r>
          <a:endParaRPr lang="en-GB" sz="2000" b="0" dirty="0">
            <a:solidFill>
              <a:schemeClr val="bg1"/>
            </a:solidFill>
          </a:endParaRPr>
        </a:p>
      </dgm:t>
    </dgm:pt>
    <dgm:pt modelId="{7F8E8410-C52B-412E-AF24-2F27D0B71D61}" type="parTrans" cxnId="{C8A81F5B-31D6-4A2E-8580-33AD706206CA}">
      <dgm:prSet/>
      <dgm:spPr/>
      <dgm:t>
        <a:bodyPr/>
        <a:lstStyle/>
        <a:p>
          <a:endParaRPr lang="en-GB"/>
        </a:p>
      </dgm:t>
    </dgm:pt>
    <dgm:pt modelId="{26475BC2-E0B0-4AF9-A6E4-3F02CBEED48F}" type="sibTrans" cxnId="{C8A81F5B-31D6-4A2E-8580-33AD706206CA}">
      <dgm:prSet/>
      <dgm:spPr/>
      <dgm:t>
        <a:bodyPr/>
        <a:lstStyle/>
        <a:p>
          <a:endParaRPr lang="en-GB"/>
        </a:p>
      </dgm:t>
    </dgm:pt>
    <dgm:pt modelId="{8F8E539F-2DB3-491E-BC41-676A340B7640}" type="pres">
      <dgm:prSet presAssocID="{31DB249B-0E3E-45D0-BA5D-8A2C24BFAD5A}" presName="Name0" presStyleCnt="0">
        <dgm:presLayoutVars>
          <dgm:dir/>
          <dgm:animLvl val="lvl"/>
          <dgm:resizeHandles val="exact"/>
        </dgm:presLayoutVars>
      </dgm:prSet>
      <dgm:spPr/>
    </dgm:pt>
    <dgm:pt modelId="{77BC70ED-5C6D-42F6-AA26-E546944E9EEF}" type="pres">
      <dgm:prSet presAssocID="{31DB249B-0E3E-45D0-BA5D-8A2C24BFAD5A}" presName="dummy" presStyleCnt="0"/>
      <dgm:spPr/>
    </dgm:pt>
    <dgm:pt modelId="{AA62E595-96C6-4BDB-A047-25A8B66871C6}" type="pres">
      <dgm:prSet presAssocID="{31DB249B-0E3E-45D0-BA5D-8A2C24BFAD5A}" presName="linH" presStyleCnt="0"/>
      <dgm:spPr/>
    </dgm:pt>
    <dgm:pt modelId="{2FD6710D-1C02-4FFA-A8C0-CD5D2DAB9291}" type="pres">
      <dgm:prSet presAssocID="{31DB249B-0E3E-45D0-BA5D-8A2C24BFAD5A}" presName="padding1" presStyleCnt="0"/>
      <dgm:spPr/>
    </dgm:pt>
    <dgm:pt modelId="{E1AE772B-F16C-4875-A638-5E0F5EDC547D}" type="pres">
      <dgm:prSet presAssocID="{43378BC0-D721-4C98-9980-8D5D2892FF32}" presName="linV" presStyleCnt="0"/>
      <dgm:spPr/>
    </dgm:pt>
    <dgm:pt modelId="{FC252650-95CF-4CBF-AD6B-7450F9DED400}" type="pres">
      <dgm:prSet presAssocID="{43378BC0-D721-4C98-9980-8D5D2892FF32}" presName="spVertical1" presStyleCnt="0"/>
      <dgm:spPr/>
    </dgm:pt>
    <dgm:pt modelId="{AFD8CAA2-83D5-4670-9737-152B279776FE}" type="pres">
      <dgm:prSet presAssocID="{43378BC0-D721-4C98-9980-8D5D2892FF32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EF0BFB95-17A6-4650-A1B2-C6659ED866D4}" type="pres">
      <dgm:prSet presAssocID="{43378BC0-D721-4C98-9980-8D5D2892FF32}" presName="spVertical2" presStyleCnt="0"/>
      <dgm:spPr/>
    </dgm:pt>
    <dgm:pt modelId="{C6A02C0F-2C2D-465E-A0E1-8FFA3E504187}" type="pres">
      <dgm:prSet presAssocID="{43378BC0-D721-4C98-9980-8D5D2892FF32}" presName="spVertical3" presStyleCnt="0"/>
      <dgm:spPr/>
    </dgm:pt>
    <dgm:pt modelId="{8301F2B5-9E07-407C-B472-A2E806413E18}" type="pres">
      <dgm:prSet presAssocID="{31DB249B-0E3E-45D0-BA5D-8A2C24BFAD5A}" presName="padding2" presStyleCnt="0"/>
      <dgm:spPr/>
    </dgm:pt>
    <dgm:pt modelId="{53C82F69-266E-4231-B0D4-A9AB15FC716F}" type="pres">
      <dgm:prSet presAssocID="{31DB249B-0E3E-45D0-BA5D-8A2C24BFAD5A}" presName="negArrow" presStyleCnt="0"/>
      <dgm:spPr/>
    </dgm:pt>
    <dgm:pt modelId="{FC9EFA5E-8565-49F8-8F36-B50E7D73E2DB}" type="pres">
      <dgm:prSet presAssocID="{31DB249B-0E3E-45D0-BA5D-8A2C24BFAD5A}" presName="backgroundArrow" presStyleLbl="node1" presStyleIdx="0" presStyleCnt="1" custLinFactNeighborX="1519" custLinFactNeighborY="-1166"/>
      <dgm:spPr>
        <a:solidFill>
          <a:srgbClr val="147694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</dgm:ptLst>
  <dgm:cxnLst>
    <dgm:cxn modelId="{BE4E3E66-0DD7-A54C-BFFA-DDA2139F2F0B}" type="presOf" srcId="{31DB249B-0E3E-45D0-BA5D-8A2C24BFAD5A}" destId="{8F8E539F-2DB3-491E-BC41-676A340B7640}" srcOrd="0" destOrd="0" presId="urn:microsoft.com/office/officeart/2005/8/layout/hProcess3"/>
    <dgm:cxn modelId="{C8A81F5B-31D6-4A2E-8580-33AD706206CA}" srcId="{31DB249B-0E3E-45D0-BA5D-8A2C24BFAD5A}" destId="{43378BC0-D721-4C98-9980-8D5D2892FF32}" srcOrd="0" destOrd="0" parTransId="{7F8E8410-C52B-412E-AF24-2F27D0B71D61}" sibTransId="{26475BC2-E0B0-4AF9-A6E4-3F02CBEED48F}"/>
    <dgm:cxn modelId="{D8C65FBB-E8C3-5247-A26F-DB585E0E5EF8}" type="presOf" srcId="{43378BC0-D721-4C98-9980-8D5D2892FF32}" destId="{AFD8CAA2-83D5-4670-9737-152B279776FE}" srcOrd="0" destOrd="0" presId="urn:microsoft.com/office/officeart/2005/8/layout/hProcess3"/>
    <dgm:cxn modelId="{001992F0-2FB7-C040-B57A-1B3269212DA5}" type="presParOf" srcId="{8F8E539F-2DB3-491E-BC41-676A340B7640}" destId="{77BC70ED-5C6D-42F6-AA26-E546944E9EEF}" srcOrd="0" destOrd="0" presId="urn:microsoft.com/office/officeart/2005/8/layout/hProcess3"/>
    <dgm:cxn modelId="{27881FE4-F875-9248-91AE-7DF8E5CA4959}" type="presParOf" srcId="{8F8E539F-2DB3-491E-BC41-676A340B7640}" destId="{AA62E595-96C6-4BDB-A047-25A8B66871C6}" srcOrd="1" destOrd="0" presId="urn:microsoft.com/office/officeart/2005/8/layout/hProcess3"/>
    <dgm:cxn modelId="{043369A0-E604-944C-B9AF-9E79AA050D98}" type="presParOf" srcId="{AA62E595-96C6-4BDB-A047-25A8B66871C6}" destId="{2FD6710D-1C02-4FFA-A8C0-CD5D2DAB9291}" srcOrd="0" destOrd="0" presId="urn:microsoft.com/office/officeart/2005/8/layout/hProcess3"/>
    <dgm:cxn modelId="{1BB69C1E-148C-D147-A617-4B812A618B58}" type="presParOf" srcId="{AA62E595-96C6-4BDB-A047-25A8B66871C6}" destId="{E1AE772B-F16C-4875-A638-5E0F5EDC547D}" srcOrd="1" destOrd="0" presId="urn:microsoft.com/office/officeart/2005/8/layout/hProcess3"/>
    <dgm:cxn modelId="{692D267F-1443-1E40-9905-D16872F66BE1}" type="presParOf" srcId="{E1AE772B-F16C-4875-A638-5E0F5EDC547D}" destId="{FC252650-95CF-4CBF-AD6B-7450F9DED400}" srcOrd="0" destOrd="0" presId="urn:microsoft.com/office/officeart/2005/8/layout/hProcess3"/>
    <dgm:cxn modelId="{4D9435ED-6AB7-6E45-BF56-FF8CDA958386}" type="presParOf" srcId="{E1AE772B-F16C-4875-A638-5E0F5EDC547D}" destId="{AFD8CAA2-83D5-4670-9737-152B279776FE}" srcOrd="1" destOrd="0" presId="urn:microsoft.com/office/officeart/2005/8/layout/hProcess3"/>
    <dgm:cxn modelId="{C2CC2203-973A-204A-862E-98B07257D9F6}" type="presParOf" srcId="{E1AE772B-F16C-4875-A638-5E0F5EDC547D}" destId="{EF0BFB95-17A6-4650-A1B2-C6659ED866D4}" srcOrd="2" destOrd="0" presId="urn:microsoft.com/office/officeart/2005/8/layout/hProcess3"/>
    <dgm:cxn modelId="{4EE58DD6-EEB7-9848-A9EF-A096AA8185F8}" type="presParOf" srcId="{E1AE772B-F16C-4875-A638-5E0F5EDC547D}" destId="{C6A02C0F-2C2D-465E-A0E1-8FFA3E504187}" srcOrd="3" destOrd="0" presId="urn:microsoft.com/office/officeart/2005/8/layout/hProcess3"/>
    <dgm:cxn modelId="{4B0C232D-040E-B941-88BF-2FC4B2E6D421}" type="presParOf" srcId="{AA62E595-96C6-4BDB-A047-25A8B66871C6}" destId="{8301F2B5-9E07-407C-B472-A2E806413E18}" srcOrd="2" destOrd="0" presId="urn:microsoft.com/office/officeart/2005/8/layout/hProcess3"/>
    <dgm:cxn modelId="{A14B3D8C-4BD7-954B-9687-2A24028F3EB3}" type="presParOf" srcId="{AA62E595-96C6-4BDB-A047-25A8B66871C6}" destId="{53C82F69-266E-4231-B0D4-A9AB15FC716F}" srcOrd="3" destOrd="0" presId="urn:microsoft.com/office/officeart/2005/8/layout/hProcess3"/>
    <dgm:cxn modelId="{4AC98CE1-8E29-A647-9839-E9E8E5A3F0F5}" type="presParOf" srcId="{AA62E595-96C6-4BDB-A047-25A8B66871C6}" destId="{FC9EFA5E-8565-49F8-8F36-B50E7D73E2DB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D8A9EE-7DBF-44D3-BC1D-34C25A26024E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01C5485-42FE-43C5-94EB-E01A1BC0EFBE}">
      <dgm:prSet phldrT="[Text]" custT="1"/>
      <dgm:spPr/>
      <dgm:t>
        <a:bodyPr/>
        <a:lstStyle/>
        <a:p>
          <a:r>
            <a:rPr lang="en-GB" sz="2400" dirty="0" smtClean="0"/>
            <a:t>Traditional Monitoring</a:t>
          </a:r>
          <a:endParaRPr lang="en-GB" sz="2000" dirty="0"/>
        </a:p>
      </dgm:t>
    </dgm:pt>
    <dgm:pt modelId="{738AEA0C-2E2B-414D-AFC6-0AA2DA00429C}" type="parTrans" cxnId="{F9F7035F-8B00-49FE-9FC6-344D059C91C7}">
      <dgm:prSet/>
      <dgm:spPr/>
      <dgm:t>
        <a:bodyPr/>
        <a:lstStyle/>
        <a:p>
          <a:endParaRPr lang="en-GB"/>
        </a:p>
      </dgm:t>
    </dgm:pt>
    <dgm:pt modelId="{9A0E3BC8-BF2C-4C35-995E-ED31A1A02C15}" type="sibTrans" cxnId="{F9F7035F-8B00-49FE-9FC6-344D059C91C7}">
      <dgm:prSet/>
      <dgm:spPr/>
      <dgm:t>
        <a:bodyPr/>
        <a:lstStyle/>
        <a:p>
          <a:endParaRPr lang="en-GB"/>
        </a:p>
      </dgm:t>
    </dgm:pt>
    <dgm:pt modelId="{B0EFFE3E-8D54-4036-85CF-55188106CF7B}">
      <dgm:prSet phldrT="[Text]" custT="1"/>
      <dgm:spPr/>
      <dgm:t>
        <a:bodyPr/>
        <a:lstStyle/>
        <a:p>
          <a:r>
            <a:rPr lang="en-GB" sz="1600" dirty="0" smtClean="0"/>
            <a:t>Food diary</a:t>
          </a:r>
          <a:endParaRPr lang="en-GB" sz="1600" dirty="0"/>
        </a:p>
      </dgm:t>
    </dgm:pt>
    <dgm:pt modelId="{5076EE9F-7FD7-46EE-A9AD-BFC2D06882E0}" type="parTrans" cxnId="{2CC7DBF2-05D1-4C83-A423-F76A8F29D740}">
      <dgm:prSet/>
      <dgm:spPr/>
      <dgm:t>
        <a:bodyPr/>
        <a:lstStyle/>
        <a:p>
          <a:endParaRPr lang="en-GB"/>
        </a:p>
      </dgm:t>
    </dgm:pt>
    <dgm:pt modelId="{7084A66A-14FF-4934-8F27-E3E511CA31A9}" type="sibTrans" cxnId="{2CC7DBF2-05D1-4C83-A423-F76A8F29D740}">
      <dgm:prSet/>
      <dgm:spPr/>
      <dgm:t>
        <a:bodyPr/>
        <a:lstStyle/>
        <a:p>
          <a:endParaRPr lang="en-GB"/>
        </a:p>
      </dgm:t>
    </dgm:pt>
    <dgm:pt modelId="{4BC3FE43-BA51-4FE3-855F-C51D1545D862}">
      <dgm:prSet phldrT="[Text]" custT="1"/>
      <dgm:spPr/>
      <dgm:t>
        <a:bodyPr/>
        <a:lstStyle/>
        <a:p>
          <a:r>
            <a:rPr lang="en-GB" sz="1600" dirty="0" smtClean="0"/>
            <a:t>Questionnaires</a:t>
          </a:r>
          <a:endParaRPr lang="en-GB" sz="1600" dirty="0"/>
        </a:p>
      </dgm:t>
    </dgm:pt>
    <dgm:pt modelId="{AFEC9AC3-8CDB-4855-9253-455271C8D64C}" type="parTrans" cxnId="{07C0FF13-DE53-4C36-AB90-BFBE4B0B6859}">
      <dgm:prSet/>
      <dgm:spPr/>
      <dgm:t>
        <a:bodyPr/>
        <a:lstStyle/>
        <a:p>
          <a:endParaRPr lang="en-GB"/>
        </a:p>
      </dgm:t>
    </dgm:pt>
    <dgm:pt modelId="{BAC177CC-C97A-4DB8-9914-8F88484CA98E}" type="sibTrans" cxnId="{07C0FF13-DE53-4C36-AB90-BFBE4B0B6859}">
      <dgm:prSet/>
      <dgm:spPr/>
      <dgm:t>
        <a:bodyPr/>
        <a:lstStyle/>
        <a:p>
          <a:endParaRPr lang="en-GB"/>
        </a:p>
      </dgm:t>
    </dgm:pt>
    <dgm:pt modelId="{9295E15B-01BE-438F-A6E1-9FA4C2A2245D}">
      <dgm:prSet phldrT="[Text]" custT="1"/>
      <dgm:spPr/>
      <dgm:t>
        <a:bodyPr/>
        <a:lstStyle/>
        <a:p>
          <a:r>
            <a:rPr lang="en-GB" sz="2000" dirty="0" smtClean="0"/>
            <a:t>Pen-and-Pencil</a:t>
          </a:r>
          <a:endParaRPr lang="en-GB" sz="2000" dirty="0"/>
        </a:p>
      </dgm:t>
    </dgm:pt>
    <dgm:pt modelId="{1E148FD7-50C8-428A-99D8-ACFF3A02BE6C}" type="parTrans" cxnId="{1811E145-0D5D-401F-88D5-3D8324450F6B}">
      <dgm:prSet/>
      <dgm:spPr/>
      <dgm:t>
        <a:bodyPr/>
        <a:lstStyle/>
        <a:p>
          <a:endParaRPr lang="en-GB"/>
        </a:p>
      </dgm:t>
    </dgm:pt>
    <dgm:pt modelId="{83919E77-DC2F-41AC-87C0-78FC662C5B03}" type="sibTrans" cxnId="{1811E145-0D5D-401F-88D5-3D8324450F6B}">
      <dgm:prSet/>
      <dgm:spPr/>
      <dgm:t>
        <a:bodyPr/>
        <a:lstStyle/>
        <a:p>
          <a:endParaRPr lang="en-GB"/>
        </a:p>
      </dgm:t>
    </dgm:pt>
    <dgm:pt modelId="{50E66B21-C8D5-4DAB-82B1-3AE5C5713093}">
      <dgm:prSet phldrT="[Text]" custT="1"/>
      <dgm:spPr/>
      <dgm:t>
        <a:bodyPr/>
        <a:lstStyle/>
        <a:p>
          <a:r>
            <a:rPr lang="en-GB" sz="2000" dirty="0" smtClean="0"/>
            <a:t>Contains mistakes</a:t>
          </a:r>
          <a:endParaRPr lang="en-GB" sz="2000" dirty="0"/>
        </a:p>
      </dgm:t>
    </dgm:pt>
    <dgm:pt modelId="{267BE06D-68BD-4C08-8DF1-A1FB7A21887C}" type="parTrans" cxnId="{4F4BE556-B0CD-4BD6-8EA5-B0F1CBCFB1CE}">
      <dgm:prSet/>
      <dgm:spPr/>
      <dgm:t>
        <a:bodyPr/>
        <a:lstStyle/>
        <a:p>
          <a:endParaRPr lang="en-GB"/>
        </a:p>
      </dgm:t>
    </dgm:pt>
    <dgm:pt modelId="{52F14C5B-0E7E-4F5C-96DA-241CAF0F94B5}" type="sibTrans" cxnId="{4F4BE556-B0CD-4BD6-8EA5-B0F1CBCFB1CE}">
      <dgm:prSet/>
      <dgm:spPr/>
      <dgm:t>
        <a:bodyPr/>
        <a:lstStyle/>
        <a:p>
          <a:endParaRPr lang="en-GB"/>
        </a:p>
      </dgm:t>
    </dgm:pt>
    <dgm:pt modelId="{1C4A04D4-FBDE-4D66-9133-E21304A740FC}" type="pres">
      <dgm:prSet presAssocID="{A3D8A9EE-7DBF-44D3-BC1D-34C25A260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B78AA3A5-B29B-4CFF-B2B5-09EF433D0442}" type="pres">
      <dgm:prSet presAssocID="{101C5485-42FE-43C5-94EB-E01A1BC0EFBE}" presName="parentLin" presStyleCnt="0"/>
      <dgm:spPr/>
    </dgm:pt>
    <dgm:pt modelId="{AB7A0700-784F-489A-BC21-030A394B8350}" type="pres">
      <dgm:prSet presAssocID="{101C5485-42FE-43C5-94EB-E01A1BC0EFBE}" presName="parentLeftMargin" presStyleLbl="node1" presStyleIdx="0" presStyleCnt="1"/>
      <dgm:spPr/>
      <dgm:t>
        <a:bodyPr/>
        <a:lstStyle/>
        <a:p>
          <a:endParaRPr lang="nl-BE"/>
        </a:p>
      </dgm:t>
    </dgm:pt>
    <dgm:pt modelId="{2413C1BB-ACC3-47C4-84C7-3F630EB766E0}" type="pres">
      <dgm:prSet presAssocID="{101C5485-42FE-43C5-94EB-E01A1BC0EFB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2DD42EC-AD1D-489A-8309-32A122F0A0B8}" type="pres">
      <dgm:prSet presAssocID="{101C5485-42FE-43C5-94EB-E01A1BC0EFBE}" presName="negativeSpace" presStyleCnt="0"/>
      <dgm:spPr/>
    </dgm:pt>
    <dgm:pt modelId="{60843EBE-8D71-4677-BCDE-814DFBDEA0FE}" type="pres">
      <dgm:prSet presAssocID="{101C5485-42FE-43C5-94EB-E01A1BC0EFBE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7C0FF13-DE53-4C36-AB90-BFBE4B0B6859}" srcId="{9295E15B-01BE-438F-A6E1-9FA4C2A2245D}" destId="{4BC3FE43-BA51-4FE3-855F-C51D1545D862}" srcOrd="1" destOrd="0" parTransId="{AFEC9AC3-8CDB-4855-9253-455271C8D64C}" sibTransId="{BAC177CC-C97A-4DB8-9914-8F88484CA98E}"/>
    <dgm:cxn modelId="{4E46D8F0-20EF-6F47-A4A2-64518E414E9C}" type="presOf" srcId="{4BC3FE43-BA51-4FE3-855F-C51D1545D862}" destId="{60843EBE-8D71-4677-BCDE-814DFBDEA0FE}" srcOrd="0" destOrd="2" presId="urn:microsoft.com/office/officeart/2005/8/layout/list1"/>
    <dgm:cxn modelId="{B2AA5E97-2211-A546-B036-7F724F4FF6FE}" type="presOf" srcId="{9295E15B-01BE-438F-A6E1-9FA4C2A2245D}" destId="{60843EBE-8D71-4677-BCDE-814DFBDEA0FE}" srcOrd="0" destOrd="0" presId="urn:microsoft.com/office/officeart/2005/8/layout/list1"/>
    <dgm:cxn modelId="{F41F1B56-CDC6-FC4E-9AED-3D144FFE6A0C}" type="presOf" srcId="{101C5485-42FE-43C5-94EB-E01A1BC0EFBE}" destId="{2413C1BB-ACC3-47C4-84C7-3F630EB766E0}" srcOrd="1" destOrd="0" presId="urn:microsoft.com/office/officeart/2005/8/layout/list1"/>
    <dgm:cxn modelId="{A0504725-441E-164A-A306-4C02A7545847}" type="presOf" srcId="{101C5485-42FE-43C5-94EB-E01A1BC0EFBE}" destId="{AB7A0700-784F-489A-BC21-030A394B8350}" srcOrd="0" destOrd="0" presId="urn:microsoft.com/office/officeart/2005/8/layout/list1"/>
    <dgm:cxn modelId="{F9F7035F-8B00-49FE-9FC6-344D059C91C7}" srcId="{A3D8A9EE-7DBF-44D3-BC1D-34C25A26024E}" destId="{101C5485-42FE-43C5-94EB-E01A1BC0EFBE}" srcOrd="0" destOrd="0" parTransId="{738AEA0C-2E2B-414D-AFC6-0AA2DA00429C}" sibTransId="{9A0E3BC8-BF2C-4C35-995E-ED31A1A02C15}"/>
    <dgm:cxn modelId="{2CC7DBF2-05D1-4C83-A423-F76A8F29D740}" srcId="{9295E15B-01BE-438F-A6E1-9FA4C2A2245D}" destId="{B0EFFE3E-8D54-4036-85CF-55188106CF7B}" srcOrd="0" destOrd="0" parTransId="{5076EE9F-7FD7-46EE-A9AD-BFC2D06882E0}" sibTransId="{7084A66A-14FF-4934-8F27-E3E511CA31A9}"/>
    <dgm:cxn modelId="{1379B8E3-43B6-D548-B9DE-573F0A0427E8}" type="presOf" srcId="{B0EFFE3E-8D54-4036-85CF-55188106CF7B}" destId="{60843EBE-8D71-4677-BCDE-814DFBDEA0FE}" srcOrd="0" destOrd="1" presId="urn:microsoft.com/office/officeart/2005/8/layout/list1"/>
    <dgm:cxn modelId="{15B8ED27-99A2-DC4B-8089-7A05161327C8}" type="presOf" srcId="{A3D8A9EE-7DBF-44D3-BC1D-34C25A26024E}" destId="{1C4A04D4-FBDE-4D66-9133-E21304A740FC}" srcOrd="0" destOrd="0" presId="urn:microsoft.com/office/officeart/2005/8/layout/list1"/>
    <dgm:cxn modelId="{4F4BE556-B0CD-4BD6-8EA5-B0F1CBCFB1CE}" srcId="{101C5485-42FE-43C5-94EB-E01A1BC0EFBE}" destId="{50E66B21-C8D5-4DAB-82B1-3AE5C5713093}" srcOrd="1" destOrd="0" parTransId="{267BE06D-68BD-4C08-8DF1-A1FB7A21887C}" sibTransId="{52F14C5B-0E7E-4F5C-96DA-241CAF0F94B5}"/>
    <dgm:cxn modelId="{BBBF6E76-6C28-9B4F-9EC3-175B0E417D20}" type="presOf" srcId="{50E66B21-C8D5-4DAB-82B1-3AE5C5713093}" destId="{60843EBE-8D71-4677-BCDE-814DFBDEA0FE}" srcOrd="0" destOrd="3" presId="urn:microsoft.com/office/officeart/2005/8/layout/list1"/>
    <dgm:cxn modelId="{1811E145-0D5D-401F-88D5-3D8324450F6B}" srcId="{101C5485-42FE-43C5-94EB-E01A1BC0EFBE}" destId="{9295E15B-01BE-438F-A6E1-9FA4C2A2245D}" srcOrd="0" destOrd="0" parTransId="{1E148FD7-50C8-428A-99D8-ACFF3A02BE6C}" sibTransId="{83919E77-DC2F-41AC-87C0-78FC662C5B03}"/>
    <dgm:cxn modelId="{227BFF95-D822-8B46-840C-B9DB8FDD8C93}" type="presParOf" srcId="{1C4A04D4-FBDE-4D66-9133-E21304A740FC}" destId="{B78AA3A5-B29B-4CFF-B2B5-09EF433D0442}" srcOrd="0" destOrd="0" presId="urn:microsoft.com/office/officeart/2005/8/layout/list1"/>
    <dgm:cxn modelId="{F3C8A445-06A4-5049-B27D-D5AEADBBF9A1}" type="presParOf" srcId="{B78AA3A5-B29B-4CFF-B2B5-09EF433D0442}" destId="{AB7A0700-784F-489A-BC21-030A394B8350}" srcOrd="0" destOrd="0" presId="urn:microsoft.com/office/officeart/2005/8/layout/list1"/>
    <dgm:cxn modelId="{0498EE18-B0BD-F443-B628-C76E3D495229}" type="presParOf" srcId="{B78AA3A5-B29B-4CFF-B2B5-09EF433D0442}" destId="{2413C1BB-ACC3-47C4-84C7-3F630EB766E0}" srcOrd="1" destOrd="0" presId="urn:microsoft.com/office/officeart/2005/8/layout/list1"/>
    <dgm:cxn modelId="{E2B3AF52-17C4-0944-9E6A-1A2198E9A440}" type="presParOf" srcId="{1C4A04D4-FBDE-4D66-9133-E21304A740FC}" destId="{72DD42EC-AD1D-489A-8309-32A122F0A0B8}" srcOrd="1" destOrd="0" presId="urn:microsoft.com/office/officeart/2005/8/layout/list1"/>
    <dgm:cxn modelId="{646AD083-7FC1-6F4A-91DB-77DF47089598}" type="presParOf" srcId="{1C4A04D4-FBDE-4D66-9133-E21304A740FC}" destId="{60843EBE-8D71-4677-BCDE-814DFBDEA0F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D8A9EE-7DBF-44D3-BC1D-34C25A26024E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4CB294-12BF-45B5-A139-89AE538436DC}">
      <dgm:prSet phldrT="[Text]" custT="1"/>
      <dgm:spPr/>
      <dgm:t>
        <a:bodyPr/>
        <a:lstStyle/>
        <a:p>
          <a:r>
            <a:rPr lang="en-GB" sz="2400" dirty="0" smtClean="0"/>
            <a:t>Wearables</a:t>
          </a:r>
          <a:endParaRPr lang="en-GB" sz="2400" dirty="0"/>
        </a:p>
      </dgm:t>
    </dgm:pt>
    <dgm:pt modelId="{11797DD0-340B-4FD9-8A6B-407FF7D8D449}" type="parTrans" cxnId="{10D1B7F5-76AB-4633-B84C-151BD1C71EC9}">
      <dgm:prSet/>
      <dgm:spPr/>
      <dgm:t>
        <a:bodyPr/>
        <a:lstStyle/>
        <a:p>
          <a:endParaRPr lang="en-GB" sz="1000"/>
        </a:p>
      </dgm:t>
    </dgm:pt>
    <dgm:pt modelId="{DD29A564-164B-4004-8968-D78ABD91D94C}" type="sibTrans" cxnId="{10D1B7F5-76AB-4633-B84C-151BD1C71EC9}">
      <dgm:prSet/>
      <dgm:spPr/>
      <dgm:t>
        <a:bodyPr/>
        <a:lstStyle/>
        <a:p>
          <a:endParaRPr lang="en-GB" sz="1000"/>
        </a:p>
      </dgm:t>
    </dgm:pt>
    <dgm:pt modelId="{67794EB2-1F90-4331-B150-94B77DE97E3F}">
      <dgm:prSet phldrT="[Text]" custT="1"/>
      <dgm:spPr/>
      <dgm:t>
        <a:bodyPr/>
        <a:lstStyle/>
        <a:p>
          <a:r>
            <a:rPr lang="en-GB" sz="2000" dirty="0" smtClean="0"/>
            <a:t>Glasses</a:t>
          </a:r>
          <a:endParaRPr lang="en-GB" sz="2000" dirty="0"/>
        </a:p>
      </dgm:t>
    </dgm:pt>
    <dgm:pt modelId="{AFB041DF-3726-4BCA-AFB2-E149C52C8D61}" type="parTrans" cxnId="{648730C5-D1E4-4D00-9319-54DE13C4090E}">
      <dgm:prSet/>
      <dgm:spPr/>
      <dgm:t>
        <a:bodyPr/>
        <a:lstStyle/>
        <a:p>
          <a:endParaRPr lang="en-GB" sz="1000"/>
        </a:p>
      </dgm:t>
    </dgm:pt>
    <dgm:pt modelId="{C947487F-9941-47B8-ACE3-84D3E595C8EB}" type="sibTrans" cxnId="{648730C5-D1E4-4D00-9319-54DE13C4090E}">
      <dgm:prSet/>
      <dgm:spPr/>
      <dgm:t>
        <a:bodyPr/>
        <a:lstStyle/>
        <a:p>
          <a:endParaRPr lang="en-GB" sz="1000"/>
        </a:p>
      </dgm:t>
    </dgm:pt>
    <dgm:pt modelId="{3CE9E224-878D-4F2A-9C8B-D0FCDF1FC59C}">
      <dgm:prSet phldrT="[Text]" custT="1"/>
      <dgm:spPr/>
      <dgm:t>
        <a:bodyPr/>
        <a:lstStyle/>
        <a:p>
          <a:r>
            <a:rPr lang="en-GB" sz="2000" dirty="0" smtClean="0"/>
            <a:t>Accelerometer</a:t>
          </a:r>
          <a:endParaRPr lang="en-GB" sz="2000" dirty="0"/>
        </a:p>
      </dgm:t>
    </dgm:pt>
    <dgm:pt modelId="{EFB83035-4290-4899-8B73-7E19141CD9EC}" type="parTrans" cxnId="{B5CDD68B-096D-4CFA-99FF-6B21CF7D60AC}">
      <dgm:prSet/>
      <dgm:spPr/>
      <dgm:t>
        <a:bodyPr/>
        <a:lstStyle/>
        <a:p>
          <a:endParaRPr lang="en-GB"/>
        </a:p>
      </dgm:t>
    </dgm:pt>
    <dgm:pt modelId="{D6D76F3A-B0ED-4B4E-8FB8-C75250F9B1D7}" type="sibTrans" cxnId="{B5CDD68B-096D-4CFA-99FF-6B21CF7D60AC}">
      <dgm:prSet/>
      <dgm:spPr/>
      <dgm:t>
        <a:bodyPr/>
        <a:lstStyle/>
        <a:p>
          <a:endParaRPr lang="en-GB"/>
        </a:p>
      </dgm:t>
    </dgm:pt>
    <dgm:pt modelId="{3E8C52D9-66A5-455B-8E0D-079994C47D51}">
      <dgm:prSet phldrT="[Text]" custT="1"/>
      <dgm:spPr/>
      <dgm:t>
        <a:bodyPr/>
        <a:lstStyle/>
        <a:p>
          <a:r>
            <a:rPr lang="en-GB" sz="2000" dirty="0" smtClean="0"/>
            <a:t>Ease of use</a:t>
          </a:r>
          <a:endParaRPr lang="en-GB" sz="2000" dirty="0"/>
        </a:p>
      </dgm:t>
    </dgm:pt>
    <dgm:pt modelId="{1FF45670-8551-43C3-A428-7AABF99C24F1}" type="parTrans" cxnId="{02CCE587-9A4A-46FA-9E04-BF87F8D836F4}">
      <dgm:prSet/>
      <dgm:spPr/>
      <dgm:t>
        <a:bodyPr/>
        <a:lstStyle/>
        <a:p>
          <a:endParaRPr lang="en-GB"/>
        </a:p>
      </dgm:t>
    </dgm:pt>
    <dgm:pt modelId="{CA3BDE1E-4774-4B03-983F-63D16C45CF35}" type="sibTrans" cxnId="{02CCE587-9A4A-46FA-9E04-BF87F8D836F4}">
      <dgm:prSet/>
      <dgm:spPr/>
      <dgm:t>
        <a:bodyPr/>
        <a:lstStyle/>
        <a:p>
          <a:endParaRPr lang="en-GB"/>
        </a:p>
      </dgm:t>
    </dgm:pt>
    <dgm:pt modelId="{1C4A04D4-FBDE-4D66-9133-E21304A740FC}" type="pres">
      <dgm:prSet presAssocID="{A3D8A9EE-7DBF-44D3-BC1D-34C25A260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632ACE2D-73B2-4EA2-A4CA-E24DC862037C}" type="pres">
      <dgm:prSet presAssocID="{084CB294-12BF-45B5-A139-89AE538436DC}" presName="parentLin" presStyleCnt="0"/>
      <dgm:spPr/>
    </dgm:pt>
    <dgm:pt modelId="{D7ECD211-4A34-4545-A83B-7B9877EC24DF}" type="pres">
      <dgm:prSet presAssocID="{084CB294-12BF-45B5-A139-89AE538436DC}" presName="parentLeftMargin" presStyleLbl="node1" presStyleIdx="0" presStyleCnt="1"/>
      <dgm:spPr/>
      <dgm:t>
        <a:bodyPr/>
        <a:lstStyle/>
        <a:p>
          <a:endParaRPr lang="nl-BE"/>
        </a:p>
      </dgm:t>
    </dgm:pt>
    <dgm:pt modelId="{423D310E-11B0-4B86-B834-E780FDBC1098}" type="pres">
      <dgm:prSet presAssocID="{084CB294-12BF-45B5-A139-89AE538436D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7C02F35-7257-495A-9017-4C51158EF846}" type="pres">
      <dgm:prSet presAssocID="{084CB294-12BF-45B5-A139-89AE538436DC}" presName="negativeSpace" presStyleCnt="0"/>
      <dgm:spPr/>
    </dgm:pt>
    <dgm:pt modelId="{CB241F79-B5F3-4905-AEFF-F3C514CD67F2}" type="pres">
      <dgm:prSet presAssocID="{084CB294-12BF-45B5-A139-89AE538436DC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0D1B7F5-76AB-4633-B84C-151BD1C71EC9}" srcId="{A3D8A9EE-7DBF-44D3-BC1D-34C25A26024E}" destId="{084CB294-12BF-45B5-A139-89AE538436DC}" srcOrd="0" destOrd="0" parTransId="{11797DD0-340B-4FD9-8A6B-407FF7D8D449}" sibTransId="{DD29A564-164B-4004-8968-D78ABD91D94C}"/>
    <dgm:cxn modelId="{ADB3A03C-BE6F-9640-AC79-D9E0A76DFEE7}" type="presOf" srcId="{A3D8A9EE-7DBF-44D3-BC1D-34C25A26024E}" destId="{1C4A04D4-FBDE-4D66-9133-E21304A740FC}" srcOrd="0" destOrd="0" presId="urn:microsoft.com/office/officeart/2005/8/layout/list1"/>
    <dgm:cxn modelId="{DEF05622-6CC1-154A-B8F8-89A6427EE00E}" type="presOf" srcId="{084CB294-12BF-45B5-A139-89AE538436DC}" destId="{D7ECD211-4A34-4545-A83B-7B9877EC24DF}" srcOrd="0" destOrd="0" presId="urn:microsoft.com/office/officeart/2005/8/layout/list1"/>
    <dgm:cxn modelId="{7F2BA231-0BAC-CC42-8A27-9F82B13A520D}" type="presOf" srcId="{3CE9E224-878D-4F2A-9C8B-D0FCDF1FC59C}" destId="{CB241F79-B5F3-4905-AEFF-F3C514CD67F2}" srcOrd="0" destOrd="1" presId="urn:microsoft.com/office/officeart/2005/8/layout/list1"/>
    <dgm:cxn modelId="{800FB376-2461-6D47-86F0-BD8493DDB179}" type="presOf" srcId="{3E8C52D9-66A5-455B-8E0D-079994C47D51}" destId="{CB241F79-B5F3-4905-AEFF-F3C514CD67F2}" srcOrd="0" destOrd="2" presId="urn:microsoft.com/office/officeart/2005/8/layout/list1"/>
    <dgm:cxn modelId="{02CCE587-9A4A-46FA-9E04-BF87F8D836F4}" srcId="{084CB294-12BF-45B5-A139-89AE538436DC}" destId="{3E8C52D9-66A5-455B-8E0D-079994C47D51}" srcOrd="2" destOrd="0" parTransId="{1FF45670-8551-43C3-A428-7AABF99C24F1}" sibTransId="{CA3BDE1E-4774-4B03-983F-63D16C45CF35}"/>
    <dgm:cxn modelId="{B5CDD68B-096D-4CFA-99FF-6B21CF7D60AC}" srcId="{084CB294-12BF-45B5-A139-89AE538436DC}" destId="{3CE9E224-878D-4F2A-9C8B-D0FCDF1FC59C}" srcOrd="1" destOrd="0" parTransId="{EFB83035-4290-4899-8B73-7E19141CD9EC}" sibTransId="{D6D76F3A-B0ED-4B4E-8FB8-C75250F9B1D7}"/>
    <dgm:cxn modelId="{84625FF4-D7DB-AA41-B405-14E9B418B142}" type="presOf" srcId="{084CB294-12BF-45B5-A139-89AE538436DC}" destId="{423D310E-11B0-4B86-B834-E780FDBC1098}" srcOrd="1" destOrd="0" presId="urn:microsoft.com/office/officeart/2005/8/layout/list1"/>
    <dgm:cxn modelId="{648730C5-D1E4-4D00-9319-54DE13C4090E}" srcId="{084CB294-12BF-45B5-A139-89AE538436DC}" destId="{67794EB2-1F90-4331-B150-94B77DE97E3F}" srcOrd="0" destOrd="0" parTransId="{AFB041DF-3726-4BCA-AFB2-E149C52C8D61}" sibTransId="{C947487F-9941-47B8-ACE3-84D3E595C8EB}"/>
    <dgm:cxn modelId="{3375D9F1-9CE3-8946-92A9-25BCE1A00A0D}" type="presOf" srcId="{67794EB2-1F90-4331-B150-94B77DE97E3F}" destId="{CB241F79-B5F3-4905-AEFF-F3C514CD67F2}" srcOrd="0" destOrd="0" presId="urn:microsoft.com/office/officeart/2005/8/layout/list1"/>
    <dgm:cxn modelId="{6C796614-167D-FD48-8618-2B7BF6B9C18D}" type="presParOf" srcId="{1C4A04D4-FBDE-4D66-9133-E21304A740FC}" destId="{632ACE2D-73B2-4EA2-A4CA-E24DC862037C}" srcOrd="0" destOrd="0" presId="urn:microsoft.com/office/officeart/2005/8/layout/list1"/>
    <dgm:cxn modelId="{36E485AB-DCC8-7249-9D99-96B1F0E76910}" type="presParOf" srcId="{632ACE2D-73B2-4EA2-A4CA-E24DC862037C}" destId="{D7ECD211-4A34-4545-A83B-7B9877EC24DF}" srcOrd="0" destOrd="0" presId="urn:microsoft.com/office/officeart/2005/8/layout/list1"/>
    <dgm:cxn modelId="{5EEC57A9-7018-EB46-B85B-3EA3E640873D}" type="presParOf" srcId="{632ACE2D-73B2-4EA2-A4CA-E24DC862037C}" destId="{423D310E-11B0-4B86-B834-E780FDBC1098}" srcOrd="1" destOrd="0" presId="urn:microsoft.com/office/officeart/2005/8/layout/list1"/>
    <dgm:cxn modelId="{3F344AD0-DA91-5B40-BDD3-39C2F4913FF5}" type="presParOf" srcId="{1C4A04D4-FBDE-4D66-9133-E21304A740FC}" destId="{97C02F35-7257-495A-9017-4C51158EF846}" srcOrd="1" destOrd="0" presId="urn:microsoft.com/office/officeart/2005/8/layout/list1"/>
    <dgm:cxn modelId="{82AC2A05-757C-D649-87F9-86F80C118F4E}" type="presParOf" srcId="{1C4A04D4-FBDE-4D66-9133-E21304A740FC}" destId="{CB241F79-B5F3-4905-AEFF-F3C514CD67F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D8A9EE-7DBF-44D3-BC1D-34C25A26024E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4CB294-12BF-45B5-A139-89AE538436DC}">
      <dgm:prSet phldrT="[Text]" custT="1"/>
      <dgm:spPr/>
      <dgm:t>
        <a:bodyPr/>
        <a:lstStyle/>
        <a:p>
          <a:r>
            <a:rPr lang="en-GB" sz="2400" dirty="0" smtClean="0"/>
            <a:t>Smart-devices</a:t>
          </a:r>
          <a:endParaRPr lang="en-GB" sz="2400" dirty="0"/>
        </a:p>
      </dgm:t>
    </dgm:pt>
    <dgm:pt modelId="{11797DD0-340B-4FD9-8A6B-407FF7D8D449}" type="parTrans" cxnId="{10D1B7F5-76AB-4633-B84C-151BD1C71EC9}">
      <dgm:prSet/>
      <dgm:spPr/>
      <dgm:t>
        <a:bodyPr/>
        <a:lstStyle/>
        <a:p>
          <a:endParaRPr lang="en-GB" sz="1000"/>
        </a:p>
      </dgm:t>
    </dgm:pt>
    <dgm:pt modelId="{DD29A564-164B-4004-8968-D78ABD91D94C}" type="sibTrans" cxnId="{10D1B7F5-76AB-4633-B84C-151BD1C71EC9}">
      <dgm:prSet/>
      <dgm:spPr/>
      <dgm:t>
        <a:bodyPr/>
        <a:lstStyle/>
        <a:p>
          <a:endParaRPr lang="en-GB" sz="1000"/>
        </a:p>
      </dgm:t>
    </dgm:pt>
    <dgm:pt modelId="{67794EB2-1F90-4331-B150-94B77DE97E3F}">
      <dgm:prSet phldrT="[Text]" custT="1"/>
      <dgm:spPr/>
      <dgm:t>
        <a:bodyPr/>
        <a:lstStyle/>
        <a:p>
          <a:r>
            <a:rPr lang="en-GB" sz="2000" dirty="0" smtClean="0"/>
            <a:t>Smart cutlery</a:t>
          </a:r>
          <a:endParaRPr lang="en-GB" sz="2000" dirty="0"/>
        </a:p>
      </dgm:t>
    </dgm:pt>
    <dgm:pt modelId="{AFB041DF-3726-4BCA-AFB2-E149C52C8D61}" type="parTrans" cxnId="{648730C5-D1E4-4D00-9319-54DE13C4090E}">
      <dgm:prSet/>
      <dgm:spPr/>
      <dgm:t>
        <a:bodyPr/>
        <a:lstStyle/>
        <a:p>
          <a:endParaRPr lang="en-GB" sz="1000"/>
        </a:p>
      </dgm:t>
    </dgm:pt>
    <dgm:pt modelId="{C947487F-9941-47B8-ACE3-84D3E595C8EB}" type="sibTrans" cxnId="{648730C5-D1E4-4D00-9319-54DE13C4090E}">
      <dgm:prSet/>
      <dgm:spPr/>
      <dgm:t>
        <a:bodyPr/>
        <a:lstStyle/>
        <a:p>
          <a:endParaRPr lang="en-GB" sz="1000"/>
        </a:p>
      </dgm:t>
    </dgm:pt>
    <dgm:pt modelId="{A4AC2B2D-A8D6-4967-B0B6-EB2A51743265}">
      <dgm:prSet phldrT="[Text]" custT="1"/>
      <dgm:spPr/>
      <dgm:t>
        <a:bodyPr/>
        <a:lstStyle/>
        <a:p>
          <a:r>
            <a:rPr lang="en-GB" sz="2000" dirty="0" smtClean="0"/>
            <a:t>Smart plate</a:t>
          </a:r>
          <a:endParaRPr lang="en-GB" sz="2000" dirty="0"/>
        </a:p>
      </dgm:t>
    </dgm:pt>
    <dgm:pt modelId="{E6A306A5-F250-44CF-A438-5255D6E3CE04}" type="parTrans" cxnId="{873FF6E7-50D4-4C84-AE2E-8A5852E3CF9A}">
      <dgm:prSet/>
      <dgm:spPr/>
      <dgm:t>
        <a:bodyPr/>
        <a:lstStyle/>
        <a:p>
          <a:endParaRPr lang="en-GB"/>
        </a:p>
      </dgm:t>
    </dgm:pt>
    <dgm:pt modelId="{661105C5-9A7D-4DB0-8D87-5D6CABF43C25}" type="sibTrans" cxnId="{873FF6E7-50D4-4C84-AE2E-8A5852E3CF9A}">
      <dgm:prSet/>
      <dgm:spPr/>
      <dgm:t>
        <a:bodyPr/>
        <a:lstStyle/>
        <a:p>
          <a:endParaRPr lang="en-GB"/>
        </a:p>
      </dgm:t>
    </dgm:pt>
    <dgm:pt modelId="{7CD5296B-7489-4D92-8349-DA6A1416335A}">
      <dgm:prSet phldrT="[Text]" custT="1"/>
      <dgm:spPr/>
      <dgm:t>
        <a:bodyPr/>
        <a:lstStyle/>
        <a:p>
          <a:r>
            <a:rPr lang="en-GB" sz="2000" dirty="0" smtClean="0"/>
            <a:t>Environmental sensors</a:t>
          </a:r>
          <a:endParaRPr lang="en-GB" sz="2000" dirty="0"/>
        </a:p>
      </dgm:t>
    </dgm:pt>
    <dgm:pt modelId="{3C3BAF39-1CBB-4078-BABE-641F6D39CAAB}" type="parTrans" cxnId="{55B2EC83-C1DC-4DB2-B53A-98DAD7C910D4}">
      <dgm:prSet/>
      <dgm:spPr/>
      <dgm:t>
        <a:bodyPr/>
        <a:lstStyle/>
        <a:p>
          <a:endParaRPr lang="en-GB"/>
        </a:p>
      </dgm:t>
    </dgm:pt>
    <dgm:pt modelId="{6BBA2583-0F83-46D9-97DF-F20E581F4FF7}" type="sibTrans" cxnId="{55B2EC83-C1DC-4DB2-B53A-98DAD7C910D4}">
      <dgm:prSet/>
      <dgm:spPr/>
      <dgm:t>
        <a:bodyPr/>
        <a:lstStyle/>
        <a:p>
          <a:endParaRPr lang="en-GB"/>
        </a:p>
      </dgm:t>
    </dgm:pt>
    <dgm:pt modelId="{1C4A04D4-FBDE-4D66-9133-E21304A740FC}" type="pres">
      <dgm:prSet presAssocID="{A3D8A9EE-7DBF-44D3-BC1D-34C25A260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632ACE2D-73B2-4EA2-A4CA-E24DC862037C}" type="pres">
      <dgm:prSet presAssocID="{084CB294-12BF-45B5-A139-89AE538436DC}" presName="parentLin" presStyleCnt="0"/>
      <dgm:spPr/>
    </dgm:pt>
    <dgm:pt modelId="{D7ECD211-4A34-4545-A83B-7B9877EC24DF}" type="pres">
      <dgm:prSet presAssocID="{084CB294-12BF-45B5-A139-89AE538436DC}" presName="parentLeftMargin" presStyleLbl="node1" presStyleIdx="0" presStyleCnt="1"/>
      <dgm:spPr/>
      <dgm:t>
        <a:bodyPr/>
        <a:lstStyle/>
        <a:p>
          <a:endParaRPr lang="nl-BE"/>
        </a:p>
      </dgm:t>
    </dgm:pt>
    <dgm:pt modelId="{423D310E-11B0-4B86-B834-E780FDBC1098}" type="pres">
      <dgm:prSet presAssocID="{084CB294-12BF-45B5-A139-89AE538436DC}" presName="parentText" presStyleLbl="node1" presStyleIdx="0" presStyleCnt="1" custScaleX="10815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C02F35-7257-495A-9017-4C51158EF846}" type="pres">
      <dgm:prSet presAssocID="{084CB294-12BF-45B5-A139-89AE538436DC}" presName="negativeSpace" presStyleCnt="0"/>
      <dgm:spPr/>
    </dgm:pt>
    <dgm:pt modelId="{CB241F79-B5F3-4905-AEFF-F3C514CD67F2}" type="pres">
      <dgm:prSet presAssocID="{084CB294-12BF-45B5-A139-89AE538436DC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BC3BD8A-F1C6-B74F-9753-7053C2C4D34F}" type="presOf" srcId="{7CD5296B-7489-4D92-8349-DA6A1416335A}" destId="{CB241F79-B5F3-4905-AEFF-F3C514CD67F2}" srcOrd="0" destOrd="2" presId="urn:microsoft.com/office/officeart/2005/8/layout/list1"/>
    <dgm:cxn modelId="{E2591283-3A60-6D47-9F0A-955663CED72D}" type="presOf" srcId="{A4AC2B2D-A8D6-4967-B0B6-EB2A51743265}" destId="{CB241F79-B5F3-4905-AEFF-F3C514CD67F2}" srcOrd="0" destOrd="1" presId="urn:microsoft.com/office/officeart/2005/8/layout/list1"/>
    <dgm:cxn modelId="{10D1B7F5-76AB-4633-B84C-151BD1C71EC9}" srcId="{A3D8A9EE-7DBF-44D3-BC1D-34C25A26024E}" destId="{084CB294-12BF-45B5-A139-89AE538436DC}" srcOrd="0" destOrd="0" parTransId="{11797DD0-340B-4FD9-8A6B-407FF7D8D449}" sibTransId="{DD29A564-164B-4004-8968-D78ABD91D94C}"/>
    <dgm:cxn modelId="{BB62E1A8-8E20-DD4C-B73C-5AFD5E7B145A}" type="presOf" srcId="{084CB294-12BF-45B5-A139-89AE538436DC}" destId="{D7ECD211-4A34-4545-A83B-7B9877EC24DF}" srcOrd="0" destOrd="0" presId="urn:microsoft.com/office/officeart/2005/8/layout/list1"/>
    <dgm:cxn modelId="{8C3DDFAD-1FE5-A941-A8B1-BB8A93E2A1DF}" type="presOf" srcId="{084CB294-12BF-45B5-A139-89AE538436DC}" destId="{423D310E-11B0-4B86-B834-E780FDBC1098}" srcOrd="1" destOrd="0" presId="urn:microsoft.com/office/officeart/2005/8/layout/list1"/>
    <dgm:cxn modelId="{648730C5-D1E4-4D00-9319-54DE13C4090E}" srcId="{084CB294-12BF-45B5-A139-89AE538436DC}" destId="{67794EB2-1F90-4331-B150-94B77DE97E3F}" srcOrd="0" destOrd="0" parTransId="{AFB041DF-3726-4BCA-AFB2-E149C52C8D61}" sibTransId="{C947487F-9941-47B8-ACE3-84D3E595C8EB}"/>
    <dgm:cxn modelId="{E7FBAB87-6911-BB4F-9C3B-4D7D6E602ED7}" type="presOf" srcId="{A3D8A9EE-7DBF-44D3-BC1D-34C25A26024E}" destId="{1C4A04D4-FBDE-4D66-9133-E21304A740FC}" srcOrd="0" destOrd="0" presId="urn:microsoft.com/office/officeart/2005/8/layout/list1"/>
    <dgm:cxn modelId="{CDD0E482-5CA4-B040-8553-AB315EAA4FDB}" type="presOf" srcId="{67794EB2-1F90-4331-B150-94B77DE97E3F}" destId="{CB241F79-B5F3-4905-AEFF-F3C514CD67F2}" srcOrd="0" destOrd="0" presId="urn:microsoft.com/office/officeart/2005/8/layout/list1"/>
    <dgm:cxn modelId="{55B2EC83-C1DC-4DB2-B53A-98DAD7C910D4}" srcId="{084CB294-12BF-45B5-A139-89AE538436DC}" destId="{7CD5296B-7489-4D92-8349-DA6A1416335A}" srcOrd="2" destOrd="0" parTransId="{3C3BAF39-1CBB-4078-BABE-641F6D39CAAB}" sibTransId="{6BBA2583-0F83-46D9-97DF-F20E581F4FF7}"/>
    <dgm:cxn modelId="{873FF6E7-50D4-4C84-AE2E-8A5852E3CF9A}" srcId="{084CB294-12BF-45B5-A139-89AE538436DC}" destId="{A4AC2B2D-A8D6-4967-B0B6-EB2A51743265}" srcOrd="1" destOrd="0" parTransId="{E6A306A5-F250-44CF-A438-5255D6E3CE04}" sibTransId="{661105C5-9A7D-4DB0-8D87-5D6CABF43C25}"/>
    <dgm:cxn modelId="{61588373-D6B4-4C47-AE7C-E276772D1AF1}" type="presParOf" srcId="{1C4A04D4-FBDE-4D66-9133-E21304A740FC}" destId="{632ACE2D-73B2-4EA2-A4CA-E24DC862037C}" srcOrd="0" destOrd="0" presId="urn:microsoft.com/office/officeart/2005/8/layout/list1"/>
    <dgm:cxn modelId="{2FB948DC-04C8-FF49-BB8E-AAD7D4E0BA0F}" type="presParOf" srcId="{632ACE2D-73B2-4EA2-A4CA-E24DC862037C}" destId="{D7ECD211-4A34-4545-A83B-7B9877EC24DF}" srcOrd="0" destOrd="0" presId="urn:microsoft.com/office/officeart/2005/8/layout/list1"/>
    <dgm:cxn modelId="{75FDC355-F508-AB48-BAD8-93FADCD2BE66}" type="presParOf" srcId="{632ACE2D-73B2-4EA2-A4CA-E24DC862037C}" destId="{423D310E-11B0-4B86-B834-E780FDBC1098}" srcOrd="1" destOrd="0" presId="urn:microsoft.com/office/officeart/2005/8/layout/list1"/>
    <dgm:cxn modelId="{99D62F8A-AD3F-5744-8385-0CF819C25CAB}" type="presParOf" srcId="{1C4A04D4-FBDE-4D66-9133-E21304A740FC}" destId="{97C02F35-7257-495A-9017-4C51158EF846}" srcOrd="1" destOrd="0" presId="urn:microsoft.com/office/officeart/2005/8/layout/list1"/>
    <dgm:cxn modelId="{FECC950A-4BEB-2247-8B9A-D05B6D1724B0}" type="presParOf" srcId="{1C4A04D4-FBDE-4D66-9133-E21304A740FC}" destId="{CB241F79-B5F3-4905-AEFF-F3C514CD67F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6F9FB-AF8A-44A5-89E3-636FC3D4E441}">
      <dsp:nvSpPr>
        <dsp:cNvPr id="0" name=""/>
        <dsp:cNvSpPr/>
      </dsp:nvSpPr>
      <dsp:spPr>
        <a:xfrm>
          <a:off x="4911" y="0"/>
          <a:ext cx="1723429" cy="685800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3100" kern="1200" dirty="0"/>
        </a:p>
      </dsp:txBody>
      <dsp:txXfrm>
        <a:off x="4911" y="0"/>
        <a:ext cx="1723429" cy="2057400"/>
      </dsp:txXfrm>
    </dsp:sp>
    <dsp:sp modelId="{3B2E6845-8EEF-41EF-BA98-600717ED6623}">
      <dsp:nvSpPr>
        <dsp:cNvPr id="0" name=""/>
        <dsp:cNvSpPr/>
      </dsp:nvSpPr>
      <dsp:spPr>
        <a:xfrm>
          <a:off x="177254" y="2057567"/>
          <a:ext cx="1378743" cy="99906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Signal processing &amp; systems</a:t>
          </a:r>
          <a:endParaRPr lang="nl-BE" sz="1800" kern="1200" dirty="0"/>
        </a:p>
      </dsp:txBody>
      <dsp:txXfrm>
        <a:off x="206516" y="2086829"/>
        <a:ext cx="1320219" cy="940540"/>
      </dsp:txXfrm>
    </dsp:sp>
    <dsp:sp modelId="{DD3634C9-8978-4F92-BAD0-539EAA3BD116}">
      <dsp:nvSpPr>
        <dsp:cNvPr id="0" name=""/>
        <dsp:cNvSpPr/>
      </dsp:nvSpPr>
      <dsp:spPr>
        <a:xfrm>
          <a:off x="177254" y="3210334"/>
          <a:ext cx="1378743" cy="9990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Data Mining - Exploration</a:t>
          </a:r>
          <a:endParaRPr lang="nl-BE" sz="1800" kern="1200" dirty="0"/>
        </a:p>
      </dsp:txBody>
      <dsp:txXfrm>
        <a:off x="206516" y="3239596"/>
        <a:ext cx="1320219" cy="940540"/>
      </dsp:txXfrm>
    </dsp:sp>
    <dsp:sp modelId="{4073D5AA-5E53-474E-A25C-181693E90D75}">
      <dsp:nvSpPr>
        <dsp:cNvPr id="0" name=""/>
        <dsp:cNvSpPr/>
      </dsp:nvSpPr>
      <dsp:spPr>
        <a:xfrm>
          <a:off x="177254" y="4363101"/>
          <a:ext cx="1378743" cy="9990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Data Mining - Prediction</a:t>
          </a:r>
          <a:endParaRPr lang="nl-BE" sz="1800" kern="1200" dirty="0"/>
        </a:p>
      </dsp:txBody>
      <dsp:txXfrm>
        <a:off x="206516" y="4392363"/>
        <a:ext cx="1320219" cy="940540"/>
      </dsp:txXfrm>
    </dsp:sp>
    <dsp:sp modelId="{8FB2CD24-4D93-4AFA-A199-0C64765F7419}">
      <dsp:nvSpPr>
        <dsp:cNvPr id="0" name=""/>
        <dsp:cNvSpPr/>
      </dsp:nvSpPr>
      <dsp:spPr>
        <a:xfrm>
          <a:off x="177254" y="5515867"/>
          <a:ext cx="1378743" cy="999064"/>
        </a:xfrm>
        <a:prstGeom prst="roundRect">
          <a:avLst>
            <a:gd name="adj" fmla="val 10000"/>
          </a:avLst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Data Mining - Visualisation</a:t>
          </a:r>
          <a:endParaRPr lang="nl-BE" sz="1800" kern="1200" dirty="0"/>
        </a:p>
      </dsp:txBody>
      <dsp:txXfrm>
        <a:off x="206516" y="5545129"/>
        <a:ext cx="1320219" cy="940540"/>
      </dsp:txXfrm>
    </dsp:sp>
    <dsp:sp modelId="{55B578D8-3D9B-4318-B334-5F6889E34BEB}">
      <dsp:nvSpPr>
        <dsp:cNvPr id="0" name=""/>
        <dsp:cNvSpPr/>
      </dsp:nvSpPr>
      <dsp:spPr>
        <a:xfrm>
          <a:off x="1857598" y="0"/>
          <a:ext cx="1723429" cy="6858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100" kern="1200" dirty="0" smtClean="0"/>
            <a:t>E-Health</a:t>
          </a:r>
          <a:endParaRPr lang="nl-BE" sz="3100" kern="1200" dirty="0"/>
        </a:p>
      </dsp:txBody>
      <dsp:txXfrm>
        <a:off x="1857598" y="0"/>
        <a:ext cx="1723429" cy="2057400"/>
      </dsp:txXfrm>
    </dsp:sp>
    <dsp:sp modelId="{BC462BEA-53CA-49EB-9DFB-DBA04EB6751E}">
      <dsp:nvSpPr>
        <dsp:cNvPr id="0" name=""/>
        <dsp:cNvSpPr/>
      </dsp:nvSpPr>
      <dsp:spPr>
        <a:xfrm>
          <a:off x="2029941" y="2057567"/>
          <a:ext cx="1378743" cy="99906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 </a:t>
          </a:r>
          <a:endParaRPr lang="nl-BE" sz="1800" kern="1200" dirty="0"/>
        </a:p>
      </dsp:txBody>
      <dsp:txXfrm>
        <a:off x="2059203" y="2086829"/>
        <a:ext cx="1320219" cy="940540"/>
      </dsp:txXfrm>
    </dsp:sp>
    <dsp:sp modelId="{FECF57D2-6E0D-4B17-BBFD-DC56C95CD4EF}">
      <dsp:nvSpPr>
        <dsp:cNvPr id="0" name=""/>
        <dsp:cNvSpPr/>
      </dsp:nvSpPr>
      <dsp:spPr>
        <a:xfrm>
          <a:off x="2029941" y="3210334"/>
          <a:ext cx="1378743" cy="99906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2059203" y="3239596"/>
        <a:ext cx="1320219" cy="940540"/>
      </dsp:txXfrm>
    </dsp:sp>
    <dsp:sp modelId="{C5DA18AD-D790-47B2-AC98-558094AC937E}">
      <dsp:nvSpPr>
        <dsp:cNvPr id="0" name=""/>
        <dsp:cNvSpPr/>
      </dsp:nvSpPr>
      <dsp:spPr>
        <a:xfrm>
          <a:off x="2029941" y="4363101"/>
          <a:ext cx="1378743" cy="999064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2059203" y="4392363"/>
        <a:ext cx="1320219" cy="940540"/>
      </dsp:txXfrm>
    </dsp:sp>
    <dsp:sp modelId="{F75A52A3-0B6C-40DD-960C-233407581C27}">
      <dsp:nvSpPr>
        <dsp:cNvPr id="0" name=""/>
        <dsp:cNvSpPr/>
      </dsp:nvSpPr>
      <dsp:spPr>
        <a:xfrm>
          <a:off x="2029941" y="5515867"/>
          <a:ext cx="1378743" cy="999064"/>
        </a:xfrm>
        <a:prstGeom prst="roundRect">
          <a:avLst>
            <a:gd name="adj" fmla="val 10000"/>
          </a:avLst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2059203" y="5545129"/>
        <a:ext cx="1320219" cy="940540"/>
      </dsp:txXfrm>
    </dsp:sp>
    <dsp:sp modelId="{BD4FC331-7CB9-4851-9CEB-90412706C929}">
      <dsp:nvSpPr>
        <dsp:cNvPr id="0" name=""/>
        <dsp:cNvSpPr/>
      </dsp:nvSpPr>
      <dsp:spPr>
        <a:xfrm>
          <a:off x="3710285" y="0"/>
          <a:ext cx="1723429" cy="6858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100" kern="1200" dirty="0" smtClean="0"/>
            <a:t>Smart Cities</a:t>
          </a:r>
          <a:endParaRPr lang="nl-BE" sz="3100" kern="1200" dirty="0"/>
        </a:p>
      </dsp:txBody>
      <dsp:txXfrm>
        <a:off x="3710285" y="0"/>
        <a:ext cx="1723429" cy="2057400"/>
      </dsp:txXfrm>
    </dsp:sp>
    <dsp:sp modelId="{FDFCFEF5-CD70-47C9-AB87-D6BC0342932E}">
      <dsp:nvSpPr>
        <dsp:cNvPr id="0" name=""/>
        <dsp:cNvSpPr/>
      </dsp:nvSpPr>
      <dsp:spPr>
        <a:xfrm>
          <a:off x="3882628" y="2057567"/>
          <a:ext cx="1378743" cy="99906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 </a:t>
          </a:r>
          <a:endParaRPr lang="nl-BE" sz="1800" kern="1200" dirty="0"/>
        </a:p>
      </dsp:txBody>
      <dsp:txXfrm>
        <a:off x="3911890" y="2086829"/>
        <a:ext cx="1320219" cy="940540"/>
      </dsp:txXfrm>
    </dsp:sp>
    <dsp:sp modelId="{37234306-DC69-4614-85FE-A9A7987FBB1D}">
      <dsp:nvSpPr>
        <dsp:cNvPr id="0" name=""/>
        <dsp:cNvSpPr/>
      </dsp:nvSpPr>
      <dsp:spPr>
        <a:xfrm>
          <a:off x="3882628" y="3210334"/>
          <a:ext cx="1378743" cy="99906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3911890" y="3239596"/>
        <a:ext cx="1320219" cy="940540"/>
      </dsp:txXfrm>
    </dsp:sp>
    <dsp:sp modelId="{78C7DD68-C9ED-453B-AC01-9BB1B9EAB257}">
      <dsp:nvSpPr>
        <dsp:cNvPr id="0" name=""/>
        <dsp:cNvSpPr/>
      </dsp:nvSpPr>
      <dsp:spPr>
        <a:xfrm>
          <a:off x="3882628" y="4363101"/>
          <a:ext cx="1378743" cy="999064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3911890" y="4392363"/>
        <a:ext cx="1320219" cy="940540"/>
      </dsp:txXfrm>
    </dsp:sp>
    <dsp:sp modelId="{FC105E7E-5115-49FF-9050-28AA1D1700AC}">
      <dsp:nvSpPr>
        <dsp:cNvPr id="0" name=""/>
        <dsp:cNvSpPr/>
      </dsp:nvSpPr>
      <dsp:spPr>
        <a:xfrm>
          <a:off x="3882628" y="5515867"/>
          <a:ext cx="1378743" cy="999064"/>
        </a:xfrm>
        <a:prstGeom prst="roundRect">
          <a:avLst>
            <a:gd name="adj" fmla="val 10000"/>
          </a:avLst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3911890" y="5545129"/>
        <a:ext cx="1320219" cy="940540"/>
      </dsp:txXfrm>
    </dsp:sp>
    <dsp:sp modelId="{D7AC0FCF-1E31-4030-81B8-D2F551320C01}">
      <dsp:nvSpPr>
        <dsp:cNvPr id="0" name=""/>
        <dsp:cNvSpPr/>
      </dsp:nvSpPr>
      <dsp:spPr>
        <a:xfrm>
          <a:off x="5562972" y="0"/>
          <a:ext cx="1723429" cy="6858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100" kern="1200" dirty="0" smtClean="0"/>
            <a:t>Industry 4.0</a:t>
          </a:r>
          <a:endParaRPr lang="nl-BE" sz="3100" kern="1200" dirty="0"/>
        </a:p>
      </dsp:txBody>
      <dsp:txXfrm>
        <a:off x="5562972" y="0"/>
        <a:ext cx="1723429" cy="2057400"/>
      </dsp:txXfrm>
    </dsp:sp>
    <dsp:sp modelId="{6567A980-CE0A-4846-B239-A5938468A159}">
      <dsp:nvSpPr>
        <dsp:cNvPr id="0" name=""/>
        <dsp:cNvSpPr/>
      </dsp:nvSpPr>
      <dsp:spPr>
        <a:xfrm>
          <a:off x="5735315" y="2057567"/>
          <a:ext cx="1378743" cy="99906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 </a:t>
          </a:r>
          <a:endParaRPr lang="nl-BE" sz="1800" kern="1200" dirty="0"/>
        </a:p>
      </dsp:txBody>
      <dsp:txXfrm>
        <a:off x="5764577" y="2086829"/>
        <a:ext cx="1320219" cy="940540"/>
      </dsp:txXfrm>
    </dsp:sp>
    <dsp:sp modelId="{9B0C418C-4A8A-4E24-BC44-1906EB6770D3}">
      <dsp:nvSpPr>
        <dsp:cNvPr id="0" name=""/>
        <dsp:cNvSpPr/>
      </dsp:nvSpPr>
      <dsp:spPr>
        <a:xfrm>
          <a:off x="5735315" y="3210334"/>
          <a:ext cx="1378743" cy="99906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5764577" y="3239596"/>
        <a:ext cx="1320219" cy="940540"/>
      </dsp:txXfrm>
    </dsp:sp>
    <dsp:sp modelId="{1545D03F-DEDA-46B1-A316-64C1366FED7A}">
      <dsp:nvSpPr>
        <dsp:cNvPr id="0" name=""/>
        <dsp:cNvSpPr/>
      </dsp:nvSpPr>
      <dsp:spPr>
        <a:xfrm>
          <a:off x="5735315" y="4363101"/>
          <a:ext cx="1378743" cy="999064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5764577" y="4392363"/>
        <a:ext cx="1320219" cy="940540"/>
      </dsp:txXfrm>
    </dsp:sp>
    <dsp:sp modelId="{BB0DB5E8-4CD2-417B-B5DC-D2E2B183AB40}">
      <dsp:nvSpPr>
        <dsp:cNvPr id="0" name=""/>
        <dsp:cNvSpPr/>
      </dsp:nvSpPr>
      <dsp:spPr>
        <a:xfrm>
          <a:off x="5735315" y="5515867"/>
          <a:ext cx="1378743" cy="999064"/>
        </a:xfrm>
        <a:prstGeom prst="roundRect">
          <a:avLst>
            <a:gd name="adj" fmla="val 10000"/>
          </a:avLst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5764577" y="5545129"/>
        <a:ext cx="1320219" cy="940540"/>
      </dsp:txXfrm>
    </dsp:sp>
    <dsp:sp modelId="{8CBC4B7A-550E-404D-8CC3-2818681D5E87}">
      <dsp:nvSpPr>
        <dsp:cNvPr id="0" name=""/>
        <dsp:cNvSpPr/>
      </dsp:nvSpPr>
      <dsp:spPr>
        <a:xfrm>
          <a:off x="7415658" y="0"/>
          <a:ext cx="1723429" cy="6858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100" kern="1200" dirty="0" smtClean="0"/>
            <a:t>Digital Economy</a:t>
          </a:r>
          <a:endParaRPr lang="nl-BE" sz="3100" kern="1200" dirty="0"/>
        </a:p>
      </dsp:txBody>
      <dsp:txXfrm>
        <a:off x="7415658" y="0"/>
        <a:ext cx="1723429" cy="2057400"/>
      </dsp:txXfrm>
    </dsp:sp>
    <dsp:sp modelId="{E340FA0A-93CA-42BD-91B3-177B78DC7F8B}">
      <dsp:nvSpPr>
        <dsp:cNvPr id="0" name=""/>
        <dsp:cNvSpPr/>
      </dsp:nvSpPr>
      <dsp:spPr>
        <a:xfrm>
          <a:off x="7588001" y="2057567"/>
          <a:ext cx="1378743" cy="99906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7617263" y="2086829"/>
        <a:ext cx="1320219" cy="940540"/>
      </dsp:txXfrm>
    </dsp:sp>
    <dsp:sp modelId="{E6563A5B-5FE1-41D0-A6B8-39A10C246CCB}">
      <dsp:nvSpPr>
        <dsp:cNvPr id="0" name=""/>
        <dsp:cNvSpPr/>
      </dsp:nvSpPr>
      <dsp:spPr>
        <a:xfrm>
          <a:off x="7588001" y="3210334"/>
          <a:ext cx="1378743" cy="99906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7617263" y="3239596"/>
        <a:ext cx="1320219" cy="940540"/>
      </dsp:txXfrm>
    </dsp:sp>
    <dsp:sp modelId="{4660B7F6-4E80-4EE8-9DE7-1731FE22BD6C}">
      <dsp:nvSpPr>
        <dsp:cNvPr id="0" name=""/>
        <dsp:cNvSpPr/>
      </dsp:nvSpPr>
      <dsp:spPr>
        <a:xfrm>
          <a:off x="7588001" y="4363101"/>
          <a:ext cx="1378743" cy="999064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7617263" y="4392363"/>
        <a:ext cx="1320219" cy="940540"/>
      </dsp:txXfrm>
    </dsp:sp>
    <dsp:sp modelId="{B016EF5C-3DD9-4D67-801A-6F98BE761BAF}">
      <dsp:nvSpPr>
        <dsp:cNvPr id="0" name=""/>
        <dsp:cNvSpPr/>
      </dsp:nvSpPr>
      <dsp:spPr>
        <a:xfrm>
          <a:off x="7588001" y="5515867"/>
          <a:ext cx="1378743" cy="999064"/>
        </a:xfrm>
        <a:prstGeom prst="roundRect">
          <a:avLst>
            <a:gd name="adj" fmla="val 10000"/>
          </a:avLst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/>
        </a:p>
      </dsp:txBody>
      <dsp:txXfrm>
        <a:off x="7617263" y="5545129"/>
        <a:ext cx="1320219" cy="940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41F79-B5F3-4905-AEFF-F3C514CD67F2}">
      <dsp:nvSpPr>
        <dsp:cNvPr id="0" name=""/>
        <dsp:cNvSpPr/>
      </dsp:nvSpPr>
      <dsp:spPr>
        <a:xfrm>
          <a:off x="0" y="291298"/>
          <a:ext cx="2964003" cy="1466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040" tIns="395732" rIns="2300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Ages 65+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15% malnourished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45% at risk</a:t>
          </a:r>
          <a:endParaRPr lang="en-GB" sz="2000" kern="1200" dirty="0"/>
        </a:p>
      </dsp:txBody>
      <dsp:txXfrm>
        <a:off x="0" y="291298"/>
        <a:ext cx="2964003" cy="1466325"/>
      </dsp:txXfrm>
    </dsp:sp>
    <dsp:sp modelId="{423D310E-11B0-4B86-B834-E780FDBC1098}">
      <dsp:nvSpPr>
        <dsp:cNvPr id="0" name=""/>
        <dsp:cNvSpPr/>
      </dsp:nvSpPr>
      <dsp:spPr>
        <a:xfrm>
          <a:off x="148200" y="10857"/>
          <a:ext cx="207480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423" tIns="0" rIns="784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Malnutrition</a:t>
          </a:r>
          <a:endParaRPr lang="en-GB" sz="2400" kern="1200" dirty="0"/>
        </a:p>
      </dsp:txBody>
      <dsp:txXfrm>
        <a:off x="175580" y="38237"/>
        <a:ext cx="2020042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EFA5E-8565-49F8-8F36-B50E7D73E2DB}">
      <dsp:nvSpPr>
        <dsp:cNvPr id="0" name=""/>
        <dsp:cNvSpPr/>
      </dsp:nvSpPr>
      <dsp:spPr>
        <a:xfrm>
          <a:off x="0" y="0"/>
          <a:ext cx="3939477" cy="1656000"/>
        </a:xfrm>
        <a:prstGeom prst="rightArrow">
          <a:avLst/>
        </a:prstGeom>
        <a:solidFill>
          <a:srgbClr val="147694"/>
        </a:solidFill>
        <a:ln w="381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D8CAA2-83D5-4670-9737-152B279776FE}">
      <dsp:nvSpPr>
        <dsp:cNvPr id="0" name=""/>
        <dsp:cNvSpPr/>
      </dsp:nvSpPr>
      <dsp:spPr>
        <a:xfrm>
          <a:off x="317774" y="433301"/>
          <a:ext cx="3227755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kern="1200" dirty="0" smtClean="0">
              <a:solidFill>
                <a:schemeClr val="bg1"/>
              </a:solidFill>
            </a:rPr>
            <a:t>Automatic monitoring using smart devices</a:t>
          </a:r>
          <a:endParaRPr lang="en-GB" sz="2000" b="0" kern="1200" dirty="0">
            <a:solidFill>
              <a:schemeClr val="bg1"/>
            </a:solidFill>
          </a:endParaRPr>
        </a:p>
      </dsp:txBody>
      <dsp:txXfrm>
        <a:off x="317774" y="433301"/>
        <a:ext cx="3227755" cy="828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43EBE-8D71-4677-BCDE-814DFBDEA0FE}">
      <dsp:nvSpPr>
        <dsp:cNvPr id="0" name=""/>
        <dsp:cNvSpPr/>
      </dsp:nvSpPr>
      <dsp:spPr>
        <a:xfrm>
          <a:off x="0" y="373311"/>
          <a:ext cx="2964003" cy="177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040" tIns="499872" rIns="2300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Pen-and-Pencil</a:t>
          </a:r>
          <a:endParaRPr lang="en-GB" sz="20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Food diary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Questionnaires</a:t>
          </a:r>
          <a:endParaRPr lang="en-GB" sz="1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Contains mistakes</a:t>
          </a:r>
          <a:endParaRPr lang="en-GB" sz="2000" kern="1200" dirty="0"/>
        </a:p>
      </dsp:txBody>
      <dsp:txXfrm>
        <a:off x="0" y="373311"/>
        <a:ext cx="2964003" cy="1776600"/>
      </dsp:txXfrm>
    </dsp:sp>
    <dsp:sp modelId="{2413C1BB-ACC3-47C4-84C7-3F630EB766E0}">
      <dsp:nvSpPr>
        <dsp:cNvPr id="0" name=""/>
        <dsp:cNvSpPr/>
      </dsp:nvSpPr>
      <dsp:spPr>
        <a:xfrm>
          <a:off x="148200" y="19071"/>
          <a:ext cx="2074802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423" tIns="0" rIns="784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Traditional Monitoring</a:t>
          </a:r>
          <a:endParaRPr lang="en-GB" sz="2000" kern="1200" dirty="0"/>
        </a:p>
      </dsp:txBody>
      <dsp:txXfrm>
        <a:off x="182785" y="53656"/>
        <a:ext cx="2005632" cy="639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41F79-B5F3-4905-AEFF-F3C514CD67F2}">
      <dsp:nvSpPr>
        <dsp:cNvPr id="0" name=""/>
        <dsp:cNvSpPr/>
      </dsp:nvSpPr>
      <dsp:spPr>
        <a:xfrm>
          <a:off x="0" y="291298"/>
          <a:ext cx="2964003" cy="1466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040" tIns="395732" rIns="2300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Glasses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Accelerometer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Ease of use</a:t>
          </a:r>
          <a:endParaRPr lang="en-GB" sz="2000" kern="1200" dirty="0"/>
        </a:p>
      </dsp:txBody>
      <dsp:txXfrm>
        <a:off x="0" y="291298"/>
        <a:ext cx="2964003" cy="1466325"/>
      </dsp:txXfrm>
    </dsp:sp>
    <dsp:sp modelId="{423D310E-11B0-4B86-B834-E780FDBC1098}">
      <dsp:nvSpPr>
        <dsp:cNvPr id="0" name=""/>
        <dsp:cNvSpPr/>
      </dsp:nvSpPr>
      <dsp:spPr>
        <a:xfrm>
          <a:off x="148200" y="10857"/>
          <a:ext cx="207480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423" tIns="0" rIns="784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Wearables</a:t>
          </a:r>
          <a:endParaRPr lang="en-GB" sz="2400" kern="1200" dirty="0"/>
        </a:p>
      </dsp:txBody>
      <dsp:txXfrm>
        <a:off x="175580" y="38237"/>
        <a:ext cx="2020042" cy="5061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41F79-B5F3-4905-AEFF-F3C514CD67F2}">
      <dsp:nvSpPr>
        <dsp:cNvPr id="0" name=""/>
        <dsp:cNvSpPr/>
      </dsp:nvSpPr>
      <dsp:spPr>
        <a:xfrm>
          <a:off x="0" y="221505"/>
          <a:ext cx="2964005" cy="163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040" tIns="291592" rIns="2300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Smart cutlery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Smart plate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Environmental sensors</a:t>
          </a:r>
          <a:endParaRPr lang="en-GB" sz="2000" kern="1200" dirty="0"/>
        </a:p>
      </dsp:txBody>
      <dsp:txXfrm>
        <a:off x="0" y="221505"/>
        <a:ext cx="2964005" cy="1631700"/>
      </dsp:txXfrm>
    </dsp:sp>
    <dsp:sp modelId="{423D310E-11B0-4B86-B834-E780FDBC1098}">
      <dsp:nvSpPr>
        <dsp:cNvPr id="0" name=""/>
        <dsp:cNvSpPr/>
      </dsp:nvSpPr>
      <dsp:spPr>
        <a:xfrm>
          <a:off x="148055" y="14865"/>
          <a:ext cx="2241708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423" tIns="0" rIns="784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Smart-devices</a:t>
          </a:r>
          <a:endParaRPr lang="en-GB" sz="2400" kern="1200" dirty="0"/>
        </a:p>
      </dsp:txBody>
      <dsp:txXfrm>
        <a:off x="168230" y="35040"/>
        <a:ext cx="2201358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Relationship Id="rId2" Type="http://schemas.openxmlformats.org/officeDocument/2006/relationships/image" Target="../media/image10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658CD-2AD2-A04E-8DD0-FADBD10169AA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6D344-201D-CD40-ADE2-3C8BA47DF2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558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BACFB-EE7A-4B1D-B3E5-43BC001B1F8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935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0B742E-DC25-468B-9146-82090624CCB4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source: tulane.edu</a:t>
            </a:r>
          </a:p>
          <a:p>
            <a:endParaRPr lang="en-US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Biomedical measurements generate a unique picture of every individual from the molecular to the macro level.</a:t>
            </a:r>
            <a:endParaRPr lang="en-US" smtClean="0">
              <a:ea typeface="ＭＳ Ｐゴシック"/>
              <a:cs typeface="ＭＳ Ｐゴシック"/>
            </a:endParaRPr>
          </a:p>
          <a:p>
            <a:endParaRPr lang="en-US" smtClean="0">
              <a:ea typeface="ＭＳ Ｐゴシック"/>
              <a:cs typeface="ＭＳ Ｐゴシック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ea typeface="ＭＳ Ｐゴシック"/>
                <a:cs typeface="ＭＳ Ｐゴシック"/>
              </a:rPr>
              <a:t>And all these measurements and numbers together tell the tale of our unique health status.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Through telemonitoring, brain and heart signals can be measured even from a distance. Portable diagnostic devices can keep track of our blood sugar levels, or any other blood component that that might tell us something about our health status.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Besides that, the hospital of today has access to lots of different imaging devices.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And also on the molecular level – think of your DNA or the proteins that make your body function - we have made immense progress. 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Comparable to Moore’s law for computing performance, DNA sequencing has its own law of Carlson that states that sequencing the 3 billion basepairs of our genome is becoming cheaper and cheaper.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ea typeface="ＭＳ Ｐゴシック"/>
                <a:cs typeface="ＭＳ Ｐゴシック"/>
              </a:rPr>
              <a:t>in biobanks, samples from biopsies, blood and DNA tests are stored. When patient characteristics can be linked with treatments and clinical outcomes, we can develop truly personalized medicine</a:t>
            </a:r>
            <a:endParaRPr lang="en-US" dirty="0" smtClean="0">
              <a:ea typeface="ＭＳ Ｐゴシック"/>
              <a:cs typeface="ＭＳ Ｐゴシック"/>
            </a:endParaRP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And finally, there’s all the information that we share about our health, or the way we experience certain treaments. Remember this patient empowerment I talked about.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When we can make use all of this information to our advantage, imagine where that can take us.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6401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source: tulane.edu</a:t>
            </a:r>
          </a:p>
          <a:p>
            <a:endParaRPr lang="en-US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Biomedical measurements generate a unique picture of every individual from the molecular to the macro level.</a:t>
            </a:r>
            <a:endParaRPr lang="en-US" smtClean="0">
              <a:ea typeface="ＭＳ Ｐゴシック"/>
              <a:cs typeface="ＭＳ Ｐゴシック"/>
            </a:endParaRPr>
          </a:p>
          <a:p>
            <a:endParaRPr lang="en-US" smtClean="0">
              <a:ea typeface="ＭＳ Ｐゴシック"/>
              <a:cs typeface="ＭＳ Ｐゴシック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ea typeface="ＭＳ Ｐゴシック"/>
                <a:cs typeface="ＭＳ Ｐゴシック"/>
              </a:rPr>
              <a:t>And all these measurements and numbers together tell the tale of our unique health status.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Through telemonitoring, brain and heart signals can be measured even from a distance. Portable diagnostic devices can keep track of our blood sugar levels, or any other blood component that that might tell us something about our health status.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Besides that, the hospital of today has access to lots of different imaging devices.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And also on the molecular level – think of your DNA or the proteins that make your body function - we have made immense progress. 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Comparable to Moore’s law for computing performance, DNA sequencing has its own law of Carlson that states that sequencing the 3 billion basepairs of our genome is becoming cheaper and cheaper.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ea typeface="ＭＳ Ｐゴシック"/>
                <a:cs typeface="ＭＳ Ｐゴシック"/>
              </a:rPr>
              <a:t>in biobanks, samples from biopsies, blood and DNA tests are stored. When patient characteristics can be linked with treatments and clinical outcomes, we can develop truly personalized medicine</a:t>
            </a:r>
            <a:endParaRPr lang="en-US" dirty="0" smtClean="0">
              <a:ea typeface="ＭＳ Ｐゴシック"/>
              <a:cs typeface="ＭＳ Ｐゴシック"/>
            </a:endParaRP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And finally, there’s all the information that we share about our health, or the way we experience certain treaments. Remember this patient empowerment I talked about.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When we can make use all of this information to our advantage, imagine where that can take us.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30171" indent="-280835" defTabSz="914274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23340" indent="-224668" defTabSz="914274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72677" indent="-224668" defTabSz="914274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22013" indent="-224668" defTabSz="914274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7CB27B3-32E5-BA43-A618-6B46A9B59AC2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6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4ED4DA1-413D-2646-B412-D43E60D99C6C}" type="slidenum">
              <a:rPr lang="en-US" sz="1200" b="0"/>
              <a:pPr eaLnBrk="1" hangingPunct="1"/>
              <a:t>34</a:t>
            </a:fld>
            <a:endParaRPr 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50292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B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65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E74E98C-2E35-4143-B8E7-17FEB634FE50}" type="slidenum">
              <a:rPr lang="en-GB" sz="1200" b="0"/>
              <a:pPr eaLnBrk="1" hangingPunct="1"/>
              <a:t>37</a:t>
            </a:fld>
            <a:endParaRPr lang="en-GB" sz="12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06438"/>
            <a:ext cx="4516438" cy="3389312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78325"/>
            <a:ext cx="4973637" cy="40957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B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10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353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69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694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14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570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464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74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90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518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66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09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F3B0B-F7AF-3144-9EC8-533E7804239C}" type="datetimeFigureOut">
              <a:rPr lang="nl-NL" smtClean="0"/>
              <a:t>12/01/17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A9D4-89C8-7B4E-BB5E-47CB1CF27F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45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jp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png"/><Relationship Id="rId5" Type="http://schemas.openxmlformats.org/officeDocument/2006/relationships/image" Target="../media/image37.jp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gif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jpeg"/><Relationship Id="rId12" Type="http://schemas.openxmlformats.org/officeDocument/2006/relationships/image" Target="../media/image65.jpeg"/><Relationship Id="rId13" Type="http://schemas.openxmlformats.org/officeDocument/2006/relationships/image" Target="../media/image66.png"/><Relationship Id="rId1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wmf"/><Relationship Id="rId8" Type="http://schemas.openxmlformats.org/officeDocument/2006/relationships/image" Target="../media/image61.png"/><Relationship Id="rId9" Type="http://schemas.openxmlformats.org/officeDocument/2006/relationships/image" Target="../media/image62.jpeg"/><Relationship Id="rId10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0" Type="http://schemas.microsoft.com/office/2007/relationships/diagramDrawing" Target="../diagrams/drawing4.xml"/><Relationship Id="rId21" Type="http://schemas.openxmlformats.org/officeDocument/2006/relationships/diagramData" Target="../diagrams/data5.xml"/><Relationship Id="rId22" Type="http://schemas.openxmlformats.org/officeDocument/2006/relationships/diagramLayout" Target="../diagrams/layout5.xml"/><Relationship Id="rId23" Type="http://schemas.openxmlformats.org/officeDocument/2006/relationships/diagramQuickStyle" Target="../diagrams/quickStyle5.xml"/><Relationship Id="rId24" Type="http://schemas.openxmlformats.org/officeDocument/2006/relationships/diagramColors" Target="../diagrams/colors5.xml"/><Relationship Id="rId25" Type="http://schemas.microsoft.com/office/2007/relationships/diagramDrawing" Target="../diagrams/drawing5.xml"/><Relationship Id="rId26" Type="http://schemas.openxmlformats.org/officeDocument/2006/relationships/diagramData" Target="../diagrams/data6.xml"/><Relationship Id="rId27" Type="http://schemas.openxmlformats.org/officeDocument/2006/relationships/diagramLayout" Target="../diagrams/layout6.xml"/><Relationship Id="rId28" Type="http://schemas.openxmlformats.org/officeDocument/2006/relationships/diagramQuickStyle" Target="../diagrams/quickStyle6.xml"/><Relationship Id="rId29" Type="http://schemas.openxmlformats.org/officeDocument/2006/relationships/diagramColors" Target="../diagrams/colors6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jpe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30" Type="http://schemas.microsoft.com/office/2007/relationships/diagramDrawing" Target="../diagrams/drawing6.xml"/><Relationship Id="rId31" Type="http://schemas.openxmlformats.org/officeDocument/2006/relationships/image" Target="../media/image72.wmf"/><Relationship Id="rId32" Type="http://schemas.openxmlformats.org/officeDocument/2006/relationships/image" Target="../media/image73.png"/><Relationship Id="rId9" Type="http://schemas.openxmlformats.org/officeDocument/2006/relationships/diagramColors" Target="../diagrams/colors2.xml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33" Type="http://schemas.openxmlformats.org/officeDocument/2006/relationships/image" Target="../media/image74.png"/><Relationship Id="rId10" Type="http://schemas.microsoft.com/office/2007/relationships/diagramDrawing" Target="../diagrams/drawing2.xml"/><Relationship Id="rId11" Type="http://schemas.openxmlformats.org/officeDocument/2006/relationships/diagramData" Target="../diagrams/data3.xml"/><Relationship Id="rId12" Type="http://schemas.openxmlformats.org/officeDocument/2006/relationships/diagramLayout" Target="../diagrams/layout3.xml"/><Relationship Id="rId13" Type="http://schemas.openxmlformats.org/officeDocument/2006/relationships/diagramQuickStyle" Target="../diagrams/quickStyle3.xml"/><Relationship Id="rId14" Type="http://schemas.openxmlformats.org/officeDocument/2006/relationships/diagramColors" Target="../diagrams/colors3.xml"/><Relationship Id="rId15" Type="http://schemas.microsoft.com/office/2007/relationships/diagramDrawing" Target="../diagrams/drawing3.xml"/><Relationship Id="rId16" Type="http://schemas.openxmlformats.org/officeDocument/2006/relationships/diagramData" Target="../diagrams/data4.xml"/><Relationship Id="rId17" Type="http://schemas.openxmlformats.org/officeDocument/2006/relationships/diagramLayout" Target="../diagrams/layout4.xml"/><Relationship Id="rId18" Type="http://schemas.openxmlformats.org/officeDocument/2006/relationships/diagramQuickStyle" Target="../diagrams/quickStyle4.xml"/><Relationship Id="rId19" Type="http://schemas.openxmlformats.org/officeDocument/2006/relationships/diagramColors" Target="../diagrams/colors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w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75.png"/><Relationship Id="rId7" Type="http://schemas.openxmlformats.org/officeDocument/2006/relationships/image" Target="../media/image7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wmf"/><Relationship Id="rId7" Type="http://schemas.openxmlformats.org/officeDocument/2006/relationships/image" Target="../media/image86.wmf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Relationship Id="rId3" Type="http://schemas.openxmlformats.org/officeDocument/2006/relationships/image" Target="../media/image9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91.wmf"/><Relationship Id="rId5" Type="http://schemas.openxmlformats.org/officeDocument/2006/relationships/image" Target="../media/image92.tiff"/><Relationship Id="rId6" Type="http://schemas.openxmlformats.org/officeDocument/2006/relationships/oleObject" Target="../embeddings/oleObject3.bin"/><Relationship Id="rId7" Type="http://schemas.openxmlformats.org/officeDocument/2006/relationships/image" Target="../media/image93.tiff"/><Relationship Id="rId8" Type="http://schemas.openxmlformats.org/officeDocument/2006/relationships/oleObject" Target="../embeddings/oleObject4.bin"/><Relationship Id="rId9" Type="http://schemas.openxmlformats.org/officeDocument/2006/relationships/image" Target="../media/image94.tiff"/><Relationship Id="rId10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wmf"/><Relationship Id="rId3" Type="http://schemas.openxmlformats.org/officeDocument/2006/relationships/image" Target="../media/image9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4" Type="http://schemas.openxmlformats.org/officeDocument/2006/relationships/image" Target="../media/image98.wmf"/><Relationship Id="rId5" Type="http://schemas.openxmlformats.org/officeDocument/2006/relationships/image" Target="../media/image99.wmf"/><Relationship Id="rId6" Type="http://schemas.openxmlformats.org/officeDocument/2006/relationships/image" Target="../media/image100.png"/><Relationship Id="rId7" Type="http://schemas.openxmlformats.org/officeDocument/2006/relationships/image" Target="../media/image10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04.wmf"/><Relationship Id="rId6" Type="http://schemas.openxmlformats.org/officeDocument/2006/relationships/image" Target="../media/image106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105.emf"/><Relationship Id="rId9" Type="http://schemas.openxmlformats.org/officeDocument/2006/relationships/image" Target="../media/image107.png"/><Relationship Id="rId10" Type="http://schemas.openxmlformats.org/officeDocument/2006/relationships/image" Target="../media/image108.png"/><Relationship Id="rId11" Type="http://schemas.openxmlformats.org/officeDocument/2006/relationships/image" Target="../media/image10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emf"/><Relationship Id="rId10" Type="http://schemas.openxmlformats.org/officeDocument/2006/relationships/image" Target="../media/image17.emf"/><Relationship Id="rId11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9.jpg"/><Relationship Id="rId5" Type="http://schemas.openxmlformats.org/officeDocument/2006/relationships/oleObject" Target="../embeddings/Microsoft_Excel_97_-_2004-blad1.xls"/><Relationship Id="rId6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1</a:t>
            </a:fld>
            <a:endParaRPr lang="nl-BE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chemeClr val="bg1"/>
                </a:solidFill>
              </a:rPr>
              <a:t>KU Leuven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Big Data </a:t>
            </a:r>
            <a:r>
              <a:rPr lang="nl-NL" dirty="0" err="1" smtClean="0">
                <a:solidFill>
                  <a:schemeClr val="bg1"/>
                </a:solidFill>
              </a:rPr>
              <a:t>Institute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Subtitel 2"/>
          <p:cNvSpPr txBox="1">
            <a:spLocks/>
          </p:cNvSpPr>
          <p:nvPr/>
        </p:nvSpPr>
        <p:spPr>
          <a:xfrm>
            <a:off x="216469" y="4978028"/>
            <a:ext cx="8927531" cy="11832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b="1" dirty="0" smtClean="0">
                <a:solidFill>
                  <a:schemeClr val="bg1"/>
                </a:solidFill>
              </a:rPr>
              <a:t>Bart De Moor / Geert </a:t>
            </a:r>
            <a:r>
              <a:rPr lang="nl-NL" sz="2400" b="1" dirty="0" err="1" smtClean="0">
                <a:solidFill>
                  <a:schemeClr val="bg1"/>
                </a:solidFill>
              </a:rPr>
              <a:t>Molenberghs</a:t>
            </a:r>
            <a:r>
              <a:rPr lang="nl-NL" sz="2400" b="1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335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95536" y="26064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>
                <a:latin typeface="Corbel" pitchFamily="34" charset="0"/>
              </a:rPr>
              <a:t>The </a:t>
            </a:r>
            <a:r>
              <a:rPr lang="nl-BE" sz="4000" dirty="0" err="1" smtClean="0">
                <a:latin typeface="Corbel" pitchFamily="34" charset="0"/>
              </a:rPr>
              <a:t>Fourth</a:t>
            </a:r>
            <a:r>
              <a:rPr lang="nl-BE" sz="4000" dirty="0" smtClean="0">
                <a:latin typeface="Corbel" pitchFamily="34" charset="0"/>
              </a:rPr>
              <a:t> </a:t>
            </a:r>
            <a:r>
              <a:rPr lang="nl-BE" sz="4000" dirty="0" err="1" smtClean="0">
                <a:latin typeface="Corbel" pitchFamily="34" charset="0"/>
              </a:rPr>
              <a:t>Paradigm</a:t>
            </a:r>
            <a:endParaRPr lang="nl-BE" sz="4000" dirty="0" smtClean="0">
              <a:latin typeface="Corbel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10</a:t>
            </a:fld>
            <a:endParaRPr lang="nl-BE"/>
          </a:p>
        </p:txBody>
      </p:sp>
      <p:graphicFrame>
        <p:nvGraphicFramePr>
          <p:cNvPr id="18" name="Tabel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443538"/>
              </p:ext>
            </p:extLst>
          </p:nvPr>
        </p:nvGraphicFramePr>
        <p:xfrm>
          <a:off x="1547664" y="1700808"/>
          <a:ext cx="60960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 err="1" smtClean="0">
                          <a:latin typeface="Corbel" panose="020B0503020204020204" pitchFamily="34" charset="0"/>
                        </a:rPr>
                        <a:t>Paradigm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Corbel" panose="020B0503020204020204" pitchFamily="34" charset="0"/>
                        </a:rPr>
                        <a:t>Time </a:t>
                      </a:r>
                      <a:r>
                        <a:rPr lang="nl-BE" dirty="0" err="1" smtClean="0">
                          <a:latin typeface="Corbel" panose="020B0503020204020204" pitchFamily="34" charset="0"/>
                        </a:rPr>
                        <a:t>Ago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Corbel" panose="020B0503020204020204" pitchFamily="34" charset="0"/>
                        </a:rPr>
                        <a:t>Method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Corbel" panose="020B0503020204020204" pitchFamily="34" charset="0"/>
                        </a:rPr>
                        <a:t>First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Corbel" panose="020B0503020204020204" pitchFamily="34" charset="0"/>
                        </a:rPr>
                        <a:t>A </a:t>
                      </a:r>
                      <a:r>
                        <a:rPr lang="nl-BE" dirty="0" err="1" smtClean="0">
                          <a:latin typeface="Corbel" panose="020B0503020204020204" pitchFamily="34" charset="0"/>
                        </a:rPr>
                        <a:t>millenium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 smtClean="0">
                          <a:latin typeface="Corbel" panose="020B0503020204020204" pitchFamily="34" charset="0"/>
                        </a:rPr>
                        <a:t>Empirical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Corbel" panose="020B0503020204020204" pitchFamily="34" charset="0"/>
                        </a:rPr>
                        <a:t>Second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Corbel" panose="020B0503020204020204" pitchFamily="34" charset="0"/>
                        </a:rPr>
                        <a:t>A few </a:t>
                      </a:r>
                      <a:r>
                        <a:rPr lang="nl-BE" dirty="0" err="1" smtClean="0">
                          <a:latin typeface="Corbel" panose="020B0503020204020204" pitchFamily="34" charset="0"/>
                        </a:rPr>
                        <a:t>centuries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 smtClean="0">
                          <a:latin typeface="Corbel" panose="020B0503020204020204" pitchFamily="34" charset="0"/>
                        </a:rPr>
                        <a:t>Theoretical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 smtClean="0">
                          <a:latin typeface="Corbel" panose="020B0503020204020204" pitchFamily="34" charset="0"/>
                        </a:rPr>
                        <a:t>Third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Corbel" panose="020B0503020204020204" pitchFamily="34" charset="0"/>
                        </a:rPr>
                        <a:t>A few decades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 smtClean="0">
                          <a:latin typeface="Corbel" panose="020B0503020204020204" pitchFamily="34" charset="0"/>
                        </a:rPr>
                        <a:t>Computational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 smtClean="0">
                          <a:latin typeface="Corbel" panose="020B0503020204020204" pitchFamily="34" charset="0"/>
                        </a:rPr>
                        <a:t>Fourth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 smtClean="0">
                          <a:latin typeface="Corbel" panose="020B0503020204020204" pitchFamily="34" charset="0"/>
                        </a:rPr>
                        <a:t>Today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Corbel" panose="020B0503020204020204" pitchFamily="34" charset="0"/>
                        </a:rPr>
                        <a:t>Data-</a:t>
                      </a:r>
                      <a:r>
                        <a:rPr lang="nl-BE" dirty="0" err="1" smtClean="0">
                          <a:latin typeface="Corbel" panose="020B0503020204020204" pitchFamily="34" charset="0"/>
                        </a:rPr>
                        <a:t>driven</a:t>
                      </a:r>
                      <a:endParaRPr lang="en-GB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kstvak 18"/>
          <p:cNvSpPr txBox="1"/>
          <p:nvPr/>
        </p:nvSpPr>
        <p:spPr>
          <a:xfrm>
            <a:off x="3041013" y="4005064"/>
            <a:ext cx="3084476" cy="36933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b="1" dirty="0" err="1" smtClean="0">
                <a:latin typeface="Corbel" pitchFamily="34" charset="0"/>
              </a:rPr>
              <a:t>Evolution</a:t>
            </a:r>
            <a:endParaRPr lang="nl-BE" dirty="0">
              <a:latin typeface="Corbel" pitchFamily="34" charset="0"/>
            </a:endParaRPr>
          </a:p>
        </p:txBody>
      </p:sp>
      <p:sp>
        <p:nvSpPr>
          <p:cNvPr id="20" name="PIJL-RECHTS 19"/>
          <p:cNvSpPr/>
          <p:nvPr/>
        </p:nvSpPr>
        <p:spPr>
          <a:xfrm>
            <a:off x="3829419" y="5931394"/>
            <a:ext cx="197855" cy="234926"/>
          </a:xfrm>
          <a:prstGeom prst="rightArrow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21" name="Tekstvak 20"/>
          <p:cNvSpPr txBox="1"/>
          <p:nvPr/>
        </p:nvSpPr>
        <p:spPr>
          <a:xfrm>
            <a:off x="3707904" y="5805263"/>
            <a:ext cx="1750695" cy="461665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l-BE" sz="2400" dirty="0" smtClean="0">
                <a:solidFill>
                  <a:schemeClr val="accent2"/>
                </a:solidFill>
                <a:latin typeface="Corbel" panose="020B0503020204020204" pitchFamily="34" charset="0"/>
              </a:rPr>
              <a:t>Data first!</a:t>
            </a:r>
            <a:endParaRPr lang="nl-BE" sz="2400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251520" y="4283804"/>
            <a:ext cx="3084476" cy="36933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b="1" dirty="0" err="1" smtClean="0">
                <a:latin typeface="Corbel" pitchFamily="34" charset="0"/>
              </a:rPr>
              <a:t>From</a:t>
            </a:r>
            <a:endParaRPr lang="nl-BE" b="1" dirty="0">
              <a:latin typeface="Corbel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808004" y="4293096"/>
            <a:ext cx="3084476" cy="36933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b="1" dirty="0" err="1" smtClean="0">
                <a:latin typeface="Corbel" pitchFamily="34" charset="0"/>
              </a:rPr>
              <a:t>To</a:t>
            </a:r>
            <a:endParaRPr lang="nl-BE" b="1" dirty="0">
              <a:latin typeface="Corbel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251520" y="4643844"/>
            <a:ext cx="3084476" cy="92333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latin typeface="Corbel" pitchFamily="34" charset="0"/>
              </a:rPr>
              <a:t>I have a hypothesis</a:t>
            </a:r>
          </a:p>
          <a:p>
            <a:pPr algn="ctr"/>
            <a:endParaRPr lang="nl-BE" dirty="0">
              <a:latin typeface="Corbel" pitchFamily="34" charset="0"/>
              <a:sym typeface="Wingdings" panose="05000000000000000000" pitchFamily="2" charset="2"/>
            </a:endParaRPr>
          </a:p>
          <a:p>
            <a:pPr algn="ctr"/>
            <a:r>
              <a:rPr lang="nl-BE" dirty="0" smtClean="0">
                <a:latin typeface="Corbel" pitchFamily="34" charset="0"/>
                <a:sym typeface="Wingdings" panose="05000000000000000000" pitchFamily="2" charset="2"/>
              </a:rPr>
              <a:t>I </a:t>
            </a:r>
            <a:r>
              <a:rPr lang="nl-BE" dirty="0" err="1" smtClean="0">
                <a:latin typeface="Corbel" pitchFamily="34" charset="0"/>
                <a:sym typeface="Wingdings" panose="05000000000000000000" pitchFamily="2" charset="2"/>
              </a:rPr>
              <a:t>need</a:t>
            </a:r>
            <a:r>
              <a:rPr lang="nl-BE" dirty="0" smtClean="0">
                <a:latin typeface="Corbel" pitchFamily="34" charset="0"/>
                <a:sym typeface="Wingdings" panose="05000000000000000000" pitchFamily="2" charset="2"/>
              </a:rPr>
              <a:t> data </a:t>
            </a:r>
            <a:r>
              <a:rPr lang="nl-BE" dirty="0" err="1" smtClean="0">
                <a:latin typeface="Corbel" pitchFamily="34" charset="0"/>
                <a:sym typeface="Wingdings" panose="05000000000000000000" pitchFamily="2" charset="2"/>
              </a:rPr>
              <a:t>to</a:t>
            </a:r>
            <a:r>
              <a:rPr lang="nl-BE" dirty="0" smtClean="0">
                <a:latin typeface="Corbel" pitchFamily="34" charset="0"/>
                <a:sym typeface="Wingdings" panose="05000000000000000000" pitchFamily="2" charset="2"/>
              </a:rPr>
              <a:t> check </a:t>
            </a:r>
            <a:r>
              <a:rPr lang="nl-BE" dirty="0" err="1" smtClean="0">
                <a:latin typeface="Corbel" pitchFamily="34" charset="0"/>
                <a:sym typeface="Wingdings" panose="05000000000000000000" pitchFamily="2" charset="2"/>
              </a:rPr>
              <a:t>it</a:t>
            </a:r>
            <a:endParaRPr lang="nl-BE" dirty="0">
              <a:latin typeface="Corbel" pitchFamily="34" charset="0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735996" y="4653136"/>
            <a:ext cx="3228492" cy="92333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latin typeface="Corbel" pitchFamily="34" charset="0"/>
              </a:rPr>
              <a:t>I have data</a:t>
            </a:r>
          </a:p>
          <a:p>
            <a:pPr algn="ctr"/>
            <a:endParaRPr lang="nl-BE" dirty="0">
              <a:latin typeface="Corbel" pitchFamily="34" charset="0"/>
              <a:sym typeface="Wingdings" panose="05000000000000000000" pitchFamily="2" charset="2"/>
            </a:endParaRPr>
          </a:p>
          <a:p>
            <a:pPr algn="ctr"/>
            <a:r>
              <a:rPr lang="nl-BE" dirty="0" err="1" smtClean="0">
                <a:latin typeface="Corbel" pitchFamily="34" charset="0"/>
                <a:sym typeface="Wingdings" panose="05000000000000000000" pitchFamily="2" charset="2"/>
              </a:rPr>
              <a:t>Which</a:t>
            </a:r>
            <a:r>
              <a:rPr lang="nl-BE" dirty="0" smtClean="0">
                <a:latin typeface="Corbel" pitchFamily="34" charset="0"/>
                <a:sym typeface="Wingdings" panose="05000000000000000000" pitchFamily="2" charset="2"/>
              </a:rPr>
              <a:t> hypotheses </a:t>
            </a:r>
            <a:r>
              <a:rPr lang="nl-BE" dirty="0" err="1" smtClean="0">
                <a:latin typeface="Corbel" pitchFamily="34" charset="0"/>
                <a:sym typeface="Wingdings" panose="05000000000000000000" pitchFamily="2" charset="2"/>
              </a:rPr>
              <a:t>can</a:t>
            </a:r>
            <a:r>
              <a:rPr lang="nl-BE" dirty="0" smtClean="0">
                <a:latin typeface="Corbel" pitchFamily="34" charset="0"/>
                <a:sym typeface="Wingdings" panose="05000000000000000000" pitchFamily="2" charset="2"/>
              </a:rPr>
              <a:t> I check?</a:t>
            </a:r>
            <a:endParaRPr lang="nl-BE" dirty="0">
              <a:latin typeface="Corbel" pitchFamily="34" charset="0"/>
            </a:endParaRPr>
          </a:p>
        </p:txBody>
      </p:sp>
      <p:sp>
        <p:nvSpPr>
          <p:cNvPr id="26" name="PIJL-RECHTS 25"/>
          <p:cNvSpPr/>
          <p:nvPr/>
        </p:nvSpPr>
        <p:spPr>
          <a:xfrm>
            <a:off x="3779912" y="4653136"/>
            <a:ext cx="1584175" cy="745210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27" name="PIJL-RECHTS 26"/>
          <p:cNvSpPr/>
          <p:nvPr/>
        </p:nvSpPr>
        <p:spPr>
          <a:xfrm rot="5400000">
            <a:off x="1691264" y="5001376"/>
            <a:ext cx="276647" cy="300248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28" name="PIJL-RECHTS 27"/>
          <p:cNvSpPr/>
          <p:nvPr/>
        </p:nvSpPr>
        <p:spPr>
          <a:xfrm rot="5400000">
            <a:off x="7235880" y="5001376"/>
            <a:ext cx="276647" cy="300248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</p:spTree>
    <p:extLst>
      <p:ext uri="{BB962C8B-B14F-4D97-AF65-F5344CB8AC3E}">
        <p14:creationId xmlns:p14="http://schemas.microsoft.com/office/powerpoint/2010/main" val="347206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10272" r="24211" b="7063"/>
          <a:stretch/>
        </p:blipFill>
        <p:spPr bwMode="auto">
          <a:xfrm>
            <a:off x="-232822" y="-171400"/>
            <a:ext cx="9557350" cy="71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779912" y="3204265"/>
            <a:ext cx="172819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3200" dirty="0" smtClean="0">
                <a:latin typeface="Corbel" pitchFamily="34" charset="0"/>
              </a:rPr>
              <a:t>Big Data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564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t="9420" r="22799" b="5362"/>
          <a:stretch/>
        </p:blipFill>
        <p:spPr bwMode="auto">
          <a:xfrm>
            <a:off x="-180528" y="-99393"/>
            <a:ext cx="9577064" cy="708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755576" y="5681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latin typeface="Corbel" pitchFamily="34" charset="0"/>
              </a:rPr>
              <a:t>Data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998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Content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Tsunami of data</a:t>
            </a:r>
          </a:p>
          <a:p>
            <a:r>
              <a:rPr lang="nl-NL" dirty="0" smtClean="0"/>
              <a:t>The new </a:t>
            </a:r>
            <a:r>
              <a:rPr lang="nl-NL" dirty="0" err="1" smtClean="0"/>
              <a:t>paradigm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Horizontals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verticals</a:t>
            </a:r>
            <a:endParaRPr lang="nl-NL" dirty="0" smtClean="0"/>
          </a:p>
          <a:p>
            <a:r>
              <a:rPr lang="nl-NL" dirty="0" smtClean="0"/>
              <a:t>Industrial </a:t>
            </a:r>
            <a:r>
              <a:rPr lang="nl-NL" dirty="0" err="1" smtClean="0"/>
              <a:t>examples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Valorization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Why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institute</a:t>
            </a:r>
            <a:r>
              <a:rPr lang="nl-NL" smtClean="0"/>
              <a:t> ? </a:t>
            </a:r>
            <a:r>
              <a:rPr lang="nl-NL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813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84667889"/>
              </p:ext>
            </p:extLst>
          </p:nvPr>
        </p:nvGraphicFramePr>
        <p:xfrm>
          <a:off x="-36512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586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29" y="-181970"/>
            <a:ext cx="8229600" cy="1143000"/>
          </a:xfrm>
        </p:spPr>
        <p:txBody>
          <a:bodyPr/>
          <a:lstStyle/>
          <a:p>
            <a:pPr algn="l"/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434" y="351443"/>
            <a:ext cx="8229600" cy="5731098"/>
          </a:xfrm>
        </p:spPr>
        <p:txBody>
          <a:bodyPr>
            <a:normAutofit fontScale="85000" lnSpcReduction="20000"/>
          </a:bodyPr>
          <a:lstStyle/>
          <a:p>
            <a:r>
              <a:rPr lang="nl-NL" dirty="0" err="1" smtClean="0"/>
              <a:t>Horizontals</a:t>
            </a:r>
            <a:r>
              <a:rPr lang="nl-NL" dirty="0" smtClean="0"/>
              <a:t>: data </a:t>
            </a:r>
            <a:r>
              <a:rPr lang="nl-NL" dirty="0" err="1" smtClean="0"/>
              <a:t>driven</a:t>
            </a:r>
            <a:r>
              <a:rPr lang="nl-NL" b="1" dirty="0" smtClean="0"/>
              <a:t> </a:t>
            </a:r>
            <a:r>
              <a:rPr lang="nl-NL" b="1" dirty="0" err="1" smtClean="0"/>
              <a:t>algorithms</a:t>
            </a:r>
            <a:endParaRPr lang="nl-NL" b="1" dirty="0" smtClean="0"/>
          </a:p>
          <a:p>
            <a:pPr lvl="1"/>
            <a:r>
              <a:rPr lang="nl-NL" dirty="0" err="1" smtClean="0"/>
              <a:t>Numerical</a:t>
            </a:r>
            <a:r>
              <a:rPr lang="nl-NL" dirty="0" smtClean="0"/>
              <a:t> (</a:t>
            </a:r>
            <a:r>
              <a:rPr lang="nl-NL" dirty="0" err="1" smtClean="0"/>
              <a:t>multi</a:t>
            </a:r>
            <a:r>
              <a:rPr lang="nl-NL" dirty="0" smtClean="0"/>
              <a:t>-)</a:t>
            </a:r>
            <a:r>
              <a:rPr lang="nl-NL" dirty="0" err="1" smtClean="0"/>
              <a:t>linear</a:t>
            </a:r>
            <a:r>
              <a:rPr lang="nl-NL" dirty="0" smtClean="0"/>
              <a:t> algebra</a:t>
            </a:r>
          </a:p>
          <a:p>
            <a:pPr lvl="1"/>
            <a:r>
              <a:rPr lang="nl-NL" dirty="0" smtClean="0"/>
              <a:t>System </a:t>
            </a:r>
            <a:r>
              <a:rPr lang="nl-NL" dirty="0" err="1" smtClean="0"/>
              <a:t>identification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control  </a:t>
            </a:r>
          </a:p>
          <a:p>
            <a:pPr lvl="1"/>
            <a:r>
              <a:rPr lang="nl-NL" dirty="0" smtClean="0"/>
              <a:t>Digital </a:t>
            </a:r>
            <a:r>
              <a:rPr lang="nl-NL" dirty="0" err="1" smtClean="0"/>
              <a:t>signal</a:t>
            </a:r>
            <a:r>
              <a:rPr lang="nl-NL" dirty="0" smtClean="0"/>
              <a:t> </a:t>
            </a:r>
            <a:r>
              <a:rPr lang="nl-NL" dirty="0" smtClean="0"/>
              <a:t>processing</a:t>
            </a:r>
          </a:p>
          <a:p>
            <a:pPr lvl="1"/>
            <a:r>
              <a:rPr lang="nl-NL" dirty="0" err="1" smtClean="0"/>
              <a:t>Statistics</a:t>
            </a:r>
            <a:r>
              <a:rPr lang="nl-NL" dirty="0" smtClean="0"/>
              <a:t> </a:t>
            </a:r>
            <a:endParaRPr lang="nl-NL" dirty="0" smtClean="0"/>
          </a:p>
          <a:p>
            <a:pPr lvl="1"/>
            <a:r>
              <a:rPr lang="nl-NL" dirty="0" smtClean="0"/>
              <a:t>Machine Learning</a:t>
            </a:r>
          </a:p>
          <a:p>
            <a:pPr lvl="2"/>
            <a:r>
              <a:rPr lang="nl-NL" dirty="0" smtClean="0"/>
              <a:t>Support Vector Machines </a:t>
            </a:r>
          </a:p>
          <a:p>
            <a:pPr lvl="2"/>
            <a:r>
              <a:rPr lang="nl-NL" dirty="0" err="1" smtClean="0"/>
              <a:t>Probabilistic</a:t>
            </a:r>
            <a:r>
              <a:rPr lang="nl-NL" dirty="0" smtClean="0"/>
              <a:t> </a:t>
            </a:r>
            <a:r>
              <a:rPr lang="nl-NL" dirty="0" err="1" smtClean="0"/>
              <a:t>algorithms</a:t>
            </a:r>
            <a:r>
              <a:rPr lang="nl-NL" dirty="0" smtClean="0"/>
              <a:t>  </a:t>
            </a:r>
          </a:p>
          <a:p>
            <a:pPr lvl="1"/>
            <a:r>
              <a:rPr lang="nl-NL" dirty="0" err="1" smtClean="0"/>
              <a:t>Visualization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Verticals</a:t>
            </a:r>
            <a:endParaRPr lang="nl-NL" dirty="0" smtClean="0"/>
          </a:p>
          <a:p>
            <a:pPr lvl="1"/>
            <a:r>
              <a:rPr lang="nl-NL" dirty="0" smtClean="0"/>
              <a:t>Digital Health </a:t>
            </a:r>
          </a:p>
          <a:p>
            <a:pPr lvl="1"/>
            <a:r>
              <a:rPr lang="nl-NL" dirty="0" err="1" smtClean="0"/>
              <a:t>Industry</a:t>
            </a:r>
            <a:r>
              <a:rPr lang="nl-NL" dirty="0" smtClean="0"/>
              <a:t> 4.0  </a:t>
            </a:r>
          </a:p>
          <a:p>
            <a:pPr lvl="1"/>
            <a:r>
              <a:rPr lang="nl-NL" dirty="0" smtClean="0"/>
              <a:t>Smart </a:t>
            </a:r>
            <a:r>
              <a:rPr lang="nl-NL" dirty="0" err="1" smtClean="0"/>
              <a:t>Cities</a:t>
            </a:r>
            <a:r>
              <a:rPr lang="nl-NL" dirty="0" smtClean="0"/>
              <a:t> </a:t>
            </a:r>
          </a:p>
          <a:p>
            <a:pPr lvl="1"/>
            <a:r>
              <a:rPr lang="nl-NL" dirty="0" err="1" smtClean="0"/>
              <a:t>Fintech</a:t>
            </a:r>
            <a:r>
              <a:rPr lang="nl-NL" dirty="0" smtClean="0"/>
              <a:t> </a:t>
            </a:r>
            <a:endParaRPr lang="nl-NL" dirty="0" smtClean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..</a:t>
            </a:r>
            <a:endParaRPr lang="nl-NL" dirty="0"/>
          </a:p>
        </p:txBody>
      </p:sp>
      <p:sp>
        <p:nvSpPr>
          <p:cNvPr id="4" name="Afgeronde rechthoek 3"/>
          <p:cNvSpPr/>
          <p:nvPr/>
        </p:nvSpPr>
        <p:spPr>
          <a:xfrm>
            <a:off x="5629581" y="1581917"/>
            <a:ext cx="2036618" cy="699177"/>
          </a:xfrm>
          <a:prstGeom prst="roundRect">
            <a:avLst/>
          </a:prstGeom>
          <a:solidFill>
            <a:srgbClr val="CD951A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Fundamental</a:t>
            </a:r>
            <a:r>
              <a:rPr lang="nl-NL" dirty="0" smtClean="0"/>
              <a:t> Research</a:t>
            </a:r>
            <a:endParaRPr lang="nl-NL" dirty="0"/>
          </a:p>
        </p:txBody>
      </p:sp>
      <p:sp>
        <p:nvSpPr>
          <p:cNvPr id="5" name="Afgeronde rechthoek 4"/>
          <p:cNvSpPr/>
          <p:nvPr/>
        </p:nvSpPr>
        <p:spPr>
          <a:xfrm>
            <a:off x="5639271" y="2875837"/>
            <a:ext cx="2036618" cy="699177"/>
          </a:xfrm>
          <a:prstGeom prst="roundRect">
            <a:avLst/>
          </a:prstGeom>
          <a:solidFill>
            <a:srgbClr val="CD6609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Strategic Basic Research</a:t>
            </a:r>
            <a:endParaRPr lang="nl-NL" dirty="0"/>
          </a:p>
        </p:txBody>
      </p:sp>
      <p:sp>
        <p:nvSpPr>
          <p:cNvPr id="6" name="Afgeronde rechthoek 5"/>
          <p:cNvSpPr/>
          <p:nvPr/>
        </p:nvSpPr>
        <p:spPr>
          <a:xfrm>
            <a:off x="5634690" y="4169757"/>
            <a:ext cx="2036618" cy="699177"/>
          </a:xfrm>
          <a:prstGeom prst="roundRect">
            <a:avLst/>
          </a:prstGeom>
          <a:solidFill>
            <a:srgbClr val="E82A03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Valorsation</a:t>
            </a:r>
            <a:r>
              <a:rPr lang="nl-NL" dirty="0" smtClean="0"/>
              <a:t> </a:t>
            </a:r>
            <a:r>
              <a:rPr lang="nl-NL" dirty="0" err="1" smtClean="0"/>
              <a:t>based</a:t>
            </a:r>
            <a:r>
              <a:rPr lang="nl-NL" dirty="0" smtClean="0"/>
              <a:t> research</a:t>
            </a:r>
            <a:endParaRPr lang="nl-NL" dirty="0"/>
          </a:p>
        </p:txBody>
      </p:sp>
      <p:sp>
        <p:nvSpPr>
          <p:cNvPr id="7" name="Afgeronde rechthoek 6"/>
          <p:cNvSpPr/>
          <p:nvPr/>
        </p:nvSpPr>
        <p:spPr>
          <a:xfrm>
            <a:off x="5639271" y="5487064"/>
            <a:ext cx="2036618" cy="1031904"/>
          </a:xfrm>
          <a:prstGeom prst="roundRect">
            <a:avLst/>
          </a:prstGeom>
          <a:solidFill>
            <a:srgbClr val="CD043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nl-NL" dirty="0" smtClean="0"/>
              <a:t> </a:t>
            </a:r>
            <a:r>
              <a:rPr lang="nl-NL" dirty="0" err="1" smtClean="0"/>
              <a:t>Industry</a:t>
            </a:r>
            <a:endParaRPr lang="nl-NL" dirty="0" smtClean="0"/>
          </a:p>
          <a:p>
            <a:pPr marL="285750" indent="-285750">
              <a:buFontTx/>
              <a:buChar char="-"/>
            </a:pPr>
            <a:r>
              <a:rPr lang="nl-NL" dirty="0" smtClean="0"/>
              <a:t> Society 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 </a:t>
            </a:r>
            <a:r>
              <a:rPr lang="nl-NL" dirty="0" err="1" smtClean="0"/>
              <a:t>Spinoffs</a:t>
            </a:r>
            <a:endParaRPr lang="nl-NL" dirty="0" smtClean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8" name="Pijl omlaag 7"/>
          <p:cNvSpPr/>
          <p:nvPr/>
        </p:nvSpPr>
        <p:spPr>
          <a:xfrm>
            <a:off x="6428751" y="2281094"/>
            <a:ext cx="328228" cy="594743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 omlaag 8"/>
          <p:cNvSpPr/>
          <p:nvPr/>
        </p:nvSpPr>
        <p:spPr>
          <a:xfrm>
            <a:off x="6438441" y="3575014"/>
            <a:ext cx="328228" cy="594743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 omlaag 9"/>
          <p:cNvSpPr/>
          <p:nvPr/>
        </p:nvSpPr>
        <p:spPr>
          <a:xfrm>
            <a:off x="6448131" y="4868934"/>
            <a:ext cx="328228" cy="594743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 omlaag 11"/>
          <p:cNvSpPr/>
          <p:nvPr/>
        </p:nvSpPr>
        <p:spPr>
          <a:xfrm>
            <a:off x="8139229" y="1269866"/>
            <a:ext cx="533956" cy="5422263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7994911" y="542560"/>
            <a:ext cx="868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 smtClean="0"/>
              <a:t>TRL</a:t>
            </a:r>
            <a:endParaRPr lang="nl-NL" sz="3600" b="1" dirty="0"/>
          </a:p>
        </p:txBody>
      </p:sp>
      <p:sp>
        <p:nvSpPr>
          <p:cNvPr id="15" name="Rechthoek 14"/>
          <p:cNvSpPr/>
          <p:nvPr/>
        </p:nvSpPr>
        <p:spPr>
          <a:xfrm>
            <a:off x="8498237" y="1565695"/>
            <a:ext cx="523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</a:rPr>
              <a:t> </a:t>
            </a:r>
            <a:r>
              <a:rPr lang="nl-NL" sz="3600" b="1" dirty="0" smtClean="0">
                <a:solidFill>
                  <a:prstClr val="black"/>
                </a:solidFill>
              </a:rPr>
              <a:t>1</a:t>
            </a:r>
            <a:endParaRPr lang="nl-NL" sz="3600" b="1" dirty="0">
              <a:solidFill>
                <a:prstClr val="black"/>
              </a:solidFill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8500753" y="4236538"/>
            <a:ext cx="523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</a:rPr>
              <a:t> 6</a:t>
            </a:r>
          </a:p>
        </p:txBody>
      </p:sp>
      <p:sp>
        <p:nvSpPr>
          <p:cNvPr id="17" name="Rechthoek 16"/>
          <p:cNvSpPr/>
          <p:nvPr/>
        </p:nvSpPr>
        <p:spPr>
          <a:xfrm>
            <a:off x="8529615" y="5929453"/>
            <a:ext cx="523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</a:rPr>
              <a:t> </a:t>
            </a:r>
            <a:r>
              <a:rPr lang="nl-NL" sz="3600" b="1" dirty="0" smtClean="0">
                <a:solidFill>
                  <a:prstClr val="black"/>
                </a:solidFill>
              </a:rPr>
              <a:t>9</a:t>
            </a:r>
            <a:endParaRPr lang="nl-NL" sz="3600" b="1" dirty="0">
              <a:solidFill>
                <a:prstClr val="black"/>
              </a:solidFill>
            </a:endParaRPr>
          </a:p>
        </p:txBody>
      </p:sp>
      <p:sp>
        <p:nvSpPr>
          <p:cNvPr id="18" name="Pijl links en rechts 17"/>
          <p:cNvSpPr/>
          <p:nvPr/>
        </p:nvSpPr>
        <p:spPr>
          <a:xfrm>
            <a:off x="7661458" y="1847078"/>
            <a:ext cx="637145" cy="364948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 links en rechts 18"/>
          <p:cNvSpPr/>
          <p:nvPr/>
        </p:nvSpPr>
        <p:spPr>
          <a:xfrm>
            <a:off x="7669548" y="3067298"/>
            <a:ext cx="637145" cy="364948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Pijl links en rechts 19"/>
          <p:cNvSpPr/>
          <p:nvPr/>
        </p:nvSpPr>
        <p:spPr>
          <a:xfrm>
            <a:off x="7692069" y="4330808"/>
            <a:ext cx="637145" cy="364948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Pijl links en rechts 20"/>
          <p:cNvSpPr/>
          <p:nvPr/>
        </p:nvSpPr>
        <p:spPr>
          <a:xfrm>
            <a:off x="7671297" y="5781908"/>
            <a:ext cx="637145" cy="364948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13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21" y="2270990"/>
            <a:ext cx="2117864" cy="1590058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95536" y="11663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>
                <a:latin typeface="Corbel" pitchFamily="34" charset="0"/>
              </a:rPr>
              <a:t>Deal with data </a:t>
            </a:r>
            <a:endParaRPr lang="nl-BE" sz="4000" dirty="0" smtClean="0">
              <a:latin typeface="Corbel" pitchFamily="34" charset="0"/>
            </a:endParaRPr>
          </a:p>
        </p:txBody>
      </p:sp>
      <p:cxnSp>
        <p:nvCxnSpPr>
          <p:cNvPr id="4" name="Rechte verbindingslijn 3"/>
          <p:cNvCxnSpPr/>
          <p:nvPr/>
        </p:nvCxnSpPr>
        <p:spPr>
          <a:xfrm>
            <a:off x="971600" y="192612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kstvak 4"/>
          <p:cNvSpPr txBox="1"/>
          <p:nvPr/>
        </p:nvSpPr>
        <p:spPr>
          <a:xfrm>
            <a:off x="971600" y="15567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latin typeface="Corbel" pitchFamily="34" charset="0"/>
              </a:rPr>
              <a:t>Prediction</a:t>
            </a:r>
            <a:endParaRPr lang="nl-BE" dirty="0" smtClean="0">
              <a:latin typeface="Corbel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59" y="1994722"/>
            <a:ext cx="1258473" cy="1800200"/>
          </a:xfrm>
          <a:prstGeom prst="rect">
            <a:avLst/>
          </a:prstGeom>
        </p:spPr>
      </p:pic>
      <p:cxnSp>
        <p:nvCxnSpPr>
          <p:cNvPr id="10" name="Rechte verbindingslijn 9"/>
          <p:cNvCxnSpPr/>
          <p:nvPr/>
        </p:nvCxnSpPr>
        <p:spPr>
          <a:xfrm>
            <a:off x="3707904" y="192612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3707904" y="15567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latin typeface="Corbel" pitchFamily="34" charset="0"/>
              </a:rPr>
              <a:t>Segmentation</a:t>
            </a:r>
            <a:endParaRPr lang="nl-BE" dirty="0" smtClean="0">
              <a:latin typeface="Corbel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38" y="2304256"/>
            <a:ext cx="2075723" cy="1556792"/>
          </a:xfrm>
          <a:prstGeom prst="rect">
            <a:avLst/>
          </a:prstGeom>
        </p:spPr>
      </p:pic>
      <p:cxnSp>
        <p:nvCxnSpPr>
          <p:cNvPr id="14" name="Rechte verbindingslijn 13"/>
          <p:cNvCxnSpPr/>
          <p:nvPr/>
        </p:nvCxnSpPr>
        <p:spPr>
          <a:xfrm>
            <a:off x="6473958" y="192612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6473958" y="15567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latin typeface="Corbel" pitchFamily="34" charset="0"/>
              </a:rPr>
              <a:t>Anomalies</a:t>
            </a:r>
            <a:endParaRPr lang="nl-BE" dirty="0" smtClean="0">
              <a:latin typeface="Corbel" pitchFamily="34" charset="0"/>
            </a:endParaRPr>
          </a:p>
        </p:txBody>
      </p:sp>
      <p:sp>
        <p:nvSpPr>
          <p:cNvPr id="13" name="PIJL-OMLAAG 12"/>
          <p:cNvSpPr/>
          <p:nvPr/>
        </p:nvSpPr>
        <p:spPr>
          <a:xfrm>
            <a:off x="1727683" y="4077072"/>
            <a:ext cx="216024" cy="43204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JL-OMLAAG 18"/>
          <p:cNvSpPr/>
          <p:nvPr/>
        </p:nvSpPr>
        <p:spPr>
          <a:xfrm>
            <a:off x="4463987" y="4077072"/>
            <a:ext cx="216024" cy="43204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JL-OMLAAG 19"/>
          <p:cNvSpPr/>
          <p:nvPr/>
        </p:nvSpPr>
        <p:spPr>
          <a:xfrm>
            <a:off x="7230041" y="4077072"/>
            <a:ext cx="216024" cy="43204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kstvak 20"/>
          <p:cNvSpPr txBox="1"/>
          <p:nvPr/>
        </p:nvSpPr>
        <p:spPr>
          <a:xfrm>
            <a:off x="971599" y="4941168"/>
            <a:ext cx="172819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latin typeface="Corbel" pitchFamily="34" charset="0"/>
              </a:rPr>
              <a:t>Regression</a:t>
            </a:r>
            <a:endParaRPr lang="nl-BE" dirty="0" smtClean="0">
              <a:latin typeface="Corbel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3707904" y="4941168"/>
            <a:ext cx="172819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latin typeface="Corbel" pitchFamily="34" charset="0"/>
              </a:rPr>
              <a:t>Clustering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3707904" y="5435932"/>
            <a:ext cx="172819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latin typeface="Corbel" pitchFamily="34" charset="0"/>
              </a:rPr>
              <a:t>Classification</a:t>
            </a:r>
            <a:endParaRPr lang="nl-BE" dirty="0" smtClean="0">
              <a:latin typeface="Corbel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6473957" y="4941168"/>
            <a:ext cx="172819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latin typeface="Corbel" pitchFamily="34" charset="0"/>
              </a:rPr>
              <a:t>Detect</a:t>
            </a:r>
            <a:r>
              <a:rPr lang="nl-BE" dirty="0" smtClean="0">
                <a:latin typeface="Corbel" pitchFamily="34" charset="0"/>
              </a:rPr>
              <a:t> </a:t>
            </a:r>
            <a:r>
              <a:rPr lang="nl-BE" dirty="0" err="1" smtClean="0">
                <a:latin typeface="Corbel" pitchFamily="34" charset="0"/>
              </a:rPr>
              <a:t>outliers</a:t>
            </a:r>
            <a:endParaRPr lang="nl-BE" dirty="0" smtClean="0">
              <a:latin typeface="Corbel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882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054" y="2130152"/>
            <a:ext cx="2540000" cy="1905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95536" y="11663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>
                <a:latin typeface="Corbel" pitchFamily="34" charset="0"/>
              </a:rPr>
              <a:t>Deal with data </a:t>
            </a:r>
            <a:endParaRPr lang="nl-BE" sz="4000" dirty="0" smtClean="0">
              <a:latin typeface="Corbel" pitchFamily="34" charset="0"/>
            </a:endParaRPr>
          </a:p>
        </p:txBody>
      </p:sp>
      <p:cxnSp>
        <p:nvCxnSpPr>
          <p:cNvPr id="4" name="Rechte verbindingslijn 3"/>
          <p:cNvCxnSpPr/>
          <p:nvPr/>
        </p:nvCxnSpPr>
        <p:spPr>
          <a:xfrm>
            <a:off x="971600" y="192612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kstvak 4"/>
          <p:cNvSpPr txBox="1"/>
          <p:nvPr/>
        </p:nvSpPr>
        <p:spPr>
          <a:xfrm>
            <a:off x="971600" y="15567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latin typeface="Corbel" pitchFamily="34" charset="0"/>
              </a:rPr>
              <a:t>Filtering </a:t>
            </a:r>
            <a:r>
              <a:rPr lang="nl-BE" dirty="0" err="1" smtClean="0">
                <a:latin typeface="Corbel" pitchFamily="34" charset="0"/>
              </a:rPr>
              <a:t>effects</a:t>
            </a:r>
            <a:endParaRPr lang="nl-BE" dirty="0" smtClean="0">
              <a:latin typeface="Corbel" pitchFamily="34" charset="0"/>
            </a:endParaRP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3707904" y="192612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3635896" y="15567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latin typeface="Corbel" pitchFamily="34" charset="0"/>
              </a:rPr>
              <a:t>Assess</a:t>
            </a:r>
            <a:r>
              <a:rPr lang="nl-BE" dirty="0" smtClean="0">
                <a:latin typeface="Corbel" pitchFamily="34" charset="0"/>
              </a:rPr>
              <a:t> </a:t>
            </a:r>
            <a:r>
              <a:rPr lang="nl-BE" dirty="0" err="1" smtClean="0">
                <a:latin typeface="Corbel" pitchFamily="34" charset="0"/>
              </a:rPr>
              <a:t>relevance</a:t>
            </a:r>
            <a:endParaRPr lang="nl-BE" dirty="0" smtClean="0">
              <a:latin typeface="Corbel" pitchFamily="34" charset="0"/>
            </a:endParaRPr>
          </a:p>
        </p:txBody>
      </p:sp>
      <p:cxnSp>
        <p:nvCxnSpPr>
          <p:cNvPr id="14" name="Rechte verbindingslijn 13"/>
          <p:cNvCxnSpPr/>
          <p:nvPr/>
        </p:nvCxnSpPr>
        <p:spPr>
          <a:xfrm>
            <a:off x="6473958" y="192612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6473958" y="15567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latin typeface="Corbel" pitchFamily="34" charset="0"/>
              </a:rPr>
              <a:t>Combining</a:t>
            </a:r>
            <a:r>
              <a:rPr lang="nl-BE" dirty="0" smtClean="0">
                <a:latin typeface="Corbel" pitchFamily="34" charset="0"/>
              </a:rPr>
              <a:t> info</a:t>
            </a:r>
          </a:p>
        </p:txBody>
      </p:sp>
      <p:sp>
        <p:nvSpPr>
          <p:cNvPr id="13" name="PIJL-OMLAAG 12"/>
          <p:cNvSpPr/>
          <p:nvPr/>
        </p:nvSpPr>
        <p:spPr>
          <a:xfrm>
            <a:off x="1727683" y="4077072"/>
            <a:ext cx="216024" cy="43204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JL-OMLAAG 18"/>
          <p:cNvSpPr/>
          <p:nvPr/>
        </p:nvSpPr>
        <p:spPr>
          <a:xfrm>
            <a:off x="4463987" y="4077072"/>
            <a:ext cx="216024" cy="43204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JL-OMLAAG 19"/>
          <p:cNvSpPr/>
          <p:nvPr/>
        </p:nvSpPr>
        <p:spPr>
          <a:xfrm>
            <a:off x="7230041" y="4077072"/>
            <a:ext cx="216024" cy="43204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kstvak 20"/>
          <p:cNvSpPr txBox="1"/>
          <p:nvPr/>
        </p:nvSpPr>
        <p:spPr>
          <a:xfrm>
            <a:off x="971599" y="4941168"/>
            <a:ext cx="172819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err="1" smtClean="0">
                <a:latin typeface="Corbel" pitchFamily="34" charset="0"/>
              </a:rPr>
              <a:t>Normalization</a:t>
            </a:r>
            <a:endParaRPr lang="nl-BE" dirty="0" smtClean="0">
              <a:latin typeface="Corbel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3707904" y="4941168"/>
            <a:ext cx="172819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latin typeface="Corbel" pitchFamily="34" charset="0"/>
              </a:rPr>
              <a:t>Ranking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6473957" y="4941168"/>
            <a:ext cx="172819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latin typeface="Corbel" pitchFamily="34" charset="0"/>
              </a:rPr>
              <a:t>Data </a:t>
            </a:r>
            <a:r>
              <a:rPr lang="nl-BE" dirty="0" err="1" smtClean="0">
                <a:latin typeface="Corbel" pitchFamily="34" charset="0"/>
              </a:rPr>
              <a:t>fusion</a:t>
            </a:r>
            <a:endParaRPr lang="nl-BE" dirty="0" smtClean="0">
              <a:latin typeface="Corbel" pitchFamily="34" charset="0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17</a:t>
            </a:fld>
            <a:endParaRPr lang="nl-BE"/>
          </a:p>
        </p:txBody>
      </p:sp>
      <p:pic>
        <p:nvPicPr>
          <p:cNvPr id="25604" name="Picture 4" descr="C:\Users\Oliver\AppData\Local\Microsoft\Windows\INetCache\IE\TJB7C71K\season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0" y="2226660"/>
            <a:ext cx="1854289" cy="17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Oliver\AppData\Local\Microsoft\Windows\INetCache\IE\TJB7C71K\rank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08" y="2243634"/>
            <a:ext cx="2265784" cy="16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74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59" y="4622687"/>
            <a:ext cx="2381605" cy="1400944"/>
          </a:xfrm>
          <a:prstGeom prst="rect">
            <a:avLst/>
          </a:prstGeom>
        </p:spPr>
      </p:pic>
      <p:sp>
        <p:nvSpPr>
          <p:cNvPr id="21" name="Tekstvak 20"/>
          <p:cNvSpPr txBox="1"/>
          <p:nvPr/>
        </p:nvSpPr>
        <p:spPr>
          <a:xfrm>
            <a:off x="6217898" y="134076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Facial </a:t>
            </a:r>
            <a:r>
              <a:rPr lang="nl-BE" sz="1600" dirty="0" err="1" smtClean="0">
                <a:latin typeface="Corbel" pitchFamily="34" charset="0"/>
              </a:rPr>
              <a:t>recognition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20" name="Rechte verbindingslijn 19"/>
          <p:cNvCxnSpPr/>
          <p:nvPr/>
        </p:nvCxnSpPr>
        <p:spPr>
          <a:xfrm>
            <a:off x="6217898" y="1710100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Afbeelding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79" y="1827738"/>
            <a:ext cx="2324829" cy="124122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95536" y="11663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err="1" smtClean="0">
                <a:latin typeface="Corbel" pitchFamily="34" charset="0"/>
              </a:rPr>
              <a:t>Objectives</a:t>
            </a:r>
            <a:r>
              <a:rPr lang="nl-BE" sz="4000" dirty="0" smtClean="0">
                <a:latin typeface="Corbel" pitchFamily="34" charset="0"/>
              </a:rPr>
              <a:t> - ICT</a:t>
            </a: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1043608" y="156608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755576" y="1261407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Communication </a:t>
            </a:r>
            <a:r>
              <a:rPr lang="nl-BE" sz="1600" dirty="0" err="1" smtClean="0">
                <a:latin typeface="Corbel" pitchFamily="34" charset="0"/>
              </a:rPr>
              <a:t>networks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30" name="Rechte verbindingslijn 29"/>
          <p:cNvCxnSpPr/>
          <p:nvPr/>
        </p:nvCxnSpPr>
        <p:spPr>
          <a:xfrm>
            <a:off x="5652120" y="44464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kstvak 30"/>
          <p:cNvSpPr txBox="1"/>
          <p:nvPr/>
        </p:nvSpPr>
        <p:spPr>
          <a:xfrm>
            <a:off x="5378180" y="4077072"/>
            <a:ext cx="2290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Data center </a:t>
            </a:r>
            <a:r>
              <a:rPr lang="nl-BE" sz="1600" dirty="0" err="1" smtClean="0">
                <a:latin typeface="Corbel" pitchFamily="34" charset="0"/>
              </a:rPr>
              <a:t>optimization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33" name="Rechte verbindingslijn 32"/>
          <p:cNvCxnSpPr/>
          <p:nvPr/>
        </p:nvCxnSpPr>
        <p:spPr>
          <a:xfrm>
            <a:off x="3563888" y="26462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kstvak 33"/>
          <p:cNvSpPr txBox="1"/>
          <p:nvPr/>
        </p:nvSpPr>
        <p:spPr>
          <a:xfrm>
            <a:off x="3347864" y="22768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Home </a:t>
            </a:r>
            <a:r>
              <a:rPr lang="nl-BE" sz="1600" dirty="0" err="1" smtClean="0">
                <a:latin typeface="Corbel" pitchFamily="34" charset="0"/>
              </a:rPr>
              <a:t>automation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28" name="Rechte verbindingslijn 27"/>
          <p:cNvCxnSpPr/>
          <p:nvPr/>
        </p:nvCxnSpPr>
        <p:spPr>
          <a:xfrm>
            <a:off x="1619672" y="44464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1403648" y="40770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Digital </a:t>
            </a:r>
            <a:r>
              <a:rPr lang="nl-BE" sz="1600" dirty="0" err="1" smtClean="0">
                <a:latin typeface="Corbel" pitchFamily="34" charset="0"/>
              </a:rPr>
              <a:t>signing</a:t>
            </a:r>
            <a:endParaRPr lang="nl-BE" sz="1600" dirty="0" smtClean="0">
              <a:latin typeface="Corbe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18</a:t>
            </a:fld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49" y="1772816"/>
            <a:ext cx="1126238" cy="132131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88" y="2780257"/>
            <a:ext cx="1900392" cy="126603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75" y="4553023"/>
            <a:ext cx="1566785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7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95536" y="11663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err="1" smtClean="0">
                <a:latin typeface="Corbel" pitchFamily="34" charset="0"/>
              </a:rPr>
              <a:t>Objectives</a:t>
            </a:r>
            <a:r>
              <a:rPr lang="nl-BE" sz="4000" dirty="0" smtClean="0">
                <a:latin typeface="Corbel" pitchFamily="34" charset="0"/>
              </a:rPr>
              <a:t> - Finance</a:t>
            </a: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1043608" y="156608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1043608" y="119675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 smtClean="0">
                <a:latin typeface="Corbel" pitchFamily="34" charset="0"/>
              </a:rPr>
              <a:t>Fraud</a:t>
            </a:r>
            <a:r>
              <a:rPr lang="nl-BE" sz="1600" dirty="0" smtClean="0">
                <a:latin typeface="Corbel" pitchFamily="34" charset="0"/>
              </a:rPr>
              <a:t> </a:t>
            </a:r>
            <a:r>
              <a:rPr lang="nl-BE" sz="1600" dirty="0" err="1" smtClean="0">
                <a:latin typeface="Corbel" pitchFamily="34" charset="0"/>
              </a:rPr>
              <a:t>detection</a:t>
            </a:r>
            <a:endParaRPr lang="nl-BE" sz="1600" dirty="0" smtClean="0">
              <a:latin typeface="Corbel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21" y="1700808"/>
            <a:ext cx="1229965" cy="1224136"/>
          </a:xfrm>
          <a:prstGeom prst="rect">
            <a:avLst/>
          </a:prstGeom>
        </p:spPr>
      </p:pic>
      <p:pic>
        <p:nvPicPr>
          <p:cNvPr id="25606" name="Picture 6" descr="C:\Users\Oliver\AppData\Local\Microsoft\Windows\INetCache\IE\674RQESZ\MC90031920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342" y="4553023"/>
            <a:ext cx="1067954" cy="154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Rechte verbindingslijn 29"/>
          <p:cNvCxnSpPr/>
          <p:nvPr/>
        </p:nvCxnSpPr>
        <p:spPr>
          <a:xfrm>
            <a:off x="5652120" y="44464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kstvak 30"/>
          <p:cNvSpPr txBox="1"/>
          <p:nvPr/>
        </p:nvSpPr>
        <p:spPr>
          <a:xfrm>
            <a:off x="5436096" y="40770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Just-in-time </a:t>
            </a:r>
            <a:r>
              <a:rPr lang="nl-BE" sz="1600" dirty="0" err="1" smtClean="0">
                <a:latin typeface="Corbel" pitchFamily="34" charset="0"/>
              </a:rPr>
              <a:t>production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33" name="Rechte verbindingslijn 32"/>
          <p:cNvCxnSpPr/>
          <p:nvPr/>
        </p:nvCxnSpPr>
        <p:spPr>
          <a:xfrm>
            <a:off x="3563888" y="26462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kstvak 33"/>
          <p:cNvSpPr txBox="1"/>
          <p:nvPr/>
        </p:nvSpPr>
        <p:spPr>
          <a:xfrm>
            <a:off x="3347864" y="22768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Credit </a:t>
            </a:r>
            <a:r>
              <a:rPr lang="nl-BE" sz="1600" dirty="0" err="1" smtClean="0">
                <a:latin typeface="Corbel" pitchFamily="34" charset="0"/>
              </a:rPr>
              <a:t>worthiness</a:t>
            </a:r>
            <a:endParaRPr lang="nl-BE" sz="1600" dirty="0" smtClean="0">
              <a:latin typeface="Corbel" pitchFamily="34" charset="0"/>
            </a:endParaRPr>
          </a:p>
        </p:txBody>
      </p:sp>
      <p:pic>
        <p:nvPicPr>
          <p:cNvPr id="25607" name="Picture 7" descr="C:\Users\Oliver\AppData\Local\Microsoft\Windows\INetCache\IE\3VBHH3XB\MC90044038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75" y="2708846"/>
            <a:ext cx="1296218" cy="12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Rechte verbindingslijn 27"/>
          <p:cNvCxnSpPr/>
          <p:nvPr/>
        </p:nvCxnSpPr>
        <p:spPr>
          <a:xfrm>
            <a:off x="1619672" y="44464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1403648" y="40770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Portfolio management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27" y="4581128"/>
            <a:ext cx="1527881" cy="1213490"/>
          </a:xfrm>
          <a:prstGeom prst="rect">
            <a:avLst/>
          </a:prstGeom>
        </p:spPr>
      </p:pic>
      <p:cxnSp>
        <p:nvCxnSpPr>
          <p:cNvPr id="35" name="Rechte verbindingslijn 34"/>
          <p:cNvCxnSpPr/>
          <p:nvPr/>
        </p:nvCxnSpPr>
        <p:spPr>
          <a:xfrm>
            <a:off x="6228184" y="1710100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kstvak 35"/>
          <p:cNvSpPr txBox="1"/>
          <p:nvPr/>
        </p:nvSpPr>
        <p:spPr>
          <a:xfrm>
            <a:off x="6012160" y="13407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Risk assessment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20" y="1781944"/>
            <a:ext cx="1647056" cy="1647056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171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Content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Tsunami of data</a:t>
            </a:r>
          </a:p>
          <a:p>
            <a:r>
              <a:rPr lang="nl-NL" dirty="0" smtClean="0"/>
              <a:t>The new </a:t>
            </a:r>
            <a:r>
              <a:rPr lang="nl-NL" dirty="0" err="1" smtClean="0"/>
              <a:t>paradigm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Horizontals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verticals</a:t>
            </a:r>
            <a:endParaRPr lang="nl-NL" dirty="0" smtClean="0"/>
          </a:p>
          <a:p>
            <a:r>
              <a:rPr lang="nl-NL" dirty="0" smtClean="0"/>
              <a:t>Industrial </a:t>
            </a:r>
            <a:r>
              <a:rPr lang="nl-NL" dirty="0" err="1" smtClean="0"/>
              <a:t>examples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Valorization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Why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institute</a:t>
            </a:r>
            <a:r>
              <a:rPr lang="nl-NL" dirty="0" smtClean="0"/>
              <a:t> ? </a:t>
            </a: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391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C:\Users\Oliver\AppData\Local\Microsoft\Windows\INetCache\IE\WRZFL47V\no_plagiarism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86" y="2778616"/>
            <a:ext cx="1483196" cy="129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:\Users\Oliver\AppData\Local\Microsoft\Windows\INetCache\IE\RO2UWON8\good-grades-report-card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63" y="1876002"/>
            <a:ext cx="1326833" cy="137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Oliver\AppData\Local\Microsoft\Windows\INetCache\IE\RO2UWON8\student-clip-art-2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524" y="4571955"/>
            <a:ext cx="1267384" cy="152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Oliver\AppData\Local\Microsoft\Windows\INetCache\IE\FO5UUQUA\teacher-clipart[1]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71" y="4553023"/>
            <a:ext cx="1601394" cy="13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95536" y="11663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err="1" smtClean="0">
                <a:latin typeface="Corbel" pitchFamily="34" charset="0"/>
              </a:rPr>
              <a:t>Objectives</a:t>
            </a:r>
            <a:r>
              <a:rPr lang="nl-BE" sz="4000" dirty="0" smtClean="0">
                <a:latin typeface="Corbel" pitchFamily="34" charset="0"/>
              </a:rPr>
              <a:t> - </a:t>
            </a:r>
            <a:r>
              <a:rPr lang="nl-BE" sz="4000" dirty="0" err="1">
                <a:latin typeface="Corbel" pitchFamily="34" charset="0"/>
              </a:rPr>
              <a:t>E</a:t>
            </a:r>
            <a:r>
              <a:rPr lang="nl-BE" sz="4000" dirty="0" err="1" smtClean="0">
                <a:latin typeface="Corbel" pitchFamily="34" charset="0"/>
              </a:rPr>
              <a:t>ducation</a:t>
            </a:r>
            <a:endParaRPr lang="nl-BE" sz="4000" dirty="0" smtClean="0">
              <a:latin typeface="Corbel" pitchFamily="34" charset="0"/>
            </a:endParaRP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1043608" y="156608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1043608" y="119675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 smtClean="0">
                <a:latin typeface="Corbel" pitchFamily="34" charset="0"/>
              </a:rPr>
              <a:t>Scientometrics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30" name="Rechte verbindingslijn 29"/>
          <p:cNvCxnSpPr/>
          <p:nvPr/>
        </p:nvCxnSpPr>
        <p:spPr>
          <a:xfrm>
            <a:off x="5652120" y="44464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kstvak 30"/>
          <p:cNvSpPr txBox="1"/>
          <p:nvPr/>
        </p:nvSpPr>
        <p:spPr>
          <a:xfrm>
            <a:off x="5436096" y="40770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Student performance</a:t>
            </a:r>
          </a:p>
        </p:txBody>
      </p:sp>
      <p:cxnSp>
        <p:nvCxnSpPr>
          <p:cNvPr id="33" name="Rechte verbindingslijn 32"/>
          <p:cNvCxnSpPr/>
          <p:nvPr/>
        </p:nvCxnSpPr>
        <p:spPr>
          <a:xfrm>
            <a:off x="3563888" y="26462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kstvak 33"/>
          <p:cNvSpPr txBox="1"/>
          <p:nvPr/>
        </p:nvSpPr>
        <p:spPr>
          <a:xfrm>
            <a:off x="3347864" y="22768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 smtClean="0">
                <a:latin typeface="Corbel" pitchFamily="34" charset="0"/>
              </a:rPr>
              <a:t>Detecting</a:t>
            </a:r>
            <a:r>
              <a:rPr lang="nl-BE" sz="1600" dirty="0" smtClean="0">
                <a:latin typeface="Corbel" pitchFamily="34" charset="0"/>
              </a:rPr>
              <a:t> </a:t>
            </a:r>
            <a:r>
              <a:rPr lang="nl-BE" sz="1600" dirty="0" err="1" smtClean="0">
                <a:latin typeface="Corbel" pitchFamily="34" charset="0"/>
              </a:rPr>
              <a:t>plagiarism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28" name="Rechte verbindingslijn 27"/>
          <p:cNvCxnSpPr/>
          <p:nvPr/>
        </p:nvCxnSpPr>
        <p:spPr>
          <a:xfrm>
            <a:off x="1619672" y="44464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1403648" y="40770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Teacher performance</a:t>
            </a:r>
          </a:p>
        </p:txBody>
      </p:sp>
      <p:cxnSp>
        <p:nvCxnSpPr>
          <p:cNvPr id="35" name="Rechte verbindingslijn 34"/>
          <p:cNvCxnSpPr/>
          <p:nvPr/>
        </p:nvCxnSpPr>
        <p:spPr>
          <a:xfrm>
            <a:off x="6228184" y="1710100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kstvak 35"/>
          <p:cNvSpPr txBox="1"/>
          <p:nvPr/>
        </p:nvSpPr>
        <p:spPr>
          <a:xfrm>
            <a:off x="6012160" y="13407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 smtClean="0">
                <a:latin typeface="Corbel" pitchFamily="34" charset="0"/>
              </a:rPr>
              <a:t>Grading</a:t>
            </a:r>
            <a:endParaRPr lang="nl-BE" sz="1600" dirty="0" smtClean="0">
              <a:latin typeface="Corbel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7" t="10497" r="25000" b="23546"/>
          <a:stretch/>
        </p:blipFill>
        <p:spPr bwMode="auto">
          <a:xfrm>
            <a:off x="897181" y="1710100"/>
            <a:ext cx="2021046" cy="145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206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C:\Users\Oliver\AppData\Local\Microsoft\Windows\INetCache\IE\RO2UWON8\Street-lighting-1336983219_64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78" y="2778616"/>
            <a:ext cx="1881611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Oliver\AppData\Local\Microsoft\Windows\INetCache\IE\RO2UWON8\Flood-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80" y="1916832"/>
            <a:ext cx="2009800" cy="122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Rechte verbindingslijn 17"/>
          <p:cNvCxnSpPr/>
          <p:nvPr/>
        </p:nvCxnSpPr>
        <p:spPr>
          <a:xfrm>
            <a:off x="1619672" y="44464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kstvak 18"/>
          <p:cNvSpPr txBox="1"/>
          <p:nvPr/>
        </p:nvSpPr>
        <p:spPr>
          <a:xfrm>
            <a:off x="1403648" y="40770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Traffic management</a:t>
            </a:r>
          </a:p>
        </p:txBody>
      </p:sp>
      <p:pic>
        <p:nvPicPr>
          <p:cNvPr id="20" name="Picture 9" descr="C:\Users\Oliver\AppData\Local\Microsoft\Windows\INetCache\IE\674RQESZ\MP90044235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4590420"/>
            <a:ext cx="1584139" cy="107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95536" y="11663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err="1" smtClean="0">
                <a:latin typeface="Corbel" pitchFamily="34" charset="0"/>
              </a:rPr>
              <a:t>Objectives</a:t>
            </a:r>
            <a:r>
              <a:rPr lang="nl-BE" sz="4000" dirty="0" smtClean="0">
                <a:latin typeface="Corbel" pitchFamily="34" charset="0"/>
              </a:rPr>
              <a:t> – Smart </a:t>
            </a:r>
            <a:r>
              <a:rPr lang="nl-BE" sz="4000" dirty="0" err="1" smtClean="0">
                <a:latin typeface="Corbel" pitchFamily="34" charset="0"/>
              </a:rPr>
              <a:t>Cities</a:t>
            </a:r>
            <a:endParaRPr lang="nl-BE" sz="4000" dirty="0" smtClean="0">
              <a:latin typeface="Corbel" pitchFamily="34" charset="0"/>
            </a:endParaRP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1043608" y="156608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755576" y="1196752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 smtClean="0">
                <a:latin typeface="Corbel" pitchFamily="34" charset="0"/>
              </a:rPr>
              <a:t>Predictive</a:t>
            </a:r>
            <a:r>
              <a:rPr lang="nl-BE" sz="1600" dirty="0" smtClean="0">
                <a:latin typeface="Corbel" pitchFamily="34" charset="0"/>
              </a:rPr>
              <a:t> maintenance</a:t>
            </a:r>
          </a:p>
        </p:txBody>
      </p:sp>
      <p:cxnSp>
        <p:nvCxnSpPr>
          <p:cNvPr id="30" name="Rechte verbindingslijn 29"/>
          <p:cNvCxnSpPr/>
          <p:nvPr/>
        </p:nvCxnSpPr>
        <p:spPr>
          <a:xfrm>
            <a:off x="5652120" y="44464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kstvak 30"/>
          <p:cNvSpPr txBox="1"/>
          <p:nvPr/>
        </p:nvSpPr>
        <p:spPr>
          <a:xfrm>
            <a:off x="5436096" y="40770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Electricity </a:t>
            </a:r>
            <a:r>
              <a:rPr lang="nl-BE" sz="1600" dirty="0" err="1" smtClean="0">
                <a:latin typeface="Corbel" pitchFamily="34" charset="0"/>
              </a:rPr>
              <a:t>Demand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33" name="Rechte verbindingslijn 32"/>
          <p:cNvCxnSpPr/>
          <p:nvPr/>
        </p:nvCxnSpPr>
        <p:spPr>
          <a:xfrm>
            <a:off x="3563888" y="26462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kstvak 33"/>
          <p:cNvSpPr txBox="1"/>
          <p:nvPr/>
        </p:nvSpPr>
        <p:spPr>
          <a:xfrm>
            <a:off x="3347864" y="22768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latin typeface="Corbel" pitchFamily="34" charset="0"/>
              </a:rPr>
              <a:t>Smart </a:t>
            </a:r>
            <a:r>
              <a:rPr lang="nl-BE" sz="1600" dirty="0" err="1" smtClean="0">
                <a:latin typeface="Corbel" pitchFamily="34" charset="0"/>
              </a:rPr>
              <a:t>lighting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35" name="Rechte verbindingslijn 34"/>
          <p:cNvCxnSpPr/>
          <p:nvPr/>
        </p:nvCxnSpPr>
        <p:spPr>
          <a:xfrm>
            <a:off x="6228184" y="1710100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kstvak 35"/>
          <p:cNvSpPr txBox="1"/>
          <p:nvPr/>
        </p:nvSpPr>
        <p:spPr>
          <a:xfrm>
            <a:off x="6012160" y="13407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 smtClean="0">
                <a:latin typeface="Corbel" pitchFamily="34" charset="0"/>
              </a:rPr>
              <a:t>Flood</a:t>
            </a:r>
            <a:r>
              <a:rPr lang="nl-BE" sz="1600" dirty="0" smtClean="0">
                <a:latin typeface="Corbel" pitchFamily="34" charset="0"/>
              </a:rPr>
              <a:t> </a:t>
            </a:r>
            <a:r>
              <a:rPr lang="nl-BE" sz="1600" dirty="0" err="1" smtClean="0">
                <a:latin typeface="Corbel" pitchFamily="34" charset="0"/>
              </a:rPr>
              <a:t>prediction</a:t>
            </a:r>
            <a:endParaRPr lang="nl-BE" sz="1600" dirty="0" smtClean="0">
              <a:latin typeface="Corbel" pitchFamily="34" charset="0"/>
            </a:endParaRPr>
          </a:p>
        </p:txBody>
      </p:sp>
      <p:pic>
        <p:nvPicPr>
          <p:cNvPr id="27652" name="Picture 4" descr="C:\Users\Oliver\AppData\Local\Microsoft\Windows\INetCache\IE\RO2UWON8\9909_04_3631_web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81128"/>
            <a:ext cx="1584176" cy="106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94" y="1772816"/>
            <a:ext cx="1695828" cy="1130552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28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72" y="4608961"/>
            <a:ext cx="1788487" cy="12787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40" y="2709393"/>
            <a:ext cx="1783085" cy="1783085"/>
          </a:xfrm>
          <a:prstGeom prst="rect">
            <a:avLst/>
          </a:prstGeom>
        </p:spPr>
      </p:pic>
      <p:pic>
        <p:nvPicPr>
          <p:cNvPr id="21" name="Picture 8" descr="C:\Users\Oliver\AppData\Local\Microsoft\Windows\INetCache\IE\D2M6RNDD\MC90043873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32" y="1919710"/>
            <a:ext cx="1518096" cy="113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Rechte verbindingslijn 21"/>
          <p:cNvCxnSpPr/>
          <p:nvPr/>
        </p:nvCxnSpPr>
        <p:spPr>
          <a:xfrm>
            <a:off x="6228184" y="1710100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kstvak 22"/>
          <p:cNvSpPr txBox="1"/>
          <p:nvPr/>
        </p:nvSpPr>
        <p:spPr>
          <a:xfrm>
            <a:off x="6012160" y="13407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 smtClean="0">
                <a:latin typeface="Corbel" pitchFamily="34" charset="0"/>
              </a:rPr>
              <a:t>Disease</a:t>
            </a:r>
            <a:r>
              <a:rPr lang="nl-BE" sz="1600" dirty="0" smtClean="0">
                <a:latin typeface="Corbel" pitchFamily="34" charset="0"/>
              </a:rPr>
              <a:t> </a:t>
            </a:r>
            <a:r>
              <a:rPr lang="nl-BE" sz="1600" dirty="0" err="1" smtClean="0">
                <a:latin typeface="Corbel" pitchFamily="34" charset="0"/>
              </a:rPr>
              <a:t>spreading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18" name="Rechte verbindingslijn 17"/>
          <p:cNvCxnSpPr/>
          <p:nvPr/>
        </p:nvCxnSpPr>
        <p:spPr>
          <a:xfrm>
            <a:off x="1619672" y="44464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kstvak 18"/>
          <p:cNvSpPr txBox="1"/>
          <p:nvPr/>
        </p:nvSpPr>
        <p:spPr>
          <a:xfrm>
            <a:off x="1403648" y="40770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 smtClean="0">
                <a:latin typeface="Corbel" pitchFamily="34" charset="0"/>
              </a:rPr>
              <a:t>Tumour</a:t>
            </a:r>
            <a:r>
              <a:rPr lang="nl-BE" sz="1600" dirty="0" smtClean="0">
                <a:latin typeface="Corbel" pitchFamily="34" charset="0"/>
              </a:rPr>
              <a:t> </a:t>
            </a:r>
            <a:r>
              <a:rPr lang="nl-BE" sz="1600" dirty="0" err="1" smtClean="0">
                <a:latin typeface="Corbel" pitchFamily="34" charset="0"/>
              </a:rPr>
              <a:t>detection</a:t>
            </a:r>
            <a:endParaRPr lang="nl-BE" sz="1600" dirty="0" smtClean="0">
              <a:latin typeface="Corbel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95536" y="11663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err="1" smtClean="0">
                <a:latin typeface="Corbel" pitchFamily="34" charset="0"/>
              </a:rPr>
              <a:t>Objectives</a:t>
            </a:r>
            <a:r>
              <a:rPr lang="nl-BE" sz="4000" dirty="0" smtClean="0">
                <a:latin typeface="Corbel" pitchFamily="34" charset="0"/>
              </a:rPr>
              <a:t> – Health</a:t>
            </a: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1043608" y="156608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755576" y="1196752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 smtClean="0">
                <a:latin typeface="Corbel" pitchFamily="34" charset="0"/>
              </a:rPr>
              <a:t>Diagnostics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30" name="Rechte verbindingslijn 29"/>
          <p:cNvCxnSpPr/>
          <p:nvPr/>
        </p:nvCxnSpPr>
        <p:spPr>
          <a:xfrm>
            <a:off x="5652120" y="44464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kstvak 30"/>
          <p:cNvSpPr txBox="1"/>
          <p:nvPr/>
        </p:nvSpPr>
        <p:spPr>
          <a:xfrm>
            <a:off x="5364088" y="407707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 smtClean="0">
                <a:latin typeface="Corbel" pitchFamily="34" charset="0"/>
              </a:rPr>
              <a:t>Medical</a:t>
            </a:r>
            <a:r>
              <a:rPr lang="nl-BE" sz="1600" dirty="0" smtClean="0">
                <a:latin typeface="Corbel" pitchFamily="34" charset="0"/>
              </a:rPr>
              <a:t> </a:t>
            </a:r>
            <a:r>
              <a:rPr lang="nl-BE" sz="1600" dirty="0" err="1" smtClean="0">
                <a:latin typeface="Corbel" pitchFamily="34" charset="0"/>
              </a:rPr>
              <a:t>fraud</a:t>
            </a:r>
            <a:r>
              <a:rPr lang="nl-BE" sz="1600" dirty="0" smtClean="0">
                <a:latin typeface="Corbel" pitchFamily="34" charset="0"/>
              </a:rPr>
              <a:t> </a:t>
            </a:r>
            <a:r>
              <a:rPr lang="nl-BE" sz="1600" dirty="0" err="1" smtClean="0">
                <a:latin typeface="Corbel" pitchFamily="34" charset="0"/>
              </a:rPr>
              <a:t>detection</a:t>
            </a:r>
            <a:endParaRPr lang="nl-BE" sz="1600" dirty="0" smtClean="0">
              <a:latin typeface="Corbel" pitchFamily="34" charset="0"/>
            </a:endParaRPr>
          </a:p>
        </p:txBody>
      </p:sp>
      <p:cxnSp>
        <p:nvCxnSpPr>
          <p:cNvPr id="33" name="Rechte verbindingslijn 32"/>
          <p:cNvCxnSpPr/>
          <p:nvPr/>
        </p:nvCxnSpPr>
        <p:spPr>
          <a:xfrm>
            <a:off x="3563888" y="2646204"/>
            <a:ext cx="1728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kstvak 33"/>
          <p:cNvSpPr txBox="1"/>
          <p:nvPr/>
        </p:nvSpPr>
        <p:spPr>
          <a:xfrm>
            <a:off x="3347864" y="22768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err="1" smtClean="0">
                <a:latin typeface="Corbel" pitchFamily="34" charset="0"/>
              </a:rPr>
              <a:t>Genome</a:t>
            </a:r>
            <a:r>
              <a:rPr lang="nl-BE" sz="1600" dirty="0" smtClean="0">
                <a:latin typeface="Corbel" pitchFamily="34" charset="0"/>
              </a:rPr>
              <a:t> </a:t>
            </a:r>
            <a:r>
              <a:rPr lang="nl-BE" sz="1600" dirty="0" err="1" smtClean="0">
                <a:latin typeface="Corbel" pitchFamily="34" charset="0"/>
              </a:rPr>
              <a:t>sequencing</a:t>
            </a:r>
            <a:endParaRPr lang="nl-BE" sz="1600" dirty="0" smtClean="0">
              <a:latin typeface="Corbe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22</a:t>
            </a:fld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33" y="1742809"/>
            <a:ext cx="1484949" cy="149237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650247"/>
            <a:ext cx="1393697" cy="14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6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Content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Tsunami of data</a:t>
            </a:r>
          </a:p>
          <a:p>
            <a:r>
              <a:rPr lang="nl-NL" dirty="0" smtClean="0"/>
              <a:t>The new </a:t>
            </a:r>
            <a:r>
              <a:rPr lang="nl-NL" dirty="0" err="1" smtClean="0"/>
              <a:t>paradigm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Horizontals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verticals</a:t>
            </a:r>
            <a:endParaRPr lang="nl-NL" dirty="0" smtClean="0"/>
          </a:p>
          <a:p>
            <a:r>
              <a:rPr lang="nl-NL" dirty="0" smtClean="0"/>
              <a:t>Industrial </a:t>
            </a:r>
            <a:r>
              <a:rPr lang="nl-NL" dirty="0" err="1" smtClean="0"/>
              <a:t>examples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Valorization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Why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institute</a:t>
            </a:r>
            <a:r>
              <a:rPr lang="nl-NL" smtClean="0"/>
              <a:t> ? </a:t>
            </a:r>
            <a:r>
              <a:rPr lang="nl-NL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813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D:\Yves\Slides\Figures\m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295400"/>
            <a:ext cx="56388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Yves\Slides\Figures\mll_pc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6"/>
          <a:stretch>
            <a:fillRect/>
          </a:stretch>
        </p:blipFill>
        <p:spPr bwMode="auto">
          <a:xfrm>
            <a:off x="5867402" y="4085034"/>
            <a:ext cx="3135313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03980" y="4394201"/>
            <a:ext cx="39556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b="0">
                <a:latin typeface="Arial" charset="0"/>
                <a:cs typeface="Tahoma" charset="0"/>
              </a:rPr>
              <a:t>© </a:t>
            </a:r>
            <a:r>
              <a:rPr lang="en-US" sz="1200" b="0">
                <a:latin typeface="Arial" charset="0"/>
              </a:rPr>
              <a:t>Armstrong SA et al. Nat Genet. 2002 Jan;30(1):41-7. 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41327" y="4476751"/>
            <a:ext cx="49273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 dirty="0"/>
              <a:t>12 600 genes </a:t>
            </a:r>
          </a:p>
          <a:p>
            <a:r>
              <a:rPr lang="en-US" b="0" dirty="0"/>
              <a:t>72 </a:t>
            </a:r>
            <a:r>
              <a:rPr lang="en-US" b="0" dirty="0" smtClean="0"/>
              <a:t>patients</a:t>
            </a:r>
            <a:endParaRPr lang="en-US" b="0" dirty="0"/>
          </a:p>
          <a:p>
            <a:r>
              <a:rPr lang="en-US" b="0" dirty="0"/>
              <a:t>	- 28 Acute Lymphoblastic Leukemia (ALL)</a:t>
            </a:r>
          </a:p>
          <a:p>
            <a:r>
              <a:rPr lang="en-US" b="0" dirty="0"/>
              <a:t>	- 24 Acute Myeloid Leukemia (AML)</a:t>
            </a:r>
          </a:p>
          <a:p>
            <a:r>
              <a:rPr lang="en-US" b="0" dirty="0"/>
              <a:t>	- 20 Mixed Linkage Leukemia (MLL)</a:t>
            </a:r>
          </a:p>
          <a:p>
            <a:endParaRPr lang="en-GB" b="0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6242071" y="1402662"/>
            <a:ext cx="2592288" cy="299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827584" y="62068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err="1" smtClean="0">
                <a:latin typeface="Corbel" pitchFamily="34" charset="0"/>
              </a:rPr>
              <a:t>Genomic</a:t>
            </a:r>
            <a:r>
              <a:rPr lang="nl-BE" sz="4000" dirty="0" smtClean="0">
                <a:latin typeface="Corbel" pitchFamily="34" charset="0"/>
              </a:rPr>
              <a:t> markers </a:t>
            </a:r>
            <a:r>
              <a:rPr lang="nl-BE" sz="4000" dirty="0" err="1" smtClean="0">
                <a:latin typeface="Corbel" pitchFamily="34" charset="0"/>
              </a:rPr>
              <a:t>for</a:t>
            </a:r>
            <a:r>
              <a:rPr lang="nl-BE" sz="4000" dirty="0" smtClean="0">
                <a:latin typeface="Corbel" pitchFamily="34" charset="0"/>
              </a:rPr>
              <a:t> </a:t>
            </a:r>
            <a:r>
              <a:rPr lang="nl-BE" sz="4000" dirty="0" err="1" smtClean="0">
                <a:latin typeface="Corbel" pitchFamily="34" charset="0"/>
              </a:rPr>
              <a:t>Leukemia</a:t>
            </a:r>
            <a:endParaRPr lang="nl-BE" sz="4000" dirty="0" smtClean="0">
              <a:latin typeface="Corbel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316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7" descr="endeavour_results"/>
          <p:cNvPicPr>
            <a:picLocks noChangeAspect="1" noChangeArrowheads="1"/>
          </p:cNvPicPr>
          <p:nvPr/>
        </p:nvPicPr>
        <p:blipFill>
          <a:blip r:embed="rId3" cstate="print"/>
          <a:srcRect l="28351" t="7272" r="51718" b="20010"/>
          <a:stretch>
            <a:fillRect/>
          </a:stretch>
        </p:blipFill>
        <p:spPr bwMode="auto">
          <a:xfrm>
            <a:off x="7020272" y="1916832"/>
            <a:ext cx="2123728" cy="49205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467546" y="2272034"/>
            <a:ext cx="1343025" cy="1143000"/>
            <a:chOff x="970" y="780"/>
            <a:chExt cx="278" cy="258"/>
          </a:xfrm>
        </p:grpSpPr>
        <p:pic>
          <p:nvPicPr>
            <p:cNvPr id="12" name="Picture 5" descr="microarr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0" y="780"/>
              <a:ext cx="20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 descr="microarr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7" y="818"/>
              <a:ext cx="20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 descr="microarray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45" y="856"/>
              <a:ext cx="20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00858" y="1498369"/>
            <a:ext cx="15743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High-throughput</a:t>
            </a:r>
            <a:br>
              <a:rPr lang="en-US" sz="1600"/>
            </a:br>
            <a:r>
              <a:rPr lang="en-US" sz="1600"/>
              <a:t>genomics</a:t>
            </a:r>
          </a:p>
        </p:txBody>
      </p:sp>
      <p:pic>
        <p:nvPicPr>
          <p:cNvPr id="16" name="Picture 13" descr="fig5_Reymond5577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4288" y="2029346"/>
            <a:ext cx="1079500" cy="80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28" descr="fig1_Reymond5577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309440"/>
            <a:ext cx="1090612" cy="81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3135265" y="1557105"/>
            <a:ext cx="12651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Data analysis</a:t>
            </a: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6876256" y="1590832"/>
            <a:ext cx="2304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Candidate genes</a:t>
            </a:r>
          </a:p>
        </p:txBody>
      </p:sp>
      <p:sp>
        <p:nvSpPr>
          <p:cNvPr id="20" name="AutoShape 38"/>
          <p:cNvSpPr>
            <a:spLocks noChangeArrowheads="1"/>
          </p:cNvSpPr>
          <p:nvPr/>
        </p:nvSpPr>
        <p:spPr bwMode="auto">
          <a:xfrm>
            <a:off x="2195737" y="1975071"/>
            <a:ext cx="257980" cy="733663"/>
          </a:xfrm>
          <a:prstGeom prst="rightArrow">
            <a:avLst>
              <a:gd name="adj1" fmla="val 50000"/>
              <a:gd name="adj2" fmla="val 581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nl-BE"/>
          </a:p>
        </p:txBody>
      </p:sp>
      <p:sp>
        <p:nvSpPr>
          <p:cNvPr id="21" name="AutoShape 39"/>
          <p:cNvSpPr>
            <a:spLocks noChangeArrowheads="1"/>
          </p:cNvSpPr>
          <p:nvPr/>
        </p:nvSpPr>
        <p:spPr bwMode="auto">
          <a:xfrm>
            <a:off x="4716017" y="1598988"/>
            <a:ext cx="257980" cy="733663"/>
          </a:xfrm>
          <a:prstGeom prst="rightArrow">
            <a:avLst>
              <a:gd name="adj1" fmla="val 50000"/>
              <a:gd name="adj2" fmla="val 581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nl-BE"/>
          </a:p>
        </p:txBody>
      </p:sp>
      <p:grpSp>
        <p:nvGrpSpPr>
          <p:cNvPr id="23" name="Group 125"/>
          <p:cNvGrpSpPr>
            <a:grpSpLocks/>
          </p:cNvGrpSpPr>
          <p:nvPr/>
        </p:nvGrpSpPr>
        <p:grpSpPr bwMode="auto">
          <a:xfrm>
            <a:off x="395787" y="2100156"/>
            <a:ext cx="6421439" cy="4373564"/>
            <a:chOff x="374" y="1565"/>
            <a:chExt cx="4045" cy="2755"/>
          </a:xfrm>
        </p:grpSpPr>
        <p:pic>
          <p:nvPicPr>
            <p:cNvPr id="24" name="Picture 47" descr="PE07372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4" y="2864"/>
              <a:ext cx="900" cy="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AutoShape 42"/>
            <p:cNvSpPr>
              <a:spLocks noChangeArrowheads="1"/>
            </p:cNvSpPr>
            <p:nvPr/>
          </p:nvSpPr>
          <p:spPr bwMode="auto">
            <a:xfrm flipH="1">
              <a:off x="4249" y="2925"/>
              <a:ext cx="163" cy="462"/>
            </a:xfrm>
            <a:prstGeom prst="rightArrow">
              <a:avLst>
                <a:gd name="adj1" fmla="val 50000"/>
                <a:gd name="adj2" fmla="val 581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nl-BE"/>
            </a:p>
          </p:txBody>
        </p:sp>
        <p:pic>
          <p:nvPicPr>
            <p:cNvPr id="26" name="Picture 45" descr="endeavour_sprint"/>
            <p:cNvPicPr>
              <a:picLocks noChangeAspect="1" noChangeArrowheads="1"/>
            </p:cNvPicPr>
            <p:nvPr/>
          </p:nvPicPr>
          <p:blipFill>
            <a:blip r:embed="rId8" cstate="print"/>
            <a:srcRect l="30307" t="8809" r="42889" b="51918"/>
            <a:stretch>
              <a:fillRect/>
            </a:stretch>
          </p:blipFill>
          <p:spPr bwMode="auto">
            <a:xfrm>
              <a:off x="1553" y="2683"/>
              <a:ext cx="1242" cy="14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" name="AutoShape 46"/>
            <p:cNvSpPr>
              <a:spLocks noChangeArrowheads="1"/>
            </p:cNvSpPr>
            <p:nvPr/>
          </p:nvSpPr>
          <p:spPr bwMode="auto">
            <a:xfrm flipH="1">
              <a:off x="1281" y="2959"/>
              <a:ext cx="163" cy="462"/>
            </a:xfrm>
            <a:prstGeom prst="rightArrow">
              <a:avLst>
                <a:gd name="adj1" fmla="val 50000"/>
                <a:gd name="adj2" fmla="val 581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nl-BE"/>
            </a:p>
          </p:txBody>
        </p:sp>
        <p:pic>
          <p:nvPicPr>
            <p:cNvPr id="28" name="Picture 71"/>
            <p:cNvPicPr>
              <a:picLocks noChangeAspect="1" noChangeArrowheads="1"/>
            </p:cNvPicPr>
            <p:nvPr/>
          </p:nvPicPr>
          <p:blipFill>
            <a:blip r:embed="rId9" cstate="print"/>
            <a:srcRect b="36220"/>
            <a:stretch>
              <a:fillRect/>
            </a:stretch>
          </p:blipFill>
          <p:spPr bwMode="auto">
            <a:xfrm>
              <a:off x="3593" y="2748"/>
              <a:ext cx="530" cy="3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9" name="Picture 81"/>
            <p:cNvPicPr>
              <a:picLocks noChangeAspect="1" noChangeArrowheads="1"/>
            </p:cNvPicPr>
            <p:nvPr/>
          </p:nvPicPr>
          <p:blipFill>
            <a:blip r:embed="rId10" cstate="print"/>
            <a:srcRect l="17645" r="17645"/>
            <a:stretch>
              <a:fillRect/>
            </a:stretch>
          </p:blipFill>
          <p:spPr bwMode="auto">
            <a:xfrm>
              <a:off x="3605" y="3123"/>
              <a:ext cx="508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8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24" y="3513"/>
              <a:ext cx="468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9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567" y="1946"/>
              <a:ext cx="583" cy="4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2" name="Picture 9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555" y="3892"/>
              <a:ext cx="608" cy="4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3" name="Picture 10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671" y="2379"/>
              <a:ext cx="374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108"/>
            <p:cNvSpPr txBox="1">
              <a:spLocks noChangeArrowheads="1"/>
            </p:cNvSpPr>
            <p:nvPr/>
          </p:nvSpPr>
          <p:spPr bwMode="auto">
            <a:xfrm>
              <a:off x="3251" y="1565"/>
              <a:ext cx="116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/>
                <a:t>Information sources</a:t>
              </a:r>
            </a:p>
          </p:txBody>
        </p:sp>
        <p:sp>
          <p:nvSpPr>
            <p:cNvPr id="35" name="Oval 48"/>
            <p:cNvSpPr>
              <a:spLocks noChangeArrowheads="1"/>
            </p:cNvSpPr>
            <p:nvPr/>
          </p:nvSpPr>
          <p:spPr bwMode="auto">
            <a:xfrm>
              <a:off x="3390" y="1990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nl-BE"/>
            </a:p>
          </p:txBody>
        </p:sp>
        <p:sp>
          <p:nvSpPr>
            <p:cNvPr id="36" name="Oval 49"/>
            <p:cNvSpPr>
              <a:spLocks noChangeArrowheads="1"/>
            </p:cNvSpPr>
            <p:nvPr/>
          </p:nvSpPr>
          <p:spPr bwMode="auto">
            <a:xfrm>
              <a:off x="3390" y="2384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nl-BE"/>
            </a:p>
          </p:txBody>
        </p:sp>
        <p:sp>
          <p:nvSpPr>
            <p:cNvPr id="37" name="Oval 50"/>
            <p:cNvSpPr>
              <a:spLocks noChangeArrowheads="1"/>
            </p:cNvSpPr>
            <p:nvPr/>
          </p:nvSpPr>
          <p:spPr bwMode="auto">
            <a:xfrm>
              <a:off x="3390" y="2778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nl-BE"/>
            </a:p>
          </p:txBody>
        </p:sp>
        <p:sp>
          <p:nvSpPr>
            <p:cNvPr id="38" name="Oval 51"/>
            <p:cNvSpPr>
              <a:spLocks noChangeArrowheads="1"/>
            </p:cNvSpPr>
            <p:nvPr/>
          </p:nvSpPr>
          <p:spPr bwMode="auto">
            <a:xfrm>
              <a:off x="3391" y="3173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nl-BE"/>
            </a:p>
          </p:txBody>
        </p:sp>
        <p:sp>
          <p:nvSpPr>
            <p:cNvPr id="39" name="Oval 52"/>
            <p:cNvSpPr>
              <a:spLocks noChangeArrowheads="1"/>
            </p:cNvSpPr>
            <p:nvPr/>
          </p:nvSpPr>
          <p:spPr bwMode="auto">
            <a:xfrm>
              <a:off x="2805" y="3002"/>
              <a:ext cx="164" cy="3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nl-BE"/>
            </a:p>
          </p:txBody>
        </p:sp>
        <p:sp>
          <p:nvSpPr>
            <p:cNvPr id="40" name="Oval 53"/>
            <p:cNvSpPr>
              <a:spLocks noChangeArrowheads="1"/>
            </p:cNvSpPr>
            <p:nvPr/>
          </p:nvSpPr>
          <p:spPr bwMode="auto">
            <a:xfrm>
              <a:off x="3391" y="3567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nl-BE"/>
            </a:p>
          </p:txBody>
        </p:sp>
        <p:sp>
          <p:nvSpPr>
            <p:cNvPr id="41" name="Oval 54"/>
            <p:cNvSpPr>
              <a:spLocks noChangeArrowheads="1"/>
            </p:cNvSpPr>
            <p:nvPr/>
          </p:nvSpPr>
          <p:spPr bwMode="auto">
            <a:xfrm>
              <a:off x="3390" y="3962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nl-BE"/>
            </a:p>
          </p:txBody>
        </p:sp>
        <p:cxnSp>
          <p:nvCxnSpPr>
            <p:cNvPr id="42" name="AutoShape 55"/>
            <p:cNvCxnSpPr>
              <a:cxnSpLocks noChangeShapeType="1"/>
              <a:stCxn id="35" idx="2"/>
              <a:endCxn id="39" idx="6"/>
            </p:cNvCxnSpPr>
            <p:nvPr/>
          </p:nvCxnSpPr>
          <p:spPr bwMode="auto">
            <a:xfrm flipH="1">
              <a:off x="2969" y="2154"/>
              <a:ext cx="421" cy="10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56"/>
            <p:cNvCxnSpPr>
              <a:cxnSpLocks noChangeShapeType="1"/>
              <a:stCxn id="36" idx="2"/>
              <a:endCxn id="39" idx="6"/>
            </p:cNvCxnSpPr>
            <p:nvPr/>
          </p:nvCxnSpPr>
          <p:spPr bwMode="auto">
            <a:xfrm flipH="1">
              <a:off x="2969" y="2548"/>
              <a:ext cx="421" cy="6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57"/>
            <p:cNvCxnSpPr>
              <a:cxnSpLocks noChangeShapeType="1"/>
              <a:stCxn id="37" idx="2"/>
              <a:endCxn id="39" idx="6"/>
            </p:cNvCxnSpPr>
            <p:nvPr/>
          </p:nvCxnSpPr>
          <p:spPr bwMode="auto">
            <a:xfrm flipH="1">
              <a:off x="2969" y="2942"/>
              <a:ext cx="421" cy="2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5" name="AutoShape 58"/>
            <p:cNvCxnSpPr>
              <a:cxnSpLocks noChangeShapeType="1"/>
              <a:stCxn id="38" idx="2"/>
              <a:endCxn id="39" idx="6"/>
            </p:cNvCxnSpPr>
            <p:nvPr/>
          </p:nvCxnSpPr>
          <p:spPr bwMode="auto">
            <a:xfrm flipH="1" flipV="1">
              <a:off x="2969" y="3166"/>
              <a:ext cx="422" cy="1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6" name="AutoShape 59"/>
            <p:cNvCxnSpPr>
              <a:cxnSpLocks noChangeShapeType="1"/>
              <a:stCxn id="40" idx="2"/>
              <a:endCxn id="39" idx="6"/>
            </p:cNvCxnSpPr>
            <p:nvPr/>
          </p:nvCxnSpPr>
          <p:spPr bwMode="auto">
            <a:xfrm flipH="1" flipV="1">
              <a:off x="2969" y="3166"/>
              <a:ext cx="422" cy="5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7" name="AutoShape 60"/>
            <p:cNvCxnSpPr>
              <a:cxnSpLocks noChangeShapeType="1"/>
              <a:stCxn id="41" idx="2"/>
              <a:endCxn id="39" idx="6"/>
            </p:cNvCxnSpPr>
            <p:nvPr/>
          </p:nvCxnSpPr>
          <p:spPr bwMode="auto">
            <a:xfrm flipH="1" flipV="1">
              <a:off x="2969" y="3166"/>
              <a:ext cx="421" cy="9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8" name="Text Box 109"/>
            <p:cNvSpPr txBox="1">
              <a:spLocks noChangeArrowheads="1"/>
            </p:cNvSpPr>
            <p:nvPr/>
          </p:nvSpPr>
          <p:spPr bwMode="auto">
            <a:xfrm>
              <a:off x="1508" y="2351"/>
              <a:ext cx="135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/>
                <a:t>Candidate prioritization</a:t>
              </a:r>
            </a:p>
          </p:txBody>
        </p:sp>
        <p:sp>
          <p:nvSpPr>
            <p:cNvPr id="49" name="Text Box 110"/>
            <p:cNvSpPr txBox="1">
              <a:spLocks noChangeArrowheads="1"/>
            </p:cNvSpPr>
            <p:nvPr/>
          </p:nvSpPr>
          <p:spPr bwMode="auto">
            <a:xfrm>
              <a:off x="510" y="2544"/>
              <a:ext cx="64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Validation</a:t>
              </a:r>
            </a:p>
          </p:txBody>
        </p:sp>
      </p:grpSp>
      <p:sp>
        <p:nvSpPr>
          <p:cNvPr id="51" name="Text Box 110"/>
          <p:cNvSpPr txBox="1">
            <a:spLocks noChangeArrowheads="1"/>
          </p:cNvSpPr>
          <p:nvPr/>
        </p:nvSpPr>
        <p:spPr bwMode="auto">
          <a:xfrm>
            <a:off x="1619673" y="6525344"/>
            <a:ext cx="39594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Endeavour: </a:t>
            </a:r>
            <a:r>
              <a:rPr lang="en-US" sz="1400" dirty="0" err="1" smtClean="0"/>
              <a:t>Aerts</a:t>
            </a:r>
            <a:r>
              <a:rPr lang="en-US" sz="1400" dirty="0" smtClean="0"/>
              <a:t> </a:t>
            </a:r>
            <a:r>
              <a:rPr lang="en-US" sz="1400" dirty="0"/>
              <a:t>et al., Nature Biotechnology, 2006</a:t>
            </a:r>
          </a:p>
        </p:txBody>
      </p:sp>
      <p:sp>
        <p:nvSpPr>
          <p:cNvPr id="50" name="Tekstvak 49"/>
          <p:cNvSpPr txBox="1"/>
          <p:nvPr/>
        </p:nvSpPr>
        <p:spPr>
          <a:xfrm>
            <a:off x="827584" y="62068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err="1" smtClean="0">
                <a:latin typeface="Corbel" pitchFamily="34" charset="0"/>
              </a:rPr>
              <a:t>Genomic</a:t>
            </a:r>
            <a:r>
              <a:rPr lang="nl-BE" sz="4000" dirty="0" smtClean="0">
                <a:latin typeface="Corbel" pitchFamily="34" charset="0"/>
              </a:rPr>
              <a:t> Data </a:t>
            </a:r>
            <a:r>
              <a:rPr lang="nl-BE" sz="4000" dirty="0" err="1" smtClean="0">
                <a:latin typeface="Corbel" pitchFamily="34" charset="0"/>
              </a:rPr>
              <a:t>Fusion</a:t>
            </a:r>
            <a:endParaRPr lang="nl-BE" sz="4000" dirty="0" smtClean="0">
              <a:latin typeface="Corbel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67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rt\Pictures\bril\good\DSC02199.JPG"/>
          <p:cNvPicPr>
            <a:picLocks noChangeAspect="1" noChangeArrowheads="1"/>
          </p:cNvPicPr>
          <p:nvPr/>
        </p:nvPicPr>
        <p:blipFill>
          <a:blip r:embed="rId2" cstate="print">
            <a:lum bright="5000" contrast="10000"/>
          </a:blip>
          <a:srcRect/>
          <a:stretch>
            <a:fillRect/>
          </a:stretch>
        </p:blipFill>
        <p:spPr bwMode="auto">
          <a:xfrm>
            <a:off x="4369916" y="2928934"/>
            <a:ext cx="2027037" cy="138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sx="102000" sy="102000" algn="ctr" rotWithShape="0">
              <a:prstClr val="black">
                <a:alpha val="34000"/>
              </a:prst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116696" y="92879"/>
            <a:ext cx="8892778" cy="830774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http://www.kuleuven.be/samenwerking/advise/foto/advise-logo.jpg/image_preview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04"/>
          <a:stretch/>
        </p:blipFill>
        <p:spPr bwMode="auto">
          <a:xfrm>
            <a:off x="2715416" y="6387922"/>
            <a:ext cx="992488" cy="41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labt.iminds.be/sites/default/files/attached_files/iMinds_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/>
          <a:stretch/>
        </p:blipFill>
        <p:spPr bwMode="auto">
          <a:xfrm>
            <a:off x="30251" y="6275730"/>
            <a:ext cx="1540040" cy="64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91" y="6387922"/>
            <a:ext cx="1095062" cy="4188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8796" y="92879"/>
            <a:ext cx="8910424" cy="432048"/>
          </a:xfrm>
          <a:noFill/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Towards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monitoring of food intake using smart devices </a:t>
            </a: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239844" y="1065209"/>
          <a:ext cx="2964004" cy="1768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Diagram 8"/>
          <p:cNvGraphicFramePr/>
          <p:nvPr>
            <p:extLst/>
          </p:nvPr>
        </p:nvGraphicFramePr>
        <p:xfrm>
          <a:off x="275382" y="2647967"/>
          <a:ext cx="3939477" cy="169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4" name="Diagram 13"/>
          <p:cNvGraphicFramePr/>
          <p:nvPr>
            <p:extLst/>
          </p:nvPr>
        </p:nvGraphicFramePr>
        <p:xfrm>
          <a:off x="223076" y="4077072"/>
          <a:ext cx="2964004" cy="2168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776630326"/>
              </p:ext>
            </p:extLst>
          </p:nvPr>
        </p:nvGraphicFramePr>
        <p:xfrm>
          <a:off x="4305649" y="1072186"/>
          <a:ext cx="2964004" cy="1768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20" name="Diagram 19"/>
          <p:cNvGraphicFramePr/>
          <p:nvPr>
            <p:extLst/>
          </p:nvPr>
        </p:nvGraphicFramePr>
        <p:xfrm>
          <a:off x="4305648" y="4377985"/>
          <a:ext cx="2964005" cy="1868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pic>
        <p:nvPicPr>
          <p:cNvPr id="21" name="Picture 2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170802" y="3271767"/>
            <a:ext cx="1838672" cy="729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2" name="Straight Arrow Connector 21"/>
          <p:cNvCxnSpPr/>
          <p:nvPr/>
        </p:nvCxnSpPr>
        <p:spPr>
          <a:xfrm>
            <a:off x="6512479" y="3664919"/>
            <a:ext cx="57980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4" name="Picture 4" descr="http://yourheartbook.files.wordpress.com/2013/11/dinner-on-healthy-plate.jpg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991" y="4480982"/>
            <a:ext cx="2337510" cy="1547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7576191" y="1593195"/>
            <a:ext cx="1287110" cy="1064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1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5" name="Picture 6" descr="Fig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2988" y="1143000"/>
            <a:ext cx="3910012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6" name="Rectangle 3"/>
          <p:cNvSpPr>
            <a:spLocks/>
          </p:cNvSpPr>
          <p:nvPr/>
        </p:nvSpPr>
        <p:spPr bwMode="auto">
          <a:xfrm>
            <a:off x="1223963" y="0"/>
            <a:ext cx="79200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72000" rIns="0" bIns="72000" anchor="ctr"/>
          <a:lstStyle/>
          <a:p>
            <a:pPr eaLnBrk="0" hangingPunct="0"/>
            <a:r>
              <a:rPr lang="en-US" sz="3600" b="1" i="1" dirty="0" err="1"/>
              <a:t>N</a:t>
            </a:r>
            <a:r>
              <a:rPr lang="en-US" sz="3600" b="1" i="1" dirty="0" err="1" smtClean="0"/>
              <a:t>eoGuard</a:t>
            </a:r>
            <a:r>
              <a:rPr lang="en-US" sz="3600" b="1" i="1" dirty="0" smtClean="0"/>
              <a:t> </a:t>
            </a:r>
            <a:r>
              <a:rPr lang="en-US" sz="3600" b="1" i="1" dirty="0"/>
              <a:t>: decision support</a:t>
            </a:r>
            <a:endParaRPr lang="nl-NL" sz="3600" b="1" i="1" dirty="0"/>
          </a:p>
        </p:txBody>
      </p:sp>
      <p:sp>
        <p:nvSpPr>
          <p:cNvPr id="324617" name="Rectangle 4"/>
          <p:cNvSpPr>
            <a:spLocks/>
          </p:cNvSpPr>
          <p:nvPr/>
        </p:nvSpPr>
        <p:spPr bwMode="auto">
          <a:xfrm>
            <a:off x="76200" y="1143000"/>
            <a:ext cx="411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143000" lvl="2" indent="-228600" eaLnBrk="0" hangingPunct="0">
              <a:spcBef>
                <a:spcPct val="20000"/>
              </a:spcBef>
              <a:buFont typeface="Arial" charset="0"/>
              <a:buNone/>
            </a:pPr>
            <a:endParaRPr lang="en-US" sz="140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182B52"/>
                </a:solidFill>
              </a:rPr>
              <a:t>Brain injury estimate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808080"/>
                </a:solidFill>
              </a:rPr>
              <a:t>Detection of neonatal epileptic seizures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808080"/>
                </a:solidFill>
              </a:rPr>
              <a:t>Seizures localization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808080"/>
                </a:solidFill>
              </a:rPr>
              <a:t>Inter-burst intervals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None/>
            </a:pPr>
            <a:endParaRPr lang="en-US" sz="1400">
              <a:solidFill>
                <a:srgbClr val="80808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182B52"/>
                </a:solidFill>
              </a:rPr>
              <a:t>Incorporated expertise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808080"/>
                </a:solidFill>
              </a:rPr>
              <a:t>Knowledge of neurophysiologists are incorporated into algorithms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 sz="1400">
              <a:solidFill>
                <a:srgbClr val="80808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182B52"/>
                </a:solidFill>
              </a:rPr>
              <a:t>Monitoring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808080"/>
                </a:solidFill>
              </a:rPr>
              <a:t>evolution rate of the background EEG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808080"/>
                </a:solidFill>
              </a:rPr>
              <a:t>Maturity in premature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>
              <a:solidFill>
                <a:srgbClr val="80808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182B52"/>
                </a:solidFill>
              </a:rPr>
              <a:t>Outcome prediction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B2B2B2"/>
                </a:solidFill>
              </a:rPr>
              <a:t>Good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>
                <a:solidFill>
                  <a:srgbClr val="B2B2B2"/>
                </a:solidFill>
              </a:rPr>
              <a:t>Poor</a:t>
            </a:r>
            <a:endParaRPr lang="nl-NL" sz="1400">
              <a:solidFill>
                <a:srgbClr val="B2B2B2"/>
              </a:solidFill>
            </a:endParaRPr>
          </a:p>
        </p:txBody>
      </p:sp>
      <p:pic>
        <p:nvPicPr>
          <p:cNvPr id="3246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438400"/>
            <a:ext cx="480060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4614" name="Object 6"/>
          <p:cNvGraphicFramePr>
            <a:graphicFrameLocks noChangeAspect="1"/>
          </p:cNvGraphicFramePr>
          <p:nvPr/>
        </p:nvGraphicFramePr>
        <p:xfrm>
          <a:off x="7086600" y="5562600"/>
          <a:ext cx="1828800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Bitmap Image" r:id="rId5" imgW="8640381" imgH="5792008" progId="PBrush">
                  <p:embed/>
                </p:oleObj>
              </mc:Choice>
              <mc:Fallback>
                <p:oleObj name="Bitmap Image" r:id="rId5" imgW="8640381" imgH="579200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5562600"/>
                        <a:ext cx="1828800" cy="1227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4619" name="Picture 7" descr="fig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5715000"/>
            <a:ext cx="2230438" cy="1041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861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869" name="Picture 413" descr="E:\program files\corel6\PROGRAMS\DATA\Corel04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55725"/>
            <a:ext cx="76200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870" name="Picture 4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749300"/>
            <a:ext cx="1901825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3871" name="AutoShape 415"/>
          <p:cNvSpPr>
            <a:spLocks noChangeArrowheads="1"/>
          </p:cNvSpPr>
          <p:nvPr/>
        </p:nvSpPr>
        <p:spPr bwMode="auto">
          <a:xfrm>
            <a:off x="3619500" y="3225800"/>
            <a:ext cx="1317625" cy="728663"/>
          </a:xfrm>
          <a:prstGeom prst="wedgeRectCallout">
            <a:avLst>
              <a:gd name="adj1" fmla="val 76505"/>
              <a:gd name="adj2" fmla="val 809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sz="800" b="0">
              <a:latin typeface="Arial" charset="0"/>
            </a:endParaRPr>
          </a:p>
        </p:txBody>
      </p:sp>
      <p:sp>
        <p:nvSpPr>
          <p:cNvPr id="403872" name="Text Box 416"/>
          <p:cNvSpPr txBox="1">
            <a:spLocks noChangeArrowheads="1"/>
          </p:cNvSpPr>
          <p:nvPr/>
        </p:nvSpPr>
        <p:spPr bwMode="auto">
          <a:xfrm>
            <a:off x="3619500" y="3206750"/>
            <a:ext cx="1211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000" b="0">
                <a:latin typeface="Arial" charset="0"/>
              </a:rPr>
              <a:t>Top 99 %</a:t>
            </a:r>
          </a:p>
          <a:p>
            <a:pPr algn="l"/>
            <a:r>
              <a:rPr lang="en-US" sz="1000" b="0">
                <a:latin typeface="Arial" charset="0"/>
              </a:rPr>
              <a:t>Bottom 1 %</a:t>
            </a:r>
          </a:p>
          <a:p>
            <a:pPr algn="l"/>
            <a:r>
              <a:rPr lang="en-US" sz="1000" b="0">
                <a:latin typeface="Arial" charset="0"/>
              </a:rPr>
              <a:t>steam 15.2 T/h</a:t>
            </a:r>
            <a:endParaRPr lang="en-US" sz="800" b="0">
              <a:latin typeface="Arial" charset="0"/>
            </a:endParaRPr>
          </a:p>
        </p:txBody>
      </p:sp>
      <p:sp>
        <p:nvSpPr>
          <p:cNvPr id="403873" name="AutoShape 417"/>
          <p:cNvSpPr>
            <a:spLocks noChangeArrowheads="1"/>
          </p:cNvSpPr>
          <p:nvPr/>
        </p:nvSpPr>
        <p:spPr bwMode="auto">
          <a:xfrm>
            <a:off x="5200650" y="2279650"/>
            <a:ext cx="1697038" cy="728663"/>
          </a:xfrm>
          <a:prstGeom prst="wedgeRectCallout">
            <a:avLst>
              <a:gd name="adj1" fmla="val 8185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sz="800" b="0">
              <a:latin typeface="Arial" charset="0"/>
            </a:endParaRPr>
          </a:p>
        </p:txBody>
      </p:sp>
      <p:sp>
        <p:nvSpPr>
          <p:cNvPr id="403874" name="Text Box 418"/>
          <p:cNvSpPr txBox="1">
            <a:spLocks noChangeArrowheads="1"/>
          </p:cNvSpPr>
          <p:nvPr/>
        </p:nvSpPr>
        <p:spPr bwMode="auto">
          <a:xfrm>
            <a:off x="5249863" y="2281238"/>
            <a:ext cx="1638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000" b="0">
                <a:latin typeface="Arial" charset="0"/>
              </a:rPr>
              <a:t>Top 99.75 % (99.8%)</a:t>
            </a:r>
          </a:p>
          <a:p>
            <a:pPr algn="l"/>
            <a:r>
              <a:rPr lang="en-US" sz="1000" b="0">
                <a:latin typeface="Arial" charset="0"/>
              </a:rPr>
              <a:t>Bottom 0.25 % (0.2 %)</a:t>
            </a:r>
          </a:p>
          <a:p>
            <a:pPr algn="l"/>
            <a:r>
              <a:rPr lang="en-US" sz="1000" b="0">
                <a:latin typeface="Arial" charset="0"/>
              </a:rPr>
              <a:t>steam 20 T/h</a:t>
            </a:r>
            <a:endParaRPr lang="en-US" sz="800" b="0">
              <a:latin typeface="Arial" charset="0"/>
            </a:endParaRPr>
          </a:p>
        </p:txBody>
      </p:sp>
      <p:sp>
        <p:nvSpPr>
          <p:cNvPr id="403875" name="AutoShape 419"/>
          <p:cNvSpPr>
            <a:spLocks noChangeArrowheads="1"/>
          </p:cNvSpPr>
          <p:nvPr/>
        </p:nvSpPr>
        <p:spPr bwMode="auto">
          <a:xfrm>
            <a:off x="6119813" y="1255713"/>
            <a:ext cx="1697037" cy="728662"/>
          </a:xfrm>
          <a:prstGeom prst="wedgeRectCallout">
            <a:avLst>
              <a:gd name="adj1" fmla="val -1074"/>
              <a:gd name="adj2" fmla="val 2395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sz="800" b="0">
              <a:latin typeface="Arial" charset="0"/>
            </a:endParaRPr>
          </a:p>
        </p:txBody>
      </p:sp>
      <p:sp>
        <p:nvSpPr>
          <p:cNvPr id="403876" name="Text Box 420"/>
          <p:cNvSpPr txBox="1">
            <a:spLocks noChangeArrowheads="1"/>
          </p:cNvSpPr>
          <p:nvPr/>
        </p:nvSpPr>
        <p:spPr bwMode="auto">
          <a:xfrm>
            <a:off x="6132513" y="1296988"/>
            <a:ext cx="1638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000" b="0">
                <a:latin typeface="Arial" charset="0"/>
              </a:rPr>
              <a:t>Top 99.8 % (99.8%)</a:t>
            </a:r>
          </a:p>
          <a:p>
            <a:pPr algn="l"/>
            <a:r>
              <a:rPr lang="en-US" sz="1000" b="0">
                <a:latin typeface="Arial" charset="0"/>
              </a:rPr>
              <a:t>Bottom 0.31 % (0.2 %)</a:t>
            </a:r>
          </a:p>
          <a:p>
            <a:pPr algn="l"/>
            <a:r>
              <a:rPr lang="en-US" sz="1000" b="0">
                <a:latin typeface="Arial" charset="0"/>
              </a:rPr>
              <a:t>steam 20 T/h</a:t>
            </a:r>
            <a:endParaRPr lang="en-US" sz="800" b="0">
              <a:latin typeface="Arial" charset="0"/>
            </a:endParaRPr>
          </a:p>
        </p:txBody>
      </p:sp>
      <p:sp>
        <p:nvSpPr>
          <p:cNvPr id="403877" name="Rectangle 421"/>
          <p:cNvSpPr>
            <a:spLocks noChangeArrowheads="1"/>
          </p:cNvSpPr>
          <p:nvPr/>
        </p:nvSpPr>
        <p:spPr bwMode="auto">
          <a:xfrm>
            <a:off x="2857500" y="4102100"/>
            <a:ext cx="700088" cy="3032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03878" name="AutoShape 422"/>
          <p:cNvSpPr>
            <a:spLocks noChangeArrowheads="1"/>
          </p:cNvSpPr>
          <p:nvPr/>
        </p:nvSpPr>
        <p:spPr bwMode="auto">
          <a:xfrm>
            <a:off x="4029075" y="5516563"/>
            <a:ext cx="1211263" cy="446087"/>
          </a:xfrm>
          <a:prstGeom prst="wedgeRectCallout">
            <a:avLst>
              <a:gd name="adj1" fmla="val 82634"/>
              <a:gd name="adj2" fmla="val -160676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sz="800" b="0">
              <a:latin typeface="Arial" charset="0"/>
            </a:endParaRPr>
          </a:p>
        </p:txBody>
      </p:sp>
      <p:sp>
        <p:nvSpPr>
          <p:cNvPr id="403879" name="AutoShape 423"/>
          <p:cNvSpPr>
            <a:spLocks noChangeArrowheads="1"/>
          </p:cNvSpPr>
          <p:nvPr/>
        </p:nvSpPr>
        <p:spPr bwMode="auto">
          <a:xfrm>
            <a:off x="5900738" y="5484813"/>
            <a:ext cx="1211262" cy="446087"/>
          </a:xfrm>
          <a:prstGeom prst="wedgeRectCallout">
            <a:avLst>
              <a:gd name="adj1" fmla="val 41352"/>
              <a:gd name="adj2" fmla="val -267083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sz="800" b="0">
              <a:latin typeface="Arial" charset="0"/>
            </a:endParaRPr>
          </a:p>
        </p:txBody>
      </p:sp>
      <p:sp>
        <p:nvSpPr>
          <p:cNvPr id="403880" name="Text Box 424"/>
          <p:cNvSpPr txBox="1">
            <a:spLocks noChangeArrowheads="1"/>
          </p:cNvSpPr>
          <p:nvPr/>
        </p:nvSpPr>
        <p:spPr bwMode="auto">
          <a:xfrm>
            <a:off x="4229100" y="5549900"/>
            <a:ext cx="1084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000" b="0">
                <a:latin typeface="Arial" charset="0"/>
              </a:rPr>
              <a:t>Setpoint changes</a:t>
            </a:r>
            <a:endParaRPr lang="en-US" sz="800" b="0">
              <a:latin typeface="Arial" charset="0"/>
            </a:endParaRPr>
          </a:p>
        </p:txBody>
      </p:sp>
      <p:sp>
        <p:nvSpPr>
          <p:cNvPr id="403881" name="Text Box 425"/>
          <p:cNvSpPr txBox="1">
            <a:spLocks noChangeArrowheads="1"/>
          </p:cNvSpPr>
          <p:nvPr/>
        </p:nvSpPr>
        <p:spPr bwMode="auto">
          <a:xfrm>
            <a:off x="6057900" y="5499100"/>
            <a:ext cx="10842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000" b="0">
                <a:latin typeface="Arial" charset="0"/>
              </a:rPr>
              <a:t>Idealrank top</a:t>
            </a:r>
          </a:p>
          <a:p>
            <a:pPr algn="l"/>
            <a:r>
              <a:rPr lang="en-US" sz="1000" b="0">
                <a:latin typeface="Arial" charset="0"/>
              </a:rPr>
              <a:t>3 -&gt; 2</a:t>
            </a:r>
            <a:endParaRPr lang="en-US" sz="800" b="0">
              <a:latin typeface="Arial" charset="0"/>
            </a:endParaRPr>
          </a:p>
        </p:txBody>
      </p:sp>
      <p:grpSp>
        <p:nvGrpSpPr>
          <p:cNvPr id="403489" name="Group 33"/>
          <p:cNvGrpSpPr>
            <a:grpSpLocks/>
          </p:cNvGrpSpPr>
          <p:nvPr/>
        </p:nvGrpSpPr>
        <p:grpSpPr bwMode="auto">
          <a:xfrm>
            <a:off x="0" y="0"/>
            <a:ext cx="2971800" cy="2944813"/>
            <a:chOff x="1344" y="288"/>
            <a:chExt cx="1248" cy="889"/>
          </a:xfrm>
        </p:grpSpPr>
        <p:pic>
          <p:nvPicPr>
            <p:cNvPr id="403490" name="Picture 34" descr="C:\TEMP\poly-chm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88"/>
              <a:ext cx="1247" cy="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3491" name="Text Box 35"/>
            <p:cNvSpPr txBox="1">
              <a:spLocks noChangeArrowheads="1"/>
            </p:cNvSpPr>
            <p:nvPr/>
          </p:nvSpPr>
          <p:spPr bwMode="auto">
            <a:xfrm>
              <a:off x="1344" y="1085"/>
              <a:ext cx="1248" cy="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2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bg2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 sz="1400" b="0"/>
            </a:p>
          </p:txBody>
        </p:sp>
      </p:grp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5466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686800" cy="1219200"/>
          </a:xfrm>
        </p:spPr>
        <p:txBody>
          <a:bodyPr/>
          <a:lstStyle/>
          <a:p>
            <a:pPr algn="l"/>
            <a:r>
              <a:rPr lang="en-US" dirty="0" err="1" smtClean="0"/>
              <a:t>Modelling</a:t>
            </a:r>
            <a:r>
              <a:rPr lang="en-US" dirty="0" smtClean="0"/>
              <a:t> for control</a:t>
            </a:r>
            <a:endParaRPr lang="en-US" dirty="0"/>
          </a:p>
        </p:txBody>
      </p:sp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228600" y="1676400"/>
            <a:ext cx="8610600" cy="4800600"/>
          </a:xfrm>
          <a:prstGeom prst="rect">
            <a:avLst/>
          </a:prstGeom>
          <a:solidFill>
            <a:srgbClr val="FFCC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405055" name="Group 575"/>
          <p:cNvGrpSpPr>
            <a:grpSpLocks/>
          </p:cNvGrpSpPr>
          <p:nvPr/>
        </p:nvGrpSpPr>
        <p:grpSpPr bwMode="auto">
          <a:xfrm>
            <a:off x="782638" y="2057400"/>
            <a:ext cx="4840287" cy="3887788"/>
            <a:chOff x="744" y="1750"/>
            <a:chExt cx="2554" cy="2141"/>
          </a:xfrm>
        </p:grpSpPr>
        <p:sp>
          <p:nvSpPr>
            <p:cNvPr id="405056" name="Rectangle 576"/>
            <p:cNvSpPr>
              <a:spLocks noChangeAspect="1" noChangeArrowheads="1"/>
            </p:cNvSpPr>
            <p:nvPr/>
          </p:nvSpPr>
          <p:spPr bwMode="auto">
            <a:xfrm>
              <a:off x="866" y="2032"/>
              <a:ext cx="2339" cy="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57" name="Rectangle 577"/>
            <p:cNvSpPr>
              <a:spLocks noChangeAspect="1" noChangeArrowheads="1"/>
            </p:cNvSpPr>
            <p:nvPr/>
          </p:nvSpPr>
          <p:spPr bwMode="auto">
            <a:xfrm>
              <a:off x="866" y="2032"/>
              <a:ext cx="2339" cy="47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58" name="Freeform 578"/>
            <p:cNvSpPr>
              <a:spLocks noChangeAspect="1"/>
            </p:cNvSpPr>
            <p:nvPr/>
          </p:nvSpPr>
          <p:spPr bwMode="auto">
            <a:xfrm>
              <a:off x="1098" y="2032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59" name="Freeform 579"/>
            <p:cNvSpPr>
              <a:spLocks noChangeAspect="1"/>
            </p:cNvSpPr>
            <p:nvPr/>
          </p:nvSpPr>
          <p:spPr bwMode="auto">
            <a:xfrm>
              <a:off x="1331" y="2032"/>
              <a:ext cx="0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60" name="Freeform 580"/>
            <p:cNvSpPr>
              <a:spLocks noChangeAspect="1"/>
            </p:cNvSpPr>
            <p:nvPr/>
          </p:nvSpPr>
          <p:spPr bwMode="auto">
            <a:xfrm>
              <a:off x="1568" y="2032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61" name="Freeform 581"/>
            <p:cNvSpPr>
              <a:spLocks noChangeAspect="1"/>
            </p:cNvSpPr>
            <p:nvPr/>
          </p:nvSpPr>
          <p:spPr bwMode="auto">
            <a:xfrm>
              <a:off x="1800" y="2032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62" name="Freeform 582"/>
            <p:cNvSpPr>
              <a:spLocks noChangeAspect="1"/>
            </p:cNvSpPr>
            <p:nvPr/>
          </p:nvSpPr>
          <p:spPr bwMode="auto">
            <a:xfrm>
              <a:off x="2033" y="2032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63" name="Freeform 583"/>
            <p:cNvSpPr>
              <a:spLocks noChangeAspect="1"/>
            </p:cNvSpPr>
            <p:nvPr/>
          </p:nvSpPr>
          <p:spPr bwMode="auto">
            <a:xfrm>
              <a:off x="2271" y="2032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64" name="Freeform 584"/>
            <p:cNvSpPr>
              <a:spLocks noChangeAspect="1"/>
            </p:cNvSpPr>
            <p:nvPr/>
          </p:nvSpPr>
          <p:spPr bwMode="auto">
            <a:xfrm>
              <a:off x="2503" y="2032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65" name="Freeform 585"/>
            <p:cNvSpPr>
              <a:spLocks noChangeAspect="1"/>
            </p:cNvSpPr>
            <p:nvPr/>
          </p:nvSpPr>
          <p:spPr bwMode="auto">
            <a:xfrm>
              <a:off x="2735" y="2032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66" name="Freeform 586"/>
            <p:cNvSpPr>
              <a:spLocks noChangeAspect="1"/>
            </p:cNvSpPr>
            <p:nvPr/>
          </p:nvSpPr>
          <p:spPr bwMode="auto">
            <a:xfrm>
              <a:off x="2973" y="2032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67" name="Freeform 587"/>
            <p:cNvSpPr>
              <a:spLocks noChangeAspect="1"/>
            </p:cNvSpPr>
            <p:nvPr/>
          </p:nvSpPr>
          <p:spPr bwMode="auto">
            <a:xfrm>
              <a:off x="3205" y="2032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68" name="Freeform 588"/>
            <p:cNvSpPr>
              <a:spLocks noChangeAspect="1"/>
            </p:cNvSpPr>
            <p:nvPr/>
          </p:nvSpPr>
          <p:spPr bwMode="auto">
            <a:xfrm>
              <a:off x="866" y="2448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69" name="Freeform 589"/>
            <p:cNvSpPr>
              <a:spLocks noChangeAspect="1"/>
            </p:cNvSpPr>
            <p:nvPr/>
          </p:nvSpPr>
          <p:spPr bwMode="auto">
            <a:xfrm>
              <a:off x="866" y="2330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70" name="Freeform 590"/>
            <p:cNvSpPr>
              <a:spLocks noChangeAspect="1"/>
            </p:cNvSpPr>
            <p:nvPr/>
          </p:nvSpPr>
          <p:spPr bwMode="auto">
            <a:xfrm>
              <a:off x="866" y="2211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71" name="Freeform 591"/>
            <p:cNvSpPr>
              <a:spLocks noChangeAspect="1"/>
            </p:cNvSpPr>
            <p:nvPr/>
          </p:nvSpPr>
          <p:spPr bwMode="auto">
            <a:xfrm>
              <a:off x="866" y="2093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72" name="Line 592"/>
            <p:cNvSpPr>
              <a:spLocks noChangeAspect="1" noChangeShapeType="1"/>
            </p:cNvSpPr>
            <p:nvPr/>
          </p:nvSpPr>
          <p:spPr bwMode="auto">
            <a:xfrm flipV="1">
              <a:off x="866" y="2027"/>
              <a:ext cx="2327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73" name="Line 593"/>
            <p:cNvSpPr>
              <a:spLocks noChangeAspect="1" noChangeShapeType="1"/>
            </p:cNvSpPr>
            <p:nvPr/>
          </p:nvSpPr>
          <p:spPr bwMode="auto">
            <a:xfrm>
              <a:off x="866" y="2505"/>
              <a:ext cx="23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74" name="Line 594"/>
            <p:cNvSpPr>
              <a:spLocks noChangeAspect="1" noChangeShapeType="1"/>
            </p:cNvSpPr>
            <p:nvPr/>
          </p:nvSpPr>
          <p:spPr bwMode="auto">
            <a:xfrm flipV="1">
              <a:off x="866" y="2032"/>
              <a:ext cx="1" cy="4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75" name="Line 595"/>
            <p:cNvSpPr>
              <a:spLocks noChangeAspect="1" noChangeShapeType="1"/>
            </p:cNvSpPr>
            <p:nvPr/>
          </p:nvSpPr>
          <p:spPr bwMode="auto">
            <a:xfrm>
              <a:off x="866" y="2505"/>
              <a:ext cx="23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76" name="Line 596"/>
            <p:cNvSpPr>
              <a:spLocks noChangeAspect="1" noChangeShapeType="1"/>
            </p:cNvSpPr>
            <p:nvPr/>
          </p:nvSpPr>
          <p:spPr bwMode="auto">
            <a:xfrm flipV="1">
              <a:off x="866" y="2032"/>
              <a:ext cx="1" cy="4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77" name="Line 597"/>
            <p:cNvSpPr>
              <a:spLocks noChangeAspect="1" noChangeShapeType="1"/>
            </p:cNvSpPr>
            <p:nvPr/>
          </p:nvSpPr>
          <p:spPr bwMode="auto">
            <a:xfrm flipV="1">
              <a:off x="1098" y="248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78" name="Line 598"/>
            <p:cNvSpPr>
              <a:spLocks noChangeAspect="1" noChangeShapeType="1"/>
            </p:cNvSpPr>
            <p:nvPr/>
          </p:nvSpPr>
          <p:spPr bwMode="auto">
            <a:xfrm>
              <a:off x="1098" y="20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79" name="Line 599"/>
            <p:cNvSpPr>
              <a:spLocks noChangeAspect="1" noChangeShapeType="1"/>
            </p:cNvSpPr>
            <p:nvPr/>
          </p:nvSpPr>
          <p:spPr bwMode="auto">
            <a:xfrm flipV="1">
              <a:off x="1331" y="2484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80" name="Line 600"/>
            <p:cNvSpPr>
              <a:spLocks noChangeAspect="1" noChangeShapeType="1"/>
            </p:cNvSpPr>
            <p:nvPr/>
          </p:nvSpPr>
          <p:spPr bwMode="auto">
            <a:xfrm>
              <a:off x="1331" y="2032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81" name="Line 601"/>
            <p:cNvSpPr>
              <a:spLocks noChangeAspect="1" noChangeShapeType="1"/>
            </p:cNvSpPr>
            <p:nvPr/>
          </p:nvSpPr>
          <p:spPr bwMode="auto">
            <a:xfrm flipV="1">
              <a:off x="1568" y="248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82" name="Line 602"/>
            <p:cNvSpPr>
              <a:spLocks noChangeAspect="1" noChangeShapeType="1"/>
            </p:cNvSpPr>
            <p:nvPr/>
          </p:nvSpPr>
          <p:spPr bwMode="auto">
            <a:xfrm>
              <a:off x="1568" y="20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83" name="Line 603"/>
            <p:cNvSpPr>
              <a:spLocks noChangeAspect="1" noChangeShapeType="1"/>
            </p:cNvSpPr>
            <p:nvPr/>
          </p:nvSpPr>
          <p:spPr bwMode="auto">
            <a:xfrm flipV="1">
              <a:off x="1800" y="248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84" name="Line 604"/>
            <p:cNvSpPr>
              <a:spLocks noChangeAspect="1" noChangeShapeType="1"/>
            </p:cNvSpPr>
            <p:nvPr/>
          </p:nvSpPr>
          <p:spPr bwMode="auto">
            <a:xfrm>
              <a:off x="1800" y="20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85" name="Line 605"/>
            <p:cNvSpPr>
              <a:spLocks noChangeAspect="1" noChangeShapeType="1"/>
            </p:cNvSpPr>
            <p:nvPr/>
          </p:nvSpPr>
          <p:spPr bwMode="auto">
            <a:xfrm flipV="1">
              <a:off x="2033" y="248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86" name="Line 606"/>
            <p:cNvSpPr>
              <a:spLocks noChangeAspect="1" noChangeShapeType="1"/>
            </p:cNvSpPr>
            <p:nvPr/>
          </p:nvSpPr>
          <p:spPr bwMode="auto">
            <a:xfrm>
              <a:off x="2033" y="20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87" name="Line 607"/>
            <p:cNvSpPr>
              <a:spLocks noChangeAspect="1" noChangeShapeType="1"/>
            </p:cNvSpPr>
            <p:nvPr/>
          </p:nvSpPr>
          <p:spPr bwMode="auto">
            <a:xfrm flipV="1">
              <a:off x="2271" y="248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88" name="Line 608"/>
            <p:cNvSpPr>
              <a:spLocks noChangeAspect="1" noChangeShapeType="1"/>
            </p:cNvSpPr>
            <p:nvPr/>
          </p:nvSpPr>
          <p:spPr bwMode="auto">
            <a:xfrm>
              <a:off x="2271" y="20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89" name="Line 609"/>
            <p:cNvSpPr>
              <a:spLocks noChangeAspect="1" noChangeShapeType="1"/>
            </p:cNvSpPr>
            <p:nvPr/>
          </p:nvSpPr>
          <p:spPr bwMode="auto">
            <a:xfrm flipV="1">
              <a:off x="2503" y="248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90" name="Line 610"/>
            <p:cNvSpPr>
              <a:spLocks noChangeAspect="1" noChangeShapeType="1"/>
            </p:cNvSpPr>
            <p:nvPr/>
          </p:nvSpPr>
          <p:spPr bwMode="auto">
            <a:xfrm>
              <a:off x="2503" y="20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91" name="Line 611"/>
            <p:cNvSpPr>
              <a:spLocks noChangeAspect="1" noChangeShapeType="1"/>
            </p:cNvSpPr>
            <p:nvPr/>
          </p:nvSpPr>
          <p:spPr bwMode="auto">
            <a:xfrm flipV="1">
              <a:off x="2735" y="248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92" name="Line 612"/>
            <p:cNvSpPr>
              <a:spLocks noChangeAspect="1" noChangeShapeType="1"/>
            </p:cNvSpPr>
            <p:nvPr/>
          </p:nvSpPr>
          <p:spPr bwMode="auto">
            <a:xfrm>
              <a:off x="2735" y="20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93" name="Line 613"/>
            <p:cNvSpPr>
              <a:spLocks noChangeAspect="1" noChangeShapeType="1"/>
            </p:cNvSpPr>
            <p:nvPr/>
          </p:nvSpPr>
          <p:spPr bwMode="auto">
            <a:xfrm flipV="1">
              <a:off x="2973" y="248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94" name="Line 614"/>
            <p:cNvSpPr>
              <a:spLocks noChangeAspect="1" noChangeShapeType="1"/>
            </p:cNvSpPr>
            <p:nvPr/>
          </p:nvSpPr>
          <p:spPr bwMode="auto">
            <a:xfrm>
              <a:off x="2973" y="20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95" name="Line 615"/>
            <p:cNvSpPr>
              <a:spLocks noChangeAspect="1" noChangeShapeType="1"/>
            </p:cNvSpPr>
            <p:nvPr/>
          </p:nvSpPr>
          <p:spPr bwMode="auto">
            <a:xfrm flipV="1">
              <a:off x="3205" y="248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96" name="Line 616"/>
            <p:cNvSpPr>
              <a:spLocks noChangeAspect="1" noChangeShapeType="1"/>
            </p:cNvSpPr>
            <p:nvPr/>
          </p:nvSpPr>
          <p:spPr bwMode="auto">
            <a:xfrm>
              <a:off x="3205" y="20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97" name="Line 617"/>
            <p:cNvSpPr>
              <a:spLocks noChangeAspect="1" noChangeShapeType="1"/>
            </p:cNvSpPr>
            <p:nvPr/>
          </p:nvSpPr>
          <p:spPr bwMode="auto">
            <a:xfrm>
              <a:off x="866" y="2448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98" name="Line 618"/>
            <p:cNvSpPr>
              <a:spLocks noChangeAspect="1" noChangeShapeType="1"/>
            </p:cNvSpPr>
            <p:nvPr/>
          </p:nvSpPr>
          <p:spPr bwMode="auto">
            <a:xfrm flipH="1">
              <a:off x="3184" y="2448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099" name="Rectangle 619"/>
            <p:cNvSpPr>
              <a:spLocks noChangeAspect="1" noChangeArrowheads="1"/>
            </p:cNvSpPr>
            <p:nvPr/>
          </p:nvSpPr>
          <p:spPr bwMode="auto">
            <a:xfrm>
              <a:off x="749" y="2407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100" name="Line 620"/>
            <p:cNvSpPr>
              <a:spLocks noChangeAspect="1" noChangeShapeType="1"/>
            </p:cNvSpPr>
            <p:nvPr/>
          </p:nvSpPr>
          <p:spPr bwMode="auto">
            <a:xfrm>
              <a:off x="866" y="2330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01" name="Line 621"/>
            <p:cNvSpPr>
              <a:spLocks noChangeAspect="1" noChangeShapeType="1"/>
            </p:cNvSpPr>
            <p:nvPr/>
          </p:nvSpPr>
          <p:spPr bwMode="auto">
            <a:xfrm flipH="1">
              <a:off x="3184" y="2330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02" name="Rectangle 622"/>
            <p:cNvSpPr>
              <a:spLocks noChangeAspect="1" noChangeArrowheads="1"/>
            </p:cNvSpPr>
            <p:nvPr/>
          </p:nvSpPr>
          <p:spPr bwMode="auto">
            <a:xfrm>
              <a:off x="749" y="2289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901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103" name="Line 623"/>
            <p:cNvSpPr>
              <a:spLocks noChangeAspect="1" noChangeShapeType="1"/>
            </p:cNvSpPr>
            <p:nvPr/>
          </p:nvSpPr>
          <p:spPr bwMode="auto">
            <a:xfrm>
              <a:off x="866" y="2211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04" name="Line 624"/>
            <p:cNvSpPr>
              <a:spLocks noChangeAspect="1" noChangeShapeType="1"/>
            </p:cNvSpPr>
            <p:nvPr/>
          </p:nvSpPr>
          <p:spPr bwMode="auto">
            <a:xfrm flipH="1">
              <a:off x="3184" y="2211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05" name="Rectangle 625"/>
            <p:cNvSpPr>
              <a:spLocks noChangeAspect="1" noChangeArrowheads="1"/>
            </p:cNvSpPr>
            <p:nvPr/>
          </p:nvSpPr>
          <p:spPr bwMode="auto">
            <a:xfrm>
              <a:off x="749" y="2170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902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106" name="Line 626"/>
            <p:cNvSpPr>
              <a:spLocks noChangeAspect="1" noChangeShapeType="1"/>
            </p:cNvSpPr>
            <p:nvPr/>
          </p:nvSpPr>
          <p:spPr bwMode="auto">
            <a:xfrm>
              <a:off x="866" y="2093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07" name="Line 627"/>
            <p:cNvSpPr>
              <a:spLocks noChangeAspect="1" noChangeShapeType="1"/>
            </p:cNvSpPr>
            <p:nvPr/>
          </p:nvSpPr>
          <p:spPr bwMode="auto">
            <a:xfrm flipH="1">
              <a:off x="3184" y="2093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08" name="Rectangle 628"/>
            <p:cNvSpPr>
              <a:spLocks noChangeAspect="1" noChangeArrowheads="1"/>
            </p:cNvSpPr>
            <p:nvPr/>
          </p:nvSpPr>
          <p:spPr bwMode="auto">
            <a:xfrm>
              <a:off x="749" y="2052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903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109" name="Line 629"/>
            <p:cNvSpPr>
              <a:spLocks noChangeAspect="1" noChangeShapeType="1"/>
            </p:cNvSpPr>
            <p:nvPr/>
          </p:nvSpPr>
          <p:spPr bwMode="auto">
            <a:xfrm>
              <a:off x="866" y="2505"/>
              <a:ext cx="23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10" name="Line 630"/>
            <p:cNvSpPr>
              <a:spLocks noChangeAspect="1" noChangeShapeType="1"/>
            </p:cNvSpPr>
            <p:nvPr/>
          </p:nvSpPr>
          <p:spPr bwMode="auto">
            <a:xfrm flipV="1">
              <a:off x="866" y="2032"/>
              <a:ext cx="1" cy="4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11" name="Freeform 631"/>
            <p:cNvSpPr>
              <a:spLocks noChangeAspect="1"/>
            </p:cNvSpPr>
            <p:nvPr/>
          </p:nvSpPr>
          <p:spPr bwMode="auto">
            <a:xfrm>
              <a:off x="866" y="2083"/>
              <a:ext cx="2339" cy="355"/>
            </a:xfrm>
            <a:custGeom>
              <a:avLst/>
              <a:gdLst>
                <a:gd name="T0" fmla="*/ 36 w 2599"/>
                <a:gd name="T1" fmla="*/ 210 h 414"/>
                <a:gd name="T2" fmla="*/ 78 w 2599"/>
                <a:gd name="T3" fmla="*/ 120 h 414"/>
                <a:gd name="T4" fmla="*/ 126 w 2599"/>
                <a:gd name="T5" fmla="*/ 126 h 414"/>
                <a:gd name="T6" fmla="*/ 168 w 2599"/>
                <a:gd name="T7" fmla="*/ 186 h 414"/>
                <a:gd name="T8" fmla="*/ 210 w 2599"/>
                <a:gd name="T9" fmla="*/ 186 h 414"/>
                <a:gd name="T10" fmla="*/ 264 w 2599"/>
                <a:gd name="T11" fmla="*/ 246 h 414"/>
                <a:gd name="T12" fmla="*/ 312 w 2599"/>
                <a:gd name="T13" fmla="*/ 306 h 414"/>
                <a:gd name="T14" fmla="*/ 348 w 2599"/>
                <a:gd name="T15" fmla="*/ 342 h 414"/>
                <a:gd name="T16" fmla="*/ 390 w 2599"/>
                <a:gd name="T17" fmla="*/ 348 h 414"/>
                <a:gd name="T18" fmla="*/ 438 w 2599"/>
                <a:gd name="T19" fmla="*/ 300 h 414"/>
                <a:gd name="T20" fmla="*/ 480 w 2599"/>
                <a:gd name="T21" fmla="*/ 276 h 414"/>
                <a:gd name="T22" fmla="*/ 522 w 2599"/>
                <a:gd name="T23" fmla="*/ 294 h 414"/>
                <a:gd name="T24" fmla="*/ 564 w 2599"/>
                <a:gd name="T25" fmla="*/ 228 h 414"/>
                <a:gd name="T26" fmla="*/ 612 w 2599"/>
                <a:gd name="T27" fmla="*/ 270 h 414"/>
                <a:gd name="T28" fmla="*/ 654 w 2599"/>
                <a:gd name="T29" fmla="*/ 300 h 414"/>
                <a:gd name="T30" fmla="*/ 702 w 2599"/>
                <a:gd name="T31" fmla="*/ 318 h 414"/>
                <a:gd name="T32" fmla="*/ 738 w 2599"/>
                <a:gd name="T33" fmla="*/ 312 h 414"/>
                <a:gd name="T34" fmla="*/ 786 w 2599"/>
                <a:gd name="T35" fmla="*/ 354 h 414"/>
                <a:gd name="T36" fmla="*/ 828 w 2599"/>
                <a:gd name="T37" fmla="*/ 354 h 414"/>
                <a:gd name="T38" fmla="*/ 864 w 2599"/>
                <a:gd name="T39" fmla="*/ 300 h 414"/>
                <a:gd name="T40" fmla="*/ 906 w 2599"/>
                <a:gd name="T41" fmla="*/ 240 h 414"/>
                <a:gd name="T42" fmla="*/ 948 w 2599"/>
                <a:gd name="T43" fmla="*/ 252 h 414"/>
                <a:gd name="T44" fmla="*/ 996 w 2599"/>
                <a:gd name="T45" fmla="*/ 210 h 414"/>
                <a:gd name="T46" fmla="*/ 1038 w 2599"/>
                <a:gd name="T47" fmla="*/ 204 h 414"/>
                <a:gd name="T48" fmla="*/ 1074 w 2599"/>
                <a:gd name="T49" fmla="*/ 126 h 414"/>
                <a:gd name="T50" fmla="*/ 1116 w 2599"/>
                <a:gd name="T51" fmla="*/ 144 h 414"/>
                <a:gd name="T52" fmla="*/ 1153 w 2599"/>
                <a:gd name="T53" fmla="*/ 168 h 414"/>
                <a:gd name="T54" fmla="*/ 1195 w 2599"/>
                <a:gd name="T55" fmla="*/ 162 h 414"/>
                <a:gd name="T56" fmla="*/ 1243 w 2599"/>
                <a:gd name="T57" fmla="*/ 192 h 414"/>
                <a:gd name="T58" fmla="*/ 1291 w 2599"/>
                <a:gd name="T59" fmla="*/ 90 h 414"/>
                <a:gd name="T60" fmla="*/ 1327 w 2599"/>
                <a:gd name="T61" fmla="*/ 102 h 414"/>
                <a:gd name="T62" fmla="*/ 1375 w 2599"/>
                <a:gd name="T63" fmla="*/ 258 h 414"/>
                <a:gd name="T64" fmla="*/ 1423 w 2599"/>
                <a:gd name="T65" fmla="*/ 234 h 414"/>
                <a:gd name="T66" fmla="*/ 1465 w 2599"/>
                <a:gd name="T67" fmla="*/ 162 h 414"/>
                <a:gd name="T68" fmla="*/ 1501 w 2599"/>
                <a:gd name="T69" fmla="*/ 180 h 414"/>
                <a:gd name="T70" fmla="*/ 1543 w 2599"/>
                <a:gd name="T71" fmla="*/ 174 h 414"/>
                <a:gd name="T72" fmla="*/ 1585 w 2599"/>
                <a:gd name="T73" fmla="*/ 174 h 414"/>
                <a:gd name="T74" fmla="*/ 1621 w 2599"/>
                <a:gd name="T75" fmla="*/ 180 h 414"/>
                <a:gd name="T76" fmla="*/ 1669 w 2599"/>
                <a:gd name="T77" fmla="*/ 192 h 414"/>
                <a:gd name="T78" fmla="*/ 1705 w 2599"/>
                <a:gd name="T79" fmla="*/ 168 h 414"/>
                <a:gd name="T80" fmla="*/ 1741 w 2599"/>
                <a:gd name="T81" fmla="*/ 102 h 414"/>
                <a:gd name="T82" fmla="*/ 1783 w 2599"/>
                <a:gd name="T83" fmla="*/ 150 h 414"/>
                <a:gd name="T84" fmla="*/ 1825 w 2599"/>
                <a:gd name="T85" fmla="*/ 162 h 414"/>
                <a:gd name="T86" fmla="*/ 1867 w 2599"/>
                <a:gd name="T87" fmla="*/ 234 h 414"/>
                <a:gd name="T88" fmla="*/ 1915 w 2599"/>
                <a:gd name="T89" fmla="*/ 228 h 414"/>
                <a:gd name="T90" fmla="*/ 1957 w 2599"/>
                <a:gd name="T91" fmla="*/ 228 h 414"/>
                <a:gd name="T92" fmla="*/ 1999 w 2599"/>
                <a:gd name="T93" fmla="*/ 264 h 414"/>
                <a:gd name="T94" fmla="*/ 2041 w 2599"/>
                <a:gd name="T95" fmla="*/ 318 h 414"/>
                <a:gd name="T96" fmla="*/ 2077 w 2599"/>
                <a:gd name="T97" fmla="*/ 384 h 414"/>
                <a:gd name="T98" fmla="*/ 2119 w 2599"/>
                <a:gd name="T99" fmla="*/ 360 h 414"/>
                <a:gd name="T100" fmla="*/ 2155 w 2599"/>
                <a:gd name="T101" fmla="*/ 306 h 414"/>
                <a:gd name="T102" fmla="*/ 2191 w 2599"/>
                <a:gd name="T103" fmla="*/ 210 h 414"/>
                <a:gd name="T104" fmla="*/ 2227 w 2599"/>
                <a:gd name="T105" fmla="*/ 168 h 414"/>
                <a:gd name="T106" fmla="*/ 2269 w 2599"/>
                <a:gd name="T107" fmla="*/ 150 h 414"/>
                <a:gd name="T108" fmla="*/ 2317 w 2599"/>
                <a:gd name="T109" fmla="*/ 138 h 414"/>
                <a:gd name="T110" fmla="*/ 2359 w 2599"/>
                <a:gd name="T111" fmla="*/ 162 h 414"/>
                <a:gd name="T112" fmla="*/ 2401 w 2599"/>
                <a:gd name="T113" fmla="*/ 174 h 414"/>
                <a:gd name="T114" fmla="*/ 2449 w 2599"/>
                <a:gd name="T115" fmla="*/ 180 h 414"/>
                <a:gd name="T116" fmla="*/ 2497 w 2599"/>
                <a:gd name="T117" fmla="*/ 162 h 414"/>
                <a:gd name="T118" fmla="*/ 2545 w 2599"/>
                <a:gd name="T119" fmla="*/ 84 h 414"/>
                <a:gd name="T120" fmla="*/ 2587 w 2599"/>
                <a:gd name="T121" fmla="*/ 42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9" h="414">
                  <a:moveTo>
                    <a:pt x="0" y="234"/>
                  </a:moveTo>
                  <a:lnTo>
                    <a:pt x="6" y="234"/>
                  </a:lnTo>
                  <a:lnTo>
                    <a:pt x="6" y="246"/>
                  </a:lnTo>
                  <a:lnTo>
                    <a:pt x="12" y="228"/>
                  </a:lnTo>
                  <a:lnTo>
                    <a:pt x="12" y="234"/>
                  </a:lnTo>
                  <a:lnTo>
                    <a:pt x="18" y="228"/>
                  </a:lnTo>
                  <a:lnTo>
                    <a:pt x="18" y="234"/>
                  </a:lnTo>
                  <a:lnTo>
                    <a:pt x="18" y="222"/>
                  </a:lnTo>
                  <a:lnTo>
                    <a:pt x="24" y="222"/>
                  </a:lnTo>
                  <a:lnTo>
                    <a:pt x="30" y="216"/>
                  </a:lnTo>
                  <a:lnTo>
                    <a:pt x="30" y="228"/>
                  </a:lnTo>
                  <a:lnTo>
                    <a:pt x="36" y="222"/>
                  </a:lnTo>
                  <a:lnTo>
                    <a:pt x="36" y="210"/>
                  </a:lnTo>
                  <a:lnTo>
                    <a:pt x="42" y="198"/>
                  </a:lnTo>
                  <a:lnTo>
                    <a:pt x="42" y="186"/>
                  </a:lnTo>
                  <a:lnTo>
                    <a:pt x="48" y="192"/>
                  </a:lnTo>
                  <a:lnTo>
                    <a:pt x="54" y="186"/>
                  </a:lnTo>
                  <a:lnTo>
                    <a:pt x="54" y="180"/>
                  </a:lnTo>
                  <a:lnTo>
                    <a:pt x="60" y="186"/>
                  </a:lnTo>
                  <a:lnTo>
                    <a:pt x="60" y="162"/>
                  </a:lnTo>
                  <a:lnTo>
                    <a:pt x="60" y="168"/>
                  </a:lnTo>
                  <a:lnTo>
                    <a:pt x="66" y="16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2" y="126"/>
                  </a:lnTo>
                  <a:lnTo>
                    <a:pt x="78" y="120"/>
                  </a:lnTo>
                  <a:lnTo>
                    <a:pt x="78" y="108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32"/>
                  </a:lnTo>
                  <a:lnTo>
                    <a:pt x="90" y="120"/>
                  </a:lnTo>
                  <a:lnTo>
                    <a:pt x="96" y="114"/>
                  </a:lnTo>
                  <a:lnTo>
                    <a:pt x="102" y="120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14" y="120"/>
                  </a:lnTo>
                  <a:lnTo>
                    <a:pt x="120" y="126"/>
                  </a:lnTo>
                  <a:lnTo>
                    <a:pt x="120" y="120"/>
                  </a:lnTo>
                  <a:lnTo>
                    <a:pt x="126" y="126"/>
                  </a:lnTo>
                  <a:lnTo>
                    <a:pt x="132" y="132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44" y="132"/>
                  </a:lnTo>
                  <a:lnTo>
                    <a:pt x="144" y="144"/>
                  </a:lnTo>
                  <a:lnTo>
                    <a:pt x="150" y="156"/>
                  </a:lnTo>
                  <a:lnTo>
                    <a:pt x="156" y="162"/>
                  </a:lnTo>
                  <a:lnTo>
                    <a:pt x="156" y="156"/>
                  </a:lnTo>
                  <a:lnTo>
                    <a:pt x="162" y="162"/>
                  </a:lnTo>
                  <a:lnTo>
                    <a:pt x="162" y="174"/>
                  </a:lnTo>
                  <a:lnTo>
                    <a:pt x="168" y="186"/>
                  </a:lnTo>
                  <a:lnTo>
                    <a:pt x="174" y="174"/>
                  </a:lnTo>
                  <a:lnTo>
                    <a:pt x="174" y="168"/>
                  </a:lnTo>
                  <a:lnTo>
                    <a:pt x="174" y="174"/>
                  </a:lnTo>
                  <a:lnTo>
                    <a:pt x="180" y="168"/>
                  </a:lnTo>
                  <a:lnTo>
                    <a:pt x="180" y="156"/>
                  </a:lnTo>
                  <a:lnTo>
                    <a:pt x="186" y="174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6"/>
                  </a:lnTo>
                  <a:lnTo>
                    <a:pt x="198" y="192"/>
                  </a:lnTo>
                  <a:lnTo>
                    <a:pt x="204" y="186"/>
                  </a:lnTo>
                  <a:lnTo>
                    <a:pt x="204" y="192"/>
                  </a:lnTo>
                  <a:lnTo>
                    <a:pt x="210" y="186"/>
                  </a:lnTo>
                  <a:lnTo>
                    <a:pt x="216" y="186"/>
                  </a:lnTo>
                  <a:lnTo>
                    <a:pt x="216" y="174"/>
                  </a:lnTo>
                  <a:lnTo>
                    <a:pt x="222" y="174"/>
                  </a:lnTo>
                  <a:lnTo>
                    <a:pt x="228" y="180"/>
                  </a:lnTo>
                  <a:lnTo>
                    <a:pt x="234" y="174"/>
                  </a:lnTo>
                  <a:lnTo>
                    <a:pt x="240" y="174"/>
                  </a:lnTo>
                  <a:lnTo>
                    <a:pt x="240" y="192"/>
                  </a:lnTo>
                  <a:lnTo>
                    <a:pt x="246" y="198"/>
                  </a:lnTo>
                  <a:lnTo>
                    <a:pt x="252" y="192"/>
                  </a:lnTo>
                  <a:lnTo>
                    <a:pt x="252" y="198"/>
                  </a:lnTo>
                  <a:lnTo>
                    <a:pt x="258" y="204"/>
                  </a:lnTo>
                  <a:lnTo>
                    <a:pt x="258" y="228"/>
                  </a:lnTo>
                  <a:lnTo>
                    <a:pt x="264" y="246"/>
                  </a:lnTo>
                  <a:lnTo>
                    <a:pt x="264" y="258"/>
                  </a:lnTo>
                  <a:lnTo>
                    <a:pt x="270" y="264"/>
                  </a:lnTo>
                  <a:lnTo>
                    <a:pt x="276" y="252"/>
                  </a:lnTo>
                  <a:lnTo>
                    <a:pt x="276" y="264"/>
                  </a:lnTo>
                  <a:lnTo>
                    <a:pt x="282" y="282"/>
                  </a:lnTo>
                  <a:lnTo>
                    <a:pt x="288" y="276"/>
                  </a:lnTo>
                  <a:lnTo>
                    <a:pt x="294" y="282"/>
                  </a:lnTo>
                  <a:lnTo>
                    <a:pt x="294" y="300"/>
                  </a:lnTo>
                  <a:lnTo>
                    <a:pt x="294" y="306"/>
                  </a:lnTo>
                  <a:lnTo>
                    <a:pt x="300" y="318"/>
                  </a:lnTo>
                  <a:lnTo>
                    <a:pt x="306" y="318"/>
                  </a:lnTo>
                  <a:lnTo>
                    <a:pt x="306" y="306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18" y="324"/>
                  </a:lnTo>
                  <a:lnTo>
                    <a:pt x="324" y="324"/>
                  </a:lnTo>
                  <a:lnTo>
                    <a:pt x="324" y="312"/>
                  </a:lnTo>
                  <a:lnTo>
                    <a:pt x="330" y="306"/>
                  </a:lnTo>
                  <a:lnTo>
                    <a:pt x="330" y="294"/>
                  </a:lnTo>
                  <a:lnTo>
                    <a:pt x="330" y="300"/>
                  </a:lnTo>
                  <a:lnTo>
                    <a:pt x="336" y="306"/>
                  </a:lnTo>
                  <a:lnTo>
                    <a:pt x="336" y="318"/>
                  </a:lnTo>
                  <a:lnTo>
                    <a:pt x="342" y="330"/>
                  </a:lnTo>
                  <a:lnTo>
                    <a:pt x="342" y="318"/>
                  </a:lnTo>
                  <a:lnTo>
                    <a:pt x="348" y="330"/>
                  </a:lnTo>
                  <a:lnTo>
                    <a:pt x="348" y="342"/>
                  </a:lnTo>
                  <a:lnTo>
                    <a:pt x="354" y="348"/>
                  </a:lnTo>
                  <a:lnTo>
                    <a:pt x="354" y="360"/>
                  </a:lnTo>
                  <a:lnTo>
                    <a:pt x="360" y="360"/>
                  </a:lnTo>
                  <a:lnTo>
                    <a:pt x="360" y="372"/>
                  </a:lnTo>
                  <a:lnTo>
                    <a:pt x="366" y="384"/>
                  </a:lnTo>
                  <a:lnTo>
                    <a:pt x="372" y="378"/>
                  </a:lnTo>
                  <a:lnTo>
                    <a:pt x="372" y="372"/>
                  </a:lnTo>
                  <a:lnTo>
                    <a:pt x="372" y="360"/>
                  </a:lnTo>
                  <a:lnTo>
                    <a:pt x="378" y="348"/>
                  </a:lnTo>
                  <a:lnTo>
                    <a:pt x="384" y="342"/>
                  </a:lnTo>
                  <a:lnTo>
                    <a:pt x="390" y="330"/>
                  </a:lnTo>
                  <a:lnTo>
                    <a:pt x="390" y="342"/>
                  </a:lnTo>
                  <a:lnTo>
                    <a:pt x="390" y="348"/>
                  </a:lnTo>
                  <a:lnTo>
                    <a:pt x="396" y="342"/>
                  </a:lnTo>
                  <a:lnTo>
                    <a:pt x="402" y="348"/>
                  </a:lnTo>
                  <a:lnTo>
                    <a:pt x="408" y="336"/>
                  </a:lnTo>
                  <a:lnTo>
                    <a:pt x="408" y="348"/>
                  </a:lnTo>
                  <a:lnTo>
                    <a:pt x="414" y="330"/>
                  </a:lnTo>
                  <a:lnTo>
                    <a:pt x="414" y="324"/>
                  </a:lnTo>
                  <a:lnTo>
                    <a:pt x="420" y="312"/>
                  </a:lnTo>
                  <a:lnTo>
                    <a:pt x="426" y="318"/>
                  </a:lnTo>
                  <a:lnTo>
                    <a:pt x="426" y="324"/>
                  </a:lnTo>
                  <a:lnTo>
                    <a:pt x="432" y="318"/>
                  </a:lnTo>
                  <a:lnTo>
                    <a:pt x="432" y="306"/>
                  </a:lnTo>
                  <a:lnTo>
                    <a:pt x="438" y="312"/>
                  </a:lnTo>
                  <a:lnTo>
                    <a:pt x="438" y="300"/>
                  </a:lnTo>
                  <a:lnTo>
                    <a:pt x="444" y="288"/>
                  </a:lnTo>
                  <a:lnTo>
                    <a:pt x="444" y="276"/>
                  </a:lnTo>
                  <a:lnTo>
                    <a:pt x="450" y="282"/>
                  </a:lnTo>
                  <a:lnTo>
                    <a:pt x="450" y="288"/>
                  </a:lnTo>
                  <a:lnTo>
                    <a:pt x="450" y="306"/>
                  </a:lnTo>
                  <a:lnTo>
                    <a:pt x="456" y="324"/>
                  </a:lnTo>
                  <a:lnTo>
                    <a:pt x="462" y="330"/>
                  </a:lnTo>
                  <a:lnTo>
                    <a:pt x="462" y="318"/>
                  </a:lnTo>
                  <a:lnTo>
                    <a:pt x="468" y="312"/>
                  </a:lnTo>
                  <a:lnTo>
                    <a:pt x="468" y="306"/>
                  </a:lnTo>
                  <a:lnTo>
                    <a:pt x="474" y="288"/>
                  </a:lnTo>
                  <a:lnTo>
                    <a:pt x="474" y="294"/>
                  </a:lnTo>
                  <a:lnTo>
                    <a:pt x="480" y="276"/>
                  </a:lnTo>
                  <a:lnTo>
                    <a:pt x="480" y="264"/>
                  </a:lnTo>
                  <a:lnTo>
                    <a:pt x="486" y="270"/>
                  </a:lnTo>
                  <a:lnTo>
                    <a:pt x="486" y="264"/>
                  </a:lnTo>
                  <a:lnTo>
                    <a:pt x="486" y="258"/>
                  </a:lnTo>
                  <a:lnTo>
                    <a:pt x="492" y="252"/>
                  </a:lnTo>
                  <a:lnTo>
                    <a:pt x="498" y="258"/>
                  </a:lnTo>
                  <a:lnTo>
                    <a:pt x="498" y="246"/>
                  </a:lnTo>
                  <a:lnTo>
                    <a:pt x="504" y="246"/>
                  </a:lnTo>
                  <a:lnTo>
                    <a:pt x="510" y="258"/>
                  </a:lnTo>
                  <a:lnTo>
                    <a:pt x="510" y="270"/>
                  </a:lnTo>
                  <a:lnTo>
                    <a:pt x="516" y="270"/>
                  </a:lnTo>
                  <a:lnTo>
                    <a:pt x="516" y="282"/>
                  </a:lnTo>
                  <a:lnTo>
                    <a:pt x="522" y="294"/>
                  </a:lnTo>
                  <a:lnTo>
                    <a:pt x="528" y="288"/>
                  </a:lnTo>
                  <a:lnTo>
                    <a:pt x="528" y="294"/>
                  </a:lnTo>
                  <a:lnTo>
                    <a:pt x="534" y="312"/>
                  </a:lnTo>
                  <a:lnTo>
                    <a:pt x="534" y="294"/>
                  </a:lnTo>
                  <a:lnTo>
                    <a:pt x="540" y="282"/>
                  </a:lnTo>
                  <a:lnTo>
                    <a:pt x="540" y="294"/>
                  </a:lnTo>
                  <a:lnTo>
                    <a:pt x="546" y="288"/>
                  </a:lnTo>
                  <a:lnTo>
                    <a:pt x="546" y="282"/>
                  </a:lnTo>
                  <a:lnTo>
                    <a:pt x="546" y="264"/>
                  </a:lnTo>
                  <a:lnTo>
                    <a:pt x="552" y="258"/>
                  </a:lnTo>
                  <a:lnTo>
                    <a:pt x="558" y="240"/>
                  </a:lnTo>
                  <a:lnTo>
                    <a:pt x="564" y="234"/>
                  </a:lnTo>
                  <a:lnTo>
                    <a:pt x="564" y="228"/>
                  </a:lnTo>
                  <a:lnTo>
                    <a:pt x="570" y="240"/>
                  </a:lnTo>
                  <a:lnTo>
                    <a:pt x="576" y="252"/>
                  </a:lnTo>
                  <a:lnTo>
                    <a:pt x="576" y="246"/>
                  </a:lnTo>
                  <a:lnTo>
                    <a:pt x="582" y="252"/>
                  </a:lnTo>
                  <a:lnTo>
                    <a:pt x="588" y="258"/>
                  </a:lnTo>
                  <a:lnTo>
                    <a:pt x="588" y="270"/>
                  </a:lnTo>
                  <a:lnTo>
                    <a:pt x="594" y="294"/>
                  </a:lnTo>
                  <a:lnTo>
                    <a:pt x="594" y="288"/>
                  </a:lnTo>
                  <a:lnTo>
                    <a:pt x="600" y="294"/>
                  </a:lnTo>
                  <a:lnTo>
                    <a:pt x="606" y="288"/>
                  </a:lnTo>
                  <a:lnTo>
                    <a:pt x="606" y="282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8" y="282"/>
                  </a:lnTo>
                  <a:lnTo>
                    <a:pt x="624" y="288"/>
                  </a:lnTo>
                  <a:lnTo>
                    <a:pt x="624" y="294"/>
                  </a:lnTo>
                  <a:lnTo>
                    <a:pt x="624" y="306"/>
                  </a:lnTo>
                  <a:lnTo>
                    <a:pt x="630" y="312"/>
                  </a:lnTo>
                  <a:lnTo>
                    <a:pt x="630" y="318"/>
                  </a:lnTo>
                  <a:lnTo>
                    <a:pt x="636" y="330"/>
                  </a:lnTo>
                  <a:lnTo>
                    <a:pt x="636" y="324"/>
                  </a:lnTo>
                  <a:lnTo>
                    <a:pt x="642" y="318"/>
                  </a:lnTo>
                  <a:lnTo>
                    <a:pt x="642" y="306"/>
                  </a:lnTo>
                  <a:lnTo>
                    <a:pt x="648" y="300"/>
                  </a:lnTo>
                  <a:lnTo>
                    <a:pt x="654" y="294"/>
                  </a:lnTo>
                  <a:lnTo>
                    <a:pt x="654" y="300"/>
                  </a:lnTo>
                  <a:lnTo>
                    <a:pt x="660" y="306"/>
                  </a:lnTo>
                  <a:lnTo>
                    <a:pt x="660" y="294"/>
                  </a:lnTo>
                  <a:lnTo>
                    <a:pt x="666" y="300"/>
                  </a:lnTo>
                  <a:lnTo>
                    <a:pt x="666" y="306"/>
                  </a:lnTo>
                  <a:lnTo>
                    <a:pt x="672" y="312"/>
                  </a:lnTo>
                  <a:lnTo>
                    <a:pt x="672" y="300"/>
                  </a:lnTo>
                  <a:lnTo>
                    <a:pt x="678" y="294"/>
                  </a:lnTo>
                  <a:lnTo>
                    <a:pt x="678" y="288"/>
                  </a:lnTo>
                  <a:lnTo>
                    <a:pt x="684" y="300"/>
                  </a:lnTo>
                  <a:lnTo>
                    <a:pt x="690" y="306"/>
                  </a:lnTo>
                  <a:lnTo>
                    <a:pt x="696" y="300"/>
                  </a:lnTo>
                  <a:lnTo>
                    <a:pt x="696" y="306"/>
                  </a:lnTo>
                  <a:lnTo>
                    <a:pt x="702" y="318"/>
                  </a:lnTo>
                  <a:lnTo>
                    <a:pt x="702" y="330"/>
                  </a:lnTo>
                  <a:lnTo>
                    <a:pt x="708" y="324"/>
                  </a:lnTo>
                  <a:lnTo>
                    <a:pt x="708" y="318"/>
                  </a:lnTo>
                  <a:lnTo>
                    <a:pt x="714" y="330"/>
                  </a:lnTo>
                  <a:lnTo>
                    <a:pt x="714" y="318"/>
                  </a:lnTo>
                  <a:lnTo>
                    <a:pt x="720" y="312"/>
                  </a:lnTo>
                  <a:lnTo>
                    <a:pt x="720" y="318"/>
                  </a:lnTo>
                  <a:lnTo>
                    <a:pt x="720" y="306"/>
                  </a:lnTo>
                  <a:lnTo>
                    <a:pt x="726" y="312"/>
                  </a:lnTo>
                  <a:lnTo>
                    <a:pt x="732" y="300"/>
                  </a:lnTo>
                  <a:lnTo>
                    <a:pt x="732" y="294"/>
                  </a:lnTo>
                  <a:lnTo>
                    <a:pt x="738" y="306"/>
                  </a:lnTo>
                  <a:lnTo>
                    <a:pt x="738" y="312"/>
                  </a:lnTo>
                  <a:lnTo>
                    <a:pt x="744" y="318"/>
                  </a:lnTo>
                  <a:lnTo>
                    <a:pt x="744" y="312"/>
                  </a:lnTo>
                  <a:lnTo>
                    <a:pt x="750" y="300"/>
                  </a:lnTo>
                  <a:lnTo>
                    <a:pt x="756" y="306"/>
                  </a:lnTo>
                  <a:lnTo>
                    <a:pt x="762" y="318"/>
                  </a:lnTo>
                  <a:lnTo>
                    <a:pt x="762" y="312"/>
                  </a:lnTo>
                  <a:lnTo>
                    <a:pt x="762" y="300"/>
                  </a:lnTo>
                  <a:lnTo>
                    <a:pt x="768" y="306"/>
                  </a:lnTo>
                  <a:lnTo>
                    <a:pt x="774" y="318"/>
                  </a:lnTo>
                  <a:lnTo>
                    <a:pt x="774" y="330"/>
                  </a:lnTo>
                  <a:lnTo>
                    <a:pt x="780" y="336"/>
                  </a:lnTo>
                  <a:lnTo>
                    <a:pt x="780" y="360"/>
                  </a:lnTo>
                  <a:lnTo>
                    <a:pt x="786" y="354"/>
                  </a:lnTo>
                  <a:lnTo>
                    <a:pt x="792" y="360"/>
                  </a:lnTo>
                  <a:lnTo>
                    <a:pt x="798" y="354"/>
                  </a:lnTo>
                  <a:lnTo>
                    <a:pt x="798" y="342"/>
                  </a:lnTo>
                  <a:lnTo>
                    <a:pt x="798" y="336"/>
                  </a:lnTo>
                  <a:lnTo>
                    <a:pt x="804" y="342"/>
                  </a:lnTo>
                  <a:lnTo>
                    <a:pt x="804" y="336"/>
                  </a:lnTo>
                  <a:lnTo>
                    <a:pt x="810" y="348"/>
                  </a:lnTo>
                  <a:lnTo>
                    <a:pt x="816" y="342"/>
                  </a:lnTo>
                  <a:lnTo>
                    <a:pt x="816" y="354"/>
                  </a:lnTo>
                  <a:lnTo>
                    <a:pt x="822" y="360"/>
                  </a:lnTo>
                  <a:lnTo>
                    <a:pt x="822" y="366"/>
                  </a:lnTo>
                  <a:lnTo>
                    <a:pt x="822" y="354"/>
                  </a:lnTo>
                  <a:lnTo>
                    <a:pt x="828" y="354"/>
                  </a:lnTo>
                  <a:lnTo>
                    <a:pt x="828" y="366"/>
                  </a:lnTo>
                  <a:lnTo>
                    <a:pt x="834" y="372"/>
                  </a:lnTo>
                  <a:lnTo>
                    <a:pt x="840" y="378"/>
                  </a:lnTo>
                  <a:lnTo>
                    <a:pt x="840" y="366"/>
                  </a:lnTo>
                  <a:lnTo>
                    <a:pt x="846" y="372"/>
                  </a:lnTo>
                  <a:lnTo>
                    <a:pt x="846" y="360"/>
                  </a:lnTo>
                  <a:lnTo>
                    <a:pt x="852" y="354"/>
                  </a:lnTo>
                  <a:lnTo>
                    <a:pt x="852" y="342"/>
                  </a:lnTo>
                  <a:lnTo>
                    <a:pt x="858" y="336"/>
                  </a:lnTo>
                  <a:lnTo>
                    <a:pt x="858" y="324"/>
                  </a:lnTo>
                  <a:lnTo>
                    <a:pt x="858" y="318"/>
                  </a:lnTo>
                  <a:lnTo>
                    <a:pt x="864" y="312"/>
                  </a:lnTo>
                  <a:lnTo>
                    <a:pt x="864" y="300"/>
                  </a:lnTo>
                  <a:lnTo>
                    <a:pt x="870" y="294"/>
                  </a:lnTo>
                  <a:lnTo>
                    <a:pt x="876" y="300"/>
                  </a:lnTo>
                  <a:lnTo>
                    <a:pt x="876" y="288"/>
                  </a:lnTo>
                  <a:lnTo>
                    <a:pt x="882" y="288"/>
                  </a:lnTo>
                  <a:lnTo>
                    <a:pt x="882" y="270"/>
                  </a:lnTo>
                  <a:lnTo>
                    <a:pt x="882" y="264"/>
                  </a:lnTo>
                  <a:lnTo>
                    <a:pt x="888" y="276"/>
                  </a:lnTo>
                  <a:lnTo>
                    <a:pt x="888" y="270"/>
                  </a:lnTo>
                  <a:lnTo>
                    <a:pt x="894" y="264"/>
                  </a:lnTo>
                  <a:lnTo>
                    <a:pt x="900" y="270"/>
                  </a:lnTo>
                  <a:lnTo>
                    <a:pt x="900" y="264"/>
                  </a:lnTo>
                  <a:lnTo>
                    <a:pt x="906" y="258"/>
                  </a:lnTo>
                  <a:lnTo>
                    <a:pt x="906" y="240"/>
                  </a:lnTo>
                  <a:lnTo>
                    <a:pt x="912" y="252"/>
                  </a:lnTo>
                  <a:lnTo>
                    <a:pt x="912" y="258"/>
                  </a:lnTo>
                  <a:lnTo>
                    <a:pt x="918" y="252"/>
                  </a:lnTo>
                  <a:lnTo>
                    <a:pt x="918" y="246"/>
                  </a:lnTo>
                  <a:lnTo>
                    <a:pt x="918" y="240"/>
                  </a:lnTo>
                  <a:lnTo>
                    <a:pt x="924" y="252"/>
                  </a:lnTo>
                  <a:lnTo>
                    <a:pt x="924" y="270"/>
                  </a:lnTo>
                  <a:lnTo>
                    <a:pt x="930" y="258"/>
                  </a:lnTo>
                  <a:lnTo>
                    <a:pt x="936" y="252"/>
                  </a:lnTo>
                  <a:lnTo>
                    <a:pt x="936" y="270"/>
                  </a:lnTo>
                  <a:lnTo>
                    <a:pt x="942" y="264"/>
                  </a:lnTo>
                  <a:lnTo>
                    <a:pt x="942" y="258"/>
                  </a:lnTo>
                  <a:lnTo>
                    <a:pt x="948" y="252"/>
                  </a:lnTo>
                  <a:lnTo>
                    <a:pt x="948" y="264"/>
                  </a:lnTo>
                  <a:lnTo>
                    <a:pt x="954" y="246"/>
                  </a:lnTo>
                  <a:lnTo>
                    <a:pt x="954" y="228"/>
                  </a:lnTo>
                  <a:lnTo>
                    <a:pt x="960" y="216"/>
                  </a:lnTo>
                  <a:lnTo>
                    <a:pt x="960" y="222"/>
                  </a:lnTo>
                  <a:lnTo>
                    <a:pt x="960" y="210"/>
                  </a:lnTo>
                  <a:lnTo>
                    <a:pt x="966" y="216"/>
                  </a:lnTo>
                  <a:lnTo>
                    <a:pt x="972" y="204"/>
                  </a:lnTo>
                  <a:lnTo>
                    <a:pt x="978" y="198"/>
                  </a:lnTo>
                  <a:lnTo>
                    <a:pt x="984" y="210"/>
                  </a:lnTo>
                  <a:lnTo>
                    <a:pt x="984" y="216"/>
                  </a:lnTo>
                  <a:lnTo>
                    <a:pt x="990" y="222"/>
                  </a:lnTo>
                  <a:lnTo>
                    <a:pt x="996" y="210"/>
                  </a:lnTo>
                  <a:lnTo>
                    <a:pt x="996" y="198"/>
                  </a:lnTo>
                  <a:lnTo>
                    <a:pt x="1002" y="204"/>
                  </a:lnTo>
                  <a:lnTo>
                    <a:pt x="1002" y="210"/>
                  </a:lnTo>
                  <a:lnTo>
                    <a:pt x="1008" y="204"/>
                  </a:lnTo>
                  <a:lnTo>
                    <a:pt x="1014" y="210"/>
                  </a:lnTo>
                  <a:lnTo>
                    <a:pt x="1014" y="216"/>
                  </a:lnTo>
                  <a:lnTo>
                    <a:pt x="1020" y="222"/>
                  </a:lnTo>
                  <a:lnTo>
                    <a:pt x="1020" y="216"/>
                  </a:lnTo>
                  <a:lnTo>
                    <a:pt x="1026" y="204"/>
                  </a:lnTo>
                  <a:lnTo>
                    <a:pt x="1026" y="210"/>
                  </a:lnTo>
                  <a:lnTo>
                    <a:pt x="1032" y="216"/>
                  </a:lnTo>
                  <a:lnTo>
                    <a:pt x="1038" y="198"/>
                  </a:lnTo>
                  <a:lnTo>
                    <a:pt x="1038" y="204"/>
                  </a:lnTo>
                  <a:lnTo>
                    <a:pt x="1038" y="192"/>
                  </a:lnTo>
                  <a:lnTo>
                    <a:pt x="1044" y="174"/>
                  </a:lnTo>
                  <a:lnTo>
                    <a:pt x="1044" y="156"/>
                  </a:lnTo>
                  <a:lnTo>
                    <a:pt x="1050" y="150"/>
                  </a:lnTo>
                  <a:lnTo>
                    <a:pt x="1050" y="138"/>
                  </a:lnTo>
                  <a:lnTo>
                    <a:pt x="1056" y="144"/>
                  </a:lnTo>
                  <a:lnTo>
                    <a:pt x="1056" y="150"/>
                  </a:lnTo>
                  <a:lnTo>
                    <a:pt x="1062" y="138"/>
                  </a:lnTo>
                  <a:lnTo>
                    <a:pt x="1062" y="144"/>
                  </a:lnTo>
                  <a:lnTo>
                    <a:pt x="1068" y="132"/>
                  </a:lnTo>
                  <a:lnTo>
                    <a:pt x="1068" y="120"/>
                  </a:lnTo>
                  <a:lnTo>
                    <a:pt x="1074" y="132"/>
                  </a:lnTo>
                  <a:lnTo>
                    <a:pt x="1074" y="126"/>
                  </a:lnTo>
                  <a:lnTo>
                    <a:pt x="1074" y="102"/>
                  </a:lnTo>
                  <a:lnTo>
                    <a:pt x="1080" y="114"/>
                  </a:lnTo>
                  <a:lnTo>
                    <a:pt x="1080" y="126"/>
                  </a:lnTo>
                  <a:lnTo>
                    <a:pt x="1086" y="138"/>
                  </a:lnTo>
                  <a:lnTo>
                    <a:pt x="1092" y="132"/>
                  </a:lnTo>
                  <a:lnTo>
                    <a:pt x="1092" y="126"/>
                  </a:lnTo>
                  <a:lnTo>
                    <a:pt x="1092" y="132"/>
                  </a:lnTo>
                  <a:lnTo>
                    <a:pt x="1098" y="144"/>
                  </a:lnTo>
                  <a:lnTo>
                    <a:pt x="1104" y="138"/>
                  </a:lnTo>
                  <a:lnTo>
                    <a:pt x="1104" y="150"/>
                  </a:lnTo>
                  <a:lnTo>
                    <a:pt x="1110" y="150"/>
                  </a:lnTo>
                  <a:lnTo>
                    <a:pt x="1110" y="138"/>
                  </a:lnTo>
                  <a:lnTo>
                    <a:pt x="1116" y="144"/>
                  </a:lnTo>
                  <a:lnTo>
                    <a:pt x="1122" y="150"/>
                  </a:lnTo>
                  <a:lnTo>
                    <a:pt x="1122" y="162"/>
                  </a:lnTo>
                  <a:lnTo>
                    <a:pt x="1128" y="162"/>
                  </a:lnTo>
                  <a:lnTo>
                    <a:pt x="1128" y="150"/>
                  </a:lnTo>
                  <a:lnTo>
                    <a:pt x="1134" y="156"/>
                  </a:lnTo>
                  <a:lnTo>
                    <a:pt x="1134" y="162"/>
                  </a:lnTo>
                  <a:lnTo>
                    <a:pt x="1134" y="180"/>
                  </a:lnTo>
                  <a:lnTo>
                    <a:pt x="1141" y="150"/>
                  </a:lnTo>
                  <a:lnTo>
                    <a:pt x="1141" y="162"/>
                  </a:lnTo>
                  <a:lnTo>
                    <a:pt x="1147" y="168"/>
                  </a:lnTo>
                  <a:lnTo>
                    <a:pt x="1147" y="180"/>
                  </a:lnTo>
                  <a:lnTo>
                    <a:pt x="1153" y="174"/>
                  </a:lnTo>
                  <a:lnTo>
                    <a:pt x="1153" y="168"/>
                  </a:lnTo>
                  <a:lnTo>
                    <a:pt x="1159" y="156"/>
                  </a:lnTo>
                  <a:lnTo>
                    <a:pt x="1159" y="162"/>
                  </a:lnTo>
                  <a:lnTo>
                    <a:pt x="1165" y="180"/>
                  </a:lnTo>
                  <a:lnTo>
                    <a:pt x="1165" y="168"/>
                  </a:lnTo>
                  <a:lnTo>
                    <a:pt x="1171" y="168"/>
                  </a:lnTo>
                  <a:lnTo>
                    <a:pt x="1171" y="180"/>
                  </a:lnTo>
                  <a:lnTo>
                    <a:pt x="1177" y="174"/>
                  </a:lnTo>
                  <a:lnTo>
                    <a:pt x="1183" y="156"/>
                  </a:lnTo>
                  <a:lnTo>
                    <a:pt x="1183" y="138"/>
                  </a:lnTo>
                  <a:lnTo>
                    <a:pt x="1189" y="138"/>
                  </a:lnTo>
                  <a:lnTo>
                    <a:pt x="1189" y="150"/>
                  </a:lnTo>
                  <a:lnTo>
                    <a:pt x="1195" y="168"/>
                  </a:lnTo>
                  <a:lnTo>
                    <a:pt x="1195" y="162"/>
                  </a:lnTo>
                  <a:lnTo>
                    <a:pt x="1195" y="150"/>
                  </a:lnTo>
                  <a:lnTo>
                    <a:pt x="1201" y="144"/>
                  </a:lnTo>
                  <a:lnTo>
                    <a:pt x="1201" y="138"/>
                  </a:lnTo>
                  <a:lnTo>
                    <a:pt x="1207" y="150"/>
                  </a:lnTo>
                  <a:lnTo>
                    <a:pt x="1213" y="144"/>
                  </a:lnTo>
                  <a:lnTo>
                    <a:pt x="1219" y="138"/>
                  </a:lnTo>
                  <a:lnTo>
                    <a:pt x="1225" y="150"/>
                  </a:lnTo>
                  <a:lnTo>
                    <a:pt x="1225" y="144"/>
                  </a:lnTo>
                  <a:lnTo>
                    <a:pt x="1231" y="150"/>
                  </a:lnTo>
                  <a:lnTo>
                    <a:pt x="1231" y="174"/>
                  </a:lnTo>
                  <a:lnTo>
                    <a:pt x="1237" y="180"/>
                  </a:lnTo>
                  <a:lnTo>
                    <a:pt x="1237" y="198"/>
                  </a:lnTo>
                  <a:lnTo>
                    <a:pt x="1243" y="192"/>
                  </a:lnTo>
                  <a:lnTo>
                    <a:pt x="1243" y="186"/>
                  </a:lnTo>
                  <a:lnTo>
                    <a:pt x="1249" y="168"/>
                  </a:lnTo>
                  <a:lnTo>
                    <a:pt x="1249" y="156"/>
                  </a:lnTo>
                  <a:lnTo>
                    <a:pt x="1255" y="162"/>
                  </a:lnTo>
                  <a:lnTo>
                    <a:pt x="1255" y="144"/>
                  </a:lnTo>
                  <a:lnTo>
                    <a:pt x="1261" y="150"/>
                  </a:lnTo>
                  <a:lnTo>
                    <a:pt x="1267" y="144"/>
                  </a:lnTo>
                  <a:lnTo>
                    <a:pt x="1267" y="138"/>
                  </a:lnTo>
                  <a:lnTo>
                    <a:pt x="1273" y="102"/>
                  </a:lnTo>
                  <a:lnTo>
                    <a:pt x="1273" y="90"/>
                  </a:lnTo>
                  <a:lnTo>
                    <a:pt x="1279" y="84"/>
                  </a:lnTo>
                  <a:lnTo>
                    <a:pt x="1285" y="90"/>
                  </a:lnTo>
                  <a:lnTo>
                    <a:pt x="1291" y="90"/>
                  </a:lnTo>
                  <a:lnTo>
                    <a:pt x="1291" y="102"/>
                  </a:lnTo>
                  <a:lnTo>
                    <a:pt x="1291" y="126"/>
                  </a:lnTo>
                  <a:lnTo>
                    <a:pt x="1297" y="138"/>
                  </a:lnTo>
                  <a:lnTo>
                    <a:pt x="1303" y="156"/>
                  </a:lnTo>
                  <a:lnTo>
                    <a:pt x="1303" y="144"/>
                  </a:lnTo>
                  <a:lnTo>
                    <a:pt x="1309" y="132"/>
                  </a:lnTo>
                  <a:lnTo>
                    <a:pt x="1309" y="120"/>
                  </a:lnTo>
                  <a:lnTo>
                    <a:pt x="1309" y="114"/>
                  </a:lnTo>
                  <a:lnTo>
                    <a:pt x="1315" y="102"/>
                  </a:lnTo>
                  <a:lnTo>
                    <a:pt x="1315" y="90"/>
                  </a:lnTo>
                  <a:lnTo>
                    <a:pt x="1321" y="84"/>
                  </a:lnTo>
                  <a:lnTo>
                    <a:pt x="1327" y="90"/>
                  </a:lnTo>
                  <a:lnTo>
                    <a:pt x="1327" y="102"/>
                  </a:lnTo>
                  <a:lnTo>
                    <a:pt x="1333" y="102"/>
                  </a:lnTo>
                  <a:lnTo>
                    <a:pt x="1333" y="114"/>
                  </a:lnTo>
                  <a:lnTo>
                    <a:pt x="1339" y="126"/>
                  </a:lnTo>
                  <a:lnTo>
                    <a:pt x="1339" y="138"/>
                  </a:lnTo>
                  <a:lnTo>
                    <a:pt x="1345" y="144"/>
                  </a:lnTo>
                  <a:lnTo>
                    <a:pt x="1351" y="168"/>
                  </a:lnTo>
                  <a:lnTo>
                    <a:pt x="1357" y="168"/>
                  </a:lnTo>
                  <a:lnTo>
                    <a:pt x="1363" y="198"/>
                  </a:lnTo>
                  <a:lnTo>
                    <a:pt x="1363" y="228"/>
                  </a:lnTo>
                  <a:lnTo>
                    <a:pt x="1369" y="246"/>
                  </a:lnTo>
                  <a:lnTo>
                    <a:pt x="1369" y="252"/>
                  </a:lnTo>
                  <a:lnTo>
                    <a:pt x="1369" y="246"/>
                  </a:lnTo>
                  <a:lnTo>
                    <a:pt x="1375" y="258"/>
                  </a:lnTo>
                  <a:lnTo>
                    <a:pt x="1375" y="264"/>
                  </a:lnTo>
                  <a:lnTo>
                    <a:pt x="1381" y="270"/>
                  </a:lnTo>
                  <a:lnTo>
                    <a:pt x="1387" y="282"/>
                  </a:lnTo>
                  <a:lnTo>
                    <a:pt x="1387" y="270"/>
                  </a:lnTo>
                  <a:lnTo>
                    <a:pt x="1393" y="264"/>
                  </a:lnTo>
                  <a:lnTo>
                    <a:pt x="1393" y="252"/>
                  </a:lnTo>
                  <a:lnTo>
                    <a:pt x="1399" y="264"/>
                  </a:lnTo>
                  <a:lnTo>
                    <a:pt x="1405" y="258"/>
                  </a:lnTo>
                  <a:lnTo>
                    <a:pt x="1405" y="252"/>
                  </a:lnTo>
                  <a:lnTo>
                    <a:pt x="1405" y="258"/>
                  </a:lnTo>
                  <a:lnTo>
                    <a:pt x="1411" y="246"/>
                  </a:lnTo>
                  <a:lnTo>
                    <a:pt x="1417" y="240"/>
                  </a:lnTo>
                  <a:lnTo>
                    <a:pt x="1423" y="234"/>
                  </a:lnTo>
                  <a:lnTo>
                    <a:pt x="1423" y="216"/>
                  </a:lnTo>
                  <a:lnTo>
                    <a:pt x="1429" y="204"/>
                  </a:lnTo>
                  <a:lnTo>
                    <a:pt x="1429" y="210"/>
                  </a:lnTo>
                  <a:lnTo>
                    <a:pt x="1435" y="186"/>
                  </a:lnTo>
                  <a:lnTo>
                    <a:pt x="1435" y="180"/>
                  </a:lnTo>
                  <a:lnTo>
                    <a:pt x="1441" y="168"/>
                  </a:lnTo>
                  <a:lnTo>
                    <a:pt x="1441" y="150"/>
                  </a:lnTo>
                  <a:lnTo>
                    <a:pt x="1447" y="144"/>
                  </a:lnTo>
                  <a:lnTo>
                    <a:pt x="1447" y="138"/>
                  </a:lnTo>
                  <a:lnTo>
                    <a:pt x="1453" y="144"/>
                  </a:lnTo>
                  <a:lnTo>
                    <a:pt x="1459" y="138"/>
                  </a:lnTo>
                  <a:lnTo>
                    <a:pt x="1459" y="156"/>
                  </a:lnTo>
                  <a:lnTo>
                    <a:pt x="1465" y="162"/>
                  </a:lnTo>
                  <a:lnTo>
                    <a:pt x="1465" y="168"/>
                  </a:lnTo>
                  <a:lnTo>
                    <a:pt x="1465" y="180"/>
                  </a:lnTo>
                  <a:lnTo>
                    <a:pt x="1471" y="186"/>
                  </a:lnTo>
                  <a:lnTo>
                    <a:pt x="1471" y="180"/>
                  </a:lnTo>
                  <a:lnTo>
                    <a:pt x="1477" y="168"/>
                  </a:lnTo>
                  <a:lnTo>
                    <a:pt x="1483" y="168"/>
                  </a:lnTo>
                  <a:lnTo>
                    <a:pt x="1483" y="180"/>
                  </a:lnTo>
                  <a:lnTo>
                    <a:pt x="1483" y="174"/>
                  </a:lnTo>
                  <a:lnTo>
                    <a:pt x="1489" y="168"/>
                  </a:lnTo>
                  <a:lnTo>
                    <a:pt x="1489" y="150"/>
                  </a:lnTo>
                  <a:lnTo>
                    <a:pt x="1495" y="144"/>
                  </a:lnTo>
                  <a:lnTo>
                    <a:pt x="1501" y="162"/>
                  </a:lnTo>
                  <a:lnTo>
                    <a:pt x="1501" y="180"/>
                  </a:lnTo>
                  <a:lnTo>
                    <a:pt x="1507" y="174"/>
                  </a:lnTo>
                  <a:lnTo>
                    <a:pt x="1507" y="186"/>
                  </a:lnTo>
                  <a:lnTo>
                    <a:pt x="1513" y="186"/>
                  </a:lnTo>
                  <a:lnTo>
                    <a:pt x="1513" y="174"/>
                  </a:lnTo>
                  <a:lnTo>
                    <a:pt x="1519" y="162"/>
                  </a:lnTo>
                  <a:lnTo>
                    <a:pt x="1525" y="174"/>
                  </a:lnTo>
                  <a:lnTo>
                    <a:pt x="1525" y="192"/>
                  </a:lnTo>
                  <a:lnTo>
                    <a:pt x="1525" y="210"/>
                  </a:lnTo>
                  <a:lnTo>
                    <a:pt x="1531" y="204"/>
                  </a:lnTo>
                  <a:lnTo>
                    <a:pt x="1531" y="192"/>
                  </a:lnTo>
                  <a:lnTo>
                    <a:pt x="1537" y="186"/>
                  </a:lnTo>
                  <a:lnTo>
                    <a:pt x="1543" y="180"/>
                  </a:lnTo>
                  <a:lnTo>
                    <a:pt x="1543" y="174"/>
                  </a:lnTo>
                  <a:lnTo>
                    <a:pt x="1549" y="180"/>
                  </a:lnTo>
                  <a:lnTo>
                    <a:pt x="1549" y="162"/>
                  </a:lnTo>
                  <a:lnTo>
                    <a:pt x="1555" y="168"/>
                  </a:lnTo>
                  <a:lnTo>
                    <a:pt x="1555" y="174"/>
                  </a:lnTo>
                  <a:lnTo>
                    <a:pt x="1561" y="180"/>
                  </a:lnTo>
                  <a:lnTo>
                    <a:pt x="1561" y="192"/>
                  </a:lnTo>
                  <a:lnTo>
                    <a:pt x="1567" y="186"/>
                  </a:lnTo>
                  <a:lnTo>
                    <a:pt x="1567" y="174"/>
                  </a:lnTo>
                  <a:lnTo>
                    <a:pt x="1573" y="144"/>
                  </a:lnTo>
                  <a:lnTo>
                    <a:pt x="1573" y="150"/>
                  </a:lnTo>
                  <a:lnTo>
                    <a:pt x="1579" y="156"/>
                  </a:lnTo>
                  <a:lnTo>
                    <a:pt x="1579" y="168"/>
                  </a:lnTo>
                  <a:lnTo>
                    <a:pt x="1585" y="174"/>
                  </a:lnTo>
                  <a:lnTo>
                    <a:pt x="1585" y="162"/>
                  </a:lnTo>
                  <a:lnTo>
                    <a:pt x="1591" y="162"/>
                  </a:lnTo>
                  <a:lnTo>
                    <a:pt x="1591" y="174"/>
                  </a:lnTo>
                  <a:lnTo>
                    <a:pt x="1597" y="180"/>
                  </a:lnTo>
                  <a:lnTo>
                    <a:pt x="1603" y="180"/>
                  </a:lnTo>
                  <a:lnTo>
                    <a:pt x="1603" y="192"/>
                  </a:lnTo>
                  <a:lnTo>
                    <a:pt x="1609" y="204"/>
                  </a:lnTo>
                  <a:lnTo>
                    <a:pt x="1609" y="198"/>
                  </a:lnTo>
                  <a:lnTo>
                    <a:pt x="1615" y="192"/>
                  </a:lnTo>
                  <a:lnTo>
                    <a:pt x="1615" y="198"/>
                  </a:lnTo>
                  <a:lnTo>
                    <a:pt x="1621" y="210"/>
                  </a:lnTo>
                  <a:lnTo>
                    <a:pt x="1621" y="198"/>
                  </a:lnTo>
                  <a:lnTo>
                    <a:pt x="1621" y="180"/>
                  </a:lnTo>
                  <a:lnTo>
                    <a:pt x="1627" y="174"/>
                  </a:lnTo>
                  <a:lnTo>
                    <a:pt x="1633" y="174"/>
                  </a:lnTo>
                  <a:lnTo>
                    <a:pt x="1633" y="192"/>
                  </a:lnTo>
                  <a:lnTo>
                    <a:pt x="1639" y="192"/>
                  </a:lnTo>
                  <a:lnTo>
                    <a:pt x="1639" y="204"/>
                  </a:lnTo>
                  <a:lnTo>
                    <a:pt x="1639" y="216"/>
                  </a:lnTo>
                  <a:lnTo>
                    <a:pt x="1645" y="204"/>
                  </a:lnTo>
                  <a:lnTo>
                    <a:pt x="1651" y="198"/>
                  </a:lnTo>
                  <a:lnTo>
                    <a:pt x="1657" y="192"/>
                  </a:lnTo>
                  <a:lnTo>
                    <a:pt x="1663" y="192"/>
                  </a:lnTo>
                  <a:lnTo>
                    <a:pt x="1663" y="180"/>
                  </a:lnTo>
                  <a:lnTo>
                    <a:pt x="1669" y="198"/>
                  </a:lnTo>
                  <a:lnTo>
                    <a:pt x="1669" y="192"/>
                  </a:lnTo>
                  <a:lnTo>
                    <a:pt x="1675" y="174"/>
                  </a:lnTo>
                  <a:lnTo>
                    <a:pt x="1675" y="150"/>
                  </a:lnTo>
                  <a:lnTo>
                    <a:pt x="1681" y="132"/>
                  </a:lnTo>
                  <a:lnTo>
                    <a:pt x="1681" y="150"/>
                  </a:lnTo>
                  <a:lnTo>
                    <a:pt x="1681" y="144"/>
                  </a:lnTo>
                  <a:lnTo>
                    <a:pt x="1687" y="162"/>
                  </a:lnTo>
                  <a:lnTo>
                    <a:pt x="1687" y="150"/>
                  </a:lnTo>
                  <a:lnTo>
                    <a:pt x="1693" y="144"/>
                  </a:lnTo>
                  <a:lnTo>
                    <a:pt x="1693" y="162"/>
                  </a:lnTo>
                  <a:lnTo>
                    <a:pt x="1699" y="156"/>
                  </a:lnTo>
                  <a:lnTo>
                    <a:pt x="1699" y="150"/>
                  </a:lnTo>
                  <a:lnTo>
                    <a:pt x="1699" y="162"/>
                  </a:lnTo>
                  <a:lnTo>
                    <a:pt x="1705" y="168"/>
                  </a:lnTo>
                  <a:lnTo>
                    <a:pt x="1705" y="162"/>
                  </a:lnTo>
                  <a:lnTo>
                    <a:pt x="1711" y="156"/>
                  </a:lnTo>
                  <a:lnTo>
                    <a:pt x="1711" y="138"/>
                  </a:lnTo>
                  <a:lnTo>
                    <a:pt x="1717" y="144"/>
                  </a:lnTo>
                  <a:lnTo>
                    <a:pt x="1717" y="132"/>
                  </a:lnTo>
                  <a:lnTo>
                    <a:pt x="1717" y="126"/>
                  </a:lnTo>
                  <a:lnTo>
                    <a:pt x="1723" y="120"/>
                  </a:lnTo>
                  <a:lnTo>
                    <a:pt x="1723" y="126"/>
                  </a:lnTo>
                  <a:lnTo>
                    <a:pt x="1729" y="138"/>
                  </a:lnTo>
                  <a:lnTo>
                    <a:pt x="1735" y="120"/>
                  </a:lnTo>
                  <a:lnTo>
                    <a:pt x="1735" y="102"/>
                  </a:lnTo>
                  <a:lnTo>
                    <a:pt x="1741" y="96"/>
                  </a:lnTo>
                  <a:lnTo>
                    <a:pt x="1741" y="102"/>
                  </a:lnTo>
                  <a:lnTo>
                    <a:pt x="1747" y="96"/>
                  </a:lnTo>
                  <a:lnTo>
                    <a:pt x="1753" y="102"/>
                  </a:lnTo>
                  <a:lnTo>
                    <a:pt x="1753" y="90"/>
                  </a:lnTo>
                  <a:lnTo>
                    <a:pt x="1759" y="84"/>
                  </a:lnTo>
                  <a:lnTo>
                    <a:pt x="1759" y="96"/>
                  </a:lnTo>
                  <a:lnTo>
                    <a:pt x="1765" y="90"/>
                  </a:lnTo>
                  <a:lnTo>
                    <a:pt x="1765" y="102"/>
                  </a:lnTo>
                  <a:lnTo>
                    <a:pt x="1771" y="96"/>
                  </a:lnTo>
                  <a:lnTo>
                    <a:pt x="1771" y="102"/>
                  </a:lnTo>
                  <a:lnTo>
                    <a:pt x="1777" y="120"/>
                  </a:lnTo>
                  <a:lnTo>
                    <a:pt x="1777" y="132"/>
                  </a:lnTo>
                  <a:lnTo>
                    <a:pt x="1777" y="144"/>
                  </a:lnTo>
                  <a:lnTo>
                    <a:pt x="1783" y="150"/>
                  </a:lnTo>
                  <a:lnTo>
                    <a:pt x="1789" y="162"/>
                  </a:lnTo>
                  <a:lnTo>
                    <a:pt x="1795" y="174"/>
                  </a:lnTo>
                  <a:lnTo>
                    <a:pt x="1795" y="186"/>
                  </a:lnTo>
                  <a:lnTo>
                    <a:pt x="1801" y="192"/>
                  </a:lnTo>
                  <a:lnTo>
                    <a:pt x="1801" y="174"/>
                  </a:lnTo>
                  <a:lnTo>
                    <a:pt x="1801" y="168"/>
                  </a:lnTo>
                  <a:lnTo>
                    <a:pt x="1807" y="186"/>
                  </a:lnTo>
                  <a:lnTo>
                    <a:pt x="1807" y="180"/>
                  </a:lnTo>
                  <a:lnTo>
                    <a:pt x="1813" y="168"/>
                  </a:lnTo>
                  <a:lnTo>
                    <a:pt x="1813" y="162"/>
                  </a:lnTo>
                  <a:lnTo>
                    <a:pt x="1819" y="168"/>
                  </a:lnTo>
                  <a:lnTo>
                    <a:pt x="1819" y="174"/>
                  </a:lnTo>
                  <a:lnTo>
                    <a:pt x="1825" y="162"/>
                  </a:lnTo>
                  <a:lnTo>
                    <a:pt x="1825" y="156"/>
                  </a:lnTo>
                  <a:lnTo>
                    <a:pt x="1831" y="150"/>
                  </a:lnTo>
                  <a:lnTo>
                    <a:pt x="1837" y="144"/>
                  </a:lnTo>
                  <a:lnTo>
                    <a:pt x="1837" y="168"/>
                  </a:lnTo>
                  <a:lnTo>
                    <a:pt x="1837" y="180"/>
                  </a:lnTo>
                  <a:lnTo>
                    <a:pt x="1843" y="180"/>
                  </a:lnTo>
                  <a:lnTo>
                    <a:pt x="1849" y="186"/>
                  </a:lnTo>
                  <a:lnTo>
                    <a:pt x="1855" y="180"/>
                  </a:lnTo>
                  <a:lnTo>
                    <a:pt x="1855" y="204"/>
                  </a:lnTo>
                  <a:lnTo>
                    <a:pt x="1861" y="210"/>
                  </a:lnTo>
                  <a:lnTo>
                    <a:pt x="1861" y="216"/>
                  </a:lnTo>
                  <a:lnTo>
                    <a:pt x="1867" y="228"/>
                  </a:lnTo>
                  <a:lnTo>
                    <a:pt x="1867" y="234"/>
                  </a:lnTo>
                  <a:lnTo>
                    <a:pt x="1873" y="246"/>
                  </a:lnTo>
                  <a:lnTo>
                    <a:pt x="1879" y="228"/>
                  </a:lnTo>
                  <a:lnTo>
                    <a:pt x="1879" y="216"/>
                  </a:lnTo>
                  <a:lnTo>
                    <a:pt x="1885" y="210"/>
                  </a:lnTo>
                  <a:lnTo>
                    <a:pt x="1885" y="216"/>
                  </a:lnTo>
                  <a:lnTo>
                    <a:pt x="1891" y="228"/>
                  </a:lnTo>
                  <a:lnTo>
                    <a:pt x="1891" y="222"/>
                  </a:lnTo>
                  <a:lnTo>
                    <a:pt x="1897" y="234"/>
                  </a:lnTo>
                  <a:lnTo>
                    <a:pt x="1897" y="246"/>
                  </a:lnTo>
                  <a:lnTo>
                    <a:pt x="1903" y="240"/>
                  </a:lnTo>
                  <a:lnTo>
                    <a:pt x="1903" y="222"/>
                  </a:lnTo>
                  <a:lnTo>
                    <a:pt x="1909" y="222"/>
                  </a:lnTo>
                  <a:lnTo>
                    <a:pt x="1915" y="228"/>
                  </a:lnTo>
                  <a:lnTo>
                    <a:pt x="1915" y="222"/>
                  </a:lnTo>
                  <a:lnTo>
                    <a:pt x="1915" y="234"/>
                  </a:lnTo>
                  <a:lnTo>
                    <a:pt x="1921" y="246"/>
                  </a:lnTo>
                  <a:lnTo>
                    <a:pt x="1921" y="234"/>
                  </a:lnTo>
                  <a:lnTo>
                    <a:pt x="1927" y="228"/>
                  </a:lnTo>
                  <a:lnTo>
                    <a:pt x="1933" y="228"/>
                  </a:lnTo>
                  <a:lnTo>
                    <a:pt x="1933" y="216"/>
                  </a:lnTo>
                  <a:lnTo>
                    <a:pt x="1939" y="222"/>
                  </a:lnTo>
                  <a:lnTo>
                    <a:pt x="1945" y="210"/>
                  </a:lnTo>
                  <a:lnTo>
                    <a:pt x="1945" y="204"/>
                  </a:lnTo>
                  <a:lnTo>
                    <a:pt x="1951" y="216"/>
                  </a:lnTo>
                  <a:lnTo>
                    <a:pt x="1951" y="240"/>
                  </a:lnTo>
                  <a:lnTo>
                    <a:pt x="1957" y="228"/>
                  </a:lnTo>
                  <a:lnTo>
                    <a:pt x="1963" y="234"/>
                  </a:lnTo>
                  <a:lnTo>
                    <a:pt x="1963" y="240"/>
                  </a:lnTo>
                  <a:lnTo>
                    <a:pt x="1969" y="246"/>
                  </a:lnTo>
                  <a:lnTo>
                    <a:pt x="1975" y="252"/>
                  </a:lnTo>
                  <a:lnTo>
                    <a:pt x="1975" y="264"/>
                  </a:lnTo>
                  <a:lnTo>
                    <a:pt x="1975" y="276"/>
                  </a:lnTo>
                  <a:lnTo>
                    <a:pt x="1981" y="282"/>
                  </a:lnTo>
                  <a:lnTo>
                    <a:pt x="1981" y="288"/>
                  </a:lnTo>
                  <a:lnTo>
                    <a:pt x="1987" y="294"/>
                  </a:lnTo>
                  <a:lnTo>
                    <a:pt x="1987" y="276"/>
                  </a:lnTo>
                  <a:lnTo>
                    <a:pt x="1993" y="264"/>
                  </a:lnTo>
                  <a:lnTo>
                    <a:pt x="1993" y="258"/>
                  </a:lnTo>
                  <a:lnTo>
                    <a:pt x="1999" y="264"/>
                  </a:lnTo>
                  <a:lnTo>
                    <a:pt x="1999" y="276"/>
                  </a:lnTo>
                  <a:lnTo>
                    <a:pt x="2005" y="282"/>
                  </a:lnTo>
                  <a:lnTo>
                    <a:pt x="2011" y="288"/>
                  </a:lnTo>
                  <a:lnTo>
                    <a:pt x="2011" y="300"/>
                  </a:lnTo>
                  <a:lnTo>
                    <a:pt x="2017" y="312"/>
                  </a:lnTo>
                  <a:lnTo>
                    <a:pt x="2017" y="342"/>
                  </a:lnTo>
                  <a:lnTo>
                    <a:pt x="2023" y="336"/>
                  </a:lnTo>
                  <a:lnTo>
                    <a:pt x="2029" y="330"/>
                  </a:lnTo>
                  <a:lnTo>
                    <a:pt x="2029" y="342"/>
                  </a:lnTo>
                  <a:lnTo>
                    <a:pt x="2035" y="336"/>
                  </a:lnTo>
                  <a:lnTo>
                    <a:pt x="2035" y="318"/>
                  </a:lnTo>
                  <a:lnTo>
                    <a:pt x="2041" y="324"/>
                  </a:lnTo>
                  <a:lnTo>
                    <a:pt x="2041" y="318"/>
                  </a:lnTo>
                  <a:lnTo>
                    <a:pt x="2047" y="336"/>
                  </a:lnTo>
                  <a:lnTo>
                    <a:pt x="2047" y="342"/>
                  </a:lnTo>
                  <a:lnTo>
                    <a:pt x="2053" y="336"/>
                  </a:lnTo>
                  <a:lnTo>
                    <a:pt x="2053" y="318"/>
                  </a:lnTo>
                  <a:lnTo>
                    <a:pt x="2059" y="330"/>
                  </a:lnTo>
                  <a:lnTo>
                    <a:pt x="2059" y="354"/>
                  </a:lnTo>
                  <a:lnTo>
                    <a:pt x="2065" y="366"/>
                  </a:lnTo>
                  <a:lnTo>
                    <a:pt x="2065" y="384"/>
                  </a:lnTo>
                  <a:lnTo>
                    <a:pt x="2071" y="390"/>
                  </a:lnTo>
                  <a:lnTo>
                    <a:pt x="2071" y="414"/>
                  </a:lnTo>
                  <a:lnTo>
                    <a:pt x="2071" y="396"/>
                  </a:lnTo>
                  <a:lnTo>
                    <a:pt x="2077" y="396"/>
                  </a:lnTo>
                  <a:lnTo>
                    <a:pt x="2077" y="384"/>
                  </a:lnTo>
                  <a:lnTo>
                    <a:pt x="2083" y="384"/>
                  </a:lnTo>
                  <a:lnTo>
                    <a:pt x="2083" y="372"/>
                  </a:lnTo>
                  <a:lnTo>
                    <a:pt x="2089" y="378"/>
                  </a:lnTo>
                  <a:lnTo>
                    <a:pt x="2089" y="396"/>
                  </a:lnTo>
                  <a:lnTo>
                    <a:pt x="2095" y="384"/>
                  </a:lnTo>
                  <a:lnTo>
                    <a:pt x="2095" y="372"/>
                  </a:lnTo>
                  <a:lnTo>
                    <a:pt x="2101" y="372"/>
                  </a:lnTo>
                  <a:lnTo>
                    <a:pt x="2107" y="366"/>
                  </a:lnTo>
                  <a:lnTo>
                    <a:pt x="2107" y="354"/>
                  </a:lnTo>
                  <a:lnTo>
                    <a:pt x="2113" y="348"/>
                  </a:lnTo>
                  <a:lnTo>
                    <a:pt x="2113" y="342"/>
                  </a:lnTo>
                  <a:lnTo>
                    <a:pt x="2119" y="348"/>
                  </a:lnTo>
                  <a:lnTo>
                    <a:pt x="2119" y="360"/>
                  </a:lnTo>
                  <a:lnTo>
                    <a:pt x="2125" y="378"/>
                  </a:lnTo>
                  <a:lnTo>
                    <a:pt x="2125" y="384"/>
                  </a:lnTo>
                  <a:lnTo>
                    <a:pt x="2131" y="378"/>
                  </a:lnTo>
                  <a:lnTo>
                    <a:pt x="2131" y="366"/>
                  </a:lnTo>
                  <a:lnTo>
                    <a:pt x="2131" y="354"/>
                  </a:lnTo>
                  <a:lnTo>
                    <a:pt x="2137" y="342"/>
                  </a:lnTo>
                  <a:lnTo>
                    <a:pt x="2137" y="330"/>
                  </a:lnTo>
                  <a:lnTo>
                    <a:pt x="2143" y="294"/>
                  </a:lnTo>
                  <a:lnTo>
                    <a:pt x="2143" y="282"/>
                  </a:lnTo>
                  <a:lnTo>
                    <a:pt x="2149" y="294"/>
                  </a:lnTo>
                  <a:lnTo>
                    <a:pt x="2149" y="300"/>
                  </a:lnTo>
                  <a:lnTo>
                    <a:pt x="2155" y="312"/>
                  </a:lnTo>
                  <a:lnTo>
                    <a:pt x="2155" y="306"/>
                  </a:lnTo>
                  <a:lnTo>
                    <a:pt x="2161" y="300"/>
                  </a:lnTo>
                  <a:lnTo>
                    <a:pt x="2167" y="306"/>
                  </a:lnTo>
                  <a:lnTo>
                    <a:pt x="2167" y="300"/>
                  </a:lnTo>
                  <a:lnTo>
                    <a:pt x="2167" y="288"/>
                  </a:lnTo>
                  <a:lnTo>
                    <a:pt x="2173" y="264"/>
                  </a:lnTo>
                  <a:lnTo>
                    <a:pt x="2173" y="240"/>
                  </a:lnTo>
                  <a:lnTo>
                    <a:pt x="2179" y="234"/>
                  </a:lnTo>
                  <a:lnTo>
                    <a:pt x="2179" y="252"/>
                  </a:lnTo>
                  <a:lnTo>
                    <a:pt x="2185" y="264"/>
                  </a:lnTo>
                  <a:lnTo>
                    <a:pt x="2185" y="258"/>
                  </a:lnTo>
                  <a:lnTo>
                    <a:pt x="2191" y="240"/>
                  </a:lnTo>
                  <a:lnTo>
                    <a:pt x="2191" y="228"/>
                  </a:lnTo>
                  <a:lnTo>
                    <a:pt x="2191" y="210"/>
                  </a:lnTo>
                  <a:lnTo>
                    <a:pt x="2197" y="198"/>
                  </a:lnTo>
                  <a:lnTo>
                    <a:pt x="2197" y="174"/>
                  </a:lnTo>
                  <a:lnTo>
                    <a:pt x="2203" y="168"/>
                  </a:lnTo>
                  <a:lnTo>
                    <a:pt x="2209" y="156"/>
                  </a:lnTo>
                  <a:lnTo>
                    <a:pt x="2209" y="144"/>
                  </a:lnTo>
                  <a:lnTo>
                    <a:pt x="2209" y="138"/>
                  </a:lnTo>
                  <a:lnTo>
                    <a:pt x="2215" y="144"/>
                  </a:lnTo>
                  <a:lnTo>
                    <a:pt x="2215" y="156"/>
                  </a:lnTo>
                  <a:lnTo>
                    <a:pt x="2221" y="162"/>
                  </a:lnTo>
                  <a:lnTo>
                    <a:pt x="2221" y="156"/>
                  </a:lnTo>
                  <a:lnTo>
                    <a:pt x="2227" y="150"/>
                  </a:lnTo>
                  <a:lnTo>
                    <a:pt x="2227" y="162"/>
                  </a:lnTo>
                  <a:lnTo>
                    <a:pt x="2227" y="168"/>
                  </a:lnTo>
                  <a:lnTo>
                    <a:pt x="2233" y="162"/>
                  </a:lnTo>
                  <a:lnTo>
                    <a:pt x="2233" y="180"/>
                  </a:lnTo>
                  <a:lnTo>
                    <a:pt x="2239" y="180"/>
                  </a:lnTo>
                  <a:lnTo>
                    <a:pt x="2245" y="168"/>
                  </a:lnTo>
                  <a:lnTo>
                    <a:pt x="2245" y="174"/>
                  </a:lnTo>
                  <a:lnTo>
                    <a:pt x="2245" y="168"/>
                  </a:lnTo>
                  <a:lnTo>
                    <a:pt x="2251" y="162"/>
                  </a:lnTo>
                  <a:lnTo>
                    <a:pt x="2257" y="156"/>
                  </a:lnTo>
                  <a:lnTo>
                    <a:pt x="2263" y="156"/>
                  </a:lnTo>
                  <a:lnTo>
                    <a:pt x="2263" y="144"/>
                  </a:lnTo>
                  <a:lnTo>
                    <a:pt x="2269" y="150"/>
                  </a:lnTo>
                  <a:lnTo>
                    <a:pt x="2269" y="162"/>
                  </a:lnTo>
                  <a:lnTo>
                    <a:pt x="2269" y="150"/>
                  </a:lnTo>
                  <a:lnTo>
                    <a:pt x="2275" y="126"/>
                  </a:lnTo>
                  <a:lnTo>
                    <a:pt x="2281" y="132"/>
                  </a:lnTo>
                  <a:lnTo>
                    <a:pt x="2281" y="156"/>
                  </a:lnTo>
                  <a:lnTo>
                    <a:pt x="2287" y="168"/>
                  </a:lnTo>
                  <a:lnTo>
                    <a:pt x="2287" y="180"/>
                  </a:lnTo>
                  <a:lnTo>
                    <a:pt x="2293" y="174"/>
                  </a:lnTo>
                  <a:lnTo>
                    <a:pt x="2293" y="192"/>
                  </a:lnTo>
                  <a:lnTo>
                    <a:pt x="2299" y="174"/>
                  </a:lnTo>
                  <a:lnTo>
                    <a:pt x="2299" y="162"/>
                  </a:lnTo>
                  <a:lnTo>
                    <a:pt x="2305" y="156"/>
                  </a:lnTo>
                  <a:lnTo>
                    <a:pt x="2311" y="144"/>
                  </a:lnTo>
                  <a:lnTo>
                    <a:pt x="2317" y="150"/>
                  </a:lnTo>
                  <a:lnTo>
                    <a:pt x="2317" y="138"/>
                  </a:lnTo>
                  <a:lnTo>
                    <a:pt x="2323" y="138"/>
                  </a:lnTo>
                  <a:lnTo>
                    <a:pt x="2323" y="150"/>
                  </a:lnTo>
                  <a:lnTo>
                    <a:pt x="2323" y="168"/>
                  </a:lnTo>
                  <a:lnTo>
                    <a:pt x="2329" y="180"/>
                  </a:lnTo>
                  <a:lnTo>
                    <a:pt x="2329" y="198"/>
                  </a:lnTo>
                  <a:lnTo>
                    <a:pt x="2335" y="204"/>
                  </a:lnTo>
                  <a:lnTo>
                    <a:pt x="2341" y="198"/>
                  </a:lnTo>
                  <a:lnTo>
                    <a:pt x="2347" y="216"/>
                  </a:lnTo>
                  <a:lnTo>
                    <a:pt x="2347" y="222"/>
                  </a:lnTo>
                  <a:lnTo>
                    <a:pt x="2347" y="204"/>
                  </a:lnTo>
                  <a:lnTo>
                    <a:pt x="2353" y="192"/>
                  </a:lnTo>
                  <a:lnTo>
                    <a:pt x="2353" y="174"/>
                  </a:lnTo>
                  <a:lnTo>
                    <a:pt x="2359" y="162"/>
                  </a:lnTo>
                  <a:lnTo>
                    <a:pt x="2365" y="144"/>
                  </a:lnTo>
                  <a:lnTo>
                    <a:pt x="2365" y="150"/>
                  </a:lnTo>
                  <a:lnTo>
                    <a:pt x="2371" y="162"/>
                  </a:lnTo>
                  <a:lnTo>
                    <a:pt x="2371" y="168"/>
                  </a:lnTo>
                  <a:lnTo>
                    <a:pt x="2377" y="150"/>
                  </a:lnTo>
                  <a:lnTo>
                    <a:pt x="2383" y="144"/>
                  </a:lnTo>
                  <a:lnTo>
                    <a:pt x="2383" y="150"/>
                  </a:lnTo>
                  <a:lnTo>
                    <a:pt x="2389" y="156"/>
                  </a:lnTo>
                  <a:lnTo>
                    <a:pt x="2389" y="168"/>
                  </a:lnTo>
                  <a:lnTo>
                    <a:pt x="2395" y="174"/>
                  </a:lnTo>
                  <a:lnTo>
                    <a:pt x="2401" y="180"/>
                  </a:lnTo>
                  <a:lnTo>
                    <a:pt x="2401" y="186"/>
                  </a:lnTo>
                  <a:lnTo>
                    <a:pt x="2401" y="174"/>
                  </a:lnTo>
                  <a:lnTo>
                    <a:pt x="2407" y="174"/>
                  </a:lnTo>
                  <a:lnTo>
                    <a:pt x="2413" y="168"/>
                  </a:lnTo>
                  <a:lnTo>
                    <a:pt x="2419" y="174"/>
                  </a:lnTo>
                  <a:lnTo>
                    <a:pt x="2419" y="192"/>
                  </a:lnTo>
                  <a:lnTo>
                    <a:pt x="2425" y="180"/>
                  </a:lnTo>
                  <a:lnTo>
                    <a:pt x="2431" y="186"/>
                  </a:lnTo>
                  <a:lnTo>
                    <a:pt x="2431" y="180"/>
                  </a:lnTo>
                  <a:lnTo>
                    <a:pt x="2437" y="174"/>
                  </a:lnTo>
                  <a:lnTo>
                    <a:pt x="2437" y="168"/>
                  </a:lnTo>
                  <a:lnTo>
                    <a:pt x="2443" y="186"/>
                  </a:lnTo>
                  <a:lnTo>
                    <a:pt x="2443" y="192"/>
                  </a:lnTo>
                  <a:lnTo>
                    <a:pt x="2449" y="186"/>
                  </a:lnTo>
                  <a:lnTo>
                    <a:pt x="2449" y="180"/>
                  </a:lnTo>
                  <a:lnTo>
                    <a:pt x="2455" y="168"/>
                  </a:lnTo>
                  <a:lnTo>
                    <a:pt x="2455" y="162"/>
                  </a:lnTo>
                  <a:lnTo>
                    <a:pt x="2461" y="168"/>
                  </a:lnTo>
                  <a:lnTo>
                    <a:pt x="2467" y="180"/>
                  </a:lnTo>
                  <a:lnTo>
                    <a:pt x="2473" y="186"/>
                  </a:lnTo>
                  <a:lnTo>
                    <a:pt x="2473" y="210"/>
                  </a:lnTo>
                  <a:lnTo>
                    <a:pt x="2479" y="216"/>
                  </a:lnTo>
                  <a:lnTo>
                    <a:pt x="2479" y="198"/>
                  </a:lnTo>
                  <a:lnTo>
                    <a:pt x="2485" y="204"/>
                  </a:lnTo>
                  <a:lnTo>
                    <a:pt x="2491" y="198"/>
                  </a:lnTo>
                  <a:lnTo>
                    <a:pt x="2491" y="186"/>
                  </a:lnTo>
                  <a:lnTo>
                    <a:pt x="2497" y="174"/>
                  </a:lnTo>
                  <a:lnTo>
                    <a:pt x="2497" y="162"/>
                  </a:lnTo>
                  <a:lnTo>
                    <a:pt x="2503" y="156"/>
                  </a:lnTo>
                  <a:lnTo>
                    <a:pt x="2503" y="162"/>
                  </a:lnTo>
                  <a:lnTo>
                    <a:pt x="2509" y="150"/>
                  </a:lnTo>
                  <a:lnTo>
                    <a:pt x="2509" y="138"/>
                  </a:lnTo>
                  <a:lnTo>
                    <a:pt x="2515" y="126"/>
                  </a:lnTo>
                  <a:lnTo>
                    <a:pt x="2521" y="120"/>
                  </a:lnTo>
                  <a:lnTo>
                    <a:pt x="2527" y="132"/>
                  </a:lnTo>
                  <a:lnTo>
                    <a:pt x="2533" y="132"/>
                  </a:lnTo>
                  <a:lnTo>
                    <a:pt x="2539" y="126"/>
                  </a:lnTo>
                  <a:lnTo>
                    <a:pt x="2539" y="114"/>
                  </a:lnTo>
                  <a:lnTo>
                    <a:pt x="2539" y="102"/>
                  </a:lnTo>
                  <a:lnTo>
                    <a:pt x="2545" y="96"/>
                  </a:lnTo>
                  <a:lnTo>
                    <a:pt x="2545" y="84"/>
                  </a:lnTo>
                  <a:lnTo>
                    <a:pt x="2551" y="72"/>
                  </a:lnTo>
                  <a:lnTo>
                    <a:pt x="2557" y="72"/>
                  </a:lnTo>
                  <a:lnTo>
                    <a:pt x="2557" y="60"/>
                  </a:lnTo>
                  <a:lnTo>
                    <a:pt x="2557" y="72"/>
                  </a:lnTo>
                  <a:lnTo>
                    <a:pt x="2563" y="66"/>
                  </a:lnTo>
                  <a:lnTo>
                    <a:pt x="2569" y="84"/>
                  </a:lnTo>
                  <a:lnTo>
                    <a:pt x="2569" y="78"/>
                  </a:lnTo>
                  <a:lnTo>
                    <a:pt x="2575" y="60"/>
                  </a:lnTo>
                  <a:lnTo>
                    <a:pt x="2575" y="54"/>
                  </a:lnTo>
                  <a:lnTo>
                    <a:pt x="2581" y="48"/>
                  </a:lnTo>
                  <a:lnTo>
                    <a:pt x="2581" y="18"/>
                  </a:lnTo>
                  <a:lnTo>
                    <a:pt x="2581" y="30"/>
                  </a:lnTo>
                  <a:lnTo>
                    <a:pt x="2587" y="42"/>
                  </a:lnTo>
                  <a:lnTo>
                    <a:pt x="2587" y="48"/>
                  </a:lnTo>
                  <a:lnTo>
                    <a:pt x="2593" y="42"/>
                  </a:lnTo>
                  <a:lnTo>
                    <a:pt x="2593" y="0"/>
                  </a:lnTo>
                  <a:lnTo>
                    <a:pt x="2599" y="6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12" name="Freeform 632"/>
            <p:cNvSpPr>
              <a:spLocks noChangeAspect="1"/>
            </p:cNvSpPr>
            <p:nvPr/>
          </p:nvSpPr>
          <p:spPr bwMode="auto">
            <a:xfrm>
              <a:off x="866" y="2330"/>
              <a:ext cx="2328" cy="1"/>
            </a:xfrm>
            <a:custGeom>
              <a:avLst/>
              <a:gdLst>
                <a:gd name="T0" fmla="*/ 42 w 2587"/>
                <a:gd name="T1" fmla="*/ 90 w 2587"/>
                <a:gd name="T2" fmla="*/ 144 w 2587"/>
                <a:gd name="T3" fmla="*/ 198 w 2587"/>
                <a:gd name="T4" fmla="*/ 246 w 2587"/>
                <a:gd name="T5" fmla="*/ 300 w 2587"/>
                <a:gd name="T6" fmla="*/ 354 w 2587"/>
                <a:gd name="T7" fmla="*/ 402 w 2587"/>
                <a:gd name="T8" fmla="*/ 456 w 2587"/>
                <a:gd name="T9" fmla="*/ 510 w 2587"/>
                <a:gd name="T10" fmla="*/ 558 w 2587"/>
                <a:gd name="T11" fmla="*/ 612 w 2587"/>
                <a:gd name="T12" fmla="*/ 666 w 2587"/>
                <a:gd name="T13" fmla="*/ 714 w 2587"/>
                <a:gd name="T14" fmla="*/ 768 w 2587"/>
                <a:gd name="T15" fmla="*/ 822 w 2587"/>
                <a:gd name="T16" fmla="*/ 870 w 2587"/>
                <a:gd name="T17" fmla="*/ 924 w 2587"/>
                <a:gd name="T18" fmla="*/ 978 w 2587"/>
                <a:gd name="T19" fmla="*/ 1026 w 2587"/>
                <a:gd name="T20" fmla="*/ 1080 w 2587"/>
                <a:gd name="T21" fmla="*/ 1134 w 2587"/>
                <a:gd name="T22" fmla="*/ 1183 w 2587"/>
                <a:gd name="T23" fmla="*/ 1237 w 2587"/>
                <a:gd name="T24" fmla="*/ 1291 w 2587"/>
                <a:gd name="T25" fmla="*/ 1339 w 2587"/>
                <a:gd name="T26" fmla="*/ 1393 w 2587"/>
                <a:gd name="T27" fmla="*/ 1447 w 2587"/>
                <a:gd name="T28" fmla="*/ 1495 w 2587"/>
                <a:gd name="T29" fmla="*/ 1549 w 2587"/>
                <a:gd name="T30" fmla="*/ 1603 w 2587"/>
                <a:gd name="T31" fmla="*/ 1651 w 2587"/>
                <a:gd name="T32" fmla="*/ 1705 w 2587"/>
                <a:gd name="T33" fmla="*/ 1759 w 2587"/>
                <a:gd name="T34" fmla="*/ 1807 w 2587"/>
                <a:gd name="T35" fmla="*/ 1861 w 2587"/>
                <a:gd name="T36" fmla="*/ 1915 w 2587"/>
                <a:gd name="T37" fmla="*/ 1963 w 2587"/>
                <a:gd name="T38" fmla="*/ 2017 w 2587"/>
                <a:gd name="T39" fmla="*/ 2071 w 2587"/>
                <a:gd name="T40" fmla="*/ 2119 w 2587"/>
                <a:gd name="T41" fmla="*/ 2173 w 2587"/>
                <a:gd name="T42" fmla="*/ 2227 w 2587"/>
                <a:gd name="T43" fmla="*/ 2275 w 2587"/>
                <a:gd name="T44" fmla="*/ 2329 w 2587"/>
                <a:gd name="T45" fmla="*/ 2383 w 2587"/>
                <a:gd name="T46" fmla="*/ 2431 w 2587"/>
                <a:gd name="T47" fmla="*/ 2485 w 2587"/>
                <a:gd name="T48" fmla="*/ 2539 w 2587"/>
                <a:gd name="T49" fmla="*/ 2587 w 25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</a:cxnLst>
              <a:rect l="0" t="0" r="r" b="b"/>
              <a:pathLst>
                <a:path w="2587">
                  <a:moveTo>
                    <a:pt x="0" y="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2" y="0"/>
                  </a:lnTo>
                  <a:lnTo>
                    <a:pt x="120" y="0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56" y="0"/>
                  </a:lnTo>
                  <a:lnTo>
                    <a:pt x="168" y="0"/>
                  </a:lnTo>
                  <a:lnTo>
                    <a:pt x="180" y="0"/>
                  </a:lnTo>
                  <a:lnTo>
                    <a:pt x="198" y="0"/>
                  </a:lnTo>
                  <a:lnTo>
                    <a:pt x="210" y="0"/>
                  </a:lnTo>
                  <a:lnTo>
                    <a:pt x="222" y="0"/>
                  </a:lnTo>
                  <a:lnTo>
                    <a:pt x="234" y="0"/>
                  </a:lnTo>
                  <a:lnTo>
                    <a:pt x="246" y="0"/>
                  </a:lnTo>
                  <a:lnTo>
                    <a:pt x="258" y="0"/>
                  </a:lnTo>
                  <a:lnTo>
                    <a:pt x="276" y="0"/>
                  </a:lnTo>
                  <a:lnTo>
                    <a:pt x="288" y="0"/>
                  </a:lnTo>
                  <a:lnTo>
                    <a:pt x="300" y="0"/>
                  </a:lnTo>
                  <a:lnTo>
                    <a:pt x="312" y="0"/>
                  </a:lnTo>
                  <a:lnTo>
                    <a:pt x="324" y="0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0"/>
                  </a:lnTo>
                  <a:lnTo>
                    <a:pt x="402" y="0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44" y="0"/>
                  </a:lnTo>
                  <a:lnTo>
                    <a:pt x="456" y="0"/>
                  </a:lnTo>
                  <a:lnTo>
                    <a:pt x="468" y="0"/>
                  </a:lnTo>
                  <a:lnTo>
                    <a:pt x="480" y="0"/>
                  </a:lnTo>
                  <a:lnTo>
                    <a:pt x="492" y="0"/>
                  </a:lnTo>
                  <a:lnTo>
                    <a:pt x="510" y="0"/>
                  </a:lnTo>
                  <a:lnTo>
                    <a:pt x="522" y="0"/>
                  </a:lnTo>
                  <a:lnTo>
                    <a:pt x="534" y="0"/>
                  </a:lnTo>
                  <a:lnTo>
                    <a:pt x="546" y="0"/>
                  </a:lnTo>
                  <a:lnTo>
                    <a:pt x="55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00" y="0"/>
                  </a:lnTo>
                  <a:lnTo>
                    <a:pt x="612" y="0"/>
                  </a:lnTo>
                  <a:lnTo>
                    <a:pt x="624" y="0"/>
                  </a:lnTo>
                  <a:lnTo>
                    <a:pt x="636" y="0"/>
                  </a:lnTo>
                  <a:lnTo>
                    <a:pt x="648" y="0"/>
                  </a:lnTo>
                  <a:lnTo>
                    <a:pt x="666" y="0"/>
                  </a:lnTo>
                  <a:lnTo>
                    <a:pt x="678" y="0"/>
                  </a:lnTo>
                  <a:lnTo>
                    <a:pt x="690" y="0"/>
                  </a:lnTo>
                  <a:lnTo>
                    <a:pt x="702" y="0"/>
                  </a:lnTo>
                  <a:lnTo>
                    <a:pt x="714" y="0"/>
                  </a:lnTo>
                  <a:lnTo>
                    <a:pt x="726" y="0"/>
                  </a:lnTo>
                  <a:lnTo>
                    <a:pt x="744" y="0"/>
                  </a:lnTo>
                  <a:lnTo>
                    <a:pt x="756" y="0"/>
                  </a:lnTo>
                  <a:lnTo>
                    <a:pt x="768" y="0"/>
                  </a:lnTo>
                  <a:lnTo>
                    <a:pt x="780" y="0"/>
                  </a:lnTo>
                  <a:lnTo>
                    <a:pt x="792" y="0"/>
                  </a:lnTo>
                  <a:lnTo>
                    <a:pt x="804" y="0"/>
                  </a:lnTo>
                  <a:lnTo>
                    <a:pt x="822" y="0"/>
                  </a:lnTo>
                  <a:lnTo>
                    <a:pt x="834" y="0"/>
                  </a:lnTo>
                  <a:lnTo>
                    <a:pt x="846" y="0"/>
                  </a:lnTo>
                  <a:lnTo>
                    <a:pt x="858" y="0"/>
                  </a:lnTo>
                  <a:lnTo>
                    <a:pt x="870" y="0"/>
                  </a:lnTo>
                  <a:lnTo>
                    <a:pt x="882" y="0"/>
                  </a:lnTo>
                  <a:lnTo>
                    <a:pt x="900" y="0"/>
                  </a:lnTo>
                  <a:lnTo>
                    <a:pt x="912" y="0"/>
                  </a:lnTo>
                  <a:lnTo>
                    <a:pt x="924" y="0"/>
                  </a:lnTo>
                  <a:lnTo>
                    <a:pt x="936" y="0"/>
                  </a:lnTo>
                  <a:lnTo>
                    <a:pt x="948" y="0"/>
                  </a:lnTo>
                  <a:lnTo>
                    <a:pt x="960" y="0"/>
                  </a:lnTo>
                  <a:lnTo>
                    <a:pt x="978" y="0"/>
                  </a:lnTo>
                  <a:lnTo>
                    <a:pt x="990" y="0"/>
                  </a:lnTo>
                  <a:lnTo>
                    <a:pt x="1002" y="0"/>
                  </a:lnTo>
                  <a:lnTo>
                    <a:pt x="1014" y="0"/>
                  </a:lnTo>
                  <a:lnTo>
                    <a:pt x="1026" y="0"/>
                  </a:lnTo>
                  <a:lnTo>
                    <a:pt x="1038" y="0"/>
                  </a:lnTo>
                  <a:lnTo>
                    <a:pt x="1056" y="0"/>
                  </a:lnTo>
                  <a:lnTo>
                    <a:pt x="1068" y="0"/>
                  </a:lnTo>
                  <a:lnTo>
                    <a:pt x="1080" y="0"/>
                  </a:lnTo>
                  <a:lnTo>
                    <a:pt x="1092" y="0"/>
                  </a:lnTo>
                  <a:lnTo>
                    <a:pt x="1104" y="0"/>
                  </a:lnTo>
                  <a:lnTo>
                    <a:pt x="1116" y="0"/>
                  </a:lnTo>
                  <a:lnTo>
                    <a:pt x="1134" y="0"/>
                  </a:lnTo>
                  <a:lnTo>
                    <a:pt x="1147" y="0"/>
                  </a:lnTo>
                  <a:lnTo>
                    <a:pt x="1159" y="0"/>
                  </a:lnTo>
                  <a:lnTo>
                    <a:pt x="1171" y="0"/>
                  </a:lnTo>
                  <a:lnTo>
                    <a:pt x="1183" y="0"/>
                  </a:lnTo>
                  <a:lnTo>
                    <a:pt x="1195" y="0"/>
                  </a:lnTo>
                  <a:lnTo>
                    <a:pt x="1213" y="0"/>
                  </a:lnTo>
                  <a:lnTo>
                    <a:pt x="1225" y="0"/>
                  </a:lnTo>
                  <a:lnTo>
                    <a:pt x="1237" y="0"/>
                  </a:lnTo>
                  <a:lnTo>
                    <a:pt x="1249" y="0"/>
                  </a:lnTo>
                  <a:lnTo>
                    <a:pt x="1261" y="0"/>
                  </a:lnTo>
                  <a:lnTo>
                    <a:pt x="1273" y="0"/>
                  </a:lnTo>
                  <a:lnTo>
                    <a:pt x="1291" y="0"/>
                  </a:lnTo>
                  <a:lnTo>
                    <a:pt x="1303" y="0"/>
                  </a:lnTo>
                  <a:lnTo>
                    <a:pt x="1315" y="0"/>
                  </a:lnTo>
                  <a:lnTo>
                    <a:pt x="1327" y="0"/>
                  </a:lnTo>
                  <a:lnTo>
                    <a:pt x="1339" y="0"/>
                  </a:lnTo>
                  <a:lnTo>
                    <a:pt x="1351" y="0"/>
                  </a:lnTo>
                  <a:lnTo>
                    <a:pt x="1369" y="0"/>
                  </a:lnTo>
                  <a:lnTo>
                    <a:pt x="1381" y="0"/>
                  </a:lnTo>
                  <a:lnTo>
                    <a:pt x="1393" y="0"/>
                  </a:lnTo>
                  <a:lnTo>
                    <a:pt x="1405" y="0"/>
                  </a:lnTo>
                  <a:lnTo>
                    <a:pt x="1417" y="0"/>
                  </a:lnTo>
                  <a:lnTo>
                    <a:pt x="1429" y="0"/>
                  </a:lnTo>
                  <a:lnTo>
                    <a:pt x="1447" y="0"/>
                  </a:lnTo>
                  <a:lnTo>
                    <a:pt x="1459" y="0"/>
                  </a:lnTo>
                  <a:lnTo>
                    <a:pt x="1471" y="0"/>
                  </a:lnTo>
                  <a:lnTo>
                    <a:pt x="1483" y="0"/>
                  </a:lnTo>
                  <a:lnTo>
                    <a:pt x="1495" y="0"/>
                  </a:lnTo>
                  <a:lnTo>
                    <a:pt x="1507" y="0"/>
                  </a:lnTo>
                  <a:lnTo>
                    <a:pt x="1525" y="0"/>
                  </a:lnTo>
                  <a:lnTo>
                    <a:pt x="1537" y="0"/>
                  </a:lnTo>
                  <a:lnTo>
                    <a:pt x="1549" y="0"/>
                  </a:lnTo>
                  <a:lnTo>
                    <a:pt x="1561" y="0"/>
                  </a:lnTo>
                  <a:lnTo>
                    <a:pt x="1573" y="0"/>
                  </a:lnTo>
                  <a:lnTo>
                    <a:pt x="1585" y="0"/>
                  </a:lnTo>
                  <a:lnTo>
                    <a:pt x="1603" y="0"/>
                  </a:lnTo>
                  <a:lnTo>
                    <a:pt x="1615" y="0"/>
                  </a:lnTo>
                  <a:lnTo>
                    <a:pt x="1627" y="0"/>
                  </a:lnTo>
                  <a:lnTo>
                    <a:pt x="1639" y="0"/>
                  </a:lnTo>
                  <a:lnTo>
                    <a:pt x="1651" y="0"/>
                  </a:lnTo>
                  <a:lnTo>
                    <a:pt x="1663" y="0"/>
                  </a:lnTo>
                  <a:lnTo>
                    <a:pt x="1681" y="0"/>
                  </a:lnTo>
                  <a:lnTo>
                    <a:pt x="1693" y="0"/>
                  </a:lnTo>
                  <a:lnTo>
                    <a:pt x="1705" y="0"/>
                  </a:lnTo>
                  <a:lnTo>
                    <a:pt x="1717" y="0"/>
                  </a:lnTo>
                  <a:lnTo>
                    <a:pt x="1729" y="0"/>
                  </a:lnTo>
                  <a:lnTo>
                    <a:pt x="1741" y="0"/>
                  </a:lnTo>
                  <a:lnTo>
                    <a:pt x="1759" y="0"/>
                  </a:lnTo>
                  <a:lnTo>
                    <a:pt x="1771" y="0"/>
                  </a:lnTo>
                  <a:lnTo>
                    <a:pt x="1783" y="0"/>
                  </a:lnTo>
                  <a:lnTo>
                    <a:pt x="1795" y="0"/>
                  </a:lnTo>
                  <a:lnTo>
                    <a:pt x="1807" y="0"/>
                  </a:lnTo>
                  <a:lnTo>
                    <a:pt x="1819" y="0"/>
                  </a:lnTo>
                  <a:lnTo>
                    <a:pt x="1837" y="0"/>
                  </a:lnTo>
                  <a:lnTo>
                    <a:pt x="1849" y="0"/>
                  </a:lnTo>
                  <a:lnTo>
                    <a:pt x="1861" y="0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897" y="0"/>
                  </a:lnTo>
                  <a:lnTo>
                    <a:pt x="1915" y="0"/>
                  </a:lnTo>
                  <a:lnTo>
                    <a:pt x="1927" y="0"/>
                  </a:lnTo>
                  <a:lnTo>
                    <a:pt x="1939" y="0"/>
                  </a:lnTo>
                  <a:lnTo>
                    <a:pt x="1951" y="0"/>
                  </a:lnTo>
                  <a:lnTo>
                    <a:pt x="1963" y="0"/>
                  </a:lnTo>
                  <a:lnTo>
                    <a:pt x="1975" y="0"/>
                  </a:lnTo>
                  <a:lnTo>
                    <a:pt x="1993" y="0"/>
                  </a:lnTo>
                  <a:lnTo>
                    <a:pt x="2005" y="0"/>
                  </a:lnTo>
                  <a:lnTo>
                    <a:pt x="2017" y="0"/>
                  </a:lnTo>
                  <a:lnTo>
                    <a:pt x="2029" y="0"/>
                  </a:lnTo>
                  <a:lnTo>
                    <a:pt x="2041" y="0"/>
                  </a:lnTo>
                  <a:lnTo>
                    <a:pt x="2053" y="0"/>
                  </a:lnTo>
                  <a:lnTo>
                    <a:pt x="2071" y="0"/>
                  </a:lnTo>
                  <a:lnTo>
                    <a:pt x="2083" y="0"/>
                  </a:lnTo>
                  <a:lnTo>
                    <a:pt x="2095" y="0"/>
                  </a:lnTo>
                  <a:lnTo>
                    <a:pt x="2107" y="0"/>
                  </a:lnTo>
                  <a:lnTo>
                    <a:pt x="2119" y="0"/>
                  </a:lnTo>
                  <a:lnTo>
                    <a:pt x="2131" y="0"/>
                  </a:lnTo>
                  <a:lnTo>
                    <a:pt x="2149" y="0"/>
                  </a:lnTo>
                  <a:lnTo>
                    <a:pt x="2161" y="0"/>
                  </a:lnTo>
                  <a:lnTo>
                    <a:pt x="2173" y="0"/>
                  </a:lnTo>
                  <a:lnTo>
                    <a:pt x="2185" y="0"/>
                  </a:lnTo>
                  <a:lnTo>
                    <a:pt x="2197" y="0"/>
                  </a:lnTo>
                  <a:lnTo>
                    <a:pt x="2209" y="0"/>
                  </a:lnTo>
                  <a:lnTo>
                    <a:pt x="2227" y="0"/>
                  </a:lnTo>
                  <a:lnTo>
                    <a:pt x="2239" y="0"/>
                  </a:lnTo>
                  <a:lnTo>
                    <a:pt x="2251" y="0"/>
                  </a:lnTo>
                  <a:lnTo>
                    <a:pt x="2263" y="0"/>
                  </a:lnTo>
                  <a:lnTo>
                    <a:pt x="2275" y="0"/>
                  </a:lnTo>
                  <a:lnTo>
                    <a:pt x="2287" y="0"/>
                  </a:lnTo>
                  <a:lnTo>
                    <a:pt x="2305" y="0"/>
                  </a:lnTo>
                  <a:lnTo>
                    <a:pt x="2317" y="0"/>
                  </a:lnTo>
                  <a:lnTo>
                    <a:pt x="2329" y="0"/>
                  </a:lnTo>
                  <a:lnTo>
                    <a:pt x="2341" y="0"/>
                  </a:lnTo>
                  <a:lnTo>
                    <a:pt x="2353" y="0"/>
                  </a:lnTo>
                  <a:lnTo>
                    <a:pt x="2365" y="0"/>
                  </a:lnTo>
                  <a:lnTo>
                    <a:pt x="2383" y="0"/>
                  </a:lnTo>
                  <a:lnTo>
                    <a:pt x="2395" y="0"/>
                  </a:lnTo>
                  <a:lnTo>
                    <a:pt x="2407" y="0"/>
                  </a:lnTo>
                  <a:lnTo>
                    <a:pt x="2419" y="0"/>
                  </a:lnTo>
                  <a:lnTo>
                    <a:pt x="2431" y="0"/>
                  </a:lnTo>
                  <a:lnTo>
                    <a:pt x="2443" y="0"/>
                  </a:lnTo>
                  <a:lnTo>
                    <a:pt x="2461" y="0"/>
                  </a:lnTo>
                  <a:lnTo>
                    <a:pt x="2473" y="0"/>
                  </a:lnTo>
                  <a:lnTo>
                    <a:pt x="2485" y="0"/>
                  </a:lnTo>
                  <a:lnTo>
                    <a:pt x="2497" y="0"/>
                  </a:lnTo>
                  <a:lnTo>
                    <a:pt x="2509" y="0"/>
                  </a:lnTo>
                  <a:lnTo>
                    <a:pt x="2521" y="0"/>
                  </a:lnTo>
                  <a:lnTo>
                    <a:pt x="2539" y="0"/>
                  </a:lnTo>
                  <a:lnTo>
                    <a:pt x="2551" y="0"/>
                  </a:lnTo>
                  <a:lnTo>
                    <a:pt x="2563" y="0"/>
                  </a:lnTo>
                  <a:lnTo>
                    <a:pt x="2575" y="0"/>
                  </a:lnTo>
                  <a:lnTo>
                    <a:pt x="2587" y="0"/>
                  </a:lnTo>
                </a:path>
              </a:pathLst>
            </a:custGeom>
            <a:noFill/>
            <a:ln w="28575" cmpd="sng">
              <a:solidFill>
                <a:srgbClr val="007F0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13" name="Rectangle 633"/>
            <p:cNvSpPr>
              <a:spLocks noChangeAspect="1" noChangeArrowheads="1"/>
            </p:cNvSpPr>
            <p:nvPr/>
          </p:nvSpPr>
          <p:spPr bwMode="auto">
            <a:xfrm>
              <a:off x="866" y="2670"/>
              <a:ext cx="2339" cy="4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14" name="Rectangle 634"/>
            <p:cNvSpPr>
              <a:spLocks noChangeAspect="1" noChangeArrowheads="1"/>
            </p:cNvSpPr>
            <p:nvPr/>
          </p:nvSpPr>
          <p:spPr bwMode="auto">
            <a:xfrm>
              <a:off x="866" y="2670"/>
              <a:ext cx="2339" cy="47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15" name="Freeform 635"/>
            <p:cNvSpPr>
              <a:spLocks noChangeAspect="1"/>
            </p:cNvSpPr>
            <p:nvPr/>
          </p:nvSpPr>
          <p:spPr bwMode="auto">
            <a:xfrm>
              <a:off x="1098" y="2670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16" name="Freeform 636"/>
            <p:cNvSpPr>
              <a:spLocks noChangeAspect="1"/>
            </p:cNvSpPr>
            <p:nvPr/>
          </p:nvSpPr>
          <p:spPr bwMode="auto">
            <a:xfrm>
              <a:off x="1331" y="2670"/>
              <a:ext cx="0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17" name="Freeform 637"/>
            <p:cNvSpPr>
              <a:spLocks noChangeAspect="1"/>
            </p:cNvSpPr>
            <p:nvPr/>
          </p:nvSpPr>
          <p:spPr bwMode="auto">
            <a:xfrm>
              <a:off x="1568" y="2670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18" name="Freeform 638"/>
            <p:cNvSpPr>
              <a:spLocks noChangeAspect="1"/>
            </p:cNvSpPr>
            <p:nvPr/>
          </p:nvSpPr>
          <p:spPr bwMode="auto">
            <a:xfrm>
              <a:off x="1800" y="2670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19" name="Freeform 639"/>
            <p:cNvSpPr>
              <a:spLocks noChangeAspect="1"/>
            </p:cNvSpPr>
            <p:nvPr/>
          </p:nvSpPr>
          <p:spPr bwMode="auto">
            <a:xfrm>
              <a:off x="2033" y="2670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20" name="Freeform 640"/>
            <p:cNvSpPr>
              <a:spLocks noChangeAspect="1"/>
            </p:cNvSpPr>
            <p:nvPr/>
          </p:nvSpPr>
          <p:spPr bwMode="auto">
            <a:xfrm>
              <a:off x="2271" y="2670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21" name="Freeform 641"/>
            <p:cNvSpPr>
              <a:spLocks noChangeAspect="1"/>
            </p:cNvSpPr>
            <p:nvPr/>
          </p:nvSpPr>
          <p:spPr bwMode="auto">
            <a:xfrm>
              <a:off x="2503" y="2670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22" name="Freeform 642"/>
            <p:cNvSpPr>
              <a:spLocks noChangeAspect="1"/>
            </p:cNvSpPr>
            <p:nvPr/>
          </p:nvSpPr>
          <p:spPr bwMode="auto">
            <a:xfrm>
              <a:off x="2735" y="2670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23" name="Freeform 643"/>
            <p:cNvSpPr>
              <a:spLocks noChangeAspect="1"/>
            </p:cNvSpPr>
            <p:nvPr/>
          </p:nvSpPr>
          <p:spPr bwMode="auto">
            <a:xfrm>
              <a:off x="2973" y="2670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24" name="Freeform 644"/>
            <p:cNvSpPr>
              <a:spLocks noChangeAspect="1"/>
            </p:cNvSpPr>
            <p:nvPr/>
          </p:nvSpPr>
          <p:spPr bwMode="auto">
            <a:xfrm>
              <a:off x="3205" y="2670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25" name="Freeform 645"/>
            <p:cNvSpPr>
              <a:spLocks noChangeAspect="1"/>
            </p:cNvSpPr>
            <p:nvPr/>
          </p:nvSpPr>
          <p:spPr bwMode="auto">
            <a:xfrm>
              <a:off x="866" y="3087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26" name="Freeform 646"/>
            <p:cNvSpPr>
              <a:spLocks noChangeAspect="1"/>
            </p:cNvSpPr>
            <p:nvPr/>
          </p:nvSpPr>
          <p:spPr bwMode="auto">
            <a:xfrm>
              <a:off x="866" y="2968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27" name="Freeform 647"/>
            <p:cNvSpPr>
              <a:spLocks noChangeAspect="1"/>
            </p:cNvSpPr>
            <p:nvPr/>
          </p:nvSpPr>
          <p:spPr bwMode="auto">
            <a:xfrm>
              <a:off x="866" y="2850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28" name="Freeform 648"/>
            <p:cNvSpPr>
              <a:spLocks noChangeAspect="1"/>
            </p:cNvSpPr>
            <p:nvPr/>
          </p:nvSpPr>
          <p:spPr bwMode="auto">
            <a:xfrm>
              <a:off x="866" y="2732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29" name="Line 649"/>
            <p:cNvSpPr>
              <a:spLocks noChangeAspect="1" noChangeShapeType="1"/>
            </p:cNvSpPr>
            <p:nvPr/>
          </p:nvSpPr>
          <p:spPr bwMode="auto">
            <a:xfrm>
              <a:off x="866" y="2670"/>
              <a:ext cx="23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30" name="Line 650"/>
            <p:cNvSpPr>
              <a:spLocks noChangeAspect="1" noChangeShapeType="1"/>
            </p:cNvSpPr>
            <p:nvPr/>
          </p:nvSpPr>
          <p:spPr bwMode="auto">
            <a:xfrm>
              <a:off x="866" y="3148"/>
              <a:ext cx="23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31" name="Line 651"/>
            <p:cNvSpPr>
              <a:spLocks noChangeAspect="1" noChangeShapeType="1"/>
            </p:cNvSpPr>
            <p:nvPr/>
          </p:nvSpPr>
          <p:spPr bwMode="auto">
            <a:xfrm flipH="1" flipV="1">
              <a:off x="3206" y="2670"/>
              <a:ext cx="5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32" name="Line 652"/>
            <p:cNvSpPr>
              <a:spLocks noChangeAspect="1" noChangeShapeType="1"/>
            </p:cNvSpPr>
            <p:nvPr/>
          </p:nvSpPr>
          <p:spPr bwMode="auto">
            <a:xfrm flipV="1">
              <a:off x="866" y="2670"/>
              <a:ext cx="1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33" name="Line 653"/>
            <p:cNvSpPr>
              <a:spLocks noChangeAspect="1" noChangeShapeType="1"/>
            </p:cNvSpPr>
            <p:nvPr/>
          </p:nvSpPr>
          <p:spPr bwMode="auto">
            <a:xfrm>
              <a:off x="866" y="3148"/>
              <a:ext cx="23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34" name="Line 654"/>
            <p:cNvSpPr>
              <a:spLocks noChangeAspect="1" noChangeShapeType="1"/>
            </p:cNvSpPr>
            <p:nvPr/>
          </p:nvSpPr>
          <p:spPr bwMode="auto">
            <a:xfrm flipV="1">
              <a:off x="866" y="2670"/>
              <a:ext cx="1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35" name="Line 655"/>
            <p:cNvSpPr>
              <a:spLocks noChangeAspect="1" noChangeShapeType="1"/>
            </p:cNvSpPr>
            <p:nvPr/>
          </p:nvSpPr>
          <p:spPr bwMode="auto">
            <a:xfrm flipV="1">
              <a:off x="1098" y="312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36" name="Line 656"/>
            <p:cNvSpPr>
              <a:spLocks noChangeAspect="1" noChangeShapeType="1"/>
            </p:cNvSpPr>
            <p:nvPr/>
          </p:nvSpPr>
          <p:spPr bwMode="auto">
            <a:xfrm>
              <a:off x="1098" y="267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37" name="Line 657"/>
            <p:cNvSpPr>
              <a:spLocks noChangeAspect="1" noChangeShapeType="1"/>
            </p:cNvSpPr>
            <p:nvPr/>
          </p:nvSpPr>
          <p:spPr bwMode="auto">
            <a:xfrm flipV="1">
              <a:off x="1331" y="3128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38" name="Line 658"/>
            <p:cNvSpPr>
              <a:spLocks noChangeAspect="1" noChangeShapeType="1"/>
            </p:cNvSpPr>
            <p:nvPr/>
          </p:nvSpPr>
          <p:spPr bwMode="auto">
            <a:xfrm>
              <a:off x="1331" y="2670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39" name="Line 659"/>
            <p:cNvSpPr>
              <a:spLocks noChangeAspect="1" noChangeShapeType="1"/>
            </p:cNvSpPr>
            <p:nvPr/>
          </p:nvSpPr>
          <p:spPr bwMode="auto">
            <a:xfrm flipV="1">
              <a:off x="1568" y="312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40" name="Line 660"/>
            <p:cNvSpPr>
              <a:spLocks noChangeAspect="1" noChangeShapeType="1"/>
            </p:cNvSpPr>
            <p:nvPr/>
          </p:nvSpPr>
          <p:spPr bwMode="auto">
            <a:xfrm>
              <a:off x="1568" y="267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41" name="Line 661"/>
            <p:cNvSpPr>
              <a:spLocks noChangeAspect="1" noChangeShapeType="1"/>
            </p:cNvSpPr>
            <p:nvPr/>
          </p:nvSpPr>
          <p:spPr bwMode="auto">
            <a:xfrm flipV="1">
              <a:off x="1800" y="312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42" name="Line 662"/>
            <p:cNvSpPr>
              <a:spLocks noChangeAspect="1" noChangeShapeType="1"/>
            </p:cNvSpPr>
            <p:nvPr/>
          </p:nvSpPr>
          <p:spPr bwMode="auto">
            <a:xfrm>
              <a:off x="1800" y="267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43" name="Line 663"/>
            <p:cNvSpPr>
              <a:spLocks noChangeAspect="1" noChangeShapeType="1"/>
            </p:cNvSpPr>
            <p:nvPr/>
          </p:nvSpPr>
          <p:spPr bwMode="auto">
            <a:xfrm flipV="1">
              <a:off x="2033" y="312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44" name="Line 664"/>
            <p:cNvSpPr>
              <a:spLocks noChangeAspect="1" noChangeShapeType="1"/>
            </p:cNvSpPr>
            <p:nvPr/>
          </p:nvSpPr>
          <p:spPr bwMode="auto">
            <a:xfrm>
              <a:off x="2033" y="267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45" name="Line 665"/>
            <p:cNvSpPr>
              <a:spLocks noChangeAspect="1" noChangeShapeType="1"/>
            </p:cNvSpPr>
            <p:nvPr/>
          </p:nvSpPr>
          <p:spPr bwMode="auto">
            <a:xfrm flipV="1">
              <a:off x="2271" y="312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46" name="Line 666"/>
            <p:cNvSpPr>
              <a:spLocks noChangeAspect="1" noChangeShapeType="1"/>
            </p:cNvSpPr>
            <p:nvPr/>
          </p:nvSpPr>
          <p:spPr bwMode="auto">
            <a:xfrm>
              <a:off x="2271" y="267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47" name="Line 667"/>
            <p:cNvSpPr>
              <a:spLocks noChangeAspect="1" noChangeShapeType="1"/>
            </p:cNvSpPr>
            <p:nvPr/>
          </p:nvSpPr>
          <p:spPr bwMode="auto">
            <a:xfrm flipV="1">
              <a:off x="2503" y="312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48" name="Line 668"/>
            <p:cNvSpPr>
              <a:spLocks noChangeAspect="1" noChangeShapeType="1"/>
            </p:cNvSpPr>
            <p:nvPr/>
          </p:nvSpPr>
          <p:spPr bwMode="auto">
            <a:xfrm>
              <a:off x="2503" y="267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49" name="Line 669"/>
            <p:cNvSpPr>
              <a:spLocks noChangeAspect="1" noChangeShapeType="1"/>
            </p:cNvSpPr>
            <p:nvPr/>
          </p:nvSpPr>
          <p:spPr bwMode="auto">
            <a:xfrm flipV="1">
              <a:off x="2735" y="312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50" name="Line 670"/>
            <p:cNvSpPr>
              <a:spLocks noChangeAspect="1" noChangeShapeType="1"/>
            </p:cNvSpPr>
            <p:nvPr/>
          </p:nvSpPr>
          <p:spPr bwMode="auto">
            <a:xfrm>
              <a:off x="2735" y="267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51" name="Line 671"/>
            <p:cNvSpPr>
              <a:spLocks noChangeAspect="1" noChangeShapeType="1"/>
            </p:cNvSpPr>
            <p:nvPr/>
          </p:nvSpPr>
          <p:spPr bwMode="auto">
            <a:xfrm flipV="1">
              <a:off x="2973" y="312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52" name="Line 672"/>
            <p:cNvSpPr>
              <a:spLocks noChangeAspect="1" noChangeShapeType="1"/>
            </p:cNvSpPr>
            <p:nvPr/>
          </p:nvSpPr>
          <p:spPr bwMode="auto">
            <a:xfrm>
              <a:off x="2973" y="267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53" name="Line 673"/>
            <p:cNvSpPr>
              <a:spLocks noChangeAspect="1" noChangeShapeType="1"/>
            </p:cNvSpPr>
            <p:nvPr/>
          </p:nvSpPr>
          <p:spPr bwMode="auto">
            <a:xfrm flipV="1">
              <a:off x="3205" y="312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54" name="Line 674"/>
            <p:cNvSpPr>
              <a:spLocks noChangeAspect="1" noChangeShapeType="1"/>
            </p:cNvSpPr>
            <p:nvPr/>
          </p:nvSpPr>
          <p:spPr bwMode="auto">
            <a:xfrm>
              <a:off x="3205" y="267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55" name="Line 675"/>
            <p:cNvSpPr>
              <a:spLocks noChangeAspect="1" noChangeShapeType="1"/>
            </p:cNvSpPr>
            <p:nvPr/>
          </p:nvSpPr>
          <p:spPr bwMode="auto">
            <a:xfrm>
              <a:off x="866" y="3087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56" name="Line 676"/>
            <p:cNvSpPr>
              <a:spLocks noChangeAspect="1" noChangeShapeType="1"/>
            </p:cNvSpPr>
            <p:nvPr/>
          </p:nvSpPr>
          <p:spPr bwMode="auto">
            <a:xfrm flipH="1">
              <a:off x="3184" y="3087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57" name="Rectangle 677"/>
            <p:cNvSpPr>
              <a:spLocks noChangeAspect="1" noChangeArrowheads="1"/>
            </p:cNvSpPr>
            <p:nvPr/>
          </p:nvSpPr>
          <p:spPr bwMode="auto">
            <a:xfrm>
              <a:off x="749" y="3045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158" name="Line 678"/>
            <p:cNvSpPr>
              <a:spLocks noChangeAspect="1" noChangeShapeType="1"/>
            </p:cNvSpPr>
            <p:nvPr/>
          </p:nvSpPr>
          <p:spPr bwMode="auto">
            <a:xfrm>
              <a:off x="866" y="2968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59" name="Line 679"/>
            <p:cNvSpPr>
              <a:spLocks noChangeAspect="1" noChangeShapeType="1"/>
            </p:cNvSpPr>
            <p:nvPr/>
          </p:nvSpPr>
          <p:spPr bwMode="auto">
            <a:xfrm flipH="1">
              <a:off x="3184" y="2968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60" name="Rectangle 680"/>
            <p:cNvSpPr>
              <a:spLocks noChangeAspect="1" noChangeArrowheads="1"/>
            </p:cNvSpPr>
            <p:nvPr/>
          </p:nvSpPr>
          <p:spPr bwMode="auto">
            <a:xfrm>
              <a:off x="749" y="2927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901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161" name="Line 681"/>
            <p:cNvSpPr>
              <a:spLocks noChangeAspect="1" noChangeShapeType="1"/>
            </p:cNvSpPr>
            <p:nvPr/>
          </p:nvSpPr>
          <p:spPr bwMode="auto">
            <a:xfrm>
              <a:off x="866" y="2850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62" name="Line 682"/>
            <p:cNvSpPr>
              <a:spLocks noChangeAspect="1" noChangeShapeType="1"/>
            </p:cNvSpPr>
            <p:nvPr/>
          </p:nvSpPr>
          <p:spPr bwMode="auto">
            <a:xfrm flipH="1">
              <a:off x="3184" y="2850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63" name="Rectangle 683"/>
            <p:cNvSpPr>
              <a:spLocks noChangeAspect="1" noChangeArrowheads="1"/>
            </p:cNvSpPr>
            <p:nvPr/>
          </p:nvSpPr>
          <p:spPr bwMode="auto">
            <a:xfrm>
              <a:off x="749" y="2809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902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164" name="Line 684"/>
            <p:cNvSpPr>
              <a:spLocks noChangeAspect="1" noChangeShapeType="1"/>
            </p:cNvSpPr>
            <p:nvPr/>
          </p:nvSpPr>
          <p:spPr bwMode="auto">
            <a:xfrm>
              <a:off x="866" y="2732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65" name="Line 685"/>
            <p:cNvSpPr>
              <a:spLocks noChangeAspect="1" noChangeShapeType="1"/>
            </p:cNvSpPr>
            <p:nvPr/>
          </p:nvSpPr>
          <p:spPr bwMode="auto">
            <a:xfrm flipH="1">
              <a:off x="3184" y="2732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66" name="Rectangle 686"/>
            <p:cNvSpPr>
              <a:spLocks noChangeAspect="1" noChangeArrowheads="1"/>
            </p:cNvSpPr>
            <p:nvPr/>
          </p:nvSpPr>
          <p:spPr bwMode="auto">
            <a:xfrm>
              <a:off x="749" y="2690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903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167" name="Line 687"/>
            <p:cNvSpPr>
              <a:spLocks noChangeAspect="1" noChangeShapeType="1"/>
            </p:cNvSpPr>
            <p:nvPr/>
          </p:nvSpPr>
          <p:spPr bwMode="auto">
            <a:xfrm>
              <a:off x="866" y="2670"/>
              <a:ext cx="23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68" name="Line 688"/>
            <p:cNvSpPr>
              <a:spLocks noChangeAspect="1" noChangeShapeType="1"/>
            </p:cNvSpPr>
            <p:nvPr/>
          </p:nvSpPr>
          <p:spPr bwMode="auto">
            <a:xfrm>
              <a:off x="866" y="3148"/>
              <a:ext cx="23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69" name="Line 689"/>
            <p:cNvSpPr>
              <a:spLocks noChangeAspect="1" noChangeShapeType="1"/>
            </p:cNvSpPr>
            <p:nvPr/>
          </p:nvSpPr>
          <p:spPr bwMode="auto">
            <a:xfrm flipV="1">
              <a:off x="866" y="2670"/>
              <a:ext cx="1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70" name="Freeform 690"/>
            <p:cNvSpPr>
              <a:spLocks noChangeAspect="1"/>
            </p:cNvSpPr>
            <p:nvPr/>
          </p:nvSpPr>
          <p:spPr bwMode="auto">
            <a:xfrm>
              <a:off x="866" y="2819"/>
              <a:ext cx="2339" cy="319"/>
            </a:xfrm>
            <a:custGeom>
              <a:avLst/>
              <a:gdLst>
                <a:gd name="T0" fmla="*/ 42 w 2599"/>
                <a:gd name="T1" fmla="*/ 90 h 372"/>
                <a:gd name="T2" fmla="*/ 78 w 2599"/>
                <a:gd name="T3" fmla="*/ 6 h 372"/>
                <a:gd name="T4" fmla="*/ 132 w 2599"/>
                <a:gd name="T5" fmla="*/ 54 h 372"/>
                <a:gd name="T6" fmla="*/ 174 w 2599"/>
                <a:gd name="T7" fmla="*/ 126 h 372"/>
                <a:gd name="T8" fmla="*/ 222 w 2599"/>
                <a:gd name="T9" fmla="*/ 144 h 372"/>
                <a:gd name="T10" fmla="*/ 270 w 2599"/>
                <a:gd name="T11" fmla="*/ 240 h 372"/>
                <a:gd name="T12" fmla="*/ 318 w 2599"/>
                <a:gd name="T13" fmla="*/ 300 h 372"/>
                <a:gd name="T14" fmla="*/ 354 w 2599"/>
                <a:gd name="T15" fmla="*/ 324 h 372"/>
                <a:gd name="T16" fmla="*/ 408 w 2599"/>
                <a:gd name="T17" fmla="*/ 276 h 372"/>
                <a:gd name="T18" fmla="*/ 450 w 2599"/>
                <a:gd name="T19" fmla="*/ 198 h 372"/>
                <a:gd name="T20" fmla="*/ 492 w 2599"/>
                <a:gd name="T21" fmla="*/ 156 h 372"/>
                <a:gd name="T22" fmla="*/ 540 w 2599"/>
                <a:gd name="T23" fmla="*/ 180 h 372"/>
                <a:gd name="T24" fmla="*/ 582 w 2599"/>
                <a:gd name="T25" fmla="*/ 144 h 372"/>
                <a:gd name="T26" fmla="*/ 624 w 2599"/>
                <a:gd name="T27" fmla="*/ 204 h 372"/>
                <a:gd name="T28" fmla="*/ 672 w 2599"/>
                <a:gd name="T29" fmla="*/ 198 h 372"/>
                <a:gd name="T30" fmla="*/ 720 w 2599"/>
                <a:gd name="T31" fmla="*/ 204 h 372"/>
                <a:gd name="T32" fmla="*/ 762 w 2599"/>
                <a:gd name="T33" fmla="*/ 186 h 372"/>
                <a:gd name="T34" fmla="*/ 804 w 2599"/>
                <a:gd name="T35" fmla="*/ 222 h 372"/>
                <a:gd name="T36" fmla="*/ 852 w 2599"/>
                <a:gd name="T37" fmla="*/ 228 h 372"/>
                <a:gd name="T38" fmla="*/ 888 w 2599"/>
                <a:gd name="T39" fmla="*/ 132 h 372"/>
                <a:gd name="T40" fmla="*/ 930 w 2599"/>
                <a:gd name="T41" fmla="*/ 120 h 372"/>
                <a:gd name="T42" fmla="*/ 972 w 2599"/>
                <a:gd name="T43" fmla="*/ 72 h 372"/>
                <a:gd name="T44" fmla="*/ 1020 w 2599"/>
                <a:gd name="T45" fmla="*/ 102 h 372"/>
                <a:gd name="T46" fmla="*/ 1062 w 2599"/>
                <a:gd name="T47" fmla="*/ 36 h 372"/>
                <a:gd name="T48" fmla="*/ 1092 w 2599"/>
                <a:gd name="T49" fmla="*/ 48 h 372"/>
                <a:gd name="T50" fmla="*/ 1134 w 2599"/>
                <a:gd name="T51" fmla="*/ 96 h 372"/>
                <a:gd name="T52" fmla="*/ 1183 w 2599"/>
                <a:gd name="T53" fmla="*/ 114 h 372"/>
                <a:gd name="T54" fmla="*/ 1231 w 2599"/>
                <a:gd name="T55" fmla="*/ 126 h 372"/>
                <a:gd name="T56" fmla="*/ 1273 w 2599"/>
                <a:gd name="T57" fmla="*/ 84 h 372"/>
                <a:gd name="T58" fmla="*/ 1309 w 2599"/>
                <a:gd name="T59" fmla="*/ 114 h 372"/>
                <a:gd name="T60" fmla="*/ 1351 w 2599"/>
                <a:gd name="T61" fmla="*/ 180 h 372"/>
                <a:gd name="T62" fmla="*/ 1387 w 2599"/>
                <a:gd name="T63" fmla="*/ 288 h 372"/>
                <a:gd name="T64" fmla="*/ 1429 w 2599"/>
                <a:gd name="T65" fmla="*/ 216 h 372"/>
                <a:gd name="T66" fmla="*/ 1465 w 2599"/>
                <a:gd name="T67" fmla="*/ 174 h 372"/>
                <a:gd name="T68" fmla="*/ 1507 w 2599"/>
                <a:gd name="T69" fmla="*/ 174 h 372"/>
                <a:gd name="T70" fmla="*/ 1543 w 2599"/>
                <a:gd name="T71" fmla="*/ 174 h 372"/>
                <a:gd name="T72" fmla="*/ 1579 w 2599"/>
                <a:gd name="T73" fmla="*/ 168 h 372"/>
                <a:gd name="T74" fmla="*/ 1621 w 2599"/>
                <a:gd name="T75" fmla="*/ 180 h 372"/>
                <a:gd name="T76" fmla="*/ 1669 w 2599"/>
                <a:gd name="T77" fmla="*/ 186 h 372"/>
                <a:gd name="T78" fmla="*/ 1705 w 2599"/>
                <a:gd name="T79" fmla="*/ 162 h 372"/>
                <a:gd name="T80" fmla="*/ 1747 w 2599"/>
                <a:gd name="T81" fmla="*/ 90 h 372"/>
                <a:gd name="T82" fmla="*/ 1777 w 2599"/>
                <a:gd name="T83" fmla="*/ 150 h 372"/>
                <a:gd name="T84" fmla="*/ 1819 w 2599"/>
                <a:gd name="T85" fmla="*/ 186 h 372"/>
                <a:gd name="T86" fmla="*/ 1861 w 2599"/>
                <a:gd name="T87" fmla="*/ 228 h 372"/>
                <a:gd name="T88" fmla="*/ 1909 w 2599"/>
                <a:gd name="T89" fmla="*/ 228 h 372"/>
                <a:gd name="T90" fmla="*/ 1963 w 2599"/>
                <a:gd name="T91" fmla="*/ 234 h 372"/>
                <a:gd name="T92" fmla="*/ 2005 w 2599"/>
                <a:gd name="T93" fmla="*/ 270 h 372"/>
                <a:gd name="T94" fmla="*/ 2047 w 2599"/>
                <a:gd name="T95" fmla="*/ 312 h 372"/>
                <a:gd name="T96" fmla="*/ 2083 w 2599"/>
                <a:gd name="T97" fmla="*/ 336 h 372"/>
                <a:gd name="T98" fmla="*/ 2119 w 2599"/>
                <a:gd name="T99" fmla="*/ 288 h 372"/>
                <a:gd name="T100" fmla="*/ 2155 w 2599"/>
                <a:gd name="T101" fmla="*/ 210 h 372"/>
                <a:gd name="T102" fmla="*/ 2197 w 2599"/>
                <a:gd name="T103" fmla="*/ 90 h 372"/>
                <a:gd name="T104" fmla="*/ 2233 w 2599"/>
                <a:gd name="T105" fmla="*/ 72 h 372"/>
                <a:gd name="T106" fmla="*/ 2287 w 2599"/>
                <a:gd name="T107" fmla="*/ 78 h 372"/>
                <a:gd name="T108" fmla="*/ 2323 w 2599"/>
                <a:gd name="T109" fmla="*/ 96 h 372"/>
                <a:gd name="T110" fmla="*/ 2365 w 2599"/>
                <a:gd name="T111" fmla="*/ 90 h 372"/>
                <a:gd name="T112" fmla="*/ 2401 w 2599"/>
                <a:gd name="T113" fmla="*/ 144 h 372"/>
                <a:gd name="T114" fmla="*/ 2443 w 2599"/>
                <a:gd name="T115" fmla="*/ 156 h 372"/>
                <a:gd name="T116" fmla="*/ 2491 w 2599"/>
                <a:gd name="T117" fmla="*/ 162 h 372"/>
                <a:gd name="T118" fmla="*/ 2539 w 2599"/>
                <a:gd name="T119" fmla="*/ 96 h 372"/>
                <a:gd name="T120" fmla="*/ 2581 w 2599"/>
                <a:gd name="T121" fmla="*/ 4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9" h="372">
                  <a:moveTo>
                    <a:pt x="0" y="126"/>
                  </a:moveTo>
                  <a:lnTo>
                    <a:pt x="6" y="120"/>
                  </a:lnTo>
                  <a:lnTo>
                    <a:pt x="6" y="132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18" y="120"/>
                  </a:lnTo>
                  <a:lnTo>
                    <a:pt x="18" y="126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36" y="96"/>
                  </a:lnTo>
                  <a:lnTo>
                    <a:pt x="42" y="90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0" y="54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24"/>
                  </a:lnTo>
                  <a:lnTo>
                    <a:pt x="78" y="18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0" y="30"/>
                  </a:lnTo>
                  <a:lnTo>
                    <a:pt x="96" y="24"/>
                  </a:lnTo>
                  <a:lnTo>
                    <a:pt x="102" y="30"/>
                  </a:lnTo>
                  <a:lnTo>
                    <a:pt x="102" y="42"/>
                  </a:lnTo>
                  <a:lnTo>
                    <a:pt x="108" y="48"/>
                  </a:lnTo>
                  <a:lnTo>
                    <a:pt x="114" y="48"/>
                  </a:lnTo>
                  <a:lnTo>
                    <a:pt x="114" y="36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32" y="54"/>
                  </a:lnTo>
                  <a:lnTo>
                    <a:pt x="132" y="78"/>
                  </a:lnTo>
                  <a:lnTo>
                    <a:pt x="138" y="84"/>
                  </a:lnTo>
                  <a:lnTo>
                    <a:pt x="138" y="72"/>
                  </a:lnTo>
                  <a:lnTo>
                    <a:pt x="144" y="66"/>
                  </a:lnTo>
                  <a:lnTo>
                    <a:pt x="144" y="78"/>
                  </a:lnTo>
                  <a:lnTo>
                    <a:pt x="150" y="90"/>
                  </a:lnTo>
                  <a:lnTo>
                    <a:pt x="150" y="102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20"/>
                  </a:lnTo>
                  <a:lnTo>
                    <a:pt x="168" y="132"/>
                  </a:lnTo>
                  <a:lnTo>
                    <a:pt x="174" y="120"/>
                  </a:lnTo>
                  <a:lnTo>
                    <a:pt x="174" y="126"/>
                  </a:lnTo>
                  <a:lnTo>
                    <a:pt x="180" y="114"/>
                  </a:lnTo>
                  <a:lnTo>
                    <a:pt x="180" y="108"/>
                  </a:lnTo>
                  <a:lnTo>
                    <a:pt x="186" y="126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8" y="144"/>
                  </a:lnTo>
                  <a:lnTo>
                    <a:pt x="198" y="150"/>
                  </a:lnTo>
                  <a:lnTo>
                    <a:pt x="204" y="144"/>
                  </a:lnTo>
                  <a:lnTo>
                    <a:pt x="204" y="156"/>
                  </a:lnTo>
                  <a:lnTo>
                    <a:pt x="210" y="150"/>
                  </a:lnTo>
                  <a:lnTo>
                    <a:pt x="216" y="144"/>
                  </a:lnTo>
                  <a:lnTo>
                    <a:pt x="222" y="138"/>
                  </a:lnTo>
                  <a:lnTo>
                    <a:pt x="222" y="144"/>
                  </a:lnTo>
                  <a:lnTo>
                    <a:pt x="228" y="150"/>
                  </a:lnTo>
                  <a:lnTo>
                    <a:pt x="234" y="144"/>
                  </a:lnTo>
                  <a:lnTo>
                    <a:pt x="240" y="144"/>
                  </a:lnTo>
                  <a:lnTo>
                    <a:pt x="240" y="162"/>
                  </a:lnTo>
                  <a:lnTo>
                    <a:pt x="246" y="168"/>
                  </a:lnTo>
                  <a:lnTo>
                    <a:pt x="252" y="162"/>
                  </a:lnTo>
                  <a:lnTo>
                    <a:pt x="252" y="168"/>
                  </a:lnTo>
                  <a:lnTo>
                    <a:pt x="252" y="174"/>
                  </a:lnTo>
                  <a:lnTo>
                    <a:pt x="258" y="180"/>
                  </a:lnTo>
                  <a:lnTo>
                    <a:pt x="258" y="204"/>
                  </a:lnTo>
                  <a:lnTo>
                    <a:pt x="264" y="228"/>
                  </a:lnTo>
                  <a:lnTo>
                    <a:pt x="270" y="234"/>
                  </a:lnTo>
                  <a:lnTo>
                    <a:pt x="270" y="240"/>
                  </a:lnTo>
                  <a:lnTo>
                    <a:pt x="276" y="228"/>
                  </a:lnTo>
                  <a:lnTo>
                    <a:pt x="276" y="246"/>
                  </a:lnTo>
                  <a:lnTo>
                    <a:pt x="282" y="258"/>
                  </a:lnTo>
                  <a:lnTo>
                    <a:pt x="288" y="252"/>
                  </a:lnTo>
                  <a:lnTo>
                    <a:pt x="294" y="264"/>
                  </a:lnTo>
                  <a:lnTo>
                    <a:pt x="294" y="282"/>
                  </a:lnTo>
                  <a:lnTo>
                    <a:pt x="294" y="288"/>
                  </a:lnTo>
                  <a:lnTo>
                    <a:pt x="300" y="294"/>
                  </a:lnTo>
                  <a:lnTo>
                    <a:pt x="306" y="294"/>
                  </a:lnTo>
                  <a:lnTo>
                    <a:pt x="306" y="282"/>
                  </a:lnTo>
                  <a:lnTo>
                    <a:pt x="312" y="282"/>
                  </a:lnTo>
                  <a:lnTo>
                    <a:pt x="312" y="294"/>
                  </a:lnTo>
                  <a:lnTo>
                    <a:pt x="318" y="300"/>
                  </a:lnTo>
                  <a:lnTo>
                    <a:pt x="324" y="294"/>
                  </a:lnTo>
                  <a:lnTo>
                    <a:pt x="324" y="282"/>
                  </a:lnTo>
                  <a:lnTo>
                    <a:pt x="330" y="276"/>
                  </a:lnTo>
                  <a:lnTo>
                    <a:pt x="330" y="264"/>
                  </a:lnTo>
                  <a:lnTo>
                    <a:pt x="330" y="276"/>
                  </a:lnTo>
                  <a:lnTo>
                    <a:pt x="336" y="276"/>
                  </a:lnTo>
                  <a:lnTo>
                    <a:pt x="336" y="288"/>
                  </a:lnTo>
                  <a:lnTo>
                    <a:pt x="342" y="294"/>
                  </a:lnTo>
                  <a:lnTo>
                    <a:pt x="342" y="282"/>
                  </a:lnTo>
                  <a:lnTo>
                    <a:pt x="348" y="294"/>
                  </a:lnTo>
                  <a:lnTo>
                    <a:pt x="348" y="306"/>
                  </a:lnTo>
                  <a:lnTo>
                    <a:pt x="354" y="312"/>
                  </a:lnTo>
                  <a:lnTo>
                    <a:pt x="354" y="324"/>
                  </a:lnTo>
                  <a:lnTo>
                    <a:pt x="360" y="324"/>
                  </a:lnTo>
                  <a:lnTo>
                    <a:pt x="360" y="336"/>
                  </a:lnTo>
                  <a:lnTo>
                    <a:pt x="366" y="342"/>
                  </a:lnTo>
                  <a:lnTo>
                    <a:pt x="372" y="336"/>
                  </a:lnTo>
                  <a:lnTo>
                    <a:pt x="372" y="330"/>
                  </a:lnTo>
                  <a:lnTo>
                    <a:pt x="372" y="312"/>
                  </a:lnTo>
                  <a:lnTo>
                    <a:pt x="378" y="300"/>
                  </a:lnTo>
                  <a:lnTo>
                    <a:pt x="384" y="294"/>
                  </a:lnTo>
                  <a:lnTo>
                    <a:pt x="390" y="282"/>
                  </a:lnTo>
                  <a:lnTo>
                    <a:pt x="390" y="288"/>
                  </a:lnTo>
                  <a:lnTo>
                    <a:pt x="396" y="282"/>
                  </a:lnTo>
                  <a:lnTo>
                    <a:pt x="402" y="288"/>
                  </a:lnTo>
                  <a:lnTo>
                    <a:pt x="408" y="276"/>
                  </a:lnTo>
                  <a:lnTo>
                    <a:pt x="408" y="282"/>
                  </a:lnTo>
                  <a:lnTo>
                    <a:pt x="414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420" y="240"/>
                  </a:lnTo>
                  <a:lnTo>
                    <a:pt x="426" y="246"/>
                  </a:lnTo>
                  <a:lnTo>
                    <a:pt x="432" y="240"/>
                  </a:lnTo>
                  <a:lnTo>
                    <a:pt x="432" y="228"/>
                  </a:lnTo>
                  <a:lnTo>
                    <a:pt x="438" y="234"/>
                  </a:lnTo>
                  <a:lnTo>
                    <a:pt x="438" y="222"/>
                  </a:lnTo>
                  <a:lnTo>
                    <a:pt x="444" y="204"/>
                  </a:lnTo>
                  <a:lnTo>
                    <a:pt x="444" y="192"/>
                  </a:lnTo>
                  <a:lnTo>
                    <a:pt x="450" y="198"/>
                  </a:lnTo>
                  <a:lnTo>
                    <a:pt x="450" y="204"/>
                  </a:lnTo>
                  <a:lnTo>
                    <a:pt x="450" y="222"/>
                  </a:lnTo>
                  <a:lnTo>
                    <a:pt x="456" y="234"/>
                  </a:lnTo>
                  <a:lnTo>
                    <a:pt x="462" y="240"/>
                  </a:lnTo>
                  <a:lnTo>
                    <a:pt x="462" y="228"/>
                  </a:lnTo>
                  <a:lnTo>
                    <a:pt x="468" y="222"/>
                  </a:lnTo>
                  <a:lnTo>
                    <a:pt x="468" y="216"/>
                  </a:lnTo>
                  <a:lnTo>
                    <a:pt x="474" y="198"/>
                  </a:lnTo>
                  <a:lnTo>
                    <a:pt x="480" y="180"/>
                  </a:lnTo>
                  <a:lnTo>
                    <a:pt x="480" y="168"/>
                  </a:lnTo>
                  <a:lnTo>
                    <a:pt x="486" y="174"/>
                  </a:lnTo>
                  <a:lnTo>
                    <a:pt x="486" y="162"/>
                  </a:lnTo>
                  <a:lnTo>
                    <a:pt x="492" y="156"/>
                  </a:lnTo>
                  <a:lnTo>
                    <a:pt x="498" y="156"/>
                  </a:lnTo>
                  <a:lnTo>
                    <a:pt x="498" y="144"/>
                  </a:lnTo>
                  <a:lnTo>
                    <a:pt x="504" y="144"/>
                  </a:lnTo>
                  <a:lnTo>
                    <a:pt x="510" y="156"/>
                  </a:lnTo>
                  <a:lnTo>
                    <a:pt x="510" y="162"/>
                  </a:lnTo>
                  <a:lnTo>
                    <a:pt x="516" y="168"/>
                  </a:lnTo>
                  <a:lnTo>
                    <a:pt x="516" y="174"/>
                  </a:lnTo>
                  <a:lnTo>
                    <a:pt x="522" y="186"/>
                  </a:lnTo>
                  <a:lnTo>
                    <a:pt x="528" y="180"/>
                  </a:lnTo>
                  <a:lnTo>
                    <a:pt x="528" y="186"/>
                  </a:lnTo>
                  <a:lnTo>
                    <a:pt x="534" y="210"/>
                  </a:lnTo>
                  <a:lnTo>
                    <a:pt x="534" y="192"/>
                  </a:lnTo>
                  <a:lnTo>
                    <a:pt x="540" y="180"/>
                  </a:lnTo>
                  <a:lnTo>
                    <a:pt x="540" y="192"/>
                  </a:lnTo>
                  <a:lnTo>
                    <a:pt x="546" y="180"/>
                  </a:lnTo>
                  <a:lnTo>
                    <a:pt x="546" y="174"/>
                  </a:lnTo>
                  <a:lnTo>
                    <a:pt x="546" y="162"/>
                  </a:lnTo>
                  <a:lnTo>
                    <a:pt x="552" y="150"/>
                  </a:lnTo>
                  <a:lnTo>
                    <a:pt x="558" y="132"/>
                  </a:lnTo>
                  <a:lnTo>
                    <a:pt x="564" y="126"/>
                  </a:lnTo>
                  <a:lnTo>
                    <a:pt x="564" y="120"/>
                  </a:lnTo>
                  <a:lnTo>
                    <a:pt x="570" y="138"/>
                  </a:lnTo>
                  <a:lnTo>
                    <a:pt x="570" y="132"/>
                  </a:lnTo>
                  <a:lnTo>
                    <a:pt x="576" y="144"/>
                  </a:lnTo>
                  <a:lnTo>
                    <a:pt x="576" y="138"/>
                  </a:lnTo>
                  <a:lnTo>
                    <a:pt x="582" y="144"/>
                  </a:lnTo>
                  <a:lnTo>
                    <a:pt x="588" y="150"/>
                  </a:lnTo>
                  <a:lnTo>
                    <a:pt x="588" y="162"/>
                  </a:lnTo>
                  <a:lnTo>
                    <a:pt x="594" y="186"/>
                  </a:lnTo>
                  <a:lnTo>
                    <a:pt x="594" y="180"/>
                  </a:lnTo>
                  <a:lnTo>
                    <a:pt x="600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2" y="162"/>
                  </a:lnTo>
                  <a:lnTo>
                    <a:pt x="618" y="174"/>
                  </a:lnTo>
                  <a:lnTo>
                    <a:pt x="618" y="186"/>
                  </a:lnTo>
                  <a:lnTo>
                    <a:pt x="624" y="186"/>
                  </a:lnTo>
                  <a:lnTo>
                    <a:pt x="624" y="204"/>
                  </a:lnTo>
                  <a:lnTo>
                    <a:pt x="630" y="210"/>
                  </a:lnTo>
                  <a:lnTo>
                    <a:pt x="630" y="216"/>
                  </a:lnTo>
                  <a:lnTo>
                    <a:pt x="636" y="222"/>
                  </a:lnTo>
                  <a:lnTo>
                    <a:pt x="642" y="210"/>
                  </a:lnTo>
                  <a:lnTo>
                    <a:pt x="642" y="198"/>
                  </a:lnTo>
                  <a:lnTo>
                    <a:pt x="648" y="192"/>
                  </a:lnTo>
                  <a:lnTo>
                    <a:pt x="648" y="186"/>
                  </a:lnTo>
                  <a:lnTo>
                    <a:pt x="654" y="192"/>
                  </a:lnTo>
                  <a:lnTo>
                    <a:pt x="660" y="198"/>
                  </a:lnTo>
                  <a:lnTo>
                    <a:pt x="666" y="192"/>
                  </a:lnTo>
                  <a:lnTo>
                    <a:pt x="666" y="198"/>
                  </a:lnTo>
                  <a:lnTo>
                    <a:pt x="672" y="204"/>
                  </a:lnTo>
                  <a:lnTo>
                    <a:pt x="672" y="198"/>
                  </a:lnTo>
                  <a:lnTo>
                    <a:pt x="678" y="186"/>
                  </a:lnTo>
                  <a:lnTo>
                    <a:pt x="678" y="180"/>
                  </a:lnTo>
                  <a:lnTo>
                    <a:pt x="684" y="192"/>
                  </a:lnTo>
                  <a:lnTo>
                    <a:pt x="690" y="198"/>
                  </a:lnTo>
                  <a:lnTo>
                    <a:pt x="696" y="192"/>
                  </a:lnTo>
                  <a:lnTo>
                    <a:pt x="696" y="198"/>
                  </a:lnTo>
                  <a:lnTo>
                    <a:pt x="702" y="210"/>
                  </a:lnTo>
                  <a:lnTo>
                    <a:pt x="702" y="222"/>
                  </a:lnTo>
                  <a:lnTo>
                    <a:pt x="708" y="216"/>
                  </a:lnTo>
                  <a:lnTo>
                    <a:pt x="708" y="210"/>
                  </a:lnTo>
                  <a:lnTo>
                    <a:pt x="714" y="216"/>
                  </a:lnTo>
                  <a:lnTo>
                    <a:pt x="714" y="210"/>
                  </a:lnTo>
                  <a:lnTo>
                    <a:pt x="720" y="204"/>
                  </a:lnTo>
                  <a:lnTo>
                    <a:pt x="720" y="210"/>
                  </a:lnTo>
                  <a:lnTo>
                    <a:pt x="720" y="192"/>
                  </a:lnTo>
                  <a:lnTo>
                    <a:pt x="726" y="198"/>
                  </a:lnTo>
                  <a:lnTo>
                    <a:pt x="732" y="192"/>
                  </a:lnTo>
                  <a:lnTo>
                    <a:pt x="732" y="180"/>
                  </a:lnTo>
                  <a:lnTo>
                    <a:pt x="738" y="192"/>
                  </a:lnTo>
                  <a:lnTo>
                    <a:pt x="738" y="204"/>
                  </a:lnTo>
                  <a:lnTo>
                    <a:pt x="744" y="204"/>
                  </a:lnTo>
                  <a:lnTo>
                    <a:pt x="750" y="186"/>
                  </a:lnTo>
                  <a:lnTo>
                    <a:pt x="756" y="192"/>
                  </a:lnTo>
                  <a:lnTo>
                    <a:pt x="762" y="204"/>
                  </a:lnTo>
                  <a:lnTo>
                    <a:pt x="762" y="198"/>
                  </a:lnTo>
                  <a:lnTo>
                    <a:pt x="762" y="186"/>
                  </a:lnTo>
                  <a:lnTo>
                    <a:pt x="768" y="180"/>
                  </a:lnTo>
                  <a:lnTo>
                    <a:pt x="768" y="186"/>
                  </a:lnTo>
                  <a:lnTo>
                    <a:pt x="774" y="198"/>
                  </a:lnTo>
                  <a:lnTo>
                    <a:pt x="774" y="210"/>
                  </a:lnTo>
                  <a:lnTo>
                    <a:pt x="780" y="222"/>
                  </a:lnTo>
                  <a:lnTo>
                    <a:pt x="780" y="246"/>
                  </a:lnTo>
                  <a:lnTo>
                    <a:pt x="786" y="234"/>
                  </a:lnTo>
                  <a:lnTo>
                    <a:pt x="786" y="240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22"/>
                  </a:lnTo>
                  <a:lnTo>
                    <a:pt x="798" y="216"/>
                  </a:lnTo>
                  <a:lnTo>
                    <a:pt x="804" y="222"/>
                  </a:lnTo>
                  <a:lnTo>
                    <a:pt x="804" y="216"/>
                  </a:lnTo>
                  <a:lnTo>
                    <a:pt x="810" y="228"/>
                  </a:lnTo>
                  <a:lnTo>
                    <a:pt x="816" y="222"/>
                  </a:lnTo>
                  <a:lnTo>
                    <a:pt x="816" y="228"/>
                  </a:lnTo>
                  <a:lnTo>
                    <a:pt x="822" y="240"/>
                  </a:lnTo>
                  <a:lnTo>
                    <a:pt x="828" y="234"/>
                  </a:lnTo>
                  <a:lnTo>
                    <a:pt x="828" y="240"/>
                  </a:lnTo>
                  <a:lnTo>
                    <a:pt x="834" y="246"/>
                  </a:lnTo>
                  <a:lnTo>
                    <a:pt x="840" y="252"/>
                  </a:lnTo>
                  <a:lnTo>
                    <a:pt x="840" y="234"/>
                  </a:lnTo>
                  <a:lnTo>
                    <a:pt x="846" y="246"/>
                  </a:lnTo>
                  <a:lnTo>
                    <a:pt x="846" y="234"/>
                  </a:lnTo>
                  <a:lnTo>
                    <a:pt x="852" y="228"/>
                  </a:lnTo>
                  <a:lnTo>
                    <a:pt x="852" y="216"/>
                  </a:lnTo>
                  <a:lnTo>
                    <a:pt x="858" y="210"/>
                  </a:lnTo>
                  <a:lnTo>
                    <a:pt x="858" y="192"/>
                  </a:lnTo>
                  <a:lnTo>
                    <a:pt x="858" y="186"/>
                  </a:lnTo>
                  <a:lnTo>
                    <a:pt x="864" y="180"/>
                  </a:lnTo>
                  <a:lnTo>
                    <a:pt x="864" y="168"/>
                  </a:lnTo>
                  <a:lnTo>
                    <a:pt x="870" y="156"/>
                  </a:lnTo>
                  <a:lnTo>
                    <a:pt x="876" y="162"/>
                  </a:lnTo>
                  <a:lnTo>
                    <a:pt x="876" y="156"/>
                  </a:lnTo>
                  <a:lnTo>
                    <a:pt x="882" y="150"/>
                  </a:lnTo>
                  <a:lnTo>
                    <a:pt x="882" y="132"/>
                  </a:lnTo>
                  <a:lnTo>
                    <a:pt x="888" y="138"/>
                  </a:lnTo>
                  <a:lnTo>
                    <a:pt x="888" y="132"/>
                  </a:lnTo>
                  <a:lnTo>
                    <a:pt x="894" y="126"/>
                  </a:lnTo>
                  <a:lnTo>
                    <a:pt x="900" y="132"/>
                  </a:lnTo>
                  <a:lnTo>
                    <a:pt x="900" y="126"/>
                  </a:lnTo>
                  <a:lnTo>
                    <a:pt x="906" y="120"/>
                  </a:lnTo>
                  <a:lnTo>
                    <a:pt x="906" y="102"/>
                  </a:lnTo>
                  <a:lnTo>
                    <a:pt x="912" y="114"/>
                  </a:lnTo>
                  <a:lnTo>
                    <a:pt x="912" y="120"/>
                  </a:lnTo>
                  <a:lnTo>
                    <a:pt x="918" y="114"/>
                  </a:lnTo>
                  <a:lnTo>
                    <a:pt x="918" y="108"/>
                  </a:lnTo>
                  <a:lnTo>
                    <a:pt x="918" y="102"/>
                  </a:lnTo>
                  <a:lnTo>
                    <a:pt x="924" y="114"/>
                  </a:lnTo>
                  <a:lnTo>
                    <a:pt x="924" y="132"/>
                  </a:lnTo>
                  <a:lnTo>
                    <a:pt x="930" y="120"/>
                  </a:lnTo>
                  <a:lnTo>
                    <a:pt x="936" y="114"/>
                  </a:lnTo>
                  <a:lnTo>
                    <a:pt x="936" y="132"/>
                  </a:lnTo>
                  <a:lnTo>
                    <a:pt x="936" y="126"/>
                  </a:lnTo>
                  <a:lnTo>
                    <a:pt x="942" y="132"/>
                  </a:lnTo>
                  <a:lnTo>
                    <a:pt x="942" y="120"/>
                  </a:lnTo>
                  <a:lnTo>
                    <a:pt x="948" y="126"/>
                  </a:lnTo>
                  <a:lnTo>
                    <a:pt x="954" y="114"/>
                  </a:lnTo>
                  <a:lnTo>
                    <a:pt x="954" y="96"/>
                  </a:lnTo>
                  <a:lnTo>
                    <a:pt x="960" y="84"/>
                  </a:lnTo>
                  <a:lnTo>
                    <a:pt x="960" y="90"/>
                  </a:lnTo>
                  <a:lnTo>
                    <a:pt x="960" y="78"/>
                  </a:lnTo>
                  <a:lnTo>
                    <a:pt x="966" y="84"/>
                  </a:lnTo>
                  <a:lnTo>
                    <a:pt x="972" y="72"/>
                  </a:lnTo>
                  <a:lnTo>
                    <a:pt x="978" y="66"/>
                  </a:lnTo>
                  <a:lnTo>
                    <a:pt x="978" y="72"/>
                  </a:lnTo>
                  <a:lnTo>
                    <a:pt x="984" y="84"/>
                  </a:lnTo>
                  <a:lnTo>
                    <a:pt x="984" y="90"/>
                  </a:lnTo>
                  <a:lnTo>
                    <a:pt x="990" y="96"/>
                  </a:lnTo>
                  <a:lnTo>
                    <a:pt x="996" y="90"/>
                  </a:lnTo>
                  <a:lnTo>
                    <a:pt x="996" y="72"/>
                  </a:lnTo>
                  <a:lnTo>
                    <a:pt x="1002" y="78"/>
                  </a:lnTo>
                  <a:lnTo>
                    <a:pt x="1008" y="84"/>
                  </a:lnTo>
                  <a:lnTo>
                    <a:pt x="1014" y="96"/>
                  </a:lnTo>
                  <a:lnTo>
                    <a:pt x="1014" y="102"/>
                  </a:lnTo>
                  <a:lnTo>
                    <a:pt x="1020" y="108"/>
                  </a:lnTo>
                  <a:lnTo>
                    <a:pt x="1020" y="102"/>
                  </a:lnTo>
                  <a:lnTo>
                    <a:pt x="1026" y="90"/>
                  </a:lnTo>
                  <a:lnTo>
                    <a:pt x="1026" y="96"/>
                  </a:lnTo>
                  <a:lnTo>
                    <a:pt x="1032" y="102"/>
                  </a:lnTo>
                  <a:lnTo>
                    <a:pt x="1038" y="90"/>
                  </a:lnTo>
                  <a:lnTo>
                    <a:pt x="1038" y="96"/>
                  </a:lnTo>
                  <a:lnTo>
                    <a:pt x="1038" y="84"/>
                  </a:lnTo>
                  <a:lnTo>
                    <a:pt x="1044" y="66"/>
                  </a:lnTo>
                  <a:lnTo>
                    <a:pt x="1044" y="48"/>
                  </a:lnTo>
                  <a:lnTo>
                    <a:pt x="1050" y="42"/>
                  </a:lnTo>
                  <a:lnTo>
                    <a:pt x="1050" y="30"/>
                  </a:lnTo>
                  <a:lnTo>
                    <a:pt x="1056" y="36"/>
                  </a:lnTo>
                  <a:lnTo>
                    <a:pt x="1056" y="42"/>
                  </a:lnTo>
                  <a:lnTo>
                    <a:pt x="1062" y="36"/>
                  </a:lnTo>
                  <a:lnTo>
                    <a:pt x="1062" y="42"/>
                  </a:lnTo>
                  <a:lnTo>
                    <a:pt x="1068" y="30"/>
                  </a:lnTo>
                  <a:lnTo>
                    <a:pt x="1068" y="24"/>
                  </a:lnTo>
                  <a:lnTo>
                    <a:pt x="1074" y="36"/>
                  </a:lnTo>
                  <a:lnTo>
                    <a:pt x="1074" y="30"/>
                  </a:lnTo>
                  <a:lnTo>
                    <a:pt x="1074" y="6"/>
                  </a:lnTo>
                  <a:lnTo>
                    <a:pt x="1080" y="24"/>
                  </a:lnTo>
                  <a:lnTo>
                    <a:pt x="1080" y="36"/>
                  </a:lnTo>
                  <a:lnTo>
                    <a:pt x="1086" y="48"/>
                  </a:lnTo>
                  <a:lnTo>
                    <a:pt x="1086" y="42"/>
                  </a:lnTo>
                  <a:lnTo>
                    <a:pt x="1092" y="48"/>
                  </a:lnTo>
                  <a:lnTo>
                    <a:pt x="1092" y="42"/>
                  </a:lnTo>
                  <a:lnTo>
                    <a:pt x="1092" y="48"/>
                  </a:lnTo>
                  <a:lnTo>
                    <a:pt x="1098" y="60"/>
                  </a:lnTo>
                  <a:lnTo>
                    <a:pt x="1098" y="54"/>
                  </a:lnTo>
                  <a:lnTo>
                    <a:pt x="1104" y="60"/>
                  </a:lnTo>
                  <a:lnTo>
                    <a:pt x="1104" y="72"/>
                  </a:lnTo>
                  <a:lnTo>
                    <a:pt x="1110" y="66"/>
                  </a:lnTo>
                  <a:lnTo>
                    <a:pt x="1116" y="66"/>
                  </a:lnTo>
                  <a:lnTo>
                    <a:pt x="1116" y="78"/>
                  </a:lnTo>
                  <a:lnTo>
                    <a:pt x="1122" y="78"/>
                  </a:lnTo>
                  <a:lnTo>
                    <a:pt x="1122" y="96"/>
                  </a:lnTo>
                  <a:lnTo>
                    <a:pt x="1128" y="96"/>
                  </a:lnTo>
                  <a:lnTo>
                    <a:pt x="1128" y="84"/>
                  </a:lnTo>
                  <a:lnTo>
                    <a:pt x="1134" y="90"/>
                  </a:lnTo>
                  <a:lnTo>
                    <a:pt x="1134" y="96"/>
                  </a:lnTo>
                  <a:lnTo>
                    <a:pt x="1134" y="114"/>
                  </a:lnTo>
                  <a:lnTo>
                    <a:pt x="1141" y="90"/>
                  </a:lnTo>
                  <a:lnTo>
                    <a:pt x="1141" y="102"/>
                  </a:lnTo>
                  <a:lnTo>
                    <a:pt x="1147" y="114"/>
                  </a:lnTo>
                  <a:lnTo>
                    <a:pt x="1153" y="120"/>
                  </a:lnTo>
                  <a:lnTo>
                    <a:pt x="1153" y="114"/>
                  </a:lnTo>
                  <a:lnTo>
                    <a:pt x="1159" y="108"/>
                  </a:lnTo>
                  <a:lnTo>
                    <a:pt x="1159" y="114"/>
                  </a:lnTo>
                  <a:lnTo>
                    <a:pt x="1165" y="126"/>
                  </a:lnTo>
                  <a:lnTo>
                    <a:pt x="1171" y="120"/>
                  </a:lnTo>
                  <a:lnTo>
                    <a:pt x="1171" y="138"/>
                  </a:lnTo>
                  <a:lnTo>
                    <a:pt x="1177" y="132"/>
                  </a:lnTo>
                  <a:lnTo>
                    <a:pt x="1183" y="114"/>
                  </a:lnTo>
                  <a:lnTo>
                    <a:pt x="1183" y="96"/>
                  </a:lnTo>
                  <a:lnTo>
                    <a:pt x="1189" y="96"/>
                  </a:lnTo>
                  <a:lnTo>
                    <a:pt x="1189" y="114"/>
                  </a:lnTo>
                  <a:lnTo>
                    <a:pt x="1195" y="132"/>
                  </a:lnTo>
                  <a:lnTo>
                    <a:pt x="1195" y="126"/>
                  </a:lnTo>
                  <a:lnTo>
                    <a:pt x="1195" y="114"/>
                  </a:lnTo>
                  <a:lnTo>
                    <a:pt x="1201" y="108"/>
                  </a:lnTo>
                  <a:lnTo>
                    <a:pt x="1201" y="102"/>
                  </a:lnTo>
                  <a:lnTo>
                    <a:pt x="1207" y="114"/>
                  </a:lnTo>
                  <a:lnTo>
                    <a:pt x="1213" y="108"/>
                  </a:lnTo>
                  <a:lnTo>
                    <a:pt x="1219" y="114"/>
                  </a:lnTo>
                  <a:lnTo>
                    <a:pt x="1225" y="120"/>
                  </a:lnTo>
                  <a:lnTo>
                    <a:pt x="1231" y="126"/>
                  </a:lnTo>
                  <a:lnTo>
                    <a:pt x="1231" y="144"/>
                  </a:lnTo>
                  <a:lnTo>
                    <a:pt x="1231" y="156"/>
                  </a:lnTo>
                  <a:lnTo>
                    <a:pt x="1237" y="156"/>
                  </a:lnTo>
                  <a:lnTo>
                    <a:pt x="1237" y="174"/>
                  </a:lnTo>
                  <a:lnTo>
                    <a:pt x="1243" y="168"/>
                  </a:lnTo>
                  <a:lnTo>
                    <a:pt x="1243" y="162"/>
                  </a:lnTo>
                  <a:lnTo>
                    <a:pt x="1249" y="150"/>
                  </a:lnTo>
                  <a:lnTo>
                    <a:pt x="1249" y="138"/>
                  </a:lnTo>
                  <a:lnTo>
                    <a:pt x="1255" y="144"/>
                  </a:lnTo>
                  <a:lnTo>
                    <a:pt x="1255" y="126"/>
                  </a:lnTo>
                  <a:lnTo>
                    <a:pt x="1261" y="132"/>
                  </a:lnTo>
                  <a:lnTo>
                    <a:pt x="1267" y="126"/>
                  </a:lnTo>
                  <a:lnTo>
                    <a:pt x="1273" y="84"/>
                  </a:lnTo>
                  <a:lnTo>
                    <a:pt x="1273" y="90"/>
                  </a:lnTo>
                  <a:lnTo>
                    <a:pt x="1273" y="78"/>
                  </a:lnTo>
                  <a:lnTo>
                    <a:pt x="1279" y="66"/>
                  </a:lnTo>
                  <a:lnTo>
                    <a:pt x="1285" y="72"/>
                  </a:lnTo>
                  <a:lnTo>
                    <a:pt x="1285" y="78"/>
                  </a:lnTo>
                  <a:lnTo>
                    <a:pt x="1291" y="84"/>
                  </a:lnTo>
                  <a:lnTo>
                    <a:pt x="1291" y="96"/>
                  </a:lnTo>
                  <a:lnTo>
                    <a:pt x="1291" y="114"/>
                  </a:lnTo>
                  <a:lnTo>
                    <a:pt x="1297" y="132"/>
                  </a:lnTo>
                  <a:lnTo>
                    <a:pt x="1303" y="150"/>
                  </a:lnTo>
                  <a:lnTo>
                    <a:pt x="1303" y="138"/>
                  </a:lnTo>
                  <a:lnTo>
                    <a:pt x="1309" y="126"/>
                  </a:lnTo>
                  <a:lnTo>
                    <a:pt x="1309" y="114"/>
                  </a:lnTo>
                  <a:lnTo>
                    <a:pt x="1309" y="108"/>
                  </a:lnTo>
                  <a:lnTo>
                    <a:pt x="1315" y="96"/>
                  </a:lnTo>
                  <a:lnTo>
                    <a:pt x="1321" y="90"/>
                  </a:lnTo>
                  <a:lnTo>
                    <a:pt x="1327" y="84"/>
                  </a:lnTo>
                  <a:lnTo>
                    <a:pt x="1327" y="90"/>
                  </a:lnTo>
                  <a:lnTo>
                    <a:pt x="1327" y="102"/>
                  </a:lnTo>
                  <a:lnTo>
                    <a:pt x="1333" y="108"/>
                  </a:lnTo>
                  <a:lnTo>
                    <a:pt x="1333" y="114"/>
                  </a:lnTo>
                  <a:lnTo>
                    <a:pt x="1339" y="132"/>
                  </a:lnTo>
                  <a:lnTo>
                    <a:pt x="1339" y="144"/>
                  </a:lnTo>
                  <a:lnTo>
                    <a:pt x="1345" y="150"/>
                  </a:lnTo>
                  <a:lnTo>
                    <a:pt x="1351" y="174"/>
                  </a:lnTo>
                  <a:lnTo>
                    <a:pt x="1351" y="180"/>
                  </a:lnTo>
                  <a:lnTo>
                    <a:pt x="1351" y="174"/>
                  </a:lnTo>
                  <a:lnTo>
                    <a:pt x="1357" y="180"/>
                  </a:lnTo>
                  <a:lnTo>
                    <a:pt x="1363" y="210"/>
                  </a:lnTo>
                  <a:lnTo>
                    <a:pt x="1363" y="240"/>
                  </a:lnTo>
                  <a:lnTo>
                    <a:pt x="1369" y="258"/>
                  </a:lnTo>
                  <a:lnTo>
                    <a:pt x="1369" y="270"/>
                  </a:lnTo>
                  <a:lnTo>
                    <a:pt x="1369" y="264"/>
                  </a:lnTo>
                  <a:lnTo>
                    <a:pt x="1375" y="276"/>
                  </a:lnTo>
                  <a:lnTo>
                    <a:pt x="1375" y="282"/>
                  </a:lnTo>
                  <a:lnTo>
                    <a:pt x="1381" y="288"/>
                  </a:lnTo>
                  <a:lnTo>
                    <a:pt x="1381" y="282"/>
                  </a:lnTo>
                  <a:lnTo>
                    <a:pt x="1387" y="294"/>
                  </a:lnTo>
                  <a:lnTo>
                    <a:pt x="1387" y="288"/>
                  </a:lnTo>
                  <a:lnTo>
                    <a:pt x="1387" y="276"/>
                  </a:lnTo>
                  <a:lnTo>
                    <a:pt x="1393" y="270"/>
                  </a:lnTo>
                  <a:lnTo>
                    <a:pt x="1399" y="276"/>
                  </a:lnTo>
                  <a:lnTo>
                    <a:pt x="1399" y="282"/>
                  </a:lnTo>
                  <a:lnTo>
                    <a:pt x="1405" y="270"/>
                  </a:lnTo>
                  <a:lnTo>
                    <a:pt x="1411" y="258"/>
                  </a:lnTo>
                  <a:lnTo>
                    <a:pt x="1417" y="252"/>
                  </a:lnTo>
                  <a:lnTo>
                    <a:pt x="1417" y="246"/>
                  </a:lnTo>
                  <a:lnTo>
                    <a:pt x="1423" y="240"/>
                  </a:lnTo>
                  <a:lnTo>
                    <a:pt x="1423" y="228"/>
                  </a:lnTo>
                  <a:lnTo>
                    <a:pt x="1429" y="210"/>
                  </a:lnTo>
                  <a:lnTo>
                    <a:pt x="1429" y="222"/>
                  </a:lnTo>
                  <a:lnTo>
                    <a:pt x="1429" y="216"/>
                  </a:lnTo>
                  <a:lnTo>
                    <a:pt x="1435" y="192"/>
                  </a:lnTo>
                  <a:lnTo>
                    <a:pt x="1435" y="186"/>
                  </a:lnTo>
                  <a:lnTo>
                    <a:pt x="1441" y="168"/>
                  </a:lnTo>
                  <a:lnTo>
                    <a:pt x="1441" y="156"/>
                  </a:lnTo>
                  <a:lnTo>
                    <a:pt x="1447" y="144"/>
                  </a:lnTo>
                  <a:lnTo>
                    <a:pt x="1447" y="150"/>
                  </a:lnTo>
                  <a:lnTo>
                    <a:pt x="1447" y="144"/>
                  </a:lnTo>
                  <a:lnTo>
                    <a:pt x="1453" y="150"/>
                  </a:lnTo>
                  <a:lnTo>
                    <a:pt x="1453" y="138"/>
                  </a:lnTo>
                  <a:lnTo>
                    <a:pt x="1459" y="138"/>
                  </a:lnTo>
                  <a:lnTo>
                    <a:pt x="1459" y="156"/>
                  </a:lnTo>
                  <a:lnTo>
                    <a:pt x="1465" y="162"/>
                  </a:lnTo>
                  <a:lnTo>
                    <a:pt x="1465" y="174"/>
                  </a:lnTo>
                  <a:lnTo>
                    <a:pt x="1465" y="180"/>
                  </a:lnTo>
                  <a:lnTo>
                    <a:pt x="1471" y="186"/>
                  </a:lnTo>
                  <a:lnTo>
                    <a:pt x="1471" y="180"/>
                  </a:lnTo>
                  <a:lnTo>
                    <a:pt x="1477" y="168"/>
                  </a:lnTo>
                  <a:lnTo>
                    <a:pt x="1483" y="168"/>
                  </a:lnTo>
                  <a:lnTo>
                    <a:pt x="1483" y="180"/>
                  </a:lnTo>
                  <a:lnTo>
                    <a:pt x="1483" y="174"/>
                  </a:lnTo>
                  <a:lnTo>
                    <a:pt x="1489" y="168"/>
                  </a:lnTo>
                  <a:lnTo>
                    <a:pt x="1489" y="150"/>
                  </a:lnTo>
                  <a:lnTo>
                    <a:pt x="1495" y="144"/>
                  </a:lnTo>
                  <a:lnTo>
                    <a:pt x="1501" y="162"/>
                  </a:lnTo>
                  <a:lnTo>
                    <a:pt x="1501" y="180"/>
                  </a:lnTo>
                  <a:lnTo>
                    <a:pt x="1507" y="174"/>
                  </a:lnTo>
                  <a:lnTo>
                    <a:pt x="1507" y="180"/>
                  </a:lnTo>
                  <a:lnTo>
                    <a:pt x="1513" y="186"/>
                  </a:lnTo>
                  <a:lnTo>
                    <a:pt x="1513" y="174"/>
                  </a:lnTo>
                  <a:lnTo>
                    <a:pt x="1519" y="162"/>
                  </a:lnTo>
                  <a:lnTo>
                    <a:pt x="1519" y="156"/>
                  </a:lnTo>
                  <a:lnTo>
                    <a:pt x="1525" y="174"/>
                  </a:lnTo>
                  <a:lnTo>
                    <a:pt x="1525" y="192"/>
                  </a:lnTo>
                  <a:lnTo>
                    <a:pt x="1525" y="210"/>
                  </a:lnTo>
                  <a:lnTo>
                    <a:pt x="1531" y="204"/>
                  </a:lnTo>
                  <a:lnTo>
                    <a:pt x="1531" y="192"/>
                  </a:lnTo>
                  <a:lnTo>
                    <a:pt x="1537" y="186"/>
                  </a:lnTo>
                  <a:lnTo>
                    <a:pt x="1543" y="180"/>
                  </a:lnTo>
                  <a:lnTo>
                    <a:pt x="1543" y="174"/>
                  </a:lnTo>
                  <a:lnTo>
                    <a:pt x="1543" y="180"/>
                  </a:lnTo>
                  <a:lnTo>
                    <a:pt x="1549" y="174"/>
                  </a:lnTo>
                  <a:lnTo>
                    <a:pt x="1549" y="162"/>
                  </a:lnTo>
                  <a:lnTo>
                    <a:pt x="1555" y="162"/>
                  </a:lnTo>
                  <a:lnTo>
                    <a:pt x="1555" y="174"/>
                  </a:lnTo>
                  <a:lnTo>
                    <a:pt x="1561" y="180"/>
                  </a:lnTo>
                  <a:lnTo>
                    <a:pt x="1561" y="186"/>
                  </a:lnTo>
                  <a:lnTo>
                    <a:pt x="1567" y="180"/>
                  </a:lnTo>
                  <a:lnTo>
                    <a:pt x="1567" y="168"/>
                  </a:lnTo>
                  <a:lnTo>
                    <a:pt x="1573" y="144"/>
                  </a:lnTo>
                  <a:lnTo>
                    <a:pt x="1573" y="150"/>
                  </a:lnTo>
                  <a:lnTo>
                    <a:pt x="1579" y="156"/>
                  </a:lnTo>
                  <a:lnTo>
                    <a:pt x="1579" y="168"/>
                  </a:lnTo>
                  <a:lnTo>
                    <a:pt x="1585" y="174"/>
                  </a:lnTo>
                  <a:lnTo>
                    <a:pt x="1585" y="156"/>
                  </a:lnTo>
                  <a:lnTo>
                    <a:pt x="1591" y="156"/>
                  </a:lnTo>
                  <a:lnTo>
                    <a:pt x="1591" y="174"/>
                  </a:lnTo>
                  <a:lnTo>
                    <a:pt x="1597" y="174"/>
                  </a:lnTo>
                  <a:lnTo>
                    <a:pt x="1603" y="174"/>
                  </a:lnTo>
                  <a:lnTo>
                    <a:pt x="1603" y="186"/>
                  </a:lnTo>
                  <a:lnTo>
                    <a:pt x="1609" y="198"/>
                  </a:lnTo>
                  <a:lnTo>
                    <a:pt x="1615" y="192"/>
                  </a:lnTo>
                  <a:lnTo>
                    <a:pt x="1615" y="198"/>
                  </a:lnTo>
                  <a:lnTo>
                    <a:pt x="1621" y="204"/>
                  </a:lnTo>
                  <a:lnTo>
                    <a:pt x="1621" y="198"/>
                  </a:lnTo>
                  <a:lnTo>
                    <a:pt x="1621" y="180"/>
                  </a:lnTo>
                  <a:lnTo>
                    <a:pt x="1627" y="174"/>
                  </a:lnTo>
                  <a:lnTo>
                    <a:pt x="1633" y="168"/>
                  </a:lnTo>
                  <a:lnTo>
                    <a:pt x="1633" y="186"/>
                  </a:lnTo>
                  <a:lnTo>
                    <a:pt x="1639" y="186"/>
                  </a:lnTo>
                  <a:lnTo>
                    <a:pt x="1639" y="204"/>
                  </a:lnTo>
                  <a:lnTo>
                    <a:pt x="1639" y="216"/>
                  </a:lnTo>
                  <a:lnTo>
                    <a:pt x="1645" y="198"/>
                  </a:lnTo>
                  <a:lnTo>
                    <a:pt x="1651" y="192"/>
                  </a:lnTo>
                  <a:lnTo>
                    <a:pt x="1657" y="192"/>
                  </a:lnTo>
                  <a:lnTo>
                    <a:pt x="1663" y="192"/>
                  </a:lnTo>
                  <a:lnTo>
                    <a:pt x="1663" y="180"/>
                  </a:lnTo>
                  <a:lnTo>
                    <a:pt x="1669" y="192"/>
                  </a:lnTo>
                  <a:lnTo>
                    <a:pt x="1669" y="186"/>
                  </a:lnTo>
                  <a:lnTo>
                    <a:pt x="1675" y="168"/>
                  </a:lnTo>
                  <a:lnTo>
                    <a:pt x="1675" y="144"/>
                  </a:lnTo>
                  <a:lnTo>
                    <a:pt x="1681" y="126"/>
                  </a:lnTo>
                  <a:lnTo>
                    <a:pt x="1681" y="144"/>
                  </a:lnTo>
                  <a:lnTo>
                    <a:pt x="1681" y="138"/>
                  </a:lnTo>
                  <a:lnTo>
                    <a:pt x="1687" y="156"/>
                  </a:lnTo>
                  <a:lnTo>
                    <a:pt x="1687" y="144"/>
                  </a:lnTo>
                  <a:lnTo>
                    <a:pt x="1693" y="144"/>
                  </a:lnTo>
                  <a:lnTo>
                    <a:pt x="1693" y="156"/>
                  </a:lnTo>
                  <a:lnTo>
                    <a:pt x="1699" y="150"/>
                  </a:lnTo>
                  <a:lnTo>
                    <a:pt x="1699" y="144"/>
                  </a:lnTo>
                  <a:lnTo>
                    <a:pt x="1699" y="156"/>
                  </a:lnTo>
                  <a:lnTo>
                    <a:pt x="1705" y="162"/>
                  </a:lnTo>
                  <a:lnTo>
                    <a:pt x="1711" y="150"/>
                  </a:lnTo>
                  <a:lnTo>
                    <a:pt x="1711" y="132"/>
                  </a:lnTo>
                  <a:lnTo>
                    <a:pt x="1717" y="138"/>
                  </a:lnTo>
                  <a:lnTo>
                    <a:pt x="1717" y="126"/>
                  </a:lnTo>
                  <a:lnTo>
                    <a:pt x="1717" y="120"/>
                  </a:lnTo>
                  <a:lnTo>
                    <a:pt x="1723" y="114"/>
                  </a:lnTo>
                  <a:lnTo>
                    <a:pt x="1723" y="120"/>
                  </a:lnTo>
                  <a:lnTo>
                    <a:pt x="1729" y="132"/>
                  </a:lnTo>
                  <a:lnTo>
                    <a:pt x="1735" y="114"/>
                  </a:lnTo>
                  <a:lnTo>
                    <a:pt x="1735" y="96"/>
                  </a:lnTo>
                  <a:lnTo>
                    <a:pt x="1741" y="90"/>
                  </a:lnTo>
                  <a:lnTo>
                    <a:pt x="1741" y="96"/>
                  </a:lnTo>
                  <a:lnTo>
                    <a:pt x="1747" y="90"/>
                  </a:lnTo>
                  <a:lnTo>
                    <a:pt x="1747" y="102"/>
                  </a:lnTo>
                  <a:lnTo>
                    <a:pt x="1753" y="102"/>
                  </a:lnTo>
                  <a:lnTo>
                    <a:pt x="1753" y="90"/>
                  </a:lnTo>
                  <a:lnTo>
                    <a:pt x="1759" y="78"/>
                  </a:lnTo>
                  <a:lnTo>
                    <a:pt x="1759" y="84"/>
                  </a:lnTo>
                  <a:lnTo>
                    <a:pt x="1759" y="96"/>
                  </a:lnTo>
                  <a:lnTo>
                    <a:pt x="1765" y="90"/>
                  </a:lnTo>
                  <a:lnTo>
                    <a:pt x="1765" y="102"/>
                  </a:lnTo>
                  <a:lnTo>
                    <a:pt x="1771" y="96"/>
                  </a:lnTo>
                  <a:lnTo>
                    <a:pt x="1771" y="102"/>
                  </a:lnTo>
                  <a:lnTo>
                    <a:pt x="1777" y="120"/>
                  </a:lnTo>
                  <a:lnTo>
                    <a:pt x="1777" y="132"/>
                  </a:lnTo>
                  <a:lnTo>
                    <a:pt x="1777" y="150"/>
                  </a:lnTo>
                  <a:lnTo>
                    <a:pt x="1783" y="156"/>
                  </a:lnTo>
                  <a:lnTo>
                    <a:pt x="1789" y="168"/>
                  </a:lnTo>
                  <a:lnTo>
                    <a:pt x="1789" y="174"/>
                  </a:lnTo>
                  <a:lnTo>
                    <a:pt x="1795" y="186"/>
                  </a:lnTo>
                  <a:lnTo>
                    <a:pt x="1795" y="198"/>
                  </a:lnTo>
                  <a:lnTo>
                    <a:pt x="1801" y="198"/>
                  </a:lnTo>
                  <a:lnTo>
                    <a:pt x="1801" y="186"/>
                  </a:lnTo>
                  <a:lnTo>
                    <a:pt x="1801" y="180"/>
                  </a:lnTo>
                  <a:lnTo>
                    <a:pt x="1807" y="192"/>
                  </a:lnTo>
                  <a:lnTo>
                    <a:pt x="1813" y="180"/>
                  </a:lnTo>
                  <a:lnTo>
                    <a:pt x="1813" y="174"/>
                  </a:lnTo>
                  <a:lnTo>
                    <a:pt x="1819" y="180"/>
                  </a:lnTo>
                  <a:lnTo>
                    <a:pt x="1819" y="186"/>
                  </a:lnTo>
                  <a:lnTo>
                    <a:pt x="1825" y="174"/>
                  </a:lnTo>
                  <a:lnTo>
                    <a:pt x="1825" y="168"/>
                  </a:lnTo>
                  <a:lnTo>
                    <a:pt x="1831" y="162"/>
                  </a:lnTo>
                  <a:lnTo>
                    <a:pt x="1837" y="156"/>
                  </a:lnTo>
                  <a:lnTo>
                    <a:pt x="1837" y="180"/>
                  </a:lnTo>
                  <a:lnTo>
                    <a:pt x="1837" y="198"/>
                  </a:lnTo>
                  <a:lnTo>
                    <a:pt x="1843" y="198"/>
                  </a:lnTo>
                  <a:lnTo>
                    <a:pt x="1849" y="198"/>
                  </a:lnTo>
                  <a:lnTo>
                    <a:pt x="1855" y="198"/>
                  </a:lnTo>
                  <a:lnTo>
                    <a:pt x="1855" y="222"/>
                  </a:lnTo>
                  <a:lnTo>
                    <a:pt x="1855" y="228"/>
                  </a:lnTo>
                  <a:lnTo>
                    <a:pt x="1861" y="222"/>
                  </a:lnTo>
                  <a:lnTo>
                    <a:pt x="1861" y="228"/>
                  </a:lnTo>
                  <a:lnTo>
                    <a:pt x="1867" y="246"/>
                  </a:lnTo>
                  <a:lnTo>
                    <a:pt x="1867" y="252"/>
                  </a:lnTo>
                  <a:lnTo>
                    <a:pt x="1873" y="264"/>
                  </a:lnTo>
                  <a:lnTo>
                    <a:pt x="1879" y="246"/>
                  </a:lnTo>
                  <a:lnTo>
                    <a:pt x="1879" y="228"/>
                  </a:lnTo>
                  <a:lnTo>
                    <a:pt x="1885" y="222"/>
                  </a:lnTo>
                  <a:lnTo>
                    <a:pt x="1885" y="228"/>
                  </a:lnTo>
                  <a:lnTo>
                    <a:pt x="1891" y="240"/>
                  </a:lnTo>
                  <a:lnTo>
                    <a:pt x="1897" y="246"/>
                  </a:lnTo>
                  <a:lnTo>
                    <a:pt x="1897" y="258"/>
                  </a:lnTo>
                  <a:lnTo>
                    <a:pt x="1903" y="252"/>
                  </a:lnTo>
                  <a:lnTo>
                    <a:pt x="1903" y="234"/>
                  </a:lnTo>
                  <a:lnTo>
                    <a:pt x="1909" y="228"/>
                  </a:lnTo>
                  <a:lnTo>
                    <a:pt x="1915" y="234"/>
                  </a:lnTo>
                  <a:lnTo>
                    <a:pt x="1915" y="240"/>
                  </a:lnTo>
                  <a:lnTo>
                    <a:pt x="1921" y="252"/>
                  </a:lnTo>
                  <a:lnTo>
                    <a:pt x="1921" y="240"/>
                  </a:lnTo>
                  <a:lnTo>
                    <a:pt x="1927" y="234"/>
                  </a:lnTo>
                  <a:lnTo>
                    <a:pt x="1933" y="234"/>
                  </a:lnTo>
                  <a:lnTo>
                    <a:pt x="1933" y="222"/>
                  </a:lnTo>
                  <a:lnTo>
                    <a:pt x="1939" y="228"/>
                  </a:lnTo>
                  <a:lnTo>
                    <a:pt x="1945" y="210"/>
                  </a:lnTo>
                  <a:lnTo>
                    <a:pt x="1951" y="216"/>
                  </a:lnTo>
                  <a:lnTo>
                    <a:pt x="1951" y="240"/>
                  </a:lnTo>
                  <a:lnTo>
                    <a:pt x="1957" y="228"/>
                  </a:lnTo>
                  <a:lnTo>
                    <a:pt x="1963" y="234"/>
                  </a:lnTo>
                  <a:lnTo>
                    <a:pt x="1963" y="240"/>
                  </a:lnTo>
                  <a:lnTo>
                    <a:pt x="1969" y="246"/>
                  </a:lnTo>
                  <a:lnTo>
                    <a:pt x="1975" y="246"/>
                  </a:lnTo>
                  <a:lnTo>
                    <a:pt x="1975" y="258"/>
                  </a:lnTo>
                  <a:lnTo>
                    <a:pt x="1975" y="270"/>
                  </a:lnTo>
                  <a:lnTo>
                    <a:pt x="1981" y="276"/>
                  </a:lnTo>
                  <a:lnTo>
                    <a:pt x="1987" y="282"/>
                  </a:lnTo>
                  <a:lnTo>
                    <a:pt x="1987" y="270"/>
                  </a:lnTo>
                  <a:lnTo>
                    <a:pt x="1993" y="258"/>
                  </a:lnTo>
                  <a:lnTo>
                    <a:pt x="1993" y="246"/>
                  </a:lnTo>
                  <a:lnTo>
                    <a:pt x="1999" y="252"/>
                  </a:lnTo>
                  <a:lnTo>
                    <a:pt x="1999" y="264"/>
                  </a:lnTo>
                  <a:lnTo>
                    <a:pt x="2005" y="270"/>
                  </a:lnTo>
                  <a:lnTo>
                    <a:pt x="2011" y="276"/>
                  </a:lnTo>
                  <a:lnTo>
                    <a:pt x="2011" y="288"/>
                  </a:lnTo>
                  <a:lnTo>
                    <a:pt x="2017" y="294"/>
                  </a:lnTo>
                  <a:lnTo>
                    <a:pt x="2017" y="330"/>
                  </a:lnTo>
                  <a:lnTo>
                    <a:pt x="2023" y="324"/>
                  </a:lnTo>
                  <a:lnTo>
                    <a:pt x="2023" y="318"/>
                  </a:lnTo>
                  <a:lnTo>
                    <a:pt x="2029" y="312"/>
                  </a:lnTo>
                  <a:lnTo>
                    <a:pt x="2035" y="318"/>
                  </a:lnTo>
                  <a:lnTo>
                    <a:pt x="2035" y="294"/>
                  </a:lnTo>
                  <a:lnTo>
                    <a:pt x="2041" y="300"/>
                  </a:lnTo>
                  <a:lnTo>
                    <a:pt x="2041" y="294"/>
                  </a:lnTo>
                  <a:lnTo>
                    <a:pt x="2047" y="306"/>
                  </a:lnTo>
                  <a:lnTo>
                    <a:pt x="2047" y="312"/>
                  </a:lnTo>
                  <a:lnTo>
                    <a:pt x="2053" y="306"/>
                  </a:lnTo>
                  <a:lnTo>
                    <a:pt x="2053" y="300"/>
                  </a:lnTo>
                  <a:lnTo>
                    <a:pt x="2053" y="288"/>
                  </a:lnTo>
                  <a:lnTo>
                    <a:pt x="2059" y="294"/>
                  </a:lnTo>
                  <a:lnTo>
                    <a:pt x="2059" y="318"/>
                  </a:lnTo>
                  <a:lnTo>
                    <a:pt x="2065" y="330"/>
                  </a:lnTo>
                  <a:lnTo>
                    <a:pt x="2065" y="348"/>
                  </a:lnTo>
                  <a:lnTo>
                    <a:pt x="2071" y="354"/>
                  </a:lnTo>
                  <a:lnTo>
                    <a:pt x="2071" y="372"/>
                  </a:lnTo>
                  <a:lnTo>
                    <a:pt x="2071" y="354"/>
                  </a:lnTo>
                  <a:lnTo>
                    <a:pt x="2077" y="348"/>
                  </a:lnTo>
                  <a:lnTo>
                    <a:pt x="2077" y="342"/>
                  </a:lnTo>
                  <a:lnTo>
                    <a:pt x="2083" y="336"/>
                  </a:lnTo>
                  <a:lnTo>
                    <a:pt x="2083" y="318"/>
                  </a:lnTo>
                  <a:lnTo>
                    <a:pt x="2089" y="324"/>
                  </a:lnTo>
                  <a:lnTo>
                    <a:pt x="2089" y="342"/>
                  </a:lnTo>
                  <a:lnTo>
                    <a:pt x="2095" y="330"/>
                  </a:lnTo>
                  <a:lnTo>
                    <a:pt x="2095" y="318"/>
                  </a:lnTo>
                  <a:lnTo>
                    <a:pt x="2101" y="312"/>
                  </a:lnTo>
                  <a:lnTo>
                    <a:pt x="2107" y="306"/>
                  </a:lnTo>
                  <a:lnTo>
                    <a:pt x="2107" y="288"/>
                  </a:lnTo>
                  <a:lnTo>
                    <a:pt x="2113" y="282"/>
                  </a:lnTo>
                  <a:lnTo>
                    <a:pt x="2113" y="276"/>
                  </a:lnTo>
                  <a:lnTo>
                    <a:pt x="2113" y="282"/>
                  </a:lnTo>
                  <a:lnTo>
                    <a:pt x="2119" y="276"/>
                  </a:lnTo>
                  <a:lnTo>
                    <a:pt x="2119" y="288"/>
                  </a:lnTo>
                  <a:lnTo>
                    <a:pt x="2125" y="300"/>
                  </a:lnTo>
                  <a:lnTo>
                    <a:pt x="2125" y="312"/>
                  </a:lnTo>
                  <a:lnTo>
                    <a:pt x="2131" y="300"/>
                  </a:lnTo>
                  <a:lnTo>
                    <a:pt x="2131" y="288"/>
                  </a:lnTo>
                  <a:lnTo>
                    <a:pt x="2131" y="276"/>
                  </a:lnTo>
                  <a:lnTo>
                    <a:pt x="2137" y="258"/>
                  </a:lnTo>
                  <a:lnTo>
                    <a:pt x="2137" y="246"/>
                  </a:lnTo>
                  <a:lnTo>
                    <a:pt x="2143" y="210"/>
                  </a:lnTo>
                  <a:lnTo>
                    <a:pt x="2143" y="198"/>
                  </a:lnTo>
                  <a:lnTo>
                    <a:pt x="2149" y="204"/>
                  </a:lnTo>
                  <a:lnTo>
                    <a:pt x="2149" y="210"/>
                  </a:lnTo>
                  <a:lnTo>
                    <a:pt x="2155" y="222"/>
                  </a:lnTo>
                  <a:lnTo>
                    <a:pt x="2155" y="210"/>
                  </a:lnTo>
                  <a:lnTo>
                    <a:pt x="2161" y="204"/>
                  </a:lnTo>
                  <a:lnTo>
                    <a:pt x="2167" y="210"/>
                  </a:lnTo>
                  <a:lnTo>
                    <a:pt x="2167" y="198"/>
                  </a:lnTo>
                  <a:lnTo>
                    <a:pt x="2167" y="186"/>
                  </a:lnTo>
                  <a:lnTo>
                    <a:pt x="2173" y="162"/>
                  </a:lnTo>
                  <a:lnTo>
                    <a:pt x="2173" y="138"/>
                  </a:lnTo>
                  <a:lnTo>
                    <a:pt x="2179" y="132"/>
                  </a:lnTo>
                  <a:lnTo>
                    <a:pt x="2179" y="144"/>
                  </a:lnTo>
                  <a:lnTo>
                    <a:pt x="2185" y="156"/>
                  </a:lnTo>
                  <a:lnTo>
                    <a:pt x="2191" y="132"/>
                  </a:lnTo>
                  <a:lnTo>
                    <a:pt x="2191" y="120"/>
                  </a:lnTo>
                  <a:lnTo>
                    <a:pt x="2191" y="102"/>
                  </a:lnTo>
                  <a:lnTo>
                    <a:pt x="2197" y="90"/>
                  </a:lnTo>
                  <a:lnTo>
                    <a:pt x="2197" y="66"/>
                  </a:lnTo>
                  <a:lnTo>
                    <a:pt x="2203" y="66"/>
                  </a:lnTo>
                  <a:lnTo>
                    <a:pt x="2203" y="54"/>
                  </a:lnTo>
                  <a:lnTo>
                    <a:pt x="2209" y="48"/>
                  </a:lnTo>
                  <a:lnTo>
                    <a:pt x="2209" y="36"/>
                  </a:lnTo>
                  <a:lnTo>
                    <a:pt x="2215" y="30"/>
                  </a:lnTo>
                  <a:lnTo>
                    <a:pt x="2215" y="48"/>
                  </a:lnTo>
                  <a:lnTo>
                    <a:pt x="2221" y="42"/>
                  </a:lnTo>
                  <a:lnTo>
                    <a:pt x="2227" y="42"/>
                  </a:lnTo>
                  <a:lnTo>
                    <a:pt x="2227" y="54"/>
                  </a:lnTo>
                  <a:lnTo>
                    <a:pt x="2227" y="60"/>
                  </a:lnTo>
                  <a:lnTo>
                    <a:pt x="2233" y="54"/>
                  </a:lnTo>
                  <a:lnTo>
                    <a:pt x="2233" y="72"/>
                  </a:lnTo>
                  <a:lnTo>
                    <a:pt x="2239" y="78"/>
                  </a:lnTo>
                  <a:lnTo>
                    <a:pt x="2245" y="66"/>
                  </a:lnTo>
                  <a:lnTo>
                    <a:pt x="2251" y="60"/>
                  </a:lnTo>
                  <a:lnTo>
                    <a:pt x="2257" y="54"/>
                  </a:lnTo>
                  <a:lnTo>
                    <a:pt x="2263" y="60"/>
                  </a:lnTo>
                  <a:lnTo>
                    <a:pt x="2263" y="48"/>
                  </a:lnTo>
                  <a:lnTo>
                    <a:pt x="2269" y="54"/>
                  </a:lnTo>
                  <a:lnTo>
                    <a:pt x="2269" y="66"/>
                  </a:lnTo>
                  <a:lnTo>
                    <a:pt x="2269" y="54"/>
                  </a:lnTo>
                  <a:lnTo>
                    <a:pt x="2275" y="36"/>
                  </a:lnTo>
                  <a:lnTo>
                    <a:pt x="2281" y="36"/>
                  </a:lnTo>
                  <a:lnTo>
                    <a:pt x="2281" y="66"/>
                  </a:lnTo>
                  <a:lnTo>
                    <a:pt x="2287" y="78"/>
                  </a:lnTo>
                  <a:lnTo>
                    <a:pt x="2287" y="96"/>
                  </a:lnTo>
                  <a:lnTo>
                    <a:pt x="2293" y="90"/>
                  </a:lnTo>
                  <a:lnTo>
                    <a:pt x="2293" y="102"/>
                  </a:lnTo>
                  <a:lnTo>
                    <a:pt x="2299" y="90"/>
                  </a:lnTo>
                  <a:lnTo>
                    <a:pt x="2299" y="78"/>
                  </a:lnTo>
                  <a:lnTo>
                    <a:pt x="2305" y="84"/>
                  </a:lnTo>
                  <a:lnTo>
                    <a:pt x="2305" y="78"/>
                  </a:lnTo>
                  <a:lnTo>
                    <a:pt x="2311" y="66"/>
                  </a:lnTo>
                  <a:lnTo>
                    <a:pt x="2317" y="72"/>
                  </a:lnTo>
                  <a:lnTo>
                    <a:pt x="2317" y="60"/>
                  </a:lnTo>
                  <a:lnTo>
                    <a:pt x="2323" y="66"/>
                  </a:lnTo>
                  <a:lnTo>
                    <a:pt x="2323" y="78"/>
                  </a:lnTo>
                  <a:lnTo>
                    <a:pt x="2323" y="96"/>
                  </a:lnTo>
                  <a:lnTo>
                    <a:pt x="2329" y="108"/>
                  </a:lnTo>
                  <a:lnTo>
                    <a:pt x="2329" y="132"/>
                  </a:lnTo>
                  <a:lnTo>
                    <a:pt x="2335" y="138"/>
                  </a:lnTo>
                  <a:lnTo>
                    <a:pt x="2341" y="132"/>
                  </a:lnTo>
                  <a:lnTo>
                    <a:pt x="2347" y="156"/>
                  </a:lnTo>
                  <a:lnTo>
                    <a:pt x="2347" y="162"/>
                  </a:lnTo>
                  <a:lnTo>
                    <a:pt x="2347" y="144"/>
                  </a:lnTo>
                  <a:lnTo>
                    <a:pt x="2353" y="132"/>
                  </a:lnTo>
                  <a:lnTo>
                    <a:pt x="2353" y="114"/>
                  </a:lnTo>
                  <a:lnTo>
                    <a:pt x="2359" y="102"/>
                  </a:lnTo>
                  <a:lnTo>
                    <a:pt x="2365" y="90"/>
                  </a:lnTo>
                  <a:lnTo>
                    <a:pt x="2365" y="96"/>
                  </a:lnTo>
                  <a:lnTo>
                    <a:pt x="2365" y="90"/>
                  </a:lnTo>
                  <a:lnTo>
                    <a:pt x="2371" y="108"/>
                  </a:lnTo>
                  <a:lnTo>
                    <a:pt x="2371" y="114"/>
                  </a:lnTo>
                  <a:lnTo>
                    <a:pt x="2377" y="96"/>
                  </a:lnTo>
                  <a:lnTo>
                    <a:pt x="2377" y="102"/>
                  </a:lnTo>
                  <a:lnTo>
                    <a:pt x="2383" y="96"/>
                  </a:lnTo>
                  <a:lnTo>
                    <a:pt x="2383" y="90"/>
                  </a:lnTo>
                  <a:lnTo>
                    <a:pt x="2383" y="102"/>
                  </a:lnTo>
                  <a:lnTo>
                    <a:pt x="2389" y="108"/>
                  </a:lnTo>
                  <a:lnTo>
                    <a:pt x="2389" y="120"/>
                  </a:lnTo>
                  <a:lnTo>
                    <a:pt x="2395" y="126"/>
                  </a:lnTo>
                  <a:lnTo>
                    <a:pt x="2395" y="132"/>
                  </a:lnTo>
                  <a:lnTo>
                    <a:pt x="2401" y="138"/>
                  </a:lnTo>
                  <a:lnTo>
                    <a:pt x="2401" y="144"/>
                  </a:lnTo>
                  <a:lnTo>
                    <a:pt x="2401" y="132"/>
                  </a:lnTo>
                  <a:lnTo>
                    <a:pt x="2407" y="132"/>
                  </a:lnTo>
                  <a:lnTo>
                    <a:pt x="2413" y="132"/>
                  </a:lnTo>
                  <a:lnTo>
                    <a:pt x="2419" y="138"/>
                  </a:lnTo>
                  <a:lnTo>
                    <a:pt x="2419" y="150"/>
                  </a:lnTo>
                  <a:lnTo>
                    <a:pt x="2425" y="144"/>
                  </a:lnTo>
                  <a:lnTo>
                    <a:pt x="2431" y="150"/>
                  </a:lnTo>
                  <a:lnTo>
                    <a:pt x="2431" y="144"/>
                  </a:lnTo>
                  <a:lnTo>
                    <a:pt x="2437" y="138"/>
                  </a:lnTo>
                  <a:lnTo>
                    <a:pt x="2437" y="132"/>
                  </a:lnTo>
                  <a:lnTo>
                    <a:pt x="2443" y="156"/>
                  </a:lnTo>
                  <a:lnTo>
                    <a:pt x="2443" y="162"/>
                  </a:lnTo>
                  <a:lnTo>
                    <a:pt x="2443" y="156"/>
                  </a:lnTo>
                  <a:lnTo>
                    <a:pt x="2449" y="150"/>
                  </a:lnTo>
                  <a:lnTo>
                    <a:pt x="2455" y="138"/>
                  </a:lnTo>
                  <a:lnTo>
                    <a:pt x="2455" y="132"/>
                  </a:lnTo>
                  <a:lnTo>
                    <a:pt x="2461" y="138"/>
                  </a:lnTo>
                  <a:lnTo>
                    <a:pt x="2461" y="144"/>
                  </a:lnTo>
                  <a:lnTo>
                    <a:pt x="2467" y="156"/>
                  </a:lnTo>
                  <a:lnTo>
                    <a:pt x="2473" y="162"/>
                  </a:lnTo>
                  <a:lnTo>
                    <a:pt x="2473" y="180"/>
                  </a:lnTo>
                  <a:lnTo>
                    <a:pt x="2479" y="192"/>
                  </a:lnTo>
                  <a:lnTo>
                    <a:pt x="2479" y="174"/>
                  </a:lnTo>
                  <a:lnTo>
                    <a:pt x="2485" y="180"/>
                  </a:lnTo>
                  <a:lnTo>
                    <a:pt x="2491" y="174"/>
                  </a:lnTo>
                  <a:lnTo>
                    <a:pt x="2491" y="162"/>
                  </a:lnTo>
                  <a:lnTo>
                    <a:pt x="2497" y="150"/>
                  </a:lnTo>
                  <a:lnTo>
                    <a:pt x="2497" y="138"/>
                  </a:lnTo>
                  <a:lnTo>
                    <a:pt x="2503" y="132"/>
                  </a:lnTo>
                  <a:lnTo>
                    <a:pt x="2503" y="144"/>
                  </a:lnTo>
                  <a:lnTo>
                    <a:pt x="2509" y="126"/>
                  </a:lnTo>
                  <a:lnTo>
                    <a:pt x="2509" y="114"/>
                  </a:lnTo>
                  <a:lnTo>
                    <a:pt x="2515" y="102"/>
                  </a:lnTo>
                  <a:lnTo>
                    <a:pt x="2521" y="96"/>
                  </a:lnTo>
                  <a:lnTo>
                    <a:pt x="2521" y="102"/>
                  </a:lnTo>
                  <a:lnTo>
                    <a:pt x="2527" y="114"/>
                  </a:lnTo>
                  <a:lnTo>
                    <a:pt x="2533" y="120"/>
                  </a:lnTo>
                  <a:lnTo>
                    <a:pt x="2539" y="108"/>
                  </a:lnTo>
                  <a:lnTo>
                    <a:pt x="2539" y="96"/>
                  </a:lnTo>
                  <a:lnTo>
                    <a:pt x="2539" y="84"/>
                  </a:lnTo>
                  <a:lnTo>
                    <a:pt x="2545" y="78"/>
                  </a:lnTo>
                  <a:lnTo>
                    <a:pt x="2545" y="72"/>
                  </a:lnTo>
                  <a:lnTo>
                    <a:pt x="2551" y="60"/>
                  </a:lnTo>
                  <a:lnTo>
                    <a:pt x="2557" y="60"/>
                  </a:lnTo>
                  <a:lnTo>
                    <a:pt x="2557" y="48"/>
                  </a:lnTo>
                  <a:lnTo>
                    <a:pt x="2557" y="60"/>
                  </a:lnTo>
                  <a:lnTo>
                    <a:pt x="2563" y="54"/>
                  </a:lnTo>
                  <a:lnTo>
                    <a:pt x="2563" y="60"/>
                  </a:lnTo>
                  <a:lnTo>
                    <a:pt x="2569" y="78"/>
                  </a:lnTo>
                  <a:lnTo>
                    <a:pt x="2569" y="72"/>
                  </a:lnTo>
                  <a:lnTo>
                    <a:pt x="2575" y="48"/>
                  </a:lnTo>
                  <a:lnTo>
                    <a:pt x="2581" y="42"/>
                  </a:lnTo>
                  <a:lnTo>
                    <a:pt x="2581" y="12"/>
                  </a:lnTo>
                  <a:lnTo>
                    <a:pt x="2581" y="30"/>
                  </a:lnTo>
                  <a:lnTo>
                    <a:pt x="2587" y="36"/>
                  </a:lnTo>
                  <a:lnTo>
                    <a:pt x="2587" y="48"/>
                  </a:lnTo>
                  <a:lnTo>
                    <a:pt x="2593" y="42"/>
                  </a:lnTo>
                  <a:lnTo>
                    <a:pt x="2593" y="0"/>
                  </a:lnTo>
                  <a:lnTo>
                    <a:pt x="2599" y="6"/>
                  </a:lnTo>
                </a:path>
              </a:pathLst>
            </a:custGeom>
            <a:noFill/>
            <a:ln w="19050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71" name="Freeform 691"/>
            <p:cNvSpPr>
              <a:spLocks noChangeAspect="1"/>
            </p:cNvSpPr>
            <p:nvPr/>
          </p:nvSpPr>
          <p:spPr bwMode="auto">
            <a:xfrm>
              <a:off x="866" y="2968"/>
              <a:ext cx="2328" cy="1"/>
            </a:xfrm>
            <a:custGeom>
              <a:avLst/>
              <a:gdLst>
                <a:gd name="T0" fmla="*/ 42 w 2587"/>
                <a:gd name="T1" fmla="*/ 90 w 2587"/>
                <a:gd name="T2" fmla="*/ 144 w 2587"/>
                <a:gd name="T3" fmla="*/ 198 w 2587"/>
                <a:gd name="T4" fmla="*/ 246 w 2587"/>
                <a:gd name="T5" fmla="*/ 300 w 2587"/>
                <a:gd name="T6" fmla="*/ 354 w 2587"/>
                <a:gd name="T7" fmla="*/ 402 w 2587"/>
                <a:gd name="T8" fmla="*/ 456 w 2587"/>
                <a:gd name="T9" fmla="*/ 510 w 2587"/>
                <a:gd name="T10" fmla="*/ 558 w 2587"/>
                <a:gd name="T11" fmla="*/ 612 w 2587"/>
                <a:gd name="T12" fmla="*/ 666 w 2587"/>
                <a:gd name="T13" fmla="*/ 714 w 2587"/>
                <a:gd name="T14" fmla="*/ 768 w 2587"/>
                <a:gd name="T15" fmla="*/ 822 w 2587"/>
                <a:gd name="T16" fmla="*/ 870 w 2587"/>
                <a:gd name="T17" fmla="*/ 924 w 2587"/>
                <a:gd name="T18" fmla="*/ 978 w 2587"/>
                <a:gd name="T19" fmla="*/ 1026 w 2587"/>
                <a:gd name="T20" fmla="*/ 1080 w 2587"/>
                <a:gd name="T21" fmla="*/ 1134 w 2587"/>
                <a:gd name="T22" fmla="*/ 1183 w 2587"/>
                <a:gd name="T23" fmla="*/ 1237 w 2587"/>
                <a:gd name="T24" fmla="*/ 1291 w 2587"/>
                <a:gd name="T25" fmla="*/ 1339 w 2587"/>
                <a:gd name="T26" fmla="*/ 1393 w 2587"/>
                <a:gd name="T27" fmla="*/ 1447 w 2587"/>
                <a:gd name="T28" fmla="*/ 1495 w 2587"/>
                <a:gd name="T29" fmla="*/ 1549 w 2587"/>
                <a:gd name="T30" fmla="*/ 1603 w 2587"/>
                <a:gd name="T31" fmla="*/ 1651 w 2587"/>
                <a:gd name="T32" fmla="*/ 1705 w 2587"/>
                <a:gd name="T33" fmla="*/ 1759 w 2587"/>
                <a:gd name="T34" fmla="*/ 1807 w 2587"/>
                <a:gd name="T35" fmla="*/ 1861 w 2587"/>
                <a:gd name="T36" fmla="*/ 1915 w 2587"/>
                <a:gd name="T37" fmla="*/ 1963 w 2587"/>
                <a:gd name="T38" fmla="*/ 2017 w 2587"/>
                <a:gd name="T39" fmla="*/ 2071 w 2587"/>
                <a:gd name="T40" fmla="*/ 2119 w 2587"/>
                <a:gd name="T41" fmla="*/ 2173 w 2587"/>
                <a:gd name="T42" fmla="*/ 2227 w 2587"/>
                <a:gd name="T43" fmla="*/ 2275 w 2587"/>
                <a:gd name="T44" fmla="*/ 2329 w 2587"/>
                <a:gd name="T45" fmla="*/ 2383 w 2587"/>
                <a:gd name="T46" fmla="*/ 2431 w 2587"/>
                <a:gd name="T47" fmla="*/ 2485 w 2587"/>
                <a:gd name="T48" fmla="*/ 2539 w 2587"/>
                <a:gd name="T49" fmla="*/ 2587 w 25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</a:cxnLst>
              <a:rect l="0" t="0" r="r" b="b"/>
              <a:pathLst>
                <a:path w="2587">
                  <a:moveTo>
                    <a:pt x="0" y="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2" y="0"/>
                  </a:lnTo>
                  <a:lnTo>
                    <a:pt x="120" y="0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56" y="0"/>
                  </a:lnTo>
                  <a:lnTo>
                    <a:pt x="168" y="0"/>
                  </a:lnTo>
                  <a:lnTo>
                    <a:pt x="180" y="0"/>
                  </a:lnTo>
                  <a:lnTo>
                    <a:pt x="198" y="0"/>
                  </a:lnTo>
                  <a:lnTo>
                    <a:pt x="210" y="0"/>
                  </a:lnTo>
                  <a:lnTo>
                    <a:pt x="222" y="0"/>
                  </a:lnTo>
                  <a:lnTo>
                    <a:pt x="234" y="0"/>
                  </a:lnTo>
                  <a:lnTo>
                    <a:pt x="246" y="0"/>
                  </a:lnTo>
                  <a:lnTo>
                    <a:pt x="258" y="0"/>
                  </a:lnTo>
                  <a:lnTo>
                    <a:pt x="276" y="0"/>
                  </a:lnTo>
                  <a:lnTo>
                    <a:pt x="288" y="0"/>
                  </a:lnTo>
                  <a:lnTo>
                    <a:pt x="300" y="0"/>
                  </a:lnTo>
                  <a:lnTo>
                    <a:pt x="312" y="0"/>
                  </a:lnTo>
                  <a:lnTo>
                    <a:pt x="324" y="0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0"/>
                  </a:lnTo>
                  <a:lnTo>
                    <a:pt x="402" y="0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44" y="0"/>
                  </a:lnTo>
                  <a:lnTo>
                    <a:pt x="456" y="0"/>
                  </a:lnTo>
                  <a:lnTo>
                    <a:pt x="468" y="0"/>
                  </a:lnTo>
                  <a:lnTo>
                    <a:pt x="480" y="0"/>
                  </a:lnTo>
                  <a:lnTo>
                    <a:pt x="492" y="0"/>
                  </a:lnTo>
                  <a:lnTo>
                    <a:pt x="510" y="0"/>
                  </a:lnTo>
                  <a:lnTo>
                    <a:pt x="522" y="0"/>
                  </a:lnTo>
                  <a:lnTo>
                    <a:pt x="534" y="0"/>
                  </a:lnTo>
                  <a:lnTo>
                    <a:pt x="546" y="0"/>
                  </a:lnTo>
                  <a:lnTo>
                    <a:pt x="55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00" y="0"/>
                  </a:lnTo>
                  <a:lnTo>
                    <a:pt x="612" y="0"/>
                  </a:lnTo>
                  <a:lnTo>
                    <a:pt x="624" y="0"/>
                  </a:lnTo>
                  <a:lnTo>
                    <a:pt x="636" y="0"/>
                  </a:lnTo>
                  <a:lnTo>
                    <a:pt x="648" y="0"/>
                  </a:lnTo>
                  <a:lnTo>
                    <a:pt x="666" y="0"/>
                  </a:lnTo>
                  <a:lnTo>
                    <a:pt x="678" y="0"/>
                  </a:lnTo>
                  <a:lnTo>
                    <a:pt x="690" y="0"/>
                  </a:lnTo>
                  <a:lnTo>
                    <a:pt x="702" y="0"/>
                  </a:lnTo>
                  <a:lnTo>
                    <a:pt x="714" y="0"/>
                  </a:lnTo>
                  <a:lnTo>
                    <a:pt x="726" y="0"/>
                  </a:lnTo>
                  <a:lnTo>
                    <a:pt x="744" y="0"/>
                  </a:lnTo>
                  <a:lnTo>
                    <a:pt x="756" y="0"/>
                  </a:lnTo>
                  <a:lnTo>
                    <a:pt x="768" y="0"/>
                  </a:lnTo>
                  <a:lnTo>
                    <a:pt x="780" y="0"/>
                  </a:lnTo>
                  <a:lnTo>
                    <a:pt x="792" y="0"/>
                  </a:lnTo>
                  <a:lnTo>
                    <a:pt x="804" y="0"/>
                  </a:lnTo>
                  <a:lnTo>
                    <a:pt x="822" y="0"/>
                  </a:lnTo>
                  <a:lnTo>
                    <a:pt x="834" y="0"/>
                  </a:lnTo>
                  <a:lnTo>
                    <a:pt x="846" y="0"/>
                  </a:lnTo>
                  <a:lnTo>
                    <a:pt x="858" y="0"/>
                  </a:lnTo>
                  <a:lnTo>
                    <a:pt x="870" y="0"/>
                  </a:lnTo>
                  <a:lnTo>
                    <a:pt x="882" y="0"/>
                  </a:lnTo>
                  <a:lnTo>
                    <a:pt x="900" y="0"/>
                  </a:lnTo>
                  <a:lnTo>
                    <a:pt x="912" y="0"/>
                  </a:lnTo>
                  <a:lnTo>
                    <a:pt x="924" y="0"/>
                  </a:lnTo>
                  <a:lnTo>
                    <a:pt x="936" y="0"/>
                  </a:lnTo>
                  <a:lnTo>
                    <a:pt x="948" y="0"/>
                  </a:lnTo>
                  <a:lnTo>
                    <a:pt x="960" y="0"/>
                  </a:lnTo>
                  <a:lnTo>
                    <a:pt x="978" y="0"/>
                  </a:lnTo>
                  <a:lnTo>
                    <a:pt x="990" y="0"/>
                  </a:lnTo>
                  <a:lnTo>
                    <a:pt x="1002" y="0"/>
                  </a:lnTo>
                  <a:lnTo>
                    <a:pt x="1014" y="0"/>
                  </a:lnTo>
                  <a:lnTo>
                    <a:pt x="1026" y="0"/>
                  </a:lnTo>
                  <a:lnTo>
                    <a:pt x="1038" y="0"/>
                  </a:lnTo>
                  <a:lnTo>
                    <a:pt x="1056" y="0"/>
                  </a:lnTo>
                  <a:lnTo>
                    <a:pt x="1068" y="0"/>
                  </a:lnTo>
                  <a:lnTo>
                    <a:pt x="1080" y="0"/>
                  </a:lnTo>
                  <a:lnTo>
                    <a:pt x="1092" y="0"/>
                  </a:lnTo>
                  <a:lnTo>
                    <a:pt x="1104" y="0"/>
                  </a:lnTo>
                  <a:lnTo>
                    <a:pt x="1116" y="0"/>
                  </a:lnTo>
                  <a:lnTo>
                    <a:pt x="1134" y="0"/>
                  </a:lnTo>
                  <a:lnTo>
                    <a:pt x="1147" y="0"/>
                  </a:lnTo>
                  <a:lnTo>
                    <a:pt x="1159" y="0"/>
                  </a:lnTo>
                  <a:lnTo>
                    <a:pt x="1171" y="0"/>
                  </a:lnTo>
                  <a:lnTo>
                    <a:pt x="1183" y="0"/>
                  </a:lnTo>
                  <a:lnTo>
                    <a:pt x="1195" y="0"/>
                  </a:lnTo>
                  <a:lnTo>
                    <a:pt x="1213" y="0"/>
                  </a:lnTo>
                  <a:lnTo>
                    <a:pt x="1225" y="0"/>
                  </a:lnTo>
                  <a:lnTo>
                    <a:pt x="1237" y="0"/>
                  </a:lnTo>
                  <a:lnTo>
                    <a:pt x="1249" y="0"/>
                  </a:lnTo>
                  <a:lnTo>
                    <a:pt x="1261" y="0"/>
                  </a:lnTo>
                  <a:lnTo>
                    <a:pt x="1273" y="0"/>
                  </a:lnTo>
                  <a:lnTo>
                    <a:pt x="1291" y="0"/>
                  </a:lnTo>
                  <a:lnTo>
                    <a:pt x="1303" y="0"/>
                  </a:lnTo>
                  <a:lnTo>
                    <a:pt x="1315" y="0"/>
                  </a:lnTo>
                  <a:lnTo>
                    <a:pt x="1327" y="0"/>
                  </a:lnTo>
                  <a:lnTo>
                    <a:pt x="1339" y="0"/>
                  </a:lnTo>
                  <a:lnTo>
                    <a:pt x="1351" y="0"/>
                  </a:lnTo>
                  <a:lnTo>
                    <a:pt x="1369" y="0"/>
                  </a:lnTo>
                  <a:lnTo>
                    <a:pt x="1381" y="0"/>
                  </a:lnTo>
                  <a:lnTo>
                    <a:pt x="1393" y="0"/>
                  </a:lnTo>
                  <a:lnTo>
                    <a:pt x="1405" y="0"/>
                  </a:lnTo>
                  <a:lnTo>
                    <a:pt x="1417" y="0"/>
                  </a:lnTo>
                  <a:lnTo>
                    <a:pt x="1429" y="0"/>
                  </a:lnTo>
                  <a:lnTo>
                    <a:pt x="1447" y="0"/>
                  </a:lnTo>
                  <a:lnTo>
                    <a:pt x="1459" y="0"/>
                  </a:lnTo>
                  <a:lnTo>
                    <a:pt x="1471" y="0"/>
                  </a:lnTo>
                  <a:lnTo>
                    <a:pt x="1483" y="0"/>
                  </a:lnTo>
                  <a:lnTo>
                    <a:pt x="1495" y="0"/>
                  </a:lnTo>
                  <a:lnTo>
                    <a:pt x="1507" y="0"/>
                  </a:lnTo>
                  <a:lnTo>
                    <a:pt x="1525" y="0"/>
                  </a:lnTo>
                  <a:lnTo>
                    <a:pt x="1537" y="0"/>
                  </a:lnTo>
                  <a:lnTo>
                    <a:pt x="1549" y="0"/>
                  </a:lnTo>
                  <a:lnTo>
                    <a:pt x="1561" y="0"/>
                  </a:lnTo>
                  <a:lnTo>
                    <a:pt x="1573" y="0"/>
                  </a:lnTo>
                  <a:lnTo>
                    <a:pt x="1585" y="0"/>
                  </a:lnTo>
                  <a:lnTo>
                    <a:pt x="1603" y="0"/>
                  </a:lnTo>
                  <a:lnTo>
                    <a:pt x="1615" y="0"/>
                  </a:lnTo>
                  <a:lnTo>
                    <a:pt x="1627" y="0"/>
                  </a:lnTo>
                  <a:lnTo>
                    <a:pt x="1639" y="0"/>
                  </a:lnTo>
                  <a:lnTo>
                    <a:pt x="1651" y="0"/>
                  </a:lnTo>
                  <a:lnTo>
                    <a:pt x="1663" y="0"/>
                  </a:lnTo>
                  <a:lnTo>
                    <a:pt x="1681" y="0"/>
                  </a:lnTo>
                  <a:lnTo>
                    <a:pt x="1693" y="0"/>
                  </a:lnTo>
                  <a:lnTo>
                    <a:pt x="1705" y="0"/>
                  </a:lnTo>
                  <a:lnTo>
                    <a:pt x="1717" y="0"/>
                  </a:lnTo>
                  <a:lnTo>
                    <a:pt x="1729" y="0"/>
                  </a:lnTo>
                  <a:lnTo>
                    <a:pt x="1741" y="0"/>
                  </a:lnTo>
                  <a:lnTo>
                    <a:pt x="1759" y="0"/>
                  </a:lnTo>
                  <a:lnTo>
                    <a:pt x="1771" y="0"/>
                  </a:lnTo>
                  <a:lnTo>
                    <a:pt x="1783" y="0"/>
                  </a:lnTo>
                  <a:lnTo>
                    <a:pt x="1795" y="0"/>
                  </a:lnTo>
                  <a:lnTo>
                    <a:pt x="1807" y="0"/>
                  </a:lnTo>
                  <a:lnTo>
                    <a:pt x="1819" y="0"/>
                  </a:lnTo>
                  <a:lnTo>
                    <a:pt x="1837" y="0"/>
                  </a:lnTo>
                  <a:lnTo>
                    <a:pt x="1849" y="0"/>
                  </a:lnTo>
                  <a:lnTo>
                    <a:pt x="1861" y="0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897" y="0"/>
                  </a:lnTo>
                  <a:lnTo>
                    <a:pt x="1915" y="0"/>
                  </a:lnTo>
                  <a:lnTo>
                    <a:pt x="1927" y="0"/>
                  </a:lnTo>
                  <a:lnTo>
                    <a:pt x="1939" y="0"/>
                  </a:lnTo>
                  <a:lnTo>
                    <a:pt x="1951" y="0"/>
                  </a:lnTo>
                  <a:lnTo>
                    <a:pt x="1963" y="0"/>
                  </a:lnTo>
                  <a:lnTo>
                    <a:pt x="1975" y="0"/>
                  </a:lnTo>
                  <a:lnTo>
                    <a:pt x="1993" y="0"/>
                  </a:lnTo>
                  <a:lnTo>
                    <a:pt x="2005" y="0"/>
                  </a:lnTo>
                  <a:lnTo>
                    <a:pt x="2017" y="0"/>
                  </a:lnTo>
                  <a:lnTo>
                    <a:pt x="2029" y="0"/>
                  </a:lnTo>
                  <a:lnTo>
                    <a:pt x="2041" y="0"/>
                  </a:lnTo>
                  <a:lnTo>
                    <a:pt x="2053" y="0"/>
                  </a:lnTo>
                  <a:lnTo>
                    <a:pt x="2071" y="0"/>
                  </a:lnTo>
                  <a:lnTo>
                    <a:pt x="2083" y="0"/>
                  </a:lnTo>
                  <a:lnTo>
                    <a:pt x="2095" y="0"/>
                  </a:lnTo>
                  <a:lnTo>
                    <a:pt x="2107" y="0"/>
                  </a:lnTo>
                  <a:lnTo>
                    <a:pt x="2119" y="0"/>
                  </a:lnTo>
                  <a:lnTo>
                    <a:pt x="2131" y="0"/>
                  </a:lnTo>
                  <a:lnTo>
                    <a:pt x="2149" y="0"/>
                  </a:lnTo>
                  <a:lnTo>
                    <a:pt x="2161" y="0"/>
                  </a:lnTo>
                  <a:lnTo>
                    <a:pt x="2173" y="0"/>
                  </a:lnTo>
                  <a:lnTo>
                    <a:pt x="2185" y="0"/>
                  </a:lnTo>
                  <a:lnTo>
                    <a:pt x="2197" y="0"/>
                  </a:lnTo>
                  <a:lnTo>
                    <a:pt x="2209" y="0"/>
                  </a:lnTo>
                  <a:lnTo>
                    <a:pt x="2227" y="0"/>
                  </a:lnTo>
                  <a:lnTo>
                    <a:pt x="2239" y="0"/>
                  </a:lnTo>
                  <a:lnTo>
                    <a:pt x="2251" y="0"/>
                  </a:lnTo>
                  <a:lnTo>
                    <a:pt x="2263" y="0"/>
                  </a:lnTo>
                  <a:lnTo>
                    <a:pt x="2275" y="0"/>
                  </a:lnTo>
                  <a:lnTo>
                    <a:pt x="2287" y="0"/>
                  </a:lnTo>
                  <a:lnTo>
                    <a:pt x="2305" y="0"/>
                  </a:lnTo>
                  <a:lnTo>
                    <a:pt x="2317" y="0"/>
                  </a:lnTo>
                  <a:lnTo>
                    <a:pt x="2329" y="0"/>
                  </a:lnTo>
                  <a:lnTo>
                    <a:pt x="2341" y="0"/>
                  </a:lnTo>
                  <a:lnTo>
                    <a:pt x="2353" y="0"/>
                  </a:lnTo>
                  <a:lnTo>
                    <a:pt x="2365" y="0"/>
                  </a:lnTo>
                  <a:lnTo>
                    <a:pt x="2383" y="0"/>
                  </a:lnTo>
                  <a:lnTo>
                    <a:pt x="2395" y="0"/>
                  </a:lnTo>
                  <a:lnTo>
                    <a:pt x="2407" y="0"/>
                  </a:lnTo>
                  <a:lnTo>
                    <a:pt x="2419" y="0"/>
                  </a:lnTo>
                  <a:lnTo>
                    <a:pt x="2431" y="0"/>
                  </a:lnTo>
                  <a:lnTo>
                    <a:pt x="2443" y="0"/>
                  </a:lnTo>
                  <a:lnTo>
                    <a:pt x="2461" y="0"/>
                  </a:lnTo>
                  <a:lnTo>
                    <a:pt x="2473" y="0"/>
                  </a:lnTo>
                  <a:lnTo>
                    <a:pt x="2485" y="0"/>
                  </a:lnTo>
                  <a:lnTo>
                    <a:pt x="2497" y="0"/>
                  </a:lnTo>
                  <a:lnTo>
                    <a:pt x="2509" y="0"/>
                  </a:lnTo>
                  <a:lnTo>
                    <a:pt x="2521" y="0"/>
                  </a:lnTo>
                  <a:lnTo>
                    <a:pt x="2539" y="0"/>
                  </a:lnTo>
                  <a:lnTo>
                    <a:pt x="2551" y="0"/>
                  </a:lnTo>
                  <a:lnTo>
                    <a:pt x="2563" y="0"/>
                  </a:lnTo>
                  <a:lnTo>
                    <a:pt x="2575" y="0"/>
                  </a:lnTo>
                  <a:lnTo>
                    <a:pt x="2587" y="0"/>
                  </a:lnTo>
                </a:path>
              </a:pathLst>
            </a:custGeom>
            <a:noFill/>
            <a:ln w="28575" cmpd="sng">
              <a:solidFill>
                <a:srgbClr val="007F0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72" name="Rectangle 692"/>
            <p:cNvSpPr>
              <a:spLocks noChangeAspect="1" noChangeArrowheads="1"/>
            </p:cNvSpPr>
            <p:nvPr/>
          </p:nvSpPr>
          <p:spPr bwMode="auto">
            <a:xfrm>
              <a:off x="866" y="3308"/>
              <a:ext cx="2339" cy="4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73" name="Rectangle 693"/>
            <p:cNvSpPr>
              <a:spLocks noChangeAspect="1" noChangeArrowheads="1"/>
            </p:cNvSpPr>
            <p:nvPr/>
          </p:nvSpPr>
          <p:spPr bwMode="auto">
            <a:xfrm>
              <a:off x="866" y="3308"/>
              <a:ext cx="2339" cy="47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74" name="Freeform 694"/>
            <p:cNvSpPr>
              <a:spLocks noChangeAspect="1"/>
            </p:cNvSpPr>
            <p:nvPr/>
          </p:nvSpPr>
          <p:spPr bwMode="auto">
            <a:xfrm>
              <a:off x="1098" y="3308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75" name="Freeform 695"/>
            <p:cNvSpPr>
              <a:spLocks noChangeAspect="1"/>
            </p:cNvSpPr>
            <p:nvPr/>
          </p:nvSpPr>
          <p:spPr bwMode="auto">
            <a:xfrm>
              <a:off x="1331" y="3308"/>
              <a:ext cx="0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76" name="Freeform 696"/>
            <p:cNvSpPr>
              <a:spLocks noChangeAspect="1"/>
            </p:cNvSpPr>
            <p:nvPr/>
          </p:nvSpPr>
          <p:spPr bwMode="auto">
            <a:xfrm>
              <a:off x="1568" y="3308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77" name="Freeform 697"/>
            <p:cNvSpPr>
              <a:spLocks noChangeAspect="1"/>
            </p:cNvSpPr>
            <p:nvPr/>
          </p:nvSpPr>
          <p:spPr bwMode="auto">
            <a:xfrm>
              <a:off x="1800" y="3308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78" name="Freeform 698"/>
            <p:cNvSpPr>
              <a:spLocks noChangeAspect="1"/>
            </p:cNvSpPr>
            <p:nvPr/>
          </p:nvSpPr>
          <p:spPr bwMode="auto">
            <a:xfrm>
              <a:off x="2033" y="3308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79" name="Freeform 699"/>
            <p:cNvSpPr>
              <a:spLocks noChangeAspect="1"/>
            </p:cNvSpPr>
            <p:nvPr/>
          </p:nvSpPr>
          <p:spPr bwMode="auto">
            <a:xfrm>
              <a:off x="2271" y="3308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80" name="Freeform 700"/>
            <p:cNvSpPr>
              <a:spLocks noChangeAspect="1"/>
            </p:cNvSpPr>
            <p:nvPr/>
          </p:nvSpPr>
          <p:spPr bwMode="auto">
            <a:xfrm>
              <a:off x="2503" y="3308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81" name="Freeform 701"/>
            <p:cNvSpPr>
              <a:spLocks noChangeAspect="1"/>
            </p:cNvSpPr>
            <p:nvPr/>
          </p:nvSpPr>
          <p:spPr bwMode="auto">
            <a:xfrm>
              <a:off x="2735" y="3308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82" name="Freeform 702"/>
            <p:cNvSpPr>
              <a:spLocks noChangeAspect="1"/>
            </p:cNvSpPr>
            <p:nvPr/>
          </p:nvSpPr>
          <p:spPr bwMode="auto">
            <a:xfrm>
              <a:off x="2973" y="3308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83" name="Freeform 703"/>
            <p:cNvSpPr>
              <a:spLocks noChangeAspect="1"/>
            </p:cNvSpPr>
            <p:nvPr/>
          </p:nvSpPr>
          <p:spPr bwMode="auto">
            <a:xfrm>
              <a:off x="3205" y="3308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84" name="Freeform 704"/>
            <p:cNvSpPr>
              <a:spLocks noChangeAspect="1"/>
            </p:cNvSpPr>
            <p:nvPr/>
          </p:nvSpPr>
          <p:spPr bwMode="auto">
            <a:xfrm>
              <a:off x="866" y="3724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85" name="Freeform 705"/>
            <p:cNvSpPr>
              <a:spLocks noChangeAspect="1"/>
            </p:cNvSpPr>
            <p:nvPr/>
          </p:nvSpPr>
          <p:spPr bwMode="auto">
            <a:xfrm>
              <a:off x="866" y="3606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86" name="Freeform 706"/>
            <p:cNvSpPr>
              <a:spLocks noChangeAspect="1"/>
            </p:cNvSpPr>
            <p:nvPr/>
          </p:nvSpPr>
          <p:spPr bwMode="auto">
            <a:xfrm>
              <a:off x="866" y="3487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87" name="Freeform 707"/>
            <p:cNvSpPr>
              <a:spLocks noChangeAspect="1"/>
            </p:cNvSpPr>
            <p:nvPr/>
          </p:nvSpPr>
          <p:spPr bwMode="auto">
            <a:xfrm>
              <a:off x="866" y="3369"/>
              <a:ext cx="2339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88" name="Line 708"/>
            <p:cNvSpPr>
              <a:spLocks noChangeAspect="1" noChangeShapeType="1"/>
            </p:cNvSpPr>
            <p:nvPr/>
          </p:nvSpPr>
          <p:spPr bwMode="auto">
            <a:xfrm>
              <a:off x="866" y="3308"/>
              <a:ext cx="23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89" name="Line 709"/>
            <p:cNvSpPr>
              <a:spLocks noChangeAspect="1" noChangeShapeType="1"/>
            </p:cNvSpPr>
            <p:nvPr/>
          </p:nvSpPr>
          <p:spPr bwMode="auto">
            <a:xfrm>
              <a:off x="866" y="3786"/>
              <a:ext cx="23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90" name="Line 710"/>
            <p:cNvSpPr>
              <a:spLocks noChangeAspect="1" noChangeShapeType="1"/>
            </p:cNvSpPr>
            <p:nvPr/>
          </p:nvSpPr>
          <p:spPr bwMode="auto">
            <a:xfrm flipV="1">
              <a:off x="866" y="3308"/>
              <a:ext cx="1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91" name="Line 711"/>
            <p:cNvSpPr>
              <a:spLocks noChangeAspect="1" noChangeShapeType="1"/>
            </p:cNvSpPr>
            <p:nvPr/>
          </p:nvSpPr>
          <p:spPr bwMode="auto">
            <a:xfrm>
              <a:off x="866" y="3786"/>
              <a:ext cx="23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92" name="Line 712"/>
            <p:cNvSpPr>
              <a:spLocks noChangeAspect="1" noChangeShapeType="1"/>
            </p:cNvSpPr>
            <p:nvPr/>
          </p:nvSpPr>
          <p:spPr bwMode="auto">
            <a:xfrm flipV="1">
              <a:off x="866" y="3308"/>
              <a:ext cx="1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93" name="Line 713"/>
            <p:cNvSpPr>
              <a:spLocks noChangeAspect="1" noChangeShapeType="1"/>
            </p:cNvSpPr>
            <p:nvPr/>
          </p:nvSpPr>
          <p:spPr bwMode="auto">
            <a:xfrm flipV="1">
              <a:off x="1098" y="3765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94" name="Line 714"/>
            <p:cNvSpPr>
              <a:spLocks noChangeAspect="1" noChangeShapeType="1"/>
            </p:cNvSpPr>
            <p:nvPr/>
          </p:nvSpPr>
          <p:spPr bwMode="auto">
            <a:xfrm>
              <a:off x="1098" y="330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95" name="Rectangle 715"/>
            <p:cNvSpPr>
              <a:spLocks noChangeAspect="1" noChangeArrowheads="1"/>
            </p:cNvSpPr>
            <p:nvPr/>
          </p:nvSpPr>
          <p:spPr bwMode="auto">
            <a:xfrm>
              <a:off x="1061" y="3807"/>
              <a:ext cx="11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100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196" name="Line 716"/>
            <p:cNvSpPr>
              <a:spLocks noChangeAspect="1" noChangeShapeType="1"/>
            </p:cNvSpPr>
            <p:nvPr/>
          </p:nvSpPr>
          <p:spPr bwMode="auto">
            <a:xfrm flipV="1">
              <a:off x="1331" y="3765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97" name="Line 717"/>
            <p:cNvSpPr>
              <a:spLocks noChangeAspect="1" noChangeShapeType="1"/>
            </p:cNvSpPr>
            <p:nvPr/>
          </p:nvSpPr>
          <p:spPr bwMode="auto">
            <a:xfrm>
              <a:off x="1331" y="3308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198" name="Rectangle 718"/>
            <p:cNvSpPr>
              <a:spLocks noChangeAspect="1" noChangeArrowheads="1"/>
            </p:cNvSpPr>
            <p:nvPr/>
          </p:nvSpPr>
          <p:spPr bwMode="auto">
            <a:xfrm>
              <a:off x="1294" y="3807"/>
              <a:ext cx="11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200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199" name="Line 719"/>
            <p:cNvSpPr>
              <a:spLocks noChangeAspect="1" noChangeShapeType="1"/>
            </p:cNvSpPr>
            <p:nvPr/>
          </p:nvSpPr>
          <p:spPr bwMode="auto">
            <a:xfrm flipV="1">
              <a:off x="1568" y="3765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00" name="Line 720"/>
            <p:cNvSpPr>
              <a:spLocks noChangeAspect="1" noChangeShapeType="1"/>
            </p:cNvSpPr>
            <p:nvPr/>
          </p:nvSpPr>
          <p:spPr bwMode="auto">
            <a:xfrm>
              <a:off x="1568" y="330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01" name="Rectangle 721"/>
            <p:cNvSpPr>
              <a:spLocks noChangeAspect="1" noChangeArrowheads="1"/>
            </p:cNvSpPr>
            <p:nvPr/>
          </p:nvSpPr>
          <p:spPr bwMode="auto">
            <a:xfrm>
              <a:off x="1531" y="3807"/>
              <a:ext cx="11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300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02" name="Line 722"/>
            <p:cNvSpPr>
              <a:spLocks noChangeAspect="1" noChangeShapeType="1"/>
            </p:cNvSpPr>
            <p:nvPr/>
          </p:nvSpPr>
          <p:spPr bwMode="auto">
            <a:xfrm flipV="1">
              <a:off x="1800" y="3765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03" name="Line 723"/>
            <p:cNvSpPr>
              <a:spLocks noChangeAspect="1" noChangeShapeType="1"/>
            </p:cNvSpPr>
            <p:nvPr/>
          </p:nvSpPr>
          <p:spPr bwMode="auto">
            <a:xfrm>
              <a:off x="1800" y="330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04" name="Rectangle 724"/>
            <p:cNvSpPr>
              <a:spLocks noChangeAspect="1" noChangeArrowheads="1"/>
            </p:cNvSpPr>
            <p:nvPr/>
          </p:nvSpPr>
          <p:spPr bwMode="auto">
            <a:xfrm>
              <a:off x="1763" y="3807"/>
              <a:ext cx="11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400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05" name="Line 725"/>
            <p:cNvSpPr>
              <a:spLocks noChangeAspect="1" noChangeShapeType="1"/>
            </p:cNvSpPr>
            <p:nvPr/>
          </p:nvSpPr>
          <p:spPr bwMode="auto">
            <a:xfrm flipV="1">
              <a:off x="2033" y="3765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06" name="Line 726"/>
            <p:cNvSpPr>
              <a:spLocks noChangeAspect="1" noChangeShapeType="1"/>
            </p:cNvSpPr>
            <p:nvPr/>
          </p:nvSpPr>
          <p:spPr bwMode="auto">
            <a:xfrm>
              <a:off x="2033" y="330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07" name="Rectangle 727"/>
            <p:cNvSpPr>
              <a:spLocks noChangeAspect="1" noChangeArrowheads="1"/>
            </p:cNvSpPr>
            <p:nvPr/>
          </p:nvSpPr>
          <p:spPr bwMode="auto">
            <a:xfrm>
              <a:off x="1998" y="3807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500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08" name="Line 728"/>
            <p:cNvSpPr>
              <a:spLocks noChangeAspect="1" noChangeShapeType="1"/>
            </p:cNvSpPr>
            <p:nvPr/>
          </p:nvSpPr>
          <p:spPr bwMode="auto">
            <a:xfrm flipV="1">
              <a:off x="2271" y="3765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09" name="Line 729"/>
            <p:cNvSpPr>
              <a:spLocks noChangeAspect="1" noChangeShapeType="1"/>
            </p:cNvSpPr>
            <p:nvPr/>
          </p:nvSpPr>
          <p:spPr bwMode="auto">
            <a:xfrm>
              <a:off x="2271" y="330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10" name="Rectangle 730"/>
            <p:cNvSpPr>
              <a:spLocks noChangeAspect="1" noChangeArrowheads="1"/>
            </p:cNvSpPr>
            <p:nvPr/>
          </p:nvSpPr>
          <p:spPr bwMode="auto">
            <a:xfrm>
              <a:off x="2234" y="3807"/>
              <a:ext cx="11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600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11" name="Line 731"/>
            <p:cNvSpPr>
              <a:spLocks noChangeAspect="1" noChangeShapeType="1"/>
            </p:cNvSpPr>
            <p:nvPr/>
          </p:nvSpPr>
          <p:spPr bwMode="auto">
            <a:xfrm flipV="1">
              <a:off x="2503" y="3765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12" name="Line 732"/>
            <p:cNvSpPr>
              <a:spLocks noChangeAspect="1" noChangeShapeType="1"/>
            </p:cNvSpPr>
            <p:nvPr/>
          </p:nvSpPr>
          <p:spPr bwMode="auto">
            <a:xfrm>
              <a:off x="2503" y="330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13" name="Rectangle 733"/>
            <p:cNvSpPr>
              <a:spLocks noChangeAspect="1" noChangeArrowheads="1"/>
            </p:cNvSpPr>
            <p:nvPr/>
          </p:nvSpPr>
          <p:spPr bwMode="auto">
            <a:xfrm>
              <a:off x="2466" y="3807"/>
              <a:ext cx="11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700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14" name="Line 734"/>
            <p:cNvSpPr>
              <a:spLocks noChangeAspect="1" noChangeShapeType="1"/>
            </p:cNvSpPr>
            <p:nvPr/>
          </p:nvSpPr>
          <p:spPr bwMode="auto">
            <a:xfrm flipV="1">
              <a:off x="2735" y="3765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15" name="Line 735"/>
            <p:cNvSpPr>
              <a:spLocks noChangeAspect="1" noChangeShapeType="1"/>
            </p:cNvSpPr>
            <p:nvPr/>
          </p:nvSpPr>
          <p:spPr bwMode="auto">
            <a:xfrm>
              <a:off x="2735" y="330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16" name="Rectangle 736"/>
            <p:cNvSpPr>
              <a:spLocks noChangeAspect="1" noChangeArrowheads="1"/>
            </p:cNvSpPr>
            <p:nvPr/>
          </p:nvSpPr>
          <p:spPr bwMode="auto">
            <a:xfrm>
              <a:off x="2700" y="3807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800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17" name="Line 737"/>
            <p:cNvSpPr>
              <a:spLocks noChangeAspect="1" noChangeShapeType="1"/>
            </p:cNvSpPr>
            <p:nvPr/>
          </p:nvSpPr>
          <p:spPr bwMode="auto">
            <a:xfrm flipV="1">
              <a:off x="2973" y="3765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18" name="Line 738"/>
            <p:cNvSpPr>
              <a:spLocks noChangeAspect="1" noChangeShapeType="1"/>
            </p:cNvSpPr>
            <p:nvPr/>
          </p:nvSpPr>
          <p:spPr bwMode="auto">
            <a:xfrm>
              <a:off x="2973" y="330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19" name="Rectangle 739"/>
            <p:cNvSpPr>
              <a:spLocks noChangeAspect="1" noChangeArrowheads="1"/>
            </p:cNvSpPr>
            <p:nvPr/>
          </p:nvSpPr>
          <p:spPr bwMode="auto">
            <a:xfrm>
              <a:off x="2937" y="3807"/>
              <a:ext cx="11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20" name="Line 740"/>
            <p:cNvSpPr>
              <a:spLocks noChangeAspect="1" noChangeShapeType="1"/>
            </p:cNvSpPr>
            <p:nvPr/>
          </p:nvSpPr>
          <p:spPr bwMode="auto">
            <a:xfrm flipV="1">
              <a:off x="3205" y="3765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21" name="Line 741"/>
            <p:cNvSpPr>
              <a:spLocks noChangeAspect="1" noChangeShapeType="1"/>
            </p:cNvSpPr>
            <p:nvPr/>
          </p:nvSpPr>
          <p:spPr bwMode="auto">
            <a:xfrm>
              <a:off x="3205" y="330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22" name="Rectangle 742"/>
            <p:cNvSpPr>
              <a:spLocks noChangeAspect="1" noChangeArrowheads="1"/>
            </p:cNvSpPr>
            <p:nvPr/>
          </p:nvSpPr>
          <p:spPr bwMode="auto">
            <a:xfrm>
              <a:off x="3150" y="3807"/>
              <a:ext cx="148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1000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23" name="Line 743"/>
            <p:cNvSpPr>
              <a:spLocks noChangeAspect="1" noChangeShapeType="1"/>
            </p:cNvSpPr>
            <p:nvPr/>
          </p:nvSpPr>
          <p:spPr bwMode="auto">
            <a:xfrm>
              <a:off x="866" y="3724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24" name="Line 744"/>
            <p:cNvSpPr>
              <a:spLocks noChangeAspect="1" noChangeShapeType="1"/>
            </p:cNvSpPr>
            <p:nvPr/>
          </p:nvSpPr>
          <p:spPr bwMode="auto">
            <a:xfrm flipH="1">
              <a:off x="3184" y="3724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25" name="Rectangle 745"/>
            <p:cNvSpPr>
              <a:spLocks noChangeAspect="1" noChangeArrowheads="1"/>
            </p:cNvSpPr>
            <p:nvPr/>
          </p:nvSpPr>
          <p:spPr bwMode="auto">
            <a:xfrm>
              <a:off x="749" y="3684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26" name="Line 746"/>
            <p:cNvSpPr>
              <a:spLocks noChangeAspect="1" noChangeShapeType="1"/>
            </p:cNvSpPr>
            <p:nvPr/>
          </p:nvSpPr>
          <p:spPr bwMode="auto">
            <a:xfrm>
              <a:off x="866" y="3606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27" name="Line 747"/>
            <p:cNvSpPr>
              <a:spLocks noChangeAspect="1" noChangeShapeType="1"/>
            </p:cNvSpPr>
            <p:nvPr/>
          </p:nvSpPr>
          <p:spPr bwMode="auto">
            <a:xfrm flipH="1">
              <a:off x="3184" y="3606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28" name="Rectangle 748"/>
            <p:cNvSpPr>
              <a:spLocks noChangeAspect="1" noChangeArrowheads="1"/>
            </p:cNvSpPr>
            <p:nvPr/>
          </p:nvSpPr>
          <p:spPr bwMode="auto">
            <a:xfrm>
              <a:off x="749" y="3563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901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29" name="Line 749"/>
            <p:cNvSpPr>
              <a:spLocks noChangeAspect="1" noChangeShapeType="1"/>
            </p:cNvSpPr>
            <p:nvPr/>
          </p:nvSpPr>
          <p:spPr bwMode="auto">
            <a:xfrm>
              <a:off x="866" y="3487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30" name="Rectangle 750"/>
            <p:cNvSpPr>
              <a:spLocks noChangeAspect="1" noChangeArrowheads="1"/>
            </p:cNvSpPr>
            <p:nvPr/>
          </p:nvSpPr>
          <p:spPr bwMode="auto">
            <a:xfrm>
              <a:off x="744" y="3457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902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31" name="Rectangle 751"/>
            <p:cNvSpPr>
              <a:spLocks noChangeAspect="1" noChangeArrowheads="1"/>
            </p:cNvSpPr>
            <p:nvPr/>
          </p:nvSpPr>
          <p:spPr bwMode="auto">
            <a:xfrm>
              <a:off x="744" y="3339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903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232" name="Freeform 752"/>
            <p:cNvSpPr>
              <a:spLocks noChangeAspect="1"/>
            </p:cNvSpPr>
            <p:nvPr/>
          </p:nvSpPr>
          <p:spPr bwMode="auto">
            <a:xfrm>
              <a:off x="869" y="3528"/>
              <a:ext cx="2339" cy="154"/>
            </a:xfrm>
            <a:custGeom>
              <a:avLst/>
              <a:gdLst>
                <a:gd name="T0" fmla="*/ 42 w 2599"/>
                <a:gd name="T1" fmla="*/ 54 h 180"/>
                <a:gd name="T2" fmla="*/ 84 w 2599"/>
                <a:gd name="T3" fmla="*/ 24 h 180"/>
                <a:gd name="T4" fmla="*/ 132 w 2599"/>
                <a:gd name="T5" fmla="*/ 90 h 180"/>
                <a:gd name="T6" fmla="*/ 168 w 2599"/>
                <a:gd name="T7" fmla="*/ 120 h 180"/>
                <a:gd name="T8" fmla="*/ 216 w 2599"/>
                <a:gd name="T9" fmla="*/ 90 h 180"/>
                <a:gd name="T10" fmla="*/ 264 w 2599"/>
                <a:gd name="T11" fmla="*/ 150 h 180"/>
                <a:gd name="T12" fmla="*/ 312 w 2599"/>
                <a:gd name="T13" fmla="*/ 102 h 180"/>
                <a:gd name="T14" fmla="*/ 348 w 2599"/>
                <a:gd name="T15" fmla="*/ 114 h 180"/>
                <a:gd name="T16" fmla="*/ 390 w 2599"/>
                <a:gd name="T17" fmla="*/ 72 h 180"/>
                <a:gd name="T18" fmla="*/ 432 w 2599"/>
                <a:gd name="T19" fmla="*/ 72 h 180"/>
                <a:gd name="T20" fmla="*/ 468 w 2599"/>
                <a:gd name="T21" fmla="*/ 96 h 180"/>
                <a:gd name="T22" fmla="*/ 504 w 2599"/>
                <a:gd name="T23" fmla="*/ 60 h 180"/>
                <a:gd name="T24" fmla="*/ 546 w 2599"/>
                <a:gd name="T25" fmla="*/ 90 h 180"/>
                <a:gd name="T26" fmla="*/ 606 w 2599"/>
                <a:gd name="T27" fmla="*/ 108 h 180"/>
                <a:gd name="T28" fmla="*/ 642 w 2599"/>
                <a:gd name="T29" fmla="*/ 90 h 180"/>
                <a:gd name="T30" fmla="*/ 690 w 2599"/>
                <a:gd name="T31" fmla="*/ 90 h 180"/>
                <a:gd name="T32" fmla="*/ 732 w 2599"/>
                <a:gd name="T33" fmla="*/ 72 h 180"/>
                <a:gd name="T34" fmla="*/ 774 w 2599"/>
                <a:gd name="T35" fmla="*/ 108 h 180"/>
                <a:gd name="T36" fmla="*/ 816 w 2599"/>
                <a:gd name="T37" fmla="*/ 90 h 180"/>
                <a:gd name="T38" fmla="*/ 858 w 2599"/>
                <a:gd name="T39" fmla="*/ 42 h 180"/>
                <a:gd name="T40" fmla="*/ 906 w 2599"/>
                <a:gd name="T41" fmla="*/ 60 h 180"/>
                <a:gd name="T42" fmla="*/ 942 w 2599"/>
                <a:gd name="T43" fmla="*/ 96 h 180"/>
                <a:gd name="T44" fmla="*/ 984 w 2599"/>
                <a:gd name="T45" fmla="*/ 78 h 180"/>
                <a:gd name="T46" fmla="*/ 1032 w 2599"/>
                <a:gd name="T47" fmla="*/ 90 h 180"/>
                <a:gd name="T48" fmla="*/ 1062 w 2599"/>
                <a:gd name="T49" fmla="*/ 60 h 180"/>
                <a:gd name="T50" fmla="*/ 1110 w 2599"/>
                <a:gd name="T51" fmla="*/ 90 h 180"/>
                <a:gd name="T52" fmla="*/ 1153 w 2599"/>
                <a:gd name="T53" fmla="*/ 90 h 180"/>
                <a:gd name="T54" fmla="*/ 1195 w 2599"/>
                <a:gd name="T55" fmla="*/ 90 h 180"/>
                <a:gd name="T56" fmla="*/ 1237 w 2599"/>
                <a:gd name="T57" fmla="*/ 132 h 180"/>
                <a:gd name="T58" fmla="*/ 1279 w 2599"/>
                <a:gd name="T59" fmla="*/ 24 h 180"/>
                <a:gd name="T60" fmla="*/ 1315 w 2599"/>
                <a:gd name="T61" fmla="*/ 48 h 180"/>
                <a:gd name="T62" fmla="*/ 1357 w 2599"/>
                <a:gd name="T63" fmla="*/ 126 h 180"/>
                <a:gd name="T64" fmla="*/ 1393 w 2599"/>
                <a:gd name="T65" fmla="*/ 108 h 180"/>
                <a:gd name="T66" fmla="*/ 1441 w 2599"/>
                <a:gd name="T67" fmla="*/ 12 h 180"/>
                <a:gd name="T68" fmla="*/ 1483 w 2599"/>
                <a:gd name="T69" fmla="*/ 90 h 180"/>
                <a:gd name="T70" fmla="*/ 1525 w 2599"/>
                <a:gd name="T71" fmla="*/ 108 h 180"/>
                <a:gd name="T72" fmla="*/ 1561 w 2599"/>
                <a:gd name="T73" fmla="*/ 96 h 180"/>
                <a:gd name="T74" fmla="*/ 1603 w 2599"/>
                <a:gd name="T75" fmla="*/ 102 h 180"/>
                <a:gd name="T76" fmla="*/ 1651 w 2599"/>
                <a:gd name="T77" fmla="*/ 96 h 180"/>
                <a:gd name="T78" fmla="*/ 1699 w 2599"/>
                <a:gd name="T79" fmla="*/ 72 h 180"/>
                <a:gd name="T80" fmla="*/ 1735 w 2599"/>
                <a:gd name="T81" fmla="*/ 48 h 180"/>
                <a:gd name="T82" fmla="*/ 1777 w 2599"/>
                <a:gd name="T83" fmla="*/ 108 h 180"/>
                <a:gd name="T84" fmla="*/ 1819 w 2599"/>
                <a:gd name="T85" fmla="*/ 84 h 180"/>
                <a:gd name="T86" fmla="*/ 1861 w 2599"/>
                <a:gd name="T87" fmla="*/ 120 h 180"/>
                <a:gd name="T88" fmla="*/ 1903 w 2599"/>
                <a:gd name="T89" fmla="*/ 84 h 180"/>
                <a:gd name="T90" fmla="*/ 1951 w 2599"/>
                <a:gd name="T91" fmla="*/ 102 h 180"/>
                <a:gd name="T92" fmla="*/ 1999 w 2599"/>
                <a:gd name="T93" fmla="*/ 78 h 180"/>
                <a:gd name="T94" fmla="*/ 2041 w 2599"/>
                <a:gd name="T95" fmla="*/ 90 h 180"/>
                <a:gd name="T96" fmla="*/ 2077 w 2599"/>
                <a:gd name="T97" fmla="*/ 126 h 180"/>
                <a:gd name="T98" fmla="*/ 2113 w 2599"/>
                <a:gd name="T99" fmla="*/ 60 h 180"/>
                <a:gd name="T100" fmla="*/ 2149 w 2599"/>
                <a:gd name="T101" fmla="*/ 36 h 180"/>
                <a:gd name="T102" fmla="*/ 2185 w 2599"/>
                <a:gd name="T103" fmla="*/ 60 h 180"/>
                <a:gd name="T104" fmla="*/ 2227 w 2599"/>
                <a:gd name="T105" fmla="*/ 90 h 180"/>
                <a:gd name="T106" fmla="*/ 2281 w 2599"/>
                <a:gd name="T107" fmla="*/ 60 h 180"/>
                <a:gd name="T108" fmla="*/ 2317 w 2599"/>
                <a:gd name="T109" fmla="*/ 72 h 180"/>
                <a:gd name="T110" fmla="*/ 2353 w 2599"/>
                <a:gd name="T111" fmla="*/ 90 h 180"/>
                <a:gd name="T112" fmla="*/ 2401 w 2599"/>
                <a:gd name="T113" fmla="*/ 108 h 180"/>
                <a:gd name="T114" fmla="*/ 2449 w 2599"/>
                <a:gd name="T115" fmla="*/ 90 h 180"/>
                <a:gd name="T116" fmla="*/ 2485 w 2599"/>
                <a:gd name="T117" fmla="*/ 102 h 180"/>
                <a:gd name="T118" fmla="*/ 2527 w 2599"/>
                <a:gd name="T119" fmla="*/ 78 h 180"/>
                <a:gd name="T120" fmla="*/ 2575 w 2599"/>
                <a:gd name="T121" fmla="*/ 6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9" h="180">
                  <a:moveTo>
                    <a:pt x="0" y="36"/>
                  </a:moveTo>
                  <a:lnTo>
                    <a:pt x="6" y="36"/>
                  </a:lnTo>
                  <a:lnTo>
                    <a:pt x="6" y="48"/>
                  </a:lnTo>
                  <a:lnTo>
                    <a:pt x="12" y="42"/>
                  </a:lnTo>
                  <a:lnTo>
                    <a:pt x="12" y="54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6" y="72"/>
                  </a:lnTo>
                  <a:lnTo>
                    <a:pt x="36" y="60"/>
                  </a:lnTo>
                  <a:lnTo>
                    <a:pt x="42" y="48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48" y="60"/>
                  </a:lnTo>
                  <a:lnTo>
                    <a:pt x="54" y="54"/>
                  </a:lnTo>
                  <a:lnTo>
                    <a:pt x="60" y="66"/>
                  </a:lnTo>
                  <a:lnTo>
                    <a:pt x="60" y="42"/>
                  </a:lnTo>
                  <a:lnTo>
                    <a:pt x="60" y="54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0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84" y="60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08" y="96"/>
                  </a:lnTo>
                  <a:lnTo>
                    <a:pt x="114" y="90"/>
                  </a:lnTo>
                  <a:lnTo>
                    <a:pt x="114" y="78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26" y="84"/>
                  </a:lnTo>
                  <a:lnTo>
                    <a:pt x="132" y="90"/>
                  </a:lnTo>
                  <a:lnTo>
                    <a:pt x="132" y="108"/>
                  </a:lnTo>
                  <a:lnTo>
                    <a:pt x="138" y="114"/>
                  </a:lnTo>
                  <a:lnTo>
                    <a:pt x="138" y="108"/>
                  </a:lnTo>
                  <a:lnTo>
                    <a:pt x="138" y="96"/>
                  </a:lnTo>
                  <a:lnTo>
                    <a:pt x="144" y="84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0" y="114"/>
                  </a:lnTo>
                  <a:lnTo>
                    <a:pt x="156" y="108"/>
                  </a:lnTo>
                  <a:lnTo>
                    <a:pt x="156" y="102"/>
                  </a:lnTo>
                  <a:lnTo>
                    <a:pt x="162" y="96"/>
                  </a:lnTo>
                  <a:lnTo>
                    <a:pt x="162" y="108"/>
                  </a:lnTo>
                  <a:lnTo>
                    <a:pt x="168" y="120"/>
                  </a:lnTo>
                  <a:lnTo>
                    <a:pt x="168" y="114"/>
                  </a:lnTo>
                  <a:lnTo>
                    <a:pt x="174" y="102"/>
                  </a:lnTo>
                  <a:lnTo>
                    <a:pt x="174" y="96"/>
                  </a:lnTo>
                  <a:lnTo>
                    <a:pt x="180" y="84"/>
                  </a:lnTo>
                  <a:lnTo>
                    <a:pt x="180" y="78"/>
                  </a:lnTo>
                  <a:lnTo>
                    <a:pt x="186" y="90"/>
                  </a:lnTo>
                  <a:lnTo>
                    <a:pt x="186" y="102"/>
                  </a:lnTo>
                  <a:lnTo>
                    <a:pt x="192" y="96"/>
                  </a:lnTo>
                  <a:lnTo>
                    <a:pt x="198" y="102"/>
                  </a:lnTo>
                  <a:lnTo>
                    <a:pt x="204" y="96"/>
                  </a:lnTo>
                  <a:lnTo>
                    <a:pt x="204" y="102"/>
                  </a:lnTo>
                  <a:lnTo>
                    <a:pt x="210" y="90"/>
                  </a:lnTo>
                  <a:lnTo>
                    <a:pt x="216" y="90"/>
                  </a:lnTo>
                  <a:lnTo>
                    <a:pt x="216" y="78"/>
                  </a:lnTo>
                  <a:lnTo>
                    <a:pt x="222" y="72"/>
                  </a:lnTo>
                  <a:lnTo>
                    <a:pt x="228" y="78"/>
                  </a:lnTo>
                  <a:lnTo>
                    <a:pt x="234" y="84"/>
                  </a:lnTo>
                  <a:lnTo>
                    <a:pt x="240" y="78"/>
                  </a:lnTo>
                  <a:lnTo>
                    <a:pt x="240" y="96"/>
                  </a:lnTo>
                  <a:lnTo>
                    <a:pt x="246" y="102"/>
                  </a:lnTo>
                  <a:lnTo>
                    <a:pt x="252" y="96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258" y="126"/>
                  </a:lnTo>
                  <a:lnTo>
                    <a:pt x="264" y="144"/>
                  </a:lnTo>
                  <a:lnTo>
                    <a:pt x="264" y="150"/>
                  </a:lnTo>
                  <a:lnTo>
                    <a:pt x="270" y="144"/>
                  </a:lnTo>
                  <a:lnTo>
                    <a:pt x="276" y="120"/>
                  </a:lnTo>
                  <a:lnTo>
                    <a:pt x="276" y="126"/>
                  </a:lnTo>
                  <a:lnTo>
                    <a:pt x="282" y="138"/>
                  </a:lnTo>
                  <a:lnTo>
                    <a:pt x="282" y="132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294" y="132"/>
                  </a:lnTo>
                  <a:lnTo>
                    <a:pt x="300" y="138"/>
                  </a:lnTo>
                  <a:lnTo>
                    <a:pt x="300" y="132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2" y="102"/>
                  </a:lnTo>
                  <a:lnTo>
                    <a:pt x="312" y="114"/>
                  </a:lnTo>
                  <a:lnTo>
                    <a:pt x="318" y="108"/>
                  </a:lnTo>
                  <a:lnTo>
                    <a:pt x="324" y="102"/>
                  </a:lnTo>
                  <a:lnTo>
                    <a:pt x="324" y="90"/>
                  </a:lnTo>
                  <a:lnTo>
                    <a:pt x="330" y="78"/>
                  </a:lnTo>
                  <a:lnTo>
                    <a:pt x="330" y="66"/>
                  </a:lnTo>
                  <a:lnTo>
                    <a:pt x="330" y="72"/>
                  </a:lnTo>
                  <a:lnTo>
                    <a:pt x="336" y="84"/>
                  </a:lnTo>
                  <a:lnTo>
                    <a:pt x="336" y="96"/>
                  </a:lnTo>
                  <a:lnTo>
                    <a:pt x="342" y="102"/>
                  </a:lnTo>
                  <a:lnTo>
                    <a:pt x="342" y="90"/>
                  </a:lnTo>
                  <a:lnTo>
                    <a:pt x="348" y="102"/>
                  </a:lnTo>
                  <a:lnTo>
                    <a:pt x="348" y="114"/>
                  </a:lnTo>
                  <a:lnTo>
                    <a:pt x="354" y="114"/>
                  </a:lnTo>
                  <a:lnTo>
                    <a:pt x="354" y="126"/>
                  </a:lnTo>
                  <a:lnTo>
                    <a:pt x="360" y="120"/>
                  </a:lnTo>
                  <a:lnTo>
                    <a:pt x="360" y="132"/>
                  </a:lnTo>
                  <a:lnTo>
                    <a:pt x="366" y="138"/>
                  </a:lnTo>
                  <a:lnTo>
                    <a:pt x="366" y="126"/>
                  </a:lnTo>
                  <a:lnTo>
                    <a:pt x="372" y="120"/>
                  </a:lnTo>
                  <a:lnTo>
                    <a:pt x="372" y="108"/>
                  </a:lnTo>
                  <a:lnTo>
                    <a:pt x="372" y="90"/>
                  </a:lnTo>
                  <a:lnTo>
                    <a:pt x="378" y="72"/>
                  </a:lnTo>
                  <a:lnTo>
                    <a:pt x="384" y="66"/>
                  </a:lnTo>
                  <a:lnTo>
                    <a:pt x="390" y="60"/>
                  </a:lnTo>
                  <a:lnTo>
                    <a:pt x="390" y="72"/>
                  </a:lnTo>
                  <a:lnTo>
                    <a:pt x="390" y="78"/>
                  </a:lnTo>
                  <a:lnTo>
                    <a:pt x="396" y="72"/>
                  </a:lnTo>
                  <a:lnTo>
                    <a:pt x="396" y="84"/>
                  </a:lnTo>
                  <a:lnTo>
                    <a:pt x="402" y="84"/>
                  </a:lnTo>
                  <a:lnTo>
                    <a:pt x="408" y="78"/>
                  </a:lnTo>
                  <a:lnTo>
                    <a:pt x="408" y="84"/>
                  </a:lnTo>
                  <a:lnTo>
                    <a:pt x="408" y="90"/>
                  </a:lnTo>
                  <a:lnTo>
                    <a:pt x="414" y="72"/>
                  </a:lnTo>
                  <a:lnTo>
                    <a:pt x="414" y="60"/>
                  </a:lnTo>
                  <a:lnTo>
                    <a:pt x="420" y="54"/>
                  </a:lnTo>
                  <a:lnTo>
                    <a:pt x="420" y="48"/>
                  </a:lnTo>
                  <a:lnTo>
                    <a:pt x="426" y="66"/>
                  </a:lnTo>
                  <a:lnTo>
                    <a:pt x="432" y="72"/>
                  </a:lnTo>
                  <a:lnTo>
                    <a:pt x="432" y="60"/>
                  </a:lnTo>
                  <a:lnTo>
                    <a:pt x="438" y="72"/>
                  </a:lnTo>
                  <a:lnTo>
                    <a:pt x="438" y="66"/>
                  </a:lnTo>
                  <a:lnTo>
                    <a:pt x="444" y="48"/>
                  </a:lnTo>
                  <a:lnTo>
                    <a:pt x="444" y="42"/>
                  </a:lnTo>
                  <a:lnTo>
                    <a:pt x="450" y="54"/>
                  </a:lnTo>
                  <a:lnTo>
                    <a:pt x="450" y="66"/>
                  </a:lnTo>
                  <a:lnTo>
                    <a:pt x="450" y="84"/>
                  </a:lnTo>
                  <a:lnTo>
                    <a:pt x="456" y="102"/>
                  </a:lnTo>
                  <a:lnTo>
                    <a:pt x="456" y="108"/>
                  </a:lnTo>
                  <a:lnTo>
                    <a:pt x="462" y="114"/>
                  </a:lnTo>
                  <a:lnTo>
                    <a:pt x="462" y="102"/>
                  </a:lnTo>
                  <a:lnTo>
                    <a:pt x="468" y="96"/>
                  </a:lnTo>
                  <a:lnTo>
                    <a:pt x="468" y="84"/>
                  </a:lnTo>
                  <a:lnTo>
                    <a:pt x="468" y="78"/>
                  </a:lnTo>
                  <a:lnTo>
                    <a:pt x="474" y="60"/>
                  </a:lnTo>
                  <a:lnTo>
                    <a:pt x="474" y="66"/>
                  </a:lnTo>
                  <a:lnTo>
                    <a:pt x="480" y="48"/>
                  </a:lnTo>
                  <a:lnTo>
                    <a:pt x="480" y="36"/>
                  </a:lnTo>
                  <a:lnTo>
                    <a:pt x="486" y="48"/>
                  </a:lnTo>
                  <a:lnTo>
                    <a:pt x="486" y="42"/>
                  </a:lnTo>
                  <a:lnTo>
                    <a:pt x="492" y="48"/>
                  </a:lnTo>
                  <a:lnTo>
                    <a:pt x="492" y="54"/>
                  </a:lnTo>
                  <a:lnTo>
                    <a:pt x="498" y="60"/>
                  </a:lnTo>
                  <a:lnTo>
                    <a:pt x="504" y="54"/>
                  </a:lnTo>
                  <a:lnTo>
                    <a:pt x="504" y="60"/>
                  </a:lnTo>
                  <a:lnTo>
                    <a:pt x="510" y="78"/>
                  </a:lnTo>
                  <a:lnTo>
                    <a:pt x="510" y="90"/>
                  </a:lnTo>
                  <a:lnTo>
                    <a:pt x="516" y="96"/>
                  </a:lnTo>
                  <a:lnTo>
                    <a:pt x="516" y="102"/>
                  </a:lnTo>
                  <a:lnTo>
                    <a:pt x="522" y="114"/>
                  </a:lnTo>
                  <a:lnTo>
                    <a:pt x="528" y="108"/>
                  </a:lnTo>
                  <a:lnTo>
                    <a:pt x="528" y="102"/>
                  </a:lnTo>
                  <a:lnTo>
                    <a:pt x="528" y="108"/>
                  </a:lnTo>
                  <a:lnTo>
                    <a:pt x="534" y="126"/>
                  </a:lnTo>
                  <a:lnTo>
                    <a:pt x="534" y="108"/>
                  </a:lnTo>
                  <a:lnTo>
                    <a:pt x="540" y="90"/>
                  </a:lnTo>
                  <a:lnTo>
                    <a:pt x="540" y="96"/>
                  </a:lnTo>
                  <a:lnTo>
                    <a:pt x="546" y="90"/>
                  </a:lnTo>
                  <a:lnTo>
                    <a:pt x="546" y="78"/>
                  </a:lnTo>
                  <a:lnTo>
                    <a:pt x="546" y="66"/>
                  </a:lnTo>
                  <a:lnTo>
                    <a:pt x="552" y="54"/>
                  </a:lnTo>
                  <a:lnTo>
                    <a:pt x="558" y="42"/>
                  </a:lnTo>
                  <a:lnTo>
                    <a:pt x="564" y="48"/>
                  </a:lnTo>
                  <a:lnTo>
                    <a:pt x="570" y="66"/>
                  </a:lnTo>
                  <a:lnTo>
                    <a:pt x="576" y="84"/>
                  </a:lnTo>
                  <a:lnTo>
                    <a:pt x="582" y="90"/>
                  </a:lnTo>
                  <a:lnTo>
                    <a:pt x="588" y="96"/>
                  </a:lnTo>
                  <a:lnTo>
                    <a:pt x="588" y="108"/>
                  </a:lnTo>
                  <a:lnTo>
                    <a:pt x="594" y="126"/>
                  </a:lnTo>
                  <a:lnTo>
                    <a:pt x="600" y="120"/>
                  </a:lnTo>
                  <a:lnTo>
                    <a:pt x="606" y="108"/>
                  </a:lnTo>
                  <a:lnTo>
                    <a:pt x="606" y="96"/>
                  </a:lnTo>
                  <a:lnTo>
                    <a:pt x="606" y="90"/>
                  </a:lnTo>
                  <a:lnTo>
                    <a:pt x="612" y="84"/>
                  </a:lnTo>
                  <a:lnTo>
                    <a:pt x="612" y="78"/>
                  </a:lnTo>
                  <a:lnTo>
                    <a:pt x="618" y="90"/>
                  </a:lnTo>
                  <a:lnTo>
                    <a:pt x="624" y="96"/>
                  </a:lnTo>
                  <a:lnTo>
                    <a:pt x="624" y="102"/>
                  </a:lnTo>
                  <a:lnTo>
                    <a:pt x="624" y="114"/>
                  </a:lnTo>
                  <a:lnTo>
                    <a:pt x="630" y="120"/>
                  </a:lnTo>
                  <a:lnTo>
                    <a:pt x="636" y="126"/>
                  </a:lnTo>
                  <a:lnTo>
                    <a:pt x="636" y="120"/>
                  </a:lnTo>
                  <a:lnTo>
                    <a:pt x="642" y="108"/>
                  </a:lnTo>
                  <a:lnTo>
                    <a:pt x="642" y="90"/>
                  </a:lnTo>
                  <a:lnTo>
                    <a:pt x="642" y="78"/>
                  </a:lnTo>
                  <a:lnTo>
                    <a:pt x="648" y="72"/>
                  </a:lnTo>
                  <a:lnTo>
                    <a:pt x="654" y="78"/>
                  </a:lnTo>
                  <a:lnTo>
                    <a:pt x="660" y="84"/>
                  </a:lnTo>
                  <a:lnTo>
                    <a:pt x="660" y="78"/>
                  </a:lnTo>
                  <a:lnTo>
                    <a:pt x="666" y="84"/>
                  </a:lnTo>
                  <a:lnTo>
                    <a:pt x="672" y="90"/>
                  </a:lnTo>
                  <a:lnTo>
                    <a:pt x="672" y="84"/>
                  </a:lnTo>
                  <a:lnTo>
                    <a:pt x="678" y="72"/>
                  </a:lnTo>
                  <a:lnTo>
                    <a:pt x="684" y="78"/>
                  </a:lnTo>
                  <a:lnTo>
                    <a:pt x="684" y="84"/>
                  </a:lnTo>
                  <a:lnTo>
                    <a:pt x="684" y="78"/>
                  </a:lnTo>
                  <a:lnTo>
                    <a:pt x="690" y="90"/>
                  </a:lnTo>
                  <a:lnTo>
                    <a:pt x="696" y="84"/>
                  </a:lnTo>
                  <a:lnTo>
                    <a:pt x="696" y="90"/>
                  </a:lnTo>
                  <a:lnTo>
                    <a:pt x="702" y="102"/>
                  </a:lnTo>
                  <a:lnTo>
                    <a:pt x="702" y="114"/>
                  </a:lnTo>
                  <a:lnTo>
                    <a:pt x="708" y="108"/>
                  </a:lnTo>
                  <a:lnTo>
                    <a:pt x="708" y="96"/>
                  </a:lnTo>
                  <a:lnTo>
                    <a:pt x="714" y="102"/>
                  </a:lnTo>
                  <a:lnTo>
                    <a:pt x="714" y="96"/>
                  </a:lnTo>
                  <a:lnTo>
                    <a:pt x="720" y="84"/>
                  </a:lnTo>
                  <a:lnTo>
                    <a:pt x="720" y="90"/>
                  </a:lnTo>
                  <a:lnTo>
                    <a:pt x="720" y="72"/>
                  </a:lnTo>
                  <a:lnTo>
                    <a:pt x="726" y="78"/>
                  </a:lnTo>
                  <a:lnTo>
                    <a:pt x="732" y="72"/>
                  </a:lnTo>
                  <a:lnTo>
                    <a:pt x="732" y="60"/>
                  </a:lnTo>
                  <a:lnTo>
                    <a:pt x="738" y="78"/>
                  </a:lnTo>
                  <a:lnTo>
                    <a:pt x="738" y="90"/>
                  </a:lnTo>
                  <a:lnTo>
                    <a:pt x="744" y="90"/>
                  </a:lnTo>
                  <a:lnTo>
                    <a:pt x="750" y="72"/>
                  </a:lnTo>
                  <a:lnTo>
                    <a:pt x="756" y="78"/>
                  </a:lnTo>
                  <a:lnTo>
                    <a:pt x="756" y="84"/>
                  </a:lnTo>
                  <a:lnTo>
                    <a:pt x="762" y="90"/>
                  </a:lnTo>
                  <a:lnTo>
                    <a:pt x="762" y="78"/>
                  </a:lnTo>
                  <a:lnTo>
                    <a:pt x="768" y="72"/>
                  </a:lnTo>
                  <a:lnTo>
                    <a:pt x="768" y="78"/>
                  </a:lnTo>
                  <a:lnTo>
                    <a:pt x="774" y="96"/>
                  </a:lnTo>
                  <a:lnTo>
                    <a:pt x="774" y="108"/>
                  </a:lnTo>
                  <a:lnTo>
                    <a:pt x="780" y="114"/>
                  </a:lnTo>
                  <a:lnTo>
                    <a:pt x="780" y="138"/>
                  </a:lnTo>
                  <a:lnTo>
                    <a:pt x="780" y="132"/>
                  </a:lnTo>
                  <a:lnTo>
                    <a:pt x="786" y="120"/>
                  </a:lnTo>
                  <a:lnTo>
                    <a:pt x="792" y="114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798" y="78"/>
                  </a:lnTo>
                  <a:lnTo>
                    <a:pt x="804" y="84"/>
                  </a:lnTo>
                  <a:lnTo>
                    <a:pt x="804" y="78"/>
                  </a:lnTo>
                  <a:lnTo>
                    <a:pt x="810" y="90"/>
                  </a:lnTo>
                  <a:lnTo>
                    <a:pt x="816" y="84"/>
                  </a:lnTo>
                  <a:lnTo>
                    <a:pt x="816" y="90"/>
                  </a:lnTo>
                  <a:lnTo>
                    <a:pt x="822" y="102"/>
                  </a:lnTo>
                  <a:lnTo>
                    <a:pt x="822" y="108"/>
                  </a:lnTo>
                  <a:lnTo>
                    <a:pt x="822" y="96"/>
                  </a:lnTo>
                  <a:lnTo>
                    <a:pt x="828" y="102"/>
                  </a:lnTo>
                  <a:lnTo>
                    <a:pt x="834" y="108"/>
                  </a:lnTo>
                  <a:lnTo>
                    <a:pt x="840" y="108"/>
                  </a:lnTo>
                  <a:lnTo>
                    <a:pt x="840" y="90"/>
                  </a:lnTo>
                  <a:lnTo>
                    <a:pt x="846" y="96"/>
                  </a:lnTo>
                  <a:lnTo>
                    <a:pt x="846" y="84"/>
                  </a:lnTo>
                  <a:lnTo>
                    <a:pt x="852" y="72"/>
                  </a:lnTo>
                  <a:lnTo>
                    <a:pt x="852" y="66"/>
                  </a:lnTo>
                  <a:lnTo>
                    <a:pt x="858" y="60"/>
                  </a:lnTo>
                  <a:lnTo>
                    <a:pt x="858" y="42"/>
                  </a:lnTo>
                  <a:lnTo>
                    <a:pt x="858" y="36"/>
                  </a:lnTo>
                  <a:lnTo>
                    <a:pt x="864" y="42"/>
                  </a:lnTo>
                  <a:lnTo>
                    <a:pt x="864" y="36"/>
                  </a:lnTo>
                  <a:lnTo>
                    <a:pt x="870" y="30"/>
                  </a:lnTo>
                  <a:lnTo>
                    <a:pt x="870" y="36"/>
                  </a:lnTo>
                  <a:lnTo>
                    <a:pt x="876" y="48"/>
                  </a:lnTo>
                  <a:lnTo>
                    <a:pt x="882" y="48"/>
                  </a:lnTo>
                  <a:lnTo>
                    <a:pt x="882" y="36"/>
                  </a:lnTo>
                  <a:lnTo>
                    <a:pt x="888" y="48"/>
                  </a:lnTo>
                  <a:lnTo>
                    <a:pt x="894" y="54"/>
                  </a:lnTo>
                  <a:lnTo>
                    <a:pt x="894" y="66"/>
                  </a:lnTo>
                  <a:lnTo>
                    <a:pt x="900" y="66"/>
                  </a:lnTo>
                  <a:lnTo>
                    <a:pt x="906" y="60"/>
                  </a:lnTo>
                  <a:lnTo>
                    <a:pt x="906" y="48"/>
                  </a:lnTo>
                  <a:lnTo>
                    <a:pt x="912" y="60"/>
                  </a:lnTo>
                  <a:lnTo>
                    <a:pt x="912" y="72"/>
                  </a:lnTo>
                  <a:lnTo>
                    <a:pt x="918" y="66"/>
                  </a:lnTo>
                  <a:lnTo>
                    <a:pt x="918" y="60"/>
                  </a:lnTo>
                  <a:lnTo>
                    <a:pt x="924" y="72"/>
                  </a:lnTo>
                  <a:lnTo>
                    <a:pt x="924" y="96"/>
                  </a:lnTo>
                  <a:lnTo>
                    <a:pt x="930" y="90"/>
                  </a:lnTo>
                  <a:lnTo>
                    <a:pt x="930" y="78"/>
                  </a:lnTo>
                  <a:lnTo>
                    <a:pt x="936" y="84"/>
                  </a:lnTo>
                  <a:lnTo>
                    <a:pt x="936" y="96"/>
                  </a:lnTo>
                  <a:lnTo>
                    <a:pt x="936" y="90"/>
                  </a:lnTo>
                  <a:lnTo>
                    <a:pt x="942" y="96"/>
                  </a:lnTo>
                  <a:lnTo>
                    <a:pt x="942" y="84"/>
                  </a:lnTo>
                  <a:lnTo>
                    <a:pt x="948" y="78"/>
                  </a:lnTo>
                  <a:lnTo>
                    <a:pt x="948" y="90"/>
                  </a:lnTo>
                  <a:lnTo>
                    <a:pt x="954" y="72"/>
                  </a:lnTo>
                  <a:lnTo>
                    <a:pt x="954" y="54"/>
                  </a:lnTo>
                  <a:lnTo>
                    <a:pt x="960" y="42"/>
                  </a:lnTo>
                  <a:lnTo>
                    <a:pt x="960" y="54"/>
                  </a:lnTo>
                  <a:lnTo>
                    <a:pt x="960" y="42"/>
                  </a:lnTo>
                  <a:lnTo>
                    <a:pt x="966" y="54"/>
                  </a:lnTo>
                  <a:lnTo>
                    <a:pt x="972" y="48"/>
                  </a:lnTo>
                  <a:lnTo>
                    <a:pt x="978" y="54"/>
                  </a:lnTo>
                  <a:lnTo>
                    <a:pt x="978" y="60"/>
                  </a:lnTo>
                  <a:lnTo>
                    <a:pt x="984" y="78"/>
                  </a:lnTo>
                  <a:lnTo>
                    <a:pt x="984" y="84"/>
                  </a:lnTo>
                  <a:lnTo>
                    <a:pt x="990" y="90"/>
                  </a:lnTo>
                  <a:lnTo>
                    <a:pt x="990" y="96"/>
                  </a:lnTo>
                  <a:lnTo>
                    <a:pt x="996" y="84"/>
                  </a:lnTo>
                  <a:lnTo>
                    <a:pt x="996" y="72"/>
                  </a:lnTo>
                  <a:lnTo>
                    <a:pt x="1002" y="78"/>
                  </a:lnTo>
                  <a:lnTo>
                    <a:pt x="1008" y="78"/>
                  </a:lnTo>
                  <a:lnTo>
                    <a:pt x="1014" y="90"/>
                  </a:lnTo>
                  <a:lnTo>
                    <a:pt x="1020" y="96"/>
                  </a:lnTo>
                  <a:lnTo>
                    <a:pt x="1020" y="90"/>
                  </a:lnTo>
                  <a:lnTo>
                    <a:pt x="1026" y="78"/>
                  </a:lnTo>
                  <a:lnTo>
                    <a:pt x="1026" y="84"/>
                  </a:lnTo>
                  <a:lnTo>
                    <a:pt x="1032" y="90"/>
                  </a:lnTo>
                  <a:lnTo>
                    <a:pt x="1032" y="84"/>
                  </a:lnTo>
                  <a:lnTo>
                    <a:pt x="1038" y="72"/>
                  </a:lnTo>
                  <a:lnTo>
                    <a:pt x="1038" y="78"/>
                  </a:lnTo>
                  <a:lnTo>
                    <a:pt x="1038" y="66"/>
                  </a:lnTo>
                  <a:lnTo>
                    <a:pt x="1044" y="48"/>
                  </a:lnTo>
                  <a:lnTo>
                    <a:pt x="1044" y="30"/>
                  </a:lnTo>
                  <a:lnTo>
                    <a:pt x="1050" y="30"/>
                  </a:lnTo>
                  <a:lnTo>
                    <a:pt x="1050" y="18"/>
                  </a:lnTo>
                  <a:lnTo>
                    <a:pt x="1056" y="24"/>
                  </a:lnTo>
                  <a:lnTo>
                    <a:pt x="1056" y="36"/>
                  </a:lnTo>
                  <a:lnTo>
                    <a:pt x="1056" y="48"/>
                  </a:lnTo>
                  <a:lnTo>
                    <a:pt x="1062" y="48"/>
                  </a:lnTo>
                  <a:lnTo>
                    <a:pt x="1062" y="60"/>
                  </a:lnTo>
                  <a:lnTo>
                    <a:pt x="1068" y="48"/>
                  </a:lnTo>
                  <a:lnTo>
                    <a:pt x="1074" y="60"/>
                  </a:lnTo>
                  <a:lnTo>
                    <a:pt x="1074" y="42"/>
                  </a:lnTo>
                  <a:lnTo>
                    <a:pt x="1080" y="54"/>
                  </a:lnTo>
                  <a:lnTo>
                    <a:pt x="1080" y="72"/>
                  </a:lnTo>
                  <a:lnTo>
                    <a:pt x="1086" y="84"/>
                  </a:lnTo>
                  <a:lnTo>
                    <a:pt x="1092" y="78"/>
                  </a:lnTo>
                  <a:lnTo>
                    <a:pt x="1092" y="84"/>
                  </a:lnTo>
                  <a:lnTo>
                    <a:pt x="1098" y="96"/>
                  </a:lnTo>
                  <a:lnTo>
                    <a:pt x="1104" y="90"/>
                  </a:lnTo>
                  <a:lnTo>
                    <a:pt x="1104" y="102"/>
                  </a:lnTo>
                  <a:lnTo>
                    <a:pt x="1110" y="102"/>
                  </a:lnTo>
                  <a:lnTo>
                    <a:pt x="1110" y="90"/>
                  </a:lnTo>
                  <a:lnTo>
                    <a:pt x="1116" y="96"/>
                  </a:lnTo>
                  <a:lnTo>
                    <a:pt x="1122" y="96"/>
                  </a:lnTo>
                  <a:lnTo>
                    <a:pt x="1122" y="108"/>
                  </a:lnTo>
                  <a:lnTo>
                    <a:pt x="1128" y="108"/>
                  </a:lnTo>
                  <a:lnTo>
                    <a:pt x="1128" y="90"/>
                  </a:lnTo>
                  <a:lnTo>
                    <a:pt x="1134" y="96"/>
                  </a:lnTo>
                  <a:lnTo>
                    <a:pt x="1134" y="114"/>
                  </a:lnTo>
                  <a:lnTo>
                    <a:pt x="1141" y="90"/>
                  </a:lnTo>
                  <a:lnTo>
                    <a:pt x="1147" y="102"/>
                  </a:lnTo>
                  <a:lnTo>
                    <a:pt x="1147" y="108"/>
                  </a:lnTo>
                  <a:lnTo>
                    <a:pt x="1153" y="102"/>
                  </a:lnTo>
                  <a:lnTo>
                    <a:pt x="1153" y="96"/>
                  </a:lnTo>
                  <a:lnTo>
                    <a:pt x="1153" y="90"/>
                  </a:lnTo>
                  <a:lnTo>
                    <a:pt x="1159" y="78"/>
                  </a:lnTo>
                  <a:lnTo>
                    <a:pt x="1159" y="84"/>
                  </a:lnTo>
                  <a:lnTo>
                    <a:pt x="1165" y="96"/>
                  </a:lnTo>
                  <a:lnTo>
                    <a:pt x="1165" y="90"/>
                  </a:lnTo>
                  <a:lnTo>
                    <a:pt x="1171" y="84"/>
                  </a:lnTo>
                  <a:lnTo>
                    <a:pt x="1171" y="102"/>
                  </a:lnTo>
                  <a:lnTo>
                    <a:pt x="1177" y="96"/>
                  </a:lnTo>
                  <a:lnTo>
                    <a:pt x="1177" y="90"/>
                  </a:lnTo>
                  <a:lnTo>
                    <a:pt x="1183" y="72"/>
                  </a:lnTo>
                  <a:lnTo>
                    <a:pt x="1183" y="54"/>
                  </a:lnTo>
                  <a:lnTo>
                    <a:pt x="1189" y="54"/>
                  </a:lnTo>
                  <a:lnTo>
                    <a:pt x="1189" y="66"/>
                  </a:lnTo>
                  <a:lnTo>
                    <a:pt x="1195" y="90"/>
                  </a:lnTo>
                  <a:lnTo>
                    <a:pt x="1195" y="84"/>
                  </a:lnTo>
                  <a:lnTo>
                    <a:pt x="1195" y="72"/>
                  </a:lnTo>
                  <a:lnTo>
                    <a:pt x="1201" y="66"/>
                  </a:lnTo>
                  <a:lnTo>
                    <a:pt x="1207" y="78"/>
                  </a:lnTo>
                  <a:lnTo>
                    <a:pt x="1213" y="72"/>
                  </a:lnTo>
                  <a:lnTo>
                    <a:pt x="1219" y="78"/>
                  </a:lnTo>
                  <a:lnTo>
                    <a:pt x="1225" y="90"/>
                  </a:lnTo>
                  <a:lnTo>
                    <a:pt x="1225" y="84"/>
                  </a:lnTo>
                  <a:lnTo>
                    <a:pt x="1231" y="90"/>
                  </a:lnTo>
                  <a:lnTo>
                    <a:pt x="1231" y="108"/>
                  </a:lnTo>
                  <a:lnTo>
                    <a:pt x="1231" y="120"/>
                  </a:lnTo>
                  <a:lnTo>
                    <a:pt x="1237" y="120"/>
                  </a:lnTo>
                  <a:lnTo>
                    <a:pt x="1237" y="132"/>
                  </a:lnTo>
                  <a:lnTo>
                    <a:pt x="1243" y="120"/>
                  </a:lnTo>
                  <a:lnTo>
                    <a:pt x="1243" y="108"/>
                  </a:lnTo>
                  <a:lnTo>
                    <a:pt x="1249" y="90"/>
                  </a:lnTo>
                  <a:lnTo>
                    <a:pt x="1249" y="72"/>
                  </a:lnTo>
                  <a:lnTo>
                    <a:pt x="1255" y="78"/>
                  </a:lnTo>
                  <a:lnTo>
                    <a:pt x="1255" y="60"/>
                  </a:lnTo>
                  <a:lnTo>
                    <a:pt x="1261" y="66"/>
                  </a:lnTo>
                  <a:lnTo>
                    <a:pt x="1267" y="60"/>
                  </a:lnTo>
                  <a:lnTo>
                    <a:pt x="1273" y="24"/>
                  </a:lnTo>
                  <a:lnTo>
                    <a:pt x="1273" y="30"/>
                  </a:lnTo>
                  <a:lnTo>
                    <a:pt x="1273" y="24"/>
                  </a:lnTo>
                  <a:lnTo>
                    <a:pt x="1279" y="18"/>
                  </a:lnTo>
                  <a:lnTo>
                    <a:pt x="1279" y="24"/>
                  </a:lnTo>
                  <a:lnTo>
                    <a:pt x="1285" y="36"/>
                  </a:lnTo>
                  <a:lnTo>
                    <a:pt x="1285" y="48"/>
                  </a:lnTo>
                  <a:lnTo>
                    <a:pt x="1291" y="60"/>
                  </a:lnTo>
                  <a:lnTo>
                    <a:pt x="1291" y="78"/>
                  </a:lnTo>
                  <a:lnTo>
                    <a:pt x="1291" y="102"/>
                  </a:lnTo>
                  <a:lnTo>
                    <a:pt x="1297" y="120"/>
                  </a:lnTo>
                  <a:lnTo>
                    <a:pt x="1303" y="132"/>
                  </a:lnTo>
                  <a:lnTo>
                    <a:pt x="1303" y="120"/>
                  </a:lnTo>
                  <a:lnTo>
                    <a:pt x="1309" y="102"/>
                  </a:lnTo>
                  <a:lnTo>
                    <a:pt x="1309" y="84"/>
                  </a:lnTo>
                  <a:lnTo>
                    <a:pt x="1309" y="72"/>
                  </a:lnTo>
                  <a:lnTo>
                    <a:pt x="1315" y="60"/>
                  </a:lnTo>
                  <a:lnTo>
                    <a:pt x="1315" y="48"/>
                  </a:lnTo>
                  <a:lnTo>
                    <a:pt x="1321" y="54"/>
                  </a:lnTo>
                  <a:lnTo>
                    <a:pt x="1327" y="54"/>
                  </a:lnTo>
                  <a:lnTo>
                    <a:pt x="1327" y="66"/>
                  </a:lnTo>
                  <a:lnTo>
                    <a:pt x="1327" y="78"/>
                  </a:lnTo>
                  <a:lnTo>
                    <a:pt x="1333" y="84"/>
                  </a:lnTo>
                  <a:lnTo>
                    <a:pt x="1333" y="96"/>
                  </a:lnTo>
                  <a:lnTo>
                    <a:pt x="1339" y="108"/>
                  </a:lnTo>
                  <a:lnTo>
                    <a:pt x="1339" y="120"/>
                  </a:lnTo>
                  <a:lnTo>
                    <a:pt x="1345" y="126"/>
                  </a:lnTo>
                  <a:lnTo>
                    <a:pt x="1345" y="120"/>
                  </a:lnTo>
                  <a:lnTo>
                    <a:pt x="1351" y="138"/>
                  </a:lnTo>
                  <a:lnTo>
                    <a:pt x="1351" y="132"/>
                  </a:lnTo>
                  <a:lnTo>
                    <a:pt x="1357" y="126"/>
                  </a:lnTo>
                  <a:lnTo>
                    <a:pt x="1357" y="120"/>
                  </a:lnTo>
                  <a:lnTo>
                    <a:pt x="1363" y="144"/>
                  </a:lnTo>
                  <a:lnTo>
                    <a:pt x="1363" y="174"/>
                  </a:lnTo>
                  <a:lnTo>
                    <a:pt x="1369" y="180"/>
                  </a:lnTo>
                  <a:lnTo>
                    <a:pt x="1369" y="162"/>
                  </a:lnTo>
                  <a:lnTo>
                    <a:pt x="1375" y="168"/>
                  </a:lnTo>
                  <a:lnTo>
                    <a:pt x="1375" y="162"/>
                  </a:lnTo>
                  <a:lnTo>
                    <a:pt x="1381" y="156"/>
                  </a:lnTo>
                  <a:lnTo>
                    <a:pt x="1381" y="144"/>
                  </a:lnTo>
                  <a:lnTo>
                    <a:pt x="1387" y="144"/>
                  </a:lnTo>
                  <a:lnTo>
                    <a:pt x="1387" y="132"/>
                  </a:lnTo>
                  <a:lnTo>
                    <a:pt x="1387" y="114"/>
                  </a:lnTo>
                  <a:lnTo>
                    <a:pt x="1393" y="108"/>
                  </a:lnTo>
                  <a:lnTo>
                    <a:pt x="1393" y="90"/>
                  </a:lnTo>
                  <a:lnTo>
                    <a:pt x="1399" y="96"/>
                  </a:lnTo>
                  <a:lnTo>
                    <a:pt x="1405" y="84"/>
                  </a:lnTo>
                  <a:lnTo>
                    <a:pt x="1411" y="72"/>
                  </a:lnTo>
                  <a:lnTo>
                    <a:pt x="1417" y="66"/>
                  </a:lnTo>
                  <a:lnTo>
                    <a:pt x="1423" y="60"/>
                  </a:lnTo>
                  <a:lnTo>
                    <a:pt x="1423" y="48"/>
                  </a:lnTo>
                  <a:lnTo>
                    <a:pt x="1429" y="36"/>
                  </a:lnTo>
                  <a:lnTo>
                    <a:pt x="1429" y="48"/>
                  </a:lnTo>
                  <a:lnTo>
                    <a:pt x="1429" y="54"/>
                  </a:lnTo>
                  <a:lnTo>
                    <a:pt x="1435" y="30"/>
                  </a:lnTo>
                  <a:lnTo>
                    <a:pt x="1441" y="24"/>
                  </a:lnTo>
                  <a:lnTo>
                    <a:pt x="1441" y="12"/>
                  </a:lnTo>
                  <a:lnTo>
                    <a:pt x="1447" y="12"/>
                  </a:lnTo>
                  <a:lnTo>
                    <a:pt x="1447" y="24"/>
                  </a:lnTo>
                  <a:lnTo>
                    <a:pt x="1453" y="42"/>
                  </a:lnTo>
                  <a:lnTo>
                    <a:pt x="1459" y="42"/>
                  </a:lnTo>
                  <a:lnTo>
                    <a:pt x="1459" y="72"/>
                  </a:lnTo>
                  <a:lnTo>
                    <a:pt x="1465" y="84"/>
                  </a:lnTo>
                  <a:lnTo>
                    <a:pt x="1465" y="96"/>
                  </a:lnTo>
                  <a:lnTo>
                    <a:pt x="1465" y="108"/>
                  </a:lnTo>
                  <a:lnTo>
                    <a:pt x="1471" y="102"/>
                  </a:lnTo>
                  <a:lnTo>
                    <a:pt x="1477" y="90"/>
                  </a:lnTo>
                  <a:lnTo>
                    <a:pt x="1483" y="90"/>
                  </a:lnTo>
                  <a:lnTo>
                    <a:pt x="1483" y="102"/>
                  </a:lnTo>
                  <a:lnTo>
                    <a:pt x="1483" y="90"/>
                  </a:lnTo>
                  <a:lnTo>
                    <a:pt x="1489" y="84"/>
                  </a:lnTo>
                  <a:lnTo>
                    <a:pt x="1489" y="66"/>
                  </a:lnTo>
                  <a:lnTo>
                    <a:pt x="1495" y="60"/>
                  </a:lnTo>
                  <a:lnTo>
                    <a:pt x="1501" y="84"/>
                  </a:lnTo>
                  <a:lnTo>
                    <a:pt x="1501" y="102"/>
                  </a:lnTo>
                  <a:lnTo>
                    <a:pt x="1507" y="96"/>
                  </a:lnTo>
                  <a:lnTo>
                    <a:pt x="1507" y="108"/>
                  </a:lnTo>
                  <a:lnTo>
                    <a:pt x="1513" y="108"/>
                  </a:lnTo>
                  <a:lnTo>
                    <a:pt x="1513" y="90"/>
                  </a:lnTo>
                  <a:lnTo>
                    <a:pt x="1519" y="78"/>
                  </a:lnTo>
                  <a:lnTo>
                    <a:pt x="1519" y="72"/>
                  </a:lnTo>
                  <a:lnTo>
                    <a:pt x="1525" y="84"/>
                  </a:lnTo>
                  <a:lnTo>
                    <a:pt x="1525" y="108"/>
                  </a:lnTo>
                  <a:lnTo>
                    <a:pt x="1525" y="120"/>
                  </a:lnTo>
                  <a:lnTo>
                    <a:pt x="1531" y="114"/>
                  </a:lnTo>
                  <a:lnTo>
                    <a:pt x="1531" y="102"/>
                  </a:lnTo>
                  <a:lnTo>
                    <a:pt x="1537" y="90"/>
                  </a:lnTo>
                  <a:lnTo>
                    <a:pt x="1543" y="84"/>
                  </a:lnTo>
                  <a:lnTo>
                    <a:pt x="1543" y="72"/>
                  </a:lnTo>
                  <a:lnTo>
                    <a:pt x="1549" y="78"/>
                  </a:lnTo>
                  <a:lnTo>
                    <a:pt x="1549" y="66"/>
                  </a:lnTo>
                  <a:lnTo>
                    <a:pt x="1555" y="66"/>
                  </a:lnTo>
                  <a:lnTo>
                    <a:pt x="1555" y="78"/>
                  </a:lnTo>
                  <a:lnTo>
                    <a:pt x="1561" y="84"/>
                  </a:lnTo>
                  <a:lnTo>
                    <a:pt x="1561" y="90"/>
                  </a:lnTo>
                  <a:lnTo>
                    <a:pt x="1561" y="96"/>
                  </a:lnTo>
                  <a:lnTo>
                    <a:pt x="1567" y="90"/>
                  </a:lnTo>
                  <a:lnTo>
                    <a:pt x="1567" y="78"/>
                  </a:lnTo>
                  <a:lnTo>
                    <a:pt x="1573" y="54"/>
                  </a:lnTo>
                  <a:lnTo>
                    <a:pt x="1573" y="60"/>
                  </a:lnTo>
                  <a:lnTo>
                    <a:pt x="1579" y="66"/>
                  </a:lnTo>
                  <a:lnTo>
                    <a:pt x="1579" y="78"/>
                  </a:lnTo>
                  <a:lnTo>
                    <a:pt x="1585" y="84"/>
                  </a:lnTo>
                  <a:lnTo>
                    <a:pt x="1585" y="90"/>
                  </a:lnTo>
                  <a:lnTo>
                    <a:pt x="1585" y="72"/>
                  </a:lnTo>
                  <a:lnTo>
                    <a:pt x="1591" y="72"/>
                  </a:lnTo>
                  <a:lnTo>
                    <a:pt x="1591" y="90"/>
                  </a:lnTo>
                  <a:lnTo>
                    <a:pt x="1597" y="96"/>
                  </a:lnTo>
                  <a:lnTo>
                    <a:pt x="1603" y="102"/>
                  </a:lnTo>
                  <a:lnTo>
                    <a:pt x="1609" y="114"/>
                  </a:lnTo>
                  <a:lnTo>
                    <a:pt x="1615" y="102"/>
                  </a:lnTo>
                  <a:lnTo>
                    <a:pt x="1621" y="108"/>
                  </a:lnTo>
                  <a:lnTo>
                    <a:pt x="1621" y="102"/>
                  </a:lnTo>
                  <a:lnTo>
                    <a:pt x="1621" y="78"/>
                  </a:lnTo>
                  <a:lnTo>
                    <a:pt x="1627" y="72"/>
                  </a:lnTo>
                  <a:lnTo>
                    <a:pt x="1633" y="66"/>
                  </a:lnTo>
                  <a:lnTo>
                    <a:pt x="1633" y="84"/>
                  </a:lnTo>
                  <a:lnTo>
                    <a:pt x="1639" y="84"/>
                  </a:lnTo>
                  <a:lnTo>
                    <a:pt x="1639" y="102"/>
                  </a:lnTo>
                  <a:lnTo>
                    <a:pt x="1639" y="114"/>
                  </a:lnTo>
                  <a:lnTo>
                    <a:pt x="1645" y="102"/>
                  </a:lnTo>
                  <a:lnTo>
                    <a:pt x="1651" y="96"/>
                  </a:lnTo>
                  <a:lnTo>
                    <a:pt x="1651" y="90"/>
                  </a:lnTo>
                  <a:lnTo>
                    <a:pt x="1657" y="84"/>
                  </a:lnTo>
                  <a:lnTo>
                    <a:pt x="1663" y="84"/>
                  </a:lnTo>
                  <a:lnTo>
                    <a:pt x="1663" y="72"/>
                  </a:lnTo>
                  <a:lnTo>
                    <a:pt x="1669" y="84"/>
                  </a:lnTo>
                  <a:lnTo>
                    <a:pt x="1675" y="66"/>
                  </a:lnTo>
                  <a:lnTo>
                    <a:pt x="1675" y="36"/>
                  </a:lnTo>
                  <a:lnTo>
                    <a:pt x="1681" y="24"/>
                  </a:lnTo>
                  <a:lnTo>
                    <a:pt x="1681" y="48"/>
                  </a:lnTo>
                  <a:lnTo>
                    <a:pt x="1687" y="66"/>
                  </a:lnTo>
                  <a:lnTo>
                    <a:pt x="1693" y="60"/>
                  </a:lnTo>
                  <a:lnTo>
                    <a:pt x="1693" y="78"/>
                  </a:lnTo>
                  <a:lnTo>
                    <a:pt x="1699" y="72"/>
                  </a:lnTo>
                  <a:lnTo>
                    <a:pt x="1699" y="84"/>
                  </a:lnTo>
                  <a:lnTo>
                    <a:pt x="1705" y="90"/>
                  </a:lnTo>
                  <a:lnTo>
                    <a:pt x="1711" y="84"/>
                  </a:lnTo>
                  <a:lnTo>
                    <a:pt x="1711" y="60"/>
                  </a:lnTo>
                  <a:lnTo>
                    <a:pt x="1717" y="72"/>
                  </a:lnTo>
                  <a:lnTo>
                    <a:pt x="1717" y="60"/>
                  </a:lnTo>
                  <a:lnTo>
                    <a:pt x="1717" y="54"/>
                  </a:lnTo>
                  <a:lnTo>
                    <a:pt x="1723" y="48"/>
                  </a:lnTo>
                  <a:lnTo>
                    <a:pt x="1723" y="60"/>
                  </a:lnTo>
                  <a:lnTo>
                    <a:pt x="1729" y="72"/>
                  </a:lnTo>
                  <a:lnTo>
                    <a:pt x="1729" y="78"/>
                  </a:lnTo>
                  <a:lnTo>
                    <a:pt x="1735" y="66"/>
                  </a:lnTo>
                  <a:lnTo>
                    <a:pt x="1735" y="48"/>
                  </a:lnTo>
                  <a:lnTo>
                    <a:pt x="1741" y="42"/>
                  </a:lnTo>
                  <a:lnTo>
                    <a:pt x="1741" y="54"/>
                  </a:lnTo>
                  <a:lnTo>
                    <a:pt x="1747" y="54"/>
                  </a:lnTo>
                  <a:lnTo>
                    <a:pt x="1747" y="66"/>
                  </a:lnTo>
                  <a:lnTo>
                    <a:pt x="1753" y="72"/>
                  </a:lnTo>
                  <a:lnTo>
                    <a:pt x="1753" y="60"/>
                  </a:lnTo>
                  <a:lnTo>
                    <a:pt x="1759" y="54"/>
                  </a:lnTo>
                  <a:lnTo>
                    <a:pt x="1759" y="60"/>
                  </a:lnTo>
                  <a:lnTo>
                    <a:pt x="1759" y="78"/>
                  </a:lnTo>
                  <a:lnTo>
                    <a:pt x="1765" y="72"/>
                  </a:lnTo>
                  <a:lnTo>
                    <a:pt x="1765" y="90"/>
                  </a:lnTo>
                  <a:lnTo>
                    <a:pt x="1771" y="84"/>
                  </a:lnTo>
                  <a:lnTo>
                    <a:pt x="1777" y="108"/>
                  </a:lnTo>
                  <a:lnTo>
                    <a:pt x="1777" y="120"/>
                  </a:lnTo>
                  <a:lnTo>
                    <a:pt x="1777" y="132"/>
                  </a:lnTo>
                  <a:lnTo>
                    <a:pt x="1783" y="132"/>
                  </a:lnTo>
                  <a:lnTo>
                    <a:pt x="1789" y="138"/>
                  </a:lnTo>
                  <a:lnTo>
                    <a:pt x="1789" y="132"/>
                  </a:lnTo>
                  <a:lnTo>
                    <a:pt x="1795" y="138"/>
                  </a:lnTo>
                  <a:lnTo>
                    <a:pt x="1801" y="144"/>
                  </a:lnTo>
                  <a:lnTo>
                    <a:pt x="1801" y="120"/>
                  </a:lnTo>
                  <a:lnTo>
                    <a:pt x="1801" y="108"/>
                  </a:lnTo>
                  <a:lnTo>
                    <a:pt x="1807" y="114"/>
                  </a:lnTo>
                  <a:lnTo>
                    <a:pt x="1807" y="102"/>
                  </a:lnTo>
                  <a:lnTo>
                    <a:pt x="1813" y="90"/>
                  </a:lnTo>
                  <a:lnTo>
                    <a:pt x="1819" y="84"/>
                  </a:lnTo>
                  <a:lnTo>
                    <a:pt x="1819" y="90"/>
                  </a:lnTo>
                  <a:lnTo>
                    <a:pt x="1825" y="78"/>
                  </a:lnTo>
                  <a:lnTo>
                    <a:pt x="1825" y="66"/>
                  </a:lnTo>
                  <a:lnTo>
                    <a:pt x="1831" y="60"/>
                  </a:lnTo>
                  <a:lnTo>
                    <a:pt x="1837" y="60"/>
                  </a:lnTo>
                  <a:lnTo>
                    <a:pt x="1837" y="90"/>
                  </a:lnTo>
                  <a:lnTo>
                    <a:pt x="1837" y="108"/>
                  </a:lnTo>
                  <a:lnTo>
                    <a:pt x="1843" y="102"/>
                  </a:lnTo>
                  <a:lnTo>
                    <a:pt x="1849" y="108"/>
                  </a:lnTo>
                  <a:lnTo>
                    <a:pt x="1855" y="102"/>
                  </a:lnTo>
                  <a:lnTo>
                    <a:pt x="1855" y="120"/>
                  </a:lnTo>
                  <a:lnTo>
                    <a:pt x="1855" y="126"/>
                  </a:lnTo>
                  <a:lnTo>
                    <a:pt x="1861" y="120"/>
                  </a:lnTo>
                  <a:lnTo>
                    <a:pt x="1867" y="132"/>
                  </a:lnTo>
                  <a:lnTo>
                    <a:pt x="1873" y="138"/>
                  </a:lnTo>
                  <a:lnTo>
                    <a:pt x="1873" y="132"/>
                  </a:lnTo>
                  <a:lnTo>
                    <a:pt x="1879" y="108"/>
                  </a:lnTo>
                  <a:lnTo>
                    <a:pt x="1879" y="90"/>
                  </a:lnTo>
                  <a:lnTo>
                    <a:pt x="1879" y="78"/>
                  </a:lnTo>
                  <a:lnTo>
                    <a:pt x="1885" y="78"/>
                  </a:lnTo>
                  <a:lnTo>
                    <a:pt x="1891" y="90"/>
                  </a:lnTo>
                  <a:lnTo>
                    <a:pt x="1897" y="102"/>
                  </a:lnTo>
                  <a:lnTo>
                    <a:pt x="1897" y="96"/>
                  </a:lnTo>
                  <a:lnTo>
                    <a:pt x="1897" y="108"/>
                  </a:lnTo>
                  <a:lnTo>
                    <a:pt x="1903" y="102"/>
                  </a:lnTo>
                  <a:lnTo>
                    <a:pt x="1903" y="84"/>
                  </a:lnTo>
                  <a:lnTo>
                    <a:pt x="1909" y="78"/>
                  </a:lnTo>
                  <a:lnTo>
                    <a:pt x="1915" y="84"/>
                  </a:lnTo>
                  <a:lnTo>
                    <a:pt x="1915" y="78"/>
                  </a:lnTo>
                  <a:lnTo>
                    <a:pt x="1915" y="90"/>
                  </a:lnTo>
                  <a:lnTo>
                    <a:pt x="1921" y="102"/>
                  </a:lnTo>
                  <a:lnTo>
                    <a:pt x="1921" y="90"/>
                  </a:lnTo>
                  <a:lnTo>
                    <a:pt x="1927" y="84"/>
                  </a:lnTo>
                  <a:lnTo>
                    <a:pt x="1933" y="78"/>
                  </a:lnTo>
                  <a:lnTo>
                    <a:pt x="1933" y="72"/>
                  </a:lnTo>
                  <a:lnTo>
                    <a:pt x="1939" y="78"/>
                  </a:lnTo>
                  <a:lnTo>
                    <a:pt x="1945" y="66"/>
                  </a:lnTo>
                  <a:lnTo>
                    <a:pt x="1951" y="78"/>
                  </a:lnTo>
                  <a:lnTo>
                    <a:pt x="1951" y="102"/>
                  </a:lnTo>
                  <a:lnTo>
                    <a:pt x="1957" y="90"/>
                  </a:lnTo>
                  <a:lnTo>
                    <a:pt x="1957" y="102"/>
                  </a:lnTo>
                  <a:lnTo>
                    <a:pt x="1963" y="96"/>
                  </a:lnTo>
                  <a:lnTo>
                    <a:pt x="1963" y="102"/>
                  </a:lnTo>
                  <a:lnTo>
                    <a:pt x="1969" y="108"/>
                  </a:lnTo>
                  <a:lnTo>
                    <a:pt x="1975" y="114"/>
                  </a:lnTo>
                  <a:lnTo>
                    <a:pt x="1975" y="126"/>
                  </a:lnTo>
                  <a:lnTo>
                    <a:pt x="1981" y="126"/>
                  </a:lnTo>
                  <a:lnTo>
                    <a:pt x="1987" y="132"/>
                  </a:lnTo>
                  <a:lnTo>
                    <a:pt x="1987" y="108"/>
                  </a:lnTo>
                  <a:lnTo>
                    <a:pt x="1993" y="90"/>
                  </a:lnTo>
                  <a:lnTo>
                    <a:pt x="1993" y="78"/>
                  </a:lnTo>
                  <a:lnTo>
                    <a:pt x="1999" y="78"/>
                  </a:lnTo>
                  <a:lnTo>
                    <a:pt x="1999" y="96"/>
                  </a:lnTo>
                  <a:lnTo>
                    <a:pt x="2005" y="102"/>
                  </a:lnTo>
                  <a:lnTo>
                    <a:pt x="2011" y="108"/>
                  </a:lnTo>
                  <a:lnTo>
                    <a:pt x="2011" y="114"/>
                  </a:lnTo>
                  <a:lnTo>
                    <a:pt x="2017" y="126"/>
                  </a:lnTo>
                  <a:lnTo>
                    <a:pt x="2017" y="156"/>
                  </a:lnTo>
                  <a:lnTo>
                    <a:pt x="2023" y="150"/>
                  </a:lnTo>
                  <a:lnTo>
                    <a:pt x="2023" y="138"/>
                  </a:lnTo>
                  <a:lnTo>
                    <a:pt x="2029" y="126"/>
                  </a:lnTo>
                  <a:lnTo>
                    <a:pt x="2035" y="120"/>
                  </a:lnTo>
                  <a:lnTo>
                    <a:pt x="2035" y="90"/>
                  </a:lnTo>
                  <a:lnTo>
                    <a:pt x="2035" y="96"/>
                  </a:lnTo>
                  <a:lnTo>
                    <a:pt x="2041" y="90"/>
                  </a:lnTo>
                  <a:lnTo>
                    <a:pt x="2041" y="84"/>
                  </a:lnTo>
                  <a:lnTo>
                    <a:pt x="2047" y="96"/>
                  </a:lnTo>
                  <a:lnTo>
                    <a:pt x="2053" y="102"/>
                  </a:lnTo>
                  <a:lnTo>
                    <a:pt x="2053" y="96"/>
                  </a:lnTo>
                  <a:lnTo>
                    <a:pt x="2053" y="78"/>
                  </a:lnTo>
                  <a:lnTo>
                    <a:pt x="2059" y="84"/>
                  </a:lnTo>
                  <a:lnTo>
                    <a:pt x="2059" y="108"/>
                  </a:lnTo>
                  <a:lnTo>
                    <a:pt x="2065" y="126"/>
                  </a:lnTo>
                  <a:lnTo>
                    <a:pt x="2065" y="144"/>
                  </a:lnTo>
                  <a:lnTo>
                    <a:pt x="2071" y="144"/>
                  </a:lnTo>
                  <a:lnTo>
                    <a:pt x="2071" y="162"/>
                  </a:lnTo>
                  <a:lnTo>
                    <a:pt x="2071" y="138"/>
                  </a:lnTo>
                  <a:lnTo>
                    <a:pt x="2077" y="126"/>
                  </a:lnTo>
                  <a:lnTo>
                    <a:pt x="2077" y="108"/>
                  </a:lnTo>
                  <a:lnTo>
                    <a:pt x="2083" y="102"/>
                  </a:lnTo>
                  <a:lnTo>
                    <a:pt x="2083" y="84"/>
                  </a:lnTo>
                  <a:lnTo>
                    <a:pt x="2089" y="84"/>
                  </a:lnTo>
                  <a:lnTo>
                    <a:pt x="2089" y="102"/>
                  </a:lnTo>
                  <a:lnTo>
                    <a:pt x="2095" y="90"/>
                  </a:lnTo>
                  <a:lnTo>
                    <a:pt x="2095" y="78"/>
                  </a:lnTo>
                  <a:lnTo>
                    <a:pt x="2101" y="72"/>
                  </a:lnTo>
                  <a:lnTo>
                    <a:pt x="2107" y="72"/>
                  </a:lnTo>
                  <a:lnTo>
                    <a:pt x="2107" y="60"/>
                  </a:lnTo>
                  <a:lnTo>
                    <a:pt x="2113" y="54"/>
                  </a:lnTo>
                  <a:lnTo>
                    <a:pt x="2113" y="48"/>
                  </a:lnTo>
                  <a:lnTo>
                    <a:pt x="2113" y="60"/>
                  </a:lnTo>
                  <a:lnTo>
                    <a:pt x="2119" y="66"/>
                  </a:lnTo>
                  <a:lnTo>
                    <a:pt x="2119" y="78"/>
                  </a:lnTo>
                  <a:lnTo>
                    <a:pt x="2125" y="96"/>
                  </a:lnTo>
                  <a:lnTo>
                    <a:pt x="2125" y="108"/>
                  </a:lnTo>
                  <a:lnTo>
                    <a:pt x="2131" y="102"/>
                  </a:lnTo>
                  <a:lnTo>
                    <a:pt x="2131" y="90"/>
                  </a:lnTo>
                  <a:lnTo>
                    <a:pt x="2131" y="78"/>
                  </a:lnTo>
                  <a:lnTo>
                    <a:pt x="2137" y="60"/>
                  </a:lnTo>
                  <a:lnTo>
                    <a:pt x="2137" y="48"/>
                  </a:lnTo>
                  <a:lnTo>
                    <a:pt x="2143" y="12"/>
                  </a:lnTo>
                  <a:lnTo>
                    <a:pt x="2143" y="6"/>
                  </a:lnTo>
                  <a:lnTo>
                    <a:pt x="2149" y="24"/>
                  </a:lnTo>
                  <a:lnTo>
                    <a:pt x="2149" y="36"/>
                  </a:lnTo>
                  <a:lnTo>
                    <a:pt x="2149" y="42"/>
                  </a:lnTo>
                  <a:lnTo>
                    <a:pt x="2155" y="66"/>
                  </a:lnTo>
                  <a:lnTo>
                    <a:pt x="2155" y="60"/>
                  </a:lnTo>
                  <a:lnTo>
                    <a:pt x="2161" y="66"/>
                  </a:lnTo>
                  <a:lnTo>
                    <a:pt x="2167" y="78"/>
                  </a:lnTo>
                  <a:lnTo>
                    <a:pt x="2167" y="72"/>
                  </a:lnTo>
                  <a:lnTo>
                    <a:pt x="2167" y="60"/>
                  </a:lnTo>
                  <a:lnTo>
                    <a:pt x="2173" y="42"/>
                  </a:lnTo>
                  <a:lnTo>
                    <a:pt x="2173" y="18"/>
                  </a:lnTo>
                  <a:lnTo>
                    <a:pt x="2179" y="18"/>
                  </a:lnTo>
                  <a:lnTo>
                    <a:pt x="2179" y="36"/>
                  </a:lnTo>
                  <a:lnTo>
                    <a:pt x="2185" y="54"/>
                  </a:lnTo>
                  <a:lnTo>
                    <a:pt x="2185" y="60"/>
                  </a:lnTo>
                  <a:lnTo>
                    <a:pt x="2191" y="42"/>
                  </a:lnTo>
                  <a:lnTo>
                    <a:pt x="2191" y="36"/>
                  </a:lnTo>
                  <a:lnTo>
                    <a:pt x="2191" y="24"/>
                  </a:lnTo>
                  <a:lnTo>
                    <a:pt x="2197" y="18"/>
                  </a:lnTo>
                  <a:lnTo>
                    <a:pt x="2197" y="0"/>
                  </a:lnTo>
                  <a:lnTo>
                    <a:pt x="2203" y="6"/>
                  </a:lnTo>
                  <a:lnTo>
                    <a:pt x="2209" y="6"/>
                  </a:lnTo>
                  <a:lnTo>
                    <a:pt x="2215" y="24"/>
                  </a:lnTo>
                  <a:lnTo>
                    <a:pt x="2215" y="48"/>
                  </a:lnTo>
                  <a:lnTo>
                    <a:pt x="2221" y="60"/>
                  </a:lnTo>
                  <a:lnTo>
                    <a:pt x="2227" y="60"/>
                  </a:lnTo>
                  <a:lnTo>
                    <a:pt x="2227" y="78"/>
                  </a:lnTo>
                  <a:lnTo>
                    <a:pt x="2227" y="90"/>
                  </a:lnTo>
                  <a:lnTo>
                    <a:pt x="2233" y="78"/>
                  </a:lnTo>
                  <a:lnTo>
                    <a:pt x="2233" y="102"/>
                  </a:lnTo>
                  <a:lnTo>
                    <a:pt x="2239" y="102"/>
                  </a:lnTo>
                  <a:lnTo>
                    <a:pt x="2245" y="90"/>
                  </a:lnTo>
                  <a:lnTo>
                    <a:pt x="2245" y="84"/>
                  </a:lnTo>
                  <a:lnTo>
                    <a:pt x="2251" y="78"/>
                  </a:lnTo>
                  <a:lnTo>
                    <a:pt x="2257" y="72"/>
                  </a:lnTo>
                  <a:lnTo>
                    <a:pt x="2263" y="66"/>
                  </a:lnTo>
                  <a:lnTo>
                    <a:pt x="2269" y="72"/>
                  </a:lnTo>
                  <a:lnTo>
                    <a:pt x="2269" y="84"/>
                  </a:lnTo>
                  <a:lnTo>
                    <a:pt x="2269" y="78"/>
                  </a:lnTo>
                  <a:lnTo>
                    <a:pt x="2275" y="54"/>
                  </a:lnTo>
                  <a:lnTo>
                    <a:pt x="2281" y="60"/>
                  </a:lnTo>
                  <a:lnTo>
                    <a:pt x="2281" y="84"/>
                  </a:lnTo>
                  <a:lnTo>
                    <a:pt x="2287" y="102"/>
                  </a:lnTo>
                  <a:lnTo>
                    <a:pt x="2287" y="120"/>
                  </a:lnTo>
                  <a:lnTo>
                    <a:pt x="2287" y="114"/>
                  </a:lnTo>
                  <a:lnTo>
                    <a:pt x="2293" y="108"/>
                  </a:lnTo>
                  <a:lnTo>
                    <a:pt x="2293" y="120"/>
                  </a:lnTo>
                  <a:lnTo>
                    <a:pt x="2299" y="102"/>
                  </a:lnTo>
                  <a:lnTo>
                    <a:pt x="2299" y="84"/>
                  </a:lnTo>
                  <a:lnTo>
                    <a:pt x="2305" y="78"/>
                  </a:lnTo>
                  <a:lnTo>
                    <a:pt x="2305" y="72"/>
                  </a:lnTo>
                  <a:lnTo>
                    <a:pt x="2311" y="60"/>
                  </a:lnTo>
                  <a:lnTo>
                    <a:pt x="2311" y="66"/>
                  </a:lnTo>
                  <a:lnTo>
                    <a:pt x="2317" y="72"/>
                  </a:lnTo>
                  <a:lnTo>
                    <a:pt x="2317" y="60"/>
                  </a:lnTo>
                  <a:lnTo>
                    <a:pt x="2323" y="66"/>
                  </a:lnTo>
                  <a:lnTo>
                    <a:pt x="2323" y="78"/>
                  </a:lnTo>
                  <a:lnTo>
                    <a:pt x="2323" y="102"/>
                  </a:lnTo>
                  <a:lnTo>
                    <a:pt x="2329" y="108"/>
                  </a:lnTo>
                  <a:lnTo>
                    <a:pt x="2329" y="132"/>
                  </a:lnTo>
                  <a:lnTo>
                    <a:pt x="2335" y="138"/>
                  </a:lnTo>
                  <a:lnTo>
                    <a:pt x="2335" y="126"/>
                  </a:lnTo>
                  <a:lnTo>
                    <a:pt x="2341" y="120"/>
                  </a:lnTo>
                  <a:lnTo>
                    <a:pt x="2341" y="114"/>
                  </a:lnTo>
                  <a:lnTo>
                    <a:pt x="2347" y="132"/>
                  </a:lnTo>
                  <a:lnTo>
                    <a:pt x="2347" y="108"/>
                  </a:lnTo>
                  <a:lnTo>
                    <a:pt x="2353" y="90"/>
                  </a:lnTo>
                  <a:lnTo>
                    <a:pt x="2353" y="66"/>
                  </a:lnTo>
                  <a:lnTo>
                    <a:pt x="2359" y="54"/>
                  </a:lnTo>
                  <a:lnTo>
                    <a:pt x="2365" y="36"/>
                  </a:lnTo>
                  <a:lnTo>
                    <a:pt x="2365" y="48"/>
                  </a:lnTo>
                  <a:lnTo>
                    <a:pt x="2371" y="66"/>
                  </a:lnTo>
                  <a:lnTo>
                    <a:pt x="2371" y="78"/>
                  </a:lnTo>
                  <a:lnTo>
                    <a:pt x="2377" y="66"/>
                  </a:lnTo>
                  <a:lnTo>
                    <a:pt x="2383" y="60"/>
                  </a:lnTo>
                  <a:lnTo>
                    <a:pt x="2383" y="72"/>
                  </a:lnTo>
                  <a:lnTo>
                    <a:pt x="2389" y="84"/>
                  </a:lnTo>
                  <a:lnTo>
                    <a:pt x="2389" y="96"/>
                  </a:lnTo>
                  <a:lnTo>
                    <a:pt x="2395" y="102"/>
                  </a:lnTo>
                  <a:lnTo>
                    <a:pt x="2401" y="108"/>
                  </a:lnTo>
                  <a:lnTo>
                    <a:pt x="2401" y="102"/>
                  </a:lnTo>
                  <a:lnTo>
                    <a:pt x="2407" y="90"/>
                  </a:lnTo>
                  <a:lnTo>
                    <a:pt x="2413" y="84"/>
                  </a:lnTo>
                  <a:lnTo>
                    <a:pt x="2419" y="90"/>
                  </a:lnTo>
                  <a:lnTo>
                    <a:pt x="2419" y="102"/>
                  </a:lnTo>
                  <a:lnTo>
                    <a:pt x="2425" y="96"/>
                  </a:lnTo>
                  <a:lnTo>
                    <a:pt x="2425" y="102"/>
                  </a:lnTo>
                  <a:lnTo>
                    <a:pt x="2431" y="96"/>
                  </a:lnTo>
                  <a:lnTo>
                    <a:pt x="2431" y="90"/>
                  </a:lnTo>
                  <a:lnTo>
                    <a:pt x="2437" y="78"/>
                  </a:lnTo>
                  <a:lnTo>
                    <a:pt x="2437" y="72"/>
                  </a:lnTo>
                  <a:lnTo>
                    <a:pt x="2443" y="96"/>
                  </a:lnTo>
                  <a:lnTo>
                    <a:pt x="2449" y="90"/>
                  </a:lnTo>
                  <a:lnTo>
                    <a:pt x="2449" y="84"/>
                  </a:lnTo>
                  <a:lnTo>
                    <a:pt x="2455" y="72"/>
                  </a:lnTo>
                  <a:lnTo>
                    <a:pt x="2461" y="66"/>
                  </a:lnTo>
                  <a:lnTo>
                    <a:pt x="2461" y="72"/>
                  </a:lnTo>
                  <a:lnTo>
                    <a:pt x="2461" y="78"/>
                  </a:lnTo>
                  <a:lnTo>
                    <a:pt x="2467" y="90"/>
                  </a:lnTo>
                  <a:lnTo>
                    <a:pt x="2473" y="96"/>
                  </a:lnTo>
                  <a:lnTo>
                    <a:pt x="2473" y="120"/>
                  </a:lnTo>
                  <a:lnTo>
                    <a:pt x="2479" y="126"/>
                  </a:lnTo>
                  <a:lnTo>
                    <a:pt x="2479" y="108"/>
                  </a:lnTo>
                  <a:lnTo>
                    <a:pt x="2479" y="102"/>
                  </a:lnTo>
                  <a:lnTo>
                    <a:pt x="2485" y="96"/>
                  </a:lnTo>
                  <a:lnTo>
                    <a:pt x="2485" y="102"/>
                  </a:lnTo>
                  <a:lnTo>
                    <a:pt x="2491" y="96"/>
                  </a:lnTo>
                  <a:lnTo>
                    <a:pt x="2491" y="78"/>
                  </a:lnTo>
                  <a:lnTo>
                    <a:pt x="2497" y="60"/>
                  </a:lnTo>
                  <a:lnTo>
                    <a:pt x="2497" y="54"/>
                  </a:lnTo>
                  <a:lnTo>
                    <a:pt x="2503" y="48"/>
                  </a:lnTo>
                  <a:lnTo>
                    <a:pt x="2503" y="60"/>
                  </a:lnTo>
                  <a:lnTo>
                    <a:pt x="2509" y="54"/>
                  </a:lnTo>
                  <a:lnTo>
                    <a:pt x="2509" y="42"/>
                  </a:lnTo>
                  <a:lnTo>
                    <a:pt x="2515" y="30"/>
                  </a:lnTo>
                  <a:lnTo>
                    <a:pt x="2521" y="36"/>
                  </a:lnTo>
                  <a:lnTo>
                    <a:pt x="2521" y="48"/>
                  </a:lnTo>
                  <a:lnTo>
                    <a:pt x="2527" y="66"/>
                  </a:lnTo>
                  <a:lnTo>
                    <a:pt x="2527" y="78"/>
                  </a:lnTo>
                  <a:lnTo>
                    <a:pt x="2533" y="72"/>
                  </a:lnTo>
                  <a:lnTo>
                    <a:pt x="2539" y="78"/>
                  </a:lnTo>
                  <a:lnTo>
                    <a:pt x="2539" y="60"/>
                  </a:lnTo>
                  <a:lnTo>
                    <a:pt x="2539" y="54"/>
                  </a:lnTo>
                  <a:lnTo>
                    <a:pt x="2545" y="48"/>
                  </a:lnTo>
                  <a:lnTo>
                    <a:pt x="2545" y="42"/>
                  </a:lnTo>
                  <a:lnTo>
                    <a:pt x="2551" y="36"/>
                  </a:lnTo>
                  <a:lnTo>
                    <a:pt x="2557" y="42"/>
                  </a:lnTo>
                  <a:lnTo>
                    <a:pt x="2557" y="36"/>
                  </a:lnTo>
                  <a:lnTo>
                    <a:pt x="2557" y="54"/>
                  </a:lnTo>
                  <a:lnTo>
                    <a:pt x="2563" y="60"/>
                  </a:lnTo>
                  <a:lnTo>
                    <a:pt x="2569" y="78"/>
                  </a:lnTo>
                  <a:lnTo>
                    <a:pt x="2575" y="60"/>
                  </a:lnTo>
                  <a:lnTo>
                    <a:pt x="2581" y="54"/>
                  </a:lnTo>
                  <a:lnTo>
                    <a:pt x="2581" y="24"/>
                  </a:lnTo>
                  <a:lnTo>
                    <a:pt x="2581" y="42"/>
                  </a:lnTo>
                  <a:lnTo>
                    <a:pt x="2587" y="54"/>
                  </a:lnTo>
                  <a:lnTo>
                    <a:pt x="2587" y="72"/>
                  </a:lnTo>
                  <a:lnTo>
                    <a:pt x="2593" y="66"/>
                  </a:lnTo>
                  <a:lnTo>
                    <a:pt x="2593" y="30"/>
                  </a:lnTo>
                  <a:lnTo>
                    <a:pt x="2599" y="36"/>
                  </a:lnTo>
                  <a:lnTo>
                    <a:pt x="2599" y="42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33" name="Freeform 753"/>
            <p:cNvSpPr>
              <a:spLocks noChangeAspect="1"/>
            </p:cNvSpPr>
            <p:nvPr/>
          </p:nvSpPr>
          <p:spPr bwMode="auto">
            <a:xfrm>
              <a:off x="869" y="3599"/>
              <a:ext cx="2328" cy="1"/>
            </a:xfrm>
            <a:custGeom>
              <a:avLst/>
              <a:gdLst>
                <a:gd name="T0" fmla="*/ 42 w 2587"/>
                <a:gd name="T1" fmla="*/ 90 w 2587"/>
                <a:gd name="T2" fmla="*/ 144 w 2587"/>
                <a:gd name="T3" fmla="*/ 198 w 2587"/>
                <a:gd name="T4" fmla="*/ 246 w 2587"/>
                <a:gd name="T5" fmla="*/ 300 w 2587"/>
                <a:gd name="T6" fmla="*/ 354 w 2587"/>
                <a:gd name="T7" fmla="*/ 402 w 2587"/>
                <a:gd name="T8" fmla="*/ 456 w 2587"/>
                <a:gd name="T9" fmla="*/ 510 w 2587"/>
                <a:gd name="T10" fmla="*/ 558 w 2587"/>
                <a:gd name="T11" fmla="*/ 612 w 2587"/>
                <a:gd name="T12" fmla="*/ 666 w 2587"/>
                <a:gd name="T13" fmla="*/ 714 w 2587"/>
                <a:gd name="T14" fmla="*/ 768 w 2587"/>
                <a:gd name="T15" fmla="*/ 822 w 2587"/>
                <a:gd name="T16" fmla="*/ 870 w 2587"/>
                <a:gd name="T17" fmla="*/ 924 w 2587"/>
                <a:gd name="T18" fmla="*/ 978 w 2587"/>
                <a:gd name="T19" fmla="*/ 1026 w 2587"/>
                <a:gd name="T20" fmla="*/ 1080 w 2587"/>
                <a:gd name="T21" fmla="*/ 1134 w 2587"/>
                <a:gd name="T22" fmla="*/ 1183 w 2587"/>
                <a:gd name="T23" fmla="*/ 1237 w 2587"/>
                <a:gd name="T24" fmla="*/ 1291 w 2587"/>
                <a:gd name="T25" fmla="*/ 1339 w 2587"/>
                <a:gd name="T26" fmla="*/ 1393 w 2587"/>
                <a:gd name="T27" fmla="*/ 1447 w 2587"/>
                <a:gd name="T28" fmla="*/ 1495 w 2587"/>
                <a:gd name="T29" fmla="*/ 1549 w 2587"/>
                <a:gd name="T30" fmla="*/ 1603 w 2587"/>
                <a:gd name="T31" fmla="*/ 1651 w 2587"/>
                <a:gd name="T32" fmla="*/ 1705 w 2587"/>
                <a:gd name="T33" fmla="*/ 1759 w 2587"/>
                <a:gd name="T34" fmla="*/ 1807 w 2587"/>
                <a:gd name="T35" fmla="*/ 1861 w 2587"/>
                <a:gd name="T36" fmla="*/ 1915 w 2587"/>
                <a:gd name="T37" fmla="*/ 1963 w 2587"/>
                <a:gd name="T38" fmla="*/ 2017 w 2587"/>
                <a:gd name="T39" fmla="*/ 2071 w 2587"/>
                <a:gd name="T40" fmla="*/ 2119 w 2587"/>
                <a:gd name="T41" fmla="*/ 2173 w 2587"/>
                <a:gd name="T42" fmla="*/ 2227 w 2587"/>
                <a:gd name="T43" fmla="*/ 2275 w 2587"/>
                <a:gd name="T44" fmla="*/ 2329 w 2587"/>
                <a:gd name="T45" fmla="*/ 2383 w 2587"/>
                <a:gd name="T46" fmla="*/ 2431 w 2587"/>
                <a:gd name="T47" fmla="*/ 2485 w 2587"/>
                <a:gd name="T48" fmla="*/ 2539 w 2587"/>
                <a:gd name="T49" fmla="*/ 2587 w 25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</a:cxnLst>
              <a:rect l="0" t="0" r="r" b="b"/>
              <a:pathLst>
                <a:path w="2587">
                  <a:moveTo>
                    <a:pt x="0" y="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2" y="0"/>
                  </a:lnTo>
                  <a:lnTo>
                    <a:pt x="120" y="0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56" y="0"/>
                  </a:lnTo>
                  <a:lnTo>
                    <a:pt x="168" y="0"/>
                  </a:lnTo>
                  <a:lnTo>
                    <a:pt x="180" y="0"/>
                  </a:lnTo>
                  <a:lnTo>
                    <a:pt x="198" y="0"/>
                  </a:lnTo>
                  <a:lnTo>
                    <a:pt x="210" y="0"/>
                  </a:lnTo>
                  <a:lnTo>
                    <a:pt x="222" y="0"/>
                  </a:lnTo>
                  <a:lnTo>
                    <a:pt x="234" y="0"/>
                  </a:lnTo>
                  <a:lnTo>
                    <a:pt x="246" y="0"/>
                  </a:lnTo>
                  <a:lnTo>
                    <a:pt x="258" y="0"/>
                  </a:lnTo>
                  <a:lnTo>
                    <a:pt x="276" y="0"/>
                  </a:lnTo>
                  <a:lnTo>
                    <a:pt x="288" y="0"/>
                  </a:lnTo>
                  <a:lnTo>
                    <a:pt x="300" y="0"/>
                  </a:lnTo>
                  <a:lnTo>
                    <a:pt x="312" y="0"/>
                  </a:lnTo>
                  <a:lnTo>
                    <a:pt x="324" y="0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0"/>
                  </a:lnTo>
                  <a:lnTo>
                    <a:pt x="402" y="0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44" y="0"/>
                  </a:lnTo>
                  <a:lnTo>
                    <a:pt x="456" y="0"/>
                  </a:lnTo>
                  <a:lnTo>
                    <a:pt x="468" y="0"/>
                  </a:lnTo>
                  <a:lnTo>
                    <a:pt x="480" y="0"/>
                  </a:lnTo>
                  <a:lnTo>
                    <a:pt x="492" y="0"/>
                  </a:lnTo>
                  <a:lnTo>
                    <a:pt x="510" y="0"/>
                  </a:lnTo>
                  <a:lnTo>
                    <a:pt x="522" y="0"/>
                  </a:lnTo>
                  <a:lnTo>
                    <a:pt x="534" y="0"/>
                  </a:lnTo>
                  <a:lnTo>
                    <a:pt x="546" y="0"/>
                  </a:lnTo>
                  <a:lnTo>
                    <a:pt x="55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00" y="0"/>
                  </a:lnTo>
                  <a:lnTo>
                    <a:pt x="612" y="0"/>
                  </a:lnTo>
                  <a:lnTo>
                    <a:pt x="624" y="0"/>
                  </a:lnTo>
                  <a:lnTo>
                    <a:pt x="636" y="0"/>
                  </a:lnTo>
                  <a:lnTo>
                    <a:pt x="648" y="0"/>
                  </a:lnTo>
                  <a:lnTo>
                    <a:pt x="666" y="0"/>
                  </a:lnTo>
                  <a:lnTo>
                    <a:pt x="678" y="0"/>
                  </a:lnTo>
                  <a:lnTo>
                    <a:pt x="690" y="0"/>
                  </a:lnTo>
                  <a:lnTo>
                    <a:pt x="702" y="0"/>
                  </a:lnTo>
                  <a:lnTo>
                    <a:pt x="714" y="0"/>
                  </a:lnTo>
                  <a:lnTo>
                    <a:pt x="726" y="0"/>
                  </a:lnTo>
                  <a:lnTo>
                    <a:pt x="744" y="0"/>
                  </a:lnTo>
                  <a:lnTo>
                    <a:pt x="756" y="0"/>
                  </a:lnTo>
                  <a:lnTo>
                    <a:pt x="768" y="0"/>
                  </a:lnTo>
                  <a:lnTo>
                    <a:pt x="780" y="0"/>
                  </a:lnTo>
                  <a:lnTo>
                    <a:pt x="792" y="0"/>
                  </a:lnTo>
                  <a:lnTo>
                    <a:pt x="804" y="0"/>
                  </a:lnTo>
                  <a:lnTo>
                    <a:pt x="822" y="0"/>
                  </a:lnTo>
                  <a:lnTo>
                    <a:pt x="834" y="0"/>
                  </a:lnTo>
                  <a:lnTo>
                    <a:pt x="846" y="0"/>
                  </a:lnTo>
                  <a:lnTo>
                    <a:pt x="858" y="0"/>
                  </a:lnTo>
                  <a:lnTo>
                    <a:pt x="870" y="0"/>
                  </a:lnTo>
                  <a:lnTo>
                    <a:pt x="882" y="0"/>
                  </a:lnTo>
                  <a:lnTo>
                    <a:pt x="900" y="0"/>
                  </a:lnTo>
                  <a:lnTo>
                    <a:pt x="912" y="0"/>
                  </a:lnTo>
                  <a:lnTo>
                    <a:pt x="924" y="0"/>
                  </a:lnTo>
                  <a:lnTo>
                    <a:pt x="936" y="0"/>
                  </a:lnTo>
                  <a:lnTo>
                    <a:pt x="948" y="0"/>
                  </a:lnTo>
                  <a:lnTo>
                    <a:pt x="960" y="0"/>
                  </a:lnTo>
                  <a:lnTo>
                    <a:pt x="978" y="0"/>
                  </a:lnTo>
                  <a:lnTo>
                    <a:pt x="990" y="0"/>
                  </a:lnTo>
                  <a:lnTo>
                    <a:pt x="1002" y="0"/>
                  </a:lnTo>
                  <a:lnTo>
                    <a:pt x="1014" y="0"/>
                  </a:lnTo>
                  <a:lnTo>
                    <a:pt x="1026" y="0"/>
                  </a:lnTo>
                  <a:lnTo>
                    <a:pt x="1038" y="0"/>
                  </a:lnTo>
                  <a:lnTo>
                    <a:pt x="1056" y="0"/>
                  </a:lnTo>
                  <a:lnTo>
                    <a:pt x="1068" y="0"/>
                  </a:lnTo>
                  <a:lnTo>
                    <a:pt x="1080" y="0"/>
                  </a:lnTo>
                  <a:lnTo>
                    <a:pt x="1092" y="0"/>
                  </a:lnTo>
                  <a:lnTo>
                    <a:pt x="1104" y="0"/>
                  </a:lnTo>
                  <a:lnTo>
                    <a:pt x="1116" y="0"/>
                  </a:lnTo>
                  <a:lnTo>
                    <a:pt x="1134" y="0"/>
                  </a:lnTo>
                  <a:lnTo>
                    <a:pt x="1147" y="0"/>
                  </a:lnTo>
                  <a:lnTo>
                    <a:pt x="1159" y="0"/>
                  </a:lnTo>
                  <a:lnTo>
                    <a:pt x="1171" y="0"/>
                  </a:lnTo>
                  <a:lnTo>
                    <a:pt x="1183" y="0"/>
                  </a:lnTo>
                  <a:lnTo>
                    <a:pt x="1195" y="0"/>
                  </a:lnTo>
                  <a:lnTo>
                    <a:pt x="1213" y="0"/>
                  </a:lnTo>
                  <a:lnTo>
                    <a:pt x="1225" y="0"/>
                  </a:lnTo>
                  <a:lnTo>
                    <a:pt x="1237" y="0"/>
                  </a:lnTo>
                  <a:lnTo>
                    <a:pt x="1249" y="0"/>
                  </a:lnTo>
                  <a:lnTo>
                    <a:pt x="1261" y="0"/>
                  </a:lnTo>
                  <a:lnTo>
                    <a:pt x="1273" y="0"/>
                  </a:lnTo>
                  <a:lnTo>
                    <a:pt x="1291" y="0"/>
                  </a:lnTo>
                  <a:lnTo>
                    <a:pt x="1303" y="0"/>
                  </a:lnTo>
                  <a:lnTo>
                    <a:pt x="1315" y="0"/>
                  </a:lnTo>
                  <a:lnTo>
                    <a:pt x="1327" y="0"/>
                  </a:lnTo>
                  <a:lnTo>
                    <a:pt x="1339" y="0"/>
                  </a:lnTo>
                  <a:lnTo>
                    <a:pt x="1351" y="0"/>
                  </a:lnTo>
                  <a:lnTo>
                    <a:pt x="1369" y="0"/>
                  </a:lnTo>
                  <a:lnTo>
                    <a:pt x="1381" y="0"/>
                  </a:lnTo>
                  <a:lnTo>
                    <a:pt x="1393" y="0"/>
                  </a:lnTo>
                  <a:lnTo>
                    <a:pt x="1405" y="0"/>
                  </a:lnTo>
                  <a:lnTo>
                    <a:pt x="1417" y="0"/>
                  </a:lnTo>
                  <a:lnTo>
                    <a:pt x="1429" y="0"/>
                  </a:lnTo>
                  <a:lnTo>
                    <a:pt x="1447" y="0"/>
                  </a:lnTo>
                  <a:lnTo>
                    <a:pt x="1459" y="0"/>
                  </a:lnTo>
                  <a:lnTo>
                    <a:pt x="1471" y="0"/>
                  </a:lnTo>
                  <a:lnTo>
                    <a:pt x="1483" y="0"/>
                  </a:lnTo>
                  <a:lnTo>
                    <a:pt x="1495" y="0"/>
                  </a:lnTo>
                  <a:lnTo>
                    <a:pt x="1507" y="0"/>
                  </a:lnTo>
                  <a:lnTo>
                    <a:pt x="1525" y="0"/>
                  </a:lnTo>
                  <a:lnTo>
                    <a:pt x="1537" y="0"/>
                  </a:lnTo>
                  <a:lnTo>
                    <a:pt x="1549" y="0"/>
                  </a:lnTo>
                  <a:lnTo>
                    <a:pt x="1561" y="0"/>
                  </a:lnTo>
                  <a:lnTo>
                    <a:pt x="1573" y="0"/>
                  </a:lnTo>
                  <a:lnTo>
                    <a:pt x="1585" y="0"/>
                  </a:lnTo>
                  <a:lnTo>
                    <a:pt x="1603" y="0"/>
                  </a:lnTo>
                  <a:lnTo>
                    <a:pt x="1615" y="0"/>
                  </a:lnTo>
                  <a:lnTo>
                    <a:pt x="1627" y="0"/>
                  </a:lnTo>
                  <a:lnTo>
                    <a:pt x="1639" y="0"/>
                  </a:lnTo>
                  <a:lnTo>
                    <a:pt x="1651" y="0"/>
                  </a:lnTo>
                  <a:lnTo>
                    <a:pt x="1663" y="0"/>
                  </a:lnTo>
                  <a:lnTo>
                    <a:pt x="1681" y="0"/>
                  </a:lnTo>
                  <a:lnTo>
                    <a:pt x="1693" y="0"/>
                  </a:lnTo>
                  <a:lnTo>
                    <a:pt x="1705" y="0"/>
                  </a:lnTo>
                  <a:lnTo>
                    <a:pt x="1717" y="0"/>
                  </a:lnTo>
                  <a:lnTo>
                    <a:pt x="1729" y="0"/>
                  </a:lnTo>
                  <a:lnTo>
                    <a:pt x="1741" y="0"/>
                  </a:lnTo>
                  <a:lnTo>
                    <a:pt x="1759" y="0"/>
                  </a:lnTo>
                  <a:lnTo>
                    <a:pt x="1771" y="0"/>
                  </a:lnTo>
                  <a:lnTo>
                    <a:pt x="1783" y="0"/>
                  </a:lnTo>
                  <a:lnTo>
                    <a:pt x="1795" y="0"/>
                  </a:lnTo>
                  <a:lnTo>
                    <a:pt x="1807" y="0"/>
                  </a:lnTo>
                  <a:lnTo>
                    <a:pt x="1819" y="0"/>
                  </a:lnTo>
                  <a:lnTo>
                    <a:pt x="1837" y="0"/>
                  </a:lnTo>
                  <a:lnTo>
                    <a:pt x="1849" y="0"/>
                  </a:lnTo>
                  <a:lnTo>
                    <a:pt x="1861" y="0"/>
                  </a:lnTo>
                  <a:lnTo>
                    <a:pt x="1873" y="0"/>
                  </a:lnTo>
                  <a:lnTo>
                    <a:pt x="1885" y="0"/>
                  </a:lnTo>
                  <a:lnTo>
                    <a:pt x="1897" y="0"/>
                  </a:lnTo>
                  <a:lnTo>
                    <a:pt x="1915" y="0"/>
                  </a:lnTo>
                  <a:lnTo>
                    <a:pt x="1927" y="0"/>
                  </a:lnTo>
                  <a:lnTo>
                    <a:pt x="1939" y="0"/>
                  </a:lnTo>
                  <a:lnTo>
                    <a:pt x="1951" y="0"/>
                  </a:lnTo>
                  <a:lnTo>
                    <a:pt x="1963" y="0"/>
                  </a:lnTo>
                  <a:lnTo>
                    <a:pt x="1975" y="0"/>
                  </a:lnTo>
                  <a:lnTo>
                    <a:pt x="1993" y="0"/>
                  </a:lnTo>
                  <a:lnTo>
                    <a:pt x="2005" y="0"/>
                  </a:lnTo>
                  <a:lnTo>
                    <a:pt x="2017" y="0"/>
                  </a:lnTo>
                  <a:lnTo>
                    <a:pt x="2029" y="0"/>
                  </a:lnTo>
                  <a:lnTo>
                    <a:pt x="2041" y="0"/>
                  </a:lnTo>
                  <a:lnTo>
                    <a:pt x="2053" y="0"/>
                  </a:lnTo>
                  <a:lnTo>
                    <a:pt x="2071" y="0"/>
                  </a:lnTo>
                  <a:lnTo>
                    <a:pt x="2083" y="0"/>
                  </a:lnTo>
                  <a:lnTo>
                    <a:pt x="2095" y="0"/>
                  </a:lnTo>
                  <a:lnTo>
                    <a:pt x="2107" y="0"/>
                  </a:lnTo>
                  <a:lnTo>
                    <a:pt x="2119" y="0"/>
                  </a:lnTo>
                  <a:lnTo>
                    <a:pt x="2131" y="0"/>
                  </a:lnTo>
                  <a:lnTo>
                    <a:pt x="2149" y="0"/>
                  </a:lnTo>
                  <a:lnTo>
                    <a:pt x="2161" y="0"/>
                  </a:lnTo>
                  <a:lnTo>
                    <a:pt x="2173" y="0"/>
                  </a:lnTo>
                  <a:lnTo>
                    <a:pt x="2185" y="0"/>
                  </a:lnTo>
                  <a:lnTo>
                    <a:pt x="2197" y="0"/>
                  </a:lnTo>
                  <a:lnTo>
                    <a:pt x="2209" y="0"/>
                  </a:lnTo>
                  <a:lnTo>
                    <a:pt x="2227" y="0"/>
                  </a:lnTo>
                  <a:lnTo>
                    <a:pt x="2239" y="0"/>
                  </a:lnTo>
                  <a:lnTo>
                    <a:pt x="2251" y="0"/>
                  </a:lnTo>
                  <a:lnTo>
                    <a:pt x="2263" y="0"/>
                  </a:lnTo>
                  <a:lnTo>
                    <a:pt x="2275" y="0"/>
                  </a:lnTo>
                  <a:lnTo>
                    <a:pt x="2287" y="0"/>
                  </a:lnTo>
                  <a:lnTo>
                    <a:pt x="2305" y="0"/>
                  </a:lnTo>
                  <a:lnTo>
                    <a:pt x="2317" y="0"/>
                  </a:lnTo>
                  <a:lnTo>
                    <a:pt x="2329" y="0"/>
                  </a:lnTo>
                  <a:lnTo>
                    <a:pt x="2341" y="0"/>
                  </a:lnTo>
                  <a:lnTo>
                    <a:pt x="2353" y="0"/>
                  </a:lnTo>
                  <a:lnTo>
                    <a:pt x="2365" y="0"/>
                  </a:lnTo>
                  <a:lnTo>
                    <a:pt x="2383" y="0"/>
                  </a:lnTo>
                  <a:lnTo>
                    <a:pt x="2395" y="0"/>
                  </a:lnTo>
                  <a:lnTo>
                    <a:pt x="2407" y="0"/>
                  </a:lnTo>
                  <a:lnTo>
                    <a:pt x="2419" y="0"/>
                  </a:lnTo>
                  <a:lnTo>
                    <a:pt x="2431" y="0"/>
                  </a:lnTo>
                  <a:lnTo>
                    <a:pt x="2443" y="0"/>
                  </a:lnTo>
                  <a:lnTo>
                    <a:pt x="2461" y="0"/>
                  </a:lnTo>
                  <a:lnTo>
                    <a:pt x="2473" y="0"/>
                  </a:lnTo>
                  <a:lnTo>
                    <a:pt x="2485" y="0"/>
                  </a:lnTo>
                  <a:lnTo>
                    <a:pt x="2497" y="0"/>
                  </a:lnTo>
                  <a:lnTo>
                    <a:pt x="2509" y="0"/>
                  </a:lnTo>
                  <a:lnTo>
                    <a:pt x="2521" y="0"/>
                  </a:lnTo>
                  <a:lnTo>
                    <a:pt x="2539" y="0"/>
                  </a:lnTo>
                  <a:lnTo>
                    <a:pt x="2551" y="0"/>
                  </a:lnTo>
                  <a:lnTo>
                    <a:pt x="2563" y="0"/>
                  </a:lnTo>
                  <a:lnTo>
                    <a:pt x="2575" y="0"/>
                  </a:lnTo>
                  <a:lnTo>
                    <a:pt x="2587" y="0"/>
                  </a:lnTo>
                </a:path>
              </a:pathLst>
            </a:custGeom>
            <a:noFill/>
            <a:ln w="28575" cmpd="sng">
              <a:solidFill>
                <a:srgbClr val="007F0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34" name="Text Box 754"/>
            <p:cNvSpPr txBox="1">
              <a:spLocks noChangeAspect="1" noChangeArrowheads="1"/>
            </p:cNvSpPr>
            <p:nvPr/>
          </p:nvSpPr>
          <p:spPr bwMode="auto">
            <a:xfrm>
              <a:off x="877" y="1883"/>
              <a:ext cx="2319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400">
                  <a:latin typeface="Arial" charset="0"/>
                </a:rPr>
                <a:t>No control, Quasi steady state and fast control</a:t>
              </a:r>
            </a:p>
          </p:txBody>
        </p:sp>
        <p:sp>
          <p:nvSpPr>
            <p:cNvPr id="405235" name="Line 755"/>
            <p:cNvSpPr>
              <a:spLocks noChangeAspect="1" noChangeShapeType="1"/>
            </p:cNvSpPr>
            <p:nvPr/>
          </p:nvSpPr>
          <p:spPr bwMode="auto">
            <a:xfrm>
              <a:off x="1349" y="1750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36" name="Rectangle 756"/>
            <p:cNvSpPr>
              <a:spLocks noChangeAspect="1" noChangeArrowheads="1"/>
            </p:cNvSpPr>
            <p:nvPr/>
          </p:nvSpPr>
          <p:spPr bwMode="auto">
            <a:xfrm>
              <a:off x="2317" y="1791"/>
              <a:ext cx="11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100</a:t>
              </a:r>
              <a:endParaRPr lang="en-GB" sz="2800">
                <a:latin typeface="Arial" charset="0"/>
              </a:endParaRPr>
            </a:p>
          </p:txBody>
        </p:sp>
      </p:grpSp>
      <p:grpSp>
        <p:nvGrpSpPr>
          <p:cNvPr id="405237" name="Group 757"/>
          <p:cNvGrpSpPr>
            <a:grpSpLocks/>
          </p:cNvGrpSpPr>
          <p:nvPr/>
        </p:nvGrpSpPr>
        <p:grpSpPr bwMode="auto">
          <a:xfrm>
            <a:off x="5834063" y="2152650"/>
            <a:ext cx="2667000" cy="3781425"/>
            <a:chOff x="3427" y="1883"/>
            <a:chExt cx="1424" cy="2002"/>
          </a:xfrm>
        </p:grpSpPr>
        <p:sp>
          <p:nvSpPr>
            <p:cNvPr id="405238" name="Rectangle 758"/>
            <p:cNvSpPr>
              <a:spLocks noChangeAspect="1" noChangeArrowheads="1"/>
            </p:cNvSpPr>
            <p:nvPr/>
          </p:nvSpPr>
          <p:spPr bwMode="auto">
            <a:xfrm>
              <a:off x="3437" y="2029"/>
              <a:ext cx="1155" cy="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39" name="Rectangle 759"/>
            <p:cNvSpPr>
              <a:spLocks noChangeAspect="1" noChangeArrowheads="1"/>
            </p:cNvSpPr>
            <p:nvPr/>
          </p:nvSpPr>
          <p:spPr bwMode="auto">
            <a:xfrm>
              <a:off x="3437" y="2029"/>
              <a:ext cx="1155" cy="47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40" name="Freeform 760"/>
            <p:cNvSpPr>
              <a:spLocks noChangeAspect="1"/>
            </p:cNvSpPr>
            <p:nvPr/>
          </p:nvSpPr>
          <p:spPr bwMode="auto">
            <a:xfrm>
              <a:off x="3437" y="2029"/>
              <a:ext cx="0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41" name="Freeform 761"/>
            <p:cNvSpPr>
              <a:spLocks noChangeAspect="1"/>
            </p:cNvSpPr>
            <p:nvPr/>
          </p:nvSpPr>
          <p:spPr bwMode="auto">
            <a:xfrm>
              <a:off x="3551" y="2029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42" name="Freeform 762"/>
            <p:cNvSpPr>
              <a:spLocks noChangeAspect="1"/>
            </p:cNvSpPr>
            <p:nvPr/>
          </p:nvSpPr>
          <p:spPr bwMode="auto">
            <a:xfrm>
              <a:off x="3669" y="2029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43" name="Freeform 763"/>
            <p:cNvSpPr>
              <a:spLocks noChangeAspect="1"/>
            </p:cNvSpPr>
            <p:nvPr/>
          </p:nvSpPr>
          <p:spPr bwMode="auto">
            <a:xfrm>
              <a:off x="3783" y="2029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44" name="Freeform 764"/>
            <p:cNvSpPr>
              <a:spLocks noChangeAspect="1"/>
            </p:cNvSpPr>
            <p:nvPr/>
          </p:nvSpPr>
          <p:spPr bwMode="auto">
            <a:xfrm>
              <a:off x="3898" y="2029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45" name="Freeform 765"/>
            <p:cNvSpPr>
              <a:spLocks noChangeAspect="1"/>
            </p:cNvSpPr>
            <p:nvPr/>
          </p:nvSpPr>
          <p:spPr bwMode="auto">
            <a:xfrm>
              <a:off x="4015" y="2029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46" name="Freeform 766"/>
            <p:cNvSpPr>
              <a:spLocks noChangeAspect="1"/>
            </p:cNvSpPr>
            <p:nvPr/>
          </p:nvSpPr>
          <p:spPr bwMode="auto">
            <a:xfrm>
              <a:off x="4130" y="2029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47" name="Freeform 767"/>
            <p:cNvSpPr>
              <a:spLocks noChangeAspect="1"/>
            </p:cNvSpPr>
            <p:nvPr/>
          </p:nvSpPr>
          <p:spPr bwMode="auto">
            <a:xfrm>
              <a:off x="4244" y="2029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48" name="Freeform 768"/>
            <p:cNvSpPr>
              <a:spLocks noChangeAspect="1"/>
            </p:cNvSpPr>
            <p:nvPr/>
          </p:nvSpPr>
          <p:spPr bwMode="auto">
            <a:xfrm>
              <a:off x="4359" y="2029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49" name="Freeform 769"/>
            <p:cNvSpPr>
              <a:spLocks noChangeAspect="1"/>
            </p:cNvSpPr>
            <p:nvPr/>
          </p:nvSpPr>
          <p:spPr bwMode="auto">
            <a:xfrm>
              <a:off x="4476" y="2029"/>
              <a:ext cx="1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50" name="Freeform 770"/>
            <p:cNvSpPr>
              <a:spLocks noChangeAspect="1"/>
            </p:cNvSpPr>
            <p:nvPr/>
          </p:nvSpPr>
          <p:spPr bwMode="auto">
            <a:xfrm>
              <a:off x="4592" y="2029"/>
              <a:ext cx="0" cy="473"/>
            </a:xfrm>
            <a:custGeom>
              <a:avLst/>
              <a:gdLst>
                <a:gd name="T0" fmla="*/ 92 h 92"/>
                <a:gd name="T1" fmla="*/ 0 h 92"/>
                <a:gd name="T2" fmla="*/ 0 h 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2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51" name="Freeform 771"/>
            <p:cNvSpPr>
              <a:spLocks noChangeAspect="1"/>
            </p:cNvSpPr>
            <p:nvPr/>
          </p:nvSpPr>
          <p:spPr bwMode="auto">
            <a:xfrm>
              <a:off x="3437" y="2446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52" name="Freeform 772"/>
            <p:cNvSpPr>
              <a:spLocks noChangeAspect="1"/>
            </p:cNvSpPr>
            <p:nvPr/>
          </p:nvSpPr>
          <p:spPr bwMode="auto">
            <a:xfrm>
              <a:off x="3437" y="2327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53" name="Freeform 773"/>
            <p:cNvSpPr>
              <a:spLocks noChangeAspect="1"/>
            </p:cNvSpPr>
            <p:nvPr/>
          </p:nvSpPr>
          <p:spPr bwMode="auto">
            <a:xfrm>
              <a:off x="3437" y="2209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54" name="Freeform 774"/>
            <p:cNvSpPr>
              <a:spLocks noChangeAspect="1"/>
            </p:cNvSpPr>
            <p:nvPr/>
          </p:nvSpPr>
          <p:spPr bwMode="auto">
            <a:xfrm>
              <a:off x="3437" y="2091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55" name="Line 775"/>
            <p:cNvSpPr>
              <a:spLocks noChangeAspect="1" noChangeShapeType="1"/>
            </p:cNvSpPr>
            <p:nvPr/>
          </p:nvSpPr>
          <p:spPr bwMode="auto">
            <a:xfrm>
              <a:off x="3437" y="2029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56" name="Line 776"/>
            <p:cNvSpPr>
              <a:spLocks noChangeAspect="1" noChangeShapeType="1"/>
            </p:cNvSpPr>
            <p:nvPr/>
          </p:nvSpPr>
          <p:spPr bwMode="auto">
            <a:xfrm>
              <a:off x="3437" y="2502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57" name="Line 777"/>
            <p:cNvSpPr>
              <a:spLocks noChangeAspect="1" noChangeShapeType="1"/>
            </p:cNvSpPr>
            <p:nvPr/>
          </p:nvSpPr>
          <p:spPr bwMode="auto">
            <a:xfrm flipV="1">
              <a:off x="4592" y="2029"/>
              <a:ext cx="0" cy="4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58" name="Line 778"/>
            <p:cNvSpPr>
              <a:spLocks noChangeAspect="1" noChangeShapeType="1"/>
            </p:cNvSpPr>
            <p:nvPr/>
          </p:nvSpPr>
          <p:spPr bwMode="auto">
            <a:xfrm flipV="1">
              <a:off x="3437" y="2029"/>
              <a:ext cx="0" cy="4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59" name="Line 779"/>
            <p:cNvSpPr>
              <a:spLocks noChangeAspect="1" noChangeShapeType="1"/>
            </p:cNvSpPr>
            <p:nvPr/>
          </p:nvSpPr>
          <p:spPr bwMode="auto">
            <a:xfrm>
              <a:off x="3437" y="2502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60" name="Line 780"/>
            <p:cNvSpPr>
              <a:spLocks noChangeAspect="1" noChangeShapeType="1"/>
            </p:cNvSpPr>
            <p:nvPr/>
          </p:nvSpPr>
          <p:spPr bwMode="auto">
            <a:xfrm flipV="1">
              <a:off x="3437" y="2029"/>
              <a:ext cx="0" cy="4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61" name="Line 781"/>
            <p:cNvSpPr>
              <a:spLocks noChangeAspect="1" noChangeShapeType="1"/>
            </p:cNvSpPr>
            <p:nvPr/>
          </p:nvSpPr>
          <p:spPr bwMode="auto">
            <a:xfrm flipV="1">
              <a:off x="3437" y="2482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62" name="Line 782"/>
            <p:cNvSpPr>
              <a:spLocks noChangeAspect="1" noChangeShapeType="1"/>
            </p:cNvSpPr>
            <p:nvPr/>
          </p:nvSpPr>
          <p:spPr bwMode="auto">
            <a:xfrm>
              <a:off x="3437" y="2029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63" name="Line 783"/>
            <p:cNvSpPr>
              <a:spLocks noChangeAspect="1" noChangeShapeType="1"/>
            </p:cNvSpPr>
            <p:nvPr/>
          </p:nvSpPr>
          <p:spPr bwMode="auto">
            <a:xfrm flipV="1">
              <a:off x="3551" y="248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64" name="Line 784"/>
            <p:cNvSpPr>
              <a:spLocks noChangeAspect="1" noChangeShapeType="1"/>
            </p:cNvSpPr>
            <p:nvPr/>
          </p:nvSpPr>
          <p:spPr bwMode="auto">
            <a:xfrm>
              <a:off x="3551" y="202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65" name="Line 785"/>
            <p:cNvSpPr>
              <a:spLocks noChangeAspect="1" noChangeShapeType="1"/>
            </p:cNvSpPr>
            <p:nvPr/>
          </p:nvSpPr>
          <p:spPr bwMode="auto">
            <a:xfrm flipV="1">
              <a:off x="3669" y="248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66" name="Line 786"/>
            <p:cNvSpPr>
              <a:spLocks noChangeAspect="1" noChangeShapeType="1"/>
            </p:cNvSpPr>
            <p:nvPr/>
          </p:nvSpPr>
          <p:spPr bwMode="auto">
            <a:xfrm>
              <a:off x="3669" y="202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67" name="Line 787"/>
            <p:cNvSpPr>
              <a:spLocks noChangeAspect="1" noChangeShapeType="1"/>
            </p:cNvSpPr>
            <p:nvPr/>
          </p:nvSpPr>
          <p:spPr bwMode="auto">
            <a:xfrm flipV="1">
              <a:off x="3783" y="248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68" name="Line 788"/>
            <p:cNvSpPr>
              <a:spLocks noChangeAspect="1" noChangeShapeType="1"/>
            </p:cNvSpPr>
            <p:nvPr/>
          </p:nvSpPr>
          <p:spPr bwMode="auto">
            <a:xfrm>
              <a:off x="3783" y="202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69" name="Line 789"/>
            <p:cNvSpPr>
              <a:spLocks noChangeAspect="1" noChangeShapeType="1"/>
            </p:cNvSpPr>
            <p:nvPr/>
          </p:nvSpPr>
          <p:spPr bwMode="auto">
            <a:xfrm flipV="1">
              <a:off x="3898" y="248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70" name="Line 790"/>
            <p:cNvSpPr>
              <a:spLocks noChangeAspect="1" noChangeShapeType="1"/>
            </p:cNvSpPr>
            <p:nvPr/>
          </p:nvSpPr>
          <p:spPr bwMode="auto">
            <a:xfrm>
              <a:off x="3898" y="202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71" name="Line 791"/>
            <p:cNvSpPr>
              <a:spLocks noChangeAspect="1" noChangeShapeType="1"/>
            </p:cNvSpPr>
            <p:nvPr/>
          </p:nvSpPr>
          <p:spPr bwMode="auto">
            <a:xfrm flipV="1">
              <a:off x="4015" y="248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72" name="Line 792"/>
            <p:cNvSpPr>
              <a:spLocks noChangeAspect="1" noChangeShapeType="1"/>
            </p:cNvSpPr>
            <p:nvPr/>
          </p:nvSpPr>
          <p:spPr bwMode="auto">
            <a:xfrm>
              <a:off x="4015" y="202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73" name="Line 793"/>
            <p:cNvSpPr>
              <a:spLocks noChangeAspect="1" noChangeShapeType="1"/>
            </p:cNvSpPr>
            <p:nvPr/>
          </p:nvSpPr>
          <p:spPr bwMode="auto">
            <a:xfrm flipV="1">
              <a:off x="4130" y="248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74" name="Line 794"/>
            <p:cNvSpPr>
              <a:spLocks noChangeAspect="1" noChangeShapeType="1"/>
            </p:cNvSpPr>
            <p:nvPr/>
          </p:nvSpPr>
          <p:spPr bwMode="auto">
            <a:xfrm>
              <a:off x="4130" y="202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75" name="Line 795"/>
            <p:cNvSpPr>
              <a:spLocks noChangeAspect="1" noChangeShapeType="1"/>
            </p:cNvSpPr>
            <p:nvPr/>
          </p:nvSpPr>
          <p:spPr bwMode="auto">
            <a:xfrm flipV="1">
              <a:off x="4244" y="248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76" name="Line 796"/>
            <p:cNvSpPr>
              <a:spLocks noChangeAspect="1" noChangeShapeType="1"/>
            </p:cNvSpPr>
            <p:nvPr/>
          </p:nvSpPr>
          <p:spPr bwMode="auto">
            <a:xfrm>
              <a:off x="4244" y="202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77" name="Line 797"/>
            <p:cNvSpPr>
              <a:spLocks noChangeAspect="1" noChangeShapeType="1"/>
            </p:cNvSpPr>
            <p:nvPr/>
          </p:nvSpPr>
          <p:spPr bwMode="auto">
            <a:xfrm flipV="1">
              <a:off x="4359" y="248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78" name="Line 798"/>
            <p:cNvSpPr>
              <a:spLocks noChangeAspect="1" noChangeShapeType="1"/>
            </p:cNvSpPr>
            <p:nvPr/>
          </p:nvSpPr>
          <p:spPr bwMode="auto">
            <a:xfrm>
              <a:off x="4359" y="202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79" name="Line 799"/>
            <p:cNvSpPr>
              <a:spLocks noChangeAspect="1" noChangeShapeType="1"/>
            </p:cNvSpPr>
            <p:nvPr/>
          </p:nvSpPr>
          <p:spPr bwMode="auto">
            <a:xfrm flipV="1">
              <a:off x="4476" y="248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80" name="Line 800"/>
            <p:cNvSpPr>
              <a:spLocks noChangeAspect="1" noChangeShapeType="1"/>
            </p:cNvSpPr>
            <p:nvPr/>
          </p:nvSpPr>
          <p:spPr bwMode="auto">
            <a:xfrm>
              <a:off x="4476" y="202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81" name="Line 801"/>
            <p:cNvSpPr>
              <a:spLocks noChangeAspect="1" noChangeShapeType="1"/>
            </p:cNvSpPr>
            <p:nvPr/>
          </p:nvSpPr>
          <p:spPr bwMode="auto">
            <a:xfrm flipV="1">
              <a:off x="4592" y="2482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82" name="Line 802"/>
            <p:cNvSpPr>
              <a:spLocks noChangeAspect="1" noChangeShapeType="1"/>
            </p:cNvSpPr>
            <p:nvPr/>
          </p:nvSpPr>
          <p:spPr bwMode="auto">
            <a:xfrm>
              <a:off x="4592" y="2029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83" name="Line 803"/>
            <p:cNvSpPr>
              <a:spLocks noChangeAspect="1" noChangeShapeType="1"/>
            </p:cNvSpPr>
            <p:nvPr/>
          </p:nvSpPr>
          <p:spPr bwMode="auto">
            <a:xfrm>
              <a:off x="3437" y="2446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84" name="Line 804"/>
            <p:cNvSpPr>
              <a:spLocks noChangeAspect="1" noChangeShapeType="1"/>
            </p:cNvSpPr>
            <p:nvPr/>
          </p:nvSpPr>
          <p:spPr bwMode="auto">
            <a:xfrm flipH="1">
              <a:off x="4581" y="2446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85" name="Line 805"/>
            <p:cNvSpPr>
              <a:spLocks noChangeAspect="1" noChangeShapeType="1"/>
            </p:cNvSpPr>
            <p:nvPr/>
          </p:nvSpPr>
          <p:spPr bwMode="auto">
            <a:xfrm>
              <a:off x="3437" y="2327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86" name="Line 806"/>
            <p:cNvSpPr>
              <a:spLocks noChangeAspect="1" noChangeShapeType="1"/>
            </p:cNvSpPr>
            <p:nvPr/>
          </p:nvSpPr>
          <p:spPr bwMode="auto">
            <a:xfrm flipH="1">
              <a:off x="4581" y="2327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87" name="Line 807"/>
            <p:cNvSpPr>
              <a:spLocks noChangeAspect="1" noChangeShapeType="1"/>
            </p:cNvSpPr>
            <p:nvPr/>
          </p:nvSpPr>
          <p:spPr bwMode="auto">
            <a:xfrm>
              <a:off x="3437" y="2209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88" name="Line 808"/>
            <p:cNvSpPr>
              <a:spLocks noChangeAspect="1" noChangeShapeType="1"/>
            </p:cNvSpPr>
            <p:nvPr/>
          </p:nvSpPr>
          <p:spPr bwMode="auto">
            <a:xfrm flipH="1">
              <a:off x="4581" y="2209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89" name="Line 809"/>
            <p:cNvSpPr>
              <a:spLocks noChangeAspect="1" noChangeShapeType="1"/>
            </p:cNvSpPr>
            <p:nvPr/>
          </p:nvSpPr>
          <p:spPr bwMode="auto">
            <a:xfrm>
              <a:off x="3437" y="2091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90" name="Line 810"/>
            <p:cNvSpPr>
              <a:spLocks noChangeAspect="1" noChangeShapeType="1"/>
            </p:cNvSpPr>
            <p:nvPr/>
          </p:nvSpPr>
          <p:spPr bwMode="auto">
            <a:xfrm flipH="1">
              <a:off x="4581" y="2091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91" name="Line 811"/>
            <p:cNvSpPr>
              <a:spLocks noChangeAspect="1" noChangeShapeType="1"/>
            </p:cNvSpPr>
            <p:nvPr/>
          </p:nvSpPr>
          <p:spPr bwMode="auto">
            <a:xfrm>
              <a:off x="3437" y="2029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92" name="Line 812"/>
            <p:cNvSpPr>
              <a:spLocks noChangeAspect="1" noChangeShapeType="1"/>
            </p:cNvSpPr>
            <p:nvPr/>
          </p:nvSpPr>
          <p:spPr bwMode="auto">
            <a:xfrm>
              <a:off x="3437" y="2502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93" name="Line 813"/>
            <p:cNvSpPr>
              <a:spLocks noChangeAspect="1" noChangeShapeType="1"/>
            </p:cNvSpPr>
            <p:nvPr/>
          </p:nvSpPr>
          <p:spPr bwMode="auto">
            <a:xfrm flipV="1">
              <a:off x="4592" y="2029"/>
              <a:ext cx="0" cy="4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94" name="Line 814"/>
            <p:cNvSpPr>
              <a:spLocks noChangeAspect="1" noChangeShapeType="1"/>
            </p:cNvSpPr>
            <p:nvPr/>
          </p:nvSpPr>
          <p:spPr bwMode="auto">
            <a:xfrm flipV="1">
              <a:off x="3437" y="2029"/>
              <a:ext cx="0" cy="4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95" name="Freeform 815"/>
            <p:cNvSpPr>
              <a:spLocks noChangeAspect="1"/>
            </p:cNvSpPr>
            <p:nvPr/>
          </p:nvSpPr>
          <p:spPr bwMode="auto">
            <a:xfrm>
              <a:off x="3446" y="2230"/>
              <a:ext cx="1146" cy="200"/>
            </a:xfrm>
            <a:custGeom>
              <a:avLst/>
              <a:gdLst>
                <a:gd name="T0" fmla="*/ 0 w 1273"/>
                <a:gd name="T1" fmla="*/ 234 h 234"/>
                <a:gd name="T2" fmla="*/ 54 w 1273"/>
                <a:gd name="T3" fmla="*/ 216 h 234"/>
                <a:gd name="T4" fmla="*/ 232 w 1273"/>
                <a:gd name="T5" fmla="*/ 204 h 234"/>
                <a:gd name="T6" fmla="*/ 232 w 1273"/>
                <a:gd name="T7" fmla="*/ 192 h 234"/>
                <a:gd name="T8" fmla="*/ 309 w 1273"/>
                <a:gd name="T9" fmla="*/ 180 h 234"/>
                <a:gd name="T10" fmla="*/ 347 w 1273"/>
                <a:gd name="T11" fmla="*/ 162 h 234"/>
                <a:gd name="T12" fmla="*/ 490 w 1273"/>
                <a:gd name="T13" fmla="*/ 150 h 234"/>
                <a:gd name="T14" fmla="*/ 617 w 1273"/>
                <a:gd name="T15" fmla="*/ 138 h 234"/>
                <a:gd name="T16" fmla="*/ 644 w 1273"/>
                <a:gd name="T17" fmla="*/ 120 h 234"/>
                <a:gd name="T18" fmla="*/ 362 w 1273"/>
                <a:gd name="T19" fmla="*/ 108 h 234"/>
                <a:gd name="T20" fmla="*/ 517 w 1273"/>
                <a:gd name="T21" fmla="*/ 96 h 234"/>
                <a:gd name="T22" fmla="*/ 555 w 1273"/>
                <a:gd name="T23" fmla="*/ 78 h 234"/>
                <a:gd name="T24" fmla="*/ 463 w 1273"/>
                <a:gd name="T25" fmla="*/ 66 h 234"/>
                <a:gd name="T26" fmla="*/ 478 w 1273"/>
                <a:gd name="T27" fmla="*/ 54 h 234"/>
                <a:gd name="T28" fmla="*/ 502 w 1273"/>
                <a:gd name="T29" fmla="*/ 42 h 234"/>
                <a:gd name="T30" fmla="*/ 656 w 1273"/>
                <a:gd name="T31" fmla="*/ 24 h 234"/>
                <a:gd name="T32" fmla="*/ 1092 w 1273"/>
                <a:gd name="T33" fmla="*/ 12 h 234"/>
                <a:gd name="T34" fmla="*/ 1273 w 1273"/>
                <a:gd name="T35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3" h="234">
                  <a:moveTo>
                    <a:pt x="0" y="234"/>
                  </a:moveTo>
                  <a:lnTo>
                    <a:pt x="54" y="216"/>
                  </a:lnTo>
                  <a:lnTo>
                    <a:pt x="232" y="204"/>
                  </a:lnTo>
                  <a:lnTo>
                    <a:pt x="232" y="192"/>
                  </a:lnTo>
                  <a:lnTo>
                    <a:pt x="309" y="180"/>
                  </a:lnTo>
                  <a:lnTo>
                    <a:pt x="347" y="162"/>
                  </a:lnTo>
                  <a:lnTo>
                    <a:pt x="490" y="150"/>
                  </a:lnTo>
                  <a:lnTo>
                    <a:pt x="617" y="138"/>
                  </a:lnTo>
                  <a:lnTo>
                    <a:pt x="644" y="120"/>
                  </a:lnTo>
                  <a:lnTo>
                    <a:pt x="362" y="108"/>
                  </a:lnTo>
                  <a:lnTo>
                    <a:pt x="517" y="96"/>
                  </a:lnTo>
                  <a:lnTo>
                    <a:pt x="555" y="78"/>
                  </a:lnTo>
                  <a:lnTo>
                    <a:pt x="463" y="66"/>
                  </a:lnTo>
                  <a:lnTo>
                    <a:pt x="478" y="54"/>
                  </a:lnTo>
                  <a:lnTo>
                    <a:pt x="502" y="42"/>
                  </a:lnTo>
                  <a:lnTo>
                    <a:pt x="656" y="24"/>
                  </a:lnTo>
                  <a:lnTo>
                    <a:pt x="1092" y="12"/>
                  </a:lnTo>
                  <a:lnTo>
                    <a:pt x="1273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96" name="Freeform 816"/>
            <p:cNvSpPr>
              <a:spLocks noChangeAspect="1"/>
            </p:cNvSpPr>
            <p:nvPr/>
          </p:nvSpPr>
          <p:spPr bwMode="auto">
            <a:xfrm>
              <a:off x="3446" y="2086"/>
              <a:ext cx="1146" cy="144"/>
            </a:xfrm>
            <a:custGeom>
              <a:avLst/>
              <a:gdLst>
                <a:gd name="T0" fmla="*/ 1273 w 1273"/>
                <a:gd name="T1" fmla="*/ 168 h 168"/>
                <a:gd name="T2" fmla="*/ 1003 w 1273"/>
                <a:gd name="T3" fmla="*/ 150 h 168"/>
                <a:gd name="T4" fmla="*/ 1107 w 1273"/>
                <a:gd name="T5" fmla="*/ 138 h 168"/>
                <a:gd name="T6" fmla="*/ 594 w 1273"/>
                <a:gd name="T7" fmla="*/ 126 h 168"/>
                <a:gd name="T8" fmla="*/ 285 w 1273"/>
                <a:gd name="T9" fmla="*/ 108 h 168"/>
                <a:gd name="T10" fmla="*/ 220 w 1273"/>
                <a:gd name="T11" fmla="*/ 96 h 168"/>
                <a:gd name="T12" fmla="*/ 208 w 1273"/>
                <a:gd name="T13" fmla="*/ 84 h 168"/>
                <a:gd name="T14" fmla="*/ 104 w 1273"/>
                <a:gd name="T15" fmla="*/ 72 h 168"/>
                <a:gd name="T16" fmla="*/ 54 w 1273"/>
                <a:gd name="T17" fmla="*/ 54 h 168"/>
                <a:gd name="T18" fmla="*/ 15 w 1273"/>
                <a:gd name="T19" fmla="*/ 42 h 168"/>
                <a:gd name="T20" fmla="*/ 27 w 1273"/>
                <a:gd name="T21" fmla="*/ 30 h 168"/>
                <a:gd name="T22" fmla="*/ 0 w 1273"/>
                <a:gd name="T23" fmla="*/ 12 h 168"/>
                <a:gd name="T24" fmla="*/ 27 w 1273"/>
                <a:gd name="T2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3" h="168">
                  <a:moveTo>
                    <a:pt x="1273" y="168"/>
                  </a:moveTo>
                  <a:lnTo>
                    <a:pt x="1003" y="150"/>
                  </a:lnTo>
                  <a:lnTo>
                    <a:pt x="1107" y="138"/>
                  </a:lnTo>
                  <a:lnTo>
                    <a:pt x="594" y="126"/>
                  </a:lnTo>
                  <a:lnTo>
                    <a:pt x="285" y="108"/>
                  </a:lnTo>
                  <a:lnTo>
                    <a:pt x="220" y="96"/>
                  </a:lnTo>
                  <a:lnTo>
                    <a:pt x="208" y="84"/>
                  </a:lnTo>
                  <a:lnTo>
                    <a:pt x="104" y="72"/>
                  </a:lnTo>
                  <a:lnTo>
                    <a:pt x="54" y="54"/>
                  </a:lnTo>
                  <a:lnTo>
                    <a:pt x="15" y="42"/>
                  </a:lnTo>
                  <a:lnTo>
                    <a:pt x="27" y="30"/>
                  </a:lnTo>
                  <a:lnTo>
                    <a:pt x="0" y="12"/>
                  </a:lnTo>
                  <a:lnTo>
                    <a:pt x="27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97" name="Freeform 817"/>
            <p:cNvSpPr>
              <a:spLocks noChangeAspect="1"/>
            </p:cNvSpPr>
            <p:nvPr/>
          </p:nvSpPr>
          <p:spPr bwMode="auto">
            <a:xfrm flipV="1">
              <a:off x="3446" y="2304"/>
              <a:ext cx="1138" cy="41"/>
            </a:xfrm>
            <a:custGeom>
              <a:avLst/>
              <a:gdLst>
                <a:gd name="T0" fmla="*/ 0 w 1119"/>
                <a:gd name="T1" fmla="*/ 39 w 1119"/>
                <a:gd name="T2" fmla="*/ 78 w 1119"/>
                <a:gd name="T3" fmla="*/ 116 w 1119"/>
                <a:gd name="T4" fmla="*/ 155 w 1119"/>
                <a:gd name="T5" fmla="*/ 193 w 1119"/>
                <a:gd name="T6" fmla="*/ 232 w 1119"/>
                <a:gd name="T7" fmla="*/ 270 w 1119"/>
                <a:gd name="T8" fmla="*/ 309 w 1119"/>
                <a:gd name="T9" fmla="*/ 347 w 1119"/>
                <a:gd name="T10" fmla="*/ 386 w 1119"/>
                <a:gd name="T11" fmla="*/ 425 w 1119"/>
                <a:gd name="T12" fmla="*/ 463 w 1119"/>
                <a:gd name="T13" fmla="*/ 502 w 1119"/>
                <a:gd name="T14" fmla="*/ 540 w 1119"/>
                <a:gd name="T15" fmla="*/ 579 w 1119"/>
                <a:gd name="T16" fmla="*/ 617 w 1119"/>
                <a:gd name="T17" fmla="*/ 656 w 1119"/>
                <a:gd name="T18" fmla="*/ 694 w 1119"/>
                <a:gd name="T19" fmla="*/ 733 w 1119"/>
                <a:gd name="T20" fmla="*/ 772 w 1119"/>
                <a:gd name="T21" fmla="*/ 810 w 1119"/>
                <a:gd name="T22" fmla="*/ 849 w 1119"/>
                <a:gd name="T23" fmla="*/ 887 w 1119"/>
                <a:gd name="T24" fmla="*/ 926 w 1119"/>
                <a:gd name="T25" fmla="*/ 964 w 1119"/>
                <a:gd name="T26" fmla="*/ 1003 w 1119"/>
                <a:gd name="T27" fmla="*/ 1042 w 1119"/>
                <a:gd name="T28" fmla="*/ 1080 w 1119"/>
                <a:gd name="T29" fmla="*/ 1119 w 11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</a:cxnLst>
              <a:rect l="0" t="0" r="r" b="b"/>
              <a:pathLst>
                <a:path w="1119">
                  <a:moveTo>
                    <a:pt x="0" y="0"/>
                  </a:moveTo>
                  <a:lnTo>
                    <a:pt x="39" y="0"/>
                  </a:lnTo>
                  <a:lnTo>
                    <a:pt x="78" y="0"/>
                  </a:lnTo>
                  <a:lnTo>
                    <a:pt x="116" y="0"/>
                  </a:lnTo>
                  <a:lnTo>
                    <a:pt x="155" y="0"/>
                  </a:lnTo>
                  <a:lnTo>
                    <a:pt x="193" y="0"/>
                  </a:lnTo>
                  <a:lnTo>
                    <a:pt x="232" y="0"/>
                  </a:lnTo>
                  <a:lnTo>
                    <a:pt x="270" y="0"/>
                  </a:lnTo>
                  <a:lnTo>
                    <a:pt x="309" y="0"/>
                  </a:lnTo>
                  <a:lnTo>
                    <a:pt x="347" y="0"/>
                  </a:lnTo>
                  <a:lnTo>
                    <a:pt x="386" y="0"/>
                  </a:lnTo>
                  <a:lnTo>
                    <a:pt x="425" y="0"/>
                  </a:lnTo>
                  <a:lnTo>
                    <a:pt x="463" y="0"/>
                  </a:lnTo>
                  <a:lnTo>
                    <a:pt x="502" y="0"/>
                  </a:lnTo>
                  <a:lnTo>
                    <a:pt x="540" y="0"/>
                  </a:lnTo>
                  <a:lnTo>
                    <a:pt x="579" y="0"/>
                  </a:lnTo>
                  <a:lnTo>
                    <a:pt x="617" y="0"/>
                  </a:lnTo>
                  <a:lnTo>
                    <a:pt x="656" y="0"/>
                  </a:lnTo>
                  <a:lnTo>
                    <a:pt x="694" y="0"/>
                  </a:lnTo>
                  <a:lnTo>
                    <a:pt x="733" y="0"/>
                  </a:lnTo>
                  <a:lnTo>
                    <a:pt x="772" y="0"/>
                  </a:lnTo>
                  <a:lnTo>
                    <a:pt x="810" y="0"/>
                  </a:lnTo>
                  <a:lnTo>
                    <a:pt x="849" y="0"/>
                  </a:lnTo>
                  <a:lnTo>
                    <a:pt x="887" y="0"/>
                  </a:lnTo>
                  <a:lnTo>
                    <a:pt x="926" y="0"/>
                  </a:lnTo>
                  <a:lnTo>
                    <a:pt x="964" y="0"/>
                  </a:lnTo>
                  <a:lnTo>
                    <a:pt x="1003" y="0"/>
                  </a:lnTo>
                  <a:lnTo>
                    <a:pt x="1042" y="0"/>
                  </a:lnTo>
                  <a:lnTo>
                    <a:pt x="1080" y="0"/>
                  </a:lnTo>
                  <a:lnTo>
                    <a:pt x="1119" y="0"/>
                  </a:lnTo>
                </a:path>
              </a:pathLst>
            </a:custGeom>
            <a:noFill/>
            <a:ln w="28575" cmpd="sng">
              <a:solidFill>
                <a:srgbClr val="007F0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98" name="Rectangle 818"/>
            <p:cNvSpPr>
              <a:spLocks noChangeAspect="1" noChangeArrowheads="1"/>
            </p:cNvSpPr>
            <p:nvPr/>
          </p:nvSpPr>
          <p:spPr bwMode="auto">
            <a:xfrm>
              <a:off x="3437" y="2667"/>
              <a:ext cx="1155" cy="4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299" name="Rectangle 819"/>
            <p:cNvSpPr>
              <a:spLocks noChangeAspect="1" noChangeArrowheads="1"/>
            </p:cNvSpPr>
            <p:nvPr/>
          </p:nvSpPr>
          <p:spPr bwMode="auto">
            <a:xfrm>
              <a:off x="3437" y="2667"/>
              <a:ext cx="1155" cy="47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00" name="Freeform 820"/>
            <p:cNvSpPr>
              <a:spLocks noChangeAspect="1"/>
            </p:cNvSpPr>
            <p:nvPr/>
          </p:nvSpPr>
          <p:spPr bwMode="auto">
            <a:xfrm>
              <a:off x="3437" y="2667"/>
              <a:ext cx="0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01" name="Freeform 821"/>
            <p:cNvSpPr>
              <a:spLocks noChangeAspect="1"/>
            </p:cNvSpPr>
            <p:nvPr/>
          </p:nvSpPr>
          <p:spPr bwMode="auto">
            <a:xfrm>
              <a:off x="3551" y="2667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02" name="Freeform 822"/>
            <p:cNvSpPr>
              <a:spLocks noChangeAspect="1"/>
            </p:cNvSpPr>
            <p:nvPr/>
          </p:nvSpPr>
          <p:spPr bwMode="auto">
            <a:xfrm>
              <a:off x="3669" y="2667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03" name="Freeform 823"/>
            <p:cNvSpPr>
              <a:spLocks noChangeAspect="1"/>
            </p:cNvSpPr>
            <p:nvPr/>
          </p:nvSpPr>
          <p:spPr bwMode="auto">
            <a:xfrm>
              <a:off x="3783" y="2667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04" name="Freeform 824"/>
            <p:cNvSpPr>
              <a:spLocks noChangeAspect="1"/>
            </p:cNvSpPr>
            <p:nvPr/>
          </p:nvSpPr>
          <p:spPr bwMode="auto">
            <a:xfrm>
              <a:off x="3898" y="2667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05" name="Freeform 825"/>
            <p:cNvSpPr>
              <a:spLocks noChangeAspect="1"/>
            </p:cNvSpPr>
            <p:nvPr/>
          </p:nvSpPr>
          <p:spPr bwMode="auto">
            <a:xfrm>
              <a:off x="4015" y="2667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06" name="Freeform 826"/>
            <p:cNvSpPr>
              <a:spLocks noChangeAspect="1"/>
            </p:cNvSpPr>
            <p:nvPr/>
          </p:nvSpPr>
          <p:spPr bwMode="auto">
            <a:xfrm>
              <a:off x="4130" y="2667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07" name="Freeform 827"/>
            <p:cNvSpPr>
              <a:spLocks noChangeAspect="1"/>
            </p:cNvSpPr>
            <p:nvPr/>
          </p:nvSpPr>
          <p:spPr bwMode="auto">
            <a:xfrm>
              <a:off x="4244" y="2667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08" name="Freeform 828"/>
            <p:cNvSpPr>
              <a:spLocks noChangeAspect="1"/>
            </p:cNvSpPr>
            <p:nvPr/>
          </p:nvSpPr>
          <p:spPr bwMode="auto">
            <a:xfrm>
              <a:off x="4359" y="2667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09" name="Freeform 829"/>
            <p:cNvSpPr>
              <a:spLocks noChangeAspect="1"/>
            </p:cNvSpPr>
            <p:nvPr/>
          </p:nvSpPr>
          <p:spPr bwMode="auto">
            <a:xfrm>
              <a:off x="4476" y="2667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10" name="Freeform 830"/>
            <p:cNvSpPr>
              <a:spLocks noChangeAspect="1"/>
            </p:cNvSpPr>
            <p:nvPr/>
          </p:nvSpPr>
          <p:spPr bwMode="auto">
            <a:xfrm>
              <a:off x="4592" y="2667"/>
              <a:ext cx="0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11" name="Freeform 831"/>
            <p:cNvSpPr>
              <a:spLocks noChangeAspect="1"/>
            </p:cNvSpPr>
            <p:nvPr/>
          </p:nvSpPr>
          <p:spPr bwMode="auto">
            <a:xfrm>
              <a:off x="3437" y="3084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12" name="Freeform 832"/>
            <p:cNvSpPr>
              <a:spLocks noChangeAspect="1"/>
            </p:cNvSpPr>
            <p:nvPr/>
          </p:nvSpPr>
          <p:spPr bwMode="auto">
            <a:xfrm>
              <a:off x="3437" y="2965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13" name="Freeform 833"/>
            <p:cNvSpPr>
              <a:spLocks noChangeAspect="1"/>
            </p:cNvSpPr>
            <p:nvPr/>
          </p:nvSpPr>
          <p:spPr bwMode="auto">
            <a:xfrm>
              <a:off x="3437" y="2847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14" name="Freeform 834"/>
            <p:cNvSpPr>
              <a:spLocks noChangeAspect="1"/>
            </p:cNvSpPr>
            <p:nvPr/>
          </p:nvSpPr>
          <p:spPr bwMode="auto">
            <a:xfrm>
              <a:off x="3437" y="2729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15" name="Line 835"/>
            <p:cNvSpPr>
              <a:spLocks noChangeAspect="1" noChangeShapeType="1"/>
            </p:cNvSpPr>
            <p:nvPr/>
          </p:nvSpPr>
          <p:spPr bwMode="auto">
            <a:xfrm>
              <a:off x="3437" y="2667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16" name="Line 836"/>
            <p:cNvSpPr>
              <a:spLocks noChangeAspect="1" noChangeShapeType="1"/>
            </p:cNvSpPr>
            <p:nvPr/>
          </p:nvSpPr>
          <p:spPr bwMode="auto">
            <a:xfrm>
              <a:off x="3437" y="3145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17" name="Line 837"/>
            <p:cNvSpPr>
              <a:spLocks noChangeAspect="1" noChangeShapeType="1"/>
            </p:cNvSpPr>
            <p:nvPr/>
          </p:nvSpPr>
          <p:spPr bwMode="auto">
            <a:xfrm flipV="1">
              <a:off x="4592" y="2667"/>
              <a:ext cx="0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18" name="Line 838"/>
            <p:cNvSpPr>
              <a:spLocks noChangeAspect="1" noChangeShapeType="1"/>
            </p:cNvSpPr>
            <p:nvPr/>
          </p:nvSpPr>
          <p:spPr bwMode="auto">
            <a:xfrm flipV="1">
              <a:off x="3437" y="2667"/>
              <a:ext cx="0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19" name="Line 839"/>
            <p:cNvSpPr>
              <a:spLocks noChangeAspect="1" noChangeShapeType="1"/>
            </p:cNvSpPr>
            <p:nvPr/>
          </p:nvSpPr>
          <p:spPr bwMode="auto">
            <a:xfrm>
              <a:off x="3437" y="3145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20" name="Line 840"/>
            <p:cNvSpPr>
              <a:spLocks noChangeAspect="1" noChangeShapeType="1"/>
            </p:cNvSpPr>
            <p:nvPr/>
          </p:nvSpPr>
          <p:spPr bwMode="auto">
            <a:xfrm flipV="1">
              <a:off x="3437" y="2667"/>
              <a:ext cx="0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21" name="Line 841"/>
            <p:cNvSpPr>
              <a:spLocks noChangeAspect="1" noChangeShapeType="1"/>
            </p:cNvSpPr>
            <p:nvPr/>
          </p:nvSpPr>
          <p:spPr bwMode="auto">
            <a:xfrm flipV="1">
              <a:off x="3437" y="3125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22" name="Line 842"/>
            <p:cNvSpPr>
              <a:spLocks noChangeAspect="1" noChangeShapeType="1"/>
            </p:cNvSpPr>
            <p:nvPr/>
          </p:nvSpPr>
          <p:spPr bwMode="auto">
            <a:xfrm>
              <a:off x="3437" y="2667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23" name="Line 843"/>
            <p:cNvSpPr>
              <a:spLocks noChangeAspect="1" noChangeShapeType="1"/>
            </p:cNvSpPr>
            <p:nvPr/>
          </p:nvSpPr>
          <p:spPr bwMode="auto">
            <a:xfrm flipV="1">
              <a:off x="3551" y="312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24" name="Line 844"/>
            <p:cNvSpPr>
              <a:spLocks noChangeAspect="1" noChangeShapeType="1"/>
            </p:cNvSpPr>
            <p:nvPr/>
          </p:nvSpPr>
          <p:spPr bwMode="auto">
            <a:xfrm>
              <a:off x="3551" y="266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25" name="Line 845"/>
            <p:cNvSpPr>
              <a:spLocks noChangeAspect="1" noChangeShapeType="1"/>
            </p:cNvSpPr>
            <p:nvPr/>
          </p:nvSpPr>
          <p:spPr bwMode="auto">
            <a:xfrm flipV="1">
              <a:off x="3669" y="312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26" name="Line 846"/>
            <p:cNvSpPr>
              <a:spLocks noChangeAspect="1" noChangeShapeType="1"/>
            </p:cNvSpPr>
            <p:nvPr/>
          </p:nvSpPr>
          <p:spPr bwMode="auto">
            <a:xfrm>
              <a:off x="3669" y="266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27" name="Line 847"/>
            <p:cNvSpPr>
              <a:spLocks noChangeAspect="1" noChangeShapeType="1"/>
            </p:cNvSpPr>
            <p:nvPr/>
          </p:nvSpPr>
          <p:spPr bwMode="auto">
            <a:xfrm flipV="1">
              <a:off x="3783" y="312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28" name="Line 848"/>
            <p:cNvSpPr>
              <a:spLocks noChangeAspect="1" noChangeShapeType="1"/>
            </p:cNvSpPr>
            <p:nvPr/>
          </p:nvSpPr>
          <p:spPr bwMode="auto">
            <a:xfrm>
              <a:off x="3783" y="266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29" name="Line 849"/>
            <p:cNvSpPr>
              <a:spLocks noChangeAspect="1" noChangeShapeType="1"/>
            </p:cNvSpPr>
            <p:nvPr/>
          </p:nvSpPr>
          <p:spPr bwMode="auto">
            <a:xfrm flipV="1">
              <a:off x="3898" y="312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30" name="Line 850"/>
            <p:cNvSpPr>
              <a:spLocks noChangeAspect="1" noChangeShapeType="1"/>
            </p:cNvSpPr>
            <p:nvPr/>
          </p:nvSpPr>
          <p:spPr bwMode="auto">
            <a:xfrm>
              <a:off x="3898" y="266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31" name="Line 851"/>
            <p:cNvSpPr>
              <a:spLocks noChangeAspect="1" noChangeShapeType="1"/>
            </p:cNvSpPr>
            <p:nvPr/>
          </p:nvSpPr>
          <p:spPr bwMode="auto">
            <a:xfrm flipV="1">
              <a:off x="4015" y="312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32" name="Line 852"/>
            <p:cNvSpPr>
              <a:spLocks noChangeAspect="1" noChangeShapeType="1"/>
            </p:cNvSpPr>
            <p:nvPr/>
          </p:nvSpPr>
          <p:spPr bwMode="auto">
            <a:xfrm>
              <a:off x="4015" y="266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33" name="Line 853"/>
            <p:cNvSpPr>
              <a:spLocks noChangeAspect="1" noChangeShapeType="1"/>
            </p:cNvSpPr>
            <p:nvPr/>
          </p:nvSpPr>
          <p:spPr bwMode="auto">
            <a:xfrm flipV="1">
              <a:off x="4130" y="312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34" name="Line 854"/>
            <p:cNvSpPr>
              <a:spLocks noChangeAspect="1" noChangeShapeType="1"/>
            </p:cNvSpPr>
            <p:nvPr/>
          </p:nvSpPr>
          <p:spPr bwMode="auto">
            <a:xfrm>
              <a:off x="4130" y="266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35" name="Line 855"/>
            <p:cNvSpPr>
              <a:spLocks noChangeAspect="1" noChangeShapeType="1"/>
            </p:cNvSpPr>
            <p:nvPr/>
          </p:nvSpPr>
          <p:spPr bwMode="auto">
            <a:xfrm flipV="1">
              <a:off x="4244" y="312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36" name="Line 856"/>
            <p:cNvSpPr>
              <a:spLocks noChangeAspect="1" noChangeShapeType="1"/>
            </p:cNvSpPr>
            <p:nvPr/>
          </p:nvSpPr>
          <p:spPr bwMode="auto">
            <a:xfrm>
              <a:off x="4244" y="266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37" name="Line 857"/>
            <p:cNvSpPr>
              <a:spLocks noChangeAspect="1" noChangeShapeType="1"/>
            </p:cNvSpPr>
            <p:nvPr/>
          </p:nvSpPr>
          <p:spPr bwMode="auto">
            <a:xfrm flipV="1">
              <a:off x="4359" y="312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38" name="Line 858"/>
            <p:cNvSpPr>
              <a:spLocks noChangeAspect="1" noChangeShapeType="1"/>
            </p:cNvSpPr>
            <p:nvPr/>
          </p:nvSpPr>
          <p:spPr bwMode="auto">
            <a:xfrm>
              <a:off x="4359" y="266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39" name="Line 859"/>
            <p:cNvSpPr>
              <a:spLocks noChangeAspect="1" noChangeShapeType="1"/>
            </p:cNvSpPr>
            <p:nvPr/>
          </p:nvSpPr>
          <p:spPr bwMode="auto">
            <a:xfrm flipV="1">
              <a:off x="4476" y="312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40" name="Line 860"/>
            <p:cNvSpPr>
              <a:spLocks noChangeAspect="1" noChangeShapeType="1"/>
            </p:cNvSpPr>
            <p:nvPr/>
          </p:nvSpPr>
          <p:spPr bwMode="auto">
            <a:xfrm>
              <a:off x="4476" y="266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41" name="Line 861"/>
            <p:cNvSpPr>
              <a:spLocks noChangeAspect="1" noChangeShapeType="1"/>
            </p:cNvSpPr>
            <p:nvPr/>
          </p:nvSpPr>
          <p:spPr bwMode="auto">
            <a:xfrm flipV="1">
              <a:off x="4592" y="3125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42" name="Line 862"/>
            <p:cNvSpPr>
              <a:spLocks noChangeAspect="1" noChangeShapeType="1"/>
            </p:cNvSpPr>
            <p:nvPr/>
          </p:nvSpPr>
          <p:spPr bwMode="auto">
            <a:xfrm>
              <a:off x="4592" y="2667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43" name="Line 863"/>
            <p:cNvSpPr>
              <a:spLocks noChangeAspect="1" noChangeShapeType="1"/>
            </p:cNvSpPr>
            <p:nvPr/>
          </p:nvSpPr>
          <p:spPr bwMode="auto">
            <a:xfrm>
              <a:off x="3437" y="308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44" name="Line 864"/>
            <p:cNvSpPr>
              <a:spLocks noChangeAspect="1" noChangeShapeType="1"/>
            </p:cNvSpPr>
            <p:nvPr/>
          </p:nvSpPr>
          <p:spPr bwMode="auto">
            <a:xfrm flipH="1">
              <a:off x="4581" y="3084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45" name="Line 865"/>
            <p:cNvSpPr>
              <a:spLocks noChangeAspect="1" noChangeShapeType="1"/>
            </p:cNvSpPr>
            <p:nvPr/>
          </p:nvSpPr>
          <p:spPr bwMode="auto">
            <a:xfrm>
              <a:off x="3437" y="2965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46" name="Line 866"/>
            <p:cNvSpPr>
              <a:spLocks noChangeAspect="1" noChangeShapeType="1"/>
            </p:cNvSpPr>
            <p:nvPr/>
          </p:nvSpPr>
          <p:spPr bwMode="auto">
            <a:xfrm flipH="1">
              <a:off x="4581" y="2965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47" name="Line 867"/>
            <p:cNvSpPr>
              <a:spLocks noChangeAspect="1" noChangeShapeType="1"/>
            </p:cNvSpPr>
            <p:nvPr/>
          </p:nvSpPr>
          <p:spPr bwMode="auto">
            <a:xfrm>
              <a:off x="3437" y="2847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48" name="Line 868"/>
            <p:cNvSpPr>
              <a:spLocks noChangeAspect="1" noChangeShapeType="1"/>
            </p:cNvSpPr>
            <p:nvPr/>
          </p:nvSpPr>
          <p:spPr bwMode="auto">
            <a:xfrm flipH="1">
              <a:off x="4581" y="2847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49" name="Line 869"/>
            <p:cNvSpPr>
              <a:spLocks noChangeAspect="1" noChangeShapeType="1"/>
            </p:cNvSpPr>
            <p:nvPr/>
          </p:nvSpPr>
          <p:spPr bwMode="auto">
            <a:xfrm>
              <a:off x="3437" y="2729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50" name="Line 870"/>
            <p:cNvSpPr>
              <a:spLocks noChangeAspect="1" noChangeShapeType="1"/>
            </p:cNvSpPr>
            <p:nvPr/>
          </p:nvSpPr>
          <p:spPr bwMode="auto">
            <a:xfrm flipH="1">
              <a:off x="4581" y="2729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51" name="Line 871"/>
            <p:cNvSpPr>
              <a:spLocks noChangeAspect="1" noChangeShapeType="1"/>
            </p:cNvSpPr>
            <p:nvPr/>
          </p:nvSpPr>
          <p:spPr bwMode="auto">
            <a:xfrm>
              <a:off x="3437" y="2667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52" name="Line 872"/>
            <p:cNvSpPr>
              <a:spLocks noChangeAspect="1" noChangeShapeType="1"/>
            </p:cNvSpPr>
            <p:nvPr/>
          </p:nvSpPr>
          <p:spPr bwMode="auto">
            <a:xfrm>
              <a:off x="3437" y="3145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53" name="Line 873"/>
            <p:cNvSpPr>
              <a:spLocks noChangeAspect="1" noChangeShapeType="1"/>
            </p:cNvSpPr>
            <p:nvPr/>
          </p:nvSpPr>
          <p:spPr bwMode="auto">
            <a:xfrm flipV="1">
              <a:off x="4592" y="2667"/>
              <a:ext cx="0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54" name="Line 874"/>
            <p:cNvSpPr>
              <a:spLocks noChangeAspect="1" noChangeShapeType="1"/>
            </p:cNvSpPr>
            <p:nvPr/>
          </p:nvSpPr>
          <p:spPr bwMode="auto">
            <a:xfrm flipV="1">
              <a:off x="3437" y="2667"/>
              <a:ext cx="0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55" name="Freeform 875"/>
            <p:cNvSpPr>
              <a:spLocks noChangeAspect="1"/>
            </p:cNvSpPr>
            <p:nvPr/>
          </p:nvSpPr>
          <p:spPr bwMode="auto">
            <a:xfrm>
              <a:off x="3446" y="2821"/>
              <a:ext cx="764" cy="309"/>
            </a:xfrm>
            <a:custGeom>
              <a:avLst/>
              <a:gdLst>
                <a:gd name="T0" fmla="*/ 0 w 849"/>
                <a:gd name="T1" fmla="*/ 360 h 360"/>
                <a:gd name="T2" fmla="*/ 39 w 849"/>
                <a:gd name="T3" fmla="*/ 348 h 360"/>
                <a:gd name="T4" fmla="*/ 66 w 849"/>
                <a:gd name="T5" fmla="*/ 336 h 360"/>
                <a:gd name="T6" fmla="*/ 78 w 849"/>
                <a:gd name="T7" fmla="*/ 324 h 360"/>
                <a:gd name="T8" fmla="*/ 169 w 849"/>
                <a:gd name="T9" fmla="*/ 312 h 360"/>
                <a:gd name="T10" fmla="*/ 169 w 849"/>
                <a:gd name="T11" fmla="*/ 300 h 360"/>
                <a:gd name="T12" fmla="*/ 362 w 849"/>
                <a:gd name="T13" fmla="*/ 288 h 360"/>
                <a:gd name="T14" fmla="*/ 374 w 849"/>
                <a:gd name="T15" fmla="*/ 276 h 360"/>
                <a:gd name="T16" fmla="*/ 232 w 849"/>
                <a:gd name="T17" fmla="*/ 258 h 360"/>
                <a:gd name="T18" fmla="*/ 270 w 849"/>
                <a:gd name="T19" fmla="*/ 246 h 360"/>
                <a:gd name="T20" fmla="*/ 517 w 849"/>
                <a:gd name="T21" fmla="*/ 234 h 360"/>
                <a:gd name="T22" fmla="*/ 502 w 849"/>
                <a:gd name="T23" fmla="*/ 222 h 360"/>
                <a:gd name="T24" fmla="*/ 336 w 849"/>
                <a:gd name="T25" fmla="*/ 210 h 360"/>
                <a:gd name="T26" fmla="*/ 594 w 849"/>
                <a:gd name="T27" fmla="*/ 198 h 360"/>
                <a:gd name="T28" fmla="*/ 849 w 849"/>
                <a:gd name="T29" fmla="*/ 186 h 360"/>
                <a:gd name="T30" fmla="*/ 837 w 849"/>
                <a:gd name="T31" fmla="*/ 174 h 360"/>
                <a:gd name="T32" fmla="*/ 617 w 849"/>
                <a:gd name="T33" fmla="*/ 162 h 360"/>
                <a:gd name="T34" fmla="*/ 772 w 849"/>
                <a:gd name="T35" fmla="*/ 150 h 360"/>
                <a:gd name="T36" fmla="*/ 837 w 849"/>
                <a:gd name="T37" fmla="*/ 138 h 360"/>
                <a:gd name="T38" fmla="*/ 810 w 849"/>
                <a:gd name="T39" fmla="*/ 126 h 360"/>
                <a:gd name="T40" fmla="*/ 745 w 849"/>
                <a:gd name="T41" fmla="*/ 114 h 360"/>
                <a:gd name="T42" fmla="*/ 605 w 849"/>
                <a:gd name="T43" fmla="*/ 102 h 360"/>
                <a:gd name="T44" fmla="*/ 656 w 849"/>
                <a:gd name="T45" fmla="*/ 84 h 360"/>
                <a:gd name="T46" fmla="*/ 555 w 849"/>
                <a:gd name="T47" fmla="*/ 72 h 360"/>
                <a:gd name="T48" fmla="*/ 386 w 849"/>
                <a:gd name="T49" fmla="*/ 60 h 360"/>
                <a:gd name="T50" fmla="*/ 362 w 849"/>
                <a:gd name="T51" fmla="*/ 48 h 360"/>
                <a:gd name="T52" fmla="*/ 451 w 849"/>
                <a:gd name="T53" fmla="*/ 36 h 360"/>
                <a:gd name="T54" fmla="*/ 193 w 849"/>
                <a:gd name="T55" fmla="*/ 24 h 360"/>
                <a:gd name="T56" fmla="*/ 54 w 849"/>
                <a:gd name="T57" fmla="*/ 12 h 360"/>
                <a:gd name="T58" fmla="*/ 66 w 849"/>
                <a:gd name="T5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49" h="360">
                  <a:moveTo>
                    <a:pt x="0" y="360"/>
                  </a:moveTo>
                  <a:lnTo>
                    <a:pt x="39" y="348"/>
                  </a:lnTo>
                  <a:lnTo>
                    <a:pt x="66" y="336"/>
                  </a:lnTo>
                  <a:lnTo>
                    <a:pt x="78" y="324"/>
                  </a:lnTo>
                  <a:lnTo>
                    <a:pt x="169" y="312"/>
                  </a:lnTo>
                  <a:lnTo>
                    <a:pt x="169" y="300"/>
                  </a:lnTo>
                  <a:lnTo>
                    <a:pt x="362" y="288"/>
                  </a:lnTo>
                  <a:lnTo>
                    <a:pt x="374" y="276"/>
                  </a:lnTo>
                  <a:lnTo>
                    <a:pt x="232" y="258"/>
                  </a:lnTo>
                  <a:lnTo>
                    <a:pt x="270" y="246"/>
                  </a:lnTo>
                  <a:lnTo>
                    <a:pt x="517" y="234"/>
                  </a:lnTo>
                  <a:lnTo>
                    <a:pt x="502" y="222"/>
                  </a:lnTo>
                  <a:lnTo>
                    <a:pt x="336" y="210"/>
                  </a:lnTo>
                  <a:lnTo>
                    <a:pt x="594" y="198"/>
                  </a:lnTo>
                  <a:lnTo>
                    <a:pt x="849" y="186"/>
                  </a:lnTo>
                  <a:lnTo>
                    <a:pt x="837" y="174"/>
                  </a:lnTo>
                  <a:lnTo>
                    <a:pt x="617" y="162"/>
                  </a:lnTo>
                  <a:lnTo>
                    <a:pt x="772" y="150"/>
                  </a:lnTo>
                  <a:lnTo>
                    <a:pt x="837" y="138"/>
                  </a:lnTo>
                  <a:lnTo>
                    <a:pt x="810" y="126"/>
                  </a:lnTo>
                  <a:lnTo>
                    <a:pt x="745" y="114"/>
                  </a:lnTo>
                  <a:lnTo>
                    <a:pt x="605" y="102"/>
                  </a:lnTo>
                  <a:lnTo>
                    <a:pt x="656" y="84"/>
                  </a:lnTo>
                  <a:lnTo>
                    <a:pt x="555" y="72"/>
                  </a:lnTo>
                  <a:lnTo>
                    <a:pt x="386" y="60"/>
                  </a:lnTo>
                  <a:lnTo>
                    <a:pt x="362" y="48"/>
                  </a:lnTo>
                  <a:lnTo>
                    <a:pt x="451" y="36"/>
                  </a:lnTo>
                  <a:lnTo>
                    <a:pt x="193" y="24"/>
                  </a:lnTo>
                  <a:lnTo>
                    <a:pt x="54" y="12"/>
                  </a:lnTo>
                  <a:lnTo>
                    <a:pt x="66" y="0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56" name="Freeform 876"/>
            <p:cNvSpPr>
              <a:spLocks noChangeAspect="1"/>
            </p:cNvSpPr>
            <p:nvPr/>
          </p:nvSpPr>
          <p:spPr bwMode="auto">
            <a:xfrm flipV="1">
              <a:off x="3446" y="2948"/>
              <a:ext cx="1139" cy="41"/>
            </a:xfrm>
            <a:custGeom>
              <a:avLst/>
              <a:gdLst>
                <a:gd name="T0" fmla="*/ 0 w 1119"/>
                <a:gd name="T1" fmla="*/ 39 w 1119"/>
                <a:gd name="T2" fmla="*/ 78 w 1119"/>
                <a:gd name="T3" fmla="*/ 116 w 1119"/>
                <a:gd name="T4" fmla="*/ 155 w 1119"/>
                <a:gd name="T5" fmla="*/ 193 w 1119"/>
                <a:gd name="T6" fmla="*/ 232 w 1119"/>
                <a:gd name="T7" fmla="*/ 270 w 1119"/>
                <a:gd name="T8" fmla="*/ 309 w 1119"/>
                <a:gd name="T9" fmla="*/ 347 w 1119"/>
                <a:gd name="T10" fmla="*/ 386 w 1119"/>
                <a:gd name="T11" fmla="*/ 425 w 1119"/>
                <a:gd name="T12" fmla="*/ 463 w 1119"/>
                <a:gd name="T13" fmla="*/ 502 w 1119"/>
                <a:gd name="T14" fmla="*/ 540 w 1119"/>
                <a:gd name="T15" fmla="*/ 579 w 1119"/>
                <a:gd name="T16" fmla="*/ 617 w 1119"/>
                <a:gd name="T17" fmla="*/ 656 w 1119"/>
                <a:gd name="T18" fmla="*/ 694 w 1119"/>
                <a:gd name="T19" fmla="*/ 733 w 1119"/>
                <a:gd name="T20" fmla="*/ 772 w 1119"/>
                <a:gd name="T21" fmla="*/ 810 w 1119"/>
                <a:gd name="T22" fmla="*/ 849 w 1119"/>
                <a:gd name="T23" fmla="*/ 887 w 1119"/>
                <a:gd name="T24" fmla="*/ 926 w 1119"/>
                <a:gd name="T25" fmla="*/ 964 w 1119"/>
                <a:gd name="T26" fmla="*/ 1003 w 1119"/>
                <a:gd name="T27" fmla="*/ 1042 w 1119"/>
                <a:gd name="T28" fmla="*/ 1080 w 1119"/>
                <a:gd name="T29" fmla="*/ 1119 w 11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</a:cxnLst>
              <a:rect l="0" t="0" r="r" b="b"/>
              <a:pathLst>
                <a:path w="1119">
                  <a:moveTo>
                    <a:pt x="0" y="0"/>
                  </a:moveTo>
                  <a:lnTo>
                    <a:pt x="39" y="0"/>
                  </a:lnTo>
                  <a:lnTo>
                    <a:pt x="78" y="0"/>
                  </a:lnTo>
                  <a:lnTo>
                    <a:pt x="116" y="0"/>
                  </a:lnTo>
                  <a:lnTo>
                    <a:pt x="155" y="0"/>
                  </a:lnTo>
                  <a:lnTo>
                    <a:pt x="193" y="0"/>
                  </a:lnTo>
                  <a:lnTo>
                    <a:pt x="232" y="0"/>
                  </a:lnTo>
                  <a:lnTo>
                    <a:pt x="270" y="0"/>
                  </a:lnTo>
                  <a:lnTo>
                    <a:pt x="309" y="0"/>
                  </a:lnTo>
                  <a:lnTo>
                    <a:pt x="347" y="0"/>
                  </a:lnTo>
                  <a:lnTo>
                    <a:pt x="386" y="0"/>
                  </a:lnTo>
                  <a:lnTo>
                    <a:pt x="425" y="0"/>
                  </a:lnTo>
                  <a:lnTo>
                    <a:pt x="463" y="0"/>
                  </a:lnTo>
                  <a:lnTo>
                    <a:pt x="502" y="0"/>
                  </a:lnTo>
                  <a:lnTo>
                    <a:pt x="540" y="0"/>
                  </a:lnTo>
                  <a:lnTo>
                    <a:pt x="579" y="0"/>
                  </a:lnTo>
                  <a:lnTo>
                    <a:pt x="617" y="0"/>
                  </a:lnTo>
                  <a:lnTo>
                    <a:pt x="656" y="0"/>
                  </a:lnTo>
                  <a:lnTo>
                    <a:pt x="694" y="0"/>
                  </a:lnTo>
                  <a:lnTo>
                    <a:pt x="733" y="0"/>
                  </a:lnTo>
                  <a:lnTo>
                    <a:pt x="772" y="0"/>
                  </a:lnTo>
                  <a:lnTo>
                    <a:pt x="810" y="0"/>
                  </a:lnTo>
                  <a:lnTo>
                    <a:pt x="849" y="0"/>
                  </a:lnTo>
                  <a:lnTo>
                    <a:pt x="887" y="0"/>
                  </a:lnTo>
                  <a:lnTo>
                    <a:pt x="926" y="0"/>
                  </a:lnTo>
                  <a:lnTo>
                    <a:pt x="964" y="0"/>
                  </a:lnTo>
                  <a:lnTo>
                    <a:pt x="1003" y="0"/>
                  </a:lnTo>
                  <a:lnTo>
                    <a:pt x="1042" y="0"/>
                  </a:lnTo>
                  <a:lnTo>
                    <a:pt x="1080" y="0"/>
                  </a:lnTo>
                  <a:lnTo>
                    <a:pt x="1119" y="0"/>
                  </a:lnTo>
                </a:path>
              </a:pathLst>
            </a:custGeom>
            <a:noFill/>
            <a:ln w="28575" cmpd="sng">
              <a:solidFill>
                <a:srgbClr val="007F0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57" name="Rectangle 877"/>
            <p:cNvSpPr>
              <a:spLocks noChangeAspect="1" noChangeArrowheads="1"/>
            </p:cNvSpPr>
            <p:nvPr/>
          </p:nvSpPr>
          <p:spPr bwMode="auto">
            <a:xfrm>
              <a:off x="3437" y="3305"/>
              <a:ext cx="1155" cy="4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58" name="Rectangle 878"/>
            <p:cNvSpPr>
              <a:spLocks noChangeAspect="1" noChangeArrowheads="1"/>
            </p:cNvSpPr>
            <p:nvPr/>
          </p:nvSpPr>
          <p:spPr bwMode="auto">
            <a:xfrm>
              <a:off x="3437" y="3305"/>
              <a:ext cx="1155" cy="47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59" name="Freeform 879"/>
            <p:cNvSpPr>
              <a:spLocks noChangeAspect="1"/>
            </p:cNvSpPr>
            <p:nvPr/>
          </p:nvSpPr>
          <p:spPr bwMode="auto">
            <a:xfrm>
              <a:off x="3437" y="3305"/>
              <a:ext cx="0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60" name="Freeform 880"/>
            <p:cNvSpPr>
              <a:spLocks noChangeAspect="1"/>
            </p:cNvSpPr>
            <p:nvPr/>
          </p:nvSpPr>
          <p:spPr bwMode="auto">
            <a:xfrm>
              <a:off x="3551" y="3305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61" name="Freeform 881"/>
            <p:cNvSpPr>
              <a:spLocks noChangeAspect="1"/>
            </p:cNvSpPr>
            <p:nvPr/>
          </p:nvSpPr>
          <p:spPr bwMode="auto">
            <a:xfrm>
              <a:off x="3669" y="3305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62" name="Freeform 882"/>
            <p:cNvSpPr>
              <a:spLocks noChangeAspect="1"/>
            </p:cNvSpPr>
            <p:nvPr/>
          </p:nvSpPr>
          <p:spPr bwMode="auto">
            <a:xfrm>
              <a:off x="3783" y="3305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63" name="Freeform 883"/>
            <p:cNvSpPr>
              <a:spLocks noChangeAspect="1"/>
            </p:cNvSpPr>
            <p:nvPr/>
          </p:nvSpPr>
          <p:spPr bwMode="auto">
            <a:xfrm>
              <a:off x="3898" y="3305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64" name="Freeform 884"/>
            <p:cNvSpPr>
              <a:spLocks noChangeAspect="1"/>
            </p:cNvSpPr>
            <p:nvPr/>
          </p:nvSpPr>
          <p:spPr bwMode="auto">
            <a:xfrm>
              <a:off x="4015" y="3305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65" name="Freeform 885"/>
            <p:cNvSpPr>
              <a:spLocks noChangeAspect="1"/>
            </p:cNvSpPr>
            <p:nvPr/>
          </p:nvSpPr>
          <p:spPr bwMode="auto">
            <a:xfrm>
              <a:off x="4130" y="3305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66" name="Freeform 886"/>
            <p:cNvSpPr>
              <a:spLocks noChangeAspect="1"/>
            </p:cNvSpPr>
            <p:nvPr/>
          </p:nvSpPr>
          <p:spPr bwMode="auto">
            <a:xfrm>
              <a:off x="4244" y="3305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67" name="Freeform 887"/>
            <p:cNvSpPr>
              <a:spLocks noChangeAspect="1"/>
            </p:cNvSpPr>
            <p:nvPr/>
          </p:nvSpPr>
          <p:spPr bwMode="auto">
            <a:xfrm>
              <a:off x="4359" y="3305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68" name="Freeform 888"/>
            <p:cNvSpPr>
              <a:spLocks noChangeAspect="1"/>
            </p:cNvSpPr>
            <p:nvPr/>
          </p:nvSpPr>
          <p:spPr bwMode="auto">
            <a:xfrm>
              <a:off x="4476" y="3305"/>
              <a:ext cx="1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69" name="Freeform 889"/>
            <p:cNvSpPr>
              <a:spLocks noChangeAspect="1"/>
            </p:cNvSpPr>
            <p:nvPr/>
          </p:nvSpPr>
          <p:spPr bwMode="auto">
            <a:xfrm>
              <a:off x="4592" y="3305"/>
              <a:ext cx="0" cy="478"/>
            </a:xfrm>
            <a:custGeom>
              <a:avLst/>
              <a:gdLst>
                <a:gd name="T0" fmla="*/ 93 h 93"/>
                <a:gd name="T1" fmla="*/ 0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70" name="Freeform 890"/>
            <p:cNvSpPr>
              <a:spLocks noChangeAspect="1"/>
            </p:cNvSpPr>
            <p:nvPr/>
          </p:nvSpPr>
          <p:spPr bwMode="auto">
            <a:xfrm>
              <a:off x="3437" y="3722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71" name="Freeform 891"/>
            <p:cNvSpPr>
              <a:spLocks noChangeAspect="1"/>
            </p:cNvSpPr>
            <p:nvPr/>
          </p:nvSpPr>
          <p:spPr bwMode="auto">
            <a:xfrm>
              <a:off x="3437" y="3603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72" name="Freeform 892"/>
            <p:cNvSpPr>
              <a:spLocks noChangeAspect="1"/>
            </p:cNvSpPr>
            <p:nvPr/>
          </p:nvSpPr>
          <p:spPr bwMode="auto">
            <a:xfrm>
              <a:off x="3437" y="3485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73" name="Freeform 893"/>
            <p:cNvSpPr>
              <a:spLocks noChangeAspect="1"/>
            </p:cNvSpPr>
            <p:nvPr/>
          </p:nvSpPr>
          <p:spPr bwMode="auto">
            <a:xfrm>
              <a:off x="3437" y="3367"/>
              <a:ext cx="1155" cy="1"/>
            </a:xfrm>
            <a:custGeom>
              <a:avLst/>
              <a:gdLst>
                <a:gd name="T0" fmla="*/ 0 w 433"/>
                <a:gd name="T1" fmla="*/ 433 w 433"/>
                <a:gd name="T2" fmla="*/ 433 w 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3">
                  <a:moveTo>
                    <a:pt x="0" y="0"/>
                  </a:moveTo>
                  <a:lnTo>
                    <a:pt x="433" y="0"/>
                  </a:lnTo>
                  <a:lnTo>
                    <a:pt x="4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74" name="Line 894"/>
            <p:cNvSpPr>
              <a:spLocks noChangeAspect="1" noChangeShapeType="1"/>
            </p:cNvSpPr>
            <p:nvPr/>
          </p:nvSpPr>
          <p:spPr bwMode="auto">
            <a:xfrm>
              <a:off x="3437" y="3305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75" name="Line 895"/>
            <p:cNvSpPr>
              <a:spLocks noChangeAspect="1" noChangeShapeType="1"/>
            </p:cNvSpPr>
            <p:nvPr/>
          </p:nvSpPr>
          <p:spPr bwMode="auto">
            <a:xfrm>
              <a:off x="3437" y="3783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76" name="Line 896"/>
            <p:cNvSpPr>
              <a:spLocks noChangeAspect="1" noChangeShapeType="1"/>
            </p:cNvSpPr>
            <p:nvPr/>
          </p:nvSpPr>
          <p:spPr bwMode="auto">
            <a:xfrm flipV="1">
              <a:off x="4592" y="3305"/>
              <a:ext cx="0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77" name="Line 897"/>
            <p:cNvSpPr>
              <a:spLocks noChangeAspect="1" noChangeShapeType="1"/>
            </p:cNvSpPr>
            <p:nvPr/>
          </p:nvSpPr>
          <p:spPr bwMode="auto">
            <a:xfrm flipV="1">
              <a:off x="3437" y="3305"/>
              <a:ext cx="0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78" name="Line 898"/>
            <p:cNvSpPr>
              <a:spLocks noChangeAspect="1" noChangeShapeType="1"/>
            </p:cNvSpPr>
            <p:nvPr/>
          </p:nvSpPr>
          <p:spPr bwMode="auto">
            <a:xfrm>
              <a:off x="3437" y="3783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79" name="Line 899"/>
            <p:cNvSpPr>
              <a:spLocks noChangeAspect="1" noChangeShapeType="1"/>
            </p:cNvSpPr>
            <p:nvPr/>
          </p:nvSpPr>
          <p:spPr bwMode="auto">
            <a:xfrm flipV="1">
              <a:off x="3437" y="3305"/>
              <a:ext cx="0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80" name="Line 900"/>
            <p:cNvSpPr>
              <a:spLocks noChangeAspect="1" noChangeShapeType="1"/>
            </p:cNvSpPr>
            <p:nvPr/>
          </p:nvSpPr>
          <p:spPr bwMode="auto">
            <a:xfrm flipV="1">
              <a:off x="3437" y="3763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81" name="Line 901"/>
            <p:cNvSpPr>
              <a:spLocks noChangeAspect="1" noChangeShapeType="1"/>
            </p:cNvSpPr>
            <p:nvPr/>
          </p:nvSpPr>
          <p:spPr bwMode="auto">
            <a:xfrm>
              <a:off x="3437" y="3305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82" name="Rectangle 902"/>
            <p:cNvSpPr>
              <a:spLocks noChangeAspect="1" noChangeArrowheads="1"/>
            </p:cNvSpPr>
            <p:nvPr/>
          </p:nvSpPr>
          <p:spPr bwMode="auto">
            <a:xfrm>
              <a:off x="3427" y="3803"/>
              <a:ext cx="38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383" name="Line 903"/>
            <p:cNvSpPr>
              <a:spLocks noChangeAspect="1" noChangeShapeType="1"/>
            </p:cNvSpPr>
            <p:nvPr/>
          </p:nvSpPr>
          <p:spPr bwMode="auto">
            <a:xfrm flipV="1">
              <a:off x="3551" y="376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84" name="Line 904"/>
            <p:cNvSpPr>
              <a:spLocks noChangeAspect="1" noChangeShapeType="1"/>
            </p:cNvSpPr>
            <p:nvPr/>
          </p:nvSpPr>
          <p:spPr bwMode="auto">
            <a:xfrm>
              <a:off x="3551" y="33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85" name="Rectangle 905"/>
            <p:cNvSpPr>
              <a:spLocks noChangeAspect="1" noChangeArrowheads="1"/>
            </p:cNvSpPr>
            <p:nvPr/>
          </p:nvSpPr>
          <p:spPr bwMode="auto">
            <a:xfrm>
              <a:off x="3521" y="3803"/>
              <a:ext cx="75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10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386" name="Line 906"/>
            <p:cNvSpPr>
              <a:spLocks noChangeAspect="1" noChangeShapeType="1"/>
            </p:cNvSpPr>
            <p:nvPr/>
          </p:nvSpPr>
          <p:spPr bwMode="auto">
            <a:xfrm flipV="1">
              <a:off x="3669" y="376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87" name="Line 907"/>
            <p:cNvSpPr>
              <a:spLocks noChangeAspect="1" noChangeShapeType="1"/>
            </p:cNvSpPr>
            <p:nvPr/>
          </p:nvSpPr>
          <p:spPr bwMode="auto">
            <a:xfrm>
              <a:off x="3669" y="33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88" name="Rectangle 908"/>
            <p:cNvSpPr>
              <a:spLocks noChangeAspect="1" noChangeArrowheads="1"/>
            </p:cNvSpPr>
            <p:nvPr/>
          </p:nvSpPr>
          <p:spPr bwMode="auto">
            <a:xfrm>
              <a:off x="3639" y="3803"/>
              <a:ext cx="75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20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389" name="Line 909"/>
            <p:cNvSpPr>
              <a:spLocks noChangeAspect="1" noChangeShapeType="1"/>
            </p:cNvSpPr>
            <p:nvPr/>
          </p:nvSpPr>
          <p:spPr bwMode="auto">
            <a:xfrm flipV="1">
              <a:off x="3783" y="376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90" name="Line 910"/>
            <p:cNvSpPr>
              <a:spLocks noChangeAspect="1" noChangeShapeType="1"/>
            </p:cNvSpPr>
            <p:nvPr/>
          </p:nvSpPr>
          <p:spPr bwMode="auto">
            <a:xfrm>
              <a:off x="3783" y="33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91" name="Rectangle 911"/>
            <p:cNvSpPr>
              <a:spLocks noChangeAspect="1" noChangeArrowheads="1"/>
            </p:cNvSpPr>
            <p:nvPr/>
          </p:nvSpPr>
          <p:spPr bwMode="auto">
            <a:xfrm>
              <a:off x="3754" y="3803"/>
              <a:ext cx="7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30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392" name="Line 912"/>
            <p:cNvSpPr>
              <a:spLocks noChangeAspect="1" noChangeShapeType="1"/>
            </p:cNvSpPr>
            <p:nvPr/>
          </p:nvSpPr>
          <p:spPr bwMode="auto">
            <a:xfrm flipV="1">
              <a:off x="3898" y="376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93" name="Line 913"/>
            <p:cNvSpPr>
              <a:spLocks noChangeAspect="1" noChangeShapeType="1"/>
            </p:cNvSpPr>
            <p:nvPr/>
          </p:nvSpPr>
          <p:spPr bwMode="auto">
            <a:xfrm>
              <a:off x="3898" y="33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94" name="Rectangle 914"/>
            <p:cNvSpPr>
              <a:spLocks noChangeAspect="1" noChangeArrowheads="1"/>
            </p:cNvSpPr>
            <p:nvPr/>
          </p:nvSpPr>
          <p:spPr bwMode="auto">
            <a:xfrm>
              <a:off x="3869" y="3803"/>
              <a:ext cx="7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40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395" name="Line 915"/>
            <p:cNvSpPr>
              <a:spLocks noChangeAspect="1" noChangeShapeType="1"/>
            </p:cNvSpPr>
            <p:nvPr/>
          </p:nvSpPr>
          <p:spPr bwMode="auto">
            <a:xfrm flipV="1">
              <a:off x="4015" y="376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96" name="Line 916"/>
            <p:cNvSpPr>
              <a:spLocks noChangeAspect="1" noChangeShapeType="1"/>
            </p:cNvSpPr>
            <p:nvPr/>
          </p:nvSpPr>
          <p:spPr bwMode="auto">
            <a:xfrm>
              <a:off x="4015" y="33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97" name="Rectangle 917"/>
            <p:cNvSpPr>
              <a:spLocks noChangeAspect="1" noChangeArrowheads="1"/>
            </p:cNvSpPr>
            <p:nvPr/>
          </p:nvSpPr>
          <p:spPr bwMode="auto">
            <a:xfrm>
              <a:off x="3986" y="3803"/>
              <a:ext cx="7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50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398" name="Line 918"/>
            <p:cNvSpPr>
              <a:spLocks noChangeAspect="1" noChangeShapeType="1"/>
            </p:cNvSpPr>
            <p:nvPr/>
          </p:nvSpPr>
          <p:spPr bwMode="auto">
            <a:xfrm flipV="1">
              <a:off x="4130" y="376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399" name="Line 919"/>
            <p:cNvSpPr>
              <a:spLocks noChangeAspect="1" noChangeShapeType="1"/>
            </p:cNvSpPr>
            <p:nvPr/>
          </p:nvSpPr>
          <p:spPr bwMode="auto">
            <a:xfrm>
              <a:off x="4130" y="33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00" name="Rectangle 920"/>
            <p:cNvSpPr>
              <a:spLocks noChangeAspect="1" noChangeArrowheads="1"/>
            </p:cNvSpPr>
            <p:nvPr/>
          </p:nvSpPr>
          <p:spPr bwMode="auto">
            <a:xfrm>
              <a:off x="4102" y="3803"/>
              <a:ext cx="7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60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401" name="Line 921"/>
            <p:cNvSpPr>
              <a:spLocks noChangeAspect="1" noChangeShapeType="1"/>
            </p:cNvSpPr>
            <p:nvPr/>
          </p:nvSpPr>
          <p:spPr bwMode="auto">
            <a:xfrm flipV="1">
              <a:off x="4244" y="376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02" name="Line 922"/>
            <p:cNvSpPr>
              <a:spLocks noChangeAspect="1" noChangeShapeType="1"/>
            </p:cNvSpPr>
            <p:nvPr/>
          </p:nvSpPr>
          <p:spPr bwMode="auto">
            <a:xfrm>
              <a:off x="4244" y="33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03" name="Rectangle 923"/>
            <p:cNvSpPr>
              <a:spLocks noChangeAspect="1" noChangeArrowheads="1"/>
            </p:cNvSpPr>
            <p:nvPr/>
          </p:nvSpPr>
          <p:spPr bwMode="auto">
            <a:xfrm>
              <a:off x="4218" y="3803"/>
              <a:ext cx="75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70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404" name="Line 924"/>
            <p:cNvSpPr>
              <a:spLocks noChangeAspect="1" noChangeShapeType="1"/>
            </p:cNvSpPr>
            <p:nvPr/>
          </p:nvSpPr>
          <p:spPr bwMode="auto">
            <a:xfrm flipV="1">
              <a:off x="4359" y="376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05" name="Line 925"/>
            <p:cNvSpPr>
              <a:spLocks noChangeAspect="1" noChangeShapeType="1"/>
            </p:cNvSpPr>
            <p:nvPr/>
          </p:nvSpPr>
          <p:spPr bwMode="auto">
            <a:xfrm>
              <a:off x="4359" y="33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06" name="Rectangle 926"/>
            <p:cNvSpPr>
              <a:spLocks noChangeAspect="1" noChangeArrowheads="1"/>
            </p:cNvSpPr>
            <p:nvPr/>
          </p:nvSpPr>
          <p:spPr bwMode="auto">
            <a:xfrm>
              <a:off x="4330" y="3803"/>
              <a:ext cx="7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80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407" name="Line 927"/>
            <p:cNvSpPr>
              <a:spLocks noChangeAspect="1" noChangeShapeType="1"/>
            </p:cNvSpPr>
            <p:nvPr/>
          </p:nvSpPr>
          <p:spPr bwMode="auto">
            <a:xfrm flipV="1">
              <a:off x="4476" y="376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08" name="Line 928"/>
            <p:cNvSpPr>
              <a:spLocks noChangeAspect="1" noChangeShapeType="1"/>
            </p:cNvSpPr>
            <p:nvPr/>
          </p:nvSpPr>
          <p:spPr bwMode="auto">
            <a:xfrm>
              <a:off x="4476" y="33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09" name="Rectangle 929"/>
            <p:cNvSpPr>
              <a:spLocks noChangeAspect="1" noChangeArrowheads="1"/>
            </p:cNvSpPr>
            <p:nvPr/>
          </p:nvSpPr>
          <p:spPr bwMode="auto">
            <a:xfrm>
              <a:off x="4448" y="3803"/>
              <a:ext cx="7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90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410" name="Line 930"/>
            <p:cNvSpPr>
              <a:spLocks noChangeAspect="1" noChangeShapeType="1"/>
            </p:cNvSpPr>
            <p:nvPr/>
          </p:nvSpPr>
          <p:spPr bwMode="auto">
            <a:xfrm flipV="1">
              <a:off x="4592" y="3763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11" name="Line 931"/>
            <p:cNvSpPr>
              <a:spLocks noChangeAspect="1" noChangeShapeType="1"/>
            </p:cNvSpPr>
            <p:nvPr/>
          </p:nvSpPr>
          <p:spPr bwMode="auto">
            <a:xfrm>
              <a:off x="4592" y="3305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12" name="Rectangle 932"/>
            <p:cNvSpPr>
              <a:spLocks noChangeAspect="1" noChangeArrowheads="1"/>
            </p:cNvSpPr>
            <p:nvPr/>
          </p:nvSpPr>
          <p:spPr bwMode="auto">
            <a:xfrm>
              <a:off x="4546" y="3804"/>
              <a:ext cx="112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000">
                  <a:solidFill>
                    <a:srgbClr val="000000"/>
                  </a:solidFill>
                  <a:latin typeface="Helvetica" charset="0"/>
                </a:rPr>
                <a:t>100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413" name="Line 933"/>
            <p:cNvSpPr>
              <a:spLocks noChangeAspect="1" noChangeShapeType="1"/>
            </p:cNvSpPr>
            <p:nvPr/>
          </p:nvSpPr>
          <p:spPr bwMode="auto">
            <a:xfrm>
              <a:off x="3437" y="3722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14" name="Line 934"/>
            <p:cNvSpPr>
              <a:spLocks noChangeAspect="1" noChangeShapeType="1"/>
            </p:cNvSpPr>
            <p:nvPr/>
          </p:nvSpPr>
          <p:spPr bwMode="auto">
            <a:xfrm flipH="1">
              <a:off x="4581" y="3722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15" name="Line 935"/>
            <p:cNvSpPr>
              <a:spLocks noChangeAspect="1" noChangeShapeType="1"/>
            </p:cNvSpPr>
            <p:nvPr/>
          </p:nvSpPr>
          <p:spPr bwMode="auto">
            <a:xfrm>
              <a:off x="3437" y="3603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16" name="Line 936"/>
            <p:cNvSpPr>
              <a:spLocks noChangeAspect="1" noChangeShapeType="1"/>
            </p:cNvSpPr>
            <p:nvPr/>
          </p:nvSpPr>
          <p:spPr bwMode="auto">
            <a:xfrm flipH="1">
              <a:off x="4581" y="3603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17" name="Line 937"/>
            <p:cNvSpPr>
              <a:spLocks noChangeAspect="1" noChangeShapeType="1"/>
            </p:cNvSpPr>
            <p:nvPr/>
          </p:nvSpPr>
          <p:spPr bwMode="auto">
            <a:xfrm>
              <a:off x="3437" y="3485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18" name="Line 938"/>
            <p:cNvSpPr>
              <a:spLocks noChangeAspect="1" noChangeShapeType="1"/>
            </p:cNvSpPr>
            <p:nvPr/>
          </p:nvSpPr>
          <p:spPr bwMode="auto">
            <a:xfrm flipH="1">
              <a:off x="4581" y="3485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19" name="Line 939"/>
            <p:cNvSpPr>
              <a:spLocks noChangeAspect="1" noChangeShapeType="1"/>
            </p:cNvSpPr>
            <p:nvPr/>
          </p:nvSpPr>
          <p:spPr bwMode="auto">
            <a:xfrm>
              <a:off x="3437" y="3367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20" name="Line 940"/>
            <p:cNvSpPr>
              <a:spLocks noChangeAspect="1" noChangeShapeType="1"/>
            </p:cNvSpPr>
            <p:nvPr/>
          </p:nvSpPr>
          <p:spPr bwMode="auto">
            <a:xfrm flipH="1">
              <a:off x="4581" y="3367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21" name="Line 941"/>
            <p:cNvSpPr>
              <a:spLocks noChangeAspect="1" noChangeShapeType="1"/>
            </p:cNvSpPr>
            <p:nvPr/>
          </p:nvSpPr>
          <p:spPr bwMode="auto">
            <a:xfrm>
              <a:off x="3437" y="3305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22" name="Line 942"/>
            <p:cNvSpPr>
              <a:spLocks noChangeAspect="1" noChangeShapeType="1"/>
            </p:cNvSpPr>
            <p:nvPr/>
          </p:nvSpPr>
          <p:spPr bwMode="auto">
            <a:xfrm>
              <a:off x="3437" y="3783"/>
              <a:ext cx="1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23" name="Line 943"/>
            <p:cNvSpPr>
              <a:spLocks noChangeAspect="1" noChangeShapeType="1"/>
            </p:cNvSpPr>
            <p:nvPr/>
          </p:nvSpPr>
          <p:spPr bwMode="auto">
            <a:xfrm flipV="1">
              <a:off x="4592" y="3305"/>
              <a:ext cx="0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24" name="Line 944"/>
            <p:cNvSpPr>
              <a:spLocks noChangeAspect="1" noChangeShapeType="1"/>
            </p:cNvSpPr>
            <p:nvPr/>
          </p:nvSpPr>
          <p:spPr bwMode="auto">
            <a:xfrm flipV="1">
              <a:off x="3437" y="3305"/>
              <a:ext cx="0" cy="4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25" name="Freeform 945"/>
            <p:cNvSpPr>
              <a:spLocks noChangeAspect="1"/>
            </p:cNvSpPr>
            <p:nvPr/>
          </p:nvSpPr>
          <p:spPr bwMode="auto">
            <a:xfrm>
              <a:off x="3446" y="3531"/>
              <a:ext cx="1110" cy="155"/>
            </a:xfrm>
            <a:custGeom>
              <a:avLst/>
              <a:gdLst>
                <a:gd name="T0" fmla="*/ 15 w 1234"/>
                <a:gd name="T1" fmla="*/ 180 h 180"/>
                <a:gd name="T2" fmla="*/ 0 w 1234"/>
                <a:gd name="T3" fmla="*/ 174 h 180"/>
                <a:gd name="T4" fmla="*/ 15 w 1234"/>
                <a:gd name="T5" fmla="*/ 168 h 180"/>
                <a:gd name="T6" fmla="*/ 15 w 1234"/>
                <a:gd name="T7" fmla="*/ 162 h 180"/>
                <a:gd name="T8" fmla="*/ 27 w 1234"/>
                <a:gd name="T9" fmla="*/ 156 h 180"/>
                <a:gd name="T10" fmla="*/ 66 w 1234"/>
                <a:gd name="T11" fmla="*/ 150 h 180"/>
                <a:gd name="T12" fmla="*/ 78 w 1234"/>
                <a:gd name="T13" fmla="*/ 144 h 180"/>
                <a:gd name="T14" fmla="*/ 208 w 1234"/>
                <a:gd name="T15" fmla="*/ 138 h 180"/>
                <a:gd name="T16" fmla="*/ 247 w 1234"/>
                <a:gd name="T17" fmla="*/ 132 h 180"/>
                <a:gd name="T18" fmla="*/ 386 w 1234"/>
                <a:gd name="T19" fmla="*/ 126 h 180"/>
                <a:gd name="T20" fmla="*/ 413 w 1234"/>
                <a:gd name="T21" fmla="*/ 120 h 180"/>
                <a:gd name="T22" fmla="*/ 478 w 1234"/>
                <a:gd name="T23" fmla="*/ 114 h 180"/>
                <a:gd name="T24" fmla="*/ 837 w 1234"/>
                <a:gd name="T25" fmla="*/ 108 h 180"/>
                <a:gd name="T26" fmla="*/ 837 w 1234"/>
                <a:gd name="T27" fmla="*/ 102 h 180"/>
                <a:gd name="T28" fmla="*/ 1208 w 1234"/>
                <a:gd name="T29" fmla="*/ 96 h 180"/>
                <a:gd name="T30" fmla="*/ 1169 w 1234"/>
                <a:gd name="T31" fmla="*/ 90 h 180"/>
                <a:gd name="T32" fmla="*/ 1234 w 1234"/>
                <a:gd name="T33" fmla="*/ 84 h 180"/>
                <a:gd name="T34" fmla="*/ 1145 w 1234"/>
                <a:gd name="T35" fmla="*/ 78 h 180"/>
                <a:gd name="T36" fmla="*/ 668 w 1234"/>
                <a:gd name="T37" fmla="*/ 72 h 180"/>
                <a:gd name="T38" fmla="*/ 953 w 1234"/>
                <a:gd name="T39" fmla="*/ 66 h 180"/>
                <a:gd name="T40" fmla="*/ 478 w 1234"/>
                <a:gd name="T41" fmla="*/ 60 h 180"/>
                <a:gd name="T42" fmla="*/ 694 w 1234"/>
                <a:gd name="T43" fmla="*/ 54 h 180"/>
                <a:gd name="T44" fmla="*/ 413 w 1234"/>
                <a:gd name="T45" fmla="*/ 48 h 180"/>
                <a:gd name="T46" fmla="*/ 297 w 1234"/>
                <a:gd name="T47" fmla="*/ 42 h 180"/>
                <a:gd name="T48" fmla="*/ 247 w 1234"/>
                <a:gd name="T49" fmla="*/ 36 h 180"/>
                <a:gd name="T50" fmla="*/ 155 w 1234"/>
                <a:gd name="T51" fmla="*/ 30 h 180"/>
                <a:gd name="T52" fmla="*/ 116 w 1234"/>
                <a:gd name="T53" fmla="*/ 24 h 180"/>
                <a:gd name="T54" fmla="*/ 27 w 1234"/>
                <a:gd name="T55" fmla="*/ 18 h 180"/>
                <a:gd name="T56" fmla="*/ 66 w 1234"/>
                <a:gd name="T57" fmla="*/ 6 h 180"/>
                <a:gd name="T58" fmla="*/ 15 w 1234"/>
                <a:gd name="T5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4" h="180">
                  <a:moveTo>
                    <a:pt x="15" y="180"/>
                  </a:moveTo>
                  <a:lnTo>
                    <a:pt x="0" y="174"/>
                  </a:lnTo>
                  <a:lnTo>
                    <a:pt x="15" y="168"/>
                  </a:lnTo>
                  <a:lnTo>
                    <a:pt x="15" y="162"/>
                  </a:lnTo>
                  <a:lnTo>
                    <a:pt x="27" y="156"/>
                  </a:lnTo>
                  <a:lnTo>
                    <a:pt x="66" y="150"/>
                  </a:lnTo>
                  <a:lnTo>
                    <a:pt x="78" y="144"/>
                  </a:lnTo>
                  <a:lnTo>
                    <a:pt x="208" y="138"/>
                  </a:lnTo>
                  <a:lnTo>
                    <a:pt x="247" y="132"/>
                  </a:lnTo>
                  <a:lnTo>
                    <a:pt x="386" y="126"/>
                  </a:lnTo>
                  <a:lnTo>
                    <a:pt x="413" y="120"/>
                  </a:lnTo>
                  <a:lnTo>
                    <a:pt x="478" y="114"/>
                  </a:lnTo>
                  <a:lnTo>
                    <a:pt x="837" y="108"/>
                  </a:lnTo>
                  <a:lnTo>
                    <a:pt x="837" y="102"/>
                  </a:lnTo>
                  <a:lnTo>
                    <a:pt x="1208" y="96"/>
                  </a:lnTo>
                  <a:lnTo>
                    <a:pt x="1169" y="90"/>
                  </a:lnTo>
                  <a:lnTo>
                    <a:pt x="1234" y="84"/>
                  </a:lnTo>
                  <a:lnTo>
                    <a:pt x="1145" y="78"/>
                  </a:lnTo>
                  <a:lnTo>
                    <a:pt x="668" y="72"/>
                  </a:lnTo>
                  <a:lnTo>
                    <a:pt x="953" y="66"/>
                  </a:lnTo>
                  <a:lnTo>
                    <a:pt x="478" y="60"/>
                  </a:lnTo>
                  <a:lnTo>
                    <a:pt x="694" y="54"/>
                  </a:lnTo>
                  <a:lnTo>
                    <a:pt x="413" y="48"/>
                  </a:lnTo>
                  <a:lnTo>
                    <a:pt x="297" y="42"/>
                  </a:lnTo>
                  <a:lnTo>
                    <a:pt x="247" y="36"/>
                  </a:lnTo>
                  <a:lnTo>
                    <a:pt x="155" y="30"/>
                  </a:lnTo>
                  <a:lnTo>
                    <a:pt x="116" y="24"/>
                  </a:lnTo>
                  <a:lnTo>
                    <a:pt x="27" y="18"/>
                  </a:lnTo>
                  <a:lnTo>
                    <a:pt x="66" y="6"/>
                  </a:lnTo>
                  <a:lnTo>
                    <a:pt x="15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26" name="Freeform 946"/>
            <p:cNvSpPr>
              <a:spLocks noChangeAspect="1"/>
            </p:cNvSpPr>
            <p:nvPr/>
          </p:nvSpPr>
          <p:spPr bwMode="auto">
            <a:xfrm>
              <a:off x="3446" y="3582"/>
              <a:ext cx="1145" cy="40"/>
            </a:xfrm>
            <a:custGeom>
              <a:avLst/>
              <a:gdLst>
                <a:gd name="T0" fmla="*/ 0 w 1119"/>
                <a:gd name="T1" fmla="*/ 39 w 1119"/>
                <a:gd name="T2" fmla="*/ 78 w 1119"/>
                <a:gd name="T3" fmla="*/ 116 w 1119"/>
                <a:gd name="T4" fmla="*/ 155 w 1119"/>
                <a:gd name="T5" fmla="*/ 193 w 1119"/>
                <a:gd name="T6" fmla="*/ 232 w 1119"/>
                <a:gd name="T7" fmla="*/ 270 w 1119"/>
                <a:gd name="T8" fmla="*/ 309 w 1119"/>
                <a:gd name="T9" fmla="*/ 347 w 1119"/>
                <a:gd name="T10" fmla="*/ 386 w 1119"/>
                <a:gd name="T11" fmla="*/ 425 w 1119"/>
                <a:gd name="T12" fmla="*/ 463 w 1119"/>
                <a:gd name="T13" fmla="*/ 502 w 1119"/>
                <a:gd name="T14" fmla="*/ 540 w 1119"/>
                <a:gd name="T15" fmla="*/ 579 w 1119"/>
                <a:gd name="T16" fmla="*/ 617 w 1119"/>
                <a:gd name="T17" fmla="*/ 656 w 1119"/>
                <a:gd name="T18" fmla="*/ 694 w 1119"/>
                <a:gd name="T19" fmla="*/ 733 w 1119"/>
                <a:gd name="T20" fmla="*/ 772 w 1119"/>
                <a:gd name="T21" fmla="*/ 810 w 1119"/>
                <a:gd name="T22" fmla="*/ 849 w 1119"/>
                <a:gd name="T23" fmla="*/ 887 w 1119"/>
                <a:gd name="T24" fmla="*/ 926 w 1119"/>
                <a:gd name="T25" fmla="*/ 964 w 1119"/>
                <a:gd name="T26" fmla="*/ 1003 w 1119"/>
                <a:gd name="T27" fmla="*/ 1042 w 1119"/>
                <a:gd name="T28" fmla="*/ 1080 w 1119"/>
                <a:gd name="T29" fmla="*/ 1119 w 11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</a:cxnLst>
              <a:rect l="0" t="0" r="r" b="b"/>
              <a:pathLst>
                <a:path w="1119">
                  <a:moveTo>
                    <a:pt x="0" y="0"/>
                  </a:moveTo>
                  <a:lnTo>
                    <a:pt x="39" y="0"/>
                  </a:lnTo>
                  <a:lnTo>
                    <a:pt x="78" y="0"/>
                  </a:lnTo>
                  <a:lnTo>
                    <a:pt x="116" y="0"/>
                  </a:lnTo>
                  <a:lnTo>
                    <a:pt x="155" y="0"/>
                  </a:lnTo>
                  <a:lnTo>
                    <a:pt x="193" y="0"/>
                  </a:lnTo>
                  <a:lnTo>
                    <a:pt x="232" y="0"/>
                  </a:lnTo>
                  <a:lnTo>
                    <a:pt x="270" y="0"/>
                  </a:lnTo>
                  <a:lnTo>
                    <a:pt x="309" y="0"/>
                  </a:lnTo>
                  <a:lnTo>
                    <a:pt x="347" y="0"/>
                  </a:lnTo>
                  <a:lnTo>
                    <a:pt x="386" y="0"/>
                  </a:lnTo>
                  <a:lnTo>
                    <a:pt x="425" y="0"/>
                  </a:lnTo>
                  <a:lnTo>
                    <a:pt x="463" y="0"/>
                  </a:lnTo>
                  <a:lnTo>
                    <a:pt x="502" y="0"/>
                  </a:lnTo>
                  <a:lnTo>
                    <a:pt x="540" y="0"/>
                  </a:lnTo>
                  <a:lnTo>
                    <a:pt x="579" y="0"/>
                  </a:lnTo>
                  <a:lnTo>
                    <a:pt x="617" y="0"/>
                  </a:lnTo>
                  <a:lnTo>
                    <a:pt x="656" y="0"/>
                  </a:lnTo>
                  <a:lnTo>
                    <a:pt x="694" y="0"/>
                  </a:lnTo>
                  <a:lnTo>
                    <a:pt x="733" y="0"/>
                  </a:lnTo>
                  <a:lnTo>
                    <a:pt x="772" y="0"/>
                  </a:lnTo>
                  <a:lnTo>
                    <a:pt x="810" y="0"/>
                  </a:lnTo>
                  <a:lnTo>
                    <a:pt x="849" y="0"/>
                  </a:lnTo>
                  <a:lnTo>
                    <a:pt x="887" y="0"/>
                  </a:lnTo>
                  <a:lnTo>
                    <a:pt x="926" y="0"/>
                  </a:lnTo>
                  <a:lnTo>
                    <a:pt x="964" y="0"/>
                  </a:lnTo>
                  <a:lnTo>
                    <a:pt x="1003" y="0"/>
                  </a:lnTo>
                  <a:lnTo>
                    <a:pt x="1042" y="0"/>
                  </a:lnTo>
                  <a:lnTo>
                    <a:pt x="1080" y="0"/>
                  </a:lnTo>
                  <a:lnTo>
                    <a:pt x="1119" y="0"/>
                  </a:lnTo>
                </a:path>
              </a:pathLst>
            </a:custGeom>
            <a:noFill/>
            <a:ln w="28575" cmpd="sng">
              <a:solidFill>
                <a:srgbClr val="007F0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5427" name="Text Box 947"/>
            <p:cNvSpPr txBox="1">
              <a:spLocks noChangeAspect="1" noChangeArrowheads="1"/>
            </p:cNvSpPr>
            <p:nvPr/>
          </p:nvSpPr>
          <p:spPr bwMode="auto">
            <a:xfrm>
              <a:off x="3735" y="1883"/>
              <a:ext cx="521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400">
                  <a:latin typeface="Arial" charset="0"/>
                </a:rPr>
                <a:t>Histograms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428" name="Text Box 948"/>
            <p:cNvSpPr txBox="1">
              <a:spLocks noChangeAspect="1" noChangeArrowheads="1"/>
            </p:cNvSpPr>
            <p:nvPr/>
          </p:nvSpPr>
          <p:spPr bwMode="auto">
            <a:xfrm rot="5400000">
              <a:off x="4506" y="2204"/>
              <a:ext cx="404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200">
                  <a:latin typeface="Arial" charset="0"/>
                </a:rPr>
                <a:t>No control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429" name="Text Box 949"/>
            <p:cNvSpPr txBox="1">
              <a:spLocks noChangeAspect="1" noChangeArrowheads="1"/>
            </p:cNvSpPr>
            <p:nvPr/>
          </p:nvSpPr>
          <p:spPr bwMode="auto">
            <a:xfrm rot="5400000">
              <a:off x="4503" y="2808"/>
              <a:ext cx="501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200">
                  <a:latin typeface="Arial" charset="0"/>
                </a:rPr>
                <a:t>Quasi steady</a:t>
              </a:r>
            </a:p>
            <a:p>
              <a:pPr>
                <a:spcBef>
                  <a:spcPct val="0"/>
                </a:spcBef>
              </a:pPr>
              <a:r>
                <a:rPr lang="en-GB" sz="1200">
                  <a:latin typeface="Arial" charset="0"/>
                </a:rPr>
                <a:t>control</a:t>
              </a:r>
              <a:endParaRPr lang="en-GB" sz="2800">
                <a:latin typeface="Arial" charset="0"/>
              </a:endParaRPr>
            </a:p>
          </p:txBody>
        </p:sp>
        <p:sp>
          <p:nvSpPr>
            <p:cNvPr id="405430" name="Text Box 950"/>
            <p:cNvSpPr txBox="1">
              <a:spLocks noChangeAspect="1" noChangeArrowheads="1"/>
            </p:cNvSpPr>
            <p:nvPr/>
          </p:nvSpPr>
          <p:spPr bwMode="auto">
            <a:xfrm rot="5400000">
              <a:off x="4492" y="3488"/>
              <a:ext cx="51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200">
                  <a:latin typeface="Arial" charset="0"/>
                </a:rPr>
                <a:t>Fast dynamic</a:t>
              </a:r>
            </a:p>
            <a:p>
              <a:pPr>
                <a:spcBef>
                  <a:spcPct val="0"/>
                </a:spcBef>
              </a:pPr>
              <a:r>
                <a:rPr lang="en-GB" sz="1200">
                  <a:latin typeface="Arial" charset="0"/>
                </a:rPr>
                <a:t>control</a:t>
              </a:r>
              <a:endParaRPr lang="en-GB" sz="2800">
                <a:latin typeface="Arial" charset="0"/>
              </a:endParaRPr>
            </a:p>
          </p:txBody>
        </p:sp>
      </p:grp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4182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4"/>
          <p:cNvSpPr>
            <a:spLocks/>
          </p:cNvSpPr>
          <p:nvPr/>
        </p:nvSpPr>
        <p:spPr bwMode="auto">
          <a:xfrm>
            <a:off x="4114800" y="5470525"/>
            <a:ext cx="3870325" cy="1588"/>
          </a:xfrm>
          <a:custGeom>
            <a:avLst/>
            <a:gdLst>
              <a:gd name="T0" fmla="*/ 0 w 3009"/>
              <a:gd name="T1" fmla="*/ 0 h 1588"/>
              <a:gd name="T2" fmla="*/ 3860035 w 3009"/>
              <a:gd name="T3" fmla="*/ 0 h 1588"/>
              <a:gd name="T4" fmla="*/ 3870325 w 3009"/>
              <a:gd name="T5" fmla="*/ 0 h 1588"/>
              <a:gd name="T6" fmla="*/ 0 60000 65536"/>
              <a:gd name="T7" fmla="*/ 0 60000 65536"/>
              <a:gd name="T8" fmla="*/ 0 60000 65536"/>
              <a:gd name="T9" fmla="*/ 0 w 3009"/>
              <a:gd name="T10" fmla="*/ 0 h 1588"/>
              <a:gd name="T11" fmla="*/ 3009 w 300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9" h="1588">
                <a:moveTo>
                  <a:pt x="0" y="0"/>
                </a:moveTo>
                <a:lnTo>
                  <a:pt x="3001" y="0"/>
                </a:lnTo>
                <a:lnTo>
                  <a:pt x="3009" y="0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00" name="Freeform 5"/>
          <p:cNvSpPr>
            <a:spLocks/>
          </p:cNvSpPr>
          <p:nvPr/>
        </p:nvSpPr>
        <p:spPr bwMode="auto">
          <a:xfrm>
            <a:off x="4114800" y="4827588"/>
            <a:ext cx="3870325" cy="1587"/>
          </a:xfrm>
          <a:custGeom>
            <a:avLst/>
            <a:gdLst>
              <a:gd name="T0" fmla="*/ 0 w 3009"/>
              <a:gd name="T1" fmla="*/ 0 h 1587"/>
              <a:gd name="T2" fmla="*/ 3860035 w 3009"/>
              <a:gd name="T3" fmla="*/ 0 h 1587"/>
              <a:gd name="T4" fmla="*/ 3870325 w 3009"/>
              <a:gd name="T5" fmla="*/ 0 h 1587"/>
              <a:gd name="T6" fmla="*/ 0 60000 65536"/>
              <a:gd name="T7" fmla="*/ 0 60000 65536"/>
              <a:gd name="T8" fmla="*/ 0 60000 65536"/>
              <a:gd name="T9" fmla="*/ 0 w 3009"/>
              <a:gd name="T10" fmla="*/ 0 h 1587"/>
              <a:gd name="T11" fmla="*/ 3009 w 3009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9" h="1587">
                <a:moveTo>
                  <a:pt x="0" y="0"/>
                </a:moveTo>
                <a:lnTo>
                  <a:pt x="3001" y="0"/>
                </a:lnTo>
                <a:lnTo>
                  <a:pt x="3009" y="0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01" name="Freeform 6"/>
          <p:cNvSpPr>
            <a:spLocks/>
          </p:cNvSpPr>
          <p:nvPr/>
        </p:nvSpPr>
        <p:spPr bwMode="auto">
          <a:xfrm>
            <a:off x="4114800" y="4183063"/>
            <a:ext cx="3870325" cy="1587"/>
          </a:xfrm>
          <a:custGeom>
            <a:avLst/>
            <a:gdLst>
              <a:gd name="T0" fmla="*/ 0 w 3009"/>
              <a:gd name="T1" fmla="*/ 0 h 1587"/>
              <a:gd name="T2" fmla="*/ 3860035 w 3009"/>
              <a:gd name="T3" fmla="*/ 0 h 1587"/>
              <a:gd name="T4" fmla="*/ 3870325 w 3009"/>
              <a:gd name="T5" fmla="*/ 0 h 1587"/>
              <a:gd name="T6" fmla="*/ 0 60000 65536"/>
              <a:gd name="T7" fmla="*/ 0 60000 65536"/>
              <a:gd name="T8" fmla="*/ 0 60000 65536"/>
              <a:gd name="T9" fmla="*/ 0 w 3009"/>
              <a:gd name="T10" fmla="*/ 0 h 1587"/>
              <a:gd name="T11" fmla="*/ 3009 w 3009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9" h="1587">
                <a:moveTo>
                  <a:pt x="0" y="0"/>
                </a:moveTo>
                <a:lnTo>
                  <a:pt x="3001" y="0"/>
                </a:lnTo>
                <a:lnTo>
                  <a:pt x="3009" y="0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02" name="Freeform 7"/>
          <p:cNvSpPr>
            <a:spLocks/>
          </p:cNvSpPr>
          <p:nvPr/>
        </p:nvSpPr>
        <p:spPr bwMode="auto">
          <a:xfrm>
            <a:off x="4114800" y="3540125"/>
            <a:ext cx="3870325" cy="1588"/>
          </a:xfrm>
          <a:custGeom>
            <a:avLst/>
            <a:gdLst>
              <a:gd name="T0" fmla="*/ 0 w 3009"/>
              <a:gd name="T1" fmla="*/ 0 h 1588"/>
              <a:gd name="T2" fmla="*/ 3860035 w 3009"/>
              <a:gd name="T3" fmla="*/ 0 h 1588"/>
              <a:gd name="T4" fmla="*/ 3870325 w 3009"/>
              <a:gd name="T5" fmla="*/ 0 h 1588"/>
              <a:gd name="T6" fmla="*/ 0 60000 65536"/>
              <a:gd name="T7" fmla="*/ 0 60000 65536"/>
              <a:gd name="T8" fmla="*/ 0 60000 65536"/>
              <a:gd name="T9" fmla="*/ 0 w 3009"/>
              <a:gd name="T10" fmla="*/ 0 h 1588"/>
              <a:gd name="T11" fmla="*/ 3009 w 300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9" h="1588">
                <a:moveTo>
                  <a:pt x="0" y="0"/>
                </a:moveTo>
                <a:lnTo>
                  <a:pt x="3001" y="0"/>
                </a:lnTo>
                <a:lnTo>
                  <a:pt x="3009" y="0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03" name="Freeform 8"/>
          <p:cNvSpPr>
            <a:spLocks/>
          </p:cNvSpPr>
          <p:nvPr/>
        </p:nvSpPr>
        <p:spPr bwMode="auto">
          <a:xfrm>
            <a:off x="4114800" y="2897188"/>
            <a:ext cx="3870325" cy="1587"/>
          </a:xfrm>
          <a:custGeom>
            <a:avLst/>
            <a:gdLst>
              <a:gd name="T0" fmla="*/ 0 w 3009"/>
              <a:gd name="T1" fmla="*/ 0 h 1587"/>
              <a:gd name="T2" fmla="*/ 3860035 w 3009"/>
              <a:gd name="T3" fmla="*/ 0 h 1587"/>
              <a:gd name="T4" fmla="*/ 3870325 w 3009"/>
              <a:gd name="T5" fmla="*/ 0 h 1587"/>
              <a:gd name="T6" fmla="*/ 0 60000 65536"/>
              <a:gd name="T7" fmla="*/ 0 60000 65536"/>
              <a:gd name="T8" fmla="*/ 0 60000 65536"/>
              <a:gd name="T9" fmla="*/ 0 w 3009"/>
              <a:gd name="T10" fmla="*/ 0 h 1587"/>
              <a:gd name="T11" fmla="*/ 3009 w 3009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9" h="1587">
                <a:moveTo>
                  <a:pt x="0" y="0"/>
                </a:moveTo>
                <a:lnTo>
                  <a:pt x="3001" y="0"/>
                </a:lnTo>
                <a:lnTo>
                  <a:pt x="3009" y="0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04" name="Freeform 9"/>
          <p:cNvSpPr>
            <a:spLocks/>
          </p:cNvSpPr>
          <p:nvPr/>
        </p:nvSpPr>
        <p:spPr bwMode="auto">
          <a:xfrm>
            <a:off x="4114800" y="2254250"/>
            <a:ext cx="3870325" cy="1588"/>
          </a:xfrm>
          <a:custGeom>
            <a:avLst/>
            <a:gdLst>
              <a:gd name="T0" fmla="*/ 0 w 3009"/>
              <a:gd name="T1" fmla="*/ 0 h 1588"/>
              <a:gd name="T2" fmla="*/ 3860035 w 3009"/>
              <a:gd name="T3" fmla="*/ 0 h 1588"/>
              <a:gd name="T4" fmla="*/ 3870325 w 3009"/>
              <a:gd name="T5" fmla="*/ 0 h 1588"/>
              <a:gd name="T6" fmla="*/ 0 60000 65536"/>
              <a:gd name="T7" fmla="*/ 0 60000 65536"/>
              <a:gd name="T8" fmla="*/ 0 60000 65536"/>
              <a:gd name="T9" fmla="*/ 0 w 3009"/>
              <a:gd name="T10" fmla="*/ 0 h 1588"/>
              <a:gd name="T11" fmla="*/ 3009 w 300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9" h="1588">
                <a:moveTo>
                  <a:pt x="0" y="0"/>
                </a:moveTo>
                <a:lnTo>
                  <a:pt x="3001" y="0"/>
                </a:lnTo>
                <a:lnTo>
                  <a:pt x="3009" y="0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05" name="Freeform 10"/>
          <p:cNvSpPr>
            <a:spLocks/>
          </p:cNvSpPr>
          <p:nvPr/>
        </p:nvSpPr>
        <p:spPr bwMode="auto">
          <a:xfrm>
            <a:off x="4114800" y="1609725"/>
            <a:ext cx="3870325" cy="1588"/>
          </a:xfrm>
          <a:custGeom>
            <a:avLst/>
            <a:gdLst>
              <a:gd name="T0" fmla="*/ 0 w 3009"/>
              <a:gd name="T1" fmla="*/ 0 h 1588"/>
              <a:gd name="T2" fmla="*/ 3860035 w 3009"/>
              <a:gd name="T3" fmla="*/ 0 h 1588"/>
              <a:gd name="T4" fmla="*/ 3870325 w 3009"/>
              <a:gd name="T5" fmla="*/ 0 h 1588"/>
              <a:gd name="T6" fmla="*/ 0 60000 65536"/>
              <a:gd name="T7" fmla="*/ 0 60000 65536"/>
              <a:gd name="T8" fmla="*/ 0 60000 65536"/>
              <a:gd name="T9" fmla="*/ 0 w 3009"/>
              <a:gd name="T10" fmla="*/ 0 h 1588"/>
              <a:gd name="T11" fmla="*/ 3009 w 300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9" h="1588">
                <a:moveTo>
                  <a:pt x="0" y="0"/>
                </a:moveTo>
                <a:lnTo>
                  <a:pt x="3001" y="0"/>
                </a:lnTo>
                <a:lnTo>
                  <a:pt x="3009" y="0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06" name="Freeform 11"/>
          <p:cNvSpPr>
            <a:spLocks/>
          </p:cNvSpPr>
          <p:nvPr/>
        </p:nvSpPr>
        <p:spPr bwMode="auto">
          <a:xfrm>
            <a:off x="4114800" y="1609725"/>
            <a:ext cx="1588" cy="3870325"/>
          </a:xfrm>
          <a:custGeom>
            <a:avLst/>
            <a:gdLst>
              <a:gd name="T0" fmla="*/ 0 w 1588"/>
              <a:gd name="T1" fmla="*/ 0 h 3008"/>
              <a:gd name="T2" fmla="*/ 0 w 1588"/>
              <a:gd name="T3" fmla="*/ 3860032 h 3008"/>
              <a:gd name="T4" fmla="*/ 0 w 1588"/>
              <a:gd name="T5" fmla="*/ 3870325 h 3008"/>
              <a:gd name="T6" fmla="*/ 0 60000 65536"/>
              <a:gd name="T7" fmla="*/ 0 60000 65536"/>
              <a:gd name="T8" fmla="*/ 0 60000 65536"/>
              <a:gd name="T9" fmla="*/ 0 w 1588"/>
              <a:gd name="T10" fmla="*/ 0 h 3008"/>
              <a:gd name="T11" fmla="*/ 1588 w 1588"/>
              <a:gd name="T12" fmla="*/ 3008 h 3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008">
                <a:moveTo>
                  <a:pt x="0" y="0"/>
                </a:moveTo>
                <a:lnTo>
                  <a:pt x="0" y="3000"/>
                </a:lnTo>
                <a:lnTo>
                  <a:pt x="0" y="3008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07" name="Freeform 12"/>
          <p:cNvSpPr>
            <a:spLocks/>
          </p:cNvSpPr>
          <p:nvPr/>
        </p:nvSpPr>
        <p:spPr bwMode="auto">
          <a:xfrm>
            <a:off x="4660900" y="1609725"/>
            <a:ext cx="1588" cy="3870325"/>
          </a:xfrm>
          <a:custGeom>
            <a:avLst/>
            <a:gdLst>
              <a:gd name="T0" fmla="*/ 0 w 1588"/>
              <a:gd name="T1" fmla="*/ 0 h 3008"/>
              <a:gd name="T2" fmla="*/ 0 w 1588"/>
              <a:gd name="T3" fmla="*/ 3860032 h 3008"/>
              <a:gd name="T4" fmla="*/ 0 w 1588"/>
              <a:gd name="T5" fmla="*/ 3870325 h 3008"/>
              <a:gd name="T6" fmla="*/ 0 60000 65536"/>
              <a:gd name="T7" fmla="*/ 0 60000 65536"/>
              <a:gd name="T8" fmla="*/ 0 60000 65536"/>
              <a:gd name="T9" fmla="*/ 0 w 1588"/>
              <a:gd name="T10" fmla="*/ 0 h 3008"/>
              <a:gd name="T11" fmla="*/ 1588 w 1588"/>
              <a:gd name="T12" fmla="*/ 3008 h 3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008">
                <a:moveTo>
                  <a:pt x="0" y="0"/>
                </a:moveTo>
                <a:lnTo>
                  <a:pt x="0" y="3000"/>
                </a:lnTo>
                <a:lnTo>
                  <a:pt x="0" y="3008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08" name="Freeform 13"/>
          <p:cNvSpPr>
            <a:spLocks/>
          </p:cNvSpPr>
          <p:nvPr/>
        </p:nvSpPr>
        <p:spPr bwMode="auto">
          <a:xfrm>
            <a:off x="5218113" y="1609725"/>
            <a:ext cx="1587" cy="3870325"/>
          </a:xfrm>
          <a:custGeom>
            <a:avLst/>
            <a:gdLst>
              <a:gd name="T0" fmla="*/ 0 w 1587"/>
              <a:gd name="T1" fmla="*/ 0 h 3008"/>
              <a:gd name="T2" fmla="*/ 0 w 1587"/>
              <a:gd name="T3" fmla="*/ 3860032 h 3008"/>
              <a:gd name="T4" fmla="*/ 0 w 1587"/>
              <a:gd name="T5" fmla="*/ 3870325 h 3008"/>
              <a:gd name="T6" fmla="*/ 0 60000 65536"/>
              <a:gd name="T7" fmla="*/ 0 60000 65536"/>
              <a:gd name="T8" fmla="*/ 0 60000 65536"/>
              <a:gd name="T9" fmla="*/ 0 w 1587"/>
              <a:gd name="T10" fmla="*/ 0 h 3008"/>
              <a:gd name="T11" fmla="*/ 1587 w 1587"/>
              <a:gd name="T12" fmla="*/ 3008 h 3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008">
                <a:moveTo>
                  <a:pt x="0" y="0"/>
                </a:moveTo>
                <a:lnTo>
                  <a:pt x="0" y="3000"/>
                </a:lnTo>
                <a:lnTo>
                  <a:pt x="0" y="3008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09" name="Freeform 14"/>
          <p:cNvSpPr>
            <a:spLocks/>
          </p:cNvSpPr>
          <p:nvPr/>
        </p:nvSpPr>
        <p:spPr bwMode="auto">
          <a:xfrm>
            <a:off x="5765800" y="1609725"/>
            <a:ext cx="1588" cy="3870325"/>
          </a:xfrm>
          <a:custGeom>
            <a:avLst/>
            <a:gdLst>
              <a:gd name="T0" fmla="*/ 0 w 1588"/>
              <a:gd name="T1" fmla="*/ 0 h 3008"/>
              <a:gd name="T2" fmla="*/ 0 w 1588"/>
              <a:gd name="T3" fmla="*/ 3860032 h 3008"/>
              <a:gd name="T4" fmla="*/ 0 w 1588"/>
              <a:gd name="T5" fmla="*/ 3870325 h 3008"/>
              <a:gd name="T6" fmla="*/ 0 60000 65536"/>
              <a:gd name="T7" fmla="*/ 0 60000 65536"/>
              <a:gd name="T8" fmla="*/ 0 60000 65536"/>
              <a:gd name="T9" fmla="*/ 0 w 1588"/>
              <a:gd name="T10" fmla="*/ 0 h 3008"/>
              <a:gd name="T11" fmla="*/ 1588 w 1588"/>
              <a:gd name="T12" fmla="*/ 3008 h 3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008">
                <a:moveTo>
                  <a:pt x="0" y="0"/>
                </a:moveTo>
                <a:lnTo>
                  <a:pt x="0" y="3000"/>
                </a:lnTo>
                <a:lnTo>
                  <a:pt x="0" y="3008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10" name="Freeform 15"/>
          <p:cNvSpPr>
            <a:spLocks/>
          </p:cNvSpPr>
          <p:nvPr/>
        </p:nvSpPr>
        <p:spPr bwMode="auto">
          <a:xfrm>
            <a:off x="6323013" y="1609725"/>
            <a:ext cx="1587" cy="3870325"/>
          </a:xfrm>
          <a:custGeom>
            <a:avLst/>
            <a:gdLst>
              <a:gd name="T0" fmla="*/ 0 w 1587"/>
              <a:gd name="T1" fmla="*/ 0 h 3008"/>
              <a:gd name="T2" fmla="*/ 0 w 1587"/>
              <a:gd name="T3" fmla="*/ 3860032 h 3008"/>
              <a:gd name="T4" fmla="*/ 0 w 1587"/>
              <a:gd name="T5" fmla="*/ 3870325 h 3008"/>
              <a:gd name="T6" fmla="*/ 0 60000 65536"/>
              <a:gd name="T7" fmla="*/ 0 60000 65536"/>
              <a:gd name="T8" fmla="*/ 0 60000 65536"/>
              <a:gd name="T9" fmla="*/ 0 w 1587"/>
              <a:gd name="T10" fmla="*/ 0 h 3008"/>
              <a:gd name="T11" fmla="*/ 1587 w 1587"/>
              <a:gd name="T12" fmla="*/ 3008 h 3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008">
                <a:moveTo>
                  <a:pt x="0" y="0"/>
                </a:moveTo>
                <a:lnTo>
                  <a:pt x="0" y="3000"/>
                </a:lnTo>
                <a:lnTo>
                  <a:pt x="0" y="3008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11" name="Freeform 16"/>
          <p:cNvSpPr>
            <a:spLocks/>
          </p:cNvSpPr>
          <p:nvPr/>
        </p:nvSpPr>
        <p:spPr bwMode="auto">
          <a:xfrm>
            <a:off x="6870700" y="1609725"/>
            <a:ext cx="1588" cy="3870325"/>
          </a:xfrm>
          <a:custGeom>
            <a:avLst/>
            <a:gdLst>
              <a:gd name="T0" fmla="*/ 0 w 1588"/>
              <a:gd name="T1" fmla="*/ 0 h 3008"/>
              <a:gd name="T2" fmla="*/ 0 w 1588"/>
              <a:gd name="T3" fmla="*/ 3860032 h 3008"/>
              <a:gd name="T4" fmla="*/ 0 w 1588"/>
              <a:gd name="T5" fmla="*/ 3870325 h 3008"/>
              <a:gd name="T6" fmla="*/ 0 60000 65536"/>
              <a:gd name="T7" fmla="*/ 0 60000 65536"/>
              <a:gd name="T8" fmla="*/ 0 60000 65536"/>
              <a:gd name="T9" fmla="*/ 0 w 1588"/>
              <a:gd name="T10" fmla="*/ 0 h 3008"/>
              <a:gd name="T11" fmla="*/ 1588 w 1588"/>
              <a:gd name="T12" fmla="*/ 3008 h 3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008">
                <a:moveTo>
                  <a:pt x="0" y="0"/>
                </a:moveTo>
                <a:lnTo>
                  <a:pt x="0" y="3000"/>
                </a:lnTo>
                <a:lnTo>
                  <a:pt x="0" y="3008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12" name="Freeform 17"/>
          <p:cNvSpPr>
            <a:spLocks/>
          </p:cNvSpPr>
          <p:nvPr/>
        </p:nvSpPr>
        <p:spPr bwMode="auto">
          <a:xfrm>
            <a:off x="7426325" y="1609725"/>
            <a:ext cx="1588" cy="3870325"/>
          </a:xfrm>
          <a:custGeom>
            <a:avLst/>
            <a:gdLst>
              <a:gd name="T0" fmla="*/ 0 w 1588"/>
              <a:gd name="T1" fmla="*/ 0 h 3008"/>
              <a:gd name="T2" fmla="*/ 0 w 1588"/>
              <a:gd name="T3" fmla="*/ 3860032 h 3008"/>
              <a:gd name="T4" fmla="*/ 0 w 1588"/>
              <a:gd name="T5" fmla="*/ 3870325 h 3008"/>
              <a:gd name="T6" fmla="*/ 0 60000 65536"/>
              <a:gd name="T7" fmla="*/ 0 60000 65536"/>
              <a:gd name="T8" fmla="*/ 0 60000 65536"/>
              <a:gd name="T9" fmla="*/ 0 w 1588"/>
              <a:gd name="T10" fmla="*/ 0 h 3008"/>
              <a:gd name="T11" fmla="*/ 1588 w 1588"/>
              <a:gd name="T12" fmla="*/ 3008 h 3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008">
                <a:moveTo>
                  <a:pt x="0" y="0"/>
                </a:moveTo>
                <a:lnTo>
                  <a:pt x="0" y="3000"/>
                </a:lnTo>
                <a:lnTo>
                  <a:pt x="0" y="3008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13" name="Freeform 18"/>
          <p:cNvSpPr>
            <a:spLocks/>
          </p:cNvSpPr>
          <p:nvPr/>
        </p:nvSpPr>
        <p:spPr bwMode="auto">
          <a:xfrm>
            <a:off x="7975600" y="1609725"/>
            <a:ext cx="1588" cy="3870325"/>
          </a:xfrm>
          <a:custGeom>
            <a:avLst/>
            <a:gdLst>
              <a:gd name="T0" fmla="*/ 0 w 1588"/>
              <a:gd name="T1" fmla="*/ 0 h 3008"/>
              <a:gd name="T2" fmla="*/ 0 w 1588"/>
              <a:gd name="T3" fmla="*/ 3860032 h 3008"/>
              <a:gd name="T4" fmla="*/ 0 w 1588"/>
              <a:gd name="T5" fmla="*/ 3870325 h 3008"/>
              <a:gd name="T6" fmla="*/ 0 60000 65536"/>
              <a:gd name="T7" fmla="*/ 0 60000 65536"/>
              <a:gd name="T8" fmla="*/ 0 60000 65536"/>
              <a:gd name="T9" fmla="*/ 0 w 1588"/>
              <a:gd name="T10" fmla="*/ 0 h 3008"/>
              <a:gd name="T11" fmla="*/ 1588 w 1588"/>
              <a:gd name="T12" fmla="*/ 3008 h 3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008">
                <a:moveTo>
                  <a:pt x="0" y="0"/>
                </a:moveTo>
                <a:lnTo>
                  <a:pt x="0" y="3000"/>
                </a:lnTo>
                <a:lnTo>
                  <a:pt x="0" y="3008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14" name="Freeform 19"/>
          <p:cNvSpPr>
            <a:spLocks/>
          </p:cNvSpPr>
          <p:nvPr/>
        </p:nvSpPr>
        <p:spPr bwMode="auto">
          <a:xfrm>
            <a:off x="5303838" y="5459413"/>
            <a:ext cx="42862" cy="1587"/>
          </a:xfrm>
          <a:custGeom>
            <a:avLst/>
            <a:gdLst>
              <a:gd name="T0" fmla="*/ 0 w 33"/>
              <a:gd name="T1" fmla="*/ 0 h 1587"/>
              <a:gd name="T2" fmla="*/ 32471 w 33"/>
              <a:gd name="T3" fmla="*/ 0 h 1587"/>
              <a:gd name="T4" fmla="*/ 42862 w 33"/>
              <a:gd name="T5" fmla="*/ 0 h 1587"/>
              <a:gd name="T6" fmla="*/ 0 60000 65536"/>
              <a:gd name="T7" fmla="*/ 0 60000 65536"/>
              <a:gd name="T8" fmla="*/ 0 60000 65536"/>
              <a:gd name="T9" fmla="*/ 0 w 33"/>
              <a:gd name="T10" fmla="*/ 0 h 1587"/>
              <a:gd name="T11" fmla="*/ 33 w 3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87">
                <a:moveTo>
                  <a:pt x="0" y="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15" name="Freeform 20"/>
          <p:cNvSpPr>
            <a:spLocks/>
          </p:cNvSpPr>
          <p:nvPr/>
        </p:nvSpPr>
        <p:spPr bwMode="auto">
          <a:xfrm>
            <a:off x="5337175" y="5459413"/>
            <a:ext cx="31750" cy="1587"/>
          </a:xfrm>
          <a:custGeom>
            <a:avLst/>
            <a:gdLst>
              <a:gd name="T0" fmla="*/ 0 w 25"/>
              <a:gd name="T1" fmla="*/ 0 h 1587"/>
              <a:gd name="T2" fmla="*/ 21590 w 25"/>
              <a:gd name="T3" fmla="*/ 0 h 1587"/>
              <a:gd name="T4" fmla="*/ 31750 w 25"/>
              <a:gd name="T5" fmla="*/ 0 h 1587"/>
              <a:gd name="T6" fmla="*/ 0 60000 65536"/>
              <a:gd name="T7" fmla="*/ 0 60000 65536"/>
              <a:gd name="T8" fmla="*/ 0 60000 65536"/>
              <a:gd name="T9" fmla="*/ 0 w 25"/>
              <a:gd name="T10" fmla="*/ 0 h 1587"/>
              <a:gd name="T11" fmla="*/ 25 w 25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587">
                <a:moveTo>
                  <a:pt x="0" y="0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16" name="Freeform 21"/>
          <p:cNvSpPr>
            <a:spLocks/>
          </p:cNvSpPr>
          <p:nvPr/>
        </p:nvSpPr>
        <p:spPr bwMode="auto">
          <a:xfrm>
            <a:off x="5359400" y="5459413"/>
            <a:ext cx="41275" cy="1587"/>
          </a:xfrm>
          <a:custGeom>
            <a:avLst/>
            <a:gdLst>
              <a:gd name="T0" fmla="*/ 0 w 33"/>
              <a:gd name="T1" fmla="*/ 0 h 1587"/>
              <a:gd name="T2" fmla="*/ 31269 w 33"/>
              <a:gd name="T3" fmla="*/ 0 h 1587"/>
              <a:gd name="T4" fmla="*/ 41275 w 33"/>
              <a:gd name="T5" fmla="*/ 0 h 1587"/>
              <a:gd name="T6" fmla="*/ 0 60000 65536"/>
              <a:gd name="T7" fmla="*/ 0 60000 65536"/>
              <a:gd name="T8" fmla="*/ 0 60000 65536"/>
              <a:gd name="T9" fmla="*/ 0 w 33"/>
              <a:gd name="T10" fmla="*/ 0 h 1587"/>
              <a:gd name="T11" fmla="*/ 33 w 3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87">
                <a:moveTo>
                  <a:pt x="0" y="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17" name="Freeform 22"/>
          <p:cNvSpPr>
            <a:spLocks/>
          </p:cNvSpPr>
          <p:nvPr/>
        </p:nvSpPr>
        <p:spPr bwMode="auto">
          <a:xfrm>
            <a:off x="5391150" y="5459413"/>
            <a:ext cx="42863" cy="1587"/>
          </a:xfrm>
          <a:custGeom>
            <a:avLst/>
            <a:gdLst>
              <a:gd name="T0" fmla="*/ 0 w 33"/>
              <a:gd name="T1" fmla="*/ 0 h 1587"/>
              <a:gd name="T2" fmla="*/ 32472 w 33"/>
              <a:gd name="T3" fmla="*/ 0 h 1587"/>
              <a:gd name="T4" fmla="*/ 42863 w 33"/>
              <a:gd name="T5" fmla="*/ 0 h 1587"/>
              <a:gd name="T6" fmla="*/ 0 60000 65536"/>
              <a:gd name="T7" fmla="*/ 0 60000 65536"/>
              <a:gd name="T8" fmla="*/ 0 60000 65536"/>
              <a:gd name="T9" fmla="*/ 0 w 33"/>
              <a:gd name="T10" fmla="*/ 0 h 1587"/>
              <a:gd name="T11" fmla="*/ 33 w 3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87">
                <a:moveTo>
                  <a:pt x="0" y="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18" name="Freeform 23"/>
          <p:cNvSpPr>
            <a:spLocks/>
          </p:cNvSpPr>
          <p:nvPr/>
        </p:nvSpPr>
        <p:spPr bwMode="auto">
          <a:xfrm>
            <a:off x="5422900" y="5459413"/>
            <a:ext cx="31750" cy="1587"/>
          </a:xfrm>
          <a:custGeom>
            <a:avLst/>
            <a:gdLst>
              <a:gd name="T0" fmla="*/ 0 w 25"/>
              <a:gd name="T1" fmla="*/ 0 h 1587"/>
              <a:gd name="T2" fmla="*/ 20320 w 25"/>
              <a:gd name="T3" fmla="*/ 0 h 1587"/>
              <a:gd name="T4" fmla="*/ 31750 w 25"/>
              <a:gd name="T5" fmla="*/ 0 h 1587"/>
              <a:gd name="T6" fmla="*/ 0 60000 65536"/>
              <a:gd name="T7" fmla="*/ 0 60000 65536"/>
              <a:gd name="T8" fmla="*/ 0 60000 65536"/>
              <a:gd name="T9" fmla="*/ 0 w 25"/>
              <a:gd name="T10" fmla="*/ 0 h 1587"/>
              <a:gd name="T11" fmla="*/ 25 w 25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587">
                <a:moveTo>
                  <a:pt x="0" y="0"/>
                </a:moveTo>
                <a:lnTo>
                  <a:pt x="16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19" name="Freeform 24"/>
          <p:cNvSpPr>
            <a:spLocks/>
          </p:cNvSpPr>
          <p:nvPr/>
        </p:nvSpPr>
        <p:spPr bwMode="auto">
          <a:xfrm>
            <a:off x="5443538" y="5459413"/>
            <a:ext cx="44450" cy="1587"/>
          </a:xfrm>
          <a:custGeom>
            <a:avLst/>
            <a:gdLst>
              <a:gd name="T0" fmla="*/ 0 w 34"/>
              <a:gd name="T1" fmla="*/ 0 h 1587"/>
              <a:gd name="T2" fmla="*/ 32684 w 34"/>
              <a:gd name="T3" fmla="*/ 0 h 1587"/>
              <a:gd name="T4" fmla="*/ 44450 w 34"/>
              <a:gd name="T5" fmla="*/ 0 h 1587"/>
              <a:gd name="T6" fmla="*/ 0 60000 65536"/>
              <a:gd name="T7" fmla="*/ 0 60000 65536"/>
              <a:gd name="T8" fmla="*/ 0 60000 65536"/>
              <a:gd name="T9" fmla="*/ 0 w 34"/>
              <a:gd name="T10" fmla="*/ 0 h 1587"/>
              <a:gd name="T11" fmla="*/ 34 w 34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1587">
                <a:moveTo>
                  <a:pt x="0" y="0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20" name="Freeform 25"/>
          <p:cNvSpPr>
            <a:spLocks/>
          </p:cNvSpPr>
          <p:nvPr/>
        </p:nvSpPr>
        <p:spPr bwMode="auto">
          <a:xfrm>
            <a:off x="5475288" y="5459413"/>
            <a:ext cx="33337" cy="1587"/>
          </a:xfrm>
          <a:custGeom>
            <a:avLst/>
            <a:gdLst>
              <a:gd name="T0" fmla="*/ 0 w 25"/>
              <a:gd name="T1" fmla="*/ 0 h 1587"/>
              <a:gd name="T2" fmla="*/ 22669 w 25"/>
              <a:gd name="T3" fmla="*/ 0 h 1587"/>
              <a:gd name="T4" fmla="*/ 33337 w 25"/>
              <a:gd name="T5" fmla="*/ 0 h 1587"/>
              <a:gd name="T6" fmla="*/ 0 60000 65536"/>
              <a:gd name="T7" fmla="*/ 0 60000 65536"/>
              <a:gd name="T8" fmla="*/ 0 60000 65536"/>
              <a:gd name="T9" fmla="*/ 0 w 25"/>
              <a:gd name="T10" fmla="*/ 0 h 1587"/>
              <a:gd name="T11" fmla="*/ 25 w 25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587">
                <a:moveTo>
                  <a:pt x="0" y="0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21" name="Freeform 26"/>
          <p:cNvSpPr>
            <a:spLocks/>
          </p:cNvSpPr>
          <p:nvPr/>
        </p:nvSpPr>
        <p:spPr bwMode="auto">
          <a:xfrm>
            <a:off x="5497513" y="5459413"/>
            <a:ext cx="42862" cy="1587"/>
          </a:xfrm>
          <a:custGeom>
            <a:avLst/>
            <a:gdLst>
              <a:gd name="T0" fmla="*/ 0 w 33"/>
              <a:gd name="T1" fmla="*/ 0 h 1587"/>
              <a:gd name="T2" fmla="*/ 32471 w 33"/>
              <a:gd name="T3" fmla="*/ 0 h 1587"/>
              <a:gd name="T4" fmla="*/ 42862 w 33"/>
              <a:gd name="T5" fmla="*/ 0 h 1587"/>
              <a:gd name="T6" fmla="*/ 0 60000 65536"/>
              <a:gd name="T7" fmla="*/ 0 60000 65536"/>
              <a:gd name="T8" fmla="*/ 0 60000 65536"/>
              <a:gd name="T9" fmla="*/ 0 w 33"/>
              <a:gd name="T10" fmla="*/ 0 h 1587"/>
              <a:gd name="T11" fmla="*/ 33 w 3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87">
                <a:moveTo>
                  <a:pt x="0" y="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22" name="Freeform 27"/>
          <p:cNvSpPr>
            <a:spLocks/>
          </p:cNvSpPr>
          <p:nvPr/>
        </p:nvSpPr>
        <p:spPr bwMode="auto">
          <a:xfrm>
            <a:off x="5529263" y="5459413"/>
            <a:ext cx="42862" cy="1587"/>
          </a:xfrm>
          <a:custGeom>
            <a:avLst/>
            <a:gdLst>
              <a:gd name="T0" fmla="*/ 0 w 33"/>
              <a:gd name="T1" fmla="*/ 0 h 1587"/>
              <a:gd name="T2" fmla="*/ 32471 w 33"/>
              <a:gd name="T3" fmla="*/ 0 h 1587"/>
              <a:gd name="T4" fmla="*/ 42862 w 33"/>
              <a:gd name="T5" fmla="*/ 0 h 1587"/>
              <a:gd name="T6" fmla="*/ 0 60000 65536"/>
              <a:gd name="T7" fmla="*/ 0 60000 65536"/>
              <a:gd name="T8" fmla="*/ 0 60000 65536"/>
              <a:gd name="T9" fmla="*/ 0 w 33"/>
              <a:gd name="T10" fmla="*/ 0 h 1587"/>
              <a:gd name="T11" fmla="*/ 33 w 3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87">
                <a:moveTo>
                  <a:pt x="0" y="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23" name="Freeform 28"/>
          <p:cNvSpPr>
            <a:spLocks/>
          </p:cNvSpPr>
          <p:nvPr/>
        </p:nvSpPr>
        <p:spPr bwMode="auto">
          <a:xfrm>
            <a:off x="5562600" y="5459413"/>
            <a:ext cx="31750" cy="1587"/>
          </a:xfrm>
          <a:custGeom>
            <a:avLst/>
            <a:gdLst>
              <a:gd name="T0" fmla="*/ 0 w 25"/>
              <a:gd name="T1" fmla="*/ 0 h 1587"/>
              <a:gd name="T2" fmla="*/ 21590 w 25"/>
              <a:gd name="T3" fmla="*/ 0 h 1587"/>
              <a:gd name="T4" fmla="*/ 31750 w 25"/>
              <a:gd name="T5" fmla="*/ 0 h 1587"/>
              <a:gd name="T6" fmla="*/ 0 60000 65536"/>
              <a:gd name="T7" fmla="*/ 0 60000 65536"/>
              <a:gd name="T8" fmla="*/ 0 60000 65536"/>
              <a:gd name="T9" fmla="*/ 0 w 25"/>
              <a:gd name="T10" fmla="*/ 0 h 1587"/>
              <a:gd name="T11" fmla="*/ 25 w 25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587">
                <a:moveTo>
                  <a:pt x="0" y="0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24" name="Freeform 29"/>
          <p:cNvSpPr>
            <a:spLocks/>
          </p:cNvSpPr>
          <p:nvPr/>
        </p:nvSpPr>
        <p:spPr bwMode="auto">
          <a:xfrm>
            <a:off x="5583238" y="5459413"/>
            <a:ext cx="42862" cy="1587"/>
          </a:xfrm>
          <a:custGeom>
            <a:avLst/>
            <a:gdLst>
              <a:gd name="T0" fmla="*/ 0 w 33"/>
              <a:gd name="T1" fmla="*/ 0 h 1587"/>
              <a:gd name="T2" fmla="*/ 32471 w 33"/>
              <a:gd name="T3" fmla="*/ 0 h 1587"/>
              <a:gd name="T4" fmla="*/ 42862 w 33"/>
              <a:gd name="T5" fmla="*/ 0 h 1587"/>
              <a:gd name="T6" fmla="*/ 0 60000 65536"/>
              <a:gd name="T7" fmla="*/ 0 60000 65536"/>
              <a:gd name="T8" fmla="*/ 0 60000 65536"/>
              <a:gd name="T9" fmla="*/ 0 w 33"/>
              <a:gd name="T10" fmla="*/ 0 h 1587"/>
              <a:gd name="T11" fmla="*/ 33 w 3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87">
                <a:moveTo>
                  <a:pt x="0" y="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25" name="Freeform 30"/>
          <p:cNvSpPr>
            <a:spLocks/>
          </p:cNvSpPr>
          <p:nvPr/>
        </p:nvSpPr>
        <p:spPr bwMode="auto">
          <a:xfrm>
            <a:off x="5616575" y="5448300"/>
            <a:ext cx="31750" cy="11113"/>
          </a:xfrm>
          <a:custGeom>
            <a:avLst/>
            <a:gdLst>
              <a:gd name="T0" fmla="*/ 0 w 25"/>
              <a:gd name="T1" fmla="*/ 11113 h 9"/>
              <a:gd name="T2" fmla="*/ 20320 w 25"/>
              <a:gd name="T3" fmla="*/ 0 h 9"/>
              <a:gd name="T4" fmla="*/ 31750 w 25"/>
              <a:gd name="T5" fmla="*/ 0 h 9"/>
              <a:gd name="T6" fmla="*/ 0 60000 65536"/>
              <a:gd name="T7" fmla="*/ 0 60000 65536"/>
              <a:gd name="T8" fmla="*/ 0 60000 65536"/>
              <a:gd name="T9" fmla="*/ 0 w 25"/>
              <a:gd name="T10" fmla="*/ 0 h 9"/>
              <a:gd name="T11" fmla="*/ 25 w 25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9">
                <a:moveTo>
                  <a:pt x="0" y="9"/>
                </a:moveTo>
                <a:lnTo>
                  <a:pt x="16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26" name="Freeform 31"/>
          <p:cNvSpPr>
            <a:spLocks/>
          </p:cNvSpPr>
          <p:nvPr/>
        </p:nvSpPr>
        <p:spPr bwMode="auto">
          <a:xfrm>
            <a:off x="5637213" y="5448300"/>
            <a:ext cx="42862" cy="1588"/>
          </a:xfrm>
          <a:custGeom>
            <a:avLst/>
            <a:gdLst>
              <a:gd name="T0" fmla="*/ 0 w 34"/>
              <a:gd name="T1" fmla="*/ 0 h 1588"/>
              <a:gd name="T2" fmla="*/ 31516 w 34"/>
              <a:gd name="T3" fmla="*/ 0 h 1588"/>
              <a:gd name="T4" fmla="*/ 42862 w 34"/>
              <a:gd name="T5" fmla="*/ 0 h 1588"/>
              <a:gd name="T6" fmla="*/ 0 60000 65536"/>
              <a:gd name="T7" fmla="*/ 0 60000 65536"/>
              <a:gd name="T8" fmla="*/ 0 60000 65536"/>
              <a:gd name="T9" fmla="*/ 0 w 34"/>
              <a:gd name="T10" fmla="*/ 0 h 1588"/>
              <a:gd name="T11" fmla="*/ 34 w 34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1588">
                <a:moveTo>
                  <a:pt x="0" y="0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27" name="Freeform 32"/>
          <p:cNvSpPr>
            <a:spLocks/>
          </p:cNvSpPr>
          <p:nvPr/>
        </p:nvSpPr>
        <p:spPr bwMode="auto">
          <a:xfrm>
            <a:off x="5668963" y="5448300"/>
            <a:ext cx="31750" cy="1588"/>
          </a:xfrm>
          <a:custGeom>
            <a:avLst/>
            <a:gdLst>
              <a:gd name="T0" fmla="*/ 0 w 25"/>
              <a:gd name="T1" fmla="*/ 0 h 1588"/>
              <a:gd name="T2" fmla="*/ 21590 w 25"/>
              <a:gd name="T3" fmla="*/ 0 h 1588"/>
              <a:gd name="T4" fmla="*/ 31750 w 25"/>
              <a:gd name="T5" fmla="*/ 0 h 1588"/>
              <a:gd name="T6" fmla="*/ 0 60000 65536"/>
              <a:gd name="T7" fmla="*/ 0 60000 65536"/>
              <a:gd name="T8" fmla="*/ 0 60000 65536"/>
              <a:gd name="T9" fmla="*/ 0 w 25"/>
              <a:gd name="T10" fmla="*/ 0 h 1588"/>
              <a:gd name="T11" fmla="*/ 25 w 2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588">
                <a:moveTo>
                  <a:pt x="0" y="0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28" name="Freeform 33"/>
          <p:cNvSpPr>
            <a:spLocks/>
          </p:cNvSpPr>
          <p:nvPr/>
        </p:nvSpPr>
        <p:spPr bwMode="auto">
          <a:xfrm>
            <a:off x="5691188" y="5448300"/>
            <a:ext cx="41275" cy="1588"/>
          </a:xfrm>
          <a:custGeom>
            <a:avLst/>
            <a:gdLst>
              <a:gd name="T0" fmla="*/ 0 w 33"/>
              <a:gd name="T1" fmla="*/ 0 h 1588"/>
              <a:gd name="T2" fmla="*/ 31269 w 33"/>
              <a:gd name="T3" fmla="*/ 0 h 1588"/>
              <a:gd name="T4" fmla="*/ 41275 w 33"/>
              <a:gd name="T5" fmla="*/ 0 h 1588"/>
              <a:gd name="T6" fmla="*/ 0 60000 65536"/>
              <a:gd name="T7" fmla="*/ 0 60000 65536"/>
              <a:gd name="T8" fmla="*/ 0 60000 65536"/>
              <a:gd name="T9" fmla="*/ 0 w 33"/>
              <a:gd name="T10" fmla="*/ 0 h 1588"/>
              <a:gd name="T11" fmla="*/ 33 w 33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88">
                <a:moveTo>
                  <a:pt x="0" y="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29" name="Freeform 34"/>
          <p:cNvSpPr>
            <a:spLocks/>
          </p:cNvSpPr>
          <p:nvPr/>
        </p:nvSpPr>
        <p:spPr bwMode="auto">
          <a:xfrm>
            <a:off x="5722938" y="5448300"/>
            <a:ext cx="42862" cy="1588"/>
          </a:xfrm>
          <a:custGeom>
            <a:avLst/>
            <a:gdLst>
              <a:gd name="T0" fmla="*/ 0 w 33"/>
              <a:gd name="T1" fmla="*/ 0 h 1588"/>
              <a:gd name="T2" fmla="*/ 32471 w 33"/>
              <a:gd name="T3" fmla="*/ 0 h 1588"/>
              <a:gd name="T4" fmla="*/ 42862 w 33"/>
              <a:gd name="T5" fmla="*/ 0 h 1588"/>
              <a:gd name="T6" fmla="*/ 0 60000 65536"/>
              <a:gd name="T7" fmla="*/ 0 60000 65536"/>
              <a:gd name="T8" fmla="*/ 0 60000 65536"/>
              <a:gd name="T9" fmla="*/ 0 w 33"/>
              <a:gd name="T10" fmla="*/ 0 h 1588"/>
              <a:gd name="T11" fmla="*/ 33 w 33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88">
                <a:moveTo>
                  <a:pt x="0" y="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30" name="Freeform 35"/>
          <p:cNvSpPr>
            <a:spLocks/>
          </p:cNvSpPr>
          <p:nvPr/>
        </p:nvSpPr>
        <p:spPr bwMode="auto">
          <a:xfrm>
            <a:off x="5754688" y="5448300"/>
            <a:ext cx="31750" cy="1588"/>
          </a:xfrm>
          <a:custGeom>
            <a:avLst/>
            <a:gdLst>
              <a:gd name="T0" fmla="*/ 0 w 25"/>
              <a:gd name="T1" fmla="*/ 0 h 1588"/>
              <a:gd name="T2" fmla="*/ 21590 w 25"/>
              <a:gd name="T3" fmla="*/ 0 h 1588"/>
              <a:gd name="T4" fmla="*/ 31750 w 25"/>
              <a:gd name="T5" fmla="*/ 0 h 1588"/>
              <a:gd name="T6" fmla="*/ 0 60000 65536"/>
              <a:gd name="T7" fmla="*/ 0 60000 65536"/>
              <a:gd name="T8" fmla="*/ 0 60000 65536"/>
              <a:gd name="T9" fmla="*/ 0 w 25"/>
              <a:gd name="T10" fmla="*/ 0 h 1588"/>
              <a:gd name="T11" fmla="*/ 25 w 2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588">
                <a:moveTo>
                  <a:pt x="0" y="0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31" name="Freeform 36"/>
          <p:cNvSpPr>
            <a:spLocks/>
          </p:cNvSpPr>
          <p:nvPr/>
        </p:nvSpPr>
        <p:spPr bwMode="auto">
          <a:xfrm>
            <a:off x="5776913" y="5437188"/>
            <a:ext cx="42862" cy="11112"/>
          </a:xfrm>
          <a:custGeom>
            <a:avLst/>
            <a:gdLst>
              <a:gd name="T0" fmla="*/ 0 w 33"/>
              <a:gd name="T1" fmla="*/ 11112 h 8"/>
              <a:gd name="T2" fmla="*/ 32471 w 33"/>
              <a:gd name="T3" fmla="*/ 0 h 8"/>
              <a:gd name="T4" fmla="*/ 42862 w 33"/>
              <a:gd name="T5" fmla="*/ 0 h 8"/>
              <a:gd name="T6" fmla="*/ 0 60000 65536"/>
              <a:gd name="T7" fmla="*/ 0 60000 65536"/>
              <a:gd name="T8" fmla="*/ 0 60000 65536"/>
              <a:gd name="T9" fmla="*/ 0 w 33"/>
              <a:gd name="T10" fmla="*/ 0 h 8"/>
              <a:gd name="T11" fmla="*/ 33 w 33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8">
                <a:moveTo>
                  <a:pt x="0" y="8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32" name="Freeform 37"/>
          <p:cNvSpPr>
            <a:spLocks/>
          </p:cNvSpPr>
          <p:nvPr/>
        </p:nvSpPr>
        <p:spPr bwMode="auto">
          <a:xfrm>
            <a:off x="5808663" y="5437188"/>
            <a:ext cx="31750" cy="1587"/>
          </a:xfrm>
          <a:custGeom>
            <a:avLst/>
            <a:gdLst>
              <a:gd name="T0" fmla="*/ 0 w 25"/>
              <a:gd name="T1" fmla="*/ 0 h 1587"/>
              <a:gd name="T2" fmla="*/ 20320 w 25"/>
              <a:gd name="T3" fmla="*/ 0 h 1587"/>
              <a:gd name="T4" fmla="*/ 31750 w 25"/>
              <a:gd name="T5" fmla="*/ 0 h 1587"/>
              <a:gd name="T6" fmla="*/ 0 60000 65536"/>
              <a:gd name="T7" fmla="*/ 0 60000 65536"/>
              <a:gd name="T8" fmla="*/ 0 60000 65536"/>
              <a:gd name="T9" fmla="*/ 0 w 25"/>
              <a:gd name="T10" fmla="*/ 0 h 1587"/>
              <a:gd name="T11" fmla="*/ 25 w 25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587">
                <a:moveTo>
                  <a:pt x="0" y="0"/>
                </a:moveTo>
                <a:lnTo>
                  <a:pt x="16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33" name="Freeform 38"/>
          <p:cNvSpPr>
            <a:spLocks/>
          </p:cNvSpPr>
          <p:nvPr/>
        </p:nvSpPr>
        <p:spPr bwMode="auto">
          <a:xfrm>
            <a:off x="5829300" y="5437188"/>
            <a:ext cx="44450" cy="1587"/>
          </a:xfrm>
          <a:custGeom>
            <a:avLst/>
            <a:gdLst>
              <a:gd name="T0" fmla="*/ 0 w 34"/>
              <a:gd name="T1" fmla="*/ 0 h 1587"/>
              <a:gd name="T2" fmla="*/ 32684 w 34"/>
              <a:gd name="T3" fmla="*/ 0 h 1587"/>
              <a:gd name="T4" fmla="*/ 44450 w 34"/>
              <a:gd name="T5" fmla="*/ 0 h 1587"/>
              <a:gd name="T6" fmla="*/ 0 60000 65536"/>
              <a:gd name="T7" fmla="*/ 0 60000 65536"/>
              <a:gd name="T8" fmla="*/ 0 60000 65536"/>
              <a:gd name="T9" fmla="*/ 0 w 34"/>
              <a:gd name="T10" fmla="*/ 0 h 1587"/>
              <a:gd name="T11" fmla="*/ 34 w 34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1587">
                <a:moveTo>
                  <a:pt x="0" y="0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34" name="Freeform 39"/>
          <p:cNvSpPr>
            <a:spLocks/>
          </p:cNvSpPr>
          <p:nvPr/>
        </p:nvSpPr>
        <p:spPr bwMode="auto">
          <a:xfrm>
            <a:off x="5861050" y="5437188"/>
            <a:ext cx="44450" cy="1587"/>
          </a:xfrm>
          <a:custGeom>
            <a:avLst/>
            <a:gdLst>
              <a:gd name="T0" fmla="*/ 0 w 34"/>
              <a:gd name="T1" fmla="*/ 0 h 1587"/>
              <a:gd name="T2" fmla="*/ 32684 w 34"/>
              <a:gd name="T3" fmla="*/ 0 h 1587"/>
              <a:gd name="T4" fmla="*/ 44450 w 34"/>
              <a:gd name="T5" fmla="*/ 0 h 1587"/>
              <a:gd name="T6" fmla="*/ 0 60000 65536"/>
              <a:gd name="T7" fmla="*/ 0 60000 65536"/>
              <a:gd name="T8" fmla="*/ 0 60000 65536"/>
              <a:gd name="T9" fmla="*/ 0 w 34"/>
              <a:gd name="T10" fmla="*/ 0 h 1587"/>
              <a:gd name="T11" fmla="*/ 34 w 34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1587">
                <a:moveTo>
                  <a:pt x="0" y="0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35" name="Freeform 40"/>
          <p:cNvSpPr>
            <a:spLocks/>
          </p:cNvSpPr>
          <p:nvPr/>
        </p:nvSpPr>
        <p:spPr bwMode="auto">
          <a:xfrm>
            <a:off x="5894388" y="5427663"/>
            <a:ext cx="31750" cy="9525"/>
          </a:xfrm>
          <a:custGeom>
            <a:avLst/>
            <a:gdLst>
              <a:gd name="T0" fmla="*/ 0 w 25"/>
              <a:gd name="T1" fmla="*/ 9525 h 8"/>
              <a:gd name="T2" fmla="*/ 21590 w 25"/>
              <a:gd name="T3" fmla="*/ 0 h 8"/>
              <a:gd name="T4" fmla="*/ 31750 w 25"/>
              <a:gd name="T5" fmla="*/ 0 h 8"/>
              <a:gd name="T6" fmla="*/ 0 60000 65536"/>
              <a:gd name="T7" fmla="*/ 0 60000 65536"/>
              <a:gd name="T8" fmla="*/ 0 60000 65536"/>
              <a:gd name="T9" fmla="*/ 0 w 25"/>
              <a:gd name="T10" fmla="*/ 0 h 8"/>
              <a:gd name="T11" fmla="*/ 25 w 25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8">
                <a:moveTo>
                  <a:pt x="0" y="8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36" name="Freeform 41"/>
          <p:cNvSpPr>
            <a:spLocks/>
          </p:cNvSpPr>
          <p:nvPr/>
        </p:nvSpPr>
        <p:spPr bwMode="auto">
          <a:xfrm>
            <a:off x="5915025" y="5427663"/>
            <a:ext cx="42863" cy="1587"/>
          </a:xfrm>
          <a:custGeom>
            <a:avLst/>
            <a:gdLst>
              <a:gd name="T0" fmla="*/ 0 w 33"/>
              <a:gd name="T1" fmla="*/ 0 h 1587"/>
              <a:gd name="T2" fmla="*/ 32472 w 33"/>
              <a:gd name="T3" fmla="*/ 0 h 1587"/>
              <a:gd name="T4" fmla="*/ 42863 w 33"/>
              <a:gd name="T5" fmla="*/ 0 h 1587"/>
              <a:gd name="T6" fmla="*/ 0 60000 65536"/>
              <a:gd name="T7" fmla="*/ 0 60000 65536"/>
              <a:gd name="T8" fmla="*/ 0 60000 65536"/>
              <a:gd name="T9" fmla="*/ 0 w 33"/>
              <a:gd name="T10" fmla="*/ 0 h 1587"/>
              <a:gd name="T11" fmla="*/ 33 w 3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87">
                <a:moveTo>
                  <a:pt x="0" y="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37" name="Freeform 42"/>
          <p:cNvSpPr>
            <a:spLocks/>
          </p:cNvSpPr>
          <p:nvPr/>
        </p:nvSpPr>
        <p:spPr bwMode="auto">
          <a:xfrm>
            <a:off x="5948363" y="5416550"/>
            <a:ext cx="31750" cy="11113"/>
          </a:xfrm>
          <a:custGeom>
            <a:avLst/>
            <a:gdLst>
              <a:gd name="T0" fmla="*/ 0 w 25"/>
              <a:gd name="T1" fmla="*/ 11113 h 9"/>
              <a:gd name="T2" fmla="*/ 21590 w 25"/>
              <a:gd name="T3" fmla="*/ 0 h 9"/>
              <a:gd name="T4" fmla="*/ 31750 w 25"/>
              <a:gd name="T5" fmla="*/ 0 h 9"/>
              <a:gd name="T6" fmla="*/ 0 60000 65536"/>
              <a:gd name="T7" fmla="*/ 0 60000 65536"/>
              <a:gd name="T8" fmla="*/ 0 60000 65536"/>
              <a:gd name="T9" fmla="*/ 0 w 25"/>
              <a:gd name="T10" fmla="*/ 0 h 9"/>
              <a:gd name="T11" fmla="*/ 25 w 25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9">
                <a:moveTo>
                  <a:pt x="0" y="9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38" name="Freeform 43"/>
          <p:cNvSpPr>
            <a:spLocks/>
          </p:cNvSpPr>
          <p:nvPr/>
        </p:nvSpPr>
        <p:spPr bwMode="auto">
          <a:xfrm>
            <a:off x="5969000" y="5416550"/>
            <a:ext cx="42863" cy="1588"/>
          </a:xfrm>
          <a:custGeom>
            <a:avLst/>
            <a:gdLst>
              <a:gd name="T0" fmla="*/ 0 w 33"/>
              <a:gd name="T1" fmla="*/ 0 h 1588"/>
              <a:gd name="T2" fmla="*/ 32472 w 33"/>
              <a:gd name="T3" fmla="*/ 0 h 1588"/>
              <a:gd name="T4" fmla="*/ 42863 w 33"/>
              <a:gd name="T5" fmla="*/ 0 h 1588"/>
              <a:gd name="T6" fmla="*/ 0 60000 65536"/>
              <a:gd name="T7" fmla="*/ 0 60000 65536"/>
              <a:gd name="T8" fmla="*/ 0 60000 65536"/>
              <a:gd name="T9" fmla="*/ 0 w 33"/>
              <a:gd name="T10" fmla="*/ 0 h 1588"/>
              <a:gd name="T11" fmla="*/ 33 w 33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88">
                <a:moveTo>
                  <a:pt x="0" y="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39" name="Freeform 44"/>
          <p:cNvSpPr>
            <a:spLocks/>
          </p:cNvSpPr>
          <p:nvPr/>
        </p:nvSpPr>
        <p:spPr bwMode="auto">
          <a:xfrm>
            <a:off x="6002338" y="5405438"/>
            <a:ext cx="41275" cy="11112"/>
          </a:xfrm>
          <a:custGeom>
            <a:avLst/>
            <a:gdLst>
              <a:gd name="T0" fmla="*/ 0 w 33"/>
              <a:gd name="T1" fmla="*/ 11112 h 8"/>
              <a:gd name="T2" fmla="*/ 31269 w 33"/>
              <a:gd name="T3" fmla="*/ 0 h 8"/>
              <a:gd name="T4" fmla="*/ 41275 w 33"/>
              <a:gd name="T5" fmla="*/ 0 h 8"/>
              <a:gd name="T6" fmla="*/ 0 60000 65536"/>
              <a:gd name="T7" fmla="*/ 0 60000 65536"/>
              <a:gd name="T8" fmla="*/ 0 60000 65536"/>
              <a:gd name="T9" fmla="*/ 0 w 33"/>
              <a:gd name="T10" fmla="*/ 0 h 8"/>
              <a:gd name="T11" fmla="*/ 33 w 33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8">
                <a:moveTo>
                  <a:pt x="0" y="8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40" name="Freeform 45"/>
          <p:cNvSpPr>
            <a:spLocks/>
          </p:cNvSpPr>
          <p:nvPr/>
        </p:nvSpPr>
        <p:spPr bwMode="auto">
          <a:xfrm>
            <a:off x="6034088" y="5405438"/>
            <a:ext cx="31750" cy="1587"/>
          </a:xfrm>
          <a:custGeom>
            <a:avLst/>
            <a:gdLst>
              <a:gd name="T0" fmla="*/ 0 w 25"/>
              <a:gd name="T1" fmla="*/ 0 h 1587"/>
              <a:gd name="T2" fmla="*/ 20320 w 25"/>
              <a:gd name="T3" fmla="*/ 0 h 1587"/>
              <a:gd name="T4" fmla="*/ 31750 w 25"/>
              <a:gd name="T5" fmla="*/ 0 h 1587"/>
              <a:gd name="T6" fmla="*/ 0 60000 65536"/>
              <a:gd name="T7" fmla="*/ 0 60000 65536"/>
              <a:gd name="T8" fmla="*/ 0 60000 65536"/>
              <a:gd name="T9" fmla="*/ 0 w 25"/>
              <a:gd name="T10" fmla="*/ 0 h 1587"/>
              <a:gd name="T11" fmla="*/ 25 w 25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587">
                <a:moveTo>
                  <a:pt x="0" y="0"/>
                </a:moveTo>
                <a:lnTo>
                  <a:pt x="16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41" name="Freeform 46"/>
          <p:cNvSpPr>
            <a:spLocks/>
          </p:cNvSpPr>
          <p:nvPr/>
        </p:nvSpPr>
        <p:spPr bwMode="auto">
          <a:xfrm>
            <a:off x="6054725" y="5395913"/>
            <a:ext cx="42863" cy="9525"/>
          </a:xfrm>
          <a:custGeom>
            <a:avLst/>
            <a:gdLst>
              <a:gd name="T0" fmla="*/ 0 w 34"/>
              <a:gd name="T1" fmla="*/ 9525 h 8"/>
              <a:gd name="T2" fmla="*/ 31517 w 34"/>
              <a:gd name="T3" fmla="*/ 0 h 8"/>
              <a:gd name="T4" fmla="*/ 42863 w 34"/>
              <a:gd name="T5" fmla="*/ 0 h 8"/>
              <a:gd name="T6" fmla="*/ 0 60000 65536"/>
              <a:gd name="T7" fmla="*/ 0 60000 65536"/>
              <a:gd name="T8" fmla="*/ 0 60000 65536"/>
              <a:gd name="T9" fmla="*/ 0 w 34"/>
              <a:gd name="T10" fmla="*/ 0 h 8"/>
              <a:gd name="T11" fmla="*/ 34 w 34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8">
                <a:moveTo>
                  <a:pt x="0" y="8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42" name="Freeform 47"/>
          <p:cNvSpPr>
            <a:spLocks/>
          </p:cNvSpPr>
          <p:nvPr/>
        </p:nvSpPr>
        <p:spPr bwMode="auto">
          <a:xfrm>
            <a:off x="6086475" y="5395913"/>
            <a:ext cx="31750" cy="1587"/>
          </a:xfrm>
          <a:custGeom>
            <a:avLst/>
            <a:gdLst>
              <a:gd name="T0" fmla="*/ 0 w 25"/>
              <a:gd name="T1" fmla="*/ 0 h 1587"/>
              <a:gd name="T2" fmla="*/ 21590 w 25"/>
              <a:gd name="T3" fmla="*/ 0 h 1587"/>
              <a:gd name="T4" fmla="*/ 31750 w 25"/>
              <a:gd name="T5" fmla="*/ 0 h 1587"/>
              <a:gd name="T6" fmla="*/ 0 60000 65536"/>
              <a:gd name="T7" fmla="*/ 0 60000 65536"/>
              <a:gd name="T8" fmla="*/ 0 60000 65536"/>
              <a:gd name="T9" fmla="*/ 0 w 25"/>
              <a:gd name="T10" fmla="*/ 0 h 1587"/>
              <a:gd name="T11" fmla="*/ 25 w 25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587">
                <a:moveTo>
                  <a:pt x="0" y="0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43" name="Freeform 48"/>
          <p:cNvSpPr>
            <a:spLocks/>
          </p:cNvSpPr>
          <p:nvPr/>
        </p:nvSpPr>
        <p:spPr bwMode="auto">
          <a:xfrm>
            <a:off x="6108700" y="5383213"/>
            <a:ext cx="42863" cy="12700"/>
          </a:xfrm>
          <a:custGeom>
            <a:avLst/>
            <a:gdLst>
              <a:gd name="T0" fmla="*/ 0 w 33"/>
              <a:gd name="T1" fmla="*/ 12700 h 9"/>
              <a:gd name="T2" fmla="*/ 32472 w 33"/>
              <a:gd name="T3" fmla="*/ 0 h 9"/>
              <a:gd name="T4" fmla="*/ 42863 w 33"/>
              <a:gd name="T5" fmla="*/ 0 h 9"/>
              <a:gd name="T6" fmla="*/ 0 60000 65536"/>
              <a:gd name="T7" fmla="*/ 0 60000 65536"/>
              <a:gd name="T8" fmla="*/ 0 60000 65536"/>
              <a:gd name="T9" fmla="*/ 0 w 33"/>
              <a:gd name="T10" fmla="*/ 0 h 9"/>
              <a:gd name="T11" fmla="*/ 33 w 33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9">
                <a:moveTo>
                  <a:pt x="0" y="9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44" name="Freeform 49"/>
          <p:cNvSpPr>
            <a:spLocks/>
          </p:cNvSpPr>
          <p:nvPr/>
        </p:nvSpPr>
        <p:spPr bwMode="auto">
          <a:xfrm>
            <a:off x="6140450" y="5383213"/>
            <a:ext cx="42863" cy="1587"/>
          </a:xfrm>
          <a:custGeom>
            <a:avLst/>
            <a:gdLst>
              <a:gd name="T0" fmla="*/ 0 w 33"/>
              <a:gd name="T1" fmla="*/ 0 h 1587"/>
              <a:gd name="T2" fmla="*/ 32472 w 33"/>
              <a:gd name="T3" fmla="*/ 0 h 1587"/>
              <a:gd name="T4" fmla="*/ 42863 w 33"/>
              <a:gd name="T5" fmla="*/ 0 h 1587"/>
              <a:gd name="T6" fmla="*/ 0 60000 65536"/>
              <a:gd name="T7" fmla="*/ 0 60000 65536"/>
              <a:gd name="T8" fmla="*/ 0 60000 65536"/>
              <a:gd name="T9" fmla="*/ 0 w 33"/>
              <a:gd name="T10" fmla="*/ 0 h 1587"/>
              <a:gd name="T11" fmla="*/ 33 w 3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87">
                <a:moveTo>
                  <a:pt x="0" y="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45" name="Freeform 50"/>
          <p:cNvSpPr>
            <a:spLocks/>
          </p:cNvSpPr>
          <p:nvPr/>
        </p:nvSpPr>
        <p:spPr bwMode="auto">
          <a:xfrm>
            <a:off x="6172200" y="5373688"/>
            <a:ext cx="33338" cy="9525"/>
          </a:xfrm>
          <a:custGeom>
            <a:avLst/>
            <a:gdLst>
              <a:gd name="T0" fmla="*/ 0 w 25"/>
              <a:gd name="T1" fmla="*/ 9525 h 8"/>
              <a:gd name="T2" fmla="*/ 22670 w 25"/>
              <a:gd name="T3" fmla="*/ 0 h 8"/>
              <a:gd name="T4" fmla="*/ 33338 w 25"/>
              <a:gd name="T5" fmla="*/ 0 h 8"/>
              <a:gd name="T6" fmla="*/ 0 60000 65536"/>
              <a:gd name="T7" fmla="*/ 0 60000 65536"/>
              <a:gd name="T8" fmla="*/ 0 60000 65536"/>
              <a:gd name="T9" fmla="*/ 0 w 25"/>
              <a:gd name="T10" fmla="*/ 0 h 8"/>
              <a:gd name="T11" fmla="*/ 25 w 25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8">
                <a:moveTo>
                  <a:pt x="0" y="8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46" name="Freeform 51"/>
          <p:cNvSpPr>
            <a:spLocks/>
          </p:cNvSpPr>
          <p:nvPr/>
        </p:nvSpPr>
        <p:spPr bwMode="auto">
          <a:xfrm>
            <a:off x="6194425" y="5362575"/>
            <a:ext cx="42863" cy="11113"/>
          </a:xfrm>
          <a:custGeom>
            <a:avLst/>
            <a:gdLst>
              <a:gd name="T0" fmla="*/ 0 w 33"/>
              <a:gd name="T1" fmla="*/ 11113 h 8"/>
              <a:gd name="T2" fmla="*/ 32472 w 33"/>
              <a:gd name="T3" fmla="*/ 0 h 8"/>
              <a:gd name="T4" fmla="*/ 42863 w 33"/>
              <a:gd name="T5" fmla="*/ 0 h 8"/>
              <a:gd name="T6" fmla="*/ 0 60000 65536"/>
              <a:gd name="T7" fmla="*/ 0 60000 65536"/>
              <a:gd name="T8" fmla="*/ 0 60000 65536"/>
              <a:gd name="T9" fmla="*/ 0 w 33"/>
              <a:gd name="T10" fmla="*/ 0 h 8"/>
              <a:gd name="T11" fmla="*/ 33 w 33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8">
                <a:moveTo>
                  <a:pt x="0" y="8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47" name="Freeform 52"/>
          <p:cNvSpPr>
            <a:spLocks/>
          </p:cNvSpPr>
          <p:nvPr/>
        </p:nvSpPr>
        <p:spPr bwMode="auto">
          <a:xfrm>
            <a:off x="6226175" y="5362575"/>
            <a:ext cx="33338" cy="1588"/>
          </a:xfrm>
          <a:custGeom>
            <a:avLst/>
            <a:gdLst>
              <a:gd name="T0" fmla="*/ 0 w 25"/>
              <a:gd name="T1" fmla="*/ 0 h 1588"/>
              <a:gd name="T2" fmla="*/ 21336 w 25"/>
              <a:gd name="T3" fmla="*/ 0 h 1588"/>
              <a:gd name="T4" fmla="*/ 33338 w 25"/>
              <a:gd name="T5" fmla="*/ 0 h 1588"/>
              <a:gd name="T6" fmla="*/ 0 60000 65536"/>
              <a:gd name="T7" fmla="*/ 0 60000 65536"/>
              <a:gd name="T8" fmla="*/ 0 60000 65536"/>
              <a:gd name="T9" fmla="*/ 0 w 25"/>
              <a:gd name="T10" fmla="*/ 0 h 1588"/>
              <a:gd name="T11" fmla="*/ 25 w 2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588">
                <a:moveTo>
                  <a:pt x="0" y="0"/>
                </a:moveTo>
                <a:lnTo>
                  <a:pt x="16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48" name="Freeform 53"/>
          <p:cNvSpPr>
            <a:spLocks/>
          </p:cNvSpPr>
          <p:nvPr/>
        </p:nvSpPr>
        <p:spPr bwMode="auto">
          <a:xfrm>
            <a:off x="6246813" y="5351463"/>
            <a:ext cx="44450" cy="11112"/>
          </a:xfrm>
          <a:custGeom>
            <a:avLst/>
            <a:gdLst>
              <a:gd name="T0" fmla="*/ 0 w 34"/>
              <a:gd name="T1" fmla="*/ 11112 h 9"/>
              <a:gd name="T2" fmla="*/ 32684 w 34"/>
              <a:gd name="T3" fmla="*/ 0 h 9"/>
              <a:gd name="T4" fmla="*/ 44450 w 34"/>
              <a:gd name="T5" fmla="*/ 0 h 9"/>
              <a:gd name="T6" fmla="*/ 0 60000 65536"/>
              <a:gd name="T7" fmla="*/ 0 60000 65536"/>
              <a:gd name="T8" fmla="*/ 0 60000 65536"/>
              <a:gd name="T9" fmla="*/ 0 w 34"/>
              <a:gd name="T10" fmla="*/ 0 h 9"/>
              <a:gd name="T11" fmla="*/ 34 w 34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9">
                <a:moveTo>
                  <a:pt x="0" y="9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49" name="Freeform 54"/>
          <p:cNvSpPr>
            <a:spLocks/>
          </p:cNvSpPr>
          <p:nvPr/>
        </p:nvSpPr>
        <p:spPr bwMode="auto">
          <a:xfrm>
            <a:off x="6280150" y="5341938"/>
            <a:ext cx="42863" cy="9525"/>
          </a:xfrm>
          <a:custGeom>
            <a:avLst/>
            <a:gdLst>
              <a:gd name="T0" fmla="*/ 0 w 34"/>
              <a:gd name="T1" fmla="*/ 9525 h 8"/>
              <a:gd name="T2" fmla="*/ 31517 w 34"/>
              <a:gd name="T3" fmla="*/ 0 h 8"/>
              <a:gd name="T4" fmla="*/ 42863 w 34"/>
              <a:gd name="T5" fmla="*/ 0 h 8"/>
              <a:gd name="T6" fmla="*/ 0 60000 65536"/>
              <a:gd name="T7" fmla="*/ 0 60000 65536"/>
              <a:gd name="T8" fmla="*/ 0 60000 65536"/>
              <a:gd name="T9" fmla="*/ 0 w 34"/>
              <a:gd name="T10" fmla="*/ 0 h 8"/>
              <a:gd name="T11" fmla="*/ 34 w 34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8">
                <a:moveTo>
                  <a:pt x="0" y="8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50" name="Freeform 55"/>
          <p:cNvSpPr>
            <a:spLocks/>
          </p:cNvSpPr>
          <p:nvPr/>
        </p:nvSpPr>
        <p:spPr bwMode="auto">
          <a:xfrm>
            <a:off x="6311900" y="5330825"/>
            <a:ext cx="31750" cy="11113"/>
          </a:xfrm>
          <a:custGeom>
            <a:avLst/>
            <a:gdLst>
              <a:gd name="T0" fmla="*/ 0 w 25"/>
              <a:gd name="T1" fmla="*/ 11113 h 8"/>
              <a:gd name="T2" fmla="*/ 21590 w 25"/>
              <a:gd name="T3" fmla="*/ 0 h 8"/>
              <a:gd name="T4" fmla="*/ 31750 w 25"/>
              <a:gd name="T5" fmla="*/ 0 h 8"/>
              <a:gd name="T6" fmla="*/ 0 60000 65536"/>
              <a:gd name="T7" fmla="*/ 0 60000 65536"/>
              <a:gd name="T8" fmla="*/ 0 60000 65536"/>
              <a:gd name="T9" fmla="*/ 0 w 25"/>
              <a:gd name="T10" fmla="*/ 0 h 8"/>
              <a:gd name="T11" fmla="*/ 25 w 25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8">
                <a:moveTo>
                  <a:pt x="0" y="8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51" name="Freeform 56"/>
          <p:cNvSpPr>
            <a:spLocks/>
          </p:cNvSpPr>
          <p:nvPr/>
        </p:nvSpPr>
        <p:spPr bwMode="auto">
          <a:xfrm>
            <a:off x="6334125" y="5308600"/>
            <a:ext cx="41275" cy="22225"/>
          </a:xfrm>
          <a:custGeom>
            <a:avLst/>
            <a:gdLst>
              <a:gd name="T0" fmla="*/ 0 w 33"/>
              <a:gd name="T1" fmla="*/ 22225 h 17"/>
              <a:gd name="T2" fmla="*/ 31269 w 33"/>
              <a:gd name="T3" fmla="*/ 0 h 17"/>
              <a:gd name="T4" fmla="*/ 41275 w 33"/>
              <a:gd name="T5" fmla="*/ 0 h 17"/>
              <a:gd name="T6" fmla="*/ 0 60000 65536"/>
              <a:gd name="T7" fmla="*/ 0 60000 65536"/>
              <a:gd name="T8" fmla="*/ 0 60000 65536"/>
              <a:gd name="T9" fmla="*/ 0 w 33"/>
              <a:gd name="T10" fmla="*/ 0 h 17"/>
              <a:gd name="T11" fmla="*/ 33 w 33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7">
                <a:moveTo>
                  <a:pt x="0" y="17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52" name="Freeform 57"/>
          <p:cNvSpPr>
            <a:spLocks/>
          </p:cNvSpPr>
          <p:nvPr/>
        </p:nvSpPr>
        <p:spPr bwMode="auto">
          <a:xfrm>
            <a:off x="6365875" y="5299075"/>
            <a:ext cx="31750" cy="9525"/>
          </a:xfrm>
          <a:custGeom>
            <a:avLst/>
            <a:gdLst>
              <a:gd name="T0" fmla="*/ 0 w 25"/>
              <a:gd name="T1" fmla="*/ 9525 h 8"/>
              <a:gd name="T2" fmla="*/ 21590 w 25"/>
              <a:gd name="T3" fmla="*/ 0 h 8"/>
              <a:gd name="T4" fmla="*/ 31750 w 25"/>
              <a:gd name="T5" fmla="*/ 0 h 8"/>
              <a:gd name="T6" fmla="*/ 0 60000 65536"/>
              <a:gd name="T7" fmla="*/ 0 60000 65536"/>
              <a:gd name="T8" fmla="*/ 0 60000 65536"/>
              <a:gd name="T9" fmla="*/ 0 w 25"/>
              <a:gd name="T10" fmla="*/ 0 h 8"/>
              <a:gd name="T11" fmla="*/ 25 w 25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8">
                <a:moveTo>
                  <a:pt x="0" y="8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53" name="Freeform 58"/>
          <p:cNvSpPr>
            <a:spLocks/>
          </p:cNvSpPr>
          <p:nvPr/>
        </p:nvSpPr>
        <p:spPr bwMode="auto">
          <a:xfrm>
            <a:off x="6388100" y="5276850"/>
            <a:ext cx="41275" cy="22225"/>
          </a:xfrm>
          <a:custGeom>
            <a:avLst/>
            <a:gdLst>
              <a:gd name="T0" fmla="*/ 0 w 33"/>
              <a:gd name="T1" fmla="*/ 22225 h 17"/>
              <a:gd name="T2" fmla="*/ 31269 w 33"/>
              <a:gd name="T3" fmla="*/ 0 h 17"/>
              <a:gd name="T4" fmla="*/ 41275 w 33"/>
              <a:gd name="T5" fmla="*/ 0 h 17"/>
              <a:gd name="T6" fmla="*/ 0 60000 65536"/>
              <a:gd name="T7" fmla="*/ 0 60000 65536"/>
              <a:gd name="T8" fmla="*/ 0 60000 65536"/>
              <a:gd name="T9" fmla="*/ 0 w 33"/>
              <a:gd name="T10" fmla="*/ 0 h 17"/>
              <a:gd name="T11" fmla="*/ 33 w 33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7">
                <a:moveTo>
                  <a:pt x="0" y="17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54" name="Freeform 59"/>
          <p:cNvSpPr>
            <a:spLocks/>
          </p:cNvSpPr>
          <p:nvPr/>
        </p:nvSpPr>
        <p:spPr bwMode="auto">
          <a:xfrm>
            <a:off x="6419850" y="5254625"/>
            <a:ext cx="42863" cy="22225"/>
          </a:xfrm>
          <a:custGeom>
            <a:avLst/>
            <a:gdLst>
              <a:gd name="T0" fmla="*/ 0 w 33"/>
              <a:gd name="T1" fmla="*/ 22225 h 17"/>
              <a:gd name="T2" fmla="*/ 32472 w 33"/>
              <a:gd name="T3" fmla="*/ 0 h 17"/>
              <a:gd name="T4" fmla="*/ 42863 w 33"/>
              <a:gd name="T5" fmla="*/ 0 h 17"/>
              <a:gd name="T6" fmla="*/ 0 60000 65536"/>
              <a:gd name="T7" fmla="*/ 0 60000 65536"/>
              <a:gd name="T8" fmla="*/ 0 60000 65536"/>
              <a:gd name="T9" fmla="*/ 0 w 33"/>
              <a:gd name="T10" fmla="*/ 0 h 17"/>
              <a:gd name="T11" fmla="*/ 33 w 33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7">
                <a:moveTo>
                  <a:pt x="0" y="17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55" name="Freeform 60"/>
          <p:cNvSpPr>
            <a:spLocks/>
          </p:cNvSpPr>
          <p:nvPr/>
        </p:nvSpPr>
        <p:spPr bwMode="auto">
          <a:xfrm>
            <a:off x="6451600" y="5222875"/>
            <a:ext cx="33338" cy="31750"/>
          </a:xfrm>
          <a:custGeom>
            <a:avLst/>
            <a:gdLst>
              <a:gd name="T0" fmla="*/ 0 w 25"/>
              <a:gd name="T1" fmla="*/ 31750 h 25"/>
              <a:gd name="T2" fmla="*/ 22670 w 25"/>
              <a:gd name="T3" fmla="*/ 0 h 25"/>
              <a:gd name="T4" fmla="*/ 33338 w 25"/>
              <a:gd name="T5" fmla="*/ 0 h 25"/>
              <a:gd name="T6" fmla="*/ 0 60000 65536"/>
              <a:gd name="T7" fmla="*/ 0 60000 65536"/>
              <a:gd name="T8" fmla="*/ 0 60000 65536"/>
              <a:gd name="T9" fmla="*/ 0 w 25"/>
              <a:gd name="T10" fmla="*/ 0 h 25"/>
              <a:gd name="T11" fmla="*/ 25 w 25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25">
                <a:moveTo>
                  <a:pt x="0" y="25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56" name="Freeform 61"/>
          <p:cNvSpPr>
            <a:spLocks/>
          </p:cNvSpPr>
          <p:nvPr/>
        </p:nvSpPr>
        <p:spPr bwMode="auto">
          <a:xfrm>
            <a:off x="6473825" y="5202238"/>
            <a:ext cx="42863" cy="20637"/>
          </a:xfrm>
          <a:custGeom>
            <a:avLst/>
            <a:gdLst>
              <a:gd name="T0" fmla="*/ 0 w 33"/>
              <a:gd name="T1" fmla="*/ 20637 h 16"/>
              <a:gd name="T2" fmla="*/ 32472 w 33"/>
              <a:gd name="T3" fmla="*/ 0 h 16"/>
              <a:gd name="T4" fmla="*/ 42863 w 33"/>
              <a:gd name="T5" fmla="*/ 0 h 16"/>
              <a:gd name="T6" fmla="*/ 0 60000 65536"/>
              <a:gd name="T7" fmla="*/ 0 60000 65536"/>
              <a:gd name="T8" fmla="*/ 0 60000 65536"/>
              <a:gd name="T9" fmla="*/ 0 w 33"/>
              <a:gd name="T10" fmla="*/ 0 h 16"/>
              <a:gd name="T11" fmla="*/ 33 w 33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6">
                <a:moveTo>
                  <a:pt x="0" y="16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57" name="Freeform 62"/>
          <p:cNvSpPr>
            <a:spLocks/>
          </p:cNvSpPr>
          <p:nvPr/>
        </p:nvSpPr>
        <p:spPr bwMode="auto">
          <a:xfrm>
            <a:off x="6505575" y="5180013"/>
            <a:ext cx="33338" cy="22225"/>
          </a:xfrm>
          <a:custGeom>
            <a:avLst/>
            <a:gdLst>
              <a:gd name="T0" fmla="*/ 0 w 25"/>
              <a:gd name="T1" fmla="*/ 22225 h 17"/>
              <a:gd name="T2" fmla="*/ 21336 w 25"/>
              <a:gd name="T3" fmla="*/ 0 h 17"/>
              <a:gd name="T4" fmla="*/ 33338 w 25"/>
              <a:gd name="T5" fmla="*/ 0 h 17"/>
              <a:gd name="T6" fmla="*/ 0 60000 65536"/>
              <a:gd name="T7" fmla="*/ 0 60000 65536"/>
              <a:gd name="T8" fmla="*/ 0 60000 65536"/>
              <a:gd name="T9" fmla="*/ 0 w 25"/>
              <a:gd name="T10" fmla="*/ 0 h 17"/>
              <a:gd name="T11" fmla="*/ 25 w 25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7">
                <a:moveTo>
                  <a:pt x="0" y="17"/>
                </a:moveTo>
                <a:lnTo>
                  <a:pt x="16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58" name="Freeform 63"/>
          <p:cNvSpPr>
            <a:spLocks/>
          </p:cNvSpPr>
          <p:nvPr/>
        </p:nvSpPr>
        <p:spPr bwMode="auto">
          <a:xfrm>
            <a:off x="6526213" y="5148263"/>
            <a:ext cx="44450" cy="31750"/>
          </a:xfrm>
          <a:custGeom>
            <a:avLst/>
            <a:gdLst>
              <a:gd name="T0" fmla="*/ 0 w 34"/>
              <a:gd name="T1" fmla="*/ 31750 h 25"/>
              <a:gd name="T2" fmla="*/ 32684 w 34"/>
              <a:gd name="T3" fmla="*/ 0 h 25"/>
              <a:gd name="T4" fmla="*/ 44450 w 34"/>
              <a:gd name="T5" fmla="*/ 0 h 25"/>
              <a:gd name="T6" fmla="*/ 0 60000 65536"/>
              <a:gd name="T7" fmla="*/ 0 60000 65536"/>
              <a:gd name="T8" fmla="*/ 0 60000 65536"/>
              <a:gd name="T9" fmla="*/ 0 w 34"/>
              <a:gd name="T10" fmla="*/ 0 h 25"/>
              <a:gd name="T11" fmla="*/ 34 w 34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25">
                <a:moveTo>
                  <a:pt x="0" y="25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59" name="Freeform 64"/>
          <p:cNvSpPr>
            <a:spLocks/>
          </p:cNvSpPr>
          <p:nvPr/>
        </p:nvSpPr>
        <p:spPr bwMode="auto">
          <a:xfrm>
            <a:off x="6559550" y="5116513"/>
            <a:ext cx="42863" cy="31750"/>
          </a:xfrm>
          <a:custGeom>
            <a:avLst/>
            <a:gdLst>
              <a:gd name="T0" fmla="*/ 0 w 34"/>
              <a:gd name="T1" fmla="*/ 31750 h 25"/>
              <a:gd name="T2" fmla="*/ 31517 w 34"/>
              <a:gd name="T3" fmla="*/ 0 h 25"/>
              <a:gd name="T4" fmla="*/ 42863 w 34"/>
              <a:gd name="T5" fmla="*/ 0 h 25"/>
              <a:gd name="T6" fmla="*/ 0 60000 65536"/>
              <a:gd name="T7" fmla="*/ 0 60000 65536"/>
              <a:gd name="T8" fmla="*/ 0 60000 65536"/>
              <a:gd name="T9" fmla="*/ 0 w 34"/>
              <a:gd name="T10" fmla="*/ 0 h 25"/>
              <a:gd name="T11" fmla="*/ 34 w 34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25">
                <a:moveTo>
                  <a:pt x="0" y="25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60" name="Freeform 65"/>
          <p:cNvSpPr>
            <a:spLocks/>
          </p:cNvSpPr>
          <p:nvPr/>
        </p:nvSpPr>
        <p:spPr bwMode="auto">
          <a:xfrm>
            <a:off x="6591300" y="5094288"/>
            <a:ext cx="31750" cy="22225"/>
          </a:xfrm>
          <a:custGeom>
            <a:avLst/>
            <a:gdLst>
              <a:gd name="T0" fmla="*/ 0 w 25"/>
              <a:gd name="T1" fmla="*/ 22225 h 17"/>
              <a:gd name="T2" fmla="*/ 21590 w 25"/>
              <a:gd name="T3" fmla="*/ 0 h 17"/>
              <a:gd name="T4" fmla="*/ 31750 w 25"/>
              <a:gd name="T5" fmla="*/ 0 h 17"/>
              <a:gd name="T6" fmla="*/ 0 60000 65536"/>
              <a:gd name="T7" fmla="*/ 0 60000 65536"/>
              <a:gd name="T8" fmla="*/ 0 60000 65536"/>
              <a:gd name="T9" fmla="*/ 0 w 25"/>
              <a:gd name="T10" fmla="*/ 0 h 17"/>
              <a:gd name="T11" fmla="*/ 25 w 25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7">
                <a:moveTo>
                  <a:pt x="0" y="17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61" name="Freeform 66"/>
          <p:cNvSpPr>
            <a:spLocks/>
          </p:cNvSpPr>
          <p:nvPr/>
        </p:nvSpPr>
        <p:spPr bwMode="auto">
          <a:xfrm>
            <a:off x="6613525" y="5062538"/>
            <a:ext cx="41275" cy="31750"/>
          </a:xfrm>
          <a:custGeom>
            <a:avLst/>
            <a:gdLst>
              <a:gd name="T0" fmla="*/ 0 w 33"/>
              <a:gd name="T1" fmla="*/ 31750 h 25"/>
              <a:gd name="T2" fmla="*/ 31269 w 33"/>
              <a:gd name="T3" fmla="*/ 0 h 25"/>
              <a:gd name="T4" fmla="*/ 41275 w 33"/>
              <a:gd name="T5" fmla="*/ 0 h 25"/>
              <a:gd name="T6" fmla="*/ 0 60000 65536"/>
              <a:gd name="T7" fmla="*/ 0 60000 65536"/>
              <a:gd name="T8" fmla="*/ 0 60000 65536"/>
              <a:gd name="T9" fmla="*/ 0 w 33"/>
              <a:gd name="T10" fmla="*/ 0 h 25"/>
              <a:gd name="T11" fmla="*/ 33 w 33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25">
                <a:moveTo>
                  <a:pt x="0" y="25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62" name="Freeform 67"/>
          <p:cNvSpPr>
            <a:spLocks/>
          </p:cNvSpPr>
          <p:nvPr/>
        </p:nvSpPr>
        <p:spPr bwMode="auto">
          <a:xfrm>
            <a:off x="6645275" y="5030788"/>
            <a:ext cx="31750" cy="31750"/>
          </a:xfrm>
          <a:custGeom>
            <a:avLst/>
            <a:gdLst>
              <a:gd name="T0" fmla="*/ 0 w 25"/>
              <a:gd name="T1" fmla="*/ 31750 h 25"/>
              <a:gd name="T2" fmla="*/ 21590 w 25"/>
              <a:gd name="T3" fmla="*/ 0 h 25"/>
              <a:gd name="T4" fmla="*/ 31750 w 25"/>
              <a:gd name="T5" fmla="*/ 0 h 25"/>
              <a:gd name="T6" fmla="*/ 0 60000 65536"/>
              <a:gd name="T7" fmla="*/ 0 60000 65536"/>
              <a:gd name="T8" fmla="*/ 0 60000 65536"/>
              <a:gd name="T9" fmla="*/ 0 w 25"/>
              <a:gd name="T10" fmla="*/ 0 h 25"/>
              <a:gd name="T11" fmla="*/ 25 w 25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25">
                <a:moveTo>
                  <a:pt x="0" y="25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63" name="Freeform 68"/>
          <p:cNvSpPr>
            <a:spLocks/>
          </p:cNvSpPr>
          <p:nvPr/>
        </p:nvSpPr>
        <p:spPr bwMode="auto">
          <a:xfrm>
            <a:off x="6667500" y="4997450"/>
            <a:ext cx="41275" cy="33338"/>
          </a:xfrm>
          <a:custGeom>
            <a:avLst/>
            <a:gdLst>
              <a:gd name="T0" fmla="*/ 0 w 33"/>
              <a:gd name="T1" fmla="*/ 33338 h 25"/>
              <a:gd name="T2" fmla="*/ 31269 w 33"/>
              <a:gd name="T3" fmla="*/ 0 h 25"/>
              <a:gd name="T4" fmla="*/ 41275 w 33"/>
              <a:gd name="T5" fmla="*/ 0 h 25"/>
              <a:gd name="T6" fmla="*/ 0 60000 65536"/>
              <a:gd name="T7" fmla="*/ 0 60000 65536"/>
              <a:gd name="T8" fmla="*/ 0 60000 65536"/>
              <a:gd name="T9" fmla="*/ 0 w 33"/>
              <a:gd name="T10" fmla="*/ 0 h 25"/>
              <a:gd name="T11" fmla="*/ 33 w 33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25">
                <a:moveTo>
                  <a:pt x="0" y="25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64" name="Freeform 69"/>
          <p:cNvSpPr>
            <a:spLocks/>
          </p:cNvSpPr>
          <p:nvPr/>
        </p:nvSpPr>
        <p:spPr bwMode="auto">
          <a:xfrm>
            <a:off x="6699250" y="4965700"/>
            <a:ext cx="42863" cy="31750"/>
          </a:xfrm>
          <a:custGeom>
            <a:avLst/>
            <a:gdLst>
              <a:gd name="T0" fmla="*/ 0 w 33"/>
              <a:gd name="T1" fmla="*/ 31750 h 25"/>
              <a:gd name="T2" fmla="*/ 32472 w 33"/>
              <a:gd name="T3" fmla="*/ 0 h 25"/>
              <a:gd name="T4" fmla="*/ 42863 w 33"/>
              <a:gd name="T5" fmla="*/ 0 h 25"/>
              <a:gd name="T6" fmla="*/ 0 60000 65536"/>
              <a:gd name="T7" fmla="*/ 0 60000 65536"/>
              <a:gd name="T8" fmla="*/ 0 60000 65536"/>
              <a:gd name="T9" fmla="*/ 0 w 33"/>
              <a:gd name="T10" fmla="*/ 0 h 25"/>
              <a:gd name="T11" fmla="*/ 33 w 33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25">
                <a:moveTo>
                  <a:pt x="0" y="25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65" name="Freeform 70"/>
          <p:cNvSpPr>
            <a:spLocks/>
          </p:cNvSpPr>
          <p:nvPr/>
        </p:nvSpPr>
        <p:spPr bwMode="auto">
          <a:xfrm>
            <a:off x="6731000" y="4933950"/>
            <a:ext cx="31750" cy="31750"/>
          </a:xfrm>
          <a:custGeom>
            <a:avLst/>
            <a:gdLst>
              <a:gd name="T0" fmla="*/ 0 w 25"/>
              <a:gd name="T1" fmla="*/ 31750 h 25"/>
              <a:gd name="T2" fmla="*/ 20320 w 25"/>
              <a:gd name="T3" fmla="*/ 0 h 25"/>
              <a:gd name="T4" fmla="*/ 31750 w 25"/>
              <a:gd name="T5" fmla="*/ 0 h 25"/>
              <a:gd name="T6" fmla="*/ 0 60000 65536"/>
              <a:gd name="T7" fmla="*/ 0 60000 65536"/>
              <a:gd name="T8" fmla="*/ 0 60000 65536"/>
              <a:gd name="T9" fmla="*/ 0 w 25"/>
              <a:gd name="T10" fmla="*/ 0 h 25"/>
              <a:gd name="T11" fmla="*/ 25 w 25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25">
                <a:moveTo>
                  <a:pt x="0" y="25"/>
                </a:moveTo>
                <a:lnTo>
                  <a:pt x="16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66" name="Freeform 71"/>
          <p:cNvSpPr>
            <a:spLocks/>
          </p:cNvSpPr>
          <p:nvPr/>
        </p:nvSpPr>
        <p:spPr bwMode="auto">
          <a:xfrm>
            <a:off x="6751638" y="4902200"/>
            <a:ext cx="44450" cy="31750"/>
          </a:xfrm>
          <a:custGeom>
            <a:avLst/>
            <a:gdLst>
              <a:gd name="T0" fmla="*/ 0 w 34"/>
              <a:gd name="T1" fmla="*/ 31750 h 25"/>
              <a:gd name="T2" fmla="*/ 32684 w 34"/>
              <a:gd name="T3" fmla="*/ 0 h 25"/>
              <a:gd name="T4" fmla="*/ 44450 w 34"/>
              <a:gd name="T5" fmla="*/ 0 h 25"/>
              <a:gd name="T6" fmla="*/ 0 60000 65536"/>
              <a:gd name="T7" fmla="*/ 0 60000 65536"/>
              <a:gd name="T8" fmla="*/ 0 60000 65536"/>
              <a:gd name="T9" fmla="*/ 0 w 34"/>
              <a:gd name="T10" fmla="*/ 0 h 25"/>
              <a:gd name="T11" fmla="*/ 34 w 34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25">
                <a:moveTo>
                  <a:pt x="0" y="25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67" name="Freeform 72"/>
          <p:cNvSpPr>
            <a:spLocks/>
          </p:cNvSpPr>
          <p:nvPr/>
        </p:nvSpPr>
        <p:spPr bwMode="auto">
          <a:xfrm>
            <a:off x="6783388" y="4859338"/>
            <a:ext cx="33337" cy="42862"/>
          </a:xfrm>
          <a:custGeom>
            <a:avLst/>
            <a:gdLst>
              <a:gd name="T0" fmla="*/ 0 w 25"/>
              <a:gd name="T1" fmla="*/ 42862 h 33"/>
              <a:gd name="T2" fmla="*/ 22669 w 25"/>
              <a:gd name="T3" fmla="*/ 0 h 33"/>
              <a:gd name="T4" fmla="*/ 33337 w 25"/>
              <a:gd name="T5" fmla="*/ 0 h 33"/>
              <a:gd name="T6" fmla="*/ 0 60000 65536"/>
              <a:gd name="T7" fmla="*/ 0 60000 65536"/>
              <a:gd name="T8" fmla="*/ 0 60000 65536"/>
              <a:gd name="T9" fmla="*/ 0 w 25"/>
              <a:gd name="T10" fmla="*/ 0 h 33"/>
              <a:gd name="T11" fmla="*/ 25 w 25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33">
                <a:moveTo>
                  <a:pt x="0" y="33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68" name="Freeform 73"/>
          <p:cNvSpPr>
            <a:spLocks/>
          </p:cNvSpPr>
          <p:nvPr/>
        </p:nvSpPr>
        <p:spPr bwMode="auto">
          <a:xfrm>
            <a:off x="6805613" y="4827588"/>
            <a:ext cx="42862" cy="31750"/>
          </a:xfrm>
          <a:custGeom>
            <a:avLst/>
            <a:gdLst>
              <a:gd name="T0" fmla="*/ 0 w 33"/>
              <a:gd name="T1" fmla="*/ 31750 h 25"/>
              <a:gd name="T2" fmla="*/ 32471 w 33"/>
              <a:gd name="T3" fmla="*/ 0 h 25"/>
              <a:gd name="T4" fmla="*/ 42862 w 33"/>
              <a:gd name="T5" fmla="*/ 0 h 25"/>
              <a:gd name="T6" fmla="*/ 0 60000 65536"/>
              <a:gd name="T7" fmla="*/ 0 60000 65536"/>
              <a:gd name="T8" fmla="*/ 0 60000 65536"/>
              <a:gd name="T9" fmla="*/ 0 w 33"/>
              <a:gd name="T10" fmla="*/ 0 h 25"/>
              <a:gd name="T11" fmla="*/ 33 w 33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25">
                <a:moveTo>
                  <a:pt x="0" y="25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69" name="Freeform 74"/>
          <p:cNvSpPr>
            <a:spLocks/>
          </p:cNvSpPr>
          <p:nvPr/>
        </p:nvSpPr>
        <p:spPr bwMode="auto">
          <a:xfrm>
            <a:off x="6837363" y="4772025"/>
            <a:ext cx="42862" cy="55563"/>
          </a:xfrm>
          <a:custGeom>
            <a:avLst/>
            <a:gdLst>
              <a:gd name="T0" fmla="*/ 0 w 33"/>
              <a:gd name="T1" fmla="*/ 55563 h 42"/>
              <a:gd name="T2" fmla="*/ 32471 w 33"/>
              <a:gd name="T3" fmla="*/ 0 h 42"/>
              <a:gd name="T4" fmla="*/ 42862 w 33"/>
              <a:gd name="T5" fmla="*/ 0 h 42"/>
              <a:gd name="T6" fmla="*/ 0 60000 65536"/>
              <a:gd name="T7" fmla="*/ 0 60000 65536"/>
              <a:gd name="T8" fmla="*/ 0 60000 65536"/>
              <a:gd name="T9" fmla="*/ 0 w 33"/>
              <a:gd name="T10" fmla="*/ 0 h 42"/>
              <a:gd name="T11" fmla="*/ 33 w 33"/>
              <a:gd name="T12" fmla="*/ 42 h 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42">
                <a:moveTo>
                  <a:pt x="0" y="42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70" name="Freeform 75"/>
          <p:cNvSpPr>
            <a:spLocks/>
          </p:cNvSpPr>
          <p:nvPr/>
        </p:nvSpPr>
        <p:spPr bwMode="auto">
          <a:xfrm>
            <a:off x="6870700" y="4730750"/>
            <a:ext cx="31750" cy="41275"/>
          </a:xfrm>
          <a:custGeom>
            <a:avLst/>
            <a:gdLst>
              <a:gd name="T0" fmla="*/ 0 w 25"/>
              <a:gd name="T1" fmla="*/ 41275 h 33"/>
              <a:gd name="T2" fmla="*/ 21590 w 25"/>
              <a:gd name="T3" fmla="*/ 0 h 33"/>
              <a:gd name="T4" fmla="*/ 31750 w 25"/>
              <a:gd name="T5" fmla="*/ 0 h 33"/>
              <a:gd name="T6" fmla="*/ 0 60000 65536"/>
              <a:gd name="T7" fmla="*/ 0 60000 65536"/>
              <a:gd name="T8" fmla="*/ 0 60000 65536"/>
              <a:gd name="T9" fmla="*/ 0 w 25"/>
              <a:gd name="T10" fmla="*/ 0 h 33"/>
              <a:gd name="T11" fmla="*/ 25 w 25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33">
                <a:moveTo>
                  <a:pt x="0" y="33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71" name="Freeform 76"/>
          <p:cNvSpPr>
            <a:spLocks/>
          </p:cNvSpPr>
          <p:nvPr/>
        </p:nvSpPr>
        <p:spPr bwMode="auto">
          <a:xfrm>
            <a:off x="6891338" y="4665663"/>
            <a:ext cx="42862" cy="65087"/>
          </a:xfrm>
          <a:custGeom>
            <a:avLst/>
            <a:gdLst>
              <a:gd name="T0" fmla="*/ 0 w 33"/>
              <a:gd name="T1" fmla="*/ 65087 h 50"/>
              <a:gd name="T2" fmla="*/ 32471 w 33"/>
              <a:gd name="T3" fmla="*/ 0 h 50"/>
              <a:gd name="T4" fmla="*/ 42862 w 33"/>
              <a:gd name="T5" fmla="*/ 0 h 50"/>
              <a:gd name="T6" fmla="*/ 0 60000 65536"/>
              <a:gd name="T7" fmla="*/ 0 60000 65536"/>
              <a:gd name="T8" fmla="*/ 0 60000 65536"/>
              <a:gd name="T9" fmla="*/ 0 w 33"/>
              <a:gd name="T10" fmla="*/ 0 h 50"/>
              <a:gd name="T11" fmla="*/ 33 w 33"/>
              <a:gd name="T12" fmla="*/ 50 h 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50">
                <a:moveTo>
                  <a:pt x="0" y="5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72" name="Freeform 77"/>
          <p:cNvSpPr>
            <a:spLocks/>
          </p:cNvSpPr>
          <p:nvPr/>
        </p:nvSpPr>
        <p:spPr bwMode="auto">
          <a:xfrm>
            <a:off x="6924675" y="4602163"/>
            <a:ext cx="31750" cy="63500"/>
          </a:xfrm>
          <a:custGeom>
            <a:avLst/>
            <a:gdLst>
              <a:gd name="T0" fmla="*/ 0 w 25"/>
              <a:gd name="T1" fmla="*/ 63500 h 50"/>
              <a:gd name="T2" fmla="*/ 20320 w 25"/>
              <a:gd name="T3" fmla="*/ 0 h 50"/>
              <a:gd name="T4" fmla="*/ 31750 w 25"/>
              <a:gd name="T5" fmla="*/ 0 h 50"/>
              <a:gd name="T6" fmla="*/ 0 60000 65536"/>
              <a:gd name="T7" fmla="*/ 0 60000 65536"/>
              <a:gd name="T8" fmla="*/ 0 60000 65536"/>
              <a:gd name="T9" fmla="*/ 0 w 25"/>
              <a:gd name="T10" fmla="*/ 0 h 50"/>
              <a:gd name="T11" fmla="*/ 25 w 25"/>
              <a:gd name="T12" fmla="*/ 50 h 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50">
                <a:moveTo>
                  <a:pt x="0" y="50"/>
                </a:moveTo>
                <a:lnTo>
                  <a:pt x="16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73" name="Freeform 78"/>
          <p:cNvSpPr>
            <a:spLocks/>
          </p:cNvSpPr>
          <p:nvPr/>
        </p:nvSpPr>
        <p:spPr bwMode="auto">
          <a:xfrm>
            <a:off x="6945313" y="4527550"/>
            <a:ext cx="42862" cy="74613"/>
          </a:xfrm>
          <a:custGeom>
            <a:avLst/>
            <a:gdLst>
              <a:gd name="T0" fmla="*/ 0 w 34"/>
              <a:gd name="T1" fmla="*/ 74613 h 58"/>
              <a:gd name="T2" fmla="*/ 31516 w 34"/>
              <a:gd name="T3" fmla="*/ 0 h 58"/>
              <a:gd name="T4" fmla="*/ 42862 w 34"/>
              <a:gd name="T5" fmla="*/ 0 h 58"/>
              <a:gd name="T6" fmla="*/ 0 60000 65536"/>
              <a:gd name="T7" fmla="*/ 0 60000 65536"/>
              <a:gd name="T8" fmla="*/ 0 60000 65536"/>
              <a:gd name="T9" fmla="*/ 0 w 34"/>
              <a:gd name="T10" fmla="*/ 0 h 58"/>
              <a:gd name="T11" fmla="*/ 34 w 34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58">
                <a:moveTo>
                  <a:pt x="0" y="58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74" name="Freeform 79"/>
          <p:cNvSpPr>
            <a:spLocks/>
          </p:cNvSpPr>
          <p:nvPr/>
        </p:nvSpPr>
        <p:spPr bwMode="auto">
          <a:xfrm>
            <a:off x="6977063" y="4430713"/>
            <a:ext cx="42862" cy="96837"/>
          </a:xfrm>
          <a:custGeom>
            <a:avLst/>
            <a:gdLst>
              <a:gd name="T0" fmla="*/ 0 w 34"/>
              <a:gd name="T1" fmla="*/ 96837 h 75"/>
              <a:gd name="T2" fmla="*/ 31516 w 34"/>
              <a:gd name="T3" fmla="*/ 0 h 75"/>
              <a:gd name="T4" fmla="*/ 42862 w 34"/>
              <a:gd name="T5" fmla="*/ 0 h 75"/>
              <a:gd name="T6" fmla="*/ 0 60000 65536"/>
              <a:gd name="T7" fmla="*/ 0 60000 65536"/>
              <a:gd name="T8" fmla="*/ 0 60000 65536"/>
              <a:gd name="T9" fmla="*/ 0 w 34"/>
              <a:gd name="T10" fmla="*/ 0 h 75"/>
              <a:gd name="T11" fmla="*/ 34 w 34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75">
                <a:moveTo>
                  <a:pt x="0" y="75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75" name="Freeform 80"/>
          <p:cNvSpPr>
            <a:spLocks/>
          </p:cNvSpPr>
          <p:nvPr/>
        </p:nvSpPr>
        <p:spPr bwMode="auto">
          <a:xfrm>
            <a:off x="7008813" y="4333875"/>
            <a:ext cx="31750" cy="96838"/>
          </a:xfrm>
          <a:custGeom>
            <a:avLst/>
            <a:gdLst>
              <a:gd name="T0" fmla="*/ 0 w 25"/>
              <a:gd name="T1" fmla="*/ 96838 h 75"/>
              <a:gd name="T2" fmla="*/ 21590 w 25"/>
              <a:gd name="T3" fmla="*/ 0 h 75"/>
              <a:gd name="T4" fmla="*/ 31750 w 25"/>
              <a:gd name="T5" fmla="*/ 0 h 75"/>
              <a:gd name="T6" fmla="*/ 0 60000 65536"/>
              <a:gd name="T7" fmla="*/ 0 60000 65536"/>
              <a:gd name="T8" fmla="*/ 0 60000 65536"/>
              <a:gd name="T9" fmla="*/ 0 w 25"/>
              <a:gd name="T10" fmla="*/ 0 h 75"/>
              <a:gd name="T11" fmla="*/ 25 w 25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75">
                <a:moveTo>
                  <a:pt x="0" y="75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76" name="Freeform 81"/>
          <p:cNvSpPr>
            <a:spLocks/>
          </p:cNvSpPr>
          <p:nvPr/>
        </p:nvSpPr>
        <p:spPr bwMode="auto">
          <a:xfrm>
            <a:off x="7031038" y="4225925"/>
            <a:ext cx="42862" cy="107950"/>
          </a:xfrm>
          <a:custGeom>
            <a:avLst/>
            <a:gdLst>
              <a:gd name="T0" fmla="*/ 0 w 33"/>
              <a:gd name="T1" fmla="*/ 107950 h 84"/>
              <a:gd name="T2" fmla="*/ 32471 w 33"/>
              <a:gd name="T3" fmla="*/ 0 h 84"/>
              <a:gd name="T4" fmla="*/ 42862 w 33"/>
              <a:gd name="T5" fmla="*/ 0 h 84"/>
              <a:gd name="T6" fmla="*/ 0 60000 65536"/>
              <a:gd name="T7" fmla="*/ 0 60000 65536"/>
              <a:gd name="T8" fmla="*/ 0 60000 65536"/>
              <a:gd name="T9" fmla="*/ 0 w 33"/>
              <a:gd name="T10" fmla="*/ 0 h 84"/>
              <a:gd name="T11" fmla="*/ 33 w 33"/>
              <a:gd name="T12" fmla="*/ 84 h 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84">
                <a:moveTo>
                  <a:pt x="0" y="84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77" name="Freeform 82"/>
          <p:cNvSpPr>
            <a:spLocks/>
          </p:cNvSpPr>
          <p:nvPr/>
        </p:nvSpPr>
        <p:spPr bwMode="auto">
          <a:xfrm>
            <a:off x="7062788" y="4097338"/>
            <a:ext cx="31750" cy="128587"/>
          </a:xfrm>
          <a:custGeom>
            <a:avLst/>
            <a:gdLst>
              <a:gd name="T0" fmla="*/ 0 w 25"/>
              <a:gd name="T1" fmla="*/ 128587 h 100"/>
              <a:gd name="T2" fmla="*/ 21590 w 25"/>
              <a:gd name="T3" fmla="*/ 0 h 100"/>
              <a:gd name="T4" fmla="*/ 31750 w 25"/>
              <a:gd name="T5" fmla="*/ 0 h 100"/>
              <a:gd name="T6" fmla="*/ 0 60000 65536"/>
              <a:gd name="T7" fmla="*/ 0 60000 65536"/>
              <a:gd name="T8" fmla="*/ 0 60000 65536"/>
              <a:gd name="T9" fmla="*/ 0 w 25"/>
              <a:gd name="T10" fmla="*/ 0 h 100"/>
              <a:gd name="T11" fmla="*/ 25 w 25"/>
              <a:gd name="T12" fmla="*/ 100 h 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00">
                <a:moveTo>
                  <a:pt x="0" y="100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78" name="Freeform 83"/>
          <p:cNvSpPr>
            <a:spLocks/>
          </p:cNvSpPr>
          <p:nvPr/>
        </p:nvSpPr>
        <p:spPr bwMode="auto">
          <a:xfrm>
            <a:off x="7085013" y="3968750"/>
            <a:ext cx="42862" cy="128588"/>
          </a:xfrm>
          <a:custGeom>
            <a:avLst/>
            <a:gdLst>
              <a:gd name="T0" fmla="*/ 0 w 33"/>
              <a:gd name="T1" fmla="*/ 128588 h 100"/>
              <a:gd name="T2" fmla="*/ 32471 w 33"/>
              <a:gd name="T3" fmla="*/ 0 h 100"/>
              <a:gd name="T4" fmla="*/ 42862 w 33"/>
              <a:gd name="T5" fmla="*/ 0 h 100"/>
              <a:gd name="T6" fmla="*/ 0 60000 65536"/>
              <a:gd name="T7" fmla="*/ 0 60000 65536"/>
              <a:gd name="T8" fmla="*/ 0 60000 65536"/>
              <a:gd name="T9" fmla="*/ 0 w 33"/>
              <a:gd name="T10" fmla="*/ 0 h 100"/>
              <a:gd name="T11" fmla="*/ 33 w 33"/>
              <a:gd name="T12" fmla="*/ 100 h 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00">
                <a:moveTo>
                  <a:pt x="0" y="100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79" name="Freeform 84"/>
          <p:cNvSpPr>
            <a:spLocks/>
          </p:cNvSpPr>
          <p:nvPr/>
        </p:nvSpPr>
        <p:spPr bwMode="auto">
          <a:xfrm>
            <a:off x="7116763" y="3819525"/>
            <a:ext cx="42862" cy="149225"/>
          </a:xfrm>
          <a:custGeom>
            <a:avLst/>
            <a:gdLst>
              <a:gd name="T0" fmla="*/ 0 w 33"/>
              <a:gd name="T1" fmla="*/ 149225 h 116"/>
              <a:gd name="T2" fmla="*/ 32471 w 33"/>
              <a:gd name="T3" fmla="*/ 0 h 116"/>
              <a:gd name="T4" fmla="*/ 42862 w 33"/>
              <a:gd name="T5" fmla="*/ 0 h 116"/>
              <a:gd name="T6" fmla="*/ 0 60000 65536"/>
              <a:gd name="T7" fmla="*/ 0 60000 65536"/>
              <a:gd name="T8" fmla="*/ 0 60000 65536"/>
              <a:gd name="T9" fmla="*/ 0 w 33"/>
              <a:gd name="T10" fmla="*/ 0 h 116"/>
              <a:gd name="T11" fmla="*/ 33 w 33"/>
              <a:gd name="T12" fmla="*/ 116 h 1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16">
                <a:moveTo>
                  <a:pt x="0" y="116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80" name="Freeform 85"/>
          <p:cNvSpPr>
            <a:spLocks/>
          </p:cNvSpPr>
          <p:nvPr/>
        </p:nvSpPr>
        <p:spPr bwMode="auto">
          <a:xfrm>
            <a:off x="7148513" y="3659188"/>
            <a:ext cx="33337" cy="160337"/>
          </a:xfrm>
          <a:custGeom>
            <a:avLst/>
            <a:gdLst>
              <a:gd name="T0" fmla="*/ 0 w 25"/>
              <a:gd name="T1" fmla="*/ 160337 h 125"/>
              <a:gd name="T2" fmla="*/ 21336 w 25"/>
              <a:gd name="T3" fmla="*/ 0 h 125"/>
              <a:gd name="T4" fmla="*/ 33337 w 25"/>
              <a:gd name="T5" fmla="*/ 0 h 125"/>
              <a:gd name="T6" fmla="*/ 0 60000 65536"/>
              <a:gd name="T7" fmla="*/ 0 60000 65536"/>
              <a:gd name="T8" fmla="*/ 0 60000 65536"/>
              <a:gd name="T9" fmla="*/ 0 w 25"/>
              <a:gd name="T10" fmla="*/ 0 h 125"/>
              <a:gd name="T11" fmla="*/ 25 w 25"/>
              <a:gd name="T12" fmla="*/ 125 h 1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25">
                <a:moveTo>
                  <a:pt x="0" y="125"/>
                </a:moveTo>
                <a:lnTo>
                  <a:pt x="16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81" name="Freeform 86"/>
          <p:cNvSpPr>
            <a:spLocks/>
          </p:cNvSpPr>
          <p:nvPr/>
        </p:nvSpPr>
        <p:spPr bwMode="auto">
          <a:xfrm>
            <a:off x="7169150" y="3497263"/>
            <a:ext cx="44450" cy="161925"/>
          </a:xfrm>
          <a:custGeom>
            <a:avLst/>
            <a:gdLst>
              <a:gd name="T0" fmla="*/ 0 w 34"/>
              <a:gd name="T1" fmla="*/ 161925 h 125"/>
              <a:gd name="T2" fmla="*/ 32684 w 34"/>
              <a:gd name="T3" fmla="*/ 0 h 125"/>
              <a:gd name="T4" fmla="*/ 44450 w 34"/>
              <a:gd name="T5" fmla="*/ 0 h 125"/>
              <a:gd name="T6" fmla="*/ 0 60000 65536"/>
              <a:gd name="T7" fmla="*/ 0 60000 65536"/>
              <a:gd name="T8" fmla="*/ 0 60000 65536"/>
              <a:gd name="T9" fmla="*/ 0 w 34"/>
              <a:gd name="T10" fmla="*/ 0 h 125"/>
              <a:gd name="T11" fmla="*/ 34 w 34"/>
              <a:gd name="T12" fmla="*/ 125 h 1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125">
                <a:moveTo>
                  <a:pt x="0" y="125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82" name="Freeform 87"/>
          <p:cNvSpPr>
            <a:spLocks/>
          </p:cNvSpPr>
          <p:nvPr/>
        </p:nvSpPr>
        <p:spPr bwMode="auto">
          <a:xfrm>
            <a:off x="7202488" y="3325813"/>
            <a:ext cx="31750" cy="171450"/>
          </a:xfrm>
          <a:custGeom>
            <a:avLst/>
            <a:gdLst>
              <a:gd name="T0" fmla="*/ 0 w 25"/>
              <a:gd name="T1" fmla="*/ 171450 h 134"/>
              <a:gd name="T2" fmla="*/ 21590 w 25"/>
              <a:gd name="T3" fmla="*/ 0 h 134"/>
              <a:gd name="T4" fmla="*/ 31750 w 25"/>
              <a:gd name="T5" fmla="*/ 0 h 134"/>
              <a:gd name="T6" fmla="*/ 0 60000 65536"/>
              <a:gd name="T7" fmla="*/ 0 60000 65536"/>
              <a:gd name="T8" fmla="*/ 0 60000 65536"/>
              <a:gd name="T9" fmla="*/ 0 w 25"/>
              <a:gd name="T10" fmla="*/ 0 h 134"/>
              <a:gd name="T11" fmla="*/ 25 w 25"/>
              <a:gd name="T12" fmla="*/ 134 h 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34">
                <a:moveTo>
                  <a:pt x="0" y="134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83" name="Freeform 88"/>
          <p:cNvSpPr>
            <a:spLocks/>
          </p:cNvSpPr>
          <p:nvPr/>
        </p:nvSpPr>
        <p:spPr bwMode="auto">
          <a:xfrm>
            <a:off x="7223125" y="3143250"/>
            <a:ext cx="42863" cy="182563"/>
          </a:xfrm>
          <a:custGeom>
            <a:avLst/>
            <a:gdLst>
              <a:gd name="T0" fmla="*/ 0 w 33"/>
              <a:gd name="T1" fmla="*/ 182563 h 141"/>
              <a:gd name="T2" fmla="*/ 32472 w 33"/>
              <a:gd name="T3" fmla="*/ 0 h 141"/>
              <a:gd name="T4" fmla="*/ 42863 w 33"/>
              <a:gd name="T5" fmla="*/ 0 h 141"/>
              <a:gd name="T6" fmla="*/ 0 60000 65536"/>
              <a:gd name="T7" fmla="*/ 0 60000 65536"/>
              <a:gd name="T8" fmla="*/ 0 60000 65536"/>
              <a:gd name="T9" fmla="*/ 0 w 33"/>
              <a:gd name="T10" fmla="*/ 0 h 141"/>
              <a:gd name="T11" fmla="*/ 33 w 33"/>
              <a:gd name="T12" fmla="*/ 141 h 1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41">
                <a:moveTo>
                  <a:pt x="0" y="141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84" name="Freeform 89"/>
          <p:cNvSpPr>
            <a:spLocks/>
          </p:cNvSpPr>
          <p:nvPr/>
        </p:nvSpPr>
        <p:spPr bwMode="auto">
          <a:xfrm>
            <a:off x="7256463" y="2940050"/>
            <a:ext cx="41275" cy="203200"/>
          </a:xfrm>
          <a:custGeom>
            <a:avLst/>
            <a:gdLst>
              <a:gd name="T0" fmla="*/ 0 w 33"/>
              <a:gd name="T1" fmla="*/ 203200 h 159"/>
              <a:gd name="T2" fmla="*/ 31269 w 33"/>
              <a:gd name="T3" fmla="*/ 0 h 159"/>
              <a:gd name="T4" fmla="*/ 41275 w 33"/>
              <a:gd name="T5" fmla="*/ 0 h 159"/>
              <a:gd name="T6" fmla="*/ 0 60000 65536"/>
              <a:gd name="T7" fmla="*/ 0 60000 65536"/>
              <a:gd name="T8" fmla="*/ 0 60000 65536"/>
              <a:gd name="T9" fmla="*/ 0 w 33"/>
              <a:gd name="T10" fmla="*/ 0 h 159"/>
              <a:gd name="T11" fmla="*/ 33 w 33"/>
              <a:gd name="T12" fmla="*/ 159 h 1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59">
                <a:moveTo>
                  <a:pt x="0" y="159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85" name="Freeform 90"/>
          <p:cNvSpPr>
            <a:spLocks/>
          </p:cNvSpPr>
          <p:nvPr/>
        </p:nvSpPr>
        <p:spPr bwMode="auto">
          <a:xfrm>
            <a:off x="7288213" y="2736850"/>
            <a:ext cx="31750" cy="203200"/>
          </a:xfrm>
          <a:custGeom>
            <a:avLst/>
            <a:gdLst>
              <a:gd name="T0" fmla="*/ 0 w 25"/>
              <a:gd name="T1" fmla="*/ 203200 h 158"/>
              <a:gd name="T2" fmla="*/ 21590 w 25"/>
              <a:gd name="T3" fmla="*/ 0 h 158"/>
              <a:gd name="T4" fmla="*/ 31750 w 25"/>
              <a:gd name="T5" fmla="*/ 0 h 158"/>
              <a:gd name="T6" fmla="*/ 0 60000 65536"/>
              <a:gd name="T7" fmla="*/ 0 60000 65536"/>
              <a:gd name="T8" fmla="*/ 0 60000 65536"/>
              <a:gd name="T9" fmla="*/ 0 w 25"/>
              <a:gd name="T10" fmla="*/ 0 h 158"/>
              <a:gd name="T11" fmla="*/ 25 w 25"/>
              <a:gd name="T12" fmla="*/ 158 h 1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58">
                <a:moveTo>
                  <a:pt x="0" y="158"/>
                </a:moveTo>
                <a:lnTo>
                  <a:pt x="17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86" name="Freeform 91"/>
          <p:cNvSpPr>
            <a:spLocks/>
          </p:cNvSpPr>
          <p:nvPr/>
        </p:nvSpPr>
        <p:spPr bwMode="auto">
          <a:xfrm>
            <a:off x="7310438" y="2511425"/>
            <a:ext cx="41275" cy="225425"/>
          </a:xfrm>
          <a:custGeom>
            <a:avLst/>
            <a:gdLst>
              <a:gd name="T0" fmla="*/ 0 w 33"/>
              <a:gd name="T1" fmla="*/ 225425 h 175"/>
              <a:gd name="T2" fmla="*/ 31269 w 33"/>
              <a:gd name="T3" fmla="*/ 0 h 175"/>
              <a:gd name="T4" fmla="*/ 41275 w 33"/>
              <a:gd name="T5" fmla="*/ 0 h 175"/>
              <a:gd name="T6" fmla="*/ 0 60000 65536"/>
              <a:gd name="T7" fmla="*/ 0 60000 65536"/>
              <a:gd name="T8" fmla="*/ 0 60000 65536"/>
              <a:gd name="T9" fmla="*/ 0 w 33"/>
              <a:gd name="T10" fmla="*/ 0 h 175"/>
              <a:gd name="T11" fmla="*/ 33 w 33"/>
              <a:gd name="T12" fmla="*/ 175 h 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" h="175">
                <a:moveTo>
                  <a:pt x="0" y="175"/>
                </a:moveTo>
                <a:lnTo>
                  <a:pt x="25" y="0"/>
                </a:lnTo>
                <a:lnTo>
                  <a:pt x="3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87" name="Freeform 92"/>
          <p:cNvSpPr>
            <a:spLocks/>
          </p:cNvSpPr>
          <p:nvPr/>
        </p:nvSpPr>
        <p:spPr bwMode="auto">
          <a:xfrm>
            <a:off x="7342188" y="2263775"/>
            <a:ext cx="31750" cy="247650"/>
          </a:xfrm>
          <a:custGeom>
            <a:avLst/>
            <a:gdLst>
              <a:gd name="T0" fmla="*/ 0 w 25"/>
              <a:gd name="T1" fmla="*/ 247650 h 192"/>
              <a:gd name="T2" fmla="*/ 20320 w 25"/>
              <a:gd name="T3" fmla="*/ 0 h 192"/>
              <a:gd name="T4" fmla="*/ 31750 w 25"/>
              <a:gd name="T5" fmla="*/ 0 h 192"/>
              <a:gd name="T6" fmla="*/ 0 60000 65536"/>
              <a:gd name="T7" fmla="*/ 0 60000 65536"/>
              <a:gd name="T8" fmla="*/ 0 60000 65536"/>
              <a:gd name="T9" fmla="*/ 0 w 25"/>
              <a:gd name="T10" fmla="*/ 0 h 192"/>
              <a:gd name="T11" fmla="*/ 25 w 25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92">
                <a:moveTo>
                  <a:pt x="0" y="192"/>
                </a:moveTo>
                <a:lnTo>
                  <a:pt x="16" y="0"/>
                </a:lnTo>
                <a:lnTo>
                  <a:pt x="2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88" name="Freeform 93"/>
          <p:cNvSpPr>
            <a:spLocks/>
          </p:cNvSpPr>
          <p:nvPr/>
        </p:nvSpPr>
        <p:spPr bwMode="auto">
          <a:xfrm>
            <a:off x="7362825" y="2017713"/>
            <a:ext cx="42863" cy="246062"/>
          </a:xfrm>
          <a:custGeom>
            <a:avLst/>
            <a:gdLst>
              <a:gd name="T0" fmla="*/ 0 w 34"/>
              <a:gd name="T1" fmla="*/ 246062 h 191"/>
              <a:gd name="T2" fmla="*/ 31517 w 34"/>
              <a:gd name="T3" fmla="*/ 0 h 191"/>
              <a:gd name="T4" fmla="*/ 42863 w 34"/>
              <a:gd name="T5" fmla="*/ 0 h 191"/>
              <a:gd name="T6" fmla="*/ 0 60000 65536"/>
              <a:gd name="T7" fmla="*/ 0 60000 65536"/>
              <a:gd name="T8" fmla="*/ 0 60000 65536"/>
              <a:gd name="T9" fmla="*/ 0 w 34"/>
              <a:gd name="T10" fmla="*/ 0 h 191"/>
              <a:gd name="T11" fmla="*/ 34 w 34"/>
              <a:gd name="T12" fmla="*/ 191 h 1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191">
                <a:moveTo>
                  <a:pt x="0" y="191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89" name="Freeform 94"/>
          <p:cNvSpPr>
            <a:spLocks/>
          </p:cNvSpPr>
          <p:nvPr/>
        </p:nvSpPr>
        <p:spPr bwMode="auto">
          <a:xfrm>
            <a:off x="7394575" y="1738313"/>
            <a:ext cx="44450" cy="279400"/>
          </a:xfrm>
          <a:custGeom>
            <a:avLst/>
            <a:gdLst>
              <a:gd name="T0" fmla="*/ 0 w 34"/>
              <a:gd name="T1" fmla="*/ 279400 h 217"/>
              <a:gd name="T2" fmla="*/ 32684 w 34"/>
              <a:gd name="T3" fmla="*/ 0 h 217"/>
              <a:gd name="T4" fmla="*/ 44450 w 34"/>
              <a:gd name="T5" fmla="*/ 0 h 217"/>
              <a:gd name="T6" fmla="*/ 0 60000 65536"/>
              <a:gd name="T7" fmla="*/ 0 60000 65536"/>
              <a:gd name="T8" fmla="*/ 0 60000 65536"/>
              <a:gd name="T9" fmla="*/ 0 w 34"/>
              <a:gd name="T10" fmla="*/ 0 h 217"/>
              <a:gd name="T11" fmla="*/ 34 w 34"/>
              <a:gd name="T12" fmla="*/ 217 h 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217">
                <a:moveTo>
                  <a:pt x="0" y="217"/>
                </a:moveTo>
                <a:lnTo>
                  <a:pt x="25" y="0"/>
                </a:lnTo>
                <a:lnTo>
                  <a:pt x="3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90" name="Freeform 95"/>
          <p:cNvSpPr>
            <a:spLocks/>
          </p:cNvSpPr>
          <p:nvPr/>
        </p:nvSpPr>
        <p:spPr bwMode="auto">
          <a:xfrm>
            <a:off x="4114800" y="5470525"/>
            <a:ext cx="74613" cy="1588"/>
          </a:xfrm>
          <a:custGeom>
            <a:avLst/>
            <a:gdLst>
              <a:gd name="T0" fmla="*/ 0 w 58"/>
              <a:gd name="T1" fmla="*/ 0 h 1588"/>
              <a:gd name="T2" fmla="*/ 64322 w 58"/>
              <a:gd name="T3" fmla="*/ 0 h 1588"/>
              <a:gd name="T4" fmla="*/ 74613 w 58"/>
              <a:gd name="T5" fmla="*/ 0 h 1588"/>
              <a:gd name="T6" fmla="*/ 0 60000 65536"/>
              <a:gd name="T7" fmla="*/ 0 60000 65536"/>
              <a:gd name="T8" fmla="*/ 0 60000 65536"/>
              <a:gd name="T9" fmla="*/ 0 w 58"/>
              <a:gd name="T10" fmla="*/ 0 h 1588"/>
              <a:gd name="T11" fmla="*/ 58 w 58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1588">
                <a:moveTo>
                  <a:pt x="0" y="0"/>
                </a:moveTo>
                <a:lnTo>
                  <a:pt x="50" y="0"/>
                </a:lnTo>
                <a:lnTo>
                  <a:pt x="5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91" name="Freeform 96"/>
          <p:cNvSpPr>
            <a:spLocks/>
          </p:cNvSpPr>
          <p:nvPr/>
        </p:nvSpPr>
        <p:spPr bwMode="auto">
          <a:xfrm>
            <a:off x="4114800" y="4827588"/>
            <a:ext cx="74613" cy="1587"/>
          </a:xfrm>
          <a:custGeom>
            <a:avLst/>
            <a:gdLst>
              <a:gd name="T0" fmla="*/ 0 w 58"/>
              <a:gd name="T1" fmla="*/ 0 h 1587"/>
              <a:gd name="T2" fmla="*/ 64322 w 58"/>
              <a:gd name="T3" fmla="*/ 0 h 1587"/>
              <a:gd name="T4" fmla="*/ 74613 w 58"/>
              <a:gd name="T5" fmla="*/ 0 h 1587"/>
              <a:gd name="T6" fmla="*/ 0 60000 65536"/>
              <a:gd name="T7" fmla="*/ 0 60000 65536"/>
              <a:gd name="T8" fmla="*/ 0 60000 65536"/>
              <a:gd name="T9" fmla="*/ 0 w 58"/>
              <a:gd name="T10" fmla="*/ 0 h 1587"/>
              <a:gd name="T11" fmla="*/ 58 w 58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1587">
                <a:moveTo>
                  <a:pt x="0" y="0"/>
                </a:moveTo>
                <a:lnTo>
                  <a:pt x="50" y="0"/>
                </a:lnTo>
                <a:lnTo>
                  <a:pt x="5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92" name="Freeform 97"/>
          <p:cNvSpPr>
            <a:spLocks/>
          </p:cNvSpPr>
          <p:nvPr/>
        </p:nvSpPr>
        <p:spPr bwMode="auto">
          <a:xfrm>
            <a:off x="4114800" y="4183063"/>
            <a:ext cx="74613" cy="1587"/>
          </a:xfrm>
          <a:custGeom>
            <a:avLst/>
            <a:gdLst>
              <a:gd name="T0" fmla="*/ 0 w 58"/>
              <a:gd name="T1" fmla="*/ 0 h 1587"/>
              <a:gd name="T2" fmla="*/ 64322 w 58"/>
              <a:gd name="T3" fmla="*/ 0 h 1587"/>
              <a:gd name="T4" fmla="*/ 74613 w 58"/>
              <a:gd name="T5" fmla="*/ 0 h 1587"/>
              <a:gd name="T6" fmla="*/ 0 60000 65536"/>
              <a:gd name="T7" fmla="*/ 0 60000 65536"/>
              <a:gd name="T8" fmla="*/ 0 60000 65536"/>
              <a:gd name="T9" fmla="*/ 0 w 58"/>
              <a:gd name="T10" fmla="*/ 0 h 1587"/>
              <a:gd name="T11" fmla="*/ 58 w 58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1587">
                <a:moveTo>
                  <a:pt x="0" y="0"/>
                </a:moveTo>
                <a:lnTo>
                  <a:pt x="50" y="0"/>
                </a:lnTo>
                <a:lnTo>
                  <a:pt x="5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93" name="Freeform 98"/>
          <p:cNvSpPr>
            <a:spLocks/>
          </p:cNvSpPr>
          <p:nvPr/>
        </p:nvSpPr>
        <p:spPr bwMode="auto">
          <a:xfrm>
            <a:off x="4114800" y="3540125"/>
            <a:ext cx="74613" cy="1588"/>
          </a:xfrm>
          <a:custGeom>
            <a:avLst/>
            <a:gdLst>
              <a:gd name="T0" fmla="*/ 0 w 58"/>
              <a:gd name="T1" fmla="*/ 0 h 1588"/>
              <a:gd name="T2" fmla="*/ 64322 w 58"/>
              <a:gd name="T3" fmla="*/ 0 h 1588"/>
              <a:gd name="T4" fmla="*/ 74613 w 58"/>
              <a:gd name="T5" fmla="*/ 0 h 1588"/>
              <a:gd name="T6" fmla="*/ 0 60000 65536"/>
              <a:gd name="T7" fmla="*/ 0 60000 65536"/>
              <a:gd name="T8" fmla="*/ 0 60000 65536"/>
              <a:gd name="T9" fmla="*/ 0 w 58"/>
              <a:gd name="T10" fmla="*/ 0 h 1588"/>
              <a:gd name="T11" fmla="*/ 58 w 58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1588">
                <a:moveTo>
                  <a:pt x="0" y="0"/>
                </a:moveTo>
                <a:lnTo>
                  <a:pt x="50" y="0"/>
                </a:lnTo>
                <a:lnTo>
                  <a:pt x="5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94" name="Freeform 99"/>
          <p:cNvSpPr>
            <a:spLocks/>
          </p:cNvSpPr>
          <p:nvPr/>
        </p:nvSpPr>
        <p:spPr bwMode="auto">
          <a:xfrm>
            <a:off x="4114800" y="2897188"/>
            <a:ext cx="74613" cy="1587"/>
          </a:xfrm>
          <a:custGeom>
            <a:avLst/>
            <a:gdLst>
              <a:gd name="T0" fmla="*/ 0 w 58"/>
              <a:gd name="T1" fmla="*/ 0 h 1587"/>
              <a:gd name="T2" fmla="*/ 64322 w 58"/>
              <a:gd name="T3" fmla="*/ 0 h 1587"/>
              <a:gd name="T4" fmla="*/ 74613 w 58"/>
              <a:gd name="T5" fmla="*/ 0 h 1587"/>
              <a:gd name="T6" fmla="*/ 0 60000 65536"/>
              <a:gd name="T7" fmla="*/ 0 60000 65536"/>
              <a:gd name="T8" fmla="*/ 0 60000 65536"/>
              <a:gd name="T9" fmla="*/ 0 w 58"/>
              <a:gd name="T10" fmla="*/ 0 h 1587"/>
              <a:gd name="T11" fmla="*/ 58 w 58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1587">
                <a:moveTo>
                  <a:pt x="0" y="0"/>
                </a:moveTo>
                <a:lnTo>
                  <a:pt x="50" y="0"/>
                </a:lnTo>
                <a:lnTo>
                  <a:pt x="5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95" name="Freeform 100"/>
          <p:cNvSpPr>
            <a:spLocks/>
          </p:cNvSpPr>
          <p:nvPr/>
        </p:nvSpPr>
        <p:spPr bwMode="auto">
          <a:xfrm>
            <a:off x="4114800" y="2254250"/>
            <a:ext cx="74613" cy="1588"/>
          </a:xfrm>
          <a:custGeom>
            <a:avLst/>
            <a:gdLst>
              <a:gd name="T0" fmla="*/ 0 w 58"/>
              <a:gd name="T1" fmla="*/ 0 h 1588"/>
              <a:gd name="T2" fmla="*/ 64322 w 58"/>
              <a:gd name="T3" fmla="*/ 0 h 1588"/>
              <a:gd name="T4" fmla="*/ 74613 w 58"/>
              <a:gd name="T5" fmla="*/ 0 h 1588"/>
              <a:gd name="T6" fmla="*/ 0 60000 65536"/>
              <a:gd name="T7" fmla="*/ 0 60000 65536"/>
              <a:gd name="T8" fmla="*/ 0 60000 65536"/>
              <a:gd name="T9" fmla="*/ 0 w 58"/>
              <a:gd name="T10" fmla="*/ 0 h 1588"/>
              <a:gd name="T11" fmla="*/ 58 w 58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1588">
                <a:moveTo>
                  <a:pt x="0" y="0"/>
                </a:moveTo>
                <a:lnTo>
                  <a:pt x="50" y="0"/>
                </a:lnTo>
                <a:lnTo>
                  <a:pt x="5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96" name="Freeform 101"/>
          <p:cNvSpPr>
            <a:spLocks/>
          </p:cNvSpPr>
          <p:nvPr/>
        </p:nvSpPr>
        <p:spPr bwMode="auto">
          <a:xfrm>
            <a:off x="4114800" y="1609725"/>
            <a:ext cx="74613" cy="1588"/>
          </a:xfrm>
          <a:custGeom>
            <a:avLst/>
            <a:gdLst>
              <a:gd name="T0" fmla="*/ 0 w 58"/>
              <a:gd name="T1" fmla="*/ 0 h 1588"/>
              <a:gd name="T2" fmla="*/ 64322 w 58"/>
              <a:gd name="T3" fmla="*/ 0 h 1588"/>
              <a:gd name="T4" fmla="*/ 74613 w 58"/>
              <a:gd name="T5" fmla="*/ 0 h 1588"/>
              <a:gd name="T6" fmla="*/ 0 60000 65536"/>
              <a:gd name="T7" fmla="*/ 0 60000 65536"/>
              <a:gd name="T8" fmla="*/ 0 60000 65536"/>
              <a:gd name="T9" fmla="*/ 0 w 58"/>
              <a:gd name="T10" fmla="*/ 0 h 1588"/>
              <a:gd name="T11" fmla="*/ 58 w 58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1588">
                <a:moveTo>
                  <a:pt x="0" y="0"/>
                </a:moveTo>
                <a:lnTo>
                  <a:pt x="50" y="0"/>
                </a:lnTo>
                <a:lnTo>
                  <a:pt x="5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97" name="Freeform 102"/>
          <p:cNvSpPr>
            <a:spLocks/>
          </p:cNvSpPr>
          <p:nvPr/>
        </p:nvSpPr>
        <p:spPr bwMode="auto">
          <a:xfrm>
            <a:off x="7899400" y="5470525"/>
            <a:ext cx="76200" cy="1588"/>
          </a:xfrm>
          <a:custGeom>
            <a:avLst/>
            <a:gdLst>
              <a:gd name="T0" fmla="*/ 76200 w 59"/>
              <a:gd name="T1" fmla="*/ 0 h 1588"/>
              <a:gd name="T2" fmla="*/ 11624 w 59"/>
              <a:gd name="T3" fmla="*/ 0 h 1588"/>
              <a:gd name="T4" fmla="*/ 0 w 59"/>
              <a:gd name="T5" fmla="*/ 0 h 1588"/>
              <a:gd name="T6" fmla="*/ 0 60000 65536"/>
              <a:gd name="T7" fmla="*/ 0 60000 65536"/>
              <a:gd name="T8" fmla="*/ 0 60000 65536"/>
              <a:gd name="T9" fmla="*/ 0 w 59"/>
              <a:gd name="T10" fmla="*/ 0 h 1588"/>
              <a:gd name="T11" fmla="*/ 59 w 5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" h="1588">
                <a:moveTo>
                  <a:pt x="59" y="0"/>
                </a:moveTo>
                <a:lnTo>
                  <a:pt x="9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98" name="Freeform 103"/>
          <p:cNvSpPr>
            <a:spLocks/>
          </p:cNvSpPr>
          <p:nvPr/>
        </p:nvSpPr>
        <p:spPr bwMode="auto">
          <a:xfrm>
            <a:off x="7899400" y="4827588"/>
            <a:ext cx="76200" cy="1587"/>
          </a:xfrm>
          <a:custGeom>
            <a:avLst/>
            <a:gdLst>
              <a:gd name="T0" fmla="*/ 76200 w 59"/>
              <a:gd name="T1" fmla="*/ 0 h 1587"/>
              <a:gd name="T2" fmla="*/ 11624 w 59"/>
              <a:gd name="T3" fmla="*/ 0 h 1587"/>
              <a:gd name="T4" fmla="*/ 0 w 59"/>
              <a:gd name="T5" fmla="*/ 0 h 1587"/>
              <a:gd name="T6" fmla="*/ 0 60000 65536"/>
              <a:gd name="T7" fmla="*/ 0 60000 65536"/>
              <a:gd name="T8" fmla="*/ 0 60000 65536"/>
              <a:gd name="T9" fmla="*/ 0 w 59"/>
              <a:gd name="T10" fmla="*/ 0 h 1587"/>
              <a:gd name="T11" fmla="*/ 59 w 59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" h="1587">
                <a:moveTo>
                  <a:pt x="59" y="0"/>
                </a:moveTo>
                <a:lnTo>
                  <a:pt x="9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799" name="Freeform 104"/>
          <p:cNvSpPr>
            <a:spLocks/>
          </p:cNvSpPr>
          <p:nvPr/>
        </p:nvSpPr>
        <p:spPr bwMode="auto">
          <a:xfrm>
            <a:off x="7899400" y="4183063"/>
            <a:ext cx="76200" cy="1587"/>
          </a:xfrm>
          <a:custGeom>
            <a:avLst/>
            <a:gdLst>
              <a:gd name="T0" fmla="*/ 76200 w 59"/>
              <a:gd name="T1" fmla="*/ 0 h 1587"/>
              <a:gd name="T2" fmla="*/ 11624 w 59"/>
              <a:gd name="T3" fmla="*/ 0 h 1587"/>
              <a:gd name="T4" fmla="*/ 0 w 59"/>
              <a:gd name="T5" fmla="*/ 0 h 1587"/>
              <a:gd name="T6" fmla="*/ 0 60000 65536"/>
              <a:gd name="T7" fmla="*/ 0 60000 65536"/>
              <a:gd name="T8" fmla="*/ 0 60000 65536"/>
              <a:gd name="T9" fmla="*/ 0 w 59"/>
              <a:gd name="T10" fmla="*/ 0 h 1587"/>
              <a:gd name="T11" fmla="*/ 59 w 59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" h="1587">
                <a:moveTo>
                  <a:pt x="59" y="0"/>
                </a:moveTo>
                <a:lnTo>
                  <a:pt x="9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00" name="Freeform 105"/>
          <p:cNvSpPr>
            <a:spLocks/>
          </p:cNvSpPr>
          <p:nvPr/>
        </p:nvSpPr>
        <p:spPr bwMode="auto">
          <a:xfrm>
            <a:off x="7899400" y="3540125"/>
            <a:ext cx="76200" cy="1588"/>
          </a:xfrm>
          <a:custGeom>
            <a:avLst/>
            <a:gdLst>
              <a:gd name="T0" fmla="*/ 76200 w 59"/>
              <a:gd name="T1" fmla="*/ 0 h 1588"/>
              <a:gd name="T2" fmla="*/ 11624 w 59"/>
              <a:gd name="T3" fmla="*/ 0 h 1588"/>
              <a:gd name="T4" fmla="*/ 0 w 59"/>
              <a:gd name="T5" fmla="*/ 0 h 1588"/>
              <a:gd name="T6" fmla="*/ 0 60000 65536"/>
              <a:gd name="T7" fmla="*/ 0 60000 65536"/>
              <a:gd name="T8" fmla="*/ 0 60000 65536"/>
              <a:gd name="T9" fmla="*/ 0 w 59"/>
              <a:gd name="T10" fmla="*/ 0 h 1588"/>
              <a:gd name="T11" fmla="*/ 59 w 5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" h="1588">
                <a:moveTo>
                  <a:pt x="59" y="0"/>
                </a:moveTo>
                <a:lnTo>
                  <a:pt x="9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01" name="Freeform 106"/>
          <p:cNvSpPr>
            <a:spLocks/>
          </p:cNvSpPr>
          <p:nvPr/>
        </p:nvSpPr>
        <p:spPr bwMode="auto">
          <a:xfrm>
            <a:off x="7899400" y="2897188"/>
            <a:ext cx="76200" cy="1587"/>
          </a:xfrm>
          <a:custGeom>
            <a:avLst/>
            <a:gdLst>
              <a:gd name="T0" fmla="*/ 76200 w 59"/>
              <a:gd name="T1" fmla="*/ 0 h 1587"/>
              <a:gd name="T2" fmla="*/ 11624 w 59"/>
              <a:gd name="T3" fmla="*/ 0 h 1587"/>
              <a:gd name="T4" fmla="*/ 0 w 59"/>
              <a:gd name="T5" fmla="*/ 0 h 1587"/>
              <a:gd name="T6" fmla="*/ 0 60000 65536"/>
              <a:gd name="T7" fmla="*/ 0 60000 65536"/>
              <a:gd name="T8" fmla="*/ 0 60000 65536"/>
              <a:gd name="T9" fmla="*/ 0 w 59"/>
              <a:gd name="T10" fmla="*/ 0 h 1587"/>
              <a:gd name="T11" fmla="*/ 59 w 59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" h="1587">
                <a:moveTo>
                  <a:pt x="59" y="0"/>
                </a:moveTo>
                <a:lnTo>
                  <a:pt x="9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02" name="Freeform 107"/>
          <p:cNvSpPr>
            <a:spLocks/>
          </p:cNvSpPr>
          <p:nvPr/>
        </p:nvSpPr>
        <p:spPr bwMode="auto">
          <a:xfrm>
            <a:off x="7899400" y="2254250"/>
            <a:ext cx="76200" cy="1588"/>
          </a:xfrm>
          <a:custGeom>
            <a:avLst/>
            <a:gdLst>
              <a:gd name="T0" fmla="*/ 76200 w 59"/>
              <a:gd name="T1" fmla="*/ 0 h 1588"/>
              <a:gd name="T2" fmla="*/ 11624 w 59"/>
              <a:gd name="T3" fmla="*/ 0 h 1588"/>
              <a:gd name="T4" fmla="*/ 0 w 59"/>
              <a:gd name="T5" fmla="*/ 0 h 1588"/>
              <a:gd name="T6" fmla="*/ 0 60000 65536"/>
              <a:gd name="T7" fmla="*/ 0 60000 65536"/>
              <a:gd name="T8" fmla="*/ 0 60000 65536"/>
              <a:gd name="T9" fmla="*/ 0 w 59"/>
              <a:gd name="T10" fmla="*/ 0 h 1588"/>
              <a:gd name="T11" fmla="*/ 59 w 5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" h="1588">
                <a:moveTo>
                  <a:pt x="59" y="0"/>
                </a:moveTo>
                <a:lnTo>
                  <a:pt x="9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03" name="Freeform 108"/>
          <p:cNvSpPr>
            <a:spLocks/>
          </p:cNvSpPr>
          <p:nvPr/>
        </p:nvSpPr>
        <p:spPr bwMode="auto">
          <a:xfrm>
            <a:off x="7899400" y="1609725"/>
            <a:ext cx="76200" cy="1588"/>
          </a:xfrm>
          <a:custGeom>
            <a:avLst/>
            <a:gdLst>
              <a:gd name="T0" fmla="*/ 76200 w 59"/>
              <a:gd name="T1" fmla="*/ 0 h 1588"/>
              <a:gd name="T2" fmla="*/ 11624 w 59"/>
              <a:gd name="T3" fmla="*/ 0 h 1588"/>
              <a:gd name="T4" fmla="*/ 0 w 59"/>
              <a:gd name="T5" fmla="*/ 0 h 1588"/>
              <a:gd name="T6" fmla="*/ 0 60000 65536"/>
              <a:gd name="T7" fmla="*/ 0 60000 65536"/>
              <a:gd name="T8" fmla="*/ 0 60000 65536"/>
              <a:gd name="T9" fmla="*/ 0 w 59"/>
              <a:gd name="T10" fmla="*/ 0 h 1588"/>
              <a:gd name="T11" fmla="*/ 59 w 5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" h="1588">
                <a:moveTo>
                  <a:pt x="59" y="0"/>
                </a:moveTo>
                <a:lnTo>
                  <a:pt x="9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04" name="Freeform 109"/>
          <p:cNvSpPr>
            <a:spLocks/>
          </p:cNvSpPr>
          <p:nvPr/>
        </p:nvSpPr>
        <p:spPr bwMode="auto">
          <a:xfrm>
            <a:off x="4114800" y="5395913"/>
            <a:ext cx="1588" cy="74612"/>
          </a:xfrm>
          <a:custGeom>
            <a:avLst/>
            <a:gdLst>
              <a:gd name="T0" fmla="*/ 0 w 1588"/>
              <a:gd name="T1" fmla="*/ 74612 h 58"/>
              <a:gd name="T2" fmla="*/ 0 w 1588"/>
              <a:gd name="T3" fmla="*/ 10291 h 58"/>
              <a:gd name="T4" fmla="*/ 0 w 1588"/>
              <a:gd name="T5" fmla="*/ 0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5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05" name="Freeform 110"/>
          <p:cNvSpPr>
            <a:spLocks/>
          </p:cNvSpPr>
          <p:nvPr/>
        </p:nvSpPr>
        <p:spPr bwMode="auto">
          <a:xfrm>
            <a:off x="4660900" y="5395913"/>
            <a:ext cx="1588" cy="74612"/>
          </a:xfrm>
          <a:custGeom>
            <a:avLst/>
            <a:gdLst>
              <a:gd name="T0" fmla="*/ 0 w 1588"/>
              <a:gd name="T1" fmla="*/ 74612 h 58"/>
              <a:gd name="T2" fmla="*/ 0 w 1588"/>
              <a:gd name="T3" fmla="*/ 10291 h 58"/>
              <a:gd name="T4" fmla="*/ 0 w 1588"/>
              <a:gd name="T5" fmla="*/ 0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5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06" name="Freeform 111"/>
          <p:cNvSpPr>
            <a:spLocks/>
          </p:cNvSpPr>
          <p:nvPr/>
        </p:nvSpPr>
        <p:spPr bwMode="auto">
          <a:xfrm>
            <a:off x="5218113" y="5395913"/>
            <a:ext cx="1587" cy="74612"/>
          </a:xfrm>
          <a:custGeom>
            <a:avLst/>
            <a:gdLst>
              <a:gd name="T0" fmla="*/ 0 w 1587"/>
              <a:gd name="T1" fmla="*/ 74612 h 58"/>
              <a:gd name="T2" fmla="*/ 0 w 1587"/>
              <a:gd name="T3" fmla="*/ 10291 h 58"/>
              <a:gd name="T4" fmla="*/ 0 w 1587"/>
              <a:gd name="T5" fmla="*/ 0 h 58"/>
              <a:gd name="T6" fmla="*/ 0 60000 65536"/>
              <a:gd name="T7" fmla="*/ 0 60000 65536"/>
              <a:gd name="T8" fmla="*/ 0 60000 65536"/>
              <a:gd name="T9" fmla="*/ 0 w 1587"/>
              <a:gd name="T10" fmla="*/ 0 h 58"/>
              <a:gd name="T11" fmla="*/ 1587 w 1587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58">
                <a:moveTo>
                  <a:pt x="0" y="5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07" name="Freeform 112"/>
          <p:cNvSpPr>
            <a:spLocks/>
          </p:cNvSpPr>
          <p:nvPr/>
        </p:nvSpPr>
        <p:spPr bwMode="auto">
          <a:xfrm>
            <a:off x="5765800" y="5395913"/>
            <a:ext cx="1588" cy="74612"/>
          </a:xfrm>
          <a:custGeom>
            <a:avLst/>
            <a:gdLst>
              <a:gd name="T0" fmla="*/ 0 w 1588"/>
              <a:gd name="T1" fmla="*/ 74612 h 58"/>
              <a:gd name="T2" fmla="*/ 0 w 1588"/>
              <a:gd name="T3" fmla="*/ 10291 h 58"/>
              <a:gd name="T4" fmla="*/ 0 w 1588"/>
              <a:gd name="T5" fmla="*/ 0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5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08" name="Freeform 113"/>
          <p:cNvSpPr>
            <a:spLocks/>
          </p:cNvSpPr>
          <p:nvPr/>
        </p:nvSpPr>
        <p:spPr bwMode="auto">
          <a:xfrm>
            <a:off x="6323013" y="5395913"/>
            <a:ext cx="1587" cy="74612"/>
          </a:xfrm>
          <a:custGeom>
            <a:avLst/>
            <a:gdLst>
              <a:gd name="T0" fmla="*/ 0 w 1587"/>
              <a:gd name="T1" fmla="*/ 74612 h 58"/>
              <a:gd name="T2" fmla="*/ 0 w 1587"/>
              <a:gd name="T3" fmla="*/ 10291 h 58"/>
              <a:gd name="T4" fmla="*/ 0 w 1587"/>
              <a:gd name="T5" fmla="*/ 0 h 58"/>
              <a:gd name="T6" fmla="*/ 0 60000 65536"/>
              <a:gd name="T7" fmla="*/ 0 60000 65536"/>
              <a:gd name="T8" fmla="*/ 0 60000 65536"/>
              <a:gd name="T9" fmla="*/ 0 w 1587"/>
              <a:gd name="T10" fmla="*/ 0 h 58"/>
              <a:gd name="T11" fmla="*/ 1587 w 1587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58">
                <a:moveTo>
                  <a:pt x="0" y="5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09" name="Freeform 114"/>
          <p:cNvSpPr>
            <a:spLocks/>
          </p:cNvSpPr>
          <p:nvPr/>
        </p:nvSpPr>
        <p:spPr bwMode="auto">
          <a:xfrm>
            <a:off x="6870700" y="5395913"/>
            <a:ext cx="1588" cy="74612"/>
          </a:xfrm>
          <a:custGeom>
            <a:avLst/>
            <a:gdLst>
              <a:gd name="T0" fmla="*/ 0 w 1588"/>
              <a:gd name="T1" fmla="*/ 74612 h 58"/>
              <a:gd name="T2" fmla="*/ 0 w 1588"/>
              <a:gd name="T3" fmla="*/ 10291 h 58"/>
              <a:gd name="T4" fmla="*/ 0 w 1588"/>
              <a:gd name="T5" fmla="*/ 0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5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10" name="Freeform 115"/>
          <p:cNvSpPr>
            <a:spLocks/>
          </p:cNvSpPr>
          <p:nvPr/>
        </p:nvSpPr>
        <p:spPr bwMode="auto">
          <a:xfrm>
            <a:off x="7426325" y="5395913"/>
            <a:ext cx="1588" cy="74612"/>
          </a:xfrm>
          <a:custGeom>
            <a:avLst/>
            <a:gdLst>
              <a:gd name="T0" fmla="*/ 0 w 1588"/>
              <a:gd name="T1" fmla="*/ 74612 h 58"/>
              <a:gd name="T2" fmla="*/ 0 w 1588"/>
              <a:gd name="T3" fmla="*/ 10291 h 58"/>
              <a:gd name="T4" fmla="*/ 0 w 1588"/>
              <a:gd name="T5" fmla="*/ 0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5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11" name="Freeform 116"/>
          <p:cNvSpPr>
            <a:spLocks/>
          </p:cNvSpPr>
          <p:nvPr/>
        </p:nvSpPr>
        <p:spPr bwMode="auto">
          <a:xfrm>
            <a:off x="7975600" y="5395913"/>
            <a:ext cx="1588" cy="74612"/>
          </a:xfrm>
          <a:custGeom>
            <a:avLst/>
            <a:gdLst>
              <a:gd name="T0" fmla="*/ 0 w 1588"/>
              <a:gd name="T1" fmla="*/ 74612 h 58"/>
              <a:gd name="T2" fmla="*/ 0 w 1588"/>
              <a:gd name="T3" fmla="*/ 10291 h 58"/>
              <a:gd name="T4" fmla="*/ 0 w 1588"/>
              <a:gd name="T5" fmla="*/ 0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5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12" name="Freeform 117"/>
          <p:cNvSpPr>
            <a:spLocks/>
          </p:cNvSpPr>
          <p:nvPr/>
        </p:nvSpPr>
        <p:spPr bwMode="auto">
          <a:xfrm>
            <a:off x="4221163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13" name="Freeform 118"/>
          <p:cNvSpPr>
            <a:spLocks/>
          </p:cNvSpPr>
          <p:nvPr/>
        </p:nvSpPr>
        <p:spPr bwMode="auto">
          <a:xfrm>
            <a:off x="4340225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14" name="Freeform 119"/>
          <p:cNvSpPr>
            <a:spLocks/>
          </p:cNvSpPr>
          <p:nvPr/>
        </p:nvSpPr>
        <p:spPr bwMode="auto">
          <a:xfrm>
            <a:off x="4446588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15" name="Freeform 120"/>
          <p:cNvSpPr>
            <a:spLocks/>
          </p:cNvSpPr>
          <p:nvPr/>
        </p:nvSpPr>
        <p:spPr bwMode="auto">
          <a:xfrm>
            <a:off x="4552950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16" name="Freeform 121"/>
          <p:cNvSpPr>
            <a:spLocks/>
          </p:cNvSpPr>
          <p:nvPr/>
        </p:nvSpPr>
        <p:spPr bwMode="auto">
          <a:xfrm>
            <a:off x="4778375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17" name="Freeform 122"/>
          <p:cNvSpPr>
            <a:spLocks/>
          </p:cNvSpPr>
          <p:nvPr/>
        </p:nvSpPr>
        <p:spPr bwMode="auto">
          <a:xfrm>
            <a:off x="4886325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18" name="Freeform 123"/>
          <p:cNvSpPr>
            <a:spLocks/>
          </p:cNvSpPr>
          <p:nvPr/>
        </p:nvSpPr>
        <p:spPr bwMode="auto">
          <a:xfrm>
            <a:off x="4992688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19" name="Freeform 124"/>
          <p:cNvSpPr>
            <a:spLocks/>
          </p:cNvSpPr>
          <p:nvPr/>
        </p:nvSpPr>
        <p:spPr bwMode="auto">
          <a:xfrm>
            <a:off x="5111750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20" name="Freeform 125"/>
          <p:cNvSpPr>
            <a:spLocks/>
          </p:cNvSpPr>
          <p:nvPr/>
        </p:nvSpPr>
        <p:spPr bwMode="auto">
          <a:xfrm>
            <a:off x="5326063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21" name="Freeform 126"/>
          <p:cNvSpPr>
            <a:spLocks/>
          </p:cNvSpPr>
          <p:nvPr/>
        </p:nvSpPr>
        <p:spPr bwMode="auto">
          <a:xfrm>
            <a:off x="5434013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22" name="Freeform 127"/>
          <p:cNvSpPr>
            <a:spLocks/>
          </p:cNvSpPr>
          <p:nvPr/>
        </p:nvSpPr>
        <p:spPr bwMode="auto">
          <a:xfrm>
            <a:off x="5551488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23" name="Freeform 128"/>
          <p:cNvSpPr>
            <a:spLocks/>
          </p:cNvSpPr>
          <p:nvPr/>
        </p:nvSpPr>
        <p:spPr bwMode="auto">
          <a:xfrm>
            <a:off x="5657850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24" name="Freeform 129"/>
          <p:cNvSpPr>
            <a:spLocks/>
          </p:cNvSpPr>
          <p:nvPr/>
        </p:nvSpPr>
        <p:spPr bwMode="auto">
          <a:xfrm>
            <a:off x="5883275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25" name="Freeform 130"/>
          <p:cNvSpPr>
            <a:spLocks/>
          </p:cNvSpPr>
          <p:nvPr/>
        </p:nvSpPr>
        <p:spPr bwMode="auto">
          <a:xfrm>
            <a:off x="5989638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26" name="Freeform 131"/>
          <p:cNvSpPr>
            <a:spLocks/>
          </p:cNvSpPr>
          <p:nvPr/>
        </p:nvSpPr>
        <p:spPr bwMode="auto">
          <a:xfrm>
            <a:off x="6097588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27" name="Freeform 132"/>
          <p:cNvSpPr>
            <a:spLocks/>
          </p:cNvSpPr>
          <p:nvPr/>
        </p:nvSpPr>
        <p:spPr bwMode="auto">
          <a:xfrm>
            <a:off x="6205538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28" name="Freeform 133"/>
          <p:cNvSpPr>
            <a:spLocks/>
          </p:cNvSpPr>
          <p:nvPr/>
        </p:nvSpPr>
        <p:spPr bwMode="auto">
          <a:xfrm>
            <a:off x="6429375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29" name="Freeform 134"/>
          <p:cNvSpPr>
            <a:spLocks/>
          </p:cNvSpPr>
          <p:nvPr/>
        </p:nvSpPr>
        <p:spPr bwMode="auto">
          <a:xfrm>
            <a:off x="6538913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30" name="Freeform 135"/>
          <p:cNvSpPr>
            <a:spLocks/>
          </p:cNvSpPr>
          <p:nvPr/>
        </p:nvSpPr>
        <p:spPr bwMode="auto">
          <a:xfrm>
            <a:off x="6654800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31" name="Freeform 136"/>
          <p:cNvSpPr>
            <a:spLocks/>
          </p:cNvSpPr>
          <p:nvPr/>
        </p:nvSpPr>
        <p:spPr bwMode="auto">
          <a:xfrm>
            <a:off x="6762750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32" name="Freeform 137"/>
          <p:cNvSpPr>
            <a:spLocks/>
          </p:cNvSpPr>
          <p:nvPr/>
        </p:nvSpPr>
        <p:spPr bwMode="auto">
          <a:xfrm>
            <a:off x="6977063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33" name="Freeform 138"/>
          <p:cNvSpPr>
            <a:spLocks/>
          </p:cNvSpPr>
          <p:nvPr/>
        </p:nvSpPr>
        <p:spPr bwMode="auto">
          <a:xfrm>
            <a:off x="7094538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34" name="Freeform 139"/>
          <p:cNvSpPr>
            <a:spLocks/>
          </p:cNvSpPr>
          <p:nvPr/>
        </p:nvSpPr>
        <p:spPr bwMode="auto">
          <a:xfrm>
            <a:off x="7202488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35" name="Freeform 140"/>
          <p:cNvSpPr>
            <a:spLocks/>
          </p:cNvSpPr>
          <p:nvPr/>
        </p:nvSpPr>
        <p:spPr bwMode="auto">
          <a:xfrm>
            <a:off x="7310438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36" name="Freeform 141"/>
          <p:cNvSpPr>
            <a:spLocks/>
          </p:cNvSpPr>
          <p:nvPr/>
        </p:nvSpPr>
        <p:spPr bwMode="auto">
          <a:xfrm>
            <a:off x="7535863" y="5470525"/>
            <a:ext cx="1587" cy="41275"/>
          </a:xfrm>
          <a:custGeom>
            <a:avLst/>
            <a:gdLst>
              <a:gd name="T0" fmla="*/ 0 w 1587"/>
              <a:gd name="T1" fmla="*/ 0 h 33"/>
              <a:gd name="T2" fmla="*/ 0 w 1587"/>
              <a:gd name="T3" fmla="*/ 31269 h 33"/>
              <a:gd name="T4" fmla="*/ 0 w 1587"/>
              <a:gd name="T5" fmla="*/ 41275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37" name="Freeform 142"/>
          <p:cNvSpPr>
            <a:spLocks/>
          </p:cNvSpPr>
          <p:nvPr/>
        </p:nvSpPr>
        <p:spPr bwMode="auto">
          <a:xfrm>
            <a:off x="7642225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38" name="Freeform 143"/>
          <p:cNvSpPr>
            <a:spLocks/>
          </p:cNvSpPr>
          <p:nvPr/>
        </p:nvSpPr>
        <p:spPr bwMode="auto">
          <a:xfrm>
            <a:off x="7750175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39" name="Freeform 144"/>
          <p:cNvSpPr>
            <a:spLocks/>
          </p:cNvSpPr>
          <p:nvPr/>
        </p:nvSpPr>
        <p:spPr bwMode="auto">
          <a:xfrm>
            <a:off x="7867650" y="5470525"/>
            <a:ext cx="1588" cy="41275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31269 h 33"/>
              <a:gd name="T4" fmla="*/ 0 w 1588"/>
              <a:gd name="T5" fmla="*/ 41275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5"/>
                </a:lnTo>
                <a:lnTo>
                  <a:pt x="0" y="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40" name="Freeform 145"/>
          <p:cNvSpPr>
            <a:spLocks/>
          </p:cNvSpPr>
          <p:nvPr/>
        </p:nvSpPr>
        <p:spPr bwMode="auto">
          <a:xfrm>
            <a:off x="4114800" y="1609725"/>
            <a:ext cx="1588" cy="74613"/>
          </a:xfrm>
          <a:custGeom>
            <a:avLst/>
            <a:gdLst>
              <a:gd name="T0" fmla="*/ 0 w 1588"/>
              <a:gd name="T1" fmla="*/ 0 h 58"/>
              <a:gd name="T2" fmla="*/ 0 w 1588"/>
              <a:gd name="T3" fmla="*/ 64322 h 58"/>
              <a:gd name="T4" fmla="*/ 0 w 1588"/>
              <a:gd name="T5" fmla="*/ 74613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0"/>
                </a:moveTo>
                <a:lnTo>
                  <a:pt x="0" y="50"/>
                </a:lnTo>
                <a:lnTo>
                  <a:pt x="0" y="5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41" name="Freeform 146"/>
          <p:cNvSpPr>
            <a:spLocks/>
          </p:cNvSpPr>
          <p:nvPr/>
        </p:nvSpPr>
        <p:spPr bwMode="auto">
          <a:xfrm>
            <a:off x="4660900" y="1609725"/>
            <a:ext cx="1588" cy="74613"/>
          </a:xfrm>
          <a:custGeom>
            <a:avLst/>
            <a:gdLst>
              <a:gd name="T0" fmla="*/ 0 w 1588"/>
              <a:gd name="T1" fmla="*/ 0 h 58"/>
              <a:gd name="T2" fmla="*/ 0 w 1588"/>
              <a:gd name="T3" fmla="*/ 64322 h 58"/>
              <a:gd name="T4" fmla="*/ 0 w 1588"/>
              <a:gd name="T5" fmla="*/ 74613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0"/>
                </a:moveTo>
                <a:lnTo>
                  <a:pt x="0" y="50"/>
                </a:lnTo>
                <a:lnTo>
                  <a:pt x="0" y="5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42" name="Freeform 147"/>
          <p:cNvSpPr>
            <a:spLocks/>
          </p:cNvSpPr>
          <p:nvPr/>
        </p:nvSpPr>
        <p:spPr bwMode="auto">
          <a:xfrm>
            <a:off x="5218113" y="1609725"/>
            <a:ext cx="1587" cy="74613"/>
          </a:xfrm>
          <a:custGeom>
            <a:avLst/>
            <a:gdLst>
              <a:gd name="T0" fmla="*/ 0 w 1587"/>
              <a:gd name="T1" fmla="*/ 0 h 58"/>
              <a:gd name="T2" fmla="*/ 0 w 1587"/>
              <a:gd name="T3" fmla="*/ 64322 h 58"/>
              <a:gd name="T4" fmla="*/ 0 w 1587"/>
              <a:gd name="T5" fmla="*/ 74613 h 58"/>
              <a:gd name="T6" fmla="*/ 0 60000 65536"/>
              <a:gd name="T7" fmla="*/ 0 60000 65536"/>
              <a:gd name="T8" fmla="*/ 0 60000 65536"/>
              <a:gd name="T9" fmla="*/ 0 w 1587"/>
              <a:gd name="T10" fmla="*/ 0 h 58"/>
              <a:gd name="T11" fmla="*/ 1587 w 1587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58">
                <a:moveTo>
                  <a:pt x="0" y="0"/>
                </a:moveTo>
                <a:lnTo>
                  <a:pt x="0" y="50"/>
                </a:lnTo>
                <a:lnTo>
                  <a:pt x="0" y="5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43" name="Freeform 148"/>
          <p:cNvSpPr>
            <a:spLocks/>
          </p:cNvSpPr>
          <p:nvPr/>
        </p:nvSpPr>
        <p:spPr bwMode="auto">
          <a:xfrm>
            <a:off x="5765800" y="1609725"/>
            <a:ext cx="1588" cy="74613"/>
          </a:xfrm>
          <a:custGeom>
            <a:avLst/>
            <a:gdLst>
              <a:gd name="T0" fmla="*/ 0 w 1588"/>
              <a:gd name="T1" fmla="*/ 0 h 58"/>
              <a:gd name="T2" fmla="*/ 0 w 1588"/>
              <a:gd name="T3" fmla="*/ 64322 h 58"/>
              <a:gd name="T4" fmla="*/ 0 w 1588"/>
              <a:gd name="T5" fmla="*/ 74613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0"/>
                </a:moveTo>
                <a:lnTo>
                  <a:pt x="0" y="50"/>
                </a:lnTo>
                <a:lnTo>
                  <a:pt x="0" y="5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44" name="Freeform 149"/>
          <p:cNvSpPr>
            <a:spLocks/>
          </p:cNvSpPr>
          <p:nvPr/>
        </p:nvSpPr>
        <p:spPr bwMode="auto">
          <a:xfrm>
            <a:off x="6323013" y="1609725"/>
            <a:ext cx="1587" cy="74613"/>
          </a:xfrm>
          <a:custGeom>
            <a:avLst/>
            <a:gdLst>
              <a:gd name="T0" fmla="*/ 0 w 1587"/>
              <a:gd name="T1" fmla="*/ 0 h 58"/>
              <a:gd name="T2" fmla="*/ 0 w 1587"/>
              <a:gd name="T3" fmla="*/ 64322 h 58"/>
              <a:gd name="T4" fmla="*/ 0 w 1587"/>
              <a:gd name="T5" fmla="*/ 74613 h 58"/>
              <a:gd name="T6" fmla="*/ 0 60000 65536"/>
              <a:gd name="T7" fmla="*/ 0 60000 65536"/>
              <a:gd name="T8" fmla="*/ 0 60000 65536"/>
              <a:gd name="T9" fmla="*/ 0 w 1587"/>
              <a:gd name="T10" fmla="*/ 0 h 58"/>
              <a:gd name="T11" fmla="*/ 1587 w 1587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58">
                <a:moveTo>
                  <a:pt x="0" y="0"/>
                </a:moveTo>
                <a:lnTo>
                  <a:pt x="0" y="50"/>
                </a:lnTo>
                <a:lnTo>
                  <a:pt x="0" y="5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45" name="Freeform 150"/>
          <p:cNvSpPr>
            <a:spLocks/>
          </p:cNvSpPr>
          <p:nvPr/>
        </p:nvSpPr>
        <p:spPr bwMode="auto">
          <a:xfrm>
            <a:off x="6870700" y="1609725"/>
            <a:ext cx="1588" cy="74613"/>
          </a:xfrm>
          <a:custGeom>
            <a:avLst/>
            <a:gdLst>
              <a:gd name="T0" fmla="*/ 0 w 1588"/>
              <a:gd name="T1" fmla="*/ 0 h 58"/>
              <a:gd name="T2" fmla="*/ 0 w 1588"/>
              <a:gd name="T3" fmla="*/ 64322 h 58"/>
              <a:gd name="T4" fmla="*/ 0 w 1588"/>
              <a:gd name="T5" fmla="*/ 74613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0"/>
                </a:moveTo>
                <a:lnTo>
                  <a:pt x="0" y="50"/>
                </a:lnTo>
                <a:lnTo>
                  <a:pt x="0" y="5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46" name="Freeform 151"/>
          <p:cNvSpPr>
            <a:spLocks/>
          </p:cNvSpPr>
          <p:nvPr/>
        </p:nvSpPr>
        <p:spPr bwMode="auto">
          <a:xfrm>
            <a:off x="7426325" y="1609725"/>
            <a:ext cx="1588" cy="74613"/>
          </a:xfrm>
          <a:custGeom>
            <a:avLst/>
            <a:gdLst>
              <a:gd name="T0" fmla="*/ 0 w 1588"/>
              <a:gd name="T1" fmla="*/ 0 h 58"/>
              <a:gd name="T2" fmla="*/ 0 w 1588"/>
              <a:gd name="T3" fmla="*/ 64322 h 58"/>
              <a:gd name="T4" fmla="*/ 0 w 1588"/>
              <a:gd name="T5" fmla="*/ 74613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0"/>
                </a:moveTo>
                <a:lnTo>
                  <a:pt x="0" y="50"/>
                </a:lnTo>
                <a:lnTo>
                  <a:pt x="0" y="5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47" name="Freeform 152"/>
          <p:cNvSpPr>
            <a:spLocks/>
          </p:cNvSpPr>
          <p:nvPr/>
        </p:nvSpPr>
        <p:spPr bwMode="auto">
          <a:xfrm>
            <a:off x="7975600" y="1609725"/>
            <a:ext cx="1588" cy="74613"/>
          </a:xfrm>
          <a:custGeom>
            <a:avLst/>
            <a:gdLst>
              <a:gd name="T0" fmla="*/ 0 w 1588"/>
              <a:gd name="T1" fmla="*/ 0 h 58"/>
              <a:gd name="T2" fmla="*/ 0 w 1588"/>
              <a:gd name="T3" fmla="*/ 64322 h 58"/>
              <a:gd name="T4" fmla="*/ 0 w 1588"/>
              <a:gd name="T5" fmla="*/ 74613 h 58"/>
              <a:gd name="T6" fmla="*/ 0 60000 65536"/>
              <a:gd name="T7" fmla="*/ 0 60000 65536"/>
              <a:gd name="T8" fmla="*/ 0 60000 65536"/>
              <a:gd name="T9" fmla="*/ 0 w 1588"/>
              <a:gd name="T10" fmla="*/ 0 h 58"/>
              <a:gd name="T11" fmla="*/ 1588 w 1588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8">
                <a:moveTo>
                  <a:pt x="0" y="0"/>
                </a:moveTo>
                <a:lnTo>
                  <a:pt x="0" y="50"/>
                </a:lnTo>
                <a:lnTo>
                  <a:pt x="0" y="5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48" name="Freeform 153"/>
          <p:cNvSpPr>
            <a:spLocks/>
          </p:cNvSpPr>
          <p:nvPr/>
        </p:nvSpPr>
        <p:spPr bwMode="auto">
          <a:xfrm>
            <a:off x="4221163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49" name="Freeform 154"/>
          <p:cNvSpPr>
            <a:spLocks/>
          </p:cNvSpPr>
          <p:nvPr/>
        </p:nvSpPr>
        <p:spPr bwMode="auto">
          <a:xfrm>
            <a:off x="4340225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50" name="Freeform 155"/>
          <p:cNvSpPr>
            <a:spLocks/>
          </p:cNvSpPr>
          <p:nvPr/>
        </p:nvSpPr>
        <p:spPr bwMode="auto">
          <a:xfrm>
            <a:off x="4446588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51" name="Freeform 156"/>
          <p:cNvSpPr>
            <a:spLocks/>
          </p:cNvSpPr>
          <p:nvPr/>
        </p:nvSpPr>
        <p:spPr bwMode="auto">
          <a:xfrm>
            <a:off x="4552950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52" name="Freeform 157"/>
          <p:cNvSpPr>
            <a:spLocks/>
          </p:cNvSpPr>
          <p:nvPr/>
        </p:nvSpPr>
        <p:spPr bwMode="auto">
          <a:xfrm>
            <a:off x="4778375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53" name="Freeform 158"/>
          <p:cNvSpPr>
            <a:spLocks/>
          </p:cNvSpPr>
          <p:nvPr/>
        </p:nvSpPr>
        <p:spPr bwMode="auto">
          <a:xfrm>
            <a:off x="4886325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54" name="Freeform 159"/>
          <p:cNvSpPr>
            <a:spLocks/>
          </p:cNvSpPr>
          <p:nvPr/>
        </p:nvSpPr>
        <p:spPr bwMode="auto">
          <a:xfrm>
            <a:off x="4992688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55" name="Freeform 160"/>
          <p:cNvSpPr>
            <a:spLocks/>
          </p:cNvSpPr>
          <p:nvPr/>
        </p:nvSpPr>
        <p:spPr bwMode="auto">
          <a:xfrm>
            <a:off x="5111750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56" name="Freeform 161"/>
          <p:cNvSpPr>
            <a:spLocks/>
          </p:cNvSpPr>
          <p:nvPr/>
        </p:nvSpPr>
        <p:spPr bwMode="auto">
          <a:xfrm>
            <a:off x="5326063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57" name="Freeform 162"/>
          <p:cNvSpPr>
            <a:spLocks/>
          </p:cNvSpPr>
          <p:nvPr/>
        </p:nvSpPr>
        <p:spPr bwMode="auto">
          <a:xfrm>
            <a:off x="5434013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58" name="Freeform 163"/>
          <p:cNvSpPr>
            <a:spLocks/>
          </p:cNvSpPr>
          <p:nvPr/>
        </p:nvSpPr>
        <p:spPr bwMode="auto">
          <a:xfrm>
            <a:off x="5551488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59" name="Freeform 164"/>
          <p:cNvSpPr>
            <a:spLocks/>
          </p:cNvSpPr>
          <p:nvPr/>
        </p:nvSpPr>
        <p:spPr bwMode="auto">
          <a:xfrm>
            <a:off x="5657850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60" name="Freeform 165"/>
          <p:cNvSpPr>
            <a:spLocks/>
          </p:cNvSpPr>
          <p:nvPr/>
        </p:nvSpPr>
        <p:spPr bwMode="auto">
          <a:xfrm>
            <a:off x="5883275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61" name="Freeform 166"/>
          <p:cNvSpPr>
            <a:spLocks/>
          </p:cNvSpPr>
          <p:nvPr/>
        </p:nvSpPr>
        <p:spPr bwMode="auto">
          <a:xfrm>
            <a:off x="5989638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62" name="Freeform 167"/>
          <p:cNvSpPr>
            <a:spLocks/>
          </p:cNvSpPr>
          <p:nvPr/>
        </p:nvSpPr>
        <p:spPr bwMode="auto">
          <a:xfrm>
            <a:off x="6097588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63" name="Freeform 168"/>
          <p:cNvSpPr>
            <a:spLocks/>
          </p:cNvSpPr>
          <p:nvPr/>
        </p:nvSpPr>
        <p:spPr bwMode="auto">
          <a:xfrm>
            <a:off x="6205538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64" name="Freeform 169"/>
          <p:cNvSpPr>
            <a:spLocks/>
          </p:cNvSpPr>
          <p:nvPr/>
        </p:nvSpPr>
        <p:spPr bwMode="auto">
          <a:xfrm>
            <a:off x="6429375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65" name="Freeform 170"/>
          <p:cNvSpPr>
            <a:spLocks/>
          </p:cNvSpPr>
          <p:nvPr/>
        </p:nvSpPr>
        <p:spPr bwMode="auto">
          <a:xfrm>
            <a:off x="6538913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66" name="Freeform 171"/>
          <p:cNvSpPr>
            <a:spLocks/>
          </p:cNvSpPr>
          <p:nvPr/>
        </p:nvSpPr>
        <p:spPr bwMode="auto">
          <a:xfrm>
            <a:off x="6654800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67" name="Freeform 172"/>
          <p:cNvSpPr>
            <a:spLocks/>
          </p:cNvSpPr>
          <p:nvPr/>
        </p:nvSpPr>
        <p:spPr bwMode="auto">
          <a:xfrm>
            <a:off x="6762750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68" name="Freeform 173"/>
          <p:cNvSpPr>
            <a:spLocks/>
          </p:cNvSpPr>
          <p:nvPr/>
        </p:nvSpPr>
        <p:spPr bwMode="auto">
          <a:xfrm>
            <a:off x="6977063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69" name="Freeform 174"/>
          <p:cNvSpPr>
            <a:spLocks/>
          </p:cNvSpPr>
          <p:nvPr/>
        </p:nvSpPr>
        <p:spPr bwMode="auto">
          <a:xfrm>
            <a:off x="7094538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70" name="Freeform 175"/>
          <p:cNvSpPr>
            <a:spLocks/>
          </p:cNvSpPr>
          <p:nvPr/>
        </p:nvSpPr>
        <p:spPr bwMode="auto">
          <a:xfrm>
            <a:off x="7202488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71" name="Freeform 176"/>
          <p:cNvSpPr>
            <a:spLocks/>
          </p:cNvSpPr>
          <p:nvPr/>
        </p:nvSpPr>
        <p:spPr bwMode="auto">
          <a:xfrm>
            <a:off x="7310438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72" name="Freeform 177"/>
          <p:cNvSpPr>
            <a:spLocks/>
          </p:cNvSpPr>
          <p:nvPr/>
        </p:nvSpPr>
        <p:spPr bwMode="auto">
          <a:xfrm>
            <a:off x="7535863" y="1568450"/>
            <a:ext cx="1587" cy="41275"/>
          </a:xfrm>
          <a:custGeom>
            <a:avLst/>
            <a:gdLst>
              <a:gd name="T0" fmla="*/ 0 w 1587"/>
              <a:gd name="T1" fmla="*/ 41275 h 33"/>
              <a:gd name="T2" fmla="*/ 0 w 1587"/>
              <a:gd name="T3" fmla="*/ 10006 h 33"/>
              <a:gd name="T4" fmla="*/ 0 w 1587"/>
              <a:gd name="T5" fmla="*/ 0 h 33"/>
              <a:gd name="T6" fmla="*/ 0 60000 65536"/>
              <a:gd name="T7" fmla="*/ 0 60000 65536"/>
              <a:gd name="T8" fmla="*/ 0 60000 65536"/>
              <a:gd name="T9" fmla="*/ 0 w 1587"/>
              <a:gd name="T10" fmla="*/ 0 h 33"/>
              <a:gd name="T11" fmla="*/ 1587 w 1587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73" name="Freeform 178"/>
          <p:cNvSpPr>
            <a:spLocks/>
          </p:cNvSpPr>
          <p:nvPr/>
        </p:nvSpPr>
        <p:spPr bwMode="auto">
          <a:xfrm>
            <a:off x="7642225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74" name="Freeform 179"/>
          <p:cNvSpPr>
            <a:spLocks/>
          </p:cNvSpPr>
          <p:nvPr/>
        </p:nvSpPr>
        <p:spPr bwMode="auto">
          <a:xfrm>
            <a:off x="7750175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75" name="Freeform 180"/>
          <p:cNvSpPr>
            <a:spLocks/>
          </p:cNvSpPr>
          <p:nvPr/>
        </p:nvSpPr>
        <p:spPr bwMode="auto">
          <a:xfrm>
            <a:off x="7867650" y="1568450"/>
            <a:ext cx="1588" cy="41275"/>
          </a:xfrm>
          <a:custGeom>
            <a:avLst/>
            <a:gdLst>
              <a:gd name="T0" fmla="*/ 0 w 1588"/>
              <a:gd name="T1" fmla="*/ 41275 h 33"/>
              <a:gd name="T2" fmla="*/ 0 w 1588"/>
              <a:gd name="T3" fmla="*/ 10006 h 33"/>
              <a:gd name="T4" fmla="*/ 0 w 1588"/>
              <a:gd name="T5" fmla="*/ 0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33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76" name="Freeform 181"/>
          <p:cNvSpPr>
            <a:spLocks/>
          </p:cNvSpPr>
          <p:nvPr/>
        </p:nvSpPr>
        <p:spPr bwMode="auto">
          <a:xfrm>
            <a:off x="4114800" y="1600200"/>
            <a:ext cx="1588" cy="3870325"/>
          </a:xfrm>
          <a:custGeom>
            <a:avLst/>
            <a:gdLst>
              <a:gd name="T0" fmla="*/ 0 w 1588"/>
              <a:gd name="T1" fmla="*/ 3870325 h 3008"/>
              <a:gd name="T2" fmla="*/ 0 w 1588"/>
              <a:gd name="T3" fmla="*/ 10293 h 3008"/>
              <a:gd name="T4" fmla="*/ 0 w 1588"/>
              <a:gd name="T5" fmla="*/ 0 h 3008"/>
              <a:gd name="T6" fmla="*/ 0 60000 65536"/>
              <a:gd name="T7" fmla="*/ 0 60000 65536"/>
              <a:gd name="T8" fmla="*/ 0 60000 65536"/>
              <a:gd name="T9" fmla="*/ 0 w 1588"/>
              <a:gd name="T10" fmla="*/ 0 h 3008"/>
              <a:gd name="T11" fmla="*/ 1588 w 1588"/>
              <a:gd name="T12" fmla="*/ 3008 h 3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008">
                <a:moveTo>
                  <a:pt x="0" y="300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77" name="Freeform 182"/>
          <p:cNvSpPr>
            <a:spLocks/>
          </p:cNvSpPr>
          <p:nvPr/>
        </p:nvSpPr>
        <p:spPr bwMode="auto">
          <a:xfrm>
            <a:off x="7975600" y="1600200"/>
            <a:ext cx="1588" cy="3870325"/>
          </a:xfrm>
          <a:custGeom>
            <a:avLst/>
            <a:gdLst>
              <a:gd name="T0" fmla="*/ 0 w 1588"/>
              <a:gd name="T1" fmla="*/ 3870325 h 3008"/>
              <a:gd name="T2" fmla="*/ 0 w 1588"/>
              <a:gd name="T3" fmla="*/ 10293 h 3008"/>
              <a:gd name="T4" fmla="*/ 0 w 1588"/>
              <a:gd name="T5" fmla="*/ 0 h 3008"/>
              <a:gd name="T6" fmla="*/ 0 60000 65536"/>
              <a:gd name="T7" fmla="*/ 0 60000 65536"/>
              <a:gd name="T8" fmla="*/ 0 60000 65536"/>
              <a:gd name="T9" fmla="*/ 0 w 1588"/>
              <a:gd name="T10" fmla="*/ 0 h 3008"/>
              <a:gd name="T11" fmla="*/ 1588 w 1588"/>
              <a:gd name="T12" fmla="*/ 3008 h 3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008">
                <a:moveTo>
                  <a:pt x="0" y="300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78" name="Freeform 183"/>
          <p:cNvSpPr>
            <a:spLocks/>
          </p:cNvSpPr>
          <p:nvPr/>
        </p:nvSpPr>
        <p:spPr bwMode="auto">
          <a:xfrm>
            <a:off x="4114800" y="5470525"/>
            <a:ext cx="3870325" cy="1588"/>
          </a:xfrm>
          <a:custGeom>
            <a:avLst/>
            <a:gdLst>
              <a:gd name="T0" fmla="*/ 0 w 3009"/>
              <a:gd name="T1" fmla="*/ 0 h 1588"/>
              <a:gd name="T2" fmla="*/ 3860035 w 3009"/>
              <a:gd name="T3" fmla="*/ 0 h 1588"/>
              <a:gd name="T4" fmla="*/ 3870325 w 3009"/>
              <a:gd name="T5" fmla="*/ 0 h 1588"/>
              <a:gd name="T6" fmla="*/ 0 60000 65536"/>
              <a:gd name="T7" fmla="*/ 0 60000 65536"/>
              <a:gd name="T8" fmla="*/ 0 60000 65536"/>
              <a:gd name="T9" fmla="*/ 0 w 3009"/>
              <a:gd name="T10" fmla="*/ 0 h 1588"/>
              <a:gd name="T11" fmla="*/ 3009 w 300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9" h="1588">
                <a:moveTo>
                  <a:pt x="0" y="0"/>
                </a:moveTo>
                <a:lnTo>
                  <a:pt x="3001" y="0"/>
                </a:lnTo>
                <a:lnTo>
                  <a:pt x="3009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79" name="Freeform 184"/>
          <p:cNvSpPr>
            <a:spLocks/>
          </p:cNvSpPr>
          <p:nvPr/>
        </p:nvSpPr>
        <p:spPr bwMode="auto">
          <a:xfrm>
            <a:off x="4114800" y="1609725"/>
            <a:ext cx="3870325" cy="1588"/>
          </a:xfrm>
          <a:custGeom>
            <a:avLst/>
            <a:gdLst>
              <a:gd name="T0" fmla="*/ 0 w 3009"/>
              <a:gd name="T1" fmla="*/ 0 h 1588"/>
              <a:gd name="T2" fmla="*/ 3860035 w 3009"/>
              <a:gd name="T3" fmla="*/ 0 h 1588"/>
              <a:gd name="T4" fmla="*/ 3870325 w 3009"/>
              <a:gd name="T5" fmla="*/ 0 h 1588"/>
              <a:gd name="T6" fmla="*/ 0 60000 65536"/>
              <a:gd name="T7" fmla="*/ 0 60000 65536"/>
              <a:gd name="T8" fmla="*/ 0 60000 65536"/>
              <a:gd name="T9" fmla="*/ 0 w 3009"/>
              <a:gd name="T10" fmla="*/ 0 h 1588"/>
              <a:gd name="T11" fmla="*/ 3009 w 300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9" h="1588">
                <a:moveTo>
                  <a:pt x="0" y="0"/>
                </a:moveTo>
                <a:lnTo>
                  <a:pt x="3001" y="0"/>
                </a:lnTo>
                <a:lnTo>
                  <a:pt x="3009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80" name="Freeform 185"/>
          <p:cNvSpPr>
            <a:spLocks/>
          </p:cNvSpPr>
          <p:nvPr/>
        </p:nvSpPr>
        <p:spPr bwMode="auto">
          <a:xfrm>
            <a:off x="4629150" y="5437188"/>
            <a:ext cx="65088" cy="65087"/>
          </a:xfrm>
          <a:custGeom>
            <a:avLst/>
            <a:gdLst>
              <a:gd name="T0" fmla="*/ 32946 w 81"/>
              <a:gd name="T1" fmla="*/ 0 h 81"/>
              <a:gd name="T2" fmla="*/ 43392 w 81"/>
              <a:gd name="T3" fmla="*/ 0 h 81"/>
              <a:gd name="T4" fmla="*/ 43392 w 81"/>
              <a:gd name="T5" fmla="*/ 0 h 81"/>
              <a:gd name="T6" fmla="*/ 43392 w 81"/>
              <a:gd name="T7" fmla="*/ 0 h 81"/>
              <a:gd name="T8" fmla="*/ 53838 w 81"/>
              <a:gd name="T9" fmla="*/ 10446 h 81"/>
              <a:gd name="T10" fmla="*/ 53838 w 81"/>
              <a:gd name="T11" fmla="*/ 10446 h 81"/>
              <a:gd name="T12" fmla="*/ 53838 w 81"/>
              <a:gd name="T13" fmla="*/ 10446 h 81"/>
              <a:gd name="T14" fmla="*/ 65088 w 81"/>
              <a:gd name="T15" fmla="*/ 22499 h 81"/>
              <a:gd name="T16" fmla="*/ 65088 w 81"/>
              <a:gd name="T17" fmla="*/ 22499 h 81"/>
              <a:gd name="T18" fmla="*/ 65088 w 81"/>
              <a:gd name="T19" fmla="*/ 22499 h 81"/>
              <a:gd name="T20" fmla="*/ 65088 w 81"/>
              <a:gd name="T21" fmla="*/ 32945 h 81"/>
              <a:gd name="T22" fmla="*/ 65088 w 81"/>
              <a:gd name="T23" fmla="*/ 32945 h 81"/>
              <a:gd name="T24" fmla="*/ 65088 w 81"/>
              <a:gd name="T25" fmla="*/ 42588 h 81"/>
              <a:gd name="T26" fmla="*/ 65088 w 81"/>
              <a:gd name="T27" fmla="*/ 42588 h 81"/>
              <a:gd name="T28" fmla="*/ 65088 w 81"/>
              <a:gd name="T29" fmla="*/ 42588 h 81"/>
              <a:gd name="T30" fmla="*/ 53838 w 81"/>
              <a:gd name="T31" fmla="*/ 54641 h 81"/>
              <a:gd name="T32" fmla="*/ 53838 w 81"/>
              <a:gd name="T33" fmla="*/ 54641 h 81"/>
              <a:gd name="T34" fmla="*/ 53838 w 81"/>
              <a:gd name="T35" fmla="*/ 54641 h 81"/>
              <a:gd name="T36" fmla="*/ 53838 w 81"/>
              <a:gd name="T37" fmla="*/ 65087 h 81"/>
              <a:gd name="T38" fmla="*/ 43392 w 81"/>
              <a:gd name="T39" fmla="*/ 65087 h 81"/>
              <a:gd name="T40" fmla="*/ 43392 w 81"/>
              <a:gd name="T41" fmla="*/ 65087 h 81"/>
              <a:gd name="T42" fmla="*/ 32946 w 81"/>
              <a:gd name="T43" fmla="*/ 65087 h 81"/>
              <a:gd name="T44" fmla="*/ 32946 w 81"/>
              <a:gd name="T45" fmla="*/ 65087 h 81"/>
              <a:gd name="T46" fmla="*/ 32946 w 81"/>
              <a:gd name="T47" fmla="*/ 65087 h 81"/>
              <a:gd name="T48" fmla="*/ 20892 w 81"/>
              <a:gd name="T49" fmla="*/ 65087 h 81"/>
              <a:gd name="T50" fmla="*/ 20892 w 81"/>
              <a:gd name="T51" fmla="*/ 65087 h 81"/>
              <a:gd name="T52" fmla="*/ 10446 w 81"/>
              <a:gd name="T53" fmla="*/ 65087 h 81"/>
              <a:gd name="T54" fmla="*/ 10446 w 81"/>
              <a:gd name="T55" fmla="*/ 54641 h 81"/>
              <a:gd name="T56" fmla="*/ 10446 w 81"/>
              <a:gd name="T57" fmla="*/ 54641 h 81"/>
              <a:gd name="T58" fmla="*/ 10446 w 81"/>
              <a:gd name="T59" fmla="*/ 54641 h 81"/>
              <a:gd name="T60" fmla="*/ 0 w 81"/>
              <a:gd name="T61" fmla="*/ 42588 h 81"/>
              <a:gd name="T62" fmla="*/ 0 w 81"/>
              <a:gd name="T63" fmla="*/ 42588 h 81"/>
              <a:gd name="T64" fmla="*/ 0 w 81"/>
              <a:gd name="T65" fmla="*/ 42588 h 81"/>
              <a:gd name="T66" fmla="*/ 0 w 81"/>
              <a:gd name="T67" fmla="*/ 32945 h 81"/>
              <a:gd name="T68" fmla="*/ 0 w 81"/>
              <a:gd name="T69" fmla="*/ 32945 h 81"/>
              <a:gd name="T70" fmla="*/ 0 w 81"/>
              <a:gd name="T71" fmla="*/ 22499 h 81"/>
              <a:gd name="T72" fmla="*/ 0 w 81"/>
              <a:gd name="T73" fmla="*/ 22499 h 81"/>
              <a:gd name="T74" fmla="*/ 0 w 81"/>
              <a:gd name="T75" fmla="*/ 22499 h 81"/>
              <a:gd name="T76" fmla="*/ 10446 w 81"/>
              <a:gd name="T77" fmla="*/ 10446 h 81"/>
              <a:gd name="T78" fmla="*/ 10446 w 81"/>
              <a:gd name="T79" fmla="*/ 10446 h 81"/>
              <a:gd name="T80" fmla="*/ 10446 w 81"/>
              <a:gd name="T81" fmla="*/ 10446 h 81"/>
              <a:gd name="T82" fmla="*/ 20892 w 81"/>
              <a:gd name="T83" fmla="*/ 0 h 81"/>
              <a:gd name="T84" fmla="*/ 20892 w 81"/>
              <a:gd name="T85" fmla="*/ 0 h 81"/>
              <a:gd name="T86" fmla="*/ 20892 w 81"/>
              <a:gd name="T87" fmla="*/ 0 h 81"/>
              <a:gd name="T88" fmla="*/ 32946 w 81"/>
              <a:gd name="T89" fmla="*/ 0 h 8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1"/>
              <a:gd name="T136" fmla="*/ 0 h 81"/>
              <a:gd name="T137" fmla="*/ 81 w 81"/>
              <a:gd name="T138" fmla="*/ 81 h 8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1" h="81">
                <a:moveTo>
                  <a:pt x="41" y="0"/>
                </a:moveTo>
                <a:lnTo>
                  <a:pt x="41" y="0"/>
                </a:lnTo>
                <a:lnTo>
                  <a:pt x="54" y="0"/>
                </a:lnTo>
                <a:lnTo>
                  <a:pt x="67" y="0"/>
                </a:lnTo>
                <a:lnTo>
                  <a:pt x="67" y="13"/>
                </a:lnTo>
                <a:lnTo>
                  <a:pt x="81" y="28"/>
                </a:lnTo>
                <a:lnTo>
                  <a:pt x="81" y="41"/>
                </a:lnTo>
                <a:lnTo>
                  <a:pt x="81" y="53"/>
                </a:lnTo>
                <a:lnTo>
                  <a:pt x="81" y="68"/>
                </a:lnTo>
                <a:lnTo>
                  <a:pt x="67" y="68"/>
                </a:lnTo>
                <a:lnTo>
                  <a:pt x="67" y="81"/>
                </a:lnTo>
                <a:lnTo>
                  <a:pt x="54" y="81"/>
                </a:lnTo>
                <a:lnTo>
                  <a:pt x="41" y="81"/>
                </a:lnTo>
                <a:lnTo>
                  <a:pt x="26" y="81"/>
                </a:lnTo>
                <a:lnTo>
                  <a:pt x="13" y="81"/>
                </a:lnTo>
                <a:lnTo>
                  <a:pt x="13" y="68"/>
                </a:lnTo>
                <a:lnTo>
                  <a:pt x="0" y="68"/>
                </a:lnTo>
                <a:lnTo>
                  <a:pt x="0" y="53"/>
                </a:lnTo>
                <a:lnTo>
                  <a:pt x="0" y="41"/>
                </a:lnTo>
                <a:lnTo>
                  <a:pt x="0" y="28"/>
                </a:lnTo>
                <a:lnTo>
                  <a:pt x="13" y="13"/>
                </a:lnTo>
                <a:lnTo>
                  <a:pt x="13" y="0"/>
                </a:lnTo>
                <a:lnTo>
                  <a:pt x="26" y="0"/>
                </a:lnTo>
                <a:lnTo>
                  <a:pt x="4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81" name="Freeform 186"/>
          <p:cNvSpPr>
            <a:spLocks/>
          </p:cNvSpPr>
          <p:nvPr/>
        </p:nvSpPr>
        <p:spPr bwMode="auto">
          <a:xfrm>
            <a:off x="5186363" y="5437188"/>
            <a:ext cx="63500" cy="65087"/>
          </a:xfrm>
          <a:custGeom>
            <a:avLst/>
            <a:gdLst>
              <a:gd name="T0" fmla="*/ 31358 w 81"/>
              <a:gd name="T1" fmla="*/ 0 h 81"/>
              <a:gd name="T2" fmla="*/ 43117 w 81"/>
              <a:gd name="T3" fmla="*/ 0 h 81"/>
              <a:gd name="T4" fmla="*/ 43117 w 81"/>
              <a:gd name="T5" fmla="*/ 0 h 81"/>
              <a:gd name="T6" fmla="*/ 43117 w 81"/>
              <a:gd name="T7" fmla="*/ 0 h 81"/>
              <a:gd name="T8" fmla="*/ 53309 w 81"/>
              <a:gd name="T9" fmla="*/ 10446 h 81"/>
              <a:gd name="T10" fmla="*/ 53309 w 81"/>
              <a:gd name="T11" fmla="*/ 10446 h 81"/>
              <a:gd name="T12" fmla="*/ 53309 w 81"/>
              <a:gd name="T13" fmla="*/ 10446 h 81"/>
              <a:gd name="T14" fmla="*/ 63500 w 81"/>
              <a:gd name="T15" fmla="*/ 22499 h 81"/>
              <a:gd name="T16" fmla="*/ 63500 w 81"/>
              <a:gd name="T17" fmla="*/ 22499 h 81"/>
              <a:gd name="T18" fmla="*/ 63500 w 81"/>
              <a:gd name="T19" fmla="*/ 22499 h 81"/>
              <a:gd name="T20" fmla="*/ 63500 w 81"/>
              <a:gd name="T21" fmla="*/ 32945 h 81"/>
              <a:gd name="T22" fmla="*/ 63500 w 81"/>
              <a:gd name="T23" fmla="*/ 32945 h 81"/>
              <a:gd name="T24" fmla="*/ 63500 w 81"/>
              <a:gd name="T25" fmla="*/ 42588 h 81"/>
              <a:gd name="T26" fmla="*/ 63500 w 81"/>
              <a:gd name="T27" fmla="*/ 42588 h 81"/>
              <a:gd name="T28" fmla="*/ 63500 w 81"/>
              <a:gd name="T29" fmla="*/ 42588 h 81"/>
              <a:gd name="T30" fmla="*/ 53309 w 81"/>
              <a:gd name="T31" fmla="*/ 54641 h 81"/>
              <a:gd name="T32" fmla="*/ 53309 w 81"/>
              <a:gd name="T33" fmla="*/ 54641 h 81"/>
              <a:gd name="T34" fmla="*/ 53309 w 81"/>
              <a:gd name="T35" fmla="*/ 54641 h 81"/>
              <a:gd name="T36" fmla="*/ 53309 w 81"/>
              <a:gd name="T37" fmla="*/ 65087 h 81"/>
              <a:gd name="T38" fmla="*/ 43117 w 81"/>
              <a:gd name="T39" fmla="*/ 65087 h 81"/>
              <a:gd name="T40" fmla="*/ 43117 w 81"/>
              <a:gd name="T41" fmla="*/ 65087 h 81"/>
              <a:gd name="T42" fmla="*/ 31358 w 81"/>
              <a:gd name="T43" fmla="*/ 65087 h 81"/>
              <a:gd name="T44" fmla="*/ 31358 w 81"/>
              <a:gd name="T45" fmla="*/ 65087 h 81"/>
              <a:gd name="T46" fmla="*/ 31358 w 81"/>
              <a:gd name="T47" fmla="*/ 65087 h 81"/>
              <a:gd name="T48" fmla="*/ 21167 w 81"/>
              <a:gd name="T49" fmla="*/ 65087 h 81"/>
              <a:gd name="T50" fmla="*/ 21167 w 81"/>
              <a:gd name="T51" fmla="*/ 65087 h 81"/>
              <a:gd name="T52" fmla="*/ 10975 w 81"/>
              <a:gd name="T53" fmla="*/ 65087 h 81"/>
              <a:gd name="T54" fmla="*/ 10975 w 81"/>
              <a:gd name="T55" fmla="*/ 54641 h 81"/>
              <a:gd name="T56" fmla="*/ 10975 w 81"/>
              <a:gd name="T57" fmla="*/ 54641 h 81"/>
              <a:gd name="T58" fmla="*/ 10975 w 81"/>
              <a:gd name="T59" fmla="*/ 54641 h 81"/>
              <a:gd name="T60" fmla="*/ 0 w 81"/>
              <a:gd name="T61" fmla="*/ 42588 h 81"/>
              <a:gd name="T62" fmla="*/ 0 w 81"/>
              <a:gd name="T63" fmla="*/ 42588 h 81"/>
              <a:gd name="T64" fmla="*/ 0 w 81"/>
              <a:gd name="T65" fmla="*/ 42588 h 81"/>
              <a:gd name="T66" fmla="*/ 0 w 81"/>
              <a:gd name="T67" fmla="*/ 32945 h 81"/>
              <a:gd name="T68" fmla="*/ 0 w 81"/>
              <a:gd name="T69" fmla="*/ 32945 h 81"/>
              <a:gd name="T70" fmla="*/ 0 w 81"/>
              <a:gd name="T71" fmla="*/ 22499 h 81"/>
              <a:gd name="T72" fmla="*/ 0 w 81"/>
              <a:gd name="T73" fmla="*/ 22499 h 81"/>
              <a:gd name="T74" fmla="*/ 0 w 81"/>
              <a:gd name="T75" fmla="*/ 22499 h 81"/>
              <a:gd name="T76" fmla="*/ 10975 w 81"/>
              <a:gd name="T77" fmla="*/ 10446 h 81"/>
              <a:gd name="T78" fmla="*/ 10975 w 81"/>
              <a:gd name="T79" fmla="*/ 10446 h 81"/>
              <a:gd name="T80" fmla="*/ 10975 w 81"/>
              <a:gd name="T81" fmla="*/ 10446 h 81"/>
              <a:gd name="T82" fmla="*/ 21167 w 81"/>
              <a:gd name="T83" fmla="*/ 0 h 81"/>
              <a:gd name="T84" fmla="*/ 21167 w 81"/>
              <a:gd name="T85" fmla="*/ 0 h 81"/>
              <a:gd name="T86" fmla="*/ 21167 w 81"/>
              <a:gd name="T87" fmla="*/ 0 h 81"/>
              <a:gd name="T88" fmla="*/ 31358 w 81"/>
              <a:gd name="T89" fmla="*/ 0 h 8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1"/>
              <a:gd name="T136" fmla="*/ 0 h 81"/>
              <a:gd name="T137" fmla="*/ 81 w 81"/>
              <a:gd name="T138" fmla="*/ 81 h 8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1" h="81">
                <a:moveTo>
                  <a:pt x="40" y="0"/>
                </a:moveTo>
                <a:lnTo>
                  <a:pt x="40" y="0"/>
                </a:lnTo>
                <a:lnTo>
                  <a:pt x="55" y="0"/>
                </a:lnTo>
                <a:lnTo>
                  <a:pt x="68" y="0"/>
                </a:lnTo>
                <a:lnTo>
                  <a:pt x="68" y="13"/>
                </a:lnTo>
                <a:lnTo>
                  <a:pt x="81" y="28"/>
                </a:lnTo>
                <a:lnTo>
                  <a:pt x="81" y="41"/>
                </a:lnTo>
                <a:lnTo>
                  <a:pt x="81" y="53"/>
                </a:lnTo>
                <a:lnTo>
                  <a:pt x="81" y="68"/>
                </a:lnTo>
                <a:lnTo>
                  <a:pt x="68" y="68"/>
                </a:lnTo>
                <a:lnTo>
                  <a:pt x="68" y="81"/>
                </a:lnTo>
                <a:lnTo>
                  <a:pt x="55" y="81"/>
                </a:lnTo>
                <a:lnTo>
                  <a:pt x="40" y="81"/>
                </a:lnTo>
                <a:lnTo>
                  <a:pt x="27" y="81"/>
                </a:lnTo>
                <a:lnTo>
                  <a:pt x="14" y="81"/>
                </a:lnTo>
                <a:lnTo>
                  <a:pt x="14" y="68"/>
                </a:lnTo>
                <a:lnTo>
                  <a:pt x="0" y="68"/>
                </a:lnTo>
                <a:lnTo>
                  <a:pt x="0" y="53"/>
                </a:lnTo>
                <a:lnTo>
                  <a:pt x="0" y="41"/>
                </a:lnTo>
                <a:lnTo>
                  <a:pt x="0" y="28"/>
                </a:lnTo>
                <a:lnTo>
                  <a:pt x="14" y="13"/>
                </a:lnTo>
                <a:lnTo>
                  <a:pt x="14" y="0"/>
                </a:lnTo>
                <a:lnTo>
                  <a:pt x="27" y="0"/>
                </a:lnTo>
                <a:lnTo>
                  <a:pt x="4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82" name="Freeform 187"/>
          <p:cNvSpPr>
            <a:spLocks/>
          </p:cNvSpPr>
          <p:nvPr/>
        </p:nvSpPr>
        <p:spPr bwMode="auto">
          <a:xfrm>
            <a:off x="5732463" y="5416550"/>
            <a:ext cx="65087" cy="63500"/>
          </a:xfrm>
          <a:custGeom>
            <a:avLst/>
            <a:gdLst>
              <a:gd name="T0" fmla="*/ 32142 w 81"/>
              <a:gd name="T1" fmla="*/ 0 h 81"/>
              <a:gd name="T2" fmla="*/ 44195 w 81"/>
              <a:gd name="T3" fmla="*/ 0 h 81"/>
              <a:gd name="T4" fmla="*/ 44195 w 81"/>
              <a:gd name="T5" fmla="*/ 0 h 81"/>
              <a:gd name="T6" fmla="*/ 44195 w 81"/>
              <a:gd name="T7" fmla="*/ 0 h 81"/>
              <a:gd name="T8" fmla="*/ 54641 w 81"/>
              <a:gd name="T9" fmla="*/ 11759 h 81"/>
              <a:gd name="T10" fmla="*/ 54641 w 81"/>
              <a:gd name="T11" fmla="*/ 11759 h 81"/>
              <a:gd name="T12" fmla="*/ 54641 w 81"/>
              <a:gd name="T13" fmla="*/ 11759 h 81"/>
              <a:gd name="T14" fmla="*/ 65087 w 81"/>
              <a:gd name="T15" fmla="*/ 21951 h 81"/>
              <a:gd name="T16" fmla="*/ 65087 w 81"/>
              <a:gd name="T17" fmla="*/ 21951 h 81"/>
              <a:gd name="T18" fmla="*/ 65087 w 81"/>
              <a:gd name="T19" fmla="*/ 21951 h 81"/>
              <a:gd name="T20" fmla="*/ 65087 w 81"/>
              <a:gd name="T21" fmla="*/ 32142 h 81"/>
              <a:gd name="T22" fmla="*/ 65087 w 81"/>
              <a:gd name="T23" fmla="*/ 32142 h 81"/>
              <a:gd name="T24" fmla="*/ 65087 w 81"/>
              <a:gd name="T25" fmla="*/ 43901 h 81"/>
              <a:gd name="T26" fmla="*/ 65087 w 81"/>
              <a:gd name="T27" fmla="*/ 43901 h 81"/>
              <a:gd name="T28" fmla="*/ 65087 w 81"/>
              <a:gd name="T29" fmla="*/ 43901 h 81"/>
              <a:gd name="T30" fmla="*/ 54641 w 81"/>
              <a:gd name="T31" fmla="*/ 54093 h 81"/>
              <a:gd name="T32" fmla="*/ 54641 w 81"/>
              <a:gd name="T33" fmla="*/ 54093 h 81"/>
              <a:gd name="T34" fmla="*/ 54641 w 81"/>
              <a:gd name="T35" fmla="*/ 54093 h 81"/>
              <a:gd name="T36" fmla="*/ 54641 w 81"/>
              <a:gd name="T37" fmla="*/ 63500 h 81"/>
              <a:gd name="T38" fmla="*/ 44195 w 81"/>
              <a:gd name="T39" fmla="*/ 63500 h 81"/>
              <a:gd name="T40" fmla="*/ 44195 w 81"/>
              <a:gd name="T41" fmla="*/ 63500 h 81"/>
              <a:gd name="T42" fmla="*/ 32142 w 81"/>
              <a:gd name="T43" fmla="*/ 63500 h 81"/>
              <a:gd name="T44" fmla="*/ 32142 w 81"/>
              <a:gd name="T45" fmla="*/ 63500 h 81"/>
              <a:gd name="T46" fmla="*/ 32142 w 81"/>
              <a:gd name="T47" fmla="*/ 63500 h 81"/>
              <a:gd name="T48" fmla="*/ 21696 w 81"/>
              <a:gd name="T49" fmla="*/ 63500 h 81"/>
              <a:gd name="T50" fmla="*/ 21696 w 81"/>
              <a:gd name="T51" fmla="*/ 63500 h 81"/>
              <a:gd name="T52" fmla="*/ 11250 w 81"/>
              <a:gd name="T53" fmla="*/ 63500 h 81"/>
              <a:gd name="T54" fmla="*/ 11250 w 81"/>
              <a:gd name="T55" fmla="*/ 54093 h 81"/>
              <a:gd name="T56" fmla="*/ 11250 w 81"/>
              <a:gd name="T57" fmla="*/ 54093 h 81"/>
              <a:gd name="T58" fmla="*/ 11250 w 81"/>
              <a:gd name="T59" fmla="*/ 54093 h 81"/>
              <a:gd name="T60" fmla="*/ 0 w 81"/>
              <a:gd name="T61" fmla="*/ 43901 h 81"/>
              <a:gd name="T62" fmla="*/ 0 w 81"/>
              <a:gd name="T63" fmla="*/ 43901 h 81"/>
              <a:gd name="T64" fmla="*/ 0 w 81"/>
              <a:gd name="T65" fmla="*/ 43901 h 81"/>
              <a:gd name="T66" fmla="*/ 0 w 81"/>
              <a:gd name="T67" fmla="*/ 32142 h 81"/>
              <a:gd name="T68" fmla="*/ 0 w 81"/>
              <a:gd name="T69" fmla="*/ 32142 h 81"/>
              <a:gd name="T70" fmla="*/ 0 w 81"/>
              <a:gd name="T71" fmla="*/ 21951 h 81"/>
              <a:gd name="T72" fmla="*/ 0 w 81"/>
              <a:gd name="T73" fmla="*/ 21951 h 81"/>
              <a:gd name="T74" fmla="*/ 0 w 81"/>
              <a:gd name="T75" fmla="*/ 21951 h 81"/>
              <a:gd name="T76" fmla="*/ 11250 w 81"/>
              <a:gd name="T77" fmla="*/ 11759 h 81"/>
              <a:gd name="T78" fmla="*/ 11250 w 81"/>
              <a:gd name="T79" fmla="*/ 11759 h 81"/>
              <a:gd name="T80" fmla="*/ 11250 w 81"/>
              <a:gd name="T81" fmla="*/ 11759 h 81"/>
              <a:gd name="T82" fmla="*/ 21696 w 81"/>
              <a:gd name="T83" fmla="*/ 0 h 81"/>
              <a:gd name="T84" fmla="*/ 21696 w 81"/>
              <a:gd name="T85" fmla="*/ 0 h 81"/>
              <a:gd name="T86" fmla="*/ 21696 w 81"/>
              <a:gd name="T87" fmla="*/ 0 h 81"/>
              <a:gd name="T88" fmla="*/ 32142 w 81"/>
              <a:gd name="T89" fmla="*/ 0 h 8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1"/>
              <a:gd name="T136" fmla="*/ 0 h 81"/>
              <a:gd name="T137" fmla="*/ 81 w 81"/>
              <a:gd name="T138" fmla="*/ 81 h 8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1" h="81">
                <a:moveTo>
                  <a:pt x="40" y="0"/>
                </a:moveTo>
                <a:lnTo>
                  <a:pt x="40" y="0"/>
                </a:lnTo>
                <a:lnTo>
                  <a:pt x="55" y="0"/>
                </a:lnTo>
                <a:lnTo>
                  <a:pt x="68" y="0"/>
                </a:lnTo>
                <a:lnTo>
                  <a:pt x="68" y="15"/>
                </a:lnTo>
                <a:lnTo>
                  <a:pt x="81" y="28"/>
                </a:lnTo>
                <a:lnTo>
                  <a:pt x="81" y="41"/>
                </a:lnTo>
                <a:lnTo>
                  <a:pt x="81" y="56"/>
                </a:lnTo>
                <a:lnTo>
                  <a:pt x="81" y="69"/>
                </a:lnTo>
                <a:lnTo>
                  <a:pt x="68" y="69"/>
                </a:lnTo>
                <a:lnTo>
                  <a:pt x="68" y="81"/>
                </a:lnTo>
                <a:lnTo>
                  <a:pt x="55" y="81"/>
                </a:lnTo>
                <a:lnTo>
                  <a:pt x="40" y="81"/>
                </a:lnTo>
                <a:lnTo>
                  <a:pt x="27" y="81"/>
                </a:lnTo>
                <a:lnTo>
                  <a:pt x="14" y="81"/>
                </a:lnTo>
                <a:lnTo>
                  <a:pt x="14" y="69"/>
                </a:lnTo>
                <a:lnTo>
                  <a:pt x="0" y="69"/>
                </a:lnTo>
                <a:lnTo>
                  <a:pt x="0" y="56"/>
                </a:lnTo>
                <a:lnTo>
                  <a:pt x="0" y="41"/>
                </a:lnTo>
                <a:lnTo>
                  <a:pt x="0" y="28"/>
                </a:lnTo>
                <a:lnTo>
                  <a:pt x="14" y="15"/>
                </a:lnTo>
                <a:lnTo>
                  <a:pt x="14" y="0"/>
                </a:lnTo>
                <a:lnTo>
                  <a:pt x="27" y="0"/>
                </a:lnTo>
                <a:lnTo>
                  <a:pt x="4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83" name="Freeform 188"/>
          <p:cNvSpPr>
            <a:spLocks/>
          </p:cNvSpPr>
          <p:nvPr/>
        </p:nvSpPr>
        <p:spPr bwMode="auto">
          <a:xfrm>
            <a:off x="6291263" y="5319713"/>
            <a:ext cx="63500" cy="63500"/>
          </a:xfrm>
          <a:custGeom>
            <a:avLst/>
            <a:gdLst>
              <a:gd name="T0" fmla="*/ 31358 w 81"/>
              <a:gd name="T1" fmla="*/ 0 h 81"/>
              <a:gd name="T2" fmla="*/ 41549 w 81"/>
              <a:gd name="T3" fmla="*/ 0 h 81"/>
              <a:gd name="T4" fmla="*/ 41549 w 81"/>
              <a:gd name="T5" fmla="*/ 0 h 81"/>
              <a:gd name="T6" fmla="*/ 41549 w 81"/>
              <a:gd name="T7" fmla="*/ 0 h 81"/>
              <a:gd name="T8" fmla="*/ 51741 w 81"/>
              <a:gd name="T9" fmla="*/ 10975 h 81"/>
              <a:gd name="T10" fmla="*/ 51741 w 81"/>
              <a:gd name="T11" fmla="*/ 10975 h 81"/>
              <a:gd name="T12" fmla="*/ 51741 w 81"/>
              <a:gd name="T13" fmla="*/ 10975 h 81"/>
              <a:gd name="T14" fmla="*/ 63500 w 81"/>
              <a:gd name="T15" fmla="*/ 21167 h 81"/>
              <a:gd name="T16" fmla="*/ 63500 w 81"/>
              <a:gd name="T17" fmla="*/ 21167 h 81"/>
              <a:gd name="T18" fmla="*/ 63500 w 81"/>
              <a:gd name="T19" fmla="*/ 21167 h 81"/>
              <a:gd name="T20" fmla="*/ 63500 w 81"/>
              <a:gd name="T21" fmla="*/ 31358 h 81"/>
              <a:gd name="T22" fmla="*/ 63500 w 81"/>
              <a:gd name="T23" fmla="*/ 31358 h 81"/>
              <a:gd name="T24" fmla="*/ 63500 w 81"/>
              <a:gd name="T25" fmla="*/ 43117 h 81"/>
              <a:gd name="T26" fmla="*/ 63500 w 81"/>
              <a:gd name="T27" fmla="*/ 43117 h 81"/>
              <a:gd name="T28" fmla="*/ 63500 w 81"/>
              <a:gd name="T29" fmla="*/ 43117 h 81"/>
              <a:gd name="T30" fmla="*/ 51741 w 81"/>
              <a:gd name="T31" fmla="*/ 53309 h 81"/>
              <a:gd name="T32" fmla="*/ 51741 w 81"/>
              <a:gd name="T33" fmla="*/ 53309 h 81"/>
              <a:gd name="T34" fmla="*/ 51741 w 81"/>
              <a:gd name="T35" fmla="*/ 53309 h 81"/>
              <a:gd name="T36" fmla="*/ 51741 w 81"/>
              <a:gd name="T37" fmla="*/ 63500 h 81"/>
              <a:gd name="T38" fmla="*/ 41549 w 81"/>
              <a:gd name="T39" fmla="*/ 63500 h 81"/>
              <a:gd name="T40" fmla="*/ 41549 w 81"/>
              <a:gd name="T41" fmla="*/ 63500 h 81"/>
              <a:gd name="T42" fmla="*/ 31358 w 81"/>
              <a:gd name="T43" fmla="*/ 63500 h 81"/>
              <a:gd name="T44" fmla="*/ 31358 w 81"/>
              <a:gd name="T45" fmla="*/ 63500 h 81"/>
              <a:gd name="T46" fmla="*/ 31358 w 81"/>
              <a:gd name="T47" fmla="*/ 63500 h 81"/>
              <a:gd name="T48" fmla="*/ 20383 w 81"/>
              <a:gd name="T49" fmla="*/ 63500 h 81"/>
              <a:gd name="T50" fmla="*/ 20383 w 81"/>
              <a:gd name="T51" fmla="*/ 63500 h 81"/>
              <a:gd name="T52" fmla="*/ 10191 w 81"/>
              <a:gd name="T53" fmla="*/ 63500 h 81"/>
              <a:gd name="T54" fmla="*/ 10191 w 81"/>
              <a:gd name="T55" fmla="*/ 53309 h 81"/>
              <a:gd name="T56" fmla="*/ 10191 w 81"/>
              <a:gd name="T57" fmla="*/ 53309 h 81"/>
              <a:gd name="T58" fmla="*/ 10191 w 81"/>
              <a:gd name="T59" fmla="*/ 53309 h 81"/>
              <a:gd name="T60" fmla="*/ 0 w 81"/>
              <a:gd name="T61" fmla="*/ 43117 h 81"/>
              <a:gd name="T62" fmla="*/ 0 w 81"/>
              <a:gd name="T63" fmla="*/ 43117 h 81"/>
              <a:gd name="T64" fmla="*/ 0 w 81"/>
              <a:gd name="T65" fmla="*/ 43117 h 81"/>
              <a:gd name="T66" fmla="*/ 0 w 81"/>
              <a:gd name="T67" fmla="*/ 31358 h 81"/>
              <a:gd name="T68" fmla="*/ 0 w 81"/>
              <a:gd name="T69" fmla="*/ 31358 h 81"/>
              <a:gd name="T70" fmla="*/ 0 w 81"/>
              <a:gd name="T71" fmla="*/ 21167 h 81"/>
              <a:gd name="T72" fmla="*/ 0 w 81"/>
              <a:gd name="T73" fmla="*/ 21167 h 81"/>
              <a:gd name="T74" fmla="*/ 0 w 81"/>
              <a:gd name="T75" fmla="*/ 21167 h 81"/>
              <a:gd name="T76" fmla="*/ 10191 w 81"/>
              <a:gd name="T77" fmla="*/ 10975 h 81"/>
              <a:gd name="T78" fmla="*/ 10191 w 81"/>
              <a:gd name="T79" fmla="*/ 10975 h 81"/>
              <a:gd name="T80" fmla="*/ 10191 w 81"/>
              <a:gd name="T81" fmla="*/ 10975 h 81"/>
              <a:gd name="T82" fmla="*/ 20383 w 81"/>
              <a:gd name="T83" fmla="*/ 0 h 81"/>
              <a:gd name="T84" fmla="*/ 20383 w 81"/>
              <a:gd name="T85" fmla="*/ 0 h 81"/>
              <a:gd name="T86" fmla="*/ 20383 w 81"/>
              <a:gd name="T87" fmla="*/ 0 h 81"/>
              <a:gd name="T88" fmla="*/ 31358 w 81"/>
              <a:gd name="T89" fmla="*/ 0 h 8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1"/>
              <a:gd name="T136" fmla="*/ 0 h 81"/>
              <a:gd name="T137" fmla="*/ 81 w 81"/>
              <a:gd name="T138" fmla="*/ 81 h 8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1" h="81">
                <a:moveTo>
                  <a:pt x="40" y="0"/>
                </a:moveTo>
                <a:lnTo>
                  <a:pt x="40" y="0"/>
                </a:lnTo>
                <a:lnTo>
                  <a:pt x="53" y="0"/>
                </a:lnTo>
                <a:lnTo>
                  <a:pt x="66" y="0"/>
                </a:lnTo>
                <a:lnTo>
                  <a:pt x="66" y="14"/>
                </a:lnTo>
                <a:lnTo>
                  <a:pt x="81" y="27"/>
                </a:lnTo>
                <a:lnTo>
                  <a:pt x="81" y="40"/>
                </a:lnTo>
                <a:lnTo>
                  <a:pt x="81" y="55"/>
                </a:lnTo>
                <a:lnTo>
                  <a:pt x="81" y="68"/>
                </a:lnTo>
                <a:lnTo>
                  <a:pt x="66" y="68"/>
                </a:lnTo>
                <a:lnTo>
                  <a:pt x="66" y="81"/>
                </a:lnTo>
                <a:lnTo>
                  <a:pt x="53" y="81"/>
                </a:lnTo>
                <a:lnTo>
                  <a:pt x="40" y="81"/>
                </a:lnTo>
                <a:lnTo>
                  <a:pt x="26" y="81"/>
                </a:lnTo>
                <a:lnTo>
                  <a:pt x="13" y="81"/>
                </a:lnTo>
                <a:lnTo>
                  <a:pt x="13" y="68"/>
                </a:lnTo>
                <a:lnTo>
                  <a:pt x="0" y="68"/>
                </a:lnTo>
                <a:lnTo>
                  <a:pt x="0" y="55"/>
                </a:lnTo>
                <a:lnTo>
                  <a:pt x="0" y="40"/>
                </a:lnTo>
                <a:lnTo>
                  <a:pt x="0" y="27"/>
                </a:lnTo>
                <a:lnTo>
                  <a:pt x="13" y="14"/>
                </a:lnTo>
                <a:lnTo>
                  <a:pt x="13" y="0"/>
                </a:lnTo>
                <a:lnTo>
                  <a:pt x="26" y="0"/>
                </a:lnTo>
                <a:lnTo>
                  <a:pt x="4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84" name="Freeform 189"/>
          <p:cNvSpPr>
            <a:spLocks/>
          </p:cNvSpPr>
          <p:nvPr/>
        </p:nvSpPr>
        <p:spPr bwMode="auto">
          <a:xfrm>
            <a:off x="6837363" y="4784725"/>
            <a:ext cx="65087" cy="63500"/>
          </a:xfrm>
          <a:custGeom>
            <a:avLst/>
            <a:gdLst>
              <a:gd name="T0" fmla="*/ 32142 w 81"/>
              <a:gd name="T1" fmla="*/ 0 h 81"/>
              <a:gd name="T2" fmla="*/ 42588 w 81"/>
              <a:gd name="T3" fmla="*/ 0 h 81"/>
              <a:gd name="T4" fmla="*/ 42588 w 81"/>
              <a:gd name="T5" fmla="*/ 0 h 81"/>
              <a:gd name="T6" fmla="*/ 42588 w 81"/>
              <a:gd name="T7" fmla="*/ 0 h 81"/>
              <a:gd name="T8" fmla="*/ 54641 w 81"/>
              <a:gd name="T9" fmla="*/ 10191 h 81"/>
              <a:gd name="T10" fmla="*/ 54641 w 81"/>
              <a:gd name="T11" fmla="*/ 10191 h 81"/>
              <a:gd name="T12" fmla="*/ 54641 w 81"/>
              <a:gd name="T13" fmla="*/ 10191 h 81"/>
              <a:gd name="T14" fmla="*/ 65087 w 81"/>
              <a:gd name="T15" fmla="*/ 20383 h 81"/>
              <a:gd name="T16" fmla="*/ 65087 w 81"/>
              <a:gd name="T17" fmla="*/ 20383 h 81"/>
              <a:gd name="T18" fmla="*/ 65087 w 81"/>
              <a:gd name="T19" fmla="*/ 20383 h 81"/>
              <a:gd name="T20" fmla="*/ 65087 w 81"/>
              <a:gd name="T21" fmla="*/ 31358 h 81"/>
              <a:gd name="T22" fmla="*/ 65087 w 81"/>
              <a:gd name="T23" fmla="*/ 31358 h 81"/>
              <a:gd name="T24" fmla="*/ 65087 w 81"/>
              <a:gd name="T25" fmla="*/ 41549 h 81"/>
              <a:gd name="T26" fmla="*/ 65087 w 81"/>
              <a:gd name="T27" fmla="*/ 41549 h 81"/>
              <a:gd name="T28" fmla="*/ 65087 w 81"/>
              <a:gd name="T29" fmla="*/ 41549 h 81"/>
              <a:gd name="T30" fmla="*/ 54641 w 81"/>
              <a:gd name="T31" fmla="*/ 51741 h 81"/>
              <a:gd name="T32" fmla="*/ 54641 w 81"/>
              <a:gd name="T33" fmla="*/ 51741 h 81"/>
              <a:gd name="T34" fmla="*/ 54641 w 81"/>
              <a:gd name="T35" fmla="*/ 51741 h 81"/>
              <a:gd name="T36" fmla="*/ 54641 w 81"/>
              <a:gd name="T37" fmla="*/ 63500 h 81"/>
              <a:gd name="T38" fmla="*/ 42588 w 81"/>
              <a:gd name="T39" fmla="*/ 63500 h 81"/>
              <a:gd name="T40" fmla="*/ 42588 w 81"/>
              <a:gd name="T41" fmla="*/ 63500 h 81"/>
              <a:gd name="T42" fmla="*/ 32142 w 81"/>
              <a:gd name="T43" fmla="*/ 63500 h 81"/>
              <a:gd name="T44" fmla="*/ 32142 w 81"/>
              <a:gd name="T45" fmla="*/ 63500 h 81"/>
              <a:gd name="T46" fmla="*/ 32142 w 81"/>
              <a:gd name="T47" fmla="*/ 63500 h 81"/>
              <a:gd name="T48" fmla="*/ 21696 w 81"/>
              <a:gd name="T49" fmla="*/ 63500 h 81"/>
              <a:gd name="T50" fmla="*/ 21696 w 81"/>
              <a:gd name="T51" fmla="*/ 63500 h 81"/>
              <a:gd name="T52" fmla="*/ 10446 w 81"/>
              <a:gd name="T53" fmla="*/ 63500 h 81"/>
              <a:gd name="T54" fmla="*/ 10446 w 81"/>
              <a:gd name="T55" fmla="*/ 51741 h 81"/>
              <a:gd name="T56" fmla="*/ 10446 w 81"/>
              <a:gd name="T57" fmla="*/ 51741 h 81"/>
              <a:gd name="T58" fmla="*/ 10446 w 81"/>
              <a:gd name="T59" fmla="*/ 51741 h 81"/>
              <a:gd name="T60" fmla="*/ 0 w 81"/>
              <a:gd name="T61" fmla="*/ 41549 h 81"/>
              <a:gd name="T62" fmla="*/ 0 w 81"/>
              <a:gd name="T63" fmla="*/ 41549 h 81"/>
              <a:gd name="T64" fmla="*/ 0 w 81"/>
              <a:gd name="T65" fmla="*/ 41549 h 81"/>
              <a:gd name="T66" fmla="*/ 0 w 81"/>
              <a:gd name="T67" fmla="*/ 31358 h 81"/>
              <a:gd name="T68" fmla="*/ 0 w 81"/>
              <a:gd name="T69" fmla="*/ 31358 h 81"/>
              <a:gd name="T70" fmla="*/ 0 w 81"/>
              <a:gd name="T71" fmla="*/ 20383 h 81"/>
              <a:gd name="T72" fmla="*/ 0 w 81"/>
              <a:gd name="T73" fmla="*/ 20383 h 81"/>
              <a:gd name="T74" fmla="*/ 0 w 81"/>
              <a:gd name="T75" fmla="*/ 20383 h 81"/>
              <a:gd name="T76" fmla="*/ 10446 w 81"/>
              <a:gd name="T77" fmla="*/ 10191 h 81"/>
              <a:gd name="T78" fmla="*/ 10446 w 81"/>
              <a:gd name="T79" fmla="*/ 10191 h 81"/>
              <a:gd name="T80" fmla="*/ 10446 w 81"/>
              <a:gd name="T81" fmla="*/ 10191 h 81"/>
              <a:gd name="T82" fmla="*/ 21696 w 81"/>
              <a:gd name="T83" fmla="*/ 0 h 81"/>
              <a:gd name="T84" fmla="*/ 21696 w 81"/>
              <a:gd name="T85" fmla="*/ 0 h 81"/>
              <a:gd name="T86" fmla="*/ 21696 w 81"/>
              <a:gd name="T87" fmla="*/ 0 h 81"/>
              <a:gd name="T88" fmla="*/ 32142 w 81"/>
              <a:gd name="T89" fmla="*/ 0 h 8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1"/>
              <a:gd name="T136" fmla="*/ 0 h 81"/>
              <a:gd name="T137" fmla="*/ 81 w 81"/>
              <a:gd name="T138" fmla="*/ 81 h 8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1" h="81">
                <a:moveTo>
                  <a:pt x="40" y="0"/>
                </a:moveTo>
                <a:lnTo>
                  <a:pt x="40" y="0"/>
                </a:lnTo>
                <a:lnTo>
                  <a:pt x="53" y="0"/>
                </a:lnTo>
                <a:lnTo>
                  <a:pt x="68" y="0"/>
                </a:lnTo>
                <a:lnTo>
                  <a:pt x="68" y="13"/>
                </a:lnTo>
                <a:lnTo>
                  <a:pt x="81" y="26"/>
                </a:lnTo>
                <a:lnTo>
                  <a:pt x="81" y="40"/>
                </a:lnTo>
                <a:lnTo>
                  <a:pt x="81" y="53"/>
                </a:lnTo>
                <a:lnTo>
                  <a:pt x="81" y="66"/>
                </a:lnTo>
                <a:lnTo>
                  <a:pt x="68" y="66"/>
                </a:lnTo>
                <a:lnTo>
                  <a:pt x="68" y="81"/>
                </a:lnTo>
                <a:lnTo>
                  <a:pt x="53" y="81"/>
                </a:lnTo>
                <a:lnTo>
                  <a:pt x="40" y="81"/>
                </a:lnTo>
                <a:lnTo>
                  <a:pt x="27" y="81"/>
                </a:lnTo>
                <a:lnTo>
                  <a:pt x="13" y="81"/>
                </a:lnTo>
                <a:lnTo>
                  <a:pt x="13" y="66"/>
                </a:lnTo>
                <a:lnTo>
                  <a:pt x="0" y="66"/>
                </a:lnTo>
                <a:lnTo>
                  <a:pt x="0" y="53"/>
                </a:lnTo>
                <a:lnTo>
                  <a:pt x="0" y="40"/>
                </a:lnTo>
                <a:lnTo>
                  <a:pt x="0" y="26"/>
                </a:lnTo>
                <a:lnTo>
                  <a:pt x="13" y="13"/>
                </a:lnTo>
                <a:lnTo>
                  <a:pt x="13" y="0"/>
                </a:lnTo>
                <a:lnTo>
                  <a:pt x="27" y="0"/>
                </a:lnTo>
                <a:lnTo>
                  <a:pt x="4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29885" name="Freeform 190"/>
          <p:cNvSpPr>
            <a:spLocks/>
          </p:cNvSpPr>
          <p:nvPr/>
        </p:nvSpPr>
        <p:spPr bwMode="auto">
          <a:xfrm>
            <a:off x="7394575" y="1706563"/>
            <a:ext cx="65088" cy="65087"/>
          </a:xfrm>
          <a:custGeom>
            <a:avLst/>
            <a:gdLst>
              <a:gd name="T0" fmla="*/ 32946 w 81"/>
              <a:gd name="T1" fmla="*/ 0 h 81"/>
              <a:gd name="T2" fmla="*/ 44196 w 81"/>
              <a:gd name="T3" fmla="*/ 0 h 81"/>
              <a:gd name="T4" fmla="*/ 44196 w 81"/>
              <a:gd name="T5" fmla="*/ 0 h 81"/>
              <a:gd name="T6" fmla="*/ 44196 w 81"/>
              <a:gd name="T7" fmla="*/ 0 h 81"/>
              <a:gd name="T8" fmla="*/ 54642 w 81"/>
              <a:gd name="T9" fmla="*/ 10446 h 81"/>
              <a:gd name="T10" fmla="*/ 54642 w 81"/>
              <a:gd name="T11" fmla="*/ 10446 h 81"/>
              <a:gd name="T12" fmla="*/ 54642 w 81"/>
              <a:gd name="T13" fmla="*/ 10446 h 81"/>
              <a:gd name="T14" fmla="*/ 65088 w 81"/>
              <a:gd name="T15" fmla="*/ 22499 h 81"/>
              <a:gd name="T16" fmla="*/ 65088 w 81"/>
              <a:gd name="T17" fmla="*/ 22499 h 81"/>
              <a:gd name="T18" fmla="*/ 65088 w 81"/>
              <a:gd name="T19" fmla="*/ 22499 h 81"/>
              <a:gd name="T20" fmla="*/ 65088 w 81"/>
              <a:gd name="T21" fmla="*/ 32945 h 81"/>
              <a:gd name="T22" fmla="*/ 65088 w 81"/>
              <a:gd name="T23" fmla="*/ 32945 h 81"/>
              <a:gd name="T24" fmla="*/ 65088 w 81"/>
              <a:gd name="T25" fmla="*/ 43391 h 81"/>
              <a:gd name="T26" fmla="*/ 65088 w 81"/>
              <a:gd name="T27" fmla="*/ 43391 h 81"/>
              <a:gd name="T28" fmla="*/ 65088 w 81"/>
              <a:gd name="T29" fmla="*/ 43391 h 81"/>
              <a:gd name="T30" fmla="*/ 54642 w 81"/>
              <a:gd name="T31" fmla="*/ 55444 h 81"/>
              <a:gd name="T32" fmla="*/ 54642 w 81"/>
              <a:gd name="T33" fmla="*/ 55444 h 81"/>
              <a:gd name="T34" fmla="*/ 54642 w 81"/>
              <a:gd name="T35" fmla="*/ 55444 h 81"/>
              <a:gd name="T36" fmla="*/ 54642 w 81"/>
              <a:gd name="T37" fmla="*/ 65087 h 81"/>
              <a:gd name="T38" fmla="*/ 44196 w 81"/>
              <a:gd name="T39" fmla="*/ 65087 h 81"/>
              <a:gd name="T40" fmla="*/ 44196 w 81"/>
              <a:gd name="T41" fmla="*/ 65087 h 81"/>
              <a:gd name="T42" fmla="*/ 32946 w 81"/>
              <a:gd name="T43" fmla="*/ 65087 h 81"/>
              <a:gd name="T44" fmla="*/ 32946 w 81"/>
              <a:gd name="T45" fmla="*/ 65087 h 81"/>
              <a:gd name="T46" fmla="*/ 32946 w 81"/>
              <a:gd name="T47" fmla="*/ 65087 h 81"/>
              <a:gd name="T48" fmla="*/ 22500 w 81"/>
              <a:gd name="T49" fmla="*/ 65087 h 81"/>
              <a:gd name="T50" fmla="*/ 22500 w 81"/>
              <a:gd name="T51" fmla="*/ 65087 h 81"/>
              <a:gd name="T52" fmla="*/ 12053 w 81"/>
              <a:gd name="T53" fmla="*/ 65087 h 81"/>
              <a:gd name="T54" fmla="*/ 12053 w 81"/>
              <a:gd name="T55" fmla="*/ 55444 h 81"/>
              <a:gd name="T56" fmla="*/ 12053 w 81"/>
              <a:gd name="T57" fmla="*/ 55444 h 81"/>
              <a:gd name="T58" fmla="*/ 12053 w 81"/>
              <a:gd name="T59" fmla="*/ 55444 h 81"/>
              <a:gd name="T60" fmla="*/ 0 w 81"/>
              <a:gd name="T61" fmla="*/ 43391 h 81"/>
              <a:gd name="T62" fmla="*/ 0 w 81"/>
              <a:gd name="T63" fmla="*/ 43391 h 81"/>
              <a:gd name="T64" fmla="*/ 0 w 81"/>
              <a:gd name="T65" fmla="*/ 43391 h 81"/>
              <a:gd name="T66" fmla="*/ 0 w 81"/>
              <a:gd name="T67" fmla="*/ 32945 h 81"/>
              <a:gd name="T68" fmla="*/ 0 w 81"/>
              <a:gd name="T69" fmla="*/ 32945 h 81"/>
              <a:gd name="T70" fmla="*/ 0 w 81"/>
              <a:gd name="T71" fmla="*/ 22499 h 81"/>
              <a:gd name="T72" fmla="*/ 0 w 81"/>
              <a:gd name="T73" fmla="*/ 22499 h 81"/>
              <a:gd name="T74" fmla="*/ 0 w 81"/>
              <a:gd name="T75" fmla="*/ 22499 h 81"/>
              <a:gd name="T76" fmla="*/ 12053 w 81"/>
              <a:gd name="T77" fmla="*/ 10446 h 81"/>
              <a:gd name="T78" fmla="*/ 12053 w 81"/>
              <a:gd name="T79" fmla="*/ 10446 h 81"/>
              <a:gd name="T80" fmla="*/ 12053 w 81"/>
              <a:gd name="T81" fmla="*/ 10446 h 81"/>
              <a:gd name="T82" fmla="*/ 22500 w 81"/>
              <a:gd name="T83" fmla="*/ 0 h 81"/>
              <a:gd name="T84" fmla="*/ 22500 w 81"/>
              <a:gd name="T85" fmla="*/ 0 h 81"/>
              <a:gd name="T86" fmla="*/ 22500 w 81"/>
              <a:gd name="T87" fmla="*/ 0 h 81"/>
              <a:gd name="T88" fmla="*/ 32946 w 81"/>
              <a:gd name="T89" fmla="*/ 0 h 8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1"/>
              <a:gd name="T136" fmla="*/ 0 h 81"/>
              <a:gd name="T137" fmla="*/ 81 w 81"/>
              <a:gd name="T138" fmla="*/ 81 h 8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1" h="81">
                <a:moveTo>
                  <a:pt x="41" y="0"/>
                </a:moveTo>
                <a:lnTo>
                  <a:pt x="41" y="0"/>
                </a:lnTo>
                <a:lnTo>
                  <a:pt x="55" y="0"/>
                </a:lnTo>
                <a:lnTo>
                  <a:pt x="68" y="0"/>
                </a:lnTo>
                <a:lnTo>
                  <a:pt x="68" y="13"/>
                </a:lnTo>
                <a:lnTo>
                  <a:pt x="81" y="28"/>
                </a:lnTo>
                <a:lnTo>
                  <a:pt x="81" y="41"/>
                </a:lnTo>
                <a:lnTo>
                  <a:pt x="81" y="54"/>
                </a:lnTo>
                <a:lnTo>
                  <a:pt x="81" y="69"/>
                </a:lnTo>
                <a:lnTo>
                  <a:pt x="68" y="69"/>
                </a:lnTo>
                <a:lnTo>
                  <a:pt x="68" y="81"/>
                </a:lnTo>
                <a:lnTo>
                  <a:pt x="55" y="81"/>
                </a:lnTo>
                <a:lnTo>
                  <a:pt x="41" y="81"/>
                </a:lnTo>
                <a:lnTo>
                  <a:pt x="28" y="81"/>
                </a:lnTo>
                <a:lnTo>
                  <a:pt x="15" y="81"/>
                </a:lnTo>
                <a:lnTo>
                  <a:pt x="15" y="69"/>
                </a:lnTo>
                <a:lnTo>
                  <a:pt x="0" y="69"/>
                </a:lnTo>
                <a:lnTo>
                  <a:pt x="0" y="54"/>
                </a:lnTo>
                <a:lnTo>
                  <a:pt x="0" y="41"/>
                </a:lnTo>
                <a:lnTo>
                  <a:pt x="0" y="28"/>
                </a:lnTo>
                <a:lnTo>
                  <a:pt x="15" y="13"/>
                </a:lnTo>
                <a:lnTo>
                  <a:pt x="15" y="0"/>
                </a:lnTo>
                <a:lnTo>
                  <a:pt x="28" y="0"/>
                </a:lnTo>
                <a:lnTo>
                  <a:pt x="4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740543" name="Rectangle 191"/>
          <p:cNvSpPr>
            <a:spLocks noChangeArrowheads="1"/>
          </p:cNvSpPr>
          <p:nvPr/>
        </p:nvSpPr>
        <p:spPr bwMode="auto">
          <a:xfrm>
            <a:off x="3932238" y="5372100"/>
            <a:ext cx="93662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0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44" name="Rectangle 192"/>
          <p:cNvSpPr>
            <a:spLocks noChangeArrowheads="1"/>
          </p:cNvSpPr>
          <p:nvPr/>
        </p:nvSpPr>
        <p:spPr bwMode="auto">
          <a:xfrm>
            <a:off x="3663950" y="4729163"/>
            <a:ext cx="304800" cy="192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1 10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45" name="Rectangle 193"/>
          <p:cNvSpPr>
            <a:spLocks noChangeArrowheads="1"/>
          </p:cNvSpPr>
          <p:nvPr/>
        </p:nvSpPr>
        <p:spPr bwMode="auto">
          <a:xfrm>
            <a:off x="3963988" y="4703763"/>
            <a:ext cx="66675" cy="13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>
                <a:latin typeface="Arial" pitchFamily="34" charset="0"/>
              </a:rPr>
              <a:t>9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46" name="Rectangle 194"/>
          <p:cNvSpPr>
            <a:spLocks noChangeArrowheads="1"/>
          </p:cNvSpPr>
          <p:nvPr/>
        </p:nvSpPr>
        <p:spPr bwMode="auto">
          <a:xfrm>
            <a:off x="3663950" y="4086225"/>
            <a:ext cx="304800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2 10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47" name="Rectangle 195"/>
          <p:cNvSpPr>
            <a:spLocks noChangeArrowheads="1"/>
          </p:cNvSpPr>
          <p:nvPr/>
        </p:nvSpPr>
        <p:spPr bwMode="auto">
          <a:xfrm>
            <a:off x="3963988" y="4060825"/>
            <a:ext cx="66675" cy="131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>
                <a:latin typeface="Arial" pitchFamily="34" charset="0"/>
              </a:rPr>
              <a:t>9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48" name="Rectangle 196"/>
          <p:cNvSpPr>
            <a:spLocks noChangeArrowheads="1"/>
          </p:cNvSpPr>
          <p:nvPr/>
        </p:nvSpPr>
        <p:spPr bwMode="auto">
          <a:xfrm>
            <a:off x="3663950" y="3443288"/>
            <a:ext cx="304800" cy="192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3 10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49" name="Rectangle 197"/>
          <p:cNvSpPr>
            <a:spLocks noChangeArrowheads="1"/>
          </p:cNvSpPr>
          <p:nvPr/>
        </p:nvSpPr>
        <p:spPr bwMode="auto">
          <a:xfrm>
            <a:off x="3963988" y="3417888"/>
            <a:ext cx="66675" cy="13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>
                <a:latin typeface="Arial" pitchFamily="34" charset="0"/>
              </a:rPr>
              <a:t>9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50" name="Rectangle 198"/>
          <p:cNvSpPr>
            <a:spLocks noChangeArrowheads="1"/>
          </p:cNvSpPr>
          <p:nvPr/>
        </p:nvSpPr>
        <p:spPr bwMode="auto">
          <a:xfrm>
            <a:off x="3663950" y="2800350"/>
            <a:ext cx="304800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4 10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51" name="Rectangle 199"/>
          <p:cNvSpPr>
            <a:spLocks noChangeArrowheads="1"/>
          </p:cNvSpPr>
          <p:nvPr/>
        </p:nvSpPr>
        <p:spPr bwMode="auto">
          <a:xfrm>
            <a:off x="3963988" y="2774950"/>
            <a:ext cx="66675" cy="131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>
                <a:latin typeface="Arial" pitchFamily="34" charset="0"/>
              </a:rPr>
              <a:t>9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52" name="Rectangle 200"/>
          <p:cNvSpPr>
            <a:spLocks noChangeArrowheads="1"/>
          </p:cNvSpPr>
          <p:nvPr/>
        </p:nvSpPr>
        <p:spPr bwMode="auto">
          <a:xfrm>
            <a:off x="3663950" y="2155825"/>
            <a:ext cx="304800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5 10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53" name="Rectangle 201"/>
          <p:cNvSpPr>
            <a:spLocks noChangeArrowheads="1"/>
          </p:cNvSpPr>
          <p:nvPr/>
        </p:nvSpPr>
        <p:spPr bwMode="auto">
          <a:xfrm>
            <a:off x="3963988" y="2130425"/>
            <a:ext cx="66675" cy="131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>
                <a:latin typeface="Arial" pitchFamily="34" charset="0"/>
              </a:rPr>
              <a:t>9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54" name="Rectangle 202"/>
          <p:cNvSpPr>
            <a:spLocks noChangeArrowheads="1"/>
          </p:cNvSpPr>
          <p:nvPr/>
        </p:nvSpPr>
        <p:spPr bwMode="auto">
          <a:xfrm>
            <a:off x="3663950" y="1512888"/>
            <a:ext cx="304800" cy="192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6 10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55" name="Rectangle 203"/>
          <p:cNvSpPr>
            <a:spLocks noChangeArrowheads="1"/>
          </p:cNvSpPr>
          <p:nvPr/>
        </p:nvSpPr>
        <p:spPr bwMode="auto">
          <a:xfrm>
            <a:off x="3963988" y="1487488"/>
            <a:ext cx="66675" cy="13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>
                <a:latin typeface="Arial" pitchFamily="34" charset="0"/>
              </a:rPr>
              <a:t>9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56" name="Rectangle 204"/>
          <p:cNvSpPr>
            <a:spLocks noChangeArrowheads="1"/>
          </p:cNvSpPr>
          <p:nvPr/>
        </p:nvSpPr>
        <p:spPr bwMode="auto">
          <a:xfrm>
            <a:off x="3941763" y="5556250"/>
            <a:ext cx="346075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1975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57" name="Rectangle 205"/>
          <p:cNvSpPr>
            <a:spLocks noChangeArrowheads="1"/>
          </p:cNvSpPr>
          <p:nvPr/>
        </p:nvSpPr>
        <p:spPr bwMode="auto">
          <a:xfrm>
            <a:off x="4489450" y="5556250"/>
            <a:ext cx="346075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1980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58" name="Rectangle 206"/>
          <p:cNvSpPr>
            <a:spLocks noChangeArrowheads="1"/>
          </p:cNvSpPr>
          <p:nvPr/>
        </p:nvSpPr>
        <p:spPr bwMode="auto">
          <a:xfrm>
            <a:off x="5046663" y="5556250"/>
            <a:ext cx="346075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1985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59" name="Rectangle 207"/>
          <p:cNvSpPr>
            <a:spLocks noChangeArrowheads="1"/>
          </p:cNvSpPr>
          <p:nvPr/>
        </p:nvSpPr>
        <p:spPr bwMode="auto">
          <a:xfrm>
            <a:off x="5594350" y="5556250"/>
            <a:ext cx="346075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1990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60" name="Rectangle 208"/>
          <p:cNvSpPr>
            <a:spLocks noChangeArrowheads="1"/>
          </p:cNvSpPr>
          <p:nvPr/>
        </p:nvSpPr>
        <p:spPr bwMode="auto">
          <a:xfrm>
            <a:off x="6151563" y="5556250"/>
            <a:ext cx="346075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1995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61" name="Rectangle 209"/>
          <p:cNvSpPr>
            <a:spLocks noChangeArrowheads="1"/>
          </p:cNvSpPr>
          <p:nvPr/>
        </p:nvSpPr>
        <p:spPr bwMode="auto">
          <a:xfrm>
            <a:off x="6699250" y="5556250"/>
            <a:ext cx="346075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2000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62" name="Rectangle 210"/>
          <p:cNvSpPr>
            <a:spLocks noChangeArrowheads="1"/>
          </p:cNvSpPr>
          <p:nvPr/>
        </p:nvSpPr>
        <p:spPr bwMode="auto">
          <a:xfrm>
            <a:off x="7256463" y="5556250"/>
            <a:ext cx="346075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2005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63" name="Rectangle 211"/>
          <p:cNvSpPr>
            <a:spLocks noChangeArrowheads="1"/>
          </p:cNvSpPr>
          <p:nvPr/>
        </p:nvSpPr>
        <p:spPr bwMode="auto">
          <a:xfrm>
            <a:off x="7802563" y="5556250"/>
            <a:ext cx="346075" cy="1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pitchFamily="34" charset="0"/>
              </a:rPr>
              <a:t>2010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64" name="Rectangle 212"/>
          <p:cNvSpPr>
            <a:spLocks noChangeArrowheads="1"/>
          </p:cNvSpPr>
          <p:nvPr/>
        </p:nvSpPr>
        <p:spPr bwMode="auto">
          <a:xfrm>
            <a:off x="5945188" y="5864225"/>
            <a:ext cx="533400" cy="29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900">
                <a:latin typeface="Arial" pitchFamily="34" charset="0"/>
              </a:rPr>
              <a:t>Year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65" name="Text Box 213"/>
          <p:cNvSpPr txBox="1">
            <a:spLocks noChangeArrowheads="1"/>
          </p:cNvSpPr>
          <p:nvPr/>
        </p:nvSpPr>
        <p:spPr bwMode="auto">
          <a:xfrm>
            <a:off x="3856038" y="4948238"/>
            <a:ext cx="1674812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Bookkeeping</a:t>
            </a:r>
            <a:endParaRPr lang="en-US" sz="12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66" name="Text Box 214"/>
          <p:cNvSpPr txBox="1">
            <a:spLocks noChangeArrowheads="1"/>
          </p:cNvSpPr>
          <p:nvPr/>
        </p:nvSpPr>
        <p:spPr bwMode="auto">
          <a:xfrm>
            <a:off x="5284788" y="4783138"/>
            <a:ext cx="850900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Audio</a:t>
            </a:r>
          </a:p>
        </p:txBody>
      </p:sp>
      <p:sp>
        <p:nvSpPr>
          <p:cNvPr id="740567" name="Text Box 215"/>
          <p:cNvSpPr txBox="1">
            <a:spLocks noChangeArrowheads="1"/>
          </p:cNvSpPr>
          <p:nvPr/>
        </p:nvSpPr>
        <p:spPr bwMode="auto">
          <a:xfrm>
            <a:off x="6056313" y="4549775"/>
            <a:ext cx="839787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Video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68" name="Text Box 216"/>
          <p:cNvSpPr txBox="1">
            <a:spLocks noChangeArrowheads="1"/>
          </p:cNvSpPr>
          <p:nvPr/>
        </p:nvSpPr>
        <p:spPr bwMode="auto">
          <a:xfrm>
            <a:off x="6081713" y="3109913"/>
            <a:ext cx="1328737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3D games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40569" name="Text Box 217"/>
          <p:cNvSpPr txBox="1">
            <a:spLocks noChangeArrowheads="1"/>
          </p:cNvSpPr>
          <p:nvPr/>
        </p:nvSpPr>
        <p:spPr bwMode="auto">
          <a:xfrm>
            <a:off x="6705600" y="2133600"/>
            <a:ext cx="603250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LUI</a:t>
            </a:r>
          </a:p>
        </p:txBody>
      </p:sp>
      <p:sp>
        <p:nvSpPr>
          <p:cNvPr id="740570" name="Text Box 218"/>
          <p:cNvSpPr txBox="1">
            <a:spLocks noChangeArrowheads="1"/>
          </p:cNvSpPr>
          <p:nvPr/>
        </p:nvSpPr>
        <p:spPr bwMode="auto">
          <a:xfrm rot="-5400000">
            <a:off x="1993900" y="3278188"/>
            <a:ext cx="2668588" cy="379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Operations/second</a:t>
            </a:r>
          </a:p>
        </p:txBody>
      </p:sp>
      <p:sp>
        <p:nvSpPr>
          <p:cNvPr id="740571" name="Text Box 219"/>
          <p:cNvSpPr txBox="1">
            <a:spLocks noChangeArrowheads="1"/>
          </p:cNvSpPr>
          <p:nvPr/>
        </p:nvSpPr>
        <p:spPr bwMode="auto">
          <a:xfrm>
            <a:off x="6400800" y="1447800"/>
            <a:ext cx="1854200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‘Understand’ ?</a:t>
            </a:r>
          </a:p>
        </p:txBody>
      </p:sp>
      <p:pic>
        <p:nvPicPr>
          <p:cNvPr id="29915" name="Picture 220" descr="moorem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3348" y="3763943"/>
            <a:ext cx="1297169" cy="129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16" name="Picture 221" descr="4004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4788" y="5102225"/>
            <a:ext cx="735012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17" name="Picture 222" descr="PENT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7388" y="911225"/>
            <a:ext cx="16208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18" name="Picture 223" descr="first_transist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1" y="1254125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3896757" y="6357452"/>
            <a:ext cx="366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Computational</a:t>
            </a:r>
            <a:r>
              <a:rPr lang="nl-NL" dirty="0" smtClean="0"/>
              <a:t> power x 2 / 18 </a:t>
            </a:r>
            <a:r>
              <a:rPr lang="nl-NL" dirty="0" err="1" smtClean="0"/>
              <a:t>month</a:t>
            </a:r>
            <a:r>
              <a:rPr lang="nl-NL" dirty="0" smtClean="0"/>
              <a:t> 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Afbeelding 3" descr="Bardeen_Shockley_Brattain_194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3806578"/>
            <a:ext cx="2104518" cy="1673472"/>
          </a:xfrm>
          <a:prstGeom prst="rect">
            <a:avLst/>
          </a:prstGeom>
        </p:spPr>
      </p:pic>
      <p:sp>
        <p:nvSpPr>
          <p:cNvPr id="225" name="Rectangle 2"/>
          <p:cNvSpPr>
            <a:spLocks noGrp="1" noChangeArrowheads="1"/>
          </p:cNvSpPr>
          <p:nvPr>
            <p:ph type="title"/>
          </p:nvPr>
        </p:nvSpPr>
        <p:spPr>
          <a:xfrm>
            <a:off x="284054" y="-13382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  </a:t>
            </a:r>
            <a:r>
              <a:rPr lang="en-US" sz="2000" b="1" dirty="0" smtClean="0"/>
              <a:t> </a:t>
            </a:r>
            <a:r>
              <a:rPr lang="en-US" sz="2400" b="1" dirty="0" smtClean="0"/>
              <a:t>Moore is more ! </a:t>
            </a:r>
            <a:r>
              <a:rPr lang="en-US" sz="2400" b="1" dirty="0" smtClean="0"/>
              <a:t> </a:t>
            </a:r>
            <a:endParaRPr lang="en-GB" sz="2400" b="1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3CE4-8EC3-3840-ADDE-A325AA7419DA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249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b="5225"/>
          <a:stretch>
            <a:fillRect/>
          </a:stretch>
        </p:blipFill>
        <p:spPr bwMode="auto">
          <a:xfrm>
            <a:off x="1042988" y="4797425"/>
            <a:ext cx="25209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Line 10"/>
          <p:cNvSpPr>
            <a:spLocks noChangeShapeType="1"/>
          </p:cNvSpPr>
          <p:nvPr/>
        </p:nvSpPr>
        <p:spPr bwMode="auto">
          <a:xfrm flipH="1" flipV="1">
            <a:off x="1331913" y="4797425"/>
            <a:ext cx="655637" cy="636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1748" name="Line 11"/>
          <p:cNvSpPr>
            <a:spLocks noChangeShapeType="1"/>
          </p:cNvSpPr>
          <p:nvPr/>
        </p:nvSpPr>
        <p:spPr bwMode="auto">
          <a:xfrm flipV="1">
            <a:off x="2484438" y="4724400"/>
            <a:ext cx="10080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3174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724275"/>
            <a:ext cx="1506537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644900"/>
            <a:ext cx="15049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14"/>
          <p:cNvSpPr>
            <a:spLocks noChangeArrowheads="1"/>
          </p:cNvSpPr>
          <p:nvPr/>
        </p:nvSpPr>
        <p:spPr bwMode="auto">
          <a:xfrm>
            <a:off x="179388" y="3573463"/>
            <a:ext cx="4248150" cy="3168650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31752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1"/>
          <a:stretch>
            <a:fillRect/>
          </a:stretch>
        </p:blipFill>
        <p:spPr bwMode="auto">
          <a:xfrm>
            <a:off x="4716463" y="3573463"/>
            <a:ext cx="4283075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36195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17"/>
          <p:cNvSpPr>
            <a:spLocks noChangeArrowheads="1"/>
          </p:cNvSpPr>
          <p:nvPr/>
        </p:nvSpPr>
        <p:spPr bwMode="auto">
          <a:xfrm>
            <a:off x="682625" y="2781300"/>
            <a:ext cx="1295400" cy="457200"/>
          </a:xfrm>
          <a:prstGeom prst="rect">
            <a:avLst/>
          </a:prstGeom>
          <a:solidFill>
            <a:srgbClr val="DDDDDD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MPC</a:t>
            </a:r>
          </a:p>
        </p:txBody>
      </p:sp>
      <p:sp>
        <p:nvSpPr>
          <p:cNvPr id="31755" name="Line 19"/>
          <p:cNvSpPr>
            <a:spLocks noChangeShapeType="1"/>
          </p:cNvSpPr>
          <p:nvPr/>
        </p:nvSpPr>
        <p:spPr bwMode="auto">
          <a:xfrm flipH="1">
            <a:off x="1979613" y="2997200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1756" name="Line 21"/>
          <p:cNvSpPr>
            <a:spLocks noChangeShapeType="1"/>
          </p:cNvSpPr>
          <p:nvPr/>
        </p:nvSpPr>
        <p:spPr bwMode="auto">
          <a:xfrm flipV="1">
            <a:off x="395288" y="1557338"/>
            <a:ext cx="0" cy="1438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1757" name="Line 24"/>
          <p:cNvSpPr>
            <a:spLocks noChangeShapeType="1"/>
          </p:cNvSpPr>
          <p:nvPr/>
        </p:nvSpPr>
        <p:spPr bwMode="auto">
          <a:xfrm>
            <a:off x="395288" y="2997200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1758" name="Rectangle 25"/>
          <p:cNvSpPr>
            <a:spLocks noChangeArrowheads="1"/>
          </p:cNvSpPr>
          <p:nvPr/>
        </p:nvSpPr>
        <p:spPr bwMode="auto">
          <a:xfrm>
            <a:off x="2914650" y="2781300"/>
            <a:ext cx="1295400" cy="457200"/>
          </a:xfrm>
          <a:prstGeom prst="rect">
            <a:avLst/>
          </a:prstGeom>
          <a:solidFill>
            <a:srgbClr val="DDDDDD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Estimator</a:t>
            </a:r>
          </a:p>
        </p:txBody>
      </p:sp>
      <p:sp>
        <p:nvSpPr>
          <p:cNvPr id="31759" name="Line 27"/>
          <p:cNvSpPr>
            <a:spLocks noChangeShapeType="1"/>
          </p:cNvSpPr>
          <p:nvPr/>
        </p:nvSpPr>
        <p:spPr bwMode="auto">
          <a:xfrm>
            <a:off x="3635375" y="1557338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1760" name="Line 28"/>
          <p:cNvSpPr>
            <a:spLocks noChangeShapeType="1"/>
          </p:cNvSpPr>
          <p:nvPr/>
        </p:nvSpPr>
        <p:spPr bwMode="auto">
          <a:xfrm>
            <a:off x="2051050" y="6937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1761" name="Line 29"/>
          <p:cNvSpPr>
            <a:spLocks noChangeShapeType="1"/>
          </p:cNvSpPr>
          <p:nvPr/>
        </p:nvSpPr>
        <p:spPr bwMode="auto">
          <a:xfrm flipH="1">
            <a:off x="1187450" y="69373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1762" name="Text Box 30"/>
          <p:cNvSpPr txBox="1">
            <a:spLocks noChangeArrowheads="1"/>
          </p:cNvSpPr>
          <p:nvPr/>
        </p:nvSpPr>
        <p:spPr bwMode="auto">
          <a:xfrm>
            <a:off x="250825" y="549275"/>
            <a:ext cx="97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1"/>
              <a:t>disturbances</a:t>
            </a:r>
          </a:p>
        </p:txBody>
      </p:sp>
      <p:sp>
        <p:nvSpPr>
          <p:cNvPr id="31763" name="Rectangle 31"/>
          <p:cNvSpPr>
            <a:spLocks noChangeArrowheads="1"/>
          </p:cNvSpPr>
          <p:nvPr/>
        </p:nvSpPr>
        <p:spPr bwMode="auto">
          <a:xfrm>
            <a:off x="179388" y="549275"/>
            <a:ext cx="4248150" cy="2951163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31764" name="Text Box 32"/>
          <p:cNvSpPr txBox="1">
            <a:spLocks noChangeArrowheads="1"/>
          </p:cNvSpPr>
          <p:nvPr/>
        </p:nvSpPr>
        <p:spPr bwMode="auto">
          <a:xfrm>
            <a:off x="179388" y="115888"/>
            <a:ext cx="8301037" cy="40011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Model Based Predictive Control for Flood Regulation: </a:t>
            </a:r>
            <a:r>
              <a:rPr lang="en-US" dirty="0" err="1" smtClean="0"/>
              <a:t>Demer</a:t>
            </a:r>
            <a:endParaRPr lang="en-US" dirty="0"/>
          </a:p>
        </p:txBody>
      </p:sp>
      <p:sp>
        <p:nvSpPr>
          <p:cNvPr id="31765" name="Rectangle 33"/>
          <p:cNvSpPr>
            <a:spLocks noChangeArrowheads="1"/>
          </p:cNvSpPr>
          <p:nvPr/>
        </p:nvSpPr>
        <p:spPr bwMode="auto">
          <a:xfrm>
            <a:off x="4643438" y="3573463"/>
            <a:ext cx="4392612" cy="3168650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grpSp>
        <p:nvGrpSpPr>
          <p:cNvPr id="31766" name="Group 36"/>
          <p:cNvGrpSpPr>
            <a:grpSpLocks/>
          </p:cNvGrpSpPr>
          <p:nvPr/>
        </p:nvGrpSpPr>
        <p:grpSpPr bwMode="auto">
          <a:xfrm>
            <a:off x="4787900" y="836613"/>
            <a:ext cx="3890963" cy="2401887"/>
            <a:chOff x="204" y="1444"/>
            <a:chExt cx="2421" cy="1810"/>
          </a:xfrm>
        </p:grpSpPr>
        <p:pic>
          <p:nvPicPr>
            <p:cNvPr id="31768" name="Picture 3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95"/>
            <a:stretch>
              <a:fillRect/>
            </a:stretch>
          </p:blipFill>
          <p:spPr bwMode="auto">
            <a:xfrm>
              <a:off x="204" y="1444"/>
              <a:ext cx="2421" cy="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8"/>
            <p:cNvSpPr>
              <a:spLocks noChangeArrowheads="1"/>
            </p:cNvSpPr>
            <p:nvPr/>
          </p:nvSpPr>
          <p:spPr bwMode="auto">
            <a:xfrm>
              <a:off x="1463" y="2971"/>
              <a:ext cx="1049" cy="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BE"/>
            </a:p>
          </p:txBody>
        </p:sp>
        <p:pic>
          <p:nvPicPr>
            <p:cNvPr id="31770" name="Picture 39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" y="3151"/>
              <a:ext cx="99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Line 40"/>
            <p:cNvSpPr>
              <a:spLocks noChangeShapeType="1"/>
            </p:cNvSpPr>
            <p:nvPr/>
          </p:nvSpPr>
          <p:spPr bwMode="auto">
            <a:xfrm flipV="1">
              <a:off x="288" y="1536"/>
              <a:ext cx="10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1767" name="Rectangle 42"/>
          <p:cNvSpPr>
            <a:spLocks noChangeArrowheads="1"/>
          </p:cNvSpPr>
          <p:nvPr/>
        </p:nvSpPr>
        <p:spPr bwMode="auto">
          <a:xfrm>
            <a:off x="4643438" y="549275"/>
            <a:ext cx="4392612" cy="2951163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242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77" y="3140968"/>
            <a:ext cx="4925811" cy="302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1043608" y="2822074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rbel" panose="020B0503020204020204" pitchFamily="34" charset="0"/>
              </a:rPr>
              <a:t>O</a:t>
            </a:r>
            <a:r>
              <a:rPr lang="en-US" sz="1600" baseline="-25000" dirty="0" smtClean="0">
                <a:latin typeface="Corbel" panose="020B0503020204020204" pitchFamily="34" charset="0"/>
              </a:rPr>
              <a:t>3</a:t>
            </a:r>
            <a:r>
              <a:rPr lang="en-US" sz="1600" dirty="0" smtClean="0">
                <a:latin typeface="Corbel" panose="020B0503020204020204" pitchFamily="34" charset="0"/>
              </a:rPr>
              <a:t> air-quality stations</a:t>
            </a:r>
            <a:endParaRPr lang="en-US" sz="1600" dirty="0">
              <a:latin typeface="Corbel" panose="020B0503020204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355976" y="2706971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rbel" panose="020B0503020204020204" pitchFamily="34" charset="0"/>
              </a:rPr>
              <a:t>Average of the O</a:t>
            </a:r>
            <a:r>
              <a:rPr lang="en-US" sz="1600" baseline="-25000" dirty="0" smtClean="0">
                <a:latin typeface="Corbel" panose="020B0503020204020204" pitchFamily="34" charset="0"/>
              </a:rPr>
              <a:t>3</a:t>
            </a:r>
            <a:r>
              <a:rPr lang="en-US" sz="1600" dirty="0" smtClean="0">
                <a:latin typeface="Corbel" panose="020B0503020204020204" pitchFamily="34" charset="0"/>
              </a:rPr>
              <a:t> concentration over </a:t>
            </a:r>
          </a:p>
          <a:p>
            <a:pPr algn="ctr"/>
            <a:r>
              <a:rPr lang="en-US" sz="1600" dirty="0" smtClean="0">
                <a:latin typeface="Corbel" panose="020B0503020204020204" pitchFamily="34" charset="0"/>
              </a:rPr>
              <a:t>the validation stations</a:t>
            </a:r>
            <a:endParaRPr lang="en-US" sz="1600" dirty="0">
              <a:latin typeface="Corbel" panose="020B0503020204020204" pitchFamily="34" charset="0"/>
            </a:endParaRPr>
          </a:p>
        </p:txBody>
      </p:sp>
      <p:sp>
        <p:nvSpPr>
          <p:cNvPr id="14" name="8 CuadroTexto"/>
          <p:cNvSpPr txBox="1"/>
          <p:nvPr/>
        </p:nvSpPr>
        <p:spPr>
          <a:xfrm>
            <a:off x="381198" y="1846565"/>
            <a:ext cx="836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latin typeface="Corbel" panose="020B0503020204020204" pitchFamily="34" charset="0"/>
              </a:rPr>
              <a:t>The Deterministic Ensemble </a:t>
            </a:r>
            <a:r>
              <a:rPr lang="en-US" dirty="0" err="1" smtClean="0">
                <a:latin typeface="Corbel" panose="020B0503020204020204" pitchFamily="34" charset="0"/>
              </a:rPr>
              <a:t>Kalman</a:t>
            </a:r>
            <a:r>
              <a:rPr lang="en-US" dirty="0" smtClean="0">
                <a:latin typeface="Corbel" panose="020B0503020204020204" pitchFamily="34" charset="0"/>
              </a:rPr>
              <a:t> Filter (</a:t>
            </a:r>
            <a:r>
              <a:rPr lang="en-US" dirty="0" err="1" smtClean="0">
                <a:latin typeface="Corbel" panose="020B0503020204020204" pitchFamily="34" charset="0"/>
              </a:rPr>
              <a:t>DEnKF</a:t>
            </a:r>
            <a:r>
              <a:rPr lang="en-US" dirty="0" smtClean="0">
                <a:latin typeface="Corbel" panose="020B0503020204020204" pitchFamily="34" charset="0"/>
              </a:rPr>
              <a:t>) and the OI technique have been used to improve the O</a:t>
            </a:r>
            <a:r>
              <a:rPr lang="en-US" baseline="-25000" dirty="0" smtClean="0">
                <a:latin typeface="Corbel" panose="020B0503020204020204" pitchFamily="34" charset="0"/>
              </a:rPr>
              <a:t>3</a:t>
            </a:r>
            <a:r>
              <a:rPr lang="en-US" dirty="0" smtClean="0">
                <a:latin typeface="Corbel" panose="020B0503020204020204" pitchFamily="34" charset="0"/>
              </a:rPr>
              <a:t> estimates of the Air-quality model AURORA.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02934" y="6617013"/>
            <a:ext cx="100811" cy="1008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" panose="020B0503020204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74941" y="6536377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rbel" panose="020B0503020204020204" pitchFamily="34" charset="0"/>
              </a:rPr>
              <a:t>- Validation stations</a:t>
            </a:r>
            <a:endParaRPr lang="en-US" sz="1200" dirty="0">
              <a:latin typeface="Corbel" panose="020B0503020204020204" pitchFamily="34" charset="0"/>
            </a:endParaRPr>
          </a:p>
        </p:txBody>
      </p:sp>
      <p:sp>
        <p:nvSpPr>
          <p:cNvPr id="21" name="20 Elipse"/>
          <p:cNvSpPr/>
          <p:nvPr/>
        </p:nvSpPr>
        <p:spPr>
          <a:xfrm>
            <a:off x="602934" y="6415750"/>
            <a:ext cx="100811" cy="100811"/>
          </a:xfrm>
          <a:prstGeom prst="ellipse">
            <a:avLst/>
          </a:prstGeom>
          <a:solidFill>
            <a:srgbClr val="07009C"/>
          </a:solidFill>
          <a:ln>
            <a:solidFill>
              <a:srgbClr val="070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" panose="020B0503020204020204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83568" y="632898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rbel" panose="020B0503020204020204" pitchFamily="34" charset="0"/>
              </a:rPr>
              <a:t>- Assimilation stations</a:t>
            </a:r>
            <a:endParaRPr lang="en-US" sz="1200" dirty="0">
              <a:latin typeface="Corbel" panose="020B0503020204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499992" y="6328980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rbel" panose="020B0503020204020204" pitchFamily="34" charset="0"/>
              </a:rPr>
              <a:t>Starting date: May 28</a:t>
            </a:r>
            <a:r>
              <a:rPr lang="en-US" sz="1200" baseline="30000" dirty="0" smtClean="0">
                <a:latin typeface="Corbel" panose="020B0503020204020204" pitchFamily="34" charset="0"/>
              </a:rPr>
              <a:t>th</a:t>
            </a:r>
            <a:r>
              <a:rPr lang="en-US" sz="1200" dirty="0" smtClean="0">
                <a:latin typeface="Corbel" panose="020B0503020204020204" pitchFamily="34" charset="0"/>
              </a:rPr>
              <a:t>, 2005 at midnight</a:t>
            </a:r>
            <a:endParaRPr lang="en-US" sz="1200" dirty="0">
              <a:latin typeface="Corbel" panose="020B0503020204020204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2933887"/>
            <a:ext cx="4628777" cy="346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kstvak 12"/>
          <p:cNvSpPr txBox="1"/>
          <p:nvPr/>
        </p:nvSpPr>
        <p:spPr>
          <a:xfrm>
            <a:off x="827584" y="62068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>
                <a:latin typeface="Corbel" pitchFamily="34" charset="0"/>
              </a:rPr>
              <a:t>Data </a:t>
            </a:r>
            <a:r>
              <a:rPr lang="nl-BE" sz="4000" dirty="0" err="1" smtClean="0">
                <a:latin typeface="Corbel" pitchFamily="34" charset="0"/>
              </a:rPr>
              <a:t>Assimilation</a:t>
            </a:r>
            <a:endParaRPr lang="nl-BE" sz="4000" dirty="0" smtClean="0">
              <a:latin typeface="Corbel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073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25 Grupo"/>
          <p:cNvGrpSpPr/>
          <p:nvPr/>
        </p:nvGrpSpPr>
        <p:grpSpPr>
          <a:xfrm>
            <a:off x="6876256" y="1791464"/>
            <a:ext cx="1800200" cy="648072"/>
            <a:chOff x="6876257" y="1196752"/>
            <a:chExt cx="1800200" cy="648072"/>
          </a:xfrm>
        </p:grpSpPr>
        <p:sp>
          <p:nvSpPr>
            <p:cNvPr id="9" name="13 CuadroTexto"/>
            <p:cNvSpPr txBox="1">
              <a:spLocks noChangeArrowheads="1"/>
            </p:cNvSpPr>
            <p:nvPr/>
          </p:nvSpPr>
          <p:spPr bwMode="auto">
            <a:xfrm>
              <a:off x="6948264" y="1495817"/>
              <a:ext cx="158417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Corbel" panose="020B0503020204020204" pitchFamily="34" charset="0"/>
                </a:rPr>
                <a:t>o - </a:t>
              </a:r>
              <a:r>
                <a:rPr lang="en-US" sz="1200" dirty="0">
                  <a:latin typeface="Corbel" panose="020B0503020204020204" pitchFamily="34" charset="0"/>
                </a:rPr>
                <a:t>Validation </a:t>
              </a:r>
              <a:r>
                <a:rPr lang="en-US" sz="1200" dirty="0" smtClean="0">
                  <a:latin typeface="Corbel" panose="020B0503020204020204" pitchFamily="34" charset="0"/>
                </a:rPr>
                <a:t>station</a:t>
              </a:r>
              <a:endParaRPr lang="en-US" sz="1200" dirty="0">
                <a:latin typeface="Corbel" panose="020B0503020204020204" pitchFamily="34" charset="0"/>
              </a:endParaRPr>
            </a:p>
          </p:txBody>
        </p:sp>
        <p:sp>
          <p:nvSpPr>
            <p:cNvPr id="10" name="13 CuadroTexto"/>
            <p:cNvSpPr txBox="1">
              <a:spLocks noChangeArrowheads="1"/>
            </p:cNvSpPr>
            <p:nvPr/>
          </p:nvSpPr>
          <p:spPr bwMode="auto">
            <a:xfrm>
              <a:off x="6948264" y="1268760"/>
              <a:ext cx="16561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Corbel" panose="020B0503020204020204" pitchFamily="34" charset="0"/>
                </a:rPr>
                <a:t>x - Assimilation station</a:t>
              </a:r>
              <a:endParaRPr lang="en-US" sz="1200" dirty="0">
                <a:latin typeface="Corbel" panose="020B0503020204020204" pitchFamily="34" charset="0"/>
              </a:endParaRPr>
            </a:p>
          </p:txBody>
        </p:sp>
        <p:sp>
          <p:nvSpPr>
            <p:cNvPr id="11" name="10 Rectángulo redondeado"/>
            <p:cNvSpPr/>
            <p:nvPr/>
          </p:nvSpPr>
          <p:spPr>
            <a:xfrm>
              <a:off x="6876257" y="1196752"/>
              <a:ext cx="1800200" cy="648072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rbel" panose="020B0503020204020204" pitchFamily="34" charset="0"/>
              </a:endParaRP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535692" y="3685158"/>
            <a:ext cx="3604260" cy="2786826"/>
            <a:chOff x="179512" y="3594502"/>
            <a:chExt cx="3604260" cy="2786826"/>
          </a:xfrm>
        </p:grpSpPr>
        <p:graphicFrame>
          <p:nvGraphicFramePr>
            <p:cNvPr id="13" name="Object 4"/>
            <p:cNvGraphicFramePr>
              <a:graphicFrameLocks noChangeAspect="1"/>
            </p:cNvGraphicFramePr>
            <p:nvPr/>
          </p:nvGraphicFramePr>
          <p:xfrm>
            <a:off x="3203848" y="4725144"/>
            <a:ext cx="4953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" name="Equation" r:id="rId3" imgW="495000" imgH="228600" progId="Equation.DSMT4">
                    <p:embed/>
                  </p:oleObj>
                </mc:Choice>
                <mc:Fallback>
                  <p:oleObj name="Equation" r:id="rId3" imgW="4950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3848" y="4725144"/>
                          <a:ext cx="495300" cy="228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4 CuadroTexto"/>
            <p:cNvSpPr txBox="1"/>
            <p:nvPr/>
          </p:nvSpPr>
          <p:spPr>
            <a:xfrm>
              <a:off x="539552" y="3594502"/>
              <a:ext cx="25922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orbel" panose="020B0503020204020204" pitchFamily="34" charset="0"/>
                </a:rPr>
                <a:t>Optimal Interpolation</a:t>
              </a:r>
              <a:endParaRPr lang="en-US" sz="1600" dirty="0">
                <a:latin typeface="Corbel" panose="020B0503020204020204" pitchFamily="34" charset="0"/>
              </a:endParaRPr>
            </a:p>
          </p:txBody>
        </p:sp>
        <p:pic>
          <p:nvPicPr>
            <p:cNvPr id="7" name="Picture 11" descr="U:\Documents\Postdoc_Docs\_Climaqs\Climaqs Meetings\Meeting November 15th, 2011\Figures\map_o3_oi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3870340"/>
              <a:ext cx="3604260" cy="2499360"/>
            </a:xfrm>
            <a:prstGeom prst="rect">
              <a:avLst/>
            </a:prstGeom>
            <a:noFill/>
          </p:spPr>
        </p:pic>
        <p:graphicFrame>
          <p:nvGraphicFramePr>
            <p:cNvPr id="14" name="Object 2"/>
            <p:cNvGraphicFramePr>
              <a:graphicFrameLocks noChangeAspect="1"/>
            </p:cNvGraphicFramePr>
            <p:nvPr/>
          </p:nvGraphicFramePr>
          <p:xfrm>
            <a:off x="3307854" y="6197178"/>
            <a:ext cx="400050" cy="184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6" name="Equation" r:id="rId6" imgW="495000" imgH="228600" progId="Equation.DSMT4">
                    <p:embed/>
                  </p:oleObj>
                </mc:Choice>
                <mc:Fallback>
                  <p:oleObj name="Equation" r:id="rId6" imgW="4950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7854" y="6197178"/>
                          <a:ext cx="400050" cy="184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29 Grupo"/>
          <p:cNvGrpSpPr/>
          <p:nvPr/>
        </p:nvGrpSpPr>
        <p:grpSpPr>
          <a:xfrm>
            <a:off x="5004048" y="3735680"/>
            <a:ext cx="3573780" cy="2776438"/>
            <a:chOff x="5004048" y="3645024"/>
            <a:chExt cx="3573780" cy="2776438"/>
          </a:xfrm>
        </p:grpSpPr>
        <p:sp>
          <p:nvSpPr>
            <p:cNvPr id="15" name="14 CuadroTexto"/>
            <p:cNvSpPr txBox="1"/>
            <p:nvPr/>
          </p:nvSpPr>
          <p:spPr>
            <a:xfrm>
              <a:off x="5364088" y="3645024"/>
              <a:ext cx="25922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latin typeface="Corbel" panose="020B0503020204020204" pitchFamily="34" charset="0"/>
                </a:rPr>
                <a:t>DEnKF</a:t>
              </a:r>
              <a:endParaRPr lang="en-US" sz="1600" dirty="0">
                <a:latin typeface="Corbel" panose="020B0503020204020204" pitchFamily="34" charset="0"/>
              </a:endParaRPr>
            </a:p>
          </p:txBody>
        </p:sp>
        <p:pic>
          <p:nvPicPr>
            <p:cNvPr id="16" name="Picture 2" descr="E:\Postdoc_Docs\_Climaqs\Climaqs Meetings\Meeting November 15th, 2011\Figures\map_o3_denkf.t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04048" y="3933056"/>
              <a:ext cx="3573780" cy="2468880"/>
            </a:xfrm>
            <a:prstGeom prst="rect">
              <a:avLst/>
            </a:prstGeom>
            <a:noFill/>
          </p:spPr>
        </p:pic>
        <p:graphicFrame>
          <p:nvGraphicFramePr>
            <p:cNvPr id="20" name="Object 4"/>
            <p:cNvGraphicFramePr>
              <a:graphicFrameLocks noChangeAspect="1"/>
            </p:cNvGraphicFramePr>
            <p:nvPr/>
          </p:nvGraphicFramePr>
          <p:xfrm>
            <a:off x="8100392" y="6237312"/>
            <a:ext cx="400050" cy="184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7" name="Equation" r:id="rId8" imgW="495000" imgH="228600" progId="Equation.DSMT4">
                    <p:embed/>
                  </p:oleObj>
                </mc:Choice>
                <mc:Fallback>
                  <p:oleObj name="Equation" r:id="rId8" imgW="4950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00392" y="6237312"/>
                          <a:ext cx="400050" cy="184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27 Grupo"/>
          <p:cNvGrpSpPr/>
          <p:nvPr/>
        </p:nvGrpSpPr>
        <p:grpSpPr>
          <a:xfrm>
            <a:off x="2781300" y="836712"/>
            <a:ext cx="3581400" cy="2826960"/>
            <a:chOff x="2771800" y="714182"/>
            <a:chExt cx="3581400" cy="2826960"/>
          </a:xfrm>
        </p:grpSpPr>
        <p:sp>
          <p:nvSpPr>
            <p:cNvPr id="4" name="3 CuadroTexto"/>
            <p:cNvSpPr txBox="1"/>
            <p:nvPr/>
          </p:nvSpPr>
          <p:spPr>
            <a:xfrm>
              <a:off x="3131840" y="714182"/>
              <a:ext cx="25922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orbel" panose="020B0503020204020204" pitchFamily="34" charset="0"/>
                </a:rPr>
                <a:t>Free-run of Aurora</a:t>
              </a:r>
              <a:endParaRPr lang="en-US" sz="1600" dirty="0">
                <a:latin typeface="Corbel" panose="020B0503020204020204" pitchFamily="34" charset="0"/>
              </a:endParaRPr>
            </a:p>
          </p:txBody>
        </p:sp>
        <p:pic>
          <p:nvPicPr>
            <p:cNvPr id="12" name="Picture 3" descr="E:\Postdoc_Docs\_Climaqs\Climaqs Meetings\Meeting November 15th, 2011\Figures\map_o3_aurora.t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71800" y="980728"/>
              <a:ext cx="3581400" cy="2484120"/>
            </a:xfrm>
            <a:prstGeom prst="rect">
              <a:avLst/>
            </a:prstGeom>
            <a:noFill/>
          </p:spPr>
        </p:pic>
        <p:graphicFrame>
          <p:nvGraphicFramePr>
            <p:cNvPr id="27" name="Object 4"/>
            <p:cNvGraphicFramePr>
              <a:graphicFrameLocks noChangeAspect="1"/>
            </p:cNvGraphicFramePr>
            <p:nvPr/>
          </p:nvGraphicFramePr>
          <p:xfrm>
            <a:off x="5867400" y="3356992"/>
            <a:ext cx="400050" cy="184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8" name="Vergelijking" r:id="rId10" imgW="495000" imgH="228600" progId="Equation.3">
                    <p:embed/>
                  </p:oleObj>
                </mc:Choice>
                <mc:Fallback>
                  <p:oleObj name="Vergelijking" r:id="rId10" imgW="4950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7400" y="3356992"/>
                          <a:ext cx="400050" cy="184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20 CuadroTexto"/>
          <p:cNvSpPr txBox="1"/>
          <p:nvPr/>
        </p:nvSpPr>
        <p:spPr>
          <a:xfrm>
            <a:off x="180020" y="188640"/>
            <a:ext cx="6552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rbel" panose="020B0503020204020204" pitchFamily="34" charset="0"/>
              </a:rPr>
              <a:t>Average of the O</a:t>
            </a:r>
            <a:r>
              <a:rPr lang="en-US" sz="2000" baseline="-25000" dirty="0" smtClean="0">
                <a:latin typeface="Corbel" panose="020B0503020204020204" pitchFamily="34" charset="0"/>
              </a:rPr>
              <a:t>3</a:t>
            </a:r>
            <a:r>
              <a:rPr lang="en-US" sz="2000" dirty="0" smtClean="0">
                <a:latin typeface="Corbel" panose="020B0503020204020204" pitchFamily="34" charset="0"/>
              </a:rPr>
              <a:t> concentration field over the 14 day period</a:t>
            </a:r>
            <a:endParaRPr lang="en-US" sz="2000" dirty="0">
              <a:latin typeface="Corbel" panose="020B0503020204020204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822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827584" y="62068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latin typeface="Corbel" pitchFamily="34" charset="0"/>
              </a:rPr>
              <a:t>Electric load </a:t>
            </a:r>
            <a:r>
              <a:rPr lang="nl-BE" sz="4000" dirty="0" err="1" smtClean="0">
                <a:latin typeface="Corbel" pitchFamily="34" charset="0"/>
              </a:rPr>
              <a:t>forecasting</a:t>
            </a:r>
            <a:endParaRPr lang="nl-BE" sz="4000" dirty="0" smtClean="0">
              <a:latin typeface="Corbel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827584" y="1311151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err="1" smtClean="0">
                <a:solidFill>
                  <a:schemeClr val="accent2"/>
                </a:solidFill>
                <a:latin typeface="Corbel" pitchFamily="34" charset="0"/>
              </a:rPr>
              <a:t>Problem</a:t>
            </a:r>
            <a:endParaRPr lang="nl-BE" sz="2400" dirty="0" smtClean="0">
              <a:solidFill>
                <a:schemeClr val="accent2"/>
              </a:solidFill>
              <a:latin typeface="Corbel" pitchFamily="34" charset="0"/>
            </a:endParaRPr>
          </a:p>
        </p:txBody>
      </p:sp>
      <p:pic>
        <p:nvPicPr>
          <p:cNvPr id="1028" name="Picture 4" descr="C:\Users\Oliver\AppData\Local\Microsoft\Windows\INetCache\IE\Y6XQW13S\MC90029257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304928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2915816" y="2780928"/>
            <a:ext cx="12961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latin typeface="Corbel" pitchFamily="34" charset="0"/>
              </a:rPr>
              <a:t>Energy </a:t>
            </a:r>
            <a:r>
              <a:rPr lang="nl-BE" dirty="0" err="1" smtClean="0">
                <a:latin typeface="Corbel" pitchFamily="34" charset="0"/>
              </a:rPr>
              <a:t>Production</a:t>
            </a:r>
            <a:endParaRPr lang="nl-BE" dirty="0" smtClean="0">
              <a:latin typeface="Corbel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076056" y="2780928"/>
            <a:ext cx="12961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latin typeface="Corbel" pitchFamily="34" charset="0"/>
              </a:rPr>
              <a:t>Energy </a:t>
            </a:r>
          </a:p>
          <a:p>
            <a:pPr algn="ctr"/>
            <a:r>
              <a:rPr lang="nl-BE" dirty="0" err="1" smtClean="0">
                <a:latin typeface="Corbel" pitchFamily="34" charset="0"/>
              </a:rPr>
              <a:t>Demand</a:t>
            </a:r>
            <a:endParaRPr lang="nl-BE" dirty="0" smtClean="0">
              <a:latin typeface="Corbel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61610" y="5279132"/>
            <a:ext cx="3150350" cy="1077218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200" dirty="0" smtClean="0">
                <a:solidFill>
                  <a:schemeClr val="accent2"/>
                </a:solidFill>
                <a:latin typeface="Corbel" panose="020B0503020204020204" pitchFamily="34" charset="0"/>
              </a:rPr>
              <a:t>How </a:t>
            </a:r>
            <a:r>
              <a:rPr lang="nl-BE" sz="3200" dirty="0" err="1" smtClean="0">
                <a:solidFill>
                  <a:schemeClr val="accent2"/>
                </a:solidFill>
                <a:latin typeface="Corbel" panose="020B0503020204020204" pitchFamily="34" charset="0"/>
              </a:rPr>
              <a:t>to</a:t>
            </a:r>
            <a:r>
              <a:rPr lang="nl-BE" sz="3200" dirty="0" smtClean="0">
                <a:solidFill>
                  <a:schemeClr val="accent2"/>
                </a:solidFill>
                <a:latin typeface="Corbel" panose="020B0503020204020204" pitchFamily="34" charset="0"/>
              </a:rPr>
              <a:t> forecast  the </a:t>
            </a:r>
            <a:r>
              <a:rPr lang="nl-BE" sz="3200" dirty="0" err="1" smtClean="0">
                <a:solidFill>
                  <a:schemeClr val="accent2"/>
                </a:solidFill>
                <a:latin typeface="Corbel" panose="020B0503020204020204" pitchFamily="34" charset="0"/>
              </a:rPr>
              <a:t>demand</a:t>
            </a:r>
            <a:r>
              <a:rPr lang="nl-BE" sz="3200" dirty="0">
                <a:solidFill>
                  <a:schemeClr val="accent2"/>
                </a:solidFill>
                <a:latin typeface="Corbel" panose="020B0503020204020204" pitchFamily="34" charset="0"/>
              </a:rPr>
              <a:t>?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33</a:t>
            </a:fld>
            <a:endParaRPr lang="nl-BE"/>
          </a:p>
        </p:txBody>
      </p:sp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97" y="4971916"/>
            <a:ext cx="2978979" cy="16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8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36935"/>
            <a:ext cx="3132535" cy="20657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" y="3186884"/>
            <a:ext cx="3239691" cy="183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60" y="3186884"/>
            <a:ext cx="3213497" cy="187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5497222" y="2266195"/>
            <a:ext cx="29386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/>
              <a:t>250 transformer substations</a:t>
            </a:r>
          </a:p>
          <a:p>
            <a:pPr eaLnBrk="1" hangingPunct="1"/>
            <a:r>
              <a:rPr lang="en-US" sz="1500" dirty="0"/>
              <a:t>Every 15 min, 5 years </a:t>
            </a:r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471886" y="5222214"/>
            <a:ext cx="15921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/>
              <a:t>1 post, 1 week</a:t>
            </a:r>
          </a:p>
        </p:txBody>
      </p:sp>
      <p:sp>
        <p:nvSpPr>
          <p:cNvPr id="36873" name="Text Box 10"/>
          <p:cNvSpPr txBox="1">
            <a:spLocks noChangeArrowheads="1"/>
          </p:cNvSpPr>
          <p:nvPr/>
        </p:nvSpPr>
        <p:spPr bwMode="auto">
          <a:xfrm>
            <a:off x="3538008" y="5220385"/>
            <a:ext cx="21804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/>
              <a:t>1 post,  four seasons</a:t>
            </a:r>
          </a:p>
        </p:txBody>
      </p:sp>
      <p:pic>
        <p:nvPicPr>
          <p:cNvPr id="36874" name="Picture 11" descr="beeld_2_2_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68"/>
            <a:ext cx="329446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32" y="3186884"/>
            <a:ext cx="2995968" cy="227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924197" y="5946246"/>
            <a:ext cx="510748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/>
              <a:t>Seasonalities in the load: day, week, year, holidays</a:t>
            </a:r>
          </a:p>
        </p:txBody>
      </p:sp>
    </p:spTree>
    <p:extLst>
      <p:ext uri="{BB962C8B-B14F-4D97-AF65-F5344CB8AC3E}">
        <p14:creationId xmlns:p14="http://schemas.microsoft.com/office/powerpoint/2010/main" val="371604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466838"/>
            <a:ext cx="6623259" cy="5143500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35</a:t>
            </a:fld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438125" y="41749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latin typeface="Corbel" pitchFamily="34" charset="0"/>
              </a:rPr>
              <a:t>Electric load </a:t>
            </a:r>
            <a:r>
              <a:rPr lang="nl-BE" sz="4000" dirty="0" err="1" smtClean="0">
                <a:latin typeface="Corbel" pitchFamily="34" charset="0"/>
              </a:rPr>
              <a:t>forecasting</a:t>
            </a:r>
            <a:endParaRPr lang="nl-BE" sz="4000" dirty="0" smtClean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93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827584" y="62068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latin typeface="Corbel" pitchFamily="34" charset="0"/>
              </a:rPr>
              <a:t>Electric Market </a:t>
            </a:r>
            <a:r>
              <a:rPr lang="nl-BE" sz="4000" dirty="0" err="1">
                <a:latin typeface="Corbel" pitchFamily="34" charset="0"/>
              </a:rPr>
              <a:t>Segmentation</a:t>
            </a:r>
            <a:endParaRPr lang="nl-BE" sz="4000" dirty="0">
              <a:latin typeface="Corbel" pitchFamily="34" charset="0"/>
            </a:endParaRPr>
          </a:p>
        </p:txBody>
      </p:sp>
      <p:pic>
        <p:nvPicPr>
          <p:cNvPr id="2" name="Afbeelding 1" descr="www.esat.kuleuven.be/stadius/lssvmlab/nolta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29172" r="20863" b="18758"/>
          <a:stretch/>
        </p:blipFill>
        <p:spPr>
          <a:xfrm>
            <a:off x="755576" y="2060848"/>
            <a:ext cx="7433057" cy="39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9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Freeform 3"/>
          <p:cNvSpPr>
            <a:spLocks/>
          </p:cNvSpPr>
          <p:nvPr/>
        </p:nvSpPr>
        <p:spPr bwMode="auto">
          <a:xfrm>
            <a:off x="1471613" y="3765550"/>
            <a:ext cx="2922587" cy="2409825"/>
          </a:xfrm>
          <a:custGeom>
            <a:avLst/>
            <a:gdLst>
              <a:gd name="T0" fmla="*/ 2147483647 w 1841"/>
              <a:gd name="T1" fmla="*/ 2147483647 h 1518"/>
              <a:gd name="T2" fmla="*/ 2147483647 w 1841"/>
              <a:gd name="T3" fmla="*/ 2147483647 h 1518"/>
              <a:gd name="T4" fmla="*/ 2147483647 w 1841"/>
              <a:gd name="T5" fmla="*/ 2147483647 h 1518"/>
              <a:gd name="T6" fmla="*/ 2147483647 w 1841"/>
              <a:gd name="T7" fmla="*/ 2147483647 h 1518"/>
              <a:gd name="T8" fmla="*/ 2147483647 w 1841"/>
              <a:gd name="T9" fmla="*/ 2147483647 h 1518"/>
              <a:gd name="T10" fmla="*/ 2147483647 w 1841"/>
              <a:gd name="T11" fmla="*/ 2147483647 h 1518"/>
              <a:gd name="T12" fmla="*/ 2147483647 w 1841"/>
              <a:gd name="T13" fmla="*/ 2147483647 h 1518"/>
              <a:gd name="T14" fmla="*/ 2147483647 w 1841"/>
              <a:gd name="T15" fmla="*/ 2147483647 h 1518"/>
              <a:gd name="T16" fmla="*/ 2147483647 w 1841"/>
              <a:gd name="T17" fmla="*/ 2147483647 h 1518"/>
              <a:gd name="T18" fmla="*/ 2147483647 w 1841"/>
              <a:gd name="T19" fmla="*/ 2147483647 h 1518"/>
              <a:gd name="T20" fmla="*/ 2147483647 w 1841"/>
              <a:gd name="T21" fmla="*/ 2147483647 h 1518"/>
              <a:gd name="T22" fmla="*/ 2147483647 w 1841"/>
              <a:gd name="T23" fmla="*/ 2147483647 h 1518"/>
              <a:gd name="T24" fmla="*/ 2147483647 w 1841"/>
              <a:gd name="T25" fmla="*/ 2147483647 h 1518"/>
              <a:gd name="T26" fmla="*/ 2147483647 w 1841"/>
              <a:gd name="T27" fmla="*/ 2147483647 h 1518"/>
              <a:gd name="T28" fmla="*/ 2147483647 w 1841"/>
              <a:gd name="T29" fmla="*/ 2147483647 h 1518"/>
              <a:gd name="T30" fmla="*/ 2147483647 w 1841"/>
              <a:gd name="T31" fmla="*/ 2147483647 h 1518"/>
              <a:gd name="T32" fmla="*/ 2147483647 w 1841"/>
              <a:gd name="T33" fmla="*/ 2147483647 h 1518"/>
              <a:gd name="T34" fmla="*/ 2147483647 w 1841"/>
              <a:gd name="T35" fmla="*/ 2147483647 h 1518"/>
              <a:gd name="T36" fmla="*/ 2147483647 w 1841"/>
              <a:gd name="T37" fmla="*/ 2147483647 h 1518"/>
              <a:gd name="T38" fmla="*/ 2147483647 w 1841"/>
              <a:gd name="T39" fmla="*/ 2147483647 h 1518"/>
              <a:gd name="T40" fmla="*/ 2147483647 w 1841"/>
              <a:gd name="T41" fmla="*/ 2147483647 h 1518"/>
              <a:gd name="T42" fmla="*/ 2147483647 w 1841"/>
              <a:gd name="T43" fmla="*/ 2147483647 h 1518"/>
              <a:gd name="T44" fmla="*/ 2147483647 w 1841"/>
              <a:gd name="T45" fmla="*/ 2147483647 h 1518"/>
              <a:gd name="T46" fmla="*/ 2147483647 w 1841"/>
              <a:gd name="T47" fmla="*/ 2147483647 h 1518"/>
              <a:gd name="T48" fmla="*/ 2147483647 w 1841"/>
              <a:gd name="T49" fmla="*/ 2147483647 h 1518"/>
              <a:gd name="T50" fmla="*/ 2147483647 w 1841"/>
              <a:gd name="T51" fmla="*/ 2147483647 h 1518"/>
              <a:gd name="T52" fmla="*/ 2147483647 w 1841"/>
              <a:gd name="T53" fmla="*/ 2147483647 h 1518"/>
              <a:gd name="T54" fmla="*/ 2147483647 w 1841"/>
              <a:gd name="T55" fmla="*/ 2147483647 h 1518"/>
              <a:gd name="T56" fmla="*/ 2147483647 w 1841"/>
              <a:gd name="T57" fmla="*/ 2147483647 h 1518"/>
              <a:gd name="T58" fmla="*/ 2147483647 w 1841"/>
              <a:gd name="T59" fmla="*/ 2147483647 h 1518"/>
              <a:gd name="T60" fmla="*/ 2147483647 w 1841"/>
              <a:gd name="T61" fmla="*/ 2147483647 h 1518"/>
              <a:gd name="T62" fmla="*/ 2147483647 w 1841"/>
              <a:gd name="T63" fmla="*/ 2147483647 h 1518"/>
              <a:gd name="T64" fmla="*/ 2147483647 w 1841"/>
              <a:gd name="T65" fmla="*/ 2147483647 h 1518"/>
              <a:gd name="T66" fmla="*/ 2147483647 w 1841"/>
              <a:gd name="T67" fmla="*/ 2147483647 h 1518"/>
              <a:gd name="T68" fmla="*/ 2147483647 w 1841"/>
              <a:gd name="T69" fmla="*/ 2147483647 h 1518"/>
              <a:gd name="T70" fmla="*/ 2147483647 w 1841"/>
              <a:gd name="T71" fmla="*/ 2147483647 h 1518"/>
              <a:gd name="T72" fmla="*/ 2147483647 w 1841"/>
              <a:gd name="T73" fmla="*/ 2147483647 h 1518"/>
              <a:gd name="T74" fmla="*/ 2147483647 w 1841"/>
              <a:gd name="T75" fmla="*/ 2147483647 h 1518"/>
              <a:gd name="T76" fmla="*/ 2147483647 w 1841"/>
              <a:gd name="T77" fmla="*/ 2147483647 h 1518"/>
              <a:gd name="T78" fmla="*/ 2147483647 w 1841"/>
              <a:gd name="T79" fmla="*/ 2147483647 h 1518"/>
              <a:gd name="T80" fmla="*/ 2147483647 w 1841"/>
              <a:gd name="T81" fmla="*/ 2147483647 h 1518"/>
              <a:gd name="T82" fmla="*/ 2147483647 w 1841"/>
              <a:gd name="T83" fmla="*/ 2147483647 h 1518"/>
              <a:gd name="T84" fmla="*/ 2147483647 w 1841"/>
              <a:gd name="T85" fmla="*/ 2147483647 h 1518"/>
              <a:gd name="T86" fmla="*/ 2147483647 w 1841"/>
              <a:gd name="T87" fmla="*/ 2147483647 h 1518"/>
              <a:gd name="T88" fmla="*/ 2147483647 w 1841"/>
              <a:gd name="T89" fmla="*/ 2147483647 h 1518"/>
              <a:gd name="T90" fmla="*/ 2147483647 w 1841"/>
              <a:gd name="T91" fmla="*/ 2147483647 h 1518"/>
              <a:gd name="T92" fmla="*/ 2147483647 w 1841"/>
              <a:gd name="T93" fmla="*/ 2147483647 h 1518"/>
              <a:gd name="T94" fmla="*/ 2147483647 w 1841"/>
              <a:gd name="T95" fmla="*/ 2147483647 h 1518"/>
              <a:gd name="T96" fmla="*/ 2147483647 w 1841"/>
              <a:gd name="T97" fmla="*/ 2147483647 h 1518"/>
              <a:gd name="T98" fmla="*/ 2147483647 w 1841"/>
              <a:gd name="T99" fmla="*/ 2147483647 h 1518"/>
              <a:gd name="T100" fmla="*/ 2147483647 w 1841"/>
              <a:gd name="T101" fmla="*/ 2147483647 h 1518"/>
              <a:gd name="T102" fmla="*/ 2147483647 w 1841"/>
              <a:gd name="T103" fmla="*/ 2147483647 h 1518"/>
              <a:gd name="T104" fmla="*/ 0 w 1841"/>
              <a:gd name="T105" fmla="*/ 2147483647 h 151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841"/>
              <a:gd name="T160" fmla="*/ 0 h 1518"/>
              <a:gd name="T161" fmla="*/ 1841 w 1841"/>
              <a:gd name="T162" fmla="*/ 1518 h 151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841" h="1518">
                <a:moveTo>
                  <a:pt x="0" y="257"/>
                </a:moveTo>
                <a:lnTo>
                  <a:pt x="5" y="276"/>
                </a:lnTo>
                <a:lnTo>
                  <a:pt x="10" y="290"/>
                </a:lnTo>
                <a:lnTo>
                  <a:pt x="15" y="305"/>
                </a:lnTo>
                <a:lnTo>
                  <a:pt x="25" y="319"/>
                </a:lnTo>
                <a:lnTo>
                  <a:pt x="31" y="333"/>
                </a:lnTo>
                <a:lnTo>
                  <a:pt x="41" y="348"/>
                </a:lnTo>
                <a:lnTo>
                  <a:pt x="56" y="357"/>
                </a:lnTo>
                <a:lnTo>
                  <a:pt x="62" y="372"/>
                </a:lnTo>
                <a:lnTo>
                  <a:pt x="72" y="391"/>
                </a:lnTo>
                <a:lnTo>
                  <a:pt x="77" y="405"/>
                </a:lnTo>
                <a:lnTo>
                  <a:pt x="87" y="419"/>
                </a:lnTo>
                <a:lnTo>
                  <a:pt x="93" y="434"/>
                </a:lnTo>
                <a:lnTo>
                  <a:pt x="108" y="443"/>
                </a:lnTo>
                <a:lnTo>
                  <a:pt x="113" y="457"/>
                </a:lnTo>
                <a:lnTo>
                  <a:pt x="124" y="472"/>
                </a:lnTo>
                <a:lnTo>
                  <a:pt x="129" y="486"/>
                </a:lnTo>
                <a:lnTo>
                  <a:pt x="134" y="505"/>
                </a:lnTo>
                <a:lnTo>
                  <a:pt x="155" y="519"/>
                </a:lnTo>
                <a:lnTo>
                  <a:pt x="160" y="534"/>
                </a:lnTo>
                <a:lnTo>
                  <a:pt x="170" y="553"/>
                </a:lnTo>
                <a:lnTo>
                  <a:pt x="186" y="562"/>
                </a:lnTo>
                <a:lnTo>
                  <a:pt x="201" y="577"/>
                </a:lnTo>
                <a:lnTo>
                  <a:pt x="211" y="591"/>
                </a:lnTo>
                <a:lnTo>
                  <a:pt x="227" y="601"/>
                </a:lnTo>
                <a:lnTo>
                  <a:pt x="242" y="610"/>
                </a:lnTo>
                <a:lnTo>
                  <a:pt x="258" y="615"/>
                </a:lnTo>
                <a:lnTo>
                  <a:pt x="273" y="620"/>
                </a:lnTo>
                <a:lnTo>
                  <a:pt x="294" y="629"/>
                </a:lnTo>
                <a:lnTo>
                  <a:pt x="310" y="639"/>
                </a:lnTo>
                <a:lnTo>
                  <a:pt x="330" y="644"/>
                </a:lnTo>
                <a:lnTo>
                  <a:pt x="346" y="648"/>
                </a:lnTo>
                <a:lnTo>
                  <a:pt x="377" y="653"/>
                </a:lnTo>
                <a:lnTo>
                  <a:pt x="392" y="658"/>
                </a:lnTo>
                <a:lnTo>
                  <a:pt x="413" y="658"/>
                </a:lnTo>
                <a:lnTo>
                  <a:pt x="428" y="658"/>
                </a:lnTo>
                <a:lnTo>
                  <a:pt x="444" y="658"/>
                </a:lnTo>
                <a:lnTo>
                  <a:pt x="460" y="658"/>
                </a:lnTo>
                <a:lnTo>
                  <a:pt x="480" y="658"/>
                </a:lnTo>
                <a:lnTo>
                  <a:pt x="496" y="658"/>
                </a:lnTo>
                <a:lnTo>
                  <a:pt x="511" y="648"/>
                </a:lnTo>
                <a:lnTo>
                  <a:pt x="527" y="639"/>
                </a:lnTo>
                <a:lnTo>
                  <a:pt x="537" y="624"/>
                </a:lnTo>
                <a:lnTo>
                  <a:pt x="553" y="610"/>
                </a:lnTo>
                <a:lnTo>
                  <a:pt x="568" y="596"/>
                </a:lnTo>
                <a:lnTo>
                  <a:pt x="578" y="581"/>
                </a:lnTo>
                <a:lnTo>
                  <a:pt x="589" y="567"/>
                </a:lnTo>
                <a:lnTo>
                  <a:pt x="599" y="553"/>
                </a:lnTo>
                <a:lnTo>
                  <a:pt x="615" y="534"/>
                </a:lnTo>
                <a:lnTo>
                  <a:pt x="625" y="519"/>
                </a:lnTo>
                <a:lnTo>
                  <a:pt x="640" y="510"/>
                </a:lnTo>
                <a:lnTo>
                  <a:pt x="656" y="496"/>
                </a:lnTo>
                <a:lnTo>
                  <a:pt x="671" y="491"/>
                </a:lnTo>
                <a:lnTo>
                  <a:pt x="687" y="486"/>
                </a:lnTo>
                <a:lnTo>
                  <a:pt x="702" y="481"/>
                </a:lnTo>
                <a:lnTo>
                  <a:pt x="718" y="477"/>
                </a:lnTo>
                <a:lnTo>
                  <a:pt x="733" y="477"/>
                </a:lnTo>
                <a:lnTo>
                  <a:pt x="749" y="477"/>
                </a:lnTo>
                <a:lnTo>
                  <a:pt x="764" y="477"/>
                </a:lnTo>
                <a:lnTo>
                  <a:pt x="780" y="481"/>
                </a:lnTo>
                <a:lnTo>
                  <a:pt x="801" y="491"/>
                </a:lnTo>
                <a:lnTo>
                  <a:pt x="816" y="496"/>
                </a:lnTo>
                <a:lnTo>
                  <a:pt x="832" y="500"/>
                </a:lnTo>
                <a:lnTo>
                  <a:pt x="847" y="505"/>
                </a:lnTo>
                <a:lnTo>
                  <a:pt x="863" y="515"/>
                </a:lnTo>
                <a:lnTo>
                  <a:pt x="878" y="524"/>
                </a:lnTo>
                <a:lnTo>
                  <a:pt x="894" y="529"/>
                </a:lnTo>
                <a:lnTo>
                  <a:pt x="909" y="534"/>
                </a:lnTo>
                <a:lnTo>
                  <a:pt x="925" y="539"/>
                </a:lnTo>
                <a:lnTo>
                  <a:pt x="940" y="543"/>
                </a:lnTo>
                <a:lnTo>
                  <a:pt x="956" y="548"/>
                </a:lnTo>
                <a:lnTo>
                  <a:pt x="971" y="553"/>
                </a:lnTo>
                <a:lnTo>
                  <a:pt x="987" y="562"/>
                </a:lnTo>
                <a:lnTo>
                  <a:pt x="1002" y="562"/>
                </a:lnTo>
                <a:lnTo>
                  <a:pt x="1018" y="567"/>
                </a:lnTo>
                <a:lnTo>
                  <a:pt x="1033" y="577"/>
                </a:lnTo>
                <a:lnTo>
                  <a:pt x="1054" y="586"/>
                </a:lnTo>
                <a:lnTo>
                  <a:pt x="1075" y="596"/>
                </a:lnTo>
                <a:lnTo>
                  <a:pt x="1090" y="605"/>
                </a:lnTo>
                <a:lnTo>
                  <a:pt x="1111" y="620"/>
                </a:lnTo>
                <a:lnTo>
                  <a:pt x="1126" y="629"/>
                </a:lnTo>
                <a:lnTo>
                  <a:pt x="1142" y="639"/>
                </a:lnTo>
                <a:lnTo>
                  <a:pt x="1157" y="653"/>
                </a:lnTo>
                <a:lnTo>
                  <a:pt x="1173" y="667"/>
                </a:lnTo>
                <a:lnTo>
                  <a:pt x="1183" y="682"/>
                </a:lnTo>
                <a:lnTo>
                  <a:pt x="1199" y="696"/>
                </a:lnTo>
                <a:lnTo>
                  <a:pt x="1214" y="715"/>
                </a:lnTo>
                <a:lnTo>
                  <a:pt x="1219" y="729"/>
                </a:lnTo>
                <a:lnTo>
                  <a:pt x="1230" y="744"/>
                </a:lnTo>
                <a:lnTo>
                  <a:pt x="1240" y="758"/>
                </a:lnTo>
                <a:lnTo>
                  <a:pt x="1255" y="768"/>
                </a:lnTo>
                <a:lnTo>
                  <a:pt x="1266" y="787"/>
                </a:lnTo>
                <a:lnTo>
                  <a:pt x="1276" y="801"/>
                </a:lnTo>
                <a:lnTo>
                  <a:pt x="1292" y="820"/>
                </a:lnTo>
                <a:lnTo>
                  <a:pt x="1307" y="834"/>
                </a:lnTo>
                <a:lnTo>
                  <a:pt x="1312" y="849"/>
                </a:lnTo>
                <a:lnTo>
                  <a:pt x="1317" y="863"/>
                </a:lnTo>
                <a:lnTo>
                  <a:pt x="1323" y="877"/>
                </a:lnTo>
                <a:lnTo>
                  <a:pt x="1328" y="892"/>
                </a:lnTo>
                <a:lnTo>
                  <a:pt x="1328" y="906"/>
                </a:lnTo>
                <a:lnTo>
                  <a:pt x="1338" y="920"/>
                </a:lnTo>
                <a:lnTo>
                  <a:pt x="1348" y="939"/>
                </a:lnTo>
                <a:lnTo>
                  <a:pt x="1348" y="958"/>
                </a:lnTo>
                <a:lnTo>
                  <a:pt x="1348" y="977"/>
                </a:lnTo>
                <a:lnTo>
                  <a:pt x="1348" y="992"/>
                </a:lnTo>
                <a:lnTo>
                  <a:pt x="1348" y="1011"/>
                </a:lnTo>
                <a:lnTo>
                  <a:pt x="1348" y="1030"/>
                </a:lnTo>
                <a:lnTo>
                  <a:pt x="1348" y="1044"/>
                </a:lnTo>
                <a:lnTo>
                  <a:pt x="1348" y="1059"/>
                </a:lnTo>
                <a:lnTo>
                  <a:pt x="1338" y="1073"/>
                </a:lnTo>
                <a:lnTo>
                  <a:pt x="1338" y="1087"/>
                </a:lnTo>
                <a:lnTo>
                  <a:pt x="1323" y="1097"/>
                </a:lnTo>
                <a:lnTo>
                  <a:pt x="1307" y="1106"/>
                </a:lnTo>
                <a:lnTo>
                  <a:pt x="1292" y="1116"/>
                </a:lnTo>
                <a:lnTo>
                  <a:pt x="1276" y="1121"/>
                </a:lnTo>
                <a:lnTo>
                  <a:pt x="1261" y="1130"/>
                </a:lnTo>
                <a:lnTo>
                  <a:pt x="1245" y="1140"/>
                </a:lnTo>
                <a:lnTo>
                  <a:pt x="1230" y="1149"/>
                </a:lnTo>
                <a:lnTo>
                  <a:pt x="1214" y="1154"/>
                </a:lnTo>
                <a:lnTo>
                  <a:pt x="1199" y="1163"/>
                </a:lnTo>
                <a:lnTo>
                  <a:pt x="1183" y="1173"/>
                </a:lnTo>
                <a:lnTo>
                  <a:pt x="1168" y="1178"/>
                </a:lnTo>
                <a:lnTo>
                  <a:pt x="1152" y="1187"/>
                </a:lnTo>
                <a:lnTo>
                  <a:pt x="1137" y="1192"/>
                </a:lnTo>
                <a:lnTo>
                  <a:pt x="1121" y="1192"/>
                </a:lnTo>
                <a:lnTo>
                  <a:pt x="1106" y="1197"/>
                </a:lnTo>
                <a:lnTo>
                  <a:pt x="1090" y="1202"/>
                </a:lnTo>
                <a:lnTo>
                  <a:pt x="1075" y="1206"/>
                </a:lnTo>
                <a:lnTo>
                  <a:pt x="1059" y="1211"/>
                </a:lnTo>
                <a:lnTo>
                  <a:pt x="1038" y="1211"/>
                </a:lnTo>
                <a:lnTo>
                  <a:pt x="1018" y="1221"/>
                </a:lnTo>
                <a:lnTo>
                  <a:pt x="997" y="1226"/>
                </a:lnTo>
                <a:lnTo>
                  <a:pt x="982" y="1230"/>
                </a:lnTo>
                <a:lnTo>
                  <a:pt x="966" y="1240"/>
                </a:lnTo>
                <a:lnTo>
                  <a:pt x="951" y="1249"/>
                </a:lnTo>
                <a:lnTo>
                  <a:pt x="935" y="1259"/>
                </a:lnTo>
                <a:lnTo>
                  <a:pt x="920" y="1268"/>
                </a:lnTo>
                <a:lnTo>
                  <a:pt x="904" y="1278"/>
                </a:lnTo>
                <a:lnTo>
                  <a:pt x="899" y="1292"/>
                </a:lnTo>
                <a:lnTo>
                  <a:pt x="883" y="1302"/>
                </a:lnTo>
                <a:lnTo>
                  <a:pt x="873" y="1316"/>
                </a:lnTo>
                <a:lnTo>
                  <a:pt x="863" y="1330"/>
                </a:lnTo>
                <a:lnTo>
                  <a:pt x="852" y="1345"/>
                </a:lnTo>
                <a:lnTo>
                  <a:pt x="842" y="1359"/>
                </a:lnTo>
                <a:lnTo>
                  <a:pt x="826" y="1373"/>
                </a:lnTo>
                <a:lnTo>
                  <a:pt x="816" y="1388"/>
                </a:lnTo>
                <a:lnTo>
                  <a:pt x="806" y="1402"/>
                </a:lnTo>
                <a:lnTo>
                  <a:pt x="795" y="1416"/>
                </a:lnTo>
                <a:lnTo>
                  <a:pt x="790" y="1431"/>
                </a:lnTo>
                <a:lnTo>
                  <a:pt x="780" y="1445"/>
                </a:lnTo>
                <a:lnTo>
                  <a:pt x="775" y="1459"/>
                </a:lnTo>
                <a:lnTo>
                  <a:pt x="770" y="1474"/>
                </a:lnTo>
                <a:lnTo>
                  <a:pt x="764" y="1488"/>
                </a:lnTo>
                <a:lnTo>
                  <a:pt x="764" y="1502"/>
                </a:lnTo>
                <a:lnTo>
                  <a:pt x="764" y="1517"/>
                </a:lnTo>
                <a:lnTo>
                  <a:pt x="1840" y="1517"/>
                </a:lnTo>
                <a:lnTo>
                  <a:pt x="1840" y="0"/>
                </a:lnTo>
                <a:lnTo>
                  <a:pt x="0" y="0"/>
                </a:lnTo>
                <a:lnTo>
                  <a:pt x="0" y="257"/>
                </a:lnTo>
              </a:path>
            </a:pathLst>
          </a:custGeom>
          <a:solidFill>
            <a:srgbClr val="99CCFF">
              <a:alpha val="50195"/>
            </a:srgbClr>
          </a:solidFill>
          <a:ln w="12700" cap="rnd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graphicFrame>
        <p:nvGraphicFramePr>
          <p:cNvPr id="5122" name="Object 4"/>
          <p:cNvGraphicFramePr>
            <a:graphicFrameLocks/>
          </p:cNvGraphicFramePr>
          <p:nvPr/>
        </p:nvGraphicFramePr>
        <p:xfrm>
          <a:off x="2357438" y="785813"/>
          <a:ext cx="7010400" cy="309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Document" r:id="rId4" imgW="9640800" imgH="4200120" progId="Word.Document.8">
                  <p:embed/>
                </p:oleObj>
              </mc:Choice>
              <mc:Fallback>
                <p:oleObj name="Document" r:id="rId4" imgW="9640800" imgH="420012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785813"/>
                        <a:ext cx="7010400" cy="309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3305175" y="6259513"/>
            <a:ext cx="148113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nl-NL" sz="1600" b="0">
                <a:latin typeface="Arial" charset="0"/>
              </a:rPr>
              <a:t>Call frequency</a:t>
            </a:r>
            <a:endParaRPr lang="nl-NL" sz="1800" b="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5126" name="Line 10"/>
          <p:cNvSpPr>
            <a:spLocks noChangeShapeType="1"/>
          </p:cNvSpPr>
          <p:nvPr/>
        </p:nvSpPr>
        <p:spPr bwMode="auto">
          <a:xfrm>
            <a:off x="1473200" y="3678238"/>
            <a:ext cx="1588" cy="254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5127" name="Line 11"/>
          <p:cNvSpPr>
            <a:spLocks noChangeShapeType="1"/>
          </p:cNvSpPr>
          <p:nvPr/>
        </p:nvSpPr>
        <p:spPr bwMode="auto">
          <a:xfrm flipH="1">
            <a:off x="1473200" y="6221413"/>
            <a:ext cx="29559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5128" name="Rectangle 12"/>
          <p:cNvSpPr>
            <a:spLocks noChangeArrowheads="1"/>
          </p:cNvSpPr>
          <p:nvPr/>
        </p:nvSpPr>
        <p:spPr bwMode="auto">
          <a:xfrm>
            <a:off x="0" y="3857625"/>
            <a:ext cx="2090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nl-NL" sz="1600" b="0">
                <a:latin typeface="Arial" charset="0"/>
              </a:rPr>
              <a:t>Average call duration</a:t>
            </a:r>
            <a:endParaRPr lang="nl-NL" sz="1600" b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129" name="Oval 13"/>
          <p:cNvSpPr>
            <a:spLocks noChangeArrowheads="1"/>
          </p:cNvSpPr>
          <p:nvPr/>
        </p:nvSpPr>
        <p:spPr bwMode="auto">
          <a:xfrm>
            <a:off x="1760538" y="5988050"/>
            <a:ext cx="76200" cy="650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30" name="Oval 14"/>
          <p:cNvSpPr>
            <a:spLocks noChangeArrowheads="1"/>
          </p:cNvSpPr>
          <p:nvPr/>
        </p:nvSpPr>
        <p:spPr bwMode="auto">
          <a:xfrm>
            <a:off x="1665288" y="5749925"/>
            <a:ext cx="82550" cy="682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31" name="Oval 15"/>
          <p:cNvSpPr>
            <a:spLocks noChangeArrowheads="1"/>
          </p:cNvSpPr>
          <p:nvPr/>
        </p:nvSpPr>
        <p:spPr bwMode="auto">
          <a:xfrm>
            <a:off x="1943100" y="5988050"/>
            <a:ext cx="79375" cy="650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32" name="Oval 16"/>
          <p:cNvSpPr>
            <a:spLocks noChangeArrowheads="1"/>
          </p:cNvSpPr>
          <p:nvPr/>
        </p:nvSpPr>
        <p:spPr bwMode="auto">
          <a:xfrm>
            <a:off x="1849438" y="5830888"/>
            <a:ext cx="80962" cy="650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33" name="Oval 17"/>
          <p:cNvSpPr>
            <a:spLocks noChangeArrowheads="1"/>
          </p:cNvSpPr>
          <p:nvPr/>
        </p:nvSpPr>
        <p:spPr bwMode="auto">
          <a:xfrm>
            <a:off x="2035175" y="5908675"/>
            <a:ext cx="80963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34" name="Oval 18"/>
          <p:cNvSpPr>
            <a:spLocks noChangeArrowheads="1"/>
          </p:cNvSpPr>
          <p:nvPr/>
        </p:nvSpPr>
        <p:spPr bwMode="auto">
          <a:xfrm>
            <a:off x="1760538" y="5908675"/>
            <a:ext cx="76200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35" name="Oval 19"/>
          <p:cNvSpPr>
            <a:spLocks noChangeArrowheads="1"/>
          </p:cNvSpPr>
          <p:nvPr/>
        </p:nvSpPr>
        <p:spPr bwMode="auto">
          <a:xfrm>
            <a:off x="2312988" y="5988050"/>
            <a:ext cx="77787" cy="650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36" name="Oval 20"/>
          <p:cNvSpPr>
            <a:spLocks noChangeArrowheads="1"/>
          </p:cNvSpPr>
          <p:nvPr/>
        </p:nvSpPr>
        <p:spPr bwMode="auto">
          <a:xfrm>
            <a:off x="2863850" y="4479925"/>
            <a:ext cx="80963" cy="650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37" name="Oval 21"/>
          <p:cNvSpPr>
            <a:spLocks noChangeArrowheads="1"/>
          </p:cNvSpPr>
          <p:nvPr/>
        </p:nvSpPr>
        <p:spPr bwMode="auto">
          <a:xfrm>
            <a:off x="1574800" y="5908675"/>
            <a:ext cx="77788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38" name="Oval 22"/>
          <p:cNvSpPr>
            <a:spLocks noChangeArrowheads="1"/>
          </p:cNvSpPr>
          <p:nvPr/>
        </p:nvSpPr>
        <p:spPr bwMode="auto">
          <a:xfrm>
            <a:off x="1849438" y="5668963"/>
            <a:ext cx="80962" cy="6826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39" name="Oval 23"/>
          <p:cNvSpPr>
            <a:spLocks noChangeArrowheads="1"/>
          </p:cNvSpPr>
          <p:nvPr/>
        </p:nvSpPr>
        <p:spPr bwMode="auto">
          <a:xfrm>
            <a:off x="2035175" y="5749925"/>
            <a:ext cx="80963" cy="682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40" name="Oval 24"/>
          <p:cNvSpPr>
            <a:spLocks noChangeArrowheads="1"/>
          </p:cNvSpPr>
          <p:nvPr/>
        </p:nvSpPr>
        <p:spPr bwMode="auto">
          <a:xfrm>
            <a:off x="2589213" y="5908675"/>
            <a:ext cx="77787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41" name="Oval 25"/>
          <p:cNvSpPr>
            <a:spLocks noChangeArrowheads="1"/>
          </p:cNvSpPr>
          <p:nvPr/>
        </p:nvSpPr>
        <p:spPr bwMode="auto">
          <a:xfrm>
            <a:off x="2128838" y="4159250"/>
            <a:ext cx="76200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42" name="Oval 26"/>
          <p:cNvSpPr>
            <a:spLocks noChangeArrowheads="1"/>
          </p:cNvSpPr>
          <p:nvPr/>
        </p:nvSpPr>
        <p:spPr bwMode="auto">
          <a:xfrm>
            <a:off x="2035175" y="4319588"/>
            <a:ext cx="80963" cy="650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43" name="Oval 27"/>
          <p:cNvSpPr>
            <a:spLocks noChangeArrowheads="1"/>
          </p:cNvSpPr>
          <p:nvPr/>
        </p:nvSpPr>
        <p:spPr bwMode="auto">
          <a:xfrm>
            <a:off x="2312988" y="4479925"/>
            <a:ext cx="77787" cy="650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44" name="Oval 28"/>
          <p:cNvSpPr>
            <a:spLocks noChangeArrowheads="1"/>
          </p:cNvSpPr>
          <p:nvPr/>
        </p:nvSpPr>
        <p:spPr bwMode="auto">
          <a:xfrm>
            <a:off x="2679700" y="4238625"/>
            <a:ext cx="80963" cy="682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45" name="Oval 29"/>
          <p:cNvSpPr>
            <a:spLocks noChangeArrowheads="1"/>
          </p:cNvSpPr>
          <p:nvPr/>
        </p:nvSpPr>
        <p:spPr bwMode="auto">
          <a:xfrm>
            <a:off x="3233738" y="4159250"/>
            <a:ext cx="82550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46" name="Oval 30"/>
          <p:cNvSpPr>
            <a:spLocks noChangeArrowheads="1"/>
          </p:cNvSpPr>
          <p:nvPr/>
        </p:nvSpPr>
        <p:spPr bwMode="auto">
          <a:xfrm>
            <a:off x="3143250" y="6065838"/>
            <a:ext cx="77788" cy="6985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47" name="Oval 31"/>
          <p:cNvSpPr>
            <a:spLocks noChangeArrowheads="1"/>
          </p:cNvSpPr>
          <p:nvPr/>
        </p:nvSpPr>
        <p:spPr bwMode="auto">
          <a:xfrm>
            <a:off x="3419475" y="6065838"/>
            <a:ext cx="79375" cy="6985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48" name="Oval 32"/>
          <p:cNvSpPr>
            <a:spLocks noChangeArrowheads="1"/>
          </p:cNvSpPr>
          <p:nvPr/>
        </p:nvSpPr>
        <p:spPr bwMode="auto">
          <a:xfrm>
            <a:off x="3603625" y="5988050"/>
            <a:ext cx="79375" cy="650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49" name="Oval 33"/>
          <p:cNvSpPr>
            <a:spLocks noChangeArrowheads="1"/>
          </p:cNvSpPr>
          <p:nvPr/>
        </p:nvSpPr>
        <p:spPr bwMode="auto">
          <a:xfrm>
            <a:off x="3790950" y="6065838"/>
            <a:ext cx="76200" cy="6985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50" name="Oval 34"/>
          <p:cNvSpPr>
            <a:spLocks noChangeArrowheads="1"/>
          </p:cNvSpPr>
          <p:nvPr/>
        </p:nvSpPr>
        <p:spPr bwMode="auto">
          <a:xfrm>
            <a:off x="3879850" y="5908675"/>
            <a:ext cx="80963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51" name="Oval 35"/>
          <p:cNvSpPr>
            <a:spLocks noChangeArrowheads="1"/>
          </p:cNvSpPr>
          <p:nvPr/>
        </p:nvSpPr>
        <p:spPr bwMode="auto">
          <a:xfrm>
            <a:off x="4065588" y="6065838"/>
            <a:ext cx="77787" cy="6985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52" name="Oval 36"/>
          <p:cNvSpPr>
            <a:spLocks noChangeArrowheads="1"/>
          </p:cNvSpPr>
          <p:nvPr/>
        </p:nvSpPr>
        <p:spPr bwMode="auto">
          <a:xfrm>
            <a:off x="2217738" y="5749925"/>
            <a:ext cx="82550" cy="682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53" name="Oval 37"/>
          <p:cNvSpPr>
            <a:spLocks noChangeArrowheads="1"/>
          </p:cNvSpPr>
          <p:nvPr/>
        </p:nvSpPr>
        <p:spPr bwMode="auto">
          <a:xfrm>
            <a:off x="1760538" y="5511800"/>
            <a:ext cx="76200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54" name="Oval 38"/>
          <p:cNvSpPr>
            <a:spLocks noChangeArrowheads="1"/>
          </p:cNvSpPr>
          <p:nvPr/>
        </p:nvSpPr>
        <p:spPr bwMode="auto">
          <a:xfrm>
            <a:off x="2035175" y="5591175"/>
            <a:ext cx="80963" cy="650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55" name="Oval 39"/>
          <p:cNvSpPr>
            <a:spLocks noChangeArrowheads="1"/>
          </p:cNvSpPr>
          <p:nvPr/>
        </p:nvSpPr>
        <p:spPr bwMode="auto">
          <a:xfrm>
            <a:off x="2773363" y="5749925"/>
            <a:ext cx="77787" cy="682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56" name="Oval 40"/>
          <p:cNvSpPr>
            <a:spLocks noChangeArrowheads="1"/>
          </p:cNvSpPr>
          <p:nvPr/>
        </p:nvSpPr>
        <p:spPr bwMode="auto">
          <a:xfrm>
            <a:off x="2312988" y="5354638"/>
            <a:ext cx="77787" cy="635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57" name="Oval 41"/>
          <p:cNvSpPr>
            <a:spLocks noChangeArrowheads="1"/>
          </p:cNvSpPr>
          <p:nvPr/>
        </p:nvSpPr>
        <p:spPr bwMode="auto">
          <a:xfrm>
            <a:off x="2773363" y="5194300"/>
            <a:ext cx="77787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58" name="Oval 42"/>
          <p:cNvSpPr>
            <a:spLocks noChangeArrowheads="1"/>
          </p:cNvSpPr>
          <p:nvPr/>
        </p:nvSpPr>
        <p:spPr bwMode="auto">
          <a:xfrm>
            <a:off x="2679700" y="5511800"/>
            <a:ext cx="80963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59" name="Oval 43"/>
          <p:cNvSpPr>
            <a:spLocks noChangeArrowheads="1"/>
          </p:cNvSpPr>
          <p:nvPr/>
        </p:nvSpPr>
        <p:spPr bwMode="auto">
          <a:xfrm>
            <a:off x="3143250" y="5430838"/>
            <a:ext cx="77788" cy="6826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60" name="Oval 44"/>
          <p:cNvSpPr>
            <a:spLocks noChangeArrowheads="1"/>
          </p:cNvSpPr>
          <p:nvPr/>
        </p:nvSpPr>
        <p:spPr bwMode="auto">
          <a:xfrm>
            <a:off x="1943100" y="5194300"/>
            <a:ext cx="79375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61" name="Oval 45"/>
          <p:cNvSpPr>
            <a:spLocks noChangeArrowheads="1"/>
          </p:cNvSpPr>
          <p:nvPr/>
        </p:nvSpPr>
        <p:spPr bwMode="auto">
          <a:xfrm>
            <a:off x="2128838" y="6065838"/>
            <a:ext cx="76200" cy="6985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62" name="Oval 46"/>
          <p:cNvSpPr>
            <a:spLocks noChangeArrowheads="1"/>
          </p:cNvSpPr>
          <p:nvPr/>
        </p:nvSpPr>
        <p:spPr bwMode="auto">
          <a:xfrm>
            <a:off x="2128838" y="5908675"/>
            <a:ext cx="76200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63" name="Oval 47"/>
          <p:cNvSpPr>
            <a:spLocks noChangeArrowheads="1"/>
          </p:cNvSpPr>
          <p:nvPr/>
        </p:nvSpPr>
        <p:spPr bwMode="auto">
          <a:xfrm>
            <a:off x="1665288" y="5591175"/>
            <a:ext cx="82550" cy="650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5164" name="Oval 48"/>
          <p:cNvSpPr>
            <a:spLocks noChangeArrowheads="1"/>
          </p:cNvSpPr>
          <p:nvPr/>
        </p:nvSpPr>
        <p:spPr bwMode="auto">
          <a:xfrm>
            <a:off x="1574800" y="6065838"/>
            <a:ext cx="77788" cy="6985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grpSp>
        <p:nvGrpSpPr>
          <p:cNvPr id="5165" name="Group 49"/>
          <p:cNvGrpSpPr>
            <a:grpSpLocks/>
          </p:cNvGrpSpPr>
          <p:nvPr/>
        </p:nvGrpSpPr>
        <p:grpSpPr bwMode="auto">
          <a:xfrm>
            <a:off x="2344738" y="4198938"/>
            <a:ext cx="109537" cy="103187"/>
            <a:chOff x="4171" y="2206"/>
            <a:chExt cx="69" cy="65"/>
          </a:xfrm>
        </p:grpSpPr>
        <p:sp>
          <p:nvSpPr>
            <p:cNvPr id="5186" name="Line 50"/>
            <p:cNvSpPr>
              <a:spLocks noChangeShapeType="1"/>
            </p:cNvSpPr>
            <p:nvPr/>
          </p:nvSpPr>
          <p:spPr bwMode="auto">
            <a:xfrm flipV="1">
              <a:off x="4171" y="2206"/>
              <a:ext cx="69" cy="65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187" name="Line 51"/>
            <p:cNvSpPr>
              <a:spLocks noChangeShapeType="1"/>
            </p:cNvSpPr>
            <p:nvPr/>
          </p:nvSpPr>
          <p:spPr bwMode="auto">
            <a:xfrm flipH="1" flipV="1">
              <a:off x="4171" y="2206"/>
              <a:ext cx="69" cy="65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166" name="Group 52"/>
          <p:cNvGrpSpPr>
            <a:grpSpLocks/>
          </p:cNvGrpSpPr>
          <p:nvPr/>
        </p:nvGrpSpPr>
        <p:grpSpPr bwMode="auto">
          <a:xfrm>
            <a:off x="1982788" y="4541838"/>
            <a:ext cx="109537" cy="101600"/>
            <a:chOff x="3943" y="2422"/>
            <a:chExt cx="69" cy="64"/>
          </a:xfrm>
        </p:grpSpPr>
        <p:sp>
          <p:nvSpPr>
            <p:cNvPr id="5184" name="Line 53"/>
            <p:cNvSpPr>
              <a:spLocks noChangeShapeType="1"/>
            </p:cNvSpPr>
            <p:nvPr/>
          </p:nvSpPr>
          <p:spPr bwMode="auto">
            <a:xfrm flipV="1">
              <a:off x="3943" y="2422"/>
              <a:ext cx="69" cy="6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185" name="Line 54"/>
            <p:cNvSpPr>
              <a:spLocks noChangeShapeType="1"/>
            </p:cNvSpPr>
            <p:nvPr/>
          </p:nvSpPr>
          <p:spPr bwMode="auto">
            <a:xfrm flipH="1" flipV="1">
              <a:off x="3943" y="2422"/>
              <a:ext cx="69" cy="6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167" name="Group 55"/>
          <p:cNvGrpSpPr>
            <a:grpSpLocks/>
          </p:cNvGrpSpPr>
          <p:nvPr/>
        </p:nvGrpSpPr>
        <p:grpSpPr bwMode="auto">
          <a:xfrm>
            <a:off x="4108450" y="5807075"/>
            <a:ext cx="109538" cy="100013"/>
            <a:chOff x="5282" y="3219"/>
            <a:chExt cx="69" cy="63"/>
          </a:xfrm>
        </p:grpSpPr>
        <p:sp>
          <p:nvSpPr>
            <p:cNvPr id="5182" name="Line 56"/>
            <p:cNvSpPr>
              <a:spLocks noChangeShapeType="1"/>
            </p:cNvSpPr>
            <p:nvPr/>
          </p:nvSpPr>
          <p:spPr bwMode="auto">
            <a:xfrm flipV="1">
              <a:off x="5282" y="3219"/>
              <a:ext cx="69" cy="63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183" name="Line 57"/>
            <p:cNvSpPr>
              <a:spLocks noChangeShapeType="1"/>
            </p:cNvSpPr>
            <p:nvPr/>
          </p:nvSpPr>
          <p:spPr bwMode="auto">
            <a:xfrm flipH="1" flipV="1">
              <a:off x="5282" y="3219"/>
              <a:ext cx="69" cy="63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168" name="Group 58"/>
          <p:cNvGrpSpPr>
            <a:grpSpLocks/>
          </p:cNvGrpSpPr>
          <p:nvPr/>
        </p:nvGrpSpPr>
        <p:grpSpPr bwMode="auto">
          <a:xfrm>
            <a:off x="3189288" y="4556125"/>
            <a:ext cx="107950" cy="101600"/>
            <a:chOff x="4703" y="2431"/>
            <a:chExt cx="68" cy="64"/>
          </a:xfrm>
        </p:grpSpPr>
        <p:sp>
          <p:nvSpPr>
            <p:cNvPr id="5180" name="Line 59"/>
            <p:cNvSpPr>
              <a:spLocks noChangeShapeType="1"/>
            </p:cNvSpPr>
            <p:nvPr/>
          </p:nvSpPr>
          <p:spPr bwMode="auto">
            <a:xfrm flipV="1">
              <a:off x="4703" y="2431"/>
              <a:ext cx="68" cy="6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181" name="Line 60"/>
            <p:cNvSpPr>
              <a:spLocks noChangeShapeType="1"/>
            </p:cNvSpPr>
            <p:nvPr/>
          </p:nvSpPr>
          <p:spPr bwMode="auto">
            <a:xfrm flipH="1" flipV="1">
              <a:off x="4703" y="2431"/>
              <a:ext cx="68" cy="6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169" name="Group 61"/>
          <p:cNvGrpSpPr>
            <a:grpSpLocks/>
          </p:cNvGrpSpPr>
          <p:nvPr/>
        </p:nvGrpSpPr>
        <p:grpSpPr bwMode="auto">
          <a:xfrm>
            <a:off x="3444875" y="5849938"/>
            <a:ext cx="107950" cy="101600"/>
            <a:chOff x="4864" y="3246"/>
            <a:chExt cx="68" cy="64"/>
          </a:xfrm>
        </p:grpSpPr>
        <p:sp>
          <p:nvSpPr>
            <p:cNvPr id="5178" name="Line 62"/>
            <p:cNvSpPr>
              <a:spLocks noChangeShapeType="1"/>
            </p:cNvSpPr>
            <p:nvPr/>
          </p:nvSpPr>
          <p:spPr bwMode="auto">
            <a:xfrm flipV="1">
              <a:off x="4864" y="3246"/>
              <a:ext cx="68" cy="6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179" name="Line 63"/>
            <p:cNvSpPr>
              <a:spLocks noChangeShapeType="1"/>
            </p:cNvSpPr>
            <p:nvPr/>
          </p:nvSpPr>
          <p:spPr bwMode="auto">
            <a:xfrm flipH="1" flipV="1">
              <a:off x="4864" y="3246"/>
              <a:ext cx="68" cy="6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170" name="Group 64"/>
          <p:cNvGrpSpPr>
            <a:grpSpLocks/>
          </p:cNvGrpSpPr>
          <p:nvPr/>
        </p:nvGrpSpPr>
        <p:grpSpPr bwMode="auto">
          <a:xfrm>
            <a:off x="2868613" y="6016625"/>
            <a:ext cx="107950" cy="103188"/>
            <a:chOff x="4501" y="3351"/>
            <a:chExt cx="68" cy="65"/>
          </a:xfrm>
        </p:grpSpPr>
        <p:sp>
          <p:nvSpPr>
            <p:cNvPr id="5176" name="Line 65"/>
            <p:cNvSpPr>
              <a:spLocks noChangeShapeType="1"/>
            </p:cNvSpPr>
            <p:nvPr/>
          </p:nvSpPr>
          <p:spPr bwMode="auto">
            <a:xfrm flipV="1">
              <a:off x="4501" y="3351"/>
              <a:ext cx="68" cy="65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177" name="Line 66"/>
            <p:cNvSpPr>
              <a:spLocks noChangeShapeType="1"/>
            </p:cNvSpPr>
            <p:nvPr/>
          </p:nvSpPr>
          <p:spPr bwMode="auto">
            <a:xfrm flipH="1" flipV="1">
              <a:off x="4501" y="3351"/>
              <a:ext cx="68" cy="65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5171" name="Picture 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85813"/>
            <a:ext cx="2133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2" name="Text Box 47"/>
          <p:cNvSpPr txBox="1">
            <a:spLocks noChangeArrowheads="1"/>
          </p:cNvSpPr>
          <p:nvPr/>
        </p:nvSpPr>
        <p:spPr bwMode="auto">
          <a:xfrm>
            <a:off x="357188" y="285750"/>
            <a:ext cx="477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Fraud detection on mobile phone network</a:t>
            </a:r>
          </a:p>
        </p:txBody>
      </p:sp>
      <p:graphicFrame>
        <p:nvGraphicFramePr>
          <p:cNvPr id="5123" name="Object 3"/>
          <p:cNvGraphicFramePr>
            <a:graphicFrameLocks/>
          </p:cNvGraphicFramePr>
          <p:nvPr/>
        </p:nvGraphicFramePr>
        <p:xfrm>
          <a:off x="6715125" y="4572000"/>
          <a:ext cx="2119313" cy="156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Microsoft Illustratiegalerie" r:id="rId7" imgW="5499100" imgH="3492500" progId="MS_ClipArt_Gallery">
                  <p:embed/>
                </p:oleObj>
              </mc:Choice>
              <mc:Fallback>
                <p:oleObj name="Microsoft Illustratiegalerie" r:id="rId7" imgW="5499100" imgH="3492500" progId="MS_ClipArt_Gallery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25" y="4572000"/>
                        <a:ext cx="2119313" cy="156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7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4357688"/>
            <a:ext cx="131921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7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5267325"/>
            <a:ext cx="1244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75" name="Picture 11" descr="C:\TEMP\maxdb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700088"/>
            <a:ext cx="9985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446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Content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Tsunami of data</a:t>
            </a:r>
          </a:p>
          <a:p>
            <a:r>
              <a:rPr lang="nl-NL" dirty="0" smtClean="0"/>
              <a:t>The new </a:t>
            </a:r>
            <a:r>
              <a:rPr lang="nl-NL" dirty="0" err="1" smtClean="0"/>
              <a:t>paradigm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Horizontals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verticals</a:t>
            </a:r>
            <a:endParaRPr lang="nl-NL" dirty="0" smtClean="0"/>
          </a:p>
          <a:p>
            <a:r>
              <a:rPr lang="nl-NL" dirty="0" smtClean="0"/>
              <a:t>Industrial </a:t>
            </a:r>
            <a:r>
              <a:rPr lang="nl-NL" dirty="0" err="1" smtClean="0"/>
              <a:t>examples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Valorization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Why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institute</a:t>
            </a:r>
            <a:r>
              <a:rPr lang="nl-NL" smtClean="0"/>
              <a:t> ? </a:t>
            </a:r>
            <a:r>
              <a:rPr lang="nl-NL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034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29" y="-181970"/>
            <a:ext cx="8229600" cy="1143000"/>
          </a:xfrm>
        </p:spPr>
        <p:txBody>
          <a:bodyPr/>
          <a:lstStyle/>
          <a:p>
            <a:pPr algn="l"/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434" y="351443"/>
            <a:ext cx="8229600" cy="5731098"/>
          </a:xfrm>
        </p:spPr>
        <p:txBody>
          <a:bodyPr>
            <a:normAutofit fontScale="85000" lnSpcReduction="20000"/>
          </a:bodyPr>
          <a:lstStyle/>
          <a:p>
            <a:r>
              <a:rPr lang="nl-NL" dirty="0" err="1" smtClean="0"/>
              <a:t>Horizontals</a:t>
            </a:r>
            <a:r>
              <a:rPr lang="nl-NL" dirty="0" smtClean="0"/>
              <a:t>: data </a:t>
            </a:r>
            <a:r>
              <a:rPr lang="nl-NL" dirty="0" err="1" smtClean="0"/>
              <a:t>driven</a:t>
            </a:r>
            <a:r>
              <a:rPr lang="nl-NL" b="1" dirty="0" smtClean="0"/>
              <a:t> </a:t>
            </a:r>
            <a:r>
              <a:rPr lang="nl-NL" b="1" dirty="0" err="1" smtClean="0"/>
              <a:t>algorithms</a:t>
            </a:r>
            <a:endParaRPr lang="nl-NL" b="1" dirty="0" smtClean="0"/>
          </a:p>
          <a:p>
            <a:pPr lvl="1"/>
            <a:r>
              <a:rPr lang="nl-NL" dirty="0" err="1" smtClean="0"/>
              <a:t>Numerical</a:t>
            </a:r>
            <a:r>
              <a:rPr lang="nl-NL" dirty="0" smtClean="0"/>
              <a:t> (</a:t>
            </a:r>
            <a:r>
              <a:rPr lang="nl-NL" dirty="0" err="1" smtClean="0"/>
              <a:t>multi</a:t>
            </a:r>
            <a:r>
              <a:rPr lang="nl-NL" dirty="0" smtClean="0"/>
              <a:t>-)</a:t>
            </a:r>
            <a:r>
              <a:rPr lang="nl-NL" dirty="0" err="1" smtClean="0"/>
              <a:t>linear</a:t>
            </a:r>
            <a:r>
              <a:rPr lang="nl-NL" dirty="0" smtClean="0"/>
              <a:t> algebra</a:t>
            </a:r>
          </a:p>
          <a:p>
            <a:pPr lvl="1"/>
            <a:r>
              <a:rPr lang="nl-NL" dirty="0" smtClean="0"/>
              <a:t>System </a:t>
            </a:r>
            <a:r>
              <a:rPr lang="nl-NL" dirty="0" err="1" smtClean="0"/>
              <a:t>identification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control  </a:t>
            </a:r>
          </a:p>
          <a:p>
            <a:pPr lvl="1"/>
            <a:r>
              <a:rPr lang="nl-NL" dirty="0" smtClean="0"/>
              <a:t>Digital </a:t>
            </a:r>
            <a:r>
              <a:rPr lang="nl-NL" dirty="0" err="1" smtClean="0"/>
              <a:t>signal</a:t>
            </a:r>
            <a:r>
              <a:rPr lang="nl-NL" dirty="0" smtClean="0"/>
              <a:t> </a:t>
            </a:r>
            <a:r>
              <a:rPr lang="nl-NL" dirty="0" smtClean="0"/>
              <a:t>processing</a:t>
            </a:r>
          </a:p>
          <a:p>
            <a:pPr lvl="1"/>
            <a:r>
              <a:rPr lang="nl-NL" dirty="0" err="1" smtClean="0"/>
              <a:t>Statistics</a:t>
            </a:r>
            <a:r>
              <a:rPr lang="nl-NL" dirty="0" smtClean="0"/>
              <a:t> </a:t>
            </a:r>
            <a:endParaRPr lang="nl-NL" dirty="0" smtClean="0"/>
          </a:p>
          <a:p>
            <a:pPr lvl="1"/>
            <a:r>
              <a:rPr lang="nl-NL" dirty="0" smtClean="0"/>
              <a:t>Machine Learning</a:t>
            </a:r>
          </a:p>
          <a:p>
            <a:pPr lvl="2"/>
            <a:r>
              <a:rPr lang="nl-NL" dirty="0" smtClean="0"/>
              <a:t>Support Vector Machines </a:t>
            </a:r>
          </a:p>
          <a:p>
            <a:pPr lvl="2"/>
            <a:r>
              <a:rPr lang="nl-NL" dirty="0" err="1" smtClean="0"/>
              <a:t>Probabilistic</a:t>
            </a:r>
            <a:r>
              <a:rPr lang="nl-NL" dirty="0" smtClean="0"/>
              <a:t> </a:t>
            </a:r>
            <a:r>
              <a:rPr lang="nl-NL" dirty="0" err="1" smtClean="0"/>
              <a:t>algorithms</a:t>
            </a:r>
            <a:r>
              <a:rPr lang="nl-NL" dirty="0" smtClean="0"/>
              <a:t>  </a:t>
            </a:r>
          </a:p>
          <a:p>
            <a:pPr lvl="1"/>
            <a:r>
              <a:rPr lang="nl-NL" dirty="0" err="1" smtClean="0"/>
              <a:t>Visualization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Verticals</a:t>
            </a:r>
            <a:endParaRPr lang="nl-NL" dirty="0" smtClean="0"/>
          </a:p>
          <a:p>
            <a:pPr lvl="1"/>
            <a:r>
              <a:rPr lang="nl-NL" dirty="0" smtClean="0"/>
              <a:t>Digital Health </a:t>
            </a:r>
          </a:p>
          <a:p>
            <a:pPr lvl="1"/>
            <a:r>
              <a:rPr lang="nl-NL" dirty="0" err="1" smtClean="0"/>
              <a:t>Industry</a:t>
            </a:r>
            <a:r>
              <a:rPr lang="nl-NL" dirty="0" smtClean="0"/>
              <a:t> 4.0  </a:t>
            </a:r>
          </a:p>
          <a:p>
            <a:pPr lvl="1"/>
            <a:r>
              <a:rPr lang="nl-NL" dirty="0" smtClean="0"/>
              <a:t>Smart </a:t>
            </a:r>
            <a:r>
              <a:rPr lang="nl-NL" dirty="0" err="1" smtClean="0"/>
              <a:t>Cities</a:t>
            </a:r>
            <a:r>
              <a:rPr lang="nl-NL" dirty="0" smtClean="0"/>
              <a:t> </a:t>
            </a:r>
          </a:p>
          <a:p>
            <a:pPr lvl="1"/>
            <a:r>
              <a:rPr lang="nl-NL" dirty="0" err="1" smtClean="0"/>
              <a:t>Fintech</a:t>
            </a:r>
            <a:r>
              <a:rPr lang="nl-NL" dirty="0" smtClean="0"/>
              <a:t> </a:t>
            </a:r>
            <a:endParaRPr lang="nl-NL" dirty="0" smtClean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..</a:t>
            </a:r>
            <a:endParaRPr lang="nl-NL" dirty="0"/>
          </a:p>
        </p:txBody>
      </p:sp>
      <p:sp>
        <p:nvSpPr>
          <p:cNvPr id="4" name="Afgeronde rechthoek 3"/>
          <p:cNvSpPr/>
          <p:nvPr/>
        </p:nvSpPr>
        <p:spPr>
          <a:xfrm>
            <a:off x="5629581" y="1581917"/>
            <a:ext cx="2036618" cy="699177"/>
          </a:xfrm>
          <a:prstGeom prst="roundRect">
            <a:avLst/>
          </a:prstGeom>
          <a:solidFill>
            <a:srgbClr val="CD951A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Fundamental</a:t>
            </a:r>
            <a:r>
              <a:rPr lang="nl-NL" dirty="0" smtClean="0"/>
              <a:t> Research</a:t>
            </a:r>
            <a:endParaRPr lang="nl-NL" dirty="0"/>
          </a:p>
        </p:txBody>
      </p:sp>
      <p:sp>
        <p:nvSpPr>
          <p:cNvPr id="5" name="Afgeronde rechthoek 4"/>
          <p:cNvSpPr/>
          <p:nvPr/>
        </p:nvSpPr>
        <p:spPr>
          <a:xfrm>
            <a:off x="5639271" y="2875837"/>
            <a:ext cx="2036618" cy="699177"/>
          </a:xfrm>
          <a:prstGeom prst="roundRect">
            <a:avLst/>
          </a:prstGeom>
          <a:solidFill>
            <a:srgbClr val="CD6609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Strategic Basic Research</a:t>
            </a:r>
            <a:endParaRPr lang="nl-NL" dirty="0"/>
          </a:p>
        </p:txBody>
      </p:sp>
      <p:sp>
        <p:nvSpPr>
          <p:cNvPr id="6" name="Afgeronde rechthoek 5"/>
          <p:cNvSpPr/>
          <p:nvPr/>
        </p:nvSpPr>
        <p:spPr>
          <a:xfrm>
            <a:off x="5634690" y="4169757"/>
            <a:ext cx="2036618" cy="699177"/>
          </a:xfrm>
          <a:prstGeom prst="roundRect">
            <a:avLst/>
          </a:prstGeom>
          <a:solidFill>
            <a:srgbClr val="E82A03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Valorsation</a:t>
            </a:r>
            <a:r>
              <a:rPr lang="nl-NL" dirty="0" smtClean="0"/>
              <a:t> </a:t>
            </a:r>
            <a:r>
              <a:rPr lang="nl-NL" dirty="0" err="1" smtClean="0"/>
              <a:t>based</a:t>
            </a:r>
            <a:r>
              <a:rPr lang="nl-NL" dirty="0" smtClean="0"/>
              <a:t> research</a:t>
            </a:r>
            <a:endParaRPr lang="nl-NL" dirty="0"/>
          </a:p>
        </p:txBody>
      </p:sp>
      <p:sp>
        <p:nvSpPr>
          <p:cNvPr id="7" name="Afgeronde rechthoek 6"/>
          <p:cNvSpPr/>
          <p:nvPr/>
        </p:nvSpPr>
        <p:spPr>
          <a:xfrm>
            <a:off x="5639271" y="5487064"/>
            <a:ext cx="2036618" cy="1031904"/>
          </a:xfrm>
          <a:prstGeom prst="roundRect">
            <a:avLst/>
          </a:prstGeom>
          <a:solidFill>
            <a:srgbClr val="CD043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nl-NL" dirty="0" smtClean="0"/>
              <a:t> </a:t>
            </a:r>
            <a:r>
              <a:rPr lang="nl-NL" dirty="0" err="1" smtClean="0"/>
              <a:t>Industry</a:t>
            </a:r>
            <a:endParaRPr lang="nl-NL" dirty="0" smtClean="0"/>
          </a:p>
          <a:p>
            <a:pPr marL="285750" indent="-285750">
              <a:buFontTx/>
              <a:buChar char="-"/>
            </a:pPr>
            <a:r>
              <a:rPr lang="nl-NL" dirty="0" smtClean="0"/>
              <a:t> Society 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 </a:t>
            </a:r>
            <a:r>
              <a:rPr lang="nl-NL" dirty="0" err="1" smtClean="0"/>
              <a:t>Spinoffs</a:t>
            </a:r>
            <a:endParaRPr lang="nl-NL" dirty="0" smtClean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8" name="Pijl omlaag 7"/>
          <p:cNvSpPr/>
          <p:nvPr/>
        </p:nvSpPr>
        <p:spPr>
          <a:xfrm>
            <a:off x="6428751" y="2281094"/>
            <a:ext cx="328228" cy="594743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 omlaag 8"/>
          <p:cNvSpPr/>
          <p:nvPr/>
        </p:nvSpPr>
        <p:spPr>
          <a:xfrm>
            <a:off x="6438441" y="3575014"/>
            <a:ext cx="328228" cy="594743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 omlaag 9"/>
          <p:cNvSpPr/>
          <p:nvPr/>
        </p:nvSpPr>
        <p:spPr>
          <a:xfrm>
            <a:off x="6448131" y="4868934"/>
            <a:ext cx="328228" cy="594743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 omlaag 11"/>
          <p:cNvSpPr/>
          <p:nvPr/>
        </p:nvSpPr>
        <p:spPr>
          <a:xfrm>
            <a:off x="8139229" y="1269866"/>
            <a:ext cx="533956" cy="5422263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7994911" y="542560"/>
            <a:ext cx="868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 smtClean="0"/>
              <a:t>TRL</a:t>
            </a:r>
            <a:endParaRPr lang="nl-NL" sz="3600" b="1" dirty="0"/>
          </a:p>
        </p:txBody>
      </p:sp>
      <p:sp>
        <p:nvSpPr>
          <p:cNvPr id="15" name="Rechthoek 14"/>
          <p:cNvSpPr/>
          <p:nvPr/>
        </p:nvSpPr>
        <p:spPr>
          <a:xfrm>
            <a:off x="8498237" y="1565695"/>
            <a:ext cx="523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</a:rPr>
              <a:t> </a:t>
            </a:r>
            <a:r>
              <a:rPr lang="nl-NL" sz="3600" b="1" dirty="0" smtClean="0">
                <a:solidFill>
                  <a:prstClr val="black"/>
                </a:solidFill>
              </a:rPr>
              <a:t>1</a:t>
            </a:r>
            <a:endParaRPr lang="nl-NL" sz="3600" b="1" dirty="0">
              <a:solidFill>
                <a:prstClr val="black"/>
              </a:solidFill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8500753" y="4236538"/>
            <a:ext cx="523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</a:rPr>
              <a:t> 6</a:t>
            </a:r>
          </a:p>
        </p:txBody>
      </p:sp>
      <p:sp>
        <p:nvSpPr>
          <p:cNvPr id="17" name="Rechthoek 16"/>
          <p:cNvSpPr/>
          <p:nvPr/>
        </p:nvSpPr>
        <p:spPr>
          <a:xfrm>
            <a:off x="8529615" y="5929453"/>
            <a:ext cx="523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</a:rPr>
              <a:t> </a:t>
            </a:r>
            <a:r>
              <a:rPr lang="nl-NL" sz="3600" b="1" dirty="0" smtClean="0">
                <a:solidFill>
                  <a:prstClr val="black"/>
                </a:solidFill>
              </a:rPr>
              <a:t>9</a:t>
            </a:r>
            <a:endParaRPr lang="nl-NL" sz="3600" b="1" dirty="0">
              <a:solidFill>
                <a:prstClr val="black"/>
              </a:solidFill>
            </a:endParaRPr>
          </a:p>
        </p:txBody>
      </p:sp>
      <p:sp>
        <p:nvSpPr>
          <p:cNvPr id="18" name="Pijl links en rechts 17"/>
          <p:cNvSpPr/>
          <p:nvPr/>
        </p:nvSpPr>
        <p:spPr>
          <a:xfrm>
            <a:off x="7661458" y="1847078"/>
            <a:ext cx="637145" cy="364948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 links en rechts 18"/>
          <p:cNvSpPr/>
          <p:nvPr/>
        </p:nvSpPr>
        <p:spPr>
          <a:xfrm>
            <a:off x="7669548" y="3067298"/>
            <a:ext cx="637145" cy="364948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Pijl links en rechts 19"/>
          <p:cNvSpPr/>
          <p:nvPr/>
        </p:nvSpPr>
        <p:spPr>
          <a:xfrm>
            <a:off x="7692069" y="4330808"/>
            <a:ext cx="637145" cy="364948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Pijl links en rechts 20"/>
          <p:cNvSpPr/>
          <p:nvPr/>
        </p:nvSpPr>
        <p:spPr>
          <a:xfrm>
            <a:off x="7671297" y="5781908"/>
            <a:ext cx="637145" cy="364948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014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www: max 19 clicks !</a:t>
            </a:r>
            <a:endParaRPr lang="nl-NL" dirty="0"/>
          </a:p>
        </p:txBody>
      </p:sp>
      <p:pic>
        <p:nvPicPr>
          <p:cNvPr id="4" name="iu1HVuHynggFT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055" b="1055"/>
          <a:stretch>
            <a:fillRect/>
          </a:stretch>
        </p:blipFill>
        <p:spPr>
          <a:xfrm>
            <a:off x="0" y="1600200"/>
            <a:ext cx="9144000" cy="4965700"/>
          </a:xfr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F3D-DE77-E843-9731-95D755F6922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068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er_spinoffs_stadius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" b="13126"/>
          <a:stretch/>
        </p:blipFill>
        <p:spPr>
          <a:xfrm>
            <a:off x="1670220" y="0"/>
            <a:ext cx="57751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10851"/>
      </p:ext>
    </p:extLst>
  </p:cSld>
  <p:clrMapOvr>
    <a:masterClrMapping/>
  </p:clrMapOvr>
  <p:transition xmlns:p14="http://schemas.microsoft.com/office/powerpoint/2010/main" spd="slow" advClick="0" advTm="5000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Content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Tsunami of data</a:t>
            </a:r>
          </a:p>
          <a:p>
            <a:r>
              <a:rPr lang="nl-NL" dirty="0" smtClean="0"/>
              <a:t>The new </a:t>
            </a:r>
            <a:r>
              <a:rPr lang="nl-NL" dirty="0" err="1" smtClean="0"/>
              <a:t>paradigm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Horizontals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verticals</a:t>
            </a:r>
            <a:endParaRPr lang="nl-NL" dirty="0" smtClean="0"/>
          </a:p>
          <a:p>
            <a:r>
              <a:rPr lang="nl-NL" dirty="0" smtClean="0"/>
              <a:t>Industrial </a:t>
            </a:r>
            <a:r>
              <a:rPr lang="nl-NL" dirty="0" err="1" smtClean="0"/>
              <a:t>examples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Valorization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Why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institute</a:t>
            </a:r>
            <a:r>
              <a:rPr lang="nl-NL" smtClean="0"/>
              <a:t> ? </a:t>
            </a:r>
            <a:r>
              <a:rPr lang="nl-NL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983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err="1" smtClean="0"/>
              <a:t>Why</a:t>
            </a:r>
            <a:r>
              <a:rPr lang="nl-NL" dirty="0" smtClean="0"/>
              <a:t> KU Leuven BIG DATA INSTITUTE 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600200"/>
            <a:ext cx="8365067" cy="5257800"/>
          </a:xfrm>
        </p:spPr>
        <p:txBody>
          <a:bodyPr>
            <a:normAutofit fontScale="92500" lnSpcReduction="20000"/>
          </a:bodyPr>
          <a:lstStyle/>
          <a:p>
            <a:r>
              <a:rPr lang="nl-NL" dirty="0" err="1" smtClean="0"/>
              <a:t>Zillion</a:t>
            </a:r>
            <a:r>
              <a:rPr lang="nl-NL" dirty="0" smtClean="0"/>
              <a:t> of </a:t>
            </a:r>
            <a:r>
              <a:rPr lang="nl-NL" dirty="0" err="1" smtClean="0"/>
              <a:t>opportunities</a:t>
            </a:r>
            <a:endParaRPr lang="nl-NL" dirty="0" smtClean="0"/>
          </a:p>
          <a:p>
            <a:r>
              <a:rPr lang="nl-NL" dirty="0" err="1" smtClean="0"/>
              <a:t>Horizontal</a:t>
            </a:r>
            <a:r>
              <a:rPr lang="nl-NL" dirty="0" err="1" smtClean="0"/>
              <a:t>s</a:t>
            </a:r>
            <a:endParaRPr lang="nl-NL" dirty="0" smtClean="0"/>
          </a:p>
          <a:p>
            <a:pPr lvl="1"/>
            <a:r>
              <a:rPr lang="nl-NL" dirty="0" err="1" smtClean="0"/>
              <a:t>Scientific</a:t>
            </a:r>
            <a:r>
              <a:rPr lang="nl-NL" dirty="0" smtClean="0"/>
              <a:t> Disciplines </a:t>
            </a:r>
            <a:endParaRPr lang="nl-NL" dirty="0"/>
          </a:p>
          <a:p>
            <a:r>
              <a:rPr lang="nl-NL" dirty="0" err="1" smtClean="0"/>
              <a:t>Verticals</a:t>
            </a:r>
            <a:r>
              <a:rPr lang="nl-NL" dirty="0" smtClean="0"/>
              <a:t> </a:t>
            </a:r>
          </a:p>
          <a:p>
            <a:pPr lvl="1"/>
            <a:r>
              <a:rPr lang="nl-NL" dirty="0"/>
              <a:t>Application </a:t>
            </a:r>
            <a:r>
              <a:rPr lang="nl-NL" dirty="0" err="1"/>
              <a:t>areas</a:t>
            </a:r>
            <a:r>
              <a:rPr lang="nl-NL" dirty="0"/>
              <a:t> (health, </a:t>
            </a:r>
            <a:r>
              <a:rPr lang="nl-NL" dirty="0" err="1"/>
              <a:t>finance</a:t>
            </a:r>
            <a:r>
              <a:rPr lang="nl-NL" dirty="0"/>
              <a:t>, </a:t>
            </a:r>
            <a:r>
              <a:rPr lang="nl-NL" dirty="0" err="1"/>
              <a:t>industry</a:t>
            </a:r>
            <a:r>
              <a:rPr lang="nl-NL" dirty="0"/>
              <a:t>,</a:t>
            </a:r>
            <a:r>
              <a:rPr lang="mr-IN" dirty="0"/>
              <a:t>…</a:t>
            </a:r>
            <a:r>
              <a:rPr lang="en-US" dirty="0"/>
              <a:t>) </a:t>
            </a:r>
            <a:endParaRPr lang="en-US" dirty="0" smtClean="0"/>
          </a:p>
          <a:p>
            <a:pPr lvl="1"/>
            <a:r>
              <a:rPr lang="en-US" dirty="0" smtClean="0"/>
              <a:t>Society driven challenges </a:t>
            </a:r>
            <a:endParaRPr lang="nl-NL" dirty="0" smtClean="0"/>
          </a:p>
          <a:p>
            <a:r>
              <a:rPr lang="nl-NL" dirty="0" smtClean="0"/>
              <a:t>Branding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visibility</a:t>
            </a:r>
            <a:r>
              <a:rPr lang="nl-NL" dirty="0" smtClean="0"/>
              <a:t> </a:t>
            </a:r>
          </a:p>
          <a:p>
            <a:pPr lvl="1"/>
            <a:r>
              <a:rPr lang="nl-NL" dirty="0"/>
              <a:t>Website</a:t>
            </a:r>
          </a:p>
          <a:p>
            <a:pPr lvl="1"/>
            <a:r>
              <a:rPr lang="nl-NL" dirty="0"/>
              <a:t>Events: workshops, seminars, speakers,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Sharing partners </a:t>
            </a:r>
          </a:p>
          <a:p>
            <a:pPr lvl="1"/>
            <a:r>
              <a:rPr lang="en-US" dirty="0"/>
              <a:t>Network for proposal partners </a:t>
            </a:r>
            <a:endParaRPr lang="nl-NL" dirty="0" smtClean="0"/>
          </a:p>
          <a:p>
            <a:r>
              <a:rPr lang="nl-NL" dirty="0" err="1" smtClean="0"/>
              <a:t>Decision</a:t>
            </a:r>
            <a:r>
              <a:rPr lang="nl-NL" dirty="0" smtClean="0"/>
              <a:t> GEBU/AR </a:t>
            </a:r>
            <a:r>
              <a:rPr lang="nl-NL" dirty="0" err="1" smtClean="0"/>
              <a:t>pending</a:t>
            </a:r>
            <a:r>
              <a:rPr lang="nl-NL" dirty="0" smtClean="0"/>
              <a:t> </a:t>
            </a:r>
          </a:p>
          <a:p>
            <a:pPr lvl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78331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BX0k6-RIQAAI8Y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90499" y="279400"/>
            <a:ext cx="8798253" cy="4838700"/>
          </a:xfrm>
        </p:spPr>
      </p:pic>
      <p:sp>
        <p:nvSpPr>
          <p:cNvPr id="3" name="Tekstvak 2"/>
          <p:cNvSpPr txBox="1"/>
          <p:nvPr/>
        </p:nvSpPr>
        <p:spPr>
          <a:xfrm>
            <a:off x="0" y="5397500"/>
            <a:ext cx="29155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 </a:t>
            </a:r>
            <a:r>
              <a:rPr lang="nl-NL" dirty="0" err="1" smtClean="0"/>
              <a:t>million</a:t>
            </a:r>
            <a:r>
              <a:rPr lang="nl-NL" dirty="0" smtClean="0"/>
              <a:t> = 1 000 000</a:t>
            </a:r>
          </a:p>
          <a:p>
            <a:r>
              <a:rPr lang="nl-NL" dirty="0" smtClean="0"/>
              <a:t>1 </a:t>
            </a:r>
            <a:r>
              <a:rPr lang="nl-NL" dirty="0" err="1" smtClean="0"/>
              <a:t>billion</a:t>
            </a:r>
            <a:r>
              <a:rPr lang="nl-NL" dirty="0" smtClean="0"/>
              <a:t>  = 1 000 000 000</a:t>
            </a:r>
          </a:p>
          <a:p>
            <a:r>
              <a:rPr lang="nl-NL" dirty="0" smtClean="0"/>
              <a:t>1 </a:t>
            </a:r>
            <a:r>
              <a:rPr lang="nl-NL" dirty="0" err="1" smtClean="0"/>
              <a:t>trillion</a:t>
            </a:r>
            <a:r>
              <a:rPr lang="nl-NL" dirty="0" smtClean="0"/>
              <a:t> = 1 000 000 000 000</a:t>
            </a:r>
          </a:p>
          <a:p>
            <a:r>
              <a:rPr lang="nl-NL" dirty="0" smtClean="0"/>
              <a:t>1 </a:t>
            </a:r>
            <a:r>
              <a:rPr lang="nl-NL" dirty="0" err="1" smtClean="0"/>
              <a:t>quadrillion</a:t>
            </a:r>
            <a:r>
              <a:rPr lang="nl-NL" dirty="0" smtClean="0"/>
              <a:t> = </a:t>
            </a:r>
            <a:endParaRPr lang="nl-NL" dirty="0"/>
          </a:p>
          <a:p>
            <a:r>
              <a:rPr lang="nl-NL" dirty="0" smtClean="0"/>
              <a:t>1 000 000 000 000 000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955503" y="5305167"/>
            <a:ext cx="30551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 kB   = 1 000 </a:t>
            </a:r>
          </a:p>
          <a:p>
            <a:r>
              <a:rPr lang="nl-NL" dirty="0" smtClean="0"/>
              <a:t>1 MB = 1 000 000</a:t>
            </a:r>
          </a:p>
          <a:p>
            <a:r>
              <a:rPr lang="nl-NL" dirty="0" smtClean="0"/>
              <a:t>1 GB  = 1 000 000 000</a:t>
            </a:r>
          </a:p>
          <a:p>
            <a:r>
              <a:rPr lang="nl-NL" dirty="0" smtClean="0"/>
              <a:t>1 TB   = 1 000 000 000 000</a:t>
            </a:r>
          </a:p>
          <a:p>
            <a:r>
              <a:rPr lang="nl-NL" dirty="0" smtClean="0"/>
              <a:t>1 PB   = 1 000 000 000 000 000  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165007" y="5305167"/>
            <a:ext cx="27668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 TB </a:t>
            </a:r>
          </a:p>
          <a:p>
            <a:r>
              <a:rPr lang="nl-NL" dirty="0" smtClean="0"/>
              <a:t>= large </a:t>
            </a:r>
            <a:r>
              <a:rPr lang="nl-NL" dirty="0" err="1" smtClean="0"/>
              <a:t>university</a:t>
            </a:r>
            <a:r>
              <a:rPr lang="nl-NL" dirty="0" smtClean="0"/>
              <a:t> </a:t>
            </a:r>
            <a:r>
              <a:rPr lang="nl-NL" dirty="0" err="1" smtClean="0"/>
              <a:t>library</a:t>
            </a:r>
            <a:endParaRPr lang="nl-NL" dirty="0" smtClean="0"/>
          </a:p>
          <a:p>
            <a:r>
              <a:rPr lang="nl-NL" dirty="0" smtClean="0"/>
              <a:t>= 212 DVD discs </a:t>
            </a:r>
          </a:p>
          <a:p>
            <a:r>
              <a:rPr lang="nl-NL" dirty="0" smtClean="0"/>
              <a:t>= 1430 </a:t>
            </a:r>
            <a:r>
              <a:rPr lang="nl-NL" dirty="0" err="1" smtClean="0"/>
              <a:t>CDs</a:t>
            </a:r>
            <a:endParaRPr lang="nl-NL" dirty="0" smtClean="0"/>
          </a:p>
          <a:p>
            <a:r>
              <a:rPr lang="nl-NL" dirty="0" smtClean="0"/>
              <a:t>= 3 </a:t>
            </a:r>
            <a:r>
              <a:rPr lang="nl-NL" dirty="0" err="1" smtClean="0"/>
              <a:t>year</a:t>
            </a:r>
            <a:r>
              <a:rPr lang="nl-NL" dirty="0" smtClean="0"/>
              <a:t> </a:t>
            </a:r>
            <a:r>
              <a:rPr lang="nl-NL" dirty="0" err="1" smtClean="0"/>
              <a:t>music</a:t>
            </a:r>
            <a:r>
              <a:rPr lang="nl-NL" dirty="0" smtClean="0"/>
              <a:t> in CD </a:t>
            </a:r>
            <a:r>
              <a:rPr lang="nl-NL" dirty="0" err="1" smtClean="0"/>
              <a:t>quality</a:t>
            </a:r>
            <a:r>
              <a:rPr lang="nl-NL" dirty="0" smtClean="0"/>
              <a:t>   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F3D-DE77-E843-9731-95D755F6922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4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5"/>
          <a:stretch/>
        </p:blipFill>
        <p:spPr bwMode="auto">
          <a:xfrm>
            <a:off x="628196" y="771342"/>
            <a:ext cx="1784804" cy="200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39296" y="2843768"/>
            <a:ext cx="23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Computer </a:t>
            </a:r>
            <a:r>
              <a:rPr lang="nl-NL" dirty="0" err="1" smtClean="0"/>
              <a:t>Tomography</a:t>
            </a:r>
            <a:endParaRPr lang="nl-NL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96" y="3367777"/>
            <a:ext cx="2013404" cy="150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457200" y="5054600"/>
            <a:ext cx="2088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Magnetic</a:t>
            </a:r>
            <a:r>
              <a:rPr lang="nl-NL" dirty="0" smtClean="0"/>
              <a:t> </a:t>
            </a:r>
            <a:r>
              <a:rPr lang="nl-NL" dirty="0" err="1" smtClean="0"/>
              <a:t>resonance</a:t>
            </a:r>
            <a:endParaRPr lang="nl-NL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95750" y="1903339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6913" y="990526"/>
            <a:ext cx="79216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8"/>
          <p:cNvSpPr txBox="1">
            <a:spLocks noChangeArrowheads="1"/>
          </p:cNvSpPr>
          <p:nvPr/>
        </p:nvSpPr>
        <p:spPr bwMode="auto">
          <a:xfrm>
            <a:off x="3098800" y="1704901"/>
            <a:ext cx="1581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GS-FLX Roche </a:t>
            </a:r>
          </a:p>
          <a:p>
            <a:r>
              <a:rPr lang="en-US" sz="1200">
                <a:solidFill>
                  <a:schemeClr val="tx1"/>
                </a:solidFill>
              </a:rPr>
              <a:t>Applied Science 454</a:t>
            </a:r>
            <a:endParaRPr lang="nl-BE" sz="1200">
              <a:solidFill>
                <a:schemeClr val="tx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104695" y="2257907"/>
            <a:ext cx="126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Sequencers</a:t>
            </a:r>
            <a:endParaRPr lang="nl-NL" dirty="0"/>
          </a:p>
        </p:txBody>
      </p:sp>
      <p:sp>
        <p:nvSpPr>
          <p:cNvPr id="11" name="Rectangle 2053"/>
          <p:cNvSpPr>
            <a:spLocks noChangeArrowheads="1"/>
          </p:cNvSpPr>
          <p:nvPr/>
        </p:nvSpPr>
        <p:spPr bwMode="auto">
          <a:xfrm>
            <a:off x="4706938" y="581745"/>
            <a:ext cx="1571625" cy="31702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nl-NL" sz="800" dirty="0">
                <a:solidFill>
                  <a:schemeClr val="tx1"/>
                </a:solidFill>
                <a:latin typeface="Arial Unicode MS" pitchFamily="34" charset="-128"/>
              </a:rPr>
              <a:t>ACACATTAAATCTTATATGCTAAAACTAGGTCTCGTTTTAGGGATGTTTATAACCATCTTTGAGATTATTGATGCATGGTTATTGGTTAGAAAAAATATACGCTTGTTTTTCTTTCCTAGGTTGATTGACTCATACATGTGTTTCATTGAGGAAGGAACTTAACAAAACTGCACTTTTTTCAACGTCACAGCTACTTTAAAAGTGATCAAAGTATATCAAGAAAGCTTAATATAAAGACATTTGTTTCAAGGTTTCGTAAGTGCACAATATCAAGAAGACAAAAATGACTAATTTTGTTTTCAGGAAGCATATATATTACACGAACACAAATCTATTTTTGTAATCAACACCGACCATGGTTCGATTACACACATTAAATCTTATATGCTAAAACTAGGTCTCGTTTTAGGGATGTTTATAACCATCTTTGAGATTATTGATGCATGGTTATTGGTTAGAAAAAATATACGCTTGTTTTTCTTTCCTAGGTTGATTGA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6575" y="4098925"/>
            <a:ext cx="15716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9638" y="3797947"/>
            <a:ext cx="1500188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SAMPL_H3_bi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29450" y="624503"/>
            <a:ext cx="1862138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5"/>
          <p:cNvPicPr>
            <a:picLocks noChangeAspect="1"/>
          </p:cNvPicPr>
          <p:nvPr/>
        </p:nvPicPr>
        <p:blipFill rotWithShape="1">
          <a:blip r:embed="rId8"/>
          <a:srcRect l="5307" t="7462" r="5307" b="9702"/>
          <a:stretch/>
        </p:blipFill>
        <p:spPr>
          <a:xfrm>
            <a:off x="7029450" y="3797947"/>
            <a:ext cx="1862138" cy="1399513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7042150" y="5432907"/>
            <a:ext cx="229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Mass</a:t>
            </a:r>
            <a:r>
              <a:rPr lang="nl-NL" dirty="0" smtClean="0"/>
              <a:t> </a:t>
            </a:r>
            <a:r>
              <a:rPr lang="nl-NL" dirty="0" err="1" smtClean="0"/>
              <a:t>spectrometry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3236913" y="5070475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Microarrays </a:t>
            </a:r>
          </a:p>
          <a:p>
            <a:r>
              <a:rPr lang="nl-NL" dirty="0" smtClean="0"/>
              <a:t>(DNA chips)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233440" y="50800"/>
            <a:ext cx="64119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smtClean="0"/>
              <a:t>Data tsunami </a:t>
            </a:r>
            <a:r>
              <a:rPr lang="nl-NL" sz="3200" b="1" dirty="0" err="1" smtClean="0"/>
              <a:t>induced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by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technology</a:t>
            </a:r>
            <a:r>
              <a:rPr lang="nl-NL" sz="3200" b="1" dirty="0" smtClean="0"/>
              <a:t> </a:t>
            </a:r>
            <a:endParaRPr lang="nl-NL" sz="3200" b="1" dirty="0"/>
          </a:p>
        </p:txBody>
      </p:sp>
      <p:pic>
        <p:nvPicPr>
          <p:cNvPr id="19" name="Picture 31" descr="posterNorm.eps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569" y="5550932"/>
            <a:ext cx="992862" cy="1222927"/>
          </a:xfrm>
          <a:prstGeom prst="rect">
            <a:avLst/>
          </a:prstGeom>
        </p:spPr>
      </p:pic>
      <p:pic>
        <p:nvPicPr>
          <p:cNvPr id="20" name="Picture 32" descr="posterHD.eps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296" y="5550932"/>
            <a:ext cx="992862" cy="1222927"/>
          </a:xfrm>
          <a:prstGeom prst="rect">
            <a:avLst/>
          </a:prstGeom>
        </p:spPr>
      </p:pic>
      <p:pic>
        <p:nvPicPr>
          <p:cNvPr id="21" name="Picture 33" descr="atlasNorm.eps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022" y="5550932"/>
            <a:ext cx="992862" cy="122292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1F3D-DE77-E843-9731-95D755F6922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076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na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5" y="0"/>
            <a:ext cx="9289032" cy="71734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836712" y="-123395"/>
            <a:ext cx="9577064" cy="2880320"/>
          </a:xfrm>
          <a:solidFill>
            <a:schemeClr val="tx1">
              <a:alpha val="32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Tsunami of medical </a:t>
            </a:r>
            <a:r>
              <a:rPr lang="en-US" sz="4000" dirty="0" smtClean="0">
                <a:solidFill>
                  <a:srgbClr val="FFFFFF"/>
                </a:solidFill>
              </a:rPr>
              <a:t>data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4572000" y="3861048"/>
            <a:ext cx="2924308" cy="3792421"/>
          </a:xfrm>
          <a:prstGeom prst="ellipse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"/>
                <a:cs typeface="Helvetica Neue"/>
              </a:rPr>
              <a:t>PACS</a:t>
            </a:r>
            <a:br>
              <a:rPr lang="en-US" sz="2000" dirty="0">
                <a:solidFill>
                  <a:schemeClr val="bg1"/>
                </a:solidFill>
                <a:latin typeface="Helvetica Neue"/>
                <a:cs typeface="Helvetica Neue"/>
              </a:rPr>
            </a:br>
            <a:r>
              <a:rPr lang="en-US" sz="2000" dirty="0">
                <a:solidFill>
                  <a:schemeClr val="bg1"/>
                </a:solidFill>
                <a:latin typeface="Helvetica Neue"/>
                <a:cs typeface="Helvetica Neue"/>
              </a:rPr>
              <a:t>UZ Leuven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 Neue"/>
                <a:cs typeface="Helvetica Neue"/>
              </a:rPr>
              <a:t>1,6 </a:t>
            </a:r>
            <a:r>
              <a:rPr lang="en-US" sz="2000" dirty="0" err="1">
                <a:solidFill>
                  <a:schemeClr val="bg1"/>
                </a:solidFill>
                <a:latin typeface="Helvetica Neue"/>
                <a:cs typeface="Helvetica Neue"/>
              </a:rPr>
              <a:t>PetaByte</a:t>
            </a:r>
            <a:endParaRPr lang="en-US" sz="20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6948264" y="3044957"/>
            <a:ext cx="2592000" cy="3361464"/>
          </a:xfrm>
          <a:prstGeom prst="ellipse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Helvetica Neue"/>
                <a:cs typeface="Helvetica Neue"/>
              </a:rPr>
              <a:t>Genomics core HiSeq 2000 full speed exome sequencing</a:t>
            </a:r>
          </a:p>
          <a:p>
            <a:pPr algn="ctr"/>
            <a:endParaRPr lang="en-US" sz="140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Helvetica Neue"/>
                <a:cs typeface="Helvetica Neue"/>
              </a:rPr>
              <a:t>1 TeraByte / week</a:t>
            </a:r>
          </a:p>
          <a:p>
            <a:pPr algn="ctr"/>
            <a:endParaRPr lang="en-US" sz="140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endParaRPr lang="en-US" sz="140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00323" y="5157192"/>
            <a:ext cx="1196305" cy="1551445"/>
          </a:xfrm>
          <a:prstGeom prst="ellipse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  <a:latin typeface="Helvetica Neue"/>
                <a:cs typeface="Helvetica Neue"/>
              </a:rPr>
              <a:t>1 small animal image</a:t>
            </a:r>
          </a:p>
          <a:p>
            <a:pPr algn="ctr"/>
            <a:endParaRPr lang="en-US" sz="110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en-US" sz="1100">
                <a:solidFill>
                  <a:schemeClr val="bg1"/>
                </a:solidFill>
                <a:latin typeface="Helvetica Neue"/>
                <a:cs typeface="Helvetica Neue"/>
              </a:rPr>
              <a:t>1 GigaByte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-180527" y="5733256"/>
            <a:ext cx="1069042" cy="1386245"/>
          </a:xfrm>
          <a:prstGeom prst="ellipse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900">
                <a:solidFill>
                  <a:schemeClr val="bg1"/>
                </a:solidFill>
                <a:latin typeface="Helvetica Neue"/>
                <a:cs typeface="Helvetica Neue"/>
              </a:rPr>
              <a:t>1 CD-ROM</a:t>
            </a:r>
          </a:p>
          <a:p>
            <a:pPr algn="ctr"/>
            <a:endParaRPr lang="en-US" sz="90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en-US" sz="900">
                <a:solidFill>
                  <a:schemeClr val="bg1"/>
                </a:solidFill>
                <a:latin typeface="Helvetica Neue"/>
                <a:cs typeface="Helvetica Neue"/>
              </a:rPr>
              <a:t>750 MegaByte</a:t>
            </a: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156177" y="-1215516"/>
            <a:ext cx="3655385" cy="4740527"/>
          </a:xfrm>
          <a:prstGeom prst="ellipse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sz="160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endParaRPr lang="en-US" sz="160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endParaRPr lang="en-US" sz="160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Helvetica Neue"/>
                <a:cs typeface="Helvetica Neue"/>
              </a:rPr>
              <a:t>sequencing all newborns by 2020 (125k births / year)</a:t>
            </a:r>
          </a:p>
          <a:p>
            <a:pPr algn="ctr"/>
            <a:endParaRPr lang="en-US" sz="160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Helvetica Neue"/>
                <a:cs typeface="Helvetica Neue"/>
              </a:rPr>
              <a:t>125 PetaByte / year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971600" y="3044957"/>
            <a:ext cx="1728000" cy="2240976"/>
          </a:xfrm>
          <a:prstGeom prst="ellipse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Helvetica Neue"/>
                <a:cs typeface="Helvetica Neue"/>
              </a:rPr>
              <a:t>index of 20 million Biomedical PubMed records</a:t>
            </a:r>
          </a:p>
          <a:p>
            <a:pPr algn="ctr"/>
            <a:endParaRPr lang="en-US" sz="120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Helvetica Neue"/>
                <a:cs typeface="Helvetica Neue"/>
              </a:rPr>
              <a:t>23 GigaByte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1979714" y="4677139"/>
            <a:ext cx="1927599" cy="2499828"/>
          </a:xfrm>
          <a:prstGeom prst="ellipse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Helvetica Neue"/>
                <a:cs typeface="Helvetica Neue"/>
              </a:rPr>
              <a:t>1 slice mouse brain MSI at 10 μm resolution</a:t>
            </a:r>
          </a:p>
          <a:p>
            <a:pPr algn="ctr"/>
            <a:endParaRPr lang="en-US" sz="140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Helvetica Neue"/>
                <a:cs typeface="Helvetica Neue"/>
              </a:rPr>
              <a:t>81 GigaByte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3389083" y="3366595"/>
            <a:ext cx="2047015" cy="2654695"/>
          </a:xfrm>
          <a:prstGeom prst="ellipse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Helvetica Neue"/>
                <a:cs typeface="Helvetica Neue"/>
              </a:rPr>
              <a:t>raw NGS data of 1 full genome</a:t>
            </a:r>
          </a:p>
          <a:p>
            <a:pPr algn="ctr"/>
            <a:endParaRPr lang="en-US" sz="140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Helvetica Neue"/>
                <a:cs typeface="Helvetica Neue"/>
              </a:rPr>
              <a:t>1 TeraByte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486B-9457-426C-8354-10F984156A9A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740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na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25" y="30222"/>
            <a:ext cx="9289032" cy="678315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0800" y="-131762"/>
            <a:ext cx="4042058" cy="994122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Genome </a:t>
            </a:r>
            <a:r>
              <a:rPr lang="en-US" dirty="0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4756" y="6520268"/>
            <a:ext cx="2133600" cy="365125"/>
          </a:xfrm>
          <a:prstGeom prst="rect">
            <a:avLst/>
          </a:prstGeom>
        </p:spPr>
        <p:txBody>
          <a:bodyPr/>
          <a:lstStyle/>
          <a:p>
            <a:fld id="{330373BB-9119-9847-A330-7213556C2697}" type="slidenum">
              <a:rPr lang="en-US"/>
              <a:pPr/>
              <a:t>8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1434" y="1357298"/>
            <a:ext cx="4000500" cy="46482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Arial" charset="0"/>
              </a:rPr>
              <a:t>Human genome project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Arial" charset="0"/>
              </a:rPr>
              <a:t>Initial draft: June 2000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Arial" charset="0"/>
              </a:rPr>
              <a:t>Final draft: April 2003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Arial" charset="0"/>
              </a:rPr>
              <a:t>13 year project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Arial" charset="0"/>
              </a:rPr>
              <a:t>$300 million value </a:t>
            </a:r>
            <a:br>
              <a:rPr lang="en-US" sz="2000" b="1" dirty="0">
                <a:solidFill>
                  <a:schemeClr val="bg1"/>
                </a:solidFill>
                <a:latin typeface="+mn-lt"/>
                <a:cs typeface="Arial" charset="0"/>
              </a:rPr>
            </a:br>
            <a:r>
              <a:rPr lang="en-US" sz="2000" b="1" dirty="0">
                <a:solidFill>
                  <a:schemeClr val="bg1"/>
                </a:solidFill>
                <a:latin typeface="+mn-lt"/>
                <a:cs typeface="Arial" charset="0"/>
              </a:rPr>
              <a:t>with 2002 technology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Arial" charset="0"/>
              </a:rPr>
              <a:t>Personal genome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Arial" charset="0"/>
              </a:rPr>
              <a:t>June 1, 2007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Arial" charset="0"/>
              </a:rPr>
              <a:t>Genome of James Watson, co-discoverer of DNA double helix, is sequenced</a:t>
            </a: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charset="0"/>
              </a:rPr>
              <a:t>$1.000.000</a:t>
            </a: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charset="0"/>
              </a:rPr>
              <a:t>Two months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€1000-genome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Expected 2012-2020</a:t>
            </a:r>
            <a:endParaRPr lang="nl-NL" sz="20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566354"/>
              </p:ext>
            </p:extLst>
          </p:nvPr>
        </p:nvGraphicFramePr>
        <p:xfrm>
          <a:off x="4071934" y="125398"/>
          <a:ext cx="4808538" cy="2808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Werkblad" r:id="rId5" imgW="7191375" imgH="3686175" progId="Excel.Sheet.8">
                  <p:embed/>
                </p:oleObj>
              </mc:Choice>
              <mc:Fallback>
                <p:oleObj name="Werkblad" r:id="rId5" imgW="7191375" imgH="368617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125398"/>
                        <a:ext cx="4808538" cy="28083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6785056"/>
              </p:ext>
            </p:extLst>
          </p:nvPr>
        </p:nvGraphicFramePr>
        <p:xfrm>
          <a:off x="3771901" y="2501900"/>
          <a:ext cx="5303836" cy="4064003"/>
        </p:xfrm>
        <a:graphic>
          <a:graphicData uri="http://schemas.openxmlformats.org/drawingml/2006/table">
            <a:tbl>
              <a:tblPr/>
              <a:tblGrid>
                <a:gridCol w="1342638"/>
                <a:gridCol w="2018126"/>
                <a:gridCol w="1943072"/>
              </a:tblGrid>
              <a:tr h="12900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YearΩ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 per base pair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Genome cost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49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1990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3E+10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49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1995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3.000.000.000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49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2000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0.2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600.000.000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49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2002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0.09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270.000.000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49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2005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0.03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90.000.000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49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2007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0.000333333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1.000.000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49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3.33333E-06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10000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49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0.0000001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nl-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43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Content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Tsunami of data</a:t>
            </a:r>
          </a:p>
          <a:p>
            <a:r>
              <a:rPr lang="nl-NL" dirty="0" smtClean="0"/>
              <a:t>The new </a:t>
            </a:r>
            <a:r>
              <a:rPr lang="nl-NL" dirty="0" err="1" smtClean="0"/>
              <a:t>paradigm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Horizontals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verticals</a:t>
            </a:r>
            <a:endParaRPr lang="nl-NL" dirty="0" smtClean="0"/>
          </a:p>
          <a:p>
            <a:r>
              <a:rPr lang="nl-NL" dirty="0" smtClean="0"/>
              <a:t>Industrial </a:t>
            </a:r>
            <a:r>
              <a:rPr lang="nl-NL" dirty="0" err="1" smtClean="0"/>
              <a:t>examples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Valorization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Why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institute</a:t>
            </a:r>
            <a:r>
              <a:rPr lang="nl-NL" smtClean="0"/>
              <a:t> ? </a:t>
            </a:r>
            <a:r>
              <a:rPr lang="nl-NL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813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&#10;\usepackage{amsmath}&#10;\usepackage{amssymb}&#10;&#10;\begin{document}&#10;\begin{align*}&#10; u_0, u_1, \ldots, u_{P-1}&#10;\end{align*}&#10;\end{document}&#10;"/>
  <p:tag name="EXTERNALNAME" val="txp_fig"/>
  <p:tag name="BLEND" val="Onwaar"/>
  <p:tag name="TRANSPARENT" val="Onwaar"/>
  <p:tag name="KEEPFILES" val="Onwaar"/>
  <p:tag name="DEBUGPAUSE" val="Onwaar"/>
  <p:tag name="RESOLUTION" val="1200"/>
  <p:tag name="TIMEOUT" val="(none)"/>
  <p:tag name="BOXWIDTH" val="872"/>
  <p:tag name="BOXHEIGHT" val="626"/>
  <p:tag name="BOXFONT" val="10"/>
  <p:tag name="BOXWRAP" val="Onwaar"/>
  <p:tag name="WORKAROUNDTRANSPARENCYBUG" val="Onwaar"/>
  <p:tag name="ALLOWFONTSUBSTITUTION" val="Onwaar"/>
  <p:tag name="BITMAPFORMAT" val="pngmono"/>
  <p:tag name="ORIGWIDTH" val="151"/>
  <p:tag name="PICTUREFILESIZE" val="5058"/>
</p:tagLst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5287</TotalTime>
  <Words>1686</Words>
  <Application>Microsoft Macintosh PowerPoint</Application>
  <PresentationFormat>Diavoorstelling (4:3)</PresentationFormat>
  <Paragraphs>527</Paragraphs>
  <Slides>42</Slides>
  <Notes>7</Notes>
  <HiddenSlides>0</HiddenSlides>
  <MMClips>1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6</vt:i4>
      </vt:variant>
      <vt:variant>
        <vt:lpstr>Diatitels</vt:lpstr>
      </vt:variant>
      <vt:variant>
        <vt:i4>42</vt:i4>
      </vt:variant>
    </vt:vector>
  </HeadingPairs>
  <TitlesOfParts>
    <vt:vector size="49" baseType="lpstr">
      <vt:lpstr>Office-thema</vt:lpstr>
      <vt:lpstr>Bitmap Image</vt:lpstr>
      <vt:lpstr>Equation</vt:lpstr>
      <vt:lpstr>Vergelijking</vt:lpstr>
      <vt:lpstr>Document</vt:lpstr>
      <vt:lpstr>Microsoft Illustratiegalerie</vt:lpstr>
      <vt:lpstr>Microsoft Excel 97 - 2004-blad</vt:lpstr>
      <vt:lpstr>PowerPoint-presentatie</vt:lpstr>
      <vt:lpstr>Content</vt:lpstr>
      <vt:lpstr>   Moore is more !  </vt:lpstr>
      <vt:lpstr>www: max 19 clicks !</vt:lpstr>
      <vt:lpstr>PowerPoint-presentatie</vt:lpstr>
      <vt:lpstr>PowerPoint-presentatie</vt:lpstr>
      <vt:lpstr>Tsunami of medical data</vt:lpstr>
      <vt:lpstr>Genome data</vt:lpstr>
      <vt:lpstr>Content</vt:lpstr>
      <vt:lpstr>PowerPoint-presentatie</vt:lpstr>
      <vt:lpstr>PowerPoint-presentatie</vt:lpstr>
      <vt:lpstr>PowerPoint-presentatie</vt:lpstr>
      <vt:lpstr>Content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Content</vt:lpstr>
      <vt:lpstr>PowerPoint-presentatie</vt:lpstr>
      <vt:lpstr>PowerPoint-presentatie</vt:lpstr>
      <vt:lpstr>Towards monitoring of food intake using smart devices </vt:lpstr>
      <vt:lpstr>PowerPoint-presentatie</vt:lpstr>
      <vt:lpstr>PowerPoint-presentatie</vt:lpstr>
      <vt:lpstr>Modelling for control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Content</vt:lpstr>
      <vt:lpstr> </vt:lpstr>
      <vt:lpstr>PowerPoint-presentatie</vt:lpstr>
      <vt:lpstr>Content</vt:lpstr>
      <vt:lpstr>Why KU Leuven BIG DATA INSTITUTE ?</vt:lpstr>
    </vt:vector>
  </TitlesOfParts>
  <Company>ESAT-STADIUS KU Leuven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Bart De Moor</dc:creator>
  <cp:lastModifiedBy>Bart De Moor</cp:lastModifiedBy>
  <cp:revision>60</cp:revision>
  <dcterms:created xsi:type="dcterms:W3CDTF">2016-01-02T08:00:11Z</dcterms:created>
  <dcterms:modified xsi:type="dcterms:W3CDTF">2017-01-12T11:01:58Z</dcterms:modified>
</cp:coreProperties>
</file>