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71" r:id="rId2"/>
    <p:sldId id="530" r:id="rId3"/>
    <p:sldId id="567" r:id="rId4"/>
    <p:sldId id="568" r:id="rId5"/>
    <p:sldId id="570" r:id="rId6"/>
    <p:sldId id="571" r:id="rId7"/>
    <p:sldId id="594" r:id="rId8"/>
    <p:sldId id="595" r:id="rId9"/>
    <p:sldId id="505" r:id="rId10"/>
    <p:sldId id="578" r:id="rId11"/>
    <p:sldId id="579" r:id="rId12"/>
    <p:sldId id="351" r:id="rId13"/>
    <p:sldId id="420" r:id="rId14"/>
    <p:sldId id="580" r:id="rId15"/>
    <p:sldId id="581" r:id="rId16"/>
    <p:sldId id="596" r:id="rId17"/>
    <p:sldId id="582" r:id="rId18"/>
    <p:sldId id="590" r:id="rId19"/>
    <p:sldId id="591" r:id="rId20"/>
    <p:sldId id="597" r:id="rId21"/>
    <p:sldId id="598" r:id="rId22"/>
    <p:sldId id="599" r:id="rId23"/>
    <p:sldId id="600" r:id="rId24"/>
    <p:sldId id="602" r:id="rId25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FFFF"/>
    <a:srgbClr val="FF0000"/>
    <a:srgbClr val="FF0066"/>
    <a:srgbClr val="A50021"/>
    <a:srgbClr val="990000"/>
    <a:srgbClr val="00CC00"/>
    <a:srgbClr val="003300"/>
    <a:srgbClr val="33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86" autoAdjust="0"/>
    <p:restoredTop sz="66333" autoAdjust="0"/>
  </p:normalViewPr>
  <p:slideViewPr>
    <p:cSldViewPr snapToGrid="0">
      <p:cViewPr>
        <p:scale>
          <a:sx n="90" d="100"/>
          <a:sy n="90" d="100"/>
        </p:scale>
        <p:origin x="-372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10" d="100"/>
          <a:sy n="110" d="100"/>
        </p:scale>
        <p:origin x="-1410" y="786"/>
      </p:cViewPr>
      <p:guideLst>
        <p:guide orient="horz" pos="290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45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945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45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538348-F3FF-4FBC-8E07-7BC3D5922747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87850"/>
            <a:ext cx="50292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9CF2746-2621-46E2-BE82-7F48748A9C46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 spatial filtering setup is used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to measure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collimated transmittance Tc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This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signal is used to estimate the attenuation coefficient mua + mus from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Beer-Lambert law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 algorithm was written  to solve the inverse problem.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Il is based on the non linear optimization method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Nelder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and Mead 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and 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works by guessing the values of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albedo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 and the anisotropy factor g 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until MC simulations predict the measured values of diffuse reflectance and diffuse transmittance.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through iterations until a squared error function 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Monte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Carlo simulations were run to obtain calculated diffuse reflectance and diffuse transmittance by simulating the photon transportation inside the sample.</a:t>
            </a:r>
          </a:p>
          <a:p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is reduced to a threshold, i.e., δ &lt; δm, where δm is consistent with the total experimental errors in the Rd and Td measurements.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effects of absorption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and scattering on fluorescence spectra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can be described mathematically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by </a:t>
            </a:r>
            <a:r>
              <a:rPr lang="en-US" sz="1200" b="1" i="1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recognizing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that a turbid sample can be treated as a dilute solution if its thickness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is small compared to the photon mean free path.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Consider a finite homogeneous turbid medium with a spatially uniform distribution of fluorophores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and illuminated with a collimated beam of a unit power.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Dividing a turbid sample of thickness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D, into a number of thin layers of thickness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dz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along the optic axis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allows the contribution to the fluorescence,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dEEMmes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collected from the front surface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of a thin layer, thickness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dz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located at depth z, to be calculated as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8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total EEM emitted from the front surface of a sample is given by integrating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over the turbid sample thickness: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summation can be taken outside the integral assuming a uniform distribution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of fluorophores within the sample yielding: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Thus,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the measured EEM is related to the intrinsic  EEM by a wavelength depend transfer function. 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total EEM emitted from the front surface of a sample is given by integrating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over the turbid sample thickness: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summation can be taken outside the integral assuming a uniform distribution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of fluorophores within the sample yielding: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Thus,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the measured EEM is related to the intrinsic  EEM by a wavelength depend transfer function. 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This fundamental result provides the key to recovering the "true" or intrinsic EEM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which is bilinear from the measured EEM at the medium surface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under 2 conditions 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signal to noise 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Let’s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describe the simulation of fluorescence excitation and emission processes </a:t>
            </a:r>
          </a:p>
          <a:p>
            <a:pPr>
              <a:lnSpc>
                <a:spcPct val="1500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with MC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model.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endParaRPr lang="fr-FR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first simulation deals with the excitation light traveling from the surface to the fluorophore.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It </a:t>
            </a:r>
            <a:r>
              <a:rPr lang="fr-FR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gives</a:t>
            </a:r>
            <a:r>
              <a:rPr lang="fr-FR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…..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input parameters in this simulation are the optical parameters at the excitation wavelength.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second simulation is dealing with the emitted fluorescence photon traveling from the fluorophore to the surface.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scored quantity </a:t>
            </a:r>
            <a:r>
              <a:rPr lang="en-US" sz="1200" dirty="0" smtClean="0"/>
              <a:t>the distribution of the fluorescence on the surface E</a:t>
            </a:r>
            <a:r>
              <a:rPr lang="en-US" sz="1100" dirty="0" smtClean="0"/>
              <a:t>(r, z, </a:t>
            </a:r>
            <a:r>
              <a:rPr lang="el-GR" sz="1100" dirty="0" smtClean="0"/>
              <a:t>λ</a:t>
            </a:r>
            <a:r>
              <a:rPr lang="fr-FR" sz="1100" baseline="-25000" dirty="0" smtClean="0"/>
              <a:t>ex</a:t>
            </a:r>
            <a:r>
              <a:rPr lang="en-US" sz="1100" dirty="0" smtClean="0"/>
              <a:t>), defined as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number of photons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 unit surface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emitted.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input parameters for these simulations are the optical parameters at the emission wavelength. </a:t>
            </a:r>
            <a:endParaRPr lang="fr-FR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this formalism, t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 data from synthetic solutions shown in the beginning were corrected for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absorption and scattering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and fitted with PARAFAC.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Visual comparisons of spectra show that there is very a good agreement between the spectra recovered by PARAFAC and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pur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spectra.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On other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hand, t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 linear fit shown here clearly demonstrates that the recovered intrinsic fluorescence varies linearly with increasing concentration of fluorophores.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pose the problem with</a:t>
            </a:r>
            <a:r>
              <a:rPr lang="en-US" baseline="0" dirty="0" smtClean="0"/>
              <a:t> an experience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have prepared a</a:t>
            </a:r>
            <a:r>
              <a:rPr lang="en-US" baseline="0" dirty="0" smtClean="0"/>
              <a:t> set of </a:t>
            </a:r>
            <a:r>
              <a:rPr lang="en-US" dirty="0" smtClean="0"/>
              <a:t>solutions by</a:t>
            </a:r>
            <a:r>
              <a:rPr lang="en-US" baseline="0" dirty="0" smtClean="0"/>
              <a:t> mixing </a:t>
            </a:r>
            <a:r>
              <a:rPr lang="en-US" dirty="0" smtClean="0"/>
              <a:t>hemoglobin, </a:t>
            </a:r>
            <a:r>
              <a:rPr lang="en-US" dirty="0" err="1" smtClean="0"/>
              <a:t>Intralipid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particules</a:t>
            </a:r>
            <a:r>
              <a:rPr lang="en-US" dirty="0" smtClean="0"/>
              <a:t> </a:t>
            </a:r>
            <a:r>
              <a:rPr lang="en-US" dirty="0" err="1" smtClean="0"/>
              <a:t>diffusantes</a:t>
            </a:r>
            <a:r>
              <a:rPr lang="en-US" dirty="0" smtClean="0"/>
              <a:t>) </a:t>
            </a:r>
            <a:r>
              <a:rPr lang="en-US" dirty="0" smtClean="0"/>
              <a:t>and 2 HAP </a:t>
            </a:r>
            <a:r>
              <a:rPr lang="en-US" dirty="0" smtClean="0"/>
              <a:t>(fluorophores). 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Fluorescence EEMs were then collected with</a:t>
            </a:r>
            <a:r>
              <a:rPr lang="en-US" baseline="0" dirty="0" smtClean="0"/>
              <a:t> front face mode, </a:t>
            </a:r>
            <a:r>
              <a:rPr lang="en-US" dirty="0" smtClean="0"/>
              <a:t>stacked to form a three way array and fitted  with PARAFAC model. </a:t>
            </a:r>
          </a:p>
          <a:p>
            <a:endParaRPr lang="fr-FR" dirty="0" smtClean="0"/>
          </a:p>
          <a:p>
            <a:r>
              <a:rPr lang="en-US" dirty="0" smtClean="0"/>
              <a:t> 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this formalism, t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 data from synthetic solutions shown in the beginning were corrected for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absorption and scattering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and fitted with PARAFAC.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Visual comparisons of spectra show that there is very a good agreement between the spectra extracted by PARAFAC and those obtained from pure component solutions.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linear fit shown here clearly demonstrates that the recovered intrinsic fluorescence varies linearly with increasing concentration of fluorophores. The value of correlation factor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is 98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% and 96% for the component 1 and 2 respectively.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this formalism, t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 data from synthetic solutions shown in the beginning were corrected for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absorption and scattering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and fitted with PARAFAC.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Visual comparisons of spectra show that there is very a good agreement between the spectra extracted by PARAFAC and those obtained from pure component solutions.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linear fit shown here clearly demonstrates that the recovered intrinsic fluorescence varies linearly with increasing concentration of fluorophores. The value of correlation factor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is 98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% and 96% for the component 1 and 2 respectively.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this formalism, t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 data from synthetic solutions shown in the beginning were corrected for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absorption and scattering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and fitted with PARAFAC.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Visual comparisons of spectra show that there is very a good agreement between the spectra extracted by PARAFAC and those obtained from pure component solutions.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linear fit shown here clearly demonstrates that the recovered intrinsic fluorescence varies linearly with increasing concentration of fluorophores. The value of correlation factor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is 98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% and 96% for the component 1 and 2 respectively.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en-US" sz="1400" b="1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Looking at the shape of the recovered profiles,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one should become aware of the danger of fitting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the PARAFAC model to a three-way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fluorescence array 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without being certain that it is really </a:t>
            </a:r>
            <a:r>
              <a:rPr lang="en-US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trilinear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profiles obtained look correct. However, the PARAFAC model does not allow for the identification of the two fluorophores.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In real applications, components 1 and 2 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might have been identified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as other fluorophores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 other effect induced by scattering and absorption is the loss of linearity between the emitted fluorescence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and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concentrations.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8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After having posed the problem, let’s describe briefly  the </a:t>
            </a:r>
            <a:r>
              <a:rPr lang="en-US" sz="120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light </a:t>
            </a:r>
            <a:r>
              <a:rPr lang="en-US" sz="120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propagation in </a:t>
            </a:r>
            <a:r>
              <a:rPr lang="en-US" sz="120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random media.</a:t>
            </a:r>
            <a:endParaRPr lang="fr-FR" sz="120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When light interacts with random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medium,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it is either absorbed or scattered in various proportions depending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on the optical properties of the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medium. 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These optical properties are mainly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quantified with three parameters. 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absorption parameter mua gives the probability per unit path length of a photon being absorbed and depends 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on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composition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of the medium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scattering coefficients mus gives the probability per unit path length of a photon being scattered.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This parameter </a:t>
            </a:r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depends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on the microstructure of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medium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anisotropy factor g, is defined as the mean value of the cosine of the photon scattering angle.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It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depends on the form, 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and orientation of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particles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Monte Carlo method is often considered the standard for calculating photon propagation in absorbing and scattering media.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 photon package is injected into medium, and moves in straight lines through tissue between successive interactions until it exits the medium or is terminated through absorption.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The random walk </a:t>
            </a:r>
            <a:r>
              <a:rPr lang="en-US" sz="1200" b="1" dirty="0" smtClean="0"/>
              <a:t>that photon package makes as it travels within </a:t>
            </a:r>
            <a:r>
              <a:rPr lang="en-US" sz="1200" dirty="0" smtClean="0"/>
              <a:t>the medium is simulated by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method for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determination of optical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parameters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consists of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signal measurements with integration sphere setups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resolution of the inverse problem based on MC modeling of the signal.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 integrating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sphere set up 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is used to collect the photons in nearly all directions and redistribute them uniformly over the inner surface of the sphere, which is of high reflectivity and surface roughness.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 light detector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picks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up a small portion of the integrated light irradiance in the area ratio of the total inner surface of the sphere to that of the detector. 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diffuse reflectance Rd and diffuse transmittance Td are measured with the sphere.</a:t>
            </a:r>
            <a:endParaRPr lang="fr-FR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2746-2621-46E2-BE82-7F48748A9C4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1346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441347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1348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1349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1350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4135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1352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1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35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D2736A-B4E6-449C-AD11-9BF69830AEC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E04D7-9383-4FB9-8720-603052AE5CF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24DE6-C24D-4409-A4C4-5AC5A161BC8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'image de la bibliothèque 2"/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DFBFFA-618C-4BD6-BA72-421A5047D90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B4D39-A87C-4F59-A8A8-B137CD27E1C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3FDB3-4885-4F1A-9A7A-BCA563BE8F4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6AC52-F321-4DE4-A69E-850271817FE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E8489-4549-40D0-95AF-6A5F571F6C1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33D83-D91F-43DB-AD7A-9FCE997B367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FCD7E-8324-4ED2-ACBF-F15D29C5784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4915C-6EB2-46CA-9DB2-6C105859B90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6C184-9316-49C3-89AA-9CB92ADA9C4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2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440323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324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325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326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40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40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40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0B9CB24-6A42-4FE3-8A60-8CCB386A1B46}" type="slidenum">
              <a:rPr lang="en-US"/>
              <a:pPr/>
              <a:t>‹N°›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3886"/>
            <a:ext cx="9144000" cy="1992558"/>
          </a:xfrm>
        </p:spPr>
        <p:txBody>
          <a:bodyPr/>
          <a:lstStyle/>
          <a:p>
            <a:r>
              <a:rPr lang="en-US" dirty="0" smtClean="0"/>
              <a:t>PARAFC analysis of fluorescence spectra measured in turbid and non- hydrolyzable media</a:t>
            </a:r>
            <a:endParaRPr lang="fr-FR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" y="3607800"/>
            <a:ext cx="9144000" cy="1771722"/>
          </a:xfrm>
        </p:spPr>
        <p:txBody>
          <a:bodyPr/>
          <a:lstStyle/>
          <a:p>
            <a:r>
              <a:rPr lang="en-US" dirty="0" err="1" smtClean="0">
                <a:solidFill>
                  <a:srgbClr val="FFFFFF"/>
                </a:solidFill>
              </a:rPr>
              <a:t>Lyes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Lakhal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fr-FR" sz="1400" dirty="0" smtClean="0"/>
              <a:t>Institut Polytechnique </a:t>
            </a:r>
            <a:r>
              <a:rPr lang="fr-FR" sz="1400" dirty="0" err="1" smtClean="0"/>
              <a:t>LaSalle</a:t>
            </a:r>
            <a:r>
              <a:rPr lang="fr-FR" sz="1400" dirty="0" smtClean="0"/>
              <a:t> Beauvais</a:t>
            </a:r>
          </a:p>
          <a:p>
            <a:r>
              <a:rPr lang="fr-FR" sz="1400" dirty="0" smtClean="0"/>
              <a:t>Rue Pierre WAGUET</a:t>
            </a:r>
          </a:p>
          <a:p>
            <a:r>
              <a:rPr lang="fr-FR" sz="1400" dirty="0" smtClean="0"/>
              <a:t>BP 30313</a:t>
            </a:r>
          </a:p>
          <a:p>
            <a:r>
              <a:rPr lang="fr-FR" sz="1400" dirty="0" smtClean="0"/>
              <a:t>F-60026 BEAUVAIS </a:t>
            </a:r>
            <a:r>
              <a:rPr lang="fr-FR" sz="1400" dirty="0" smtClean="0"/>
              <a:t>Cedex, France.</a:t>
            </a:r>
            <a:endParaRPr lang="fr-FR" sz="1400" dirty="0" smtClean="0"/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endParaRPr lang="fr-FR" sz="2400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13872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Workshop on Tensor Decompositions and </a:t>
            </a:r>
            <a:r>
              <a:rPr lang="en-US" sz="1600" dirty="0" smtClean="0"/>
              <a:t>Applications</a:t>
            </a:r>
            <a:r>
              <a:rPr lang="fr-FR" sz="1600" dirty="0" smtClean="0"/>
              <a:t>, </a:t>
            </a:r>
            <a:r>
              <a:rPr lang="fr-FR" sz="1600" dirty="0" smtClean="0"/>
              <a:t>2010</a:t>
            </a:r>
            <a:endParaRPr lang="fr-FR" sz="1600" dirty="0" smtClean="0"/>
          </a:p>
          <a:p>
            <a:pPr algn="ctr"/>
            <a:r>
              <a:rPr lang="fr-FR" sz="1600" dirty="0" smtClean="0"/>
              <a:t>Sept. 13-17, 2010, Monopoli, Bari, Italy</a:t>
            </a:r>
            <a:endParaRPr lang="fr-F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" y="332523"/>
            <a:ext cx="9144000" cy="695062"/>
          </a:xfrm>
        </p:spPr>
        <p:txBody>
          <a:bodyPr/>
          <a:lstStyle/>
          <a:p>
            <a:r>
              <a:rPr lang="en-US" dirty="0" smtClean="0"/>
              <a:t>Integrating sphere set up</a:t>
            </a:r>
            <a:endParaRPr lang="en-US" dirty="0"/>
          </a:p>
        </p:txBody>
      </p:sp>
      <p:sp>
        <p:nvSpPr>
          <p:cNvPr id="405522" name="Freeform 1042"/>
          <p:cNvSpPr>
            <a:spLocks/>
          </p:cNvSpPr>
          <p:nvPr/>
        </p:nvSpPr>
        <p:spPr bwMode="auto">
          <a:xfrm>
            <a:off x="860425" y="1770063"/>
            <a:ext cx="2082800" cy="291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" y="302"/>
              </a:cxn>
              <a:cxn ang="0">
                <a:pos x="53" y="461"/>
              </a:cxn>
              <a:cxn ang="0">
                <a:pos x="168" y="656"/>
              </a:cxn>
              <a:cxn ang="0">
                <a:pos x="345" y="833"/>
              </a:cxn>
              <a:cxn ang="0">
                <a:pos x="638" y="984"/>
              </a:cxn>
              <a:cxn ang="0">
                <a:pos x="886" y="1144"/>
              </a:cxn>
              <a:cxn ang="0">
                <a:pos x="1152" y="1401"/>
              </a:cxn>
              <a:cxn ang="0">
                <a:pos x="1293" y="1631"/>
              </a:cxn>
              <a:cxn ang="0">
                <a:pos x="1355" y="1897"/>
              </a:cxn>
            </a:cxnLst>
            <a:rect l="0" t="0" r="r" b="b"/>
            <a:pathLst>
              <a:path w="1355" h="1897">
                <a:moveTo>
                  <a:pt x="0" y="0"/>
                </a:moveTo>
                <a:cubicBezTo>
                  <a:pt x="4" y="112"/>
                  <a:pt x="8" y="225"/>
                  <a:pt x="17" y="302"/>
                </a:cubicBezTo>
                <a:cubicBezTo>
                  <a:pt x="26" y="379"/>
                  <a:pt x="28" y="402"/>
                  <a:pt x="53" y="461"/>
                </a:cubicBezTo>
                <a:cubicBezTo>
                  <a:pt x="78" y="520"/>
                  <a:pt x="119" y="594"/>
                  <a:pt x="168" y="656"/>
                </a:cubicBezTo>
                <a:cubicBezTo>
                  <a:pt x="217" y="718"/>
                  <a:pt x="267" y="778"/>
                  <a:pt x="345" y="833"/>
                </a:cubicBezTo>
                <a:cubicBezTo>
                  <a:pt x="423" y="888"/>
                  <a:pt x="548" y="932"/>
                  <a:pt x="638" y="984"/>
                </a:cubicBezTo>
                <a:cubicBezTo>
                  <a:pt x="728" y="1036"/>
                  <a:pt x="800" y="1075"/>
                  <a:pt x="886" y="1144"/>
                </a:cubicBezTo>
                <a:cubicBezTo>
                  <a:pt x="972" y="1213"/>
                  <a:pt x="1084" y="1320"/>
                  <a:pt x="1152" y="1401"/>
                </a:cubicBezTo>
                <a:cubicBezTo>
                  <a:pt x="1220" y="1482"/>
                  <a:pt x="1259" y="1548"/>
                  <a:pt x="1293" y="1631"/>
                </a:cubicBezTo>
                <a:cubicBezTo>
                  <a:pt x="1327" y="1714"/>
                  <a:pt x="1345" y="1853"/>
                  <a:pt x="1355" y="1897"/>
                </a:cubicBezTo>
              </a:path>
            </a:pathLst>
          </a:custGeom>
          <a:noFill/>
          <a:ln w="76200" cmpd="sng">
            <a:solidFill>
              <a:schemeClr val="bg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 dirty="0"/>
          </a:p>
        </p:txBody>
      </p:sp>
      <p:sp>
        <p:nvSpPr>
          <p:cNvPr id="405523" name="Freeform 1043"/>
          <p:cNvSpPr>
            <a:spLocks/>
          </p:cNvSpPr>
          <p:nvPr/>
        </p:nvSpPr>
        <p:spPr bwMode="auto">
          <a:xfrm>
            <a:off x="931863" y="4740275"/>
            <a:ext cx="2014537" cy="1646238"/>
          </a:xfrm>
          <a:custGeom>
            <a:avLst/>
            <a:gdLst/>
            <a:ahLst/>
            <a:cxnLst>
              <a:cxn ang="0">
                <a:pos x="0" y="1037"/>
              </a:cxn>
              <a:cxn ang="0">
                <a:pos x="275" y="984"/>
              </a:cxn>
              <a:cxn ang="0">
                <a:pos x="497" y="895"/>
              </a:cxn>
              <a:cxn ang="0">
                <a:pos x="656" y="816"/>
              </a:cxn>
              <a:cxn ang="0">
                <a:pos x="798" y="727"/>
              </a:cxn>
              <a:cxn ang="0">
                <a:pos x="984" y="576"/>
              </a:cxn>
              <a:cxn ang="0">
                <a:pos x="1081" y="461"/>
              </a:cxn>
              <a:cxn ang="0">
                <a:pos x="1206" y="284"/>
              </a:cxn>
              <a:cxn ang="0">
                <a:pos x="1259" y="160"/>
              </a:cxn>
              <a:cxn ang="0">
                <a:pos x="1268" y="0"/>
              </a:cxn>
            </a:cxnLst>
            <a:rect l="0" t="0" r="r" b="b"/>
            <a:pathLst>
              <a:path w="1269" h="1037">
                <a:moveTo>
                  <a:pt x="0" y="1037"/>
                </a:moveTo>
                <a:cubicBezTo>
                  <a:pt x="96" y="1022"/>
                  <a:pt x="192" y="1008"/>
                  <a:pt x="275" y="984"/>
                </a:cubicBezTo>
                <a:cubicBezTo>
                  <a:pt x="358" y="960"/>
                  <a:pt x="434" y="923"/>
                  <a:pt x="497" y="895"/>
                </a:cubicBezTo>
                <a:cubicBezTo>
                  <a:pt x="560" y="867"/>
                  <a:pt x="606" y="844"/>
                  <a:pt x="656" y="816"/>
                </a:cubicBezTo>
                <a:cubicBezTo>
                  <a:pt x="706" y="788"/>
                  <a:pt x="743" y="767"/>
                  <a:pt x="798" y="727"/>
                </a:cubicBezTo>
                <a:cubicBezTo>
                  <a:pt x="853" y="687"/>
                  <a:pt x="937" y="620"/>
                  <a:pt x="984" y="576"/>
                </a:cubicBezTo>
                <a:cubicBezTo>
                  <a:pt x="1031" y="532"/>
                  <a:pt x="1044" y="510"/>
                  <a:pt x="1081" y="461"/>
                </a:cubicBezTo>
                <a:cubicBezTo>
                  <a:pt x="1118" y="412"/>
                  <a:pt x="1176" y="334"/>
                  <a:pt x="1206" y="284"/>
                </a:cubicBezTo>
                <a:cubicBezTo>
                  <a:pt x="1236" y="234"/>
                  <a:pt x="1249" y="207"/>
                  <a:pt x="1259" y="160"/>
                </a:cubicBezTo>
                <a:cubicBezTo>
                  <a:pt x="1269" y="113"/>
                  <a:pt x="1266" y="27"/>
                  <a:pt x="1268" y="0"/>
                </a:cubicBezTo>
              </a:path>
            </a:pathLst>
          </a:custGeom>
          <a:noFill/>
          <a:ln w="76200" cmpd="sng">
            <a:solidFill>
              <a:schemeClr val="bg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 dirty="0"/>
          </a:p>
        </p:txBody>
      </p:sp>
      <p:pic>
        <p:nvPicPr>
          <p:cNvPr id="7" name="Image 6" descr="Sans titre 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12326"/>
            <a:ext cx="9144000" cy="3866322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 bwMode="auto">
          <a:xfrm flipV="1">
            <a:off x="3431969" y="3883231"/>
            <a:ext cx="593766" cy="3918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  <p:cxnSp>
        <p:nvCxnSpPr>
          <p:cNvPr id="10" name="Connecteur droit avec flèche 9"/>
          <p:cNvCxnSpPr/>
          <p:nvPr/>
        </p:nvCxnSpPr>
        <p:spPr bwMode="auto">
          <a:xfrm>
            <a:off x="3420094" y="4286992"/>
            <a:ext cx="641267" cy="3206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  <p:cxnSp>
        <p:nvCxnSpPr>
          <p:cNvPr id="12" name="Connecteur droit avec flèche 11"/>
          <p:cNvCxnSpPr/>
          <p:nvPr/>
        </p:nvCxnSpPr>
        <p:spPr bwMode="auto">
          <a:xfrm rot="5400000" flipH="1" flipV="1">
            <a:off x="3325091" y="3930733"/>
            <a:ext cx="463138" cy="2731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  <p:cxnSp>
        <p:nvCxnSpPr>
          <p:cNvPr id="14" name="Connecteur droit avec flèche 13"/>
          <p:cNvCxnSpPr/>
          <p:nvPr/>
        </p:nvCxnSpPr>
        <p:spPr bwMode="auto">
          <a:xfrm rot="16200000" flipH="1">
            <a:off x="3325091" y="4381994"/>
            <a:ext cx="486889" cy="2968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  <p:cxnSp>
        <p:nvCxnSpPr>
          <p:cNvPr id="16" name="Connecteur droit avec flèche 15"/>
          <p:cNvCxnSpPr/>
          <p:nvPr/>
        </p:nvCxnSpPr>
        <p:spPr bwMode="auto">
          <a:xfrm rot="10800000">
            <a:off x="5593279" y="3871356"/>
            <a:ext cx="510639" cy="3918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18" name="Connecteur droit avec flèche 17"/>
          <p:cNvCxnSpPr/>
          <p:nvPr/>
        </p:nvCxnSpPr>
        <p:spPr bwMode="auto">
          <a:xfrm rot="16200000" flipV="1">
            <a:off x="5640780" y="3847606"/>
            <a:ext cx="475013" cy="42751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  <p:cxnSp>
        <p:nvCxnSpPr>
          <p:cNvPr id="19" name="Connecteur droit avec flèche 18"/>
          <p:cNvCxnSpPr/>
          <p:nvPr/>
        </p:nvCxnSpPr>
        <p:spPr bwMode="auto">
          <a:xfrm rot="5400000">
            <a:off x="5597229" y="4328553"/>
            <a:ext cx="536368" cy="47303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  <p:cxnSp>
        <p:nvCxnSpPr>
          <p:cNvPr id="21" name="Connecteur droit avec flèche 20"/>
          <p:cNvCxnSpPr/>
          <p:nvPr/>
        </p:nvCxnSpPr>
        <p:spPr bwMode="auto">
          <a:xfrm rot="10800000">
            <a:off x="5427019" y="3906982"/>
            <a:ext cx="627416" cy="36615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  <p:cxnSp>
        <p:nvCxnSpPr>
          <p:cNvPr id="23" name="Connecteur droit avec flèche 22"/>
          <p:cNvCxnSpPr/>
          <p:nvPr/>
        </p:nvCxnSpPr>
        <p:spPr bwMode="auto">
          <a:xfrm rot="10800000" flipV="1">
            <a:off x="5486399" y="4294909"/>
            <a:ext cx="589801" cy="34834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1270660" y="1983179"/>
            <a:ext cx="6365174" cy="217318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5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" y="276044"/>
            <a:ext cx="9144000" cy="1256788"/>
          </a:xfrm>
        </p:spPr>
        <p:txBody>
          <a:bodyPr/>
          <a:lstStyle/>
          <a:p>
            <a:r>
              <a:rPr lang="en-US" dirty="0" smtClean="0"/>
              <a:t>Measurement of collimated transmittance T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  <p:sp>
        <p:nvSpPr>
          <p:cNvPr id="6" name="ZoneTexte 5"/>
          <p:cNvSpPr txBox="1"/>
          <p:nvPr/>
        </p:nvSpPr>
        <p:spPr>
          <a:xfrm>
            <a:off x="1380486" y="5619499"/>
            <a:ext cx="8191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+mn-lt"/>
              </a:rPr>
              <a:t>T</a:t>
            </a:r>
            <a:r>
              <a:rPr lang="en-US" baseline="-25000" dirty="0" err="1" smtClean="0">
                <a:latin typeface="+mn-lt"/>
              </a:rPr>
              <a:t>c</a:t>
            </a:r>
            <a:endParaRPr lang="en-US" baseline="-25000" dirty="0">
              <a:latin typeface="+mn-lt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297054" y="5652587"/>
            <a:ext cx="21076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FFFF"/>
                </a:solidFill>
              </a:rPr>
              <a:t>μ</a:t>
            </a:r>
            <a:r>
              <a:rPr lang="fr-FR" baseline="-25000" dirty="0" smtClean="0">
                <a:solidFill>
                  <a:srgbClr val="FFFFFF"/>
                </a:solidFill>
              </a:rPr>
              <a:t>t</a:t>
            </a:r>
            <a:r>
              <a:rPr lang="fr-FR" dirty="0" smtClean="0">
                <a:solidFill>
                  <a:srgbClr val="FFFFFF"/>
                </a:solidFill>
              </a:rPr>
              <a:t> = </a:t>
            </a:r>
            <a:r>
              <a:rPr lang="el-GR" dirty="0" smtClean="0">
                <a:solidFill>
                  <a:srgbClr val="FFFFFF"/>
                </a:solidFill>
              </a:rPr>
              <a:t>μ</a:t>
            </a:r>
            <a:r>
              <a:rPr lang="fr-FR" baseline="-25000" dirty="0" smtClean="0">
                <a:solidFill>
                  <a:srgbClr val="FFFFFF"/>
                </a:solidFill>
              </a:rPr>
              <a:t>a</a:t>
            </a:r>
            <a:r>
              <a:rPr lang="fr-FR" dirty="0" smtClean="0">
                <a:solidFill>
                  <a:srgbClr val="FFFFFF"/>
                </a:solidFill>
              </a:rPr>
              <a:t> + </a:t>
            </a:r>
            <a:r>
              <a:rPr lang="el-GR" dirty="0" smtClean="0">
                <a:solidFill>
                  <a:srgbClr val="FFFFFF"/>
                </a:solidFill>
              </a:rPr>
              <a:t>μ</a:t>
            </a:r>
            <a:r>
              <a:rPr lang="fr-FR" baseline="-25000" dirty="0" smtClean="0">
                <a:solidFill>
                  <a:srgbClr val="FFFFFF"/>
                </a:solidFill>
              </a:rPr>
              <a:t>s</a:t>
            </a:r>
            <a:endParaRPr lang="en-US" baseline="-25000" dirty="0">
              <a:solidFill>
                <a:srgbClr val="FFFFFF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266602" y="5514434"/>
            <a:ext cx="237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Beer Lambert law</a:t>
            </a:r>
            <a:endParaRPr lang="en-US" sz="2000" dirty="0">
              <a:latin typeface="+mn-lt"/>
            </a:endParaRPr>
          </a:p>
        </p:txBody>
      </p:sp>
      <p:grpSp>
        <p:nvGrpSpPr>
          <p:cNvPr id="72" name="Groupe 71"/>
          <p:cNvGrpSpPr/>
          <p:nvPr/>
        </p:nvGrpSpPr>
        <p:grpSpPr>
          <a:xfrm>
            <a:off x="1520059" y="2268187"/>
            <a:ext cx="5991370" cy="2269385"/>
            <a:chOff x="2030684" y="2268187"/>
            <a:chExt cx="5991370" cy="2269385"/>
          </a:xfrm>
        </p:grpSpPr>
        <p:grpSp>
          <p:nvGrpSpPr>
            <p:cNvPr id="46" name="Groupe 45"/>
            <p:cNvGrpSpPr/>
            <p:nvPr/>
          </p:nvGrpSpPr>
          <p:grpSpPr>
            <a:xfrm>
              <a:off x="2669568" y="2543304"/>
              <a:ext cx="5352486" cy="1521140"/>
              <a:chOff x="2669568" y="2543304"/>
              <a:chExt cx="5352486" cy="1521140"/>
            </a:xfrm>
          </p:grpSpPr>
          <p:grpSp>
            <p:nvGrpSpPr>
              <p:cNvPr id="21" name="Groupe 20"/>
              <p:cNvGrpSpPr/>
              <p:nvPr/>
            </p:nvGrpSpPr>
            <p:grpSpPr>
              <a:xfrm>
                <a:off x="2669568" y="2561647"/>
                <a:ext cx="1589453" cy="1502797"/>
                <a:chOff x="1956828" y="2775149"/>
                <a:chExt cx="1589453" cy="1502797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>
                  <a:off x="3029446" y="2775149"/>
                  <a:ext cx="516835" cy="1502797"/>
                </a:xfrm>
                <a:prstGeom prst="rect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7" name="ZoneTexte 16"/>
                <p:cNvSpPr txBox="1"/>
                <p:nvPr/>
              </p:nvSpPr>
              <p:spPr>
                <a:xfrm>
                  <a:off x="1956828" y="2923671"/>
                  <a:ext cx="58425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+mn-lt"/>
                    </a:rPr>
                    <a:t>I</a:t>
                  </a:r>
                  <a:r>
                    <a:rPr lang="en-US" baseline="-25000" dirty="0" smtClean="0">
                      <a:latin typeface="+mn-lt"/>
                    </a:rPr>
                    <a:t>0</a:t>
                  </a:r>
                  <a:endParaRPr lang="en-US" baseline="-25000" dirty="0">
                    <a:latin typeface="+mn-lt"/>
                  </a:endParaRPr>
                </a:p>
              </p:txBody>
            </p:sp>
          </p:grpSp>
          <p:sp>
            <p:nvSpPr>
              <p:cNvPr id="22" name="ZoneTexte 21"/>
              <p:cNvSpPr txBox="1"/>
              <p:nvPr/>
            </p:nvSpPr>
            <p:spPr>
              <a:xfrm>
                <a:off x="5355784" y="2780564"/>
                <a:ext cx="6936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+mn-lt"/>
                  </a:rPr>
                  <a:t>T</a:t>
                </a:r>
                <a:r>
                  <a:rPr lang="en-US" baseline="-25000" dirty="0" err="1" smtClean="0">
                    <a:latin typeface="+mn-lt"/>
                  </a:rPr>
                  <a:t>c</a:t>
                </a:r>
                <a:endParaRPr lang="en-US" baseline="-25000" dirty="0">
                  <a:latin typeface="+mn-lt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7055707" y="3102366"/>
                <a:ext cx="571500" cy="47625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6669504" y="2543304"/>
                <a:ext cx="13525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Detector</a:t>
                </a:r>
                <a:endParaRPr lang="en-US" dirty="0">
                  <a:latin typeface="+mn-lt"/>
                </a:endParaRPr>
              </a:p>
            </p:txBody>
          </p:sp>
        </p:grpSp>
        <p:cxnSp>
          <p:nvCxnSpPr>
            <p:cNvPr id="48" name="Connecteur droit avec flèche 47"/>
            <p:cNvCxnSpPr/>
            <p:nvPr/>
          </p:nvCxnSpPr>
          <p:spPr bwMode="auto">
            <a:xfrm>
              <a:off x="2030684" y="3265714"/>
              <a:ext cx="1508167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  <p:cxnSp>
          <p:nvCxnSpPr>
            <p:cNvPr id="49" name="Connecteur droit avec flèche 48"/>
            <p:cNvCxnSpPr/>
            <p:nvPr/>
          </p:nvCxnSpPr>
          <p:spPr bwMode="auto">
            <a:xfrm>
              <a:off x="3750584" y="3299364"/>
              <a:ext cx="3077728" cy="19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  <p:sp>
          <p:nvSpPr>
            <p:cNvPr id="53" name="ZoneTexte 52"/>
            <p:cNvSpPr txBox="1"/>
            <p:nvPr/>
          </p:nvSpPr>
          <p:spPr>
            <a:xfrm>
              <a:off x="3610100" y="4168240"/>
              <a:ext cx="2897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+mj-lt"/>
                </a:rPr>
                <a:t>A spatial filtering setup</a:t>
              </a:r>
              <a:endParaRPr lang="en-US" sz="1800" b="1" dirty="0">
                <a:latin typeface="+mj-lt"/>
              </a:endParaRPr>
            </a:p>
          </p:txBody>
        </p:sp>
        <p:cxnSp>
          <p:nvCxnSpPr>
            <p:cNvPr id="55" name="Connecteur droit avec flèche 54"/>
            <p:cNvCxnSpPr>
              <a:stCxn id="12" idx="3"/>
            </p:cNvCxnSpPr>
            <p:nvPr/>
          </p:nvCxnSpPr>
          <p:spPr bwMode="auto">
            <a:xfrm flipV="1">
              <a:off x="4259021" y="2671948"/>
              <a:ext cx="443608" cy="64109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  <p:cxnSp>
          <p:nvCxnSpPr>
            <p:cNvPr id="57" name="Connecteur droit avec flèche 56"/>
            <p:cNvCxnSpPr>
              <a:stCxn id="12" idx="3"/>
            </p:cNvCxnSpPr>
            <p:nvPr/>
          </p:nvCxnSpPr>
          <p:spPr bwMode="auto">
            <a:xfrm>
              <a:off x="4259021" y="3313046"/>
              <a:ext cx="443608" cy="60581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  <p:cxnSp>
          <p:nvCxnSpPr>
            <p:cNvPr id="59" name="Connecteur droit avec flèche 58"/>
            <p:cNvCxnSpPr/>
            <p:nvPr/>
          </p:nvCxnSpPr>
          <p:spPr bwMode="auto">
            <a:xfrm flipV="1">
              <a:off x="4346369" y="2755075"/>
              <a:ext cx="629392" cy="57001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  <p:cxnSp>
          <p:nvCxnSpPr>
            <p:cNvPr id="61" name="Connecteur droit avec flèche 60"/>
            <p:cNvCxnSpPr>
              <a:stCxn id="12" idx="3"/>
            </p:cNvCxnSpPr>
            <p:nvPr/>
          </p:nvCxnSpPr>
          <p:spPr bwMode="auto">
            <a:xfrm>
              <a:off x="4259021" y="3313046"/>
              <a:ext cx="704865" cy="36830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  <p:cxnSp>
          <p:nvCxnSpPr>
            <p:cNvPr id="63" name="Connecteur droit avec flèche 62"/>
            <p:cNvCxnSpPr/>
            <p:nvPr/>
          </p:nvCxnSpPr>
          <p:spPr bwMode="auto">
            <a:xfrm rot="16200000" flipV="1">
              <a:off x="3141024" y="2737262"/>
              <a:ext cx="593767" cy="48688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  <p:cxnSp>
          <p:nvCxnSpPr>
            <p:cNvPr id="65" name="Connecteur droit avec flèche 64"/>
            <p:cNvCxnSpPr>
              <a:stCxn id="12" idx="1"/>
            </p:cNvCxnSpPr>
            <p:nvPr/>
          </p:nvCxnSpPr>
          <p:spPr bwMode="auto">
            <a:xfrm rot="10800000" flipV="1">
              <a:off x="3099460" y="3313046"/>
              <a:ext cx="642726" cy="59393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  <p:cxnSp>
          <p:nvCxnSpPr>
            <p:cNvPr id="67" name="Connecteur droit avec flèche 66"/>
            <p:cNvCxnSpPr>
              <a:stCxn id="12" idx="1"/>
            </p:cNvCxnSpPr>
            <p:nvPr/>
          </p:nvCxnSpPr>
          <p:spPr bwMode="auto">
            <a:xfrm rot="10800000">
              <a:off x="3336966" y="2458192"/>
              <a:ext cx="405220" cy="85485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  <p:cxnSp>
          <p:nvCxnSpPr>
            <p:cNvPr id="69" name="Connecteur droit avec flèche 68"/>
            <p:cNvCxnSpPr>
              <a:stCxn id="12" idx="1"/>
            </p:cNvCxnSpPr>
            <p:nvPr/>
          </p:nvCxnSpPr>
          <p:spPr bwMode="auto">
            <a:xfrm rot="10800000" flipV="1">
              <a:off x="3372592" y="3313046"/>
              <a:ext cx="369594" cy="80769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arrow"/>
            </a:ln>
            <a:effectLst/>
          </p:spPr>
        </p:cxnSp>
        <p:sp>
          <p:nvSpPr>
            <p:cNvPr id="70" name="ZoneTexte 69"/>
            <p:cNvSpPr txBox="1"/>
            <p:nvPr/>
          </p:nvSpPr>
          <p:spPr>
            <a:xfrm>
              <a:off x="4607626" y="2268187"/>
              <a:ext cx="653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T</a:t>
              </a:r>
              <a:r>
                <a:rPr lang="en-US" baseline="-25000" dirty="0" smtClean="0">
                  <a:latin typeface="+mj-lt"/>
                </a:rPr>
                <a:t>d</a:t>
              </a:r>
              <a:endParaRPr lang="en-US" baseline="-25000" dirty="0">
                <a:latin typeface="+mj-lt"/>
              </a:endParaRP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2741276" y="2278087"/>
              <a:ext cx="653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R</a:t>
              </a:r>
              <a:r>
                <a:rPr lang="en-US" baseline="-25000" dirty="0" smtClean="0">
                  <a:latin typeface="+mj-lt"/>
                </a:rPr>
                <a:t>d</a:t>
              </a:r>
              <a:endParaRPr lang="en-US" baseline="-25000" dirty="0">
                <a:latin typeface="+mj-lt"/>
              </a:endParaRPr>
            </a:p>
          </p:txBody>
        </p:sp>
      </p:grpSp>
      <p:cxnSp>
        <p:nvCxnSpPr>
          <p:cNvPr id="75" name="Connecteur droit avec flèche 74"/>
          <p:cNvCxnSpPr/>
          <p:nvPr/>
        </p:nvCxnSpPr>
        <p:spPr bwMode="auto">
          <a:xfrm flipV="1">
            <a:off x="1983179" y="5949538"/>
            <a:ext cx="4572000" cy="3562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sp>
        <p:nvSpPr>
          <p:cNvPr id="76" name="ZoneTexte 75"/>
          <p:cNvSpPr txBox="1"/>
          <p:nvPr/>
        </p:nvSpPr>
        <p:spPr>
          <a:xfrm>
            <a:off x="2921332" y="2018808"/>
            <a:ext cx="129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Sample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6677"/>
            <a:ext cx="9144000" cy="787640"/>
          </a:xfrm>
        </p:spPr>
        <p:txBody>
          <a:bodyPr/>
          <a:lstStyle/>
          <a:p>
            <a:r>
              <a:rPr lang="en-US" dirty="0" smtClean="0"/>
              <a:t>Inverse problem</a:t>
            </a:r>
            <a:endParaRPr lang="en-US" dirty="0"/>
          </a:p>
        </p:txBody>
      </p:sp>
      <p:sp>
        <p:nvSpPr>
          <p:cNvPr id="15" name="ZoneTexte 14"/>
          <p:cNvSpPr txBox="1"/>
          <p:nvPr/>
        </p:nvSpPr>
        <p:spPr>
          <a:xfrm>
            <a:off x="1604512" y="4295962"/>
            <a:ext cx="1601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a = albedo,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a = μ</a:t>
            </a:r>
            <a:r>
              <a:rPr lang="en-US" sz="1800" baseline="-25000" dirty="0" smtClean="0">
                <a:solidFill>
                  <a:schemeClr val="bg1"/>
                </a:solidFill>
              </a:rPr>
              <a:t>s</a:t>
            </a:r>
            <a:r>
              <a:rPr lang="en-US" sz="1800" dirty="0" smtClean="0">
                <a:solidFill>
                  <a:schemeClr val="bg1"/>
                </a:solidFill>
              </a:rPr>
              <a:t>/(μ</a:t>
            </a:r>
            <a:r>
              <a:rPr lang="en-US" sz="1800" baseline="-25000" dirty="0" smtClean="0">
                <a:solidFill>
                  <a:schemeClr val="bg1"/>
                </a:solidFill>
              </a:rPr>
              <a:t>a</a:t>
            </a:r>
            <a:r>
              <a:rPr lang="en-US" sz="1800" dirty="0" smtClean="0">
                <a:solidFill>
                  <a:schemeClr val="bg1"/>
                </a:solidFill>
              </a:rPr>
              <a:t> + μ</a:t>
            </a:r>
            <a:r>
              <a:rPr lang="en-US" sz="1800" baseline="-25000" dirty="0" smtClean="0">
                <a:solidFill>
                  <a:schemeClr val="bg1"/>
                </a:solidFill>
              </a:rPr>
              <a:t>s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475432" y="2016257"/>
            <a:ext cx="7956045" cy="4687368"/>
            <a:chOff x="475432" y="2135007"/>
            <a:chExt cx="7956045" cy="4687368"/>
          </a:xfrm>
        </p:grpSpPr>
        <p:pic>
          <p:nvPicPr>
            <p:cNvPr id="18" name="Image 17" descr="Sans titre 8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5432" y="2135007"/>
              <a:ext cx="5436839" cy="4687368"/>
            </a:xfrm>
            <a:prstGeom prst="rect">
              <a:avLst/>
            </a:prstGeom>
          </p:spPr>
        </p:pic>
        <p:sp>
          <p:nvSpPr>
            <p:cNvPr id="6" name="ZoneTexte 5"/>
            <p:cNvSpPr txBox="1"/>
            <p:nvPr/>
          </p:nvSpPr>
          <p:spPr>
            <a:xfrm>
              <a:off x="6863934" y="3693219"/>
              <a:ext cx="15675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The </a:t>
              </a:r>
              <a:r>
                <a:rPr lang="en-US" sz="2000" dirty="0" err="1" smtClean="0">
                  <a:solidFill>
                    <a:srgbClr val="FFFFFF"/>
                  </a:solidFill>
                  <a:latin typeface="+mj-lt"/>
                </a:rPr>
                <a:t>albedo</a:t>
              </a: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 a = </a:t>
              </a:r>
              <a:r>
                <a:rPr lang="el-GR" sz="2000" dirty="0" smtClean="0">
                  <a:solidFill>
                    <a:srgbClr val="FFFFFF"/>
                  </a:solidFill>
                  <a:latin typeface="+mj-lt"/>
                </a:rPr>
                <a:t>μ</a:t>
              </a:r>
              <a:r>
                <a:rPr lang="fr-FR" sz="2000" baseline="-25000" dirty="0" smtClean="0">
                  <a:solidFill>
                    <a:srgbClr val="FFFFFF"/>
                  </a:solidFill>
                  <a:latin typeface="+mj-lt"/>
                </a:rPr>
                <a:t>s</a:t>
              </a:r>
              <a:r>
                <a:rPr lang="fr-FR" sz="2000" dirty="0" smtClean="0">
                  <a:solidFill>
                    <a:srgbClr val="FFFFFF"/>
                  </a:solidFill>
                  <a:latin typeface="+mj-lt"/>
                </a:rPr>
                <a:t>/</a:t>
              </a:r>
              <a:r>
                <a:rPr lang="el-GR" sz="2000" dirty="0" smtClean="0">
                  <a:solidFill>
                    <a:srgbClr val="FFFFFF"/>
                  </a:solidFill>
                  <a:latin typeface="+mj-lt"/>
                </a:rPr>
                <a:t>μ</a:t>
              </a:r>
              <a:r>
                <a:rPr lang="fr-FR" sz="2000" baseline="-25000" dirty="0" smtClean="0">
                  <a:solidFill>
                    <a:srgbClr val="FFFFFF"/>
                  </a:solidFill>
                  <a:latin typeface="+mj-lt"/>
                </a:rPr>
                <a:t>t</a:t>
              </a:r>
              <a:endParaRPr lang="en-US" sz="2000" baseline="-25000" dirty="0">
                <a:solidFill>
                  <a:srgbClr val="FFFFFF"/>
                </a:solidFill>
                <a:latin typeface="+mj-lt"/>
              </a:endParaRPr>
            </a:p>
          </p:txBody>
        </p:sp>
        <p:cxnSp>
          <p:nvCxnSpPr>
            <p:cNvPr id="8" name="Connecteur droit avec flèche 7"/>
            <p:cNvCxnSpPr/>
            <p:nvPr/>
          </p:nvCxnSpPr>
          <p:spPr bwMode="auto">
            <a:xfrm flipV="1">
              <a:off x="4797631" y="4144488"/>
              <a:ext cx="2268187" cy="210193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miter lim="800000"/>
              <a:headEnd type="arrow" w="sm" len="sm"/>
              <a:tailEnd type="none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20647"/>
            <a:ext cx="7772400" cy="716478"/>
          </a:xfrm>
        </p:spPr>
        <p:txBody>
          <a:bodyPr/>
          <a:lstStyle/>
          <a:p>
            <a:r>
              <a:rPr lang="en-US" dirty="0" smtClean="0"/>
              <a:t>Modeling the fluorescence signal </a:t>
            </a:r>
            <a:endParaRPr lang="en-US" dirty="0"/>
          </a:p>
        </p:txBody>
      </p:sp>
      <p:pic>
        <p:nvPicPr>
          <p:cNvPr id="10" name="Image 9" descr="Sans titre 6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29" y="1972655"/>
            <a:ext cx="5632088" cy="464784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771408" y="3408198"/>
            <a:ext cx="29807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+mj-lt"/>
              </a:rPr>
              <a:t>A </a:t>
            </a:r>
            <a:r>
              <a:rPr lang="en-US" sz="2000" i="1" dirty="0" smtClean="0">
                <a:latin typeface="+mj-lt"/>
              </a:rPr>
              <a:t>turbid sample can be treated as a dilute solution if its thickness is small compared to the photon mean free path.</a:t>
            </a:r>
            <a:endParaRPr lang="en-US" sz="2000" i="1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20647"/>
            <a:ext cx="7772400" cy="716478"/>
          </a:xfrm>
        </p:spPr>
        <p:txBody>
          <a:bodyPr/>
          <a:lstStyle/>
          <a:p>
            <a:r>
              <a:rPr lang="en-US" dirty="0" smtClean="0"/>
              <a:t>Fluorescence in turbid media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472962" y="2049501"/>
            <a:ext cx="8245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For a thin </a:t>
            </a:r>
            <a:r>
              <a:rPr lang="en-US" dirty="0" smtClean="0">
                <a:latin typeface="+mj-lt"/>
              </a:rPr>
              <a:t>layer, thickness </a:t>
            </a:r>
            <a:r>
              <a:rPr lang="en-US" dirty="0" err="1" smtClean="0">
                <a:latin typeface="+mj-lt"/>
              </a:rPr>
              <a:t>dz</a:t>
            </a:r>
            <a:r>
              <a:rPr lang="en-US" dirty="0" smtClean="0">
                <a:latin typeface="+mj-lt"/>
              </a:rPr>
              <a:t>, located at depth z  </a:t>
            </a:r>
            <a:endParaRPr lang="en-US" dirty="0">
              <a:latin typeface="+mj-lt"/>
            </a:endParaRPr>
          </a:p>
        </p:txBody>
      </p:sp>
      <p:sp>
        <p:nvSpPr>
          <p:cNvPr id="608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8259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82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8262" name="Rectangle 6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611" y="4159624"/>
            <a:ext cx="3925614" cy="20621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l-GR" sz="1800" dirty="0" smtClean="0">
                <a:solidFill>
                  <a:srgbClr val="FFFFFF"/>
                </a:solidFill>
                <a:latin typeface="+mn-lt"/>
              </a:rPr>
              <a:t>λ</a:t>
            </a:r>
            <a:r>
              <a:rPr lang="fr-FR" sz="1800" baseline="-25000" dirty="0" smtClean="0">
                <a:solidFill>
                  <a:srgbClr val="FFFFFF"/>
                </a:solidFill>
                <a:latin typeface="+mn-lt"/>
              </a:rPr>
              <a:t>ex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 excitation wavelength,</a:t>
            </a:r>
          </a:p>
          <a:p>
            <a:pPr lvl="0">
              <a:buFontTx/>
              <a:buChar char="-"/>
            </a:pPr>
            <a:endParaRPr lang="fr-FR" sz="1800" dirty="0" smtClean="0">
              <a:solidFill>
                <a:srgbClr val="FFFFFF"/>
              </a:solidFill>
              <a:latin typeface="+mn-lt"/>
            </a:endParaRPr>
          </a:p>
          <a:p>
            <a:pPr lvl="0">
              <a:buFont typeface="Arial" pitchFamily="34" charset="0"/>
              <a:buChar char="•"/>
            </a:pPr>
            <a:r>
              <a:rPr lang="fr-FR" sz="18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l-GR" sz="1800" dirty="0" smtClean="0">
                <a:solidFill>
                  <a:srgbClr val="FFFFFF"/>
                </a:solidFill>
                <a:latin typeface="+mn-lt"/>
              </a:rPr>
              <a:t>λ</a:t>
            </a:r>
            <a:r>
              <a:rPr lang="fr-FR" sz="1800" baseline="-25000" dirty="0" err="1" smtClean="0">
                <a:solidFill>
                  <a:srgbClr val="FFFFFF"/>
                </a:solidFill>
                <a:latin typeface="+mn-lt"/>
              </a:rPr>
              <a:t>em</a:t>
            </a:r>
            <a:r>
              <a:rPr lang="fr-FR" sz="18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emission wavelength,</a:t>
            </a:r>
          </a:p>
          <a:p>
            <a:pPr lvl="0"/>
            <a:endParaRPr lang="fr-FR" sz="1800" dirty="0" smtClean="0">
              <a:solidFill>
                <a:srgbClr val="FFFFFF"/>
              </a:solidFill>
              <a:latin typeface="+mn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 (</a:t>
            </a:r>
            <a:r>
              <a:rPr lang="en-US" sz="1800" dirty="0" err="1" smtClean="0">
                <a:solidFill>
                  <a:srgbClr val="FFFFFF"/>
                </a:solidFill>
                <a:latin typeface="+mn-lt"/>
              </a:rPr>
              <a:t>C</a:t>
            </a:r>
            <a:r>
              <a:rPr lang="en-US" sz="1800" baseline="-25000" dirty="0" err="1" smtClean="0">
                <a:solidFill>
                  <a:srgbClr val="FFFFFF"/>
                </a:solidFill>
                <a:latin typeface="+mn-lt"/>
              </a:rPr>
              <a:t>f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,</a:t>
            </a:r>
            <a:r>
              <a:rPr lang="el-GR" sz="1800" dirty="0" smtClean="0">
                <a:solidFill>
                  <a:srgbClr val="FFFFFF"/>
                </a:solidFill>
                <a:latin typeface="+mn-lt"/>
              </a:rPr>
              <a:t>ε</a:t>
            </a:r>
            <a:r>
              <a:rPr lang="fr-FR" sz="1800" baseline="-25000" dirty="0" smtClean="0">
                <a:solidFill>
                  <a:srgbClr val="FFFFFF"/>
                </a:solidFill>
                <a:latin typeface="+mn-lt"/>
              </a:rPr>
              <a:t>f</a:t>
            </a:r>
            <a:r>
              <a:rPr lang="fr-FR" sz="1800" dirty="0" smtClean="0">
                <a:solidFill>
                  <a:srgbClr val="FFFFFF"/>
                </a:solidFill>
                <a:latin typeface="+mn-lt"/>
              </a:rPr>
              <a:t>,</a:t>
            </a:r>
            <a:r>
              <a:rPr lang="el-GR" sz="1800" dirty="0" smtClean="0">
                <a:solidFill>
                  <a:srgbClr val="FFFFFF"/>
                </a:solidFill>
                <a:latin typeface="+mn-lt"/>
              </a:rPr>
              <a:t>Φ</a:t>
            </a:r>
            <a:r>
              <a:rPr lang="fr-FR" sz="1800" baseline="-25000" dirty="0" smtClean="0">
                <a:solidFill>
                  <a:srgbClr val="FFFFFF"/>
                </a:solidFill>
                <a:latin typeface="+mn-lt"/>
              </a:rPr>
              <a:t>f</a:t>
            </a:r>
            <a:r>
              <a:rPr lang="fr-FR" sz="1800" dirty="0" smtClean="0">
                <a:solidFill>
                  <a:srgbClr val="FFFFFF"/>
                </a:solidFill>
                <a:latin typeface="+mn-lt"/>
              </a:rPr>
              <a:t>) 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concentration, molar extinction coefficient and  fluorescence quantum yield 	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1191" y="4120112"/>
            <a:ext cx="3988677" cy="20621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  <a:latin typeface="+mn-lt"/>
              </a:rPr>
              <a:t>H</a:t>
            </a:r>
            <a:r>
              <a:rPr lang="en-US" sz="1800" baseline="-25000" dirty="0" err="1" smtClean="0">
                <a:solidFill>
                  <a:srgbClr val="FFFFFF"/>
                </a:solidFill>
                <a:latin typeface="+mn-lt"/>
              </a:rPr>
              <a:t>in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describes the fraction of the incident excitation light which reaches the layer </a:t>
            </a:r>
            <a:r>
              <a:rPr lang="en-US" sz="1800" dirty="0" err="1" smtClean="0">
                <a:solidFill>
                  <a:srgbClr val="FFFFFF"/>
                </a:solidFill>
                <a:latin typeface="+mn-lt"/>
              </a:rPr>
              <a:t>dz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, </a:t>
            </a:r>
            <a:endParaRPr lang="en-US" sz="1800" dirty="0" smtClean="0">
              <a:solidFill>
                <a:srgbClr val="FFFFFF"/>
              </a:solidFill>
              <a:latin typeface="+mn-lt"/>
            </a:endParaRPr>
          </a:p>
          <a:p>
            <a:pPr lvl="0">
              <a:buFontTx/>
              <a:buChar char="-"/>
            </a:pPr>
            <a:endParaRPr lang="en-US" sz="1800" dirty="0" smtClean="0">
              <a:solidFill>
                <a:srgbClr val="FFFFFF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  <a:latin typeface="+mn-lt"/>
              </a:rPr>
              <a:t>H</a:t>
            </a:r>
            <a:r>
              <a:rPr lang="en-US" sz="1800" baseline="-25000" dirty="0" err="1" smtClean="0">
                <a:solidFill>
                  <a:srgbClr val="FFFFFF"/>
                </a:solidFill>
                <a:latin typeface="+mn-lt"/>
              </a:rPr>
              <a:t>out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the fraction of fluorescence emanating from </a:t>
            </a:r>
            <a:r>
              <a:rPr lang="en-US" sz="1800" dirty="0" err="1" smtClean="0">
                <a:solidFill>
                  <a:srgbClr val="FFFFFF"/>
                </a:solidFill>
                <a:latin typeface="+mn-lt"/>
              </a:rPr>
              <a:t>dz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 and reaching the front surface. </a:t>
            </a:r>
            <a:endParaRPr lang="en-US" sz="1800" dirty="0"/>
          </a:p>
        </p:txBody>
      </p:sp>
      <p:sp>
        <p:nvSpPr>
          <p:cNvPr id="6082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8265" name="Rectangle 9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325" y="2690646"/>
            <a:ext cx="8143811" cy="1020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20647"/>
            <a:ext cx="7772400" cy="716478"/>
          </a:xfrm>
        </p:spPr>
        <p:txBody>
          <a:bodyPr/>
          <a:lstStyle/>
          <a:p>
            <a:r>
              <a:rPr lang="en-US" dirty="0" smtClean="0"/>
              <a:t>Fluorescence in turbid media</a:t>
            </a:r>
            <a:endParaRPr lang="en-US" dirty="0"/>
          </a:p>
        </p:txBody>
      </p:sp>
      <p:sp>
        <p:nvSpPr>
          <p:cNvPr id="606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621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62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6215" name="Rectangle 7"/>
          <p:cNvSpPr>
            <a:spLocks noChangeArrowheads="1"/>
          </p:cNvSpPr>
          <p:nvPr/>
        </p:nvSpPr>
        <p:spPr bwMode="auto">
          <a:xfrm>
            <a:off x="283779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ZoneTexte 14"/>
          <p:cNvSpPr txBox="1"/>
          <p:nvPr/>
        </p:nvSpPr>
        <p:spPr>
          <a:xfrm>
            <a:off x="237502" y="2189548"/>
            <a:ext cx="7212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The total EEM detected at front surface,</a:t>
            </a:r>
            <a:endParaRPr lang="en-US" sz="2000" dirty="0">
              <a:latin typeface="+mj-lt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064" y="2741614"/>
            <a:ext cx="8176191" cy="1020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</p:pic>
      <p:sp>
        <p:nvSpPr>
          <p:cNvPr id="16" name="ZoneTexte 15"/>
          <p:cNvSpPr txBox="1"/>
          <p:nvPr/>
        </p:nvSpPr>
        <p:spPr>
          <a:xfrm>
            <a:off x="287263" y="4094960"/>
            <a:ext cx="8245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In the case of </a:t>
            </a:r>
            <a:r>
              <a:rPr lang="en-US" sz="2000" dirty="0" smtClean="0">
                <a:latin typeface="+mj-lt"/>
              </a:rPr>
              <a:t>uniform distribution  of </a:t>
            </a:r>
            <a:r>
              <a:rPr lang="en-US" sz="2000" dirty="0" smtClean="0">
                <a:latin typeface="+mj-lt"/>
              </a:rPr>
              <a:t>fluorophores, t</a:t>
            </a:r>
            <a:r>
              <a:rPr lang="en-US" sz="2000" dirty="0" smtClean="0">
                <a:latin typeface="+mj-lt"/>
              </a:rPr>
              <a:t>he </a:t>
            </a:r>
            <a:r>
              <a:rPr lang="en-US" sz="2000" dirty="0" smtClean="0">
                <a:latin typeface="+mj-lt"/>
              </a:rPr>
              <a:t>summation can be taken outside the </a:t>
            </a:r>
            <a:r>
              <a:rPr lang="en-US" sz="2000" dirty="0" smtClean="0">
                <a:latin typeface="+mj-lt"/>
              </a:rPr>
              <a:t>integral</a:t>
            </a:r>
            <a:endParaRPr lang="en-US" sz="2000" dirty="0">
              <a:latin typeface="+mj-lt"/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477642" y="4958264"/>
            <a:ext cx="8144732" cy="1723043"/>
            <a:chOff x="477642" y="3224514"/>
            <a:chExt cx="8144732" cy="1723043"/>
          </a:xfrm>
        </p:grpSpPr>
        <p:sp>
          <p:nvSpPr>
            <p:cNvPr id="20" name="ZoneTexte 19"/>
            <p:cNvSpPr txBox="1"/>
            <p:nvPr/>
          </p:nvSpPr>
          <p:spPr>
            <a:xfrm>
              <a:off x="2875597" y="4578225"/>
              <a:ext cx="22382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+mj-lt"/>
                </a:rPr>
                <a:t>Intrinsic EEM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442446" y="4526442"/>
              <a:ext cx="3179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Transfer function (TF) </a:t>
              </a:r>
            </a:p>
          </p:txBody>
        </p:sp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7642" y="3224514"/>
              <a:ext cx="8143811" cy="102000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</p:spPr>
        </p:pic>
        <p:sp>
          <p:nvSpPr>
            <p:cNvPr id="23" name="Accolade ouvrante 22"/>
            <p:cNvSpPr/>
            <p:nvPr/>
          </p:nvSpPr>
          <p:spPr bwMode="auto">
            <a:xfrm rot="16200000">
              <a:off x="3684904" y="3102232"/>
              <a:ext cx="600501" cy="2456595"/>
            </a:xfrm>
            <a:prstGeom prst="leftBrace">
              <a:avLst/>
            </a:prstGeom>
            <a:ln>
              <a:solidFill>
                <a:srgbClr val="FF0000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Accolade ouvrante 23"/>
            <p:cNvSpPr/>
            <p:nvPr/>
          </p:nvSpPr>
          <p:spPr bwMode="auto">
            <a:xfrm rot="16200000">
              <a:off x="6715841" y="2750803"/>
              <a:ext cx="600501" cy="3136702"/>
            </a:xfrm>
            <a:prstGeom prst="leftBrace">
              <a:avLst/>
            </a:prstGeom>
            <a:ln w="25400">
              <a:solidFill>
                <a:srgbClr val="FF0000"/>
              </a:solidFill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20647"/>
            <a:ext cx="7772400" cy="716478"/>
          </a:xfrm>
        </p:spPr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sp>
        <p:nvSpPr>
          <p:cNvPr id="606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621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62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6215" name="Rectangle 7"/>
          <p:cNvSpPr>
            <a:spLocks noChangeArrowheads="1"/>
          </p:cNvSpPr>
          <p:nvPr/>
        </p:nvSpPr>
        <p:spPr bwMode="auto">
          <a:xfrm>
            <a:off x="283779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ZoneTexte 17"/>
          <p:cNvSpPr txBox="1"/>
          <p:nvPr/>
        </p:nvSpPr>
        <p:spPr>
          <a:xfrm>
            <a:off x="498764" y="2149434"/>
            <a:ext cx="8098971" cy="401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en-US" dirty="0" smtClean="0">
                <a:latin typeface="+mn-lt"/>
              </a:rPr>
              <a:t>This fundamental result provides the key to recovering the "true" or intrinsic EEM </a:t>
            </a:r>
            <a:r>
              <a:rPr lang="en-US" dirty="0" smtClean="0">
                <a:latin typeface="+mn-lt"/>
              </a:rPr>
              <a:t> which </a:t>
            </a:r>
            <a:r>
              <a:rPr lang="en-US" dirty="0" smtClean="0">
                <a:latin typeface="+mn-lt"/>
              </a:rPr>
              <a:t>is bilinear from the measured EEM at the medium surface under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conditions </a:t>
            </a:r>
            <a:r>
              <a:rPr lang="en-US" dirty="0" smtClean="0">
                <a:latin typeface="+mn-lt"/>
              </a:rPr>
              <a:t>:</a:t>
            </a:r>
          </a:p>
          <a:p>
            <a:pPr>
              <a:spcBef>
                <a:spcPct val="30000"/>
              </a:spcBef>
              <a:defRPr/>
            </a:pPr>
            <a:endParaRPr lang="en-US" dirty="0" smtClean="0">
              <a:latin typeface="+mn-lt"/>
            </a:endParaRPr>
          </a:p>
          <a:p>
            <a:pPr>
              <a:spcBef>
                <a:spcPct val="30000"/>
              </a:spcBef>
              <a:defRPr/>
            </a:pPr>
            <a:r>
              <a:rPr lang="en-US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- </a:t>
            </a:r>
            <a:r>
              <a:rPr lang="en-US" sz="2800" dirty="0" smtClean="0">
                <a:latin typeface="+mn-lt"/>
              </a:rPr>
              <a:t>The data not very noisy </a:t>
            </a:r>
          </a:p>
          <a:p>
            <a:pPr>
              <a:spcBef>
                <a:spcPct val="30000"/>
              </a:spcBef>
              <a:defRPr/>
            </a:pPr>
            <a:r>
              <a:rPr lang="en-US" dirty="0" smtClean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and obviously</a:t>
            </a:r>
          </a:p>
          <a:p>
            <a:pPr>
              <a:spcBef>
                <a:spcPct val="30000"/>
              </a:spcBef>
              <a:defRPr/>
            </a:pPr>
            <a:r>
              <a:rPr lang="en-US" dirty="0" smtClean="0">
                <a:latin typeface="+mn-lt"/>
              </a:rPr>
              <a:t>	- </a:t>
            </a:r>
            <a:r>
              <a:rPr lang="en-US" sz="2800" dirty="0" smtClean="0">
                <a:latin typeface="+mn-lt"/>
              </a:rPr>
              <a:t>TF ≠ 0</a:t>
            </a:r>
            <a:endParaRPr lang="fr-FR" sz="2800" dirty="0" smtClean="0">
              <a:latin typeface="+mn-lt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30625"/>
            <a:ext cx="9144000" cy="1487509"/>
          </a:xfrm>
        </p:spPr>
        <p:txBody>
          <a:bodyPr/>
          <a:lstStyle/>
          <a:p>
            <a:r>
              <a:rPr lang="en-US" dirty="0" smtClean="0"/>
              <a:t>TF </a:t>
            </a:r>
            <a:r>
              <a:rPr lang="en-US" dirty="0" smtClean="0"/>
              <a:t>evaluation </a:t>
            </a:r>
            <a:r>
              <a:rPr lang="en-US" dirty="0" smtClean="0"/>
              <a:t>model </a:t>
            </a:r>
            <a:r>
              <a:rPr lang="en-US" dirty="0" smtClean="0"/>
              <a:t>: why Monte Carlo ?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68490" y="1856096"/>
            <a:ext cx="831148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 The model to be used must incorporate the particular optical characteristics  </a:t>
            </a:r>
            <a:r>
              <a:rPr lang="en-US" sz="2000" dirty="0" smtClean="0">
                <a:latin typeface="+mj-lt"/>
              </a:rPr>
              <a:t>associated with </a:t>
            </a:r>
            <a:r>
              <a:rPr lang="en-US" sz="2000" dirty="0" smtClean="0">
                <a:latin typeface="+mj-lt"/>
              </a:rPr>
              <a:t>biomaterials :</a:t>
            </a:r>
            <a:endParaRPr lang="fr-FR" sz="2000" dirty="0" smtClean="0">
              <a:latin typeface="+mj-lt"/>
            </a:endParaRPr>
          </a:p>
          <a:p>
            <a:pPr lvl="0"/>
            <a:endParaRPr lang="en-US" sz="1800" dirty="0" smtClean="0">
              <a:latin typeface="+mj-lt"/>
            </a:endParaRPr>
          </a:p>
          <a:p>
            <a:pPr lvl="0"/>
            <a:r>
              <a:rPr lang="en-US" sz="1800" dirty="0" smtClean="0">
                <a:latin typeface="+mj-lt"/>
              </a:rPr>
              <a:t>	</a:t>
            </a:r>
            <a:r>
              <a:rPr lang="en-US" sz="1800" i="1" dirty="0" smtClean="0">
                <a:latin typeface="+mj-lt"/>
              </a:rPr>
              <a:t>No </a:t>
            </a:r>
            <a:r>
              <a:rPr lang="en-US" sz="1800" i="1" dirty="0" smtClean="0">
                <a:latin typeface="+mj-lt"/>
              </a:rPr>
              <a:t>restriction on the ratio of scattering to absorption, since </a:t>
            </a:r>
            <a:r>
              <a:rPr lang="en-US" sz="1800" i="1" dirty="0" smtClean="0">
                <a:latin typeface="+mj-lt"/>
              </a:rPr>
              <a:t>this </a:t>
            </a:r>
            <a:r>
              <a:rPr lang="en-US" sz="1800" i="1" dirty="0" smtClean="0">
                <a:latin typeface="+mj-lt"/>
              </a:rPr>
              <a:t>ratio in </a:t>
            </a:r>
            <a:r>
              <a:rPr lang="en-US" sz="1800" i="1" dirty="0" smtClean="0">
                <a:latin typeface="+mj-lt"/>
              </a:rPr>
              <a:t>	biomaterials </a:t>
            </a:r>
            <a:r>
              <a:rPr lang="en-US" sz="1800" i="1" dirty="0" smtClean="0">
                <a:latin typeface="+mj-lt"/>
              </a:rPr>
              <a:t>varies from nearly zero to large values </a:t>
            </a:r>
            <a:r>
              <a:rPr lang="en-US" sz="1800" i="1" dirty="0" smtClean="0">
                <a:latin typeface="+mj-lt"/>
              </a:rPr>
              <a:t>.</a:t>
            </a:r>
          </a:p>
          <a:p>
            <a:pPr lvl="0"/>
            <a:endParaRPr lang="fr-FR" sz="1800" i="1" dirty="0" smtClean="0">
              <a:latin typeface="+mj-lt"/>
            </a:endParaRPr>
          </a:p>
          <a:p>
            <a:pPr lvl="0"/>
            <a:r>
              <a:rPr lang="en-US" sz="1800" i="1" dirty="0" smtClean="0">
                <a:latin typeface="+mj-lt"/>
              </a:rPr>
              <a:t>	</a:t>
            </a:r>
            <a:r>
              <a:rPr lang="en-US" sz="1800" i="1" dirty="0" smtClean="0">
                <a:latin typeface="+mj-lt"/>
              </a:rPr>
              <a:t>No restrictions </a:t>
            </a:r>
            <a:r>
              <a:rPr lang="en-US" sz="1800" i="1" dirty="0" smtClean="0">
                <a:latin typeface="+mj-lt"/>
              </a:rPr>
              <a:t>on the scattering anisotropy, since </a:t>
            </a:r>
            <a:r>
              <a:rPr lang="en-US" sz="1800" i="1" dirty="0" smtClean="0">
                <a:latin typeface="+mj-lt"/>
              </a:rPr>
              <a:t>light scattering in 	biomaterials tends </a:t>
            </a:r>
            <a:r>
              <a:rPr lang="en-US" sz="1800" i="1" dirty="0" smtClean="0">
                <a:latin typeface="+mj-lt"/>
              </a:rPr>
              <a:t>to be strongly forward </a:t>
            </a:r>
            <a:r>
              <a:rPr lang="en-US" sz="1800" i="1" dirty="0" smtClean="0">
                <a:latin typeface="+mj-lt"/>
              </a:rPr>
              <a:t>peaked.</a:t>
            </a:r>
            <a:endParaRPr lang="fr-FR" sz="1800" i="1" dirty="0" smtClean="0">
              <a:latin typeface="+mj-lt"/>
            </a:endParaRPr>
          </a:p>
          <a:p>
            <a:r>
              <a:rPr lang="en-US" sz="1800" i="1" dirty="0" smtClean="0">
                <a:latin typeface="+mj-lt"/>
              </a:rPr>
              <a:t> </a:t>
            </a:r>
            <a:endParaRPr lang="fr-FR" sz="1800" i="1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 Modeling excitation and emission process  in biomaterials equivalent </a:t>
            </a:r>
            <a:r>
              <a:rPr lang="en-US" sz="2000" dirty="0" smtClean="0">
                <a:latin typeface="+mj-lt"/>
              </a:rPr>
              <a:t>to solving the full  </a:t>
            </a:r>
            <a:r>
              <a:rPr lang="en-US" sz="2000" dirty="0" err="1" smtClean="0">
                <a:latin typeface="+mj-lt"/>
              </a:rPr>
              <a:t>Radiative</a:t>
            </a:r>
            <a:r>
              <a:rPr lang="en-US" sz="2000" dirty="0" smtClean="0">
                <a:latin typeface="+mj-lt"/>
              </a:rPr>
              <a:t> Transport Equation (RTE)  </a:t>
            </a:r>
            <a:r>
              <a:rPr lang="en-US" sz="2000" dirty="0" smtClean="0">
                <a:latin typeface="+mj-lt"/>
              </a:rPr>
              <a:t>[Ishimaru </a:t>
            </a:r>
            <a:r>
              <a:rPr lang="en-US" sz="2000" dirty="0" smtClean="0">
                <a:latin typeface="+mj-lt"/>
              </a:rPr>
              <a:t>1997] [Wang and Wu 2007]. </a:t>
            </a:r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 No analytic </a:t>
            </a:r>
            <a:r>
              <a:rPr lang="en-US" sz="2000" dirty="0" smtClean="0">
                <a:latin typeface="+mj-lt"/>
              </a:rPr>
              <a:t>solutions </a:t>
            </a:r>
            <a:r>
              <a:rPr lang="en-US" sz="2000" dirty="0" smtClean="0">
                <a:latin typeface="+mj-lt"/>
              </a:rPr>
              <a:t>available , accurate solutions based only on MC methods [</a:t>
            </a:r>
            <a:r>
              <a:rPr lang="en-US" sz="2000" dirty="0" smtClean="0">
                <a:latin typeface="+mj-lt"/>
              </a:rPr>
              <a:t>Wilson and Adam, 1983] [Prahl et al., 1989</a:t>
            </a:r>
            <a:r>
              <a:rPr lang="en-US" sz="2000" dirty="0" smtClean="0">
                <a:latin typeface="+mj-lt"/>
              </a:rPr>
              <a:t>].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32520"/>
            <a:ext cx="9144000" cy="787730"/>
          </a:xfrm>
        </p:spPr>
        <p:txBody>
          <a:bodyPr/>
          <a:lstStyle/>
          <a:p>
            <a:r>
              <a:rPr lang="en-US" dirty="0" smtClean="0"/>
              <a:t>First simulation 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057399"/>
            <a:ext cx="4103914" cy="4367151"/>
          </a:xfrm>
        </p:spPr>
        <p:txBody>
          <a:bodyPr/>
          <a:lstStyle/>
          <a:p>
            <a:pPr algn="ctr"/>
            <a:r>
              <a:rPr lang="en-US" sz="2400" dirty="0" smtClean="0"/>
              <a:t>Gives the </a:t>
            </a:r>
            <a:r>
              <a:rPr lang="en-US" sz="2400" dirty="0" smtClean="0"/>
              <a:t>absorption of </a:t>
            </a:r>
            <a:r>
              <a:rPr lang="en-US" sz="2400" dirty="0" smtClean="0"/>
              <a:t>the excitation light within the </a:t>
            </a:r>
            <a:r>
              <a:rPr lang="en-US" sz="2400" dirty="0" smtClean="0"/>
              <a:t>medium </a:t>
            </a:r>
            <a:r>
              <a:rPr lang="en-US" sz="2000" dirty="0" smtClean="0"/>
              <a:t>A(r</a:t>
            </a:r>
            <a:r>
              <a:rPr lang="en-US" sz="2000" dirty="0" smtClean="0"/>
              <a:t>, </a:t>
            </a:r>
            <a:r>
              <a:rPr lang="en-US" sz="2000" dirty="0" smtClean="0"/>
              <a:t>z, </a:t>
            </a:r>
            <a:r>
              <a:rPr lang="el-GR" sz="2000" dirty="0" smtClean="0"/>
              <a:t>λ</a:t>
            </a:r>
            <a:r>
              <a:rPr lang="fr-FR" sz="2000" baseline="-25000" dirty="0" smtClean="0"/>
              <a:t>ex</a:t>
            </a:r>
            <a:r>
              <a:rPr lang="en-US" sz="2000" dirty="0" smtClean="0"/>
              <a:t>)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1 millions photons launched per (</a:t>
            </a:r>
            <a:r>
              <a:rPr lang="el-GR" sz="2000" dirty="0" smtClean="0"/>
              <a:t>λ</a:t>
            </a:r>
            <a:r>
              <a:rPr lang="fr-FR" sz="2000" dirty="0" smtClean="0"/>
              <a:t>ex, </a:t>
            </a:r>
            <a:r>
              <a:rPr lang="el-GR" sz="2000" dirty="0" smtClean="0"/>
              <a:t>λ</a:t>
            </a:r>
            <a:r>
              <a:rPr lang="fr-FR" sz="2000" dirty="0" err="1" smtClean="0"/>
              <a:t>em</a:t>
            </a:r>
            <a:r>
              <a:rPr lang="fr-FR" sz="2000" dirty="0" smtClean="0"/>
              <a:t>)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r>
              <a:rPr lang="en-US" sz="2000" dirty="0" smtClean="0"/>
              <a:t>The one </a:t>
            </a:r>
            <a:r>
              <a:rPr lang="en-US" sz="2000" dirty="0" smtClean="0"/>
              <a:t>- dimensional photon absorption  function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Font typeface="Arial" pitchFamily="34" charset="0"/>
              <a:buChar char="•"/>
            </a:pPr>
            <a:endParaRPr lang="en-US" sz="24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2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9662" y="2081212"/>
            <a:ext cx="29622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1394" y="5395837"/>
            <a:ext cx="2946667" cy="866667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32520"/>
            <a:ext cx="9144000" cy="787730"/>
          </a:xfrm>
        </p:spPr>
        <p:txBody>
          <a:bodyPr/>
          <a:lstStyle/>
          <a:p>
            <a:r>
              <a:rPr lang="en-US" dirty="0" smtClean="0"/>
              <a:t>Second simulation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Gives the distribution of the </a:t>
            </a:r>
            <a:r>
              <a:rPr lang="en-US" sz="2400" dirty="0" smtClean="0"/>
              <a:t>fluorescence on the surface E</a:t>
            </a:r>
            <a:r>
              <a:rPr lang="en-US" sz="2000" dirty="0" smtClean="0"/>
              <a:t>(r</a:t>
            </a:r>
            <a:r>
              <a:rPr lang="en-US" sz="2000" dirty="0" smtClean="0"/>
              <a:t>, </a:t>
            </a:r>
            <a:r>
              <a:rPr lang="en-US" sz="2000" dirty="0" smtClean="0"/>
              <a:t>z, </a:t>
            </a:r>
            <a:r>
              <a:rPr lang="el-GR" sz="2000" dirty="0" smtClean="0"/>
              <a:t>λ</a:t>
            </a:r>
            <a:r>
              <a:rPr lang="fr-FR" sz="2000" baseline="-25000" dirty="0" smtClean="0"/>
              <a:t>ex</a:t>
            </a:r>
            <a:r>
              <a:rPr lang="en-US" sz="2000" dirty="0" smtClean="0"/>
              <a:t>)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The one-dimensional photon fluorescence </a:t>
            </a:r>
            <a:r>
              <a:rPr lang="en-US" sz="2000" dirty="0" smtClean="0"/>
              <a:t>function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487" y="2138362"/>
            <a:ext cx="34766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18247" y="4482916"/>
            <a:ext cx="3146667" cy="866667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323322"/>
            <a:ext cx="9144000" cy="768863"/>
          </a:xfrm>
        </p:spPr>
        <p:txBody>
          <a:bodyPr/>
          <a:lstStyle/>
          <a:p>
            <a:r>
              <a:rPr lang="en-US" dirty="0" smtClean="0"/>
              <a:t>The problem </a:t>
            </a:r>
            <a:r>
              <a:rPr lang="en-US" dirty="0" smtClean="0"/>
              <a:t>posed with experience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268014" y="2017986"/>
            <a:ext cx="4367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Solutions composition</a:t>
            </a:r>
            <a:endParaRPr lang="en-US" sz="2800" b="1" dirty="0"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9903" y="2582036"/>
            <a:ext cx="838725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latin typeface="+mn-lt"/>
                <a:cs typeface="Times New Roman" pitchFamily="18" charset="0"/>
              </a:rPr>
              <a:t>Deionized</a:t>
            </a:r>
            <a:r>
              <a:rPr lang="en-US" dirty="0" smtClean="0">
                <a:latin typeface="+mn-lt"/>
                <a:cs typeface="Times New Roman" pitchFamily="18" charset="0"/>
              </a:rPr>
              <a:t> water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+mn-lt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  <a:cs typeface="Times New Roman" pitchFamily="18" charset="0"/>
              </a:rPr>
              <a:t> </a:t>
            </a:r>
            <a:r>
              <a:rPr lang="en-US" dirty="0" smtClean="0">
                <a:latin typeface="+mn-lt"/>
                <a:cs typeface="Times New Roman" pitchFamily="18" charset="0"/>
              </a:rPr>
              <a:t>Hemoglobin </a:t>
            </a:r>
            <a:r>
              <a:rPr lang="en-US" dirty="0" smtClean="0">
                <a:latin typeface="+mn-lt"/>
              </a:rPr>
              <a:t>: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</a:rPr>
              <a:t>Light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</a:rPr>
              <a:t>absorber</a:t>
            </a:r>
          </a:p>
          <a:p>
            <a:pPr>
              <a:buFont typeface="Wingdings" pitchFamily="2" charset="2"/>
              <a:buChar char="§"/>
            </a:pPr>
            <a:endParaRPr lang="en-US" sz="2000" i="1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latin typeface="+mn-lt"/>
                <a:cs typeface="Times New Roman" pitchFamily="18" charset="0"/>
              </a:rPr>
              <a:t>Intralipid</a:t>
            </a:r>
            <a:r>
              <a:rPr lang="en-US" baseline="30000" dirty="0" smtClean="0">
                <a:latin typeface="+mn-lt"/>
                <a:cs typeface="Times New Roman" pitchFamily="18" charset="0"/>
              </a:rPr>
              <a:t>*</a:t>
            </a:r>
            <a:r>
              <a:rPr lang="en-US" dirty="0" smtClean="0">
                <a:latin typeface="+mn-lt"/>
                <a:cs typeface="Times New Roman" pitchFamily="18" charset="0"/>
              </a:rPr>
              <a:t> </a:t>
            </a:r>
            <a:r>
              <a:rPr lang="en-US" dirty="0" smtClean="0">
                <a:latin typeface="+mn-lt"/>
                <a:cs typeface="Times New Roman" pitchFamily="18" charset="0"/>
              </a:rPr>
              <a:t>: </a:t>
            </a:r>
            <a:r>
              <a:rPr lang="en-US" sz="2000" i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Light </a:t>
            </a:r>
            <a:r>
              <a:rPr lang="en-US" sz="2000" i="1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scatterer</a:t>
            </a:r>
            <a:endParaRPr lang="en-US" sz="2000" i="1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§"/>
            </a:pPr>
            <a:endParaRPr lang="en-US" i="1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 Polycyclic </a:t>
            </a:r>
            <a:r>
              <a:rPr lang="en-US" dirty="0" smtClean="0">
                <a:latin typeface="+mn-lt"/>
              </a:rPr>
              <a:t>Aromatic Hydrocarbons : </a:t>
            </a:r>
            <a:r>
              <a:rPr lang="en-US" sz="2000" i="1" dirty="0" smtClean="0">
                <a:latin typeface="+mn-lt"/>
              </a:rPr>
              <a:t>Fluorescent compounds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		</a:t>
            </a:r>
            <a:endParaRPr lang="en-US" sz="1800" dirty="0" smtClean="0">
              <a:solidFill>
                <a:srgbClr val="FFFFFF"/>
              </a:solidFill>
              <a:latin typeface="+mn-lt"/>
            </a:endParaRPr>
          </a:p>
          <a:p>
            <a:pPr lvl="1"/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		-  9,10-Bis(</a:t>
            </a:r>
            <a:r>
              <a:rPr lang="en-US" sz="1800" dirty="0" err="1" smtClean="0">
                <a:solidFill>
                  <a:srgbClr val="FFFFFF"/>
                </a:solidFill>
                <a:latin typeface="+mn-lt"/>
              </a:rPr>
              <a:t>phenylethynyl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)</a:t>
            </a:r>
            <a:r>
              <a:rPr lang="en-US" sz="1800" dirty="0" err="1" smtClean="0">
                <a:solidFill>
                  <a:srgbClr val="FFFFFF"/>
                </a:solidFill>
                <a:latin typeface="+mn-lt"/>
              </a:rPr>
              <a:t>anthracene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 (BPEA)</a:t>
            </a:r>
          </a:p>
          <a:p>
            <a:pPr lvl="1"/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		-  9,10-Diphenylanthracene (DPA) 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6390172"/>
            <a:ext cx="898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cs typeface="Times New Roman" pitchFamily="18" charset="0"/>
              </a:rPr>
              <a:t>*</a:t>
            </a:r>
            <a:r>
              <a:rPr lang="en-US" sz="1200" dirty="0" err="1" smtClean="0">
                <a:cs typeface="Times New Roman" pitchFamily="18" charset="0"/>
              </a:rPr>
              <a:t>Intralipid</a:t>
            </a:r>
            <a:r>
              <a:rPr lang="en-US" sz="1200" dirty="0" smtClean="0">
                <a:cs typeface="Times New Roman" pitchFamily="18" charset="0"/>
              </a:rPr>
              <a:t>  </a:t>
            </a:r>
            <a:r>
              <a:rPr lang="en-US" sz="1200" dirty="0" smtClean="0"/>
              <a:t>is an </a:t>
            </a:r>
            <a:r>
              <a:rPr lang="en-US" sz="1200" dirty="0" smtClean="0"/>
              <a:t>emulsion of soy bean oil, </a:t>
            </a:r>
            <a:r>
              <a:rPr lang="en-US" sz="1200" dirty="0" smtClean="0"/>
              <a:t>egg, </a:t>
            </a:r>
            <a:r>
              <a:rPr lang="en-US" sz="1200" dirty="0" smtClean="0"/>
              <a:t>phospholipids and glycerin.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32520"/>
            <a:ext cx="9144000" cy="787730"/>
          </a:xfrm>
        </p:spPr>
        <p:txBody>
          <a:bodyPr/>
          <a:lstStyle/>
          <a:p>
            <a:r>
              <a:rPr lang="en-US" dirty="0" smtClean="0"/>
              <a:t>Experimental validation</a:t>
            </a:r>
            <a:endParaRPr lang="en-US" dirty="0"/>
          </a:p>
        </p:txBody>
      </p:sp>
      <p:pic>
        <p:nvPicPr>
          <p:cNvPr id="9" name="Image 8" descr="PHANTOM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297" y="2244449"/>
            <a:ext cx="7930991" cy="43524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5660" y="327546"/>
            <a:ext cx="8679976" cy="1352272"/>
          </a:xfrm>
        </p:spPr>
        <p:txBody>
          <a:bodyPr/>
          <a:lstStyle/>
          <a:p>
            <a:r>
              <a:rPr lang="en-US" dirty="0" smtClean="0"/>
              <a:t>An example : Characterization and quality control of cereal products</a:t>
            </a:r>
            <a:endParaRPr lang="en-US" dirty="0"/>
          </a:p>
        </p:txBody>
      </p:sp>
      <p:sp>
        <p:nvSpPr>
          <p:cNvPr id="22" name="ZoneTexte 21"/>
          <p:cNvSpPr txBox="1"/>
          <p:nvPr/>
        </p:nvSpPr>
        <p:spPr>
          <a:xfrm>
            <a:off x="4037612" y="4263245"/>
            <a:ext cx="187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+mn-lt"/>
              </a:rPr>
              <a:t>Carotenoids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31" name="Connecteur droit avec flèche 30"/>
          <p:cNvCxnSpPr/>
          <p:nvPr/>
        </p:nvCxnSpPr>
        <p:spPr bwMode="auto">
          <a:xfrm rot="5400000">
            <a:off x="3081647" y="4696690"/>
            <a:ext cx="1140031" cy="98565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33" name="Connecteur droit avec flèche 32"/>
          <p:cNvCxnSpPr/>
          <p:nvPr/>
        </p:nvCxnSpPr>
        <p:spPr bwMode="auto">
          <a:xfrm flipV="1">
            <a:off x="5474525" y="3372592"/>
            <a:ext cx="2042556" cy="10212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pic>
        <p:nvPicPr>
          <p:cNvPr id="35" name="Image 34" descr="Loadings_Ma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118" y="2162974"/>
            <a:ext cx="7930991" cy="4352449"/>
          </a:xfrm>
          <a:prstGeom prst="rect">
            <a:avLst/>
          </a:prstGeom>
        </p:spPr>
      </p:pic>
      <p:cxnSp>
        <p:nvCxnSpPr>
          <p:cNvPr id="37" name="Connecteur droit avec flèche 36"/>
          <p:cNvCxnSpPr/>
          <p:nvPr/>
        </p:nvCxnSpPr>
        <p:spPr bwMode="auto">
          <a:xfrm rot="16200000" flipH="1">
            <a:off x="2891641" y="5860472"/>
            <a:ext cx="380011" cy="118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Dot"/>
            <a:miter lim="800000"/>
            <a:headEnd type="none" w="sm" len="sm"/>
            <a:tailEnd type="arrow"/>
          </a:ln>
          <a:effectLst/>
        </p:spPr>
      </p:cxnSp>
      <p:cxnSp>
        <p:nvCxnSpPr>
          <p:cNvPr id="39" name="Connecteur droit avec flèche 38"/>
          <p:cNvCxnSpPr/>
          <p:nvPr/>
        </p:nvCxnSpPr>
        <p:spPr bwMode="auto">
          <a:xfrm rot="16200000" flipH="1">
            <a:off x="7053943" y="3621973"/>
            <a:ext cx="724395" cy="118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"/>
            <a:miter lim="800000"/>
            <a:headEnd type="none" w="sm" len="sm"/>
            <a:tailEnd type="arrow"/>
          </a:ln>
          <a:effectLst/>
        </p:spPr>
      </p:cxnSp>
      <p:sp>
        <p:nvSpPr>
          <p:cNvPr id="40" name="ZoneTexte 39"/>
          <p:cNvSpPr txBox="1"/>
          <p:nvPr/>
        </p:nvSpPr>
        <p:spPr>
          <a:xfrm>
            <a:off x="3997842" y="4136065"/>
            <a:ext cx="1765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+mn-lt"/>
              </a:rPr>
              <a:t>Carotenoids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2" name="Connecteur droit avec flèche 41"/>
          <p:cNvCxnSpPr/>
          <p:nvPr/>
        </p:nvCxnSpPr>
        <p:spPr bwMode="auto">
          <a:xfrm flipV="1">
            <a:off x="5433237" y="3253563"/>
            <a:ext cx="1945758" cy="9888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46" name="Connecteur droit avec flèche 45"/>
          <p:cNvCxnSpPr/>
          <p:nvPr/>
        </p:nvCxnSpPr>
        <p:spPr bwMode="auto">
          <a:xfrm rot="5400000">
            <a:off x="2993067" y="4534786"/>
            <a:ext cx="1212110" cy="10526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5660" y="327546"/>
            <a:ext cx="8679976" cy="1352272"/>
          </a:xfrm>
        </p:spPr>
        <p:txBody>
          <a:bodyPr/>
          <a:lstStyle/>
          <a:p>
            <a:r>
              <a:rPr lang="en-US" dirty="0" smtClean="0"/>
              <a:t>An example : Characterization and quality control of cereal products</a:t>
            </a:r>
            <a:endParaRPr lang="en-US" dirty="0"/>
          </a:p>
        </p:txBody>
      </p:sp>
      <p:pic>
        <p:nvPicPr>
          <p:cNvPr id="5" name="Image 4" descr="Scores_MA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802" y="2753834"/>
            <a:ext cx="7967965" cy="256533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36903" y="5593281"/>
            <a:ext cx="6032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 smtClean="0">
                <a:latin typeface="+mn-lt"/>
              </a:rPr>
              <a:t>Concentrations in </a:t>
            </a:r>
            <a:r>
              <a:rPr lang="en-US" sz="1800" i="1" dirty="0" err="1" smtClean="0">
                <a:latin typeface="+mn-lt"/>
              </a:rPr>
              <a:t>ppm</a:t>
            </a:r>
            <a:r>
              <a:rPr lang="en-US" sz="1800" i="1" dirty="0" smtClean="0">
                <a:latin typeface="+mn-lt"/>
              </a:rPr>
              <a:t> were determined chemically with High Performance Liquid Chromatography.</a:t>
            </a:r>
            <a:endParaRPr lang="en-US" sz="1800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8490" y="327546"/>
            <a:ext cx="8352429" cy="1352272"/>
          </a:xfrm>
        </p:spPr>
        <p:txBody>
          <a:bodyPr/>
          <a:lstStyle/>
          <a:p>
            <a:r>
              <a:rPr lang="en-US" dirty="0" smtClean="0"/>
              <a:t>An example : Characterization and quality control of cereal products</a:t>
            </a:r>
            <a:endParaRPr lang="en-US" dirty="0"/>
          </a:p>
        </p:txBody>
      </p:sp>
      <p:pic>
        <p:nvPicPr>
          <p:cNvPr id="6" name="Image 5" descr="EREE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7509" y="2743200"/>
            <a:ext cx="7741576" cy="24169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0329" y="3721400"/>
            <a:ext cx="69643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Thank you for your intention</a:t>
            </a:r>
            <a:endParaRPr lang="en-US" sz="4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1186"/>
            <a:ext cx="9144000" cy="718782"/>
          </a:xfrm>
        </p:spPr>
        <p:txBody>
          <a:bodyPr/>
          <a:lstStyle/>
          <a:p>
            <a:r>
              <a:rPr lang="en-US" dirty="0" smtClean="0"/>
              <a:t>PARAFAC Analysis</a:t>
            </a:r>
            <a:endParaRPr lang="en-US" dirty="0"/>
          </a:p>
        </p:txBody>
      </p:sp>
      <p:pic>
        <p:nvPicPr>
          <p:cNvPr id="9" name="Image 8" descr="PHANTOM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151" y="2243765"/>
            <a:ext cx="7930991" cy="43524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1186"/>
            <a:ext cx="9144000" cy="718782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268014" y="1880558"/>
            <a:ext cx="84345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+mn-lt"/>
              </a:rPr>
              <a:t> </a:t>
            </a:r>
            <a:r>
              <a:rPr lang="en-US" sz="2800" dirty="0" smtClean="0">
                <a:latin typeface="+mj-lt"/>
              </a:rPr>
              <a:t>PARAFAC loadings </a:t>
            </a:r>
            <a:r>
              <a:rPr lang="en-US" sz="2800" dirty="0" smtClean="0">
                <a:latin typeface="+mj-lt"/>
              </a:rPr>
              <a:t>are not reliable </a:t>
            </a:r>
            <a:r>
              <a:rPr lang="en-US" sz="2800" dirty="0" smtClean="0">
                <a:latin typeface="+mj-lt"/>
              </a:rPr>
              <a:t>source of chemical </a:t>
            </a:r>
            <a:r>
              <a:rPr lang="en-US" sz="2800" dirty="0" smtClean="0">
                <a:latin typeface="+mj-lt"/>
              </a:rPr>
              <a:t>information because distorted by absorption and scattering effects. </a:t>
            </a:r>
            <a:endParaRPr lang="en-US" sz="28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</a:p>
          <a:p>
            <a:r>
              <a:rPr lang="en-US" dirty="0" smtClean="0">
                <a:latin typeface="+mj-lt"/>
              </a:rPr>
              <a:t>	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Quantification and identification of fluorophores involves removing </a:t>
            </a:r>
            <a:r>
              <a:rPr lang="en-US" sz="2800" dirty="0" smtClean="0">
                <a:latin typeface="+mj-lt"/>
              </a:rPr>
              <a:t>these effects.  </a:t>
            </a:r>
            <a:endParaRPr lang="fr-FR" sz="28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fr-FR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1186"/>
            <a:ext cx="9144000" cy="718782"/>
          </a:xfrm>
        </p:spPr>
        <p:txBody>
          <a:bodyPr/>
          <a:lstStyle/>
          <a:p>
            <a:r>
              <a:rPr lang="en-US" dirty="0" smtClean="0"/>
              <a:t>Optical parameters</a:t>
            </a:r>
            <a:endParaRPr lang="fr-FR" dirty="0"/>
          </a:p>
        </p:txBody>
      </p:sp>
      <p:sp>
        <p:nvSpPr>
          <p:cNvPr id="584710" name="Freeform 6"/>
          <p:cNvSpPr>
            <a:spLocks/>
          </p:cNvSpPr>
          <p:nvPr/>
        </p:nvSpPr>
        <p:spPr bwMode="auto">
          <a:xfrm>
            <a:off x="4337050" y="6316663"/>
            <a:ext cx="2438400" cy="547687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93" y="0"/>
              </a:cxn>
              <a:cxn ang="0">
                <a:pos x="167" y="0"/>
              </a:cxn>
              <a:cxn ang="0">
                <a:pos x="224" y="0"/>
              </a:cxn>
              <a:cxn ang="0">
                <a:pos x="281" y="0"/>
              </a:cxn>
              <a:cxn ang="0">
                <a:pos x="337" y="0"/>
              </a:cxn>
              <a:cxn ang="0">
                <a:pos x="394" y="0"/>
              </a:cxn>
              <a:cxn ang="0">
                <a:pos x="487" y="17"/>
              </a:cxn>
              <a:cxn ang="0">
                <a:pos x="542" y="37"/>
              </a:cxn>
              <a:cxn ang="0">
                <a:pos x="581" y="56"/>
              </a:cxn>
              <a:cxn ang="0">
                <a:pos x="636" y="74"/>
              </a:cxn>
              <a:cxn ang="0">
                <a:pos x="675" y="93"/>
              </a:cxn>
              <a:cxn ang="0">
                <a:pos x="729" y="131"/>
              </a:cxn>
              <a:cxn ang="0">
                <a:pos x="786" y="168"/>
              </a:cxn>
              <a:cxn ang="0">
                <a:pos x="879" y="224"/>
              </a:cxn>
              <a:cxn ang="0">
                <a:pos x="973" y="299"/>
              </a:cxn>
              <a:cxn ang="0">
                <a:pos x="1010" y="338"/>
              </a:cxn>
              <a:cxn ang="0">
                <a:pos x="1086" y="375"/>
              </a:cxn>
              <a:cxn ang="0">
                <a:pos x="1160" y="412"/>
              </a:cxn>
              <a:cxn ang="0">
                <a:pos x="1236" y="469"/>
              </a:cxn>
              <a:cxn ang="0">
                <a:pos x="1330" y="486"/>
              </a:cxn>
              <a:cxn ang="0">
                <a:pos x="1404" y="525"/>
              </a:cxn>
              <a:cxn ang="0">
                <a:pos x="1478" y="543"/>
              </a:cxn>
              <a:cxn ang="0">
                <a:pos x="1535" y="543"/>
              </a:cxn>
              <a:cxn ang="0">
                <a:pos x="1611" y="543"/>
              </a:cxn>
              <a:cxn ang="0">
                <a:pos x="1685" y="562"/>
              </a:cxn>
              <a:cxn ang="0">
                <a:pos x="1759" y="562"/>
              </a:cxn>
              <a:cxn ang="0">
                <a:pos x="1853" y="562"/>
              </a:cxn>
              <a:cxn ang="0">
                <a:pos x="1946" y="562"/>
              </a:cxn>
              <a:cxn ang="0">
                <a:pos x="2023" y="543"/>
              </a:cxn>
              <a:cxn ang="0">
                <a:pos x="2097" y="525"/>
              </a:cxn>
              <a:cxn ang="0">
                <a:pos x="2153" y="506"/>
              </a:cxn>
              <a:cxn ang="0">
                <a:pos x="2210" y="486"/>
              </a:cxn>
              <a:cxn ang="0">
                <a:pos x="2284" y="469"/>
              </a:cxn>
              <a:cxn ang="0">
                <a:pos x="2340" y="449"/>
              </a:cxn>
              <a:cxn ang="0">
                <a:pos x="2434" y="449"/>
              </a:cxn>
              <a:cxn ang="0">
                <a:pos x="2528" y="449"/>
              </a:cxn>
              <a:cxn ang="0">
                <a:pos x="2584" y="449"/>
              </a:cxn>
              <a:cxn ang="0">
                <a:pos x="2658" y="486"/>
              </a:cxn>
              <a:cxn ang="0">
                <a:pos x="2678" y="525"/>
              </a:cxn>
              <a:cxn ang="0">
                <a:pos x="2752" y="580"/>
              </a:cxn>
              <a:cxn ang="0">
                <a:pos x="2789" y="619"/>
              </a:cxn>
              <a:cxn ang="0">
                <a:pos x="2846" y="656"/>
              </a:cxn>
              <a:cxn ang="0">
                <a:pos x="2922" y="713"/>
              </a:cxn>
              <a:cxn ang="0">
                <a:pos x="2976" y="768"/>
              </a:cxn>
              <a:cxn ang="0">
                <a:pos x="3015" y="787"/>
              </a:cxn>
              <a:cxn ang="0">
                <a:pos x="3090" y="824"/>
              </a:cxn>
              <a:cxn ang="0">
                <a:pos x="3164" y="844"/>
              </a:cxn>
              <a:cxn ang="0">
                <a:pos x="3203" y="862"/>
              </a:cxn>
              <a:cxn ang="0">
                <a:pos x="3257" y="862"/>
              </a:cxn>
              <a:cxn ang="0">
                <a:pos x="3314" y="862"/>
              </a:cxn>
              <a:cxn ang="0">
                <a:pos x="3370" y="862"/>
              </a:cxn>
              <a:cxn ang="0">
                <a:pos x="3445" y="862"/>
              </a:cxn>
              <a:cxn ang="0">
                <a:pos x="3501" y="862"/>
              </a:cxn>
              <a:cxn ang="0">
                <a:pos x="3558" y="862"/>
              </a:cxn>
              <a:cxn ang="0">
                <a:pos x="3614" y="862"/>
              </a:cxn>
              <a:cxn ang="0">
                <a:pos x="3688" y="862"/>
              </a:cxn>
              <a:cxn ang="0">
                <a:pos x="3782" y="862"/>
              </a:cxn>
              <a:cxn ang="0">
                <a:pos x="3839" y="862"/>
              </a:cxn>
            </a:cxnLst>
            <a:rect l="0" t="0" r="r" b="b"/>
            <a:pathLst>
              <a:path w="3839" h="862">
                <a:moveTo>
                  <a:pt x="0" y="37"/>
                </a:moveTo>
                <a:lnTo>
                  <a:pt x="93" y="0"/>
                </a:lnTo>
                <a:lnTo>
                  <a:pt x="167" y="0"/>
                </a:lnTo>
                <a:lnTo>
                  <a:pt x="224" y="0"/>
                </a:lnTo>
                <a:lnTo>
                  <a:pt x="281" y="0"/>
                </a:lnTo>
                <a:lnTo>
                  <a:pt x="337" y="0"/>
                </a:lnTo>
                <a:lnTo>
                  <a:pt x="394" y="0"/>
                </a:lnTo>
                <a:lnTo>
                  <a:pt x="487" y="17"/>
                </a:lnTo>
                <a:lnTo>
                  <a:pt x="542" y="37"/>
                </a:lnTo>
                <a:lnTo>
                  <a:pt x="581" y="56"/>
                </a:lnTo>
                <a:lnTo>
                  <a:pt x="636" y="74"/>
                </a:lnTo>
                <a:lnTo>
                  <a:pt x="675" y="93"/>
                </a:lnTo>
                <a:lnTo>
                  <a:pt x="729" y="131"/>
                </a:lnTo>
                <a:lnTo>
                  <a:pt x="786" y="168"/>
                </a:lnTo>
                <a:lnTo>
                  <a:pt x="879" y="224"/>
                </a:lnTo>
                <a:lnTo>
                  <a:pt x="973" y="299"/>
                </a:lnTo>
                <a:lnTo>
                  <a:pt x="1010" y="338"/>
                </a:lnTo>
                <a:lnTo>
                  <a:pt x="1086" y="375"/>
                </a:lnTo>
                <a:lnTo>
                  <a:pt x="1160" y="412"/>
                </a:lnTo>
                <a:lnTo>
                  <a:pt x="1236" y="469"/>
                </a:lnTo>
                <a:lnTo>
                  <a:pt x="1330" y="486"/>
                </a:lnTo>
                <a:lnTo>
                  <a:pt x="1404" y="525"/>
                </a:lnTo>
                <a:lnTo>
                  <a:pt x="1478" y="543"/>
                </a:lnTo>
                <a:lnTo>
                  <a:pt x="1535" y="543"/>
                </a:lnTo>
                <a:lnTo>
                  <a:pt x="1611" y="543"/>
                </a:lnTo>
                <a:lnTo>
                  <a:pt x="1685" y="562"/>
                </a:lnTo>
                <a:lnTo>
                  <a:pt x="1759" y="562"/>
                </a:lnTo>
                <a:lnTo>
                  <a:pt x="1853" y="562"/>
                </a:lnTo>
                <a:lnTo>
                  <a:pt x="1946" y="562"/>
                </a:lnTo>
                <a:lnTo>
                  <a:pt x="2023" y="543"/>
                </a:lnTo>
                <a:lnTo>
                  <a:pt x="2097" y="525"/>
                </a:lnTo>
                <a:lnTo>
                  <a:pt x="2153" y="506"/>
                </a:lnTo>
                <a:lnTo>
                  <a:pt x="2210" y="486"/>
                </a:lnTo>
                <a:lnTo>
                  <a:pt x="2284" y="469"/>
                </a:lnTo>
                <a:lnTo>
                  <a:pt x="2340" y="449"/>
                </a:lnTo>
                <a:lnTo>
                  <a:pt x="2434" y="449"/>
                </a:lnTo>
                <a:lnTo>
                  <a:pt x="2528" y="449"/>
                </a:lnTo>
                <a:lnTo>
                  <a:pt x="2584" y="449"/>
                </a:lnTo>
                <a:lnTo>
                  <a:pt x="2658" y="486"/>
                </a:lnTo>
                <a:lnTo>
                  <a:pt x="2678" y="525"/>
                </a:lnTo>
                <a:lnTo>
                  <a:pt x="2752" y="580"/>
                </a:lnTo>
                <a:lnTo>
                  <a:pt x="2789" y="619"/>
                </a:lnTo>
                <a:lnTo>
                  <a:pt x="2846" y="656"/>
                </a:lnTo>
                <a:lnTo>
                  <a:pt x="2922" y="713"/>
                </a:lnTo>
                <a:lnTo>
                  <a:pt x="2976" y="768"/>
                </a:lnTo>
                <a:lnTo>
                  <a:pt x="3015" y="787"/>
                </a:lnTo>
                <a:lnTo>
                  <a:pt x="3090" y="824"/>
                </a:lnTo>
                <a:lnTo>
                  <a:pt x="3164" y="844"/>
                </a:lnTo>
                <a:lnTo>
                  <a:pt x="3203" y="862"/>
                </a:lnTo>
                <a:lnTo>
                  <a:pt x="3257" y="862"/>
                </a:lnTo>
                <a:lnTo>
                  <a:pt x="3314" y="862"/>
                </a:lnTo>
                <a:lnTo>
                  <a:pt x="3370" y="862"/>
                </a:lnTo>
                <a:lnTo>
                  <a:pt x="3445" y="862"/>
                </a:lnTo>
                <a:lnTo>
                  <a:pt x="3501" y="862"/>
                </a:lnTo>
                <a:lnTo>
                  <a:pt x="3558" y="862"/>
                </a:lnTo>
                <a:lnTo>
                  <a:pt x="3614" y="862"/>
                </a:lnTo>
                <a:lnTo>
                  <a:pt x="3688" y="862"/>
                </a:lnTo>
                <a:lnTo>
                  <a:pt x="3782" y="862"/>
                </a:lnTo>
                <a:lnTo>
                  <a:pt x="3839" y="862"/>
                </a:lnTo>
              </a:path>
            </a:pathLst>
          </a:custGeom>
          <a:noFill/>
          <a:ln w="1016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87" name="ZoneTexte 286"/>
          <p:cNvSpPr txBox="1"/>
          <p:nvPr/>
        </p:nvSpPr>
        <p:spPr>
          <a:xfrm>
            <a:off x="914184" y="2101931"/>
            <a:ext cx="75647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A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bsorption parameter </a:t>
            </a:r>
            <a:r>
              <a:rPr lang="en-US" sz="20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μ</a:t>
            </a:r>
            <a:r>
              <a:rPr lang="en-US" sz="2000" baseline="-250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a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: </a:t>
            </a:r>
            <a:r>
              <a:rPr lang="en-US" sz="2000" dirty="0" smtClean="0">
                <a:latin typeface="+mn-lt"/>
              </a:rPr>
              <a:t>the probability per unit path length of a photon being </a:t>
            </a:r>
            <a:r>
              <a:rPr lang="en-US" sz="2000" dirty="0" smtClean="0">
                <a:latin typeface="+mn-lt"/>
              </a:rPr>
              <a:t>absorbed.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FFFFFF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S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cattering parameter </a:t>
            </a:r>
            <a:r>
              <a:rPr lang="en-US" sz="20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μ</a:t>
            </a:r>
            <a:r>
              <a:rPr lang="en-US" sz="2000" baseline="-250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s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: </a:t>
            </a:r>
            <a:r>
              <a:rPr lang="en-US" sz="2000" dirty="0" smtClean="0">
                <a:latin typeface="+mn-lt"/>
              </a:rPr>
              <a:t>the probability per unit path length of a photon being </a:t>
            </a:r>
            <a:r>
              <a:rPr lang="en-US" sz="2000" dirty="0" smtClean="0">
                <a:latin typeface="+mn-lt"/>
              </a:rPr>
              <a:t>scattered.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FFFFFF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Anisotropy factor g </a:t>
            </a: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: </a:t>
            </a:r>
            <a:r>
              <a:rPr lang="en-US" sz="2000" dirty="0" smtClean="0">
                <a:latin typeface="+mn-lt"/>
              </a:rPr>
              <a:t>the mean value of the cosine of the photon scattering </a:t>
            </a:r>
            <a:r>
              <a:rPr lang="en-US" sz="2000" dirty="0" smtClean="0">
                <a:latin typeface="+mn-lt"/>
              </a:rPr>
              <a:t>angle.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Photons mean free path : </a:t>
            </a: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the </a:t>
            </a: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mean distance the photons travel before getting </a:t>
            </a: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scattered or absorbed. Equals to (</a:t>
            </a:r>
            <a:r>
              <a:rPr lang="en-US" sz="2000" dirty="0" err="1" smtClean="0">
                <a:solidFill>
                  <a:srgbClr val="FFFFFF"/>
                </a:solidFill>
              </a:rPr>
              <a:t>μ</a:t>
            </a:r>
            <a:r>
              <a:rPr lang="en-US" sz="2000" baseline="-25000" dirty="0" err="1" smtClean="0">
                <a:solidFill>
                  <a:srgbClr val="FFFFFF"/>
                </a:solidFill>
              </a:rPr>
              <a:t>a</a:t>
            </a: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+ </a:t>
            </a:r>
            <a:r>
              <a:rPr lang="en-US" sz="2000" dirty="0" err="1" smtClean="0">
                <a:solidFill>
                  <a:srgbClr val="FFFFFF"/>
                </a:solidFill>
              </a:rPr>
              <a:t>μ</a:t>
            </a:r>
            <a:r>
              <a:rPr lang="en-US" sz="2000" baseline="-25000" dirty="0" err="1" smtClean="0">
                <a:solidFill>
                  <a:srgbClr val="FFFFFF"/>
                </a:solidFill>
              </a:rPr>
              <a:t>s</a:t>
            </a:r>
            <a:r>
              <a:rPr lang="en-US" sz="2000" dirty="0" smtClean="0">
                <a:solidFill>
                  <a:srgbClr val="FFFFFF"/>
                </a:solidFill>
              </a:rPr>
              <a:t>)</a:t>
            </a:r>
            <a:r>
              <a:rPr lang="en-US" sz="2000" baseline="30000" dirty="0" smtClean="0">
                <a:solidFill>
                  <a:srgbClr val="FFFFFF"/>
                </a:solidFill>
              </a:rPr>
              <a:t>-1</a:t>
            </a:r>
            <a:r>
              <a:rPr lang="en-US" sz="2000" dirty="0" smtClean="0">
                <a:solidFill>
                  <a:srgbClr val="FFFFFF"/>
                </a:solidFill>
              </a:rPr>
              <a:t>.</a:t>
            </a:r>
            <a:endParaRPr lang="fr-FR" sz="200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950026" y="332524"/>
            <a:ext cx="7243948" cy="837865"/>
          </a:xfrm>
        </p:spPr>
        <p:txBody>
          <a:bodyPr/>
          <a:lstStyle/>
          <a:p>
            <a:r>
              <a:rPr lang="en-US" dirty="0" smtClean="0"/>
              <a:t>Model of light </a:t>
            </a:r>
            <a:r>
              <a:rPr lang="en-US" dirty="0" smtClean="0"/>
              <a:t>transport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32616" y="2180775"/>
            <a:ext cx="46193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Monte </a:t>
            </a:r>
            <a:r>
              <a:rPr lang="en-US" sz="1800" dirty="0" smtClean="0">
                <a:latin typeface="+mj-lt"/>
              </a:rPr>
              <a:t>C</a:t>
            </a:r>
            <a:r>
              <a:rPr lang="en-US" sz="1800" dirty="0" smtClean="0">
                <a:latin typeface="+mj-lt"/>
              </a:rPr>
              <a:t>arlo method (MC) is the </a:t>
            </a:r>
            <a:r>
              <a:rPr lang="en-US" sz="1800" dirty="0" smtClean="0">
                <a:latin typeface="+mj-lt"/>
              </a:rPr>
              <a:t>standard </a:t>
            </a:r>
            <a:r>
              <a:rPr lang="en-US" sz="1800" dirty="0" smtClean="0">
                <a:latin typeface="+mj-lt"/>
              </a:rPr>
              <a:t>to quantify the optical properties. 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+mj-lt"/>
              </a:rPr>
              <a:t> A </a:t>
            </a:r>
            <a:r>
              <a:rPr lang="en-US" sz="1800" dirty="0" smtClean="0">
                <a:latin typeface="+mj-lt"/>
              </a:rPr>
              <a:t>photon package is injected into medium, and moves in straight lines </a:t>
            </a:r>
            <a:r>
              <a:rPr lang="en-US" sz="1800" dirty="0" smtClean="0">
                <a:latin typeface="+mj-lt"/>
              </a:rPr>
              <a:t>between </a:t>
            </a:r>
            <a:r>
              <a:rPr lang="en-US" sz="1800" dirty="0" smtClean="0">
                <a:latin typeface="+mj-lt"/>
              </a:rPr>
              <a:t>successive interactions until it exits the medium or is terminated through absorption.</a:t>
            </a:r>
            <a:endParaRPr lang="fr-FR" sz="18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endParaRPr lang="en-US" sz="18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+mj-lt"/>
              </a:rPr>
              <a:t> By </a:t>
            </a:r>
            <a:r>
              <a:rPr lang="en-US" sz="1800" dirty="0" smtClean="0">
                <a:latin typeface="+mj-lt"/>
              </a:rPr>
              <a:t>repeating this process for a large number of </a:t>
            </a:r>
            <a:r>
              <a:rPr lang="en-US" sz="1800" dirty="0" smtClean="0">
                <a:latin typeface="+mj-lt"/>
              </a:rPr>
              <a:t>photon packages</a:t>
            </a:r>
            <a:r>
              <a:rPr lang="en-US" sz="1800" dirty="0" smtClean="0">
                <a:latin typeface="+mj-lt"/>
              </a:rPr>
              <a:t>, the net distribution of all the photon paths yields an accurate approximation </a:t>
            </a:r>
            <a:r>
              <a:rPr lang="en-US" sz="1800" dirty="0" smtClean="0">
                <a:latin typeface="+mj-lt"/>
              </a:rPr>
              <a:t>to reality.</a:t>
            </a:r>
            <a:endParaRPr lang="fr-FR" sz="1800" dirty="0" smtClean="0">
              <a:latin typeface="+mj-lt"/>
            </a:endParaRPr>
          </a:p>
        </p:txBody>
      </p:sp>
      <p:grpSp>
        <p:nvGrpSpPr>
          <p:cNvPr id="165" name="Groupe 164"/>
          <p:cNvGrpSpPr/>
          <p:nvPr/>
        </p:nvGrpSpPr>
        <p:grpSpPr>
          <a:xfrm>
            <a:off x="4995770" y="2294156"/>
            <a:ext cx="3898845" cy="3346616"/>
            <a:chOff x="4995770" y="2294156"/>
            <a:chExt cx="3898845" cy="3346616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5006846" y="3494832"/>
              <a:ext cx="3887769" cy="2126843"/>
            </a:xfrm>
            <a:prstGeom prst="rect">
              <a:avLst/>
            </a:prstGeom>
            <a:solidFill>
              <a:schemeClr val="tx1">
                <a:lumMod val="90000"/>
              </a:schemeClr>
            </a:solidFill>
            <a:ln w="25400">
              <a:solidFill>
                <a:srgbClr val="FFA27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Oval 4"/>
            <p:cNvSpPr>
              <a:spLocks noChangeArrowheads="1"/>
            </p:cNvSpPr>
            <p:nvPr/>
          </p:nvSpPr>
          <p:spPr bwMode="auto">
            <a:xfrm>
              <a:off x="5372363" y="4531997"/>
              <a:ext cx="253523" cy="207672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5309597" y="3573604"/>
              <a:ext cx="254754" cy="137255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Oval 6"/>
            <p:cNvSpPr>
              <a:spLocks noChangeArrowheads="1"/>
            </p:cNvSpPr>
            <p:nvPr/>
          </p:nvSpPr>
          <p:spPr bwMode="auto">
            <a:xfrm>
              <a:off x="8068818" y="4611962"/>
              <a:ext cx="211680" cy="207672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Oval 7"/>
            <p:cNvSpPr>
              <a:spLocks noChangeArrowheads="1"/>
            </p:cNvSpPr>
            <p:nvPr/>
          </p:nvSpPr>
          <p:spPr bwMode="auto">
            <a:xfrm>
              <a:off x="5058535" y="4770700"/>
              <a:ext cx="147684" cy="231542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" name="Oval 8"/>
            <p:cNvSpPr>
              <a:spLocks noChangeArrowheads="1"/>
            </p:cNvSpPr>
            <p:nvPr/>
          </p:nvSpPr>
          <p:spPr bwMode="auto">
            <a:xfrm>
              <a:off x="5810491" y="4213328"/>
              <a:ext cx="253523" cy="230349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Oval 9"/>
            <p:cNvSpPr>
              <a:spLocks noChangeArrowheads="1"/>
            </p:cNvSpPr>
            <p:nvPr/>
          </p:nvSpPr>
          <p:spPr bwMode="auto">
            <a:xfrm>
              <a:off x="7441163" y="3734729"/>
              <a:ext cx="150145" cy="207672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" name="Oval 10"/>
            <p:cNvSpPr>
              <a:spLocks noChangeArrowheads="1"/>
            </p:cNvSpPr>
            <p:nvPr/>
          </p:nvSpPr>
          <p:spPr bwMode="auto">
            <a:xfrm>
              <a:off x="6375380" y="4531997"/>
              <a:ext cx="105840" cy="137254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Oval 11"/>
            <p:cNvSpPr>
              <a:spLocks noChangeArrowheads="1"/>
            </p:cNvSpPr>
            <p:nvPr/>
          </p:nvSpPr>
          <p:spPr bwMode="auto">
            <a:xfrm>
              <a:off x="7378398" y="4531997"/>
              <a:ext cx="191989" cy="229155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5937252" y="5089368"/>
              <a:ext cx="146453" cy="210059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Oval 13"/>
            <p:cNvSpPr>
              <a:spLocks noChangeArrowheads="1"/>
            </p:cNvSpPr>
            <p:nvPr/>
          </p:nvSpPr>
          <p:spPr bwMode="auto">
            <a:xfrm>
              <a:off x="5121301" y="4292100"/>
              <a:ext cx="275676" cy="184995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Oval 14"/>
            <p:cNvSpPr>
              <a:spLocks noChangeArrowheads="1"/>
            </p:cNvSpPr>
            <p:nvPr/>
          </p:nvSpPr>
          <p:spPr bwMode="auto">
            <a:xfrm>
              <a:off x="5810491" y="4691928"/>
              <a:ext cx="211680" cy="299572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Oval 15"/>
            <p:cNvSpPr>
              <a:spLocks noChangeArrowheads="1"/>
            </p:cNvSpPr>
            <p:nvPr/>
          </p:nvSpPr>
          <p:spPr bwMode="auto">
            <a:xfrm>
              <a:off x="6877504" y="4851859"/>
              <a:ext cx="190758" cy="230348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Oval 16"/>
            <p:cNvSpPr>
              <a:spLocks noChangeArrowheads="1"/>
            </p:cNvSpPr>
            <p:nvPr/>
          </p:nvSpPr>
          <p:spPr bwMode="auto">
            <a:xfrm>
              <a:off x="7629460" y="5410424"/>
              <a:ext cx="191989" cy="230348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6312615" y="5089368"/>
              <a:ext cx="253523" cy="184995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Oval 18"/>
            <p:cNvSpPr>
              <a:spLocks noChangeArrowheads="1"/>
            </p:cNvSpPr>
            <p:nvPr/>
          </p:nvSpPr>
          <p:spPr bwMode="auto">
            <a:xfrm>
              <a:off x="8444180" y="4053397"/>
              <a:ext cx="171066" cy="207672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7441163" y="4851859"/>
              <a:ext cx="147684" cy="230348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Oval 20"/>
            <p:cNvSpPr>
              <a:spLocks noChangeArrowheads="1"/>
            </p:cNvSpPr>
            <p:nvPr/>
          </p:nvSpPr>
          <p:spPr bwMode="auto">
            <a:xfrm>
              <a:off x="8633707" y="5250493"/>
              <a:ext cx="147684" cy="230348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auto">
            <a:xfrm>
              <a:off x="8194349" y="3734729"/>
              <a:ext cx="232602" cy="253025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auto">
            <a:xfrm>
              <a:off x="7505159" y="4213328"/>
              <a:ext cx="188297" cy="230349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auto">
            <a:xfrm>
              <a:off x="7064570" y="5250493"/>
              <a:ext cx="190758" cy="183801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auto">
            <a:xfrm>
              <a:off x="8696473" y="4452031"/>
              <a:ext cx="190758" cy="207672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" name="Oval 25"/>
            <p:cNvSpPr>
              <a:spLocks noChangeArrowheads="1"/>
            </p:cNvSpPr>
            <p:nvPr/>
          </p:nvSpPr>
          <p:spPr bwMode="auto">
            <a:xfrm>
              <a:off x="8633707" y="4133363"/>
              <a:ext cx="253523" cy="231542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" name="Oval 26"/>
            <p:cNvSpPr>
              <a:spLocks noChangeArrowheads="1"/>
            </p:cNvSpPr>
            <p:nvPr/>
          </p:nvSpPr>
          <p:spPr bwMode="auto">
            <a:xfrm>
              <a:off x="4995770" y="5329265"/>
              <a:ext cx="232601" cy="137254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Oval 27"/>
            <p:cNvSpPr>
              <a:spLocks noChangeArrowheads="1"/>
            </p:cNvSpPr>
            <p:nvPr/>
          </p:nvSpPr>
          <p:spPr bwMode="auto">
            <a:xfrm>
              <a:off x="5560659" y="3894660"/>
              <a:ext cx="274446" cy="253025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" name="Oval 28"/>
            <p:cNvSpPr>
              <a:spLocks noChangeArrowheads="1"/>
            </p:cNvSpPr>
            <p:nvPr/>
          </p:nvSpPr>
          <p:spPr bwMode="auto">
            <a:xfrm>
              <a:off x="6188314" y="4292100"/>
              <a:ext cx="232602" cy="114577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Oval 29"/>
            <p:cNvSpPr>
              <a:spLocks noChangeArrowheads="1"/>
            </p:cNvSpPr>
            <p:nvPr/>
          </p:nvSpPr>
          <p:spPr bwMode="auto">
            <a:xfrm>
              <a:off x="6502142" y="4851859"/>
              <a:ext cx="146452" cy="158737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Oval 30"/>
            <p:cNvSpPr>
              <a:spLocks noChangeArrowheads="1"/>
            </p:cNvSpPr>
            <p:nvPr/>
          </p:nvSpPr>
          <p:spPr bwMode="auto">
            <a:xfrm>
              <a:off x="6249849" y="3973432"/>
              <a:ext cx="211680" cy="206478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Arc 31"/>
            <p:cNvSpPr>
              <a:spLocks/>
            </p:cNvSpPr>
            <p:nvPr/>
          </p:nvSpPr>
          <p:spPr bwMode="auto">
            <a:xfrm>
              <a:off x="4997000" y="4629865"/>
              <a:ext cx="834412" cy="1289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Arc 32"/>
            <p:cNvSpPr>
              <a:spLocks/>
            </p:cNvSpPr>
            <p:nvPr/>
          </p:nvSpPr>
          <p:spPr bwMode="auto">
            <a:xfrm>
              <a:off x="5619733" y="4431742"/>
              <a:ext cx="940252" cy="220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" name="Arc 33"/>
            <p:cNvSpPr>
              <a:spLocks/>
            </p:cNvSpPr>
            <p:nvPr/>
          </p:nvSpPr>
          <p:spPr bwMode="auto">
            <a:xfrm>
              <a:off x="7912520" y="3882725"/>
              <a:ext cx="834412" cy="126513"/>
            </a:xfrm>
            <a:custGeom>
              <a:avLst/>
              <a:gdLst>
                <a:gd name="G0" fmla="+- 0 0 0"/>
                <a:gd name="G1" fmla="+- 113 0 0"/>
                <a:gd name="G2" fmla="+- 21600 0 0"/>
                <a:gd name="T0" fmla="*/ 21600 w 21600"/>
                <a:gd name="T1" fmla="*/ 0 h 21713"/>
                <a:gd name="T2" fmla="*/ 0 w 21600"/>
                <a:gd name="T3" fmla="*/ 21713 h 21713"/>
                <a:gd name="T4" fmla="*/ 0 w 21600"/>
                <a:gd name="T5" fmla="*/ 113 h 21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13" fill="none" extrusionOk="0">
                  <a:moveTo>
                    <a:pt x="21599" y="0"/>
                  </a:moveTo>
                  <a:cubicBezTo>
                    <a:pt x="21599" y="37"/>
                    <a:pt x="21600" y="75"/>
                    <a:pt x="21600" y="113"/>
                  </a:cubicBezTo>
                  <a:cubicBezTo>
                    <a:pt x="21600" y="12042"/>
                    <a:pt x="11929" y="21712"/>
                    <a:pt x="0" y="21713"/>
                  </a:cubicBezTo>
                </a:path>
                <a:path w="21600" h="21713" stroke="0" extrusionOk="0">
                  <a:moveTo>
                    <a:pt x="21599" y="0"/>
                  </a:moveTo>
                  <a:cubicBezTo>
                    <a:pt x="21599" y="37"/>
                    <a:pt x="21600" y="75"/>
                    <a:pt x="21600" y="113"/>
                  </a:cubicBezTo>
                  <a:cubicBezTo>
                    <a:pt x="21600" y="12042"/>
                    <a:pt x="11929" y="21712"/>
                    <a:pt x="0" y="21713"/>
                  </a:cubicBezTo>
                  <a:lnTo>
                    <a:pt x="0" y="113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" name="Arc 34"/>
            <p:cNvSpPr>
              <a:spLocks/>
            </p:cNvSpPr>
            <p:nvPr/>
          </p:nvSpPr>
          <p:spPr bwMode="auto">
            <a:xfrm>
              <a:off x="6738436" y="4173943"/>
              <a:ext cx="941482" cy="22199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" name="Arc 35"/>
            <p:cNvSpPr>
              <a:spLocks/>
            </p:cNvSpPr>
            <p:nvPr/>
          </p:nvSpPr>
          <p:spPr bwMode="auto">
            <a:xfrm>
              <a:off x="5102840" y="4162007"/>
              <a:ext cx="835643" cy="128900"/>
            </a:xfrm>
            <a:custGeom>
              <a:avLst/>
              <a:gdLst>
                <a:gd name="G0" fmla="+- 13 0 0"/>
                <a:gd name="G1" fmla="+- 113 0 0"/>
                <a:gd name="G2" fmla="+- 21600 0 0"/>
                <a:gd name="T0" fmla="*/ 21613 w 21613"/>
                <a:gd name="T1" fmla="*/ 0 h 21713"/>
                <a:gd name="T2" fmla="*/ 0 w 21613"/>
                <a:gd name="T3" fmla="*/ 21713 h 21713"/>
                <a:gd name="T4" fmla="*/ 13 w 21613"/>
                <a:gd name="T5" fmla="*/ 113 h 21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3" h="21713" fill="none" extrusionOk="0">
                  <a:moveTo>
                    <a:pt x="21612" y="0"/>
                  </a:moveTo>
                  <a:cubicBezTo>
                    <a:pt x="21612" y="37"/>
                    <a:pt x="21613" y="75"/>
                    <a:pt x="21613" y="113"/>
                  </a:cubicBezTo>
                  <a:cubicBezTo>
                    <a:pt x="21613" y="12042"/>
                    <a:pt x="11942" y="21713"/>
                    <a:pt x="13" y="21713"/>
                  </a:cubicBezTo>
                  <a:cubicBezTo>
                    <a:pt x="8" y="21713"/>
                    <a:pt x="4" y="21712"/>
                    <a:pt x="0" y="21712"/>
                  </a:cubicBezTo>
                </a:path>
                <a:path w="21613" h="21713" stroke="0" extrusionOk="0">
                  <a:moveTo>
                    <a:pt x="21612" y="0"/>
                  </a:moveTo>
                  <a:cubicBezTo>
                    <a:pt x="21612" y="37"/>
                    <a:pt x="21613" y="75"/>
                    <a:pt x="21613" y="113"/>
                  </a:cubicBezTo>
                  <a:cubicBezTo>
                    <a:pt x="21613" y="12042"/>
                    <a:pt x="11942" y="21713"/>
                    <a:pt x="13" y="21713"/>
                  </a:cubicBezTo>
                  <a:cubicBezTo>
                    <a:pt x="8" y="21713"/>
                    <a:pt x="4" y="21712"/>
                    <a:pt x="0" y="21712"/>
                  </a:cubicBezTo>
                  <a:lnTo>
                    <a:pt x="13" y="113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" name="Arc 36"/>
            <p:cNvSpPr>
              <a:spLocks/>
            </p:cNvSpPr>
            <p:nvPr/>
          </p:nvSpPr>
          <p:spPr bwMode="auto">
            <a:xfrm>
              <a:off x="5513893" y="3800372"/>
              <a:ext cx="941483" cy="2208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87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5"/>
                    <a:pt x="9662" y="7"/>
                    <a:pt x="21587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5"/>
                    <a:pt x="9662" y="7"/>
                    <a:pt x="21587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" name="Arc 37"/>
            <p:cNvSpPr>
              <a:spLocks/>
            </p:cNvSpPr>
            <p:nvPr/>
          </p:nvSpPr>
          <p:spPr bwMode="auto">
            <a:xfrm>
              <a:off x="5080688" y="3694150"/>
              <a:ext cx="834412" cy="12770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" name="Arc 38"/>
            <p:cNvSpPr>
              <a:spLocks/>
            </p:cNvSpPr>
            <p:nvPr/>
          </p:nvSpPr>
          <p:spPr bwMode="auto">
            <a:xfrm>
              <a:off x="6022171" y="4104719"/>
              <a:ext cx="940252" cy="220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87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5"/>
                    <a:pt x="9662" y="7"/>
                    <a:pt x="21587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5"/>
                    <a:pt x="9662" y="7"/>
                    <a:pt x="21587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Arc 39"/>
            <p:cNvSpPr>
              <a:spLocks/>
            </p:cNvSpPr>
            <p:nvPr/>
          </p:nvSpPr>
          <p:spPr bwMode="auto">
            <a:xfrm>
              <a:off x="5884333" y="3882725"/>
              <a:ext cx="834412" cy="126513"/>
            </a:xfrm>
            <a:custGeom>
              <a:avLst/>
              <a:gdLst>
                <a:gd name="G0" fmla="+- 0 0 0"/>
                <a:gd name="G1" fmla="+- 113 0 0"/>
                <a:gd name="G2" fmla="+- 21600 0 0"/>
                <a:gd name="T0" fmla="*/ 21600 w 21600"/>
                <a:gd name="T1" fmla="*/ 0 h 21713"/>
                <a:gd name="T2" fmla="*/ 0 w 21600"/>
                <a:gd name="T3" fmla="*/ 21713 h 21713"/>
                <a:gd name="T4" fmla="*/ 0 w 21600"/>
                <a:gd name="T5" fmla="*/ 113 h 21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13" fill="none" extrusionOk="0">
                  <a:moveTo>
                    <a:pt x="21599" y="0"/>
                  </a:moveTo>
                  <a:cubicBezTo>
                    <a:pt x="21599" y="37"/>
                    <a:pt x="21600" y="75"/>
                    <a:pt x="21600" y="113"/>
                  </a:cubicBezTo>
                  <a:cubicBezTo>
                    <a:pt x="21600" y="12042"/>
                    <a:pt x="11929" y="21712"/>
                    <a:pt x="0" y="21713"/>
                  </a:cubicBezTo>
                </a:path>
                <a:path w="21600" h="21713" stroke="0" extrusionOk="0">
                  <a:moveTo>
                    <a:pt x="21599" y="0"/>
                  </a:moveTo>
                  <a:cubicBezTo>
                    <a:pt x="21599" y="37"/>
                    <a:pt x="21600" y="75"/>
                    <a:pt x="21600" y="113"/>
                  </a:cubicBezTo>
                  <a:cubicBezTo>
                    <a:pt x="21600" y="12042"/>
                    <a:pt x="11929" y="21712"/>
                    <a:pt x="0" y="21713"/>
                  </a:cubicBezTo>
                  <a:lnTo>
                    <a:pt x="0" y="113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" name="Arc 40"/>
            <p:cNvSpPr>
              <a:spLocks/>
            </p:cNvSpPr>
            <p:nvPr/>
          </p:nvSpPr>
          <p:spPr bwMode="auto">
            <a:xfrm>
              <a:off x="6696592" y="3731148"/>
              <a:ext cx="941482" cy="2208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" name="Arc 41"/>
            <p:cNvSpPr>
              <a:spLocks/>
            </p:cNvSpPr>
            <p:nvPr/>
          </p:nvSpPr>
          <p:spPr bwMode="auto">
            <a:xfrm>
              <a:off x="7089184" y="3812307"/>
              <a:ext cx="834412" cy="174253"/>
            </a:xfrm>
            <a:custGeom>
              <a:avLst/>
              <a:gdLst>
                <a:gd name="G0" fmla="+- 13 0 0"/>
                <a:gd name="G1" fmla="+- 7923 0 0"/>
                <a:gd name="G2" fmla="+- 21600 0 0"/>
                <a:gd name="T0" fmla="*/ 20108 w 21613"/>
                <a:gd name="T1" fmla="*/ 0 h 29523"/>
                <a:gd name="T2" fmla="*/ 0 w 21613"/>
                <a:gd name="T3" fmla="*/ 29523 h 29523"/>
                <a:gd name="T4" fmla="*/ 13 w 21613"/>
                <a:gd name="T5" fmla="*/ 7923 h 29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3" h="29523" fill="none" extrusionOk="0">
                  <a:moveTo>
                    <a:pt x="20107" y="0"/>
                  </a:moveTo>
                  <a:cubicBezTo>
                    <a:pt x="21102" y="2523"/>
                    <a:pt x="21613" y="5210"/>
                    <a:pt x="21613" y="7923"/>
                  </a:cubicBezTo>
                  <a:cubicBezTo>
                    <a:pt x="21613" y="19852"/>
                    <a:pt x="11942" y="29523"/>
                    <a:pt x="13" y="29523"/>
                  </a:cubicBezTo>
                  <a:cubicBezTo>
                    <a:pt x="8" y="29523"/>
                    <a:pt x="4" y="29522"/>
                    <a:pt x="0" y="29522"/>
                  </a:cubicBezTo>
                </a:path>
                <a:path w="21613" h="29523" stroke="0" extrusionOk="0">
                  <a:moveTo>
                    <a:pt x="20107" y="0"/>
                  </a:moveTo>
                  <a:cubicBezTo>
                    <a:pt x="21102" y="2523"/>
                    <a:pt x="21613" y="5210"/>
                    <a:pt x="21613" y="7923"/>
                  </a:cubicBezTo>
                  <a:cubicBezTo>
                    <a:pt x="21613" y="19852"/>
                    <a:pt x="11942" y="29523"/>
                    <a:pt x="13" y="29523"/>
                  </a:cubicBezTo>
                  <a:cubicBezTo>
                    <a:pt x="8" y="29523"/>
                    <a:pt x="4" y="29522"/>
                    <a:pt x="0" y="29522"/>
                  </a:cubicBezTo>
                  <a:lnTo>
                    <a:pt x="13" y="7923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0" name="Arc 42"/>
            <p:cNvSpPr>
              <a:spLocks/>
            </p:cNvSpPr>
            <p:nvPr/>
          </p:nvSpPr>
          <p:spPr bwMode="auto">
            <a:xfrm>
              <a:off x="7881752" y="3660731"/>
              <a:ext cx="939021" cy="22199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27 h 21600"/>
                <a:gd name="T2" fmla="*/ 21587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27"/>
                  </a:moveTo>
                  <a:cubicBezTo>
                    <a:pt x="40" y="9631"/>
                    <a:pt x="9691" y="7"/>
                    <a:pt x="21587" y="0"/>
                  </a:cubicBezTo>
                </a:path>
                <a:path w="21600" h="21600" stroke="0" extrusionOk="0">
                  <a:moveTo>
                    <a:pt x="0" y="21527"/>
                  </a:moveTo>
                  <a:cubicBezTo>
                    <a:pt x="40" y="9631"/>
                    <a:pt x="9691" y="7"/>
                    <a:pt x="21587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" name="Arc 43"/>
            <p:cNvSpPr>
              <a:spLocks/>
            </p:cNvSpPr>
            <p:nvPr/>
          </p:nvSpPr>
          <p:spPr bwMode="auto">
            <a:xfrm>
              <a:off x="5081919" y="4325519"/>
              <a:ext cx="665806" cy="198123"/>
            </a:xfrm>
            <a:custGeom>
              <a:avLst/>
              <a:gdLst>
                <a:gd name="G0" fmla="+- 13 0 0"/>
                <a:gd name="G1" fmla="+- 0 0 0"/>
                <a:gd name="G2" fmla="+- 21600 0 0"/>
                <a:gd name="T0" fmla="*/ 21613 w 21613"/>
                <a:gd name="T1" fmla="*/ 0 h 21600"/>
                <a:gd name="T2" fmla="*/ 0 w 21613"/>
                <a:gd name="T3" fmla="*/ 21600 h 21600"/>
                <a:gd name="T4" fmla="*/ 13 w 2161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3" h="21600" fill="none" extrusionOk="0">
                  <a:moveTo>
                    <a:pt x="21613" y="0"/>
                  </a:moveTo>
                  <a:cubicBezTo>
                    <a:pt x="21613" y="11929"/>
                    <a:pt x="11942" y="21600"/>
                    <a:pt x="13" y="21600"/>
                  </a:cubicBezTo>
                  <a:cubicBezTo>
                    <a:pt x="8" y="21600"/>
                    <a:pt x="4" y="21599"/>
                    <a:pt x="0" y="21599"/>
                  </a:cubicBezTo>
                </a:path>
                <a:path w="21613" h="21600" stroke="0" extrusionOk="0">
                  <a:moveTo>
                    <a:pt x="21613" y="0"/>
                  </a:moveTo>
                  <a:cubicBezTo>
                    <a:pt x="21613" y="11929"/>
                    <a:pt x="11942" y="21600"/>
                    <a:pt x="13" y="21600"/>
                  </a:cubicBezTo>
                  <a:cubicBezTo>
                    <a:pt x="8" y="21600"/>
                    <a:pt x="4" y="21599"/>
                    <a:pt x="0" y="21599"/>
                  </a:cubicBezTo>
                  <a:lnTo>
                    <a:pt x="13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Arc 44"/>
            <p:cNvSpPr>
              <a:spLocks/>
            </p:cNvSpPr>
            <p:nvPr/>
          </p:nvSpPr>
          <p:spPr bwMode="auto">
            <a:xfrm>
              <a:off x="6717513" y="4652542"/>
              <a:ext cx="750725" cy="199317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587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587" y="21599"/>
                  </a:moveTo>
                  <a:cubicBezTo>
                    <a:pt x="9662" y="21592"/>
                    <a:pt x="0" y="11924"/>
                    <a:pt x="0" y="0"/>
                  </a:cubicBezTo>
                </a:path>
                <a:path w="21600" h="21600" stroke="0" extrusionOk="0">
                  <a:moveTo>
                    <a:pt x="21587" y="21599"/>
                  </a:moveTo>
                  <a:cubicBezTo>
                    <a:pt x="9662" y="21592"/>
                    <a:pt x="0" y="11924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" name="Arc 45"/>
            <p:cNvSpPr>
              <a:spLocks/>
            </p:cNvSpPr>
            <p:nvPr/>
          </p:nvSpPr>
          <p:spPr bwMode="auto">
            <a:xfrm>
              <a:off x="7172871" y="4431742"/>
              <a:ext cx="708881" cy="47979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4" name="Arc 46"/>
            <p:cNvSpPr>
              <a:spLocks/>
            </p:cNvSpPr>
            <p:nvPr/>
          </p:nvSpPr>
          <p:spPr bwMode="auto">
            <a:xfrm>
              <a:off x="7753759" y="4302842"/>
              <a:ext cx="686728" cy="31389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587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587" y="21599"/>
                  </a:moveTo>
                  <a:cubicBezTo>
                    <a:pt x="9662" y="21592"/>
                    <a:pt x="0" y="11924"/>
                    <a:pt x="0" y="0"/>
                  </a:cubicBezTo>
                </a:path>
                <a:path w="21600" h="21600" stroke="0" extrusionOk="0">
                  <a:moveTo>
                    <a:pt x="21587" y="21599"/>
                  </a:moveTo>
                  <a:cubicBezTo>
                    <a:pt x="9662" y="21592"/>
                    <a:pt x="0" y="11924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Arc 47"/>
            <p:cNvSpPr>
              <a:spLocks/>
            </p:cNvSpPr>
            <p:nvPr/>
          </p:nvSpPr>
          <p:spPr bwMode="auto">
            <a:xfrm>
              <a:off x="7976516" y="4173943"/>
              <a:ext cx="623962" cy="34015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68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16" y="0"/>
                    <a:pt x="21582" y="9651"/>
                    <a:pt x="21599" y="21568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16" y="0"/>
                    <a:pt x="21582" y="9651"/>
                    <a:pt x="21599" y="2156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Oval 48"/>
            <p:cNvSpPr>
              <a:spLocks noChangeArrowheads="1"/>
            </p:cNvSpPr>
            <p:nvPr/>
          </p:nvSpPr>
          <p:spPr bwMode="auto">
            <a:xfrm>
              <a:off x="6062783" y="4620317"/>
              <a:ext cx="275676" cy="347312"/>
            </a:xfrm>
            <a:prstGeom prst="ellipse">
              <a:avLst/>
            </a:prstGeom>
            <a:solidFill>
              <a:srgbClr val="DD0806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Oval 49"/>
            <p:cNvSpPr>
              <a:spLocks noChangeArrowheads="1"/>
            </p:cNvSpPr>
            <p:nvPr/>
          </p:nvSpPr>
          <p:spPr bwMode="auto">
            <a:xfrm>
              <a:off x="7858369" y="4246747"/>
              <a:ext cx="233832" cy="159931"/>
            </a:xfrm>
            <a:prstGeom prst="ellipse">
              <a:avLst/>
            </a:prstGeom>
            <a:solidFill>
              <a:srgbClr val="DD0806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8" name="Oval 50"/>
            <p:cNvSpPr>
              <a:spLocks noChangeArrowheads="1"/>
            </p:cNvSpPr>
            <p:nvPr/>
          </p:nvSpPr>
          <p:spPr bwMode="auto">
            <a:xfrm>
              <a:off x="5155761" y="3987754"/>
              <a:ext cx="147684" cy="183801"/>
            </a:xfrm>
            <a:prstGeom prst="ellipse">
              <a:avLst/>
            </a:prstGeom>
            <a:solidFill>
              <a:srgbClr val="DD0806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9" name="Oval 51"/>
            <p:cNvSpPr>
              <a:spLocks noChangeArrowheads="1"/>
            </p:cNvSpPr>
            <p:nvPr/>
          </p:nvSpPr>
          <p:spPr bwMode="auto">
            <a:xfrm>
              <a:off x="6909502" y="4478289"/>
              <a:ext cx="146453" cy="207672"/>
            </a:xfrm>
            <a:prstGeom prst="ellipse">
              <a:avLst/>
            </a:prstGeom>
            <a:solidFill>
              <a:srgbClr val="DD0806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0" name="Arc 52"/>
            <p:cNvSpPr>
              <a:spLocks/>
            </p:cNvSpPr>
            <p:nvPr/>
          </p:nvSpPr>
          <p:spPr bwMode="auto">
            <a:xfrm>
              <a:off x="5123763" y="4864987"/>
              <a:ext cx="667037" cy="81159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" name="Arc 53"/>
            <p:cNvSpPr>
              <a:spLocks/>
            </p:cNvSpPr>
            <p:nvPr/>
          </p:nvSpPr>
          <p:spPr bwMode="auto">
            <a:xfrm>
              <a:off x="5292367" y="4980759"/>
              <a:ext cx="644885" cy="361635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" name="Arc 54"/>
            <p:cNvSpPr>
              <a:spLocks/>
            </p:cNvSpPr>
            <p:nvPr/>
          </p:nvSpPr>
          <p:spPr bwMode="auto">
            <a:xfrm>
              <a:off x="6813508" y="4851859"/>
              <a:ext cx="286753" cy="3604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" name="Arc 55"/>
            <p:cNvSpPr>
              <a:spLocks/>
            </p:cNvSpPr>
            <p:nvPr/>
          </p:nvSpPr>
          <p:spPr bwMode="auto">
            <a:xfrm>
              <a:off x="6349536" y="5040434"/>
              <a:ext cx="539045" cy="315088"/>
            </a:xfrm>
            <a:custGeom>
              <a:avLst/>
              <a:gdLst>
                <a:gd name="G0" fmla="+- 13 0 0"/>
                <a:gd name="G1" fmla="+- 21600 0 0"/>
                <a:gd name="G2" fmla="+- 21600 0 0"/>
                <a:gd name="T0" fmla="*/ 0 w 21613"/>
                <a:gd name="T1" fmla="*/ 0 h 21600"/>
                <a:gd name="T2" fmla="*/ 21613 w 21613"/>
                <a:gd name="T3" fmla="*/ 21600 h 21600"/>
                <a:gd name="T4" fmla="*/ 13 w 2161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3" h="21600" fill="none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942" y="0"/>
                    <a:pt x="21613" y="9670"/>
                    <a:pt x="21613" y="21600"/>
                  </a:cubicBezTo>
                </a:path>
                <a:path w="21613" h="21600" stroke="0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942" y="0"/>
                    <a:pt x="21613" y="9670"/>
                    <a:pt x="21613" y="21600"/>
                  </a:cubicBezTo>
                  <a:lnTo>
                    <a:pt x="13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4" name="Arc 56"/>
            <p:cNvSpPr>
              <a:spLocks/>
            </p:cNvSpPr>
            <p:nvPr/>
          </p:nvSpPr>
          <p:spPr bwMode="auto">
            <a:xfrm>
              <a:off x="6126779" y="5238558"/>
              <a:ext cx="412284" cy="15157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" name="Arc 57"/>
            <p:cNvSpPr>
              <a:spLocks/>
            </p:cNvSpPr>
            <p:nvPr/>
          </p:nvSpPr>
          <p:spPr bwMode="auto">
            <a:xfrm>
              <a:off x="5283753" y="5437874"/>
              <a:ext cx="558736" cy="35805"/>
            </a:xfrm>
            <a:custGeom>
              <a:avLst/>
              <a:gdLst>
                <a:gd name="G0" fmla="+- 21598 0 0"/>
                <a:gd name="G1" fmla="+- 21600 0 0"/>
                <a:gd name="G2" fmla="+- 21600 0 0"/>
                <a:gd name="T0" fmla="*/ 0 w 21598"/>
                <a:gd name="T1" fmla="*/ 21318 h 21600"/>
                <a:gd name="T2" fmla="*/ 21588 w 21598"/>
                <a:gd name="T3" fmla="*/ 0 h 21600"/>
                <a:gd name="T4" fmla="*/ 21598 w 2159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600" fill="none" extrusionOk="0">
                  <a:moveTo>
                    <a:pt x="-1" y="21317"/>
                  </a:moveTo>
                  <a:cubicBezTo>
                    <a:pt x="154" y="9503"/>
                    <a:pt x="9772" y="5"/>
                    <a:pt x="21588" y="0"/>
                  </a:cubicBezTo>
                </a:path>
                <a:path w="21598" h="21600" stroke="0" extrusionOk="0">
                  <a:moveTo>
                    <a:pt x="-1" y="21317"/>
                  </a:moveTo>
                  <a:cubicBezTo>
                    <a:pt x="154" y="9503"/>
                    <a:pt x="9772" y="5"/>
                    <a:pt x="21588" y="0"/>
                  </a:cubicBezTo>
                  <a:lnTo>
                    <a:pt x="21598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" name="Arc 58"/>
            <p:cNvSpPr>
              <a:spLocks/>
            </p:cNvSpPr>
            <p:nvPr/>
          </p:nvSpPr>
          <p:spPr bwMode="auto">
            <a:xfrm>
              <a:off x="5144684" y="5027305"/>
              <a:ext cx="497201" cy="1074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" name="Arc 59"/>
            <p:cNvSpPr>
              <a:spLocks/>
            </p:cNvSpPr>
            <p:nvPr/>
          </p:nvSpPr>
          <p:spPr bwMode="auto">
            <a:xfrm>
              <a:off x="7065801" y="5017757"/>
              <a:ext cx="623962" cy="17425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" name="Arc 60"/>
            <p:cNvSpPr>
              <a:spLocks/>
            </p:cNvSpPr>
            <p:nvPr/>
          </p:nvSpPr>
          <p:spPr bwMode="auto">
            <a:xfrm>
              <a:off x="8050358" y="4700282"/>
              <a:ext cx="644885" cy="3341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59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590" y="21599"/>
                  </a:moveTo>
                  <a:cubicBezTo>
                    <a:pt x="9664" y="21594"/>
                    <a:pt x="0" y="11925"/>
                    <a:pt x="0" y="0"/>
                  </a:cubicBezTo>
                </a:path>
                <a:path w="21600" h="21600" stroke="0" extrusionOk="0">
                  <a:moveTo>
                    <a:pt x="21590" y="21599"/>
                  </a:moveTo>
                  <a:cubicBezTo>
                    <a:pt x="9664" y="21594"/>
                    <a:pt x="0" y="11925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9" name="Arc 61"/>
            <p:cNvSpPr>
              <a:spLocks/>
            </p:cNvSpPr>
            <p:nvPr/>
          </p:nvSpPr>
          <p:spPr bwMode="auto">
            <a:xfrm>
              <a:off x="7901443" y="4923470"/>
              <a:ext cx="814721" cy="1754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20 h 21600"/>
                <a:gd name="T2" fmla="*/ 21587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20"/>
                  </a:moveTo>
                  <a:cubicBezTo>
                    <a:pt x="44" y="9627"/>
                    <a:pt x="9693" y="7"/>
                    <a:pt x="21587" y="0"/>
                  </a:cubicBezTo>
                </a:path>
                <a:path w="21600" h="21600" stroke="0" extrusionOk="0">
                  <a:moveTo>
                    <a:pt x="0" y="21520"/>
                  </a:moveTo>
                  <a:cubicBezTo>
                    <a:pt x="44" y="9627"/>
                    <a:pt x="9693" y="7"/>
                    <a:pt x="21587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" name="Arc 62"/>
            <p:cNvSpPr>
              <a:spLocks/>
            </p:cNvSpPr>
            <p:nvPr/>
          </p:nvSpPr>
          <p:spPr bwMode="auto">
            <a:xfrm>
              <a:off x="7574078" y="4805312"/>
              <a:ext cx="221525" cy="5728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Arc 63"/>
            <p:cNvSpPr>
              <a:spLocks/>
            </p:cNvSpPr>
            <p:nvPr/>
          </p:nvSpPr>
          <p:spPr bwMode="auto">
            <a:xfrm>
              <a:off x="8070049" y="5146657"/>
              <a:ext cx="708881" cy="34612"/>
            </a:xfrm>
            <a:custGeom>
              <a:avLst/>
              <a:gdLst>
                <a:gd name="G0" fmla="+- 21600 0 0"/>
                <a:gd name="G1" fmla="+- 357 0 0"/>
                <a:gd name="G2" fmla="+- 21600 0 0"/>
                <a:gd name="T0" fmla="*/ 21600 w 21600"/>
                <a:gd name="T1" fmla="*/ 21957 h 21957"/>
                <a:gd name="T2" fmla="*/ 3 w 21600"/>
                <a:gd name="T3" fmla="*/ 0 h 21957"/>
                <a:gd name="T4" fmla="*/ 21600 w 21600"/>
                <a:gd name="T5" fmla="*/ 357 h 21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57" fill="none" extrusionOk="0">
                  <a:moveTo>
                    <a:pt x="21600" y="21957"/>
                  </a:moveTo>
                  <a:cubicBezTo>
                    <a:pt x="9670" y="21957"/>
                    <a:pt x="0" y="12286"/>
                    <a:pt x="0" y="357"/>
                  </a:cubicBezTo>
                  <a:cubicBezTo>
                    <a:pt x="-1" y="237"/>
                    <a:pt x="0" y="118"/>
                    <a:pt x="2" y="-1"/>
                  </a:cubicBezTo>
                </a:path>
                <a:path w="21600" h="21957" stroke="0" extrusionOk="0">
                  <a:moveTo>
                    <a:pt x="21600" y="21957"/>
                  </a:moveTo>
                  <a:cubicBezTo>
                    <a:pt x="9670" y="21957"/>
                    <a:pt x="0" y="12286"/>
                    <a:pt x="0" y="357"/>
                  </a:cubicBezTo>
                  <a:cubicBezTo>
                    <a:pt x="-1" y="237"/>
                    <a:pt x="0" y="118"/>
                    <a:pt x="2" y="-1"/>
                  </a:cubicBezTo>
                  <a:lnTo>
                    <a:pt x="21600" y="357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Arc 64"/>
            <p:cNvSpPr>
              <a:spLocks/>
            </p:cNvSpPr>
            <p:nvPr/>
          </p:nvSpPr>
          <p:spPr bwMode="auto">
            <a:xfrm>
              <a:off x="7710685" y="5307782"/>
              <a:ext cx="1005478" cy="199317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587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587" y="21599"/>
                  </a:moveTo>
                  <a:cubicBezTo>
                    <a:pt x="9662" y="21592"/>
                    <a:pt x="0" y="11924"/>
                    <a:pt x="0" y="0"/>
                  </a:cubicBezTo>
                </a:path>
                <a:path w="21600" h="21600" stroke="0" extrusionOk="0">
                  <a:moveTo>
                    <a:pt x="21587" y="21599"/>
                  </a:moveTo>
                  <a:cubicBezTo>
                    <a:pt x="9662" y="21592"/>
                    <a:pt x="0" y="11924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Arc 65"/>
            <p:cNvSpPr>
              <a:spLocks/>
            </p:cNvSpPr>
            <p:nvPr/>
          </p:nvSpPr>
          <p:spPr bwMode="auto">
            <a:xfrm>
              <a:off x="6961191" y="5133529"/>
              <a:ext cx="728572" cy="31389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" name="Arc 66"/>
            <p:cNvSpPr>
              <a:spLocks/>
            </p:cNvSpPr>
            <p:nvPr/>
          </p:nvSpPr>
          <p:spPr bwMode="auto">
            <a:xfrm>
              <a:off x="6676901" y="5355522"/>
              <a:ext cx="875024" cy="22080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5" name="Arc 67"/>
            <p:cNvSpPr>
              <a:spLocks/>
            </p:cNvSpPr>
            <p:nvPr/>
          </p:nvSpPr>
          <p:spPr bwMode="auto">
            <a:xfrm>
              <a:off x="5958174" y="5355522"/>
              <a:ext cx="644885" cy="19693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587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587" y="21599"/>
                  </a:moveTo>
                  <a:cubicBezTo>
                    <a:pt x="9662" y="21592"/>
                    <a:pt x="0" y="11924"/>
                    <a:pt x="0" y="0"/>
                  </a:cubicBezTo>
                </a:path>
                <a:path w="21600" h="21600" stroke="0" extrusionOk="0">
                  <a:moveTo>
                    <a:pt x="21587" y="21599"/>
                  </a:moveTo>
                  <a:cubicBezTo>
                    <a:pt x="9662" y="21592"/>
                    <a:pt x="0" y="11924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" name="Arc 68"/>
            <p:cNvSpPr>
              <a:spLocks/>
            </p:cNvSpPr>
            <p:nvPr/>
          </p:nvSpPr>
          <p:spPr bwMode="auto">
            <a:xfrm>
              <a:off x="5238217" y="5556033"/>
              <a:ext cx="771647" cy="5609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" name="Arc 69"/>
            <p:cNvSpPr>
              <a:spLocks/>
            </p:cNvSpPr>
            <p:nvPr/>
          </p:nvSpPr>
          <p:spPr bwMode="auto">
            <a:xfrm>
              <a:off x="5123763" y="5029692"/>
              <a:ext cx="667037" cy="127706"/>
            </a:xfrm>
            <a:custGeom>
              <a:avLst/>
              <a:gdLst>
                <a:gd name="G0" fmla="+- 0 0 0"/>
                <a:gd name="G1" fmla="+- 90 0 0"/>
                <a:gd name="G2" fmla="+- 21600 0 0"/>
                <a:gd name="T0" fmla="*/ 21600 w 21600"/>
                <a:gd name="T1" fmla="*/ 0 h 21690"/>
                <a:gd name="T2" fmla="*/ 0 w 21600"/>
                <a:gd name="T3" fmla="*/ 21690 h 21690"/>
                <a:gd name="T4" fmla="*/ 0 w 21600"/>
                <a:gd name="T5" fmla="*/ 90 h 2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0" fill="none" extrusionOk="0">
                  <a:moveTo>
                    <a:pt x="21599" y="0"/>
                  </a:moveTo>
                  <a:cubicBezTo>
                    <a:pt x="21599" y="30"/>
                    <a:pt x="21600" y="60"/>
                    <a:pt x="21600" y="90"/>
                  </a:cubicBezTo>
                  <a:cubicBezTo>
                    <a:pt x="21600" y="12019"/>
                    <a:pt x="11929" y="21689"/>
                    <a:pt x="0" y="21690"/>
                  </a:cubicBezTo>
                </a:path>
                <a:path w="21600" h="21690" stroke="0" extrusionOk="0">
                  <a:moveTo>
                    <a:pt x="21599" y="0"/>
                  </a:moveTo>
                  <a:cubicBezTo>
                    <a:pt x="21599" y="30"/>
                    <a:pt x="21600" y="60"/>
                    <a:pt x="21600" y="90"/>
                  </a:cubicBezTo>
                  <a:cubicBezTo>
                    <a:pt x="21600" y="12019"/>
                    <a:pt x="11929" y="21689"/>
                    <a:pt x="0" y="21690"/>
                  </a:cubicBezTo>
                  <a:lnTo>
                    <a:pt x="0" y="9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Arc 70"/>
            <p:cNvSpPr>
              <a:spLocks/>
            </p:cNvSpPr>
            <p:nvPr/>
          </p:nvSpPr>
          <p:spPr bwMode="auto">
            <a:xfrm>
              <a:off x="6137856" y="3683408"/>
              <a:ext cx="580888" cy="107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Oval 71"/>
            <p:cNvSpPr>
              <a:spLocks noChangeArrowheads="1"/>
            </p:cNvSpPr>
            <p:nvPr/>
          </p:nvSpPr>
          <p:spPr bwMode="auto">
            <a:xfrm>
              <a:off x="8028205" y="5205139"/>
              <a:ext cx="147684" cy="229155"/>
            </a:xfrm>
            <a:prstGeom prst="ellipse">
              <a:avLst/>
            </a:prstGeom>
            <a:solidFill>
              <a:srgbClr val="DD0806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1" name="Oval 72"/>
            <p:cNvSpPr>
              <a:spLocks noChangeArrowheads="1"/>
            </p:cNvSpPr>
            <p:nvPr/>
          </p:nvSpPr>
          <p:spPr bwMode="auto">
            <a:xfrm>
              <a:off x="6813508" y="4053397"/>
              <a:ext cx="212911" cy="255412"/>
            </a:xfrm>
            <a:prstGeom prst="ellipse">
              <a:avLst/>
            </a:prstGeom>
            <a:solidFill>
              <a:srgbClr val="02AB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44" name="Group 99"/>
            <p:cNvGrpSpPr>
              <a:grpSpLocks/>
            </p:cNvGrpSpPr>
            <p:nvPr/>
          </p:nvGrpSpPr>
          <p:grpSpPr bwMode="auto">
            <a:xfrm>
              <a:off x="5796953" y="2294156"/>
              <a:ext cx="610425" cy="1877399"/>
              <a:chOff x="2061" y="905"/>
              <a:chExt cx="496" cy="1573"/>
            </a:xfrm>
          </p:grpSpPr>
          <p:sp>
            <p:nvSpPr>
              <p:cNvPr id="145" name="Line 100"/>
              <p:cNvSpPr>
                <a:spLocks noChangeShapeType="1"/>
              </p:cNvSpPr>
              <p:nvPr/>
            </p:nvSpPr>
            <p:spPr bwMode="auto">
              <a:xfrm flipH="1" flipV="1">
                <a:off x="2061" y="905"/>
                <a:ext cx="16" cy="949"/>
              </a:xfrm>
              <a:prstGeom prst="line">
                <a:avLst/>
              </a:prstGeom>
              <a:noFill/>
              <a:ln w="76200">
                <a:solidFill>
                  <a:srgbClr val="990099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6" name="Line 101"/>
              <p:cNvSpPr>
                <a:spLocks noChangeShapeType="1"/>
              </p:cNvSpPr>
              <p:nvPr/>
            </p:nvSpPr>
            <p:spPr bwMode="auto">
              <a:xfrm>
                <a:off x="2077" y="1902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7" name="Line 102"/>
              <p:cNvSpPr>
                <a:spLocks noChangeShapeType="1"/>
              </p:cNvSpPr>
              <p:nvPr/>
            </p:nvSpPr>
            <p:spPr bwMode="auto">
              <a:xfrm>
                <a:off x="2152" y="2033"/>
                <a:ext cx="117" cy="109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8" name="Line 103"/>
              <p:cNvSpPr>
                <a:spLocks noChangeShapeType="1"/>
              </p:cNvSpPr>
              <p:nvPr/>
            </p:nvSpPr>
            <p:spPr bwMode="auto">
              <a:xfrm>
                <a:off x="2269" y="2142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9" name="Line 104"/>
              <p:cNvSpPr>
                <a:spLocks noChangeShapeType="1"/>
              </p:cNvSpPr>
              <p:nvPr/>
            </p:nvSpPr>
            <p:spPr bwMode="auto">
              <a:xfrm>
                <a:off x="2383" y="2214"/>
                <a:ext cx="161" cy="107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0" name="Line 105"/>
              <p:cNvSpPr>
                <a:spLocks noChangeShapeType="1"/>
              </p:cNvSpPr>
              <p:nvPr/>
            </p:nvSpPr>
            <p:spPr bwMode="auto">
              <a:xfrm flipH="1">
                <a:off x="2461" y="2334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52" name="Line 107"/>
            <p:cNvSpPr>
              <a:spLocks noChangeShapeType="1"/>
            </p:cNvSpPr>
            <p:nvPr/>
          </p:nvSpPr>
          <p:spPr bwMode="auto">
            <a:xfrm flipV="1">
              <a:off x="7131459" y="2587925"/>
              <a:ext cx="1037756" cy="84400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66" name="Line 105"/>
          <p:cNvSpPr>
            <a:spLocks noChangeShapeType="1"/>
          </p:cNvSpPr>
          <p:nvPr/>
        </p:nvSpPr>
        <p:spPr bwMode="auto">
          <a:xfrm>
            <a:off x="6297283" y="4123425"/>
            <a:ext cx="258792" cy="422695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7" name="Line 105"/>
          <p:cNvSpPr>
            <a:spLocks noChangeShapeType="1"/>
          </p:cNvSpPr>
          <p:nvPr/>
        </p:nvSpPr>
        <p:spPr bwMode="auto">
          <a:xfrm flipH="1" flipV="1">
            <a:off x="6901132" y="4063041"/>
            <a:ext cx="34506" cy="207032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9" name="Line 104"/>
          <p:cNvSpPr>
            <a:spLocks noChangeShapeType="1"/>
          </p:cNvSpPr>
          <p:nvPr/>
        </p:nvSpPr>
        <p:spPr bwMode="auto">
          <a:xfrm flipV="1">
            <a:off x="6932764" y="3467819"/>
            <a:ext cx="218536" cy="350808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0" name="Line 104"/>
          <p:cNvSpPr>
            <a:spLocks noChangeShapeType="1"/>
          </p:cNvSpPr>
          <p:nvPr/>
        </p:nvSpPr>
        <p:spPr bwMode="auto">
          <a:xfrm flipV="1">
            <a:off x="6952891" y="3743864"/>
            <a:ext cx="0" cy="293298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" name="Line 105"/>
          <p:cNvSpPr>
            <a:spLocks noChangeShapeType="1"/>
          </p:cNvSpPr>
          <p:nvPr/>
        </p:nvSpPr>
        <p:spPr bwMode="auto">
          <a:xfrm flipV="1">
            <a:off x="6547448" y="4295955"/>
            <a:ext cx="353682" cy="250166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3924" y="308757"/>
            <a:ext cx="7772400" cy="740229"/>
          </a:xfrm>
        </p:spPr>
        <p:txBody>
          <a:bodyPr/>
          <a:lstStyle/>
          <a:p>
            <a:r>
              <a:rPr lang="en-US" dirty="0" smtClean="0"/>
              <a:t>Random sampling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4384" y="2318650"/>
            <a:ext cx="4358250" cy="336963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The random </a:t>
            </a:r>
            <a:r>
              <a:rPr lang="en-US" sz="2000" dirty="0" smtClean="0"/>
              <a:t>walk simulated </a:t>
            </a:r>
            <a:r>
              <a:rPr lang="en-US" sz="2000" dirty="0" smtClean="0"/>
              <a:t>by </a:t>
            </a:r>
            <a:r>
              <a:rPr lang="en-US" sz="2000" dirty="0" smtClean="0"/>
              <a:t>sampling </a:t>
            </a:r>
            <a:r>
              <a:rPr lang="en-US" sz="2000" kern="1200" dirty="0" smtClean="0"/>
              <a:t>the </a:t>
            </a:r>
            <a:r>
              <a:rPr lang="en-US" sz="2000" kern="1200" dirty="0" smtClean="0"/>
              <a:t>probability distributions </a:t>
            </a:r>
            <a:r>
              <a:rPr lang="en-US" sz="2000" kern="1200" dirty="0" smtClean="0"/>
              <a:t>of 2 </a:t>
            </a:r>
            <a:r>
              <a:rPr lang="en-US" sz="2000" dirty="0" smtClean="0"/>
              <a:t>variables </a:t>
            </a:r>
            <a:r>
              <a:rPr lang="en-US" sz="20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1800" dirty="0" smtClean="0"/>
              <a:t>- </a:t>
            </a:r>
            <a:r>
              <a:rPr lang="en-US" sz="1800" dirty="0" smtClean="0"/>
              <a:t>The step </a:t>
            </a:r>
            <a:r>
              <a:rPr lang="en-US" sz="1800" dirty="0" smtClean="0"/>
              <a:t>size s,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- </a:t>
            </a:r>
            <a:r>
              <a:rPr lang="en-US" sz="1800" dirty="0" smtClean="0"/>
              <a:t>The deflection angle of </a:t>
            </a:r>
            <a:r>
              <a:rPr lang="en-US" sz="1800" dirty="0" smtClean="0"/>
              <a:t>scattering </a:t>
            </a:r>
            <a:r>
              <a:rPr lang="el-GR" sz="1800" dirty="0" smtClean="0"/>
              <a:t>θ</a:t>
            </a:r>
            <a:r>
              <a:rPr lang="fr-FR" sz="1800" dirty="0" smtClean="0"/>
              <a:t>.</a:t>
            </a:r>
            <a:endParaRPr lang="en-US" sz="1800" dirty="0" smtClean="0"/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kern="1200" dirty="0" smtClean="0"/>
              <a:t>These </a:t>
            </a:r>
            <a:r>
              <a:rPr lang="en-US" sz="2000" kern="1200" dirty="0" smtClean="0"/>
              <a:t>probability distributions depends on t</a:t>
            </a:r>
            <a:r>
              <a:rPr lang="en-US" sz="2000" dirty="0" smtClean="0"/>
              <a:t>he optical </a:t>
            </a:r>
            <a:r>
              <a:rPr lang="en-US" sz="2000" dirty="0" smtClean="0"/>
              <a:t>parameters. </a:t>
            </a:r>
            <a:endParaRPr lang="en-US" sz="2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2" name="ZoneTexte 41"/>
          <p:cNvSpPr txBox="1"/>
          <p:nvPr/>
        </p:nvSpPr>
        <p:spPr>
          <a:xfrm>
            <a:off x="7148945" y="3230084"/>
            <a:ext cx="161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Scattering</a:t>
            </a:r>
            <a:endParaRPr lang="en-US" dirty="0">
              <a:latin typeface="+mn-lt"/>
            </a:endParaRPr>
          </a:p>
        </p:txBody>
      </p:sp>
      <p:grpSp>
        <p:nvGrpSpPr>
          <p:cNvPr id="47" name="Groupe 46"/>
          <p:cNvGrpSpPr/>
          <p:nvPr/>
        </p:nvGrpSpPr>
        <p:grpSpPr>
          <a:xfrm>
            <a:off x="4880758" y="2814451"/>
            <a:ext cx="3906982" cy="3336967"/>
            <a:chOff x="4880758" y="2054431"/>
            <a:chExt cx="3906982" cy="3336967"/>
          </a:xfrm>
        </p:grpSpPr>
        <p:grpSp>
          <p:nvGrpSpPr>
            <p:cNvPr id="46" name="Groupe 45"/>
            <p:cNvGrpSpPr/>
            <p:nvPr/>
          </p:nvGrpSpPr>
          <p:grpSpPr>
            <a:xfrm>
              <a:off x="5415147" y="2363190"/>
              <a:ext cx="2741222" cy="2755075"/>
              <a:chOff x="5415147" y="2363190"/>
              <a:chExt cx="2741222" cy="2755075"/>
            </a:xfrm>
          </p:grpSpPr>
          <p:cxnSp>
            <p:nvCxnSpPr>
              <p:cNvPr id="8" name="Connecteur droit avec flèche 7"/>
              <p:cNvCxnSpPr/>
              <p:nvPr/>
            </p:nvCxnSpPr>
            <p:spPr bwMode="auto">
              <a:xfrm rot="16200000" flipH="1">
                <a:off x="5153891" y="2624446"/>
                <a:ext cx="997526" cy="475013"/>
              </a:xfrm>
              <a:prstGeom prst="straightConnector1">
                <a:avLst/>
              </a:prstGeom>
              <a:solidFill>
                <a:schemeClr val="accent1"/>
              </a:solidFill>
              <a:ln w="47625" cap="flat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arrow"/>
              </a:ln>
              <a:effectLst/>
            </p:spPr>
          </p:cxnSp>
          <p:cxnSp>
            <p:nvCxnSpPr>
              <p:cNvPr id="12" name="Connecteur droit avec flèche 11"/>
              <p:cNvCxnSpPr/>
              <p:nvPr/>
            </p:nvCxnSpPr>
            <p:spPr bwMode="auto">
              <a:xfrm>
                <a:off x="5854535" y="3336966"/>
                <a:ext cx="1460665" cy="617517"/>
              </a:xfrm>
              <a:prstGeom prst="straightConnector1">
                <a:avLst/>
              </a:prstGeom>
              <a:solidFill>
                <a:schemeClr val="accent1"/>
              </a:solidFill>
              <a:ln w="47625" cap="flat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arrow"/>
              </a:ln>
              <a:effectLst/>
            </p:spPr>
          </p:cxnSp>
          <p:cxnSp>
            <p:nvCxnSpPr>
              <p:cNvPr id="17" name="Connecteur droit avec flèche 16"/>
              <p:cNvCxnSpPr/>
              <p:nvPr/>
            </p:nvCxnSpPr>
            <p:spPr bwMode="auto">
              <a:xfrm rot="16200000" flipH="1">
                <a:off x="6917377" y="4316680"/>
                <a:ext cx="1151907" cy="451263"/>
              </a:xfrm>
              <a:prstGeom prst="straightConnector1">
                <a:avLst/>
              </a:prstGeom>
              <a:solidFill>
                <a:schemeClr val="accent1"/>
              </a:solidFill>
              <a:ln w="47625" cap="flat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arrow"/>
              </a:ln>
              <a:effectLst/>
            </p:spPr>
          </p:cxnSp>
          <p:cxnSp>
            <p:nvCxnSpPr>
              <p:cNvPr id="19" name="Connecteur droit avec flèche 18"/>
              <p:cNvCxnSpPr/>
              <p:nvPr/>
            </p:nvCxnSpPr>
            <p:spPr bwMode="auto">
              <a:xfrm>
                <a:off x="6695704" y="3691247"/>
                <a:ext cx="1460665" cy="617517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dashDot"/>
                <a:miter lim="800000"/>
                <a:headEnd type="none" w="sm" len="sm"/>
                <a:tailEnd type="none"/>
              </a:ln>
              <a:effectLst/>
            </p:spPr>
          </p:cxnSp>
          <p:cxnSp>
            <p:nvCxnSpPr>
              <p:cNvPr id="21" name="Connecteur droit avec flèche 20"/>
              <p:cNvCxnSpPr/>
              <p:nvPr/>
            </p:nvCxnSpPr>
            <p:spPr bwMode="auto">
              <a:xfrm rot="5400000">
                <a:off x="5272645" y="3538848"/>
                <a:ext cx="724394" cy="368135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/>
              </a:ln>
              <a:effectLst/>
            </p:spPr>
          </p:cxnSp>
          <p:cxnSp>
            <p:nvCxnSpPr>
              <p:cNvPr id="24" name="Connecteur droit avec flèche 23"/>
              <p:cNvCxnSpPr/>
              <p:nvPr/>
            </p:nvCxnSpPr>
            <p:spPr bwMode="auto">
              <a:xfrm rot="5400000">
                <a:off x="6612577" y="4154386"/>
                <a:ext cx="724394" cy="368135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/>
              </a:ln>
              <a:effectLst/>
            </p:spPr>
          </p:cxnSp>
          <p:cxnSp>
            <p:nvCxnSpPr>
              <p:cNvPr id="27" name="Connecteur droit 26"/>
              <p:cNvCxnSpPr/>
              <p:nvPr/>
            </p:nvCxnSpPr>
            <p:spPr bwMode="auto">
              <a:xfrm>
                <a:off x="5676405" y="3657600"/>
                <a:ext cx="1389413" cy="581891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dash"/>
                <a:miter lim="800000"/>
                <a:headEnd type="arrow" w="sm" len="sm"/>
                <a:tailEnd type="arrow" w="sm" len="sm"/>
              </a:ln>
              <a:effectLst/>
            </p:spPr>
          </p:cxnSp>
          <p:sp>
            <p:nvSpPr>
              <p:cNvPr id="36" name="ZoneTexte 35"/>
              <p:cNvSpPr txBox="1"/>
              <p:nvPr/>
            </p:nvSpPr>
            <p:spPr>
              <a:xfrm>
                <a:off x="5997039" y="3859481"/>
                <a:ext cx="3562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+mj-lt"/>
                  </a:rPr>
                  <a:t>s</a:t>
                </a:r>
                <a:endParaRPr lang="en-US" sz="2000" dirty="0">
                  <a:latin typeface="+mj-lt"/>
                </a:endParaRPr>
              </a:p>
            </p:txBody>
          </p:sp>
          <p:sp>
            <p:nvSpPr>
              <p:cNvPr id="39" name="ZoneTexte 38"/>
              <p:cNvSpPr txBox="1"/>
              <p:nvPr/>
            </p:nvSpPr>
            <p:spPr>
              <a:xfrm rot="18168590">
                <a:off x="7752566" y="4285007"/>
                <a:ext cx="3562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dirty="0" smtClean="0">
                    <a:latin typeface="+mj-lt"/>
                  </a:rPr>
                  <a:t>θ</a:t>
                </a:r>
                <a:endParaRPr lang="en-US" sz="2000" dirty="0">
                  <a:latin typeface="+mj-lt"/>
                </a:endParaRPr>
              </a:p>
            </p:txBody>
          </p:sp>
          <p:cxnSp>
            <p:nvCxnSpPr>
              <p:cNvPr id="41" name="Connecteur droit avec flèche 40"/>
              <p:cNvCxnSpPr/>
              <p:nvPr/>
            </p:nvCxnSpPr>
            <p:spPr bwMode="auto">
              <a:xfrm flipV="1">
                <a:off x="5949538" y="2766951"/>
                <a:ext cx="1211283" cy="475013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miter lim="800000"/>
                <a:headEnd type="arrow" w="sm" len="sm"/>
                <a:tailEnd type="none"/>
              </a:ln>
              <a:effectLst/>
            </p:spPr>
          </p:cxnSp>
          <p:sp>
            <p:nvSpPr>
              <p:cNvPr id="44" name="Arc 43"/>
              <p:cNvSpPr/>
              <p:nvPr/>
            </p:nvSpPr>
            <p:spPr bwMode="auto">
              <a:xfrm rot="5940222">
                <a:off x="5989804" y="3001586"/>
                <a:ext cx="1737884" cy="2043649"/>
              </a:xfrm>
              <a:prstGeom prst="arc">
                <a:avLst>
                  <a:gd name="adj1" fmla="val 16200000"/>
                  <a:gd name="adj2" fmla="val 18382375"/>
                </a:avLst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arrow" w="sm" len="sm"/>
                <a:tailEnd type="arrow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Rectangle 44"/>
            <p:cNvSpPr/>
            <p:nvPr/>
          </p:nvSpPr>
          <p:spPr bwMode="auto">
            <a:xfrm>
              <a:off x="4880758" y="2054431"/>
              <a:ext cx="3906982" cy="3336967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1262" y="2600687"/>
            <a:ext cx="7908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800" dirty="0" smtClean="0">
                <a:latin typeface="+mj-lt"/>
              </a:rPr>
              <a:t>Results recorded </a:t>
            </a:r>
            <a:r>
              <a:rPr lang="en-US" sz="2800" dirty="0" smtClean="0">
                <a:latin typeface="+mj-lt"/>
              </a:rPr>
              <a:t>as </a:t>
            </a:r>
            <a:r>
              <a:rPr lang="en-US" sz="2800" dirty="0" smtClean="0">
                <a:latin typeface="+mj-lt"/>
              </a:rPr>
              <a:t>absorbed, reflected </a:t>
            </a:r>
            <a:r>
              <a:rPr lang="en-US" sz="2800" dirty="0" smtClean="0">
                <a:latin typeface="+mj-lt"/>
              </a:rPr>
              <a:t>or transmitted </a:t>
            </a:r>
            <a:r>
              <a:rPr lang="en-US" sz="2800" dirty="0" smtClean="0">
                <a:latin typeface="+mj-lt"/>
              </a:rPr>
              <a:t>fractions.</a:t>
            </a:r>
            <a:endParaRPr lang="en-US" sz="2800" dirty="0">
              <a:latin typeface="+mj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2514" y="451262"/>
            <a:ext cx="7920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+mj-lt"/>
              </a:rPr>
              <a:t>Recording </a:t>
            </a:r>
            <a:r>
              <a:rPr lang="en-US" sz="4000" dirty="0" smtClean="0">
                <a:solidFill>
                  <a:srgbClr val="FFC000"/>
                </a:solidFill>
                <a:latin typeface="+mj-lt"/>
              </a:rPr>
              <a:t>of results</a:t>
            </a:r>
            <a:endParaRPr lang="en-US" sz="40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" y="465822"/>
            <a:ext cx="9144000" cy="721950"/>
          </a:xfrm>
        </p:spPr>
        <p:txBody>
          <a:bodyPr/>
          <a:lstStyle/>
          <a:p>
            <a:r>
              <a:rPr lang="en-US" dirty="0" smtClean="0"/>
              <a:t>Determination of optical parameters</a:t>
            </a:r>
            <a:endParaRPr lang="en-US" dirty="0"/>
          </a:p>
        </p:txBody>
      </p:sp>
      <p:sp>
        <p:nvSpPr>
          <p:cNvPr id="405522" name="Freeform 1042"/>
          <p:cNvSpPr>
            <a:spLocks/>
          </p:cNvSpPr>
          <p:nvPr/>
        </p:nvSpPr>
        <p:spPr bwMode="auto">
          <a:xfrm>
            <a:off x="860425" y="1770063"/>
            <a:ext cx="2082800" cy="291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" y="302"/>
              </a:cxn>
              <a:cxn ang="0">
                <a:pos x="53" y="461"/>
              </a:cxn>
              <a:cxn ang="0">
                <a:pos x="168" y="656"/>
              </a:cxn>
              <a:cxn ang="0">
                <a:pos x="345" y="833"/>
              </a:cxn>
              <a:cxn ang="0">
                <a:pos x="638" y="984"/>
              </a:cxn>
              <a:cxn ang="0">
                <a:pos x="886" y="1144"/>
              </a:cxn>
              <a:cxn ang="0">
                <a:pos x="1152" y="1401"/>
              </a:cxn>
              <a:cxn ang="0">
                <a:pos x="1293" y="1631"/>
              </a:cxn>
              <a:cxn ang="0">
                <a:pos x="1355" y="1897"/>
              </a:cxn>
            </a:cxnLst>
            <a:rect l="0" t="0" r="r" b="b"/>
            <a:pathLst>
              <a:path w="1355" h="1897">
                <a:moveTo>
                  <a:pt x="0" y="0"/>
                </a:moveTo>
                <a:cubicBezTo>
                  <a:pt x="4" y="112"/>
                  <a:pt x="8" y="225"/>
                  <a:pt x="17" y="302"/>
                </a:cubicBezTo>
                <a:cubicBezTo>
                  <a:pt x="26" y="379"/>
                  <a:pt x="28" y="402"/>
                  <a:pt x="53" y="461"/>
                </a:cubicBezTo>
                <a:cubicBezTo>
                  <a:pt x="78" y="520"/>
                  <a:pt x="119" y="594"/>
                  <a:pt x="168" y="656"/>
                </a:cubicBezTo>
                <a:cubicBezTo>
                  <a:pt x="217" y="718"/>
                  <a:pt x="267" y="778"/>
                  <a:pt x="345" y="833"/>
                </a:cubicBezTo>
                <a:cubicBezTo>
                  <a:pt x="423" y="888"/>
                  <a:pt x="548" y="932"/>
                  <a:pt x="638" y="984"/>
                </a:cubicBezTo>
                <a:cubicBezTo>
                  <a:pt x="728" y="1036"/>
                  <a:pt x="800" y="1075"/>
                  <a:pt x="886" y="1144"/>
                </a:cubicBezTo>
                <a:cubicBezTo>
                  <a:pt x="972" y="1213"/>
                  <a:pt x="1084" y="1320"/>
                  <a:pt x="1152" y="1401"/>
                </a:cubicBezTo>
                <a:cubicBezTo>
                  <a:pt x="1220" y="1482"/>
                  <a:pt x="1259" y="1548"/>
                  <a:pt x="1293" y="1631"/>
                </a:cubicBezTo>
                <a:cubicBezTo>
                  <a:pt x="1327" y="1714"/>
                  <a:pt x="1345" y="1853"/>
                  <a:pt x="1355" y="1897"/>
                </a:cubicBezTo>
              </a:path>
            </a:pathLst>
          </a:custGeom>
          <a:noFill/>
          <a:ln w="76200" cmpd="sng">
            <a:solidFill>
              <a:schemeClr val="bg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 dirty="0"/>
          </a:p>
        </p:txBody>
      </p:sp>
      <p:sp>
        <p:nvSpPr>
          <p:cNvPr id="405523" name="Freeform 1043"/>
          <p:cNvSpPr>
            <a:spLocks/>
          </p:cNvSpPr>
          <p:nvPr/>
        </p:nvSpPr>
        <p:spPr bwMode="auto">
          <a:xfrm>
            <a:off x="931863" y="4740275"/>
            <a:ext cx="2014537" cy="1646238"/>
          </a:xfrm>
          <a:custGeom>
            <a:avLst/>
            <a:gdLst/>
            <a:ahLst/>
            <a:cxnLst>
              <a:cxn ang="0">
                <a:pos x="0" y="1037"/>
              </a:cxn>
              <a:cxn ang="0">
                <a:pos x="275" y="984"/>
              </a:cxn>
              <a:cxn ang="0">
                <a:pos x="497" y="895"/>
              </a:cxn>
              <a:cxn ang="0">
                <a:pos x="656" y="816"/>
              </a:cxn>
              <a:cxn ang="0">
                <a:pos x="798" y="727"/>
              </a:cxn>
              <a:cxn ang="0">
                <a:pos x="984" y="576"/>
              </a:cxn>
              <a:cxn ang="0">
                <a:pos x="1081" y="461"/>
              </a:cxn>
              <a:cxn ang="0">
                <a:pos x="1206" y="284"/>
              </a:cxn>
              <a:cxn ang="0">
                <a:pos x="1259" y="160"/>
              </a:cxn>
              <a:cxn ang="0">
                <a:pos x="1268" y="0"/>
              </a:cxn>
            </a:cxnLst>
            <a:rect l="0" t="0" r="r" b="b"/>
            <a:pathLst>
              <a:path w="1269" h="1037">
                <a:moveTo>
                  <a:pt x="0" y="1037"/>
                </a:moveTo>
                <a:cubicBezTo>
                  <a:pt x="96" y="1022"/>
                  <a:pt x="192" y="1008"/>
                  <a:pt x="275" y="984"/>
                </a:cubicBezTo>
                <a:cubicBezTo>
                  <a:pt x="358" y="960"/>
                  <a:pt x="434" y="923"/>
                  <a:pt x="497" y="895"/>
                </a:cubicBezTo>
                <a:cubicBezTo>
                  <a:pt x="560" y="867"/>
                  <a:pt x="606" y="844"/>
                  <a:pt x="656" y="816"/>
                </a:cubicBezTo>
                <a:cubicBezTo>
                  <a:pt x="706" y="788"/>
                  <a:pt x="743" y="767"/>
                  <a:pt x="798" y="727"/>
                </a:cubicBezTo>
                <a:cubicBezTo>
                  <a:pt x="853" y="687"/>
                  <a:pt x="937" y="620"/>
                  <a:pt x="984" y="576"/>
                </a:cubicBezTo>
                <a:cubicBezTo>
                  <a:pt x="1031" y="532"/>
                  <a:pt x="1044" y="510"/>
                  <a:pt x="1081" y="461"/>
                </a:cubicBezTo>
                <a:cubicBezTo>
                  <a:pt x="1118" y="412"/>
                  <a:pt x="1176" y="334"/>
                  <a:pt x="1206" y="284"/>
                </a:cubicBezTo>
                <a:cubicBezTo>
                  <a:pt x="1236" y="234"/>
                  <a:pt x="1249" y="207"/>
                  <a:pt x="1259" y="160"/>
                </a:cubicBezTo>
                <a:cubicBezTo>
                  <a:pt x="1269" y="113"/>
                  <a:pt x="1266" y="27"/>
                  <a:pt x="1268" y="0"/>
                </a:cubicBezTo>
              </a:path>
            </a:pathLst>
          </a:custGeom>
          <a:noFill/>
          <a:ln w="76200" cmpd="sng">
            <a:solidFill>
              <a:schemeClr val="bg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72967" y="2799960"/>
            <a:ext cx="79300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+mn-lt"/>
              </a:rPr>
              <a:t> Signal measurements with integrating sphere set up.</a:t>
            </a:r>
            <a:endParaRPr lang="en-US" sz="2800" dirty="0" smtClean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 Resolution of the inverse </a:t>
            </a:r>
            <a:r>
              <a:rPr lang="en-US" sz="2800" dirty="0" smtClean="0">
                <a:latin typeface="+mj-lt"/>
              </a:rPr>
              <a:t>problem </a:t>
            </a:r>
            <a:r>
              <a:rPr lang="en-US" sz="2800" dirty="0" smtClean="0">
                <a:latin typeface="+mj-lt"/>
              </a:rPr>
              <a:t>by comparing measured signals with signals predicted by MC code.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chemeClr val="tx1"/>
          </a:solidFill>
          <a:prstDash val="solid"/>
          <a:miter lim="800000"/>
          <a:headEnd type="none" w="sm" len="sm"/>
          <a:tailEnd type="arrow"/>
        </a:ln>
        <a:effectLst/>
      </a:spPr>
      <a:bodyPr/>
      <a:lstStyle/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12401</TotalTime>
  <Words>1967</Words>
  <Application>Microsoft Office PowerPoint</Application>
  <PresentationFormat>Affichage à l'écran (4:3)</PresentationFormat>
  <Paragraphs>334</Paragraphs>
  <Slides>24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Fireball</vt:lpstr>
      <vt:lpstr>PARAFC analysis of fluorescence spectra measured in turbid and non- hydrolyzable media</vt:lpstr>
      <vt:lpstr>The problem posed with experience</vt:lpstr>
      <vt:lpstr>PARAFAC Analysis</vt:lpstr>
      <vt:lpstr>Conclusions</vt:lpstr>
      <vt:lpstr>Optical parameters</vt:lpstr>
      <vt:lpstr>Model of light transport </vt:lpstr>
      <vt:lpstr>Random sampling</vt:lpstr>
      <vt:lpstr>Diapositive 8</vt:lpstr>
      <vt:lpstr>Determination of optical parameters</vt:lpstr>
      <vt:lpstr>Integrating sphere set up</vt:lpstr>
      <vt:lpstr>Measurement of collimated transmittance Tc</vt:lpstr>
      <vt:lpstr>Inverse problem</vt:lpstr>
      <vt:lpstr>Modeling the fluorescence signal </vt:lpstr>
      <vt:lpstr>Fluorescence in turbid media</vt:lpstr>
      <vt:lpstr>Fluorescence in turbid media</vt:lpstr>
      <vt:lpstr>Consequence</vt:lpstr>
      <vt:lpstr>TF evaluation model : why Monte Carlo ?</vt:lpstr>
      <vt:lpstr>First simulation </vt:lpstr>
      <vt:lpstr>Second simulation</vt:lpstr>
      <vt:lpstr>Experimental validation</vt:lpstr>
      <vt:lpstr>An example : Characterization and quality control of cereal products</vt:lpstr>
      <vt:lpstr>An example : Characterization and quality control of cereal products</vt:lpstr>
      <vt:lpstr>An example : Characterization and quality control of cereal products</vt:lpstr>
      <vt:lpstr>Diapositive 24</vt:lpstr>
    </vt:vector>
  </TitlesOfParts>
  <Company>University of Wisconsin, Madison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figures</dc:title>
  <dc:creator>Greg Palmer</dc:creator>
  <cp:lastModifiedBy>lyes</cp:lastModifiedBy>
  <cp:revision>1583</cp:revision>
  <dcterms:created xsi:type="dcterms:W3CDTF">2002-10-18T16:15:28Z</dcterms:created>
  <dcterms:modified xsi:type="dcterms:W3CDTF">2010-09-17T08:00:02Z</dcterms:modified>
</cp:coreProperties>
</file>