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FF9605-1CCF-423A-BE97-E6A7206C7EA5}" v="2" dt="2020-05-14T19:41:14.4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74" d="100"/>
          <a:sy n="74" d="100"/>
        </p:scale>
        <p:origin x="54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ulia Rinaldi" userId="bd39412d681cf33a" providerId="LiveId" clId="{89FF9605-1CCF-423A-BE97-E6A7206C7EA5}"/>
    <pc:docChg chg="modSld">
      <pc:chgData name="Giulia Rinaldi" userId="bd39412d681cf33a" providerId="LiveId" clId="{89FF9605-1CCF-423A-BE97-E6A7206C7EA5}" dt="2020-05-14T19:41:14.479" v="14" actId="207"/>
      <pc:docMkLst>
        <pc:docMk/>
      </pc:docMkLst>
      <pc:sldChg chg="modSp">
        <pc:chgData name="Giulia Rinaldi" userId="bd39412d681cf33a" providerId="LiveId" clId="{89FF9605-1CCF-423A-BE97-E6A7206C7EA5}" dt="2020-05-14T19:41:14.479" v="14" actId="207"/>
        <pc:sldMkLst>
          <pc:docMk/>
          <pc:sldMk cId="1048345380" sldId="256"/>
        </pc:sldMkLst>
        <pc:spChg chg="mod">
          <ac:chgData name="Giulia Rinaldi" userId="bd39412d681cf33a" providerId="LiveId" clId="{89FF9605-1CCF-423A-BE97-E6A7206C7EA5}" dt="2020-05-14T19:41:14.479" v="14" actId="207"/>
          <ac:spMkLst>
            <pc:docMk/>
            <pc:sldMk cId="1048345380" sldId="256"/>
            <ac:spMk id="3" creationId="{C8C5290A-A291-4E9F-8A21-BFC70BBE667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517642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345051-2045-45DA-935E-2E3CA1A69ADC}"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7859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345051-2045-45DA-935E-2E3CA1A69ADC}"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20540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345051-2045-45DA-935E-2E3CA1A69ADC}"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517420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345051-2045-45DA-935E-2E3CA1A69ADC}"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73190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345051-2045-45DA-935E-2E3CA1A69ADC}"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525326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1831835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967609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345051-2045-45DA-935E-2E3CA1A69ADC}"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29321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345051-2045-45DA-935E-2E3CA1A69ADC}" type="datetimeFigureOut">
              <a:rPr lang="en-US" smtClean="0"/>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85519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345051-2045-45DA-935E-2E3CA1A69ADC}"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89350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345051-2045-45DA-935E-2E3CA1A69ADC}" type="datetimeFigureOut">
              <a:rPr lang="en-US" smtClean="0"/>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890084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345051-2045-45DA-935E-2E3CA1A69ADC}" type="datetimeFigureOut">
              <a:rPr lang="en-US" smtClean="0"/>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593928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345051-2045-45DA-935E-2E3CA1A69ADC}" type="datetimeFigureOut">
              <a:rPr lang="en-US" smtClean="0"/>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66135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345051-2045-45DA-935E-2E3CA1A69ADC}"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65968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345051-2045-45DA-935E-2E3CA1A69ADC}" type="datetimeFigureOut">
              <a:rPr lang="en-US" smtClean="0"/>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245725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2345051-2045-45DA-935E-2E3CA1A69ADC}" type="datetimeFigureOut">
              <a:rPr lang="en-US" smtClean="0"/>
              <a:t>5/14/2020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441716504"/>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 id="2147483791" r:id="rId14"/>
    <p:sldLayoutId id="2147483792" r:id="rId15"/>
    <p:sldLayoutId id="21474837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2.eng.ox.ac.uk/~labejp/Seminar/Simulink/Exercises.pdf"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C5BD77-469E-450D-B91E-3F7C85C71302}"/>
              </a:ext>
            </a:extLst>
          </p:cNvPr>
          <p:cNvSpPr>
            <a:spLocks noGrp="1"/>
          </p:cNvSpPr>
          <p:nvPr>
            <p:ph type="ctrTitle"/>
          </p:nvPr>
        </p:nvSpPr>
        <p:spPr>
          <a:xfrm>
            <a:off x="4419136" y="1020871"/>
            <a:ext cx="6960759" cy="2849671"/>
          </a:xfrm>
        </p:spPr>
        <p:txBody>
          <a:bodyPr>
            <a:normAutofit/>
          </a:bodyPr>
          <a:lstStyle/>
          <a:p>
            <a:pPr algn="l"/>
            <a:r>
              <a:rPr lang="en-US" sz="6000">
                <a:solidFill>
                  <a:srgbClr val="FFFFFF"/>
                </a:solidFill>
              </a:rPr>
              <a:t>SIMULINK EXAMPLE</a:t>
            </a:r>
            <a:endParaRPr lang="it-IT" sz="6000">
              <a:solidFill>
                <a:srgbClr val="FFFFFF"/>
              </a:solidFill>
            </a:endParaRPr>
          </a:p>
        </p:txBody>
      </p:sp>
      <p:sp>
        <p:nvSpPr>
          <p:cNvPr id="3" name="Subtitle 2">
            <a:extLst>
              <a:ext uri="{FF2B5EF4-FFF2-40B4-BE49-F238E27FC236}">
                <a16:creationId xmlns:a16="http://schemas.microsoft.com/office/drawing/2014/main" id="{C8C5290A-A291-4E9F-8A21-BFC70BBE6678}"/>
              </a:ext>
            </a:extLst>
          </p:cNvPr>
          <p:cNvSpPr>
            <a:spLocks noGrp="1"/>
          </p:cNvSpPr>
          <p:nvPr>
            <p:ph type="subTitle" idx="1"/>
          </p:nvPr>
        </p:nvSpPr>
        <p:spPr>
          <a:xfrm>
            <a:off x="4548104" y="3962088"/>
            <a:ext cx="6112077" cy="1186108"/>
          </a:xfrm>
        </p:spPr>
        <p:txBody>
          <a:bodyPr>
            <a:normAutofit/>
          </a:bodyPr>
          <a:lstStyle/>
          <a:p>
            <a:pPr algn="l"/>
            <a:r>
              <a:rPr lang="en-US" dirty="0">
                <a:solidFill>
                  <a:schemeClr val="bg1"/>
                </a:solidFill>
              </a:rPr>
              <a:t>Extract from</a:t>
            </a:r>
            <a:br>
              <a:rPr lang="en-US" dirty="0">
                <a:solidFill>
                  <a:schemeClr val="bg1"/>
                </a:solidFill>
              </a:rPr>
            </a:br>
            <a:r>
              <a:rPr lang="it-IT" dirty="0">
                <a:solidFill>
                  <a:schemeClr val="bg1"/>
                </a:solidFill>
                <a:hlinkClick r:id="rId2">
                  <a:extLst>
                    <a:ext uri="{A12FA001-AC4F-418D-AE19-62706E023703}">
                      <ahyp:hlinkClr xmlns:ahyp="http://schemas.microsoft.com/office/drawing/2018/hyperlinkcolor" val="tx"/>
                    </a:ext>
                  </a:extLst>
                </a:hlinkClick>
              </a:rPr>
              <a:t>http://www2.eng.ox.ac.uk/~labejp/Seminar/Simulink/Exercises.pdf</a:t>
            </a:r>
            <a:endParaRPr lang="it-IT" dirty="0">
              <a:solidFill>
                <a:schemeClr val="bg1"/>
              </a:solidFill>
            </a:endParaRP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834538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2364D-4441-4E3E-86D6-97FDDFB6FFDC}"/>
              </a:ext>
            </a:extLst>
          </p:cNvPr>
          <p:cNvSpPr>
            <a:spLocks noGrp="1"/>
          </p:cNvSpPr>
          <p:nvPr>
            <p:ph type="title"/>
          </p:nvPr>
        </p:nvSpPr>
        <p:spPr/>
        <p:txBody>
          <a:bodyPr/>
          <a:lstStyle/>
          <a:p>
            <a:r>
              <a:rPr lang="en-US" dirty="0"/>
              <a:t>Final Plot: XY Plot</a:t>
            </a:r>
            <a:endParaRPr lang="it-IT" dirty="0"/>
          </a:p>
        </p:txBody>
      </p:sp>
      <p:sp>
        <p:nvSpPr>
          <p:cNvPr id="3" name="Content Placeholder 2">
            <a:extLst>
              <a:ext uri="{FF2B5EF4-FFF2-40B4-BE49-F238E27FC236}">
                <a16:creationId xmlns:a16="http://schemas.microsoft.com/office/drawing/2014/main" id="{F1274BB0-F05A-4421-B99C-65F32BDACE08}"/>
              </a:ext>
            </a:extLst>
          </p:cNvPr>
          <p:cNvSpPr>
            <a:spLocks noGrp="1"/>
          </p:cNvSpPr>
          <p:nvPr>
            <p:ph idx="1"/>
          </p:nvPr>
        </p:nvSpPr>
        <p:spPr/>
        <p:txBody>
          <a:bodyPr/>
          <a:lstStyle/>
          <a:p>
            <a:r>
              <a:rPr lang="en-US" dirty="0"/>
              <a:t>Add an XY Graph Block from the Sinks Library. Use a </a:t>
            </a:r>
            <a:r>
              <a:rPr lang="en-US" dirty="0" err="1"/>
              <a:t>Demux</a:t>
            </a:r>
            <a:r>
              <a:rPr lang="en-US" dirty="0"/>
              <a:t> Block to split r into the x and y components and feed them into the x y graph. The model should now look like this</a:t>
            </a:r>
          </a:p>
          <a:p>
            <a:pPr marL="0" indent="0">
              <a:buNone/>
            </a:pPr>
            <a:endParaRPr lang="it-IT" dirty="0"/>
          </a:p>
        </p:txBody>
      </p:sp>
      <p:pic>
        <p:nvPicPr>
          <p:cNvPr id="4" name="Picture 3">
            <a:extLst>
              <a:ext uri="{FF2B5EF4-FFF2-40B4-BE49-F238E27FC236}">
                <a16:creationId xmlns:a16="http://schemas.microsoft.com/office/drawing/2014/main" id="{7F0D2557-8777-466C-82EF-B8614E4B245D}"/>
              </a:ext>
            </a:extLst>
          </p:cNvPr>
          <p:cNvPicPr>
            <a:picLocks noChangeAspect="1"/>
          </p:cNvPicPr>
          <p:nvPr/>
        </p:nvPicPr>
        <p:blipFill>
          <a:blip r:embed="rId2"/>
          <a:stretch>
            <a:fillRect/>
          </a:stretch>
        </p:blipFill>
        <p:spPr>
          <a:xfrm>
            <a:off x="677334" y="3429000"/>
            <a:ext cx="8596668" cy="2612362"/>
          </a:xfrm>
          <a:prstGeom prst="rect">
            <a:avLst/>
          </a:prstGeom>
        </p:spPr>
      </p:pic>
    </p:spTree>
    <p:extLst>
      <p:ext uri="{BB962C8B-B14F-4D97-AF65-F5344CB8AC3E}">
        <p14:creationId xmlns:p14="http://schemas.microsoft.com/office/powerpoint/2010/main" val="1293116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FC92A-B299-4F30-BDFF-24DC4AF60ABC}"/>
              </a:ext>
            </a:extLst>
          </p:cNvPr>
          <p:cNvSpPr>
            <a:spLocks noGrp="1"/>
          </p:cNvSpPr>
          <p:nvPr>
            <p:ph type="title"/>
          </p:nvPr>
        </p:nvSpPr>
        <p:spPr>
          <a:xfrm>
            <a:off x="7532710" y="620722"/>
            <a:ext cx="3518748" cy="1142462"/>
          </a:xfrm>
        </p:spPr>
        <p:txBody>
          <a:bodyPr anchor="b">
            <a:normAutofit fontScale="90000"/>
          </a:bodyPr>
          <a:lstStyle/>
          <a:p>
            <a:br>
              <a:rPr lang="en-US" sz="2800" dirty="0"/>
            </a:br>
            <a:r>
              <a:rPr lang="en-US" sz="2800" dirty="0"/>
              <a:t>Dynamic System: CANNON BALL</a:t>
            </a:r>
            <a:endParaRPr lang="it-IT" sz="2800" dirty="0"/>
          </a:p>
        </p:txBody>
      </p:sp>
      <p:sp>
        <p:nvSpPr>
          <p:cNvPr id="8" name="Content Placeholder 7">
            <a:extLst>
              <a:ext uri="{FF2B5EF4-FFF2-40B4-BE49-F238E27FC236}">
                <a16:creationId xmlns:a16="http://schemas.microsoft.com/office/drawing/2014/main" id="{F6C09D55-B07B-4621-99D0-02D8B290A715}"/>
              </a:ext>
            </a:extLst>
          </p:cNvPr>
          <p:cNvSpPr>
            <a:spLocks noGrp="1"/>
          </p:cNvSpPr>
          <p:nvPr>
            <p:ph idx="1"/>
          </p:nvPr>
        </p:nvSpPr>
        <p:spPr>
          <a:xfrm>
            <a:off x="7532710" y="2231232"/>
            <a:ext cx="3479419" cy="1367895"/>
          </a:xfrm>
        </p:spPr>
        <p:txBody>
          <a:bodyPr anchor="t">
            <a:normAutofit/>
          </a:bodyPr>
          <a:lstStyle/>
          <a:p>
            <a:r>
              <a:rPr lang="en-US" sz="1400" dirty="0"/>
              <a:t>We will start by considering only the vertical motion of the cannon ball under the influence of gravity. What happens when you drop a cannon ball?</a:t>
            </a:r>
          </a:p>
        </p:txBody>
      </p:sp>
      <p:pic>
        <p:nvPicPr>
          <p:cNvPr id="4" name="Content Placeholder 3">
            <a:extLst>
              <a:ext uri="{FF2B5EF4-FFF2-40B4-BE49-F238E27FC236}">
                <a16:creationId xmlns:a16="http://schemas.microsoft.com/office/drawing/2014/main" id="{F2518377-FF83-45B4-AC2C-AF935713C641}"/>
              </a:ext>
            </a:extLst>
          </p:cNvPr>
          <p:cNvPicPr>
            <a:picLocks noChangeAspect="1"/>
          </p:cNvPicPr>
          <p:nvPr/>
        </p:nvPicPr>
        <p:blipFill rotWithShape="1">
          <a:blip r:embed="rId2"/>
          <a:srcRect r="30690" b="-2"/>
          <a:stretch/>
        </p:blipFill>
        <p:spPr>
          <a:xfrm>
            <a:off x="778062" y="786117"/>
            <a:ext cx="6245352" cy="4956048"/>
          </a:xfrm>
          <a:custGeom>
            <a:avLst/>
            <a:gdLst/>
            <a:ahLst/>
            <a:cxnLst/>
            <a:rect l="l" t="t" r="r" b="b"/>
            <a:pathLst>
              <a:path w="6245352" h="4956048">
                <a:moveTo>
                  <a:pt x="534609" y="0"/>
                </a:moveTo>
                <a:lnTo>
                  <a:pt x="6245352" y="0"/>
                </a:lnTo>
                <a:lnTo>
                  <a:pt x="6245352" y="4421439"/>
                </a:lnTo>
                <a:lnTo>
                  <a:pt x="5710743" y="4956048"/>
                </a:lnTo>
                <a:lnTo>
                  <a:pt x="0" y="4956048"/>
                </a:lnTo>
                <a:lnTo>
                  <a:pt x="0" y="534609"/>
                </a:lnTo>
                <a:close/>
              </a:path>
            </a:pathLst>
          </a:custGeom>
        </p:spPr>
      </p:pic>
    </p:spTree>
    <p:extLst>
      <p:ext uri="{BB962C8B-B14F-4D97-AF65-F5344CB8AC3E}">
        <p14:creationId xmlns:p14="http://schemas.microsoft.com/office/powerpoint/2010/main" val="3044391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020BA-66A2-485F-897F-D7E6BFEB1EC6}"/>
              </a:ext>
            </a:extLst>
          </p:cNvPr>
          <p:cNvSpPr>
            <a:spLocks noGrp="1"/>
          </p:cNvSpPr>
          <p:nvPr>
            <p:ph type="title"/>
          </p:nvPr>
        </p:nvSpPr>
        <p:spPr>
          <a:xfrm>
            <a:off x="684212" y="513721"/>
            <a:ext cx="8534400" cy="1507067"/>
          </a:xfrm>
        </p:spPr>
        <p:txBody>
          <a:bodyPr/>
          <a:lstStyle/>
          <a:p>
            <a:r>
              <a:rPr lang="en-US" dirty="0"/>
              <a:t>Model Equation</a:t>
            </a:r>
            <a:endParaRPr lang="it-IT"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7576048-F46A-41BC-A204-D7ED30B0827F}"/>
                  </a:ext>
                </a:extLst>
              </p:cNvPr>
              <p:cNvSpPr>
                <a:spLocks noGrp="1"/>
              </p:cNvSpPr>
              <p:nvPr>
                <p:ph idx="1"/>
              </p:nvPr>
            </p:nvSpPr>
            <p:spPr>
              <a:xfrm>
                <a:off x="684208" y="1823193"/>
                <a:ext cx="8534400" cy="3935056"/>
              </a:xfrm>
            </p:spPr>
            <p:txBody>
              <a:bodyPr>
                <a:normAutofit/>
              </a:bodyPr>
              <a:lstStyle/>
              <a:p>
                <a:r>
                  <a:rPr lang="en-US" dirty="0"/>
                  <a:t>The model can be descripted by </a:t>
                </a:r>
                <a14:m>
                  <m:oMath xmlns:m="http://schemas.openxmlformats.org/officeDocument/2006/math">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ⅆ</m:t>
                            </m:r>
                          </m:e>
                          <m:sup>
                            <m:r>
                              <a:rPr lang="en-US" i="1">
                                <a:latin typeface="Cambria Math" panose="02040503050406030204" pitchFamily="18" charset="0"/>
                              </a:rPr>
                              <m:t>2</m:t>
                            </m:r>
                          </m:sup>
                        </m:sSup>
                        <m:r>
                          <a:rPr lang="en-US" i="1">
                            <a:latin typeface="Cambria Math" panose="02040503050406030204" pitchFamily="18" charset="0"/>
                          </a:rPr>
                          <m:t>𝑦</m:t>
                        </m:r>
                      </m:num>
                      <m:den>
                        <m:r>
                          <a:rPr lang="en-US" i="1">
                            <a:latin typeface="Cambria Math" panose="02040503050406030204" pitchFamily="18" charset="0"/>
                          </a:rPr>
                          <m:t>ⅆ</m:t>
                        </m:r>
                        <m:sSup>
                          <m:sSupPr>
                            <m:ctrlPr>
                              <a:rPr lang="en-US" i="1">
                                <a:latin typeface="Cambria Math" panose="02040503050406030204" pitchFamily="18" charset="0"/>
                              </a:rPr>
                            </m:ctrlPr>
                          </m:sSupPr>
                          <m:e>
                            <m:r>
                              <a:rPr lang="en-US" i="1">
                                <a:latin typeface="Cambria Math" panose="02040503050406030204" pitchFamily="18" charset="0"/>
                              </a:rPr>
                              <m:t>𝑡</m:t>
                            </m:r>
                          </m:e>
                          <m:sup>
                            <m:r>
                              <a:rPr lang="en-US" i="1">
                                <a:latin typeface="Cambria Math" panose="02040503050406030204" pitchFamily="18" charset="0"/>
                              </a:rPr>
                              <m:t>2</m:t>
                            </m:r>
                          </m:sup>
                        </m:sSup>
                      </m:den>
                    </m:f>
                    <m:r>
                      <a:rPr lang="en-US" i="1">
                        <a:latin typeface="Cambria Math" panose="02040503050406030204" pitchFamily="18" charset="0"/>
                      </a:rPr>
                      <m:t>=−</m:t>
                    </m:r>
                    <m:r>
                      <a:rPr lang="en-US" i="1">
                        <a:latin typeface="Cambria Math" panose="02040503050406030204" pitchFamily="18" charset="0"/>
                      </a:rPr>
                      <m:t>𝑔</m:t>
                    </m:r>
                  </m:oMath>
                </a14:m>
                <a:endParaRPr lang="en-US" dirty="0"/>
              </a:p>
              <a:p>
                <a:r>
                  <a:rPr lang="en-US" dirty="0"/>
                  <a:t>To solve this equation analytically you would integrate the right hand side twice. In the Simulink model below, we do the same.</a:t>
                </a:r>
              </a:p>
              <a:p>
                <a:endParaRPr lang="it-IT" dirty="0"/>
              </a:p>
              <a:p>
                <a:endParaRPr lang="it-IT" dirty="0"/>
              </a:p>
              <a:p>
                <a:endParaRPr lang="it-IT" dirty="0"/>
              </a:p>
              <a:p>
                <a:r>
                  <a:rPr lang="it-IT" dirty="0"/>
                  <a:t>If you solve the </a:t>
                </a:r>
                <a:r>
                  <a:rPr lang="it-IT" dirty="0" err="1"/>
                  <a:t>equation</a:t>
                </a:r>
                <a:r>
                  <a:rPr lang="it-IT" dirty="0"/>
                  <a:t> </a:t>
                </a:r>
                <a:r>
                  <a:rPr lang="it-IT" dirty="0" err="1"/>
                  <a:t>analytically</a:t>
                </a:r>
                <a:r>
                  <a:rPr lang="it-IT" dirty="0"/>
                  <a:t> with the </a:t>
                </a:r>
                <a:r>
                  <a:rPr lang="it-IT" dirty="0" err="1"/>
                  <a:t>initial</a:t>
                </a:r>
                <a:r>
                  <a:rPr lang="it-IT" dirty="0"/>
                  <a:t> position and </a:t>
                </a:r>
                <a:r>
                  <a:rPr lang="it-IT" dirty="0" err="1"/>
                  <a:t>velocity</a:t>
                </a:r>
                <a:r>
                  <a:rPr lang="it-IT" dirty="0"/>
                  <a:t> </a:t>
                </a:r>
                <a:r>
                  <a:rPr lang="it-IT" dirty="0" err="1"/>
                  <a:t>both</a:t>
                </a:r>
                <a:r>
                  <a:rPr lang="it-IT" dirty="0"/>
                  <a:t> zero, </a:t>
                </a:r>
                <a:r>
                  <a:rPr lang="it-IT" dirty="0" err="1"/>
                  <a:t>then</a:t>
                </a:r>
                <a:r>
                  <a:rPr lang="it-IT" dirty="0"/>
                  <a:t> the </a:t>
                </a:r>
                <a:r>
                  <a:rPr lang="it-IT" dirty="0" err="1"/>
                  <a:t>result</a:t>
                </a:r>
                <a:r>
                  <a:rPr lang="it-IT" dirty="0"/>
                  <a:t> </a:t>
                </a:r>
                <a:r>
                  <a:rPr lang="it-IT" dirty="0" err="1"/>
                  <a:t>is</a:t>
                </a:r>
                <a:r>
                  <a:rPr lang="it-IT" dirty="0"/>
                  <a:t> </a:t>
                </a:r>
                <a14:m>
                  <m:oMath xmlns:m="http://schemas.openxmlformats.org/officeDocument/2006/math">
                    <m:r>
                      <a:rPr lang="it-IT" i="1" dirty="0" smtClean="0">
                        <a:latin typeface="Cambria Math" panose="02040503050406030204" pitchFamily="18" charset="0"/>
                      </a:rPr>
                      <m:t>𝑦</m:t>
                    </m:r>
                    <m:r>
                      <a:rPr lang="it-IT" i="0" dirty="0">
                        <a:latin typeface="Cambria Math" panose="02040503050406030204" pitchFamily="18" charset="0"/>
                      </a:rPr>
                      <m:t>=</m:t>
                    </m:r>
                    <m:f>
                      <m:fPr>
                        <m:ctrlPr>
                          <a:rPr lang="it-IT" i="1" dirty="0">
                            <a:latin typeface="Cambria Math" panose="02040503050406030204" pitchFamily="18" charset="0"/>
                          </a:rPr>
                        </m:ctrlPr>
                      </m:fPr>
                      <m:num>
                        <m:r>
                          <a:rPr lang="it-IT" i="0" dirty="0">
                            <a:latin typeface="Cambria Math" panose="02040503050406030204" pitchFamily="18" charset="0"/>
                          </a:rPr>
                          <m:t>−9.81</m:t>
                        </m:r>
                        <m:sSup>
                          <m:sSupPr>
                            <m:ctrlPr>
                              <a:rPr lang="it-IT" i="1" dirty="0">
                                <a:latin typeface="Cambria Math" panose="02040503050406030204" pitchFamily="18" charset="0"/>
                              </a:rPr>
                            </m:ctrlPr>
                          </m:sSupPr>
                          <m:e>
                            <m:r>
                              <a:rPr lang="it-IT" i="1" dirty="0">
                                <a:latin typeface="Cambria Math" panose="02040503050406030204" pitchFamily="18" charset="0"/>
                              </a:rPr>
                              <m:t>𝑡</m:t>
                            </m:r>
                          </m:e>
                          <m:sup>
                            <m:r>
                              <a:rPr lang="it-IT" i="0" dirty="0">
                                <a:latin typeface="Cambria Math" panose="02040503050406030204" pitchFamily="18" charset="0"/>
                              </a:rPr>
                              <m:t>2</m:t>
                            </m:r>
                          </m:sup>
                        </m:sSup>
                      </m:num>
                      <m:den>
                        <m:r>
                          <a:rPr lang="it-IT" i="0" dirty="0">
                            <a:latin typeface="Cambria Math" panose="02040503050406030204" pitchFamily="18" charset="0"/>
                          </a:rPr>
                          <m:t>2</m:t>
                        </m:r>
                      </m:den>
                    </m:f>
                  </m:oMath>
                </a14:m>
                <a:endParaRPr lang="it-IT" dirty="0"/>
              </a:p>
              <a:p>
                <a:endParaRPr lang="it-IT" dirty="0"/>
              </a:p>
            </p:txBody>
          </p:sp>
        </mc:Choice>
        <mc:Fallback xmlns="">
          <p:sp>
            <p:nvSpPr>
              <p:cNvPr id="3" name="Content Placeholder 2">
                <a:extLst>
                  <a:ext uri="{FF2B5EF4-FFF2-40B4-BE49-F238E27FC236}">
                    <a16:creationId xmlns:a16="http://schemas.microsoft.com/office/drawing/2014/main" id="{57576048-F46A-41BC-A204-D7ED30B0827F}"/>
                  </a:ext>
                </a:extLst>
              </p:cNvPr>
              <p:cNvSpPr>
                <a:spLocks noGrp="1" noRot="1" noChangeAspect="1" noMove="1" noResize="1" noEditPoints="1" noAdjustHandles="1" noChangeArrowheads="1" noChangeShapeType="1" noTextEdit="1"/>
              </p:cNvSpPr>
              <p:nvPr>
                <p:ph idx="1"/>
              </p:nvPr>
            </p:nvSpPr>
            <p:spPr>
              <a:xfrm>
                <a:off x="684208" y="1823193"/>
                <a:ext cx="8534400" cy="3935056"/>
              </a:xfrm>
              <a:blipFill>
                <a:blip r:embed="rId2"/>
                <a:stretch>
                  <a:fillRect l="-143"/>
                </a:stretch>
              </a:blipFill>
            </p:spPr>
            <p:txBody>
              <a:bodyPr/>
              <a:lstStyle/>
              <a:p>
                <a:r>
                  <a:rPr lang="it-IT">
                    <a:noFill/>
                  </a:rPr>
                  <a:t> </a:t>
                </a:r>
              </a:p>
            </p:txBody>
          </p:sp>
        </mc:Fallback>
      </mc:AlternateContent>
      <p:pic>
        <p:nvPicPr>
          <p:cNvPr id="4" name="Picture 3">
            <a:extLst>
              <a:ext uri="{FF2B5EF4-FFF2-40B4-BE49-F238E27FC236}">
                <a16:creationId xmlns:a16="http://schemas.microsoft.com/office/drawing/2014/main" id="{5C0743D9-0A34-4496-ADA2-C8A7518AF409}"/>
              </a:ext>
            </a:extLst>
          </p:cNvPr>
          <p:cNvPicPr>
            <a:picLocks noChangeAspect="1"/>
          </p:cNvPicPr>
          <p:nvPr/>
        </p:nvPicPr>
        <p:blipFill>
          <a:blip r:embed="rId3"/>
          <a:stretch>
            <a:fillRect/>
          </a:stretch>
        </p:blipFill>
        <p:spPr>
          <a:xfrm>
            <a:off x="2917820" y="3092737"/>
            <a:ext cx="4067175" cy="933450"/>
          </a:xfrm>
          <a:prstGeom prst="rect">
            <a:avLst/>
          </a:prstGeom>
        </p:spPr>
      </p:pic>
    </p:spTree>
    <p:extLst>
      <p:ext uri="{BB962C8B-B14F-4D97-AF65-F5344CB8AC3E}">
        <p14:creationId xmlns:p14="http://schemas.microsoft.com/office/powerpoint/2010/main" val="4082017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D972B-FD08-467C-9C2F-D8F80A1F4FB6}"/>
              </a:ext>
            </a:extLst>
          </p:cNvPr>
          <p:cNvSpPr>
            <a:spLocks noGrp="1"/>
          </p:cNvSpPr>
          <p:nvPr>
            <p:ph type="title"/>
          </p:nvPr>
        </p:nvSpPr>
        <p:spPr/>
        <p:txBody>
          <a:bodyPr/>
          <a:lstStyle/>
          <a:p>
            <a:r>
              <a:rPr lang="en-US" dirty="0"/>
              <a:t>Introduction to Subsystems by Modelling Air Resistance</a:t>
            </a:r>
            <a:endParaRPr lang="it-IT"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475BAB6-C9D1-440C-A2B2-FA09EF9C4C34}"/>
                  </a:ext>
                </a:extLst>
              </p:cNvPr>
              <p:cNvSpPr>
                <a:spLocks noGrp="1"/>
              </p:cNvSpPr>
              <p:nvPr>
                <p:ph idx="1"/>
              </p:nvPr>
            </p:nvSpPr>
            <p:spPr/>
            <p:txBody>
              <a:bodyPr/>
              <a:lstStyle/>
              <a:p>
                <a:r>
                  <a:rPr lang="en-US" dirty="0"/>
                  <a:t>We are now going to add a drag factor to the model. We are going to use a quadratic function to represent the drag,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𝑑</m:t>
                        </m:r>
                      </m:sub>
                    </m:sSub>
                  </m:oMath>
                </a14:m>
                <a:r>
                  <a:rPr lang="en-US" dirty="0"/>
                  <a:t>:</a:t>
                </a:r>
              </a:p>
              <a:p>
                <a:pPr marL="0" indent="0">
                  <a:buNone/>
                </a:pPr>
                <a14:m>
                  <m:oMathPara xmlns:m="http://schemas.openxmlformats.org/officeDocument/2006/math">
                    <m:oMathParaPr>
                      <m:jc m:val="centerGroup"/>
                    </m:oMathParaPr>
                    <m:oMath xmlns:m="http://schemas.openxmlformats.org/officeDocument/2006/math">
                      <m:sSub>
                        <m:sSubPr>
                          <m:ctrlPr>
                            <a:rPr lang="it-IT" i="1" smtClean="0">
                              <a:latin typeface="Cambria Math" panose="02040503050406030204" pitchFamily="18" charset="0"/>
                            </a:rPr>
                          </m:ctrlPr>
                        </m:sSubPr>
                        <m:e>
                          <m:r>
                            <a:rPr lang="en-US" b="0" i="1" smtClean="0">
                              <a:latin typeface="Cambria Math" panose="02040503050406030204" pitchFamily="18" charset="0"/>
                            </a:rPr>
                            <m:t>𝐹</m:t>
                          </m:r>
                        </m:e>
                        <m:sub>
                          <m:r>
                            <a:rPr lang="en-US" b="0" i="1" smtClean="0">
                              <a:latin typeface="Cambria Math" panose="02040503050406030204" pitchFamily="18" charset="0"/>
                            </a:rPr>
                            <m:t>𝑑</m:t>
                          </m:r>
                        </m:sub>
                      </m:sSub>
                      <m:r>
                        <a:rPr lang="en-US" b="0" i="1" smtClean="0">
                          <a:latin typeface="Cambria Math" panose="02040503050406030204" pitchFamily="18" charset="0"/>
                        </a:rPr>
                        <m:t>=−0.02</m:t>
                      </m:r>
                      <m:r>
                        <a:rPr lang="en-US" b="0" i="1" smtClean="0">
                          <a:latin typeface="Cambria Math" panose="02040503050406030204" pitchFamily="18" charset="0"/>
                        </a:rPr>
                        <m:t>𝑣</m:t>
                      </m:r>
                      <m:r>
                        <a:rPr lang="en-US" b="0" i="1" smtClean="0">
                          <a:latin typeface="Cambria Math" panose="02040503050406030204" pitchFamily="18" charset="0"/>
                        </a:rPr>
                        <m:t>|</m:t>
                      </m:r>
                      <m:r>
                        <a:rPr lang="en-US" b="0" i="1" smtClean="0">
                          <a:latin typeface="Cambria Math" panose="02040503050406030204" pitchFamily="18" charset="0"/>
                        </a:rPr>
                        <m:t>𝑣</m:t>
                      </m:r>
                      <m:r>
                        <a:rPr lang="en-US" b="0" i="1" smtClean="0">
                          <a:latin typeface="Cambria Math" panose="02040503050406030204" pitchFamily="18" charset="0"/>
                        </a:rPr>
                        <m:t>|</m:t>
                      </m:r>
                    </m:oMath>
                  </m:oMathPara>
                </a14:m>
                <a:endParaRPr lang="it-IT" dirty="0"/>
              </a:p>
              <a:p>
                <a:r>
                  <a:rPr lang="en-US" dirty="0"/>
                  <a:t>We use the absolute value so that the drag always opposes the velocity, even if the velocity is negative. Using 𝑇𝑜𝑡𝑎𝑙 𝐹𝑜𝑟𝑐𝑒 𝐹 = 𝑚𝑎 we can rearrange for acceleration: </a:t>
                </a:r>
              </a:p>
              <a:p>
                <a:pPr marL="0" indent="0">
                  <a:buNone/>
                </a:pPr>
                <a14:m>
                  <m:oMathPara xmlns:m="http://schemas.openxmlformats.org/officeDocument/2006/math">
                    <m:oMathParaPr>
                      <m:jc m:val="centerGroup"/>
                    </m:oMathParaPr>
                    <m:oMath xmlns:m="http://schemas.openxmlformats.org/officeDocument/2006/math">
                      <m:sSub>
                        <m:sSubPr>
                          <m:ctrlPr>
                            <a:rPr lang="it-IT" i="1">
                              <a:latin typeface="Cambria Math" panose="02040503050406030204" pitchFamily="18" charset="0"/>
                            </a:rPr>
                          </m:ctrlPr>
                        </m:sSubPr>
                        <m:e>
                          <m:r>
                            <a:rPr lang="en-US" b="0" i="1" smtClean="0">
                              <a:latin typeface="Cambria Math" panose="02040503050406030204" pitchFamily="18" charset="0"/>
                            </a:rPr>
                            <m:t>𝐹</m:t>
                          </m:r>
                        </m:e>
                        <m:sub>
                          <m:r>
                            <a:rPr lang="en-US" i="1">
                              <a:latin typeface="Cambria Math" panose="02040503050406030204" pitchFamily="18" charset="0"/>
                            </a:rPr>
                            <m:t>𝑑</m:t>
                          </m:r>
                        </m:sub>
                      </m:sSub>
                      <m:r>
                        <m:rPr>
                          <m:nor/>
                        </m:rPr>
                        <a:rPr lang="it-IT" dirty="0"/>
                        <m:t> − </m:t>
                      </m:r>
                      <m:r>
                        <m:rPr>
                          <m:nor/>
                        </m:rPr>
                        <a:rPr lang="it-IT" dirty="0"/>
                        <m:t>mg</m:t>
                      </m:r>
                      <m:r>
                        <m:rPr>
                          <m:nor/>
                        </m:rPr>
                        <a:rPr lang="it-IT" dirty="0"/>
                        <m:t> = −0.02</m:t>
                      </m:r>
                      <m:r>
                        <m:rPr>
                          <m:nor/>
                        </m:rPr>
                        <a:rPr lang="it-IT" dirty="0"/>
                        <m:t>v</m:t>
                      </m:r>
                      <m:r>
                        <m:rPr>
                          <m:nor/>
                        </m:rPr>
                        <a:rPr lang="it-IT" dirty="0"/>
                        <m:t>|</m:t>
                      </m:r>
                      <m:r>
                        <m:rPr>
                          <m:nor/>
                        </m:rPr>
                        <a:rPr lang="it-IT" dirty="0"/>
                        <m:t>v</m:t>
                      </m:r>
                      <m:r>
                        <m:rPr>
                          <m:nor/>
                        </m:rPr>
                        <a:rPr lang="it-IT" dirty="0"/>
                        <m:t>| −</m:t>
                      </m:r>
                      <m:r>
                        <m:rPr>
                          <m:nor/>
                        </m:rPr>
                        <a:rPr lang="it-IT" dirty="0"/>
                        <m:t>mg</m:t>
                      </m:r>
                      <m:r>
                        <m:rPr>
                          <m:nor/>
                        </m:rPr>
                        <a:rPr lang="it-IT" dirty="0"/>
                        <m:t> = </m:t>
                      </m:r>
                      <m:r>
                        <m:rPr>
                          <m:nor/>
                        </m:rPr>
                        <a:rPr lang="it-IT" dirty="0"/>
                        <m:t>ma</m:t>
                      </m:r>
                    </m:oMath>
                  </m:oMathPara>
                </a14:m>
                <a:endParaRPr lang="it-IT" dirty="0"/>
              </a:p>
              <a:p>
                <a:r>
                  <a:rPr lang="it-IT" dirty="0" err="1"/>
                  <a:t>Hence</a:t>
                </a:r>
                <a:r>
                  <a:rPr lang="it-IT" dirty="0"/>
                  <a:t>, the </a:t>
                </a:r>
                <a:r>
                  <a:rPr lang="it-IT" dirty="0" err="1"/>
                  <a:t>acceleration</a:t>
                </a:r>
                <a:r>
                  <a:rPr lang="it-IT" dirty="0"/>
                  <a:t> </a:t>
                </a:r>
                <a:r>
                  <a:rPr lang="it-IT" dirty="0" err="1"/>
                  <a:t>is</a:t>
                </a:r>
                <a:r>
                  <a:rPr lang="it-IT" dirty="0"/>
                  <a:t> </a:t>
                </a:r>
                <a14:m>
                  <m:oMath xmlns:m="http://schemas.openxmlformats.org/officeDocument/2006/math">
                    <m:r>
                      <a:rPr lang="en-US" b="0" i="1" smtClean="0">
                        <a:latin typeface="Cambria Math" panose="02040503050406030204" pitchFamily="18" charset="0"/>
                      </a:rPr>
                      <m:t>𝑎</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𝑚</m:t>
                        </m:r>
                      </m:den>
                    </m:f>
                    <m:d>
                      <m:dPr>
                        <m:ctrlPr>
                          <a:rPr lang="en-US" b="0" i="1" smtClean="0">
                            <a:latin typeface="Cambria Math" panose="02040503050406030204" pitchFamily="18" charset="0"/>
                          </a:rPr>
                        </m:ctrlPr>
                      </m:dPr>
                      <m:e>
                        <m:r>
                          <a:rPr lang="en-US" b="0" i="1" smtClean="0">
                            <a:latin typeface="Cambria Math" panose="02040503050406030204" pitchFamily="18" charset="0"/>
                          </a:rPr>
                          <m:t>−0.02</m:t>
                        </m:r>
                        <m:r>
                          <a:rPr lang="en-US" b="0" i="1" smtClean="0">
                            <a:latin typeface="Cambria Math" panose="02040503050406030204" pitchFamily="18" charset="0"/>
                          </a:rPr>
                          <m:t>𝑣</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𝑣</m:t>
                            </m:r>
                          </m:e>
                        </m:d>
                        <m:r>
                          <a:rPr lang="en-US" b="0" i="1" smtClean="0">
                            <a:latin typeface="Cambria Math" panose="02040503050406030204" pitchFamily="18" charset="0"/>
                          </a:rPr>
                          <m:t>−</m:t>
                        </m:r>
                        <m:r>
                          <a:rPr lang="en-US" b="0" i="1" smtClean="0">
                            <a:latin typeface="Cambria Math" panose="02040503050406030204" pitchFamily="18" charset="0"/>
                          </a:rPr>
                          <m:t>𝑚𝑔</m:t>
                        </m:r>
                      </m:e>
                    </m:d>
                  </m:oMath>
                </a14:m>
                <a:br>
                  <a:rPr lang="en-US" dirty="0"/>
                </a:br>
                <a:r>
                  <a:rPr lang="en-US" dirty="0"/>
                  <a:t>It is calculated from mass, velocity and gravity.</a:t>
                </a:r>
                <a:endParaRPr lang="it-IT" dirty="0"/>
              </a:p>
            </p:txBody>
          </p:sp>
        </mc:Choice>
        <mc:Fallback xmlns="">
          <p:sp>
            <p:nvSpPr>
              <p:cNvPr id="3" name="Content Placeholder 2">
                <a:extLst>
                  <a:ext uri="{FF2B5EF4-FFF2-40B4-BE49-F238E27FC236}">
                    <a16:creationId xmlns:a16="http://schemas.microsoft.com/office/drawing/2014/main" id="{9475BAB6-C9D1-440C-A2B2-FA09EF9C4C34}"/>
                  </a:ext>
                </a:extLst>
              </p:cNvPr>
              <p:cNvSpPr>
                <a:spLocks noGrp="1" noRot="1" noChangeAspect="1" noMove="1" noResize="1" noEditPoints="1" noAdjustHandles="1" noChangeArrowheads="1" noChangeShapeType="1" noTextEdit="1"/>
              </p:cNvSpPr>
              <p:nvPr>
                <p:ph idx="1"/>
              </p:nvPr>
            </p:nvSpPr>
            <p:spPr>
              <a:blipFill>
                <a:blip r:embed="rId2"/>
                <a:stretch>
                  <a:fillRect l="-142" t="-942"/>
                </a:stretch>
              </a:blipFill>
            </p:spPr>
            <p:txBody>
              <a:bodyPr/>
              <a:lstStyle/>
              <a:p>
                <a:r>
                  <a:rPr lang="it-IT">
                    <a:noFill/>
                  </a:rPr>
                  <a:t> </a:t>
                </a:r>
              </a:p>
            </p:txBody>
          </p:sp>
        </mc:Fallback>
      </mc:AlternateContent>
    </p:spTree>
    <p:extLst>
      <p:ext uri="{BB962C8B-B14F-4D97-AF65-F5344CB8AC3E}">
        <p14:creationId xmlns:p14="http://schemas.microsoft.com/office/powerpoint/2010/main" val="1740456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627F5-0FD5-4EC2-B06F-0BB942831642}"/>
              </a:ext>
            </a:extLst>
          </p:cNvPr>
          <p:cNvSpPr>
            <a:spLocks noGrp="1"/>
          </p:cNvSpPr>
          <p:nvPr>
            <p:ph type="title"/>
          </p:nvPr>
        </p:nvSpPr>
        <p:spPr/>
        <p:txBody>
          <a:bodyPr/>
          <a:lstStyle/>
          <a:p>
            <a:r>
              <a:rPr lang="en-US" dirty="0"/>
              <a:t>Subsystem: Air Model in Simulink</a:t>
            </a:r>
            <a:endParaRPr lang="it-IT" dirty="0"/>
          </a:p>
        </p:txBody>
      </p:sp>
      <p:pic>
        <p:nvPicPr>
          <p:cNvPr id="4" name="Content Placeholder 3">
            <a:extLst>
              <a:ext uri="{FF2B5EF4-FFF2-40B4-BE49-F238E27FC236}">
                <a16:creationId xmlns:a16="http://schemas.microsoft.com/office/drawing/2014/main" id="{200D6500-853D-46C0-8D5B-9101A50BAC01}"/>
              </a:ext>
            </a:extLst>
          </p:cNvPr>
          <p:cNvPicPr>
            <a:picLocks noGrp="1" noChangeAspect="1"/>
          </p:cNvPicPr>
          <p:nvPr>
            <p:ph idx="1"/>
          </p:nvPr>
        </p:nvPicPr>
        <p:blipFill>
          <a:blip r:embed="rId2"/>
          <a:stretch>
            <a:fillRect/>
          </a:stretch>
        </p:blipFill>
        <p:spPr>
          <a:xfrm>
            <a:off x="677334" y="2047896"/>
            <a:ext cx="8596668" cy="2762208"/>
          </a:xfrm>
          <a:prstGeom prst="rect">
            <a:avLst/>
          </a:prstGeom>
        </p:spPr>
      </p:pic>
    </p:spTree>
    <p:extLst>
      <p:ext uri="{BB962C8B-B14F-4D97-AF65-F5344CB8AC3E}">
        <p14:creationId xmlns:p14="http://schemas.microsoft.com/office/powerpoint/2010/main" val="265624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F7A8D-752E-49F6-B2F4-44A17F9BEC40}"/>
              </a:ext>
            </a:extLst>
          </p:cNvPr>
          <p:cNvSpPr>
            <a:spLocks noGrp="1"/>
          </p:cNvSpPr>
          <p:nvPr>
            <p:ph type="title"/>
          </p:nvPr>
        </p:nvSpPr>
        <p:spPr/>
        <p:txBody>
          <a:bodyPr/>
          <a:lstStyle/>
          <a:p>
            <a:r>
              <a:rPr lang="en-US" dirty="0"/>
              <a:t>Connection of the subsystem with the simple model</a:t>
            </a:r>
            <a:endParaRPr lang="it-IT" dirty="0"/>
          </a:p>
        </p:txBody>
      </p:sp>
      <p:pic>
        <p:nvPicPr>
          <p:cNvPr id="4" name="Content Placeholder 3">
            <a:extLst>
              <a:ext uri="{FF2B5EF4-FFF2-40B4-BE49-F238E27FC236}">
                <a16:creationId xmlns:a16="http://schemas.microsoft.com/office/drawing/2014/main" id="{89247FD3-C406-4BAF-82E0-832C7C7A0D67}"/>
              </a:ext>
            </a:extLst>
          </p:cNvPr>
          <p:cNvPicPr>
            <a:picLocks noGrp="1" noChangeAspect="1"/>
          </p:cNvPicPr>
          <p:nvPr>
            <p:ph idx="1"/>
          </p:nvPr>
        </p:nvPicPr>
        <p:blipFill>
          <a:blip r:embed="rId2"/>
          <a:stretch>
            <a:fillRect/>
          </a:stretch>
        </p:blipFill>
        <p:spPr>
          <a:xfrm>
            <a:off x="677334" y="2100788"/>
            <a:ext cx="8596668" cy="2656424"/>
          </a:xfrm>
          <a:prstGeom prst="rect">
            <a:avLst/>
          </a:prstGeom>
        </p:spPr>
      </p:pic>
    </p:spTree>
    <p:extLst>
      <p:ext uri="{BB962C8B-B14F-4D97-AF65-F5344CB8AC3E}">
        <p14:creationId xmlns:p14="http://schemas.microsoft.com/office/powerpoint/2010/main" val="3047356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885AB-9D60-4B59-968D-DF4E3E742498}"/>
              </a:ext>
            </a:extLst>
          </p:cNvPr>
          <p:cNvSpPr>
            <a:spLocks noGrp="1"/>
          </p:cNvSpPr>
          <p:nvPr>
            <p:ph type="title"/>
          </p:nvPr>
        </p:nvSpPr>
        <p:spPr/>
        <p:txBody>
          <a:bodyPr/>
          <a:lstStyle/>
          <a:p>
            <a:r>
              <a:rPr lang="en-US" dirty="0"/>
              <a:t>Two Dimension Analysis</a:t>
            </a:r>
            <a:endParaRPr lang="it-IT" dirty="0"/>
          </a:p>
        </p:txBody>
      </p:sp>
      <p:sp>
        <p:nvSpPr>
          <p:cNvPr id="3" name="Content Placeholder 2">
            <a:extLst>
              <a:ext uri="{FF2B5EF4-FFF2-40B4-BE49-F238E27FC236}">
                <a16:creationId xmlns:a16="http://schemas.microsoft.com/office/drawing/2014/main" id="{4EB54E98-2AED-467E-B16F-1BCDE2521B48}"/>
              </a:ext>
            </a:extLst>
          </p:cNvPr>
          <p:cNvSpPr>
            <a:spLocks noGrp="1"/>
          </p:cNvSpPr>
          <p:nvPr>
            <p:ph idx="1"/>
          </p:nvPr>
        </p:nvSpPr>
        <p:spPr/>
        <p:txBody>
          <a:bodyPr>
            <a:normAutofit/>
          </a:bodyPr>
          <a:lstStyle/>
          <a:p>
            <a:r>
              <a:rPr lang="en-US" dirty="0"/>
              <a:t>Although we know how high the cannon ball has travelled (by the y direction values), we do not know how far it has travelled in the 𝑥 direction. There are a number of ways of adding in the calculations for the x direction. The most obvious way is to duplicate what you have already done in the y direction. However, it is far easier to use vectors. Simulink is built on MATLAB, hence is excellent at handling vectors and matrices. We can modify the model so that we can use vectors of the form r = [x y].</a:t>
            </a:r>
          </a:p>
          <a:p>
            <a:pPr lvl="1"/>
            <a:r>
              <a:rPr lang="en-US" dirty="0"/>
              <a:t>Change the constant g to [0 -9.81]. This gives 0 in the 𝑥 direction, −9.81 in the 𝑦 direction.</a:t>
            </a:r>
          </a:p>
          <a:p>
            <a:pPr lvl="1"/>
            <a:r>
              <a:rPr lang="en-US" dirty="0"/>
              <a:t>Change the initial conditions of the integrator with v output to [100 100]. </a:t>
            </a:r>
          </a:p>
          <a:p>
            <a:pPr lvl="1"/>
            <a:r>
              <a:rPr lang="en-US" dirty="0"/>
              <a:t>Change the signal label from y to r. </a:t>
            </a:r>
          </a:p>
          <a:p>
            <a:pPr lvl="1"/>
            <a:r>
              <a:rPr lang="en-US" dirty="0"/>
              <a:t>Change the initial conditions of the integrator with r output to [0 0]. </a:t>
            </a:r>
            <a:endParaRPr lang="it-IT" dirty="0"/>
          </a:p>
        </p:txBody>
      </p:sp>
    </p:spTree>
    <p:extLst>
      <p:ext uri="{BB962C8B-B14F-4D97-AF65-F5344CB8AC3E}">
        <p14:creationId xmlns:p14="http://schemas.microsoft.com/office/powerpoint/2010/main" val="1932064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E7B8F-A6EB-4759-9F4A-610B502E5F89}"/>
              </a:ext>
            </a:extLst>
          </p:cNvPr>
          <p:cNvSpPr>
            <a:spLocks noGrp="1"/>
          </p:cNvSpPr>
          <p:nvPr>
            <p:ph type="title"/>
          </p:nvPr>
        </p:nvSpPr>
        <p:spPr/>
        <p:txBody>
          <a:bodyPr/>
          <a:lstStyle/>
          <a:p>
            <a:r>
              <a:rPr lang="en-US" dirty="0"/>
              <a:t>Hidden Errors with Vectors</a:t>
            </a:r>
            <a:endParaRPr lang="it-IT"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D0B4527-0D17-4B50-A9EE-90CE3D426FAC}"/>
                  </a:ext>
                </a:extLst>
              </p:cNvPr>
              <p:cNvSpPr>
                <a:spLocks noGrp="1"/>
              </p:cNvSpPr>
              <p:nvPr>
                <p:ph idx="1"/>
              </p:nvPr>
            </p:nvSpPr>
            <p:spPr/>
            <p:txBody>
              <a:bodyPr/>
              <a:lstStyle/>
              <a:p>
                <a:r>
                  <a:rPr lang="en-US" dirty="0"/>
                  <a:t>Perform: Display ► Signals &amp; Ports ► Wide </a:t>
                </a:r>
                <a:r>
                  <a:rPr lang="en-US" dirty="0" err="1"/>
                  <a:t>Nonscalar</a:t>
                </a:r>
                <a:r>
                  <a:rPr lang="en-US" dirty="0"/>
                  <a:t> Lines </a:t>
                </a:r>
                <a:r>
                  <a:rPr lang="it-IT" dirty="0"/>
                  <a:t>, this </a:t>
                </a:r>
                <a:r>
                  <a:rPr lang="it-IT" dirty="0" err="1"/>
                  <a:t>will</a:t>
                </a:r>
                <a:r>
                  <a:rPr lang="it-IT" dirty="0"/>
                  <a:t> make </a:t>
                </a:r>
                <a:r>
                  <a:rPr lang="it-IT" dirty="0" err="1"/>
                  <a:t>your</a:t>
                </a:r>
                <a:r>
                  <a:rPr lang="it-IT" dirty="0"/>
                  <a:t> lines </a:t>
                </a:r>
                <a:r>
                  <a:rPr lang="it-IT" dirty="0" err="1"/>
                  <a:t>wider</a:t>
                </a:r>
                <a:r>
                  <a:rPr lang="it-IT" dirty="0"/>
                  <a:t> </a:t>
                </a:r>
                <a:r>
                  <a:rPr lang="it-IT" dirty="0" err="1"/>
                  <a:t>than</a:t>
                </a:r>
                <a:r>
                  <a:rPr lang="it-IT" dirty="0"/>
                  <a:t> </a:t>
                </a:r>
                <a:r>
                  <a:rPr lang="it-IT" dirty="0" err="1"/>
                  <a:t>normal</a:t>
                </a:r>
                <a:endParaRPr lang="it-IT" dirty="0"/>
              </a:p>
              <a:p>
                <a:r>
                  <a:rPr lang="en-US" dirty="0"/>
                  <a:t>Look at the output of the Abs block (inside the subsystem). The thick line indicates the output is a vector. This is supposed to be |v|, that is </a:t>
                </a:r>
                <a14:m>
                  <m:oMath xmlns:m="http://schemas.openxmlformats.org/officeDocument/2006/math">
                    <m:rad>
                      <m:radPr>
                        <m:degHide m:val="on"/>
                        <m:ctrlPr>
                          <a:rPr lang="en-US" i="1" smtClean="0">
                            <a:latin typeface="Cambria Math" panose="02040503050406030204" pitchFamily="18" charset="0"/>
                          </a:rPr>
                        </m:ctrlPr>
                      </m:radPr>
                      <m:deg/>
                      <m:e>
                        <m:sSubSup>
                          <m:sSubSupPr>
                            <m:ctrlPr>
                              <a:rPr lang="en-US" i="1" smtClean="0">
                                <a:latin typeface="Cambria Math" panose="02040503050406030204" pitchFamily="18" charset="0"/>
                              </a:rPr>
                            </m:ctrlPr>
                          </m:sSubSupPr>
                          <m:e>
                            <m:r>
                              <a:rPr lang="en-US" i="1" smtClean="0">
                                <a:latin typeface="Cambria Math" panose="02040503050406030204" pitchFamily="18" charset="0"/>
                              </a:rPr>
                              <m:t>𝑣</m:t>
                            </m:r>
                          </m:e>
                          <m:sub>
                            <m:r>
                              <a:rPr lang="en-US" i="1" smtClean="0">
                                <a:latin typeface="Cambria Math" panose="02040503050406030204" pitchFamily="18" charset="0"/>
                              </a:rPr>
                              <m:t>𝑥</m:t>
                            </m:r>
                          </m:sub>
                          <m:sup>
                            <m:r>
                              <a:rPr lang="en-US" i="0" smtClean="0">
                                <a:latin typeface="Cambria Math" panose="02040503050406030204" pitchFamily="18" charset="0"/>
                              </a:rPr>
                              <m:t>2</m:t>
                            </m:r>
                          </m:sup>
                        </m:sSubSup>
                        <m:r>
                          <a:rPr lang="en-US" i="0" smtClean="0">
                            <a:latin typeface="Cambria Math" panose="02040503050406030204" pitchFamily="18" charset="0"/>
                          </a:rPr>
                          <m:t>+</m:t>
                        </m:r>
                        <m:sSubSup>
                          <m:sSubSupPr>
                            <m:ctrlPr>
                              <a:rPr lang="en-US" i="1" smtClean="0">
                                <a:latin typeface="Cambria Math" panose="02040503050406030204" pitchFamily="18" charset="0"/>
                              </a:rPr>
                            </m:ctrlPr>
                          </m:sSubSupPr>
                          <m:e>
                            <m:r>
                              <a:rPr lang="en-US" i="1" smtClean="0">
                                <a:latin typeface="Cambria Math" panose="02040503050406030204" pitchFamily="18" charset="0"/>
                              </a:rPr>
                              <m:t>𝑣</m:t>
                            </m:r>
                          </m:e>
                          <m:sub>
                            <m:r>
                              <a:rPr lang="en-US" i="1" smtClean="0">
                                <a:latin typeface="Cambria Math" panose="02040503050406030204" pitchFamily="18" charset="0"/>
                              </a:rPr>
                              <m:t>𝑦</m:t>
                            </m:r>
                          </m:sub>
                          <m:sup>
                            <m:r>
                              <a:rPr lang="en-US" i="0" smtClean="0">
                                <a:latin typeface="Cambria Math" panose="02040503050406030204" pitchFamily="18" charset="0"/>
                              </a:rPr>
                              <m:t>2</m:t>
                            </m:r>
                          </m:sup>
                        </m:sSubSup>
                      </m:e>
                    </m:rad>
                  </m:oMath>
                </a14:m>
                <a:r>
                  <a:rPr lang="en-US" dirty="0"/>
                  <a:t>. What we are actually getting is [</a:t>
                </a:r>
                <a14:m>
                  <m:oMath xmlns:m="http://schemas.openxmlformats.org/officeDocument/2006/math">
                    <m:d>
                      <m:dPr>
                        <m:begChr m:val="|"/>
                        <m:endChr m:val="|"/>
                        <m:ctrlPr>
                          <a:rPr lang="en-US" i="1" smtClean="0">
                            <a:latin typeface="Cambria Math" panose="02040503050406030204" pitchFamily="18" charset="0"/>
                          </a:rPr>
                        </m:ctrlPr>
                      </m:dPr>
                      <m:e>
                        <m:sSub>
                          <m:sSubPr>
                            <m:ctrlPr>
                              <a:rPr lang="en-US" i="1" smtClean="0">
                                <a:latin typeface="Cambria Math" panose="02040503050406030204" pitchFamily="18" charset="0"/>
                              </a:rPr>
                            </m:ctrlPr>
                          </m:sSubPr>
                          <m:e>
                            <m:r>
                              <a:rPr lang="en-US" i="1" smtClean="0">
                                <a:latin typeface="Cambria Math" panose="02040503050406030204" pitchFamily="18" charset="0"/>
                              </a:rPr>
                              <m:t>𝑣</m:t>
                            </m:r>
                          </m:e>
                          <m:sub>
                            <m:r>
                              <a:rPr lang="en-US" i="1" smtClean="0">
                                <a:latin typeface="Cambria Math" panose="02040503050406030204" pitchFamily="18" charset="0"/>
                              </a:rPr>
                              <m:t>𝑥</m:t>
                            </m:r>
                          </m:sub>
                        </m:sSub>
                      </m:e>
                    </m:d>
                    <m:d>
                      <m:dPr>
                        <m:begChr m:val="|"/>
                        <m:endChr m:val="|"/>
                        <m:ctrlPr>
                          <a:rPr lang="en-US" i="1" smtClean="0">
                            <a:latin typeface="Cambria Math" panose="02040503050406030204" pitchFamily="18" charset="0"/>
                          </a:rPr>
                        </m:ctrlPr>
                      </m:dPr>
                      <m:e>
                        <m:sSub>
                          <m:sSubPr>
                            <m:ctrlPr>
                              <a:rPr lang="en-US" i="1" smtClean="0">
                                <a:latin typeface="Cambria Math" panose="02040503050406030204" pitchFamily="18" charset="0"/>
                              </a:rPr>
                            </m:ctrlPr>
                          </m:sSubPr>
                          <m:e>
                            <m:r>
                              <a:rPr lang="en-US" i="1" smtClean="0">
                                <a:latin typeface="Cambria Math" panose="02040503050406030204" pitchFamily="18" charset="0"/>
                              </a:rPr>
                              <m:t>𝑣</m:t>
                            </m:r>
                          </m:e>
                          <m:sub>
                            <m:r>
                              <a:rPr lang="en-US" i="1" smtClean="0">
                                <a:latin typeface="Cambria Math" panose="02040503050406030204" pitchFamily="18" charset="0"/>
                              </a:rPr>
                              <m:t>𝑦</m:t>
                            </m:r>
                          </m:sub>
                        </m:sSub>
                      </m:e>
                    </m:d>
                  </m:oMath>
                </a14:m>
                <a:r>
                  <a:rPr lang="en-US" dirty="0"/>
                  <a:t>], where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𝑥</m:t>
                        </m:r>
                      </m:sub>
                    </m:sSub>
                  </m:oMath>
                </a14:m>
                <a:r>
                  <a:rPr lang="en-US" dirty="0"/>
                  <a:t> and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𝑦</m:t>
                        </m:r>
                      </m:sub>
                    </m:sSub>
                  </m:oMath>
                </a14:m>
                <a:r>
                  <a:rPr lang="en-US" dirty="0"/>
                  <a:t> are the x and y component of v</a:t>
                </a:r>
              </a:p>
              <a:p>
                <a:r>
                  <a:rPr lang="en-US" dirty="0"/>
                  <a:t>This has happened because we assumed the Abs block was working in one way, but it was in fact working in another. We should always inspect the output of blocks.</a:t>
                </a:r>
              </a:p>
            </p:txBody>
          </p:sp>
        </mc:Choice>
        <mc:Fallback xmlns="">
          <p:sp>
            <p:nvSpPr>
              <p:cNvPr id="3" name="Content Placeholder 2">
                <a:extLst>
                  <a:ext uri="{FF2B5EF4-FFF2-40B4-BE49-F238E27FC236}">
                    <a16:creationId xmlns:a16="http://schemas.microsoft.com/office/drawing/2014/main" id="{4D0B4527-0D17-4B50-A9EE-90CE3D426FAC}"/>
                  </a:ext>
                </a:extLst>
              </p:cNvPr>
              <p:cNvSpPr>
                <a:spLocks noGrp="1" noRot="1" noChangeAspect="1" noMove="1" noResize="1" noEditPoints="1" noAdjustHandles="1" noChangeArrowheads="1" noChangeShapeType="1" noTextEdit="1"/>
              </p:cNvSpPr>
              <p:nvPr>
                <p:ph idx="1"/>
              </p:nvPr>
            </p:nvSpPr>
            <p:spPr>
              <a:blipFill>
                <a:blip r:embed="rId2"/>
                <a:stretch>
                  <a:fillRect l="-142" t="-942"/>
                </a:stretch>
              </a:blipFill>
            </p:spPr>
            <p:txBody>
              <a:bodyPr/>
              <a:lstStyle/>
              <a:p>
                <a:r>
                  <a:rPr lang="it-IT">
                    <a:noFill/>
                  </a:rPr>
                  <a:t> </a:t>
                </a:r>
              </a:p>
            </p:txBody>
          </p:sp>
        </mc:Fallback>
      </mc:AlternateContent>
    </p:spTree>
    <p:extLst>
      <p:ext uri="{BB962C8B-B14F-4D97-AF65-F5344CB8AC3E}">
        <p14:creationId xmlns:p14="http://schemas.microsoft.com/office/powerpoint/2010/main" val="2863707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0A9FD-D5D3-4B0A-A9B9-C9CB7E5A2D52}"/>
              </a:ext>
            </a:extLst>
          </p:cNvPr>
          <p:cNvSpPr>
            <a:spLocks noGrp="1"/>
          </p:cNvSpPr>
          <p:nvPr>
            <p:ph type="title"/>
          </p:nvPr>
        </p:nvSpPr>
        <p:spPr/>
        <p:txBody>
          <a:bodyPr/>
          <a:lstStyle/>
          <a:p>
            <a:r>
              <a:rPr lang="en-US" dirty="0"/>
              <a:t>Fix the error</a:t>
            </a:r>
            <a:endParaRPr lang="it-IT" dirty="0"/>
          </a:p>
        </p:txBody>
      </p:sp>
      <p:sp>
        <p:nvSpPr>
          <p:cNvPr id="3" name="Content Placeholder 2">
            <a:extLst>
              <a:ext uri="{FF2B5EF4-FFF2-40B4-BE49-F238E27FC236}">
                <a16:creationId xmlns:a16="http://schemas.microsoft.com/office/drawing/2014/main" id="{3943B685-56B9-4D38-8A9E-E46D03A7AE09}"/>
              </a:ext>
            </a:extLst>
          </p:cNvPr>
          <p:cNvSpPr>
            <a:spLocks noGrp="1"/>
          </p:cNvSpPr>
          <p:nvPr>
            <p:ph idx="1"/>
          </p:nvPr>
        </p:nvSpPr>
        <p:spPr/>
        <p:txBody>
          <a:bodyPr/>
          <a:lstStyle/>
          <a:p>
            <a:r>
              <a:rPr lang="en-US" dirty="0"/>
              <a:t>Select the Abs block and Right Click. </a:t>
            </a:r>
          </a:p>
          <a:p>
            <a:r>
              <a:rPr lang="en-US" dirty="0"/>
              <a:t>From the menu select Create Subsystem from Selection. </a:t>
            </a:r>
          </a:p>
          <a:p>
            <a:r>
              <a:rPr lang="en-US" dirty="0"/>
              <a:t>The subsystem is a larger than the Abs block, so you may have to move things around a bit for it to fit in. </a:t>
            </a:r>
          </a:p>
          <a:p>
            <a:r>
              <a:rPr lang="en-US" dirty="0"/>
              <a:t>Click on the name under the subsystem and rename it ‘Abs of Vector’.</a:t>
            </a:r>
          </a:p>
          <a:p>
            <a:r>
              <a:rPr lang="en-US" dirty="0"/>
              <a:t>Double click on the subsystem to open it. Remove the Abs block and replace it with the following:</a:t>
            </a:r>
          </a:p>
          <a:p>
            <a:endParaRPr lang="it-IT" dirty="0"/>
          </a:p>
        </p:txBody>
      </p:sp>
      <p:pic>
        <p:nvPicPr>
          <p:cNvPr id="4" name="Picture 3">
            <a:extLst>
              <a:ext uri="{FF2B5EF4-FFF2-40B4-BE49-F238E27FC236}">
                <a16:creationId xmlns:a16="http://schemas.microsoft.com/office/drawing/2014/main" id="{F6CC2E97-514D-437F-9D4A-1A26D70DE4E4}"/>
              </a:ext>
            </a:extLst>
          </p:cNvPr>
          <p:cNvPicPr>
            <a:picLocks noChangeAspect="1"/>
          </p:cNvPicPr>
          <p:nvPr/>
        </p:nvPicPr>
        <p:blipFill>
          <a:blip r:embed="rId2"/>
          <a:stretch>
            <a:fillRect/>
          </a:stretch>
        </p:blipFill>
        <p:spPr>
          <a:xfrm>
            <a:off x="2661093" y="5012662"/>
            <a:ext cx="4629150" cy="1028700"/>
          </a:xfrm>
          <a:prstGeom prst="rect">
            <a:avLst/>
          </a:prstGeom>
        </p:spPr>
      </p:pic>
    </p:spTree>
    <p:extLst>
      <p:ext uri="{BB962C8B-B14F-4D97-AF65-F5344CB8AC3E}">
        <p14:creationId xmlns:p14="http://schemas.microsoft.com/office/powerpoint/2010/main" val="48918818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618</Words>
  <Application>Microsoft Office PowerPoint</Application>
  <PresentationFormat>Widescreen</PresentationFormat>
  <Paragraphs>37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Cambria Math</vt:lpstr>
      <vt:lpstr>Trebuchet MS</vt:lpstr>
      <vt:lpstr>Wingdings 3</vt:lpstr>
      <vt:lpstr>Facet</vt:lpstr>
      <vt:lpstr>SIMULINK EXAMPLE</vt:lpstr>
      <vt:lpstr> Dynamic System: CANNON BALL</vt:lpstr>
      <vt:lpstr>Model Equation</vt:lpstr>
      <vt:lpstr>Introduction to Subsystems by Modelling Air Resistance</vt:lpstr>
      <vt:lpstr>Subsystem: Air Model in Simulink</vt:lpstr>
      <vt:lpstr>Connection of the subsystem with the simple model</vt:lpstr>
      <vt:lpstr>Two Dimension Analysis</vt:lpstr>
      <vt:lpstr>Hidden Errors with Vectors</vt:lpstr>
      <vt:lpstr>Fix the error</vt:lpstr>
      <vt:lpstr>Final Plot: XY Plot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SIMULINK EXAMPLE</dc:title>
  <dc:creator>Giulia Rinaldi</dc:creator>
  <cp:lastModifiedBy>Giulia Rinaldi</cp:lastModifiedBy>
  <cp:revision>6</cp:revision>
  <dcterms:created xsi:type="dcterms:W3CDTF">2020-05-14T09:18:01Z</dcterms:created>
  <dcterms:modified xsi:type="dcterms:W3CDTF">2020-05-14T19:41:17Z</dcterms:modified>
</cp:coreProperties>
</file>