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42"/>
  </p:notesMasterIdLst>
  <p:handoutMasterIdLst>
    <p:handoutMasterId r:id="rId43"/>
  </p:handoutMasterIdLst>
  <p:sldIdLst>
    <p:sldId id="632" r:id="rId2"/>
    <p:sldId id="650" r:id="rId3"/>
    <p:sldId id="651" r:id="rId4"/>
    <p:sldId id="652" r:id="rId5"/>
    <p:sldId id="653" r:id="rId6"/>
    <p:sldId id="654" r:id="rId7"/>
    <p:sldId id="655" r:id="rId8"/>
    <p:sldId id="657" r:id="rId9"/>
    <p:sldId id="662" r:id="rId10"/>
    <p:sldId id="608" r:id="rId11"/>
    <p:sldId id="609" r:id="rId12"/>
    <p:sldId id="610" r:id="rId13"/>
    <p:sldId id="663" r:id="rId14"/>
    <p:sldId id="611" r:id="rId15"/>
    <p:sldId id="612" r:id="rId16"/>
    <p:sldId id="613" r:id="rId17"/>
    <p:sldId id="614" r:id="rId18"/>
    <p:sldId id="615" r:id="rId19"/>
    <p:sldId id="616" r:id="rId20"/>
    <p:sldId id="664" r:id="rId21"/>
    <p:sldId id="617" r:id="rId22"/>
    <p:sldId id="618" r:id="rId23"/>
    <p:sldId id="661" r:id="rId24"/>
    <p:sldId id="619" r:id="rId25"/>
    <p:sldId id="620" r:id="rId26"/>
    <p:sldId id="621" r:id="rId27"/>
    <p:sldId id="658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60" r:id="rId39"/>
    <p:sldId id="647" r:id="rId40"/>
    <p:sldId id="659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FF33"/>
    <a:srgbClr val="04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42" autoAdjust="0"/>
  </p:normalViewPr>
  <p:slideViewPr>
    <p:cSldViewPr>
      <p:cViewPr>
        <p:scale>
          <a:sx n="100" d="100"/>
          <a:sy n="100" d="100"/>
        </p:scale>
        <p:origin x="-4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5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18.emf"/><Relationship Id="rId3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A3D309E4-B8C7-F045-8F3D-4E5CBBBA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7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91BF4B09-275D-0F49-AB8D-20FBA43BF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05215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941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3939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6014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0199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4510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1827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9894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5858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9895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3764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5620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0278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>
                <a:cs typeface="+mn-cs"/>
              </a:rPr>
              <a:t>DSP-CIS </a:t>
            </a:r>
            <a:r>
              <a:rPr lang="en-GB" sz="1200" b="0" dirty="0" smtClean="0">
                <a:cs typeface="+mn-cs"/>
              </a:rPr>
              <a:t>2019-2020</a:t>
            </a:r>
            <a:r>
              <a:rPr lang="en-US" sz="1200" b="0" dirty="0" smtClean="0">
                <a:cs typeface="+mn-cs"/>
              </a:rPr>
              <a:t>  </a:t>
            </a:r>
            <a:r>
              <a:rPr lang="en-US" sz="1200" b="0" dirty="0">
                <a:cs typeface="+mn-cs"/>
              </a:rPr>
              <a:t>/ </a:t>
            </a:r>
            <a:r>
              <a:rPr lang="en-US" sz="1200" b="0" dirty="0" smtClean="0">
                <a:cs typeface="+mn-cs"/>
              </a:rPr>
              <a:t>Chapter-9: Square Root and Fast RLS Algorithms</a:t>
            </a:r>
            <a:endParaRPr lang="en-US" sz="1200" b="0" dirty="0">
              <a:cs typeface="+mn-cs"/>
            </a:endParaRP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D3BE8434-732C-CD45-8A0A-A39C5E0EBAA7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502792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emf"/><Relationship Id="rId4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3.emf"/><Relationship Id="rId8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5.emf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emf"/><Relationship Id="rId8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4.emf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477144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r>
              <a:rPr lang="en-US" sz="6000" dirty="0">
                <a:cs typeface="+mj-cs"/>
              </a:rPr>
              <a:t/>
            </a:r>
            <a:br>
              <a:rPr lang="en-US" sz="6000" dirty="0">
                <a:cs typeface="+mj-cs"/>
              </a:rPr>
            </a:br>
            <a:r>
              <a:rPr lang="en-US" sz="2000" dirty="0">
                <a:cs typeface="+mj-cs"/>
              </a:rPr>
              <a:t/>
            </a:r>
            <a:br>
              <a:rPr lang="en-US" sz="20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Part-III : </a:t>
            </a:r>
            <a:r>
              <a:rPr lang="en-US" sz="2800" b="0" dirty="0"/>
              <a:t>Optimal &amp; Adaptive </a:t>
            </a:r>
            <a:r>
              <a:rPr lang="en-US" sz="2800" b="0" dirty="0" smtClean="0"/>
              <a:t>Filters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 smtClean="0"/>
              <a:t>Chapter-9 </a:t>
            </a:r>
            <a:r>
              <a:rPr lang="en-US" sz="3200" dirty="0"/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Square Root and Fast RLS Algorithms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26271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9702" name="Picture 2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88168"/>
              </p:ext>
            </p:extLst>
          </p:nvPr>
        </p:nvGraphicFramePr>
        <p:xfrm>
          <a:off x="1387140" y="3743325"/>
          <a:ext cx="4445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Equation" r:id="rId4" imgW="2222500" imgH="558800" progId="Equation.3">
                  <p:embed/>
                </p:oleObj>
              </mc:Choice>
              <mc:Fallback>
                <p:oleObj name="Equation" r:id="rId4" imgW="22225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140" y="3743325"/>
                        <a:ext cx="4445000" cy="93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1" name="Right Triangle 1"/>
          <p:cNvSpPr>
            <a:spLocks noChangeArrowheads="1"/>
          </p:cNvSpPr>
          <p:nvPr/>
        </p:nvSpPr>
        <p:spPr bwMode="auto">
          <a:xfrm rot="10800000">
            <a:off x="3203587" y="3753036"/>
            <a:ext cx="468313" cy="468313"/>
          </a:xfrm>
          <a:prstGeom prst="rtTriangle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2" name="Right Triangle 1"/>
          <p:cNvSpPr>
            <a:spLocks noChangeArrowheads="1"/>
          </p:cNvSpPr>
          <p:nvPr/>
        </p:nvSpPr>
        <p:spPr bwMode="auto">
          <a:xfrm rot="10800000">
            <a:off x="5039791" y="3788779"/>
            <a:ext cx="468313" cy="468313"/>
          </a:xfrm>
          <a:prstGeom prst="rtTriangle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195736" y="3753036"/>
            <a:ext cx="864096" cy="756084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47964" y="3753036"/>
            <a:ext cx="504056" cy="756084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9239" y="4525379"/>
            <a:ext cx="3768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 square * rectangular              rectangular * square</a:t>
            </a:r>
            <a:endParaRPr lang="en-US" sz="14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Screen Shot 2018-10-24 at 20.46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0726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635375" y="1989138"/>
          <a:ext cx="2841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4" imgW="152400" imgH="228600" progId="Equation.3">
                  <p:embed/>
                </p:oleObj>
              </mc:Choice>
              <mc:Fallback>
                <p:oleObj name="Equation" r:id="rId4" imgW="152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89138"/>
                        <a:ext cx="284163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1750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2" name="Object 9"/>
          <p:cNvGraphicFramePr>
            <a:graphicFrameLocks noChangeAspect="1"/>
          </p:cNvGraphicFramePr>
          <p:nvPr/>
        </p:nvGraphicFramePr>
        <p:xfrm>
          <a:off x="1412875" y="3644900"/>
          <a:ext cx="72739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3" name="Equation" r:id="rId4" imgW="3898900" imgH="546100" progId="Equation.3">
                  <p:embed/>
                </p:oleObj>
              </mc:Choice>
              <mc:Fallback>
                <p:oleObj name="Equation" r:id="rId4" imgW="3898900" imgH="546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644900"/>
                        <a:ext cx="7273925" cy="85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Box 2"/>
          <p:cNvSpPr txBox="1">
            <a:spLocks noChangeArrowheads="1"/>
          </p:cNvSpPr>
          <p:nvPr/>
        </p:nvSpPr>
        <p:spPr bwMode="auto">
          <a:xfrm rot="16200000">
            <a:off x="-1548989" y="4020815"/>
            <a:ext cx="383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(**) orthogonal transformation preserves norm</a:t>
            </a:r>
          </a:p>
        </p:txBody>
      </p:sp>
      <p:sp>
        <p:nvSpPr>
          <p:cNvPr id="31754" name="Right Triangle 1"/>
          <p:cNvSpPr>
            <a:spLocks noChangeArrowheads="1"/>
          </p:cNvSpPr>
          <p:nvPr/>
        </p:nvSpPr>
        <p:spPr bwMode="auto">
          <a:xfrm rot="10800000">
            <a:off x="7559675" y="3716338"/>
            <a:ext cx="468313" cy="468312"/>
          </a:xfrm>
          <a:prstGeom prst="rtTriangle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5" name="Rectangle 1"/>
          <p:cNvSpPr>
            <a:spLocks noChangeArrowheads="1"/>
          </p:cNvSpPr>
          <p:nvPr/>
        </p:nvSpPr>
        <p:spPr bwMode="auto">
          <a:xfrm>
            <a:off x="6875463" y="3716338"/>
            <a:ext cx="252412" cy="43338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63827"/>
              </p:ext>
            </p:extLst>
          </p:nvPr>
        </p:nvGraphicFramePr>
        <p:xfrm>
          <a:off x="1302432" y="4905164"/>
          <a:ext cx="7230008" cy="65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Equation" r:id="rId6" imgW="2146300" imgH="215900" progId="Equation.3">
                  <p:embed/>
                </p:oleObj>
              </mc:Choice>
              <mc:Fallback>
                <p:oleObj name="Equation" r:id="rId6" imgW="2146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2432" y="4905164"/>
                        <a:ext cx="7230008" cy="65216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083173"/>
              </p:ext>
            </p:extLst>
          </p:nvPr>
        </p:nvGraphicFramePr>
        <p:xfrm>
          <a:off x="1475656" y="2384884"/>
          <a:ext cx="4445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5" name="Equation" r:id="rId8" imgW="2222500" imgH="558800" progId="Equation.3">
                  <p:embed/>
                </p:oleObj>
              </mc:Choice>
              <mc:Fallback>
                <p:oleObj name="Equation" r:id="rId8" imgW="22225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384884"/>
                        <a:ext cx="4445000" cy="93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53686" y="5661248"/>
            <a:ext cx="60025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chemeClr val="tx1"/>
                </a:solidFill>
              </a:rPr>
              <a:t>This is a numerically better way of computing the LS solution, better than 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38562"/>
              </p:ext>
            </p:extLst>
          </p:nvPr>
        </p:nvGraphicFramePr>
        <p:xfrm>
          <a:off x="6984268" y="5589240"/>
          <a:ext cx="1699925" cy="46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6" name="Equation" r:id="rId10" imgW="1054100" imgH="279400" progId="Equation.3">
                  <p:embed/>
                </p:oleObj>
              </mc:Choice>
              <mc:Fallback>
                <p:oleObj name="Equation" r:id="rId10" imgW="1054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4268" y="5589240"/>
                        <a:ext cx="1699925" cy="4680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71800" y="4653136"/>
            <a:ext cx="1330901" cy="47705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440"/>
              </a:lnSpc>
              <a:spcBef>
                <a:spcPts val="0"/>
              </a:spcBef>
            </a:pPr>
            <a:r>
              <a:rPr lang="en-US" sz="1200" b="0" dirty="0" smtClean="0"/>
              <a:t>triangular </a:t>
            </a:r>
          </a:p>
          <a:p>
            <a:pPr>
              <a:lnSpc>
                <a:spcPts val="1440"/>
              </a:lnSpc>
              <a:spcBef>
                <a:spcPts val="0"/>
              </a:spcBef>
            </a:pPr>
            <a:r>
              <a:rPr lang="en-US" sz="1200" b="0" dirty="0" err="1" smtClean="0"/>
              <a:t>backsubstitution</a:t>
            </a:r>
            <a:endParaRPr lang="en-US" sz="1800" b="0" dirty="0"/>
          </a:p>
        </p:txBody>
      </p:sp>
      <p:pic>
        <p:nvPicPr>
          <p:cNvPr id="20" name="Picture 19" descr="Screen Shot 2018-10-24 at 20.46.5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Square Root 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74836"/>
            <a:ext cx="8640960" cy="5170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PS: This </a:t>
            </a:r>
            <a:r>
              <a:rPr lang="en-US" sz="1800" b="0" dirty="0" smtClean="0">
                <a:cs typeface="+mn-cs"/>
              </a:rPr>
              <a:t>(= QRD + </a:t>
            </a:r>
            <a:r>
              <a:rPr lang="en-US" sz="1800" b="0" dirty="0" err="1" smtClean="0">
                <a:cs typeface="+mn-cs"/>
              </a:rPr>
              <a:t>backsubstitution</a:t>
            </a:r>
            <a:r>
              <a:rPr lang="en-US" sz="1800" b="0" dirty="0" smtClean="0">
                <a:cs typeface="+mn-cs"/>
              </a:rPr>
              <a:t>) </a:t>
            </a:r>
            <a:r>
              <a:rPr lang="en-US" sz="2400" b="0" dirty="0" smtClean="0">
                <a:cs typeface="+mn-cs"/>
              </a:rPr>
              <a:t>is also the way </a:t>
            </a:r>
            <a:r>
              <a:rPr lang="en-US" sz="2400" b="0" dirty="0" err="1" smtClean="0">
                <a:cs typeface="+mn-cs"/>
              </a:rPr>
              <a:t>Matlab</a:t>
            </a:r>
            <a:r>
              <a:rPr lang="en-US" sz="2400" b="0" dirty="0" smtClean="0">
                <a:cs typeface="+mn-cs"/>
              </a:rPr>
              <a:t>™ </a:t>
            </a:r>
          </a:p>
          <a:p>
            <a:pPr marL="0" indent="0"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solves LS problems </a:t>
            </a:r>
            <a:r>
              <a:rPr lang="en-US" sz="1800" b="0" dirty="0" smtClean="0">
                <a:cs typeface="+mn-cs"/>
              </a:rPr>
              <a:t>( </a:t>
            </a:r>
            <a:r>
              <a:rPr lang="en-US" sz="1800" b="0" dirty="0" err="1" smtClean="0">
                <a:cs typeface="+mn-cs"/>
              </a:rPr>
              <a:t>cfr</a:t>
            </a:r>
            <a:r>
              <a:rPr lang="en-US" sz="1800" b="0" dirty="0" smtClean="0">
                <a:cs typeface="+mn-cs"/>
              </a:rPr>
              <a:t> “x=A\b” or “x=</a:t>
            </a:r>
            <a:r>
              <a:rPr lang="en-US" sz="1800" b="0" dirty="0" err="1" smtClean="0">
                <a:cs typeface="+mn-cs"/>
              </a:rPr>
              <a:t>mldivide</a:t>
            </a:r>
            <a:r>
              <a:rPr lang="en-US" sz="1800" b="0" dirty="0" smtClean="0">
                <a:cs typeface="+mn-cs"/>
              </a:rPr>
              <a:t>(</a:t>
            </a:r>
            <a:r>
              <a:rPr lang="en-US" sz="1800" b="0" dirty="0" err="1" smtClean="0">
                <a:cs typeface="+mn-cs"/>
              </a:rPr>
              <a:t>A,b</a:t>
            </a:r>
            <a:r>
              <a:rPr lang="en-US" sz="1800" b="0" dirty="0" smtClean="0">
                <a:cs typeface="+mn-cs"/>
              </a:rPr>
              <a:t>)” )</a:t>
            </a:r>
          </a:p>
          <a:p>
            <a:pPr marL="0" indent="0">
              <a:buNone/>
              <a:defRPr/>
            </a:pPr>
            <a:endParaRPr lang="en-US" b="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b="0" dirty="0">
                <a:cs typeface="+mn-cs"/>
              </a:rPr>
              <a:t>N</a:t>
            </a:r>
            <a:r>
              <a:rPr lang="en-US" b="0" dirty="0" smtClean="0">
                <a:cs typeface="+mn-cs"/>
              </a:rPr>
              <a:t>ow back to </a:t>
            </a:r>
          </a:p>
          <a:p>
            <a:pPr marL="0" indent="0">
              <a:buNone/>
              <a:defRPr/>
            </a:pPr>
            <a:r>
              <a:rPr lang="en-US" b="0" dirty="0" smtClean="0">
                <a:cs typeface="+mn-cs"/>
              </a:rPr>
              <a:t>recursive least squares (RLS) estimation</a:t>
            </a:r>
            <a:r>
              <a:rPr lang="mr-IN" b="0" dirty="0" smtClean="0">
                <a:cs typeface="+mn-cs"/>
              </a:rPr>
              <a:t>…</a:t>
            </a:r>
            <a:endParaRPr lang="en-US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b="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b="0" dirty="0" smtClean="0">
                <a:cs typeface="+mn-cs"/>
              </a:rPr>
              <a:t>This will be based on ‘recursive QRD’, i.e.  </a:t>
            </a:r>
          </a:p>
          <a:p>
            <a:pPr marL="0" indent="0" algn="ctr">
              <a:buNone/>
              <a:defRPr/>
            </a:pPr>
            <a:r>
              <a:rPr lang="en-US" sz="3600" dirty="0" smtClean="0">
                <a:cs typeface="+mn-cs"/>
              </a:rPr>
              <a:t>‘</a:t>
            </a:r>
            <a:r>
              <a:rPr lang="en-US" sz="3600" u="sng" dirty="0" smtClean="0">
                <a:cs typeface="+mn-cs"/>
              </a:rPr>
              <a:t>QRD-updating</a:t>
            </a:r>
            <a:r>
              <a:rPr lang="en-US" sz="3600" dirty="0" smtClean="0">
                <a:cs typeface="+mn-cs"/>
              </a:rPr>
              <a:t>’</a:t>
            </a:r>
            <a:r>
              <a:rPr lang="en-US" sz="3600" u="sng" dirty="0" smtClean="0">
                <a:cs typeface="+mn-cs"/>
              </a:rPr>
              <a:t> </a:t>
            </a:r>
          </a:p>
          <a:p>
            <a:pPr marL="0" indent="0" algn="ctr">
              <a:buNone/>
              <a:defRPr/>
            </a:pPr>
            <a:endParaRPr lang="en-US" u="sng" dirty="0" smtClean="0">
              <a:cs typeface="+mn-cs"/>
            </a:endParaRPr>
          </a:p>
          <a:p>
            <a:pPr marL="0" indent="0" algn="ctr">
              <a:buNone/>
              <a:defRPr/>
            </a:pPr>
            <a:endParaRPr lang="en-US" u="sng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13836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2774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88124" y="2168860"/>
            <a:ext cx="51866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rgbClr val="06174A"/>
                </a:solidFill>
              </a:rPr>
              <a:t>k</a:t>
            </a:r>
            <a:r>
              <a:rPr lang="en-US" sz="1600" b="0" i="1" dirty="0" smtClean="0">
                <a:solidFill>
                  <a:srgbClr val="06174A"/>
                </a:solidFill>
              </a:rPr>
              <a:t>-1</a:t>
            </a:r>
            <a:endParaRPr lang="en-US" sz="1600" b="0" i="1" dirty="0">
              <a:solidFill>
                <a:srgbClr val="06174A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104977"/>
              </p:ext>
            </p:extLst>
          </p:nvPr>
        </p:nvGraphicFramePr>
        <p:xfrm>
          <a:off x="1403649" y="2672916"/>
          <a:ext cx="5148572" cy="45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4" name="Equation" r:id="rId4" imgW="2463800" imgH="292100" progId="Equation.3">
                  <p:embed/>
                </p:oleObj>
              </mc:Choice>
              <mc:Fallback>
                <p:oleObj name="Equation" r:id="rId4" imgW="2463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9" y="2672916"/>
                        <a:ext cx="5148572" cy="4507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73388"/>
              </p:ext>
            </p:extLst>
          </p:nvPr>
        </p:nvGraphicFramePr>
        <p:xfrm>
          <a:off x="4608004" y="4941168"/>
          <a:ext cx="23510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5" name="Equation" r:id="rId6" imgW="1079500" imgH="203200" progId="Equation.3">
                  <p:embed/>
                </p:oleObj>
              </mc:Choice>
              <mc:Fallback>
                <p:oleObj name="Equation" r:id="rId6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8004" y="4941168"/>
                        <a:ext cx="2351087" cy="4603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76200" cmpd="sng"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967545"/>
              </p:ext>
            </p:extLst>
          </p:nvPr>
        </p:nvGraphicFramePr>
        <p:xfrm>
          <a:off x="1475656" y="4293095"/>
          <a:ext cx="5040560" cy="57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6" name="Equation" r:id="rId8" imgW="1892300" imgH="292100" progId="Equation.3">
                  <p:embed/>
                </p:oleObj>
              </mc:Choice>
              <mc:Fallback>
                <p:oleObj name="Equation" r:id="rId8" imgW="1892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4293095"/>
                        <a:ext cx="5040560" cy="5746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57150" cmpd="sng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72242"/>
              </p:ext>
            </p:extLst>
          </p:nvPr>
        </p:nvGraphicFramePr>
        <p:xfrm>
          <a:off x="4572000" y="3212976"/>
          <a:ext cx="3320046" cy="46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7" name="Equation" r:id="rId10" imgW="1524000" imgH="203200" progId="Equation.3">
                  <p:embed/>
                </p:oleObj>
              </mc:Choice>
              <mc:Fallback>
                <p:oleObj name="Equation" r:id="rId10" imgW="1524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0" y="3212976"/>
                        <a:ext cx="3320046" cy="46134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76200" cmpd="sng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3095836" y="4905164"/>
            <a:ext cx="1548172" cy="82809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6" name="Picture 15" descr="Screen Shot 2018-10-24 at 20.46.5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3798" name="Picture 2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79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25442"/>
              </p:ext>
            </p:extLst>
          </p:nvPr>
        </p:nvGraphicFramePr>
        <p:xfrm>
          <a:off x="1475656" y="4653136"/>
          <a:ext cx="33829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4" imgW="2628900" imgH="812800" progId="Equation.3">
                  <p:embed/>
                </p:oleObj>
              </mc:Choice>
              <mc:Fallback>
                <p:oleObj name="Equation" r:id="rId4" imgW="2628900" imgH="812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653136"/>
                        <a:ext cx="3382962" cy="1046163"/>
                      </a:xfrm>
                      <a:prstGeom prst="rect">
                        <a:avLst/>
                      </a:prstGeom>
                      <a:solidFill>
                        <a:srgbClr val="E4CC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27819"/>
              </p:ext>
            </p:extLst>
          </p:nvPr>
        </p:nvGraphicFramePr>
        <p:xfrm>
          <a:off x="1462794" y="3176588"/>
          <a:ext cx="71056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6" imgW="2387600" imgH="495300" progId="Equation.3">
                  <p:embed/>
                </p:oleObj>
              </mc:Choice>
              <mc:Fallback>
                <p:oleObj name="Equation" r:id="rId6" imgW="2387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2794" y="3176588"/>
                        <a:ext cx="7105650" cy="11239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1691680" y="3825044"/>
            <a:ext cx="1188132" cy="288032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2987824" y="3356993"/>
            <a:ext cx="612068" cy="324036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16200000">
            <a:off x="3167844" y="3789040"/>
            <a:ext cx="252028" cy="324036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80112" y="3825044"/>
            <a:ext cx="1188132" cy="288032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7164288" y="3356992"/>
            <a:ext cx="612068" cy="324036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7344308" y="3789041"/>
            <a:ext cx="252028" cy="324036"/>
          </a:xfrm>
          <a:prstGeom prst="rect">
            <a:avLst/>
          </a:prstGeom>
          <a:solidFill>
            <a:schemeClr val="tx2">
              <a:alpha val="61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ight Triangle 1"/>
          <p:cNvSpPr>
            <a:spLocks noChangeArrowheads="1"/>
          </p:cNvSpPr>
          <p:nvPr/>
        </p:nvSpPr>
        <p:spPr bwMode="auto">
          <a:xfrm rot="10800000">
            <a:off x="1655677" y="3212976"/>
            <a:ext cx="1224135" cy="648072"/>
          </a:xfrm>
          <a:prstGeom prst="rtTriangle">
            <a:avLst/>
          </a:prstGeom>
          <a:solidFill>
            <a:schemeClr val="tx2">
              <a:alpha val="61000"/>
            </a:schemeClr>
          </a:solidFill>
          <a:ln>
            <a:solidFill>
              <a:srgbClr val="FFFFFF"/>
            </a:solidFill>
          </a:ln>
          <a:extLst/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" name="Right Triangle 1"/>
          <p:cNvSpPr>
            <a:spLocks noChangeArrowheads="1"/>
          </p:cNvSpPr>
          <p:nvPr/>
        </p:nvSpPr>
        <p:spPr bwMode="auto">
          <a:xfrm rot="10800000">
            <a:off x="5544109" y="3212977"/>
            <a:ext cx="1224135" cy="648072"/>
          </a:xfrm>
          <a:prstGeom prst="rtTriangle">
            <a:avLst/>
          </a:prstGeom>
          <a:solidFill>
            <a:schemeClr val="tx2">
              <a:alpha val="61000"/>
            </a:schemeClr>
          </a:solidFill>
          <a:ln>
            <a:solidFill>
              <a:srgbClr val="FFFFFF"/>
            </a:solidFill>
          </a:ln>
          <a:extLst/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0" name="Picture 19" descr="Screen Shot 2018-10-24 at 20.46.5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4822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89431"/>
              </p:ext>
            </p:extLst>
          </p:nvPr>
        </p:nvGraphicFramePr>
        <p:xfrm>
          <a:off x="1475656" y="2168860"/>
          <a:ext cx="5976664" cy="93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" name="Equation" r:id="rId4" imgW="2387600" imgH="495300" progId="Equation.3">
                  <p:embed/>
                </p:oleObj>
              </mc:Choice>
              <mc:Fallback>
                <p:oleObj name="Equation" r:id="rId4" imgW="2387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2168860"/>
                        <a:ext cx="5976664" cy="9339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104886"/>
              </p:ext>
            </p:extLst>
          </p:nvPr>
        </p:nvGraphicFramePr>
        <p:xfrm>
          <a:off x="1475656" y="3212976"/>
          <a:ext cx="23510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" name="Equation" r:id="rId6" imgW="1079500" imgH="203200" progId="Equation.3">
                  <p:embed/>
                </p:oleObj>
              </mc:Choice>
              <mc:Fallback>
                <p:oleObj name="Equation" r:id="rId6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3212976"/>
                        <a:ext cx="2351087" cy="4603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76200" cmpd="sng"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87924" y="3311696"/>
            <a:ext cx="3095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6174A"/>
                </a:solidFill>
              </a:rPr>
              <a:t>=</a:t>
            </a:r>
            <a:r>
              <a:rPr lang="en-US" sz="1800" b="0" dirty="0" smtClean="0">
                <a:solidFill>
                  <a:srgbClr val="06174A"/>
                </a:solidFill>
              </a:rPr>
              <a:t>‘triangular </a:t>
            </a:r>
            <a:r>
              <a:rPr lang="en-US" sz="1800" b="0" dirty="0" err="1" smtClean="0">
                <a:solidFill>
                  <a:srgbClr val="06174A"/>
                </a:solidFill>
              </a:rPr>
              <a:t>backsubstitution</a:t>
            </a:r>
            <a:r>
              <a:rPr lang="en-US" sz="1800" b="0" dirty="0" smtClean="0">
                <a:solidFill>
                  <a:srgbClr val="06174A"/>
                </a:solidFill>
              </a:rPr>
              <a:t>’</a:t>
            </a:r>
            <a:endParaRPr lang="en-US" sz="1800" b="0" dirty="0">
              <a:solidFill>
                <a:srgbClr val="06174A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69072"/>
              </p:ext>
            </p:extLst>
          </p:nvPr>
        </p:nvGraphicFramePr>
        <p:xfrm>
          <a:off x="1511659" y="5049181"/>
          <a:ext cx="6032051" cy="85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6" name="Equation" r:id="rId8" imgW="2679700" imgH="495300" progId="Equation.3">
                  <p:embed/>
                </p:oleObj>
              </mc:Choice>
              <mc:Fallback>
                <p:oleObj name="Equation" r:id="rId8" imgW="2679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1659" y="5049181"/>
                        <a:ext cx="6032051" cy="85021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creen Shot 2018-10-24 at 20.46.5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5846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73530"/>
              </p:ext>
            </p:extLst>
          </p:nvPr>
        </p:nvGraphicFramePr>
        <p:xfrm>
          <a:off x="1475656" y="2168860"/>
          <a:ext cx="5976664" cy="93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Equation" r:id="rId4" imgW="2387600" imgH="495300" progId="Equation.3">
                  <p:embed/>
                </p:oleObj>
              </mc:Choice>
              <mc:Fallback>
                <p:oleObj name="Equation" r:id="rId4" imgW="2387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2168860"/>
                        <a:ext cx="5976664" cy="9339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creen Shot 2018-10-24 at 20.46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520" y="1088740"/>
            <a:ext cx="9253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b="0" dirty="0"/>
              <a:t>Will now look into the details of how  the Q[k] can be constructed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6870" name="Picture 1" descr="slides_DSP2_chapter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0" name="Picture 9" descr="Screen Shot 2018-10-24 at 20.46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7894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1331913" y="5337175"/>
            <a:ext cx="287337" cy="431800"/>
          </a:xfrm>
          <a:prstGeom prst="rect">
            <a:avLst/>
          </a:pr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3527425" y="4689475"/>
            <a:ext cx="288925" cy="431800"/>
          </a:xfrm>
          <a:prstGeom prst="rect">
            <a:avLst/>
          </a:pr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5616575" y="5013325"/>
            <a:ext cx="287338" cy="431800"/>
          </a:xfrm>
          <a:prstGeom prst="rect">
            <a:avLst/>
          </a:pr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5616575" y="5337175"/>
            <a:ext cx="287338" cy="431800"/>
          </a:xfrm>
          <a:prstGeom prst="rect">
            <a:avLst/>
          </a:pr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899" name="Rectangle 15"/>
          <p:cNvSpPr>
            <a:spLocks noChangeArrowheads="1"/>
          </p:cNvSpPr>
          <p:nvPr/>
        </p:nvSpPr>
        <p:spPr bwMode="auto">
          <a:xfrm>
            <a:off x="3527425" y="5337175"/>
            <a:ext cx="288925" cy="431800"/>
          </a:xfrm>
          <a:prstGeom prst="rect">
            <a:avLst/>
          </a:pr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900" name="Rectangle 16"/>
          <p:cNvSpPr>
            <a:spLocks noChangeArrowheads="1"/>
          </p:cNvSpPr>
          <p:nvPr/>
        </p:nvSpPr>
        <p:spPr bwMode="auto">
          <a:xfrm>
            <a:off x="1331913" y="4329113"/>
            <a:ext cx="287337" cy="431800"/>
          </a:xfrm>
          <a:prstGeom prst="rect">
            <a:avLst/>
          </a:prstGeom>
          <a:solidFill>
            <a:schemeClr val="accent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37901" name="Object 1"/>
          <p:cNvGraphicFramePr>
            <a:graphicFrameLocks noChangeAspect="1"/>
          </p:cNvGraphicFramePr>
          <p:nvPr/>
        </p:nvGraphicFramePr>
        <p:xfrm>
          <a:off x="2411413" y="3392488"/>
          <a:ext cx="48117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Equation" r:id="rId4" imgW="2933700" imgH="203200" progId="Equation.3">
                  <p:embed/>
                </p:oleObj>
              </mc:Choice>
              <mc:Fallback>
                <p:oleObj name="Equation" r:id="rId4" imgW="29337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92488"/>
                        <a:ext cx="48117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1"/>
          <p:cNvSpPr>
            <a:spLocks noChangeArrowheads="1"/>
          </p:cNvSpPr>
          <p:nvPr/>
        </p:nvSpPr>
        <p:spPr bwMode="auto">
          <a:xfrm>
            <a:off x="2627784" y="3356992"/>
            <a:ext cx="576064" cy="3391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1600" b="0" i="1" dirty="0" smtClean="0">
                <a:solidFill>
                  <a:srgbClr val="06174A"/>
                </a:solidFill>
              </a:rPr>
              <a:t>[k]    </a:t>
            </a:r>
            <a:endParaRPr lang="en-US" sz="1600" b="0" i="1" dirty="0">
              <a:solidFill>
                <a:srgbClr val="06174A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904" name="TextBox 1"/>
          <p:cNvSpPr txBox="1">
            <a:spLocks noChangeArrowheads="1"/>
          </p:cNvSpPr>
          <p:nvPr/>
        </p:nvSpPr>
        <p:spPr bwMode="auto">
          <a:xfrm rot="-5400000">
            <a:off x="-53181" y="4777582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81D58"/>
                </a:solidFill>
              </a:rPr>
              <a:t>3-by-3 example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79612" y="3717032"/>
            <a:ext cx="1260140" cy="32403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91597"/>
              </p:ext>
            </p:extLst>
          </p:nvPr>
        </p:nvGraphicFramePr>
        <p:xfrm>
          <a:off x="1475656" y="2387008"/>
          <a:ext cx="5976664" cy="93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Equation" r:id="rId6" imgW="2387600" imgH="495300" progId="Equation.3">
                  <p:embed/>
                </p:oleObj>
              </mc:Choice>
              <mc:Fallback>
                <p:oleObj name="Equation" r:id="rId6" imgW="2387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2387008"/>
                        <a:ext cx="5976664" cy="9339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Screen Shot 2018-10-24 at 20.46.5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60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Recursive Least Squares (RLS) Algorithm</a:t>
            </a:r>
            <a:endParaRPr lang="en-US" sz="1800" dirty="0">
              <a:solidFill>
                <a:schemeClr val="tx1"/>
              </a:solidFill>
            </a:endParaRP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/>
              <a:t>Square Root &amp; Fast RLS Algorithms</a:t>
            </a:r>
            <a:endParaRPr lang="en-US" sz="1800" dirty="0"/>
          </a:p>
          <a:p>
            <a:pPr lvl="4">
              <a:lnSpc>
                <a:spcPct val="105000"/>
              </a:lnSpc>
              <a:defRPr/>
            </a:pPr>
            <a:r>
              <a:rPr lang="en-US" sz="1800" dirty="0"/>
              <a:t>Square Root </a:t>
            </a:r>
            <a:r>
              <a:rPr lang="en-US" sz="1800" dirty="0" smtClean="0"/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Fast Algorithms</a:t>
            </a:r>
            <a:endParaRPr lang="en-US" b="1" dirty="0"/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</a:rPr>
              <a:t>Kalman</a:t>
            </a:r>
            <a:r>
              <a:rPr lang="en-US" sz="2400" b="1" dirty="0" smtClean="0">
                <a:solidFill>
                  <a:schemeClr val="tx1"/>
                </a:solidFill>
              </a:rPr>
              <a:t> Filters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Square</a:t>
            </a:r>
            <a:r>
              <a:rPr lang="en-US" sz="1800" dirty="0">
                <a:solidFill>
                  <a:schemeClr val="tx1"/>
                </a:solidFill>
              </a:rPr>
              <a:t>-Root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941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Square Root 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74836"/>
            <a:ext cx="8640960" cy="5170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0" dirty="0" smtClean="0">
                <a:cs typeface="+mn-cs"/>
              </a:rPr>
              <a:t>A graphical representation (i.e. a ‘realization’) of the QRD updating process is presented in the next slide</a:t>
            </a:r>
          </a:p>
          <a:p>
            <a:pPr marL="0" indent="0">
              <a:buNone/>
              <a:defRPr/>
            </a:pPr>
            <a:endParaRPr lang="en-US" b="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b="0" dirty="0" smtClean="0">
                <a:cs typeface="+mn-cs"/>
              </a:rPr>
              <a:t>This is also referred to as a ‘</a:t>
            </a:r>
            <a:r>
              <a:rPr lang="en-US" b="0" u="sng" dirty="0" smtClean="0">
                <a:cs typeface="+mn-cs"/>
              </a:rPr>
              <a:t>signal flow graph</a:t>
            </a:r>
            <a:r>
              <a:rPr lang="en-US" b="0" dirty="0" smtClean="0">
                <a:cs typeface="+mn-cs"/>
              </a:rPr>
              <a:t>’ (SFG)</a:t>
            </a:r>
          </a:p>
          <a:p>
            <a:pPr marL="0" indent="0">
              <a:buNone/>
              <a:defRPr/>
            </a:pPr>
            <a:endParaRPr lang="en-US" b="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b="0" dirty="0" smtClean="0">
                <a:cs typeface="+mn-cs"/>
              </a:rPr>
              <a:t>The SFG in the next slide will be further developed in later slides, and also used explicitly for the (graphical) derivation of a ‘fast’ RLS algorithm (p.27)   </a:t>
            </a:r>
          </a:p>
          <a:p>
            <a:pPr marL="0" indent="0" algn="ctr">
              <a:buNone/>
              <a:defRPr/>
            </a:pPr>
            <a:endParaRPr lang="en-US" u="sng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865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8918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784225"/>
            <a:ext cx="10512426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 rot="-5400000">
            <a:off x="-53181" y="4777582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81D58"/>
                </a:solidFill>
              </a:rPr>
              <a:t>4-by-4 example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814281"/>
              </p:ext>
            </p:extLst>
          </p:nvPr>
        </p:nvGraphicFramePr>
        <p:xfrm>
          <a:off x="3455876" y="260647"/>
          <a:ext cx="5328592" cy="83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Equation" r:id="rId4" imgW="2387600" imgH="495300" progId="Equation.3">
                  <p:embed/>
                </p:oleObj>
              </mc:Choice>
              <mc:Fallback>
                <p:oleObj name="Equation" r:id="rId4" imgW="2387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5876" y="260647"/>
                        <a:ext cx="5328592" cy="8327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3904" y="1207785"/>
            <a:ext cx="380209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6174A"/>
                </a:solidFill>
              </a:rPr>
              <a:t>u</a:t>
            </a:r>
            <a:r>
              <a:rPr lang="en-US" sz="1200" b="0" dirty="0" smtClean="0">
                <a:solidFill>
                  <a:srgbClr val="06174A"/>
                </a:solidFill>
              </a:rPr>
              <a:t>[k]          u[k-1]      u[k-2]      u[k-3]                       d[k]</a:t>
            </a:r>
            <a:endParaRPr lang="en-US" sz="1200" b="0" dirty="0">
              <a:solidFill>
                <a:srgbClr val="0617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9972" y="5625244"/>
            <a:ext cx="30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*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Square Root 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Residual Extraction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spcBef>
                <a:spcPts val="1080"/>
              </a:spcBef>
              <a:buFontTx/>
              <a:buNone/>
              <a:defRPr/>
            </a:pPr>
            <a:r>
              <a:rPr lang="en-US" b="0" dirty="0" smtClean="0">
                <a:cs typeface="+mn-cs"/>
              </a:rPr>
              <a:t>So far, the “star“ (*) in the update equation            </a:t>
            </a:r>
            <a:r>
              <a:rPr lang="en-US" sz="2000" b="0" dirty="0" smtClean="0">
                <a:cs typeface="+mn-cs"/>
              </a:rPr>
              <a:t>(also appearing at the bottom of the SFG)                                               </a:t>
            </a:r>
            <a:r>
              <a:rPr lang="en-US" b="0" dirty="0" smtClean="0">
                <a:cs typeface="+mn-cs"/>
              </a:rPr>
              <a:t>has not been considered/defined/used  </a:t>
            </a: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spcBef>
                <a:spcPts val="1080"/>
              </a:spcBef>
              <a:buFontTx/>
              <a:buNone/>
              <a:defRPr/>
            </a:pPr>
            <a:r>
              <a:rPr lang="en-US" b="0" dirty="0" smtClean="0">
                <a:cs typeface="+mn-cs"/>
              </a:rPr>
              <a:t>It will turn out that this “star” can be used to compute least squares residuals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b="0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(</a:t>
            </a:r>
            <a:r>
              <a:rPr lang="en-US" sz="2000" b="0" u="sng" dirty="0" smtClean="0">
                <a:cs typeface="+mn-cs"/>
              </a:rPr>
              <a:t>without</a:t>
            </a:r>
            <a:r>
              <a:rPr lang="en-US" sz="2000" b="0" dirty="0" smtClean="0">
                <a:cs typeface="+mn-cs"/>
              </a:rPr>
              <a:t> explicitly computing the least squares filter vector!) </a:t>
            </a:r>
            <a:endParaRPr lang="en-US" sz="2000" b="0" u="sng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9942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916971"/>
              </p:ext>
            </p:extLst>
          </p:nvPr>
        </p:nvGraphicFramePr>
        <p:xfrm>
          <a:off x="1475656" y="2387008"/>
          <a:ext cx="5976664" cy="93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2" name="Equation" r:id="rId4" imgW="2387600" imgH="495300" progId="Equation.3">
                  <p:embed/>
                </p:oleObj>
              </mc:Choice>
              <mc:Fallback>
                <p:oleObj name="Equation" r:id="rId4" imgW="2387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2387008"/>
                        <a:ext cx="5976664" cy="933980"/>
                      </a:xfrm>
                      <a:prstGeom prst="rect">
                        <a:avLst/>
                      </a:prstGeom>
                      <a:solidFill>
                        <a:srgbClr val="D2AAAA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843808" y="2888940"/>
            <a:ext cx="360040" cy="360040"/>
          </a:xfrm>
          <a:prstGeom prst="rect">
            <a:avLst/>
          </a:prstGeom>
          <a:solidFill>
            <a:schemeClr val="accent1">
              <a:alpha val="36078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/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04045"/>
              </p:ext>
            </p:extLst>
          </p:nvPr>
        </p:nvGraphicFramePr>
        <p:xfrm>
          <a:off x="1475656" y="3897052"/>
          <a:ext cx="45799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3" name="Equation" r:id="rId6" imgW="1600200" imgH="279400" progId="Equation.3">
                  <p:embed/>
                </p:oleObj>
              </mc:Choice>
              <mc:Fallback>
                <p:oleObj name="Equation" r:id="rId6" imgW="1600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3897052"/>
                        <a:ext cx="4579937" cy="6508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179754"/>
              </p:ext>
            </p:extLst>
          </p:nvPr>
        </p:nvGraphicFramePr>
        <p:xfrm>
          <a:off x="1475656" y="5074590"/>
          <a:ext cx="4274802" cy="91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4" name="Equation" r:id="rId8" imgW="1651000" imgH="431800" progId="Equation.3">
                  <p:embed/>
                </p:oleObj>
              </mc:Choice>
              <mc:Fallback>
                <p:oleObj name="Equation" r:id="rId8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5074590"/>
                        <a:ext cx="4274802" cy="91069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creen Shot 2018-10-24 at 20.46.5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8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76156" y="5445224"/>
            <a:ext cx="289053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</a:rPr>
              <a:t>Hence </a:t>
            </a:r>
            <a:r>
              <a:rPr lang="en-US" sz="1600" b="0" dirty="0" err="1" smtClean="0">
                <a:solidFill>
                  <a:schemeClr val="tx1"/>
                </a:solidFill>
              </a:rPr>
              <a:t>ε</a:t>
            </a:r>
            <a:r>
              <a:rPr lang="en-US" sz="1600" b="0" dirty="0" smtClean="0">
                <a:solidFill>
                  <a:schemeClr val="tx1"/>
                </a:solidFill>
              </a:rPr>
              <a:t> is geometric mean of 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a</a:t>
            </a:r>
            <a:r>
              <a:rPr lang="en-US" sz="1600" b="0" dirty="0" smtClean="0">
                <a:solidFill>
                  <a:schemeClr val="tx1"/>
                </a:solidFill>
              </a:rPr>
              <a:t> posteriori &amp; a priori residual 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3984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0966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88" y="-819150"/>
            <a:ext cx="10658476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1848" y="836712"/>
            <a:ext cx="324627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6174A"/>
                </a:solidFill>
              </a:rPr>
              <a:t>u</a:t>
            </a:r>
            <a:r>
              <a:rPr lang="en-US" sz="1200" b="0" dirty="0" smtClean="0">
                <a:solidFill>
                  <a:srgbClr val="06174A"/>
                </a:solidFill>
              </a:rPr>
              <a:t>[k]       u[k-1]    u[k-2]    u[k-3]                  d[k]</a:t>
            </a:r>
            <a:endParaRPr lang="en-US" sz="1200" b="0" dirty="0">
              <a:solidFill>
                <a:srgbClr val="06174A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85316"/>
              </p:ext>
            </p:extLst>
          </p:nvPr>
        </p:nvGraphicFramePr>
        <p:xfrm>
          <a:off x="539552" y="5517232"/>
          <a:ext cx="4428492" cy="50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6" name="Equation" r:id="rId4" imgW="1600200" imgH="279400" progId="Equation.3">
                  <p:embed/>
                </p:oleObj>
              </mc:Choice>
              <mc:Fallback>
                <p:oleObj name="Equation" r:id="rId4" imgW="1600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5517232"/>
                        <a:ext cx="4428492" cy="50685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051942"/>
              </p:ext>
            </p:extLst>
          </p:nvPr>
        </p:nvGraphicFramePr>
        <p:xfrm>
          <a:off x="5508104" y="4797152"/>
          <a:ext cx="2809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7" name="Equation" r:id="rId6" imgW="101600" imgH="127000" progId="Equation.3">
                  <p:embed/>
                </p:oleObj>
              </mc:Choice>
              <mc:Fallback>
                <p:oleObj name="Equation" r:id="rId6" imgW="1016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8104" y="4797152"/>
                        <a:ext cx="280988" cy="2317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1990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819150"/>
            <a:ext cx="10764838" cy="79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3736" y="872716"/>
            <a:ext cx="324627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6174A"/>
                </a:solidFill>
              </a:rPr>
              <a:t>u</a:t>
            </a:r>
            <a:r>
              <a:rPr lang="en-US" sz="1200" b="0" dirty="0" smtClean="0">
                <a:solidFill>
                  <a:srgbClr val="06174A"/>
                </a:solidFill>
              </a:rPr>
              <a:t>[k]       u[k-1]    u[k-2]    u[k-3]                  d[k]</a:t>
            </a:r>
            <a:endParaRPr lang="en-US" sz="1200" b="0" dirty="0">
              <a:solidFill>
                <a:srgbClr val="06174A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474095"/>
              </p:ext>
            </p:extLst>
          </p:nvPr>
        </p:nvGraphicFramePr>
        <p:xfrm>
          <a:off x="539552" y="5517232"/>
          <a:ext cx="4428492" cy="50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2" name="Equation" r:id="rId4" imgW="1600200" imgH="279400" progId="Equation.3">
                  <p:embed/>
                </p:oleObj>
              </mc:Choice>
              <mc:Fallback>
                <p:oleObj name="Equation" r:id="rId4" imgW="1600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5517232"/>
                        <a:ext cx="4428492" cy="50685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182590"/>
              </p:ext>
            </p:extLst>
          </p:nvPr>
        </p:nvGraphicFramePr>
        <p:xfrm>
          <a:off x="4031940" y="4761148"/>
          <a:ext cx="2809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3" name="Equation" r:id="rId6" imgW="101600" imgH="127000" progId="Equation.3">
                  <p:embed/>
                </p:oleObj>
              </mc:Choice>
              <mc:Fallback>
                <p:oleObj name="Equation" r:id="rId6" imgW="1016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1940" y="4761148"/>
                        <a:ext cx="280988" cy="2317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3014" name="Picture 1" descr="slides_DSP2_chapter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88" y="-495300"/>
            <a:ext cx="12025313" cy="774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8351838" y="225425"/>
            <a:ext cx="5048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3016" name="Rectangle 1"/>
          <p:cNvSpPr>
            <a:spLocks noChangeArrowheads="1"/>
          </p:cNvSpPr>
          <p:nvPr/>
        </p:nvSpPr>
        <p:spPr bwMode="auto">
          <a:xfrm>
            <a:off x="3384550" y="1341438"/>
            <a:ext cx="1008063" cy="46799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3017" name="Picture 2" descr="Screen Shot 2015-08-14 at 11.41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229225"/>
            <a:ext cx="13684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" descr="Screen Shot 2015-08-14 at 11.41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5913438"/>
            <a:ext cx="89376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Recursive Least Squares (RLS) Algorithm</a:t>
            </a:r>
            <a:endParaRPr lang="en-US" sz="1800" dirty="0">
              <a:solidFill>
                <a:schemeClr val="tx1"/>
              </a:solidFill>
            </a:endParaRP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Square Root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</a:p>
          <a:p>
            <a:pPr lvl="4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Fast Algorithms</a:t>
            </a:r>
            <a:endParaRPr lang="en-US" sz="2400" b="1" dirty="0">
              <a:solidFill>
                <a:srgbClr val="FFFFFF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</a:rPr>
              <a:t>Kalman</a:t>
            </a:r>
            <a:r>
              <a:rPr lang="en-US" sz="2400" b="1" dirty="0" smtClean="0">
                <a:solidFill>
                  <a:schemeClr val="tx1"/>
                </a:solidFill>
              </a:rPr>
              <a:t> Filters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Square</a:t>
            </a:r>
            <a:r>
              <a:rPr lang="en-US" sz="1800" dirty="0">
                <a:solidFill>
                  <a:schemeClr val="tx1"/>
                </a:solidFill>
              </a:rPr>
              <a:t>-Root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50960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Fast RLS Algorithms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4036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25538"/>
            <a:ext cx="856932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1149"/>
              </p:ext>
            </p:extLst>
          </p:nvPr>
        </p:nvGraphicFramePr>
        <p:xfrm>
          <a:off x="3131840" y="2060848"/>
          <a:ext cx="7920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4" imgW="304800" imgH="165100" progId="Equation.3">
                  <p:embed/>
                </p:oleObj>
              </mc:Choice>
              <mc:Fallback>
                <p:oleObj name="Equation" r:id="rId4" imgW="304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2060848"/>
                        <a:ext cx="792088" cy="368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25406"/>
              </p:ext>
            </p:extLst>
          </p:nvPr>
        </p:nvGraphicFramePr>
        <p:xfrm>
          <a:off x="4103948" y="1160748"/>
          <a:ext cx="8905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6" imgW="342900" imgH="190500" progId="Equation.3">
                  <p:embed/>
                </p:oleObj>
              </mc:Choice>
              <mc:Fallback>
                <p:oleObj name="Equation" r:id="rId6" imgW="342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3948" y="1160748"/>
                        <a:ext cx="890588" cy="425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7337" y="2924944"/>
            <a:ext cx="6458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1D58"/>
                </a:solidFill>
              </a:rPr>
              <a:t>Will consider/derive 1 ‘fast’ algorithm here: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Fast </a:t>
            </a:r>
            <a:r>
              <a:rPr lang="en-US" sz="3200" dirty="0" smtClean="0"/>
              <a:t>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5060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25538"/>
            <a:ext cx="8389938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2016257" y="3173413"/>
            <a:ext cx="55536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40000"/>
                </a:solidFill>
              </a:rPr>
              <a:t>32)</a:t>
            </a:r>
            <a:endParaRPr lang="en-US" sz="2000" dirty="0">
              <a:solidFill>
                <a:srgbClr val="04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/>
              <a:t>1</a:t>
            </a:r>
            <a:r>
              <a:rPr lang="en-US" sz="2000" dirty="0" smtClean="0"/>
              <a:t>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1510" name="Picture 4" descr="images-9.jpe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268413"/>
            <a:ext cx="20177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636514"/>
            <a:ext cx="8269440" cy="621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1025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Fast </a:t>
            </a:r>
            <a:r>
              <a:rPr lang="en-US" sz="3200" dirty="0" smtClean="0"/>
              <a:t>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6084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2"/>
          <p:cNvSpPr txBox="1">
            <a:spLocks noChangeArrowheads="1"/>
          </p:cNvSpPr>
          <p:nvPr/>
        </p:nvSpPr>
        <p:spPr bwMode="auto">
          <a:xfrm rot="-5400000">
            <a:off x="-443845" y="3440912"/>
            <a:ext cx="3160992" cy="9048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See p.</a:t>
            </a:r>
            <a:r>
              <a:rPr lang="en-US" dirty="0" smtClean="0"/>
              <a:t>39 </a:t>
            </a:r>
            <a:r>
              <a:rPr lang="en-US" dirty="0"/>
              <a:t>for a signal </a:t>
            </a:r>
          </a:p>
          <a:p>
            <a:r>
              <a:rPr lang="en-US" dirty="0"/>
              <a:t>flow graph of this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Fast </a:t>
            </a:r>
            <a:r>
              <a:rPr lang="en-US" sz="3200" dirty="0" smtClean="0"/>
              <a:t>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7108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613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2933832" y="2168525"/>
            <a:ext cx="55536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40000"/>
                </a:solidFill>
              </a:rPr>
              <a:t>32)</a:t>
            </a:r>
            <a:endParaRPr lang="en-US" sz="2000" dirty="0">
              <a:solidFill>
                <a:srgbClr val="040000"/>
              </a:solidFill>
            </a:endParaRP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1979745" y="5553075"/>
            <a:ext cx="55536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40000"/>
                </a:solidFill>
              </a:rPr>
              <a:t>33)</a:t>
            </a:r>
            <a:endParaRPr lang="en-US" sz="2000" dirty="0">
              <a:solidFill>
                <a:srgbClr val="04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8133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6863"/>
            <a:ext cx="84978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4" name="Object 36"/>
          <p:cNvGraphicFramePr>
            <a:graphicFrameLocks noChangeAspect="1"/>
          </p:cNvGraphicFramePr>
          <p:nvPr/>
        </p:nvGraphicFramePr>
        <p:xfrm>
          <a:off x="287338" y="5013325"/>
          <a:ext cx="5221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Equation" r:id="rId4" imgW="3873500" imgH="965200" progId="Equation.3">
                  <p:embed/>
                </p:oleObj>
              </mc:Choice>
              <mc:Fallback>
                <p:oleObj name="Equation" r:id="rId4" imgW="3873500" imgH="965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013325"/>
                        <a:ext cx="5221287" cy="1009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9157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4644"/>
            <a:ext cx="864076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ight Triangle 1"/>
          <p:cNvSpPr>
            <a:spLocks noChangeArrowheads="1"/>
          </p:cNvSpPr>
          <p:nvPr/>
        </p:nvSpPr>
        <p:spPr bwMode="auto">
          <a:xfrm flipH="1" flipV="1">
            <a:off x="5003800" y="1592263"/>
            <a:ext cx="1189038" cy="1512887"/>
          </a:xfrm>
          <a:prstGeom prst="rtTriangle">
            <a:avLst/>
          </a:prstGeom>
          <a:solidFill>
            <a:schemeClr val="tx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6875463" y="1592263"/>
            <a:ext cx="396875" cy="1584325"/>
          </a:xfrm>
          <a:prstGeom prst="rect">
            <a:avLst/>
          </a:prstGeom>
          <a:solidFill>
            <a:schemeClr val="tx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059113" y="3141663"/>
            <a:ext cx="612775" cy="53975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895850" y="836613"/>
            <a:ext cx="1331913" cy="323850"/>
          </a:xfrm>
          <a:prstGeom prst="rect">
            <a:avLst/>
          </a:prstGeom>
          <a:solidFill>
            <a:schemeClr val="tx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840538" y="836613"/>
            <a:ext cx="431800" cy="323850"/>
          </a:xfrm>
          <a:prstGeom prst="rect">
            <a:avLst/>
          </a:prstGeom>
          <a:solidFill>
            <a:schemeClr val="tx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Fast </a:t>
            </a:r>
            <a:r>
              <a:rPr lang="en-US" sz="3200" dirty="0" smtClean="0"/>
              <a:t>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50180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605838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358775" y="1268413"/>
            <a:ext cx="433388" cy="5048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1499001" y="5265738"/>
            <a:ext cx="769136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40000"/>
                </a:solidFill>
              </a:rPr>
              <a:t>37   :</a:t>
            </a:r>
            <a:endParaRPr lang="en-US" sz="2000" dirty="0">
              <a:solidFill>
                <a:srgbClr val="040000"/>
              </a:solidFill>
            </a:endParaRP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1403482" y="4149725"/>
            <a:ext cx="55536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40000"/>
                </a:solidFill>
              </a:rPr>
              <a:t>36:</a:t>
            </a:r>
            <a:endParaRPr lang="en-US" sz="2000" dirty="0">
              <a:solidFill>
                <a:srgbClr val="040000"/>
              </a:solidFill>
            </a:endParaRPr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1388401" y="3068638"/>
            <a:ext cx="55536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40000"/>
                </a:solidFill>
              </a:rPr>
              <a:t>35:</a:t>
            </a:r>
            <a:endParaRPr lang="en-US" sz="2000" dirty="0">
              <a:solidFill>
                <a:srgbClr val="04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596188" y="3284538"/>
            <a:ext cx="8286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92163" y="3681413"/>
            <a:ext cx="716438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7416316" y="2996952"/>
            <a:ext cx="1116124" cy="86409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91580" y="3465004"/>
            <a:ext cx="6804756" cy="46805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1204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60350"/>
            <a:ext cx="8547100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ight Triangle 6"/>
          <p:cNvSpPr>
            <a:spLocks noChangeArrowheads="1"/>
          </p:cNvSpPr>
          <p:nvPr/>
        </p:nvSpPr>
        <p:spPr bwMode="auto">
          <a:xfrm flipH="1" flipV="1">
            <a:off x="4859338" y="1449388"/>
            <a:ext cx="1189037" cy="1511300"/>
          </a:xfrm>
          <a:prstGeom prst="rtTriangle">
            <a:avLst/>
          </a:prstGeom>
          <a:solidFill>
            <a:srgbClr val="8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06" name="Right Triangle 8"/>
          <p:cNvSpPr>
            <a:spLocks noChangeArrowheads="1"/>
          </p:cNvSpPr>
          <p:nvPr/>
        </p:nvSpPr>
        <p:spPr bwMode="auto">
          <a:xfrm flipH="1" flipV="1">
            <a:off x="611188" y="2960688"/>
            <a:ext cx="612775" cy="755650"/>
          </a:xfrm>
          <a:prstGeom prst="rtTriangle">
            <a:avLst/>
          </a:prstGeom>
          <a:solidFill>
            <a:schemeClr val="tx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6227763" y="1449388"/>
            <a:ext cx="396875" cy="1584325"/>
          </a:xfrm>
          <a:prstGeom prst="rect">
            <a:avLst/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08" name="Rectangle 10"/>
          <p:cNvSpPr>
            <a:spLocks noChangeArrowheads="1"/>
          </p:cNvSpPr>
          <p:nvPr/>
        </p:nvSpPr>
        <p:spPr bwMode="auto">
          <a:xfrm>
            <a:off x="1258888" y="2960688"/>
            <a:ext cx="468312" cy="720725"/>
          </a:xfrm>
          <a:prstGeom prst="rect">
            <a:avLst/>
          </a:prstGeom>
          <a:solidFill>
            <a:schemeClr val="tx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4427538" y="1449388"/>
            <a:ext cx="396875" cy="1584325"/>
          </a:xfrm>
          <a:prstGeom prst="rect">
            <a:avLst/>
          </a:prstGeom>
          <a:solidFill>
            <a:schemeClr val="tx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1008063" y="4400550"/>
            <a:ext cx="719137" cy="541338"/>
          </a:xfrm>
          <a:prstGeom prst="rect">
            <a:avLst/>
          </a:prstGeom>
          <a:solidFill>
            <a:schemeClr val="tx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11" name="TextBox 20"/>
          <p:cNvSpPr txBox="1">
            <a:spLocks noChangeArrowheads="1"/>
          </p:cNvSpPr>
          <p:nvPr/>
        </p:nvSpPr>
        <p:spPr bwMode="auto">
          <a:xfrm>
            <a:off x="6192838" y="1779588"/>
            <a:ext cx="328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51212" name="TextBox 22"/>
          <p:cNvSpPr txBox="1">
            <a:spLocks noChangeArrowheads="1"/>
          </p:cNvSpPr>
          <p:nvPr/>
        </p:nvSpPr>
        <p:spPr bwMode="auto">
          <a:xfrm>
            <a:off x="4427538" y="1773238"/>
            <a:ext cx="33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51213" name="TextBox 23"/>
          <p:cNvSpPr txBox="1">
            <a:spLocks noChangeArrowheads="1"/>
          </p:cNvSpPr>
          <p:nvPr/>
        </p:nvSpPr>
        <p:spPr bwMode="auto">
          <a:xfrm>
            <a:off x="5508625" y="1773238"/>
            <a:ext cx="32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grpSp>
        <p:nvGrpSpPr>
          <p:cNvPr id="51214" name="Group 2"/>
          <p:cNvGrpSpPr>
            <a:grpSpLocks/>
          </p:cNvGrpSpPr>
          <p:nvPr/>
        </p:nvGrpSpPr>
        <p:grpSpPr bwMode="auto">
          <a:xfrm>
            <a:off x="2016125" y="404813"/>
            <a:ext cx="1079500" cy="1187450"/>
            <a:chOff x="2735796" y="3789363"/>
            <a:chExt cx="2628292" cy="2555527"/>
          </a:xfrm>
        </p:grpSpPr>
        <p:sp>
          <p:nvSpPr>
            <p:cNvPr id="51221" name="Rectangle 2"/>
            <p:cNvSpPr>
              <a:spLocks noChangeArrowheads="1"/>
            </p:cNvSpPr>
            <p:nvPr/>
          </p:nvSpPr>
          <p:spPr bwMode="auto">
            <a:xfrm>
              <a:off x="3851275" y="3789363"/>
              <a:ext cx="684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1222" name="Right Triangle 6"/>
            <p:cNvSpPr>
              <a:spLocks noChangeArrowheads="1"/>
            </p:cNvSpPr>
            <p:nvPr/>
          </p:nvSpPr>
          <p:spPr bwMode="auto">
            <a:xfrm flipH="1" flipV="1">
              <a:off x="2735796" y="3933056"/>
              <a:ext cx="1189037" cy="1511300"/>
            </a:xfrm>
            <a:prstGeom prst="rtTriangle">
              <a:avLst/>
            </a:prstGeom>
            <a:solidFill>
              <a:srgbClr val="8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1223" name="Rectangle 11"/>
            <p:cNvSpPr>
              <a:spLocks noChangeArrowheads="1"/>
            </p:cNvSpPr>
            <p:nvPr/>
          </p:nvSpPr>
          <p:spPr bwMode="auto">
            <a:xfrm>
              <a:off x="4067944" y="3933056"/>
              <a:ext cx="612068" cy="1584325"/>
            </a:xfrm>
            <a:prstGeom prst="rect">
              <a:avLst/>
            </a:prstGeom>
            <a:solidFill>
              <a:schemeClr val="tx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1224" name="Rectangle 9"/>
            <p:cNvSpPr>
              <a:spLocks noChangeArrowheads="1"/>
            </p:cNvSpPr>
            <p:nvPr/>
          </p:nvSpPr>
          <p:spPr bwMode="auto">
            <a:xfrm>
              <a:off x="4824028" y="3933056"/>
              <a:ext cx="540060" cy="1584325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1225" name="Right Triangle 8"/>
            <p:cNvSpPr>
              <a:spLocks noChangeArrowheads="1"/>
            </p:cNvSpPr>
            <p:nvPr/>
          </p:nvSpPr>
          <p:spPr bwMode="auto">
            <a:xfrm flipH="1" flipV="1">
              <a:off x="4067944" y="5589240"/>
              <a:ext cx="612775" cy="755650"/>
            </a:xfrm>
            <a:prstGeom prst="rtTriangle">
              <a:avLst/>
            </a:prstGeom>
            <a:solidFill>
              <a:schemeClr val="tx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1226" name="Rectangle 10"/>
            <p:cNvSpPr>
              <a:spLocks noChangeArrowheads="1"/>
            </p:cNvSpPr>
            <p:nvPr/>
          </p:nvSpPr>
          <p:spPr bwMode="auto">
            <a:xfrm>
              <a:off x="4788021" y="5570488"/>
              <a:ext cx="576065" cy="774402"/>
            </a:xfrm>
            <a:prstGeom prst="rect">
              <a:avLst/>
            </a:prstGeom>
            <a:solidFill>
              <a:schemeClr val="tx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sz="1200"/>
            </a:p>
          </p:txBody>
        </p:sp>
        <p:sp>
          <p:nvSpPr>
            <p:cNvPr id="51227" name="TextBox 18"/>
            <p:cNvSpPr txBox="1">
              <a:spLocks noChangeArrowheads="1"/>
            </p:cNvSpPr>
            <p:nvPr/>
          </p:nvSpPr>
          <p:spPr bwMode="auto">
            <a:xfrm>
              <a:off x="3335447" y="4263479"/>
              <a:ext cx="539275" cy="595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A</a:t>
              </a:r>
            </a:p>
          </p:txBody>
        </p:sp>
        <p:sp>
          <p:nvSpPr>
            <p:cNvPr id="51228" name="TextBox 19"/>
            <p:cNvSpPr txBox="1">
              <a:spLocks noChangeArrowheads="1"/>
            </p:cNvSpPr>
            <p:nvPr/>
          </p:nvSpPr>
          <p:spPr bwMode="auto">
            <a:xfrm>
              <a:off x="4750820" y="4269407"/>
              <a:ext cx="505440" cy="595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</a:t>
              </a:r>
            </a:p>
          </p:txBody>
        </p:sp>
        <p:sp>
          <p:nvSpPr>
            <p:cNvPr id="51229" name="TextBox 21"/>
            <p:cNvSpPr txBox="1">
              <a:spLocks noChangeArrowheads="1"/>
            </p:cNvSpPr>
            <p:nvPr/>
          </p:nvSpPr>
          <p:spPr bwMode="auto">
            <a:xfrm>
              <a:off x="4049942" y="4257093"/>
              <a:ext cx="523257" cy="595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B</a:t>
              </a:r>
            </a:p>
          </p:txBody>
        </p:sp>
        <p:sp>
          <p:nvSpPr>
            <p:cNvPr id="51230" name="TextBox 24"/>
            <p:cNvSpPr txBox="1">
              <a:spLocks noChangeArrowheads="1"/>
            </p:cNvSpPr>
            <p:nvPr/>
          </p:nvSpPr>
          <p:spPr bwMode="auto">
            <a:xfrm>
              <a:off x="4750820" y="5493048"/>
              <a:ext cx="505440" cy="61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</a:t>
              </a:r>
            </a:p>
          </p:txBody>
        </p:sp>
        <p:sp>
          <p:nvSpPr>
            <p:cNvPr id="51231" name="TextBox 25"/>
            <p:cNvSpPr txBox="1">
              <a:spLocks noChangeArrowheads="1"/>
            </p:cNvSpPr>
            <p:nvPr/>
          </p:nvSpPr>
          <p:spPr bwMode="auto">
            <a:xfrm>
              <a:off x="4157770" y="5480177"/>
              <a:ext cx="505440" cy="595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</a:p>
          </p:txBody>
        </p:sp>
      </p:grpSp>
      <p:sp>
        <p:nvSpPr>
          <p:cNvPr id="51215" name="TextBox 26"/>
          <p:cNvSpPr txBox="1">
            <a:spLocks noChangeArrowheads="1"/>
          </p:cNvSpPr>
          <p:nvPr/>
        </p:nvSpPr>
        <p:spPr bwMode="auto">
          <a:xfrm>
            <a:off x="1331913" y="2932113"/>
            <a:ext cx="328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</a:t>
            </a:r>
          </a:p>
        </p:txBody>
      </p:sp>
      <p:sp>
        <p:nvSpPr>
          <p:cNvPr id="51216" name="TextBox 27"/>
          <p:cNvSpPr txBox="1">
            <a:spLocks noChangeArrowheads="1"/>
          </p:cNvSpPr>
          <p:nvPr/>
        </p:nvSpPr>
        <p:spPr bwMode="auto">
          <a:xfrm>
            <a:off x="863600" y="2932113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51217" name="Rectangle 1"/>
          <p:cNvSpPr>
            <a:spLocks noChangeArrowheads="1"/>
          </p:cNvSpPr>
          <p:nvPr/>
        </p:nvSpPr>
        <p:spPr bwMode="auto">
          <a:xfrm>
            <a:off x="1835150" y="2924175"/>
            <a:ext cx="1189038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18" name="Rectangle 2"/>
          <p:cNvSpPr>
            <a:spLocks noChangeArrowheads="1"/>
          </p:cNvSpPr>
          <p:nvPr/>
        </p:nvSpPr>
        <p:spPr bwMode="auto">
          <a:xfrm>
            <a:off x="2916238" y="2924175"/>
            <a:ext cx="863600" cy="4603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19" name="Rectangle 3"/>
          <p:cNvSpPr>
            <a:spLocks noChangeArrowheads="1"/>
          </p:cNvSpPr>
          <p:nvPr/>
        </p:nvSpPr>
        <p:spPr bwMode="auto">
          <a:xfrm>
            <a:off x="3059113" y="3608388"/>
            <a:ext cx="720725" cy="730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20" name="Rectangle 4"/>
          <p:cNvSpPr>
            <a:spLocks noChangeArrowheads="1"/>
          </p:cNvSpPr>
          <p:nvPr/>
        </p:nvSpPr>
        <p:spPr bwMode="auto">
          <a:xfrm>
            <a:off x="1584325" y="3284538"/>
            <a:ext cx="287338" cy="730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395536" y="3825044"/>
            <a:ext cx="3096344" cy="1368152"/>
          </a:xfrm>
          <a:prstGeom prst="rect">
            <a:avLst/>
          </a:prstGeom>
          <a:solidFill>
            <a:srgbClr val="FFFF66">
              <a:alpha val="3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52229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60350"/>
            <a:ext cx="86074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1"/>
          <p:cNvSpPr>
            <a:spLocks noChangeArrowheads="1"/>
          </p:cNvSpPr>
          <p:nvPr/>
        </p:nvSpPr>
        <p:spPr bwMode="auto">
          <a:xfrm>
            <a:off x="1908175" y="2852738"/>
            <a:ext cx="1979613" cy="6477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1619250" y="3249613"/>
            <a:ext cx="396875" cy="1079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2232" name="Rectangle 3"/>
          <p:cNvSpPr>
            <a:spLocks noChangeArrowheads="1"/>
          </p:cNvSpPr>
          <p:nvPr/>
        </p:nvSpPr>
        <p:spPr bwMode="auto">
          <a:xfrm>
            <a:off x="1908175" y="3573463"/>
            <a:ext cx="1223963" cy="46831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2233" name="Rectangle 4"/>
          <p:cNvSpPr>
            <a:spLocks noChangeArrowheads="1"/>
          </p:cNvSpPr>
          <p:nvPr/>
        </p:nvSpPr>
        <p:spPr bwMode="auto">
          <a:xfrm>
            <a:off x="3167063" y="3573463"/>
            <a:ext cx="720725" cy="5397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3252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0350"/>
            <a:ext cx="8499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3" name="Group 22"/>
          <p:cNvGrpSpPr>
            <a:grpSpLocks/>
          </p:cNvGrpSpPr>
          <p:nvPr/>
        </p:nvGrpSpPr>
        <p:grpSpPr bwMode="auto">
          <a:xfrm>
            <a:off x="2087563" y="800100"/>
            <a:ext cx="3421062" cy="5184775"/>
            <a:chOff x="2087724" y="800708"/>
            <a:chExt cx="3420380" cy="5184576"/>
          </a:xfrm>
        </p:grpSpPr>
        <p:sp>
          <p:nvSpPr>
            <p:cNvPr id="53258" name="Rectangle 1"/>
            <p:cNvSpPr>
              <a:spLocks noChangeArrowheads="1"/>
            </p:cNvSpPr>
            <p:nvPr/>
          </p:nvSpPr>
          <p:spPr bwMode="auto">
            <a:xfrm>
              <a:off x="3455876" y="800708"/>
              <a:ext cx="864096" cy="5184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59" name="Rectangle 5"/>
            <p:cNvSpPr>
              <a:spLocks noChangeArrowheads="1"/>
            </p:cNvSpPr>
            <p:nvPr/>
          </p:nvSpPr>
          <p:spPr bwMode="auto">
            <a:xfrm>
              <a:off x="4211960" y="1952836"/>
              <a:ext cx="1296144" cy="72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0" name="Rectangle 11"/>
            <p:cNvSpPr>
              <a:spLocks noChangeArrowheads="1"/>
            </p:cNvSpPr>
            <p:nvPr/>
          </p:nvSpPr>
          <p:spPr bwMode="auto">
            <a:xfrm>
              <a:off x="4211960" y="2924944"/>
              <a:ext cx="1296144" cy="72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1" name="Rectangle 12"/>
            <p:cNvSpPr>
              <a:spLocks noChangeArrowheads="1"/>
            </p:cNvSpPr>
            <p:nvPr/>
          </p:nvSpPr>
          <p:spPr bwMode="auto">
            <a:xfrm>
              <a:off x="4211960" y="3861048"/>
              <a:ext cx="1296144" cy="72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2" name="Rectangle 13"/>
            <p:cNvSpPr>
              <a:spLocks noChangeArrowheads="1"/>
            </p:cNvSpPr>
            <p:nvPr/>
          </p:nvSpPr>
          <p:spPr bwMode="auto">
            <a:xfrm>
              <a:off x="4211960" y="4797152"/>
              <a:ext cx="1296144" cy="72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3" name="Rectangle 14"/>
            <p:cNvSpPr>
              <a:spLocks noChangeArrowheads="1"/>
            </p:cNvSpPr>
            <p:nvPr/>
          </p:nvSpPr>
          <p:spPr bwMode="auto">
            <a:xfrm>
              <a:off x="4211960" y="5625244"/>
              <a:ext cx="1296144" cy="72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53264" name="Picture 8" descr="Screen Shot 2015-08-14 at 11.24.5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876" y="1052736"/>
              <a:ext cx="1235100" cy="45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5" name="Rectangle 9"/>
            <p:cNvSpPr>
              <a:spLocks noChangeArrowheads="1"/>
            </p:cNvSpPr>
            <p:nvPr/>
          </p:nvSpPr>
          <p:spPr bwMode="auto">
            <a:xfrm>
              <a:off x="2087724" y="1088740"/>
              <a:ext cx="1044116" cy="45005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6" name="Rectangle 10"/>
            <p:cNvSpPr>
              <a:spLocks noChangeArrowheads="1"/>
            </p:cNvSpPr>
            <p:nvPr/>
          </p:nvSpPr>
          <p:spPr bwMode="auto">
            <a:xfrm>
              <a:off x="4247964" y="1736812"/>
              <a:ext cx="216024" cy="2520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7" name="Rectangle 24"/>
            <p:cNvSpPr>
              <a:spLocks noChangeArrowheads="1"/>
            </p:cNvSpPr>
            <p:nvPr/>
          </p:nvSpPr>
          <p:spPr bwMode="auto">
            <a:xfrm>
              <a:off x="4247964" y="4581128"/>
              <a:ext cx="216024" cy="2520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8" name="Rectangle 26"/>
            <p:cNvSpPr>
              <a:spLocks noChangeArrowheads="1"/>
            </p:cNvSpPr>
            <p:nvPr/>
          </p:nvSpPr>
          <p:spPr bwMode="auto">
            <a:xfrm>
              <a:off x="4211960" y="3609020"/>
              <a:ext cx="216024" cy="2520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69" name="Rectangle 27"/>
            <p:cNvSpPr>
              <a:spLocks noChangeArrowheads="1"/>
            </p:cNvSpPr>
            <p:nvPr/>
          </p:nvSpPr>
          <p:spPr bwMode="auto">
            <a:xfrm>
              <a:off x="4247964" y="2708920"/>
              <a:ext cx="216024" cy="2520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70" name="Rectangle 15"/>
            <p:cNvSpPr>
              <a:spLocks noChangeArrowheads="1"/>
            </p:cNvSpPr>
            <p:nvPr/>
          </p:nvSpPr>
          <p:spPr bwMode="auto">
            <a:xfrm>
              <a:off x="4211960" y="1475069"/>
              <a:ext cx="216024" cy="457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71" name="Rectangle 29"/>
            <p:cNvSpPr>
              <a:spLocks noChangeArrowheads="1"/>
            </p:cNvSpPr>
            <p:nvPr/>
          </p:nvSpPr>
          <p:spPr bwMode="auto">
            <a:xfrm>
              <a:off x="4211960" y="2411173"/>
              <a:ext cx="216024" cy="457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72" name="Rectangle 30"/>
            <p:cNvSpPr>
              <a:spLocks noChangeArrowheads="1"/>
            </p:cNvSpPr>
            <p:nvPr/>
          </p:nvSpPr>
          <p:spPr bwMode="auto">
            <a:xfrm>
              <a:off x="4211960" y="3356992"/>
              <a:ext cx="216024" cy="457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73" name="Rectangle 31"/>
            <p:cNvSpPr>
              <a:spLocks noChangeArrowheads="1"/>
            </p:cNvSpPr>
            <p:nvPr/>
          </p:nvSpPr>
          <p:spPr bwMode="auto">
            <a:xfrm>
              <a:off x="4211960" y="4293096"/>
              <a:ext cx="216024" cy="457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74" name="Rectangle 20"/>
            <p:cNvSpPr>
              <a:spLocks noChangeArrowheads="1"/>
            </p:cNvSpPr>
            <p:nvPr/>
          </p:nvSpPr>
          <p:spPr bwMode="auto">
            <a:xfrm>
              <a:off x="3563888" y="4977172"/>
              <a:ext cx="864096" cy="6120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3275" name="Rectangle 21"/>
            <p:cNvSpPr>
              <a:spLocks noChangeArrowheads="1"/>
            </p:cNvSpPr>
            <p:nvPr/>
          </p:nvSpPr>
          <p:spPr bwMode="auto">
            <a:xfrm>
              <a:off x="3599892" y="4869160"/>
              <a:ext cx="252028" cy="72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254" name="Rectangle 23"/>
          <p:cNvSpPr>
            <a:spLocks noChangeArrowheads="1"/>
          </p:cNvSpPr>
          <p:nvPr/>
        </p:nvSpPr>
        <p:spPr bwMode="auto">
          <a:xfrm>
            <a:off x="3887788" y="4905375"/>
            <a:ext cx="504825" cy="1444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3255" name="Rectangle 28"/>
          <p:cNvSpPr>
            <a:spLocks noChangeArrowheads="1"/>
          </p:cNvSpPr>
          <p:nvPr/>
        </p:nvSpPr>
        <p:spPr bwMode="auto">
          <a:xfrm>
            <a:off x="4427538" y="4833938"/>
            <a:ext cx="1081087" cy="7143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3256" name="Rectangle 32"/>
          <p:cNvSpPr>
            <a:spLocks noChangeArrowheads="1"/>
          </p:cNvSpPr>
          <p:nvPr/>
        </p:nvSpPr>
        <p:spPr bwMode="auto">
          <a:xfrm>
            <a:off x="5580063" y="4859338"/>
            <a:ext cx="431800" cy="4603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05028"/>
              </p:ext>
            </p:extLst>
          </p:nvPr>
        </p:nvGraphicFramePr>
        <p:xfrm>
          <a:off x="3815916" y="404664"/>
          <a:ext cx="82809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name="Equation" r:id="rId5" imgW="304800" imgH="165100" progId="Equation.3">
                  <p:embed/>
                </p:oleObj>
              </mc:Choice>
              <mc:Fallback>
                <p:oleObj name="Equation" r:id="rId5" imgW="304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5916" y="404664"/>
                        <a:ext cx="828092" cy="334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364638"/>
              </p:ext>
            </p:extLst>
          </p:nvPr>
        </p:nvGraphicFramePr>
        <p:xfrm>
          <a:off x="4608004" y="471525"/>
          <a:ext cx="8985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Equation" r:id="rId7" imgW="381000" imgH="127000" progId="Equation.3">
                  <p:embed/>
                </p:oleObj>
              </mc:Choice>
              <mc:Fallback>
                <p:oleObj name="Equation" r:id="rId7" imgW="381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8004" y="471525"/>
                        <a:ext cx="898525" cy="25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043608" y="2924944"/>
            <a:ext cx="7668852" cy="972108"/>
          </a:xfrm>
          <a:prstGeom prst="rect">
            <a:avLst/>
          </a:prstGeom>
          <a:solidFill>
            <a:schemeClr val="tx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3486" y="3032956"/>
            <a:ext cx="1313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“n-</a:t>
            </a:r>
            <a:r>
              <a:rPr lang="en-US" sz="1600" dirty="0" err="1" smtClean="0"/>
              <a:t>th</a:t>
            </a:r>
            <a:r>
              <a:rPr lang="en-US" sz="1600" dirty="0" smtClean="0"/>
              <a:t> layer” 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Fast RLS Algorithms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Number of ‘layers’ = filter order L +1</a:t>
            </a:r>
            <a:endParaRPr lang="en-US" b="0" dirty="0">
              <a:cs typeface="+mn-cs"/>
            </a:endParaRPr>
          </a:p>
          <a:p>
            <a:pPr>
              <a:spcBef>
                <a:spcPts val="1872"/>
              </a:spcBef>
              <a:buNone/>
              <a:defRPr/>
            </a:pPr>
            <a:r>
              <a:rPr lang="en-US" b="0" dirty="0"/>
              <a:t>Six rotations per layer, four multiplications per rotation, hence overall complexity is ≈24(L+1)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b="0" dirty="0" smtClean="0">
                <a:cs typeface="+mn-cs"/>
              </a:rPr>
              <a:t>   </a:t>
            </a:r>
            <a:r>
              <a:rPr lang="en-US" sz="1800" b="0" dirty="0" smtClean="0">
                <a:cs typeface="+mn-cs"/>
              </a:rPr>
              <a:t>(compare to LMS &amp; (standard) RLS)</a:t>
            </a:r>
          </a:p>
          <a:p>
            <a:pPr>
              <a:spcBef>
                <a:spcPts val="1872"/>
              </a:spcBef>
              <a:buFontTx/>
              <a:buNone/>
              <a:defRPr/>
            </a:pPr>
            <a:r>
              <a:rPr lang="en-US" b="0" dirty="0" smtClean="0">
                <a:cs typeface="+mn-cs"/>
              </a:rPr>
              <a:t>Each layer has the same structure (see next slide) </a:t>
            </a:r>
            <a:r>
              <a:rPr lang="en-US" sz="2400" b="0" dirty="0" smtClean="0">
                <a:cs typeface="+mn-cs"/>
              </a:rPr>
              <a:t>Epsilon’s correspond to forward and backward prediction problems applied to input signal u[k]                                 By multiplying epsilon’s with cosine-products true forward (f) and backward (b) residuals are obtained          Prediction order is increased when going from one layer to the next lower layer</a:t>
            </a:r>
          </a:p>
        </p:txBody>
      </p:sp>
    </p:spTree>
    <p:extLst>
      <p:ext uri="{BB962C8B-B14F-4D97-AF65-F5344CB8AC3E}">
        <p14:creationId xmlns:p14="http://schemas.microsoft.com/office/powerpoint/2010/main" val="14966620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54277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92100"/>
            <a:ext cx="853281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 smtClean="0"/>
              <a:t>2/5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8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3685"/>
            <a:ext cx="8004891" cy="60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72157"/>
              </p:ext>
            </p:extLst>
          </p:nvPr>
        </p:nvGraphicFramePr>
        <p:xfrm>
          <a:off x="1834783" y="4243801"/>
          <a:ext cx="5588150" cy="91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Equation" r:id="rId4" imgW="2286000" imgH="393700" progId="Equation.3">
                  <p:embed/>
                </p:oleObj>
              </mc:Choice>
              <mc:Fallback>
                <p:oleObj name="Equation" r:id="rId4" imgW="2286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4783" y="4243801"/>
                        <a:ext cx="5588150" cy="9133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8660"/>
              </p:ext>
            </p:extLst>
          </p:nvPr>
        </p:nvGraphicFramePr>
        <p:xfrm>
          <a:off x="1835696" y="2852936"/>
          <a:ext cx="5616624" cy="65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Equation" r:id="rId6" imgW="2590800" imgH="317500" progId="Equation.3">
                  <p:embed/>
                </p:oleObj>
              </mc:Choice>
              <mc:Fallback>
                <p:oleObj name="Equation" r:id="rId6" imgW="2590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5696" y="2852936"/>
                        <a:ext cx="5616624" cy="65363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03537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5845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38233"/>
              </p:ext>
            </p:extLst>
          </p:nvPr>
        </p:nvGraphicFramePr>
        <p:xfrm>
          <a:off x="1007604" y="3933056"/>
          <a:ext cx="7920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4" imgW="304800" imgH="165100" progId="Equation.3">
                  <p:embed/>
                </p:oleObj>
              </mc:Choice>
              <mc:Fallback>
                <p:oleObj name="Equation" r:id="rId4" imgW="304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7604" y="3933056"/>
                        <a:ext cx="792088" cy="368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7044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/>
              <a:t>3</a:t>
            </a:r>
            <a:r>
              <a:rPr lang="en-US" sz="2000" dirty="0" smtClean="0"/>
              <a:t>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8-10-24 at 19.4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172750"/>
            <a:ext cx="7236804" cy="49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22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/>
              <a:t>4</a:t>
            </a:r>
            <a:r>
              <a:rPr lang="en-US" sz="2000" dirty="0" smtClean="0"/>
              <a:t>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8-10-24 at 19.4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0748"/>
            <a:ext cx="73889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852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Recap </a:t>
            </a:r>
            <a:r>
              <a:rPr lang="en-US" sz="2000" dirty="0" smtClean="0"/>
              <a:t>5/</a:t>
            </a:r>
            <a:r>
              <a:rPr lang="en-US" sz="2000" dirty="0"/>
              <a:t>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641146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Computational Complexity:</a:t>
            </a: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Standard RLS algorithm has </a:t>
            </a:r>
            <a:r>
              <a:rPr lang="en-US" sz="2000" dirty="0" smtClean="0">
                <a:cs typeface="+mn-cs"/>
              </a:rPr>
              <a:t>O(L</a:t>
            </a:r>
            <a:r>
              <a:rPr lang="en-US" sz="2000" baseline="30000" dirty="0" smtClean="0">
                <a:cs typeface="+mn-cs"/>
              </a:rPr>
              <a:t>2</a:t>
            </a:r>
            <a:r>
              <a:rPr lang="en-US" sz="2000" dirty="0" smtClean="0">
                <a:cs typeface="+mn-cs"/>
              </a:rPr>
              <a:t>) </a:t>
            </a:r>
            <a:r>
              <a:rPr lang="en-US" sz="2000" b="0" dirty="0" smtClean="0">
                <a:cs typeface="+mn-cs"/>
              </a:rPr>
              <a:t>computational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complexity per update</a:t>
            </a:r>
            <a:endParaRPr lang="en-US" sz="2000" b="0" dirty="0">
              <a:cs typeface="+mn-cs"/>
            </a:endParaRPr>
          </a:p>
          <a:p>
            <a:pPr>
              <a:spcBef>
                <a:spcPts val="1176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In Chapter-9, will present ‘</a:t>
            </a:r>
            <a:r>
              <a:rPr lang="en-US" sz="2400" b="0" u="sng" dirty="0" smtClean="0">
                <a:cs typeface="+mn-cs"/>
              </a:rPr>
              <a:t>Fast RLS</a:t>
            </a:r>
            <a:r>
              <a:rPr lang="en-US" sz="2400" b="0" dirty="0" smtClean="0">
                <a:cs typeface="+mn-cs"/>
              </a:rPr>
              <a:t>’ algorithms with          </a:t>
            </a:r>
            <a:r>
              <a:rPr lang="en-US" sz="2400" dirty="0" smtClean="0"/>
              <a:t>O</a:t>
            </a:r>
            <a:r>
              <a:rPr lang="en-US" sz="2400" dirty="0"/>
              <a:t>(L) </a:t>
            </a:r>
            <a:r>
              <a:rPr lang="en-US" sz="2400" b="0" dirty="0" smtClean="0"/>
              <a:t>computational complexity</a:t>
            </a:r>
          </a:p>
          <a:p>
            <a:pPr>
              <a:spcBef>
                <a:spcPts val="1176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/>
              <a:t>Numerical Analysis/Stability</a:t>
            </a:r>
            <a:r>
              <a:rPr lang="en-US" dirty="0" smtClean="0"/>
              <a:t>: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sz="2000" b="0" dirty="0"/>
              <a:t>Standard RLS algorithm </a:t>
            </a:r>
            <a:r>
              <a:rPr lang="en-US" sz="2000" b="0" dirty="0" smtClean="0"/>
              <a:t>has </a:t>
            </a:r>
            <a:r>
              <a:rPr lang="en-US" sz="2000" b="0" dirty="0"/>
              <a:t>been shown to have unstable quantization </a:t>
            </a:r>
            <a:endParaRPr lang="en-US" sz="2000" b="0" dirty="0" smtClean="0"/>
          </a:p>
          <a:p>
            <a:pPr>
              <a:buFontTx/>
              <a:buNone/>
              <a:defRPr/>
            </a:pPr>
            <a:r>
              <a:rPr lang="en-US" sz="2000" b="0" dirty="0" smtClean="0"/>
              <a:t>error propagation </a:t>
            </a:r>
            <a:r>
              <a:rPr lang="en-US" sz="2000" b="0" dirty="0"/>
              <a:t>(in low-precision implementation</a:t>
            </a:r>
            <a:r>
              <a:rPr lang="en-US" sz="2000" b="0" dirty="0" smtClean="0"/>
              <a:t>)</a:t>
            </a:r>
            <a:endParaRPr lang="en-US" sz="2000" b="0" dirty="0"/>
          </a:p>
          <a:p>
            <a:pPr>
              <a:spcBef>
                <a:spcPts val="1224"/>
              </a:spcBef>
              <a:buFontTx/>
              <a:buNone/>
              <a:defRPr/>
            </a:pPr>
            <a:r>
              <a:rPr lang="en-US" sz="2400" b="0" dirty="0"/>
              <a:t>In </a:t>
            </a:r>
            <a:r>
              <a:rPr lang="en-US" sz="2400" b="0" dirty="0" smtClean="0"/>
              <a:t>Chapter-</a:t>
            </a:r>
            <a:r>
              <a:rPr lang="en-US" sz="2400" b="0" dirty="0"/>
              <a:t>9, will present ‘</a:t>
            </a:r>
            <a:r>
              <a:rPr lang="en-US" sz="2400" b="0" u="sng" dirty="0"/>
              <a:t>Square-Root RLS</a:t>
            </a:r>
            <a:r>
              <a:rPr lang="en-US" sz="2400" b="0" dirty="0"/>
              <a:t>’ algorithms </a:t>
            </a:r>
            <a:r>
              <a:rPr lang="en-US" sz="2400" b="0" dirty="0" smtClean="0"/>
              <a:t>which </a:t>
            </a:r>
            <a:r>
              <a:rPr lang="en-US" sz="2400" b="0" dirty="0"/>
              <a:t>are shown to be perfectly stable </a:t>
            </a:r>
            <a:r>
              <a:rPr lang="en-US" sz="2400" b="0" dirty="0" smtClean="0"/>
              <a:t>numerically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429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Recursive Least Squares (RLS) Algorithm</a:t>
            </a:r>
            <a:endParaRPr lang="en-US" sz="1800" dirty="0">
              <a:solidFill>
                <a:schemeClr val="tx1"/>
              </a:solidFill>
            </a:endParaRP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2400" dirty="0"/>
              <a:t>Square Root </a:t>
            </a:r>
            <a:r>
              <a:rPr lang="en-US" sz="2400" dirty="0" smtClean="0"/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Algorithms</a:t>
            </a:r>
            <a:endParaRPr lang="en-US" b="1" dirty="0">
              <a:solidFill>
                <a:schemeClr val="tx1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</a:rPr>
              <a:t>Kalman</a:t>
            </a:r>
            <a:r>
              <a:rPr lang="en-US" sz="2400" b="1" dirty="0" smtClean="0">
                <a:solidFill>
                  <a:schemeClr val="tx1"/>
                </a:solidFill>
              </a:rPr>
              <a:t> Filters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Square</a:t>
            </a:r>
            <a:r>
              <a:rPr lang="en-US" sz="1800" dirty="0">
                <a:solidFill>
                  <a:schemeClr val="tx1"/>
                </a:solidFill>
              </a:rPr>
              <a:t>-Root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4158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Square Root RLS Algorithms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76964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/>
              <a:t>Standard RLS algorithm has been shown to have unstable quantization </a:t>
            </a:r>
            <a:r>
              <a:rPr lang="en-US" b="0" dirty="0" smtClean="0"/>
              <a:t>error </a:t>
            </a:r>
            <a:r>
              <a:rPr lang="en-US" b="0" dirty="0"/>
              <a:t>propagation (in low-precision implementation</a:t>
            </a:r>
            <a:r>
              <a:rPr lang="en-US" b="0" dirty="0" smtClean="0"/>
              <a:t>)</a:t>
            </a:r>
          </a:p>
          <a:p>
            <a:pPr>
              <a:spcBef>
                <a:spcPts val="1032"/>
              </a:spcBef>
              <a:buFontTx/>
              <a:buNone/>
              <a:defRPr/>
            </a:pPr>
            <a:r>
              <a:rPr lang="en-US" b="0" dirty="0"/>
              <a:t> </a:t>
            </a:r>
            <a:r>
              <a:rPr lang="en-US" b="0" dirty="0" smtClean="0"/>
              <a:t>   </a:t>
            </a:r>
            <a:r>
              <a:rPr lang="en-US" sz="1800" b="0" dirty="0" smtClean="0"/>
              <a:t>i.e. when an infinite precision version is run next to a finite precision version (both fed with the same input signals), then after xx iterations the finite precision version produces results (far) away from the infinite precision results</a:t>
            </a:r>
          </a:p>
          <a:p>
            <a:pPr>
              <a:buFontTx/>
              <a:buNone/>
              <a:defRPr/>
            </a:pPr>
            <a:endParaRPr lang="en-US" sz="1800" b="0" dirty="0"/>
          </a:p>
          <a:p>
            <a:pPr>
              <a:buFontTx/>
              <a:buNone/>
              <a:defRPr/>
            </a:pPr>
            <a:r>
              <a:rPr lang="en-US" b="0" dirty="0" smtClean="0"/>
              <a:t>Better (‘square root’) algorithms are based on orthogonal transformations and ‘QR decomposition’</a:t>
            </a:r>
          </a:p>
          <a:p>
            <a:pPr>
              <a:buFontTx/>
              <a:buNone/>
              <a:defRPr/>
            </a:pPr>
            <a:endParaRPr lang="en-US" b="0" dirty="0"/>
          </a:p>
          <a:p>
            <a:pPr marL="0" indent="0">
              <a:buNone/>
              <a:defRPr/>
            </a:pPr>
            <a:r>
              <a:rPr lang="en-US" b="0" dirty="0" smtClean="0">
                <a:cs typeface="+mn-cs"/>
              </a:rPr>
              <a:t>Starting point is again least squares (LS) estimation</a:t>
            </a:r>
            <a:r>
              <a:rPr lang="mr-IN" b="0" dirty="0" smtClean="0">
                <a:cs typeface="+mn-cs"/>
              </a:rPr>
              <a:t>…</a:t>
            </a:r>
            <a:endParaRPr lang="en-US" b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6201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9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chapter9</Template>
  <TotalTime>8578</TotalTime>
  <Words>1129</Words>
  <Application>Microsoft Macintosh PowerPoint</Application>
  <PresentationFormat>On-screen Show (4:3)</PresentationFormat>
  <Paragraphs>232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lecture9</vt:lpstr>
      <vt:lpstr>Equation</vt:lpstr>
      <vt:lpstr>DSP-CIS  Part-III : Optimal &amp; Adaptive Filters   Chapter-9 :  Square Root and Fast RLS Algorithms </vt:lpstr>
      <vt:lpstr>Part-III : Optimal &amp; Adaptive Filters</vt:lpstr>
      <vt:lpstr>Recap 1/5</vt:lpstr>
      <vt:lpstr>Recap 2/5</vt:lpstr>
      <vt:lpstr>Recap 3/5</vt:lpstr>
      <vt:lpstr>Recap 4/5</vt:lpstr>
      <vt:lpstr>Recap 5/5</vt:lpstr>
      <vt:lpstr>Part-III : Optimal &amp; Adaptive Filters</vt:lpstr>
      <vt:lpstr>Square Root RLS Algorithms</vt:lpstr>
      <vt:lpstr>Least Squares &amp; RLS Estimation</vt:lpstr>
      <vt:lpstr>Least Squares &amp; RLS Estimation</vt:lpstr>
      <vt:lpstr>Least Squares &amp; RLS Estimation</vt:lpstr>
      <vt:lpstr>Square Root RLS Algorithms</vt:lpstr>
      <vt:lpstr>Least Squares &amp; RLS Estimation</vt:lpstr>
      <vt:lpstr>Least Squares &amp; RLS Estimation</vt:lpstr>
      <vt:lpstr>Least Squares &amp; RLS Estimation</vt:lpstr>
      <vt:lpstr>Least Squares &amp; RLS Estimation</vt:lpstr>
      <vt:lpstr>Least Squares &amp; RLS Estimation</vt:lpstr>
      <vt:lpstr>Least Squares &amp; RLS Estimation</vt:lpstr>
      <vt:lpstr>Square Root RLS Algorithms</vt:lpstr>
      <vt:lpstr>Least Squares &amp; RLS Estimation</vt:lpstr>
      <vt:lpstr>Square Root RLS Algorithms</vt:lpstr>
      <vt:lpstr>Least Squares &amp; RLS Estimation</vt:lpstr>
      <vt:lpstr>Least Squares &amp; RLS Estimation</vt:lpstr>
      <vt:lpstr>Least Squares &amp; RLS Estimation</vt:lpstr>
      <vt:lpstr>Least Squares &amp; RLS Estimation</vt:lpstr>
      <vt:lpstr>Part-III : Optimal &amp; Adaptive Filters</vt:lpstr>
      <vt:lpstr>Fast RLS Algorithms</vt:lpstr>
      <vt:lpstr>Fast RLS Algorithms</vt:lpstr>
      <vt:lpstr>Fast RLS Algorithms</vt:lpstr>
      <vt:lpstr>Fast RLS Algorithms</vt:lpstr>
      <vt:lpstr>Least Squares &amp; RLS Estimation</vt:lpstr>
      <vt:lpstr>Least Squares &amp; RLS Estimation</vt:lpstr>
      <vt:lpstr>Fast RLS Algorithms</vt:lpstr>
      <vt:lpstr>Least Squares &amp; RLS Estimation</vt:lpstr>
      <vt:lpstr>Least Squares &amp; RLS Estimation</vt:lpstr>
      <vt:lpstr>Least Squares &amp; RLS Estimation</vt:lpstr>
      <vt:lpstr>Fast RLS Algorithms</vt:lpstr>
      <vt:lpstr>Least Squares &amp; RLS Estimation</vt:lpstr>
      <vt:lpstr>Least Squares &amp; RLS Estimation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237</cp:revision>
  <cp:lastPrinted>2018-10-24T19:44:21Z</cp:lastPrinted>
  <dcterms:created xsi:type="dcterms:W3CDTF">2000-11-05T13:23:24Z</dcterms:created>
  <dcterms:modified xsi:type="dcterms:W3CDTF">2019-09-19T08:11:46Z</dcterms:modified>
</cp:coreProperties>
</file>