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632" r:id="rId2"/>
    <p:sldId id="660" r:id="rId3"/>
    <p:sldId id="661" r:id="rId4"/>
    <p:sldId id="662" r:id="rId5"/>
    <p:sldId id="663" r:id="rId6"/>
    <p:sldId id="664" r:id="rId7"/>
    <p:sldId id="666" r:id="rId8"/>
    <p:sldId id="665" r:id="rId9"/>
    <p:sldId id="650" r:id="rId10"/>
    <p:sldId id="651" r:id="rId11"/>
    <p:sldId id="652" r:id="rId12"/>
    <p:sldId id="653" r:id="rId13"/>
    <p:sldId id="673" r:id="rId14"/>
    <p:sldId id="654" r:id="rId15"/>
    <p:sldId id="670" r:id="rId16"/>
    <p:sldId id="671" r:id="rId17"/>
    <p:sldId id="655" r:id="rId18"/>
    <p:sldId id="656" r:id="rId19"/>
    <p:sldId id="672" r:id="rId20"/>
    <p:sldId id="657" r:id="rId21"/>
    <p:sldId id="658" r:id="rId22"/>
    <p:sldId id="675" r:id="rId23"/>
    <p:sldId id="669" r:id="rId24"/>
    <p:sldId id="659" r:id="rId25"/>
    <p:sldId id="667" r:id="rId26"/>
    <p:sldId id="591" r:id="rId27"/>
    <p:sldId id="593" r:id="rId28"/>
    <p:sldId id="594" r:id="rId29"/>
    <p:sldId id="595" r:id="rId30"/>
    <p:sldId id="597" r:id="rId31"/>
    <p:sldId id="598" r:id="rId32"/>
    <p:sldId id="674" r:id="rId33"/>
    <p:sldId id="599" r:id="rId34"/>
    <p:sldId id="601" r:id="rId35"/>
    <p:sldId id="676" r:id="rId36"/>
    <p:sldId id="677" r:id="rId37"/>
    <p:sldId id="604" r:id="rId38"/>
    <p:sldId id="605" r:id="rId39"/>
    <p:sldId id="678" r:id="rId40"/>
    <p:sldId id="679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FF33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42" autoAdjust="0"/>
  </p:normalViewPr>
  <p:slideViewPr>
    <p:cSldViewPr>
      <p:cViewPr>
        <p:scale>
          <a:sx n="100" d="100"/>
          <a:sy n="100" d="100"/>
        </p:scale>
        <p:origin x="-41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41.emf"/><Relationship Id="rId3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A3D309E4-B8C7-F045-8F3D-4E5CBBBA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7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91BF4B09-275D-0F49-AB8D-20FBA43B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0521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941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939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6014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019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45102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182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9894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5858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9895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3764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620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</a:t>
            </a:r>
            <a:r>
              <a:rPr lang="en-US" sz="1200" b="0" baseline="0" dirty="0" smtClean="0">
                <a:cs typeface="+mn-cs"/>
              </a:rPr>
              <a:t> </a:t>
            </a:r>
            <a:r>
              <a:rPr lang="en-US" sz="1200" b="0" dirty="0" smtClean="0">
                <a:cs typeface="+mn-cs"/>
              </a:rPr>
              <a:t>Chapter-8:</a:t>
            </a:r>
            <a:r>
              <a:rPr lang="en-US" sz="1200" b="0" baseline="0" dirty="0" smtClean="0">
                <a:cs typeface="+mn-cs"/>
              </a:rPr>
              <a:t> Adaptive Filters </a:t>
            </a:r>
            <a:r>
              <a:rPr lang="mr-IN" sz="1200" b="0" baseline="0" dirty="0" smtClean="0">
                <a:cs typeface="+mn-cs"/>
              </a:rPr>
              <a:t>–</a:t>
            </a:r>
            <a:r>
              <a:rPr lang="en-US" sz="1200" b="0" baseline="0" dirty="0" smtClean="0">
                <a:cs typeface="+mn-cs"/>
              </a:rPr>
              <a:t> LMS &amp; RLS</a:t>
            </a:r>
            <a:endParaRPr lang="en-US" sz="1200" b="0" dirty="0">
              <a:cs typeface="+mn-cs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D3BE8434-732C-CD45-8A0A-A39C5E0EBAA7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8.emf"/><Relationship Id="rId6" Type="http://schemas.openxmlformats.org/officeDocument/2006/relationships/image" Target="../media/image50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oleObject" Target="../embeddings/oleObject33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52.emf"/><Relationship Id="rId8" Type="http://schemas.openxmlformats.org/officeDocument/2006/relationships/image" Target="../media/image5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5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png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6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6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7.emf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63.e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64.emf"/><Relationship Id="rId10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oleObject" Target="../embeddings/oleObject44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46.bin"/><Relationship Id="rId9" Type="http://schemas.openxmlformats.org/officeDocument/2006/relationships/image" Target="../media/image7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oleObject" Target="../embeddings/oleObject47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78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477144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r>
              <a:rPr lang="en-US" sz="6000" dirty="0">
                <a:cs typeface="+mj-cs"/>
              </a:rPr>
              <a:t/>
            </a:r>
            <a:br>
              <a:rPr lang="en-US" sz="6000" dirty="0">
                <a:cs typeface="+mj-cs"/>
              </a:rPr>
            </a:br>
            <a:r>
              <a:rPr lang="en-US" sz="2000" dirty="0">
                <a:cs typeface="+mj-cs"/>
              </a:rPr>
              <a:t/>
            </a:r>
            <a:br>
              <a:rPr lang="en-US" sz="20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Part-III : </a:t>
            </a:r>
            <a:r>
              <a:rPr lang="en-US" sz="2800" b="0" dirty="0"/>
              <a:t>Optimal &amp; Adaptive </a:t>
            </a:r>
            <a:r>
              <a:rPr lang="en-US" sz="2800" b="0" dirty="0" smtClean="0"/>
              <a:t>Filters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>Chapter-8 : </a:t>
            </a:r>
            <a:r>
              <a:rPr lang="en-US" sz="3200" dirty="0" smtClean="0"/>
              <a:t>Adaptive Filters </a:t>
            </a:r>
            <a:r>
              <a:rPr lang="mr-IN" sz="3200" dirty="0" smtClean="0"/>
              <a:t>–</a:t>
            </a:r>
            <a:r>
              <a:rPr lang="en-US" sz="3200" dirty="0" smtClean="0"/>
              <a:t> LMS &amp; RLS</a:t>
            </a:r>
            <a:br>
              <a:rPr lang="en-US" sz="3200" dirty="0" smtClean="0"/>
            </a:br>
            <a:endParaRPr lang="en-US" sz="3200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26271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3011" name="Picture 1" descr="Screen Shot 2015-07-28 at 14.5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60688"/>
            <a:ext cx="8316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431540" y="1268760"/>
            <a:ext cx="8280909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How do we </a:t>
            </a:r>
            <a:r>
              <a:rPr lang="en-US" dirty="0" smtClean="0">
                <a:solidFill>
                  <a:srgbClr val="FF0000"/>
                </a:solidFill>
              </a:rPr>
              <a:t>compute the Wiener filter?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539750" y="5265738"/>
            <a:ext cx="257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here </a:t>
            </a:r>
            <a:r>
              <a:rPr lang="en-US" sz="1800" b="0" i="1">
                <a:solidFill>
                  <a:srgbClr val="FF0000"/>
                </a:solidFill>
              </a:rPr>
              <a:t>n</a:t>
            </a:r>
            <a:r>
              <a:rPr lang="en-US" sz="1800" b="0">
                <a:solidFill>
                  <a:srgbClr val="FF0000"/>
                </a:solidFill>
              </a:rPr>
              <a:t> is iteration index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467544" y="3032956"/>
            <a:ext cx="8172908" cy="70173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FF0000"/>
                </a:solidFill>
              </a:rPr>
              <a:t>2) Can </a:t>
            </a:r>
            <a:r>
              <a:rPr lang="en-US" sz="1800" b="0" dirty="0">
                <a:solidFill>
                  <a:srgbClr val="FF0000"/>
                </a:solidFill>
              </a:rPr>
              <a:t>also apply iterative </a:t>
            </a:r>
            <a:r>
              <a:rPr lang="en-US" sz="1800" b="0" dirty="0" smtClean="0">
                <a:solidFill>
                  <a:srgbClr val="FF0000"/>
                </a:solidFill>
              </a:rPr>
              <a:t>procedure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to minimize MMSE criterion, e.g.          </a:t>
            </a:r>
          </a:p>
          <a:p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endParaRPr lang="en-US" sz="1800" b="0" dirty="0">
              <a:solidFill>
                <a:srgbClr val="FF0000"/>
              </a:solidFill>
            </a:endParaRPr>
          </a:p>
        </p:txBody>
      </p:sp>
      <p:pic>
        <p:nvPicPr>
          <p:cNvPr id="43015" name="Picture 4" descr="Screen Shot 2015-08-14 at 10.29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305171"/>
            <a:ext cx="2196244" cy="57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4795838" y="5768975"/>
            <a:ext cx="401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/>
              <a:t>μ is ‘</a:t>
            </a:r>
            <a:r>
              <a:rPr lang="en-US" altLang="ja-JP" b="0"/>
              <a:t>stepsize</a:t>
            </a:r>
            <a:r>
              <a:rPr lang="en-US" b="0"/>
              <a:t>’</a:t>
            </a:r>
            <a:r>
              <a:rPr lang="en-US" altLang="ja-JP" b="0"/>
              <a:t> (to be tuned..)</a:t>
            </a:r>
            <a:endParaRPr lang="en-US" b="0"/>
          </a:p>
        </p:txBody>
      </p:sp>
      <p:sp>
        <p:nvSpPr>
          <p:cNvPr id="2" name="Snip Diagonal Corner Rectangle 1"/>
          <p:cNvSpPr/>
          <p:nvPr/>
        </p:nvSpPr>
        <p:spPr bwMode="auto">
          <a:xfrm>
            <a:off x="5220072" y="3501008"/>
            <a:ext cx="2988332" cy="468052"/>
          </a:xfrm>
          <a:prstGeom prst="snip2Diag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31540" y="1844824"/>
            <a:ext cx="828092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FF0000"/>
                </a:solidFill>
              </a:rPr>
              <a:t>     1) </a:t>
            </a:r>
            <a:r>
              <a:rPr lang="en-US" sz="1800" b="0" dirty="0" err="1" smtClean="0">
                <a:solidFill>
                  <a:srgbClr val="FF0000"/>
                </a:solidFill>
              </a:rPr>
              <a:t>Cfr</a:t>
            </a:r>
            <a:r>
              <a:rPr lang="en-US" sz="1800" b="0" dirty="0" smtClean="0">
                <a:solidFill>
                  <a:srgbClr val="FF0000"/>
                </a:solidFill>
              </a:rPr>
              <a:t> supra: By solving Wiener-</a:t>
            </a:r>
            <a:r>
              <a:rPr lang="en-US" sz="1800" b="0" dirty="0" err="1" smtClean="0">
                <a:solidFill>
                  <a:srgbClr val="FF0000"/>
                </a:solidFill>
              </a:rPr>
              <a:t>Hopf</a:t>
            </a:r>
            <a:r>
              <a:rPr lang="en-US" sz="1800" b="0" dirty="0" smtClean="0">
                <a:solidFill>
                  <a:srgbClr val="FF0000"/>
                </a:solidFill>
              </a:rPr>
              <a:t> equations </a:t>
            </a:r>
            <a:r>
              <a:rPr lang="en-US" sz="1400" b="0" dirty="0" smtClean="0">
                <a:solidFill>
                  <a:srgbClr val="FF0000"/>
                </a:solidFill>
              </a:rPr>
              <a:t>(L+1 equations in L+1 unknowns)       </a:t>
            </a:r>
            <a:endParaRPr lang="en-US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810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4035" name="Picture 1" descr="Screen Shot 2015-07-28 at 14.5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33488"/>
            <a:ext cx="8355012" cy="4673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5003800" y="873125"/>
            <a:ext cx="3194050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Bound on </a:t>
            </a:r>
            <a:r>
              <a:rPr lang="en-US" dirty="0" err="1"/>
              <a:t>stepsize</a:t>
            </a:r>
            <a:r>
              <a:rPr lang="en-US" dirty="0"/>
              <a:t> ?</a:t>
            </a:r>
          </a:p>
        </p:txBody>
      </p:sp>
      <p:pic>
        <p:nvPicPr>
          <p:cNvPr id="6" name="Picture 4" descr="Screen Shot 2015-08-14 at 10.29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49" y="2528900"/>
            <a:ext cx="1236795" cy="324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4355976" y="2312876"/>
            <a:ext cx="0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351732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5060" name="Picture 1" descr="Screen Shot 2015-07-28 at 15.0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838"/>
            <a:ext cx="83534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31800" y="1736725"/>
            <a:ext cx="8208963" cy="576263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31800" y="4257675"/>
            <a:ext cx="8208963" cy="576263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" name="Curved Right Arrow 2"/>
          <p:cNvSpPr/>
          <p:nvPr/>
        </p:nvSpPr>
        <p:spPr bwMode="auto">
          <a:xfrm>
            <a:off x="36513" y="1881188"/>
            <a:ext cx="647700" cy="2879725"/>
          </a:xfrm>
          <a:prstGeom prst="curv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873125"/>
            <a:ext cx="3297238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Convergence speed?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47564" y="5801198"/>
            <a:ext cx="7632848" cy="400110"/>
          </a:xfrm>
          <a:prstGeom prst="rect">
            <a:avLst/>
          </a:prstGeom>
          <a:solidFill>
            <a:srgbClr val="FFFF66"/>
          </a:solidFill>
          <a:ln w="9525">
            <a:solidFill>
              <a:srgbClr val="081D5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/>
            <a:r>
              <a:rPr lang="en-US" sz="2000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small </a:t>
            </a:r>
            <a:r>
              <a:rPr lang="en-US" sz="2000" b="0" dirty="0" err="1" smtClean="0">
                <a:solidFill>
                  <a:schemeClr val="tx1"/>
                </a:solidFill>
              </a:rPr>
              <a:t>λ</a:t>
            </a:r>
            <a:r>
              <a:rPr lang="en-US" sz="2000" b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b="0" dirty="0" smtClean="0">
                <a:solidFill>
                  <a:schemeClr val="tx1"/>
                </a:solidFill>
              </a:rPr>
              <a:t> implies </a:t>
            </a:r>
            <a:r>
              <a:rPr lang="en-US" sz="2000" b="0" dirty="0">
                <a:solidFill>
                  <a:schemeClr val="tx1"/>
                </a:solidFill>
              </a:rPr>
              <a:t>slow </a:t>
            </a:r>
            <a:r>
              <a:rPr lang="en-US" sz="2000" b="0" dirty="0" smtClean="0">
                <a:solidFill>
                  <a:schemeClr val="tx1"/>
                </a:solidFill>
              </a:rPr>
              <a:t>convergence (</a:t>
            </a:r>
            <a:r>
              <a:rPr lang="en-US" sz="2000" b="0" dirty="0">
                <a:solidFill>
                  <a:schemeClr val="tx1"/>
                </a:solidFill>
              </a:rPr>
              <a:t>1</a:t>
            </a:r>
            <a:r>
              <a:rPr lang="en-US" sz="2000" b="0" dirty="0" smtClean="0">
                <a:solidFill>
                  <a:schemeClr val="tx1"/>
                </a:solidFill>
              </a:rPr>
              <a:t>-μλ</a:t>
            </a:r>
            <a:r>
              <a:rPr lang="en-US" sz="2000" b="0" baseline="-25000" dirty="0" smtClean="0">
                <a:solidFill>
                  <a:schemeClr val="tx1"/>
                </a:solidFill>
              </a:rPr>
              <a:t>i </a:t>
            </a:r>
            <a:r>
              <a:rPr lang="en-US" sz="2000" b="0" dirty="0" smtClean="0">
                <a:solidFill>
                  <a:schemeClr val="tx1"/>
                </a:solidFill>
              </a:rPr>
              <a:t> close to 1)  for mode </a:t>
            </a:r>
            <a:r>
              <a:rPr lang="en-US" sz="2000" b="0" dirty="0" err="1" smtClean="0">
                <a:solidFill>
                  <a:schemeClr val="tx1"/>
                </a:solidFill>
              </a:rPr>
              <a:t>i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67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5059" name="TextBox 13"/>
          <p:cNvSpPr txBox="1">
            <a:spLocks noChangeArrowheads="1"/>
          </p:cNvSpPr>
          <p:nvPr/>
        </p:nvSpPr>
        <p:spPr bwMode="auto">
          <a:xfrm>
            <a:off x="215516" y="1160748"/>
            <a:ext cx="8604956" cy="5013680"/>
          </a:xfrm>
          <a:prstGeom prst="rect">
            <a:avLst/>
          </a:prstGeom>
          <a:solidFill>
            <a:srgbClr val="FFFF66"/>
          </a:solidFill>
          <a:ln w="9525">
            <a:solidFill>
              <a:srgbClr val="081D5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/>
            <a:endParaRPr lang="en-US" b="0" dirty="0" smtClean="0">
              <a:solidFill>
                <a:schemeClr val="tx1"/>
              </a:solidFill>
            </a:endParaRPr>
          </a:p>
          <a:p>
            <a:pPr marL="0" indent="0" algn="l"/>
            <a:r>
              <a:rPr lang="en-US" b="0" dirty="0" smtClean="0">
                <a:solidFill>
                  <a:schemeClr val="tx1"/>
                </a:solidFill>
              </a:rPr>
              <a:t>Hence slowest convergence </a:t>
            </a:r>
            <a:r>
              <a:rPr lang="en-US" b="0" dirty="0">
                <a:solidFill>
                  <a:schemeClr val="tx1"/>
                </a:solidFill>
              </a:rPr>
              <a:t>for 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b="0" dirty="0" smtClean="0">
                <a:solidFill>
                  <a:schemeClr val="tx1"/>
                </a:solidFill>
              </a:rPr>
              <a:t>=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min</a:t>
            </a:r>
            <a:endParaRPr lang="en-US" b="0" baseline="-25000" dirty="0">
              <a:solidFill>
                <a:schemeClr val="tx1"/>
              </a:solidFill>
            </a:endParaRPr>
          </a:p>
          <a:p>
            <a:pPr marL="0" indent="0" algn="l">
              <a:spcBef>
                <a:spcPts val="1176"/>
              </a:spcBef>
            </a:pPr>
            <a:r>
              <a:rPr lang="en-US" b="0" dirty="0" smtClean="0">
                <a:solidFill>
                  <a:schemeClr val="tx1"/>
                </a:solidFill>
              </a:rPr>
              <a:t>With upper bound </a:t>
            </a:r>
            <a:r>
              <a:rPr lang="en-US" b="0" dirty="0">
                <a:solidFill>
                  <a:schemeClr val="tx1"/>
                </a:solidFill>
              </a:rPr>
              <a:t>for </a:t>
            </a:r>
            <a:r>
              <a:rPr lang="en-US" b="0" dirty="0" smtClean="0">
                <a:solidFill>
                  <a:schemeClr val="tx1"/>
                </a:solidFill>
              </a:rPr>
              <a:t>μ (see p11) : </a:t>
            </a:r>
          </a:p>
          <a:p>
            <a:pPr marL="0" indent="0" algn="l"/>
            <a:endParaRPr lang="en-US" b="0" dirty="0">
              <a:solidFill>
                <a:schemeClr val="tx1"/>
              </a:solidFill>
            </a:endParaRPr>
          </a:p>
          <a:p>
            <a:pPr marL="0" indent="0" algn="l"/>
            <a:r>
              <a:rPr lang="en-US" b="0" dirty="0" smtClean="0">
                <a:solidFill>
                  <a:schemeClr val="tx1"/>
                </a:solidFill>
              </a:rPr>
              <a:t>          </a:t>
            </a:r>
            <a:r>
              <a:rPr lang="en-US" b="0" dirty="0">
                <a:solidFill>
                  <a:schemeClr val="tx1"/>
                </a:solidFill>
              </a:rPr>
              <a:t>1</a:t>
            </a:r>
            <a:r>
              <a:rPr lang="en-US" b="0" dirty="0" smtClean="0">
                <a:solidFill>
                  <a:schemeClr val="tx1"/>
                </a:solidFill>
              </a:rPr>
              <a:t>-2(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b="0" dirty="0" smtClean="0">
                <a:solidFill>
                  <a:schemeClr val="tx1"/>
                </a:solidFill>
              </a:rPr>
              <a:t>/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max</a:t>
            </a:r>
            <a:r>
              <a:rPr lang="en-US" b="0" baseline="-25000" dirty="0" smtClean="0">
                <a:solidFill>
                  <a:schemeClr val="tx1"/>
                </a:solidFill>
              </a:rPr>
              <a:t>) </a:t>
            </a:r>
            <a:r>
              <a:rPr lang="en-US" b="0" dirty="0" smtClean="0">
                <a:solidFill>
                  <a:schemeClr val="tx1"/>
                </a:solidFill>
              </a:rPr>
              <a:t> ≤ 1</a:t>
            </a:r>
            <a:r>
              <a:rPr lang="en-US" b="0" dirty="0">
                <a:solidFill>
                  <a:schemeClr val="tx1"/>
                </a:solidFill>
              </a:rPr>
              <a:t>-</a:t>
            </a:r>
            <a:r>
              <a:rPr lang="en-US" b="0" dirty="0" smtClean="0">
                <a:solidFill>
                  <a:schemeClr val="tx1"/>
                </a:solidFill>
              </a:rPr>
              <a:t>μλ</a:t>
            </a:r>
            <a:r>
              <a:rPr lang="en-US" b="0" baseline="-25000" dirty="0" smtClean="0">
                <a:solidFill>
                  <a:schemeClr val="tx1"/>
                </a:solidFill>
              </a:rPr>
              <a:t>i </a:t>
            </a:r>
            <a:r>
              <a:rPr lang="en-US" b="0" dirty="0" smtClean="0">
                <a:solidFill>
                  <a:schemeClr val="tx1"/>
                </a:solidFill>
              </a:rPr>
              <a:t>≤ 1</a:t>
            </a:r>
            <a:r>
              <a:rPr lang="en-US" b="0" baseline="-25000" dirty="0" smtClean="0">
                <a:solidFill>
                  <a:schemeClr val="tx1"/>
                </a:solidFill>
              </a:rPr>
              <a:t> 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 algn="l"/>
            <a:endParaRPr lang="en-US" b="0" dirty="0">
              <a:solidFill>
                <a:schemeClr val="tx1"/>
              </a:solidFill>
            </a:endParaRPr>
          </a:p>
          <a:p>
            <a:pPr marL="0" indent="0" algn="l"/>
            <a:r>
              <a:rPr lang="en-US" b="0" dirty="0" smtClean="0">
                <a:solidFill>
                  <a:schemeClr val="tx1"/>
                </a:solidFill>
              </a:rPr>
              <a:t>Hence 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b="0" dirty="0" smtClean="0">
                <a:solidFill>
                  <a:schemeClr val="tx1"/>
                </a:solidFill>
              </a:rPr>
              <a:t>&lt;</a:t>
            </a:r>
            <a:r>
              <a:rPr lang="en-US" b="0" dirty="0">
                <a:solidFill>
                  <a:schemeClr val="tx1"/>
                </a:solidFill>
              </a:rPr>
              <a:t>&lt;</a:t>
            </a:r>
            <a:r>
              <a:rPr lang="en-US" b="0" dirty="0" err="1" smtClean="0">
                <a:solidFill>
                  <a:schemeClr val="tx1"/>
                </a:solidFill>
              </a:rPr>
              <a:t>λ</a:t>
            </a:r>
            <a:r>
              <a:rPr lang="en-US" b="0" baseline="-25000" dirty="0" err="1" smtClean="0">
                <a:solidFill>
                  <a:schemeClr val="tx1"/>
                </a:solidFill>
              </a:rPr>
              <a:t>max</a:t>
            </a:r>
            <a:r>
              <a:rPr lang="en-US" b="0" dirty="0" smtClean="0">
                <a:solidFill>
                  <a:schemeClr val="tx1"/>
                </a:solidFill>
              </a:rPr>
              <a:t> (i.e. large ‘eigenvalue spread’)</a:t>
            </a:r>
          </a:p>
          <a:p>
            <a:pPr marL="0" indent="0" algn="l"/>
            <a:r>
              <a:rPr lang="en-US" b="0" dirty="0">
                <a:solidFill>
                  <a:schemeClr val="tx1"/>
                </a:solidFill>
              </a:rPr>
              <a:t>i</a:t>
            </a:r>
            <a:r>
              <a:rPr lang="en-US" b="0" dirty="0" smtClean="0">
                <a:solidFill>
                  <a:schemeClr val="tx1"/>
                </a:solidFill>
              </a:rPr>
              <a:t>mplies </a:t>
            </a:r>
            <a:r>
              <a:rPr lang="en-US" dirty="0" smtClean="0">
                <a:solidFill>
                  <a:schemeClr val="tx1"/>
                </a:solidFill>
              </a:rPr>
              <a:t>very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slow </a:t>
            </a:r>
            <a:r>
              <a:rPr lang="en-US" b="0" dirty="0" smtClean="0">
                <a:solidFill>
                  <a:schemeClr val="tx1"/>
                </a:solidFill>
              </a:rPr>
              <a:t>convergence</a:t>
            </a:r>
          </a:p>
          <a:p>
            <a:pPr marL="0" indent="0" algn="l"/>
            <a:endParaRPr lang="en-US" b="0" dirty="0">
              <a:solidFill>
                <a:schemeClr val="tx1"/>
              </a:solidFill>
            </a:endParaRPr>
          </a:p>
          <a:p>
            <a:pPr marL="0" indent="0" algn="l"/>
            <a:r>
              <a:rPr lang="en-US" b="0" dirty="0" err="1">
                <a:solidFill>
                  <a:schemeClr val="tx1"/>
                </a:solidFill>
              </a:rPr>
              <a:t>λ</a:t>
            </a:r>
            <a:r>
              <a:rPr lang="en-US" b="0" baseline="-25000" dirty="0" err="1">
                <a:solidFill>
                  <a:schemeClr val="tx1"/>
                </a:solidFill>
              </a:rPr>
              <a:t>min</a:t>
            </a:r>
            <a:r>
              <a:rPr lang="en-US" b="0" dirty="0">
                <a:solidFill>
                  <a:schemeClr val="tx1"/>
                </a:solidFill>
              </a:rPr>
              <a:t>&lt;&lt;</a:t>
            </a:r>
            <a:r>
              <a:rPr lang="en-US" b="0" dirty="0" err="1">
                <a:solidFill>
                  <a:schemeClr val="tx1"/>
                </a:solidFill>
              </a:rPr>
              <a:t>λ</a:t>
            </a:r>
            <a:r>
              <a:rPr lang="en-US" b="0" baseline="-25000" dirty="0" err="1">
                <a:solidFill>
                  <a:schemeClr val="tx1"/>
                </a:solidFill>
              </a:rPr>
              <a:t>max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whenever input signal u[k] is very ‘</a:t>
            </a:r>
            <a:r>
              <a:rPr lang="en-US" dirty="0" smtClean="0">
                <a:solidFill>
                  <a:schemeClr val="tx1"/>
                </a:solidFill>
              </a:rPr>
              <a:t>colored</a:t>
            </a:r>
            <a:r>
              <a:rPr lang="en-US" b="0" dirty="0" smtClean="0">
                <a:solidFill>
                  <a:schemeClr val="tx1"/>
                </a:solidFill>
              </a:rPr>
              <a:t>’</a:t>
            </a:r>
          </a:p>
          <a:p>
            <a:pPr marL="0" indent="0" algn="l">
              <a:spcBef>
                <a:spcPts val="1632"/>
              </a:spcBef>
            </a:pPr>
            <a:r>
              <a:rPr lang="en-US" sz="1800" b="0" dirty="0" smtClean="0">
                <a:solidFill>
                  <a:schemeClr val="tx1"/>
                </a:solidFill>
              </a:rPr>
              <a:t>              (</a:t>
            </a:r>
            <a:r>
              <a:rPr lang="en-US" sz="1800" b="0" dirty="0" err="1" smtClean="0">
                <a:solidFill>
                  <a:schemeClr val="tx1"/>
                </a:solidFill>
              </a:rPr>
              <a:t>λ</a:t>
            </a:r>
            <a:r>
              <a:rPr lang="en-US" sz="1800" b="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800" b="0" dirty="0">
                <a:solidFill>
                  <a:schemeClr val="tx1"/>
                </a:solidFill>
              </a:rPr>
              <a:t>=</a:t>
            </a:r>
            <a:r>
              <a:rPr lang="en-US" sz="1800" b="0" dirty="0" err="1" smtClean="0">
                <a:solidFill>
                  <a:schemeClr val="tx1"/>
                </a:solidFill>
              </a:rPr>
              <a:t>λ</a:t>
            </a:r>
            <a:r>
              <a:rPr lang="en-US" sz="1800" b="0" baseline="-25000" dirty="0" err="1" smtClean="0">
                <a:solidFill>
                  <a:schemeClr val="tx1"/>
                </a:solidFill>
              </a:rPr>
              <a:t>max</a:t>
            </a:r>
            <a:r>
              <a:rPr lang="en-US" sz="1800" b="0" baseline="-2500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for ‘white’ input signal (i.e. autocorrelation matrix = I)) 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873125"/>
            <a:ext cx="3297238" cy="461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Convergence speed?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007604" y="2780928"/>
            <a:ext cx="3600400" cy="936104"/>
          </a:xfrm>
          <a:prstGeom prst="rect">
            <a:avLst/>
          </a:prstGeom>
          <a:solidFill>
            <a:schemeClr val="accent1">
              <a:alpha val="37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5949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6083" name="Picture 2" descr="Screen Shot 2015-07-28 at 15.3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592263"/>
            <a:ext cx="85026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59004"/>
              </p:ext>
            </p:extLst>
          </p:nvPr>
        </p:nvGraphicFramePr>
        <p:xfrm>
          <a:off x="738398" y="2312876"/>
          <a:ext cx="69659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8" name="Equation" r:id="rId4" imgW="2578100" imgH="203200" progId="Equation.3">
                  <p:embed/>
                </p:oleObj>
              </mc:Choice>
              <mc:Fallback>
                <p:oleObj name="Equation" r:id="rId4" imgW="2578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398" y="2312876"/>
                        <a:ext cx="696595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40052" y="3075347"/>
            <a:ext cx="4395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endParaRPr lang="en-US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98754"/>
              </p:ext>
            </p:extLst>
          </p:nvPr>
        </p:nvGraphicFramePr>
        <p:xfrm>
          <a:off x="800100" y="3716338"/>
          <a:ext cx="6896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9" name="Equation" r:id="rId6" imgW="2552700" imgH="203200" progId="Equation.3">
                  <p:embed/>
                </p:oleObj>
              </mc:Choice>
              <mc:Fallback>
                <p:oleObj name="Equation" r:id="rId6" imgW="2552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100" y="3716338"/>
                        <a:ext cx="6896100" cy="549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45517"/>
              </p:ext>
            </p:extLst>
          </p:nvPr>
        </p:nvGraphicFramePr>
        <p:xfrm>
          <a:off x="739775" y="5084763"/>
          <a:ext cx="79517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0" name="Equation" r:id="rId8" imgW="2476500" imgH="203200" progId="Equation.3">
                  <p:embed/>
                </p:oleObj>
              </mc:Choice>
              <mc:Fallback>
                <p:oleObj name="Equation" r:id="rId8" imgW="247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9775" y="5084763"/>
                        <a:ext cx="7951788" cy="6524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7891" y="1696742"/>
            <a:ext cx="123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40000"/>
                </a:solidFill>
                <a:latin typeface="Times New Roman"/>
                <a:cs typeface="Times New Roman"/>
              </a:rPr>
              <a:t>a</a:t>
            </a:r>
            <a:r>
              <a:rPr lang="en-US" sz="20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s follows</a:t>
            </a:r>
            <a:endParaRPr lang="en-US" sz="20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996952"/>
            <a:ext cx="4788532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Then replace iteration index n by time index k </a:t>
            </a:r>
          </a:p>
          <a:p>
            <a:pPr algn="l"/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     (i.e. perform 1 iteration per sampling interval) 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2060848"/>
            <a:ext cx="3602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Replace 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n+1</a:t>
            </a:r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by 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n</a:t>
            </a:r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for convenience… 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221088"/>
            <a:ext cx="5760640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Then leave out expectation operators</a:t>
            </a:r>
          </a:p>
          <a:p>
            <a:pPr algn="l"/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     (i.e. replace expected values by instantaneous estimates) 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6858254" y="4131078"/>
            <a:ext cx="288032" cy="3204356"/>
          </a:xfrm>
          <a:prstGeom prst="rightBrac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536" y="5877272"/>
            <a:ext cx="15443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‘a priori error’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40948267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68014"/>
              </p:ext>
            </p:extLst>
          </p:nvPr>
        </p:nvGraphicFramePr>
        <p:xfrm>
          <a:off x="251520" y="1088740"/>
          <a:ext cx="85979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Equation" r:id="rId3" imgW="2476500" imgH="203200" progId="Equation.3">
                  <p:embed/>
                </p:oleObj>
              </mc:Choice>
              <mc:Fallback>
                <p:oleObj name="Equation" r:id="rId3" imgW="247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88740"/>
                        <a:ext cx="8597900" cy="7048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6904750" y="314654"/>
            <a:ext cx="288032" cy="3204356"/>
          </a:xfrm>
          <a:prstGeom prst="rightBrace">
            <a:avLst/>
          </a:prstGeom>
          <a:noFill/>
          <a:ln w="762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7032" y="2060848"/>
            <a:ext cx="15443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‘a priori error’</a:t>
            </a:r>
            <a:endParaRPr lang="en-US" sz="1800" b="0" dirty="0"/>
          </a:p>
        </p:txBody>
      </p:sp>
      <p:pic>
        <p:nvPicPr>
          <p:cNvPr id="11" name="Picture 10" descr="Screen Shot 2018-10-22 at 17.47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72916"/>
            <a:ext cx="4222778" cy="34615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672916"/>
            <a:ext cx="3845524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/>
              <a:t>Note that this matches</a:t>
            </a:r>
          </a:p>
          <a:p>
            <a:pPr algn="l"/>
            <a:r>
              <a:rPr lang="en-US" b="0" dirty="0" smtClean="0"/>
              <a:t>   with the prototype </a:t>
            </a:r>
          </a:p>
          <a:p>
            <a:pPr algn="l"/>
            <a:r>
              <a:rPr lang="en-US" b="0" dirty="0" smtClean="0"/>
              <a:t>   adaptive filter set-up (p7) </a:t>
            </a:r>
            <a:endParaRPr lang="en-US" b="0" dirty="0"/>
          </a:p>
        </p:txBody>
      </p:sp>
      <p:sp>
        <p:nvSpPr>
          <p:cNvPr id="13" name="Oval 12"/>
          <p:cNvSpPr/>
          <p:nvPr/>
        </p:nvSpPr>
        <p:spPr bwMode="auto">
          <a:xfrm>
            <a:off x="5544108" y="800708"/>
            <a:ext cx="3636404" cy="1728192"/>
          </a:xfrm>
          <a:prstGeom prst="ellipse">
            <a:avLst/>
          </a:prstGeom>
          <a:solidFill>
            <a:schemeClr val="accent1">
              <a:alpha val="33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urved Right Arrow 1"/>
          <p:cNvSpPr/>
          <p:nvPr/>
        </p:nvSpPr>
        <p:spPr bwMode="auto">
          <a:xfrm rot="771949">
            <a:off x="4126850" y="1775274"/>
            <a:ext cx="1725226" cy="3632923"/>
          </a:xfrm>
          <a:prstGeom prst="curvedRightArrow">
            <a:avLst/>
          </a:prstGeom>
          <a:solidFill>
            <a:schemeClr val="accent1">
              <a:alpha val="7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5603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432598"/>
              </p:ext>
            </p:extLst>
          </p:nvPr>
        </p:nvGraphicFramePr>
        <p:xfrm>
          <a:off x="251520" y="1088740"/>
          <a:ext cx="85979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Equation" r:id="rId3" imgW="2476500" imgH="203200" progId="Equation.3">
                  <p:embed/>
                </p:oleObj>
              </mc:Choice>
              <mc:Fallback>
                <p:oleObj name="Equation" r:id="rId3" imgW="247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088740"/>
                        <a:ext cx="8597900" cy="7048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672916"/>
            <a:ext cx="7436802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/>
              <a:t>Simple &amp; cheap algorithm: </a:t>
            </a:r>
          </a:p>
          <a:p>
            <a:pPr algn="l"/>
            <a:r>
              <a:rPr lang="en-US" b="0" dirty="0" smtClean="0"/>
              <a:t>complexity is ≈2L multiplications per time update</a:t>
            </a:r>
          </a:p>
          <a:p>
            <a:pPr algn="l"/>
            <a:r>
              <a:rPr lang="en-US" b="0" dirty="0"/>
              <a:t> </a:t>
            </a:r>
            <a:r>
              <a:rPr lang="en-US" b="0" dirty="0" smtClean="0"/>
              <a:t>                                            (i.e. per sampling period)</a:t>
            </a:r>
            <a:endParaRPr lang="en-US" b="0" dirty="0"/>
          </a:p>
        </p:txBody>
      </p:sp>
      <p:sp>
        <p:nvSpPr>
          <p:cNvPr id="14" name="Oval 13"/>
          <p:cNvSpPr/>
          <p:nvPr/>
        </p:nvSpPr>
        <p:spPr bwMode="auto">
          <a:xfrm>
            <a:off x="1583668" y="2600908"/>
            <a:ext cx="2592288" cy="1764196"/>
          </a:xfrm>
          <a:prstGeom prst="ellipse">
            <a:avLst/>
          </a:prstGeom>
          <a:solidFill>
            <a:schemeClr val="accent1">
              <a:alpha val="33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urved Right Arrow 15"/>
          <p:cNvSpPr/>
          <p:nvPr/>
        </p:nvSpPr>
        <p:spPr bwMode="auto">
          <a:xfrm rot="14082147">
            <a:off x="4359111" y="1260620"/>
            <a:ext cx="3081193" cy="5483504"/>
          </a:xfrm>
          <a:prstGeom prst="curvedRightArrow">
            <a:avLst/>
          </a:prstGeom>
          <a:solidFill>
            <a:schemeClr val="accent1">
              <a:alpha val="7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Curved Right Arrow 14"/>
          <p:cNvSpPr/>
          <p:nvPr/>
        </p:nvSpPr>
        <p:spPr bwMode="auto">
          <a:xfrm rot="13274473">
            <a:off x="4043320" y="1458838"/>
            <a:ext cx="1725226" cy="3632923"/>
          </a:xfrm>
          <a:prstGeom prst="curvedRightArrow">
            <a:avLst/>
          </a:prstGeom>
          <a:solidFill>
            <a:schemeClr val="accent1">
              <a:alpha val="7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8721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7107" name="Picture 3" descr="Screen Shot 2015-07-28 at 15.3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8631238" cy="421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5126038" y="1935163"/>
            <a:ext cx="3660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Simple algorithm, can even draw</a:t>
            </a:r>
          </a:p>
          <a:p>
            <a:r>
              <a:rPr lang="en-US" sz="1800" b="0">
                <a:solidFill>
                  <a:srgbClr val="FF0000"/>
                </a:solidFill>
              </a:rPr>
              <a:t> signal flow graph (=realization)…</a:t>
            </a:r>
            <a:endParaRPr lang="en-US" sz="1800" b="0" i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91580" y="3933056"/>
            <a:ext cx="468052" cy="1800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0244"/>
              </p:ext>
            </p:extLst>
          </p:nvPr>
        </p:nvGraphicFramePr>
        <p:xfrm>
          <a:off x="251520" y="1088740"/>
          <a:ext cx="85979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4" imgW="2476500" imgH="203200" progId="Equation.3">
                  <p:embed/>
                </p:oleObj>
              </mc:Choice>
              <mc:Fallback>
                <p:oleObj name="Equation" r:id="rId4" imgW="247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088740"/>
                        <a:ext cx="8597900" cy="7048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7429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8131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25538"/>
            <a:ext cx="8461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" descr="Screen Shot 2015-07-28 at 15.1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84313"/>
            <a:ext cx="5270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198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8131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25538"/>
            <a:ext cx="8461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" descr="Screen Shot 2015-07-28 at 15.10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84313"/>
            <a:ext cx="5270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827584" y="2276872"/>
            <a:ext cx="7632848" cy="372409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2000" u="sng" dirty="0" smtClean="0">
                <a:solidFill>
                  <a:srgbClr val="FF0000"/>
                </a:solidFill>
              </a:rPr>
              <a:t>‘Noisy </a:t>
            </a:r>
            <a:r>
              <a:rPr lang="en-US" sz="2000" u="sng" dirty="0">
                <a:solidFill>
                  <a:srgbClr val="FF0000"/>
                </a:solidFill>
              </a:rPr>
              <a:t>g</a:t>
            </a:r>
            <a:r>
              <a:rPr lang="en-US" sz="2000" u="sng" dirty="0" smtClean="0">
                <a:solidFill>
                  <a:srgbClr val="FF0000"/>
                </a:solidFill>
              </a:rPr>
              <a:t>radients’ </a:t>
            </a: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Whenever </a:t>
            </a:r>
            <a:r>
              <a:rPr lang="en-US" sz="2000" b="0" dirty="0">
                <a:solidFill>
                  <a:srgbClr val="FF0000"/>
                </a:solidFill>
              </a:rPr>
              <a:t>LMS has reached the WF </a:t>
            </a:r>
            <a:r>
              <a:rPr lang="en-US" sz="2000" b="0" dirty="0" smtClean="0">
                <a:solidFill>
                  <a:srgbClr val="FF0000"/>
                </a:solidFill>
              </a:rPr>
              <a:t>solution</a:t>
            </a:r>
            <a:endParaRPr lang="en-US" sz="2000" b="0" dirty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expected</a:t>
            </a:r>
            <a:r>
              <a:rPr lang="en-US" sz="2000" b="0" dirty="0">
                <a:solidFill>
                  <a:srgbClr val="FF0000"/>
                </a:solidFill>
              </a:rPr>
              <a:t> value of 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algn="just"/>
            <a:endParaRPr lang="en-US" sz="2000" b="0" dirty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                                        (</a:t>
            </a:r>
            <a:r>
              <a:rPr lang="en-US" sz="2000" b="0" dirty="0">
                <a:solidFill>
                  <a:srgbClr val="FF0000"/>
                </a:solidFill>
              </a:rPr>
              <a:t>=estimated gradient in update formula) 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is </a:t>
            </a:r>
            <a:r>
              <a:rPr lang="en-US" sz="2000" b="0" u="sng" dirty="0" smtClean="0">
                <a:solidFill>
                  <a:srgbClr val="FF0000"/>
                </a:solidFill>
              </a:rPr>
              <a:t>zero</a:t>
            </a: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but </a:t>
            </a:r>
            <a:r>
              <a:rPr lang="en-US" sz="2000" b="0" dirty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instantaneous</a:t>
            </a:r>
            <a:r>
              <a:rPr lang="en-US" sz="2000" b="0" dirty="0">
                <a:solidFill>
                  <a:srgbClr val="FF0000"/>
                </a:solidFill>
              </a:rPr>
              <a:t> value 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is </a:t>
            </a:r>
            <a:r>
              <a:rPr lang="en-US" sz="2000" b="0" dirty="0">
                <a:solidFill>
                  <a:srgbClr val="FF0000"/>
                </a:solidFill>
              </a:rPr>
              <a:t>generally </a:t>
            </a:r>
            <a:r>
              <a:rPr lang="en-US" sz="2000" b="0" u="sng" dirty="0">
                <a:solidFill>
                  <a:srgbClr val="FF0000"/>
                </a:solidFill>
              </a:rPr>
              <a:t>non</a:t>
            </a:r>
            <a:r>
              <a:rPr lang="en-US" sz="2000" b="0" u="sng" dirty="0" smtClean="0">
                <a:solidFill>
                  <a:srgbClr val="FF0000"/>
                </a:solidFill>
              </a:rPr>
              <a:t>-zero </a:t>
            </a:r>
            <a:r>
              <a:rPr lang="en-US" sz="2000" b="0" dirty="0" smtClean="0">
                <a:solidFill>
                  <a:srgbClr val="FF0000"/>
                </a:solidFill>
              </a:rPr>
              <a:t>(=noisy</a:t>
            </a:r>
            <a:r>
              <a:rPr lang="en-US" sz="2000" b="0" dirty="0">
                <a:solidFill>
                  <a:srgbClr val="FF0000"/>
                </a:solidFill>
              </a:rPr>
              <a:t>), 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and </a:t>
            </a:r>
            <a:r>
              <a:rPr lang="en-US" sz="2000" b="0" dirty="0">
                <a:solidFill>
                  <a:srgbClr val="FF0000"/>
                </a:solidFill>
              </a:rPr>
              <a:t>hence LMS will again move away from the WF solution! 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0" dirty="0" smtClean="0">
                <a:solidFill>
                  <a:srgbClr val="FF0000"/>
                </a:solidFill>
              </a:rPr>
              <a:t>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31401"/>
              </p:ext>
            </p:extLst>
          </p:nvPr>
        </p:nvGraphicFramePr>
        <p:xfrm>
          <a:off x="1022273" y="3573016"/>
          <a:ext cx="2613623" cy="39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1206500" imgH="203200" progId="Equation.3">
                  <p:embed/>
                </p:oleObj>
              </mc:Choice>
              <mc:Fallback>
                <p:oleObj name="Equation" r:id="rId5" imgW="1206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2273" y="3573016"/>
                        <a:ext cx="2613623" cy="3964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6665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/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Recursive Least Squares (RLS) Algorithm</a:t>
            </a:r>
            <a:endParaRPr lang="en-US" sz="1800" dirty="0"/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801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49155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0295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843213" y="5265738"/>
            <a:ext cx="900112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2843213" y="5373688"/>
            <a:ext cx="900112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7235825" y="5373688"/>
            <a:ext cx="900113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235825" y="5265738"/>
            <a:ext cx="900113" cy="0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Adaptive Filters: LMS</a:t>
            </a:r>
            <a:endParaRPr lang="en-US" dirty="0"/>
          </a:p>
        </p:txBody>
      </p:sp>
      <p:pic>
        <p:nvPicPr>
          <p:cNvPr id="49161" name="Picture 11" descr="Screen Shot 2015-07-28 at 15.10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84313"/>
            <a:ext cx="5270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995738" y="5795963"/>
            <a:ext cx="459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means step size has to be much smaller…!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2320" y="3501008"/>
            <a:ext cx="3600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833156"/>
            <a:ext cx="2880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273638"/>
              </p:ext>
            </p:extLst>
          </p:nvPr>
        </p:nvGraphicFramePr>
        <p:xfrm>
          <a:off x="4968044" y="5265204"/>
          <a:ext cx="1548172" cy="60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4" name="Equation" r:id="rId5" imgW="685800" imgH="368300" progId="Equation.3">
                  <p:embed/>
                </p:oleObj>
              </mc:Choice>
              <mc:Fallback>
                <p:oleObj name="Equation" r:id="rId5" imgW="685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8044" y="5265204"/>
                        <a:ext cx="1548172" cy="60439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28284" y="4833156"/>
            <a:ext cx="2880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4653136"/>
            <a:ext cx="28803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20747"/>
              </p:ext>
            </p:extLst>
          </p:nvPr>
        </p:nvGraphicFramePr>
        <p:xfrm>
          <a:off x="2843809" y="4744828"/>
          <a:ext cx="972108" cy="48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5" name="Equation" r:id="rId7" imgW="406400" imgH="279400" progId="Equation.3">
                  <p:embed/>
                </p:oleObj>
              </mc:Choice>
              <mc:Fallback>
                <p:oleObj name="Equation" r:id="rId7" imgW="406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809" y="4744828"/>
                        <a:ext cx="972108" cy="4843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88425"/>
              </p:ext>
            </p:extLst>
          </p:nvPr>
        </p:nvGraphicFramePr>
        <p:xfrm>
          <a:off x="7416316" y="3573017"/>
          <a:ext cx="88620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6" name="Equation" r:id="rId9" imgW="292100" imgH="393700" progId="Equation.3">
                  <p:embed/>
                </p:oleObj>
              </mc:Choice>
              <mc:Fallback>
                <p:oleObj name="Equation" r:id="rId9" imgW="29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16316" y="3573017"/>
                        <a:ext cx="886200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59450"/>
              </p:ext>
            </p:extLst>
          </p:nvPr>
        </p:nvGraphicFramePr>
        <p:xfrm>
          <a:off x="2663788" y="3229545"/>
          <a:ext cx="4873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7" name="Equation" r:id="rId11" imgW="215900" imgH="165100" progId="Equation.3">
                  <p:embed/>
                </p:oleObj>
              </mc:Choice>
              <mc:Fallback>
                <p:oleObj name="Equation" r:id="rId11" imgW="215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3788" y="3229545"/>
                        <a:ext cx="487363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62555"/>
              </p:ext>
            </p:extLst>
          </p:nvPr>
        </p:nvGraphicFramePr>
        <p:xfrm>
          <a:off x="4572000" y="2420888"/>
          <a:ext cx="4873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8" name="Equation" r:id="rId13" imgW="215900" imgH="165100" progId="Equation.3">
                  <p:embed/>
                </p:oleObj>
              </mc:Choice>
              <mc:Fallback>
                <p:oleObj name="Equation" r:id="rId13" imgW="215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2420888"/>
                        <a:ext cx="487363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21838"/>
              </p:ext>
            </p:extLst>
          </p:nvPr>
        </p:nvGraphicFramePr>
        <p:xfrm>
          <a:off x="6948264" y="3229545"/>
          <a:ext cx="4873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9" name="Equation" r:id="rId14" imgW="215900" imgH="165100" progId="Equation.3">
                  <p:embed/>
                </p:oleObj>
              </mc:Choice>
              <mc:Fallback>
                <p:oleObj name="Equation" r:id="rId14" imgW="215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48264" y="3229545"/>
                        <a:ext cx="487363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0212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Adaptive Filters: LMS</a:t>
            </a:r>
            <a:endParaRPr lang="en-US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50180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756"/>
            <a:ext cx="85693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468313" y="1268413"/>
            <a:ext cx="8316912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LMS is an extremely popular algorithm 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many LMS-variants have been developed </a:t>
            </a:r>
            <a:r>
              <a:rPr lang="en-US" sz="1400">
                <a:solidFill>
                  <a:srgbClr val="FF0000"/>
                </a:solidFill>
              </a:rPr>
              <a:t>(cheaper/faster/…)</a:t>
            </a:r>
            <a:r>
              <a:rPr lang="en-US">
                <a:solidFill>
                  <a:srgbClr val="FF0000"/>
                </a:solidFill>
              </a:rPr>
              <a:t>…</a:t>
            </a:r>
            <a:endParaRPr lang="en-US" sz="120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395"/>
              </p:ext>
            </p:extLst>
          </p:nvPr>
        </p:nvGraphicFramePr>
        <p:xfrm>
          <a:off x="791580" y="2708275"/>
          <a:ext cx="7864475" cy="64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4" imgW="3048000" imgH="368300" progId="Equation.3">
                  <p:embed/>
                </p:oleObj>
              </mc:Choice>
              <mc:Fallback>
                <p:oleObj name="Equation" r:id="rId4" imgW="3048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580" y="2708275"/>
                        <a:ext cx="7864475" cy="64871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97497" y="4031776"/>
            <a:ext cx="326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 is block index, L</a:t>
            </a:r>
            <a:r>
              <a:rPr lang="en-US" sz="1800" b="0" i="1" baseline="-25000" dirty="0" smtClean="0">
                <a:solidFill>
                  <a:srgbClr val="040000"/>
                </a:solidFill>
                <a:latin typeface="Times New Roman"/>
                <a:cs typeface="Times New Roman"/>
              </a:rPr>
              <a:t>B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 is block size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6623" y="2348880"/>
            <a:ext cx="142334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Times New Roman"/>
                <a:cs typeface="Times New Roman"/>
              </a:rPr>
              <a:t>(see p19-20)</a:t>
            </a:r>
            <a:endParaRPr lang="en-US" sz="1800" b="0" i="1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84778"/>
              </p:ext>
            </p:extLst>
          </p:nvPr>
        </p:nvGraphicFramePr>
        <p:xfrm>
          <a:off x="804863" y="4400550"/>
          <a:ext cx="81724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7" name="Equation" r:id="rId6" imgW="3911600" imgH="330200" progId="Equation.3">
                  <p:embed/>
                </p:oleObj>
              </mc:Choice>
              <mc:Fallback>
                <p:oleObj name="Equation" r:id="rId6" imgW="3911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863" y="4400550"/>
                        <a:ext cx="8172450" cy="5762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79812" y="5337212"/>
            <a:ext cx="17522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Times New Roman"/>
                <a:cs typeface="Times New Roman"/>
              </a:rPr>
              <a:t>(see Chapter-13</a:t>
            </a:r>
            <a:endParaRPr lang="en-US" sz="1800" b="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5500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1203" name="Picture 1" descr="Screen Shot 2015-07-28 at 15.2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0463"/>
            <a:ext cx="8605838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88899"/>
              </p:ext>
            </p:extLst>
          </p:nvPr>
        </p:nvGraphicFramePr>
        <p:xfrm>
          <a:off x="899592" y="2060848"/>
          <a:ext cx="7884876" cy="94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4" imgW="2921000" imgH="368300" progId="Equation.3">
                  <p:embed/>
                </p:oleObj>
              </mc:Choice>
              <mc:Fallback>
                <p:oleObj name="Equation" r:id="rId4" imgW="2921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060848"/>
                        <a:ext cx="7884876" cy="9467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1268760"/>
            <a:ext cx="326243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= LMS with normalized step size</a:t>
            </a:r>
          </a:p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(mostly used in practice)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49573"/>
              </p:ext>
            </p:extLst>
          </p:nvPr>
        </p:nvGraphicFramePr>
        <p:xfrm>
          <a:off x="836613" y="3752850"/>
          <a:ext cx="7966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6" imgW="2984500" imgH="254000" progId="Equation.3">
                  <p:embed/>
                </p:oleObj>
              </mc:Choice>
              <mc:Fallback>
                <p:oleObj name="Equation" r:id="rId6" imgW="2984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613" y="3752850"/>
                        <a:ext cx="7966075" cy="6873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3942"/>
              </p:ext>
            </p:extLst>
          </p:nvPr>
        </p:nvGraphicFramePr>
        <p:xfrm>
          <a:off x="858838" y="2046039"/>
          <a:ext cx="7889626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8" imgW="3048000" imgH="368300" progId="Equation.3">
                  <p:embed/>
                </p:oleObj>
              </mc:Choice>
              <mc:Fallback>
                <p:oleObj name="Equation" r:id="rId8" imgW="3048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838" y="2046039"/>
                        <a:ext cx="7889626" cy="9509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23528" y="3320988"/>
            <a:ext cx="8496944" cy="11881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3212976"/>
            <a:ext cx="8001710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Computational complexity is larger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≈3L instead of </a:t>
            </a:r>
            <a:r>
              <a:rPr lang="en-US" dirty="0">
                <a:solidFill>
                  <a:schemeClr val="tx1"/>
                </a:solidFill>
              </a:rPr>
              <a:t>≈</a:t>
            </a:r>
            <a:r>
              <a:rPr lang="en-US" dirty="0" smtClean="0">
                <a:solidFill>
                  <a:schemeClr val="tx1"/>
                </a:solidFill>
              </a:rPr>
              <a:t>2L multiplications per time update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(except when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err="1" smtClean="0">
                <a:solidFill>
                  <a:schemeClr val="tx1"/>
                </a:solidFill>
              </a:rPr>
              <a:t>T.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is computed recursively)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26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1203" name="Picture 1" descr="Screen Shot 2015-07-28 at 15.2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0463"/>
            <a:ext cx="8605838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99726"/>
              </p:ext>
            </p:extLst>
          </p:nvPr>
        </p:nvGraphicFramePr>
        <p:xfrm>
          <a:off x="899592" y="2060848"/>
          <a:ext cx="7884876" cy="94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5" name="Equation" r:id="rId4" imgW="2921000" imgH="368300" progId="Equation.3">
                  <p:embed/>
                </p:oleObj>
              </mc:Choice>
              <mc:Fallback>
                <p:oleObj name="Equation" r:id="rId4" imgW="2921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060848"/>
                        <a:ext cx="7884876" cy="9467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1268760"/>
            <a:ext cx="326243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= LMS with normalized step size</a:t>
            </a:r>
          </a:p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(mostly used in practice)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34759"/>
              </p:ext>
            </p:extLst>
          </p:nvPr>
        </p:nvGraphicFramePr>
        <p:xfrm>
          <a:off x="836613" y="3752850"/>
          <a:ext cx="7966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Equation" r:id="rId6" imgW="2984500" imgH="254000" progId="Equation.3">
                  <p:embed/>
                </p:oleObj>
              </mc:Choice>
              <mc:Fallback>
                <p:oleObj name="Equation" r:id="rId6" imgW="2984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6613" y="3752850"/>
                        <a:ext cx="7966075" cy="6873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568005"/>
              </p:ext>
            </p:extLst>
          </p:nvPr>
        </p:nvGraphicFramePr>
        <p:xfrm>
          <a:off x="858838" y="2046039"/>
          <a:ext cx="7889626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Equation" r:id="rId8" imgW="3048000" imgH="368300" progId="Equation.3">
                  <p:embed/>
                </p:oleObj>
              </mc:Choice>
              <mc:Fallback>
                <p:oleObj name="Equation" r:id="rId8" imgW="3048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838" y="2046039"/>
                        <a:ext cx="7889626" cy="9509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23528" y="3320988"/>
            <a:ext cx="8496944" cy="11881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861048"/>
            <a:ext cx="652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 size tuning for NLMS is much easier</a:t>
            </a:r>
            <a:r>
              <a:rPr lang="mr-IN" dirty="0" smtClean="0">
                <a:solidFill>
                  <a:schemeClr val="tx1"/>
                </a:solidFill>
              </a:rPr>
              <a:t>…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4924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1203" name="Picture 1" descr="Screen Shot 2015-07-28 at 15.2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0463"/>
            <a:ext cx="8605838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53828"/>
              </p:ext>
            </p:extLst>
          </p:nvPr>
        </p:nvGraphicFramePr>
        <p:xfrm>
          <a:off x="899592" y="2060848"/>
          <a:ext cx="7884876" cy="94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1" name="Equation" r:id="rId4" imgW="2921000" imgH="368300" progId="Equation.3">
                  <p:embed/>
                </p:oleObj>
              </mc:Choice>
              <mc:Fallback>
                <p:oleObj name="Equation" r:id="rId4" imgW="2921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060848"/>
                        <a:ext cx="7884876" cy="94675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9992" y="1268760"/>
            <a:ext cx="326243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= LMS with normalized step size</a:t>
            </a:r>
          </a:p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(mostly used in practice)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553987"/>
              </p:ext>
            </p:extLst>
          </p:nvPr>
        </p:nvGraphicFramePr>
        <p:xfrm>
          <a:off x="769938" y="3702050"/>
          <a:ext cx="81010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Equation" r:id="rId6" imgW="3035300" imgH="292100" progId="Equation.3">
                  <p:embed/>
                </p:oleObj>
              </mc:Choice>
              <mc:Fallback>
                <p:oleObj name="Equation" r:id="rId6" imgW="303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938" y="3702050"/>
                        <a:ext cx="8101012" cy="7905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00060"/>
              </p:ext>
            </p:extLst>
          </p:nvPr>
        </p:nvGraphicFramePr>
        <p:xfrm>
          <a:off x="858838" y="2046039"/>
          <a:ext cx="7889626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Equation" r:id="rId8" imgW="3048000" imgH="368300" progId="Equation.3">
                  <p:embed/>
                </p:oleObj>
              </mc:Choice>
              <mc:Fallback>
                <p:oleObj name="Equation" r:id="rId8" imgW="3048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838" y="2046039"/>
                        <a:ext cx="7889626" cy="9509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564" y="4969621"/>
            <a:ext cx="8016709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040000"/>
                </a:solidFill>
              </a:rPr>
              <a:t>For instance with (normalized step size=1 and) α</a:t>
            </a:r>
            <a:r>
              <a:rPr lang="en-US" sz="2000" b="0" dirty="0" smtClean="0">
                <a:solidFill>
                  <a:srgbClr val="04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>
                <a:solidFill>
                  <a:srgbClr val="040000"/>
                </a:solidFill>
                <a:sym typeface="Wingdings"/>
              </a:rPr>
              <a:t>0, the NLMS solution at time k sets the a posteriori error to zero, with minimal change with respect to previous NLMS solution at time k-1 </a:t>
            </a:r>
            <a:r>
              <a:rPr lang="en-US" sz="2000" b="0" dirty="0" smtClean="0">
                <a:solidFill>
                  <a:srgbClr val="040000"/>
                </a:solidFill>
              </a:rPr>
              <a:t> </a:t>
            </a:r>
            <a:endParaRPr lang="en-US" sz="2000" b="0" dirty="0">
              <a:solidFill>
                <a:srgbClr val="040000"/>
              </a:solidFill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7614338" y="3519010"/>
            <a:ext cx="180020" cy="1800200"/>
          </a:xfrm>
          <a:prstGeom prst="rightBrac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2220" y="4545124"/>
            <a:ext cx="230425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‘a posteriori error’</a:t>
            </a:r>
            <a:endParaRPr lang="en-US" sz="18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3528" y="4473116"/>
            <a:ext cx="3672408" cy="4680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237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rgbClr val="081D58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rgbClr val="081D58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2400" dirty="0" smtClean="0"/>
              <a:t>Recursive Least Squares (RLS) Algorithm</a:t>
            </a:r>
            <a:endParaRPr lang="en-US" sz="2400" dirty="0"/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073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Least Squares &amp; RLS Estimation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7413" name="Picture 2" descr="slides_DSP2_chapter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043608" y="3897052"/>
            <a:ext cx="3312368" cy="1152128"/>
          </a:xfrm>
          <a:prstGeom prst="rect">
            <a:avLst/>
          </a:prstGeom>
          <a:solidFill>
            <a:srgbClr val="081D58">
              <a:alpha val="25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9462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2232025" y="2205038"/>
            <a:ext cx="1152525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266241"/>
              </p:ext>
            </p:extLst>
          </p:nvPr>
        </p:nvGraphicFramePr>
        <p:xfrm>
          <a:off x="1475656" y="4221163"/>
          <a:ext cx="60896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Equation" r:id="rId4" imgW="2286000" imgH="393700" progId="Equation.3">
                  <p:embed/>
                </p:oleObj>
              </mc:Choice>
              <mc:Fallback>
                <p:oleObj name="Equation" r:id="rId4" imgW="2286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4221163"/>
                        <a:ext cx="6089650" cy="9953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6993"/>
              </p:ext>
            </p:extLst>
          </p:nvPr>
        </p:nvGraphicFramePr>
        <p:xfrm>
          <a:off x="1475656" y="2600908"/>
          <a:ext cx="6120680" cy="71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6" name="Equation" r:id="rId6" imgW="2590800" imgH="317500" progId="Equation.3">
                  <p:embed/>
                </p:oleObj>
              </mc:Choice>
              <mc:Fallback>
                <p:oleObj name="Equation" r:id="rId6" imgW="2590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2600908"/>
                        <a:ext cx="6120680" cy="7122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0486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7704" y="3783813"/>
            <a:ext cx="432048" cy="400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2000" b="0" i="1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e</a:t>
            </a:r>
            <a:r>
              <a:rPr lang="en-US" b="0" i="1" baseline="-25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endParaRPr lang="en-US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39852" y="3753036"/>
            <a:ext cx="432048" cy="400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2000" b="0" i="1" dirty="0" err="1">
                <a:solidFill>
                  <a:srgbClr val="040000"/>
                </a:solidFill>
                <a:latin typeface="Times New Roman"/>
                <a:cs typeface="Times New Roman"/>
              </a:rPr>
              <a:t>d</a:t>
            </a:r>
            <a:r>
              <a:rPr lang="en-US" b="0" i="1" baseline="-25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endParaRPr lang="en-US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128284" y="2092144"/>
            <a:ext cx="432048" cy="400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2000" b="0" i="1" dirty="0" err="1">
                <a:solidFill>
                  <a:srgbClr val="040000"/>
                </a:solidFill>
                <a:latin typeface="Times New Roman"/>
                <a:cs typeface="Times New Roman"/>
              </a:rPr>
              <a:t>d</a:t>
            </a:r>
            <a:r>
              <a:rPr lang="en-US" b="0" i="1" baseline="-25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endParaRPr lang="en-US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860032" y="1700808"/>
            <a:ext cx="567680" cy="400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2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u</a:t>
            </a:r>
            <a:r>
              <a:rPr lang="en-US" b="0" i="1" baseline="-25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endParaRPr lang="en-US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3968" y="3861048"/>
            <a:ext cx="567680" cy="4007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r>
              <a:rPr lang="en-US" sz="2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u</a:t>
            </a:r>
            <a:r>
              <a:rPr lang="en-US" b="0" baseline="-25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k</a:t>
            </a:r>
            <a:r>
              <a:rPr lang="en-US" b="0" baseline="30000" dirty="0" err="1" smtClean="0">
                <a:solidFill>
                  <a:srgbClr val="040000"/>
                </a:solidFill>
                <a:latin typeface="Times New Roman"/>
                <a:cs typeface="Times New Roman"/>
              </a:rPr>
              <a:t>T</a:t>
            </a:r>
            <a:endParaRPr lang="en-US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12550"/>
              </p:ext>
            </p:extLst>
          </p:nvPr>
        </p:nvGraphicFramePr>
        <p:xfrm>
          <a:off x="2546821" y="4689475"/>
          <a:ext cx="46894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4" imgW="1917700" imgH="393700" progId="Equation.3">
                  <p:embed/>
                </p:oleObj>
              </mc:Choice>
              <mc:Fallback>
                <p:oleObj name="Equation" r:id="rId4" imgW="191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821" y="4689475"/>
                        <a:ext cx="4689475" cy="700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39227"/>
              </p:ext>
            </p:extLst>
          </p:nvPr>
        </p:nvGraphicFramePr>
        <p:xfrm>
          <a:off x="1475656" y="2538409"/>
          <a:ext cx="4752528" cy="215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4" name="Equation" r:id="rId6" imgW="2235200" imgH="1066800" progId="Equation.3">
                  <p:embed/>
                </p:oleObj>
              </mc:Choice>
              <mc:Fallback>
                <p:oleObj name="Equation" r:id="rId6" imgW="22352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2538409"/>
                        <a:ext cx="4752528" cy="21520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283968" y="2672916"/>
            <a:ext cx="936104" cy="39604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83968" y="3104964"/>
            <a:ext cx="936104" cy="39604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83968" y="3897052"/>
            <a:ext cx="936104" cy="39604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1510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985000" y="333375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7919"/>
              </p:ext>
            </p:extLst>
          </p:nvPr>
        </p:nvGraphicFramePr>
        <p:xfrm>
          <a:off x="1439652" y="1844824"/>
          <a:ext cx="5220580" cy="93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4" imgW="1981200" imgH="393700" progId="Equation.3">
                  <p:embed/>
                </p:oleObj>
              </mc:Choice>
              <mc:Fallback>
                <p:oleObj name="Equation" r:id="rId4" imgW="1981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652" y="1844824"/>
                        <a:ext cx="5220580" cy="9343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9-27 at 11.18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681028"/>
            <a:ext cx="622300" cy="31750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65113" y="5049180"/>
            <a:ext cx="31633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This is the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‘Least Squares Solution’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15616" y="5373216"/>
            <a:ext cx="262148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‘Normal equations’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(L+1 equations in L+1 unknowns)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1/5</a:t>
            </a:r>
            <a:endParaRPr lang="en-US" sz="20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1946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782637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9462" name="Picture 8" descr="wiener-norbert.jp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3717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16200000">
            <a:off x="7614444" y="2545557"/>
            <a:ext cx="24320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400" b="0" dirty="0">
                <a:solidFill>
                  <a:srgbClr val="FFFFFF"/>
                </a:solidFill>
              </a:rPr>
              <a:t>Norbert Wiener (1894-1964)</a:t>
            </a:r>
          </a:p>
        </p:txBody>
      </p:sp>
    </p:spTree>
    <p:extLst>
      <p:ext uri="{BB962C8B-B14F-4D97-AF65-F5344CB8AC3E}">
        <p14:creationId xmlns:p14="http://schemas.microsoft.com/office/powerpoint/2010/main" val="245442269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2534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21902"/>
              </p:ext>
            </p:extLst>
          </p:nvPr>
        </p:nvGraphicFramePr>
        <p:xfrm>
          <a:off x="1403648" y="3032956"/>
          <a:ext cx="59340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4" imgW="2451100" imgH="393700" progId="Equation.3">
                  <p:embed/>
                </p:oleObj>
              </mc:Choice>
              <mc:Fallback>
                <p:oleObj name="Equation" r:id="rId4" imgW="2451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3032956"/>
                        <a:ext cx="5934075" cy="836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70265"/>
              </p:ext>
            </p:extLst>
          </p:nvPr>
        </p:nvGraphicFramePr>
        <p:xfrm>
          <a:off x="1403648" y="3933056"/>
          <a:ext cx="58086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Equation" r:id="rId6" imgW="2400300" imgH="393700" progId="Equation.3">
                  <p:embed/>
                </p:oleObj>
              </mc:Choice>
              <mc:Fallback>
                <p:oleObj name="Equation" r:id="rId6" imgW="240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48" y="3933056"/>
                        <a:ext cx="5808663" cy="836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9-27 at 12.20.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5373216"/>
            <a:ext cx="147231" cy="433944"/>
          </a:xfrm>
          <a:prstGeom prst="rect">
            <a:avLst/>
          </a:prstGeom>
        </p:spPr>
      </p:pic>
      <p:pic>
        <p:nvPicPr>
          <p:cNvPr id="13" name="Picture 12" descr="Screen Shot 2016-09-27 at 12.20.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5373216"/>
            <a:ext cx="147231" cy="4339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3558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88158"/>
              </p:ext>
            </p:extLst>
          </p:nvPr>
        </p:nvGraphicFramePr>
        <p:xfrm>
          <a:off x="1331640" y="2924944"/>
          <a:ext cx="50117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4" name="Equation" r:id="rId4" imgW="2070100" imgH="393700" progId="Equation.3">
                  <p:embed/>
                </p:oleObj>
              </mc:Choice>
              <mc:Fallback>
                <p:oleObj name="Equation" r:id="rId4" imgW="2070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2924944"/>
                        <a:ext cx="5011738" cy="836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279"/>
              </p:ext>
            </p:extLst>
          </p:nvPr>
        </p:nvGraphicFramePr>
        <p:xfrm>
          <a:off x="1331640" y="3825044"/>
          <a:ext cx="49815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5" name="Equation" r:id="rId6" imgW="2057400" imgH="393700" progId="Equation.3">
                  <p:embed/>
                </p:oleObj>
              </mc:Choice>
              <mc:Fallback>
                <p:oleObj name="Equation" r:id="rId6" imgW="2057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0" y="3825044"/>
                        <a:ext cx="4981575" cy="836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86791"/>
              </p:ext>
            </p:extLst>
          </p:nvPr>
        </p:nvGraphicFramePr>
        <p:xfrm>
          <a:off x="1511660" y="5409220"/>
          <a:ext cx="2448272" cy="44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6" name="Equation" r:id="rId8" imgW="927100" imgH="190500" progId="Equation.3">
                  <p:embed/>
                </p:oleObj>
              </mc:Choice>
              <mc:Fallback>
                <p:oleObj name="Equation" r:id="rId8" imgW="927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1660" y="5409220"/>
                        <a:ext cx="2448272" cy="44152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(</a:t>
            </a:r>
            <a:r>
              <a:rPr lang="en-US" sz="3200" dirty="0" smtClean="0"/>
              <a:t>LS) </a:t>
            </a:r>
            <a:r>
              <a:rPr lang="en-US" sz="3200" dirty="0"/>
              <a:t>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In words: 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Whenever statistical info (autocorrelation and </a:t>
            </a:r>
            <a:r>
              <a:rPr lang="en-US" b="0" dirty="0" err="1" smtClean="0">
                <a:cs typeface="+mn-cs"/>
              </a:rPr>
              <a:t>crosscorrelation</a:t>
            </a:r>
            <a:r>
              <a:rPr lang="en-US" b="0" dirty="0" smtClean="0">
                <a:cs typeface="+mn-cs"/>
              </a:rPr>
              <a:t>) is missing, this can be estimated from observed data (assuming </a:t>
            </a:r>
            <a:r>
              <a:rPr lang="en-US" b="0" dirty="0" err="1" smtClean="0">
                <a:cs typeface="+mn-cs"/>
              </a:rPr>
              <a:t>ergodicity</a:t>
            </a:r>
            <a:r>
              <a:rPr lang="en-US" b="0" dirty="0" smtClean="0">
                <a:cs typeface="+mn-cs"/>
              </a:rPr>
              <a:t>) 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The Wiener filter solution, with true statistical quantities replaced by estimated quantities, then turns out to be the same as the LS solution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LS approach in itself optimizes a different (LS) criterion, without any need for statistical  assumptions (e.g. </a:t>
            </a:r>
            <a:r>
              <a:rPr lang="en-US" b="0" dirty="0" err="1" smtClean="0">
                <a:cs typeface="+mn-cs"/>
              </a:rPr>
              <a:t>ergodicity</a:t>
            </a:r>
            <a:r>
              <a:rPr lang="en-US" b="0" dirty="0" smtClean="0">
                <a:cs typeface="+mn-cs"/>
              </a:rPr>
              <a:t>..)  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201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4582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 descr="Screen Shot 2015-07-28 at 16.0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24400"/>
            <a:ext cx="13843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36366"/>
              </p:ext>
            </p:extLst>
          </p:nvPr>
        </p:nvGraphicFramePr>
        <p:xfrm>
          <a:off x="1475656" y="2196748"/>
          <a:ext cx="4265253" cy="216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9" name="Equation" r:id="rId5" imgW="2197100" imgH="1346200" progId="Equation.3">
                  <p:embed/>
                </p:oleObj>
              </mc:Choice>
              <mc:Fallback>
                <p:oleObj name="Equation" r:id="rId5" imgW="2197100" imgH="1346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2196748"/>
                        <a:ext cx="4265253" cy="2168877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7601" y="5657182"/>
            <a:ext cx="7704879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0" dirty="0" smtClean="0">
                <a:solidFill>
                  <a:srgbClr val="040000"/>
                </a:solidFill>
              </a:rPr>
              <a:t>Can LS solution @ time </a:t>
            </a:r>
            <a:r>
              <a:rPr lang="en-US" sz="2000" b="0" i="1" dirty="0" smtClean="0">
                <a:solidFill>
                  <a:srgbClr val="040000"/>
                </a:solidFill>
              </a:rPr>
              <a:t>k </a:t>
            </a:r>
            <a:r>
              <a:rPr lang="en-US" sz="2000" b="0" dirty="0" smtClean="0">
                <a:solidFill>
                  <a:srgbClr val="040000"/>
                </a:solidFill>
              </a:rPr>
              <a:t>be computed from solution @ time </a:t>
            </a:r>
            <a:r>
              <a:rPr lang="en-US" sz="2000" b="0" i="1" dirty="0" smtClean="0">
                <a:solidFill>
                  <a:srgbClr val="040000"/>
                </a:solidFill>
              </a:rPr>
              <a:t>k-1</a:t>
            </a:r>
            <a:r>
              <a:rPr lang="en-US" sz="2000" b="0" dirty="0" smtClean="0">
                <a:solidFill>
                  <a:srgbClr val="040000"/>
                </a:solidFill>
              </a:rPr>
              <a:t> ?</a:t>
            </a:r>
            <a:endParaRPr lang="en-US" sz="2000" b="0" dirty="0">
              <a:solidFill>
                <a:srgbClr val="0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493" y="1727520"/>
            <a:ext cx="3544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</a:rPr>
              <a:t>k</a:t>
            </a:r>
            <a:endParaRPr lang="en-US" sz="1800" b="0" i="1" dirty="0">
              <a:solidFill>
                <a:srgbClr val="04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4784514" y="3288494"/>
            <a:ext cx="2813591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00" b="0" dirty="0" smtClean="0">
                <a:solidFill>
                  <a:srgbClr val="FF0000"/>
                </a:solidFill>
              </a:rPr>
              <a:t>Matrices and vectors now</a:t>
            </a:r>
          </a:p>
          <a:p>
            <a:pPr>
              <a:spcBef>
                <a:spcPct val="0"/>
              </a:spcBef>
            </a:pPr>
            <a:r>
              <a:rPr lang="en-US" sz="1800" b="0" dirty="0" smtClean="0">
                <a:solidFill>
                  <a:srgbClr val="FF0000"/>
                </a:solidFill>
              </a:rPr>
              <a:t> with time index added</a:t>
            </a:r>
            <a:endParaRPr lang="en-US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52789"/>
              </p:ext>
            </p:extLst>
          </p:nvPr>
        </p:nvGraphicFramePr>
        <p:xfrm>
          <a:off x="1475656" y="4509120"/>
          <a:ext cx="4284476" cy="69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0" name="Equation" r:id="rId7" imgW="1727200" imgH="279400" progId="Equation.3">
                  <p:embed/>
                </p:oleObj>
              </mc:Choice>
              <mc:Fallback>
                <p:oleObj name="Equation" r:id="rId7" imgW="1727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4509120"/>
                        <a:ext cx="4284476" cy="69446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187624" y="4365104"/>
            <a:ext cx="4392488" cy="1080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5606" name="Picture 2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5-07-28 at 16.09.58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914328"/>
            <a:ext cx="2448272" cy="422884"/>
          </a:xfrm>
          <a:prstGeom prst="rect">
            <a:avLst/>
          </a:prstGeom>
        </p:spPr>
      </p:pic>
      <p:pic>
        <p:nvPicPr>
          <p:cNvPr id="25608" name="Picture 1" descr="Screen Shot 2015-07-28 at 16.12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9663"/>
            <a:ext cx="26289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72459"/>
              </p:ext>
            </p:extLst>
          </p:nvPr>
        </p:nvGraphicFramePr>
        <p:xfrm>
          <a:off x="1187624" y="2492896"/>
          <a:ext cx="6852344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0" name="Equation" r:id="rId6" imgW="4457700" imgH="444500" progId="Equation.3">
                  <p:embed/>
                </p:oleObj>
              </mc:Choice>
              <mc:Fallback>
                <p:oleObj name="Equation" r:id="rId6" imgW="4457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4" y="2492896"/>
                        <a:ext cx="6852344" cy="68103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80072"/>
              </p:ext>
            </p:extLst>
          </p:nvPr>
        </p:nvGraphicFramePr>
        <p:xfrm>
          <a:off x="1214438" y="3284983"/>
          <a:ext cx="6813946" cy="11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1" name="Equation" r:id="rId8" imgW="3098800" imgH="800100" progId="Equation.3">
                  <p:embed/>
                </p:oleObj>
              </mc:Choice>
              <mc:Fallback>
                <p:oleObj name="Equation" r:id="rId8" imgW="30988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4438" y="3284983"/>
                        <a:ext cx="6813946" cy="11161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19451"/>
              </p:ext>
            </p:extLst>
          </p:nvPr>
        </p:nvGraphicFramePr>
        <p:xfrm>
          <a:off x="2771800" y="1700808"/>
          <a:ext cx="5616624" cy="43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2" name="Equation" r:id="rId10" imgW="3225800" imgH="241300" progId="Equation.3">
                  <p:embed/>
                </p:oleObj>
              </mc:Choice>
              <mc:Fallback>
                <p:oleObj name="Equation" r:id="rId10" imgW="3225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1700808"/>
                        <a:ext cx="5616624" cy="4351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rved Down Arrow 2"/>
          <p:cNvSpPr/>
          <p:nvPr/>
        </p:nvSpPr>
        <p:spPr bwMode="auto">
          <a:xfrm rot="20059388" flipH="1">
            <a:off x="4312598" y="391343"/>
            <a:ext cx="3346253" cy="842109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 rot="19649508" flipH="1">
            <a:off x="4717014" y="912185"/>
            <a:ext cx="3092551" cy="912038"/>
          </a:xfrm>
          <a:prstGeom prst="curvedDownArrow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728" y="2149115"/>
            <a:ext cx="375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accent4"/>
                </a:solidFill>
              </a:rPr>
              <a:t>(check ‘matrix inversion lemma’ in Wikipedia)</a:t>
            </a:r>
            <a:endParaRPr lang="en-US" sz="1400" b="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2996952"/>
            <a:ext cx="276327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6174A"/>
                </a:solidFill>
              </a:rPr>
              <a:t>With this it is proved that:</a:t>
            </a:r>
            <a:endParaRPr lang="en-US" sz="1800" b="0" dirty="0">
              <a:solidFill>
                <a:srgbClr val="06174A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99992" y="1484784"/>
            <a:ext cx="828092" cy="756084"/>
          </a:xfrm>
          <a:prstGeom prst="ellipse">
            <a:avLst/>
          </a:prstGeom>
          <a:solidFill>
            <a:srgbClr val="CCFFCC">
              <a:alpha val="24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896036" y="2420888"/>
            <a:ext cx="828092" cy="756084"/>
          </a:xfrm>
          <a:prstGeom prst="ellipse">
            <a:avLst/>
          </a:prstGeom>
          <a:solidFill>
            <a:srgbClr val="CCFFCC">
              <a:alpha val="24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763223">
            <a:off x="6912750" y="585293"/>
            <a:ext cx="1188132" cy="701731"/>
          </a:xfrm>
          <a:prstGeom prst="rect">
            <a:avLst/>
          </a:prstGeom>
          <a:solidFill>
            <a:schemeClr val="tx2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/>
              <a:t>R</a:t>
            </a:r>
            <a:r>
              <a:rPr lang="en-US" sz="1800" b="0" dirty="0" smtClean="0"/>
              <a:t>ank-1 </a:t>
            </a:r>
          </a:p>
          <a:p>
            <a:r>
              <a:rPr lang="en-US" sz="1800" b="0" dirty="0"/>
              <a:t>u</a:t>
            </a:r>
            <a:r>
              <a:rPr lang="en-US" sz="1800" b="0" dirty="0" smtClean="0"/>
              <a:t>pdates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02062"/>
              </p:ext>
            </p:extLst>
          </p:nvPr>
        </p:nvGraphicFramePr>
        <p:xfrm>
          <a:off x="2159732" y="4941168"/>
          <a:ext cx="2412268" cy="37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Equation" r:id="rId12" imgW="1231900" imgH="190500" progId="Equation.3">
                  <p:embed/>
                </p:oleObj>
              </mc:Choice>
              <mc:Fallback>
                <p:oleObj name="Equation" r:id="rId12" imgW="1231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59732" y="4941168"/>
                        <a:ext cx="2412268" cy="372051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043608" y="5373216"/>
            <a:ext cx="6336704" cy="5400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7654" name="Picture 1" descr="slides_DSP2_chapter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3309" y="116632"/>
            <a:ext cx="7870326" cy="7017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b="0" dirty="0" smtClean="0"/>
              <a:t>Next to a mechanism for adding new observations, also need a mechanism</a:t>
            </a:r>
          </a:p>
          <a:p>
            <a:pPr algn="l"/>
            <a:r>
              <a:rPr lang="en-US" sz="1800" b="0" dirty="0" smtClean="0"/>
              <a:t>for removing old observations</a:t>
            </a:r>
            <a:r>
              <a:rPr lang="en-US" sz="1800" b="0" dirty="0"/>
              <a:t>.</a:t>
            </a:r>
            <a:r>
              <a:rPr lang="en-US" sz="1800" b="0" dirty="0" smtClean="0"/>
              <a:t>  First approach is as follows</a:t>
            </a:r>
            <a:r>
              <a:rPr lang="mr-IN" sz="1800" b="0" dirty="0" smtClean="0"/>
              <a:t>…</a:t>
            </a:r>
            <a:r>
              <a:rPr lang="en-US" sz="1800" b="0" dirty="0" smtClean="0"/>
              <a:t>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24467734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8678" name="Picture 1" descr="slides_DSP2_chapter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3"/>
          <p:cNvSpPr txBox="1">
            <a:spLocks noChangeArrowheads="1"/>
          </p:cNvSpPr>
          <p:nvPr/>
        </p:nvSpPr>
        <p:spPr bwMode="auto">
          <a:xfrm rot="19621647">
            <a:off x="-282322" y="2610981"/>
            <a:ext cx="9631142" cy="157030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  <p:extLst>
      <p:ext uri="{BB962C8B-B14F-4D97-AF65-F5344CB8AC3E}">
        <p14:creationId xmlns:p14="http://schemas.microsoft.com/office/powerpoint/2010/main" val="212259646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6630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75120"/>
              </p:ext>
            </p:extLst>
          </p:nvPr>
        </p:nvGraphicFramePr>
        <p:xfrm>
          <a:off x="1439652" y="1952836"/>
          <a:ext cx="2304256" cy="64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9" name="Equation" r:id="rId4" imgW="1041400" imgH="393700" progId="Equation.3">
                  <p:embed/>
                </p:oleObj>
              </mc:Choice>
              <mc:Fallback>
                <p:oleObj name="Equation" r:id="rId4" imgW="1041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9652" y="1952836"/>
                        <a:ext cx="2304256" cy="645395"/>
                      </a:xfrm>
                      <a:prstGeom prst="rect">
                        <a:avLst/>
                      </a:prstGeom>
                      <a:solidFill>
                        <a:srgbClr val="D2AAA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41536" y="1578278"/>
            <a:ext cx="481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6174A"/>
                </a:solidFill>
              </a:rPr>
              <a:t>: Goal is to give a smaller weight to ‘older’ data, i.e.</a:t>
            </a:r>
            <a:endParaRPr lang="en-US" sz="1600" b="0" dirty="0">
              <a:solidFill>
                <a:srgbClr val="06174A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938699"/>
              </p:ext>
            </p:extLst>
          </p:nvPr>
        </p:nvGraphicFramePr>
        <p:xfrm>
          <a:off x="1104900" y="3429000"/>
          <a:ext cx="488315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0" name="Equation" r:id="rId6" imgW="2603500" imgH="1346200" progId="Equation.3">
                  <p:embed/>
                </p:oleObj>
              </mc:Choice>
              <mc:Fallback>
                <p:oleObj name="Equation" r:id="rId6" imgW="2603500" imgH="1346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4900" y="3429000"/>
                        <a:ext cx="4883150" cy="2093913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776434"/>
              </p:ext>
            </p:extLst>
          </p:nvPr>
        </p:nvGraphicFramePr>
        <p:xfrm>
          <a:off x="1115616" y="5530244"/>
          <a:ext cx="4880880" cy="73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1" name="Equation" r:id="rId8" imgW="1727200" imgH="279400" progId="Equation.3">
                  <p:embed/>
                </p:oleObj>
              </mc:Choice>
              <mc:Fallback>
                <p:oleObj name="Equation" r:id="rId8" imgW="1727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5616" y="5530244"/>
                        <a:ext cx="4880880" cy="73244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153" y="3465004"/>
            <a:ext cx="1993567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6174A"/>
                </a:solidFill>
              </a:rPr>
              <a:t>Which leads to…</a:t>
            </a:r>
            <a:endParaRPr lang="en-US" sz="1800" b="0" dirty="0">
              <a:solidFill>
                <a:srgbClr val="06174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309" y="116632"/>
            <a:ext cx="7870326" cy="7017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b="0" dirty="0"/>
              <a:t>Next to a mechanism for adding new observations, also need a mechanism</a:t>
            </a:r>
          </a:p>
          <a:p>
            <a:pPr algn="l"/>
            <a:r>
              <a:rPr lang="en-US" sz="1800" b="0" dirty="0"/>
              <a:t>for removing old observations. </a:t>
            </a:r>
            <a:r>
              <a:rPr lang="en-US" sz="1800" b="0" dirty="0" smtClean="0"/>
              <a:t>Simpler approach is as follows</a:t>
            </a:r>
            <a:r>
              <a:rPr lang="mr-IN" sz="1800" b="0" dirty="0" smtClean="0"/>
              <a:t>…</a:t>
            </a:r>
            <a:r>
              <a:rPr lang="en-US" sz="1800" b="0" dirty="0" smtClean="0"/>
              <a:t> 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79388" y="188913"/>
            <a:ext cx="8748712" cy="594042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Least Squares &amp; RLS Estimation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7654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985000" y="296863"/>
            <a:ext cx="1690688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1368425" y="4149725"/>
            <a:ext cx="681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0000"/>
                </a:solidFill>
              </a:rPr>
              <a:t>i.e. exponential weighting hardly changes RLS formulas.. (easy!)</a:t>
            </a:r>
            <a:endParaRPr lang="en-US" sz="1800" b="0" i="1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20706"/>
              </p:ext>
            </p:extLst>
          </p:nvPr>
        </p:nvGraphicFramePr>
        <p:xfrm>
          <a:off x="1223628" y="2670175"/>
          <a:ext cx="76120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0" name="Equation" r:id="rId4" imgW="4953000" imgH="495300" progId="Equation.3">
                  <p:embed/>
                </p:oleObj>
              </mc:Choice>
              <mc:Fallback>
                <p:oleObj name="Equation" r:id="rId4" imgW="4953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628" y="2670175"/>
                        <a:ext cx="7612063" cy="75882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278138"/>
              </p:ext>
            </p:extLst>
          </p:nvPr>
        </p:nvGraphicFramePr>
        <p:xfrm>
          <a:off x="1223628" y="3498746"/>
          <a:ext cx="7596844" cy="65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1" name="Equation" r:id="rId6" imgW="2654300" imgH="279400" progId="Equation.3">
                  <p:embed/>
                </p:oleObj>
              </mc:Choice>
              <mc:Fallback>
                <p:oleObj name="Equation" r:id="rId6" imgW="26543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3628" y="3498746"/>
                        <a:ext cx="7596844" cy="650334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80092"/>
              </p:ext>
            </p:extLst>
          </p:nvPr>
        </p:nvGraphicFramePr>
        <p:xfrm>
          <a:off x="2781300" y="1589088"/>
          <a:ext cx="61245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12" name="Equation" r:id="rId8" imgW="3517900" imgH="241300" progId="Equation.3">
                  <p:embed/>
                </p:oleObj>
              </mc:Choice>
              <mc:Fallback>
                <p:oleObj name="Equation" r:id="rId8" imgW="351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1300" y="1589088"/>
                        <a:ext cx="6124575" cy="434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Recursive Least </a:t>
            </a:r>
            <a:r>
              <a:rPr lang="en-US" sz="3200" dirty="0"/>
              <a:t>Squares </a:t>
            </a:r>
            <a:r>
              <a:rPr lang="en-US" sz="3200" dirty="0" smtClean="0"/>
              <a:t>(RLS) Algorithm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Computational Complexity: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Standard RLS algorithm (with exponential weighting)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has </a:t>
            </a:r>
            <a:r>
              <a:rPr lang="en-US" sz="2400" dirty="0" smtClean="0">
                <a:cs typeface="+mn-cs"/>
              </a:rPr>
              <a:t>O(L</a:t>
            </a:r>
            <a:r>
              <a:rPr lang="en-US" sz="2400" baseline="30000" dirty="0" smtClean="0">
                <a:cs typeface="+mn-cs"/>
              </a:rPr>
              <a:t>2</a:t>
            </a:r>
            <a:r>
              <a:rPr lang="en-US" sz="2400" dirty="0" smtClean="0">
                <a:cs typeface="+mn-cs"/>
              </a:rPr>
              <a:t>) </a:t>
            </a:r>
            <a:r>
              <a:rPr lang="en-US" sz="2400" b="0" dirty="0" smtClean="0">
                <a:cs typeface="+mn-cs"/>
              </a:rPr>
              <a:t>computational complexity per time update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Compare to </a:t>
            </a:r>
            <a:r>
              <a:rPr lang="en-US" sz="2400" dirty="0" smtClean="0">
                <a:cs typeface="+mn-cs"/>
              </a:rPr>
              <a:t>O(L) </a:t>
            </a:r>
            <a:r>
              <a:rPr lang="en-US" sz="2400" b="0" dirty="0" smtClean="0">
                <a:cs typeface="+mn-cs"/>
              </a:rPr>
              <a:t>for LMS (=cheaper, but slow convergence)</a:t>
            </a: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In Chapter-9, will present ‘</a:t>
            </a:r>
            <a:r>
              <a:rPr lang="en-US" sz="2400" b="0" u="sng" dirty="0" smtClean="0">
                <a:cs typeface="+mn-cs"/>
              </a:rPr>
              <a:t>Fast RLS</a:t>
            </a:r>
            <a:r>
              <a:rPr lang="en-US" sz="2400" b="0" dirty="0" smtClean="0">
                <a:cs typeface="+mn-cs"/>
              </a:rPr>
              <a:t>’ algorithms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with </a:t>
            </a:r>
            <a:r>
              <a:rPr lang="en-US" sz="2400" dirty="0"/>
              <a:t>O(L) </a:t>
            </a:r>
            <a:r>
              <a:rPr lang="en-US" sz="2400" dirty="0" smtClean="0"/>
              <a:t> </a:t>
            </a:r>
            <a:r>
              <a:rPr lang="en-US" sz="2400" b="0" dirty="0" smtClean="0"/>
              <a:t>computational complexity (and without compromising convergence properties)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359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2/5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2772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395288" y="1628800"/>
            <a:ext cx="355600" cy="460375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5292725" y="2600325"/>
            <a:ext cx="560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u[k]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5903913" y="4184650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y[k]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5867400" y="4545013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d[k]</a:t>
            </a: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4211638" y="4257092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FF0000"/>
                </a:solidFill>
              </a:rPr>
              <a:t>e[k]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 rot="16200000">
            <a:off x="5718040" y="3098876"/>
            <a:ext cx="527166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PS: Shorthand notation </a:t>
            </a:r>
            <a:r>
              <a:rPr lang="en-US" sz="1600" b="0" dirty="0" err="1">
                <a:solidFill>
                  <a:srgbClr val="040000"/>
                </a:solidFill>
              </a:rPr>
              <a:t>u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=u[k], </a:t>
            </a:r>
            <a:r>
              <a:rPr lang="en-US" sz="1600" b="0" dirty="0" err="1">
                <a:solidFill>
                  <a:srgbClr val="040000"/>
                </a:solidFill>
              </a:rPr>
              <a:t>y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=y[k], </a:t>
            </a:r>
            <a:r>
              <a:rPr lang="en-US" sz="1600" b="0" dirty="0" err="1">
                <a:solidFill>
                  <a:srgbClr val="040000"/>
                </a:solidFill>
              </a:rPr>
              <a:t>d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=d[k], </a:t>
            </a:r>
            <a:r>
              <a:rPr lang="en-US" sz="1600" b="0" dirty="0" err="1">
                <a:solidFill>
                  <a:srgbClr val="040000"/>
                </a:solidFill>
              </a:rPr>
              <a:t>e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=e[k],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Filter coefficients (‘weights’) are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(replacing </a:t>
            </a:r>
            <a:r>
              <a:rPr lang="en-US" sz="1600" b="0" dirty="0" err="1" smtClean="0">
                <a:solidFill>
                  <a:srgbClr val="040000"/>
                </a:solidFill>
              </a:rPr>
              <a:t>b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of 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previous chapters)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For adaptive filters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baseline="-2500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also have a time index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[</a:t>
            </a:r>
            <a:r>
              <a:rPr lang="en-US" sz="1600" b="0" dirty="0">
                <a:solidFill>
                  <a:srgbClr val="040000"/>
                </a:solidFill>
              </a:rPr>
              <a:t>k</a:t>
            </a:r>
            <a:r>
              <a:rPr lang="en-US" sz="1600" b="0" dirty="0" smtClean="0">
                <a:solidFill>
                  <a:srgbClr val="040000"/>
                </a:solidFill>
              </a:rPr>
              <a:t>]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68727"/>
              </p:ext>
            </p:extLst>
          </p:nvPr>
        </p:nvGraphicFramePr>
        <p:xfrm>
          <a:off x="179388" y="3068638"/>
          <a:ext cx="39401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Equation" r:id="rId4" imgW="1536700" imgH="393700" progId="Equation.3">
                  <p:embed/>
                </p:oleObj>
              </mc:Choice>
              <mc:Fallback>
                <p:oleObj name="Equation" r:id="rId4" imgW="153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8" y="3068638"/>
                        <a:ext cx="3940175" cy="12239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00087"/>
              </p:ext>
            </p:extLst>
          </p:nvPr>
        </p:nvGraphicFramePr>
        <p:xfrm>
          <a:off x="1438119" y="4764274"/>
          <a:ext cx="2773841" cy="118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6" imgW="1460500" imgH="584200" progId="Equation.3">
                  <p:embed/>
                </p:oleObj>
              </mc:Choice>
              <mc:Fallback>
                <p:oleObj name="Equation" r:id="rId6" imgW="14605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8119" y="4764274"/>
                        <a:ext cx="2773841" cy="11850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211960" y="4689140"/>
            <a:ext cx="720080" cy="5040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11960" y="5157192"/>
            <a:ext cx="1152128" cy="5760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16" y="1628800"/>
            <a:ext cx="134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0000"/>
                </a:solidFill>
              </a:rPr>
              <a:t>Will use</a:t>
            </a:r>
            <a:endParaRPr lang="en-US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365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Recursive Least </a:t>
            </a:r>
            <a:r>
              <a:rPr lang="en-US" sz="3200" dirty="0"/>
              <a:t>Squares </a:t>
            </a:r>
            <a:r>
              <a:rPr lang="en-US" sz="3200" dirty="0" smtClean="0"/>
              <a:t>(RLS) Algorithm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Numerical Analysis/Stability: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Standard RLS algorithm (even with exponential weighting)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has been shown to have unstable quantization error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ropagation </a:t>
            </a:r>
            <a:r>
              <a:rPr lang="en-US" sz="1800" b="0" dirty="0" smtClean="0">
                <a:cs typeface="+mn-cs"/>
              </a:rPr>
              <a:t>(in low-precision implementation)</a:t>
            </a: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In Chapter-9, will present </a:t>
            </a:r>
            <a:r>
              <a:rPr lang="en-US" sz="2400" b="0" smtClean="0">
                <a:cs typeface="+mn-cs"/>
              </a:rPr>
              <a:t>‘</a:t>
            </a:r>
            <a:r>
              <a:rPr lang="en-US" sz="2400" b="0" u="sng" smtClean="0">
                <a:cs typeface="+mn-cs"/>
              </a:rPr>
              <a:t>Square Root </a:t>
            </a:r>
            <a:r>
              <a:rPr lang="en-US" sz="2400" b="0" u="sng" dirty="0" smtClean="0">
                <a:cs typeface="+mn-cs"/>
              </a:rPr>
              <a:t>RLS</a:t>
            </a:r>
            <a:r>
              <a:rPr lang="en-US" sz="2400" b="0" dirty="0" smtClean="0">
                <a:cs typeface="+mn-cs"/>
              </a:rPr>
              <a:t>’ algorithms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which are shown to be perfectly stable numerically</a:t>
            </a:r>
          </a:p>
          <a:p>
            <a:pPr>
              <a:buFontTx/>
              <a:buNone/>
              <a:defRPr/>
            </a:pPr>
            <a:r>
              <a:rPr lang="en-US" sz="2400" b="0" dirty="0" smtClean="0"/>
              <a:t>(without compromising complexity &amp; convergence properties)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270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3/5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6868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225425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08063" y="2276475"/>
            <a:ext cx="7200900" cy="1116013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6870" name="Picture 2" descr="Screen Shot 2015-07-28 at 14.1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76363"/>
            <a:ext cx="34147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395288" y="1628800"/>
            <a:ext cx="355600" cy="461963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29366"/>
              </p:ext>
            </p:extLst>
          </p:nvPr>
        </p:nvGraphicFramePr>
        <p:xfrm>
          <a:off x="1439652" y="4257092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Equation" r:id="rId5" imgW="2590800" imgH="317500" progId="Equation.3">
                  <p:embed/>
                </p:oleObj>
              </mc:Choice>
              <mc:Fallback>
                <p:oleObj name="Equation" r:id="rId5" imgW="2590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9652" y="4257092"/>
                        <a:ext cx="6121400" cy="711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6316" y="1664804"/>
            <a:ext cx="134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0000"/>
                </a:solidFill>
              </a:rPr>
              <a:t>Will use</a:t>
            </a:r>
            <a:endParaRPr lang="en-US" dirty="0">
              <a:solidFill>
                <a:srgbClr val="04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149080"/>
            <a:ext cx="117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40000"/>
                </a:solidFill>
              </a:rPr>
              <a:t>= minimize</a:t>
            </a:r>
            <a:endParaRPr lang="en-US" sz="1600" b="0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884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4/5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994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008063" y="1628775"/>
            <a:ext cx="3740150" cy="830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MMSE cost function can 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be expanded as…</a:t>
            </a:r>
            <a:r>
              <a:rPr lang="en-US" sz="1200" dirty="0">
                <a:solidFill>
                  <a:srgbClr val="040000"/>
                </a:solidFill>
              </a:rPr>
              <a:t>(continued)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214688" y="5624513"/>
            <a:ext cx="510222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This is the ‘Wiener Filter’ solution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" name="Picture 1" descr="Wiener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56" y="116632"/>
            <a:ext cx="4285066" cy="2376264"/>
          </a:xfrm>
          <a:prstGeom prst="rect">
            <a:avLst/>
          </a:prstGeom>
        </p:spPr>
      </p:pic>
      <p:pic>
        <p:nvPicPr>
          <p:cNvPr id="4" name="Picture 3" descr="Screen Shot 2018-10-22 at 11.04.10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3248980"/>
            <a:ext cx="2124235" cy="19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95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Recap </a:t>
            </a:r>
            <a:r>
              <a:rPr lang="en-US" sz="2000" dirty="0" smtClean="0"/>
              <a:t>5/5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1508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62025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1510" name="Picture 4" descr="images-9.jpe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268413"/>
            <a:ext cx="20177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016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rgbClr val="081D58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spcBef>
                <a:spcPts val="0"/>
              </a:spcBef>
              <a:defRPr/>
            </a:pPr>
            <a:r>
              <a:rPr lang="en-US" sz="2400" dirty="0" smtClean="0"/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-Root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74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Adaptive Filters: LMS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1079500" y="1449388"/>
            <a:ext cx="6919913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How do we solve the Wiener–Hopf equations?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41988" name="TextBox 11"/>
          <p:cNvSpPr txBox="1">
            <a:spLocks noChangeArrowheads="1"/>
          </p:cNvSpPr>
          <p:nvPr/>
        </p:nvSpPr>
        <p:spPr bwMode="auto">
          <a:xfrm>
            <a:off x="1079500" y="2097088"/>
            <a:ext cx="6913563" cy="3478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endParaRPr 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Alternatively, an iterative steepest 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descent algorithm can be used</a:t>
            </a:r>
          </a:p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This will be the basis for the derivation of the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FF0000"/>
                </a:solidFill>
              </a:rPr>
              <a:t>Least Mean Squares (LMS) 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rgbClr val="FF0000"/>
                </a:solidFill>
              </a:rPr>
              <a:t>adaptive filtering algorithm…</a:t>
            </a:r>
            <a:endParaRPr 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41989" name="Picture 1" descr="Screen Shot 2014-11-12 at 14.3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89025"/>
            <a:ext cx="867727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439863" y="5732463"/>
            <a:ext cx="5946775" cy="307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 dirty="0">
                <a:solidFill>
                  <a:schemeClr val="tx1"/>
                </a:solidFill>
              </a:rPr>
              <a:t>Bernard </a:t>
            </a:r>
            <a:r>
              <a:rPr lang="en-US" sz="1400" b="0" dirty="0" err="1">
                <a:solidFill>
                  <a:schemeClr val="tx1"/>
                </a:solidFill>
              </a:rPr>
              <a:t>Widrow</a:t>
            </a:r>
            <a:r>
              <a:rPr lang="en-US" sz="1400" b="0" dirty="0">
                <a:solidFill>
                  <a:schemeClr val="tx1"/>
                </a:solidFill>
              </a:rPr>
              <a:t> 1965  (https://</a:t>
            </a:r>
            <a:r>
              <a:rPr lang="en-US" sz="1400" b="0" dirty="0" err="1">
                <a:solidFill>
                  <a:schemeClr val="tx1"/>
                </a:solidFill>
              </a:rPr>
              <a:t>www.youtube.com</a:t>
            </a:r>
            <a:r>
              <a:rPr lang="en-US" sz="1400" b="0" dirty="0">
                <a:solidFill>
                  <a:schemeClr val="tx1"/>
                </a:solidFill>
              </a:rPr>
              <a:t>/</a:t>
            </a:r>
            <a:r>
              <a:rPr lang="en-US" sz="1400" b="0" dirty="0" err="1">
                <a:solidFill>
                  <a:schemeClr val="tx1"/>
                </a:solidFill>
              </a:rPr>
              <a:t>watch?v</a:t>
            </a:r>
            <a:r>
              <a:rPr lang="en-US" sz="1400" b="0" dirty="0">
                <a:solidFill>
                  <a:schemeClr val="tx1"/>
                </a:solidFill>
              </a:rPr>
              <a:t>=hc2Zj55j1zU)</a:t>
            </a:r>
          </a:p>
        </p:txBody>
      </p:sp>
    </p:spTree>
    <p:extLst>
      <p:ext uri="{BB962C8B-B14F-4D97-AF65-F5344CB8AC3E}">
        <p14:creationId xmlns:p14="http://schemas.microsoft.com/office/powerpoint/2010/main" val="1056995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9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chapter9</Template>
  <TotalTime>9925</TotalTime>
  <Words>1484</Words>
  <Application>Microsoft Macintosh PowerPoint</Application>
  <PresentationFormat>On-screen Show (4:3)</PresentationFormat>
  <Paragraphs>310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lecture9</vt:lpstr>
      <vt:lpstr>Equation</vt:lpstr>
      <vt:lpstr>DSP-CIS  Part-III : Optimal &amp; Adaptive Filters   Chapter-8 : Adaptive Filters – LMS &amp; RLS </vt:lpstr>
      <vt:lpstr>Part-III : Optimal &amp; Adaptive Filters</vt:lpstr>
      <vt:lpstr>Recap 1/5</vt:lpstr>
      <vt:lpstr>Recap 2/5</vt:lpstr>
      <vt:lpstr>Recap 3/5</vt:lpstr>
      <vt:lpstr>Recap 4/5</vt:lpstr>
      <vt:lpstr>Recap 5/5</vt:lpstr>
      <vt:lpstr>Part-III : Optimal &amp; Adaptive Filters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Adaptive Filters: LMS</vt:lpstr>
      <vt:lpstr>Part-III : Optimal &amp; Adaptive Filters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(LS)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Least Squares &amp; RLS Estimation</vt:lpstr>
      <vt:lpstr>Recursive Least Squares (RLS) Algorithm</vt:lpstr>
      <vt:lpstr>Recursive Least Squares (RLS) Algorithm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240</cp:revision>
  <cp:lastPrinted>2016-09-27T15:00:44Z</cp:lastPrinted>
  <dcterms:created xsi:type="dcterms:W3CDTF">2000-11-05T13:23:24Z</dcterms:created>
  <dcterms:modified xsi:type="dcterms:W3CDTF">2019-09-19T08:10:53Z</dcterms:modified>
</cp:coreProperties>
</file>