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1" r:id="rId1"/>
  </p:sldMasterIdLst>
  <p:notesMasterIdLst>
    <p:notesMasterId r:id="rId42"/>
  </p:notesMasterIdLst>
  <p:handoutMasterIdLst>
    <p:handoutMasterId r:id="rId43"/>
  </p:handoutMasterIdLst>
  <p:sldIdLst>
    <p:sldId id="633" r:id="rId2"/>
    <p:sldId id="576" r:id="rId3"/>
    <p:sldId id="591" r:id="rId4"/>
    <p:sldId id="592" r:id="rId5"/>
    <p:sldId id="593" r:id="rId6"/>
    <p:sldId id="594" r:id="rId7"/>
    <p:sldId id="648" r:id="rId8"/>
    <p:sldId id="599" r:id="rId9"/>
    <p:sldId id="601" r:id="rId10"/>
    <p:sldId id="604" r:id="rId11"/>
    <p:sldId id="606" r:id="rId12"/>
    <p:sldId id="657" r:id="rId13"/>
    <p:sldId id="649" r:id="rId14"/>
    <p:sldId id="608" r:id="rId15"/>
    <p:sldId id="609" r:id="rId16"/>
    <p:sldId id="614" r:id="rId17"/>
    <p:sldId id="615" r:id="rId18"/>
    <p:sldId id="597" r:id="rId19"/>
    <p:sldId id="616" r:id="rId20"/>
    <p:sldId id="617" r:id="rId21"/>
    <p:sldId id="618" r:id="rId22"/>
    <p:sldId id="623" r:id="rId23"/>
    <p:sldId id="622" r:id="rId24"/>
    <p:sldId id="624" r:id="rId25"/>
    <p:sldId id="660" r:id="rId26"/>
    <p:sldId id="661" r:id="rId27"/>
    <p:sldId id="632" r:id="rId28"/>
    <p:sldId id="651" r:id="rId29"/>
    <p:sldId id="652" r:id="rId30"/>
    <p:sldId id="653" r:id="rId31"/>
    <p:sldId id="654" r:id="rId32"/>
    <p:sldId id="655" r:id="rId33"/>
    <p:sldId id="659" r:id="rId34"/>
    <p:sldId id="662" r:id="rId35"/>
    <p:sldId id="663" r:id="rId36"/>
    <p:sldId id="664" r:id="rId37"/>
    <p:sldId id="665" r:id="rId38"/>
    <p:sldId id="666" r:id="rId39"/>
    <p:sldId id="667" r:id="rId40"/>
    <p:sldId id="668" r:id="rId41"/>
  </p:sldIdLst>
  <p:sldSz cx="9144000" cy="6858000" type="screen4x3"/>
  <p:notesSz cx="6935788" cy="9220200"/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CCFF33"/>
    <a:srgbClr val="040000"/>
    <a:srgbClr val="FF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611" autoAdjust="0"/>
  </p:normalViewPr>
  <p:slideViewPr>
    <p:cSldViewPr>
      <p:cViewPr>
        <p:scale>
          <a:sx n="100" d="100"/>
          <a:sy n="100" d="100"/>
        </p:scale>
        <p:origin x="-416" y="-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512" y="-78"/>
      </p:cViewPr>
      <p:guideLst>
        <p:guide orient="horz" pos="2904"/>
        <p:guide pos="218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2075"/>
            <a:ext cx="787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ctr" anchorCtr="0" compatLnSpc="1">
            <a:prstTxWarp prst="textNoShape">
              <a:avLst/>
            </a:prstTxWarp>
            <a:spAutoFit/>
          </a:bodyPr>
          <a:lstStyle>
            <a:lvl1pPr algn="l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978525" y="92075"/>
            <a:ext cx="9572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ctr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45563"/>
            <a:ext cx="72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b" anchorCtr="0" compatLnSpc="1">
            <a:prstTxWarp prst="textNoShape">
              <a:avLst/>
            </a:prstTxWarp>
            <a:spAutoFit/>
          </a:bodyPr>
          <a:lstStyle>
            <a:lvl1pPr algn="l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61138" y="8943975"/>
            <a:ext cx="3746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b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fld id="{B813A64A-864C-2C42-9758-9C881A0A4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72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09538"/>
            <a:ext cx="787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ctr" anchorCtr="0" compatLnSpc="1">
            <a:prstTxWarp prst="textNoShape">
              <a:avLst/>
            </a:prstTxWarp>
            <a:spAutoFit/>
          </a:bodyPr>
          <a:lstStyle>
            <a:lvl1pPr algn="l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940425" y="109538"/>
            <a:ext cx="9572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ctr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709613"/>
            <a:ext cx="4635500" cy="3475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1388" y="5838825"/>
            <a:ext cx="2649537" cy="122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45563"/>
            <a:ext cx="72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b" anchorCtr="0" compatLnSpc="1">
            <a:prstTxWarp prst="textNoShape">
              <a:avLst/>
            </a:prstTxWarp>
            <a:spAutoFit/>
          </a:bodyPr>
          <a:lstStyle>
            <a:lvl1pPr algn="l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523038" y="8943975"/>
            <a:ext cx="3746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b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fld id="{EDA217B3-5F91-A747-BCF4-59F368766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954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709613"/>
            <a:ext cx="4632325" cy="3475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01F937-A19F-314A-BA82-65636900B32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52550" y="3913188"/>
            <a:ext cx="6438900" cy="16938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95325" y="2298700"/>
            <a:ext cx="7753350" cy="1130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9570270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063501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1475" y="93663"/>
            <a:ext cx="2141538" cy="6230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93663"/>
            <a:ext cx="6276975" cy="6230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105267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035050"/>
            <a:ext cx="4202113" cy="5289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035050"/>
            <a:ext cx="4203700" cy="5289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581181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855954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897819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35050"/>
            <a:ext cx="4202113" cy="528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035050"/>
            <a:ext cx="4203700" cy="528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483587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762895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956563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846015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008636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835354"/>
      </p:ext>
    </p:extLst>
  </p:cSld>
  <p:clrMapOvr>
    <a:masterClrMapping/>
  </p:clrMapOvr>
  <p:transition xmlns:p14="http://schemas.microsoft.com/office/powerpoint/2010/main"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gamma/>
                <a:tint val="69804"/>
                <a:invGamma/>
              </a:schemeClr>
            </a:gs>
            <a:gs pos="100000">
              <a:schemeClr val="tx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35050"/>
            <a:ext cx="8558213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93663"/>
            <a:ext cx="85471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02788" name="Line 4"/>
          <p:cNvSpPr>
            <a:spLocks noChangeShapeType="1"/>
          </p:cNvSpPr>
          <p:nvPr/>
        </p:nvSpPr>
        <p:spPr bwMode="auto">
          <a:xfrm flipH="1">
            <a:off x="219075" y="968375"/>
            <a:ext cx="87058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02789" name="Rectangle 5"/>
          <p:cNvSpPr>
            <a:spLocks noChangeArrowheads="1"/>
          </p:cNvSpPr>
          <p:nvPr/>
        </p:nvSpPr>
        <p:spPr bwMode="auto">
          <a:xfrm>
            <a:off x="228600" y="6400800"/>
            <a:ext cx="281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l">
              <a:spcBef>
                <a:spcPct val="0"/>
              </a:spcBef>
              <a:defRPr/>
            </a:pPr>
            <a:r>
              <a:rPr lang="en-US" sz="1200" b="0" dirty="0">
                <a:cs typeface="+mn-cs"/>
              </a:rPr>
              <a:t>DSP-CIS </a:t>
            </a:r>
            <a:r>
              <a:rPr lang="en-US" sz="1200" b="0" dirty="0" smtClean="0">
                <a:cs typeface="+mn-cs"/>
              </a:rPr>
              <a:t>2019-2020  </a:t>
            </a:r>
            <a:r>
              <a:rPr lang="en-US" sz="1200" b="0" dirty="0" smtClean="0">
                <a:cs typeface="+mn-cs"/>
              </a:rPr>
              <a:t>/  </a:t>
            </a:r>
            <a:r>
              <a:rPr lang="en-US" sz="1200" b="0" dirty="0">
                <a:cs typeface="+mn-cs"/>
              </a:rPr>
              <a:t>Chapter-</a:t>
            </a:r>
            <a:r>
              <a:rPr lang="en-US" sz="1200" b="0" dirty="0" smtClean="0">
                <a:cs typeface="+mn-cs"/>
              </a:rPr>
              <a:t>7: Optimal Filters</a:t>
            </a:r>
            <a:r>
              <a:rPr lang="en-US" sz="1200" b="0" baseline="0" dirty="0" smtClean="0">
                <a:cs typeface="+mn-cs"/>
              </a:rPr>
              <a:t> - </a:t>
            </a:r>
            <a:r>
              <a:rPr lang="en-US" sz="1200" b="0" dirty="0" smtClean="0">
                <a:cs typeface="+mn-cs"/>
              </a:rPr>
              <a:t>Wiener Filters</a:t>
            </a:r>
            <a:endParaRPr lang="en-US" sz="1200" b="0" dirty="0">
              <a:cs typeface="+mn-cs"/>
            </a:endParaRPr>
          </a:p>
        </p:txBody>
      </p:sp>
      <p:sp>
        <p:nvSpPr>
          <p:cNvPr id="502791" name="Rectangle 7"/>
          <p:cNvSpPr>
            <a:spLocks noChangeArrowheads="1"/>
          </p:cNvSpPr>
          <p:nvPr/>
        </p:nvSpPr>
        <p:spPr bwMode="auto">
          <a:xfrm>
            <a:off x="7034213" y="6400800"/>
            <a:ext cx="18288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r">
              <a:spcBef>
                <a:spcPct val="0"/>
              </a:spcBef>
              <a:defRPr/>
            </a:pPr>
            <a:r>
              <a:rPr lang="en-GB" sz="1200" b="0" dirty="0">
                <a:solidFill>
                  <a:srgbClr val="CCFF33"/>
                </a:solidFill>
                <a:cs typeface="+mn-cs"/>
              </a:rPr>
              <a:t> </a:t>
            </a:r>
            <a:fld id="{A88E256D-CE24-2345-9CE7-0D0788D1E8CE}" type="slidenum">
              <a:rPr lang="en-GB" sz="1200" b="0">
                <a:cs typeface="+mn-cs"/>
              </a:rPr>
              <a:pPr algn="r">
                <a:spcBef>
                  <a:spcPct val="0"/>
                </a:spcBef>
                <a:defRPr/>
              </a:pPr>
              <a:t>‹#›</a:t>
            </a:fld>
            <a:r>
              <a:rPr lang="en-GB" sz="1200" b="0" dirty="0">
                <a:cs typeface="+mn-cs"/>
              </a:rPr>
              <a:t> / 40</a:t>
            </a:r>
          </a:p>
        </p:txBody>
      </p:sp>
      <p:sp>
        <p:nvSpPr>
          <p:cNvPr id="502792" name="Line 8"/>
          <p:cNvSpPr>
            <a:spLocks noChangeShapeType="1"/>
          </p:cNvSpPr>
          <p:nvPr/>
        </p:nvSpPr>
        <p:spPr bwMode="auto">
          <a:xfrm flipH="1">
            <a:off x="228600" y="6324600"/>
            <a:ext cx="87058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  <p:sldLayoutId id="2147484111" r:id="rId12"/>
  </p:sldLayoutIdLst>
  <p:transition xmlns:p14="http://schemas.microsoft.com/office/powerpoint/2010/main" spd="slow">
    <p:pull/>
  </p:transition>
  <p:hf sldNum="0" hdr="0" dt="0"/>
  <p:txStyles>
    <p:titleStyle>
      <a:lvl1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 b="1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bg1"/>
          </a:solidFill>
          <a:latin typeface="+mn-lt"/>
          <a:ea typeface="+mn-ea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19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oleObject" Target="../embeddings/oleObject3.bin"/><Relationship Id="rId5" Type="http://schemas.openxmlformats.org/officeDocument/2006/relationships/image" Target="../media/image24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2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png"/><Relationship Id="rId5" Type="http://schemas.openxmlformats.org/officeDocument/2006/relationships/oleObject" Target="../embeddings/oleObject5.bin"/><Relationship Id="rId6" Type="http://schemas.openxmlformats.org/officeDocument/2006/relationships/image" Target="../media/image2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oleObject" Target="../embeddings/oleObject6.bin"/><Relationship Id="rId5" Type="http://schemas.openxmlformats.org/officeDocument/2006/relationships/image" Target="../media/image3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oleObject" Target="../embeddings/oleObject7.bin"/><Relationship Id="rId5" Type="http://schemas.openxmlformats.org/officeDocument/2006/relationships/image" Target="../media/image3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900" y="1296988"/>
            <a:ext cx="8677275" cy="1447800"/>
          </a:xfrm>
        </p:spPr>
        <p:txBody>
          <a:bodyPr/>
          <a:lstStyle/>
          <a:p>
            <a:pPr>
              <a:defRPr/>
            </a:pPr>
            <a:r>
              <a:rPr lang="en-US" sz="6000" dirty="0" smtClean="0">
                <a:cs typeface="+mj-cs"/>
              </a:rPr>
              <a:t>DSP-CIS</a:t>
            </a:r>
            <a:br>
              <a:rPr lang="en-US" sz="6000" dirty="0" smtClean="0">
                <a:cs typeface="+mj-cs"/>
              </a:rPr>
            </a:br>
            <a:r>
              <a:rPr lang="en-US" sz="4400" dirty="0">
                <a:cs typeface="+mj-cs"/>
              </a:rPr>
              <a:t/>
            </a:r>
            <a:br>
              <a:rPr lang="en-US" sz="4400" dirty="0">
                <a:cs typeface="+mj-cs"/>
              </a:rPr>
            </a:br>
            <a:r>
              <a:rPr lang="en-US" sz="2800" b="0" dirty="0" smtClean="0">
                <a:cs typeface="+mj-cs"/>
              </a:rPr>
              <a:t>Part-III : </a:t>
            </a:r>
            <a:r>
              <a:rPr lang="en-US" sz="2800" b="0" dirty="0"/>
              <a:t>Optimal &amp; Adaptive </a:t>
            </a:r>
            <a:r>
              <a:rPr lang="en-US" sz="2800" b="0" dirty="0" smtClean="0"/>
              <a:t>Filters</a:t>
            </a:r>
            <a:br>
              <a:rPr lang="en-US" sz="2800" b="0" dirty="0" smtClean="0"/>
            </a:br>
            <a:r>
              <a:rPr lang="en-US" sz="2800" dirty="0" smtClean="0"/>
              <a:t>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3200" dirty="0" smtClean="0"/>
              <a:t>Chapter-7 : Optimal Filters - Wiener Filters</a:t>
            </a:r>
            <a:endParaRPr lang="en-US" sz="3200" dirty="0" smtClean="0">
              <a:cs typeface="+mj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3794658"/>
            <a:ext cx="8280400" cy="24066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n-cs"/>
              </a:rPr>
              <a:t>Marc Moonen </a:t>
            </a:r>
          </a:p>
          <a:p>
            <a:pPr>
              <a:defRPr/>
            </a:pPr>
            <a:r>
              <a:rPr lang="en-US" sz="2400" b="0" dirty="0" smtClean="0">
                <a:cs typeface="+mn-cs"/>
              </a:rPr>
              <a:t>Dept. E.E./ESAT-STADIUS, KU Leuven</a:t>
            </a:r>
          </a:p>
          <a:p>
            <a:pPr>
              <a:defRPr/>
            </a:pPr>
            <a:r>
              <a:rPr lang="en-US" sz="2400" b="0" dirty="0" err="1" smtClean="0">
                <a:cs typeface="+mn-cs"/>
              </a:rPr>
              <a:t>marc.moonen@kuleuven.be</a:t>
            </a:r>
            <a:endParaRPr lang="en-US" sz="2400" b="0" dirty="0" smtClean="0">
              <a:cs typeface="+mn-cs"/>
            </a:endParaRPr>
          </a:p>
          <a:p>
            <a:pPr>
              <a:defRPr/>
            </a:pPr>
            <a:r>
              <a:rPr lang="en-US" sz="2400" b="0" dirty="0" err="1" smtClean="0">
                <a:cs typeface="+mn-cs"/>
              </a:rPr>
              <a:t>www.esat.kuleuven.be</a:t>
            </a:r>
            <a:r>
              <a:rPr lang="en-US" sz="2400" b="0" dirty="0" smtClean="0">
                <a:cs typeface="+mn-cs"/>
              </a:rPr>
              <a:t>/</a:t>
            </a:r>
            <a:r>
              <a:rPr lang="en-US" sz="2400" b="0" dirty="0" err="1" smtClean="0">
                <a:cs typeface="+mn-cs"/>
              </a:rPr>
              <a:t>stadius</a:t>
            </a:r>
            <a:r>
              <a:rPr lang="en-US" sz="2400" b="0" dirty="0" smtClean="0">
                <a:cs typeface="+mn-cs"/>
              </a:rPr>
              <a:t>/</a:t>
            </a:r>
          </a:p>
          <a:p>
            <a:pPr>
              <a:defRPr/>
            </a:pPr>
            <a:endParaRPr lang="en-US" b="0" dirty="0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Introduction : Applications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pic>
        <p:nvPicPr>
          <p:cNvPr id="24580" name="Picture 1" descr="slides_DSP2_chapter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8175" y="-927100"/>
            <a:ext cx="532765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6110288" y="3429000"/>
            <a:ext cx="2122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FF0000"/>
                </a:solidFill>
              </a:rPr>
              <a:t>to/from network</a:t>
            </a:r>
          </a:p>
        </p:txBody>
      </p:sp>
      <p:sp>
        <p:nvSpPr>
          <p:cNvPr id="24583" name="TextBox 7"/>
          <p:cNvSpPr txBox="1">
            <a:spLocks noChangeArrowheads="1"/>
          </p:cNvSpPr>
          <p:nvPr/>
        </p:nvSpPr>
        <p:spPr bwMode="auto">
          <a:xfrm>
            <a:off x="935038" y="5359859"/>
            <a:ext cx="7381875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0" dirty="0">
                <a:solidFill>
                  <a:srgbClr val="040000"/>
                </a:solidFill>
              </a:rPr>
              <a:t>‘Hybrid’ is never ideally matched to line impedance, hence generates echo of transmitted signal into received </a:t>
            </a:r>
            <a:r>
              <a:rPr lang="en-US" sz="1400" b="0" dirty="0" smtClean="0">
                <a:solidFill>
                  <a:srgbClr val="040000"/>
                </a:solidFill>
              </a:rPr>
              <a:t>signal </a:t>
            </a:r>
          </a:p>
          <a:p>
            <a:pPr algn="l">
              <a:spcBef>
                <a:spcPts val="0"/>
              </a:spcBef>
            </a:pPr>
            <a:r>
              <a:rPr lang="en-US" sz="1600" b="0" dirty="0" smtClean="0">
                <a:solidFill>
                  <a:srgbClr val="040000"/>
                </a:solidFill>
              </a:rPr>
              <a:t>Optimal/adaptive filter to model echo path, from transmitter into receiver </a:t>
            </a:r>
            <a:endParaRPr lang="en-US" sz="1600" b="0" dirty="0">
              <a:solidFill>
                <a:srgbClr val="0400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912260" y="1233488"/>
            <a:ext cx="1296702" cy="68334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square" lIns="92075" tIns="46038" rIns="92075" bIns="46038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Introduction : Applications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pic>
        <p:nvPicPr>
          <p:cNvPr id="26628" name="Picture 1" descr="slides_DSP2_chapter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70893" y="-908843"/>
            <a:ext cx="5364163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3240088" y="5013325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600">
                <a:solidFill>
                  <a:srgbClr val="FF0000"/>
                </a:solidFill>
              </a:rPr>
              <a:t>signal</a:t>
            </a:r>
          </a:p>
          <a:p>
            <a:pPr>
              <a:spcBef>
                <a:spcPct val="0"/>
              </a:spcBef>
            </a:pPr>
            <a:r>
              <a:rPr lang="en-US" sz="1600">
                <a:solidFill>
                  <a:srgbClr val="FF0000"/>
                </a:solidFill>
              </a:rPr>
              <a:t>+ noise</a:t>
            </a:r>
          </a:p>
        </p:txBody>
      </p:sp>
      <p:sp>
        <p:nvSpPr>
          <p:cNvPr id="26631" name="TextBox 7"/>
          <p:cNvSpPr txBox="1">
            <a:spLocks noChangeArrowheads="1"/>
          </p:cNvSpPr>
          <p:nvPr/>
        </p:nvSpPr>
        <p:spPr bwMode="auto">
          <a:xfrm>
            <a:off x="3059113" y="2889250"/>
            <a:ext cx="720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1600">
                <a:solidFill>
                  <a:srgbClr val="FF0000"/>
                </a:solidFill>
              </a:rPr>
              <a:t>noise</a:t>
            </a:r>
          </a:p>
        </p:txBody>
      </p:sp>
      <p:sp>
        <p:nvSpPr>
          <p:cNvPr id="4" name="Curved Up Arrow 3"/>
          <p:cNvSpPr/>
          <p:nvPr/>
        </p:nvSpPr>
        <p:spPr bwMode="auto">
          <a:xfrm rot="7269078">
            <a:off x="4660603" y="3944123"/>
            <a:ext cx="1326169" cy="366081"/>
          </a:xfrm>
          <a:prstGeom prst="curvedUp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Curved Up Arrow 11"/>
          <p:cNvSpPr/>
          <p:nvPr/>
        </p:nvSpPr>
        <p:spPr bwMode="auto">
          <a:xfrm rot="10113599">
            <a:off x="5131079" y="3026417"/>
            <a:ext cx="686258" cy="260516"/>
          </a:xfrm>
          <a:prstGeom prst="curvedUp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912260" y="1233488"/>
            <a:ext cx="1296702" cy="68334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square" lIns="92075" tIns="46038" rIns="92075" bIns="46038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Introduction : Applications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pic>
        <p:nvPicPr>
          <p:cNvPr id="22532" name="Picture 2" descr="slides_DSP2_chapter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8175" y="-927100"/>
            <a:ext cx="532765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1008063" y="5301208"/>
            <a:ext cx="741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 dirty="0">
                <a:solidFill>
                  <a:srgbClr val="040000"/>
                </a:solidFill>
              </a:rPr>
              <a:t>Optimal/adaptive filter </a:t>
            </a:r>
            <a:r>
              <a:rPr lang="en-US" sz="1600" b="0" dirty="0" smtClean="0">
                <a:solidFill>
                  <a:srgbClr val="040000"/>
                </a:solidFill>
              </a:rPr>
              <a:t>to provide prediction model, predicting next sample u[k+1] from previous samples u[k], u[k-1], </a:t>
            </a:r>
            <a:r>
              <a:rPr lang="mr-IN" sz="1600" b="0" dirty="0" smtClean="0">
                <a:solidFill>
                  <a:srgbClr val="040000"/>
                </a:solidFill>
              </a:rPr>
              <a:t>…</a:t>
            </a:r>
            <a:r>
              <a:rPr lang="en-US" sz="1600" b="0" dirty="0" smtClean="0">
                <a:solidFill>
                  <a:srgbClr val="040000"/>
                </a:solidFill>
              </a:rPr>
              <a:t>,u[k-L]</a:t>
            </a:r>
            <a:endParaRPr lang="en-US" sz="1600" b="0" baseline="-25000" dirty="0" smtClean="0">
              <a:solidFill>
                <a:srgbClr val="04000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1600" b="0" dirty="0" smtClean="0">
                <a:solidFill>
                  <a:srgbClr val="040000"/>
                </a:solidFill>
              </a:rPr>
              <a:t>Used in speech codecs, </a:t>
            </a:r>
            <a:r>
              <a:rPr lang="en-US" sz="1600" b="0" dirty="0" err="1" smtClean="0">
                <a:solidFill>
                  <a:srgbClr val="040000"/>
                </a:solidFill>
              </a:rPr>
              <a:t>etc</a:t>
            </a:r>
            <a:r>
              <a:rPr lang="mr-IN" sz="1600" b="0" dirty="0" smtClean="0">
                <a:solidFill>
                  <a:srgbClr val="040000"/>
                </a:solidFill>
              </a:rPr>
              <a:t>…</a:t>
            </a:r>
            <a:endParaRPr lang="en-US" sz="1600" b="0" dirty="0">
              <a:solidFill>
                <a:srgbClr val="040000"/>
              </a:solidFill>
            </a:endParaRPr>
          </a:p>
        </p:txBody>
      </p:sp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1151620" y="2348880"/>
            <a:ext cx="4068452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40000"/>
                </a:solidFill>
              </a:rPr>
              <a:t>Example: Linear Prediction                     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3923928" y="2744924"/>
            <a:ext cx="1548172" cy="43204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051720" y="5085184"/>
            <a:ext cx="3312368" cy="324036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5112060" y="3933056"/>
            <a:ext cx="720080" cy="338554"/>
          </a:xfrm>
          <a:prstGeom prst="rect">
            <a:avLst/>
          </a:prstGeom>
          <a:solidFill>
            <a:srgbClr val="04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 smtClean="0"/>
              <a:t>z</a:t>
            </a: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3275856" y="2780928"/>
            <a:ext cx="79208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40000"/>
                </a:solidFill>
              </a:rPr>
              <a:t>u</a:t>
            </a:r>
            <a:r>
              <a:rPr lang="en-US" dirty="0" smtClean="0">
                <a:solidFill>
                  <a:srgbClr val="040000"/>
                </a:solidFill>
              </a:rPr>
              <a:t>[k]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5544108" y="4509120"/>
            <a:ext cx="1188132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40000"/>
                </a:solidFill>
              </a:rPr>
              <a:t>u</a:t>
            </a:r>
            <a:r>
              <a:rPr lang="en-US" dirty="0" smtClean="0">
                <a:solidFill>
                  <a:srgbClr val="040000"/>
                </a:solidFill>
              </a:rPr>
              <a:t>[k+1]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912260" y="1233488"/>
            <a:ext cx="1296702" cy="68334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square" lIns="92075" tIns="46038" rIns="92075" bIns="46038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2829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Introduction : Applications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pic>
        <p:nvPicPr>
          <p:cNvPr id="28676" name="Picture 1" descr="slides_DSP2_chapter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8175" y="-927100"/>
            <a:ext cx="532765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912260" y="1233488"/>
            <a:ext cx="1296702" cy="68334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square" lIns="92075" tIns="46038" rIns="92075" bIns="46038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Introduction : Applications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pic>
        <p:nvPicPr>
          <p:cNvPr id="29700" name="Picture 1" descr="slides_DSP2_chapter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8175" y="-927100"/>
            <a:ext cx="532765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912260" y="1233488"/>
            <a:ext cx="1296702" cy="68334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square" lIns="92075" tIns="46038" rIns="92075" bIns="46038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Introduction : Applications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pic>
        <p:nvPicPr>
          <p:cNvPr id="30724" name="Picture 1" descr="slides_DSP2_chapter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8175" y="-927100"/>
            <a:ext cx="532765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912260" y="1233488"/>
            <a:ext cx="1296702" cy="68334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square" lIns="92075" tIns="46038" rIns="92075" bIns="46038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Optimal Filtering : Wiener Filters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pic>
        <p:nvPicPr>
          <p:cNvPr id="31748" name="Picture 2" descr="slides_DSP2_chapter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89919" y="-945356"/>
            <a:ext cx="5364162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1"/>
          <p:cNvSpPr txBox="1">
            <a:spLocks noChangeArrowheads="1"/>
          </p:cNvSpPr>
          <p:nvPr/>
        </p:nvSpPr>
        <p:spPr bwMode="auto">
          <a:xfrm>
            <a:off x="395288" y="3068638"/>
            <a:ext cx="355600" cy="461962"/>
          </a:xfrm>
          <a:prstGeom prst="rect">
            <a:avLst/>
          </a:prstGeom>
          <a:solidFill>
            <a:schemeClr val="tx1"/>
          </a:solidFill>
          <a:ln w="57150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1</a:t>
            </a:r>
          </a:p>
        </p:txBody>
      </p:sp>
      <p:sp>
        <p:nvSpPr>
          <p:cNvPr id="31750" name="TextBox 6"/>
          <p:cNvSpPr txBox="1">
            <a:spLocks noChangeArrowheads="1"/>
          </p:cNvSpPr>
          <p:nvPr/>
        </p:nvSpPr>
        <p:spPr bwMode="auto">
          <a:xfrm>
            <a:off x="400050" y="3933825"/>
            <a:ext cx="355600" cy="460375"/>
          </a:xfrm>
          <a:prstGeom prst="rect">
            <a:avLst/>
          </a:prstGeom>
          <a:solidFill>
            <a:schemeClr val="tx1"/>
          </a:solidFill>
          <a:ln w="57150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2</a:t>
            </a:r>
          </a:p>
        </p:txBody>
      </p:sp>
      <p:pic>
        <p:nvPicPr>
          <p:cNvPr id="31752" name="Picture 8" descr="wiener-norbert.jpg"/>
          <p:cNvPicPr>
            <a:picLocks noChangeAspect="1"/>
          </p:cNvPicPr>
          <p:nvPr/>
        </p:nvPicPr>
        <p:blipFill>
          <a:blip r:embed="rId3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765175"/>
            <a:ext cx="2371725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11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TextBox 9"/>
          <p:cNvSpPr txBox="1">
            <a:spLocks noChangeArrowheads="1"/>
          </p:cNvSpPr>
          <p:nvPr/>
        </p:nvSpPr>
        <p:spPr bwMode="auto">
          <a:xfrm>
            <a:off x="1087438" y="2708275"/>
            <a:ext cx="27289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0">
                <a:solidFill>
                  <a:srgbClr val="FF0000"/>
                </a:solidFill>
              </a:rPr>
              <a:t>Have to decide on 2 things..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Optimal Filtering : </a:t>
            </a:r>
            <a:r>
              <a:rPr lang="en-US" sz="3200" dirty="0" smtClean="0">
                <a:cs typeface="+mj-cs"/>
              </a:rPr>
              <a:t>Wiener Filters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pic>
        <p:nvPicPr>
          <p:cNvPr id="32772" name="Picture 1" descr="slides_DSP2_chapter1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8175" y="-927100"/>
            <a:ext cx="532765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11"/>
          <p:cNvSpPr txBox="1">
            <a:spLocks noChangeArrowheads="1"/>
          </p:cNvSpPr>
          <p:nvPr/>
        </p:nvSpPr>
        <p:spPr bwMode="auto">
          <a:xfrm>
            <a:off x="395288" y="1628800"/>
            <a:ext cx="355600" cy="460375"/>
          </a:xfrm>
          <a:prstGeom prst="rect">
            <a:avLst/>
          </a:prstGeom>
          <a:solidFill>
            <a:schemeClr val="tx1"/>
          </a:solidFill>
          <a:ln w="57150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1</a:t>
            </a:r>
          </a:p>
        </p:txBody>
      </p:sp>
      <p:sp>
        <p:nvSpPr>
          <p:cNvPr id="32774" name="Rectangle 8"/>
          <p:cNvSpPr>
            <a:spLocks noChangeArrowheads="1"/>
          </p:cNvSpPr>
          <p:nvPr/>
        </p:nvSpPr>
        <p:spPr bwMode="auto">
          <a:xfrm>
            <a:off x="1008063" y="1233488"/>
            <a:ext cx="7200900" cy="1116012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dirty="0"/>
          </a:p>
        </p:txBody>
      </p:sp>
      <p:sp>
        <p:nvSpPr>
          <p:cNvPr id="32775" name="TextBox 10"/>
          <p:cNvSpPr txBox="1">
            <a:spLocks noChangeArrowheads="1"/>
          </p:cNvSpPr>
          <p:nvPr/>
        </p:nvSpPr>
        <p:spPr bwMode="auto">
          <a:xfrm>
            <a:off x="5292725" y="2600325"/>
            <a:ext cx="5603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1600">
                <a:solidFill>
                  <a:srgbClr val="FF0000"/>
                </a:solidFill>
              </a:rPr>
              <a:t>u[k]</a:t>
            </a:r>
          </a:p>
        </p:txBody>
      </p:sp>
      <p:sp>
        <p:nvSpPr>
          <p:cNvPr id="32776" name="TextBox 11"/>
          <p:cNvSpPr txBox="1">
            <a:spLocks noChangeArrowheads="1"/>
          </p:cNvSpPr>
          <p:nvPr/>
        </p:nvSpPr>
        <p:spPr bwMode="auto">
          <a:xfrm>
            <a:off x="5903913" y="4184650"/>
            <a:ext cx="5619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1600">
                <a:solidFill>
                  <a:srgbClr val="FF0000"/>
                </a:solidFill>
              </a:rPr>
              <a:t>y[k]</a:t>
            </a:r>
          </a:p>
        </p:txBody>
      </p:sp>
      <p:sp>
        <p:nvSpPr>
          <p:cNvPr id="32777" name="TextBox 12"/>
          <p:cNvSpPr txBox="1">
            <a:spLocks noChangeArrowheads="1"/>
          </p:cNvSpPr>
          <p:nvPr/>
        </p:nvSpPr>
        <p:spPr bwMode="auto">
          <a:xfrm>
            <a:off x="5867400" y="4545013"/>
            <a:ext cx="561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1600">
                <a:solidFill>
                  <a:srgbClr val="FF0000"/>
                </a:solidFill>
              </a:rPr>
              <a:t>d[k]</a:t>
            </a:r>
          </a:p>
        </p:txBody>
      </p:sp>
      <p:sp>
        <p:nvSpPr>
          <p:cNvPr id="32778" name="TextBox 13"/>
          <p:cNvSpPr txBox="1">
            <a:spLocks noChangeArrowheads="1"/>
          </p:cNvSpPr>
          <p:nvPr/>
        </p:nvSpPr>
        <p:spPr bwMode="auto">
          <a:xfrm>
            <a:off x="4211638" y="4257092"/>
            <a:ext cx="549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1600" dirty="0">
                <a:solidFill>
                  <a:srgbClr val="FF0000"/>
                </a:solidFill>
              </a:rPr>
              <a:t>e[k]</a:t>
            </a:r>
          </a:p>
        </p:txBody>
      </p:sp>
      <p:sp>
        <p:nvSpPr>
          <p:cNvPr id="32779" name="TextBox 11"/>
          <p:cNvSpPr txBox="1">
            <a:spLocks noChangeArrowheads="1"/>
          </p:cNvSpPr>
          <p:nvPr/>
        </p:nvSpPr>
        <p:spPr bwMode="auto">
          <a:xfrm rot="16200000">
            <a:off x="5718040" y="3098876"/>
            <a:ext cx="5271662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1600" b="0" dirty="0">
                <a:solidFill>
                  <a:srgbClr val="040000"/>
                </a:solidFill>
              </a:rPr>
              <a:t>PS: Shorthand notation </a:t>
            </a:r>
            <a:r>
              <a:rPr lang="en-US" sz="1600" b="0" dirty="0" err="1">
                <a:solidFill>
                  <a:srgbClr val="040000"/>
                </a:solidFill>
              </a:rPr>
              <a:t>u</a:t>
            </a:r>
            <a:r>
              <a:rPr lang="en-US" sz="1600" b="0" baseline="-25000" dirty="0" err="1">
                <a:solidFill>
                  <a:srgbClr val="040000"/>
                </a:solidFill>
              </a:rPr>
              <a:t>k</a:t>
            </a:r>
            <a:r>
              <a:rPr lang="en-US" sz="1600" b="0" dirty="0">
                <a:solidFill>
                  <a:srgbClr val="040000"/>
                </a:solidFill>
              </a:rPr>
              <a:t>=u[k], </a:t>
            </a:r>
            <a:r>
              <a:rPr lang="en-US" sz="1600" b="0" dirty="0" err="1">
                <a:solidFill>
                  <a:srgbClr val="040000"/>
                </a:solidFill>
              </a:rPr>
              <a:t>y</a:t>
            </a:r>
            <a:r>
              <a:rPr lang="en-US" sz="1600" b="0" baseline="-25000" dirty="0" err="1">
                <a:solidFill>
                  <a:srgbClr val="040000"/>
                </a:solidFill>
              </a:rPr>
              <a:t>k</a:t>
            </a:r>
            <a:r>
              <a:rPr lang="en-US" sz="1600" b="0" dirty="0">
                <a:solidFill>
                  <a:srgbClr val="040000"/>
                </a:solidFill>
              </a:rPr>
              <a:t>=y[k], </a:t>
            </a:r>
            <a:r>
              <a:rPr lang="en-US" sz="1600" b="0" dirty="0" err="1">
                <a:solidFill>
                  <a:srgbClr val="040000"/>
                </a:solidFill>
              </a:rPr>
              <a:t>d</a:t>
            </a:r>
            <a:r>
              <a:rPr lang="en-US" sz="1600" b="0" baseline="-25000" dirty="0" err="1">
                <a:solidFill>
                  <a:srgbClr val="040000"/>
                </a:solidFill>
              </a:rPr>
              <a:t>k</a:t>
            </a:r>
            <a:r>
              <a:rPr lang="en-US" sz="1600" b="0" dirty="0">
                <a:solidFill>
                  <a:srgbClr val="040000"/>
                </a:solidFill>
              </a:rPr>
              <a:t>=d[k], </a:t>
            </a:r>
            <a:r>
              <a:rPr lang="en-US" sz="1600" b="0" dirty="0" err="1">
                <a:solidFill>
                  <a:srgbClr val="040000"/>
                </a:solidFill>
              </a:rPr>
              <a:t>e</a:t>
            </a:r>
            <a:r>
              <a:rPr lang="en-US" sz="1600" b="0" baseline="-25000" dirty="0" err="1">
                <a:solidFill>
                  <a:srgbClr val="040000"/>
                </a:solidFill>
              </a:rPr>
              <a:t>k</a:t>
            </a:r>
            <a:r>
              <a:rPr lang="en-US" sz="1600" b="0" dirty="0">
                <a:solidFill>
                  <a:srgbClr val="040000"/>
                </a:solidFill>
              </a:rPr>
              <a:t>=e[k],</a:t>
            </a:r>
          </a:p>
          <a:p>
            <a:pPr algn="l">
              <a:spcBef>
                <a:spcPct val="0"/>
              </a:spcBef>
            </a:pPr>
            <a:r>
              <a:rPr lang="en-US" sz="1600" b="0" dirty="0">
                <a:solidFill>
                  <a:srgbClr val="040000"/>
                </a:solidFill>
              </a:rPr>
              <a:t>       Filter coefficients (‘weights’) are </a:t>
            </a:r>
            <a:r>
              <a:rPr lang="en-US" sz="1600" b="0" dirty="0" err="1" smtClean="0">
                <a:solidFill>
                  <a:srgbClr val="040000"/>
                </a:solidFill>
              </a:rPr>
              <a:t>w</a:t>
            </a:r>
            <a:r>
              <a:rPr lang="en-US" sz="1600" b="0" baseline="-25000" dirty="0" err="1" smtClean="0">
                <a:solidFill>
                  <a:srgbClr val="040000"/>
                </a:solidFill>
              </a:rPr>
              <a:t>l</a:t>
            </a:r>
            <a:r>
              <a:rPr lang="en-US" sz="1600" b="0" dirty="0" smtClean="0">
                <a:solidFill>
                  <a:srgbClr val="040000"/>
                </a:solidFill>
              </a:rPr>
              <a:t> </a:t>
            </a:r>
            <a:r>
              <a:rPr lang="en-US" sz="1600" b="0" dirty="0">
                <a:solidFill>
                  <a:srgbClr val="040000"/>
                </a:solidFill>
              </a:rPr>
              <a:t>(replacing </a:t>
            </a:r>
            <a:r>
              <a:rPr lang="en-US" sz="1600" b="0" dirty="0" err="1" smtClean="0">
                <a:solidFill>
                  <a:srgbClr val="040000"/>
                </a:solidFill>
              </a:rPr>
              <a:t>b</a:t>
            </a:r>
            <a:r>
              <a:rPr lang="en-US" sz="1600" b="0" baseline="-25000" dirty="0" err="1" smtClean="0">
                <a:solidFill>
                  <a:srgbClr val="040000"/>
                </a:solidFill>
              </a:rPr>
              <a:t>l</a:t>
            </a:r>
            <a:r>
              <a:rPr lang="en-US" sz="1600" b="0" dirty="0" smtClean="0">
                <a:solidFill>
                  <a:srgbClr val="040000"/>
                </a:solidFill>
              </a:rPr>
              <a:t> </a:t>
            </a:r>
            <a:r>
              <a:rPr lang="en-US" sz="1600" b="0" dirty="0">
                <a:solidFill>
                  <a:srgbClr val="040000"/>
                </a:solidFill>
              </a:rPr>
              <a:t>of </a:t>
            </a:r>
          </a:p>
          <a:p>
            <a:pPr algn="l">
              <a:spcBef>
                <a:spcPct val="0"/>
              </a:spcBef>
            </a:pPr>
            <a:r>
              <a:rPr lang="en-US" sz="1600" b="0" dirty="0">
                <a:solidFill>
                  <a:srgbClr val="040000"/>
                </a:solidFill>
              </a:rPr>
              <a:t>       previous chapters)</a:t>
            </a:r>
          </a:p>
          <a:p>
            <a:pPr algn="l">
              <a:spcBef>
                <a:spcPct val="0"/>
              </a:spcBef>
            </a:pPr>
            <a:r>
              <a:rPr lang="en-US" sz="1600" b="0" dirty="0">
                <a:solidFill>
                  <a:srgbClr val="040000"/>
                </a:solidFill>
              </a:rPr>
              <a:t>       For adaptive filters </a:t>
            </a:r>
            <a:r>
              <a:rPr lang="en-US" sz="1600" b="0" dirty="0" err="1" smtClean="0">
                <a:solidFill>
                  <a:srgbClr val="040000"/>
                </a:solidFill>
              </a:rPr>
              <a:t>w</a:t>
            </a:r>
            <a:r>
              <a:rPr lang="en-US" sz="1600" b="0" baseline="-25000" dirty="0" err="1" smtClean="0">
                <a:solidFill>
                  <a:srgbClr val="040000"/>
                </a:solidFill>
              </a:rPr>
              <a:t>l</a:t>
            </a:r>
            <a:r>
              <a:rPr lang="en-US" sz="1600" b="0" baseline="-25000" dirty="0" smtClean="0">
                <a:solidFill>
                  <a:srgbClr val="040000"/>
                </a:solidFill>
              </a:rPr>
              <a:t> </a:t>
            </a:r>
            <a:r>
              <a:rPr lang="en-US" sz="1600" b="0" dirty="0">
                <a:solidFill>
                  <a:srgbClr val="040000"/>
                </a:solidFill>
              </a:rPr>
              <a:t>also have a time index </a:t>
            </a:r>
            <a:r>
              <a:rPr lang="en-US" sz="1600" b="0" dirty="0" err="1" smtClean="0">
                <a:solidFill>
                  <a:srgbClr val="040000"/>
                </a:solidFill>
              </a:rPr>
              <a:t>w</a:t>
            </a:r>
            <a:r>
              <a:rPr lang="en-US" sz="1600" b="0" baseline="-25000" dirty="0" err="1" smtClean="0">
                <a:solidFill>
                  <a:srgbClr val="040000"/>
                </a:solidFill>
              </a:rPr>
              <a:t>l</a:t>
            </a:r>
            <a:r>
              <a:rPr lang="en-US" sz="1600" b="0" dirty="0" smtClean="0">
                <a:solidFill>
                  <a:srgbClr val="040000"/>
                </a:solidFill>
              </a:rPr>
              <a:t>[</a:t>
            </a:r>
            <a:r>
              <a:rPr lang="en-US" sz="1600" b="0" dirty="0">
                <a:solidFill>
                  <a:srgbClr val="040000"/>
                </a:solidFill>
              </a:rPr>
              <a:t>k</a:t>
            </a:r>
            <a:r>
              <a:rPr lang="en-US" sz="1600" b="0" dirty="0" smtClean="0">
                <a:solidFill>
                  <a:srgbClr val="040000"/>
                </a:solidFill>
              </a:rPr>
              <a:t>]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82788"/>
              </p:ext>
            </p:extLst>
          </p:nvPr>
        </p:nvGraphicFramePr>
        <p:xfrm>
          <a:off x="179388" y="3068638"/>
          <a:ext cx="3940175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9" name="Equation" r:id="rId4" imgW="1536700" imgH="393700" progId="Equation.3">
                  <p:embed/>
                </p:oleObj>
              </mc:Choice>
              <mc:Fallback>
                <p:oleObj name="Equation" r:id="rId4" imgW="1536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388" y="3068638"/>
                        <a:ext cx="3940175" cy="122396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544991"/>
              </p:ext>
            </p:extLst>
          </p:nvPr>
        </p:nvGraphicFramePr>
        <p:xfrm>
          <a:off x="1438119" y="4764274"/>
          <a:ext cx="2773841" cy="1185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0" name="Equation" r:id="rId6" imgW="1460500" imgH="584200" progId="Equation.3">
                  <p:embed/>
                </p:oleObj>
              </mc:Choice>
              <mc:Fallback>
                <p:oleObj name="Equation" r:id="rId6" imgW="1460500" imgH="584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38119" y="4764274"/>
                        <a:ext cx="2773841" cy="118500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4211960" y="4689140"/>
            <a:ext cx="720080" cy="50405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211960" y="5157192"/>
            <a:ext cx="1152128" cy="5760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6316" y="1628800"/>
            <a:ext cx="1344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40000"/>
                </a:solidFill>
              </a:rPr>
              <a:t>Will use</a:t>
            </a:r>
            <a:endParaRPr lang="en-US" dirty="0">
              <a:solidFill>
                <a:srgbClr val="04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Optimal Filtering : </a:t>
            </a:r>
            <a:r>
              <a:rPr lang="en-US" sz="3200" dirty="0" smtClean="0">
                <a:cs typeface="+mj-cs"/>
              </a:rPr>
              <a:t>Wiener Filters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pic>
        <p:nvPicPr>
          <p:cNvPr id="33796" name="Picture 1" descr="slides_DSP2_chapter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8175" y="-927100"/>
            <a:ext cx="532765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1"/>
          <p:cNvSpPr>
            <a:spLocks noChangeArrowheads="1"/>
          </p:cNvSpPr>
          <p:nvPr/>
        </p:nvSpPr>
        <p:spPr bwMode="auto">
          <a:xfrm>
            <a:off x="1042988" y="1700213"/>
            <a:ext cx="7092950" cy="649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Optimal Filtering : </a:t>
            </a:r>
            <a:r>
              <a:rPr lang="en-US" sz="3200" dirty="0" smtClean="0">
                <a:cs typeface="+mj-cs"/>
              </a:rPr>
              <a:t>Wiener Filters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pic>
        <p:nvPicPr>
          <p:cNvPr id="34820" name="Picture 1" descr="slides_DSP2_chapter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8175" y="-927100"/>
            <a:ext cx="532765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1008063" y="1233488"/>
            <a:ext cx="7200900" cy="1116012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4822" name="TextBox 6"/>
          <p:cNvSpPr txBox="1">
            <a:spLocks noChangeArrowheads="1"/>
          </p:cNvSpPr>
          <p:nvPr/>
        </p:nvSpPr>
        <p:spPr bwMode="auto">
          <a:xfrm>
            <a:off x="1116013" y="1557338"/>
            <a:ext cx="6905625" cy="1138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2000" dirty="0">
                <a:solidFill>
                  <a:srgbClr val="040000"/>
                </a:solidFill>
              </a:rPr>
              <a:t>PS: Can generalize FIR filter to ‘multi-channel FIR filter’</a:t>
            </a:r>
          </a:p>
          <a:p>
            <a:pPr algn="l">
              <a:spcBef>
                <a:spcPct val="0"/>
              </a:spcBef>
            </a:pPr>
            <a:endParaRPr lang="en-US" sz="1600" dirty="0">
              <a:solidFill>
                <a:srgbClr val="04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600" dirty="0" smtClean="0">
                <a:solidFill>
                  <a:srgbClr val="040000"/>
                </a:solidFill>
              </a:rPr>
              <a:t>        example: see page 11</a:t>
            </a:r>
            <a:endParaRPr lang="en-US" sz="1600" dirty="0">
              <a:solidFill>
                <a:srgbClr val="040000"/>
              </a:solidFill>
            </a:endParaRPr>
          </a:p>
          <a:p>
            <a:pPr algn="l">
              <a:spcBef>
                <a:spcPct val="0"/>
              </a:spcBef>
            </a:pP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images-9.jpe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8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125538"/>
            <a:ext cx="712311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784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Part-III : Optimal &amp; Adaptive Filters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41438"/>
            <a:ext cx="8696325" cy="5014912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000" dirty="0" smtClean="0">
                <a:solidFill>
                  <a:srgbClr val="FFFF66"/>
                </a:solidFill>
                <a:cs typeface="+mn-cs"/>
              </a:rPr>
              <a:t>                          </a:t>
            </a:r>
            <a:r>
              <a:rPr lang="en-US" sz="2400" dirty="0">
                <a:cs typeface="+mn-cs"/>
              </a:rPr>
              <a:t>O</a:t>
            </a:r>
            <a:r>
              <a:rPr lang="en-US" sz="2400" dirty="0" smtClean="0">
                <a:cs typeface="+mn-cs"/>
              </a:rPr>
              <a:t>ptimal Filters - Wiener Filters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/>
              <a:t>Introduction : General Set-Up &amp; Applications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/>
              <a:t>Wiener Filters</a:t>
            </a:r>
          </a:p>
          <a:p>
            <a:pPr marL="1828800" lvl="4" indent="0">
              <a:lnSpc>
                <a:spcPct val="105000"/>
              </a:lnSpc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Adaptive Filters - LMS &amp; RLS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Least Means Squares (LMS) Algorithm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Recursive Least Squares (RLS) Algorithm</a:t>
            </a:r>
            <a:endParaRPr lang="en-US" sz="1800" dirty="0">
              <a:solidFill>
                <a:schemeClr val="tx1"/>
              </a:solidFill>
            </a:endParaRPr>
          </a:p>
          <a:p>
            <a:pPr marL="1828800" lvl="4" indent="0">
              <a:lnSpc>
                <a:spcPct val="105000"/>
              </a:lnSpc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Square Root &amp; Fast RLS Algorithms</a:t>
            </a:r>
            <a:endParaRPr lang="en-US" sz="1800" dirty="0">
              <a:solidFill>
                <a:schemeClr val="tx1"/>
              </a:solidFill>
            </a:endParaRPr>
          </a:p>
          <a:p>
            <a:pPr lvl="4">
              <a:lnSpc>
                <a:spcPct val="105000"/>
              </a:lnSpc>
              <a:defRPr/>
            </a:pPr>
            <a:r>
              <a:rPr lang="en-US" sz="1800" dirty="0">
                <a:solidFill>
                  <a:schemeClr val="tx1"/>
                </a:solidFill>
              </a:rPr>
              <a:t>Square Root </a:t>
            </a:r>
            <a:r>
              <a:rPr lang="en-US" sz="1800" dirty="0" smtClean="0">
                <a:solidFill>
                  <a:schemeClr val="tx1"/>
                </a:solidFill>
              </a:rPr>
              <a:t>Algorithms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Fast Algorithms</a:t>
            </a:r>
            <a:endParaRPr lang="en-US" b="1" dirty="0">
              <a:solidFill>
                <a:schemeClr val="tx1"/>
              </a:solidFill>
            </a:endParaRPr>
          </a:p>
          <a:p>
            <a:pPr marL="1371600" lvl="3" indent="0">
              <a:lnSpc>
                <a:spcPct val="105000"/>
              </a:lnSpc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     </a:t>
            </a:r>
            <a:r>
              <a:rPr lang="en-US" sz="2400" b="1" dirty="0" err="1" smtClean="0">
                <a:solidFill>
                  <a:schemeClr val="tx1"/>
                </a:solidFill>
              </a:rPr>
              <a:t>Kalman</a:t>
            </a:r>
            <a:r>
              <a:rPr lang="en-US" sz="2400" b="1" dirty="0" smtClean="0">
                <a:solidFill>
                  <a:schemeClr val="tx1"/>
                </a:solidFill>
              </a:rPr>
              <a:t> Filters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Introduction – Least Squares Parameter Estimation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Standard </a:t>
            </a:r>
            <a:r>
              <a:rPr lang="en-US" sz="1800" dirty="0" err="1">
                <a:solidFill>
                  <a:schemeClr val="tx1"/>
                </a:solidFill>
              </a:rPr>
              <a:t>Kalman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Filter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Square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Root </a:t>
            </a:r>
            <a:r>
              <a:rPr lang="en-US" sz="1800" dirty="0" err="1">
                <a:solidFill>
                  <a:schemeClr val="tx1"/>
                </a:solidFill>
              </a:rPr>
              <a:t>Kalman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Filter</a:t>
            </a:r>
          </a:p>
          <a:p>
            <a:pPr lvl="4">
              <a:lnSpc>
                <a:spcPct val="105000"/>
              </a:lnSpc>
              <a:defRPr/>
            </a:pPr>
            <a:endParaRPr lang="en-US" sz="1800" dirty="0" smtClean="0"/>
          </a:p>
        </p:txBody>
      </p:sp>
      <p:sp>
        <p:nvSpPr>
          <p:cNvPr id="460804" name="Text Box 4"/>
          <p:cNvSpPr txBox="1">
            <a:spLocks noChangeArrowheads="1"/>
          </p:cNvSpPr>
          <p:nvPr/>
        </p:nvSpPr>
        <p:spPr bwMode="auto">
          <a:xfrm>
            <a:off x="251520" y="1274850"/>
            <a:ext cx="1852265" cy="46196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Chapter-7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460805" name="Text Box 5"/>
          <p:cNvSpPr txBox="1">
            <a:spLocks noChangeArrowheads="1"/>
          </p:cNvSpPr>
          <p:nvPr/>
        </p:nvSpPr>
        <p:spPr bwMode="auto">
          <a:xfrm>
            <a:off x="267582" y="2390629"/>
            <a:ext cx="1836204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Chapter-</a:t>
            </a:r>
            <a:r>
              <a:rPr lang="en-US" dirty="0" smtClean="0">
                <a:solidFill>
                  <a:schemeClr val="tx2"/>
                </a:solidFill>
                <a:cs typeface="+mn-cs"/>
              </a:rPr>
              <a:t>8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460806" name="Text Box 6"/>
          <p:cNvSpPr txBox="1">
            <a:spLocks noChangeArrowheads="1"/>
          </p:cNvSpPr>
          <p:nvPr/>
        </p:nvSpPr>
        <p:spPr bwMode="auto">
          <a:xfrm>
            <a:off x="251520" y="3573016"/>
            <a:ext cx="1836204" cy="46196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Chapter-9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1520" y="4653136"/>
            <a:ext cx="1836204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</a:t>
            </a:r>
            <a:r>
              <a:rPr lang="en-US" dirty="0" smtClean="0">
                <a:solidFill>
                  <a:schemeClr val="tx2"/>
                </a:solidFill>
                <a:cs typeface="+mn-cs"/>
              </a:rPr>
              <a:t>-10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Optimal Filtering : </a:t>
            </a:r>
            <a:r>
              <a:rPr lang="en-US" sz="3200" dirty="0" smtClean="0">
                <a:cs typeface="+mj-cs"/>
              </a:rPr>
              <a:t>Wiener Filters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pic>
        <p:nvPicPr>
          <p:cNvPr id="35844" name="Picture 1" descr="slides_DSP2_chapter1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8175" y="-927100"/>
            <a:ext cx="532765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6"/>
          <p:cNvSpPr txBox="1">
            <a:spLocks noChangeArrowheads="1"/>
          </p:cNvSpPr>
          <p:nvPr/>
        </p:nvSpPr>
        <p:spPr bwMode="auto">
          <a:xfrm>
            <a:off x="2195736" y="5605463"/>
            <a:ext cx="57727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1400" b="0" dirty="0">
                <a:solidFill>
                  <a:srgbClr val="040000"/>
                </a:solidFill>
              </a:rPr>
              <a:t>FIR filter may </a:t>
            </a:r>
            <a:r>
              <a:rPr lang="en-US" sz="1400" b="0" dirty="0" smtClean="0">
                <a:solidFill>
                  <a:srgbClr val="040000"/>
                </a:solidFill>
              </a:rPr>
              <a:t>then </a:t>
            </a:r>
            <a:r>
              <a:rPr lang="en-US" sz="1400" b="0" dirty="0">
                <a:solidFill>
                  <a:srgbClr val="040000"/>
                </a:solidFill>
              </a:rPr>
              <a:t>also be viewed as special case of  ‘linear combiner’ </a:t>
            </a:r>
          </a:p>
          <a:p>
            <a:pPr algn="l">
              <a:spcBef>
                <a:spcPct val="0"/>
              </a:spcBef>
            </a:pPr>
            <a:r>
              <a:rPr lang="en-US" sz="1400" b="0" dirty="0">
                <a:solidFill>
                  <a:srgbClr val="040000"/>
                </a:solidFill>
              </a:rPr>
              <a:t>where input signals are delayed versions of each other</a:t>
            </a:r>
          </a:p>
        </p:txBody>
      </p:sp>
      <p:sp>
        <p:nvSpPr>
          <p:cNvPr id="35846" name="Rectangle 7"/>
          <p:cNvSpPr>
            <a:spLocks noChangeArrowheads="1"/>
          </p:cNvSpPr>
          <p:nvPr/>
        </p:nvSpPr>
        <p:spPr bwMode="auto">
          <a:xfrm>
            <a:off x="1008063" y="1233488"/>
            <a:ext cx="7200900" cy="1116012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5847" name="TextBox 6"/>
          <p:cNvSpPr txBox="1">
            <a:spLocks noChangeArrowheads="1"/>
          </p:cNvSpPr>
          <p:nvPr/>
        </p:nvSpPr>
        <p:spPr bwMode="auto">
          <a:xfrm>
            <a:off x="1025525" y="1484313"/>
            <a:ext cx="7218363" cy="1169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1800" dirty="0">
                <a:solidFill>
                  <a:srgbClr val="040000"/>
                </a:solidFill>
              </a:rPr>
              <a:t>PS: Special case of  ‘multi-channel FIR filter’ is ‘linear combiner’</a:t>
            </a:r>
          </a:p>
          <a:p>
            <a:pPr algn="l">
              <a:spcBef>
                <a:spcPct val="0"/>
              </a:spcBef>
            </a:pPr>
            <a:endParaRPr lang="en-US" sz="2000" dirty="0">
              <a:solidFill>
                <a:srgbClr val="040000"/>
              </a:solidFill>
            </a:endParaRPr>
          </a:p>
          <a:p>
            <a:pPr algn="l">
              <a:spcBef>
                <a:spcPct val="0"/>
              </a:spcBef>
            </a:pPr>
            <a:endParaRPr lang="en-US" sz="1600" dirty="0">
              <a:solidFill>
                <a:srgbClr val="FF0000"/>
              </a:solidFill>
            </a:endParaRPr>
          </a:p>
          <a:p>
            <a:pPr algn="l">
              <a:spcBef>
                <a:spcPct val="0"/>
              </a:spcBef>
            </a:pPr>
            <a:endParaRPr lang="en-US" sz="1600" dirty="0">
              <a:solidFill>
                <a:srgbClr val="FF0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444801"/>
              </p:ext>
            </p:extLst>
          </p:nvPr>
        </p:nvGraphicFramePr>
        <p:xfrm>
          <a:off x="1475656" y="5013176"/>
          <a:ext cx="3132348" cy="597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name="Equation" r:id="rId4" imgW="1320800" imgH="330200" progId="Equation.3">
                  <p:embed/>
                </p:oleObj>
              </mc:Choice>
              <mc:Fallback>
                <p:oleObj name="Equation" r:id="rId4" imgW="13208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5656" y="5013176"/>
                        <a:ext cx="3132348" cy="59791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113967"/>
              </p:ext>
            </p:extLst>
          </p:nvPr>
        </p:nvGraphicFramePr>
        <p:xfrm>
          <a:off x="1475656" y="4005263"/>
          <a:ext cx="144621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7" name="Equation" r:id="rId6" imgW="495300" imgH="203200" progId="Equation.3">
                  <p:embed/>
                </p:oleObj>
              </mc:Choice>
              <mc:Fallback>
                <p:oleObj name="Equation" r:id="rId6" imgW="495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75656" y="4005263"/>
                        <a:ext cx="1446213" cy="63182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Optimal Filtering : </a:t>
            </a:r>
            <a:r>
              <a:rPr lang="en-US" sz="3200" dirty="0" smtClean="0">
                <a:cs typeface="+mj-cs"/>
              </a:rPr>
              <a:t>Wiener Filters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pic>
        <p:nvPicPr>
          <p:cNvPr id="36868" name="Picture 1" descr="slides_DSP2_chapter1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8175" y="225425"/>
            <a:ext cx="532765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1008063" y="2276475"/>
            <a:ext cx="7200900" cy="1116013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36870" name="Picture 2" descr="Screen Shot 2015-07-28 at 14.10.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1376363"/>
            <a:ext cx="3414712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Box 11"/>
          <p:cNvSpPr txBox="1">
            <a:spLocks noChangeArrowheads="1"/>
          </p:cNvSpPr>
          <p:nvPr/>
        </p:nvSpPr>
        <p:spPr bwMode="auto">
          <a:xfrm>
            <a:off x="395288" y="1628800"/>
            <a:ext cx="355600" cy="461963"/>
          </a:xfrm>
          <a:prstGeom prst="rect">
            <a:avLst/>
          </a:prstGeom>
          <a:solidFill>
            <a:schemeClr val="tx1"/>
          </a:solidFill>
          <a:ln w="57150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2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591964"/>
              </p:ext>
            </p:extLst>
          </p:nvPr>
        </p:nvGraphicFramePr>
        <p:xfrm>
          <a:off x="1439652" y="4257092"/>
          <a:ext cx="6121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1" name="Equation" r:id="rId5" imgW="2590800" imgH="317500" progId="Equation.3">
                  <p:embed/>
                </p:oleObj>
              </mc:Choice>
              <mc:Fallback>
                <p:oleObj name="Equation" r:id="rId5" imgW="25908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39652" y="4257092"/>
                        <a:ext cx="6121400" cy="7112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36316" y="1664804"/>
            <a:ext cx="1344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40000"/>
                </a:solidFill>
              </a:rPr>
              <a:t>Will use</a:t>
            </a:r>
            <a:endParaRPr lang="en-US" dirty="0">
              <a:solidFill>
                <a:srgbClr val="04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4149080"/>
            <a:ext cx="1170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040000"/>
                </a:solidFill>
              </a:rPr>
              <a:t>= minimize</a:t>
            </a:r>
            <a:endParaRPr lang="en-US" sz="1600" b="0" dirty="0">
              <a:solidFill>
                <a:srgbClr val="04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Optimal Filtering : </a:t>
            </a:r>
            <a:r>
              <a:rPr lang="en-US" sz="3200" dirty="0" smtClean="0">
                <a:cs typeface="+mj-cs"/>
              </a:rPr>
              <a:t>Wiener Filters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pic>
        <p:nvPicPr>
          <p:cNvPr id="37892" name="Picture 2" descr="slides_DSP2_chapter1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89918" y="-908843"/>
            <a:ext cx="5364163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008063" y="1233488"/>
            <a:ext cx="7200900" cy="1116012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7894" name="TextBox 7"/>
          <p:cNvSpPr txBox="1">
            <a:spLocks noChangeArrowheads="1"/>
          </p:cNvSpPr>
          <p:nvPr/>
        </p:nvSpPr>
        <p:spPr bwMode="auto">
          <a:xfrm>
            <a:off x="1008063" y="2057400"/>
            <a:ext cx="3741379" cy="83099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dirty="0">
                <a:solidFill>
                  <a:srgbClr val="040000"/>
                </a:solidFill>
              </a:rPr>
              <a:t>MMSE cost function can </a:t>
            </a:r>
          </a:p>
          <a:p>
            <a:pPr algn="l">
              <a:spcBef>
                <a:spcPct val="0"/>
              </a:spcBef>
            </a:pPr>
            <a:r>
              <a:rPr lang="en-US" dirty="0">
                <a:solidFill>
                  <a:srgbClr val="040000"/>
                </a:solidFill>
              </a:rPr>
              <a:t>be expanded as…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025097"/>
              </p:ext>
            </p:extLst>
          </p:nvPr>
        </p:nvGraphicFramePr>
        <p:xfrm>
          <a:off x="1583668" y="3591450"/>
          <a:ext cx="3096344" cy="1133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" name="Equation" r:id="rId4" imgW="1346200" imgH="571500" progId="Equation.3">
                  <p:embed/>
                </p:oleObj>
              </mc:Choice>
              <mc:Fallback>
                <p:oleObj name="Equation" r:id="rId4" imgW="13462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3668" y="3591450"/>
                        <a:ext cx="3096344" cy="113369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4680012" y="4437112"/>
            <a:ext cx="288032" cy="324036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475656" y="4185084"/>
            <a:ext cx="288032" cy="324036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Optimal Filtering : </a:t>
            </a:r>
            <a:r>
              <a:rPr lang="en-US" sz="3200" dirty="0" smtClean="0">
                <a:cs typeface="+mj-cs"/>
              </a:rPr>
              <a:t>Wiener Filters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pic>
        <p:nvPicPr>
          <p:cNvPr id="38916" name="Picture 1" descr="slides_DSP2_chapter1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89919" y="-945356"/>
            <a:ext cx="5364162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008063" y="1341438"/>
            <a:ext cx="7200900" cy="1116012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8918" name="TextBox 6"/>
          <p:cNvSpPr txBox="1">
            <a:spLocks noChangeArrowheads="1"/>
          </p:cNvSpPr>
          <p:nvPr/>
        </p:nvSpPr>
        <p:spPr bwMode="auto">
          <a:xfrm>
            <a:off x="1008063" y="1490663"/>
            <a:ext cx="6513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dirty="0">
                <a:solidFill>
                  <a:srgbClr val="040000"/>
                </a:solidFill>
              </a:rPr>
              <a:t>Correlation matrix has a special structure…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79260"/>
              </p:ext>
            </p:extLst>
          </p:nvPr>
        </p:nvGraphicFramePr>
        <p:xfrm>
          <a:off x="1475656" y="3681029"/>
          <a:ext cx="6480720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Equation" r:id="rId4" imgW="3479800" imgH="1562100" progId="Equation.3">
                  <p:embed/>
                </p:oleObj>
              </mc:Choice>
              <mc:Fallback>
                <p:oleObj name="Equation" r:id="rId4" imgW="3479800" imgH="156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5656" y="3681029"/>
                        <a:ext cx="6480720" cy="244827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5328084" y="4833156"/>
            <a:ext cx="719138" cy="288925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4211960" y="4545124"/>
            <a:ext cx="720725" cy="288925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8919" name="Rectangle 1"/>
          <p:cNvSpPr>
            <a:spLocks noChangeArrowheads="1"/>
          </p:cNvSpPr>
          <p:nvPr/>
        </p:nvSpPr>
        <p:spPr bwMode="auto">
          <a:xfrm>
            <a:off x="3311860" y="4221088"/>
            <a:ext cx="719138" cy="287338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3599892" y="5841268"/>
            <a:ext cx="863600" cy="287338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6876256" y="5409220"/>
            <a:ext cx="719138" cy="287338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Optimal Filtering : </a:t>
            </a:r>
            <a:r>
              <a:rPr lang="en-US" sz="3200" dirty="0" smtClean="0">
                <a:cs typeface="+mj-cs"/>
              </a:rPr>
              <a:t>Wiener Filters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pic>
        <p:nvPicPr>
          <p:cNvPr id="39940" name="Picture 1" descr="slides_DSP2_chapter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8175" y="-927100"/>
            <a:ext cx="532765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008063" y="1233488"/>
            <a:ext cx="7200900" cy="1116012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9942" name="TextBox 6"/>
          <p:cNvSpPr txBox="1">
            <a:spLocks noChangeArrowheads="1"/>
          </p:cNvSpPr>
          <p:nvPr/>
        </p:nvSpPr>
        <p:spPr bwMode="auto">
          <a:xfrm>
            <a:off x="1008063" y="1628775"/>
            <a:ext cx="3740150" cy="830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dirty="0">
                <a:solidFill>
                  <a:srgbClr val="040000"/>
                </a:solidFill>
              </a:rPr>
              <a:t>MMSE cost function can </a:t>
            </a:r>
          </a:p>
          <a:p>
            <a:pPr algn="l">
              <a:spcBef>
                <a:spcPct val="0"/>
              </a:spcBef>
            </a:pPr>
            <a:r>
              <a:rPr lang="en-US" dirty="0">
                <a:solidFill>
                  <a:srgbClr val="040000"/>
                </a:solidFill>
              </a:rPr>
              <a:t>be expanded as…</a:t>
            </a:r>
            <a:r>
              <a:rPr lang="en-US" sz="1200" dirty="0">
                <a:solidFill>
                  <a:srgbClr val="040000"/>
                </a:solidFill>
              </a:rPr>
              <a:t>(continued)</a:t>
            </a:r>
          </a:p>
        </p:txBody>
      </p:sp>
      <p:sp>
        <p:nvSpPr>
          <p:cNvPr id="39944" name="TextBox 8"/>
          <p:cNvSpPr txBox="1">
            <a:spLocks noChangeArrowheads="1"/>
          </p:cNvSpPr>
          <p:nvPr/>
        </p:nvSpPr>
        <p:spPr bwMode="auto">
          <a:xfrm>
            <a:off x="3214688" y="5624513"/>
            <a:ext cx="5102225" cy="4619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dirty="0">
                <a:solidFill>
                  <a:srgbClr val="FF0000"/>
                </a:solidFill>
              </a:rPr>
              <a:t>This is the ‘Wiener Filter’ solution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2" name="Picture 1" descr="Wiener.jpg"/>
          <p:cNvPicPr>
            <a:picLocks noChangeAspect="1"/>
          </p:cNvPicPr>
          <p:nvPr/>
        </p:nvPicPr>
        <p:blipFill>
          <a:blip r:embed="rId3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156" y="116632"/>
            <a:ext cx="4285066" cy="2376264"/>
          </a:xfrm>
          <a:prstGeom prst="rect">
            <a:avLst/>
          </a:prstGeom>
        </p:spPr>
      </p:pic>
      <p:pic>
        <p:nvPicPr>
          <p:cNvPr id="4" name="Picture 3" descr="Screen Shot 2018-10-22 at 11.04.10.png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52" y="3248980"/>
            <a:ext cx="2124235" cy="194593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4355976" y="5013176"/>
            <a:ext cx="2016224" cy="648072"/>
          </a:xfrm>
          <a:prstGeom prst="rect">
            <a:avLst/>
          </a:prstGeom>
          <a:noFill/>
          <a:ln w="76200" cap="flat" cmpd="sng" algn="ctr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Shot 2018-10-22 at 11.04.10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762" y="728700"/>
            <a:ext cx="3719734" cy="6012667"/>
          </a:xfrm>
          <a:prstGeom prst="rect">
            <a:avLst/>
          </a:prstGeom>
        </p:spPr>
      </p:pic>
      <p:sp>
        <p:nvSpPr>
          <p:cNvPr id="21" name="Curved Right Arrow 20"/>
          <p:cNvSpPr/>
          <p:nvPr/>
        </p:nvSpPr>
        <p:spPr bwMode="auto">
          <a:xfrm rot="18244798">
            <a:off x="4289557" y="1968134"/>
            <a:ext cx="1471693" cy="4967775"/>
          </a:xfrm>
          <a:prstGeom prst="curvedRightArrow">
            <a:avLst/>
          </a:prstGeom>
          <a:solidFill>
            <a:srgbClr val="081D58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Optimal Filtering : </a:t>
            </a:r>
            <a:r>
              <a:rPr lang="en-US" sz="3200" dirty="0" smtClean="0">
                <a:cs typeface="+mj-cs"/>
              </a:rPr>
              <a:t>Wiener Filters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b="0" dirty="0" smtClean="0">
                <a:cs typeface="+mn-cs"/>
              </a:rPr>
              <a:t>PS: Can easily verify that</a:t>
            </a:r>
          </a:p>
          <a:p>
            <a:pPr>
              <a:buFontTx/>
              <a:buNone/>
              <a:defRPr/>
            </a:pPr>
            <a:endParaRPr lang="en-US" b="0" dirty="0">
              <a:cs typeface="+mn-cs"/>
            </a:endParaRPr>
          </a:p>
          <a:p>
            <a:pPr>
              <a:buFontTx/>
              <a:buNone/>
              <a:defRPr/>
            </a:pPr>
            <a:endParaRPr lang="en-US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b="0" dirty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b="0" dirty="0" smtClean="0">
                <a:cs typeface="+mn-cs"/>
              </a:rPr>
              <a:t> </a:t>
            </a:r>
          </a:p>
          <a:p>
            <a:pPr>
              <a:buFontTx/>
              <a:buNone/>
              <a:defRPr/>
            </a:pPr>
            <a:endParaRPr lang="en-US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 marL="0" indent="0">
              <a:buNone/>
              <a:defRPr/>
            </a:pPr>
            <a:r>
              <a:rPr lang="en-US" sz="2400" b="0" dirty="0" smtClean="0">
                <a:cs typeface="+mn-cs"/>
              </a:rPr>
              <a:t>Bowl-shaped error performance surface </a:t>
            </a:r>
          </a:p>
          <a:p>
            <a:pPr marL="0" indent="0">
              <a:buNone/>
              <a:defRPr/>
            </a:pPr>
            <a:r>
              <a:rPr lang="en-US" sz="2400" b="0" dirty="0" smtClean="0">
                <a:cs typeface="+mn-cs"/>
              </a:rPr>
              <a:t>where </a:t>
            </a:r>
            <a:r>
              <a:rPr lang="en-US" sz="2400" b="0" dirty="0" err="1" smtClean="0">
                <a:cs typeface="+mn-cs"/>
              </a:rPr>
              <a:t>X</a:t>
            </a:r>
            <a:r>
              <a:rPr lang="en-US" sz="2400" b="0" baseline="-25000" dirty="0" err="1" smtClean="0">
                <a:cs typeface="+mn-cs"/>
              </a:rPr>
              <a:t>uu</a:t>
            </a:r>
            <a:r>
              <a:rPr lang="en-US" sz="2400" b="0" dirty="0" smtClean="0">
                <a:cs typeface="+mn-cs"/>
              </a:rPr>
              <a:t> defines shape of the bowl 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3981328" y="3623628"/>
            <a:ext cx="2075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L=1</a:t>
            </a:r>
            <a:endParaRPr lang="en-US" dirty="0"/>
          </a:p>
        </p:txBody>
      </p:sp>
      <p:pic>
        <p:nvPicPr>
          <p:cNvPr id="2" name="Picture 1" descr="Screen Shot 2018-10-22 at 15.33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36812"/>
            <a:ext cx="6696744" cy="57917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>
            <a:off x="7416316" y="4761148"/>
            <a:ext cx="0" cy="32403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Oval 11"/>
          <p:cNvSpPr/>
          <p:nvPr/>
        </p:nvSpPr>
        <p:spPr bwMode="auto">
          <a:xfrm>
            <a:off x="2483768" y="1628800"/>
            <a:ext cx="1620180" cy="1080120"/>
          </a:xfrm>
          <a:prstGeom prst="ellipse">
            <a:avLst/>
          </a:prstGeom>
          <a:noFill/>
          <a:ln w="5715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7236296" y="4761148"/>
            <a:ext cx="3600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7236296" y="5085184"/>
            <a:ext cx="3600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5325401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Optimal Filtering : </a:t>
            </a:r>
            <a:r>
              <a:rPr lang="en-US" sz="3200" dirty="0" smtClean="0">
                <a:cs typeface="+mj-cs"/>
              </a:rPr>
              <a:t>Wiener Filters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b="0" dirty="0" smtClean="0">
                <a:cs typeface="+mn-cs"/>
              </a:rPr>
              <a:t>PS: Can easily verify that</a:t>
            </a:r>
          </a:p>
          <a:p>
            <a:pPr>
              <a:buFontTx/>
              <a:buNone/>
              <a:defRPr/>
            </a:pPr>
            <a:endParaRPr lang="en-US" b="0" dirty="0">
              <a:cs typeface="+mn-cs"/>
            </a:endParaRPr>
          </a:p>
          <a:p>
            <a:pPr>
              <a:buFontTx/>
              <a:buNone/>
              <a:defRPr/>
            </a:pPr>
            <a:endParaRPr lang="en-US" b="0" dirty="0" smtClean="0">
              <a:cs typeface="+mn-cs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b="0" dirty="0" smtClean="0">
                <a:cs typeface="+mn-cs"/>
              </a:rPr>
              <a:t>  </a:t>
            </a:r>
            <a:r>
              <a:rPr lang="en-US" sz="2400" b="0" dirty="0" smtClean="0">
                <a:cs typeface="+mn-cs"/>
              </a:rPr>
              <a:t>This is referred to as the ‘</a:t>
            </a:r>
            <a:r>
              <a:rPr lang="en-US" sz="2400" u="sng" dirty="0" err="1" smtClean="0">
                <a:cs typeface="+mn-cs"/>
              </a:rPr>
              <a:t>orthogonality</a:t>
            </a:r>
            <a:r>
              <a:rPr lang="en-US" sz="2400" u="sng" dirty="0" smtClean="0">
                <a:cs typeface="+mn-cs"/>
              </a:rPr>
              <a:t> principle</a:t>
            </a:r>
            <a:r>
              <a:rPr lang="en-US" sz="2400" b="0" dirty="0" smtClean="0">
                <a:cs typeface="+mn-cs"/>
              </a:rPr>
              <a:t>’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2400" b="0" dirty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      i.e. the error signal for the optimal filter is orthogonal 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2400" b="0" dirty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      to the input signals used for the estimation  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2400" b="0" dirty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 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2400" b="0" dirty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 As a corollary, the error signal signal is also 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2400" b="0" dirty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 orthogonal to the optimal filter output </a:t>
            </a:r>
          </a:p>
          <a:p>
            <a:pPr>
              <a:buFontTx/>
              <a:buNone/>
              <a:defRPr/>
            </a:pPr>
            <a:endParaRPr lang="en-US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3" name="Picture 2" descr="Screen Shot 2018-10-22 at 15.53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121188"/>
            <a:ext cx="7461023" cy="798070"/>
          </a:xfrm>
          <a:prstGeom prst="rect">
            <a:avLst/>
          </a:prstGeom>
        </p:spPr>
      </p:pic>
      <p:pic>
        <p:nvPicPr>
          <p:cNvPr id="4" name="Picture 3" descr="Screen Shot 2018-10-22 at 15.53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7488832" cy="7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6298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Optimal Filtering : </a:t>
            </a:r>
            <a:r>
              <a:rPr lang="en-US" sz="3200" dirty="0" smtClean="0">
                <a:cs typeface="+mj-cs"/>
              </a:rPr>
              <a:t>Wiener Filters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pic>
        <p:nvPicPr>
          <p:cNvPr id="40964" name="Picture 1" descr="slides_DSP2_chapter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8175" y="-927100"/>
            <a:ext cx="532765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008063" y="1233488"/>
            <a:ext cx="7200900" cy="1116012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dirty="0"/>
          </a:p>
        </p:txBody>
      </p:sp>
      <p:sp>
        <p:nvSpPr>
          <p:cNvPr id="40966" name="TextBox 6"/>
          <p:cNvSpPr txBox="1">
            <a:spLocks noChangeArrowheads="1"/>
          </p:cNvSpPr>
          <p:nvPr/>
        </p:nvSpPr>
        <p:spPr bwMode="auto">
          <a:xfrm>
            <a:off x="1008063" y="1628775"/>
            <a:ext cx="6918325" cy="46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dirty="0">
                <a:solidFill>
                  <a:srgbClr val="040000"/>
                </a:solidFill>
              </a:rPr>
              <a:t>How do we solve the Wiener–</a:t>
            </a:r>
            <a:r>
              <a:rPr lang="en-US" dirty="0" err="1">
                <a:solidFill>
                  <a:srgbClr val="040000"/>
                </a:solidFill>
              </a:rPr>
              <a:t>Hopf</a:t>
            </a:r>
            <a:r>
              <a:rPr lang="en-US" dirty="0">
                <a:solidFill>
                  <a:srgbClr val="040000"/>
                </a:solidFill>
              </a:rPr>
              <a:t> equations?</a:t>
            </a:r>
            <a:endParaRPr lang="en-US" sz="1200" dirty="0">
              <a:solidFill>
                <a:srgbClr val="04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5256213" y="4833938"/>
            <a:ext cx="15113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5256213" y="4949825"/>
            <a:ext cx="15113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69" name="TextBox 11"/>
          <p:cNvSpPr txBox="1">
            <a:spLocks noChangeArrowheads="1"/>
          </p:cNvSpPr>
          <p:nvPr/>
        </p:nvSpPr>
        <p:spPr bwMode="auto">
          <a:xfrm>
            <a:off x="1476375" y="5447184"/>
            <a:ext cx="6848475" cy="646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1800" dirty="0">
                <a:solidFill>
                  <a:srgbClr val="FF0000"/>
                </a:solidFill>
              </a:rPr>
              <a:t>= used intensively in applications, e.g. in speech codecs, etc. </a:t>
            </a:r>
          </a:p>
          <a:p>
            <a:pPr algn="l">
              <a:spcBef>
                <a:spcPct val="0"/>
              </a:spcBef>
            </a:pPr>
            <a:r>
              <a:rPr lang="en-US" sz="1800" dirty="0">
                <a:solidFill>
                  <a:srgbClr val="FF0000"/>
                </a:solidFill>
              </a:rPr>
              <a:t>   details </a:t>
            </a:r>
            <a:r>
              <a:rPr lang="en-US" sz="1800" dirty="0" smtClean="0">
                <a:solidFill>
                  <a:srgbClr val="FF0000"/>
                </a:solidFill>
              </a:rPr>
              <a:t>omitted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(see next slides)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55876" y="2384884"/>
            <a:ext cx="410445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040000"/>
                </a:solidFill>
                <a:latin typeface="Times New Roman"/>
                <a:cs typeface="Times New Roman"/>
              </a:rPr>
              <a:t>( </a:t>
            </a:r>
            <a:r>
              <a:rPr lang="en-US" sz="1800" b="0" i="1" dirty="0" smtClean="0">
                <a:solidFill>
                  <a:srgbClr val="040000"/>
                </a:solidFill>
                <a:latin typeface="Times New Roman"/>
                <a:cs typeface="Times New Roman"/>
              </a:rPr>
              <a:t>L+1</a:t>
            </a:r>
            <a:r>
              <a:rPr lang="en-US" sz="1800" b="0" dirty="0" smtClean="0">
                <a:solidFill>
                  <a:srgbClr val="040000"/>
                </a:solidFill>
                <a:latin typeface="Times New Roman"/>
                <a:cs typeface="Times New Roman"/>
              </a:rPr>
              <a:t> linear equations in </a:t>
            </a:r>
            <a:r>
              <a:rPr lang="en-US" sz="1800" b="0" i="1" dirty="0" smtClean="0">
                <a:solidFill>
                  <a:srgbClr val="040000"/>
                </a:solidFill>
                <a:latin typeface="Times New Roman"/>
                <a:cs typeface="Times New Roman"/>
              </a:rPr>
              <a:t>L+1</a:t>
            </a:r>
            <a:r>
              <a:rPr lang="en-US" sz="1800" b="0" dirty="0" smtClean="0">
                <a:solidFill>
                  <a:srgbClr val="040000"/>
                </a:solidFill>
                <a:latin typeface="Times New Roman"/>
                <a:cs typeface="Times New Roman"/>
              </a:rPr>
              <a:t> unknowns)</a:t>
            </a:r>
            <a:endParaRPr lang="en-US" sz="1800" b="0" dirty="0">
              <a:solidFill>
                <a:srgbClr val="04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25294" y="3861048"/>
            <a:ext cx="79046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800" b="0" i="1" dirty="0" smtClean="0">
                <a:solidFill>
                  <a:srgbClr val="040000"/>
                </a:solidFill>
                <a:latin typeface="Times New Roman"/>
                <a:cs typeface="Times New Roman"/>
              </a:rPr>
              <a:t>O(L</a:t>
            </a:r>
            <a:r>
              <a:rPr lang="en-US" sz="1800" b="0" i="1" baseline="30000" dirty="0" smtClean="0">
                <a:solidFill>
                  <a:srgbClr val="040000"/>
                </a:solidFill>
                <a:latin typeface="Times New Roman"/>
                <a:cs typeface="Times New Roman"/>
              </a:rPr>
              <a:t>3</a:t>
            </a:r>
            <a:r>
              <a:rPr lang="en-US" sz="1800" b="0" i="1" dirty="0" smtClean="0">
                <a:solidFill>
                  <a:srgbClr val="040000"/>
                </a:solidFill>
                <a:latin typeface="Times New Roman"/>
                <a:cs typeface="Times New Roman"/>
              </a:rPr>
              <a:t>)</a:t>
            </a:r>
            <a:endParaRPr lang="en-US" sz="1800" b="0" i="1" dirty="0">
              <a:solidFill>
                <a:srgbClr val="0400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92681" y="4401108"/>
            <a:ext cx="79046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800" b="0" i="1" dirty="0" smtClean="0">
                <a:solidFill>
                  <a:srgbClr val="040000"/>
                </a:solidFill>
                <a:latin typeface="Times New Roman"/>
                <a:cs typeface="Times New Roman"/>
              </a:rPr>
              <a:t>O(L</a:t>
            </a:r>
            <a:r>
              <a:rPr lang="en-US" sz="1800" b="0" i="1" baseline="30000" dirty="0" smtClean="0">
                <a:solidFill>
                  <a:srgbClr val="040000"/>
                </a:solidFill>
                <a:latin typeface="Times New Roman"/>
                <a:cs typeface="Times New Roman"/>
              </a:rPr>
              <a:t>2</a:t>
            </a:r>
            <a:r>
              <a:rPr lang="en-US" sz="1800" b="0" i="1" dirty="0" smtClean="0">
                <a:solidFill>
                  <a:srgbClr val="040000"/>
                </a:solidFill>
                <a:latin typeface="Times New Roman"/>
                <a:cs typeface="Times New Roman"/>
              </a:rPr>
              <a:t>)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763688" y="5301208"/>
            <a:ext cx="162018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1763688" y="5409220"/>
            <a:ext cx="162018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Appendix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pic>
        <p:nvPicPr>
          <p:cNvPr id="52228" name="Picture 2" descr="slides_DSP2_chapter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8175" y="-927100"/>
            <a:ext cx="532765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03"/>
          <p:cNvSpPr txBox="1">
            <a:spLocks noChangeArrowheads="1"/>
          </p:cNvSpPr>
          <p:nvPr/>
        </p:nvSpPr>
        <p:spPr bwMode="auto">
          <a:xfrm rot="19621647">
            <a:off x="-282575" y="2611438"/>
            <a:ext cx="9631363" cy="1570037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r>
              <a:rPr lang="en-US" sz="9600" dirty="0">
                <a:solidFill>
                  <a:schemeClr val="accent1"/>
                </a:solidFill>
                <a:cs typeface="+mn-cs"/>
              </a:rPr>
              <a:t>Skip this slide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Appendix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pic>
        <p:nvPicPr>
          <p:cNvPr id="53252" name="Picture 1" descr="slides_DSP2_chapter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8175" y="-927100"/>
            <a:ext cx="532765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03"/>
          <p:cNvSpPr txBox="1">
            <a:spLocks noChangeArrowheads="1"/>
          </p:cNvSpPr>
          <p:nvPr/>
        </p:nvSpPr>
        <p:spPr bwMode="auto">
          <a:xfrm rot="19621647">
            <a:off x="-282575" y="2611438"/>
            <a:ext cx="9631363" cy="1570037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r>
              <a:rPr lang="en-US" sz="9600" dirty="0">
                <a:solidFill>
                  <a:schemeClr val="accent1"/>
                </a:solidFill>
                <a:cs typeface="+mn-cs"/>
              </a:rPr>
              <a:t>Skip this slide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18434" name="Picture 1" descr="slides_DSP2_chapter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8175" y="-927100"/>
            <a:ext cx="532765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Introduction : General Set-Up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3851275" y="3789363"/>
            <a:ext cx="684213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1008063" y="1233488"/>
            <a:ext cx="7200900" cy="1116012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18439" name="Picture 7" descr="wiener-norbert.jpg"/>
          <p:cNvPicPr>
            <a:picLocks noChangeAspect="1"/>
          </p:cNvPicPr>
          <p:nvPr/>
        </p:nvPicPr>
        <p:blipFill>
          <a:blip r:embed="rId3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765175"/>
            <a:ext cx="2371725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313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1"/>
          <p:cNvSpPr>
            <a:spLocks noChangeArrowheads="1"/>
          </p:cNvSpPr>
          <p:nvPr/>
        </p:nvSpPr>
        <p:spPr bwMode="auto">
          <a:xfrm rot="-5400000">
            <a:off x="7614444" y="2545557"/>
            <a:ext cx="24320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r>
              <a:rPr lang="en-US" sz="1400" b="0" dirty="0">
                <a:solidFill>
                  <a:srgbClr val="FFFFFF"/>
                </a:solidFill>
              </a:rPr>
              <a:t>Norbert Wiener (1894-1964)</a:t>
            </a:r>
          </a:p>
        </p:txBody>
      </p:sp>
      <p:pic>
        <p:nvPicPr>
          <p:cNvPr id="18441" name="Picture 2" descr="Screen Shot 2015-07-28 at 14.28.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76772"/>
            <a:ext cx="47529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Box 7"/>
          <p:cNvSpPr txBox="1">
            <a:spLocks noChangeArrowheads="1"/>
          </p:cNvSpPr>
          <p:nvPr/>
        </p:nvSpPr>
        <p:spPr bwMode="auto">
          <a:xfrm>
            <a:off x="1295400" y="2312988"/>
            <a:ext cx="3781425" cy="9286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FF0000"/>
                </a:solidFill>
              </a:rPr>
              <a:t>See Part-II</a:t>
            </a:r>
          </a:p>
          <a:p>
            <a:endParaRPr lang="en-US" sz="1600">
              <a:solidFill>
                <a:srgbClr val="FF0000"/>
              </a:solidFill>
            </a:endParaRPr>
          </a:p>
          <a:p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18445" name="TextBox 1"/>
          <p:cNvSpPr txBox="1">
            <a:spLocks noChangeArrowheads="1"/>
          </p:cNvSpPr>
          <p:nvPr/>
        </p:nvSpPr>
        <p:spPr bwMode="auto">
          <a:xfrm>
            <a:off x="3743325" y="3589338"/>
            <a:ext cx="1292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0">
                <a:solidFill>
                  <a:srgbClr val="FF0000"/>
                </a:solidFill>
              </a:rPr>
              <a:t>realizations of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51620" y="1412776"/>
            <a:ext cx="3965148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1. ‘Classical’ Filter Design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51620" y="3140968"/>
            <a:ext cx="3924436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2</a:t>
            </a:r>
            <a:r>
              <a:rPr lang="en-US" dirty="0" smtClean="0"/>
              <a:t>. ‘Optimal’ Filter Design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Appendix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pic>
        <p:nvPicPr>
          <p:cNvPr id="54276" name="Picture 1" descr="slides_DSP2_chapter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71662" y="-927099"/>
            <a:ext cx="5400675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03"/>
          <p:cNvSpPr txBox="1">
            <a:spLocks noChangeArrowheads="1"/>
          </p:cNvSpPr>
          <p:nvPr/>
        </p:nvSpPr>
        <p:spPr bwMode="auto">
          <a:xfrm rot="19621647">
            <a:off x="-282575" y="2611438"/>
            <a:ext cx="9631363" cy="1570037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r>
              <a:rPr lang="en-US" sz="9600" dirty="0">
                <a:solidFill>
                  <a:schemeClr val="accent1"/>
                </a:solidFill>
                <a:cs typeface="+mn-cs"/>
              </a:rPr>
              <a:t>Skip this slide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Appendix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pic>
        <p:nvPicPr>
          <p:cNvPr id="55300" name="Picture 1" descr="slides_DSP2_chapter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8175" y="-927100"/>
            <a:ext cx="532765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03"/>
          <p:cNvSpPr txBox="1">
            <a:spLocks noChangeArrowheads="1"/>
          </p:cNvSpPr>
          <p:nvPr/>
        </p:nvSpPr>
        <p:spPr bwMode="auto">
          <a:xfrm rot="19621647">
            <a:off x="-282575" y="2611438"/>
            <a:ext cx="9631363" cy="1570037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r>
              <a:rPr lang="en-US" sz="9600" dirty="0">
                <a:solidFill>
                  <a:schemeClr val="accent1"/>
                </a:solidFill>
                <a:cs typeface="+mn-cs"/>
              </a:rPr>
              <a:t>Skip this slide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Appendix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pic>
        <p:nvPicPr>
          <p:cNvPr id="56324" name="Picture 1" descr="slides_DSP2_chapter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8175" y="-927100"/>
            <a:ext cx="532765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03"/>
          <p:cNvSpPr txBox="1">
            <a:spLocks noChangeArrowheads="1"/>
          </p:cNvSpPr>
          <p:nvPr/>
        </p:nvSpPr>
        <p:spPr bwMode="auto">
          <a:xfrm rot="19621647">
            <a:off x="-282575" y="2611438"/>
            <a:ext cx="9631363" cy="1570037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r>
              <a:rPr lang="en-US" sz="9600" dirty="0">
                <a:solidFill>
                  <a:schemeClr val="accent1"/>
                </a:solidFill>
                <a:cs typeface="+mn-cs"/>
              </a:rPr>
              <a:t>Skip this slide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Optimal Filtering : </a:t>
            </a:r>
            <a:r>
              <a:rPr lang="en-US" sz="3200" dirty="0" smtClean="0">
                <a:cs typeface="+mj-cs"/>
              </a:rPr>
              <a:t>Wiener Filters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b="0" dirty="0" smtClean="0">
                <a:cs typeface="+mn-cs"/>
              </a:rPr>
              <a:t>PS: ‘Unrealizable Wiener Filter’</a:t>
            </a:r>
          </a:p>
          <a:p>
            <a:pPr>
              <a:buFontTx/>
              <a:buNone/>
              <a:defRPr/>
            </a:pPr>
            <a:endParaRPr lang="en-US" b="0" dirty="0">
              <a:cs typeface="+mn-cs"/>
            </a:endParaRPr>
          </a:p>
          <a:p>
            <a:pPr>
              <a:buFontTx/>
              <a:buNone/>
              <a:defRPr/>
            </a:pPr>
            <a:endParaRPr lang="en-US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b="0" dirty="0">
              <a:cs typeface="+mn-cs"/>
            </a:endParaRPr>
          </a:p>
          <a:p>
            <a:pPr>
              <a:buFontTx/>
              <a:buNone/>
              <a:defRPr/>
            </a:pPr>
            <a:endParaRPr lang="en-US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b="0" dirty="0">
              <a:cs typeface="+mn-cs"/>
            </a:endParaRPr>
          </a:p>
          <a:p>
            <a:pPr>
              <a:buFontTx/>
              <a:buNone/>
              <a:defRPr/>
            </a:pPr>
            <a:endParaRPr lang="en-US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b="0" dirty="0">
              <a:cs typeface="+mn-cs"/>
            </a:endParaRPr>
          </a:p>
          <a:p>
            <a:pPr>
              <a:buFontTx/>
              <a:buNone/>
              <a:defRPr/>
            </a:pPr>
            <a:endParaRPr lang="en-US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8" name="Picture 7" descr="Screen Shot 2018-10-22 at 16.10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08820"/>
            <a:ext cx="8116554" cy="43924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15616" y="2154342"/>
            <a:ext cx="21602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040000"/>
                </a:solidFill>
              </a:rPr>
              <a:t>L</a:t>
            </a:r>
            <a:endParaRPr lang="en-US" sz="1600" b="0" dirty="0">
              <a:solidFill>
                <a:srgbClr val="0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99391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Optimal Filtering : </a:t>
            </a:r>
            <a:r>
              <a:rPr lang="en-US" sz="3200" dirty="0" smtClean="0">
                <a:cs typeface="+mj-cs"/>
              </a:rPr>
              <a:t>Wiener Filters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b="0" dirty="0" smtClean="0">
                <a:cs typeface="+mn-cs"/>
              </a:rPr>
              <a:t>PS: ‘Unrealizable Wiener Filter’ </a:t>
            </a:r>
            <a:r>
              <a:rPr lang="en-US" sz="1600" b="0" dirty="0" smtClean="0">
                <a:cs typeface="+mn-cs"/>
              </a:rPr>
              <a:t>(continued)</a:t>
            </a:r>
            <a:endParaRPr lang="en-US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b="0" dirty="0">
              <a:cs typeface="+mn-cs"/>
            </a:endParaRPr>
          </a:p>
          <a:p>
            <a:pPr>
              <a:buFontTx/>
              <a:buNone/>
              <a:defRPr/>
            </a:pPr>
            <a:endParaRPr lang="en-US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b="0" dirty="0">
              <a:cs typeface="+mn-cs"/>
            </a:endParaRPr>
          </a:p>
          <a:p>
            <a:pPr>
              <a:buFontTx/>
              <a:buNone/>
              <a:defRPr/>
            </a:pPr>
            <a:endParaRPr lang="en-US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b="0" dirty="0">
              <a:cs typeface="+mn-cs"/>
            </a:endParaRPr>
          </a:p>
          <a:p>
            <a:pPr>
              <a:buFontTx/>
              <a:buNone/>
              <a:defRPr/>
            </a:pPr>
            <a:endParaRPr lang="en-US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b="0" dirty="0">
              <a:cs typeface="+mn-cs"/>
            </a:endParaRPr>
          </a:p>
          <a:p>
            <a:pPr>
              <a:buFontTx/>
              <a:buNone/>
              <a:defRPr/>
            </a:pPr>
            <a:endParaRPr lang="en-US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2" name="Picture 1" descr="Screen Shot 2018-10-22 at 16.17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8316416" cy="38914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133" y="198884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>
                <a:solidFill>
                  <a:srgbClr val="040000"/>
                </a:solidFill>
              </a:rPr>
              <a:t>…</a:t>
            </a:r>
            <a:endParaRPr lang="en-US" dirty="0">
              <a:solidFill>
                <a:srgbClr val="0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40952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Optimal Filtering : </a:t>
            </a:r>
            <a:r>
              <a:rPr lang="en-US" sz="3200" dirty="0" smtClean="0">
                <a:cs typeface="+mj-cs"/>
              </a:rPr>
              <a:t>Wiener Filters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b="0" dirty="0" smtClean="0">
                <a:cs typeface="+mn-cs"/>
              </a:rPr>
              <a:t>PS: ‘Unrealizable Wiener Filter’ </a:t>
            </a:r>
            <a:r>
              <a:rPr lang="en-US" sz="1600" b="0" smtClean="0">
                <a:cs typeface="+mn-cs"/>
              </a:rPr>
              <a:t>(continued)</a:t>
            </a:r>
            <a:endParaRPr lang="en-US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b="0" dirty="0">
              <a:cs typeface="+mn-cs"/>
            </a:endParaRPr>
          </a:p>
          <a:p>
            <a:pPr>
              <a:buFontTx/>
              <a:buNone/>
              <a:defRPr/>
            </a:pPr>
            <a:endParaRPr lang="en-US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b="0" dirty="0">
              <a:cs typeface="+mn-cs"/>
            </a:endParaRPr>
          </a:p>
          <a:p>
            <a:pPr>
              <a:buFontTx/>
              <a:buNone/>
              <a:defRPr/>
            </a:pPr>
            <a:endParaRPr lang="en-US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b="0" dirty="0">
              <a:cs typeface="+mn-cs"/>
            </a:endParaRPr>
          </a:p>
          <a:p>
            <a:pPr>
              <a:buFontTx/>
              <a:buNone/>
              <a:defRPr/>
            </a:pPr>
            <a:endParaRPr lang="en-US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b="0" dirty="0">
              <a:cs typeface="+mn-cs"/>
            </a:endParaRPr>
          </a:p>
          <a:p>
            <a:pPr>
              <a:buFontTx/>
              <a:buNone/>
              <a:defRPr/>
            </a:pPr>
            <a:endParaRPr lang="en-US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4" name="Picture 3" descr="Screen Shot 2018-10-22 at 16.17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68" y="1736812"/>
            <a:ext cx="8028384" cy="4500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223628" y="5517232"/>
            <a:ext cx="1944216" cy="648072"/>
          </a:xfrm>
          <a:prstGeom prst="rect">
            <a:avLst/>
          </a:prstGeom>
          <a:noFill/>
          <a:ln w="76200" cap="flat" cmpd="sng" algn="ctr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3868" y="5625244"/>
            <a:ext cx="481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Compare to WF solution on p24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8134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Optimal Filtering : </a:t>
            </a:r>
            <a:r>
              <a:rPr lang="en-US" sz="3200" dirty="0" smtClean="0">
                <a:cs typeface="+mj-cs"/>
              </a:rPr>
              <a:t>Wiener Filters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677150" cy="517048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b="0" dirty="0" smtClean="0">
                <a:cs typeface="+mn-cs"/>
              </a:rPr>
              <a:t>PS: ‘Unrealizable Wiener Filter’ </a:t>
            </a:r>
            <a:r>
              <a:rPr lang="en-US" sz="1600" b="0" dirty="0" smtClean="0">
                <a:cs typeface="+mn-cs"/>
              </a:rPr>
              <a:t>(continued)</a:t>
            </a:r>
            <a:endParaRPr lang="en-US" b="0" dirty="0">
              <a:cs typeface="+mn-cs"/>
            </a:endParaRPr>
          </a:p>
          <a:p>
            <a:pPr>
              <a:spcBef>
                <a:spcPts val="1176"/>
              </a:spcBef>
              <a:buFontTx/>
              <a:buNone/>
              <a:defRPr/>
            </a:pPr>
            <a:r>
              <a:rPr lang="en-US" sz="2400" b="0" dirty="0" smtClean="0">
                <a:cs typeface="+mn-cs"/>
              </a:rPr>
              <a:t>Unrealizable WF provides lower bound on attainable MSE </a:t>
            </a:r>
            <a:r>
              <a:rPr lang="en-US" b="0" dirty="0" smtClean="0">
                <a:cs typeface="+mn-cs"/>
              </a:rPr>
              <a:t>=</a:t>
            </a:r>
            <a:r>
              <a:rPr lang="en-US" b="0" dirty="0" smtClean="0"/>
              <a:t>‘</a:t>
            </a:r>
            <a:r>
              <a:rPr lang="en-US" b="0" u="sng" dirty="0" smtClean="0"/>
              <a:t>irreducible </a:t>
            </a:r>
            <a:r>
              <a:rPr lang="en-US" b="0" u="sng" dirty="0"/>
              <a:t>error</a:t>
            </a:r>
            <a:r>
              <a:rPr lang="en-US" b="0" dirty="0" smtClean="0"/>
              <a:t>’ </a:t>
            </a:r>
            <a:r>
              <a:rPr lang="en-US" sz="1800" b="0" dirty="0" smtClean="0"/>
              <a:t>= the part of </a:t>
            </a:r>
            <a:r>
              <a:rPr lang="en-US" sz="1800" b="0" dirty="0" err="1" smtClean="0"/>
              <a:t>d</a:t>
            </a:r>
            <a:r>
              <a:rPr lang="en-US" sz="1800" b="0" baseline="-25000" dirty="0" err="1" smtClean="0"/>
              <a:t>k</a:t>
            </a:r>
            <a:r>
              <a:rPr lang="en-US" sz="1800" b="0" dirty="0" smtClean="0"/>
              <a:t> that no WF can ever remove</a:t>
            </a:r>
            <a:endParaRPr lang="en-US" sz="18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b="0" dirty="0">
              <a:cs typeface="+mn-cs"/>
            </a:endParaRPr>
          </a:p>
          <a:p>
            <a:pPr>
              <a:buFontTx/>
              <a:buNone/>
              <a:defRPr/>
            </a:pPr>
            <a:endParaRPr lang="en-US" b="0" dirty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For L-</a:t>
            </a:r>
            <a:r>
              <a:rPr lang="en-US" sz="2400" b="0" dirty="0" err="1" smtClean="0">
                <a:cs typeface="+mn-cs"/>
              </a:rPr>
              <a:t>th</a:t>
            </a:r>
            <a:r>
              <a:rPr lang="en-US" sz="2400" b="0" dirty="0" smtClean="0">
                <a:cs typeface="+mn-cs"/>
              </a:rPr>
              <a:t> order filter, then MSE is</a:t>
            </a:r>
          </a:p>
          <a:p>
            <a:pPr>
              <a:buFontTx/>
              <a:buNone/>
              <a:defRPr/>
            </a:pPr>
            <a:endParaRPr lang="en-US" b="0" dirty="0">
              <a:cs typeface="+mn-cs"/>
            </a:endParaRPr>
          </a:p>
          <a:p>
            <a:pPr>
              <a:buFontTx/>
              <a:buNone/>
              <a:defRPr/>
            </a:pPr>
            <a:endParaRPr lang="en-US" b="0" dirty="0" smtClean="0">
              <a:cs typeface="+mn-cs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US" dirty="0" smtClean="0">
                <a:cs typeface="+mn-cs"/>
              </a:rPr>
              <a:t>   =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irreducible error + least squares error when unrealizable WF is approximated by causal L-</a:t>
            </a:r>
            <a:r>
              <a:rPr lang="en-US" sz="2400" b="0" dirty="0" err="1" smtClean="0">
                <a:cs typeface="+mn-cs"/>
              </a:rPr>
              <a:t>th</a:t>
            </a:r>
            <a:r>
              <a:rPr lang="en-US" sz="2400" b="0" dirty="0" smtClean="0">
                <a:cs typeface="+mn-cs"/>
              </a:rPr>
              <a:t> order filter, with input power spectrum included as a weighting function </a:t>
            </a:r>
            <a:r>
              <a:rPr lang="en-US" sz="1600" b="0" dirty="0"/>
              <a:t>(proofs omitted</a:t>
            </a:r>
            <a:r>
              <a:rPr lang="en-US" sz="1600" b="0" dirty="0" smtClean="0"/>
              <a:t>)</a:t>
            </a:r>
            <a:endParaRPr lang="en-US" sz="1600" b="0" dirty="0"/>
          </a:p>
        </p:txBody>
      </p:sp>
      <p:pic>
        <p:nvPicPr>
          <p:cNvPr id="2" name="Picture 1" descr="Screen Shot 2018-10-22 at 16.30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64904"/>
            <a:ext cx="7884368" cy="972108"/>
          </a:xfrm>
          <a:prstGeom prst="rect">
            <a:avLst/>
          </a:prstGeom>
        </p:spPr>
      </p:pic>
      <p:pic>
        <p:nvPicPr>
          <p:cNvPr id="6" name="Picture 5" descr="Screen Shot 2018-10-22 at 16.36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92400"/>
            <a:ext cx="7884876" cy="81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8812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Optimal Filtering : </a:t>
            </a:r>
            <a:r>
              <a:rPr lang="en-US" sz="3200" dirty="0" smtClean="0">
                <a:cs typeface="+mj-cs"/>
              </a:rPr>
              <a:t>Wiener Filters</a:t>
            </a:r>
          </a:p>
        </p:txBody>
      </p:sp>
      <p:pic>
        <p:nvPicPr>
          <p:cNvPr id="7" name="Picture 6" descr="Screen Shot 2018-10-22 at 16.51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484" y="1088740"/>
            <a:ext cx="5150787" cy="5135638"/>
          </a:xfrm>
          <a:prstGeom prst="rect">
            <a:avLst/>
          </a:prstGeom>
        </p:spPr>
      </p:pic>
      <p:pic>
        <p:nvPicPr>
          <p:cNvPr id="5" name="Picture 4" descr="Screen Shot 2018-10-22 at 16.52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725144"/>
            <a:ext cx="965200" cy="50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31940" y="2960948"/>
            <a:ext cx="515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40000"/>
                </a:solidFill>
              </a:rPr>
              <a:t>d</a:t>
            </a:r>
            <a:r>
              <a:rPr lang="en-US" sz="1600" b="0" dirty="0" smtClean="0">
                <a:solidFill>
                  <a:srgbClr val="040000"/>
                </a:solidFill>
              </a:rPr>
              <a:t>[k]</a:t>
            </a:r>
            <a:endParaRPr lang="en-US" sz="1600" b="0" dirty="0">
              <a:solidFill>
                <a:srgbClr val="04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5934762"/>
            <a:ext cx="4301278" cy="338554"/>
          </a:xfrm>
          <a:prstGeom prst="rect">
            <a:avLst/>
          </a:prstGeom>
          <a:solidFill>
            <a:srgbClr val="800000">
              <a:alpha val="10000"/>
            </a:srgb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800000"/>
                </a:solidFill>
              </a:rPr>
              <a:t>PS: Realizable when H(z) is FIR (and causal)</a:t>
            </a:r>
            <a:endParaRPr lang="en-US" sz="1600" b="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8124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Optimal Filtering : </a:t>
            </a:r>
            <a:r>
              <a:rPr lang="en-US" sz="3200" dirty="0" smtClean="0">
                <a:cs typeface="+mj-cs"/>
              </a:rPr>
              <a:t>Wiener Filters</a:t>
            </a:r>
          </a:p>
        </p:txBody>
      </p:sp>
      <p:pic>
        <p:nvPicPr>
          <p:cNvPr id="3" name="Picture 2" descr="Screen Shot 2018-10-22 at 16.53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88740"/>
            <a:ext cx="6096206" cy="51500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95936" y="3342474"/>
            <a:ext cx="515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40000"/>
                </a:solidFill>
              </a:rPr>
              <a:t>d</a:t>
            </a:r>
            <a:r>
              <a:rPr lang="en-US" sz="1600" b="0" dirty="0" smtClean="0">
                <a:solidFill>
                  <a:srgbClr val="040000"/>
                </a:solidFill>
              </a:rPr>
              <a:t>[k]</a:t>
            </a:r>
            <a:endParaRPr lang="en-US" sz="1600" b="0" dirty="0">
              <a:solidFill>
                <a:srgbClr val="0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40725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Optimal Filtering : </a:t>
            </a:r>
            <a:r>
              <a:rPr lang="en-US" sz="3200" dirty="0" smtClean="0">
                <a:cs typeface="+mj-cs"/>
              </a:rPr>
              <a:t>Wiener Filters</a:t>
            </a:r>
          </a:p>
        </p:txBody>
      </p:sp>
      <p:pic>
        <p:nvPicPr>
          <p:cNvPr id="2" name="Picture 1" descr="Screen Shot 2018-10-22 at 16.54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86640"/>
            <a:ext cx="5760639" cy="51146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95836" y="3176972"/>
            <a:ext cx="2261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800000"/>
                </a:solidFill>
              </a:rPr>
              <a:t>U(z)=H(z).D(z)+N(z)</a:t>
            </a:r>
            <a:endParaRPr lang="en-US" sz="1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6536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Introduction : General Set-Up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pic>
        <p:nvPicPr>
          <p:cNvPr id="19460" name="Picture 1" descr="slides_DSP2_chapter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8175" y="-782637"/>
            <a:ext cx="532765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1008063" y="1233488"/>
            <a:ext cx="7200900" cy="1116012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19462" name="Picture 8" descr="wiener-norbert.jpg"/>
          <p:cNvPicPr>
            <a:picLocks noChangeAspect="1"/>
          </p:cNvPicPr>
          <p:nvPr/>
        </p:nvPicPr>
        <p:blipFill>
          <a:blip r:embed="rId3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765175"/>
            <a:ext cx="2371725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11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 rot="16200000">
            <a:off x="7614444" y="2545557"/>
            <a:ext cx="24320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r>
              <a:rPr lang="en-US" sz="1400" b="0" dirty="0">
                <a:solidFill>
                  <a:srgbClr val="FFFFFF"/>
                </a:solidFill>
              </a:rPr>
              <a:t>Norbert Wiener (1894-1964)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Optimal Filtering : </a:t>
            </a:r>
            <a:r>
              <a:rPr lang="en-US" sz="3200" dirty="0" smtClean="0">
                <a:cs typeface="+mj-cs"/>
              </a:rPr>
              <a:t>Wiener Filters</a:t>
            </a:r>
          </a:p>
        </p:txBody>
      </p:sp>
      <p:pic>
        <p:nvPicPr>
          <p:cNvPr id="2" name="Picture 1" descr="Screen Shot 2018-10-22 at 16.54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88740"/>
            <a:ext cx="5904657" cy="5131004"/>
          </a:xfrm>
          <a:prstGeom prst="rect">
            <a:avLst/>
          </a:prstGeom>
        </p:spPr>
      </p:pic>
      <p:pic>
        <p:nvPicPr>
          <p:cNvPr id="4" name="Picture 3" descr="Screen Shot 2018-10-22 at 16.52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92896"/>
            <a:ext cx="965200" cy="508000"/>
          </a:xfrm>
          <a:prstGeom prst="rect">
            <a:avLst/>
          </a:prstGeom>
        </p:spPr>
      </p:pic>
      <p:pic>
        <p:nvPicPr>
          <p:cNvPr id="5" name="Picture 4" descr="Screen Shot 2018-10-22 at 16.52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840" y="3281040"/>
            <a:ext cx="965200" cy="508000"/>
          </a:xfrm>
          <a:prstGeom prst="rect">
            <a:avLst/>
          </a:prstGeom>
        </p:spPr>
      </p:pic>
      <p:pic>
        <p:nvPicPr>
          <p:cNvPr id="6" name="Picture 5" descr="Screen Shot 2018-10-22 at 16.52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40" y="4001120"/>
            <a:ext cx="965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8937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Introduction : General Set-Up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pic>
        <p:nvPicPr>
          <p:cNvPr id="20484" name="Picture 1" descr="slides_DSP2_chapter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8175" y="-1179475"/>
            <a:ext cx="532765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971550" y="1233488"/>
            <a:ext cx="7237413" cy="900112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20486" name="Picture 4" descr="images-9.jpeg"/>
          <p:cNvPicPr>
            <a:picLocks noChangeAspect="1"/>
          </p:cNvPicPr>
          <p:nvPr/>
        </p:nvPicPr>
        <p:blipFill>
          <a:blip r:embed="rId3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70" y="1412429"/>
            <a:ext cx="3306755" cy="360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784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476375" y="2636838"/>
            <a:ext cx="1727200" cy="323850"/>
          </a:xfrm>
          <a:prstGeom prst="rect">
            <a:avLst/>
          </a:prstGeom>
          <a:solidFill>
            <a:schemeClr val="accent1">
              <a:alpha val="39999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51620" y="2492896"/>
            <a:ext cx="309634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 ‘Adaptive’ Filters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Introduction : General Set-Up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pic>
        <p:nvPicPr>
          <p:cNvPr id="21508" name="Picture 1" descr="slides_DSP2_chapter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8175" y="-962025"/>
            <a:ext cx="532765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008063" y="1233488"/>
            <a:ext cx="7200900" cy="1116012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21510" name="Picture 4" descr="images-9.jpeg"/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1268413"/>
            <a:ext cx="2017712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784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Introduction : Applications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pic>
        <p:nvPicPr>
          <p:cNvPr id="22532" name="Picture 2" descr="slides_DSP2_chapter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8175" y="-927100"/>
            <a:ext cx="532765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1008063" y="5459276"/>
            <a:ext cx="7416800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 dirty="0">
                <a:solidFill>
                  <a:srgbClr val="040000"/>
                </a:solidFill>
              </a:rPr>
              <a:t>Optimal/adaptive filter </a:t>
            </a:r>
            <a:r>
              <a:rPr lang="en-US" sz="1600" b="0" dirty="0" smtClean="0">
                <a:solidFill>
                  <a:srgbClr val="040000"/>
                </a:solidFill>
              </a:rPr>
              <a:t>to provide </a:t>
            </a:r>
            <a:r>
              <a:rPr lang="en-US" sz="1600" b="0" dirty="0">
                <a:solidFill>
                  <a:srgbClr val="040000"/>
                </a:solidFill>
              </a:rPr>
              <a:t>mathematical model </a:t>
            </a:r>
            <a:endParaRPr lang="en-US" sz="1600" b="0" dirty="0" smtClean="0">
              <a:solidFill>
                <a:srgbClr val="040000"/>
              </a:solidFill>
            </a:endParaRPr>
          </a:p>
          <a:p>
            <a:pPr algn="l"/>
            <a:r>
              <a:rPr lang="en-US" sz="1600" b="0" dirty="0">
                <a:solidFill>
                  <a:srgbClr val="040000"/>
                </a:solidFill>
              </a:rPr>
              <a:t>f</a:t>
            </a:r>
            <a:r>
              <a:rPr lang="en-US" sz="1600" b="0" dirty="0" smtClean="0">
                <a:solidFill>
                  <a:srgbClr val="040000"/>
                </a:solidFill>
              </a:rPr>
              <a:t>or input</a:t>
            </a:r>
            <a:r>
              <a:rPr lang="en-US" sz="1600" b="0" dirty="0">
                <a:solidFill>
                  <a:srgbClr val="040000"/>
                </a:solidFill>
              </a:rPr>
              <a:t>/output-behavior of the </a:t>
            </a:r>
            <a:r>
              <a:rPr lang="en-US" sz="1600" b="0" dirty="0" smtClean="0">
                <a:solidFill>
                  <a:srgbClr val="040000"/>
                </a:solidFill>
              </a:rPr>
              <a:t>‘plant’ </a:t>
            </a:r>
            <a:endParaRPr lang="en-US" sz="1600" b="0" dirty="0">
              <a:solidFill>
                <a:srgbClr val="040000"/>
              </a:solidFill>
            </a:endParaRPr>
          </a:p>
        </p:txBody>
      </p:sp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5621338" y="3392488"/>
            <a:ext cx="26590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FF0000"/>
                </a:solidFill>
              </a:rPr>
              <a:t>‘plant’ can be any system</a:t>
            </a:r>
          </a:p>
        </p:txBody>
      </p:sp>
      <p:pic>
        <p:nvPicPr>
          <p:cNvPr id="9" name="Picture 1" descr="Unknown.jpeg"/>
          <p:cNvPicPr>
            <a:picLocks noChangeAspect="1"/>
          </p:cNvPicPr>
          <p:nvPr/>
        </p:nvPicPr>
        <p:blipFill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08" y="5395894"/>
            <a:ext cx="828092" cy="105744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979"/>
                  </a:srgbClr>
                </a:solidFill>
              </a14:hiddenFill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912260" y="1233488"/>
            <a:ext cx="1296702" cy="68334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square" lIns="92075" tIns="46038" rIns="92075" bIns="46038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5"/>
          <p:cNvSpPr>
            <a:spLocks noChangeArrowheads="1"/>
          </p:cNvSpPr>
          <p:nvPr/>
        </p:nvSpPr>
        <p:spPr bwMode="auto">
          <a:xfrm>
            <a:off x="900113" y="1160463"/>
            <a:ext cx="7416800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Introduction : Applications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pic>
        <p:nvPicPr>
          <p:cNvPr id="27652" name="Picture 1" descr="slides_DSP2_chapter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8175" y="-927100"/>
            <a:ext cx="532765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6912260" y="1233488"/>
            <a:ext cx="1296702" cy="68334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squar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008063" y="5459276"/>
            <a:ext cx="7416800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 dirty="0">
                <a:solidFill>
                  <a:srgbClr val="040000"/>
                </a:solidFill>
              </a:rPr>
              <a:t>Optimal/adaptive filter </a:t>
            </a:r>
            <a:r>
              <a:rPr lang="en-US" sz="1600" b="0" dirty="0" smtClean="0">
                <a:solidFill>
                  <a:srgbClr val="040000"/>
                </a:solidFill>
              </a:rPr>
              <a:t>to provide </a:t>
            </a:r>
            <a:r>
              <a:rPr lang="en-US" sz="1600" b="0" dirty="0">
                <a:solidFill>
                  <a:srgbClr val="040000"/>
                </a:solidFill>
              </a:rPr>
              <a:t>mathematical model </a:t>
            </a:r>
            <a:endParaRPr lang="en-US" sz="1600" b="0" dirty="0" smtClean="0">
              <a:solidFill>
                <a:srgbClr val="040000"/>
              </a:solidFill>
            </a:endParaRPr>
          </a:p>
          <a:p>
            <a:pPr algn="l"/>
            <a:r>
              <a:rPr lang="en-US" sz="1600" b="0" dirty="0" smtClean="0">
                <a:solidFill>
                  <a:srgbClr val="040000"/>
                </a:solidFill>
              </a:rPr>
              <a:t>for signal propagation in a radio channel, from transmitter to receiver</a:t>
            </a:r>
            <a:endParaRPr lang="en-US" sz="1600" b="0" dirty="0">
              <a:solidFill>
                <a:srgbClr val="04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ChangeArrowheads="1"/>
          </p:cNvSpPr>
          <p:nvPr/>
        </p:nvSpPr>
        <p:spPr bwMode="auto">
          <a:xfrm>
            <a:off x="900112" y="1160463"/>
            <a:ext cx="7650839" cy="496887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squar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Introduction : Applications</a:t>
            </a:r>
            <a:endParaRPr lang="en-US" sz="32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766040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pic>
        <p:nvPicPr>
          <p:cNvPr id="23556" name="Picture 1" descr="slides_DSP2_chapter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52445" y="-1071371"/>
            <a:ext cx="5327650" cy="943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2"/>
          <p:cNvSpPr txBox="1">
            <a:spLocks noChangeArrowheads="1"/>
          </p:cNvSpPr>
          <p:nvPr/>
        </p:nvSpPr>
        <p:spPr bwMode="auto">
          <a:xfrm>
            <a:off x="5111749" y="3608388"/>
            <a:ext cx="14410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</a:rPr>
              <a:t>echo path</a:t>
            </a:r>
          </a:p>
        </p:txBody>
      </p:sp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3635896" y="4797152"/>
            <a:ext cx="1753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1400" dirty="0">
                <a:solidFill>
                  <a:srgbClr val="FF0000"/>
                </a:solidFill>
              </a:rPr>
              <a:t>near-end signal</a:t>
            </a:r>
          </a:p>
          <a:p>
            <a:pPr algn="l">
              <a:spcBef>
                <a:spcPct val="0"/>
              </a:spcBef>
            </a:pPr>
            <a:r>
              <a:rPr lang="en-US" sz="1400" dirty="0">
                <a:solidFill>
                  <a:srgbClr val="FF0000"/>
                </a:solidFill>
              </a:rPr>
              <a:t> + echo</a:t>
            </a:r>
          </a:p>
        </p:txBody>
      </p: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6335713" y="4545013"/>
            <a:ext cx="21452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</a:rPr>
              <a:t>near-end signal</a:t>
            </a:r>
          </a:p>
        </p:txBody>
      </p:sp>
      <p:pic>
        <p:nvPicPr>
          <p:cNvPr id="2" name="Picture 1" descr="208px-Skype_logo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5" y="2240868"/>
            <a:ext cx="2216701" cy="960803"/>
          </a:xfrm>
          <a:prstGeom prst="rect">
            <a:avLst/>
          </a:prstGeom>
        </p:spPr>
      </p:pic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1008062" y="5459276"/>
            <a:ext cx="7798950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 dirty="0">
                <a:solidFill>
                  <a:srgbClr val="040000"/>
                </a:solidFill>
              </a:rPr>
              <a:t>Optimal/adaptive filter </a:t>
            </a:r>
            <a:r>
              <a:rPr lang="en-US" sz="1600" b="0" dirty="0" smtClean="0">
                <a:solidFill>
                  <a:srgbClr val="040000"/>
                </a:solidFill>
              </a:rPr>
              <a:t>to provide </a:t>
            </a:r>
            <a:r>
              <a:rPr lang="en-US" sz="1600" b="0" dirty="0">
                <a:solidFill>
                  <a:srgbClr val="040000"/>
                </a:solidFill>
              </a:rPr>
              <a:t>mathematical model </a:t>
            </a:r>
            <a:endParaRPr lang="en-US" sz="1600" b="0" dirty="0" smtClean="0">
              <a:solidFill>
                <a:srgbClr val="040000"/>
              </a:solidFill>
            </a:endParaRPr>
          </a:p>
          <a:p>
            <a:pPr algn="l"/>
            <a:r>
              <a:rPr lang="en-US" sz="1600" b="0" dirty="0" smtClean="0">
                <a:solidFill>
                  <a:srgbClr val="040000"/>
                </a:solidFill>
              </a:rPr>
              <a:t>for signal propagation in acoustic channel, from loudspeaker to microphone</a:t>
            </a:r>
            <a:endParaRPr lang="en-US" sz="1600" b="0" dirty="0">
              <a:solidFill>
                <a:srgbClr val="040000"/>
              </a:solidFill>
            </a:endParaRPr>
          </a:p>
        </p:txBody>
      </p:sp>
      <p:sp>
        <p:nvSpPr>
          <p:cNvPr id="14" name="Curved Up Arrow 13"/>
          <p:cNvSpPr/>
          <p:nvPr/>
        </p:nvSpPr>
        <p:spPr bwMode="auto">
          <a:xfrm rot="4934026" flipV="1">
            <a:off x="5279291" y="3657328"/>
            <a:ext cx="1388935" cy="542157"/>
          </a:xfrm>
          <a:prstGeom prst="curvedUp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912260" y="1233488"/>
            <a:ext cx="1296702" cy="68334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square" lIns="92075" tIns="46038" rIns="92075" bIns="46038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9">
  <a:themeElements>
    <a:clrScheme name="">
      <a:dk1>
        <a:srgbClr val="081D58"/>
      </a:dk1>
      <a:lt1>
        <a:srgbClr val="FFFFFF"/>
      </a:lt1>
      <a:dk2>
        <a:srgbClr val="AA0000"/>
      </a:dk2>
      <a:lt2>
        <a:srgbClr val="A2C1FE"/>
      </a:lt2>
      <a:accent1>
        <a:srgbClr val="AA0000"/>
      </a:accent1>
      <a:accent2>
        <a:srgbClr val="3365FB"/>
      </a:accent2>
      <a:accent3>
        <a:srgbClr val="FFFFFF"/>
      </a:accent3>
      <a:accent4>
        <a:srgbClr val="06174A"/>
      </a:accent4>
      <a:accent5>
        <a:srgbClr val="D2AAAA"/>
      </a:accent5>
      <a:accent6>
        <a:srgbClr val="2D5BE3"/>
      </a:accent6>
      <a:hlink>
        <a:srgbClr val="FE9B03"/>
      </a:hlink>
      <a:folHlink>
        <a:srgbClr val="438E00"/>
      </a:folHlink>
    </a:clrScheme>
    <a:fontScheme name="lecture9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lecture9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9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9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9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9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9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9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chapter9</Template>
  <TotalTime>8939</TotalTime>
  <Words>980</Words>
  <Application>Microsoft Macintosh PowerPoint</Application>
  <PresentationFormat>On-screen Show (4:3)</PresentationFormat>
  <Paragraphs>247</Paragraphs>
  <Slides>40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lecture9</vt:lpstr>
      <vt:lpstr>Equation</vt:lpstr>
      <vt:lpstr>DSP-CIS  Part-III : Optimal &amp; Adaptive Filters   Chapter-7 : Optimal Filters - Wiener Filters</vt:lpstr>
      <vt:lpstr>Part-III : Optimal &amp; Adaptive Filters</vt:lpstr>
      <vt:lpstr>Introduction : General Set-Up</vt:lpstr>
      <vt:lpstr>Introduction : General Set-Up</vt:lpstr>
      <vt:lpstr>Introduction : General Set-Up</vt:lpstr>
      <vt:lpstr>Introduction : General Set-Up</vt:lpstr>
      <vt:lpstr>Introduction : Applications</vt:lpstr>
      <vt:lpstr>Introduction : Applications</vt:lpstr>
      <vt:lpstr>Introduction : Applications</vt:lpstr>
      <vt:lpstr>Introduction : Applications</vt:lpstr>
      <vt:lpstr>Introduction : Applications</vt:lpstr>
      <vt:lpstr>Introduction : Applications</vt:lpstr>
      <vt:lpstr>Introduction : Applications</vt:lpstr>
      <vt:lpstr>Introduction : Applications</vt:lpstr>
      <vt:lpstr>Introduction : Applications</vt:lpstr>
      <vt:lpstr>Optimal Filtering : Wiener Filters</vt:lpstr>
      <vt:lpstr>Optimal Filtering : Wiener Filters</vt:lpstr>
      <vt:lpstr>Optimal Filtering : Wiener Filters</vt:lpstr>
      <vt:lpstr>Optimal Filtering : Wiener Filters</vt:lpstr>
      <vt:lpstr>Optimal Filtering : Wiener Filters</vt:lpstr>
      <vt:lpstr>Optimal Filtering : Wiener Filters</vt:lpstr>
      <vt:lpstr>Optimal Filtering : Wiener Filters</vt:lpstr>
      <vt:lpstr>Optimal Filtering : Wiener Filters</vt:lpstr>
      <vt:lpstr>Optimal Filtering : Wiener Filters</vt:lpstr>
      <vt:lpstr>Optimal Filtering : Wiener Filters</vt:lpstr>
      <vt:lpstr>Optimal Filtering : Wiener Filters</vt:lpstr>
      <vt:lpstr>Optimal Filtering : Wiener Filters</vt:lpstr>
      <vt:lpstr>Appendix</vt:lpstr>
      <vt:lpstr>Appendix</vt:lpstr>
      <vt:lpstr>Appendix</vt:lpstr>
      <vt:lpstr>Appendix</vt:lpstr>
      <vt:lpstr>Appendix</vt:lpstr>
      <vt:lpstr>Optimal Filtering : Wiener Filters</vt:lpstr>
      <vt:lpstr>Optimal Filtering : Wiener Filters</vt:lpstr>
      <vt:lpstr>Optimal Filtering : Wiener Filters</vt:lpstr>
      <vt:lpstr>Optimal Filtering : Wiener Filters</vt:lpstr>
      <vt:lpstr>Optimal Filtering : Wiener Filters</vt:lpstr>
      <vt:lpstr>Optimal Filtering : Wiener Filters</vt:lpstr>
      <vt:lpstr>Optimal Filtering : Wiener Filters</vt:lpstr>
      <vt:lpstr>Optimal Filtering : Wiener Filters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Signal Processing II  Lecture 4:   Filter Realization &amp; Implementation</dc:title>
  <dc:creator>marc moonen</dc:creator>
  <cp:lastModifiedBy>Marc Moonen</cp:lastModifiedBy>
  <cp:revision>226</cp:revision>
  <cp:lastPrinted>2015-08-14T08:59:04Z</cp:lastPrinted>
  <dcterms:created xsi:type="dcterms:W3CDTF">2000-11-05T13:23:24Z</dcterms:created>
  <dcterms:modified xsi:type="dcterms:W3CDTF">2019-09-19T08:09:51Z</dcterms:modified>
</cp:coreProperties>
</file>