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5" r:id="rId1"/>
  </p:sldMasterIdLst>
  <p:notesMasterIdLst>
    <p:notesMasterId r:id="rId42"/>
  </p:notesMasterIdLst>
  <p:handoutMasterIdLst>
    <p:handoutMasterId r:id="rId43"/>
  </p:handoutMasterIdLst>
  <p:sldIdLst>
    <p:sldId id="260" r:id="rId2"/>
    <p:sldId id="487" r:id="rId3"/>
    <p:sldId id="473" r:id="rId4"/>
    <p:sldId id="475" r:id="rId5"/>
    <p:sldId id="474" r:id="rId6"/>
    <p:sldId id="476" r:id="rId7"/>
    <p:sldId id="479" r:id="rId8"/>
    <p:sldId id="484" r:id="rId9"/>
    <p:sldId id="481" r:id="rId10"/>
    <p:sldId id="430" r:id="rId11"/>
    <p:sldId id="501" r:id="rId12"/>
    <p:sldId id="434" r:id="rId13"/>
    <p:sldId id="435" r:id="rId14"/>
    <p:sldId id="431" r:id="rId15"/>
    <p:sldId id="436" r:id="rId16"/>
    <p:sldId id="502" r:id="rId17"/>
    <p:sldId id="489" r:id="rId18"/>
    <p:sldId id="490" r:id="rId19"/>
    <p:sldId id="445" r:id="rId20"/>
    <p:sldId id="453" r:id="rId21"/>
    <p:sldId id="454" r:id="rId22"/>
    <p:sldId id="455" r:id="rId23"/>
    <p:sldId id="456" r:id="rId24"/>
    <p:sldId id="457" r:id="rId25"/>
    <p:sldId id="458" r:id="rId26"/>
    <p:sldId id="446" r:id="rId27"/>
    <p:sldId id="460" r:id="rId28"/>
    <p:sldId id="459" r:id="rId29"/>
    <p:sldId id="488" r:id="rId30"/>
    <p:sldId id="452" r:id="rId31"/>
    <p:sldId id="491" r:id="rId32"/>
    <p:sldId id="492" r:id="rId33"/>
    <p:sldId id="493" r:id="rId34"/>
    <p:sldId id="494" r:id="rId35"/>
    <p:sldId id="495" r:id="rId36"/>
    <p:sldId id="496" r:id="rId37"/>
    <p:sldId id="497" r:id="rId38"/>
    <p:sldId id="498" r:id="rId39"/>
    <p:sldId id="499" r:id="rId40"/>
    <p:sldId id="500" r:id="rId41"/>
  </p:sldIdLst>
  <p:sldSz cx="9144000" cy="6858000" type="screen4x3"/>
  <p:notesSz cx="6935788" cy="9220200"/>
  <p:defaultTextStyle>
    <a:defPPr>
      <a:defRPr lang="en-US"/>
    </a:defPPr>
    <a:lvl1pPr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000"/>
    <a:srgbClr val="FFFF00"/>
    <a:srgbClr val="7FBFFF"/>
    <a:srgbClr val="FFFF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50" autoAdjust="0"/>
  </p:normalViewPr>
  <p:slideViewPr>
    <p:cSldViewPr>
      <p:cViewPr varScale="1">
        <p:scale>
          <a:sx n="82" d="100"/>
          <a:sy n="82" d="100"/>
        </p:scale>
        <p:origin x="-9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23"/>
    </p:cViewPr>
  </p:sorterViewPr>
  <p:notesViewPr>
    <p:cSldViewPr>
      <p:cViewPr varScale="1">
        <p:scale>
          <a:sx n="61" d="100"/>
          <a:sy n="61" d="100"/>
        </p:scale>
        <p:origin x="-1512" y="-78"/>
      </p:cViewPr>
      <p:guideLst>
        <p:guide orient="horz" pos="2904"/>
        <p:guide pos="218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image" Target="../media/image14.wmf"/><Relationship Id="rId3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Relationship Id="rId2" Type="http://schemas.openxmlformats.org/officeDocument/2006/relationships/image" Target="../media/image39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4" Type="http://schemas.openxmlformats.org/officeDocument/2006/relationships/image" Target="../media/image42.emf"/><Relationship Id="rId1" Type="http://schemas.openxmlformats.org/officeDocument/2006/relationships/image" Target="../media/image38.wmf"/><Relationship Id="rId2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image" Target="../media/image43.wmf"/><Relationship Id="rId3" Type="http://schemas.openxmlformats.org/officeDocument/2006/relationships/image" Target="../media/image4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Relationship Id="rId2" Type="http://schemas.openxmlformats.org/officeDocument/2006/relationships/image" Target="../media/image45.wmf"/><Relationship Id="rId3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4" Type="http://schemas.openxmlformats.org/officeDocument/2006/relationships/image" Target="../media/image50.wmf"/><Relationship Id="rId1" Type="http://schemas.openxmlformats.org/officeDocument/2006/relationships/image" Target="../media/image47.wmf"/><Relationship Id="rId2" Type="http://schemas.openxmlformats.org/officeDocument/2006/relationships/image" Target="../media/image4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4" Type="http://schemas.openxmlformats.org/officeDocument/2006/relationships/image" Target="../media/image53.wmf"/><Relationship Id="rId5" Type="http://schemas.openxmlformats.org/officeDocument/2006/relationships/image" Target="../media/image54.wmf"/><Relationship Id="rId6" Type="http://schemas.openxmlformats.org/officeDocument/2006/relationships/image" Target="../media/image55.wmf"/><Relationship Id="rId7" Type="http://schemas.openxmlformats.org/officeDocument/2006/relationships/image" Target="../media/image56.wmf"/><Relationship Id="rId8" Type="http://schemas.openxmlformats.org/officeDocument/2006/relationships/image" Target="../media/image57.wmf"/><Relationship Id="rId1" Type="http://schemas.openxmlformats.org/officeDocument/2006/relationships/image" Target="../media/image51.wmf"/><Relationship Id="rId2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21.wmf"/><Relationship Id="rId5" Type="http://schemas.openxmlformats.org/officeDocument/2006/relationships/image" Target="../media/image22.wmf"/><Relationship Id="rId6" Type="http://schemas.openxmlformats.org/officeDocument/2006/relationships/image" Target="../media/image23.wmf"/><Relationship Id="rId7" Type="http://schemas.openxmlformats.org/officeDocument/2006/relationships/image" Target="../media/image24.wmf"/><Relationship Id="rId1" Type="http://schemas.openxmlformats.org/officeDocument/2006/relationships/image" Target="../media/image18.wmf"/><Relationship Id="rId2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Relationship Id="rId2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Relationship Id="rId2" Type="http://schemas.openxmlformats.org/officeDocument/2006/relationships/image" Target="../media/image36.emf"/><Relationship Id="rId3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2075"/>
            <a:ext cx="787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ctr" anchorCtr="0" compatLnSpc="1">
            <a:prstTxWarp prst="textNoShape">
              <a:avLst/>
            </a:prstTxWarp>
            <a:spAutoFit/>
          </a:bodyPr>
          <a:lstStyle>
            <a:lvl1pPr algn="l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978525" y="92075"/>
            <a:ext cx="9572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ctr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45563"/>
            <a:ext cx="72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b" anchorCtr="0" compatLnSpc="1">
            <a:prstTxWarp prst="textNoShape">
              <a:avLst/>
            </a:prstTxWarp>
            <a:spAutoFit/>
          </a:bodyPr>
          <a:lstStyle>
            <a:lvl1pPr algn="l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61138" y="8943975"/>
            <a:ext cx="3746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b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fld id="{64CAD7B9-CEBE-B946-8A02-CA290227B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71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09538"/>
            <a:ext cx="787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ctr" anchorCtr="0" compatLnSpc="1">
            <a:prstTxWarp prst="textNoShape">
              <a:avLst/>
            </a:prstTxWarp>
            <a:spAutoFit/>
          </a:bodyPr>
          <a:lstStyle>
            <a:lvl1pPr algn="l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940425" y="109538"/>
            <a:ext cx="9572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ctr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709613"/>
            <a:ext cx="4635500" cy="3475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1388" y="5838825"/>
            <a:ext cx="2649537" cy="122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45563"/>
            <a:ext cx="72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b" anchorCtr="0" compatLnSpc="1">
            <a:prstTxWarp prst="textNoShape">
              <a:avLst/>
            </a:prstTxWarp>
            <a:spAutoFit/>
          </a:bodyPr>
          <a:lstStyle>
            <a:lvl1pPr algn="l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523038" y="8943975"/>
            <a:ext cx="3746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b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fld id="{0150B409-220A-1740-8803-69CA83C97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24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52550" y="3913188"/>
            <a:ext cx="6438900" cy="16938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95325" y="2298700"/>
            <a:ext cx="7753350" cy="1130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5992598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5:</a:t>
            </a:r>
            <a:r>
              <a:rPr lang="en-GB"/>
              <a:t> </a:t>
            </a:r>
            <a:r>
              <a:rPr lang="en-US"/>
              <a:t>Filter Implementation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33247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1475" y="93663"/>
            <a:ext cx="2141538" cy="6230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93663"/>
            <a:ext cx="6276975" cy="6230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5:</a:t>
            </a:r>
            <a:r>
              <a:rPr lang="en-GB"/>
              <a:t> </a:t>
            </a:r>
            <a:r>
              <a:rPr lang="en-US"/>
              <a:t>Filter Implementation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025221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5:</a:t>
            </a:r>
            <a:r>
              <a:rPr lang="en-GB"/>
              <a:t> </a:t>
            </a:r>
            <a:r>
              <a:rPr lang="en-US"/>
              <a:t>Filter Implementation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542011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5:</a:t>
            </a:r>
            <a:r>
              <a:rPr lang="en-GB"/>
              <a:t> </a:t>
            </a:r>
            <a:r>
              <a:rPr lang="en-US"/>
              <a:t>Filter Implementation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11265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35050"/>
            <a:ext cx="4202113" cy="528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035050"/>
            <a:ext cx="4203700" cy="528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5:</a:t>
            </a:r>
            <a:r>
              <a:rPr lang="en-GB"/>
              <a:t> </a:t>
            </a:r>
            <a:r>
              <a:rPr lang="en-US"/>
              <a:t>Filter Implementation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304558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5:</a:t>
            </a:r>
            <a:r>
              <a:rPr lang="en-GB"/>
              <a:t> </a:t>
            </a:r>
            <a:r>
              <a:rPr lang="en-US"/>
              <a:t>Filter Implementation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011255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5:</a:t>
            </a:r>
            <a:r>
              <a:rPr lang="en-GB"/>
              <a:t> </a:t>
            </a:r>
            <a:r>
              <a:rPr lang="en-US"/>
              <a:t>Filter Implementation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972060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5:</a:t>
            </a:r>
            <a:r>
              <a:rPr lang="en-GB"/>
              <a:t> </a:t>
            </a:r>
            <a:r>
              <a:rPr lang="en-US"/>
              <a:t>Filter Implementation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976386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5:</a:t>
            </a:r>
            <a:r>
              <a:rPr lang="en-GB"/>
              <a:t> </a:t>
            </a:r>
            <a:r>
              <a:rPr lang="en-US"/>
              <a:t>Filter Implementation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519883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5:</a:t>
            </a:r>
            <a:r>
              <a:rPr lang="en-GB"/>
              <a:t> </a:t>
            </a:r>
            <a:r>
              <a:rPr lang="en-US"/>
              <a:t>Filter Implementation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430306"/>
      </p:ext>
    </p:extLst>
  </p:cSld>
  <p:clrMapOvr>
    <a:masterClrMapping/>
  </p:clrMapOvr>
  <p:transition xmlns:p14="http://schemas.microsoft.com/office/powerpoint/2010/main"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gamma/>
                <a:tint val="69804"/>
                <a:invGamma/>
              </a:schemeClr>
            </a:gs>
            <a:gs pos="100000">
              <a:schemeClr val="tx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35050"/>
            <a:ext cx="8558213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93663"/>
            <a:ext cx="85471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99012" name="Line 4"/>
          <p:cNvSpPr>
            <a:spLocks noChangeShapeType="1"/>
          </p:cNvSpPr>
          <p:nvPr/>
        </p:nvSpPr>
        <p:spPr bwMode="auto">
          <a:xfrm flipH="1">
            <a:off x="219075" y="968375"/>
            <a:ext cx="87058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9013" name="Rectangle 5"/>
          <p:cNvSpPr>
            <a:spLocks noChangeArrowheads="1"/>
          </p:cNvSpPr>
          <p:nvPr/>
        </p:nvSpPr>
        <p:spPr bwMode="auto">
          <a:xfrm>
            <a:off x="228600" y="6400800"/>
            <a:ext cx="281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l">
              <a:spcBef>
                <a:spcPct val="0"/>
              </a:spcBef>
              <a:defRPr/>
            </a:pPr>
            <a:r>
              <a:rPr lang="en-US" sz="1200" b="0" dirty="0" smtClean="0">
                <a:cs typeface="+mn-cs"/>
              </a:rPr>
              <a:t>DSP-CIS </a:t>
            </a:r>
            <a:r>
              <a:rPr lang="en-US" sz="1200" b="0" dirty="0" smtClean="0">
                <a:cs typeface="+mn-cs"/>
              </a:rPr>
              <a:t>2019-2020</a:t>
            </a:r>
            <a:r>
              <a:rPr lang="en-US" sz="1200" b="0" baseline="0" dirty="0" smtClean="0">
                <a:cs typeface="+mn-cs"/>
              </a:rPr>
              <a:t>  </a:t>
            </a:r>
            <a:r>
              <a:rPr lang="en-US" sz="1200" b="0" baseline="0" dirty="0" smtClean="0">
                <a:cs typeface="+mn-cs"/>
              </a:rPr>
              <a:t>/  </a:t>
            </a:r>
            <a:r>
              <a:rPr lang="en-US" sz="1200" b="0" dirty="0" smtClean="0">
                <a:cs typeface="+mn-cs"/>
              </a:rPr>
              <a:t>Chapter-6: </a:t>
            </a:r>
            <a:r>
              <a:rPr lang="en-US" sz="1200" b="0" dirty="0">
                <a:cs typeface="+mn-cs"/>
              </a:rPr>
              <a:t>Filter </a:t>
            </a:r>
            <a:r>
              <a:rPr lang="en-US" sz="1200" b="0" dirty="0" smtClean="0">
                <a:cs typeface="+mn-cs"/>
              </a:rPr>
              <a:t>Implementation</a:t>
            </a:r>
            <a:endParaRPr lang="en-GB" sz="1000" b="0" dirty="0">
              <a:latin typeface="Univers" charset="0"/>
              <a:cs typeface="+mn-cs"/>
            </a:endParaRPr>
          </a:p>
        </p:txBody>
      </p:sp>
      <p:sp>
        <p:nvSpPr>
          <p:cNvPr id="299015" name="Rectangle 7"/>
          <p:cNvSpPr>
            <a:spLocks noChangeArrowheads="1"/>
          </p:cNvSpPr>
          <p:nvPr/>
        </p:nvSpPr>
        <p:spPr bwMode="auto">
          <a:xfrm>
            <a:off x="7034213" y="6400800"/>
            <a:ext cx="18288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r">
              <a:spcBef>
                <a:spcPct val="0"/>
              </a:spcBef>
              <a:defRPr/>
            </a:pPr>
            <a:r>
              <a:rPr lang="en-GB" sz="1200" b="0" dirty="0">
                <a:solidFill>
                  <a:srgbClr val="CCFF33"/>
                </a:solidFill>
                <a:cs typeface="+mn-cs"/>
              </a:rPr>
              <a:t> </a:t>
            </a:r>
            <a:r>
              <a:rPr lang="en-GB" sz="1200" b="0" dirty="0" smtClean="0">
                <a:cs typeface="+mn-cs"/>
              </a:rPr>
              <a:t> </a:t>
            </a:r>
            <a:fld id="{3071A79F-F412-FF45-AD95-C4F2AE95FAFC}" type="slidenum">
              <a:rPr lang="en-GB" sz="1200" b="0" smtClean="0">
                <a:cs typeface="+mn-cs"/>
              </a:rPr>
              <a:pPr algn="r">
                <a:spcBef>
                  <a:spcPct val="0"/>
                </a:spcBef>
                <a:defRPr/>
              </a:pPr>
              <a:t>‹#›</a:t>
            </a:fld>
            <a:r>
              <a:rPr lang="en-GB" sz="1200" b="0" dirty="0" smtClean="0">
                <a:cs typeface="+mn-cs"/>
              </a:rPr>
              <a:t> / 40</a:t>
            </a:r>
            <a:endParaRPr lang="en-GB" sz="1200" b="0" dirty="0">
              <a:cs typeface="+mn-cs"/>
            </a:endParaRPr>
          </a:p>
        </p:txBody>
      </p:sp>
      <p:sp>
        <p:nvSpPr>
          <p:cNvPr id="299016" name="Line 8"/>
          <p:cNvSpPr>
            <a:spLocks noChangeShapeType="1"/>
          </p:cNvSpPr>
          <p:nvPr/>
        </p:nvSpPr>
        <p:spPr bwMode="auto">
          <a:xfrm flipH="1">
            <a:off x="228600" y="6324600"/>
            <a:ext cx="87058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ransition xmlns:p14="http://schemas.microsoft.com/office/powerpoint/2010/main" spd="slow">
    <p:pull/>
  </p:transition>
  <p:hf sldNum="0" hdr="0" dt="0"/>
  <p:txStyles>
    <p:titleStyle>
      <a:lvl1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00" b="1">
          <a:solidFill>
            <a:schemeClr val="bg1"/>
          </a:solidFill>
          <a:latin typeface="+mn-lt"/>
          <a:ea typeface="+mn-ea"/>
          <a:cs typeface="ＭＳ Ｐゴシック" charset="0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bg1"/>
          </a:solidFill>
          <a:latin typeface="+mn-lt"/>
          <a:ea typeface="+mn-ea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4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oleObject" Target="../embeddings/oleObject4.bin"/><Relationship Id="rId5" Type="http://schemas.openxmlformats.org/officeDocument/2006/relationships/image" Target="../media/image1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wmf"/><Relationship Id="rId20" Type="http://schemas.openxmlformats.org/officeDocument/2006/relationships/oleObject" Target="../embeddings/oleObject14.bin"/><Relationship Id="rId10" Type="http://schemas.openxmlformats.org/officeDocument/2006/relationships/oleObject" Target="../embeddings/oleObject8.bin"/><Relationship Id="rId11" Type="http://schemas.openxmlformats.org/officeDocument/2006/relationships/oleObject" Target="../embeddings/oleObject9.bin"/><Relationship Id="rId12" Type="http://schemas.openxmlformats.org/officeDocument/2006/relationships/image" Target="../media/image21.wmf"/><Relationship Id="rId13" Type="http://schemas.openxmlformats.org/officeDocument/2006/relationships/oleObject" Target="../embeddings/oleObject10.bin"/><Relationship Id="rId14" Type="http://schemas.openxmlformats.org/officeDocument/2006/relationships/image" Target="../media/image22.wmf"/><Relationship Id="rId15" Type="http://schemas.openxmlformats.org/officeDocument/2006/relationships/oleObject" Target="../embeddings/oleObject11.bin"/><Relationship Id="rId16" Type="http://schemas.openxmlformats.org/officeDocument/2006/relationships/image" Target="../media/image23.wmf"/><Relationship Id="rId17" Type="http://schemas.openxmlformats.org/officeDocument/2006/relationships/oleObject" Target="../embeddings/oleObject12.bin"/><Relationship Id="rId18" Type="http://schemas.openxmlformats.org/officeDocument/2006/relationships/image" Target="../media/image24.wmf"/><Relationship Id="rId19" Type="http://schemas.openxmlformats.org/officeDocument/2006/relationships/oleObject" Target="../embeddings/oleObject1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5.wmf"/><Relationship Id="rId4" Type="http://schemas.openxmlformats.org/officeDocument/2006/relationships/oleObject" Target="../embeddings/oleObject5.bin"/><Relationship Id="rId5" Type="http://schemas.openxmlformats.org/officeDocument/2006/relationships/image" Target="../media/image18.w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19.wmf"/><Relationship Id="rId8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oleObject" Target="../embeddings/oleObject15.bin"/><Relationship Id="rId5" Type="http://schemas.openxmlformats.org/officeDocument/2006/relationships/image" Target="../media/image26.emf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3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31.w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32.wmf"/><Relationship Id="rId7" Type="http://schemas.openxmlformats.org/officeDocument/2006/relationships/image" Target="../media/image33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0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35.w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36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37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0.wmf"/><Relationship Id="rId5" Type="http://schemas.openxmlformats.org/officeDocument/2006/relationships/oleObject" Target="../embeddings/oleObject24.bin"/><Relationship Id="rId6" Type="http://schemas.openxmlformats.org/officeDocument/2006/relationships/oleObject" Target="../embeddings/oleObject25.bin"/><Relationship Id="rId7" Type="http://schemas.openxmlformats.org/officeDocument/2006/relationships/oleObject" Target="../embeddings/oleObject26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20.wmf"/><Relationship Id="rId5" Type="http://schemas.openxmlformats.org/officeDocument/2006/relationships/oleObject" Target="../embeddings/oleObject28.bin"/><Relationship Id="rId6" Type="http://schemas.openxmlformats.org/officeDocument/2006/relationships/oleObject" Target="../embeddings/oleObject29.bin"/><Relationship Id="rId7" Type="http://schemas.openxmlformats.org/officeDocument/2006/relationships/oleObject" Target="../embeddings/oleObject30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38.wmf"/><Relationship Id="rId5" Type="http://schemas.openxmlformats.org/officeDocument/2006/relationships/oleObject" Target="../embeddings/oleObject32.bin"/><Relationship Id="rId6" Type="http://schemas.openxmlformats.org/officeDocument/2006/relationships/image" Target="../media/image39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38.w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40.w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41.wmf"/><Relationship Id="rId9" Type="http://schemas.openxmlformats.org/officeDocument/2006/relationships/oleObject" Target="../embeddings/oleObject36.bin"/><Relationship Id="rId10" Type="http://schemas.openxmlformats.org/officeDocument/2006/relationships/image" Target="../media/image4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20.w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43.wmf"/><Relationship Id="rId7" Type="http://schemas.openxmlformats.org/officeDocument/2006/relationships/oleObject" Target="../embeddings/oleObject39.bin"/><Relationship Id="rId8" Type="http://schemas.openxmlformats.org/officeDocument/2006/relationships/image" Target="../media/image44.wmf"/><Relationship Id="rId9" Type="http://schemas.openxmlformats.org/officeDocument/2006/relationships/oleObject" Target="../embeddings/oleObject40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41.wmf"/><Relationship Id="rId5" Type="http://schemas.openxmlformats.org/officeDocument/2006/relationships/oleObject" Target="../embeddings/oleObject42.bin"/><Relationship Id="rId6" Type="http://schemas.openxmlformats.org/officeDocument/2006/relationships/image" Target="../media/image45.wmf"/><Relationship Id="rId7" Type="http://schemas.openxmlformats.org/officeDocument/2006/relationships/oleObject" Target="../embeddings/oleObject43.bin"/><Relationship Id="rId8" Type="http://schemas.openxmlformats.org/officeDocument/2006/relationships/image" Target="../media/image46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4" Type="http://schemas.openxmlformats.org/officeDocument/2006/relationships/image" Target="../media/image47.wmf"/><Relationship Id="rId5" Type="http://schemas.openxmlformats.org/officeDocument/2006/relationships/oleObject" Target="../embeddings/oleObject45.bin"/><Relationship Id="rId6" Type="http://schemas.openxmlformats.org/officeDocument/2006/relationships/image" Target="../media/image48.emf"/><Relationship Id="rId7" Type="http://schemas.openxmlformats.org/officeDocument/2006/relationships/oleObject" Target="../embeddings/oleObject46.bin"/><Relationship Id="rId8" Type="http://schemas.openxmlformats.org/officeDocument/2006/relationships/image" Target="../media/image49.wmf"/><Relationship Id="rId9" Type="http://schemas.openxmlformats.org/officeDocument/2006/relationships/oleObject" Target="../embeddings/oleObject47.bin"/><Relationship Id="rId10" Type="http://schemas.openxmlformats.org/officeDocument/2006/relationships/image" Target="../media/image50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4" Type="http://schemas.openxmlformats.org/officeDocument/2006/relationships/image" Target="../media/image20.wmf"/><Relationship Id="rId5" Type="http://schemas.openxmlformats.org/officeDocument/2006/relationships/oleObject" Target="../embeddings/oleObject49.bin"/><Relationship Id="rId6" Type="http://schemas.openxmlformats.org/officeDocument/2006/relationships/oleObject" Target="../embeddings/oleObject50.bin"/><Relationship Id="rId7" Type="http://schemas.openxmlformats.org/officeDocument/2006/relationships/oleObject" Target="../embeddings/oleObject51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4" Type="http://schemas.openxmlformats.org/officeDocument/2006/relationships/image" Target="../media/image20.wmf"/><Relationship Id="rId5" Type="http://schemas.openxmlformats.org/officeDocument/2006/relationships/oleObject" Target="../embeddings/oleObject53.bin"/><Relationship Id="rId6" Type="http://schemas.openxmlformats.org/officeDocument/2006/relationships/oleObject" Target="../embeddings/oleObject54.bin"/><Relationship Id="rId7" Type="http://schemas.openxmlformats.org/officeDocument/2006/relationships/oleObject" Target="../embeddings/oleObject55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4" Type="http://schemas.openxmlformats.org/officeDocument/2006/relationships/image" Target="../media/image20.wmf"/><Relationship Id="rId5" Type="http://schemas.openxmlformats.org/officeDocument/2006/relationships/oleObject" Target="../embeddings/oleObject57.bin"/><Relationship Id="rId6" Type="http://schemas.openxmlformats.org/officeDocument/2006/relationships/oleObject" Target="../embeddings/oleObject58.bin"/><Relationship Id="rId7" Type="http://schemas.openxmlformats.org/officeDocument/2006/relationships/oleObject" Target="../embeddings/oleObject59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4.bin"/><Relationship Id="rId12" Type="http://schemas.openxmlformats.org/officeDocument/2006/relationships/image" Target="../media/image54.wmf"/><Relationship Id="rId13" Type="http://schemas.openxmlformats.org/officeDocument/2006/relationships/oleObject" Target="../embeddings/oleObject65.bin"/><Relationship Id="rId14" Type="http://schemas.openxmlformats.org/officeDocument/2006/relationships/image" Target="../media/image55.wmf"/><Relationship Id="rId15" Type="http://schemas.openxmlformats.org/officeDocument/2006/relationships/oleObject" Target="../embeddings/oleObject66.bin"/><Relationship Id="rId16" Type="http://schemas.openxmlformats.org/officeDocument/2006/relationships/image" Target="../media/image56.wmf"/><Relationship Id="rId17" Type="http://schemas.openxmlformats.org/officeDocument/2006/relationships/oleObject" Target="../embeddings/oleObject67.bin"/><Relationship Id="rId18" Type="http://schemas.openxmlformats.org/officeDocument/2006/relationships/image" Target="../media/image57.w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0.bin"/><Relationship Id="rId4" Type="http://schemas.openxmlformats.org/officeDocument/2006/relationships/image" Target="../media/image51.wmf"/><Relationship Id="rId5" Type="http://schemas.openxmlformats.org/officeDocument/2006/relationships/oleObject" Target="../embeddings/oleObject61.bin"/><Relationship Id="rId6" Type="http://schemas.openxmlformats.org/officeDocument/2006/relationships/image" Target="../media/image20.wmf"/><Relationship Id="rId7" Type="http://schemas.openxmlformats.org/officeDocument/2006/relationships/oleObject" Target="../embeddings/oleObject62.bin"/><Relationship Id="rId8" Type="http://schemas.openxmlformats.org/officeDocument/2006/relationships/image" Target="../media/image52.wmf"/><Relationship Id="rId9" Type="http://schemas.openxmlformats.org/officeDocument/2006/relationships/oleObject" Target="../embeddings/oleObject63.bin"/><Relationship Id="rId10" Type="http://schemas.openxmlformats.org/officeDocument/2006/relationships/image" Target="../media/image5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../Local%20Settings/Temp/%5Bb,%20a%5D%20=%20tf(Hd);" TargetMode="External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8077200" cy="1447800"/>
          </a:xfrm>
        </p:spPr>
        <p:txBody>
          <a:bodyPr/>
          <a:lstStyle/>
          <a:p>
            <a:pPr>
              <a:defRPr/>
            </a:pPr>
            <a:r>
              <a:rPr lang="en-US" sz="6000" dirty="0" smtClean="0"/>
              <a:t>DSP-CIS</a:t>
            </a:r>
            <a:r>
              <a:rPr lang="en-US" sz="6000" dirty="0">
                <a:cs typeface="+mj-cs"/>
              </a:rPr>
              <a:t/>
            </a:r>
            <a:br>
              <a:rPr lang="en-US" sz="6000" dirty="0">
                <a:cs typeface="+mj-cs"/>
              </a:rPr>
            </a:br>
            <a:r>
              <a:rPr lang="en-US" sz="4400" dirty="0" smtClean="0">
                <a:cs typeface="+mj-cs"/>
              </a:rPr>
              <a:t/>
            </a:r>
            <a:br>
              <a:rPr lang="en-US" sz="4400" dirty="0" smtClean="0">
                <a:cs typeface="+mj-cs"/>
              </a:rPr>
            </a:br>
            <a:r>
              <a:rPr lang="en-US" sz="2800" dirty="0" smtClean="0">
                <a:cs typeface="+mj-cs"/>
              </a:rPr>
              <a:t>Part-II : </a:t>
            </a:r>
            <a:r>
              <a:rPr lang="en-US" sz="2800" dirty="0"/>
              <a:t>Filter Design &amp; </a:t>
            </a:r>
            <a:r>
              <a:rPr lang="en-US" sz="2800" dirty="0" smtClean="0"/>
              <a:t>Implementation</a:t>
            </a:r>
            <a:r>
              <a:rPr lang="en-US" sz="2800" dirty="0">
                <a:cs typeface="+mj-cs"/>
              </a:rPr>
              <a:t/>
            </a:r>
            <a:br>
              <a:rPr lang="en-US" sz="2800" dirty="0">
                <a:cs typeface="+mj-cs"/>
              </a:rPr>
            </a:br>
            <a:r>
              <a:rPr lang="en-US" sz="2800" dirty="0" smtClean="0">
                <a:cs typeface="+mj-cs"/>
              </a:rPr>
              <a:t/>
            </a:r>
            <a:br>
              <a:rPr lang="en-US" sz="2800" dirty="0" smtClean="0">
                <a:cs typeface="+mj-cs"/>
              </a:rPr>
            </a:br>
            <a:r>
              <a:rPr lang="en-US" sz="2800" dirty="0" smtClean="0">
                <a:cs typeface="+mj-cs"/>
              </a:rPr>
              <a:t> </a:t>
            </a:r>
            <a:r>
              <a:rPr lang="en-US" sz="3200" dirty="0" smtClean="0">
                <a:cs typeface="+mj-cs"/>
              </a:rPr>
              <a:t>Chapter-6 : Filter Implementation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938674"/>
            <a:ext cx="7467600" cy="24066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n-cs"/>
              </a:rPr>
              <a:t>Marc Moonen</a:t>
            </a:r>
          </a:p>
          <a:p>
            <a:pPr>
              <a:defRPr/>
            </a:pPr>
            <a:r>
              <a:rPr lang="en-US" sz="2400" b="0" dirty="0" smtClean="0">
                <a:cs typeface="+mn-cs"/>
              </a:rPr>
              <a:t>Dept. E.E./ESAT-STADIUS, KU Leuven</a:t>
            </a:r>
          </a:p>
          <a:p>
            <a:pPr>
              <a:defRPr/>
            </a:pPr>
            <a:r>
              <a:rPr lang="en-US" sz="2400" b="0" dirty="0" err="1" smtClean="0">
                <a:cs typeface="+mn-cs"/>
              </a:rPr>
              <a:t>marc.moonen@kuleuven.be</a:t>
            </a:r>
            <a:endParaRPr lang="en-US" sz="2400" b="0" dirty="0" smtClean="0">
              <a:cs typeface="+mn-cs"/>
            </a:endParaRPr>
          </a:p>
          <a:p>
            <a:pPr>
              <a:defRPr/>
            </a:pPr>
            <a:r>
              <a:rPr lang="en-US" sz="2400" b="0" dirty="0" err="1" smtClean="0">
                <a:cs typeface="+mn-cs"/>
              </a:rPr>
              <a:t>www.esat.kuleuven.be</a:t>
            </a:r>
            <a:r>
              <a:rPr lang="en-US" sz="2400" b="0" dirty="0" smtClean="0">
                <a:cs typeface="+mn-cs"/>
              </a:rPr>
              <a:t>/</a:t>
            </a:r>
            <a:r>
              <a:rPr lang="en-US" sz="2400" b="0" dirty="0" err="1" smtClean="0">
                <a:cs typeface="+mn-cs"/>
              </a:rPr>
              <a:t>stadius</a:t>
            </a:r>
            <a:r>
              <a:rPr lang="en-US" sz="2400" b="0" dirty="0" smtClean="0">
                <a:cs typeface="+mn-cs"/>
              </a:rPr>
              <a:t>/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699500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Coefficient Quantization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3200" dirty="0">
                <a:cs typeface="+mn-cs"/>
              </a:rPr>
              <a:t>C</a:t>
            </a:r>
            <a:r>
              <a:rPr lang="en-US" sz="3200" dirty="0" smtClean="0">
                <a:cs typeface="+mn-cs"/>
              </a:rPr>
              <a:t>oefficient quantization problem</a:t>
            </a:r>
          </a:p>
          <a:p>
            <a:pPr>
              <a:buFontTx/>
              <a:buNone/>
              <a:defRPr/>
            </a:pPr>
            <a:endParaRPr lang="en-US" b="0" dirty="0" smtClean="0">
              <a:cs typeface="+mn-cs"/>
            </a:endParaRPr>
          </a:p>
          <a:p>
            <a:pPr>
              <a:defRPr/>
            </a:pPr>
            <a:r>
              <a:rPr lang="en-US" sz="2400" b="0" dirty="0" smtClean="0">
                <a:cs typeface="+mn-cs"/>
              </a:rPr>
              <a:t>Filter design in </a:t>
            </a:r>
            <a:r>
              <a:rPr lang="en-US" sz="2400" b="0" dirty="0" err="1" smtClean="0">
                <a:cs typeface="+mn-cs"/>
              </a:rPr>
              <a:t>Matlab</a:t>
            </a:r>
            <a:r>
              <a:rPr lang="en-US" sz="2400" b="0" dirty="0" smtClean="0">
                <a:cs typeface="+mn-cs"/>
              </a:rPr>
              <a:t> (e.g.) provides filter coefficients to 15 decimal digits (such that filter meets specifications)</a:t>
            </a:r>
          </a:p>
          <a:p>
            <a:pPr>
              <a:defRPr/>
            </a:pPr>
            <a:r>
              <a:rPr lang="en-US" sz="2400" b="0" dirty="0" smtClean="0">
                <a:cs typeface="+mn-cs"/>
              </a:rPr>
              <a:t>For implementation, have to quantize coefficients to the word-length used for the implementation</a:t>
            </a:r>
          </a:p>
          <a:p>
            <a:pPr>
              <a:defRPr/>
            </a:pPr>
            <a:r>
              <a:rPr lang="en-US" sz="2400" b="0" dirty="0" smtClean="0">
                <a:cs typeface="+mn-cs"/>
              </a:rPr>
              <a:t>As a result, implemented filter may fail to meet specifications… </a:t>
            </a: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3200" dirty="0" smtClean="0">
                <a:latin typeface="Arial" charset="0"/>
                <a:ea typeface="ＭＳ Ｐゴシック" charset="0"/>
              </a:rPr>
              <a:t>Example from                           </a:t>
            </a:r>
            <a:endParaRPr lang="en-US" sz="3200" dirty="0">
              <a:latin typeface="Arial" charset="0"/>
              <a:ea typeface="ＭＳ Ｐゴシック" charset="0"/>
            </a:endParaRPr>
          </a:p>
        </p:txBody>
      </p:sp>
      <p:pic>
        <p:nvPicPr>
          <p:cNvPr id="4" name="Picture 3" descr="Screen Shot 2016-09-22 at 14.34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224644"/>
            <a:ext cx="4258568" cy="546100"/>
          </a:xfrm>
          <a:prstGeom prst="rect">
            <a:avLst/>
          </a:prstGeom>
        </p:spPr>
      </p:pic>
      <p:pic>
        <p:nvPicPr>
          <p:cNvPr id="7" name="Picture 6" descr="Screen Shot 2016-09-22 at 14.34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7" y="1088740"/>
            <a:ext cx="6084676" cy="4474571"/>
          </a:xfrm>
          <a:prstGeom prst="rect">
            <a:avLst/>
          </a:prstGeom>
        </p:spPr>
      </p:pic>
      <p:pic>
        <p:nvPicPr>
          <p:cNvPr id="3" name="Picture 2" descr="Screen Shot 2016-09-22 at 14.34.4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84" y="2636912"/>
            <a:ext cx="5400092" cy="3569074"/>
          </a:xfrm>
          <a:prstGeom prst="rect">
            <a:avLst/>
          </a:prstGeom>
        </p:spPr>
      </p:pic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179388" y="5481228"/>
            <a:ext cx="8785225" cy="768350"/>
          </a:xfrm>
          <a:prstGeom prst="rect">
            <a:avLst/>
          </a:prstGeom>
          <a:solidFill>
            <a:srgbClr val="AA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dirty="0"/>
              <a:t>Better select a good realization !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4175956" y="2492896"/>
            <a:ext cx="1116124" cy="936104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391980" y="3032956"/>
            <a:ext cx="68407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7098321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699500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Coefficient Quantization</a:t>
            </a:r>
          </a:p>
        </p:txBody>
      </p:sp>
      <p:sp>
        <p:nvSpPr>
          <p:cNvPr id="2334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035050"/>
            <a:ext cx="8659688" cy="5289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b="0" dirty="0" smtClean="0">
                <a:cs typeface="+mn-cs"/>
              </a:rPr>
              <a:t>Coefficient quantization effect on </a:t>
            </a:r>
            <a:r>
              <a:rPr lang="en-US" b="0" u="sng" dirty="0" smtClean="0">
                <a:cs typeface="+mn-cs"/>
              </a:rPr>
              <a:t>pole locations</a:t>
            </a:r>
            <a:endParaRPr lang="en-US" b="0" dirty="0" smtClean="0">
              <a:cs typeface="+mn-cs"/>
            </a:endParaRPr>
          </a:p>
          <a:p>
            <a:pPr marL="342000">
              <a:spcBef>
                <a:spcPts val="1776"/>
              </a:spcBef>
              <a:defRPr/>
            </a:pPr>
            <a:r>
              <a:rPr lang="en-US" sz="2400" b="0" dirty="0">
                <a:cs typeface="+mn-cs"/>
              </a:rPr>
              <a:t>E</a:t>
            </a:r>
            <a:r>
              <a:rPr lang="en-US" sz="2400" b="0" dirty="0" smtClean="0">
                <a:cs typeface="+mn-cs"/>
              </a:rPr>
              <a:t>xample : 2nd-order system </a:t>
            </a:r>
            <a:r>
              <a:rPr lang="en-US" sz="1400" b="0" dirty="0" smtClean="0">
                <a:cs typeface="+mn-cs"/>
              </a:rPr>
              <a:t>(e.g. for cascade/direct form realization)</a:t>
            </a:r>
            <a:r>
              <a:rPr lang="en-US" sz="2400" b="0" dirty="0" smtClean="0">
                <a:cs typeface="+mn-cs"/>
              </a:rPr>
              <a:t> </a:t>
            </a: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`Triangle of stability</a:t>
            </a:r>
            <a:r>
              <a:rPr lang="ja-JP" altLang="en-US" sz="2400" b="0" dirty="0" smtClean="0">
                <a:latin typeface="Arial"/>
                <a:cs typeface="+mn-cs"/>
              </a:rPr>
              <a:t>’</a:t>
            </a:r>
            <a:r>
              <a:rPr lang="en-US" sz="2400" b="0" dirty="0" smtClean="0">
                <a:cs typeface="+mn-cs"/>
              </a:rPr>
              <a:t> : denominator polynomial is stable (i.e.   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roots inside unit circle) </a:t>
            </a:r>
            <a:r>
              <a:rPr lang="en-US" sz="2400" b="0" dirty="0" err="1" smtClean="0">
                <a:cs typeface="+mn-cs"/>
              </a:rPr>
              <a:t>iff</a:t>
            </a:r>
            <a:r>
              <a:rPr lang="en-US" sz="2400" b="0" dirty="0" smtClean="0">
                <a:cs typeface="+mn-cs"/>
              </a:rPr>
              <a:t> coefficients lie inside triangle…</a:t>
            </a: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</a:t>
            </a:r>
            <a:r>
              <a:rPr lang="en-US" sz="1800" b="0" dirty="0">
                <a:cs typeface="+mn-cs"/>
              </a:rPr>
              <a:t>P</a:t>
            </a:r>
            <a:r>
              <a:rPr lang="en-US" sz="1800" b="0" dirty="0" smtClean="0">
                <a:cs typeface="+mn-cs"/>
              </a:rPr>
              <a:t>roof: Apply </a:t>
            </a:r>
            <a:r>
              <a:rPr lang="en-US" sz="1800" b="0" dirty="0" err="1" smtClean="0">
                <a:cs typeface="+mn-cs"/>
              </a:rPr>
              <a:t>Schur</a:t>
            </a:r>
            <a:r>
              <a:rPr lang="en-US" sz="1800" b="0" dirty="0" smtClean="0">
                <a:cs typeface="+mn-cs"/>
              </a:rPr>
              <a:t>-Cohn stability test (see Chapter-5). </a:t>
            </a:r>
          </a:p>
        </p:txBody>
      </p:sp>
      <p:graphicFrame>
        <p:nvGraphicFramePr>
          <p:cNvPr id="26627" name="Object 10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465004"/>
              </p:ext>
            </p:extLst>
          </p:nvPr>
        </p:nvGraphicFramePr>
        <p:xfrm>
          <a:off x="1331640" y="2294432"/>
          <a:ext cx="2752998" cy="666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8" name="Equation" r:id="rId3" imgW="1600200" imgH="457200" progId="Equation.3">
                  <p:embed/>
                </p:oleObj>
              </mc:Choice>
              <mc:Fallback>
                <p:oleObj name="Equation" r:id="rId3" imgW="1600200" imgH="457200" progId="Equation.3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294432"/>
                        <a:ext cx="2752998" cy="666516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628" name="Group 1045"/>
          <p:cNvGrpSpPr>
            <a:grpSpLocks/>
          </p:cNvGrpSpPr>
          <p:nvPr/>
        </p:nvGrpSpPr>
        <p:grpSpPr bwMode="auto">
          <a:xfrm>
            <a:off x="1371600" y="4016660"/>
            <a:ext cx="2833688" cy="1752600"/>
            <a:chOff x="960" y="2352"/>
            <a:chExt cx="1785" cy="1104"/>
          </a:xfrm>
        </p:grpSpPr>
        <p:graphicFrame>
          <p:nvGraphicFramePr>
            <p:cNvPr id="26629" name="Object 1030"/>
            <p:cNvGraphicFramePr>
              <a:graphicFrameLocks noChangeAspect="1"/>
            </p:cNvGraphicFramePr>
            <p:nvPr/>
          </p:nvGraphicFramePr>
          <p:xfrm>
            <a:off x="1680" y="2352"/>
            <a:ext cx="218" cy="3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99" name="Equation" r:id="rId5" imgW="152334" imgH="228501" progId="Equation.3">
                    <p:embed/>
                  </p:oleObj>
                </mc:Choice>
                <mc:Fallback>
                  <p:oleObj name="Equation" r:id="rId5" imgW="152334" imgH="228501" progId="Equation.3">
                    <p:embed/>
                    <p:pic>
                      <p:nvPicPr>
                        <p:cNvPr id="0" name="Object 10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2352"/>
                          <a:ext cx="218" cy="311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30" name="Object 1031"/>
            <p:cNvGraphicFramePr>
              <a:graphicFrameLocks noChangeAspect="1"/>
            </p:cNvGraphicFramePr>
            <p:nvPr/>
          </p:nvGraphicFramePr>
          <p:xfrm>
            <a:off x="2544" y="2928"/>
            <a:ext cx="201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00" name="Equation" r:id="rId7" imgW="152334" imgH="228501" progId="Equation.3">
                    <p:embed/>
                  </p:oleObj>
                </mc:Choice>
                <mc:Fallback>
                  <p:oleObj name="Equation" r:id="rId7" imgW="152334" imgH="228501" progId="Equation.3">
                    <p:embed/>
                    <p:pic>
                      <p:nvPicPr>
                        <p:cNvPr id="0" name="Object 10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2928"/>
                          <a:ext cx="201" cy="28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3480" name="Line 1032"/>
            <p:cNvSpPr>
              <a:spLocks noChangeShapeType="1"/>
            </p:cNvSpPr>
            <p:nvPr/>
          </p:nvSpPr>
          <p:spPr bwMode="auto">
            <a:xfrm flipV="1">
              <a:off x="1632" y="2592"/>
              <a:ext cx="0" cy="86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3481" name="Line 1033"/>
            <p:cNvSpPr>
              <a:spLocks noChangeShapeType="1"/>
            </p:cNvSpPr>
            <p:nvPr/>
          </p:nvSpPr>
          <p:spPr bwMode="auto">
            <a:xfrm>
              <a:off x="960" y="3024"/>
              <a:ext cx="1536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3482" name="Line 1034"/>
            <p:cNvSpPr>
              <a:spLocks noChangeShapeType="1"/>
            </p:cNvSpPr>
            <p:nvPr/>
          </p:nvSpPr>
          <p:spPr bwMode="auto">
            <a:xfrm>
              <a:off x="2064" y="2736"/>
              <a:ext cx="0" cy="288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3483" name="Line 1035"/>
            <p:cNvSpPr>
              <a:spLocks noChangeShapeType="1"/>
            </p:cNvSpPr>
            <p:nvPr/>
          </p:nvSpPr>
          <p:spPr bwMode="auto">
            <a:xfrm>
              <a:off x="1632" y="2736"/>
              <a:ext cx="432" cy="0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3484" name="Line 1036"/>
            <p:cNvSpPr>
              <a:spLocks noChangeShapeType="1"/>
            </p:cNvSpPr>
            <p:nvPr/>
          </p:nvSpPr>
          <p:spPr bwMode="auto">
            <a:xfrm>
              <a:off x="1200" y="2736"/>
              <a:ext cx="432" cy="0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3485" name="Line 1037"/>
            <p:cNvSpPr>
              <a:spLocks noChangeShapeType="1"/>
            </p:cNvSpPr>
            <p:nvPr/>
          </p:nvSpPr>
          <p:spPr bwMode="auto">
            <a:xfrm>
              <a:off x="1200" y="2736"/>
              <a:ext cx="432" cy="576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3486" name="Line 1038"/>
            <p:cNvSpPr>
              <a:spLocks noChangeShapeType="1"/>
            </p:cNvSpPr>
            <p:nvPr/>
          </p:nvSpPr>
          <p:spPr bwMode="auto">
            <a:xfrm flipH="1">
              <a:off x="1632" y="2736"/>
              <a:ext cx="432" cy="576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3487" name="Line 1039"/>
            <p:cNvSpPr>
              <a:spLocks noChangeShapeType="1"/>
            </p:cNvSpPr>
            <p:nvPr/>
          </p:nvSpPr>
          <p:spPr bwMode="auto">
            <a:xfrm>
              <a:off x="1200" y="2736"/>
              <a:ext cx="0" cy="288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3488" name="Text Box 1040"/>
            <p:cNvSpPr txBox="1">
              <a:spLocks noChangeArrowheads="1"/>
            </p:cNvSpPr>
            <p:nvPr/>
          </p:nvSpPr>
          <p:spPr bwMode="auto">
            <a:xfrm>
              <a:off x="1632" y="3216"/>
              <a:ext cx="23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600" b="0">
                  <a:solidFill>
                    <a:srgbClr val="FFFF66"/>
                  </a:solidFill>
                  <a:cs typeface="+mn-cs"/>
                </a:rPr>
                <a:t>-1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33489" name="Text Box 1041"/>
            <p:cNvSpPr txBox="1">
              <a:spLocks noChangeArrowheads="1"/>
            </p:cNvSpPr>
            <p:nvPr/>
          </p:nvSpPr>
          <p:spPr bwMode="auto">
            <a:xfrm>
              <a:off x="1584" y="2736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600" b="0">
                  <a:solidFill>
                    <a:srgbClr val="FFFF66"/>
                  </a:solidFill>
                  <a:cs typeface="+mn-cs"/>
                </a:rPr>
                <a:t>1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33490" name="Text Box 1042"/>
            <p:cNvSpPr txBox="1">
              <a:spLocks noChangeArrowheads="1"/>
            </p:cNvSpPr>
            <p:nvPr/>
          </p:nvSpPr>
          <p:spPr bwMode="auto">
            <a:xfrm>
              <a:off x="1104" y="3024"/>
              <a:ext cx="23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600" b="0">
                  <a:solidFill>
                    <a:srgbClr val="FFFF66"/>
                  </a:solidFill>
                  <a:cs typeface="+mn-cs"/>
                </a:rPr>
                <a:t>-2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33491" name="Text Box 1043"/>
            <p:cNvSpPr txBox="1">
              <a:spLocks noChangeArrowheads="1"/>
            </p:cNvSpPr>
            <p:nvPr/>
          </p:nvSpPr>
          <p:spPr bwMode="auto">
            <a:xfrm>
              <a:off x="1989" y="3024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600" b="0">
                  <a:solidFill>
                    <a:srgbClr val="FFFF66"/>
                  </a:solidFill>
                  <a:cs typeface="+mn-cs"/>
                </a:rPr>
                <a:t>2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699500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Coefficient Quantization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80728"/>
            <a:ext cx="8558213" cy="5289550"/>
          </a:xfrm>
        </p:spPr>
        <p:txBody>
          <a:bodyPr/>
          <a:lstStyle/>
          <a:p>
            <a:pPr>
              <a:defRPr/>
            </a:pPr>
            <a:r>
              <a:rPr lang="en-US" sz="2400" b="0" dirty="0">
                <a:cs typeface="+mn-cs"/>
              </a:rPr>
              <a:t>E</a:t>
            </a:r>
            <a:r>
              <a:rPr lang="en-US" sz="2400" b="0" dirty="0" smtClean="0">
                <a:cs typeface="+mn-cs"/>
              </a:rPr>
              <a:t>xample (continued) </a:t>
            </a:r>
          </a:p>
          <a:p>
            <a:pPr>
              <a:spcBef>
                <a:spcPts val="1176"/>
              </a:spcBef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</a:t>
            </a:r>
            <a:r>
              <a:rPr lang="en-US" sz="2000" b="0" dirty="0">
                <a:cs typeface="+mn-cs"/>
              </a:rPr>
              <a:t>W</a:t>
            </a:r>
            <a:r>
              <a:rPr lang="en-US" sz="2000" b="0" dirty="0" smtClean="0">
                <a:cs typeface="+mn-cs"/>
              </a:rPr>
              <a:t>ith 5 bits per coefficient, all possible `quantized</a:t>
            </a:r>
            <a:r>
              <a:rPr lang="ja-JP" altLang="en-US" sz="2000" b="0" dirty="0" smtClean="0">
                <a:latin typeface="Arial"/>
                <a:cs typeface="+mn-cs"/>
              </a:rPr>
              <a:t>’</a:t>
            </a:r>
            <a:r>
              <a:rPr lang="en-US" sz="2000" b="0" dirty="0" smtClean="0">
                <a:cs typeface="+mn-cs"/>
              </a:rPr>
              <a:t> pole positions are...</a:t>
            </a:r>
            <a:r>
              <a:rPr lang="en-US" sz="2400" b="0" dirty="0" smtClean="0">
                <a:cs typeface="+mn-cs"/>
              </a:rPr>
              <a:t> </a:t>
            </a: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 marL="0" indent="0"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Low density of `quantized</a:t>
            </a:r>
            <a:r>
              <a:rPr lang="ja-JP" altLang="en-US" sz="2000" b="0" dirty="0" smtClean="0">
                <a:latin typeface="Arial"/>
                <a:cs typeface="+mn-cs"/>
              </a:rPr>
              <a:t>’</a:t>
            </a:r>
            <a:r>
              <a:rPr lang="en-US" sz="2000" b="0" dirty="0" smtClean="0">
                <a:cs typeface="+mn-cs"/>
              </a:rPr>
              <a:t> pole locations at z=1, z=-1,                    hence problem for narrow-band LP and HP filters in (transposed) direct form (see Chapter-4). </a:t>
            </a:r>
            <a:endParaRPr lang="en-US" sz="2400" b="0" dirty="0" smtClean="0">
              <a:cs typeface="+mn-cs"/>
            </a:endParaRPr>
          </a:p>
        </p:txBody>
      </p:sp>
      <p:pic>
        <p:nvPicPr>
          <p:cNvPr id="2345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71064"/>
            <a:ext cx="3971825" cy="298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276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583612"/>
              </p:ext>
            </p:extLst>
          </p:nvPr>
        </p:nvGraphicFramePr>
        <p:xfrm>
          <a:off x="791580" y="2672916"/>
          <a:ext cx="2921000" cy="170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8" name="Equation" r:id="rId4" imgW="1422400" imgH="1104900" progId="Equation.3">
                  <p:embed/>
                </p:oleObj>
              </mc:Choice>
              <mc:Fallback>
                <p:oleObj name="Equation" r:id="rId4" imgW="1422400" imgH="1104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80" y="2672916"/>
                        <a:ext cx="2921000" cy="17081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699500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Coefficient Quantization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55774"/>
            <a:ext cx="8558213" cy="5289550"/>
          </a:xfrm>
        </p:spPr>
        <p:txBody>
          <a:bodyPr/>
          <a:lstStyle/>
          <a:p>
            <a:pPr>
              <a:defRPr/>
            </a:pPr>
            <a:r>
              <a:rPr lang="en-US" sz="2400" b="0" dirty="0">
                <a:cs typeface="+mn-cs"/>
              </a:rPr>
              <a:t>E</a:t>
            </a:r>
            <a:r>
              <a:rPr lang="en-US" sz="2400" b="0" dirty="0" smtClean="0">
                <a:cs typeface="+mn-cs"/>
              </a:rPr>
              <a:t>xample (continued) 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</a:t>
            </a:r>
            <a:r>
              <a:rPr lang="en-US" sz="2000" b="0" dirty="0">
                <a:cs typeface="+mn-cs"/>
              </a:rPr>
              <a:t>P</a:t>
            </a:r>
            <a:r>
              <a:rPr lang="en-US" sz="2000" b="0" dirty="0" smtClean="0">
                <a:cs typeface="+mn-cs"/>
              </a:rPr>
              <a:t>ossible remedy: `coupled realization</a:t>
            </a:r>
            <a:r>
              <a:rPr lang="ja-JP" altLang="en-US" sz="2000" b="0" dirty="0" smtClean="0">
                <a:latin typeface="Arial"/>
                <a:cs typeface="+mn-cs"/>
              </a:rPr>
              <a:t>’</a:t>
            </a:r>
            <a:endParaRPr lang="en-US" sz="20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Poles are               where                         are realized/quantized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hence </a:t>
            </a:r>
            <a:r>
              <a:rPr lang="ja-JP" altLang="en-US" sz="2000" b="0" dirty="0" smtClean="0">
                <a:latin typeface="Arial"/>
                <a:cs typeface="+mn-cs"/>
              </a:rPr>
              <a:t>‘</a:t>
            </a:r>
            <a:r>
              <a:rPr lang="en-US" sz="2000" b="0" dirty="0" smtClean="0">
                <a:cs typeface="+mn-cs"/>
              </a:rPr>
              <a:t>quantized</a:t>
            </a:r>
            <a:r>
              <a:rPr lang="en-US" sz="2000" b="0" dirty="0" smtClean="0">
                <a:latin typeface="Arial"/>
                <a:cs typeface="+mn-cs"/>
              </a:rPr>
              <a:t>’ </a:t>
            </a:r>
            <a:r>
              <a:rPr lang="en-US" sz="2000" b="0" dirty="0" smtClean="0">
                <a:cs typeface="+mn-cs"/>
              </a:rPr>
              <a:t>pole locations are (5 bits)</a:t>
            </a: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pic>
        <p:nvPicPr>
          <p:cNvPr id="2304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88940"/>
            <a:ext cx="4038600" cy="303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2867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878886"/>
              </p:ext>
            </p:extLst>
          </p:nvPr>
        </p:nvGraphicFramePr>
        <p:xfrm>
          <a:off x="1965412" y="1988840"/>
          <a:ext cx="914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96" name="Equation" r:id="rId4" imgW="469696" imgH="190417" progId="Equation.3">
                  <p:embed/>
                </p:oleObj>
              </mc:Choice>
              <mc:Fallback>
                <p:oleObj name="Equation" r:id="rId4" imgW="469696" imgH="190417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412" y="1988840"/>
                        <a:ext cx="914400" cy="3810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739263"/>
              </p:ext>
            </p:extLst>
          </p:nvPr>
        </p:nvGraphicFramePr>
        <p:xfrm>
          <a:off x="3743908" y="1988840"/>
          <a:ext cx="157321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97" name="Equation" r:id="rId6" imgW="812447" imgH="203112" progId="Equation.3">
                  <p:embed/>
                </p:oleObj>
              </mc:Choice>
              <mc:Fallback>
                <p:oleObj name="Equation" r:id="rId6" imgW="812447" imgH="20311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908" y="1988840"/>
                        <a:ext cx="1573213" cy="3714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678" name="Group 8"/>
          <p:cNvGrpSpPr>
            <a:grpSpLocks/>
          </p:cNvGrpSpPr>
          <p:nvPr/>
        </p:nvGrpSpPr>
        <p:grpSpPr bwMode="auto">
          <a:xfrm>
            <a:off x="1752600" y="3810000"/>
            <a:ext cx="322263" cy="306388"/>
            <a:chOff x="1008" y="2092"/>
            <a:chExt cx="288" cy="288"/>
          </a:xfrm>
        </p:grpSpPr>
        <p:sp>
          <p:nvSpPr>
            <p:cNvPr id="230409" name="Rectangle 9"/>
            <p:cNvSpPr>
              <a:spLocks noChangeArrowheads="1"/>
            </p:cNvSpPr>
            <p:nvPr/>
          </p:nvSpPr>
          <p:spPr bwMode="auto">
            <a:xfrm>
              <a:off x="1008" y="2092"/>
              <a:ext cx="288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28725" name="Object 10"/>
            <p:cNvGraphicFramePr>
              <a:graphicFrameLocks noChangeAspect="1"/>
            </p:cNvGraphicFramePr>
            <p:nvPr/>
          </p:nvGraphicFramePr>
          <p:xfrm>
            <a:off x="1056" y="2112"/>
            <a:ext cx="208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198" name="Equation" r:id="rId8" imgW="139579" imgH="164957" progId="Equation.3">
                    <p:embed/>
                  </p:oleObj>
                </mc:Choice>
                <mc:Fallback>
                  <p:oleObj name="Equation" r:id="rId8" imgW="139579" imgH="164957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2112"/>
                          <a:ext cx="208" cy="24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679" name="Group 11"/>
          <p:cNvGrpSpPr>
            <a:grpSpLocks/>
          </p:cNvGrpSpPr>
          <p:nvPr/>
        </p:nvGrpSpPr>
        <p:grpSpPr bwMode="auto">
          <a:xfrm>
            <a:off x="1752600" y="4724400"/>
            <a:ext cx="322263" cy="306388"/>
            <a:chOff x="1008" y="2092"/>
            <a:chExt cx="288" cy="288"/>
          </a:xfrm>
        </p:grpSpPr>
        <p:sp>
          <p:nvSpPr>
            <p:cNvPr id="230412" name="Rectangle 12"/>
            <p:cNvSpPr>
              <a:spLocks noChangeArrowheads="1"/>
            </p:cNvSpPr>
            <p:nvPr/>
          </p:nvSpPr>
          <p:spPr bwMode="auto">
            <a:xfrm>
              <a:off x="1008" y="2092"/>
              <a:ext cx="288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28723" name="Object 13"/>
            <p:cNvGraphicFramePr>
              <a:graphicFrameLocks noChangeAspect="1"/>
            </p:cNvGraphicFramePr>
            <p:nvPr/>
          </p:nvGraphicFramePr>
          <p:xfrm>
            <a:off x="1056" y="2112"/>
            <a:ext cx="208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199" name="Equation" r:id="rId10" imgW="139579" imgH="164957" progId="Equation.3">
                    <p:embed/>
                  </p:oleObj>
                </mc:Choice>
                <mc:Fallback>
                  <p:oleObj name="Equation" r:id="rId10" imgW="139579" imgH="164957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2112"/>
                          <a:ext cx="208" cy="24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680" name="Group 14"/>
          <p:cNvGrpSpPr>
            <a:grpSpLocks/>
          </p:cNvGrpSpPr>
          <p:nvPr/>
        </p:nvGrpSpPr>
        <p:grpSpPr bwMode="auto">
          <a:xfrm>
            <a:off x="990600" y="3778250"/>
            <a:ext cx="384175" cy="457200"/>
            <a:chOff x="528" y="2524"/>
            <a:chExt cx="242" cy="288"/>
          </a:xfrm>
        </p:grpSpPr>
        <p:sp>
          <p:nvSpPr>
            <p:cNvPr id="230415" name="Oval 15"/>
            <p:cNvSpPr>
              <a:spLocks noChangeArrowheads="1"/>
            </p:cNvSpPr>
            <p:nvPr/>
          </p:nvSpPr>
          <p:spPr bwMode="auto">
            <a:xfrm>
              <a:off x="528" y="2544"/>
              <a:ext cx="240" cy="240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0416" name="Text Box 16"/>
            <p:cNvSpPr txBox="1">
              <a:spLocks noChangeArrowheads="1"/>
            </p:cNvSpPr>
            <p:nvPr/>
          </p:nvSpPr>
          <p:spPr bwMode="auto">
            <a:xfrm>
              <a:off x="542" y="2524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</p:grpSp>
      <p:grpSp>
        <p:nvGrpSpPr>
          <p:cNvPr id="28681" name="Group 17"/>
          <p:cNvGrpSpPr>
            <a:grpSpLocks/>
          </p:cNvGrpSpPr>
          <p:nvPr/>
        </p:nvGrpSpPr>
        <p:grpSpPr bwMode="auto">
          <a:xfrm>
            <a:off x="990600" y="4648200"/>
            <a:ext cx="384175" cy="457200"/>
            <a:chOff x="528" y="2524"/>
            <a:chExt cx="242" cy="288"/>
          </a:xfrm>
        </p:grpSpPr>
        <p:sp>
          <p:nvSpPr>
            <p:cNvPr id="230418" name="Oval 18"/>
            <p:cNvSpPr>
              <a:spLocks noChangeArrowheads="1"/>
            </p:cNvSpPr>
            <p:nvPr/>
          </p:nvSpPr>
          <p:spPr bwMode="auto">
            <a:xfrm>
              <a:off x="528" y="2544"/>
              <a:ext cx="240" cy="240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0419" name="Text Box 19"/>
            <p:cNvSpPr txBox="1">
              <a:spLocks noChangeArrowheads="1"/>
            </p:cNvSpPr>
            <p:nvPr/>
          </p:nvSpPr>
          <p:spPr bwMode="auto">
            <a:xfrm>
              <a:off x="542" y="2524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</p:grpSp>
      <p:sp>
        <p:nvSpPr>
          <p:cNvPr id="230420" name="Line 20"/>
          <p:cNvSpPr>
            <a:spLocks noChangeShapeType="1"/>
          </p:cNvSpPr>
          <p:nvPr/>
        </p:nvSpPr>
        <p:spPr bwMode="auto">
          <a:xfrm>
            <a:off x="1371600" y="3962400"/>
            <a:ext cx="381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0421" name="Line 21"/>
          <p:cNvSpPr>
            <a:spLocks noChangeShapeType="1"/>
          </p:cNvSpPr>
          <p:nvPr/>
        </p:nvSpPr>
        <p:spPr bwMode="auto">
          <a:xfrm>
            <a:off x="1371600" y="4876800"/>
            <a:ext cx="381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0422" name="Line 22"/>
          <p:cNvSpPr>
            <a:spLocks noChangeShapeType="1"/>
          </p:cNvSpPr>
          <p:nvPr/>
        </p:nvSpPr>
        <p:spPr bwMode="auto">
          <a:xfrm>
            <a:off x="609600" y="3962400"/>
            <a:ext cx="381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28685" name="Group 23"/>
          <p:cNvGrpSpPr>
            <a:grpSpLocks/>
          </p:cNvGrpSpPr>
          <p:nvPr/>
        </p:nvGrpSpPr>
        <p:grpSpPr bwMode="auto">
          <a:xfrm>
            <a:off x="2971800" y="4648200"/>
            <a:ext cx="384175" cy="457200"/>
            <a:chOff x="528" y="2524"/>
            <a:chExt cx="242" cy="288"/>
          </a:xfrm>
        </p:grpSpPr>
        <p:sp>
          <p:nvSpPr>
            <p:cNvPr id="230424" name="Oval 24"/>
            <p:cNvSpPr>
              <a:spLocks noChangeArrowheads="1"/>
            </p:cNvSpPr>
            <p:nvPr/>
          </p:nvSpPr>
          <p:spPr bwMode="auto">
            <a:xfrm>
              <a:off x="528" y="2544"/>
              <a:ext cx="240" cy="240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0425" name="Text Box 25"/>
            <p:cNvSpPr txBox="1">
              <a:spLocks noChangeArrowheads="1"/>
            </p:cNvSpPr>
            <p:nvPr/>
          </p:nvSpPr>
          <p:spPr bwMode="auto">
            <a:xfrm>
              <a:off x="542" y="2524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</p:grpSp>
      <p:sp>
        <p:nvSpPr>
          <p:cNvPr id="230426" name="Line 26"/>
          <p:cNvSpPr>
            <a:spLocks noChangeShapeType="1"/>
          </p:cNvSpPr>
          <p:nvPr/>
        </p:nvSpPr>
        <p:spPr bwMode="auto">
          <a:xfrm>
            <a:off x="2076450" y="4878388"/>
            <a:ext cx="917575" cy="3175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0427" name="Line 27"/>
          <p:cNvSpPr>
            <a:spLocks noChangeShapeType="1"/>
          </p:cNvSpPr>
          <p:nvPr/>
        </p:nvSpPr>
        <p:spPr bwMode="auto">
          <a:xfrm>
            <a:off x="3124200" y="3962400"/>
            <a:ext cx="4763" cy="709613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0428" name="Line 28"/>
          <p:cNvSpPr>
            <a:spLocks noChangeShapeType="1"/>
          </p:cNvSpPr>
          <p:nvPr/>
        </p:nvSpPr>
        <p:spPr bwMode="auto">
          <a:xfrm>
            <a:off x="2078038" y="3962400"/>
            <a:ext cx="103505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0429" name="Line 29"/>
          <p:cNvSpPr>
            <a:spLocks noChangeShapeType="1"/>
          </p:cNvSpPr>
          <p:nvPr/>
        </p:nvSpPr>
        <p:spPr bwMode="auto">
          <a:xfrm>
            <a:off x="3352800" y="4876800"/>
            <a:ext cx="3048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28690" name="Object 30"/>
          <p:cNvGraphicFramePr>
            <a:graphicFrameLocks noChangeAspect="1"/>
          </p:cNvGraphicFramePr>
          <p:nvPr/>
        </p:nvGraphicFramePr>
        <p:xfrm>
          <a:off x="2590800" y="3810000"/>
          <a:ext cx="30480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0" name="Equation" r:id="rId11" imgW="139518" imgH="126835" progId="Equation.3">
                  <p:embed/>
                </p:oleObj>
              </mc:Choice>
              <mc:Fallback>
                <p:oleObj name="Equation" r:id="rId11" imgW="139518" imgH="126835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810000"/>
                        <a:ext cx="304800" cy="2603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1" name="Object 31"/>
          <p:cNvGraphicFramePr>
            <a:graphicFrameLocks noChangeAspect="1"/>
          </p:cNvGraphicFramePr>
          <p:nvPr/>
        </p:nvGraphicFramePr>
        <p:xfrm>
          <a:off x="1752600" y="3200400"/>
          <a:ext cx="27463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1" name="Equation" r:id="rId13" imgW="126780" imgH="164814" progId="Equation.3">
                  <p:embed/>
                </p:oleObj>
              </mc:Choice>
              <mc:Fallback>
                <p:oleObj name="Equation" r:id="rId13" imgW="126780" imgH="164814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200400"/>
                        <a:ext cx="274638" cy="3397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2" name="Object 32"/>
          <p:cNvGraphicFramePr>
            <a:graphicFrameLocks noChangeAspect="1"/>
          </p:cNvGraphicFramePr>
          <p:nvPr/>
        </p:nvGraphicFramePr>
        <p:xfrm>
          <a:off x="1524000" y="4495800"/>
          <a:ext cx="255588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2" name="Equation" r:id="rId15" imgW="152268" imgH="164957" progId="Equation.3">
                  <p:embed/>
                </p:oleObj>
              </mc:Choice>
              <mc:Fallback>
                <p:oleObj name="Equation" r:id="rId15" imgW="152268" imgH="164957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495800"/>
                        <a:ext cx="255588" cy="2635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3" name="Object 33"/>
          <p:cNvGraphicFramePr>
            <a:graphicFrameLocks noChangeAspect="1"/>
          </p:cNvGraphicFramePr>
          <p:nvPr/>
        </p:nvGraphicFramePr>
        <p:xfrm>
          <a:off x="2590800" y="4724400"/>
          <a:ext cx="2413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3" name="Equation" r:id="rId17" imgW="139579" imgH="177646" progId="Equation.3">
                  <p:embed/>
                </p:oleObj>
              </mc:Choice>
              <mc:Fallback>
                <p:oleObj name="Equation" r:id="rId17" imgW="139579" imgH="177646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724400"/>
                        <a:ext cx="241300" cy="2905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4" name="Object 34"/>
          <p:cNvGraphicFramePr>
            <a:graphicFrameLocks noChangeAspect="1"/>
          </p:cNvGraphicFramePr>
          <p:nvPr/>
        </p:nvGraphicFramePr>
        <p:xfrm>
          <a:off x="1752600" y="5257800"/>
          <a:ext cx="27463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4" name="Equation" r:id="rId19" imgW="126780" imgH="164814" progId="Equation.3">
                  <p:embed/>
                </p:oleObj>
              </mc:Choice>
              <mc:Fallback>
                <p:oleObj name="Equation" r:id="rId19" imgW="126780" imgH="164814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257800"/>
                        <a:ext cx="274638" cy="3397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435" name="Oval 35"/>
          <p:cNvSpPr>
            <a:spLocks noChangeArrowheads="1"/>
          </p:cNvSpPr>
          <p:nvPr/>
        </p:nvSpPr>
        <p:spPr bwMode="auto">
          <a:xfrm>
            <a:off x="2287588" y="3927475"/>
            <a:ext cx="76200" cy="762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0436" name="Oval 36"/>
          <p:cNvSpPr>
            <a:spLocks noChangeArrowheads="1"/>
          </p:cNvSpPr>
          <p:nvPr/>
        </p:nvSpPr>
        <p:spPr bwMode="auto">
          <a:xfrm>
            <a:off x="2309813" y="4838700"/>
            <a:ext cx="76200" cy="762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0437" name="Line 37"/>
          <p:cNvSpPr>
            <a:spLocks noChangeShapeType="1"/>
          </p:cNvSpPr>
          <p:nvPr/>
        </p:nvSpPr>
        <p:spPr bwMode="auto">
          <a:xfrm flipV="1">
            <a:off x="2330450" y="3505200"/>
            <a:ext cx="0" cy="4572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0438" name="Line 38"/>
          <p:cNvSpPr>
            <a:spLocks noChangeShapeType="1"/>
          </p:cNvSpPr>
          <p:nvPr/>
        </p:nvSpPr>
        <p:spPr bwMode="auto">
          <a:xfrm flipH="1">
            <a:off x="1196975" y="3505200"/>
            <a:ext cx="1143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0439" name="Line 39"/>
          <p:cNvSpPr>
            <a:spLocks noChangeShapeType="1"/>
          </p:cNvSpPr>
          <p:nvPr/>
        </p:nvSpPr>
        <p:spPr bwMode="auto">
          <a:xfrm>
            <a:off x="1198563" y="3505200"/>
            <a:ext cx="0" cy="3048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0440" name="Line 40"/>
          <p:cNvSpPr>
            <a:spLocks noChangeShapeType="1"/>
          </p:cNvSpPr>
          <p:nvPr/>
        </p:nvSpPr>
        <p:spPr bwMode="auto">
          <a:xfrm>
            <a:off x="1198563" y="5075238"/>
            <a:ext cx="0" cy="250825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0441" name="Line 41"/>
          <p:cNvSpPr>
            <a:spLocks noChangeShapeType="1"/>
          </p:cNvSpPr>
          <p:nvPr/>
        </p:nvSpPr>
        <p:spPr bwMode="auto">
          <a:xfrm flipH="1">
            <a:off x="1198563" y="5314950"/>
            <a:ext cx="1143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0442" name="Line 42"/>
          <p:cNvSpPr>
            <a:spLocks noChangeShapeType="1"/>
          </p:cNvSpPr>
          <p:nvPr/>
        </p:nvSpPr>
        <p:spPr bwMode="auto">
          <a:xfrm flipV="1">
            <a:off x="2341563" y="4859338"/>
            <a:ext cx="0" cy="4572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0443" name="Line 43"/>
          <p:cNvSpPr>
            <a:spLocks noChangeShapeType="1"/>
          </p:cNvSpPr>
          <p:nvPr/>
        </p:nvSpPr>
        <p:spPr bwMode="auto">
          <a:xfrm>
            <a:off x="2328863" y="3983038"/>
            <a:ext cx="0" cy="274637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0444" name="Line 44"/>
          <p:cNvSpPr>
            <a:spLocks noChangeShapeType="1"/>
          </p:cNvSpPr>
          <p:nvPr/>
        </p:nvSpPr>
        <p:spPr bwMode="auto">
          <a:xfrm>
            <a:off x="2339975" y="4581525"/>
            <a:ext cx="0" cy="3048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0445" name="Line 45"/>
          <p:cNvSpPr>
            <a:spLocks noChangeShapeType="1"/>
          </p:cNvSpPr>
          <p:nvPr/>
        </p:nvSpPr>
        <p:spPr bwMode="auto">
          <a:xfrm flipH="1">
            <a:off x="1339850" y="4256088"/>
            <a:ext cx="990600" cy="466725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0446" name="Line 46"/>
          <p:cNvSpPr>
            <a:spLocks noChangeShapeType="1"/>
          </p:cNvSpPr>
          <p:nvPr/>
        </p:nvSpPr>
        <p:spPr bwMode="auto">
          <a:xfrm flipH="1" flipV="1">
            <a:off x="1319213" y="4148138"/>
            <a:ext cx="1042987" cy="423862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28707" name="Object 47"/>
          <p:cNvGraphicFramePr>
            <a:graphicFrameLocks noChangeAspect="1"/>
          </p:cNvGraphicFramePr>
          <p:nvPr/>
        </p:nvGraphicFramePr>
        <p:xfrm>
          <a:off x="1524000" y="4191000"/>
          <a:ext cx="255588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5" name="Equation" r:id="rId20" imgW="152268" imgH="164957" progId="Equation.3">
                  <p:embed/>
                </p:oleObj>
              </mc:Choice>
              <mc:Fallback>
                <p:oleObj name="Equation" r:id="rId20" imgW="152268" imgH="164957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191000"/>
                        <a:ext cx="255588" cy="2635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448" name="Text Box 48"/>
          <p:cNvSpPr txBox="1">
            <a:spLocks noChangeArrowheads="1"/>
          </p:cNvSpPr>
          <p:nvPr/>
        </p:nvSpPr>
        <p:spPr bwMode="auto">
          <a:xfrm>
            <a:off x="1143000" y="4343400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-</a:t>
            </a:r>
          </a:p>
        </p:txBody>
      </p:sp>
      <p:sp>
        <p:nvSpPr>
          <p:cNvPr id="230449" name="Text Box 49"/>
          <p:cNvSpPr txBox="1">
            <a:spLocks noChangeArrowheads="1"/>
          </p:cNvSpPr>
          <p:nvPr/>
        </p:nvSpPr>
        <p:spPr bwMode="auto">
          <a:xfrm>
            <a:off x="3733800" y="4724400"/>
            <a:ext cx="577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2000" b="0">
                <a:solidFill>
                  <a:srgbClr val="FFFF66"/>
                </a:solidFill>
                <a:cs typeface="+mn-cs"/>
              </a:rPr>
              <a:t>y[k]</a:t>
            </a:r>
          </a:p>
        </p:txBody>
      </p:sp>
      <p:sp>
        <p:nvSpPr>
          <p:cNvPr id="230450" name="Text Box 50"/>
          <p:cNvSpPr txBox="1">
            <a:spLocks noChangeArrowheads="1"/>
          </p:cNvSpPr>
          <p:nvPr/>
        </p:nvSpPr>
        <p:spPr bwMode="auto">
          <a:xfrm>
            <a:off x="304800" y="3429000"/>
            <a:ext cx="592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2000" b="0">
                <a:solidFill>
                  <a:srgbClr val="FFFF66"/>
                </a:solidFill>
                <a:cs typeface="+mn-cs"/>
              </a:rPr>
              <a:t>u[k]</a:t>
            </a:r>
          </a:p>
        </p:txBody>
      </p:sp>
      <p:sp>
        <p:nvSpPr>
          <p:cNvPr id="230451" name="Line 51"/>
          <p:cNvSpPr>
            <a:spLocks noChangeShapeType="1"/>
          </p:cNvSpPr>
          <p:nvPr/>
        </p:nvSpPr>
        <p:spPr bwMode="auto">
          <a:xfrm flipH="1" flipV="1">
            <a:off x="3146425" y="5051425"/>
            <a:ext cx="4763" cy="6731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0452" name="Line 52"/>
          <p:cNvSpPr>
            <a:spLocks noChangeShapeType="1"/>
          </p:cNvSpPr>
          <p:nvPr/>
        </p:nvSpPr>
        <p:spPr bwMode="auto">
          <a:xfrm flipH="1">
            <a:off x="784225" y="5715000"/>
            <a:ext cx="2339975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0453" name="Line 53"/>
          <p:cNvSpPr>
            <a:spLocks noChangeShapeType="1"/>
          </p:cNvSpPr>
          <p:nvPr/>
        </p:nvSpPr>
        <p:spPr bwMode="auto">
          <a:xfrm flipV="1">
            <a:off x="762000" y="3962400"/>
            <a:ext cx="0" cy="1752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0454" name="Oval 54"/>
          <p:cNvSpPr>
            <a:spLocks noChangeArrowheads="1"/>
          </p:cNvSpPr>
          <p:nvPr/>
        </p:nvSpPr>
        <p:spPr bwMode="auto">
          <a:xfrm>
            <a:off x="720725" y="3919538"/>
            <a:ext cx="76200" cy="762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0455" name="Text Box 55"/>
          <p:cNvSpPr txBox="1">
            <a:spLocks noChangeArrowheads="1"/>
          </p:cNvSpPr>
          <p:nvPr/>
        </p:nvSpPr>
        <p:spPr bwMode="auto">
          <a:xfrm>
            <a:off x="885825" y="5876925"/>
            <a:ext cx="3451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600" b="0">
                <a:solidFill>
                  <a:srgbClr val="CCFF33"/>
                </a:solidFill>
                <a:cs typeface="+mn-cs"/>
              </a:rPr>
              <a:t>coefficient precision = pole precision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0-12 at 11.04.24.png"/>
          <p:cNvPicPr>
            <a:picLocks noChangeAspect="1"/>
          </p:cNvPicPr>
          <p:nvPr/>
        </p:nvPicPr>
        <p:blipFill>
          <a:blip r:embed="rId3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36" y="4336640"/>
            <a:ext cx="2281684" cy="2401144"/>
          </a:xfrm>
          <a:prstGeom prst="rect">
            <a:avLst/>
          </a:prstGeom>
        </p:spPr>
      </p:pic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699500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Coefficient Quantization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35050"/>
            <a:ext cx="8839200" cy="5289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b="0" dirty="0" smtClean="0">
                <a:cs typeface="+mn-cs"/>
              </a:rPr>
              <a:t>Coefficient quantization effect on </a:t>
            </a:r>
            <a:r>
              <a:rPr lang="en-US" b="0" u="sng" dirty="0" smtClean="0">
                <a:cs typeface="+mn-cs"/>
              </a:rPr>
              <a:t>pole locations</a:t>
            </a:r>
            <a:r>
              <a:rPr lang="en-US" b="0" dirty="0" smtClean="0">
                <a:cs typeface="+mn-cs"/>
              </a:rPr>
              <a:t> </a:t>
            </a:r>
          </a:p>
          <a:p>
            <a:pPr>
              <a:spcBef>
                <a:spcPts val="1176"/>
              </a:spcBef>
              <a:defRPr/>
            </a:pPr>
            <a:r>
              <a:rPr lang="en-US" sz="2400" b="0" dirty="0" smtClean="0">
                <a:cs typeface="+mn-cs"/>
              </a:rPr>
              <a:t>Fact: For high-order polynomials, roots can be very sensitive to small changes in coefficient values </a:t>
            </a:r>
          </a:p>
          <a:p>
            <a:pPr>
              <a:defRPr/>
            </a:pPr>
            <a:r>
              <a:rPr lang="en-US" sz="2400" b="0" dirty="0" smtClean="0">
                <a:cs typeface="+mn-cs"/>
              </a:rPr>
              <a:t>Famous example: </a:t>
            </a:r>
          </a:p>
          <a:p>
            <a:pPr marL="0" indent="0">
              <a:buNone/>
              <a:defRPr/>
            </a:pPr>
            <a:r>
              <a:rPr lang="en-US" sz="2400" b="0" dirty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   Wilkinson’s polynomial </a:t>
            </a:r>
          </a:p>
          <a:p>
            <a:pPr marL="400050" lvl="1" indent="0">
              <a:spcBef>
                <a:spcPts val="1680"/>
              </a:spcBef>
              <a:buNone/>
              <a:defRPr/>
            </a:pPr>
            <a:r>
              <a:rPr lang="en-US" sz="2000" dirty="0" smtClean="0">
                <a:cs typeface="+mn-cs"/>
              </a:rPr>
              <a:t>    Roots                  Roots after multiplying coefficient of z</a:t>
            </a:r>
            <a:r>
              <a:rPr lang="en-US" sz="2000" baseline="30000" dirty="0" smtClean="0">
                <a:cs typeface="+mn-cs"/>
              </a:rPr>
              <a:t>19</a:t>
            </a:r>
            <a:r>
              <a:rPr lang="en-US" sz="2000" dirty="0">
                <a:cs typeface="+mn-cs"/>
              </a:rPr>
              <a:t> </a:t>
            </a:r>
            <a:r>
              <a:rPr lang="en-US" sz="2000" dirty="0" smtClean="0">
                <a:cs typeface="+mn-cs"/>
              </a:rPr>
              <a:t>by 1.000001</a:t>
            </a:r>
          </a:p>
          <a:p>
            <a:pPr marL="400050" lvl="1" indent="0">
              <a:buNone/>
              <a:defRPr/>
            </a:pPr>
            <a:endParaRPr lang="en-US" sz="2000" b="0" dirty="0">
              <a:cs typeface="+mn-cs"/>
            </a:endParaRPr>
          </a:p>
          <a:p>
            <a:pPr marL="400050" lvl="1" indent="0">
              <a:buNone/>
              <a:defRPr/>
            </a:pPr>
            <a:endParaRPr lang="en-US" sz="2000" dirty="0" smtClean="0">
              <a:cs typeface="+mn-cs"/>
            </a:endParaRPr>
          </a:p>
          <a:p>
            <a:pPr marL="400050" lvl="1" indent="0">
              <a:buNone/>
              <a:defRPr/>
            </a:pPr>
            <a:endParaRPr lang="en-US" sz="2000" dirty="0">
              <a:cs typeface="+mn-cs"/>
            </a:endParaRPr>
          </a:p>
          <a:p>
            <a:pPr marL="400050" lvl="1" indent="0">
              <a:buNone/>
              <a:defRPr/>
            </a:pPr>
            <a:endParaRPr lang="en-US" sz="2000" dirty="0" smtClean="0">
              <a:cs typeface="+mn-cs"/>
            </a:endParaRPr>
          </a:p>
          <a:p>
            <a:pPr marL="400050" lvl="1" indent="0">
              <a:spcBef>
                <a:spcPts val="1680"/>
              </a:spcBef>
              <a:buNone/>
              <a:defRPr/>
            </a:pPr>
            <a:r>
              <a:rPr lang="en-US" sz="1800" b="0" dirty="0" smtClean="0">
                <a:cs typeface="+mn-cs"/>
              </a:rPr>
              <a:t>                “Speaking for myself I regard it as the most traumatic experience in  </a:t>
            </a:r>
          </a:p>
          <a:p>
            <a:pPr marL="400050" lvl="1" indent="0">
              <a:buNone/>
              <a:defRPr/>
            </a:pPr>
            <a:r>
              <a:rPr lang="en-US" sz="1800" dirty="0">
                <a:cs typeface="+mn-cs"/>
              </a:rPr>
              <a:t> </a:t>
            </a:r>
            <a:r>
              <a:rPr lang="en-US" sz="1800" dirty="0" smtClean="0">
                <a:cs typeface="+mn-cs"/>
              </a:rPr>
              <a:t>                </a:t>
            </a:r>
            <a:r>
              <a:rPr lang="en-US" sz="1800" b="0" dirty="0" smtClean="0">
                <a:cs typeface="+mn-cs"/>
              </a:rPr>
              <a:t>my career as a numerical analyst” James H. Wilkinson, 1984</a:t>
            </a: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166923"/>
              </p:ext>
            </p:extLst>
          </p:nvPr>
        </p:nvGraphicFramePr>
        <p:xfrm>
          <a:off x="3995936" y="2528900"/>
          <a:ext cx="2196244" cy="755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8" name="Equation" r:id="rId4" imgW="889000" imgH="406400" progId="Equation.3">
                  <p:embed/>
                </p:oleObj>
              </mc:Choice>
              <mc:Fallback>
                <p:oleObj name="Equation" r:id="rId4" imgW="8890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2528900"/>
                        <a:ext cx="2196244" cy="75561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Screen Shot 2018-10-12 at 11.00.2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964" y="3963479"/>
            <a:ext cx="2484276" cy="1517749"/>
          </a:xfrm>
          <a:prstGeom prst="rect">
            <a:avLst/>
          </a:prstGeom>
        </p:spPr>
      </p:pic>
      <p:pic>
        <p:nvPicPr>
          <p:cNvPr id="4" name="Picture 3" descr="Screen Shot 2018-10-12 at 11.00.0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3965132"/>
            <a:ext cx="2592288" cy="151609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699500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Coefficient Quantization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b="0" dirty="0" smtClean="0">
                <a:cs typeface="+mn-cs"/>
              </a:rPr>
              <a:t>Coefficient quantization effect on </a:t>
            </a:r>
            <a:r>
              <a:rPr lang="en-US" b="0" u="sng" dirty="0" smtClean="0">
                <a:cs typeface="+mn-cs"/>
              </a:rPr>
              <a:t>pole locations</a:t>
            </a:r>
            <a:r>
              <a:rPr lang="en-US" b="0" dirty="0" smtClean="0">
                <a:cs typeface="+mn-cs"/>
              </a:rPr>
              <a:t> </a:t>
            </a:r>
          </a:p>
          <a:p>
            <a:pPr>
              <a:defRPr/>
            </a:pPr>
            <a:r>
              <a:rPr lang="en-US" sz="2400" b="0" dirty="0">
                <a:cs typeface="+mn-cs"/>
              </a:rPr>
              <a:t>H</a:t>
            </a:r>
            <a:r>
              <a:rPr lang="en-US" sz="2400" b="0" dirty="0" smtClean="0">
                <a:cs typeface="+mn-cs"/>
              </a:rPr>
              <a:t>igher-order systems (first-order analysis)</a:t>
            </a: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</a:t>
            </a: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</a:t>
            </a:r>
            <a:r>
              <a:rPr lang="en-US" sz="2400" b="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b="0" dirty="0" smtClean="0">
                <a:cs typeface="+mn-cs"/>
              </a:rPr>
              <a:t> Tightly spaced poles (e.g. for narrow band filters) imply   </a:t>
            </a: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high sensitivity of pole locations to coefficient quantization</a:t>
            </a: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</a:t>
            </a:r>
            <a:r>
              <a:rPr lang="en-US" sz="2400" b="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b="0" dirty="0" smtClean="0">
                <a:cs typeface="+mn-cs"/>
              </a:rPr>
              <a:t>  Hence preference for low-order systems (e.g. in parallel/cascade)</a:t>
            </a:r>
            <a:r>
              <a:rPr lang="en-US" sz="2400" b="0" dirty="0" smtClean="0">
                <a:cs typeface="+mn-cs"/>
              </a:rPr>
              <a:t>  </a:t>
            </a:r>
            <a:endParaRPr lang="en-US" sz="1800" b="0" dirty="0" smtClean="0">
              <a:cs typeface="+mn-cs"/>
            </a:endParaRPr>
          </a:p>
        </p:txBody>
      </p:sp>
      <p:graphicFrame>
        <p:nvGraphicFramePr>
          <p:cNvPr id="2969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689626"/>
              </p:ext>
            </p:extLst>
          </p:nvPr>
        </p:nvGraphicFramePr>
        <p:xfrm>
          <a:off x="1295636" y="2168860"/>
          <a:ext cx="5445917" cy="2679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7" name="Equation" r:id="rId3" imgW="3263900" imgH="2019300" progId="Equation.3">
                  <p:embed/>
                </p:oleObj>
              </mc:Choice>
              <mc:Fallback>
                <p:oleObj name="Equation" r:id="rId3" imgW="3263900" imgH="2019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636" y="2168860"/>
                        <a:ext cx="5445917" cy="267906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162818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699500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Coefficient Quantization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52736"/>
            <a:ext cx="8558213" cy="5289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b="0" dirty="0" smtClean="0">
                <a:cs typeface="+mn-cs"/>
              </a:rPr>
              <a:t>Coefficient quantization effect on </a:t>
            </a:r>
            <a:r>
              <a:rPr lang="en-US" b="0" u="sng" dirty="0" smtClean="0">
                <a:cs typeface="+mn-cs"/>
              </a:rPr>
              <a:t>zero locations</a:t>
            </a:r>
            <a:r>
              <a:rPr lang="en-US" b="0" dirty="0" smtClean="0">
                <a:cs typeface="+mn-cs"/>
              </a:rPr>
              <a:t> </a:t>
            </a:r>
          </a:p>
          <a:p>
            <a:pPr marL="360000">
              <a:spcBef>
                <a:spcPts val="1080"/>
              </a:spcBef>
              <a:defRPr/>
            </a:pPr>
            <a:r>
              <a:rPr lang="en-US" sz="2000" b="0" dirty="0">
                <a:cs typeface="+mn-cs"/>
              </a:rPr>
              <a:t>A</a:t>
            </a:r>
            <a:r>
              <a:rPr lang="en-US" sz="2000" b="0" dirty="0" smtClean="0">
                <a:cs typeface="+mn-cs"/>
              </a:rPr>
              <a:t>nalog filter design + bilinear transformation often  lead to numerator polynomial of the form (e.g. 2nd-order cascade realization)                </a:t>
            </a:r>
          </a:p>
          <a:p>
            <a:pPr marL="360000"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                            hence with zeros always on the unit circle </a:t>
            </a:r>
          </a:p>
          <a:p>
            <a:pPr marL="360000"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</a:t>
            </a:r>
          </a:p>
          <a:p>
            <a:pPr marL="360000"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</a:t>
            </a:r>
          </a:p>
          <a:p>
            <a:pPr marL="360000"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 marL="360000"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 marL="360000"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Quantization of  the coefficient              </a:t>
            </a:r>
          </a:p>
          <a:p>
            <a:pPr marL="360000"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     shifts zeros on the unit circle, </a:t>
            </a:r>
          </a:p>
          <a:p>
            <a:pPr marL="360000"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which mostly has only minor effect </a:t>
            </a:r>
          </a:p>
          <a:p>
            <a:pPr marL="360000"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on the filter characteristic. </a:t>
            </a:r>
          </a:p>
          <a:p>
            <a:pPr marL="360000"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Hence mostly </a:t>
            </a:r>
            <a:r>
              <a:rPr lang="en-US" sz="2000" b="0" u="sng" dirty="0" smtClean="0">
                <a:cs typeface="+mn-cs"/>
              </a:rPr>
              <a:t>ignored</a:t>
            </a:r>
            <a:r>
              <a:rPr lang="en-US" sz="2000" b="0" dirty="0" smtClean="0">
                <a:cs typeface="+mn-cs"/>
              </a:rPr>
              <a:t>…</a:t>
            </a:r>
          </a:p>
          <a:p>
            <a:pPr marL="360000">
              <a:buFontTx/>
              <a:buNone/>
              <a:defRPr/>
            </a:pPr>
            <a:endParaRPr lang="en-US" sz="2000" b="0" dirty="0" smtClean="0">
              <a:cs typeface="+mn-cs"/>
            </a:endParaRPr>
          </a:p>
        </p:txBody>
      </p:sp>
      <p:graphicFrame>
        <p:nvGraphicFramePr>
          <p:cNvPr id="307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307025"/>
              </p:ext>
            </p:extLst>
          </p:nvPr>
        </p:nvGraphicFramePr>
        <p:xfrm>
          <a:off x="762000" y="2384884"/>
          <a:ext cx="211455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3" imgW="1180588" imgH="241195" progId="Equation.3">
                  <p:embed/>
                </p:oleObj>
              </mc:Choice>
              <mc:Fallback>
                <p:oleObj name="Equation" r:id="rId3" imgW="1180588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384884"/>
                        <a:ext cx="2114550" cy="4048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190636"/>
              </p:ext>
            </p:extLst>
          </p:nvPr>
        </p:nvGraphicFramePr>
        <p:xfrm>
          <a:off x="611560" y="4509120"/>
          <a:ext cx="76517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5" imgW="469900" imgH="228600" progId="Equation.3">
                  <p:embed/>
                </p:oleObj>
              </mc:Choice>
              <mc:Fallback>
                <p:oleObj name="Equation" r:id="rId5" imgW="469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509120"/>
                        <a:ext cx="765175" cy="35083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6564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19400"/>
            <a:ext cx="3979168" cy="326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76618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 Coefficient Quantization</a:t>
            </a:r>
          </a:p>
        </p:txBody>
      </p:sp>
      <p:sp>
        <p:nvSpPr>
          <p:cNvPr id="2795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87524" y="1052736"/>
            <a:ext cx="863822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b="0" dirty="0" smtClean="0">
                <a:cs typeface="+mn-cs"/>
              </a:rPr>
              <a:t>Coefficient quantization in lossless lattice realizations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3200" dirty="0" smtClean="0">
                <a:cs typeface="+mn-cs"/>
              </a:rPr>
              <a:t>  </a:t>
            </a:r>
            <a:r>
              <a:rPr lang="en-US" sz="2000" b="0" dirty="0" smtClean="0">
                <a:cs typeface="+mn-cs"/>
              </a:rPr>
              <a:t>In lossless lattice, all coefficients are </a:t>
            </a:r>
            <a:r>
              <a:rPr lang="en-US" sz="2000" b="0" dirty="0" err="1" smtClean="0">
                <a:cs typeface="+mn-cs"/>
              </a:rPr>
              <a:t>sines</a:t>
            </a:r>
            <a:r>
              <a:rPr lang="en-US" sz="2000" b="0" dirty="0" smtClean="0">
                <a:cs typeface="+mn-cs"/>
              </a:rPr>
              <a:t> and cosines, hence all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values between –1 and +1…, i.e. `dynamic range</a:t>
            </a:r>
            <a:r>
              <a:rPr lang="ja-JP" altLang="en-US" sz="2000" b="0" dirty="0" smtClean="0">
                <a:latin typeface="Arial"/>
                <a:cs typeface="+mn-cs"/>
              </a:rPr>
              <a:t>’</a:t>
            </a:r>
            <a:r>
              <a:rPr lang="en-US" sz="2000" b="0" dirty="0" smtClean="0">
                <a:cs typeface="+mn-cs"/>
              </a:rPr>
              <a:t> and coefficient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quantization error well under control. </a:t>
            </a:r>
            <a:endParaRPr lang="en-US" sz="2000" dirty="0" smtClean="0">
              <a:cs typeface="+mn-cs"/>
            </a:endParaRPr>
          </a:p>
        </p:txBody>
      </p:sp>
      <p:sp>
        <p:nvSpPr>
          <p:cNvPr id="279556" name="Line 1028"/>
          <p:cNvSpPr>
            <a:spLocks noChangeShapeType="1"/>
          </p:cNvSpPr>
          <p:nvPr/>
        </p:nvSpPr>
        <p:spPr bwMode="auto">
          <a:xfrm>
            <a:off x="8610600" y="4876800"/>
            <a:ext cx="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31745" name="Picture 1029" descr="latt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880828"/>
            <a:ext cx="4500563" cy="306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287338" y="2024063"/>
            <a:ext cx="4068762" cy="2770187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0">
                <a:solidFill>
                  <a:srgbClr val="800000"/>
                </a:solidFill>
              </a:rPr>
              <a:t>o = original transfer function</a:t>
            </a:r>
          </a:p>
          <a:p>
            <a:pPr>
              <a:lnSpc>
                <a:spcPct val="90000"/>
              </a:lnSpc>
            </a:pPr>
            <a:r>
              <a:rPr lang="en-US" sz="2000" b="0">
                <a:solidFill>
                  <a:srgbClr val="800000"/>
                </a:solidFill>
              </a:rPr>
              <a:t>   + = transfer function after 8-bit</a:t>
            </a:r>
          </a:p>
          <a:p>
            <a:pPr>
              <a:lnSpc>
                <a:spcPct val="90000"/>
              </a:lnSpc>
            </a:pPr>
            <a:r>
              <a:rPr lang="en-US" sz="2000" b="0">
                <a:solidFill>
                  <a:srgbClr val="800000"/>
                </a:solidFill>
              </a:rPr>
              <a:t>           </a:t>
            </a:r>
            <a:r>
              <a:rPr lang="en-US" sz="2000" b="0" u="sng">
                <a:solidFill>
                  <a:srgbClr val="800000"/>
                </a:solidFill>
              </a:rPr>
              <a:t>truncation</a:t>
            </a:r>
            <a:r>
              <a:rPr lang="en-US" sz="2000" b="0">
                <a:solidFill>
                  <a:srgbClr val="800000"/>
                </a:solidFill>
              </a:rPr>
              <a:t> of lossless lattice</a:t>
            </a:r>
          </a:p>
          <a:p>
            <a:pPr>
              <a:lnSpc>
                <a:spcPct val="90000"/>
              </a:lnSpc>
            </a:pPr>
            <a:r>
              <a:rPr lang="en-US" sz="2000" b="0">
                <a:solidFill>
                  <a:srgbClr val="800000"/>
                </a:solidFill>
              </a:rPr>
              <a:t>filter coefficients        </a:t>
            </a:r>
          </a:p>
          <a:p>
            <a:pPr>
              <a:lnSpc>
                <a:spcPct val="90000"/>
              </a:lnSpc>
            </a:pPr>
            <a:r>
              <a:rPr lang="en-US" sz="2000" b="0">
                <a:solidFill>
                  <a:srgbClr val="800000"/>
                </a:solidFill>
              </a:rPr>
              <a:t>   - = transfer function after 8-bit </a:t>
            </a:r>
          </a:p>
          <a:p>
            <a:pPr>
              <a:lnSpc>
                <a:spcPct val="90000"/>
              </a:lnSpc>
            </a:pPr>
            <a:r>
              <a:rPr lang="en-US" sz="2000" b="0">
                <a:solidFill>
                  <a:srgbClr val="800000"/>
                </a:solidFill>
              </a:rPr>
              <a:t>      </a:t>
            </a:r>
            <a:r>
              <a:rPr lang="en-US" sz="2000" b="0" u="sng">
                <a:solidFill>
                  <a:srgbClr val="800000"/>
                </a:solidFill>
              </a:rPr>
              <a:t>truncation</a:t>
            </a:r>
            <a:r>
              <a:rPr lang="en-US" sz="2000" b="0">
                <a:solidFill>
                  <a:srgbClr val="800000"/>
                </a:solidFill>
              </a:rPr>
              <a:t> of direct-form  </a:t>
            </a:r>
          </a:p>
          <a:p>
            <a:pPr>
              <a:lnSpc>
                <a:spcPct val="90000"/>
              </a:lnSpc>
            </a:pPr>
            <a:r>
              <a:rPr lang="en-US" sz="2000" b="0">
                <a:solidFill>
                  <a:srgbClr val="800000"/>
                </a:solidFill>
              </a:rPr>
              <a:t>      coefficients (bi</a:t>
            </a:r>
            <a:r>
              <a:rPr lang="ja-JP" altLang="en-US" sz="2000" b="0">
                <a:solidFill>
                  <a:srgbClr val="800000"/>
                </a:solidFill>
              </a:rPr>
              <a:t>’</a:t>
            </a:r>
            <a:r>
              <a:rPr lang="en-US" altLang="ja-JP" sz="2000" b="0">
                <a:solidFill>
                  <a:srgbClr val="800000"/>
                </a:solidFill>
              </a:rPr>
              <a:t>s)            </a:t>
            </a:r>
          </a:p>
          <a:p>
            <a:endParaRPr lang="en-US" sz="2000" b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59398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699500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Arithmetic Operations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0748"/>
            <a:ext cx="8558213" cy="5289550"/>
          </a:xfrm>
        </p:spPr>
        <p:txBody>
          <a:bodyPr/>
          <a:lstStyle/>
          <a:p>
            <a:pPr>
              <a:buNone/>
              <a:defRPr/>
            </a:pPr>
            <a:r>
              <a:rPr lang="en-US" sz="3200" dirty="0" smtClean="0"/>
              <a:t>Quantization noise problem </a:t>
            </a:r>
            <a:endParaRPr lang="en-US" sz="3200" b="0" dirty="0" smtClean="0">
              <a:cs typeface="+mn-cs"/>
            </a:endParaRPr>
          </a:p>
          <a:p>
            <a:pPr>
              <a:spcBef>
                <a:spcPts val="2880"/>
              </a:spcBef>
              <a:defRPr/>
            </a:pPr>
            <a:r>
              <a:rPr lang="en-US" sz="2000" b="0" dirty="0" smtClean="0">
                <a:cs typeface="+mn-cs"/>
              </a:rPr>
              <a:t>If two B-bit numbers are added, the result is a B+1 bit number. </a:t>
            </a:r>
          </a:p>
          <a:p>
            <a:pPr>
              <a:defRPr/>
            </a:pPr>
            <a:r>
              <a:rPr lang="en-US" sz="2000" b="0" dirty="0"/>
              <a:t>If two B-bit numbers are </a:t>
            </a:r>
            <a:r>
              <a:rPr lang="en-US" sz="2000" b="0" dirty="0" smtClean="0"/>
              <a:t>multiplied, </a:t>
            </a:r>
            <a:r>
              <a:rPr lang="en-US" sz="2000" b="0" dirty="0"/>
              <a:t>the result is a </a:t>
            </a:r>
            <a:r>
              <a:rPr lang="en-US" sz="2000" b="0" dirty="0" smtClean="0"/>
              <a:t>2B</a:t>
            </a:r>
            <a:r>
              <a:rPr lang="en-US" sz="2000" b="0" dirty="0"/>
              <a:t>-</a:t>
            </a:r>
            <a:r>
              <a:rPr lang="en-US" sz="2000" b="0" dirty="0" smtClean="0"/>
              <a:t>1 </a:t>
            </a:r>
            <a:r>
              <a:rPr lang="en-US" sz="2000" b="0" dirty="0"/>
              <a:t>bit number. </a:t>
            </a:r>
            <a:endParaRPr lang="en-US" sz="2000" b="0" dirty="0" smtClean="0">
              <a:cs typeface="+mn-cs"/>
            </a:endParaRPr>
          </a:p>
          <a:p>
            <a:pPr>
              <a:defRPr/>
            </a:pPr>
            <a:r>
              <a:rPr lang="en-US" sz="2000" b="0" dirty="0" smtClean="0"/>
              <a:t>Typically </a:t>
            </a:r>
            <a:r>
              <a:rPr lang="en-US" sz="2000" b="0" dirty="0"/>
              <a:t>(especially so in an IIR (feedback) filter), the result of an addition/multiplication has to be represented again as a B</a:t>
            </a:r>
            <a:r>
              <a:rPr lang="ja-JP" altLang="en-US" sz="2000" b="0" dirty="0"/>
              <a:t>’</a:t>
            </a:r>
            <a:r>
              <a:rPr lang="en-US" sz="2000" b="0" dirty="0"/>
              <a:t>-bit number (e.g. B</a:t>
            </a:r>
            <a:r>
              <a:rPr lang="ja-JP" altLang="en-US" sz="2000" b="0" dirty="0"/>
              <a:t>’</a:t>
            </a:r>
            <a:r>
              <a:rPr lang="en-US" sz="2000" b="0" dirty="0"/>
              <a:t>=B). Hence have to remove </a:t>
            </a:r>
            <a:r>
              <a:rPr lang="en-US" sz="2000" b="0" dirty="0" smtClean="0"/>
              <a:t>least </a:t>
            </a:r>
            <a:r>
              <a:rPr lang="en-US" sz="2000" b="0" dirty="0"/>
              <a:t>significant </a:t>
            </a:r>
            <a:r>
              <a:rPr lang="en-US" sz="2000" b="0" dirty="0" smtClean="0"/>
              <a:t>bits (*).</a:t>
            </a:r>
          </a:p>
          <a:p>
            <a:pPr>
              <a:defRPr/>
            </a:pPr>
            <a:r>
              <a:rPr lang="en-US" sz="2000" b="0" dirty="0"/>
              <a:t>Rounding/truncation/… to B</a:t>
            </a:r>
            <a:r>
              <a:rPr lang="ja-JP" altLang="en-US" sz="2000" b="0" dirty="0"/>
              <a:t>’</a:t>
            </a:r>
            <a:r>
              <a:rPr lang="en-US" sz="2000" b="0" dirty="0"/>
              <a:t> bits introduces </a:t>
            </a:r>
            <a:r>
              <a:rPr lang="en-US" sz="2000" u="sng" dirty="0"/>
              <a:t>quantization noise</a:t>
            </a:r>
            <a:r>
              <a:rPr lang="en-US" sz="2000" b="0" dirty="0" smtClean="0"/>
              <a:t>.</a:t>
            </a:r>
          </a:p>
          <a:p>
            <a:pPr>
              <a:defRPr/>
            </a:pPr>
            <a:endParaRPr lang="en-US" sz="2000" b="0" dirty="0"/>
          </a:p>
          <a:p>
            <a:pPr>
              <a:defRPr/>
            </a:pPr>
            <a:r>
              <a:rPr lang="en-US" sz="2000" b="0" dirty="0" smtClean="0">
                <a:cs typeface="+mn-cs"/>
              </a:rPr>
              <a:t>The effect of quantization noise is usually analyzed in a </a:t>
            </a:r>
            <a:r>
              <a:rPr lang="en-US" sz="2000" b="0" dirty="0" smtClean="0">
                <a:solidFill>
                  <a:srgbClr val="FFFF00"/>
                </a:solidFill>
                <a:cs typeface="+mn-cs"/>
              </a:rPr>
              <a:t>statistical </a:t>
            </a:r>
            <a:r>
              <a:rPr lang="en-US" sz="2000" b="0" dirty="0" smtClean="0">
                <a:cs typeface="+mn-cs"/>
              </a:rPr>
              <a:t>manner</a:t>
            </a:r>
            <a:r>
              <a:rPr lang="en-US" sz="2000" b="0" dirty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(see p.20-25)</a:t>
            </a:r>
          </a:p>
          <a:p>
            <a:pPr>
              <a:defRPr/>
            </a:pPr>
            <a:r>
              <a:rPr lang="en-US" sz="2000" b="0" dirty="0" smtClean="0">
                <a:cs typeface="+mn-cs"/>
              </a:rPr>
              <a:t>Quantization, however, is a </a:t>
            </a:r>
            <a:r>
              <a:rPr lang="en-US" sz="2000" b="0" dirty="0" smtClean="0">
                <a:solidFill>
                  <a:srgbClr val="FFFF00"/>
                </a:solidFill>
                <a:cs typeface="+mn-cs"/>
              </a:rPr>
              <a:t>deterministic non-linear </a:t>
            </a:r>
            <a:r>
              <a:rPr lang="en-US" sz="2000" b="0" dirty="0" smtClean="0">
                <a:cs typeface="+mn-cs"/>
              </a:rPr>
              <a:t>effect, which may give rise to </a:t>
            </a:r>
            <a:r>
              <a:rPr lang="en-US" sz="2000" dirty="0" smtClean="0">
                <a:cs typeface="+mn-cs"/>
              </a:rPr>
              <a:t>limit cycle oscillations</a:t>
            </a:r>
            <a:r>
              <a:rPr lang="en-US" sz="2000" b="0" dirty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(see p.26-30) </a:t>
            </a:r>
          </a:p>
          <a:p>
            <a:pPr marL="0" indent="0">
              <a:buNone/>
              <a:defRPr/>
            </a:pPr>
            <a:r>
              <a:rPr lang="en-US" sz="2000" b="0" dirty="0" smtClean="0">
                <a:cs typeface="+mn-cs"/>
              </a:rPr>
              <a:t>                                                  </a:t>
            </a:r>
            <a:r>
              <a:rPr lang="en-US" sz="1600" b="0" dirty="0" smtClean="0">
                <a:cs typeface="+mn-cs"/>
              </a:rPr>
              <a:t> </a:t>
            </a:r>
            <a:r>
              <a:rPr lang="en-US" sz="1600" b="0" dirty="0" smtClean="0"/>
              <a:t>(</a:t>
            </a:r>
            <a:r>
              <a:rPr lang="en-US" sz="1600" b="0" dirty="0"/>
              <a:t>*</a:t>
            </a:r>
            <a:r>
              <a:rPr lang="en-US" sz="1600" b="0" dirty="0" smtClean="0"/>
              <a:t>) ..and/or most significant bits - </a:t>
            </a:r>
            <a:r>
              <a:rPr lang="en-US" sz="1600" b="0" dirty="0"/>
              <a:t>not </a:t>
            </a:r>
            <a:r>
              <a:rPr lang="en-US" sz="1600" b="0" dirty="0" smtClean="0"/>
              <a:t>considered </a:t>
            </a:r>
            <a:r>
              <a:rPr lang="en-US" sz="1600" b="0" dirty="0"/>
              <a:t>here</a:t>
            </a:r>
            <a:endParaRPr lang="en-US" sz="1600" b="0" dirty="0" smtClean="0">
              <a:cs typeface="+mn-cs"/>
            </a:endParaRPr>
          </a:p>
          <a:p>
            <a:pPr marL="0" indent="0">
              <a:buNone/>
              <a:defRPr/>
            </a:pPr>
            <a:endParaRPr lang="en-US" sz="2000" b="0" dirty="0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Filter Design</a:t>
            </a:r>
            <a:r>
              <a:rPr lang="en-US" sz="3200" dirty="0">
                <a:cs typeface="+mj-cs"/>
              </a:rPr>
              <a:t> </a:t>
            </a:r>
            <a:r>
              <a:rPr lang="en-US" sz="3200" dirty="0" smtClean="0">
                <a:cs typeface="+mj-cs"/>
              </a:rPr>
              <a:t>Process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>
                <a:cs typeface="+mn-cs"/>
              </a:rPr>
              <a:t>Ste</a:t>
            </a:r>
            <a:r>
              <a:rPr lang="en-US" dirty="0" smtClean="0">
                <a:cs typeface="+mn-cs"/>
              </a:rPr>
              <a:t>p</a:t>
            </a:r>
            <a:r>
              <a:rPr lang="en-US" u="sng" dirty="0" smtClean="0">
                <a:cs typeface="+mn-cs"/>
              </a:rPr>
              <a:t>-1</a:t>
            </a:r>
            <a:r>
              <a:rPr lang="en-US" dirty="0" smtClean="0">
                <a:cs typeface="+mn-cs"/>
              </a:rPr>
              <a:t> : Define filter specs </a:t>
            </a:r>
          </a:p>
          <a:p>
            <a:pPr>
              <a:buFontTx/>
              <a:buNone/>
              <a:defRPr/>
            </a:pPr>
            <a:r>
              <a:rPr lang="en-US" dirty="0" smtClean="0">
                <a:cs typeface="+mn-cs"/>
              </a:rPr>
              <a:t>      </a:t>
            </a:r>
            <a:r>
              <a:rPr lang="en-US" sz="2400" b="0" dirty="0">
                <a:cs typeface="+mn-cs"/>
              </a:rPr>
              <a:t>P</a:t>
            </a:r>
            <a:r>
              <a:rPr lang="en-US" sz="2400" b="0" dirty="0" smtClean="0">
                <a:cs typeface="+mn-cs"/>
              </a:rPr>
              <a:t>ass-band, stop-band, optimization criterion,…</a:t>
            </a:r>
          </a:p>
          <a:p>
            <a:pPr>
              <a:defRPr/>
            </a:pPr>
            <a:r>
              <a:rPr lang="en-US" u="sng" dirty="0" smtClean="0">
                <a:cs typeface="+mn-cs"/>
              </a:rPr>
              <a:t>Ste</a:t>
            </a:r>
            <a:r>
              <a:rPr lang="en-US" dirty="0" smtClean="0">
                <a:cs typeface="+mn-cs"/>
              </a:rPr>
              <a:t>p</a:t>
            </a:r>
            <a:r>
              <a:rPr lang="en-US" u="sng" dirty="0" smtClean="0">
                <a:cs typeface="+mn-cs"/>
              </a:rPr>
              <a:t>-2</a:t>
            </a:r>
            <a:r>
              <a:rPr lang="en-US" dirty="0" smtClean="0">
                <a:cs typeface="+mn-cs"/>
              </a:rPr>
              <a:t> : Derive optimal transfer function</a:t>
            </a:r>
          </a:p>
          <a:p>
            <a:pPr>
              <a:buFontTx/>
              <a:buNone/>
              <a:defRPr/>
            </a:pPr>
            <a:r>
              <a:rPr lang="en-US" dirty="0" smtClean="0">
                <a:cs typeface="+mn-cs"/>
              </a:rPr>
              <a:t>      </a:t>
            </a:r>
            <a:r>
              <a:rPr lang="en-US" sz="2400" b="0" dirty="0" smtClean="0">
                <a:cs typeface="+mn-cs"/>
              </a:rPr>
              <a:t>FIR or IIR design    </a:t>
            </a:r>
            <a:r>
              <a:rPr lang="en-US" sz="2400" b="0" dirty="0" smtClean="0">
                <a:solidFill>
                  <a:srgbClr val="FFFF66"/>
                </a:solidFill>
                <a:cs typeface="+mn-cs"/>
              </a:rPr>
              <a:t>                                                    </a:t>
            </a:r>
          </a:p>
          <a:p>
            <a:pPr>
              <a:defRPr/>
            </a:pPr>
            <a:r>
              <a:rPr lang="en-US" u="sng" dirty="0" smtClean="0">
                <a:cs typeface="+mn-cs"/>
              </a:rPr>
              <a:t>Ste</a:t>
            </a:r>
            <a:r>
              <a:rPr lang="en-US" dirty="0" smtClean="0">
                <a:cs typeface="+mn-cs"/>
              </a:rPr>
              <a:t>p</a:t>
            </a:r>
            <a:r>
              <a:rPr lang="en-US" u="sng" dirty="0" smtClean="0">
                <a:cs typeface="+mn-cs"/>
              </a:rPr>
              <a:t>-3</a:t>
            </a:r>
            <a:r>
              <a:rPr lang="en-US" dirty="0" smtClean="0">
                <a:cs typeface="+mn-cs"/>
              </a:rPr>
              <a:t> : Filter realization </a:t>
            </a:r>
            <a:r>
              <a:rPr lang="en-US" sz="2400" b="0" dirty="0" smtClean="0">
                <a:cs typeface="+mn-cs"/>
              </a:rPr>
              <a:t>(block scheme/flow graph)</a:t>
            </a: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dirty="0" smtClean="0">
                <a:cs typeface="+mn-cs"/>
              </a:rPr>
              <a:t>      </a:t>
            </a:r>
            <a:r>
              <a:rPr lang="en-US" sz="2400" b="0" dirty="0">
                <a:cs typeface="+mn-cs"/>
              </a:rPr>
              <a:t>D</a:t>
            </a:r>
            <a:r>
              <a:rPr lang="en-US" sz="2400" b="0" dirty="0" smtClean="0">
                <a:cs typeface="+mn-cs"/>
              </a:rPr>
              <a:t>irect form realizations, lattice realizations,… </a:t>
            </a: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u="sng" dirty="0" smtClean="0">
                <a:solidFill>
                  <a:srgbClr val="FFFF66"/>
                </a:solidFill>
                <a:cs typeface="+mn-cs"/>
              </a:rPr>
              <a:t>Ste</a:t>
            </a:r>
            <a:r>
              <a:rPr lang="en-US" dirty="0" smtClean="0">
                <a:solidFill>
                  <a:srgbClr val="FFFF66"/>
                </a:solidFill>
                <a:cs typeface="+mn-cs"/>
              </a:rPr>
              <a:t>p</a:t>
            </a:r>
            <a:r>
              <a:rPr lang="en-US" u="sng" dirty="0" smtClean="0">
                <a:solidFill>
                  <a:srgbClr val="FFFF66"/>
                </a:solidFill>
                <a:cs typeface="+mn-cs"/>
              </a:rPr>
              <a:t>-4</a:t>
            </a:r>
            <a:r>
              <a:rPr lang="en-US" dirty="0" smtClean="0">
                <a:solidFill>
                  <a:srgbClr val="FFFF66"/>
                </a:solidFill>
                <a:cs typeface="+mn-cs"/>
              </a:rPr>
              <a:t> : Filter implementation </a:t>
            </a:r>
            <a:r>
              <a:rPr lang="en-US" sz="2400" b="0" dirty="0" smtClean="0">
                <a:solidFill>
                  <a:srgbClr val="FFFF66"/>
                </a:solidFill>
                <a:cs typeface="+mn-cs"/>
              </a:rPr>
              <a:t>(software/hardware)</a:t>
            </a:r>
          </a:p>
          <a:p>
            <a:pPr>
              <a:buFontTx/>
              <a:buNone/>
              <a:defRPr/>
            </a:pPr>
            <a:r>
              <a:rPr lang="en-US" dirty="0" smtClean="0">
                <a:solidFill>
                  <a:srgbClr val="FFFF66"/>
                </a:solidFill>
                <a:cs typeface="+mn-cs"/>
              </a:rPr>
              <a:t>      </a:t>
            </a:r>
            <a:r>
              <a:rPr lang="en-US" sz="2400" b="0" dirty="0">
                <a:solidFill>
                  <a:srgbClr val="FFFF66"/>
                </a:solidFill>
                <a:cs typeface="+mn-cs"/>
              </a:rPr>
              <a:t>F</a:t>
            </a:r>
            <a:r>
              <a:rPr lang="en-US" sz="2400" b="0" dirty="0" smtClean="0">
                <a:solidFill>
                  <a:srgbClr val="FFFF66"/>
                </a:solidFill>
                <a:cs typeface="+mn-cs"/>
              </a:rPr>
              <a:t>inite word-length</a:t>
            </a:r>
            <a:r>
              <a:rPr lang="en-US" b="0" dirty="0" smtClean="0">
                <a:solidFill>
                  <a:srgbClr val="FFFF66"/>
                </a:solidFill>
                <a:cs typeface="+mn-cs"/>
              </a:rPr>
              <a:t> </a:t>
            </a:r>
            <a:r>
              <a:rPr lang="en-US" sz="2400" b="0" dirty="0" smtClean="0">
                <a:solidFill>
                  <a:srgbClr val="FFFF66"/>
                </a:solidFill>
                <a:cs typeface="+mn-cs"/>
              </a:rPr>
              <a:t>issues, …</a:t>
            </a:r>
          </a:p>
          <a:p>
            <a:pPr>
              <a:buFontTx/>
              <a:buNone/>
              <a:defRPr/>
            </a:pPr>
            <a:r>
              <a:rPr lang="en-US" dirty="0" smtClean="0">
                <a:solidFill>
                  <a:srgbClr val="FFFF66"/>
                </a:solidFill>
                <a:cs typeface="+mn-cs"/>
              </a:rPr>
              <a:t>      </a:t>
            </a:r>
            <a:r>
              <a:rPr lang="en-US" sz="2400" b="0" dirty="0">
                <a:cs typeface="+mn-cs"/>
              </a:rPr>
              <a:t>Q</a:t>
            </a:r>
            <a:r>
              <a:rPr lang="en-US" sz="2400" b="0" dirty="0" smtClean="0">
                <a:cs typeface="+mn-cs"/>
              </a:rPr>
              <a:t>uestion: implemented filter = designed filter ?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 </a:t>
            </a:r>
            <a:r>
              <a:rPr lang="en-US" sz="1600" b="0" dirty="0" smtClean="0">
                <a:cs typeface="+mn-cs"/>
              </a:rPr>
              <a:t>‘You can’t always get what you want’ -</a:t>
            </a:r>
            <a:r>
              <a:rPr lang="en-US" sz="1600" b="0" dirty="0" err="1" smtClean="0">
                <a:cs typeface="+mn-cs"/>
              </a:rPr>
              <a:t>Jagger</a:t>
            </a:r>
            <a:r>
              <a:rPr lang="en-US" sz="1600" b="0" dirty="0" smtClean="0">
                <a:cs typeface="+mn-cs"/>
              </a:rPr>
              <a:t>/Richards (?)</a:t>
            </a:r>
          </a:p>
        </p:txBody>
      </p:sp>
      <p:pic>
        <p:nvPicPr>
          <p:cNvPr id="9" name="Picture 1" descr="ceramic-pourover.jpg"/>
          <p:cNvPicPr>
            <a:picLocks noChangeAspect="1"/>
          </p:cNvPicPr>
          <p:nvPr/>
        </p:nvPicPr>
        <p:blipFill>
          <a:blip r:embed="rId2">
            <a:alphaModFix amt="15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91"/>
                    </a14:imgEffect>
                    <a14:imgEffect>
                      <a14:saturation sat="1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1125538"/>
            <a:ext cx="3209925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1490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7130224" y="2743200"/>
            <a:ext cx="1622489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</a:t>
            </a:r>
            <a:r>
              <a:rPr lang="en-US" dirty="0" smtClean="0">
                <a:solidFill>
                  <a:schemeClr val="tx2"/>
                </a:solidFill>
                <a:cs typeface="+mn-cs"/>
              </a:rPr>
              <a:t>-4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7130224" y="3789040"/>
            <a:ext cx="1622489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</a:t>
            </a:r>
            <a:r>
              <a:rPr lang="en-US" dirty="0" smtClean="0">
                <a:solidFill>
                  <a:schemeClr val="tx2"/>
                </a:solidFill>
                <a:cs typeface="+mn-cs"/>
              </a:rPr>
              <a:t>-5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16390" name="Picture 1" descr="ceramic-pourover.jpg"/>
          <p:cNvSpPr>
            <a:spLocks noChangeAspect="1"/>
          </p:cNvSpPr>
          <p:nvPr/>
        </p:nvSpPr>
        <p:spPr bwMode="auto">
          <a:xfrm>
            <a:off x="5651500" y="1089025"/>
            <a:ext cx="3209925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1490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Picture 9" descr="rolling_stones_logo_embroidery_design.jpg"/>
          <p:cNvPicPr>
            <a:picLocks noChangeAspect="1"/>
          </p:cNvPicPr>
          <p:nvPr/>
        </p:nvPicPr>
        <p:blipFill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76" y="5193196"/>
            <a:ext cx="1582512" cy="1577856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128284" y="4838901"/>
            <a:ext cx="1622489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</a:t>
            </a:r>
            <a:r>
              <a:rPr lang="en-US" dirty="0" smtClean="0">
                <a:solidFill>
                  <a:schemeClr val="tx2"/>
                </a:solidFill>
                <a:cs typeface="+mn-cs"/>
              </a:rPr>
              <a:t>-6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54797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699500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Quantization Noise / Statistical Analysis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Quantization mechanisms </a:t>
            </a:r>
            <a:endParaRPr lang="en-US" sz="18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     </a:t>
            </a:r>
            <a:r>
              <a:rPr lang="en-US" sz="2000" b="0" dirty="0" smtClean="0">
                <a:cs typeface="+mn-cs"/>
              </a:rPr>
              <a:t>Rounding               Truncation           Magnitude Truncation </a:t>
            </a: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 marL="0" indent="0"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</a:t>
            </a:r>
            <a:r>
              <a:rPr lang="en-US" sz="1800" b="0" dirty="0" smtClean="0">
                <a:cs typeface="+mn-cs"/>
              </a:rPr>
              <a:t>mean=0                            mean=(-0.5)LSB (biased!)      mean=0</a:t>
            </a:r>
          </a:p>
          <a:p>
            <a:pPr>
              <a:buFontTx/>
              <a:buNone/>
              <a:defRPr/>
            </a:pPr>
            <a:r>
              <a:rPr lang="en-US" sz="1800" b="0" dirty="0" smtClean="0">
                <a:cs typeface="+mn-cs"/>
              </a:rPr>
              <a:t>     variance=(1/12)LSB^2      variance=(1/12)LSB^2            variance=(1/6)LSB^2</a:t>
            </a:r>
          </a:p>
          <a:p>
            <a:pPr>
              <a:buFontTx/>
              <a:buNone/>
              <a:defRPr/>
            </a:pPr>
            <a:endParaRPr lang="en-US" sz="18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1800" b="0" dirty="0">
                <a:cs typeface="+mn-cs"/>
              </a:rPr>
              <a:t> </a:t>
            </a:r>
            <a:r>
              <a:rPr lang="en-US" sz="1800" b="0" dirty="0" smtClean="0">
                <a:cs typeface="+mn-cs"/>
              </a:rPr>
              <a:t>    PS: …assuming input to quantization is uniformly distributed (is it?)</a:t>
            </a:r>
            <a:endParaRPr lang="en-US" sz="2000" b="0" dirty="0" smtClean="0"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71600" y="2060848"/>
            <a:ext cx="6326188" cy="2726477"/>
            <a:chOff x="1371600" y="2514600"/>
            <a:chExt cx="6326188" cy="2620108"/>
          </a:xfrm>
        </p:grpSpPr>
        <p:grpSp>
          <p:nvGrpSpPr>
            <p:cNvPr id="46083" name="Group 88"/>
            <p:cNvGrpSpPr>
              <a:grpSpLocks/>
            </p:cNvGrpSpPr>
            <p:nvPr/>
          </p:nvGrpSpPr>
          <p:grpSpPr bwMode="auto">
            <a:xfrm>
              <a:off x="3657600" y="2590800"/>
              <a:ext cx="1373188" cy="2382838"/>
              <a:chOff x="2208" y="1632"/>
              <a:chExt cx="865" cy="1501"/>
            </a:xfrm>
          </p:grpSpPr>
          <p:grpSp>
            <p:nvGrpSpPr>
              <p:cNvPr id="46130" name="Group 59"/>
              <p:cNvGrpSpPr>
                <a:grpSpLocks/>
              </p:cNvGrpSpPr>
              <p:nvPr/>
            </p:nvGrpSpPr>
            <p:grpSpPr bwMode="auto">
              <a:xfrm>
                <a:off x="2640" y="1632"/>
                <a:ext cx="433" cy="432"/>
                <a:chOff x="816" y="2208"/>
                <a:chExt cx="433" cy="432"/>
              </a:xfrm>
            </p:grpSpPr>
            <p:sp>
              <p:nvSpPr>
                <p:cNvPr id="252988" name="Line 60"/>
                <p:cNvSpPr>
                  <a:spLocks noChangeShapeType="1"/>
                </p:cNvSpPr>
                <p:nvPr/>
              </p:nvSpPr>
              <p:spPr bwMode="auto">
                <a:xfrm>
                  <a:off x="816" y="2640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2989" name="Line 61"/>
                <p:cNvSpPr>
                  <a:spLocks noChangeShapeType="1"/>
                </p:cNvSpPr>
                <p:nvPr/>
              </p:nvSpPr>
              <p:spPr bwMode="auto">
                <a:xfrm>
                  <a:off x="960" y="2496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2990" name="Line 62"/>
                <p:cNvSpPr>
                  <a:spLocks noChangeShapeType="1"/>
                </p:cNvSpPr>
                <p:nvPr/>
              </p:nvSpPr>
              <p:spPr bwMode="auto">
                <a:xfrm>
                  <a:off x="1104" y="2352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2991" name="Line 63"/>
                <p:cNvSpPr>
                  <a:spLocks noChangeShapeType="1"/>
                </p:cNvSpPr>
                <p:nvPr/>
              </p:nvSpPr>
              <p:spPr bwMode="auto">
                <a:xfrm rot="5386707">
                  <a:off x="889" y="2567"/>
                  <a:ext cx="144" cy="1"/>
                </a:xfrm>
                <a:prstGeom prst="line">
                  <a:avLst/>
                </a:prstGeom>
                <a:noFill/>
                <a:ln w="381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2992" name="Line 64"/>
                <p:cNvSpPr>
                  <a:spLocks noChangeShapeType="1"/>
                </p:cNvSpPr>
                <p:nvPr/>
              </p:nvSpPr>
              <p:spPr bwMode="auto">
                <a:xfrm rot="5386707">
                  <a:off x="1032" y="2423"/>
                  <a:ext cx="144" cy="1"/>
                </a:xfrm>
                <a:prstGeom prst="line">
                  <a:avLst/>
                </a:prstGeom>
                <a:noFill/>
                <a:ln w="381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2993" name="Line 65"/>
                <p:cNvSpPr>
                  <a:spLocks noChangeShapeType="1"/>
                </p:cNvSpPr>
                <p:nvPr/>
              </p:nvSpPr>
              <p:spPr bwMode="auto">
                <a:xfrm rot="5386707">
                  <a:off x="1176" y="2279"/>
                  <a:ext cx="144" cy="1"/>
                </a:xfrm>
                <a:prstGeom prst="line">
                  <a:avLst/>
                </a:prstGeom>
                <a:noFill/>
                <a:ln w="381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46131" name="Group 66"/>
              <p:cNvGrpSpPr>
                <a:grpSpLocks/>
              </p:cNvGrpSpPr>
              <p:nvPr/>
            </p:nvGrpSpPr>
            <p:grpSpPr bwMode="auto">
              <a:xfrm>
                <a:off x="2208" y="2064"/>
                <a:ext cx="433" cy="432"/>
                <a:chOff x="816" y="2208"/>
                <a:chExt cx="433" cy="432"/>
              </a:xfrm>
            </p:grpSpPr>
            <p:sp>
              <p:nvSpPr>
                <p:cNvPr id="252995" name="Line 67"/>
                <p:cNvSpPr>
                  <a:spLocks noChangeShapeType="1"/>
                </p:cNvSpPr>
                <p:nvPr/>
              </p:nvSpPr>
              <p:spPr bwMode="auto">
                <a:xfrm>
                  <a:off x="816" y="2640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2996" name="Line 68"/>
                <p:cNvSpPr>
                  <a:spLocks noChangeShapeType="1"/>
                </p:cNvSpPr>
                <p:nvPr/>
              </p:nvSpPr>
              <p:spPr bwMode="auto">
                <a:xfrm>
                  <a:off x="960" y="2496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2997" name="Line 69"/>
                <p:cNvSpPr>
                  <a:spLocks noChangeShapeType="1"/>
                </p:cNvSpPr>
                <p:nvPr/>
              </p:nvSpPr>
              <p:spPr bwMode="auto">
                <a:xfrm>
                  <a:off x="1104" y="2352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2998" name="Line 70"/>
                <p:cNvSpPr>
                  <a:spLocks noChangeShapeType="1"/>
                </p:cNvSpPr>
                <p:nvPr/>
              </p:nvSpPr>
              <p:spPr bwMode="auto">
                <a:xfrm rot="5386707">
                  <a:off x="889" y="2567"/>
                  <a:ext cx="144" cy="1"/>
                </a:xfrm>
                <a:prstGeom prst="line">
                  <a:avLst/>
                </a:prstGeom>
                <a:noFill/>
                <a:ln w="381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2999" name="Line 71"/>
                <p:cNvSpPr>
                  <a:spLocks noChangeShapeType="1"/>
                </p:cNvSpPr>
                <p:nvPr/>
              </p:nvSpPr>
              <p:spPr bwMode="auto">
                <a:xfrm rot="5386707">
                  <a:off x="1032" y="2423"/>
                  <a:ext cx="144" cy="1"/>
                </a:xfrm>
                <a:prstGeom prst="line">
                  <a:avLst/>
                </a:prstGeom>
                <a:noFill/>
                <a:ln w="381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3000" name="Line 72"/>
                <p:cNvSpPr>
                  <a:spLocks noChangeShapeType="1"/>
                </p:cNvSpPr>
                <p:nvPr/>
              </p:nvSpPr>
              <p:spPr bwMode="auto">
                <a:xfrm rot="5386707">
                  <a:off x="1176" y="2279"/>
                  <a:ext cx="144" cy="1"/>
                </a:xfrm>
                <a:prstGeom prst="line">
                  <a:avLst/>
                </a:prstGeom>
                <a:noFill/>
                <a:ln w="381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253001" name="Line 73"/>
              <p:cNvSpPr>
                <a:spLocks noChangeShapeType="1"/>
              </p:cNvSpPr>
              <p:nvPr/>
            </p:nvSpPr>
            <p:spPr bwMode="auto">
              <a:xfrm>
                <a:off x="2208" y="2064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3002" name="Line 74"/>
              <p:cNvSpPr>
                <a:spLocks noChangeShapeType="1"/>
              </p:cNvSpPr>
              <p:nvPr/>
            </p:nvSpPr>
            <p:spPr bwMode="auto">
              <a:xfrm flipV="1">
                <a:off x="2640" y="1632"/>
                <a:ext cx="0" cy="864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3003" name="Line 75"/>
              <p:cNvSpPr>
                <a:spLocks noChangeShapeType="1"/>
              </p:cNvSpPr>
              <p:nvPr/>
            </p:nvSpPr>
            <p:spPr bwMode="auto">
              <a:xfrm flipV="1">
                <a:off x="2208" y="1632"/>
                <a:ext cx="864" cy="864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3004" name="Line 76"/>
              <p:cNvSpPr>
                <a:spLocks noChangeShapeType="1"/>
              </p:cNvSpPr>
              <p:nvPr/>
            </p:nvSpPr>
            <p:spPr bwMode="auto">
              <a:xfrm flipH="1" flipV="1">
                <a:off x="2640" y="2544"/>
                <a:ext cx="2" cy="589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3005" name="Line 77"/>
              <p:cNvSpPr>
                <a:spLocks noChangeShapeType="1"/>
              </p:cNvSpPr>
              <p:nvPr/>
            </p:nvSpPr>
            <p:spPr bwMode="auto">
              <a:xfrm>
                <a:off x="2208" y="2976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3006" name="Rectangle 78"/>
              <p:cNvSpPr>
                <a:spLocks noChangeArrowheads="1"/>
              </p:cNvSpPr>
              <p:nvPr/>
            </p:nvSpPr>
            <p:spPr bwMode="auto">
              <a:xfrm>
                <a:off x="2496" y="2736"/>
                <a:ext cx="144" cy="240"/>
              </a:xfrm>
              <a:prstGeom prst="rect">
                <a:avLst/>
              </a:prstGeom>
              <a:noFill/>
              <a:ln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46084" name="Group 89"/>
            <p:cNvGrpSpPr>
              <a:grpSpLocks/>
            </p:cNvGrpSpPr>
            <p:nvPr/>
          </p:nvGrpSpPr>
          <p:grpSpPr bwMode="auto">
            <a:xfrm>
              <a:off x="6096000" y="2590800"/>
              <a:ext cx="1601788" cy="2382838"/>
              <a:chOff x="3456" y="1632"/>
              <a:chExt cx="1009" cy="1501"/>
            </a:xfrm>
          </p:grpSpPr>
          <p:grpSp>
            <p:nvGrpSpPr>
              <p:cNvPr id="46109" name="Group 38"/>
              <p:cNvGrpSpPr>
                <a:grpSpLocks/>
              </p:cNvGrpSpPr>
              <p:nvPr/>
            </p:nvGrpSpPr>
            <p:grpSpPr bwMode="auto">
              <a:xfrm>
                <a:off x="4032" y="1632"/>
                <a:ext cx="433" cy="432"/>
                <a:chOff x="816" y="2208"/>
                <a:chExt cx="433" cy="432"/>
              </a:xfrm>
            </p:grpSpPr>
            <p:sp>
              <p:nvSpPr>
                <p:cNvPr id="252967" name="Line 39"/>
                <p:cNvSpPr>
                  <a:spLocks noChangeShapeType="1"/>
                </p:cNvSpPr>
                <p:nvPr/>
              </p:nvSpPr>
              <p:spPr bwMode="auto">
                <a:xfrm>
                  <a:off x="816" y="2640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2968" name="Line 40"/>
                <p:cNvSpPr>
                  <a:spLocks noChangeShapeType="1"/>
                </p:cNvSpPr>
                <p:nvPr/>
              </p:nvSpPr>
              <p:spPr bwMode="auto">
                <a:xfrm>
                  <a:off x="960" y="2496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2969" name="Line 41"/>
                <p:cNvSpPr>
                  <a:spLocks noChangeShapeType="1"/>
                </p:cNvSpPr>
                <p:nvPr/>
              </p:nvSpPr>
              <p:spPr bwMode="auto">
                <a:xfrm>
                  <a:off x="1104" y="2352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2970" name="Line 42"/>
                <p:cNvSpPr>
                  <a:spLocks noChangeShapeType="1"/>
                </p:cNvSpPr>
                <p:nvPr/>
              </p:nvSpPr>
              <p:spPr bwMode="auto">
                <a:xfrm rot="5386707">
                  <a:off x="889" y="2567"/>
                  <a:ext cx="144" cy="1"/>
                </a:xfrm>
                <a:prstGeom prst="line">
                  <a:avLst/>
                </a:prstGeom>
                <a:noFill/>
                <a:ln w="381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2971" name="Line 43"/>
                <p:cNvSpPr>
                  <a:spLocks noChangeShapeType="1"/>
                </p:cNvSpPr>
                <p:nvPr/>
              </p:nvSpPr>
              <p:spPr bwMode="auto">
                <a:xfrm rot="5386707">
                  <a:off x="1032" y="2423"/>
                  <a:ext cx="144" cy="1"/>
                </a:xfrm>
                <a:prstGeom prst="line">
                  <a:avLst/>
                </a:prstGeom>
                <a:noFill/>
                <a:ln w="381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2972" name="Line 44"/>
                <p:cNvSpPr>
                  <a:spLocks noChangeShapeType="1"/>
                </p:cNvSpPr>
                <p:nvPr/>
              </p:nvSpPr>
              <p:spPr bwMode="auto">
                <a:xfrm rot="5386707">
                  <a:off x="1176" y="2279"/>
                  <a:ext cx="144" cy="1"/>
                </a:xfrm>
                <a:prstGeom prst="line">
                  <a:avLst/>
                </a:prstGeom>
                <a:noFill/>
                <a:ln w="381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46110" name="Group 45"/>
              <p:cNvGrpSpPr>
                <a:grpSpLocks/>
              </p:cNvGrpSpPr>
              <p:nvPr/>
            </p:nvGrpSpPr>
            <p:grpSpPr bwMode="auto">
              <a:xfrm>
                <a:off x="3456" y="2064"/>
                <a:ext cx="433" cy="432"/>
                <a:chOff x="816" y="2208"/>
                <a:chExt cx="433" cy="432"/>
              </a:xfrm>
            </p:grpSpPr>
            <p:sp>
              <p:nvSpPr>
                <p:cNvPr id="252974" name="Line 46"/>
                <p:cNvSpPr>
                  <a:spLocks noChangeShapeType="1"/>
                </p:cNvSpPr>
                <p:nvPr/>
              </p:nvSpPr>
              <p:spPr bwMode="auto">
                <a:xfrm>
                  <a:off x="816" y="2640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2975" name="Line 47"/>
                <p:cNvSpPr>
                  <a:spLocks noChangeShapeType="1"/>
                </p:cNvSpPr>
                <p:nvPr/>
              </p:nvSpPr>
              <p:spPr bwMode="auto">
                <a:xfrm>
                  <a:off x="960" y="2496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2976" name="Line 48"/>
                <p:cNvSpPr>
                  <a:spLocks noChangeShapeType="1"/>
                </p:cNvSpPr>
                <p:nvPr/>
              </p:nvSpPr>
              <p:spPr bwMode="auto">
                <a:xfrm>
                  <a:off x="1104" y="2352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2977" name="Line 49"/>
                <p:cNvSpPr>
                  <a:spLocks noChangeShapeType="1"/>
                </p:cNvSpPr>
                <p:nvPr/>
              </p:nvSpPr>
              <p:spPr bwMode="auto">
                <a:xfrm rot="5386707">
                  <a:off x="889" y="2567"/>
                  <a:ext cx="144" cy="1"/>
                </a:xfrm>
                <a:prstGeom prst="line">
                  <a:avLst/>
                </a:prstGeom>
                <a:noFill/>
                <a:ln w="381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2978" name="Line 50"/>
                <p:cNvSpPr>
                  <a:spLocks noChangeShapeType="1"/>
                </p:cNvSpPr>
                <p:nvPr/>
              </p:nvSpPr>
              <p:spPr bwMode="auto">
                <a:xfrm rot="5386707">
                  <a:off x="1032" y="2423"/>
                  <a:ext cx="144" cy="1"/>
                </a:xfrm>
                <a:prstGeom prst="line">
                  <a:avLst/>
                </a:prstGeom>
                <a:noFill/>
                <a:ln w="381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2979" name="Line 51"/>
                <p:cNvSpPr>
                  <a:spLocks noChangeShapeType="1"/>
                </p:cNvSpPr>
                <p:nvPr/>
              </p:nvSpPr>
              <p:spPr bwMode="auto">
                <a:xfrm rot="5386707">
                  <a:off x="1176" y="2279"/>
                  <a:ext cx="144" cy="1"/>
                </a:xfrm>
                <a:prstGeom prst="line">
                  <a:avLst/>
                </a:prstGeom>
                <a:noFill/>
                <a:ln w="381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252980" name="Line 52"/>
              <p:cNvSpPr>
                <a:spLocks noChangeShapeType="1"/>
              </p:cNvSpPr>
              <p:nvPr/>
            </p:nvSpPr>
            <p:spPr bwMode="auto">
              <a:xfrm>
                <a:off x="3600" y="2064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2981" name="Line 53"/>
              <p:cNvSpPr>
                <a:spLocks noChangeShapeType="1"/>
              </p:cNvSpPr>
              <p:nvPr/>
            </p:nvSpPr>
            <p:spPr bwMode="auto">
              <a:xfrm flipV="1">
                <a:off x="4032" y="1632"/>
                <a:ext cx="0" cy="864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2982" name="Line 54"/>
              <p:cNvSpPr>
                <a:spLocks noChangeShapeType="1"/>
              </p:cNvSpPr>
              <p:nvPr/>
            </p:nvSpPr>
            <p:spPr bwMode="auto">
              <a:xfrm flipV="1">
                <a:off x="3600" y="1632"/>
                <a:ext cx="864" cy="864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2983" name="Line 55"/>
              <p:cNvSpPr>
                <a:spLocks noChangeShapeType="1"/>
              </p:cNvSpPr>
              <p:nvPr/>
            </p:nvSpPr>
            <p:spPr bwMode="auto">
              <a:xfrm flipH="1" flipV="1">
                <a:off x="4032" y="2544"/>
                <a:ext cx="2" cy="589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2984" name="Line 56"/>
              <p:cNvSpPr>
                <a:spLocks noChangeShapeType="1"/>
              </p:cNvSpPr>
              <p:nvPr/>
            </p:nvSpPr>
            <p:spPr bwMode="auto">
              <a:xfrm>
                <a:off x="3600" y="2976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3007" name="Rectangle 79"/>
              <p:cNvSpPr>
                <a:spLocks noChangeArrowheads="1"/>
              </p:cNvSpPr>
              <p:nvPr/>
            </p:nvSpPr>
            <p:spPr bwMode="auto">
              <a:xfrm>
                <a:off x="3888" y="2880"/>
                <a:ext cx="144" cy="96"/>
              </a:xfrm>
              <a:prstGeom prst="rect">
                <a:avLst/>
              </a:prstGeom>
              <a:noFill/>
              <a:ln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3008" name="Rectangle 80"/>
              <p:cNvSpPr>
                <a:spLocks noChangeArrowheads="1"/>
              </p:cNvSpPr>
              <p:nvPr/>
            </p:nvSpPr>
            <p:spPr bwMode="auto">
              <a:xfrm>
                <a:off x="4032" y="2880"/>
                <a:ext cx="144" cy="96"/>
              </a:xfrm>
              <a:prstGeom prst="rect">
                <a:avLst/>
              </a:prstGeom>
              <a:noFill/>
              <a:ln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46085" name="Group 20"/>
            <p:cNvGrpSpPr>
              <a:grpSpLocks/>
            </p:cNvGrpSpPr>
            <p:nvPr/>
          </p:nvGrpSpPr>
          <p:grpSpPr bwMode="auto">
            <a:xfrm>
              <a:off x="2057400" y="2590800"/>
              <a:ext cx="687388" cy="685800"/>
              <a:chOff x="816" y="2208"/>
              <a:chExt cx="433" cy="432"/>
            </a:xfrm>
          </p:grpSpPr>
          <p:sp>
            <p:nvSpPr>
              <p:cNvPr id="252932" name="Line 4"/>
              <p:cNvSpPr>
                <a:spLocks noChangeShapeType="1"/>
              </p:cNvSpPr>
              <p:nvPr/>
            </p:nvSpPr>
            <p:spPr bwMode="auto">
              <a:xfrm>
                <a:off x="816" y="264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2935" name="Line 7"/>
              <p:cNvSpPr>
                <a:spLocks noChangeShapeType="1"/>
              </p:cNvSpPr>
              <p:nvPr/>
            </p:nvSpPr>
            <p:spPr bwMode="auto">
              <a:xfrm>
                <a:off x="960" y="2496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2936" name="Line 8"/>
              <p:cNvSpPr>
                <a:spLocks noChangeShapeType="1"/>
              </p:cNvSpPr>
              <p:nvPr/>
            </p:nvSpPr>
            <p:spPr bwMode="auto">
              <a:xfrm>
                <a:off x="1104" y="2352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2937" name="Line 9"/>
              <p:cNvSpPr>
                <a:spLocks noChangeShapeType="1"/>
              </p:cNvSpPr>
              <p:nvPr/>
            </p:nvSpPr>
            <p:spPr bwMode="auto">
              <a:xfrm rot="5386707">
                <a:off x="889" y="2567"/>
                <a:ext cx="144" cy="1"/>
              </a:xfrm>
              <a:prstGeom prst="line">
                <a:avLst/>
              </a:prstGeom>
              <a:noFill/>
              <a:ln w="381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2939" name="Line 11"/>
              <p:cNvSpPr>
                <a:spLocks noChangeShapeType="1"/>
              </p:cNvSpPr>
              <p:nvPr/>
            </p:nvSpPr>
            <p:spPr bwMode="auto">
              <a:xfrm rot="5386707">
                <a:off x="1032" y="2423"/>
                <a:ext cx="144" cy="1"/>
              </a:xfrm>
              <a:prstGeom prst="line">
                <a:avLst/>
              </a:prstGeom>
              <a:noFill/>
              <a:ln w="381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2940" name="Line 12"/>
              <p:cNvSpPr>
                <a:spLocks noChangeShapeType="1"/>
              </p:cNvSpPr>
              <p:nvPr/>
            </p:nvSpPr>
            <p:spPr bwMode="auto">
              <a:xfrm rot="5386707">
                <a:off x="1176" y="2279"/>
                <a:ext cx="144" cy="1"/>
              </a:xfrm>
              <a:prstGeom prst="line">
                <a:avLst/>
              </a:prstGeom>
              <a:noFill/>
              <a:ln w="381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46086" name="Group 21"/>
            <p:cNvGrpSpPr>
              <a:grpSpLocks/>
            </p:cNvGrpSpPr>
            <p:nvPr/>
          </p:nvGrpSpPr>
          <p:grpSpPr bwMode="auto">
            <a:xfrm>
              <a:off x="1371600" y="3276600"/>
              <a:ext cx="687388" cy="685800"/>
              <a:chOff x="816" y="2208"/>
              <a:chExt cx="433" cy="432"/>
            </a:xfrm>
          </p:grpSpPr>
          <p:sp>
            <p:nvSpPr>
              <p:cNvPr id="252950" name="Line 22"/>
              <p:cNvSpPr>
                <a:spLocks noChangeShapeType="1"/>
              </p:cNvSpPr>
              <p:nvPr/>
            </p:nvSpPr>
            <p:spPr bwMode="auto">
              <a:xfrm>
                <a:off x="816" y="264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2951" name="Line 23"/>
              <p:cNvSpPr>
                <a:spLocks noChangeShapeType="1"/>
              </p:cNvSpPr>
              <p:nvPr/>
            </p:nvSpPr>
            <p:spPr bwMode="auto">
              <a:xfrm>
                <a:off x="960" y="2496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2952" name="Line 24"/>
              <p:cNvSpPr>
                <a:spLocks noChangeShapeType="1"/>
              </p:cNvSpPr>
              <p:nvPr/>
            </p:nvSpPr>
            <p:spPr bwMode="auto">
              <a:xfrm>
                <a:off x="1104" y="2352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2953" name="Line 25"/>
              <p:cNvSpPr>
                <a:spLocks noChangeShapeType="1"/>
              </p:cNvSpPr>
              <p:nvPr/>
            </p:nvSpPr>
            <p:spPr bwMode="auto">
              <a:xfrm rot="5386707">
                <a:off x="889" y="2567"/>
                <a:ext cx="144" cy="1"/>
              </a:xfrm>
              <a:prstGeom prst="line">
                <a:avLst/>
              </a:prstGeom>
              <a:noFill/>
              <a:ln w="381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2954" name="Line 26"/>
              <p:cNvSpPr>
                <a:spLocks noChangeShapeType="1"/>
              </p:cNvSpPr>
              <p:nvPr/>
            </p:nvSpPr>
            <p:spPr bwMode="auto">
              <a:xfrm rot="5386707">
                <a:off x="1032" y="2423"/>
                <a:ext cx="144" cy="1"/>
              </a:xfrm>
              <a:prstGeom prst="line">
                <a:avLst/>
              </a:prstGeom>
              <a:noFill/>
              <a:ln w="381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2955" name="Line 27"/>
              <p:cNvSpPr>
                <a:spLocks noChangeShapeType="1"/>
              </p:cNvSpPr>
              <p:nvPr/>
            </p:nvSpPr>
            <p:spPr bwMode="auto">
              <a:xfrm rot="5386707">
                <a:off x="1176" y="2279"/>
                <a:ext cx="144" cy="1"/>
              </a:xfrm>
              <a:prstGeom prst="line">
                <a:avLst/>
              </a:prstGeom>
              <a:noFill/>
              <a:ln w="381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52956" name="Line 28"/>
            <p:cNvSpPr>
              <a:spLocks noChangeShapeType="1"/>
            </p:cNvSpPr>
            <p:nvPr/>
          </p:nvSpPr>
          <p:spPr bwMode="auto">
            <a:xfrm>
              <a:off x="1371600" y="3276600"/>
              <a:ext cx="1371600" cy="1588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2957" name="Line 29"/>
            <p:cNvSpPr>
              <a:spLocks noChangeShapeType="1"/>
            </p:cNvSpPr>
            <p:nvPr/>
          </p:nvSpPr>
          <p:spPr bwMode="auto">
            <a:xfrm flipV="1">
              <a:off x="2155825" y="2590800"/>
              <a:ext cx="1588" cy="137160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2959" name="Line 31"/>
            <p:cNvSpPr>
              <a:spLocks noChangeShapeType="1"/>
            </p:cNvSpPr>
            <p:nvPr/>
          </p:nvSpPr>
          <p:spPr bwMode="auto">
            <a:xfrm flipV="1">
              <a:off x="1458913" y="2703513"/>
              <a:ext cx="1295400" cy="129540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2960" name="Line 32"/>
            <p:cNvSpPr>
              <a:spLocks noChangeShapeType="1"/>
            </p:cNvSpPr>
            <p:nvPr/>
          </p:nvSpPr>
          <p:spPr bwMode="auto">
            <a:xfrm flipH="1" flipV="1">
              <a:off x="2155825" y="4038600"/>
              <a:ext cx="3175" cy="935038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2961" name="Line 33"/>
            <p:cNvSpPr>
              <a:spLocks noChangeShapeType="1"/>
            </p:cNvSpPr>
            <p:nvPr/>
          </p:nvSpPr>
          <p:spPr bwMode="auto">
            <a:xfrm>
              <a:off x="1371600" y="4724400"/>
              <a:ext cx="1371600" cy="1588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2962" name="Rectangle 34"/>
            <p:cNvSpPr>
              <a:spLocks noChangeArrowheads="1"/>
            </p:cNvSpPr>
            <p:nvPr/>
          </p:nvSpPr>
          <p:spPr bwMode="auto">
            <a:xfrm>
              <a:off x="2057400" y="4343400"/>
              <a:ext cx="184150" cy="381000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3009" name="Text Box 81"/>
            <p:cNvSpPr txBox="1">
              <a:spLocks noChangeArrowheads="1"/>
            </p:cNvSpPr>
            <p:nvPr/>
          </p:nvSpPr>
          <p:spPr bwMode="auto">
            <a:xfrm>
              <a:off x="2133600" y="3276600"/>
              <a:ext cx="6238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600" b="0">
                  <a:solidFill>
                    <a:srgbClr val="FFFF66"/>
                  </a:solidFill>
                  <a:cs typeface="+mn-cs"/>
                </a:rPr>
                <a:t>input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53010" name="Text Box 82"/>
            <p:cNvSpPr txBox="1">
              <a:spLocks noChangeArrowheads="1"/>
            </p:cNvSpPr>
            <p:nvPr/>
          </p:nvSpPr>
          <p:spPr bwMode="auto">
            <a:xfrm>
              <a:off x="2133600" y="3886200"/>
              <a:ext cx="11080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600" b="0">
                  <a:solidFill>
                    <a:srgbClr val="FFFF66"/>
                  </a:solidFill>
                  <a:cs typeface="+mn-cs"/>
                </a:rPr>
                <a:t>probability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53011" name="Text Box 83"/>
            <p:cNvSpPr txBox="1">
              <a:spLocks noChangeArrowheads="1"/>
            </p:cNvSpPr>
            <p:nvPr/>
          </p:nvSpPr>
          <p:spPr bwMode="auto">
            <a:xfrm>
              <a:off x="2231740" y="4798158"/>
              <a:ext cx="6143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600" b="0" dirty="0">
                  <a:solidFill>
                    <a:srgbClr val="FFFF66"/>
                  </a:solidFill>
                  <a:cs typeface="+mn-cs"/>
                </a:rPr>
                <a:t>error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53012" name="Text Box 84"/>
            <p:cNvSpPr txBox="1">
              <a:spLocks noChangeArrowheads="1"/>
            </p:cNvSpPr>
            <p:nvPr/>
          </p:nvSpPr>
          <p:spPr bwMode="auto">
            <a:xfrm>
              <a:off x="1385888" y="2514600"/>
              <a:ext cx="7493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600" b="0" dirty="0">
                  <a:solidFill>
                    <a:srgbClr val="FFFF66"/>
                  </a:solidFill>
                  <a:cs typeface="+mn-cs"/>
                </a:rPr>
                <a:t>output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699500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Quantization Noise / Stat</a:t>
            </a:r>
            <a:r>
              <a:rPr lang="en-US" sz="3200" dirty="0" smtClean="0"/>
              <a:t>istical </a:t>
            </a:r>
            <a:r>
              <a:rPr lang="en-US" sz="3200" dirty="0"/>
              <a:t>Analysis</a:t>
            </a:r>
            <a:endParaRPr lang="en-US" sz="3200" dirty="0" smtClean="0">
              <a:cs typeface="+mj-cs"/>
            </a:endParaRPr>
          </a:p>
        </p:txBody>
      </p:sp>
      <p:sp>
        <p:nvSpPr>
          <p:cNvPr id="2539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908720"/>
            <a:ext cx="8558213" cy="5289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Statistical analysis is based on the following </a:t>
            </a:r>
            <a:r>
              <a:rPr lang="en-US" sz="2400" u="sng" dirty="0" smtClean="0">
                <a:cs typeface="+mn-cs"/>
              </a:rPr>
              <a:t>assumptions</a:t>
            </a:r>
            <a:r>
              <a:rPr lang="en-US" sz="2400" b="0" dirty="0" smtClean="0">
                <a:cs typeface="+mn-cs"/>
              </a:rPr>
              <a:t> :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- Each quantization error is random, i.e. uncorrelated/independent of the number that is quantized, and with uniform probability distribution function (see previous slide) </a:t>
            </a:r>
            <a:r>
              <a:rPr lang="en-US" sz="1400" b="0" dirty="0" smtClean="0">
                <a:cs typeface="+mn-cs"/>
              </a:rPr>
              <a:t>(</a:t>
            </a:r>
            <a:r>
              <a:rPr lang="en-US" sz="1400" b="0" dirty="0" err="1" smtClean="0">
                <a:cs typeface="+mn-cs"/>
              </a:rPr>
              <a:t>ps</a:t>
            </a:r>
            <a:r>
              <a:rPr lang="en-US" sz="1400" b="0" dirty="0" smtClean="0">
                <a:cs typeface="+mn-cs"/>
              </a:rPr>
              <a:t>: model more suited for multipliers than for adders)</a:t>
            </a: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- Successive quantization errors at the output of a given multiplier/adder are uncorrelated/independent </a:t>
            </a:r>
            <a:r>
              <a:rPr lang="en-US" sz="1400" b="0" dirty="0" smtClean="0">
                <a:cs typeface="+mn-cs"/>
              </a:rPr>
              <a:t>(=white noise assumption)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- Quantization errors at the outputs of different multipliers/adders are uncorrelated/independent </a:t>
            </a:r>
            <a:r>
              <a:rPr lang="en-US" sz="1400" b="0" dirty="0" smtClean="0">
                <a:cs typeface="+mn-cs"/>
              </a:rPr>
              <a:t>(=independent sources assumption)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1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b="0" dirty="0">
                <a:cs typeface="+mn-cs"/>
                <a:sym typeface="Wingdings"/>
              </a:rPr>
              <a:t>A</a:t>
            </a:r>
            <a:r>
              <a:rPr lang="en-US" sz="2400" b="0" dirty="0" smtClean="0">
                <a:cs typeface="+mn-cs"/>
              </a:rPr>
              <a:t> noise source </a:t>
            </a:r>
            <a:r>
              <a:rPr lang="en-US" sz="1200" b="0" dirty="0" smtClean="0">
                <a:cs typeface="+mn-cs"/>
              </a:rPr>
              <a:t>(representing quantization) </a:t>
            </a:r>
            <a:r>
              <a:rPr lang="en-US" sz="2400" b="0" dirty="0" smtClean="0">
                <a:cs typeface="+mn-cs"/>
              </a:rPr>
              <a:t>is inserted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after each </a:t>
            </a:r>
            <a:r>
              <a:rPr lang="en-US" sz="1200" b="0" dirty="0" smtClean="0">
                <a:cs typeface="+mn-cs"/>
              </a:rPr>
              <a:t>(ideal, then)</a:t>
            </a:r>
            <a:r>
              <a:rPr lang="en-US" sz="2400" b="0" dirty="0" smtClean="0">
                <a:cs typeface="+mn-cs"/>
              </a:rPr>
              <a:t> </a:t>
            </a:r>
            <a:r>
              <a:rPr lang="en-US" sz="2400" u="sng" dirty="0" smtClean="0">
                <a:cs typeface="+mn-cs"/>
              </a:rPr>
              <a:t>multiplier/adder</a:t>
            </a:r>
            <a:r>
              <a:rPr lang="en-US" sz="2400" b="0" dirty="0" smtClean="0">
                <a:cs typeface="+mn-cs"/>
              </a:rPr>
              <a:t>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b="0" dirty="0" smtClean="0">
                <a:cs typeface="+mn-cs"/>
              </a:rPr>
              <a:t>Since the filter is a </a:t>
            </a:r>
            <a:r>
              <a:rPr lang="en-US" sz="2400" u="sng" dirty="0" smtClean="0">
                <a:cs typeface="+mn-cs"/>
              </a:rPr>
              <a:t>linear filter</a:t>
            </a:r>
            <a:r>
              <a:rPr lang="en-US" sz="2400" b="0" dirty="0" smtClean="0">
                <a:cs typeface="+mn-cs"/>
              </a:rPr>
              <a:t> the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output noise generated by each noise source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is added to the output signal      </a:t>
            </a:r>
          </a:p>
        </p:txBody>
      </p:sp>
      <p:grpSp>
        <p:nvGrpSpPr>
          <p:cNvPr id="47109" name="Group 1095"/>
          <p:cNvGrpSpPr>
            <a:grpSpLocks/>
          </p:cNvGrpSpPr>
          <p:nvPr/>
        </p:nvGrpSpPr>
        <p:grpSpPr bwMode="auto">
          <a:xfrm>
            <a:off x="7486639" y="5323926"/>
            <a:ext cx="323370" cy="318598"/>
            <a:chOff x="1008" y="2092"/>
            <a:chExt cx="288" cy="288"/>
          </a:xfrm>
        </p:grpSpPr>
        <p:sp>
          <p:nvSpPr>
            <p:cNvPr id="254024" name="Rectangle 1096"/>
            <p:cNvSpPr>
              <a:spLocks noChangeArrowheads="1"/>
            </p:cNvSpPr>
            <p:nvPr/>
          </p:nvSpPr>
          <p:spPr bwMode="auto">
            <a:xfrm>
              <a:off x="1008" y="2092"/>
              <a:ext cx="288" cy="286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47132" name="Object 1097"/>
            <p:cNvGraphicFramePr>
              <a:graphicFrameLocks noChangeAspect="1"/>
            </p:cNvGraphicFramePr>
            <p:nvPr/>
          </p:nvGraphicFramePr>
          <p:xfrm>
            <a:off x="1056" y="2112"/>
            <a:ext cx="208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99" name="Equation" r:id="rId3" imgW="139579" imgH="164957" progId="Equation.3">
                    <p:embed/>
                  </p:oleObj>
                </mc:Choice>
                <mc:Fallback>
                  <p:oleObj name="Equation" r:id="rId3" imgW="139579" imgH="164957" progId="Equation.3">
                    <p:embed/>
                    <p:pic>
                      <p:nvPicPr>
                        <p:cNvPr id="0" name="Object 10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2112"/>
                          <a:ext cx="208" cy="24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4026" name="Line 1098"/>
          <p:cNvSpPr>
            <a:spLocks noChangeShapeType="1"/>
          </p:cNvSpPr>
          <p:nvPr/>
        </p:nvSpPr>
        <p:spPr bwMode="auto">
          <a:xfrm>
            <a:off x="7249827" y="5482408"/>
            <a:ext cx="236812" cy="14705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4027" name="Line 1099"/>
          <p:cNvSpPr>
            <a:spLocks noChangeShapeType="1"/>
          </p:cNvSpPr>
          <p:nvPr/>
        </p:nvSpPr>
        <p:spPr bwMode="auto">
          <a:xfrm>
            <a:off x="7249827" y="4977172"/>
            <a:ext cx="0" cy="93292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4028" name="Text Box 1100"/>
          <p:cNvSpPr txBox="1">
            <a:spLocks noChangeArrowheads="1"/>
          </p:cNvSpPr>
          <p:nvPr/>
        </p:nvSpPr>
        <p:spPr bwMode="auto">
          <a:xfrm>
            <a:off x="6348310" y="5555930"/>
            <a:ext cx="656540" cy="457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y[k]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54029" name="Text Box 1101"/>
          <p:cNvSpPr txBox="1">
            <a:spLocks noChangeArrowheads="1"/>
          </p:cNvSpPr>
          <p:nvPr/>
        </p:nvSpPr>
        <p:spPr bwMode="auto">
          <a:xfrm>
            <a:off x="6181725" y="3663950"/>
            <a:ext cx="674505" cy="457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u[k]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54030" name="Oval 1102"/>
          <p:cNvSpPr>
            <a:spLocks noChangeArrowheads="1"/>
          </p:cNvSpPr>
          <p:nvPr/>
        </p:nvSpPr>
        <p:spPr bwMode="auto">
          <a:xfrm>
            <a:off x="7106107" y="3781586"/>
            <a:ext cx="321737" cy="318598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4031" name="Line 1103"/>
          <p:cNvSpPr>
            <a:spLocks noChangeShapeType="1"/>
          </p:cNvSpPr>
          <p:nvPr/>
        </p:nvSpPr>
        <p:spPr bwMode="auto">
          <a:xfrm flipH="1">
            <a:off x="6890527" y="3897052"/>
            <a:ext cx="21558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4032" name="Text Box 1104"/>
          <p:cNvSpPr txBox="1">
            <a:spLocks noChangeArrowheads="1"/>
          </p:cNvSpPr>
          <p:nvPr/>
        </p:nvSpPr>
        <p:spPr bwMode="auto">
          <a:xfrm>
            <a:off x="7086509" y="3712965"/>
            <a:ext cx="362567" cy="457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sp>
        <p:nvSpPr>
          <p:cNvPr id="254033" name="Line 1105"/>
          <p:cNvSpPr>
            <a:spLocks noChangeShapeType="1"/>
          </p:cNvSpPr>
          <p:nvPr/>
        </p:nvSpPr>
        <p:spPr bwMode="auto">
          <a:xfrm flipH="1">
            <a:off x="7426211" y="3892687"/>
            <a:ext cx="54875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4034" name="Oval 1106"/>
          <p:cNvSpPr>
            <a:spLocks noChangeArrowheads="1"/>
          </p:cNvSpPr>
          <p:nvPr/>
        </p:nvSpPr>
        <p:spPr bwMode="auto">
          <a:xfrm>
            <a:off x="7842673" y="4640983"/>
            <a:ext cx="323370" cy="320232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4035" name="Text Box 1107"/>
          <p:cNvSpPr txBox="1">
            <a:spLocks noChangeArrowheads="1"/>
          </p:cNvSpPr>
          <p:nvPr/>
        </p:nvSpPr>
        <p:spPr bwMode="auto">
          <a:xfrm>
            <a:off x="7812360" y="4545124"/>
            <a:ext cx="354401" cy="457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66"/>
                </a:solidFill>
                <a:cs typeface="+mn-cs"/>
              </a:rPr>
              <a:t>x</a:t>
            </a:r>
          </a:p>
        </p:txBody>
      </p:sp>
      <p:sp>
        <p:nvSpPr>
          <p:cNvPr id="254036" name="Line 1108"/>
          <p:cNvSpPr>
            <a:spLocks noChangeShapeType="1"/>
          </p:cNvSpPr>
          <p:nvPr/>
        </p:nvSpPr>
        <p:spPr bwMode="auto">
          <a:xfrm>
            <a:off x="7682621" y="4802733"/>
            <a:ext cx="160052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4037" name="Text Box 1109"/>
          <p:cNvSpPr txBox="1">
            <a:spLocks noChangeArrowheads="1"/>
          </p:cNvSpPr>
          <p:nvPr/>
        </p:nvSpPr>
        <p:spPr bwMode="auto">
          <a:xfrm>
            <a:off x="7409879" y="4340358"/>
            <a:ext cx="578147" cy="36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>
                <a:solidFill>
                  <a:srgbClr val="FFFF66"/>
                </a:solidFill>
                <a:cs typeface="+mn-cs"/>
              </a:rPr>
              <a:t>-.99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54038" name="Line 1110"/>
          <p:cNvSpPr>
            <a:spLocks noChangeShapeType="1"/>
          </p:cNvSpPr>
          <p:nvPr/>
        </p:nvSpPr>
        <p:spPr bwMode="auto">
          <a:xfrm>
            <a:off x="7992380" y="4941168"/>
            <a:ext cx="0" cy="519559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4039" name="Line 1111"/>
          <p:cNvSpPr>
            <a:spLocks noChangeShapeType="1"/>
          </p:cNvSpPr>
          <p:nvPr/>
        </p:nvSpPr>
        <p:spPr bwMode="auto">
          <a:xfrm flipH="1" flipV="1">
            <a:off x="7272300" y="4005064"/>
            <a:ext cx="0" cy="648072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4040" name="Line 1112"/>
          <p:cNvSpPr>
            <a:spLocks noChangeShapeType="1"/>
          </p:cNvSpPr>
          <p:nvPr/>
        </p:nvSpPr>
        <p:spPr bwMode="auto">
          <a:xfrm>
            <a:off x="7813275" y="5472605"/>
            <a:ext cx="166585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4041" name="Line 1113"/>
          <p:cNvSpPr>
            <a:spLocks noChangeShapeType="1"/>
          </p:cNvSpPr>
          <p:nvPr/>
        </p:nvSpPr>
        <p:spPr bwMode="auto">
          <a:xfrm flipH="1" flipV="1">
            <a:off x="7974960" y="4363231"/>
            <a:ext cx="1633" cy="27611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4042" name="Oval 1114"/>
          <p:cNvSpPr>
            <a:spLocks noChangeArrowheads="1"/>
          </p:cNvSpPr>
          <p:nvPr/>
        </p:nvSpPr>
        <p:spPr bwMode="auto">
          <a:xfrm>
            <a:off x="7818175" y="4049535"/>
            <a:ext cx="321737" cy="318598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4043" name="Text Box 1115"/>
          <p:cNvSpPr txBox="1">
            <a:spLocks noChangeArrowheads="1"/>
          </p:cNvSpPr>
          <p:nvPr/>
        </p:nvSpPr>
        <p:spPr bwMode="auto">
          <a:xfrm>
            <a:off x="7800210" y="3966209"/>
            <a:ext cx="362567" cy="468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66"/>
                </a:solidFill>
                <a:cs typeface="+mn-cs"/>
              </a:rPr>
              <a:t>+</a:t>
            </a:r>
          </a:p>
        </p:txBody>
      </p:sp>
      <p:sp>
        <p:nvSpPr>
          <p:cNvPr id="254044" name="Line 1116"/>
          <p:cNvSpPr>
            <a:spLocks noChangeShapeType="1"/>
          </p:cNvSpPr>
          <p:nvPr/>
        </p:nvSpPr>
        <p:spPr bwMode="auto">
          <a:xfrm>
            <a:off x="7974960" y="3892687"/>
            <a:ext cx="0" cy="15684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4045" name="Line 1117"/>
          <p:cNvSpPr>
            <a:spLocks noChangeShapeType="1"/>
          </p:cNvSpPr>
          <p:nvPr/>
        </p:nvSpPr>
        <p:spPr bwMode="auto">
          <a:xfrm>
            <a:off x="8131746" y="4206383"/>
            <a:ext cx="160052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4046" name="Text Box 1118"/>
          <p:cNvSpPr txBox="1">
            <a:spLocks noChangeArrowheads="1"/>
          </p:cNvSpPr>
          <p:nvPr/>
        </p:nvSpPr>
        <p:spPr bwMode="auto">
          <a:xfrm>
            <a:off x="8316416" y="3897052"/>
            <a:ext cx="796141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 dirty="0" smtClean="0">
                <a:solidFill>
                  <a:srgbClr val="FFFF66"/>
                </a:solidFill>
                <a:cs typeface="+mn-cs"/>
              </a:rPr>
              <a:t>e</a:t>
            </a:r>
            <a:r>
              <a:rPr lang="en-US" sz="1600" b="0" dirty="0" smtClean="0">
                <a:solidFill>
                  <a:srgbClr val="FFFF66"/>
                </a:solidFill>
                <a:cs typeface="+mn-cs"/>
              </a:rPr>
              <a:t>1</a:t>
            </a:r>
            <a:r>
              <a:rPr lang="en-US" b="0" dirty="0" smtClean="0">
                <a:solidFill>
                  <a:srgbClr val="FFFF66"/>
                </a:solidFill>
                <a:cs typeface="+mn-cs"/>
              </a:rPr>
              <a:t>[</a:t>
            </a:r>
            <a:r>
              <a:rPr lang="en-US" b="0" dirty="0">
                <a:solidFill>
                  <a:srgbClr val="FFFF66"/>
                </a:solidFill>
                <a:cs typeface="+mn-cs"/>
              </a:rPr>
              <a:t>k]</a:t>
            </a:r>
            <a:endParaRPr lang="en-US" dirty="0">
              <a:solidFill>
                <a:srgbClr val="FFFF66"/>
              </a:solidFill>
              <a:cs typeface="+mn-cs"/>
            </a:endParaRPr>
          </a:p>
        </p:txBody>
      </p:sp>
      <p:sp>
        <p:nvSpPr>
          <p:cNvPr id="254047" name="Oval 1119"/>
          <p:cNvSpPr>
            <a:spLocks noChangeArrowheads="1"/>
          </p:cNvSpPr>
          <p:nvPr/>
        </p:nvSpPr>
        <p:spPr bwMode="auto">
          <a:xfrm>
            <a:off x="7668345" y="3825044"/>
            <a:ext cx="1475656" cy="720725"/>
          </a:xfrm>
          <a:prstGeom prst="ellipse">
            <a:avLst/>
          </a:prstGeom>
          <a:solidFill>
            <a:srgbClr val="FFFF6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" name="Oval 1119"/>
          <p:cNvSpPr>
            <a:spLocks noChangeArrowheads="1"/>
          </p:cNvSpPr>
          <p:nvPr/>
        </p:nvSpPr>
        <p:spPr bwMode="auto">
          <a:xfrm>
            <a:off x="6048164" y="4437112"/>
            <a:ext cx="1440049" cy="720725"/>
          </a:xfrm>
          <a:prstGeom prst="ellipse">
            <a:avLst/>
          </a:prstGeom>
          <a:solidFill>
            <a:srgbClr val="FFFF6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" name="Text Box 1115"/>
          <p:cNvSpPr txBox="1">
            <a:spLocks noChangeArrowheads="1"/>
          </p:cNvSpPr>
          <p:nvPr/>
        </p:nvSpPr>
        <p:spPr bwMode="auto">
          <a:xfrm>
            <a:off x="7089753" y="4580269"/>
            <a:ext cx="362567" cy="468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66"/>
                </a:solidFill>
                <a:cs typeface="+mn-cs"/>
              </a:rPr>
              <a:t>+</a:t>
            </a:r>
          </a:p>
        </p:txBody>
      </p:sp>
      <p:sp>
        <p:nvSpPr>
          <p:cNvPr id="35" name="Oval 1106"/>
          <p:cNvSpPr>
            <a:spLocks noChangeArrowheads="1"/>
          </p:cNvSpPr>
          <p:nvPr/>
        </p:nvSpPr>
        <p:spPr bwMode="auto">
          <a:xfrm>
            <a:off x="7092280" y="4653136"/>
            <a:ext cx="323370" cy="320232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" name="Line 1108"/>
          <p:cNvSpPr>
            <a:spLocks noChangeShapeType="1"/>
          </p:cNvSpPr>
          <p:nvPr/>
        </p:nvSpPr>
        <p:spPr bwMode="auto">
          <a:xfrm>
            <a:off x="6948264" y="4833156"/>
            <a:ext cx="160052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" name="Text Box 1118"/>
          <p:cNvSpPr txBox="1">
            <a:spLocks noChangeArrowheads="1"/>
          </p:cNvSpPr>
          <p:nvPr/>
        </p:nvSpPr>
        <p:spPr bwMode="auto">
          <a:xfrm>
            <a:off x="6184704" y="4617132"/>
            <a:ext cx="796141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 dirty="0" smtClean="0">
                <a:solidFill>
                  <a:srgbClr val="FFFF66"/>
                </a:solidFill>
                <a:cs typeface="+mn-cs"/>
              </a:rPr>
              <a:t>e</a:t>
            </a:r>
            <a:r>
              <a:rPr lang="en-US" sz="1600" b="0" dirty="0" smtClean="0">
                <a:solidFill>
                  <a:srgbClr val="FFFF66"/>
                </a:solidFill>
                <a:cs typeface="+mn-cs"/>
              </a:rPr>
              <a:t>2</a:t>
            </a:r>
            <a:r>
              <a:rPr lang="en-US" b="0" dirty="0" smtClean="0">
                <a:solidFill>
                  <a:srgbClr val="FFFF66"/>
                </a:solidFill>
                <a:cs typeface="+mn-cs"/>
              </a:rPr>
              <a:t>[</a:t>
            </a:r>
            <a:r>
              <a:rPr lang="en-US" b="0" dirty="0">
                <a:solidFill>
                  <a:srgbClr val="FFFF66"/>
                </a:solidFill>
                <a:cs typeface="+mn-cs"/>
              </a:rPr>
              <a:t>k]</a:t>
            </a:r>
            <a:endParaRPr lang="en-US" dirty="0">
              <a:solidFill>
                <a:srgbClr val="FFFF66"/>
              </a:solidFill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699500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Quantization Noise / Stat</a:t>
            </a:r>
            <a:r>
              <a:rPr lang="en-US" sz="3200" dirty="0" smtClean="0"/>
              <a:t>istical </a:t>
            </a:r>
            <a:r>
              <a:rPr lang="en-US" sz="3200" dirty="0"/>
              <a:t>Analysis</a:t>
            </a:r>
            <a:endParaRPr lang="en-US" sz="3200" dirty="0" smtClean="0">
              <a:cs typeface="+mj-cs"/>
            </a:endParaRP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Effect on the output signal of a noise generated at a particular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point in the filter is computed as follows: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- Noise is e[k], assumed white (=flat PSD) with mean &amp; variance  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- Transfer function from from e[k] to filter output is G(z),g[k]                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(=</a:t>
            </a:r>
            <a:r>
              <a:rPr lang="ja-JP" altLang="en-US" sz="2000" b="0" dirty="0" smtClean="0">
                <a:latin typeface="Arial"/>
                <a:cs typeface="+mn-cs"/>
              </a:rPr>
              <a:t>‘</a:t>
            </a:r>
            <a:r>
              <a:rPr lang="en-US" sz="2000" b="0" u="sng" dirty="0" smtClean="0">
                <a:cs typeface="+mn-cs"/>
              </a:rPr>
              <a:t>noise transfer function</a:t>
            </a:r>
            <a:r>
              <a:rPr lang="ja-JP" altLang="en-US" sz="2000" b="0" u="sng" dirty="0" smtClean="0">
                <a:latin typeface="Arial"/>
                <a:cs typeface="+mn-cs"/>
              </a:rPr>
              <a:t>’</a:t>
            </a:r>
            <a:r>
              <a:rPr lang="en-US" sz="2000" b="0" dirty="0" smtClean="0">
                <a:cs typeface="+mn-cs"/>
              </a:rPr>
              <a:t>)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- Noise mean at the output is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- Noise variance at the output is</a:t>
            </a:r>
          </a:p>
          <a:p>
            <a:pPr>
              <a:defRPr/>
            </a:pPr>
            <a:endParaRPr lang="en-US" sz="20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5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Repeat procedure for each noise source…</a:t>
            </a:r>
          </a:p>
        </p:txBody>
      </p:sp>
      <p:graphicFrame>
        <p:nvGraphicFramePr>
          <p:cNvPr id="48131" name="Object 30"/>
          <p:cNvGraphicFramePr>
            <a:graphicFrameLocks noChangeAspect="1"/>
          </p:cNvGraphicFramePr>
          <p:nvPr/>
        </p:nvGraphicFramePr>
        <p:xfrm>
          <a:off x="7924800" y="2057400"/>
          <a:ext cx="64452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83" name="Equation" r:id="rId3" imgW="418918" imgH="241195" progId="Equation.3">
                  <p:embed/>
                </p:oleObj>
              </mc:Choice>
              <mc:Fallback>
                <p:oleObj name="Equation" r:id="rId3" imgW="418918" imgH="241195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2057400"/>
                        <a:ext cx="644525" cy="34766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263524"/>
              </p:ext>
            </p:extLst>
          </p:nvPr>
        </p:nvGraphicFramePr>
        <p:xfrm>
          <a:off x="4102100" y="3124200"/>
          <a:ext cx="33782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84" name="Equation" r:id="rId5" imgW="1739900" imgH="254000" progId="Equation.3">
                  <p:embed/>
                </p:oleObj>
              </mc:Choice>
              <mc:Fallback>
                <p:oleObj name="Equation" r:id="rId5" imgW="1739900" imgH="2540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3124200"/>
                        <a:ext cx="3378200" cy="4079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3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209561"/>
              </p:ext>
            </p:extLst>
          </p:nvPr>
        </p:nvGraphicFramePr>
        <p:xfrm>
          <a:off x="2519772" y="4041068"/>
          <a:ext cx="4999038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85" name="Equation" r:id="rId7" imgW="2628900" imgH="914400" progId="Equation.3">
                  <p:embed/>
                </p:oleObj>
              </mc:Choice>
              <mc:Fallback>
                <p:oleObj name="Equation" r:id="rId7" imgW="2628900" imgH="91440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9772" y="4041068"/>
                        <a:ext cx="4999038" cy="164306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699500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Quantization Noise / Stat</a:t>
            </a:r>
            <a:r>
              <a:rPr lang="en-US" sz="3200" dirty="0" smtClean="0"/>
              <a:t>istical </a:t>
            </a:r>
            <a:r>
              <a:rPr lang="en-US" sz="3200" dirty="0"/>
              <a:t>Analysis</a:t>
            </a:r>
            <a:endParaRPr lang="en-US" sz="3200" dirty="0" smtClean="0">
              <a:cs typeface="+mj-cs"/>
            </a:endParaRP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4208"/>
            <a:ext cx="8558213" cy="5181116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 marL="0" indent="0">
              <a:buNone/>
              <a:defRPr/>
            </a:pPr>
            <a:r>
              <a:rPr lang="en-US" sz="2400" b="0" dirty="0" smtClean="0">
                <a:cs typeface="+mn-cs"/>
              </a:rPr>
              <a:t>PS: In a </a:t>
            </a:r>
            <a:r>
              <a:rPr lang="en-US" sz="2400" b="0" u="sng" dirty="0" smtClean="0">
                <a:cs typeface="+mn-cs"/>
              </a:rPr>
              <a:t>transposed direct form</a:t>
            </a:r>
            <a:r>
              <a:rPr lang="en-US" sz="2400" b="0" dirty="0" smtClean="0">
                <a:cs typeface="+mn-cs"/>
              </a:rPr>
              <a:t> realization all noise transfer </a:t>
            </a:r>
          </a:p>
          <a:p>
            <a:pPr marL="0" indent="0">
              <a:buNone/>
              <a:defRPr/>
            </a:pPr>
            <a:r>
              <a:rPr lang="en-US" sz="2400" b="0" dirty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      functions</a:t>
            </a:r>
            <a:r>
              <a:rPr lang="en-US" altLang="ja-JP" sz="2400" b="0" dirty="0" smtClean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are equal (up to delay), hence all noise sources </a:t>
            </a:r>
          </a:p>
          <a:p>
            <a:pPr marL="0" indent="0">
              <a:buNone/>
              <a:defRPr/>
            </a:pPr>
            <a:r>
              <a:rPr lang="en-US" sz="2400" b="0" dirty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      can be lumped into </a:t>
            </a:r>
            <a:r>
              <a:rPr lang="en-US" sz="2400" b="0" u="sng" dirty="0" smtClean="0">
                <a:cs typeface="+mn-cs"/>
              </a:rPr>
              <a:t>one</a:t>
            </a:r>
            <a:r>
              <a:rPr lang="en-US" sz="2400" b="0" dirty="0" smtClean="0">
                <a:cs typeface="+mn-cs"/>
              </a:rPr>
              <a:t> equivalent noise source</a:t>
            </a:r>
          </a:p>
          <a:p>
            <a:pPr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…which simplifies analysis considerably</a:t>
            </a:r>
          </a:p>
          <a:p>
            <a:pPr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000" b="0" dirty="0" smtClean="0">
              <a:cs typeface="+mn-cs"/>
            </a:endParaRPr>
          </a:p>
        </p:txBody>
      </p:sp>
      <p:grpSp>
        <p:nvGrpSpPr>
          <p:cNvPr id="49155" name="Group 125"/>
          <p:cNvGrpSpPr>
            <a:grpSpLocks/>
          </p:cNvGrpSpPr>
          <p:nvPr/>
        </p:nvGrpSpPr>
        <p:grpSpPr bwMode="auto">
          <a:xfrm>
            <a:off x="4114800" y="2416199"/>
            <a:ext cx="4714875" cy="3821113"/>
            <a:chOff x="2400" y="1392"/>
            <a:chExt cx="2970" cy="2407"/>
          </a:xfrm>
        </p:grpSpPr>
        <p:grpSp>
          <p:nvGrpSpPr>
            <p:cNvPr id="49157" name="Group 32"/>
            <p:cNvGrpSpPr>
              <a:grpSpLocks/>
            </p:cNvGrpSpPr>
            <p:nvPr/>
          </p:nvGrpSpPr>
          <p:grpSpPr bwMode="auto">
            <a:xfrm>
              <a:off x="2736" y="1392"/>
              <a:ext cx="2634" cy="2407"/>
              <a:chOff x="240" y="1107"/>
              <a:chExt cx="2634" cy="2359"/>
            </a:xfrm>
          </p:grpSpPr>
          <p:sp>
            <p:nvSpPr>
              <p:cNvPr id="256033" name="Text Box 33"/>
              <p:cNvSpPr txBox="1">
                <a:spLocks noChangeArrowheads="1"/>
              </p:cNvSpPr>
              <p:nvPr/>
            </p:nvSpPr>
            <p:spPr bwMode="auto">
              <a:xfrm>
                <a:off x="240" y="1107"/>
                <a:ext cx="425" cy="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u[k]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grpSp>
            <p:nvGrpSpPr>
              <p:cNvPr id="49161" name="Group 34"/>
              <p:cNvGrpSpPr>
                <a:grpSpLocks/>
              </p:cNvGrpSpPr>
              <p:nvPr/>
            </p:nvGrpSpPr>
            <p:grpSpPr bwMode="auto">
              <a:xfrm>
                <a:off x="902" y="2249"/>
                <a:ext cx="203" cy="193"/>
                <a:chOff x="1008" y="2092"/>
                <a:chExt cx="288" cy="288"/>
              </a:xfrm>
            </p:grpSpPr>
            <p:sp>
              <p:nvSpPr>
                <p:cNvPr id="256035" name="Rectangle 35"/>
                <p:cNvSpPr>
                  <a:spLocks noChangeArrowheads="1"/>
                </p:cNvSpPr>
                <p:nvPr/>
              </p:nvSpPr>
              <p:spPr bwMode="auto">
                <a:xfrm>
                  <a:off x="1008" y="2092"/>
                  <a:ext cx="288" cy="288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aphicFrame>
              <p:nvGraphicFramePr>
                <p:cNvPr id="49249" name="Object 36"/>
                <p:cNvGraphicFramePr>
                  <a:graphicFrameLocks noChangeAspect="1"/>
                </p:cNvGraphicFramePr>
                <p:nvPr/>
              </p:nvGraphicFramePr>
              <p:xfrm>
                <a:off x="1056" y="2112"/>
                <a:ext cx="208" cy="2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9450" name="Equation" r:id="rId3" imgW="139579" imgH="164957" progId="Equation.3">
                        <p:embed/>
                      </p:oleObj>
                    </mc:Choice>
                    <mc:Fallback>
                      <p:oleObj name="Equation" r:id="rId3" imgW="139579" imgH="164957" progId="Equation.3">
                        <p:embed/>
                        <p:pic>
                          <p:nvPicPr>
                            <p:cNvPr id="0" name="Object 3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56" y="2112"/>
                              <a:ext cx="208" cy="244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49162" name="Group 37"/>
              <p:cNvGrpSpPr>
                <a:grpSpLocks/>
              </p:cNvGrpSpPr>
              <p:nvPr/>
            </p:nvGrpSpPr>
            <p:grpSpPr bwMode="auto">
              <a:xfrm>
                <a:off x="1421" y="2249"/>
                <a:ext cx="203" cy="193"/>
                <a:chOff x="1008" y="2092"/>
                <a:chExt cx="288" cy="288"/>
              </a:xfrm>
            </p:grpSpPr>
            <p:sp>
              <p:nvSpPr>
                <p:cNvPr id="256038" name="Rectangle 38"/>
                <p:cNvSpPr>
                  <a:spLocks noChangeArrowheads="1"/>
                </p:cNvSpPr>
                <p:nvPr/>
              </p:nvSpPr>
              <p:spPr bwMode="auto">
                <a:xfrm>
                  <a:off x="1008" y="2092"/>
                  <a:ext cx="288" cy="288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aphicFrame>
              <p:nvGraphicFramePr>
                <p:cNvPr id="49247" name="Object 39"/>
                <p:cNvGraphicFramePr>
                  <a:graphicFrameLocks noChangeAspect="1"/>
                </p:cNvGraphicFramePr>
                <p:nvPr/>
              </p:nvGraphicFramePr>
              <p:xfrm>
                <a:off x="1056" y="2112"/>
                <a:ext cx="208" cy="2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9451" name="Equation" r:id="rId5" imgW="139579" imgH="164957" progId="Equation.3">
                        <p:embed/>
                      </p:oleObj>
                    </mc:Choice>
                    <mc:Fallback>
                      <p:oleObj name="Equation" r:id="rId5" imgW="139579" imgH="164957" progId="Equation.3">
                        <p:embed/>
                        <p:pic>
                          <p:nvPicPr>
                            <p:cNvPr id="0" name="Object 3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56" y="2112"/>
                              <a:ext cx="208" cy="244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49163" name="Group 40"/>
              <p:cNvGrpSpPr>
                <a:grpSpLocks/>
              </p:cNvGrpSpPr>
              <p:nvPr/>
            </p:nvGrpSpPr>
            <p:grpSpPr bwMode="auto">
              <a:xfrm>
                <a:off x="1940" y="2249"/>
                <a:ext cx="203" cy="193"/>
                <a:chOff x="1008" y="2092"/>
                <a:chExt cx="288" cy="288"/>
              </a:xfrm>
            </p:grpSpPr>
            <p:sp>
              <p:nvSpPr>
                <p:cNvPr id="256041" name="Rectangle 41"/>
                <p:cNvSpPr>
                  <a:spLocks noChangeArrowheads="1"/>
                </p:cNvSpPr>
                <p:nvPr/>
              </p:nvSpPr>
              <p:spPr bwMode="auto">
                <a:xfrm>
                  <a:off x="1008" y="2092"/>
                  <a:ext cx="288" cy="288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aphicFrame>
              <p:nvGraphicFramePr>
                <p:cNvPr id="49245" name="Object 42"/>
                <p:cNvGraphicFramePr>
                  <a:graphicFrameLocks noChangeAspect="1"/>
                </p:cNvGraphicFramePr>
                <p:nvPr/>
              </p:nvGraphicFramePr>
              <p:xfrm>
                <a:off x="1056" y="2112"/>
                <a:ext cx="208" cy="2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9452" name="Equation" r:id="rId6" imgW="139579" imgH="164957" progId="Equation.3">
                        <p:embed/>
                      </p:oleObj>
                    </mc:Choice>
                    <mc:Fallback>
                      <p:oleObj name="Equation" r:id="rId6" imgW="139579" imgH="164957" progId="Equation.3">
                        <p:embed/>
                        <p:pic>
                          <p:nvPicPr>
                            <p:cNvPr id="0" name="Object 4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56" y="2112"/>
                              <a:ext cx="208" cy="244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49164" name="Group 43"/>
              <p:cNvGrpSpPr>
                <a:grpSpLocks/>
              </p:cNvGrpSpPr>
              <p:nvPr/>
            </p:nvGrpSpPr>
            <p:grpSpPr bwMode="auto">
              <a:xfrm>
                <a:off x="2459" y="2249"/>
                <a:ext cx="202" cy="193"/>
                <a:chOff x="1008" y="2092"/>
                <a:chExt cx="288" cy="288"/>
              </a:xfrm>
            </p:grpSpPr>
            <p:sp>
              <p:nvSpPr>
                <p:cNvPr id="256044" name="Rectangle 44"/>
                <p:cNvSpPr>
                  <a:spLocks noChangeArrowheads="1"/>
                </p:cNvSpPr>
                <p:nvPr/>
              </p:nvSpPr>
              <p:spPr bwMode="auto">
                <a:xfrm>
                  <a:off x="1008" y="2092"/>
                  <a:ext cx="288" cy="288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aphicFrame>
              <p:nvGraphicFramePr>
                <p:cNvPr id="49243" name="Object 45"/>
                <p:cNvGraphicFramePr>
                  <a:graphicFrameLocks noChangeAspect="1"/>
                </p:cNvGraphicFramePr>
                <p:nvPr/>
              </p:nvGraphicFramePr>
              <p:xfrm>
                <a:off x="1056" y="2112"/>
                <a:ext cx="208" cy="2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9453" name="Equation" r:id="rId7" imgW="139579" imgH="164957" progId="Equation.3">
                        <p:embed/>
                      </p:oleObj>
                    </mc:Choice>
                    <mc:Fallback>
                      <p:oleObj name="Equation" r:id="rId7" imgW="139579" imgH="164957" progId="Equation.3">
                        <p:embed/>
                        <p:pic>
                          <p:nvPicPr>
                            <p:cNvPr id="0" name="Object 4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56" y="2112"/>
                              <a:ext cx="208" cy="244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256046" name="Line 46"/>
              <p:cNvSpPr>
                <a:spLocks noChangeShapeType="1"/>
              </p:cNvSpPr>
              <p:nvPr/>
            </p:nvSpPr>
            <p:spPr bwMode="auto">
              <a:xfrm>
                <a:off x="2769" y="2336"/>
                <a:ext cx="0" cy="435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6047" name="Line 47"/>
              <p:cNvSpPr>
                <a:spLocks noChangeShapeType="1"/>
              </p:cNvSpPr>
              <p:nvPr/>
            </p:nvSpPr>
            <p:spPr bwMode="auto">
              <a:xfrm>
                <a:off x="718" y="3262"/>
                <a:ext cx="2031" cy="1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6048" name="Oval 48"/>
              <p:cNvSpPr>
                <a:spLocks noChangeArrowheads="1"/>
              </p:cNvSpPr>
              <p:nvPr/>
            </p:nvSpPr>
            <p:spPr bwMode="auto">
              <a:xfrm>
                <a:off x="2644" y="2747"/>
                <a:ext cx="219" cy="193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6049" name="Text Box 49"/>
              <p:cNvSpPr txBox="1">
                <a:spLocks noChangeArrowheads="1"/>
              </p:cNvSpPr>
              <p:nvPr/>
            </p:nvSpPr>
            <p:spPr bwMode="auto">
              <a:xfrm>
                <a:off x="2642" y="2703"/>
                <a:ext cx="223" cy="2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  <p:sp>
            <p:nvSpPr>
              <p:cNvPr id="256050" name="Line 50"/>
              <p:cNvSpPr>
                <a:spLocks noChangeShapeType="1"/>
              </p:cNvSpPr>
              <p:nvPr/>
            </p:nvSpPr>
            <p:spPr bwMode="auto">
              <a:xfrm>
                <a:off x="2537" y="2844"/>
                <a:ext cx="108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6051" name="Text Box 51"/>
              <p:cNvSpPr txBox="1">
                <a:spLocks noChangeArrowheads="1"/>
              </p:cNvSpPr>
              <p:nvPr/>
            </p:nvSpPr>
            <p:spPr bwMode="auto">
              <a:xfrm>
                <a:off x="2391" y="2544"/>
                <a:ext cx="394" cy="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-a4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56052" name="Oval 52"/>
              <p:cNvSpPr>
                <a:spLocks noChangeArrowheads="1"/>
              </p:cNvSpPr>
              <p:nvPr/>
            </p:nvSpPr>
            <p:spPr bwMode="auto">
              <a:xfrm>
                <a:off x="2137" y="2747"/>
                <a:ext cx="217" cy="193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6053" name="Text Box 53"/>
              <p:cNvSpPr txBox="1">
                <a:spLocks noChangeArrowheads="1"/>
              </p:cNvSpPr>
              <p:nvPr/>
            </p:nvSpPr>
            <p:spPr bwMode="auto">
              <a:xfrm>
                <a:off x="2135" y="2703"/>
                <a:ext cx="223" cy="2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  <p:sp>
            <p:nvSpPr>
              <p:cNvPr id="256054" name="Line 54"/>
              <p:cNvSpPr>
                <a:spLocks noChangeShapeType="1"/>
              </p:cNvSpPr>
              <p:nvPr/>
            </p:nvSpPr>
            <p:spPr bwMode="auto">
              <a:xfrm>
                <a:off x="2028" y="2844"/>
                <a:ext cx="11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6055" name="Text Box 55"/>
              <p:cNvSpPr txBox="1">
                <a:spLocks noChangeArrowheads="1"/>
              </p:cNvSpPr>
              <p:nvPr/>
            </p:nvSpPr>
            <p:spPr bwMode="auto">
              <a:xfrm>
                <a:off x="1882" y="2544"/>
                <a:ext cx="394" cy="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-a3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56056" name="Oval 56"/>
              <p:cNvSpPr>
                <a:spLocks noChangeArrowheads="1"/>
              </p:cNvSpPr>
              <p:nvPr/>
            </p:nvSpPr>
            <p:spPr bwMode="auto">
              <a:xfrm>
                <a:off x="1629" y="2747"/>
                <a:ext cx="217" cy="193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6057" name="Text Box 57"/>
              <p:cNvSpPr txBox="1">
                <a:spLocks noChangeArrowheads="1"/>
              </p:cNvSpPr>
              <p:nvPr/>
            </p:nvSpPr>
            <p:spPr bwMode="auto">
              <a:xfrm>
                <a:off x="1627" y="2703"/>
                <a:ext cx="223" cy="2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  <p:sp>
            <p:nvSpPr>
              <p:cNvPr id="256058" name="Line 58"/>
              <p:cNvSpPr>
                <a:spLocks noChangeShapeType="1"/>
              </p:cNvSpPr>
              <p:nvPr/>
            </p:nvSpPr>
            <p:spPr bwMode="auto">
              <a:xfrm>
                <a:off x="1521" y="2844"/>
                <a:ext cx="109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6059" name="Text Box 59"/>
              <p:cNvSpPr txBox="1">
                <a:spLocks noChangeArrowheads="1"/>
              </p:cNvSpPr>
              <p:nvPr/>
            </p:nvSpPr>
            <p:spPr bwMode="auto">
              <a:xfrm>
                <a:off x="1375" y="2544"/>
                <a:ext cx="394" cy="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-a2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56060" name="Oval 60"/>
              <p:cNvSpPr>
                <a:spLocks noChangeArrowheads="1"/>
              </p:cNvSpPr>
              <p:nvPr/>
            </p:nvSpPr>
            <p:spPr bwMode="auto">
              <a:xfrm>
                <a:off x="1120" y="2747"/>
                <a:ext cx="219" cy="193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6061" name="Text Box 61"/>
              <p:cNvSpPr txBox="1">
                <a:spLocks noChangeArrowheads="1"/>
              </p:cNvSpPr>
              <p:nvPr/>
            </p:nvSpPr>
            <p:spPr bwMode="auto">
              <a:xfrm>
                <a:off x="1120" y="2703"/>
                <a:ext cx="223" cy="2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  <p:sp>
            <p:nvSpPr>
              <p:cNvPr id="256062" name="Line 62"/>
              <p:cNvSpPr>
                <a:spLocks noChangeShapeType="1"/>
              </p:cNvSpPr>
              <p:nvPr/>
            </p:nvSpPr>
            <p:spPr bwMode="auto">
              <a:xfrm>
                <a:off x="1013" y="2844"/>
                <a:ext cx="108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6063" name="Text Box 63"/>
              <p:cNvSpPr txBox="1">
                <a:spLocks noChangeArrowheads="1"/>
              </p:cNvSpPr>
              <p:nvPr/>
            </p:nvSpPr>
            <p:spPr bwMode="auto">
              <a:xfrm>
                <a:off x="868" y="2544"/>
                <a:ext cx="394" cy="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-a1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56064" name="Line 64"/>
              <p:cNvSpPr>
                <a:spLocks noChangeShapeType="1"/>
              </p:cNvSpPr>
              <p:nvPr/>
            </p:nvSpPr>
            <p:spPr bwMode="auto">
              <a:xfrm>
                <a:off x="1232" y="2946"/>
                <a:ext cx="0" cy="322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6065" name="Line 65"/>
              <p:cNvSpPr>
                <a:spLocks noChangeShapeType="1"/>
              </p:cNvSpPr>
              <p:nvPr/>
            </p:nvSpPr>
            <p:spPr bwMode="auto">
              <a:xfrm>
                <a:off x="1232" y="2423"/>
                <a:ext cx="0" cy="319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6066" name="Line 66"/>
              <p:cNvSpPr>
                <a:spLocks noChangeShapeType="1"/>
              </p:cNvSpPr>
              <p:nvPr/>
            </p:nvSpPr>
            <p:spPr bwMode="auto">
              <a:xfrm>
                <a:off x="1743" y="2946"/>
                <a:ext cx="0" cy="322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6067" name="Line 67"/>
              <p:cNvSpPr>
                <a:spLocks noChangeShapeType="1"/>
              </p:cNvSpPr>
              <p:nvPr/>
            </p:nvSpPr>
            <p:spPr bwMode="auto">
              <a:xfrm>
                <a:off x="2252" y="2946"/>
                <a:ext cx="0" cy="322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6068" name="Line 68"/>
              <p:cNvSpPr>
                <a:spLocks noChangeShapeType="1"/>
              </p:cNvSpPr>
              <p:nvPr/>
            </p:nvSpPr>
            <p:spPr bwMode="auto">
              <a:xfrm>
                <a:off x="2763" y="2946"/>
                <a:ext cx="0" cy="322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6069" name="Line 69"/>
              <p:cNvSpPr>
                <a:spLocks noChangeShapeType="1"/>
              </p:cNvSpPr>
              <p:nvPr/>
            </p:nvSpPr>
            <p:spPr bwMode="auto">
              <a:xfrm flipH="1" flipV="1">
                <a:off x="721" y="2423"/>
                <a:ext cx="3" cy="1004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6070" name="Line 70"/>
              <p:cNvSpPr>
                <a:spLocks noChangeShapeType="1"/>
              </p:cNvSpPr>
              <p:nvPr/>
            </p:nvSpPr>
            <p:spPr bwMode="auto">
              <a:xfrm>
                <a:off x="1743" y="2423"/>
                <a:ext cx="0" cy="319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6071" name="Line 71"/>
              <p:cNvSpPr>
                <a:spLocks noChangeShapeType="1"/>
              </p:cNvSpPr>
              <p:nvPr/>
            </p:nvSpPr>
            <p:spPr bwMode="auto">
              <a:xfrm>
                <a:off x="2252" y="2423"/>
                <a:ext cx="0" cy="319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6072" name="Text Box 72"/>
              <p:cNvSpPr txBox="1">
                <a:spLocks noChangeArrowheads="1"/>
              </p:cNvSpPr>
              <p:nvPr/>
            </p:nvSpPr>
            <p:spPr bwMode="auto">
              <a:xfrm>
                <a:off x="241" y="3184"/>
                <a:ext cx="414" cy="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y[k]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56073" name="Line 73"/>
              <p:cNvSpPr>
                <a:spLocks noChangeShapeType="1"/>
              </p:cNvSpPr>
              <p:nvPr/>
            </p:nvSpPr>
            <p:spPr bwMode="auto">
              <a:xfrm>
                <a:off x="707" y="1409"/>
                <a:ext cx="2043" cy="1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6074" name="Line 74"/>
              <p:cNvSpPr>
                <a:spLocks noChangeShapeType="1"/>
              </p:cNvSpPr>
              <p:nvPr/>
            </p:nvSpPr>
            <p:spPr bwMode="auto">
              <a:xfrm>
                <a:off x="711" y="1291"/>
                <a:ext cx="0" cy="435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6075" name="Line 75"/>
              <p:cNvSpPr>
                <a:spLocks noChangeShapeType="1"/>
              </p:cNvSpPr>
              <p:nvPr/>
            </p:nvSpPr>
            <p:spPr bwMode="auto">
              <a:xfrm>
                <a:off x="726" y="1919"/>
                <a:ext cx="0" cy="319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6076" name="Line 76"/>
              <p:cNvSpPr>
                <a:spLocks noChangeShapeType="1"/>
              </p:cNvSpPr>
              <p:nvPr/>
            </p:nvSpPr>
            <p:spPr bwMode="auto">
              <a:xfrm>
                <a:off x="2758" y="1404"/>
                <a:ext cx="0" cy="321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6077" name="Line 77"/>
              <p:cNvSpPr>
                <a:spLocks noChangeShapeType="1"/>
              </p:cNvSpPr>
              <p:nvPr/>
            </p:nvSpPr>
            <p:spPr bwMode="auto">
              <a:xfrm flipH="1">
                <a:off x="2761" y="1938"/>
                <a:ext cx="1" cy="399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6078" name="Line 78"/>
              <p:cNvSpPr>
                <a:spLocks noChangeShapeType="1"/>
              </p:cNvSpPr>
              <p:nvPr/>
            </p:nvSpPr>
            <p:spPr bwMode="auto">
              <a:xfrm>
                <a:off x="2250" y="1404"/>
                <a:ext cx="0" cy="321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6079" name="Line 79"/>
              <p:cNvSpPr>
                <a:spLocks noChangeShapeType="1"/>
              </p:cNvSpPr>
              <p:nvPr/>
            </p:nvSpPr>
            <p:spPr bwMode="auto">
              <a:xfrm>
                <a:off x="2250" y="1918"/>
                <a:ext cx="0" cy="319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6080" name="Line 80"/>
              <p:cNvSpPr>
                <a:spLocks noChangeShapeType="1"/>
              </p:cNvSpPr>
              <p:nvPr/>
            </p:nvSpPr>
            <p:spPr bwMode="auto">
              <a:xfrm>
                <a:off x="1741" y="1404"/>
                <a:ext cx="0" cy="321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6081" name="Line 81"/>
              <p:cNvSpPr>
                <a:spLocks noChangeShapeType="1"/>
              </p:cNvSpPr>
              <p:nvPr/>
            </p:nvSpPr>
            <p:spPr bwMode="auto">
              <a:xfrm>
                <a:off x="1743" y="1918"/>
                <a:ext cx="0" cy="319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6082" name="Line 82"/>
              <p:cNvSpPr>
                <a:spLocks noChangeShapeType="1"/>
              </p:cNvSpPr>
              <p:nvPr/>
            </p:nvSpPr>
            <p:spPr bwMode="auto">
              <a:xfrm flipH="1">
                <a:off x="1234" y="1415"/>
                <a:ext cx="1" cy="318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49202" name="Group 83"/>
              <p:cNvGrpSpPr>
                <a:grpSpLocks/>
              </p:cNvGrpSpPr>
              <p:nvPr/>
            </p:nvGrpSpPr>
            <p:grpSpPr bwMode="auto">
              <a:xfrm>
                <a:off x="395" y="1521"/>
                <a:ext cx="2479" cy="444"/>
                <a:chOff x="2457" y="2797"/>
                <a:chExt cx="2564" cy="490"/>
              </a:xfrm>
            </p:grpSpPr>
            <p:sp>
              <p:nvSpPr>
                <p:cNvPr id="256084" name="Oval 84"/>
                <p:cNvSpPr>
                  <a:spLocks noChangeArrowheads="1"/>
                </p:cNvSpPr>
                <p:nvPr/>
              </p:nvSpPr>
              <p:spPr bwMode="auto">
                <a:xfrm>
                  <a:off x="2686" y="3022"/>
                  <a:ext cx="225" cy="213"/>
                </a:xfrm>
                <a:prstGeom prst="ellips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6085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2682" y="2974"/>
                  <a:ext cx="231" cy="3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FFFF66"/>
                      </a:solidFill>
                      <a:cs typeface="+mn-cs"/>
                    </a:rPr>
                    <a:t>x</a:t>
                  </a:r>
                </a:p>
              </p:txBody>
            </p:sp>
            <p:sp>
              <p:nvSpPr>
                <p:cNvPr id="256086" name="Line 86"/>
                <p:cNvSpPr>
                  <a:spLocks noChangeShapeType="1"/>
                </p:cNvSpPr>
                <p:nvPr/>
              </p:nvSpPr>
              <p:spPr bwMode="auto">
                <a:xfrm>
                  <a:off x="2575" y="3129"/>
                  <a:ext cx="112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6087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457" y="2797"/>
                  <a:ext cx="341" cy="3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 b="0">
                      <a:solidFill>
                        <a:srgbClr val="FFFF66"/>
                      </a:solidFill>
                      <a:cs typeface="+mn-cs"/>
                    </a:rPr>
                    <a:t>bo</a:t>
                  </a:r>
                  <a:endParaRPr lang="en-US">
                    <a:solidFill>
                      <a:srgbClr val="FFFF66"/>
                    </a:solidFill>
                    <a:cs typeface="+mn-cs"/>
                  </a:endParaRPr>
                </a:p>
              </p:txBody>
            </p:sp>
            <p:sp>
              <p:nvSpPr>
                <p:cNvPr id="256088" name="Oval 88"/>
                <p:cNvSpPr>
                  <a:spLocks noChangeArrowheads="1"/>
                </p:cNvSpPr>
                <p:nvPr/>
              </p:nvSpPr>
              <p:spPr bwMode="auto">
                <a:xfrm>
                  <a:off x="4787" y="3022"/>
                  <a:ext cx="218" cy="213"/>
                </a:xfrm>
                <a:prstGeom prst="ellips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6089" name="Text Box 89"/>
                <p:cNvSpPr txBox="1">
                  <a:spLocks noChangeArrowheads="1"/>
                </p:cNvSpPr>
                <p:nvPr/>
              </p:nvSpPr>
              <p:spPr bwMode="auto">
                <a:xfrm>
                  <a:off x="4790" y="2974"/>
                  <a:ext cx="231" cy="3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FFFF66"/>
                      </a:solidFill>
                      <a:cs typeface="+mn-cs"/>
                    </a:rPr>
                    <a:t>x</a:t>
                  </a:r>
                </a:p>
              </p:txBody>
            </p:sp>
            <p:sp>
              <p:nvSpPr>
                <p:cNvPr id="256090" name="Line 90"/>
                <p:cNvSpPr>
                  <a:spLocks noChangeShapeType="1"/>
                </p:cNvSpPr>
                <p:nvPr/>
              </p:nvSpPr>
              <p:spPr bwMode="auto">
                <a:xfrm>
                  <a:off x="4676" y="3129"/>
                  <a:ext cx="119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6091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4558" y="2797"/>
                  <a:ext cx="341" cy="3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 b="0">
                      <a:solidFill>
                        <a:srgbClr val="FFFF66"/>
                      </a:solidFill>
                      <a:cs typeface="+mn-cs"/>
                    </a:rPr>
                    <a:t>b4</a:t>
                  </a:r>
                  <a:endParaRPr lang="en-US">
                    <a:solidFill>
                      <a:srgbClr val="FFFF66"/>
                    </a:solidFill>
                    <a:cs typeface="+mn-cs"/>
                  </a:endParaRPr>
                </a:p>
              </p:txBody>
            </p:sp>
            <p:sp>
              <p:nvSpPr>
                <p:cNvPr id="256092" name="Oval 92"/>
                <p:cNvSpPr>
                  <a:spLocks noChangeArrowheads="1"/>
                </p:cNvSpPr>
                <p:nvPr/>
              </p:nvSpPr>
              <p:spPr bwMode="auto">
                <a:xfrm>
                  <a:off x="4262" y="3022"/>
                  <a:ext cx="225" cy="213"/>
                </a:xfrm>
                <a:prstGeom prst="ellips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6093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4260" y="2974"/>
                  <a:ext cx="234" cy="3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FFFF66"/>
                      </a:solidFill>
                      <a:cs typeface="+mn-cs"/>
                    </a:rPr>
                    <a:t>x</a:t>
                  </a:r>
                </a:p>
              </p:txBody>
            </p:sp>
            <p:sp>
              <p:nvSpPr>
                <p:cNvPr id="256094" name="Line 94"/>
                <p:cNvSpPr>
                  <a:spLocks noChangeShapeType="1"/>
                </p:cNvSpPr>
                <p:nvPr/>
              </p:nvSpPr>
              <p:spPr bwMode="auto">
                <a:xfrm>
                  <a:off x="4150" y="3129"/>
                  <a:ext cx="113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6095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4032" y="2797"/>
                  <a:ext cx="340" cy="3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 b="0">
                      <a:solidFill>
                        <a:srgbClr val="FFFF66"/>
                      </a:solidFill>
                      <a:cs typeface="+mn-cs"/>
                    </a:rPr>
                    <a:t>b3</a:t>
                  </a:r>
                  <a:endParaRPr lang="en-US">
                    <a:solidFill>
                      <a:srgbClr val="FFFF66"/>
                    </a:solidFill>
                    <a:cs typeface="+mn-cs"/>
                  </a:endParaRPr>
                </a:p>
              </p:txBody>
            </p:sp>
            <p:sp>
              <p:nvSpPr>
                <p:cNvPr id="256096" name="Oval 96"/>
                <p:cNvSpPr>
                  <a:spLocks noChangeArrowheads="1"/>
                </p:cNvSpPr>
                <p:nvPr/>
              </p:nvSpPr>
              <p:spPr bwMode="auto">
                <a:xfrm>
                  <a:off x="3737" y="3022"/>
                  <a:ext cx="217" cy="213"/>
                </a:xfrm>
                <a:prstGeom prst="ellips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609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3734" y="2975"/>
                  <a:ext cx="231" cy="3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FFFF66"/>
                      </a:solidFill>
                      <a:cs typeface="+mn-cs"/>
                    </a:rPr>
                    <a:t>x</a:t>
                  </a:r>
                </a:p>
              </p:txBody>
            </p:sp>
            <p:sp>
              <p:nvSpPr>
                <p:cNvPr id="256098" name="Line 98"/>
                <p:cNvSpPr>
                  <a:spLocks noChangeShapeType="1"/>
                </p:cNvSpPr>
                <p:nvPr/>
              </p:nvSpPr>
              <p:spPr bwMode="auto">
                <a:xfrm>
                  <a:off x="3625" y="3129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6099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3508" y="2797"/>
                  <a:ext cx="341" cy="3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 b="0">
                      <a:solidFill>
                        <a:srgbClr val="FFFF66"/>
                      </a:solidFill>
                      <a:cs typeface="+mn-cs"/>
                    </a:rPr>
                    <a:t>b2</a:t>
                  </a:r>
                  <a:endParaRPr lang="en-US">
                    <a:solidFill>
                      <a:srgbClr val="FFFF66"/>
                    </a:solidFill>
                    <a:cs typeface="+mn-cs"/>
                  </a:endParaRPr>
                </a:p>
              </p:txBody>
            </p:sp>
            <p:sp>
              <p:nvSpPr>
                <p:cNvPr id="256100" name="Oval 100"/>
                <p:cNvSpPr>
                  <a:spLocks noChangeArrowheads="1"/>
                </p:cNvSpPr>
                <p:nvPr/>
              </p:nvSpPr>
              <p:spPr bwMode="auto">
                <a:xfrm>
                  <a:off x="3211" y="3022"/>
                  <a:ext cx="227" cy="213"/>
                </a:xfrm>
                <a:prstGeom prst="ellips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6101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3211" y="2975"/>
                  <a:ext cx="231" cy="3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FFFF66"/>
                      </a:solidFill>
                      <a:cs typeface="+mn-cs"/>
                    </a:rPr>
                    <a:t>x</a:t>
                  </a:r>
                </a:p>
              </p:txBody>
            </p:sp>
            <p:sp>
              <p:nvSpPr>
                <p:cNvPr id="256102" name="Line 102"/>
                <p:cNvSpPr>
                  <a:spLocks noChangeShapeType="1"/>
                </p:cNvSpPr>
                <p:nvPr/>
              </p:nvSpPr>
              <p:spPr bwMode="auto">
                <a:xfrm>
                  <a:off x="3100" y="3129"/>
                  <a:ext cx="112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6103" name="Text Box 103"/>
                <p:cNvSpPr txBox="1">
                  <a:spLocks noChangeArrowheads="1"/>
                </p:cNvSpPr>
                <p:nvPr/>
              </p:nvSpPr>
              <p:spPr bwMode="auto">
                <a:xfrm>
                  <a:off x="2982" y="2797"/>
                  <a:ext cx="334" cy="3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 b="0">
                      <a:solidFill>
                        <a:srgbClr val="FFFF66"/>
                      </a:solidFill>
                      <a:cs typeface="+mn-cs"/>
                    </a:rPr>
                    <a:t>b1</a:t>
                  </a:r>
                  <a:endParaRPr lang="en-US">
                    <a:solidFill>
                      <a:srgbClr val="FFFF66"/>
                    </a:solidFill>
                    <a:cs typeface="+mn-cs"/>
                  </a:endParaRPr>
                </a:p>
              </p:txBody>
            </p:sp>
          </p:grpSp>
          <p:sp>
            <p:nvSpPr>
              <p:cNvPr id="256104" name="Line 104"/>
              <p:cNvSpPr>
                <a:spLocks noChangeShapeType="1"/>
              </p:cNvSpPr>
              <p:nvPr/>
            </p:nvSpPr>
            <p:spPr bwMode="auto">
              <a:xfrm>
                <a:off x="1234" y="1918"/>
                <a:ext cx="0" cy="319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6105" name="Oval 105"/>
              <p:cNvSpPr>
                <a:spLocks noChangeArrowheads="1"/>
              </p:cNvSpPr>
              <p:nvPr/>
            </p:nvSpPr>
            <p:spPr bwMode="auto">
              <a:xfrm>
                <a:off x="617" y="2240"/>
                <a:ext cx="218" cy="193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6106" name="Text Box 106"/>
              <p:cNvSpPr txBox="1">
                <a:spLocks noChangeArrowheads="1"/>
              </p:cNvSpPr>
              <p:nvPr/>
            </p:nvSpPr>
            <p:spPr bwMode="auto">
              <a:xfrm>
                <a:off x="613" y="2197"/>
                <a:ext cx="228" cy="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  <p:sp>
            <p:nvSpPr>
              <p:cNvPr id="256107" name="Oval 107"/>
              <p:cNvSpPr>
                <a:spLocks noChangeArrowheads="1"/>
              </p:cNvSpPr>
              <p:nvPr/>
            </p:nvSpPr>
            <p:spPr bwMode="auto">
              <a:xfrm>
                <a:off x="2142" y="2240"/>
                <a:ext cx="217" cy="193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6108" name="Text Box 108"/>
              <p:cNvSpPr txBox="1">
                <a:spLocks noChangeArrowheads="1"/>
              </p:cNvSpPr>
              <p:nvPr/>
            </p:nvSpPr>
            <p:spPr bwMode="auto">
              <a:xfrm>
                <a:off x="2136" y="2197"/>
                <a:ext cx="228" cy="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  <p:sp>
            <p:nvSpPr>
              <p:cNvPr id="256109" name="Oval 109"/>
              <p:cNvSpPr>
                <a:spLocks noChangeArrowheads="1"/>
              </p:cNvSpPr>
              <p:nvPr/>
            </p:nvSpPr>
            <p:spPr bwMode="auto">
              <a:xfrm>
                <a:off x="1634" y="2240"/>
                <a:ext cx="218" cy="193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6110" name="Text Box 110"/>
              <p:cNvSpPr txBox="1">
                <a:spLocks noChangeArrowheads="1"/>
              </p:cNvSpPr>
              <p:nvPr/>
            </p:nvSpPr>
            <p:spPr bwMode="auto">
              <a:xfrm>
                <a:off x="1628" y="2197"/>
                <a:ext cx="228" cy="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  <p:sp>
            <p:nvSpPr>
              <p:cNvPr id="256111" name="Oval 111"/>
              <p:cNvSpPr>
                <a:spLocks noChangeArrowheads="1"/>
              </p:cNvSpPr>
              <p:nvPr/>
            </p:nvSpPr>
            <p:spPr bwMode="auto">
              <a:xfrm>
                <a:off x="1118" y="2249"/>
                <a:ext cx="217" cy="193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6112" name="Text Box 112"/>
              <p:cNvSpPr txBox="1">
                <a:spLocks noChangeArrowheads="1"/>
              </p:cNvSpPr>
              <p:nvPr/>
            </p:nvSpPr>
            <p:spPr bwMode="auto">
              <a:xfrm>
                <a:off x="1122" y="2197"/>
                <a:ext cx="228" cy="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  <p:sp>
            <p:nvSpPr>
              <p:cNvPr id="256113" name="Line 113"/>
              <p:cNvSpPr>
                <a:spLocks noChangeShapeType="1"/>
              </p:cNvSpPr>
              <p:nvPr/>
            </p:nvSpPr>
            <p:spPr bwMode="auto">
              <a:xfrm flipH="1">
                <a:off x="1343" y="2336"/>
                <a:ext cx="78" cy="2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6114" name="Line 114"/>
              <p:cNvSpPr>
                <a:spLocks noChangeShapeType="1"/>
              </p:cNvSpPr>
              <p:nvPr/>
            </p:nvSpPr>
            <p:spPr bwMode="auto">
              <a:xfrm flipH="1">
                <a:off x="1851" y="2336"/>
                <a:ext cx="89" cy="2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6115" name="Line 115"/>
              <p:cNvSpPr>
                <a:spLocks noChangeShapeType="1"/>
              </p:cNvSpPr>
              <p:nvPr/>
            </p:nvSpPr>
            <p:spPr bwMode="auto">
              <a:xfrm flipH="1">
                <a:off x="2358" y="2336"/>
                <a:ext cx="101" cy="2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6116" name="Line 116"/>
              <p:cNvSpPr>
                <a:spLocks noChangeShapeType="1"/>
              </p:cNvSpPr>
              <p:nvPr/>
            </p:nvSpPr>
            <p:spPr bwMode="auto">
              <a:xfrm flipH="1">
                <a:off x="835" y="2336"/>
                <a:ext cx="67" cy="2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6117" name="Line 117"/>
              <p:cNvSpPr>
                <a:spLocks noChangeShapeType="1"/>
              </p:cNvSpPr>
              <p:nvPr/>
            </p:nvSpPr>
            <p:spPr bwMode="auto">
              <a:xfrm flipH="1">
                <a:off x="2675" y="2336"/>
                <a:ext cx="86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49217" name="Group 118"/>
              <p:cNvGrpSpPr>
                <a:grpSpLocks/>
              </p:cNvGrpSpPr>
              <p:nvPr/>
            </p:nvGrpSpPr>
            <p:grpSpPr bwMode="auto">
              <a:xfrm>
                <a:off x="720" y="2018"/>
                <a:ext cx="1996" cy="227"/>
                <a:chOff x="618" y="2306"/>
                <a:chExt cx="2173" cy="227"/>
              </a:xfrm>
            </p:grpSpPr>
            <p:sp>
              <p:nvSpPr>
                <p:cNvPr id="256119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618" y="2306"/>
                  <a:ext cx="457" cy="2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800" b="0">
                      <a:solidFill>
                        <a:srgbClr val="FFFF66"/>
                      </a:solidFill>
                      <a:cs typeface="+mn-cs"/>
                    </a:rPr>
                    <a:t>x1[k]</a:t>
                  </a:r>
                  <a:endParaRPr lang="en-US">
                    <a:solidFill>
                      <a:srgbClr val="FFFF66"/>
                    </a:solidFill>
                    <a:cs typeface="+mn-cs"/>
                  </a:endParaRPr>
                </a:p>
              </p:txBody>
            </p:sp>
            <p:sp>
              <p:nvSpPr>
                <p:cNvPr id="256120" name="Text Box 120"/>
                <p:cNvSpPr txBox="1">
                  <a:spLocks noChangeArrowheads="1"/>
                </p:cNvSpPr>
                <p:nvPr/>
              </p:nvSpPr>
              <p:spPr bwMode="auto">
                <a:xfrm>
                  <a:off x="1229" y="2306"/>
                  <a:ext cx="457" cy="2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800" b="0">
                      <a:solidFill>
                        <a:srgbClr val="FFFF66"/>
                      </a:solidFill>
                      <a:cs typeface="+mn-cs"/>
                    </a:rPr>
                    <a:t>x2[k]</a:t>
                  </a:r>
                  <a:endParaRPr lang="en-US">
                    <a:solidFill>
                      <a:srgbClr val="FFFF66"/>
                    </a:solidFill>
                    <a:cs typeface="+mn-cs"/>
                  </a:endParaRPr>
                </a:p>
              </p:txBody>
            </p:sp>
            <p:sp>
              <p:nvSpPr>
                <p:cNvPr id="256121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1806" y="2306"/>
                  <a:ext cx="457" cy="2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800" b="0">
                      <a:solidFill>
                        <a:srgbClr val="FFFF66"/>
                      </a:solidFill>
                      <a:cs typeface="+mn-cs"/>
                    </a:rPr>
                    <a:t>x3[k]</a:t>
                  </a:r>
                  <a:endParaRPr lang="en-US">
                    <a:solidFill>
                      <a:srgbClr val="FFFF66"/>
                    </a:solidFill>
                    <a:cs typeface="+mn-cs"/>
                  </a:endParaRPr>
                </a:p>
              </p:txBody>
            </p:sp>
            <p:sp>
              <p:nvSpPr>
                <p:cNvPr id="256122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2334" y="2306"/>
                  <a:ext cx="457" cy="2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800" b="0">
                      <a:solidFill>
                        <a:srgbClr val="FFFF66"/>
                      </a:solidFill>
                      <a:cs typeface="+mn-cs"/>
                    </a:rPr>
                    <a:t>x4[k]</a:t>
                  </a:r>
                  <a:endParaRPr lang="en-US">
                    <a:solidFill>
                      <a:srgbClr val="FFFF66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256123" name="Line 123"/>
            <p:cNvSpPr>
              <a:spLocks noChangeShapeType="1"/>
            </p:cNvSpPr>
            <p:nvPr/>
          </p:nvSpPr>
          <p:spPr bwMode="auto">
            <a:xfrm>
              <a:off x="2832" y="2640"/>
              <a:ext cx="288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6124" name="Text Box 124"/>
            <p:cNvSpPr txBox="1">
              <a:spLocks noChangeArrowheads="1"/>
            </p:cNvSpPr>
            <p:nvPr/>
          </p:nvSpPr>
          <p:spPr bwMode="auto">
            <a:xfrm>
              <a:off x="2400" y="2496"/>
              <a:ext cx="45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e[k]</a:t>
              </a:r>
            </a:p>
          </p:txBody>
        </p:sp>
      </p:grpSp>
      <p:sp>
        <p:nvSpPr>
          <p:cNvPr id="256126" name="Oval 126"/>
          <p:cNvSpPr>
            <a:spLocks noChangeArrowheads="1"/>
          </p:cNvSpPr>
          <p:nvPr/>
        </p:nvSpPr>
        <p:spPr bwMode="auto">
          <a:xfrm>
            <a:off x="3924300" y="3968750"/>
            <a:ext cx="1116013" cy="720725"/>
          </a:xfrm>
          <a:prstGeom prst="ellipse">
            <a:avLst/>
          </a:prstGeom>
          <a:solidFill>
            <a:srgbClr val="FFFF6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699500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Quantization Noise / Stat</a:t>
            </a:r>
            <a:r>
              <a:rPr lang="en-US" sz="3200" dirty="0" smtClean="0"/>
              <a:t>istical </a:t>
            </a:r>
            <a:r>
              <a:rPr lang="en-US" sz="3200" dirty="0"/>
              <a:t>Analysis</a:t>
            </a:r>
            <a:endParaRPr lang="en-US" sz="3200" dirty="0" smtClean="0">
              <a:cs typeface="+mj-cs"/>
            </a:endParaRP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2400" b="0" dirty="0" smtClean="0">
                <a:cs typeface="+mn-cs"/>
              </a:rPr>
              <a:t>PS: In a </a:t>
            </a:r>
            <a:r>
              <a:rPr lang="en-US" sz="2400" b="0" u="sng" dirty="0" smtClean="0">
                <a:cs typeface="+mn-cs"/>
              </a:rPr>
              <a:t>direct form</a:t>
            </a:r>
            <a:r>
              <a:rPr lang="en-US" sz="2400" b="0" dirty="0" smtClean="0">
                <a:cs typeface="+mn-cs"/>
              </a:rPr>
              <a:t> realization all noise sources can be </a:t>
            </a:r>
          </a:p>
          <a:p>
            <a:pPr marL="0" indent="0">
              <a:buNone/>
              <a:defRPr/>
            </a:pPr>
            <a:r>
              <a:rPr lang="en-US" sz="2400" b="0" dirty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      lumped into </a:t>
            </a:r>
            <a:r>
              <a:rPr lang="en-US" sz="2400" b="0" u="sng" dirty="0" smtClean="0">
                <a:cs typeface="+mn-cs"/>
              </a:rPr>
              <a:t>two </a:t>
            </a:r>
            <a:r>
              <a:rPr lang="en-US" sz="2400" b="0" dirty="0" smtClean="0">
                <a:cs typeface="+mn-cs"/>
              </a:rPr>
              <a:t>equivalent noise sources</a:t>
            </a:r>
          </a:p>
          <a:p>
            <a:pPr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None/>
              <a:defRPr/>
            </a:pPr>
            <a:r>
              <a:rPr lang="en-US" sz="2000" b="0" dirty="0" smtClean="0"/>
              <a:t>   …</a:t>
            </a:r>
            <a:r>
              <a:rPr lang="en-US" sz="2000" b="0" dirty="0"/>
              <a:t>which simplifies analysis considerably</a:t>
            </a: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</a:t>
            </a:r>
          </a:p>
        </p:txBody>
      </p:sp>
      <p:sp>
        <p:nvSpPr>
          <p:cNvPr id="257119" name="Line 95"/>
          <p:cNvSpPr>
            <a:spLocks noChangeShapeType="1"/>
          </p:cNvSpPr>
          <p:nvPr/>
        </p:nvSpPr>
        <p:spPr bwMode="auto">
          <a:xfrm>
            <a:off x="5638800" y="2057400"/>
            <a:ext cx="0" cy="3810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7120" name="Text Box 96"/>
          <p:cNvSpPr txBox="1">
            <a:spLocks noChangeArrowheads="1"/>
          </p:cNvSpPr>
          <p:nvPr/>
        </p:nvSpPr>
        <p:spPr bwMode="auto">
          <a:xfrm>
            <a:off x="5630863" y="1828800"/>
            <a:ext cx="896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e1[k]</a:t>
            </a:r>
          </a:p>
        </p:txBody>
      </p:sp>
      <p:grpSp>
        <p:nvGrpSpPr>
          <p:cNvPr id="50181" name="Group 98"/>
          <p:cNvGrpSpPr>
            <a:grpSpLocks/>
          </p:cNvGrpSpPr>
          <p:nvPr/>
        </p:nvGrpSpPr>
        <p:grpSpPr bwMode="auto">
          <a:xfrm>
            <a:off x="5899150" y="3894138"/>
            <a:ext cx="300038" cy="301625"/>
            <a:chOff x="1008" y="2092"/>
            <a:chExt cx="288" cy="288"/>
          </a:xfrm>
        </p:grpSpPr>
        <p:sp>
          <p:nvSpPr>
            <p:cNvPr id="257123" name="Rectangle 99"/>
            <p:cNvSpPr>
              <a:spLocks noChangeArrowheads="1"/>
            </p:cNvSpPr>
            <p:nvPr/>
          </p:nvSpPr>
          <p:spPr bwMode="auto">
            <a:xfrm>
              <a:off x="1008" y="2092"/>
              <a:ext cx="288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50290" name="Object 100"/>
            <p:cNvGraphicFramePr>
              <a:graphicFrameLocks noChangeAspect="1"/>
            </p:cNvGraphicFramePr>
            <p:nvPr/>
          </p:nvGraphicFramePr>
          <p:xfrm>
            <a:off x="1056" y="2112"/>
            <a:ext cx="208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487" name="Equation" r:id="rId3" imgW="139579" imgH="164957" progId="Equation.3">
                    <p:embed/>
                  </p:oleObj>
                </mc:Choice>
                <mc:Fallback>
                  <p:oleObj name="Equation" r:id="rId3" imgW="139579" imgH="164957" progId="Equation.3">
                    <p:embed/>
                    <p:pic>
                      <p:nvPicPr>
                        <p:cNvPr id="0" name="Object 1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2112"/>
                          <a:ext cx="208" cy="24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7125" name="Line 101"/>
          <p:cNvSpPr>
            <a:spLocks noChangeShapeType="1"/>
          </p:cNvSpPr>
          <p:nvPr/>
        </p:nvSpPr>
        <p:spPr bwMode="auto">
          <a:xfrm>
            <a:off x="6199188" y="4044950"/>
            <a:ext cx="401637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50183" name="Group 102"/>
          <p:cNvGrpSpPr>
            <a:grpSpLocks/>
          </p:cNvGrpSpPr>
          <p:nvPr/>
        </p:nvGrpSpPr>
        <p:grpSpPr bwMode="auto">
          <a:xfrm>
            <a:off x="6600825" y="3894138"/>
            <a:ext cx="301625" cy="301625"/>
            <a:chOff x="1008" y="2092"/>
            <a:chExt cx="288" cy="288"/>
          </a:xfrm>
        </p:grpSpPr>
        <p:sp>
          <p:nvSpPr>
            <p:cNvPr id="257127" name="Rectangle 103"/>
            <p:cNvSpPr>
              <a:spLocks noChangeArrowheads="1"/>
            </p:cNvSpPr>
            <p:nvPr/>
          </p:nvSpPr>
          <p:spPr bwMode="auto">
            <a:xfrm>
              <a:off x="1008" y="2092"/>
              <a:ext cx="288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50288" name="Object 104"/>
            <p:cNvGraphicFramePr>
              <a:graphicFrameLocks noChangeAspect="1"/>
            </p:cNvGraphicFramePr>
            <p:nvPr/>
          </p:nvGraphicFramePr>
          <p:xfrm>
            <a:off x="1056" y="2112"/>
            <a:ext cx="208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488" name="Equation" r:id="rId5" imgW="139579" imgH="164957" progId="Equation.3">
                    <p:embed/>
                  </p:oleObj>
                </mc:Choice>
                <mc:Fallback>
                  <p:oleObj name="Equation" r:id="rId5" imgW="139579" imgH="164957" progId="Equation.3">
                    <p:embed/>
                    <p:pic>
                      <p:nvPicPr>
                        <p:cNvPr id="0" name="Object 1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2112"/>
                          <a:ext cx="208" cy="24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0184" name="Group 105"/>
          <p:cNvGrpSpPr>
            <a:grpSpLocks/>
          </p:cNvGrpSpPr>
          <p:nvPr/>
        </p:nvGrpSpPr>
        <p:grpSpPr bwMode="auto">
          <a:xfrm>
            <a:off x="7304088" y="3894138"/>
            <a:ext cx="301625" cy="301625"/>
            <a:chOff x="1008" y="2092"/>
            <a:chExt cx="288" cy="288"/>
          </a:xfrm>
        </p:grpSpPr>
        <p:sp>
          <p:nvSpPr>
            <p:cNvPr id="257130" name="Rectangle 106"/>
            <p:cNvSpPr>
              <a:spLocks noChangeArrowheads="1"/>
            </p:cNvSpPr>
            <p:nvPr/>
          </p:nvSpPr>
          <p:spPr bwMode="auto">
            <a:xfrm>
              <a:off x="1008" y="2092"/>
              <a:ext cx="288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50286" name="Object 107"/>
            <p:cNvGraphicFramePr>
              <a:graphicFrameLocks noChangeAspect="1"/>
            </p:cNvGraphicFramePr>
            <p:nvPr/>
          </p:nvGraphicFramePr>
          <p:xfrm>
            <a:off x="1056" y="2112"/>
            <a:ext cx="208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489" name="Equation" r:id="rId6" imgW="139579" imgH="164957" progId="Equation.3">
                    <p:embed/>
                  </p:oleObj>
                </mc:Choice>
                <mc:Fallback>
                  <p:oleObj name="Equation" r:id="rId6" imgW="139579" imgH="164957" progId="Equation.3">
                    <p:embed/>
                    <p:pic>
                      <p:nvPicPr>
                        <p:cNvPr id="0" name="Object 1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2112"/>
                          <a:ext cx="208" cy="24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0185" name="Group 108"/>
          <p:cNvGrpSpPr>
            <a:grpSpLocks/>
          </p:cNvGrpSpPr>
          <p:nvPr/>
        </p:nvGrpSpPr>
        <p:grpSpPr bwMode="auto">
          <a:xfrm>
            <a:off x="8013700" y="3894138"/>
            <a:ext cx="301625" cy="301625"/>
            <a:chOff x="1008" y="2092"/>
            <a:chExt cx="288" cy="288"/>
          </a:xfrm>
        </p:grpSpPr>
        <p:sp>
          <p:nvSpPr>
            <p:cNvPr id="257133" name="Rectangle 109"/>
            <p:cNvSpPr>
              <a:spLocks noChangeArrowheads="1"/>
            </p:cNvSpPr>
            <p:nvPr/>
          </p:nvSpPr>
          <p:spPr bwMode="auto">
            <a:xfrm>
              <a:off x="1008" y="2092"/>
              <a:ext cx="288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50284" name="Object 110"/>
            <p:cNvGraphicFramePr>
              <a:graphicFrameLocks noChangeAspect="1"/>
            </p:cNvGraphicFramePr>
            <p:nvPr/>
          </p:nvGraphicFramePr>
          <p:xfrm>
            <a:off x="1056" y="2112"/>
            <a:ext cx="208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490" name="Equation" r:id="rId7" imgW="139579" imgH="164957" progId="Equation.3">
                    <p:embed/>
                  </p:oleObj>
                </mc:Choice>
                <mc:Fallback>
                  <p:oleObj name="Equation" r:id="rId7" imgW="139579" imgH="164957" progId="Equation.3">
                    <p:embed/>
                    <p:pic>
                      <p:nvPicPr>
                        <p:cNvPr id="0" name="Object 1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2112"/>
                          <a:ext cx="208" cy="24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7135" name="Line 111"/>
          <p:cNvSpPr>
            <a:spLocks noChangeShapeType="1"/>
          </p:cNvSpPr>
          <p:nvPr/>
        </p:nvSpPr>
        <p:spPr bwMode="auto">
          <a:xfrm>
            <a:off x="5678488" y="4043363"/>
            <a:ext cx="220662" cy="1587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7136" name="Line 112"/>
          <p:cNvSpPr>
            <a:spLocks noChangeShapeType="1"/>
          </p:cNvSpPr>
          <p:nvPr/>
        </p:nvSpPr>
        <p:spPr bwMode="auto">
          <a:xfrm>
            <a:off x="6902450" y="4044950"/>
            <a:ext cx="4016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7137" name="Line 113"/>
          <p:cNvSpPr>
            <a:spLocks noChangeShapeType="1"/>
          </p:cNvSpPr>
          <p:nvPr/>
        </p:nvSpPr>
        <p:spPr bwMode="auto">
          <a:xfrm>
            <a:off x="7605713" y="4044950"/>
            <a:ext cx="401637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7138" name="Line 114"/>
          <p:cNvSpPr>
            <a:spLocks noChangeShapeType="1"/>
          </p:cNvSpPr>
          <p:nvPr/>
        </p:nvSpPr>
        <p:spPr bwMode="auto">
          <a:xfrm>
            <a:off x="8307388" y="4044950"/>
            <a:ext cx="206375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7139" name="Line 115"/>
          <p:cNvSpPr>
            <a:spLocks noChangeShapeType="1"/>
          </p:cNvSpPr>
          <p:nvPr/>
        </p:nvSpPr>
        <p:spPr bwMode="auto">
          <a:xfrm>
            <a:off x="5678488" y="3665538"/>
            <a:ext cx="0" cy="88265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7140" name="Line 116"/>
          <p:cNvSpPr>
            <a:spLocks noChangeShapeType="1"/>
          </p:cNvSpPr>
          <p:nvPr/>
        </p:nvSpPr>
        <p:spPr bwMode="auto">
          <a:xfrm>
            <a:off x="5699125" y="4848225"/>
            <a:ext cx="0" cy="50165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7141" name="Line 117"/>
          <p:cNvSpPr>
            <a:spLocks noChangeShapeType="1"/>
          </p:cNvSpPr>
          <p:nvPr/>
        </p:nvSpPr>
        <p:spPr bwMode="auto">
          <a:xfrm>
            <a:off x="8509000" y="4044950"/>
            <a:ext cx="0" cy="50165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7142" name="Line 118"/>
          <p:cNvSpPr>
            <a:spLocks noChangeShapeType="1"/>
          </p:cNvSpPr>
          <p:nvPr/>
        </p:nvSpPr>
        <p:spPr bwMode="auto">
          <a:xfrm>
            <a:off x="8510588" y="4846638"/>
            <a:ext cx="3175" cy="65405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7143" name="Line 119"/>
          <p:cNvSpPr>
            <a:spLocks noChangeShapeType="1"/>
          </p:cNvSpPr>
          <p:nvPr/>
        </p:nvSpPr>
        <p:spPr bwMode="auto">
          <a:xfrm>
            <a:off x="7807325" y="4065588"/>
            <a:ext cx="0" cy="500062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7144" name="Line 120"/>
          <p:cNvSpPr>
            <a:spLocks noChangeShapeType="1"/>
          </p:cNvSpPr>
          <p:nvPr/>
        </p:nvSpPr>
        <p:spPr bwMode="auto">
          <a:xfrm>
            <a:off x="7807325" y="4846638"/>
            <a:ext cx="0" cy="503237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7145" name="Line 121"/>
          <p:cNvSpPr>
            <a:spLocks noChangeShapeType="1"/>
          </p:cNvSpPr>
          <p:nvPr/>
        </p:nvSpPr>
        <p:spPr bwMode="auto">
          <a:xfrm>
            <a:off x="7102475" y="4044950"/>
            <a:ext cx="0" cy="50165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7146" name="Line 122"/>
          <p:cNvSpPr>
            <a:spLocks noChangeShapeType="1"/>
          </p:cNvSpPr>
          <p:nvPr/>
        </p:nvSpPr>
        <p:spPr bwMode="auto">
          <a:xfrm>
            <a:off x="7104063" y="4846638"/>
            <a:ext cx="0" cy="503237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7147" name="Line 123"/>
          <p:cNvSpPr>
            <a:spLocks noChangeShapeType="1"/>
          </p:cNvSpPr>
          <p:nvPr/>
        </p:nvSpPr>
        <p:spPr bwMode="auto">
          <a:xfrm>
            <a:off x="6376988" y="4044950"/>
            <a:ext cx="0" cy="50165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50199" name="Group 124"/>
          <p:cNvGrpSpPr>
            <a:grpSpLocks/>
          </p:cNvGrpSpPr>
          <p:nvPr/>
        </p:nvGrpSpPr>
        <p:grpSpPr bwMode="auto">
          <a:xfrm>
            <a:off x="5200650" y="4238625"/>
            <a:ext cx="3482975" cy="709613"/>
            <a:chOff x="2430" y="2789"/>
            <a:chExt cx="2603" cy="503"/>
          </a:xfrm>
        </p:grpSpPr>
        <p:sp>
          <p:nvSpPr>
            <p:cNvPr id="257149" name="Oval 125"/>
            <p:cNvSpPr>
              <a:spLocks noChangeArrowheads="1"/>
            </p:cNvSpPr>
            <p:nvPr/>
          </p:nvSpPr>
          <p:spPr bwMode="auto">
            <a:xfrm>
              <a:off x="2686" y="3022"/>
              <a:ext cx="224" cy="213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7150" name="Text Box 126"/>
            <p:cNvSpPr txBox="1">
              <a:spLocks noChangeArrowheads="1"/>
            </p:cNvSpPr>
            <p:nvPr/>
          </p:nvSpPr>
          <p:spPr bwMode="auto">
            <a:xfrm>
              <a:off x="2661" y="2968"/>
              <a:ext cx="265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257151" name="Line 127"/>
            <p:cNvSpPr>
              <a:spLocks noChangeShapeType="1"/>
            </p:cNvSpPr>
            <p:nvPr/>
          </p:nvSpPr>
          <p:spPr bwMode="auto">
            <a:xfrm>
              <a:off x="2575" y="3129"/>
              <a:ext cx="11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7152" name="Text Box 128"/>
            <p:cNvSpPr txBox="1">
              <a:spLocks noChangeArrowheads="1"/>
            </p:cNvSpPr>
            <p:nvPr/>
          </p:nvSpPr>
          <p:spPr bwMode="auto">
            <a:xfrm>
              <a:off x="2430" y="2789"/>
              <a:ext cx="392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bo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57153" name="Oval 129"/>
            <p:cNvSpPr>
              <a:spLocks noChangeArrowheads="1"/>
            </p:cNvSpPr>
            <p:nvPr/>
          </p:nvSpPr>
          <p:spPr bwMode="auto">
            <a:xfrm>
              <a:off x="4787" y="3022"/>
              <a:ext cx="223" cy="213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7154" name="Text Box 130"/>
            <p:cNvSpPr txBox="1">
              <a:spLocks noChangeArrowheads="1"/>
            </p:cNvSpPr>
            <p:nvPr/>
          </p:nvSpPr>
          <p:spPr bwMode="auto">
            <a:xfrm>
              <a:off x="4768" y="2968"/>
              <a:ext cx="265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257155" name="Line 131"/>
            <p:cNvSpPr>
              <a:spLocks noChangeShapeType="1"/>
            </p:cNvSpPr>
            <p:nvPr/>
          </p:nvSpPr>
          <p:spPr bwMode="auto">
            <a:xfrm>
              <a:off x="4676" y="3129"/>
              <a:ext cx="112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7156" name="Text Box 132"/>
            <p:cNvSpPr txBox="1">
              <a:spLocks noChangeArrowheads="1"/>
            </p:cNvSpPr>
            <p:nvPr/>
          </p:nvSpPr>
          <p:spPr bwMode="auto">
            <a:xfrm>
              <a:off x="4534" y="2789"/>
              <a:ext cx="394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b4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57157" name="Oval 133"/>
            <p:cNvSpPr>
              <a:spLocks noChangeArrowheads="1"/>
            </p:cNvSpPr>
            <p:nvPr/>
          </p:nvSpPr>
          <p:spPr bwMode="auto">
            <a:xfrm>
              <a:off x="4262" y="3022"/>
              <a:ext cx="225" cy="213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7158" name="Text Box 134"/>
            <p:cNvSpPr txBox="1">
              <a:spLocks noChangeArrowheads="1"/>
            </p:cNvSpPr>
            <p:nvPr/>
          </p:nvSpPr>
          <p:spPr bwMode="auto">
            <a:xfrm>
              <a:off x="4243" y="2968"/>
              <a:ext cx="265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257159" name="Line 135"/>
            <p:cNvSpPr>
              <a:spLocks noChangeShapeType="1"/>
            </p:cNvSpPr>
            <p:nvPr/>
          </p:nvSpPr>
          <p:spPr bwMode="auto">
            <a:xfrm>
              <a:off x="4150" y="3129"/>
              <a:ext cx="11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7160" name="Text Box 136"/>
            <p:cNvSpPr txBox="1">
              <a:spLocks noChangeArrowheads="1"/>
            </p:cNvSpPr>
            <p:nvPr/>
          </p:nvSpPr>
          <p:spPr bwMode="auto">
            <a:xfrm>
              <a:off x="4008" y="2789"/>
              <a:ext cx="392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b3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57161" name="Oval 137"/>
            <p:cNvSpPr>
              <a:spLocks noChangeArrowheads="1"/>
            </p:cNvSpPr>
            <p:nvPr/>
          </p:nvSpPr>
          <p:spPr bwMode="auto">
            <a:xfrm>
              <a:off x="3737" y="3022"/>
              <a:ext cx="223" cy="213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7162" name="Text Box 138"/>
            <p:cNvSpPr txBox="1">
              <a:spLocks noChangeArrowheads="1"/>
            </p:cNvSpPr>
            <p:nvPr/>
          </p:nvSpPr>
          <p:spPr bwMode="auto">
            <a:xfrm>
              <a:off x="3718" y="2968"/>
              <a:ext cx="265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257163" name="Line 139"/>
            <p:cNvSpPr>
              <a:spLocks noChangeShapeType="1"/>
            </p:cNvSpPr>
            <p:nvPr/>
          </p:nvSpPr>
          <p:spPr bwMode="auto">
            <a:xfrm>
              <a:off x="3625" y="3129"/>
              <a:ext cx="11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7164" name="Text Box 140"/>
            <p:cNvSpPr txBox="1">
              <a:spLocks noChangeArrowheads="1"/>
            </p:cNvSpPr>
            <p:nvPr/>
          </p:nvSpPr>
          <p:spPr bwMode="auto">
            <a:xfrm>
              <a:off x="3484" y="2789"/>
              <a:ext cx="394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b2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57165" name="Oval 141"/>
            <p:cNvSpPr>
              <a:spLocks noChangeArrowheads="1"/>
            </p:cNvSpPr>
            <p:nvPr/>
          </p:nvSpPr>
          <p:spPr bwMode="auto">
            <a:xfrm>
              <a:off x="3211" y="3022"/>
              <a:ext cx="228" cy="213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7166" name="Text Box 142"/>
            <p:cNvSpPr txBox="1">
              <a:spLocks noChangeArrowheads="1"/>
            </p:cNvSpPr>
            <p:nvPr/>
          </p:nvSpPr>
          <p:spPr bwMode="auto">
            <a:xfrm>
              <a:off x="3192" y="2968"/>
              <a:ext cx="266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257167" name="Line 143"/>
            <p:cNvSpPr>
              <a:spLocks noChangeShapeType="1"/>
            </p:cNvSpPr>
            <p:nvPr/>
          </p:nvSpPr>
          <p:spPr bwMode="auto">
            <a:xfrm>
              <a:off x="3100" y="3129"/>
              <a:ext cx="112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7168" name="Text Box 144"/>
            <p:cNvSpPr txBox="1">
              <a:spLocks noChangeArrowheads="1"/>
            </p:cNvSpPr>
            <p:nvPr/>
          </p:nvSpPr>
          <p:spPr bwMode="auto">
            <a:xfrm>
              <a:off x="2958" y="2789"/>
              <a:ext cx="392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b1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</p:grpSp>
      <p:sp>
        <p:nvSpPr>
          <p:cNvPr id="257169" name="Line 145"/>
          <p:cNvSpPr>
            <a:spLocks noChangeShapeType="1"/>
          </p:cNvSpPr>
          <p:nvPr/>
        </p:nvSpPr>
        <p:spPr bwMode="auto">
          <a:xfrm>
            <a:off x="6400800" y="4846638"/>
            <a:ext cx="0" cy="503237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7170" name="Oval 146"/>
          <p:cNvSpPr>
            <a:spLocks noChangeArrowheads="1"/>
          </p:cNvSpPr>
          <p:nvPr/>
        </p:nvSpPr>
        <p:spPr bwMode="auto">
          <a:xfrm>
            <a:off x="5546725" y="5349875"/>
            <a:ext cx="301625" cy="301625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7171" name="Line 147"/>
          <p:cNvSpPr>
            <a:spLocks noChangeShapeType="1"/>
          </p:cNvSpPr>
          <p:nvPr/>
        </p:nvSpPr>
        <p:spPr bwMode="auto">
          <a:xfrm flipH="1">
            <a:off x="5346700" y="5499100"/>
            <a:ext cx="200025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7172" name="Text Box 148"/>
          <p:cNvSpPr txBox="1">
            <a:spLocks noChangeArrowheads="1"/>
          </p:cNvSpPr>
          <p:nvPr/>
        </p:nvSpPr>
        <p:spPr bwMode="auto">
          <a:xfrm>
            <a:off x="5513388" y="5272088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sp>
        <p:nvSpPr>
          <p:cNvPr id="257173" name="Oval 149"/>
          <p:cNvSpPr>
            <a:spLocks noChangeArrowheads="1"/>
          </p:cNvSpPr>
          <p:nvPr/>
        </p:nvSpPr>
        <p:spPr bwMode="auto">
          <a:xfrm>
            <a:off x="7656513" y="5349875"/>
            <a:ext cx="301625" cy="301625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7174" name="Text Box 150"/>
          <p:cNvSpPr txBox="1">
            <a:spLocks noChangeArrowheads="1"/>
          </p:cNvSpPr>
          <p:nvPr/>
        </p:nvSpPr>
        <p:spPr bwMode="auto">
          <a:xfrm>
            <a:off x="7629525" y="5272088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sp>
        <p:nvSpPr>
          <p:cNvPr id="257175" name="Oval 151"/>
          <p:cNvSpPr>
            <a:spLocks noChangeArrowheads="1"/>
          </p:cNvSpPr>
          <p:nvPr/>
        </p:nvSpPr>
        <p:spPr bwMode="auto">
          <a:xfrm>
            <a:off x="6954838" y="5349875"/>
            <a:ext cx="300037" cy="301625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7176" name="Text Box 152"/>
          <p:cNvSpPr txBox="1">
            <a:spLocks noChangeArrowheads="1"/>
          </p:cNvSpPr>
          <p:nvPr/>
        </p:nvSpPr>
        <p:spPr bwMode="auto">
          <a:xfrm>
            <a:off x="6923088" y="5272088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sp>
        <p:nvSpPr>
          <p:cNvPr id="257177" name="Oval 153"/>
          <p:cNvSpPr>
            <a:spLocks noChangeArrowheads="1"/>
          </p:cNvSpPr>
          <p:nvPr/>
        </p:nvSpPr>
        <p:spPr bwMode="auto">
          <a:xfrm>
            <a:off x="6249988" y="5349875"/>
            <a:ext cx="301625" cy="301625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7178" name="Text Box 154"/>
          <p:cNvSpPr txBox="1">
            <a:spLocks noChangeArrowheads="1"/>
          </p:cNvSpPr>
          <p:nvPr/>
        </p:nvSpPr>
        <p:spPr bwMode="auto">
          <a:xfrm>
            <a:off x="6221413" y="5272088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sp>
        <p:nvSpPr>
          <p:cNvPr id="257179" name="Line 155"/>
          <p:cNvSpPr>
            <a:spLocks noChangeShapeType="1"/>
          </p:cNvSpPr>
          <p:nvPr/>
        </p:nvSpPr>
        <p:spPr bwMode="auto">
          <a:xfrm flipH="1">
            <a:off x="6551613" y="5500688"/>
            <a:ext cx="401637" cy="1587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7180" name="Line 156"/>
          <p:cNvSpPr>
            <a:spLocks noChangeShapeType="1"/>
          </p:cNvSpPr>
          <p:nvPr/>
        </p:nvSpPr>
        <p:spPr bwMode="auto">
          <a:xfrm flipH="1">
            <a:off x="7253288" y="5500688"/>
            <a:ext cx="401637" cy="1587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7181" name="Line 157"/>
          <p:cNvSpPr>
            <a:spLocks noChangeShapeType="1"/>
          </p:cNvSpPr>
          <p:nvPr/>
        </p:nvSpPr>
        <p:spPr bwMode="auto">
          <a:xfrm flipH="1">
            <a:off x="7956550" y="5500688"/>
            <a:ext cx="557213" cy="1587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7182" name="Line 158"/>
          <p:cNvSpPr>
            <a:spLocks noChangeShapeType="1"/>
          </p:cNvSpPr>
          <p:nvPr/>
        </p:nvSpPr>
        <p:spPr bwMode="auto">
          <a:xfrm flipH="1">
            <a:off x="5846763" y="5500688"/>
            <a:ext cx="401637" cy="1587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7183" name="Text Box 159"/>
          <p:cNvSpPr txBox="1">
            <a:spLocks noChangeArrowheads="1"/>
          </p:cNvSpPr>
          <p:nvPr/>
        </p:nvSpPr>
        <p:spPr bwMode="auto">
          <a:xfrm>
            <a:off x="4881563" y="4972050"/>
            <a:ext cx="657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y[k]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57184" name="Oval 160"/>
          <p:cNvSpPr>
            <a:spLocks noChangeArrowheads="1"/>
          </p:cNvSpPr>
          <p:nvPr/>
        </p:nvSpPr>
        <p:spPr bwMode="auto">
          <a:xfrm>
            <a:off x="5543550" y="2433638"/>
            <a:ext cx="300038" cy="301625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7185" name="Line 161"/>
          <p:cNvSpPr>
            <a:spLocks noChangeShapeType="1"/>
          </p:cNvSpPr>
          <p:nvPr/>
        </p:nvSpPr>
        <p:spPr bwMode="auto">
          <a:xfrm flipH="1">
            <a:off x="5341938" y="2584450"/>
            <a:ext cx="201612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7186" name="Text Box 162"/>
          <p:cNvSpPr txBox="1">
            <a:spLocks noChangeArrowheads="1"/>
          </p:cNvSpPr>
          <p:nvPr/>
        </p:nvSpPr>
        <p:spPr bwMode="auto">
          <a:xfrm>
            <a:off x="5511800" y="2357438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sp>
        <p:nvSpPr>
          <p:cNvPr id="257187" name="Oval 163"/>
          <p:cNvSpPr>
            <a:spLocks noChangeArrowheads="1"/>
          </p:cNvSpPr>
          <p:nvPr/>
        </p:nvSpPr>
        <p:spPr bwMode="auto">
          <a:xfrm>
            <a:off x="7651750" y="2433638"/>
            <a:ext cx="301625" cy="301625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7188" name="Text Box 164"/>
          <p:cNvSpPr txBox="1">
            <a:spLocks noChangeArrowheads="1"/>
          </p:cNvSpPr>
          <p:nvPr/>
        </p:nvSpPr>
        <p:spPr bwMode="auto">
          <a:xfrm>
            <a:off x="7621588" y="2357438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sp>
        <p:nvSpPr>
          <p:cNvPr id="257189" name="Oval 165"/>
          <p:cNvSpPr>
            <a:spLocks noChangeArrowheads="1"/>
          </p:cNvSpPr>
          <p:nvPr/>
        </p:nvSpPr>
        <p:spPr bwMode="auto">
          <a:xfrm>
            <a:off x="6950075" y="2433638"/>
            <a:ext cx="300038" cy="301625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7190" name="Text Box 166"/>
          <p:cNvSpPr txBox="1">
            <a:spLocks noChangeArrowheads="1"/>
          </p:cNvSpPr>
          <p:nvPr/>
        </p:nvSpPr>
        <p:spPr bwMode="auto">
          <a:xfrm>
            <a:off x="6919913" y="2357438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sp>
        <p:nvSpPr>
          <p:cNvPr id="257191" name="Oval 167"/>
          <p:cNvSpPr>
            <a:spLocks noChangeArrowheads="1"/>
          </p:cNvSpPr>
          <p:nvPr/>
        </p:nvSpPr>
        <p:spPr bwMode="auto">
          <a:xfrm>
            <a:off x="6246813" y="2433638"/>
            <a:ext cx="300037" cy="301625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7192" name="Text Box 168"/>
          <p:cNvSpPr txBox="1">
            <a:spLocks noChangeArrowheads="1"/>
          </p:cNvSpPr>
          <p:nvPr/>
        </p:nvSpPr>
        <p:spPr bwMode="auto">
          <a:xfrm>
            <a:off x="6218238" y="2357438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sp>
        <p:nvSpPr>
          <p:cNvPr id="257193" name="Line 169"/>
          <p:cNvSpPr>
            <a:spLocks noChangeShapeType="1"/>
          </p:cNvSpPr>
          <p:nvPr/>
        </p:nvSpPr>
        <p:spPr bwMode="auto">
          <a:xfrm flipH="1">
            <a:off x="6546850" y="2586038"/>
            <a:ext cx="403225" cy="1587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7194" name="Line 170"/>
          <p:cNvSpPr>
            <a:spLocks noChangeShapeType="1"/>
          </p:cNvSpPr>
          <p:nvPr/>
        </p:nvSpPr>
        <p:spPr bwMode="auto">
          <a:xfrm flipH="1">
            <a:off x="7248525" y="2586038"/>
            <a:ext cx="403225" cy="1587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7195" name="Line 171"/>
          <p:cNvSpPr>
            <a:spLocks noChangeShapeType="1"/>
          </p:cNvSpPr>
          <p:nvPr/>
        </p:nvSpPr>
        <p:spPr bwMode="auto">
          <a:xfrm flipH="1">
            <a:off x="7951788" y="2586038"/>
            <a:ext cx="558800" cy="1587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7196" name="Line 172"/>
          <p:cNvSpPr>
            <a:spLocks noChangeShapeType="1"/>
          </p:cNvSpPr>
          <p:nvPr/>
        </p:nvSpPr>
        <p:spPr bwMode="auto">
          <a:xfrm flipH="1">
            <a:off x="5843588" y="2586038"/>
            <a:ext cx="401637" cy="1587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7197" name="Oval 173"/>
          <p:cNvSpPr>
            <a:spLocks noChangeArrowheads="1"/>
          </p:cNvSpPr>
          <p:nvPr/>
        </p:nvSpPr>
        <p:spPr bwMode="auto">
          <a:xfrm>
            <a:off x="8339138" y="3248025"/>
            <a:ext cx="303212" cy="301625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7198" name="Text Box 174"/>
          <p:cNvSpPr txBox="1">
            <a:spLocks noChangeArrowheads="1"/>
          </p:cNvSpPr>
          <p:nvPr/>
        </p:nvSpPr>
        <p:spPr bwMode="auto">
          <a:xfrm>
            <a:off x="8316913" y="317341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x</a:t>
            </a:r>
          </a:p>
        </p:txBody>
      </p:sp>
      <p:sp>
        <p:nvSpPr>
          <p:cNvPr id="257199" name="Line 175"/>
          <p:cNvSpPr>
            <a:spLocks noChangeShapeType="1"/>
          </p:cNvSpPr>
          <p:nvPr/>
        </p:nvSpPr>
        <p:spPr bwMode="auto">
          <a:xfrm>
            <a:off x="8189913" y="3400425"/>
            <a:ext cx="150812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7200" name="Text Box 176"/>
          <p:cNvSpPr txBox="1">
            <a:spLocks noChangeArrowheads="1"/>
          </p:cNvSpPr>
          <p:nvPr/>
        </p:nvSpPr>
        <p:spPr bwMode="auto">
          <a:xfrm>
            <a:off x="7948613" y="2924175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-a4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57201" name="Oval 177"/>
          <p:cNvSpPr>
            <a:spLocks noChangeArrowheads="1"/>
          </p:cNvSpPr>
          <p:nvPr/>
        </p:nvSpPr>
        <p:spPr bwMode="auto">
          <a:xfrm>
            <a:off x="7635875" y="3248025"/>
            <a:ext cx="301625" cy="301625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7202" name="Text Box 178"/>
          <p:cNvSpPr txBox="1">
            <a:spLocks noChangeArrowheads="1"/>
          </p:cNvSpPr>
          <p:nvPr/>
        </p:nvSpPr>
        <p:spPr bwMode="auto">
          <a:xfrm>
            <a:off x="7612063" y="317341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x</a:t>
            </a:r>
          </a:p>
        </p:txBody>
      </p:sp>
      <p:sp>
        <p:nvSpPr>
          <p:cNvPr id="257203" name="Line 179"/>
          <p:cNvSpPr>
            <a:spLocks noChangeShapeType="1"/>
          </p:cNvSpPr>
          <p:nvPr/>
        </p:nvSpPr>
        <p:spPr bwMode="auto">
          <a:xfrm>
            <a:off x="7486650" y="3400425"/>
            <a:ext cx="150813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7204" name="Text Box 180"/>
          <p:cNvSpPr txBox="1">
            <a:spLocks noChangeArrowheads="1"/>
          </p:cNvSpPr>
          <p:nvPr/>
        </p:nvSpPr>
        <p:spPr bwMode="auto">
          <a:xfrm>
            <a:off x="7245350" y="2924175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-a3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57205" name="Oval 181"/>
          <p:cNvSpPr>
            <a:spLocks noChangeArrowheads="1"/>
          </p:cNvSpPr>
          <p:nvPr/>
        </p:nvSpPr>
        <p:spPr bwMode="auto">
          <a:xfrm>
            <a:off x="6932613" y="3248025"/>
            <a:ext cx="301625" cy="301625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7206" name="Text Box 182"/>
          <p:cNvSpPr txBox="1">
            <a:spLocks noChangeArrowheads="1"/>
          </p:cNvSpPr>
          <p:nvPr/>
        </p:nvSpPr>
        <p:spPr bwMode="auto">
          <a:xfrm>
            <a:off x="6911975" y="317341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x</a:t>
            </a:r>
          </a:p>
        </p:txBody>
      </p:sp>
      <p:sp>
        <p:nvSpPr>
          <p:cNvPr id="257207" name="Line 183"/>
          <p:cNvSpPr>
            <a:spLocks noChangeShapeType="1"/>
          </p:cNvSpPr>
          <p:nvPr/>
        </p:nvSpPr>
        <p:spPr bwMode="auto">
          <a:xfrm>
            <a:off x="6783388" y="3400425"/>
            <a:ext cx="150812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7208" name="Text Box 184"/>
          <p:cNvSpPr txBox="1">
            <a:spLocks noChangeArrowheads="1"/>
          </p:cNvSpPr>
          <p:nvPr/>
        </p:nvSpPr>
        <p:spPr bwMode="auto">
          <a:xfrm>
            <a:off x="6543675" y="2924175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-a2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57209" name="Oval 185"/>
          <p:cNvSpPr>
            <a:spLocks noChangeArrowheads="1"/>
          </p:cNvSpPr>
          <p:nvPr/>
        </p:nvSpPr>
        <p:spPr bwMode="auto">
          <a:xfrm>
            <a:off x="6230938" y="3248025"/>
            <a:ext cx="301625" cy="301625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7210" name="Text Box 186"/>
          <p:cNvSpPr txBox="1">
            <a:spLocks noChangeArrowheads="1"/>
          </p:cNvSpPr>
          <p:nvPr/>
        </p:nvSpPr>
        <p:spPr bwMode="auto">
          <a:xfrm>
            <a:off x="6207125" y="317341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x</a:t>
            </a:r>
          </a:p>
        </p:txBody>
      </p:sp>
      <p:sp>
        <p:nvSpPr>
          <p:cNvPr id="257211" name="Line 187"/>
          <p:cNvSpPr>
            <a:spLocks noChangeShapeType="1"/>
          </p:cNvSpPr>
          <p:nvPr/>
        </p:nvSpPr>
        <p:spPr bwMode="auto">
          <a:xfrm>
            <a:off x="6080125" y="3400425"/>
            <a:ext cx="150813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7212" name="Text Box 188"/>
          <p:cNvSpPr txBox="1">
            <a:spLocks noChangeArrowheads="1"/>
          </p:cNvSpPr>
          <p:nvPr/>
        </p:nvSpPr>
        <p:spPr bwMode="auto">
          <a:xfrm>
            <a:off x="5838825" y="2924175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-a1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57213" name="Line 189"/>
          <p:cNvSpPr>
            <a:spLocks noChangeShapeType="1"/>
          </p:cNvSpPr>
          <p:nvPr/>
        </p:nvSpPr>
        <p:spPr bwMode="auto">
          <a:xfrm>
            <a:off x="6383338" y="3559175"/>
            <a:ext cx="0" cy="50165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7214" name="Line 190"/>
          <p:cNvSpPr>
            <a:spLocks noChangeShapeType="1"/>
          </p:cNvSpPr>
          <p:nvPr/>
        </p:nvSpPr>
        <p:spPr bwMode="auto">
          <a:xfrm>
            <a:off x="6383338" y="2743200"/>
            <a:ext cx="0" cy="50165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7215" name="Line 191"/>
          <p:cNvSpPr>
            <a:spLocks noChangeShapeType="1"/>
          </p:cNvSpPr>
          <p:nvPr/>
        </p:nvSpPr>
        <p:spPr bwMode="auto">
          <a:xfrm>
            <a:off x="7102475" y="3592513"/>
            <a:ext cx="0" cy="500062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7216" name="Line 192"/>
          <p:cNvSpPr>
            <a:spLocks noChangeShapeType="1"/>
          </p:cNvSpPr>
          <p:nvPr/>
        </p:nvSpPr>
        <p:spPr bwMode="auto">
          <a:xfrm>
            <a:off x="7808913" y="3570288"/>
            <a:ext cx="0" cy="50165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7217" name="Line 193"/>
          <p:cNvSpPr>
            <a:spLocks noChangeShapeType="1"/>
          </p:cNvSpPr>
          <p:nvPr/>
        </p:nvSpPr>
        <p:spPr bwMode="auto">
          <a:xfrm>
            <a:off x="8515350" y="3548063"/>
            <a:ext cx="0" cy="50165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7218" name="Line 194"/>
          <p:cNvSpPr>
            <a:spLocks noChangeShapeType="1"/>
          </p:cNvSpPr>
          <p:nvPr/>
        </p:nvSpPr>
        <p:spPr bwMode="auto">
          <a:xfrm flipH="1" flipV="1">
            <a:off x="5680075" y="2735263"/>
            <a:ext cx="0" cy="1290637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7219" name="Line 195"/>
          <p:cNvSpPr>
            <a:spLocks noChangeShapeType="1"/>
          </p:cNvSpPr>
          <p:nvPr/>
        </p:nvSpPr>
        <p:spPr bwMode="auto">
          <a:xfrm>
            <a:off x="7091363" y="2743200"/>
            <a:ext cx="0" cy="50165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7220" name="Line 196"/>
          <p:cNvSpPr>
            <a:spLocks noChangeShapeType="1"/>
          </p:cNvSpPr>
          <p:nvPr/>
        </p:nvSpPr>
        <p:spPr bwMode="auto">
          <a:xfrm>
            <a:off x="7797800" y="2743200"/>
            <a:ext cx="0" cy="50165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7221" name="Line 197"/>
          <p:cNvSpPr>
            <a:spLocks noChangeShapeType="1"/>
          </p:cNvSpPr>
          <p:nvPr/>
        </p:nvSpPr>
        <p:spPr bwMode="auto">
          <a:xfrm>
            <a:off x="8504238" y="2606675"/>
            <a:ext cx="0" cy="638175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50253" name="Group 198"/>
          <p:cNvGrpSpPr>
            <a:grpSpLocks/>
          </p:cNvGrpSpPr>
          <p:nvPr/>
        </p:nvGrpSpPr>
        <p:grpSpPr bwMode="auto">
          <a:xfrm>
            <a:off x="5743575" y="3570288"/>
            <a:ext cx="2806700" cy="366712"/>
            <a:chOff x="726" y="1898"/>
            <a:chExt cx="1741" cy="236"/>
          </a:xfrm>
        </p:grpSpPr>
        <p:sp>
          <p:nvSpPr>
            <p:cNvPr id="257223" name="Text Box 199"/>
            <p:cNvSpPr txBox="1">
              <a:spLocks noChangeArrowheads="1"/>
            </p:cNvSpPr>
            <p:nvPr/>
          </p:nvSpPr>
          <p:spPr bwMode="auto">
            <a:xfrm>
              <a:off x="726" y="1898"/>
              <a:ext cx="414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x1[k]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57224" name="Text Box 200"/>
            <p:cNvSpPr txBox="1">
              <a:spLocks noChangeArrowheads="1"/>
            </p:cNvSpPr>
            <p:nvPr/>
          </p:nvSpPr>
          <p:spPr bwMode="auto">
            <a:xfrm>
              <a:off x="1168" y="1898"/>
              <a:ext cx="414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x2[k]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57225" name="Text Box 201"/>
            <p:cNvSpPr txBox="1">
              <a:spLocks noChangeArrowheads="1"/>
            </p:cNvSpPr>
            <p:nvPr/>
          </p:nvSpPr>
          <p:spPr bwMode="auto">
            <a:xfrm>
              <a:off x="1610" y="1898"/>
              <a:ext cx="414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x3[k]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57226" name="Text Box 202"/>
            <p:cNvSpPr txBox="1">
              <a:spLocks noChangeArrowheads="1"/>
            </p:cNvSpPr>
            <p:nvPr/>
          </p:nvSpPr>
          <p:spPr bwMode="auto">
            <a:xfrm>
              <a:off x="2053" y="1898"/>
              <a:ext cx="414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x4[k]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</p:grpSp>
      <p:sp>
        <p:nvSpPr>
          <p:cNvPr id="257234" name="Text Box 210"/>
          <p:cNvSpPr txBox="1">
            <a:spLocks noChangeArrowheads="1"/>
          </p:cNvSpPr>
          <p:nvPr/>
        </p:nvSpPr>
        <p:spPr bwMode="auto">
          <a:xfrm>
            <a:off x="4640263" y="2286000"/>
            <a:ext cx="674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u[k]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57235" name="Text Box 211"/>
          <p:cNvSpPr txBox="1">
            <a:spLocks noChangeArrowheads="1"/>
          </p:cNvSpPr>
          <p:nvPr/>
        </p:nvSpPr>
        <p:spPr bwMode="auto">
          <a:xfrm>
            <a:off x="5791200" y="5715000"/>
            <a:ext cx="896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e2[k]</a:t>
            </a:r>
          </a:p>
        </p:txBody>
      </p:sp>
      <p:sp>
        <p:nvSpPr>
          <p:cNvPr id="257237" name="Line 213"/>
          <p:cNvSpPr>
            <a:spLocks noChangeShapeType="1"/>
          </p:cNvSpPr>
          <p:nvPr/>
        </p:nvSpPr>
        <p:spPr bwMode="auto">
          <a:xfrm flipV="1">
            <a:off x="5715000" y="5638800"/>
            <a:ext cx="0" cy="3810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7238" name="Oval 214"/>
          <p:cNvSpPr>
            <a:spLocks noChangeArrowheads="1"/>
          </p:cNvSpPr>
          <p:nvPr/>
        </p:nvSpPr>
        <p:spPr bwMode="auto">
          <a:xfrm>
            <a:off x="5508104" y="1844179"/>
            <a:ext cx="1116013" cy="720725"/>
          </a:xfrm>
          <a:prstGeom prst="ellipse">
            <a:avLst/>
          </a:prstGeom>
          <a:solidFill>
            <a:srgbClr val="FFFF6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7239" name="Oval 215"/>
          <p:cNvSpPr>
            <a:spLocks noChangeArrowheads="1"/>
          </p:cNvSpPr>
          <p:nvPr/>
        </p:nvSpPr>
        <p:spPr bwMode="auto">
          <a:xfrm>
            <a:off x="5651500" y="5697538"/>
            <a:ext cx="1116013" cy="720725"/>
          </a:xfrm>
          <a:prstGeom prst="ellipse">
            <a:avLst/>
          </a:prstGeom>
          <a:solidFill>
            <a:srgbClr val="FFFF6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699500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Quantization Noise / Stat</a:t>
            </a:r>
            <a:r>
              <a:rPr lang="en-US" sz="3200" dirty="0" smtClean="0"/>
              <a:t>istical Analysis</a:t>
            </a:r>
            <a:endParaRPr lang="en-US" sz="3200" dirty="0" smtClean="0">
              <a:cs typeface="+mj-cs"/>
            </a:endParaRP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PS: Quantization noise of </a:t>
            </a:r>
            <a:r>
              <a:rPr lang="en-US" sz="2400" i="1" dirty="0" smtClean="0">
                <a:cs typeface="+mn-cs"/>
              </a:rPr>
              <a:t>A/D-converters</a:t>
            </a:r>
            <a:r>
              <a:rPr lang="en-US" sz="2400" b="0" dirty="0" smtClean="0">
                <a:cs typeface="+mn-cs"/>
              </a:rPr>
              <a:t> can be modeled/analyzed in a similar fashion. 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Noise transfer function is filter transfer function H(z)</a:t>
            </a: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PS: Quantization noise of </a:t>
            </a:r>
            <a:r>
              <a:rPr lang="en-US" sz="2400" i="1" dirty="0" smtClean="0">
                <a:cs typeface="+mn-cs"/>
              </a:rPr>
              <a:t>D/A-converters</a:t>
            </a:r>
            <a:r>
              <a:rPr lang="en-US" sz="2400" b="0" dirty="0" smtClean="0">
                <a:cs typeface="+mn-cs"/>
              </a:rPr>
              <a:t> can be modeled/analyzed in a similar fashion. 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Non-zero quantization noise if D/A converter </a:t>
            </a:r>
            <a:r>
              <a:rPr lang="en-US" sz="2400" b="0" dirty="0" err="1" smtClean="0">
                <a:cs typeface="+mn-cs"/>
              </a:rPr>
              <a:t>wordlength</a:t>
            </a:r>
            <a:r>
              <a:rPr lang="en-US" sz="2400" b="0" dirty="0" smtClean="0">
                <a:cs typeface="+mn-cs"/>
              </a:rPr>
              <a:t> is shorter than filter </a:t>
            </a:r>
            <a:r>
              <a:rPr lang="en-US" sz="2400" b="0" dirty="0" err="1" smtClean="0">
                <a:cs typeface="+mn-cs"/>
              </a:rPr>
              <a:t>wordlength</a:t>
            </a:r>
            <a:r>
              <a:rPr lang="en-US" sz="2400" b="0" dirty="0" smtClean="0">
                <a:cs typeface="+mn-cs"/>
              </a:rPr>
              <a:t>.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Noise transfer function = 1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699500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Quantization Noise / Limit Cycles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1778"/>
            <a:ext cx="8558213" cy="52895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Statistical analysis is simple/convenient, but quantization is truly a </a:t>
            </a:r>
            <a:r>
              <a:rPr lang="en-US" sz="2400" u="sng" dirty="0" smtClean="0">
                <a:cs typeface="+mn-cs"/>
              </a:rPr>
              <a:t>non-linear</a:t>
            </a:r>
            <a:r>
              <a:rPr lang="en-US" sz="2400" b="0" dirty="0" smtClean="0">
                <a:cs typeface="+mn-cs"/>
              </a:rPr>
              <a:t> effect, and should be analyzed as a </a:t>
            </a:r>
            <a:r>
              <a:rPr lang="en-US" sz="2400" u="sng" dirty="0" smtClean="0">
                <a:cs typeface="+mn-cs"/>
              </a:rPr>
              <a:t>deterministic</a:t>
            </a:r>
            <a:r>
              <a:rPr lang="en-US" sz="2400" b="0" dirty="0" smtClean="0">
                <a:cs typeface="+mn-cs"/>
              </a:rPr>
              <a:t> process </a:t>
            </a: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Though very difficult, such analysis may reveal odd behavior :</a:t>
            </a:r>
            <a:r>
              <a:rPr lang="en-US" sz="2000" b="0" dirty="0" smtClean="0">
                <a:cs typeface="+mn-cs"/>
              </a:rPr>
              <a:t> 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</a:t>
            </a:r>
            <a:r>
              <a:rPr lang="en-US" sz="2000" dirty="0" smtClean="0">
                <a:cs typeface="+mn-cs"/>
              </a:rPr>
              <a:t>Example:</a:t>
            </a:r>
            <a:r>
              <a:rPr lang="en-US" sz="2000" b="0" dirty="0" smtClean="0">
                <a:cs typeface="+mn-cs"/>
              </a:rPr>
              <a:t>   y[k] = -0.625.y[k-1]+u[k]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                  4-bit rounding arithmetic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                  input u[k]=0, y[0]=3/8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                  output y[k] = 3/8, -1/4, 1/8, -1/8, 1/8, -1/8, 1/8, -1/8, 1/8,..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Oscillations in the absence of input (u[k]=0) are called </a:t>
            </a:r>
          </a:p>
          <a:p>
            <a:pPr algn="ctr">
              <a:buFontTx/>
              <a:buNone/>
              <a:defRPr/>
            </a:pPr>
            <a:r>
              <a:rPr lang="en-US" sz="2400" i="1" dirty="0" smtClean="0">
                <a:cs typeface="+mn-cs"/>
              </a:rPr>
              <a:t>`</a:t>
            </a:r>
            <a:r>
              <a:rPr lang="en-US" sz="2400" u="sng" dirty="0" smtClean="0">
                <a:cs typeface="+mn-cs"/>
              </a:rPr>
              <a:t>zero-input limit cycle oscillations</a:t>
            </a:r>
            <a:r>
              <a:rPr lang="ja-JP" altLang="en-US" sz="2400" u="sng" dirty="0" smtClean="0">
                <a:latin typeface="Arial"/>
                <a:cs typeface="+mn-cs"/>
              </a:rPr>
              <a:t>’</a:t>
            </a:r>
            <a:endParaRPr lang="en-US" sz="2400" u="sng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</a:t>
            </a:r>
            <a:endParaRPr lang="en-US" sz="2000" b="0" dirty="0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699500" cy="78105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Quantization Noise / </a:t>
            </a:r>
            <a:r>
              <a:rPr lang="en-US" sz="3200" dirty="0" smtClean="0">
                <a:cs typeface="+mj-cs"/>
              </a:rPr>
              <a:t>Limit Cycles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2000" smtClean="0">
                <a:cs typeface="+mn-cs"/>
              </a:rPr>
              <a:t>Example:</a:t>
            </a:r>
            <a:r>
              <a:rPr lang="en-US" sz="2000" b="0" smtClean="0">
                <a:cs typeface="+mn-cs"/>
              </a:rPr>
              <a:t>   y[k] = -0.625.y[k-1]+u[k]</a:t>
            </a:r>
          </a:p>
          <a:p>
            <a:pPr>
              <a:buFontTx/>
              <a:buNone/>
              <a:defRPr/>
            </a:pPr>
            <a:r>
              <a:rPr lang="en-US" sz="2000" b="0" smtClean="0">
                <a:cs typeface="+mn-cs"/>
              </a:rPr>
              <a:t>                            4-bit truncation (instead of rounding)</a:t>
            </a:r>
          </a:p>
          <a:p>
            <a:pPr>
              <a:buFontTx/>
              <a:buNone/>
              <a:defRPr/>
            </a:pPr>
            <a:r>
              <a:rPr lang="en-US" sz="2000" b="0" smtClean="0">
                <a:cs typeface="+mn-cs"/>
              </a:rPr>
              <a:t>                            input u[k]=0, y[0]=3/8</a:t>
            </a:r>
          </a:p>
          <a:p>
            <a:pPr>
              <a:buFontTx/>
              <a:buNone/>
              <a:defRPr/>
            </a:pPr>
            <a:r>
              <a:rPr lang="en-US" sz="2000" b="0" smtClean="0">
                <a:cs typeface="+mn-cs"/>
              </a:rPr>
              <a:t>                            output y[k] = 3/8, -1/4, 1/8, 0, 0, 0,.. (no limit cycle!)</a:t>
            </a:r>
          </a:p>
          <a:p>
            <a:pPr>
              <a:buFontTx/>
              <a:buNone/>
              <a:defRPr/>
            </a:pPr>
            <a:r>
              <a:rPr lang="en-US" sz="2000" smtClean="0">
                <a:cs typeface="+mn-cs"/>
              </a:rPr>
              <a:t>Example:</a:t>
            </a:r>
            <a:r>
              <a:rPr lang="en-US" sz="2000" b="0" smtClean="0">
                <a:cs typeface="+mn-cs"/>
              </a:rPr>
              <a:t>   y[k] = 0.625.y[k-1]+u[k]</a:t>
            </a:r>
          </a:p>
          <a:p>
            <a:pPr>
              <a:buFontTx/>
              <a:buNone/>
              <a:defRPr/>
            </a:pPr>
            <a:r>
              <a:rPr lang="en-US" sz="2000" b="0" smtClean="0">
                <a:cs typeface="+mn-cs"/>
              </a:rPr>
              <a:t>                            4-bit rounding</a:t>
            </a:r>
          </a:p>
          <a:p>
            <a:pPr>
              <a:buFontTx/>
              <a:buNone/>
              <a:defRPr/>
            </a:pPr>
            <a:r>
              <a:rPr lang="en-US" sz="2000" b="0" smtClean="0">
                <a:cs typeface="+mn-cs"/>
              </a:rPr>
              <a:t>                            input u[k]=0, y[0]=3/8</a:t>
            </a:r>
          </a:p>
          <a:p>
            <a:pPr>
              <a:buFontTx/>
              <a:buNone/>
              <a:defRPr/>
            </a:pPr>
            <a:r>
              <a:rPr lang="en-US" sz="2000" b="0" smtClean="0">
                <a:cs typeface="+mn-cs"/>
              </a:rPr>
              <a:t>                            output y[k] = 3/8, 1/4, 1/8, 1/8, 1/8, 1/8,..</a:t>
            </a:r>
          </a:p>
          <a:p>
            <a:pPr>
              <a:buFontTx/>
              <a:buNone/>
              <a:defRPr/>
            </a:pPr>
            <a:r>
              <a:rPr lang="en-US" sz="2000" smtClean="0">
                <a:cs typeface="+mn-cs"/>
              </a:rPr>
              <a:t>Example:</a:t>
            </a:r>
            <a:r>
              <a:rPr lang="en-US" sz="2000" b="0" smtClean="0">
                <a:cs typeface="+mn-cs"/>
              </a:rPr>
              <a:t>   y[k] = 0.625.y[k-1]+u[k]</a:t>
            </a:r>
          </a:p>
          <a:p>
            <a:pPr>
              <a:buFontTx/>
              <a:buNone/>
              <a:defRPr/>
            </a:pPr>
            <a:r>
              <a:rPr lang="en-US" sz="2000" b="0" smtClean="0">
                <a:cs typeface="+mn-cs"/>
              </a:rPr>
              <a:t>                            4-bit truncation</a:t>
            </a:r>
          </a:p>
          <a:p>
            <a:pPr>
              <a:buFontTx/>
              <a:buNone/>
              <a:defRPr/>
            </a:pPr>
            <a:r>
              <a:rPr lang="en-US" sz="2000" b="0" smtClean="0">
                <a:cs typeface="+mn-cs"/>
              </a:rPr>
              <a:t>                            input u[k]=0, y[0]=-3/8</a:t>
            </a:r>
          </a:p>
          <a:p>
            <a:pPr>
              <a:buFontTx/>
              <a:buNone/>
              <a:defRPr/>
            </a:pPr>
            <a:r>
              <a:rPr lang="en-US" sz="2000" b="0" smtClean="0">
                <a:cs typeface="+mn-cs"/>
              </a:rPr>
              <a:t>                            output y[k] = -3/8, -1/4, -1/8, -1/8, -1/8, -1/8,..</a:t>
            </a:r>
            <a:endParaRPr lang="en-US" sz="2400" b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smtClean="0">
                <a:cs typeface="+mn-cs"/>
              </a:rPr>
              <a:t>Conclusion: weird, weird, weird,… !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699500" cy="78105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Quantization Noise / </a:t>
            </a:r>
            <a:r>
              <a:rPr lang="en-US" sz="3200" dirty="0" smtClean="0">
                <a:cs typeface="+mj-cs"/>
              </a:rPr>
              <a:t>Limit Cycles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400" b="0" dirty="0" smtClean="0">
                <a:cs typeface="+mn-cs"/>
              </a:rPr>
              <a:t>Limit cycle oscillations are clearly </a:t>
            </a:r>
            <a:r>
              <a:rPr lang="en-US" sz="2400" u="sng" dirty="0" smtClean="0">
                <a:cs typeface="+mn-cs"/>
              </a:rPr>
              <a:t>unwanted</a:t>
            </a:r>
            <a:r>
              <a:rPr lang="en-US" sz="2400" b="0" dirty="0" smtClean="0">
                <a:cs typeface="+mn-cs"/>
              </a:rPr>
              <a:t> (e.g. may be audible in speech/audio applications) </a:t>
            </a: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r>
              <a:rPr lang="en-US" sz="2400" b="0" dirty="0" smtClean="0">
                <a:cs typeface="+mn-cs"/>
              </a:rPr>
              <a:t>Limit cycle oscillations can only appear if the filter has feedback. Hence </a:t>
            </a:r>
            <a:r>
              <a:rPr lang="en-US" sz="2400" u="sng" dirty="0" smtClean="0">
                <a:cs typeface="+mn-cs"/>
              </a:rPr>
              <a:t>FIR filters</a:t>
            </a:r>
            <a:r>
              <a:rPr lang="en-US" sz="2400" b="0" dirty="0" smtClean="0">
                <a:cs typeface="+mn-cs"/>
              </a:rPr>
              <a:t> cannot have limit cycle oscillations</a:t>
            </a: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r>
              <a:rPr lang="en-US" sz="2400" b="0" dirty="0" smtClean="0">
                <a:cs typeface="+mn-cs"/>
              </a:rPr>
              <a:t>Mathematical analysis is very difficult </a:t>
            </a:r>
            <a:r>
              <a:rPr lang="en-US" sz="2400" b="0" dirty="0" smtClean="0">
                <a:cs typeface="+mn-cs"/>
                <a:sym typeface="Wingdings" charset="0"/>
              </a:rPr>
              <a:t></a:t>
            </a:r>
          </a:p>
          <a:p>
            <a:pPr marL="0" indent="0">
              <a:buNone/>
              <a:defRPr/>
            </a:pPr>
            <a:endParaRPr lang="en-US" sz="2400" b="0" dirty="0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699500" cy="78105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Quantization Noise / </a:t>
            </a:r>
            <a:r>
              <a:rPr lang="en-US" sz="3200" dirty="0" smtClean="0">
                <a:cs typeface="+mj-cs"/>
              </a:rPr>
              <a:t>Limit Cycles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400" b="0" dirty="0" smtClean="0">
                <a:cs typeface="+mn-cs"/>
              </a:rPr>
              <a:t>Truncation often helps to avoid limit cycles (e.g. </a:t>
            </a:r>
            <a:r>
              <a:rPr lang="en-US" sz="2400" u="sng" dirty="0" smtClean="0">
                <a:cs typeface="+mn-cs"/>
              </a:rPr>
              <a:t>magnitude truncation</a:t>
            </a:r>
            <a:r>
              <a:rPr lang="en-US" sz="2400" b="0" dirty="0" smtClean="0">
                <a:cs typeface="+mn-cs"/>
              </a:rPr>
              <a:t>, where absolute value of </a:t>
            </a:r>
            <a:r>
              <a:rPr lang="en-US" sz="2400" b="0" dirty="0" err="1" smtClean="0">
                <a:cs typeface="+mn-cs"/>
              </a:rPr>
              <a:t>quantizer</a:t>
            </a:r>
            <a:r>
              <a:rPr lang="en-US" sz="2400" b="0" dirty="0" smtClean="0">
                <a:cs typeface="+mn-cs"/>
              </a:rPr>
              <a:t> output is never larger than absolute value of </a:t>
            </a:r>
            <a:r>
              <a:rPr lang="en-US" sz="2400" b="0" dirty="0" err="1" smtClean="0">
                <a:cs typeface="+mn-cs"/>
              </a:rPr>
              <a:t>quantizer</a:t>
            </a:r>
            <a:r>
              <a:rPr lang="en-US" sz="2400" b="0" dirty="0" smtClean="0">
                <a:cs typeface="+mn-cs"/>
              </a:rPr>
              <a:t> input (=`passive </a:t>
            </a:r>
            <a:r>
              <a:rPr lang="en-US" sz="2400" b="0" dirty="0" err="1" smtClean="0">
                <a:cs typeface="+mn-cs"/>
              </a:rPr>
              <a:t>quantizer</a:t>
            </a:r>
            <a:r>
              <a:rPr lang="ja-JP" altLang="en-US" sz="2400" b="0" dirty="0" smtClean="0">
                <a:latin typeface="Arial"/>
                <a:cs typeface="+mn-cs"/>
              </a:rPr>
              <a:t>’</a:t>
            </a:r>
            <a:r>
              <a:rPr lang="en-US" sz="2400" b="0" dirty="0" smtClean="0">
                <a:cs typeface="+mn-cs"/>
              </a:rPr>
              <a:t>))</a:t>
            </a: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r>
              <a:rPr lang="en-US" sz="2400" b="0" dirty="0" smtClean="0">
                <a:cs typeface="+mn-cs"/>
              </a:rPr>
              <a:t>Some filter realizations can be made limit cycle free, e.g. coupled realization, orthogonal filters (details omitted)</a:t>
            </a:r>
          </a:p>
          <a:p>
            <a:pPr>
              <a:defRPr/>
            </a:pPr>
            <a:endParaRPr lang="en-US" sz="2400" b="0" dirty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38955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Chapter-6 : Filter Implementation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19770"/>
            <a:ext cx="8695692" cy="52895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n-cs"/>
              </a:rPr>
              <a:t>Introduction </a:t>
            </a:r>
          </a:p>
          <a:p>
            <a:pPr marL="400050" lvl="1" indent="0">
              <a:buFontTx/>
              <a:buNone/>
              <a:defRPr/>
            </a:pPr>
            <a:r>
              <a:rPr lang="en-US" dirty="0" smtClean="0">
                <a:cs typeface="+mn-cs"/>
              </a:rPr>
              <a:t>Filter implementation &amp; finite </a:t>
            </a:r>
            <a:r>
              <a:rPr lang="en-US" dirty="0" err="1" smtClean="0">
                <a:cs typeface="+mn-cs"/>
              </a:rPr>
              <a:t>wordlength</a:t>
            </a:r>
            <a:r>
              <a:rPr lang="en-US" dirty="0" smtClean="0">
                <a:cs typeface="+mn-cs"/>
              </a:rPr>
              <a:t> problem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Coefficient Quantization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Arithmetic Operations</a:t>
            </a:r>
            <a:endParaRPr lang="en-US" dirty="0" smtClean="0">
              <a:cs typeface="+mn-cs"/>
            </a:endParaRPr>
          </a:p>
          <a:p>
            <a:pPr marL="400050" lvl="1" indent="0">
              <a:buFontTx/>
              <a:buNone/>
              <a:defRPr/>
            </a:pPr>
            <a:r>
              <a:rPr lang="en-US" dirty="0" smtClean="0">
                <a:cs typeface="+mn-cs"/>
              </a:rPr>
              <a:t>Quantization noise</a:t>
            </a:r>
            <a:endParaRPr lang="en-US" dirty="0">
              <a:cs typeface="+mn-cs"/>
            </a:endParaRPr>
          </a:p>
          <a:p>
            <a:pPr marL="400050" lvl="1" indent="0">
              <a:buFontTx/>
              <a:buNone/>
              <a:defRPr/>
            </a:pPr>
            <a:r>
              <a:rPr lang="en-US" dirty="0" smtClean="0">
                <a:cs typeface="+mn-cs"/>
              </a:rPr>
              <a:t>Statistical Analysis</a:t>
            </a:r>
          </a:p>
          <a:p>
            <a:pPr marL="400050" lvl="1" indent="0">
              <a:buFontTx/>
              <a:buNone/>
              <a:defRPr/>
            </a:pPr>
            <a:r>
              <a:rPr lang="en-US" dirty="0" smtClean="0">
                <a:cs typeface="+mn-cs"/>
              </a:rPr>
              <a:t>Limit Cycles</a:t>
            </a:r>
          </a:p>
          <a:p>
            <a:pPr marL="400050" lvl="1" indent="0">
              <a:buFontTx/>
              <a:buNone/>
              <a:defRPr/>
            </a:pPr>
            <a:r>
              <a:rPr lang="en-US" strike="sngStrike" dirty="0" smtClean="0"/>
              <a:t>Scaling</a:t>
            </a:r>
            <a:endParaRPr lang="en-US" dirty="0" smtClean="0">
              <a:cs typeface="+mn-cs"/>
            </a:endParaRPr>
          </a:p>
          <a:p>
            <a:pPr>
              <a:spcBef>
                <a:spcPts val="3072"/>
              </a:spcBef>
              <a:defRPr/>
            </a:pPr>
            <a:r>
              <a:rPr lang="en-US" sz="2000" dirty="0" smtClean="0">
                <a:cs typeface="+mn-cs"/>
              </a:rPr>
              <a:t>PS: Short version, does not include… </a:t>
            </a:r>
          </a:p>
          <a:p>
            <a:pPr marL="457200" lvl="1" indent="0">
              <a:buNone/>
              <a:defRPr/>
            </a:pPr>
            <a:r>
              <a:rPr lang="en-US" sz="1800" dirty="0" smtClean="0">
                <a:cs typeface="+mn-cs"/>
              </a:rPr>
              <a:t>Fixed &amp; floating point representations, overflow, etc. (see literature)</a:t>
            </a:r>
          </a:p>
        </p:txBody>
      </p:sp>
      <p:pic>
        <p:nvPicPr>
          <p:cNvPr id="16387" name="Picture 1" descr="introduction-thai-food.jpg"/>
          <p:cNvPicPr>
            <a:picLocks noChangeAspect="1"/>
          </p:cNvPicPr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1052513"/>
            <a:ext cx="3449637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575556" y="1772816"/>
            <a:ext cx="8064896" cy="3060340"/>
          </a:xfrm>
          <a:prstGeom prst="rect">
            <a:avLst/>
          </a:prstGeom>
          <a:solidFill>
            <a:srgbClr val="FFFF66">
              <a:alpha val="86000"/>
            </a:srgbClr>
          </a:solidFill>
          <a:ln w="76200" cmpd="sng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4400" dirty="0"/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44724"/>
            <a:ext cx="8623684" cy="5289550"/>
          </a:xfrm>
        </p:spPr>
        <p:txBody>
          <a:bodyPr/>
          <a:lstStyle/>
          <a:p>
            <a:pPr marL="457200" indent="-457200">
              <a:lnSpc>
                <a:spcPct val="105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Here’s the good news: </a:t>
            </a:r>
            <a:endParaRPr lang="en-US" sz="2400" dirty="0" smtClean="0">
              <a:solidFill>
                <a:srgbClr val="FF0000"/>
              </a:solidFill>
              <a:cs typeface="+mn-cs"/>
            </a:endParaRPr>
          </a:p>
          <a:p>
            <a:pPr marL="857250" lvl="1" indent="-457200">
              <a:lnSpc>
                <a:spcPct val="105000"/>
              </a:lnSpc>
              <a:spcBef>
                <a:spcPts val="1800"/>
              </a:spcBef>
              <a:buFontTx/>
              <a:buNone/>
              <a:defRPr/>
            </a:pPr>
            <a:r>
              <a:rPr lang="en-US" b="0" dirty="0" smtClean="0">
                <a:solidFill>
                  <a:srgbClr val="FF0000"/>
                </a:solidFill>
                <a:cs typeface="+mn-cs"/>
              </a:rPr>
              <a:t>For a..</a:t>
            </a:r>
            <a:endParaRPr lang="en-US" b="0" dirty="0">
              <a:solidFill>
                <a:srgbClr val="FF0000"/>
              </a:solidFill>
            </a:endParaRPr>
          </a:p>
          <a:p>
            <a:pPr lvl="1">
              <a:lnSpc>
                <a:spcPct val="105000"/>
              </a:lnSpc>
              <a:defRPr/>
            </a:pPr>
            <a:r>
              <a:rPr lang="en-US" b="0" dirty="0" smtClean="0">
                <a:solidFill>
                  <a:srgbClr val="FF0000"/>
                </a:solidFill>
              </a:rPr>
              <a:t>lossless </a:t>
            </a:r>
            <a:r>
              <a:rPr lang="en-US" b="0" dirty="0">
                <a:solidFill>
                  <a:srgbClr val="FF0000"/>
                </a:solidFill>
              </a:rPr>
              <a:t>lattice </a:t>
            </a:r>
            <a:r>
              <a:rPr lang="en-US" b="0" dirty="0" smtClean="0">
                <a:solidFill>
                  <a:srgbClr val="FF0000"/>
                </a:solidFill>
              </a:rPr>
              <a:t>realization of </a:t>
            </a:r>
            <a:r>
              <a:rPr lang="en-US" b="0" dirty="0">
                <a:solidFill>
                  <a:srgbClr val="FF0000"/>
                </a:solidFill>
              </a:rPr>
              <a:t>a general IIR filter </a:t>
            </a:r>
          </a:p>
          <a:p>
            <a:pPr lvl="1">
              <a:lnSpc>
                <a:spcPct val="105000"/>
              </a:lnSpc>
              <a:defRPr/>
            </a:pPr>
            <a:r>
              <a:rPr lang="en-US" b="0" dirty="0" smtClean="0">
                <a:solidFill>
                  <a:srgbClr val="FF0000"/>
                </a:solidFill>
              </a:rPr>
              <a:t>lattice</a:t>
            </a:r>
            <a:r>
              <a:rPr lang="en-US" b="0" dirty="0">
                <a:solidFill>
                  <a:srgbClr val="FF0000"/>
                </a:solidFill>
              </a:rPr>
              <a:t>-ladder realization of a general IIR </a:t>
            </a:r>
            <a:r>
              <a:rPr lang="en-US" b="0" dirty="0" smtClean="0">
                <a:solidFill>
                  <a:srgbClr val="FF0000"/>
                </a:solidFill>
              </a:rPr>
              <a:t>filter</a:t>
            </a:r>
          </a:p>
          <a:p>
            <a:pPr marL="400050" lvl="1" indent="0">
              <a:lnSpc>
                <a:spcPct val="105000"/>
              </a:lnSpc>
              <a:buNone/>
              <a:defRPr/>
            </a:pPr>
            <a:r>
              <a:rPr lang="en-US" b="0" dirty="0" smtClean="0">
                <a:solidFill>
                  <a:srgbClr val="FF0000"/>
                </a:solidFill>
                <a:cs typeface="+mn-cs"/>
              </a:rPr>
              <a:t>and when</a:t>
            </a:r>
          </a:p>
          <a:p>
            <a:pPr lvl="1">
              <a:lnSpc>
                <a:spcPct val="105000"/>
              </a:lnSpc>
              <a:defRPr/>
            </a:pPr>
            <a:r>
              <a:rPr lang="en-US" b="0" dirty="0" smtClean="0">
                <a:solidFill>
                  <a:srgbClr val="FF0000"/>
                </a:solidFill>
                <a:cs typeface="+mn-cs"/>
              </a:rPr>
              <a:t>magnitude truncation (=`passive quantization</a:t>
            </a:r>
            <a:r>
              <a:rPr lang="ja-JP" altLang="en-US" b="0" dirty="0" smtClean="0">
                <a:solidFill>
                  <a:srgbClr val="FF0000"/>
                </a:solidFill>
                <a:latin typeface="Arial"/>
                <a:cs typeface="+mn-cs"/>
              </a:rPr>
              <a:t>’</a:t>
            </a:r>
            <a:r>
              <a:rPr lang="en-US" b="0" dirty="0" smtClean="0">
                <a:solidFill>
                  <a:srgbClr val="FF0000"/>
                </a:solidFill>
                <a:cs typeface="+mn-cs"/>
              </a:rPr>
              <a:t>) is used</a:t>
            </a:r>
          </a:p>
          <a:p>
            <a:pPr marL="400050" lvl="1" indent="0">
              <a:lnSpc>
                <a:spcPct val="105000"/>
              </a:lnSpc>
              <a:buNone/>
              <a:defRPr/>
            </a:pPr>
            <a:r>
              <a:rPr lang="en-US" b="0" dirty="0">
                <a:solidFill>
                  <a:srgbClr val="FF0000"/>
                </a:solidFill>
                <a:cs typeface="+mn-cs"/>
              </a:rPr>
              <a:t>t</a:t>
            </a:r>
            <a:r>
              <a:rPr lang="en-US" b="0" dirty="0" smtClean="0">
                <a:solidFill>
                  <a:srgbClr val="FF0000"/>
                </a:solidFill>
                <a:cs typeface="+mn-cs"/>
              </a:rPr>
              <a:t>he filter is </a:t>
            </a:r>
            <a:r>
              <a:rPr lang="en-US" b="1" u="sng" dirty="0" smtClean="0">
                <a:solidFill>
                  <a:srgbClr val="FF0000"/>
                </a:solidFill>
                <a:cs typeface="+mn-cs"/>
              </a:rPr>
              <a:t>guaranteed</a:t>
            </a:r>
            <a:r>
              <a:rPr lang="en-US" b="0" dirty="0" smtClean="0">
                <a:solidFill>
                  <a:srgbClr val="FF0000"/>
                </a:solidFill>
                <a:cs typeface="+mn-cs"/>
              </a:rPr>
              <a:t> to be free of limit cycles ! </a:t>
            </a:r>
          </a:p>
          <a:p>
            <a:pPr marL="0" indent="0">
              <a:lnSpc>
                <a:spcPct val="105000"/>
              </a:lnSpc>
              <a:buNone/>
              <a:defRPr/>
            </a:pPr>
            <a:endParaRPr lang="en-US" sz="2000" dirty="0" smtClean="0">
              <a:solidFill>
                <a:srgbClr val="FF0000"/>
              </a:solidFill>
              <a:cs typeface="+mn-cs"/>
            </a:endParaRPr>
          </a:p>
          <a:p>
            <a:pPr marL="0" indent="0">
              <a:lnSpc>
                <a:spcPct val="105000"/>
              </a:lnSpc>
              <a:buNone/>
              <a:defRPr/>
            </a:pPr>
            <a:r>
              <a:rPr lang="en-US" sz="2000" b="0" dirty="0" smtClean="0">
                <a:cs typeface="+mn-cs"/>
              </a:rPr>
              <a:t>(details omitted)</a:t>
            </a:r>
          </a:p>
          <a:p>
            <a:pPr marL="0" indent="0">
              <a:lnSpc>
                <a:spcPct val="105000"/>
              </a:lnSpc>
              <a:buNone/>
              <a:defRPr/>
            </a:pPr>
            <a:r>
              <a:rPr lang="en-US" sz="2000" b="0" dirty="0" smtClean="0">
                <a:cs typeface="+mn-cs"/>
              </a:rPr>
              <a:t>Intuition:</a:t>
            </a:r>
            <a:r>
              <a:rPr lang="en-US" sz="2000" i="1" dirty="0" smtClean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magnitude truncation consumes energy/power, orthogonal filter operations do not generate power to feed limit cycle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699500" cy="78105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Quantization Noise / </a:t>
            </a:r>
            <a:r>
              <a:rPr lang="en-US" sz="3200" dirty="0" smtClean="0">
                <a:cs typeface="+mj-cs"/>
              </a:rPr>
              <a:t>Limit Cycles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699500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Scaling</a:t>
            </a:r>
          </a:p>
        </p:txBody>
      </p:sp>
      <p:sp>
        <p:nvSpPr>
          <p:cNvPr id="2488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58213" cy="5105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3200" u="sng" dirty="0" smtClean="0">
                <a:cs typeface="+mn-cs"/>
              </a:rPr>
              <a:t>The scaling problem</a:t>
            </a:r>
            <a:endParaRPr lang="en-US" sz="32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b="0" dirty="0" smtClean="0">
              <a:cs typeface="+mn-cs"/>
            </a:endParaRPr>
          </a:p>
          <a:p>
            <a:pPr>
              <a:defRPr/>
            </a:pPr>
            <a:r>
              <a:rPr lang="en-US" sz="2000" b="0" dirty="0" smtClean="0">
                <a:cs typeface="+mn-cs"/>
              </a:rPr>
              <a:t>Finite word-length implementation implies maximum representable number. Whenever a signal (output or internal) exceeds this value, </a:t>
            </a:r>
            <a:r>
              <a:rPr lang="en-US" sz="2000" i="1" dirty="0" smtClean="0">
                <a:cs typeface="+mn-cs"/>
              </a:rPr>
              <a:t>overflow </a:t>
            </a:r>
            <a:r>
              <a:rPr lang="en-US" sz="2000" b="0" dirty="0" smtClean="0">
                <a:cs typeface="+mn-cs"/>
              </a:rPr>
              <a:t>occurs.</a:t>
            </a:r>
          </a:p>
          <a:p>
            <a:pPr>
              <a:defRPr/>
            </a:pPr>
            <a:r>
              <a:rPr lang="en-US" sz="2000" b="0" dirty="0" smtClean="0">
                <a:cs typeface="+mn-cs"/>
              </a:rPr>
              <a:t>Digital overflow may lead (e.g. in 2</a:t>
            </a:r>
            <a:r>
              <a:rPr lang="ja-JP" altLang="en-US" sz="2000" b="0" dirty="0" smtClean="0">
                <a:latin typeface="Arial"/>
                <a:cs typeface="+mn-cs"/>
              </a:rPr>
              <a:t>’</a:t>
            </a:r>
            <a:r>
              <a:rPr lang="en-US" sz="2000" b="0" dirty="0" smtClean="0">
                <a:cs typeface="+mn-cs"/>
              </a:rPr>
              <a:t>s-complement arithmetic) to polarity reversal (instead of saturation such as in analog circuits), hence may be very harmful.</a:t>
            </a:r>
          </a:p>
          <a:p>
            <a:pPr>
              <a:defRPr/>
            </a:pPr>
            <a:r>
              <a:rPr lang="en-US" sz="2000" b="0" dirty="0" smtClean="0">
                <a:cs typeface="+mn-cs"/>
              </a:rPr>
              <a:t>Avoid overflow through proper signal </a:t>
            </a:r>
            <a:r>
              <a:rPr lang="en-US" sz="2000" i="1" dirty="0" smtClean="0">
                <a:cs typeface="+mn-cs"/>
              </a:rPr>
              <a:t>scaling</a:t>
            </a:r>
            <a:r>
              <a:rPr lang="en-US" sz="2000" b="0" dirty="0" smtClean="0">
                <a:cs typeface="+mn-cs"/>
              </a:rPr>
              <a:t>,  implemented by bit shift-operations applied to signals, or by scaling of filter coefficients, or..</a:t>
            </a:r>
          </a:p>
          <a:p>
            <a:pPr>
              <a:defRPr/>
            </a:pPr>
            <a:r>
              <a:rPr lang="en-US" sz="2000" b="0" dirty="0" smtClean="0">
                <a:cs typeface="+mn-cs"/>
              </a:rPr>
              <a:t>Scaled transfer function may be </a:t>
            </a:r>
            <a:r>
              <a:rPr lang="en-US" sz="2000" b="0" dirty="0" err="1" smtClean="0">
                <a:cs typeface="+mn-cs"/>
              </a:rPr>
              <a:t>c.H</a:t>
            </a:r>
            <a:r>
              <a:rPr lang="en-US" sz="2000" b="0" dirty="0" smtClean="0">
                <a:cs typeface="+mn-cs"/>
              </a:rPr>
              <a:t>(z) instead of H(z)  (hence need proper tracing of scaling factors)</a:t>
            </a:r>
          </a:p>
          <a:p>
            <a:pPr>
              <a:defRPr/>
            </a:pPr>
            <a:endParaRPr lang="en-US" sz="2000" b="0" dirty="0" smtClean="0">
              <a:cs typeface="+mn-cs"/>
            </a:endParaRPr>
          </a:p>
        </p:txBody>
      </p:sp>
      <p:sp>
        <p:nvSpPr>
          <p:cNvPr id="6" name="Text Box 203"/>
          <p:cNvSpPr txBox="1">
            <a:spLocks noChangeArrowheads="1"/>
          </p:cNvSpPr>
          <p:nvPr/>
        </p:nvSpPr>
        <p:spPr bwMode="auto">
          <a:xfrm rot="19621647">
            <a:off x="-282322" y="2610981"/>
            <a:ext cx="9631142" cy="1570303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9600" dirty="0">
                <a:solidFill>
                  <a:schemeClr val="accent1"/>
                </a:solidFill>
                <a:cs typeface="+mn-cs"/>
              </a:rPr>
              <a:t>Skip this slide</a:t>
            </a:r>
          </a:p>
        </p:txBody>
      </p:sp>
    </p:spTree>
    <p:extLst>
      <p:ext uri="{BB962C8B-B14F-4D97-AF65-F5344CB8AC3E}">
        <p14:creationId xmlns:p14="http://schemas.microsoft.com/office/powerpoint/2010/main" val="168925864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699500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Scaling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b="0" u="sng" dirty="0" smtClean="0">
                <a:cs typeface="+mn-cs"/>
              </a:rPr>
              <a:t>Time domain (</a:t>
            </a:r>
            <a:r>
              <a:rPr lang="ja-JP" altLang="en-US" b="0" u="sng" dirty="0" smtClean="0">
                <a:latin typeface="Arial"/>
                <a:cs typeface="+mn-cs"/>
              </a:rPr>
              <a:t>‘</a:t>
            </a:r>
            <a:r>
              <a:rPr lang="en-US" b="0" u="sng" dirty="0" smtClean="0">
                <a:cs typeface="+mn-cs"/>
              </a:rPr>
              <a:t>deterministic</a:t>
            </a:r>
            <a:r>
              <a:rPr lang="ja-JP" altLang="en-US" b="0" u="sng" dirty="0" smtClean="0">
                <a:latin typeface="Arial"/>
                <a:cs typeface="+mn-cs"/>
              </a:rPr>
              <a:t>’</a:t>
            </a:r>
            <a:r>
              <a:rPr lang="en-US" b="0" u="sng" dirty="0" smtClean="0">
                <a:cs typeface="+mn-cs"/>
              </a:rPr>
              <a:t>) scaling</a:t>
            </a:r>
            <a:r>
              <a:rPr lang="en-US" b="0" dirty="0" smtClean="0">
                <a:cs typeface="+mn-cs"/>
              </a:rPr>
              <a:t>:</a:t>
            </a:r>
          </a:p>
          <a:p>
            <a:pPr>
              <a:buFontTx/>
              <a:buNone/>
              <a:defRPr/>
            </a:pPr>
            <a:endParaRPr lang="en-US" b="0" u="sng" dirty="0" smtClean="0">
              <a:cs typeface="+mn-cs"/>
            </a:endParaRPr>
          </a:p>
          <a:p>
            <a:pPr>
              <a:defRPr/>
            </a:pPr>
            <a:r>
              <a:rPr lang="en-US" sz="2400" b="0" dirty="0" smtClean="0">
                <a:cs typeface="+mn-cs"/>
              </a:rPr>
              <a:t>Assume input signal is bounded in magnitude</a:t>
            </a:r>
          </a:p>
          <a:p>
            <a:pPr>
              <a:buFontTx/>
              <a:buNone/>
              <a:defRPr/>
            </a:pPr>
            <a:r>
              <a:rPr lang="en-US" sz="3200" b="0" dirty="0" smtClean="0">
                <a:cs typeface="+mn-cs"/>
              </a:rPr>
              <a:t>   </a:t>
            </a:r>
            <a:r>
              <a:rPr lang="en-US" sz="2000" b="0" dirty="0" smtClean="0">
                <a:cs typeface="+mn-cs"/>
              </a:rPr>
              <a:t>i.e. u-max is the largest number that can  be represented  in the `words</a:t>
            </a:r>
            <a:r>
              <a:rPr lang="ja-JP" altLang="en-US" sz="2000" b="0" dirty="0" smtClean="0">
                <a:latin typeface="Arial"/>
                <a:cs typeface="+mn-cs"/>
              </a:rPr>
              <a:t>’</a:t>
            </a:r>
            <a:r>
              <a:rPr lang="en-US" sz="2000" b="0" dirty="0" smtClean="0">
                <a:cs typeface="+mn-cs"/>
              </a:rPr>
              <a:t> reserved for the input signal </a:t>
            </a:r>
          </a:p>
          <a:p>
            <a:pPr>
              <a:defRPr/>
            </a:pPr>
            <a:r>
              <a:rPr lang="en-US" sz="2400" b="0" dirty="0" smtClean="0">
                <a:cs typeface="+mn-cs"/>
              </a:rPr>
              <a:t>Then output signal is bounded by</a:t>
            </a: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b="0" dirty="0" smtClean="0">
              <a:cs typeface="+mn-cs"/>
            </a:endParaRPr>
          </a:p>
          <a:p>
            <a:pPr>
              <a:defRPr/>
            </a:pPr>
            <a:endParaRPr lang="en-US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b="0" dirty="0" smtClean="0">
                <a:cs typeface="+mn-cs"/>
              </a:rPr>
              <a:t>    </a:t>
            </a:r>
            <a:r>
              <a:rPr lang="en-US" sz="2000" b="0" dirty="0" err="1" smtClean="0">
                <a:cs typeface="+mn-cs"/>
              </a:rPr>
              <a:t>ps</a:t>
            </a:r>
            <a:r>
              <a:rPr lang="en-US" sz="2000" b="0" dirty="0" smtClean="0">
                <a:cs typeface="+mn-cs"/>
              </a:rPr>
              <a:t> : stability of the filter h implies that its </a:t>
            </a:r>
            <a:r>
              <a:rPr lang="en-US" sz="2000" b="0" u="sng" dirty="0" smtClean="0">
                <a:cs typeface="+mn-cs"/>
              </a:rPr>
              <a:t>1-norm</a:t>
            </a:r>
            <a:r>
              <a:rPr lang="en-US" sz="2000" b="0" dirty="0" smtClean="0">
                <a:cs typeface="+mn-cs"/>
              </a:rPr>
              <a:t> is finite</a:t>
            </a:r>
          </a:p>
        </p:txBody>
      </p:sp>
      <p:graphicFrame>
        <p:nvGraphicFramePr>
          <p:cNvPr id="35843" name="Object 39"/>
          <p:cNvGraphicFramePr>
            <a:graphicFrameLocks noChangeAspect="1"/>
          </p:cNvGraphicFramePr>
          <p:nvPr/>
        </p:nvGraphicFramePr>
        <p:xfrm>
          <a:off x="7010400" y="2286000"/>
          <a:ext cx="15240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0" name="Equation" r:id="rId3" imgW="723586" imgH="253890" progId="Equation.3">
                  <p:embed/>
                </p:oleObj>
              </mc:Choice>
              <mc:Fallback>
                <p:oleObj name="Equation" r:id="rId3" imgW="723586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286000"/>
                        <a:ext cx="1524000" cy="5016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41"/>
          <p:cNvGraphicFramePr>
            <a:graphicFrameLocks noChangeAspect="1"/>
          </p:cNvGraphicFramePr>
          <p:nvPr/>
        </p:nvGraphicFramePr>
        <p:xfrm>
          <a:off x="784225" y="4244975"/>
          <a:ext cx="8002588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1" name="Equation" r:id="rId5" imgW="4191000" imgH="482600" progId="Equation.3">
                  <p:embed/>
                </p:oleObj>
              </mc:Choice>
              <mc:Fallback>
                <p:oleObj name="Equation" r:id="rId5" imgW="4191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4244975"/>
                        <a:ext cx="8002588" cy="8699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203"/>
          <p:cNvSpPr txBox="1">
            <a:spLocks noChangeArrowheads="1"/>
          </p:cNvSpPr>
          <p:nvPr/>
        </p:nvSpPr>
        <p:spPr bwMode="auto">
          <a:xfrm rot="19621647">
            <a:off x="-282322" y="2610981"/>
            <a:ext cx="9631142" cy="1570303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9600" dirty="0">
                <a:solidFill>
                  <a:schemeClr val="accent1"/>
                </a:solidFill>
                <a:cs typeface="+mn-cs"/>
              </a:rPr>
              <a:t>Skip this slide</a:t>
            </a:r>
          </a:p>
        </p:txBody>
      </p:sp>
    </p:spTree>
    <p:extLst>
      <p:ext uri="{BB962C8B-B14F-4D97-AF65-F5344CB8AC3E}">
        <p14:creationId xmlns:p14="http://schemas.microsoft.com/office/powerpoint/2010/main" val="319082684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699500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Scaling</a:t>
            </a:r>
          </a:p>
        </p:txBody>
      </p:sp>
      <p:sp>
        <p:nvSpPr>
          <p:cNvPr id="2836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58213" cy="5105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b="0" u="sng" dirty="0" smtClean="0">
                <a:cs typeface="+mn-cs"/>
              </a:rPr>
              <a:t>Time domain (</a:t>
            </a:r>
            <a:r>
              <a:rPr lang="ja-JP" altLang="en-US" sz="2400" b="0" u="sng" dirty="0" smtClean="0">
                <a:latin typeface="Arial"/>
                <a:cs typeface="+mn-cs"/>
              </a:rPr>
              <a:t>‘</a:t>
            </a:r>
            <a:r>
              <a:rPr lang="en-US" sz="2400" b="0" u="sng" dirty="0" smtClean="0">
                <a:cs typeface="+mn-cs"/>
              </a:rPr>
              <a:t>deterministic</a:t>
            </a:r>
            <a:r>
              <a:rPr lang="ja-JP" altLang="en-US" sz="2400" b="0" u="sng" dirty="0" smtClean="0">
                <a:latin typeface="Arial"/>
                <a:cs typeface="+mn-cs"/>
              </a:rPr>
              <a:t>’</a:t>
            </a:r>
            <a:r>
              <a:rPr lang="en-US" sz="2400" b="0" u="sng" dirty="0" smtClean="0">
                <a:cs typeface="+mn-cs"/>
              </a:rPr>
              <a:t>) scaling</a:t>
            </a:r>
            <a:r>
              <a:rPr lang="en-US" sz="2400" b="0" dirty="0" smtClean="0">
                <a:cs typeface="+mn-cs"/>
              </a:rPr>
              <a:t>: (continued)</a:t>
            </a: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r>
              <a:rPr lang="en-US" sz="2000" b="0" dirty="0" smtClean="0">
                <a:cs typeface="+mn-cs"/>
              </a:rPr>
              <a:t>Assume input signal is bounded in magnitude</a:t>
            </a:r>
          </a:p>
          <a:p>
            <a:pPr>
              <a:defRPr/>
            </a:pPr>
            <a:endParaRPr lang="en-US" sz="2000" b="0" dirty="0" smtClean="0">
              <a:cs typeface="+mn-cs"/>
            </a:endParaRPr>
          </a:p>
          <a:p>
            <a:pPr>
              <a:defRPr/>
            </a:pPr>
            <a:endParaRPr lang="en-US" sz="2000" b="0" dirty="0" smtClean="0">
              <a:cs typeface="+mn-cs"/>
            </a:endParaRPr>
          </a:p>
          <a:p>
            <a:pPr>
              <a:defRPr/>
            </a:pPr>
            <a:r>
              <a:rPr lang="en-US" sz="2000" b="0" dirty="0" smtClean="0">
                <a:cs typeface="+mn-cs"/>
              </a:rPr>
              <a:t>Then output signal is bounded by</a:t>
            </a:r>
          </a:p>
          <a:p>
            <a:pPr>
              <a:defRPr/>
            </a:pPr>
            <a:endParaRPr lang="en-US" sz="2000" b="0" dirty="0" smtClean="0">
              <a:cs typeface="+mn-cs"/>
            </a:endParaRPr>
          </a:p>
          <a:p>
            <a:pPr>
              <a:defRPr/>
            </a:pPr>
            <a:endParaRPr lang="en-US" sz="2000" b="0" dirty="0" smtClean="0">
              <a:cs typeface="+mn-cs"/>
            </a:endParaRPr>
          </a:p>
          <a:p>
            <a:pPr>
              <a:defRPr/>
            </a:pPr>
            <a:endParaRPr lang="en-US" sz="2000" b="0" dirty="0" smtClean="0">
              <a:cs typeface="+mn-cs"/>
            </a:endParaRPr>
          </a:p>
          <a:p>
            <a:pPr>
              <a:defRPr/>
            </a:pPr>
            <a:r>
              <a:rPr lang="en-US" sz="2400" b="0" dirty="0" smtClean="0">
                <a:cs typeface="+mn-cs"/>
              </a:rPr>
              <a:t>To satisfy   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</a:t>
            </a:r>
            <a:r>
              <a:rPr lang="en-US" sz="1800" b="0" dirty="0" smtClean="0">
                <a:cs typeface="+mn-cs"/>
              </a:rPr>
              <a:t>i.e. y-max is the largest number that can be represented  in the </a:t>
            </a:r>
          </a:p>
          <a:p>
            <a:pPr>
              <a:buFontTx/>
              <a:buNone/>
              <a:defRPr/>
            </a:pPr>
            <a:r>
              <a:rPr lang="en-US" sz="1800" b="0" dirty="0" smtClean="0">
                <a:cs typeface="+mn-cs"/>
              </a:rPr>
              <a:t>         `words</a:t>
            </a:r>
            <a:r>
              <a:rPr lang="ja-JP" altLang="en-US" sz="1800" b="0" dirty="0" smtClean="0">
                <a:latin typeface="Arial"/>
                <a:cs typeface="+mn-cs"/>
              </a:rPr>
              <a:t>’</a:t>
            </a:r>
            <a:r>
              <a:rPr lang="en-US" sz="1800" b="0" dirty="0" smtClean="0">
                <a:cs typeface="+mn-cs"/>
              </a:rPr>
              <a:t> reserved for the output signal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</a:t>
            </a:r>
            <a:r>
              <a:rPr lang="en-US" sz="2000" b="0" dirty="0" smtClean="0">
                <a:cs typeface="+mn-cs"/>
              </a:rPr>
              <a:t>we have to scale H(z) to </a:t>
            </a:r>
            <a:r>
              <a:rPr lang="en-US" sz="2000" b="0" dirty="0" err="1" smtClean="0">
                <a:cs typeface="+mn-cs"/>
              </a:rPr>
              <a:t>c.H</a:t>
            </a:r>
            <a:r>
              <a:rPr lang="en-US" sz="2000" b="0" dirty="0" smtClean="0">
                <a:cs typeface="+mn-cs"/>
              </a:rPr>
              <a:t>(z), with</a:t>
            </a: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</p:txBody>
      </p:sp>
      <p:graphicFrame>
        <p:nvGraphicFramePr>
          <p:cNvPr id="36867" name="Object 1028"/>
          <p:cNvGraphicFramePr>
            <a:graphicFrameLocks noChangeAspect="1"/>
          </p:cNvGraphicFramePr>
          <p:nvPr/>
        </p:nvGraphicFramePr>
        <p:xfrm>
          <a:off x="2447925" y="2420938"/>
          <a:ext cx="15240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2" name="Equation" r:id="rId3" imgW="723586" imgH="253890" progId="Equation.3">
                  <p:embed/>
                </p:oleObj>
              </mc:Choice>
              <mc:Fallback>
                <p:oleObj name="Equation" r:id="rId3" imgW="723586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925" y="2420938"/>
                        <a:ext cx="1524000" cy="5016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1030"/>
          <p:cNvGraphicFramePr>
            <a:graphicFrameLocks noChangeAspect="1"/>
          </p:cNvGraphicFramePr>
          <p:nvPr/>
        </p:nvGraphicFramePr>
        <p:xfrm>
          <a:off x="2438400" y="4343400"/>
          <a:ext cx="16764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3" name="Equation" r:id="rId5" imgW="748975" imgH="253890" progId="Equation.3">
                  <p:embed/>
                </p:oleObj>
              </mc:Choice>
              <mc:Fallback>
                <p:oleObj name="Equation" r:id="rId5" imgW="748975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343400"/>
                        <a:ext cx="1676400" cy="5318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1031"/>
          <p:cNvGraphicFramePr>
            <a:graphicFrameLocks noChangeAspect="1"/>
          </p:cNvGraphicFramePr>
          <p:nvPr/>
        </p:nvGraphicFramePr>
        <p:xfrm>
          <a:off x="5105400" y="5410200"/>
          <a:ext cx="19050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4" name="Equation" r:id="rId7" imgW="774364" imgH="457002" progId="Equation.3">
                  <p:embed/>
                </p:oleObj>
              </mc:Choice>
              <mc:Fallback>
                <p:oleObj name="Equation" r:id="rId7" imgW="774364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410200"/>
                        <a:ext cx="1905000" cy="8763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41"/>
          <p:cNvGraphicFramePr>
            <a:graphicFrameLocks noChangeAspect="1"/>
          </p:cNvGraphicFramePr>
          <p:nvPr/>
        </p:nvGraphicFramePr>
        <p:xfrm>
          <a:off x="2447925" y="3536950"/>
          <a:ext cx="18684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5" name="Equation" r:id="rId9" imgW="977900" imgH="241300" progId="Equation.3">
                  <p:embed/>
                </p:oleObj>
              </mc:Choice>
              <mc:Fallback>
                <p:oleObj name="Equation" r:id="rId9" imgW="977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925" y="3536950"/>
                        <a:ext cx="1868488" cy="4349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203"/>
          <p:cNvSpPr txBox="1">
            <a:spLocks noChangeArrowheads="1"/>
          </p:cNvSpPr>
          <p:nvPr/>
        </p:nvSpPr>
        <p:spPr bwMode="auto">
          <a:xfrm rot="19621647">
            <a:off x="-282322" y="2610981"/>
            <a:ext cx="9631142" cy="1570303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9600" dirty="0">
                <a:solidFill>
                  <a:schemeClr val="accent1"/>
                </a:solidFill>
                <a:cs typeface="+mn-cs"/>
              </a:rPr>
              <a:t>Skip this slide</a:t>
            </a:r>
          </a:p>
        </p:txBody>
      </p:sp>
    </p:spTree>
    <p:extLst>
      <p:ext uri="{BB962C8B-B14F-4D97-AF65-F5344CB8AC3E}">
        <p14:creationId xmlns:p14="http://schemas.microsoft.com/office/powerpoint/2010/main" val="373778828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699500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Scaling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r>
              <a:rPr lang="en-US" sz="2400" b="0" dirty="0" smtClean="0">
                <a:cs typeface="+mn-cs"/>
              </a:rPr>
              <a:t>Example:</a:t>
            </a: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r>
              <a:rPr lang="en-US" sz="2000" b="0" dirty="0" smtClean="0">
                <a:cs typeface="+mn-cs"/>
              </a:rPr>
              <a:t>assume u[k] produced by 12-bit A/D-converter</a:t>
            </a:r>
          </a:p>
          <a:p>
            <a:pPr>
              <a:defRPr/>
            </a:pPr>
            <a:r>
              <a:rPr lang="en-US" sz="2000" b="0" dirty="0" smtClean="0">
                <a:cs typeface="+mn-cs"/>
              </a:rPr>
              <a:t>assume we use 16-bit arithmetic for y[k] &amp; multiplier</a:t>
            </a:r>
          </a:p>
          <a:p>
            <a:pPr>
              <a:defRPr/>
            </a:pPr>
            <a:endParaRPr lang="en-US" sz="2000" b="0" dirty="0" smtClean="0">
              <a:cs typeface="+mn-cs"/>
            </a:endParaRPr>
          </a:p>
          <a:p>
            <a:pPr>
              <a:defRPr/>
            </a:pPr>
            <a:endParaRPr lang="en-US" sz="2000" b="0" dirty="0" smtClean="0">
              <a:cs typeface="+mn-cs"/>
            </a:endParaRPr>
          </a:p>
          <a:p>
            <a:pPr>
              <a:defRPr/>
            </a:pPr>
            <a:endParaRPr lang="en-US" sz="2000" b="0" dirty="0" smtClean="0">
              <a:cs typeface="+mn-cs"/>
            </a:endParaRPr>
          </a:p>
          <a:p>
            <a:pPr>
              <a:defRPr/>
            </a:pPr>
            <a:r>
              <a:rPr lang="en-US" sz="2000" b="0" dirty="0" smtClean="0">
                <a:cs typeface="+mn-cs"/>
              </a:rPr>
              <a:t>hence inputs u[k] have to be shifted by 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3 bits to the  right before entering the filter 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(=remove 3 LSB</a:t>
            </a:r>
            <a:r>
              <a:rPr lang="ja-JP" altLang="en-US" sz="2000" b="0" dirty="0" smtClean="0">
                <a:latin typeface="Arial"/>
                <a:cs typeface="+mn-cs"/>
              </a:rPr>
              <a:t>’</a:t>
            </a:r>
            <a:r>
              <a:rPr lang="en-US" sz="2000" b="0" dirty="0" smtClean="0">
                <a:cs typeface="+mn-cs"/>
              </a:rPr>
              <a:t>s)</a:t>
            </a:r>
            <a:r>
              <a:rPr lang="en-US" sz="2400" b="0" dirty="0" smtClean="0">
                <a:cs typeface="+mn-cs"/>
              </a:rPr>
              <a:t>    </a:t>
            </a:r>
          </a:p>
        </p:txBody>
      </p:sp>
      <p:grpSp>
        <p:nvGrpSpPr>
          <p:cNvPr id="37891" name="Group 5"/>
          <p:cNvGrpSpPr>
            <a:grpSpLocks/>
          </p:cNvGrpSpPr>
          <p:nvPr/>
        </p:nvGrpSpPr>
        <p:grpSpPr bwMode="auto">
          <a:xfrm>
            <a:off x="7907338" y="2900363"/>
            <a:ext cx="314325" cy="309562"/>
            <a:chOff x="1008" y="2092"/>
            <a:chExt cx="288" cy="288"/>
          </a:xfrm>
        </p:grpSpPr>
        <p:sp>
          <p:nvSpPr>
            <p:cNvPr id="239622" name="Rectangle 6"/>
            <p:cNvSpPr>
              <a:spLocks noChangeArrowheads="1"/>
            </p:cNvSpPr>
            <p:nvPr/>
          </p:nvSpPr>
          <p:spPr bwMode="auto">
            <a:xfrm>
              <a:off x="1008" y="2092"/>
              <a:ext cx="288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37936" name="Object 7"/>
            <p:cNvGraphicFramePr>
              <a:graphicFrameLocks noChangeAspect="1"/>
            </p:cNvGraphicFramePr>
            <p:nvPr/>
          </p:nvGraphicFramePr>
          <p:xfrm>
            <a:off x="1056" y="2112"/>
            <a:ext cx="208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36" name="Equation" r:id="rId3" imgW="139579" imgH="164957" progId="Equation.3">
                    <p:embed/>
                  </p:oleObj>
                </mc:Choice>
                <mc:Fallback>
                  <p:oleObj name="Equation" r:id="rId3" imgW="139579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2112"/>
                          <a:ext cx="208" cy="24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9624" name="Line 8"/>
          <p:cNvSpPr>
            <a:spLocks noChangeShapeType="1"/>
          </p:cNvSpPr>
          <p:nvPr/>
        </p:nvSpPr>
        <p:spPr bwMode="auto">
          <a:xfrm flipV="1">
            <a:off x="7696200" y="3048000"/>
            <a:ext cx="22860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625" name="Line 9"/>
          <p:cNvSpPr>
            <a:spLocks noChangeShapeType="1"/>
          </p:cNvSpPr>
          <p:nvPr/>
        </p:nvSpPr>
        <p:spPr bwMode="auto">
          <a:xfrm>
            <a:off x="7677150" y="2665413"/>
            <a:ext cx="0" cy="906462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626" name="Text Box 10"/>
          <p:cNvSpPr txBox="1">
            <a:spLocks noChangeArrowheads="1"/>
          </p:cNvSpPr>
          <p:nvPr/>
        </p:nvSpPr>
        <p:spPr bwMode="auto">
          <a:xfrm>
            <a:off x="6791325" y="3119438"/>
            <a:ext cx="657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y[k]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39627" name="Text Box 11"/>
          <p:cNvSpPr txBox="1">
            <a:spLocks noChangeArrowheads="1"/>
          </p:cNvSpPr>
          <p:nvPr/>
        </p:nvSpPr>
        <p:spPr bwMode="auto">
          <a:xfrm>
            <a:off x="6629400" y="1281113"/>
            <a:ext cx="67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u[k]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39628" name="Oval 12"/>
          <p:cNvSpPr>
            <a:spLocks noChangeArrowheads="1"/>
          </p:cNvSpPr>
          <p:nvPr/>
        </p:nvSpPr>
        <p:spPr bwMode="auto">
          <a:xfrm>
            <a:off x="7537450" y="1401763"/>
            <a:ext cx="312738" cy="309562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629" name="Line 13"/>
          <p:cNvSpPr>
            <a:spLocks noChangeShapeType="1"/>
          </p:cNvSpPr>
          <p:nvPr/>
        </p:nvSpPr>
        <p:spPr bwMode="auto">
          <a:xfrm flipH="1">
            <a:off x="7327900" y="1555750"/>
            <a:ext cx="20955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630" name="Text Box 14"/>
          <p:cNvSpPr txBox="1">
            <a:spLocks noChangeArrowheads="1"/>
          </p:cNvSpPr>
          <p:nvPr/>
        </p:nvSpPr>
        <p:spPr bwMode="auto">
          <a:xfrm>
            <a:off x="7513638" y="1328738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sp>
        <p:nvSpPr>
          <p:cNvPr id="239631" name="Line 15"/>
          <p:cNvSpPr>
            <a:spLocks noChangeShapeType="1"/>
          </p:cNvSpPr>
          <p:nvPr/>
        </p:nvSpPr>
        <p:spPr bwMode="auto">
          <a:xfrm flipH="1">
            <a:off x="7848600" y="1524000"/>
            <a:ext cx="5334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632" name="Oval 16"/>
          <p:cNvSpPr>
            <a:spLocks noChangeArrowheads="1"/>
          </p:cNvSpPr>
          <p:nvPr/>
        </p:nvSpPr>
        <p:spPr bwMode="auto">
          <a:xfrm>
            <a:off x="8253413" y="2236788"/>
            <a:ext cx="314325" cy="311150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633" name="Text Box 17"/>
          <p:cNvSpPr txBox="1">
            <a:spLocks noChangeArrowheads="1"/>
          </p:cNvSpPr>
          <p:nvPr/>
        </p:nvSpPr>
        <p:spPr bwMode="auto">
          <a:xfrm>
            <a:off x="8237538" y="216535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x</a:t>
            </a:r>
          </a:p>
        </p:txBody>
      </p:sp>
      <p:sp>
        <p:nvSpPr>
          <p:cNvPr id="239634" name="Line 18"/>
          <p:cNvSpPr>
            <a:spLocks noChangeShapeType="1"/>
          </p:cNvSpPr>
          <p:nvPr/>
        </p:nvSpPr>
        <p:spPr bwMode="auto">
          <a:xfrm>
            <a:off x="8097838" y="2393950"/>
            <a:ext cx="155575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635" name="Text Box 19"/>
          <p:cNvSpPr txBox="1">
            <a:spLocks noChangeArrowheads="1"/>
          </p:cNvSpPr>
          <p:nvPr/>
        </p:nvSpPr>
        <p:spPr bwMode="auto">
          <a:xfrm>
            <a:off x="7799388" y="1939925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>
                <a:solidFill>
                  <a:srgbClr val="FFFF66"/>
                </a:solidFill>
                <a:cs typeface="+mn-cs"/>
              </a:rPr>
              <a:t>0.99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39636" name="Line 20"/>
          <p:cNvSpPr>
            <a:spLocks noChangeShapeType="1"/>
          </p:cNvSpPr>
          <p:nvPr/>
        </p:nvSpPr>
        <p:spPr bwMode="auto">
          <a:xfrm>
            <a:off x="8378825" y="2546350"/>
            <a:ext cx="0" cy="504825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637" name="Line 21"/>
          <p:cNvSpPr>
            <a:spLocks noChangeShapeType="1"/>
          </p:cNvSpPr>
          <p:nvPr/>
        </p:nvSpPr>
        <p:spPr bwMode="auto">
          <a:xfrm flipH="1" flipV="1">
            <a:off x="7677150" y="1719263"/>
            <a:ext cx="0" cy="1325562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638" name="Line 22"/>
          <p:cNvSpPr>
            <a:spLocks noChangeShapeType="1"/>
          </p:cNvSpPr>
          <p:nvPr/>
        </p:nvSpPr>
        <p:spPr bwMode="auto">
          <a:xfrm>
            <a:off x="8224838" y="3044825"/>
            <a:ext cx="161925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639" name="Line 23"/>
          <p:cNvSpPr>
            <a:spLocks noChangeShapeType="1"/>
          </p:cNvSpPr>
          <p:nvPr/>
        </p:nvSpPr>
        <p:spPr bwMode="auto">
          <a:xfrm flipH="1" flipV="1">
            <a:off x="8382000" y="1524000"/>
            <a:ext cx="0" cy="6858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7908" name="Object 24"/>
          <p:cNvGraphicFramePr>
            <a:graphicFrameLocks noChangeAspect="1"/>
          </p:cNvGraphicFramePr>
          <p:nvPr/>
        </p:nvGraphicFramePr>
        <p:xfrm>
          <a:off x="2209800" y="1600200"/>
          <a:ext cx="2439988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7" name="Equation" r:id="rId5" imgW="1497950" imgH="812447" progId="Equation.3">
                  <p:embed/>
                </p:oleObj>
              </mc:Choice>
              <mc:Fallback>
                <p:oleObj name="Equation" r:id="rId5" imgW="1497950" imgH="81244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600200"/>
                        <a:ext cx="2439988" cy="12446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9" name="Object 25"/>
          <p:cNvGraphicFramePr>
            <a:graphicFrameLocks noChangeAspect="1"/>
          </p:cNvGraphicFramePr>
          <p:nvPr/>
        </p:nvGraphicFramePr>
        <p:xfrm>
          <a:off x="2133600" y="3886200"/>
          <a:ext cx="2798763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8" name="Equation" r:id="rId7" imgW="1422400" imgH="482600" progId="Equation.3">
                  <p:embed/>
                </p:oleObj>
              </mc:Choice>
              <mc:Fallback>
                <p:oleObj name="Equation" r:id="rId7" imgW="14224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886200"/>
                        <a:ext cx="2798763" cy="8905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910" name="Group 47"/>
          <p:cNvGrpSpPr>
            <a:grpSpLocks/>
          </p:cNvGrpSpPr>
          <p:nvPr/>
        </p:nvGrpSpPr>
        <p:grpSpPr bwMode="auto">
          <a:xfrm>
            <a:off x="7907338" y="5505450"/>
            <a:ext cx="314325" cy="309563"/>
            <a:chOff x="1008" y="2092"/>
            <a:chExt cx="288" cy="288"/>
          </a:xfrm>
        </p:grpSpPr>
        <p:sp>
          <p:nvSpPr>
            <p:cNvPr id="239664" name="Rectangle 48"/>
            <p:cNvSpPr>
              <a:spLocks noChangeArrowheads="1"/>
            </p:cNvSpPr>
            <p:nvPr/>
          </p:nvSpPr>
          <p:spPr bwMode="auto">
            <a:xfrm>
              <a:off x="1008" y="2092"/>
              <a:ext cx="288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37934" name="Object 49"/>
            <p:cNvGraphicFramePr>
              <a:graphicFrameLocks noChangeAspect="1"/>
            </p:cNvGraphicFramePr>
            <p:nvPr/>
          </p:nvGraphicFramePr>
          <p:xfrm>
            <a:off x="1056" y="2112"/>
            <a:ext cx="208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39" name="Equation" r:id="rId9" imgW="139579" imgH="164957" progId="Equation.3">
                    <p:embed/>
                  </p:oleObj>
                </mc:Choice>
                <mc:Fallback>
                  <p:oleObj name="Equation" r:id="rId9" imgW="139579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2112"/>
                          <a:ext cx="208" cy="24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9666" name="Line 50"/>
          <p:cNvSpPr>
            <a:spLocks noChangeShapeType="1"/>
          </p:cNvSpPr>
          <p:nvPr/>
        </p:nvSpPr>
        <p:spPr bwMode="auto">
          <a:xfrm flipV="1">
            <a:off x="7696200" y="5638800"/>
            <a:ext cx="22860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667" name="Line 51"/>
          <p:cNvSpPr>
            <a:spLocks noChangeShapeType="1"/>
          </p:cNvSpPr>
          <p:nvPr/>
        </p:nvSpPr>
        <p:spPr bwMode="auto">
          <a:xfrm>
            <a:off x="7677150" y="5270500"/>
            <a:ext cx="0" cy="906463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668" name="Text Box 52"/>
          <p:cNvSpPr txBox="1">
            <a:spLocks noChangeArrowheads="1"/>
          </p:cNvSpPr>
          <p:nvPr/>
        </p:nvSpPr>
        <p:spPr bwMode="auto">
          <a:xfrm>
            <a:off x="6791325" y="5724525"/>
            <a:ext cx="657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y[k]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39669" name="Text Box 53"/>
          <p:cNvSpPr txBox="1">
            <a:spLocks noChangeArrowheads="1"/>
          </p:cNvSpPr>
          <p:nvPr/>
        </p:nvSpPr>
        <p:spPr bwMode="auto">
          <a:xfrm>
            <a:off x="5943600" y="4191000"/>
            <a:ext cx="67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u[k]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39670" name="Oval 54"/>
          <p:cNvSpPr>
            <a:spLocks noChangeArrowheads="1"/>
          </p:cNvSpPr>
          <p:nvPr/>
        </p:nvSpPr>
        <p:spPr bwMode="auto">
          <a:xfrm>
            <a:off x="7537450" y="4006850"/>
            <a:ext cx="312738" cy="309563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671" name="Line 55"/>
          <p:cNvSpPr>
            <a:spLocks noChangeShapeType="1"/>
          </p:cNvSpPr>
          <p:nvPr/>
        </p:nvSpPr>
        <p:spPr bwMode="auto">
          <a:xfrm flipH="1">
            <a:off x="7327900" y="4160838"/>
            <a:ext cx="20955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672" name="Text Box 56"/>
          <p:cNvSpPr txBox="1">
            <a:spLocks noChangeArrowheads="1"/>
          </p:cNvSpPr>
          <p:nvPr/>
        </p:nvSpPr>
        <p:spPr bwMode="auto">
          <a:xfrm>
            <a:off x="7513638" y="3933825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sp>
        <p:nvSpPr>
          <p:cNvPr id="239673" name="Line 57"/>
          <p:cNvSpPr>
            <a:spLocks noChangeShapeType="1"/>
          </p:cNvSpPr>
          <p:nvPr/>
        </p:nvSpPr>
        <p:spPr bwMode="auto">
          <a:xfrm flipH="1">
            <a:off x="7848600" y="4191000"/>
            <a:ext cx="5334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674" name="Oval 58"/>
          <p:cNvSpPr>
            <a:spLocks noChangeArrowheads="1"/>
          </p:cNvSpPr>
          <p:nvPr/>
        </p:nvSpPr>
        <p:spPr bwMode="auto">
          <a:xfrm>
            <a:off x="8253413" y="4841875"/>
            <a:ext cx="314325" cy="311150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675" name="Text Box 59"/>
          <p:cNvSpPr txBox="1">
            <a:spLocks noChangeArrowheads="1"/>
          </p:cNvSpPr>
          <p:nvPr/>
        </p:nvSpPr>
        <p:spPr bwMode="auto">
          <a:xfrm>
            <a:off x="8237538" y="4770438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x</a:t>
            </a:r>
          </a:p>
        </p:txBody>
      </p:sp>
      <p:sp>
        <p:nvSpPr>
          <p:cNvPr id="239676" name="Line 60"/>
          <p:cNvSpPr>
            <a:spLocks noChangeShapeType="1"/>
          </p:cNvSpPr>
          <p:nvPr/>
        </p:nvSpPr>
        <p:spPr bwMode="auto">
          <a:xfrm>
            <a:off x="8097838" y="4999038"/>
            <a:ext cx="155575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677" name="Text Box 61"/>
          <p:cNvSpPr txBox="1">
            <a:spLocks noChangeArrowheads="1"/>
          </p:cNvSpPr>
          <p:nvPr/>
        </p:nvSpPr>
        <p:spPr bwMode="auto">
          <a:xfrm>
            <a:off x="7799388" y="4545013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>
                <a:solidFill>
                  <a:srgbClr val="FFFF66"/>
                </a:solidFill>
                <a:cs typeface="+mn-cs"/>
              </a:rPr>
              <a:t>0.99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39678" name="Line 62"/>
          <p:cNvSpPr>
            <a:spLocks noChangeShapeType="1"/>
          </p:cNvSpPr>
          <p:nvPr/>
        </p:nvSpPr>
        <p:spPr bwMode="auto">
          <a:xfrm>
            <a:off x="8378825" y="5151438"/>
            <a:ext cx="0" cy="504825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679" name="Line 63"/>
          <p:cNvSpPr>
            <a:spLocks noChangeShapeType="1"/>
          </p:cNvSpPr>
          <p:nvPr/>
        </p:nvSpPr>
        <p:spPr bwMode="auto">
          <a:xfrm flipH="1" flipV="1">
            <a:off x="7677150" y="4324350"/>
            <a:ext cx="0" cy="1381125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680" name="Line 64"/>
          <p:cNvSpPr>
            <a:spLocks noChangeShapeType="1"/>
          </p:cNvSpPr>
          <p:nvPr/>
        </p:nvSpPr>
        <p:spPr bwMode="auto">
          <a:xfrm>
            <a:off x="8224838" y="5649913"/>
            <a:ext cx="161925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681" name="Line 65"/>
          <p:cNvSpPr>
            <a:spLocks noChangeShapeType="1"/>
          </p:cNvSpPr>
          <p:nvPr/>
        </p:nvSpPr>
        <p:spPr bwMode="auto">
          <a:xfrm flipV="1">
            <a:off x="8386763" y="4168775"/>
            <a:ext cx="0" cy="63658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682" name="Rectangle 66"/>
          <p:cNvSpPr>
            <a:spLocks noChangeArrowheads="1"/>
          </p:cNvSpPr>
          <p:nvPr/>
        </p:nvSpPr>
        <p:spPr bwMode="auto">
          <a:xfrm>
            <a:off x="6629400" y="3962400"/>
            <a:ext cx="685800" cy="457200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683" name="Text Box 67"/>
          <p:cNvSpPr txBox="1">
            <a:spLocks noChangeArrowheads="1"/>
          </p:cNvSpPr>
          <p:nvPr/>
        </p:nvSpPr>
        <p:spPr bwMode="auto">
          <a:xfrm>
            <a:off x="6662738" y="4005263"/>
            <a:ext cx="60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>
                <a:solidFill>
                  <a:srgbClr val="FFFF66"/>
                </a:solidFill>
                <a:cs typeface="+mn-cs"/>
              </a:rPr>
              <a:t>shift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39684" name="Line 68"/>
          <p:cNvSpPr>
            <a:spLocks noChangeShapeType="1"/>
          </p:cNvSpPr>
          <p:nvPr/>
        </p:nvSpPr>
        <p:spPr bwMode="auto">
          <a:xfrm flipH="1">
            <a:off x="6400800" y="4191000"/>
            <a:ext cx="20955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685" name="Line 69"/>
          <p:cNvSpPr>
            <a:spLocks noChangeShapeType="1"/>
          </p:cNvSpPr>
          <p:nvPr/>
        </p:nvSpPr>
        <p:spPr bwMode="auto">
          <a:xfrm>
            <a:off x="4724400" y="2209800"/>
            <a:ext cx="1371600" cy="0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686" name="Line 70"/>
          <p:cNvSpPr>
            <a:spLocks noChangeShapeType="1"/>
          </p:cNvSpPr>
          <p:nvPr/>
        </p:nvSpPr>
        <p:spPr bwMode="auto">
          <a:xfrm>
            <a:off x="4953000" y="4191000"/>
            <a:ext cx="990600" cy="0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0" name="Text Box 203"/>
          <p:cNvSpPr txBox="1">
            <a:spLocks noChangeArrowheads="1"/>
          </p:cNvSpPr>
          <p:nvPr/>
        </p:nvSpPr>
        <p:spPr bwMode="auto">
          <a:xfrm rot="19621647">
            <a:off x="-282322" y="2610981"/>
            <a:ext cx="9631142" cy="1570303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9600" dirty="0">
                <a:solidFill>
                  <a:schemeClr val="accent1"/>
                </a:solidFill>
                <a:cs typeface="+mn-cs"/>
              </a:rPr>
              <a:t>Skip this slide</a:t>
            </a:r>
          </a:p>
        </p:txBody>
      </p:sp>
    </p:spTree>
    <p:extLst>
      <p:ext uri="{BB962C8B-B14F-4D97-AF65-F5344CB8AC3E}">
        <p14:creationId xmlns:p14="http://schemas.microsoft.com/office/powerpoint/2010/main" val="83688026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699500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Scaling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2400" b="0" u="sng" smtClean="0">
                <a:cs typeface="+mn-cs"/>
              </a:rPr>
              <a:t>Time domain (</a:t>
            </a:r>
            <a:r>
              <a:rPr lang="ja-JP" altLang="en-US" sz="2400" b="0" u="sng" smtClean="0">
                <a:latin typeface="Arial"/>
                <a:cs typeface="+mn-cs"/>
              </a:rPr>
              <a:t>‘</a:t>
            </a:r>
            <a:r>
              <a:rPr lang="en-US" sz="2400" b="0" u="sng" smtClean="0">
                <a:cs typeface="+mn-cs"/>
              </a:rPr>
              <a:t>deterministic</a:t>
            </a:r>
            <a:r>
              <a:rPr lang="ja-JP" altLang="en-US" sz="2400" b="0" u="sng" smtClean="0">
                <a:latin typeface="Arial"/>
                <a:cs typeface="+mn-cs"/>
              </a:rPr>
              <a:t>’</a:t>
            </a:r>
            <a:r>
              <a:rPr lang="en-US" sz="2400" b="0" u="sng" smtClean="0">
                <a:cs typeface="+mn-cs"/>
              </a:rPr>
              <a:t>) scaling:</a:t>
            </a:r>
          </a:p>
          <a:p>
            <a:pPr>
              <a:buFontTx/>
              <a:buNone/>
              <a:defRPr/>
            </a:pPr>
            <a:endParaRPr lang="en-US" sz="2400" b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u="sng" smtClean="0">
                <a:cs typeface="+mn-cs"/>
              </a:rPr>
              <a:t>Frequency domain (</a:t>
            </a:r>
            <a:r>
              <a:rPr lang="ja-JP" altLang="en-US" sz="2400" b="0" u="sng" smtClean="0">
                <a:latin typeface="Arial"/>
                <a:cs typeface="+mn-cs"/>
              </a:rPr>
              <a:t>‘</a:t>
            </a:r>
            <a:r>
              <a:rPr lang="en-US" sz="2400" b="0" u="sng" smtClean="0">
                <a:cs typeface="+mn-cs"/>
              </a:rPr>
              <a:t>deterministic</a:t>
            </a:r>
            <a:r>
              <a:rPr lang="ja-JP" altLang="en-US" sz="2400" b="0" u="sng" smtClean="0">
                <a:latin typeface="Arial"/>
                <a:cs typeface="+mn-cs"/>
              </a:rPr>
              <a:t>’</a:t>
            </a:r>
            <a:r>
              <a:rPr lang="en-US" sz="2400" b="0" u="sng" smtClean="0">
                <a:cs typeface="+mn-cs"/>
              </a:rPr>
              <a:t>) scaling:</a:t>
            </a:r>
            <a:r>
              <a:rPr lang="en-US" sz="2400" b="0" smtClean="0">
                <a:cs typeface="+mn-cs"/>
              </a:rPr>
              <a:t>  </a:t>
            </a:r>
          </a:p>
          <a:p>
            <a:pPr>
              <a:defRPr/>
            </a:pPr>
            <a:r>
              <a:rPr lang="en-US" sz="2000" b="0" smtClean="0">
                <a:cs typeface="+mn-cs"/>
              </a:rPr>
              <a:t>Frequency-domain analysis leads to alternative scaling factors, e.g...</a:t>
            </a:r>
          </a:p>
          <a:p>
            <a:pPr>
              <a:lnSpc>
                <a:spcPct val="85000"/>
              </a:lnSpc>
              <a:defRPr/>
            </a:pPr>
            <a:endParaRPr lang="en-US" sz="2000" b="0" smtClean="0">
              <a:cs typeface="+mn-cs"/>
            </a:endParaRPr>
          </a:p>
          <a:p>
            <a:pPr>
              <a:lnSpc>
                <a:spcPct val="85000"/>
              </a:lnSpc>
              <a:defRPr/>
            </a:pPr>
            <a:endParaRPr lang="en-US" sz="2000" b="0" smtClean="0">
              <a:cs typeface="+mn-cs"/>
            </a:endParaRP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2000" b="0" smtClean="0">
                <a:cs typeface="+mn-cs"/>
              </a:rPr>
              <a:t>   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2000" b="0" smtClean="0">
                <a:cs typeface="+mn-cs"/>
              </a:rPr>
              <a:t>    ...or...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endParaRPr lang="en-US" sz="2000" b="0" smtClean="0">
              <a:cs typeface="+mn-cs"/>
            </a:endParaRPr>
          </a:p>
          <a:p>
            <a:pPr>
              <a:lnSpc>
                <a:spcPct val="85000"/>
              </a:lnSpc>
              <a:buFontTx/>
              <a:buNone/>
              <a:defRPr/>
            </a:pPr>
            <a:endParaRPr lang="en-US" sz="2000" b="0" smtClean="0">
              <a:cs typeface="+mn-cs"/>
            </a:endParaRPr>
          </a:p>
          <a:p>
            <a:pPr>
              <a:lnSpc>
                <a:spcPct val="85000"/>
              </a:lnSpc>
              <a:buFontTx/>
              <a:buNone/>
              <a:defRPr/>
            </a:pPr>
            <a:endParaRPr lang="en-US" sz="2000" b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000" b="0" smtClean="0">
                <a:cs typeface="+mn-cs"/>
              </a:rPr>
              <a:t>    …which may (or may not) be less conservative</a:t>
            </a:r>
          </a:p>
          <a:p>
            <a:pPr>
              <a:buFontTx/>
              <a:buNone/>
              <a:defRPr/>
            </a:pPr>
            <a:r>
              <a:rPr lang="en-US" sz="2000" b="0" smtClean="0">
                <a:cs typeface="+mn-cs"/>
              </a:rPr>
              <a:t>   -&gt; proper choice of scaling factor in general is a difficult problem</a:t>
            </a:r>
            <a:endParaRPr lang="en-US" sz="2400" b="0" smtClean="0">
              <a:cs typeface="+mn-cs"/>
            </a:endParaRPr>
          </a:p>
        </p:txBody>
      </p:sp>
      <p:graphicFrame>
        <p:nvGraphicFramePr>
          <p:cNvPr id="38915" name="Object 6"/>
          <p:cNvGraphicFramePr>
            <a:graphicFrameLocks noChangeAspect="1"/>
          </p:cNvGraphicFramePr>
          <p:nvPr/>
        </p:nvGraphicFramePr>
        <p:xfrm>
          <a:off x="5867400" y="1233488"/>
          <a:ext cx="152082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1" name="Equation" r:id="rId3" imgW="774364" imgH="457002" progId="Equation.3">
                  <p:embed/>
                </p:oleObj>
              </mc:Choice>
              <mc:Fallback>
                <p:oleObj name="Equation" r:id="rId3" imgW="774364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233488"/>
                        <a:ext cx="1520825" cy="8477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8"/>
          <p:cNvGraphicFramePr>
            <a:graphicFrameLocks noChangeAspect="1"/>
          </p:cNvGraphicFramePr>
          <p:nvPr/>
        </p:nvGraphicFramePr>
        <p:xfrm>
          <a:off x="762000" y="3109913"/>
          <a:ext cx="81946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2" name="Equation" r:id="rId5" imgW="4165600" imgH="495300" progId="Equation.3">
                  <p:embed/>
                </p:oleObj>
              </mc:Choice>
              <mc:Fallback>
                <p:oleObj name="Equation" r:id="rId5" imgW="41656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109913"/>
                        <a:ext cx="8194675" cy="8382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9"/>
          <p:cNvGraphicFramePr>
            <a:graphicFrameLocks noChangeAspect="1"/>
          </p:cNvGraphicFramePr>
          <p:nvPr/>
        </p:nvGraphicFramePr>
        <p:xfrm>
          <a:off x="747713" y="4362450"/>
          <a:ext cx="81946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3" name="Equation" r:id="rId7" imgW="4165600" imgH="495300" progId="Equation.3">
                  <p:embed/>
                </p:oleObj>
              </mc:Choice>
              <mc:Fallback>
                <p:oleObj name="Equation" r:id="rId7" imgW="41656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4362450"/>
                        <a:ext cx="8194675" cy="8382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0651" name="Rectangle 11"/>
          <p:cNvSpPr>
            <a:spLocks noChangeArrowheads="1"/>
          </p:cNvSpPr>
          <p:nvPr/>
        </p:nvSpPr>
        <p:spPr bwMode="auto">
          <a:xfrm>
            <a:off x="1143000" y="3581400"/>
            <a:ext cx="1295400" cy="4572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652" name="Rectangle 12"/>
          <p:cNvSpPr>
            <a:spLocks noChangeArrowheads="1"/>
          </p:cNvSpPr>
          <p:nvPr/>
        </p:nvSpPr>
        <p:spPr bwMode="auto">
          <a:xfrm>
            <a:off x="6264275" y="1700213"/>
            <a:ext cx="1219200" cy="4572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Text Box 203"/>
          <p:cNvSpPr txBox="1">
            <a:spLocks noChangeArrowheads="1"/>
          </p:cNvSpPr>
          <p:nvPr/>
        </p:nvSpPr>
        <p:spPr bwMode="auto">
          <a:xfrm rot="19621647">
            <a:off x="-282322" y="2610981"/>
            <a:ext cx="9631142" cy="1570303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9600" dirty="0">
                <a:solidFill>
                  <a:schemeClr val="accent1"/>
                </a:solidFill>
                <a:cs typeface="+mn-cs"/>
              </a:rPr>
              <a:t>Skip this slide</a:t>
            </a:r>
          </a:p>
        </p:txBody>
      </p:sp>
    </p:spTree>
    <p:extLst>
      <p:ext uri="{BB962C8B-B14F-4D97-AF65-F5344CB8AC3E}">
        <p14:creationId xmlns:p14="http://schemas.microsoft.com/office/powerpoint/2010/main" val="233783788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699500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Scaling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58213" cy="51816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b="0" u="sng" dirty="0" smtClean="0">
                <a:cs typeface="+mn-cs"/>
              </a:rPr>
              <a:t>L2-scaling</a:t>
            </a:r>
            <a:r>
              <a:rPr lang="en-US" sz="2400" b="0" dirty="0" smtClean="0">
                <a:cs typeface="+mn-cs"/>
              </a:rPr>
              <a:t>:   (`scaling in L2 sense</a:t>
            </a:r>
            <a:r>
              <a:rPr lang="ja-JP" altLang="en-US" sz="2400" b="0" dirty="0" smtClean="0">
                <a:latin typeface="Arial"/>
                <a:cs typeface="+mn-cs"/>
              </a:rPr>
              <a:t>’</a:t>
            </a:r>
            <a:r>
              <a:rPr lang="en-US" sz="2400" b="0" dirty="0" smtClean="0">
                <a:cs typeface="+mn-cs"/>
              </a:rPr>
              <a:t>, `probabilistic scaling</a:t>
            </a:r>
            <a:r>
              <a:rPr lang="ja-JP" altLang="en-US" sz="2400" b="0" dirty="0" smtClean="0">
                <a:latin typeface="Arial"/>
                <a:cs typeface="+mn-cs"/>
              </a:rPr>
              <a:t>’</a:t>
            </a:r>
            <a:r>
              <a:rPr lang="en-US" sz="2400" b="0" dirty="0" smtClean="0">
                <a:cs typeface="+mn-cs"/>
              </a:rPr>
              <a:t>)</a:t>
            </a:r>
          </a:p>
          <a:p>
            <a:pPr>
              <a:defRPr/>
            </a:pPr>
            <a:r>
              <a:rPr lang="en-US" sz="2000" b="0" dirty="0" smtClean="0">
                <a:cs typeface="+mn-cs"/>
              </a:rPr>
              <a:t>Time-domain scaling is simple &amp; guarantees that overflow will never occur, but often over-conservative (=too small c)</a:t>
            </a:r>
          </a:p>
          <a:p>
            <a:pPr>
              <a:defRPr/>
            </a:pPr>
            <a:r>
              <a:rPr lang="en-US" sz="2000" b="0" dirty="0" smtClean="0">
                <a:cs typeface="+mn-cs"/>
              </a:rPr>
              <a:t>Define L2-norm :</a:t>
            </a:r>
          </a:p>
          <a:p>
            <a:pPr>
              <a:defRPr/>
            </a:pPr>
            <a:endParaRPr lang="en-US" sz="2000" b="0" dirty="0" smtClean="0">
              <a:cs typeface="+mn-cs"/>
            </a:endParaRPr>
          </a:p>
          <a:p>
            <a:pPr>
              <a:defRPr/>
            </a:pPr>
            <a:r>
              <a:rPr lang="en-US" sz="2000" b="0" dirty="0" smtClean="0">
                <a:cs typeface="+mn-cs"/>
              </a:rPr>
              <a:t>If input signal u[k] is (`wide sense</a:t>
            </a:r>
            <a:r>
              <a:rPr lang="ja-JP" altLang="en-US" sz="2000" b="0" dirty="0" smtClean="0">
                <a:latin typeface="Arial"/>
                <a:cs typeface="+mn-cs"/>
              </a:rPr>
              <a:t>’</a:t>
            </a:r>
            <a:r>
              <a:rPr lang="en-US" sz="2000" b="0" dirty="0" smtClean="0">
                <a:cs typeface="+mn-cs"/>
              </a:rPr>
              <a:t>) stationary signal with power spectral density (`PSD</a:t>
            </a:r>
            <a:r>
              <a:rPr lang="ja-JP" altLang="en-US" sz="2000" b="0" dirty="0" smtClean="0">
                <a:latin typeface="Arial"/>
                <a:cs typeface="+mn-cs"/>
              </a:rPr>
              <a:t>’</a:t>
            </a:r>
            <a:r>
              <a:rPr lang="en-US" sz="2000" b="0" dirty="0" smtClean="0">
                <a:cs typeface="+mn-cs"/>
              </a:rPr>
              <a:t>, i.e. Fourier transform of its covariance sequence)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then </a:t>
            </a:r>
            <a:r>
              <a:rPr lang="en-US" sz="2000" u="sng" dirty="0" smtClean="0">
                <a:cs typeface="+mn-cs"/>
              </a:rPr>
              <a:t>variance</a:t>
            </a:r>
            <a:r>
              <a:rPr lang="en-US" sz="2000" b="0" dirty="0" smtClean="0">
                <a:cs typeface="+mn-cs"/>
              </a:rPr>
              <a:t> of output signal y[k] is bounded:</a:t>
            </a:r>
          </a:p>
          <a:p>
            <a:pPr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defRPr/>
            </a:pPr>
            <a:r>
              <a:rPr lang="en-US" sz="2000" b="0" dirty="0" smtClean="0">
                <a:cs typeface="+mn-cs"/>
              </a:rPr>
              <a:t>Leads to scaling factor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                                            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where alpha defines overflow </a:t>
            </a:r>
            <a:r>
              <a:rPr lang="en-US" sz="2000" b="0" u="sng" dirty="0" smtClean="0">
                <a:cs typeface="+mn-cs"/>
              </a:rPr>
              <a:t>probability</a:t>
            </a:r>
            <a:endParaRPr lang="en-US" sz="2400" b="0" u="sng" dirty="0" smtClean="0">
              <a:cs typeface="+mn-cs"/>
            </a:endParaRPr>
          </a:p>
        </p:txBody>
      </p:sp>
      <p:graphicFrame>
        <p:nvGraphicFramePr>
          <p:cNvPr id="3993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630461"/>
              </p:ext>
            </p:extLst>
          </p:nvPr>
        </p:nvGraphicFramePr>
        <p:xfrm>
          <a:off x="3347864" y="4437112"/>
          <a:ext cx="367665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4" name="Equation" r:id="rId3" imgW="1638300" imgH="279400" progId="Equation.3">
                  <p:embed/>
                </p:oleObj>
              </mc:Choice>
              <mc:Fallback>
                <p:oleObj name="Equation" r:id="rId3" imgW="16383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437112"/>
                        <a:ext cx="3676650" cy="52863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219850"/>
              </p:ext>
            </p:extLst>
          </p:nvPr>
        </p:nvGraphicFramePr>
        <p:xfrm>
          <a:off x="3347864" y="2276872"/>
          <a:ext cx="4283075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5" name="Equation" r:id="rId5" imgW="2438400" imgH="495300" progId="Equation.3">
                  <p:embed/>
                </p:oleObj>
              </mc:Choice>
              <mc:Fallback>
                <p:oleObj name="Equation" r:id="rId5" imgW="24384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2276872"/>
                        <a:ext cx="4283075" cy="7032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139177"/>
              </p:ext>
            </p:extLst>
          </p:nvPr>
        </p:nvGraphicFramePr>
        <p:xfrm>
          <a:off x="3347864" y="5049180"/>
          <a:ext cx="2451100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6" name="Equation" r:id="rId7" imgW="1384300" imgH="457200" progId="Equation.3">
                  <p:embed/>
                </p:oleObj>
              </mc:Choice>
              <mc:Fallback>
                <p:oleObj name="Equation" r:id="rId7" imgW="1384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5049180"/>
                        <a:ext cx="2451100" cy="7159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671214"/>
              </p:ext>
            </p:extLst>
          </p:nvPr>
        </p:nvGraphicFramePr>
        <p:xfrm>
          <a:off x="2051720" y="3645025"/>
          <a:ext cx="673960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7" name="Equation" r:id="rId9" imgW="406224" imgH="228501" progId="Equation.3">
                  <p:embed/>
                </p:oleObj>
              </mc:Choice>
              <mc:Fallback>
                <p:oleObj name="Equation" r:id="rId9" imgW="40622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3645025"/>
                        <a:ext cx="673960" cy="36004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203"/>
          <p:cNvSpPr txBox="1">
            <a:spLocks noChangeArrowheads="1"/>
          </p:cNvSpPr>
          <p:nvPr/>
        </p:nvSpPr>
        <p:spPr bwMode="auto">
          <a:xfrm rot="19621647">
            <a:off x="-282322" y="2610981"/>
            <a:ext cx="9631142" cy="1570303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9600" dirty="0">
                <a:solidFill>
                  <a:schemeClr val="accent1"/>
                </a:solidFill>
                <a:cs typeface="+mn-cs"/>
              </a:rPr>
              <a:t>Skip this slide</a:t>
            </a:r>
          </a:p>
        </p:txBody>
      </p:sp>
    </p:spTree>
    <p:extLst>
      <p:ext uri="{BB962C8B-B14F-4D97-AF65-F5344CB8AC3E}">
        <p14:creationId xmlns:p14="http://schemas.microsoft.com/office/powerpoint/2010/main" val="98957469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558213" cy="5289550"/>
          </a:xfrm>
        </p:spPr>
        <p:txBody>
          <a:bodyPr/>
          <a:lstStyle/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r>
              <a:rPr lang="en-US" sz="2400" b="0" dirty="0" smtClean="0">
                <a:cs typeface="+mn-cs"/>
              </a:rPr>
              <a:t>So far considered scaling of H(z), i.e. transfer function from u[k] to y[k].  </a:t>
            </a:r>
          </a:p>
          <a:p>
            <a:pPr>
              <a:defRPr/>
            </a:pPr>
            <a:r>
              <a:rPr lang="en-US" sz="2400" b="0" dirty="0" smtClean="0">
                <a:cs typeface="+mn-cs"/>
              </a:rPr>
              <a:t>In practice, have to consider </a:t>
            </a:r>
            <a:r>
              <a:rPr lang="en-US" sz="2400" i="1" dirty="0" smtClean="0">
                <a:cs typeface="+mn-cs"/>
              </a:rPr>
              <a:t>overflow and scaling of each internal signal</a:t>
            </a:r>
            <a:r>
              <a:rPr lang="en-US" sz="2400" b="0" dirty="0" smtClean="0">
                <a:cs typeface="+mn-cs"/>
              </a:rPr>
              <a:t>, i.e. scaling 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of transfer function from u[k] 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to each and every internal signal !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May require quite some thinking… 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(but doable</a:t>
            </a:r>
            <a:r>
              <a:rPr lang="en-US" sz="2000" b="0" dirty="0" smtClean="0">
                <a:cs typeface="+mn-cs"/>
              </a:rPr>
              <a:t>)</a:t>
            </a:r>
          </a:p>
          <a:p>
            <a:pPr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defRPr/>
            </a:pPr>
            <a:endParaRPr lang="en-US" sz="2000" b="0" dirty="0" smtClean="0">
              <a:cs typeface="+mn-cs"/>
            </a:endParaRPr>
          </a:p>
          <a:p>
            <a:pPr>
              <a:defRPr/>
            </a:pPr>
            <a:endParaRPr lang="en-US" sz="20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699500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Scaling</a:t>
            </a:r>
          </a:p>
        </p:txBody>
      </p:sp>
      <p:grpSp>
        <p:nvGrpSpPr>
          <p:cNvPr id="40963" name="Group 119"/>
          <p:cNvGrpSpPr>
            <a:grpSpLocks/>
          </p:cNvGrpSpPr>
          <p:nvPr/>
        </p:nvGrpSpPr>
        <p:grpSpPr bwMode="auto">
          <a:xfrm>
            <a:off x="5029200" y="2667000"/>
            <a:ext cx="3930650" cy="3560763"/>
            <a:chOff x="3104" y="1638"/>
            <a:chExt cx="2476" cy="2148"/>
          </a:xfrm>
        </p:grpSpPr>
        <p:grpSp>
          <p:nvGrpSpPr>
            <p:cNvPr id="40965" name="Group 5"/>
            <p:cNvGrpSpPr>
              <a:grpSpLocks/>
            </p:cNvGrpSpPr>
            <p:nvPr/>
          </p:nvGrpSpPr>
          <p:grpSpPr bwMode="auto">
            <a:xfrm>
              <a:off x="3850" y="2616"/>
              <a:ext cx="187" cy="194"/>
              <a:chOff x="1008" y="2092"/>
              <a:chExt cx="288" cy="288"/>
            </a:xfrm>
          </p:grpSpPr>
          <p:sp>
            <p:nvSpPr>
              <p:cNvPr id="241670" name="Rectangle 6"/>
              <p:cNvSpPr>
                <a:spLocks noChangeArrowheads="1"/>
              </p:cNvSpPr>
              <p:nvPr/>
            </p:nvSpPr>
            <p:spPr bwMode="auto">
              <a:xfrm>
                <a:off x="1008" y="2092"/>
                <a:ext cx="288" cy="290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41075" name="Object 7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408" name="Equation" r:id="rId3" imgW="139579" imgH="164957" progId="Equation.3">
                      <p:embed/>
                    </p:oleObj>
                  </mc:Choice>
                  <mc:Fallback>
                    <p:oleObj name="Equation" r:id="rId3" imgW="139579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41672" name="Line 8"/>
            <p:cNvSpPr>
              <a:spLocks noChangeShapeType="1"/>
            </p:cNvSpPr>
            <p:nvPr/>
          </p:nvSpPr>
          <p:spPr bwMode="auto">
            <a:xfrm>
              <a:off x="4037" y="2713"/>
              <a:ext cx="249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40967" name="Group 9"/>
            <p:cNvGrpSpPr>
              <a:grpSpLocks/>
            </p:cNvGrpSpPr>
            <p:nvPr/>
          </p:nvGrpSpPr>
          <p:grpSpPr bwMode="auto">
            <a:xfrm>
              <a:off x="4286" y="2616"/>
              <a:ext cx="187" cy="194"/>
              <a:chOff x="1008" y="2092"/>
              <a:chExt cx="288" cy="288"/>
            </a:xfrm>
          </p:grpSpPr>
          <p:sp>
            <p:nvSpPr>
              <p:cNvPr id="241674" name="Rectangle 10"/>
              <p:cNvSpPr>
                <a:spLocks noChangeArrowheads="1"/>
              </p:cNvSpPr>
              <p:nvPr/>
            </p:nvSpPr>
            <p:spPr bwMode="auto">
              <a:xfrm>
                <a:off x="1008" y="2092"/>
                <a:ext cx="288" cy="290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41073" name="Object 11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409" name="Equation" r:id="rId5" imgW="139579" imgH="164957" progId="Equation.3">
                      <p:embed/>
                    </p:oleObj>
                  </mc:Choice>
                  <mc:Fallback>
                    <p:oleObj name="Equation" r:id="rId5" imgW="139579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0968" name="Group 12"/>
            <p:cNvGrpSpPr>
              <a:grpSpLocks/>
            </p:cNvGrpSpPr>
            <p:nvPr/>
          </p:nvGrpSpPr>
          <p:grpSpPr bwMode="auto">
            <a:xfrm>
              <a:off x="4722" y="2616"/>
              <a:ext cx="187" cy="194"/>
              <a:chOff x="1008" y="2092"/>
              <a:chExt cx="288" cy="288"/>
            </a:xfrm>
          </p:grpSpPr>
          <p:sp>
            <p:nvSpPr>
              <p:cNvPr id="241677" name="Rectangle 13"/>
              <p:cNvSpPr>
                <a:spLocks noChangeArrowheads="1"/>
              </p:cNvSpPr>
              <p:nvPr/>
            </p:nvSpPr>
            <p:spPr bwMode="auto">
              <a:xfrm>
                <a:off x="1008" y="2092"/>
                <a:ext cx="288" cy="290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41071" name="Object 14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410" name="Equation" r:id="rId6" imgW="139579" imgH="164957" progId="Equation.3">
                      <p:embed/>
                    </p:oleObj>
                  </mc:Choice>
                  <mc:Fallback>
                    <p:oleObj name="Equation" r:id="rId6" imgW="139579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0969" name="Group 15"/>
            <p:cNvGrpSpPr>
              <a:grpSpLocks/>
            </p:cNvGrpSpPr>
            <p:nvPr/>
          </p:nvGrpSpPr>
          <p:grpSpPr bwMode="auto">
            <a:xfrm>
              <a:off x="5162" y="2616"/>
              <a:ext cx="187" cy="194"/>
              <a:chOff x="1008" y="2092"/>
              <a:chExt cx="288" cy="288"/>
            </a:xfrm>
          </p:grpSpPr>
          <p:sp>
            <p:nvSpPr>
              <p:cNvPr id="241680" name="Rectangle 16"/>
              <p:cNvSpPr>
                <a:spLocks noChangeArrowheads="1"/>
              </p:cNvSpPr>
              <p:nvPr/>
            </p:nvSpPr>
            <p:spPr bwMode="auto">
              <a:xfrm>
                <a:off x="1008" y="2092"/>
                <a:ext cx="288" cy="290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41069" name="Object 17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411" name="Equation" r:id="rId7" imgW="139579" imgH="164957" progId="Equation.3">
                      <p:embed/>
                    </p:oleObj>
                  </mc:Choice>
                  <mc:Fallback>
                    <p:oleObj name="Equation" r:id="rId7" imgW="139579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41682" name="Line 18"/>
            <p:cNvSpPr>
              <a:spLocks noChangeShapeType="1"/>
            </p:cNvSpPr>
            <p:nvPr/>
          </p:nvSpPr>
          <p:spPr bwMode="auto">
            <a:xfrm>
              <a:off x="3713" y="2712"/>
              <a:ext cx="137" cy="1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1683" name="Line 19"/>
            <p:cNvSpPr>
              <a:spLocks noChangeShapeType="1"/>
            </p:cNvSpPr>
            <p:nvPr/>
          </p:nvSpPr>
          <p:spPr bwMode="auto">
            <a:xfrm>
              <a:off x="4473" y="2713"/>
              <a:ext cx="249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1684" name="Line 20"/>
            <p:cNvSpPr>
              <a:spLocks noChangeShapeType="1"/>
            </p:cNvSpPr>
            <p:nvPr/>
          </p:nvSpPr>
          <p:spPr bwMode="auto">
            <a:xfrm>
              <a:off x="4909" y="2713"/>
              <a:ext cx="249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1685" name="Line 21"/>
            <p:cNvSpPr>
              <a:spLocks noChangeShapeType="1"/>
            </p:cNvSpPr>
            <p:nvPr/>
          </p:nvSpPr>
          <p:spPr bwMode="auto">
            <a:xfrm>
              <a:off x="5345" y="2713"/>
              <a:ext cx="128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1686" name="Line 22"/>
            <p:cNvSpPr>
              <a:spLocks noChangeShapeType="1"/>
            </p:cNvSpPr>
            <p:nvPr/>
          </p:nvSpPr>
          <p:spPr bwMode="auto">
            <a:xfrm>
              <a:off x="3713" y="2469"/>
              <a:ext cx="0" cy="567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1687" name="Line 23"/>
            <p:cNvSpPr>
              <a:spLocks noChangeShapeType="1"/>
            </p:cNvSpPr>
            <p:nvPr/>
          </p:nvSpPr>
          <p:spPr bwMode="auto">
            <a:xfrm>
              <a:off x="3726" y="3229"/>
              <a:ext cx="0" cy="328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1688" name="Line 24"/>
            <p:cNvSpPr>
              <a:spLocks noChangeShapeType="1"/>
            </p:cNvSpPr>
            <p:nvPr/>
          </p:nvSpPr>
          <p:spPr bwMode="auto">
            <a:xfrm>
              <a:off x="5470" y="2713"/>
              <a:ext cx="0" cy="32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1689" name="Line 25"/>
            <p:cNvSpPr>
              <a:spLocks noChangeShapeType="1"/>
            </p:cNvSpPr>
            <p:nvPr/>
          </p:nvSpPr>
          <p:spPr bwMode="auto">
            <a:xfrm>
              <a:off x="5471" y="3228"/>
              <a:ext cx="2" cy="42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1690" name="Line 26"/>
            <p:cNvSpPr>
              <a:spLocks noChangeShapeType="1"/>
            </p:cNvSpPr>
            <p:nvPr/>
          </p:nvSpPr>
          <p:spPr bwMode="auto">
            <a:xfrm>
              <a:off x="5034" y="2726"/>
              <a:ext cx="0" cy="32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1691" name="Line 27"/>
            <p:cNvSpPr>
              <a:spLocks noChangeShapeType="1"/>
            </p:cNvSpPr>
            <p:nvPr/>
          </p:nvSpPr>
          <p:spPr bwMode="auto">
            <a:xfrm>
              <a:off x="5034" y="3228"/>
              <a:ext cx="0" cy="328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1692" name="Line 28"/>
            <p:cNvSpPr>
              <a:spLocks noChangeShapeType="1"/>
            </p:cNvSpPr>
            <p:nvPr/>
          </p:nvSpPr>
          <p:spPr bwMode="auto">
            <a:xfrm>
              <a:off x="4597" y="2713"/>
              <a:ext cx="0" cy="32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1693" name="Line 29"/>
            <p:cNvSpPr>
              <a:spLocks noChangeShapeType="1"/>
            </p:cNvSpPr>
            <p:nvPr/>
          </p:nvSpPr>
          <p:spPr bwMode="auto">
            <a:xfrm>
              <a:off x="4598" y="3228"/>
              <a:ext cx="0" cy="328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1694" name="Line 30"/>
            <p:cNvSpPr>
              <a:spLocks noChangeShapeType="1"/>
            </p:cNvSpPr>
            <p:nvPr/>
          </p:nvSpPr>
          <p:spPr bwMode="auto">
            <a:xfrm>
              <a:off x="4147" y="2713"/>
              <a:ext cx="0" cy="32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40983" name="Group 31"/>
            <p:cNvGrpSpPr>
              <a:grpSpLocks/>
            </p:cNvGrpSpPr>
            <p:nvPr/>
          </p:nvGrpSpPr>
          <p:grpSpPr bwMode="auto">
            <a:xfrm>
              <a:off x="3415" y="2848"/>
              <a:ext cx="2165" cy="436"/>
              <a:chOff x="2428" y="2802"/>
              <a:chExt cx="2607" cy="479"/>
            </a:xfrm>
          </p:grpSpPr>
          <p:sp>
            <p:nvSpPr>
              <p:cNvPr id="241696" name="Oval 32"/>
              <p:cNvSpPr>
                <a:spLocks noChangeArrowheads="1"/>
              </p:cNvSpPr>
              <p:nvPr/>
            </p:nvSpPr>
            <p:spPr bwMode="auto">
              <a:xfrm>
                <a:off x="2686" y="3022"/>
                <a:ext cx="225" cy="213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1697" name="Text Box 33"/>
              <p:cNvSpPr txBox="1">
                <a:spLocks noChangeArrowheads="1"/>
              </p:cNvSpPr>
              <p:nvPr/>
            </p:nvSpPr>
            <p:spPr bwMode="auto">
              <a:xfrm>
                <a:off x="2660" y="2978"/>
                <a:ext cx="269" cy="3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  <p:sp>
            <p:nvSpPr>
              <p:cNvPr id="241698" name="Line 34"/>
              <p:cNvSpPr>
                <a:spLocks noChangeShapeType="1"/>
              </p:cNvSpPr>
              <p:nvPr/>
            </p:nvSpPr>
            <p:spPr bwMode="auto">
              <a:xfrm>
                <a:off x="2575" y="3132"/>
                <a:ext cx="112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1699" name="Text Box 35"/>
              <p:cNvSpPr txBox="1">
                <a:spLocks noChangeArrowheads="1"/>
              </p:cNvSpPr>
              <p:nvPr/>
            </p:nvSpPr>
            <p:spPr bwMode="auto">
              <a:xfrm>
                <a:off x="2428" y="2810"/>
                <a:ext cx="397" cy="3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bo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41700" name="Oval 36"/>
              <p:cNvSpPr>
                <a:spLocks noChangeArrowheads="1"/>
              </p:cNvSpPr>
              <p:nvPr/>
            </p:nvSpPr>
            <p:spPr bwMode="auto">
              <a:xfrm>
                <a:off x="4787" y="3022"/>
                <a:ext cx="226" cy="213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1701" name="Text Box 37"/>
              <p:cNvSpPr txBox="1">
                <a:spLocks noChangeArrowheads="1"/>
              </p:cNvSpPr>
              <p:nvPr/>
            </p:nvSpPr>
            <p:spPr bwMode="auto">
              <a:xfrm>
                <a:off x="4766" y="2978"/>
                <a:ext cx="269" cy="3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  <p:sp>
            <p:nvSpPr>
              <p:cNvPr id="241702" name="Line 38"/>
              <p:cNvSpPr>
                <a:spLocks noChangeShapeType="1"/>
              </p:cNvSpPr>
              <p:nvPr/>
            </p:nvSpPr>
            <p:spPr bwMode="auto">
              <a:xfrm>
                <a:off x="4676" y="3132"/>
                <a:ext cx="112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1703" name="Text Box 39"/>
              <p:cNvSpPr txBox="1">
                <a:spLocks noChangeArrowheads="1"/>
              </p:cNvSpPr>
              <p:nvPr/>
            </p:nvSpPr>
            <p:spPr bwMode="auto">
              <a:xfrm>
                <a:off x="4530" y="2810"/>
                <a:ext cx="395" cy="3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b4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41704" name="Oval 40"/>
              <p:cNvSpPr>
                <a:spLocks noChangeArrowheads="1"/>
              </p:cNvSpPr>
              <p:nvPr/>
            </p:nvSpPr>
            <p:spPr bwMode="auto">
              <a:xfrm>
                <a:off x="4262" y="3022"/>
                <a:ext cx="225" cy="213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1705" name="Text Box 41"/>
              <p:cNvSpPr txBox="1">
                <a:spLocks noChangeArrowheads="1"/>
              </p:cNvSpPr>
              <p:nvPr/>
            </p:nvSpPr>
            <p:spPr bwMode="auto">
              <a:xfrm>
                <a:off x="4241" y="2978"/>
                <a:ext cx="269" cy="3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  <p:sp>
            <p:nvSpPr>
              <p:cNvPr id="241706" name="Line 42"/>
              <p:cNvSpPr>
                <a:spLocks noChangeShapeType="1"/>
              </p:cNvSpPr>
              <p:nvPr/>
            </p:nvSpPr>
            <p:spPr bwMode="auto">
              <a:xfrm>
                <a:off x="4150" y="3132"/>
                <a:ext cx="113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1707" name="Text Box 43"/>
              <p:cNvSpPr txBox="1">
                <a:spLocks noChangeArrowheads="1"/>
              </p:cNvSpPr>
              <p:nvPr/>
            </p:nvSpPr>
            <p:spPr bwMode="auto">
              <a:xfrm>
                <a:off x="4005" y="2810"/>
                <a:ext cx="395" cy="3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b3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41708" name="Oval 44"/>
              <p:cNvSpPr>
                <a:spLocks noChangeArrowheads="1"/>
              </p:cNvSpPr>
              <p:nvPr/>
            </p:nvSpPr>
            <p:spPr bwMode="auto">
              <a:xfrm>
                <a:off x="3737" y="3022"/>
                <a:ext cx="225" cy="213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1709" name="Text Box 45"/>
              <p:cNvSpPr txBox="1">
                <a:spLocks noChangeArrowheads="1"/>
              </p:cNvSpPr>
              <p:nvPr/>
            </p:nvSpPr>
            <p:spPr bwMode="auto">
              <a:xfrm>
                <a:off x="3716" y="2978"/>
                <a:ext cx="269" cy="3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  <p:sp>
            <p:nvSpPr>
              <p:cNvPr id="241710" name="Line 46"/>
              <p:cNvSpPr>
                <a:spLocks noChangeShapeType="1"/>
              </p:cNvSpPr>
              <p:nvPr/>
            </p:nvSpPr>
            <p:spPr bwMode="auto">
              <a:xfrm>
                <a:off x="3625" y="3132"/>
                <a:ext cx="113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1711" name="Text Box 47"/>
              <p:cNvSpPr txBox="1">
                <a:spLocks noChangeArrowheads="1"/>
              </p:cNvSpPr>
              <p:nvPr/>
            </p:nvSpPr>
            <p:spPr bwMode="auto">
              <a:xfrm>
                <a:off x="3479" y="2810"/>
                <a:ext cx="397" cy="3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b2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41712" name="Oval 48"/>
              <p:cNvSpPr>
                <a:spLocks noChangeArrowheads="1"/>
              </p:cNvSpPr>
              <p:nvPr/>
            </p:nvSpPr>
            <p:spPr bwMode="auto">
              <a:xfrm>
                <a:off x="3211" y="3022"/>
                <a:ext cx="226" cy="213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1713" name="Text Box 49"/>
              <p:cNvSpPr txBox="1">
                <a:spLocks noChangeArrowheads="1"/>
              </p:cNvSpPr>
              <p:nvPr/>
            </p:nvSpPr>
            <p:spPr bwMode="auto">
              <a:xfrm>
                <a:off x="3191" y="2978"/>
                <a:ext cx="269" cy="3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  <p:sp>
            <p:nvSpPr>
              <p:cNvPr id="241714" name="Line 50"/>
              <p:cNvSpPr>
                <a:spLocks noChangeShapeType="1"/>
              </p:cNvSpPr>
              <p:nvPr/>
            </p:nvSpPr>
            <p:spPr bwMode="auto">
              <a:xfrm>
                <a:off x="3100" y="3132"/>
                <a:ext cx="112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1715" name="Text Box 51"/>
              <p:cNvSpPr txBox="1">
                <a:spLocks noChangeArrowheads="1"/>
              </p:cNvSpPr>
              <p:nvPr/>
            </p:nvSpPr>
            <p:spPr bwMode="auto">
              <a:xfrm>
                <a:off x="2955" y="2810"/>
                <a:ext cx="396" cy="3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b1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</p:grpSp>
        <p:sp>
          <p:nvSpPr>
            <p:cNvPr id="241716" name="Line 52"/>
            <p:cNvSpPr>
              <a:spLocks noChangeShapeType="1"/>
            </p:cNvSpPr>
            <p:nvPr/>
          </p:nvSpPr>
          <p:spPr bwMode="auto">
            <a:xfrm>
              <a:off x="4162" y="3228"/>
              <a:ext cx="0" cy="328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1717" name="Oval 53"/>
            <p:cNvSpPr>
              <a:spLocks noChangeArrowheads="1"/>
            </p:cNvSpPr>
            <p:nvPr/>
          </p:nvSpPr>
          <p:spPr bwMode="auto">
            <a:xfrm>
              <a:off x="3632" y="3551"/>
              <a:ext cx="187" cy="192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1718" name="Line 54"/>
            <p:cNvSpPr>
              <a:spLocks noChangeShapeType="1"/>
            </p:cNvSpPr>
            <p:nvPr/>
          </p:nvSpPr>
          <p:spPr bwMode="auto">
            <a:xfrm flipH="1">
              <a:off x="3508" y="3647"/>
              <a:ext cx="12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1719" name="Text Box 55"/>
            <p:cNvSpPr txBox="1">
              <a:spLocks noChangeArrowheads="1"/>
            </p:cNvSpPr>
            <p:nvPr/>
          </p:nvSpPr>
          <p:spPr bwMode="auto">
            <a:xfrm>
              <a:off x="3610" y="3510"/>
              <a:ext cx="228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241720" name="Oval 56"/>
            <p:cNvSpPr>
              <a:spLocks noChangeArrowheads="1"/>
            </p:cNvSpPr>
            <p:nvPr/>
          </p:nvSpPr>
          <p:spPr bwMode="auto">
            <a:xfrm>
              <a:off x="4941" y="3551"/>
              <a:ext cx="187" cy="192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1721" name="Text Box 57"/>
            <p:cNvSpPr txBox="1">
              <a:spLocks noChangeArrowheads="1"/>
            </p:cNvSpPr>
            <p:nvPr/>
          </p:nvSpPr>
          <p:spPr bwMode="auto">
            <a:xfrm>
              <a:off x="4923" y="3510"/>
              <a:ext cx="228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241722" name="Oval 58"/>
            <p:cNvSpPr>
              <a:spLocks noChangeArrowheads="1"/>
            </p:cNvSpPr>
            <p:nvPr/>
          </p:nvSpPr>
          <p:spPr bwMode="auto">
            <a:xfrm>
              <a:off x="4505" y="3551"/>
              <a:ext cx="187" cy="192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1723" name="Text Box 59"/>
            <p:cNvSpPr txBox="1">
              <a:spLocks noChangeArrowheads="1"/>
            </p:cNvSpPr>
            <p:nvPr/>
          </p:nvSpPr>
          <p:spPr bwMode="auto">
            <a:xfrm>
              <a:off x="4484" y="3510"/>
              <a:ext cx="228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241724" name="Oval 60"/>
            <p:cNvSpPr>
              <a:spLocks noChangeArrowheads="1"/>
            </p:cNvSpPr>
            <p:nvPr/>
          </p:nvSpPr>
          <p:spPr bwMode="auto">
            <a:xfrm>
              <a:off x="4068" y="3551"/>
              <a:ext cx="187" cy="192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1725" name="Text Box 61"/>
            <p:cNvSpPr txBox="1">
              <a:spLocks noChangeArrowheads="1"/>
            </p:cNvSpPr>
            <p:nvPr/>
          </p:nvSpPr>
          <p:spPr bwMode="auto">
            <a:xfrm>
              <a:off x="4049" y="3510"/>
              <a:ext cx="228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241726" name="Line 62"/>
            <p:cNvSpPr>
              <a:spLocks noChangeShapeType="1"/>
            </p:cNvSpPr>
            <p:nvPr/>
          </p:nvSpPr>
          <p:spPr bwMode="auto">
            <a:xfrm flipH="1">
              <a:off x="4255" y="3648"/>
              <a:ext cx="249" cy="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1727" name="Line 63"/>
            <p:cNvSpPr>
              <a:spLocks noChangeShapeType="1"/>
            </p:cNvSpPr>
            <p:nvPr/>
          </p:nvSpPr>
          <p:spPr bwMode="auto">
            <a:xfrm flipH="1">
              <a:off x="4691" y="3648"/>
              <a:ext cx="249" cy="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1728" name="Line 64"/>
            <p:cNvSpPr>
              <a:spLocks noChangeShapeType="1"/>
            </p:cNvSpPr>
            <p:nvPr/>
          </p:nvSpPr>
          <p:spPr bwMode="auto">
            <a:xfrm flipH="1">
              <a:off x="5127" y="3648"/>
              <a:ext cx="346" cy="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1729" name="Line 65"/>
            <p:cNvSpPr>
              <a:spLocks noChangeShapeType="1"/>
            </p:cNvSpPr>
            <p:nvPr/>
          </p:nvSpPr>
          <p:spPr bwMode="auto">
            <a:xfrm flipH="1">
              <a:off x="3818" y="3648"/>
              <a:ext cx="249" cy="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1730" name="Text Box 66"/>
            <p:cNvSpPr txBox="1">
              <a:spLocks noChangeArrowheads="1"/>
            </p:cNvSpPr>
            <p:nvPr/>
          </p:nvSpPr>
          <p:spPr bwMode="auto">
            <a:xfrm>
              <a:off x="3216" y="3318"/>
              <a:ext cx="414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y[k]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41731" name="Oval 67"/>
            <p:cNvSpPr>
              <a:spLocks noChangeArrowheads="1"/>
            </p:cNvSpPr>
            <p:nvPr/>
          </p:nvSpPr>
          <p:spPr bwMode="auto">
            <a:xfrm>
              <a:off x="3630" y="1678"/>
              <a:ext cx="186" cy="192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1732" name="Line 68"/>
            <p:cNvSpPr>
              <a:spLocks noChangeShapeType="1"/>
            </p:cNvSpPr>
            <p:nvPr/>
          </p:nvSpPr>
          <p:spPr bwMode="auto">
            <a:xfrm flipH="1">
              <a:off x="3505" y="1775"/>
              <a:ext cx="125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1733" name="Text Box 69"/>
            <p:cNvSpPr txBox="1">
              <a:spLocks noChangeArrowheads="1"/>
            </p:cNvSpPr>
            <p:nvPr/>
          </p:nvSpPr>
          <p:spPr bwMode="auto">
            <a:xfrm>
              <a:off x="3609" y="1638"/>
              <a:ext cx="228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241734" name="Oval 70"/>
            <p:cNvSpPr>
              <a:spLocks noChangeArrowheads="1"/>
            </p:cNvSpPr>
            <p:nvPr/>
          </p:nvSpPr>
          <p:spPr bwMode="auto">
            <a:xfrm>
              <a:off x="4938" y="1678"/>
              <a:ext cx="187" cy="192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1735" name="Text Box 71"/>
            <p:cNvSpPr txBox="1">
              <a:spLocks noChangeArrowheads="1"/>
            </p:cNvSpPr>
            <p:nvPr/>
          </p:nvSpPr>
          <p:spPr bwMode="auto">
            <a:xfrm>
              <a:off x="4918" y="1638"/>
              <a:ext cx="228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241736" name="Oval 72"/>
            <p:cNvSpPr>
              <a:spLocks noChangeArrowheads="1"/>
            </p:cNvSpPr>
            <p:nvPr/>
          </p:nvSpPr>
          <p:spPr bwMode="auto">
            <a:xfrm>
              <a:off x="4502" y="1678"/>
              <a:ext cx="187" cy="192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1737" name="Text Box 73"/>
            <p:cNvSpPr txBox="1">
              <a:spLocks noChangeArrowheads="1"/>
            </p:cNvSpPr>
            <p:nvPr/>
          </p:nvSpPr>
          <p:spPr bwMode="auto">
            <a:xfrm>
              <a:off x="4482" y="1638"/>
              <a:ext cx="228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241738" name="Oval 74"/>
            <p:cNvSpPr>
              <a:spLocks noChangeArrowheads="1"/>
            </p:cNvSpPr>
            <p:nvPr/>
          </p:nvSpPr>
          <p:spPr bwMode="auto">
            <a:xfrm>
              <a:off x="4066" y="1678"/>
              <a:ext cx="186" cy="192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1739" name="Text Box 75"/>
            <p:cNvSpPr txBox="1">
              <a:spLocks noChangeArrowheads="1"/>
            </p:cNvSpPr>
            <p:nvPr/>
          </p:nvSpPr>
          <p:spPr bwMode="auto">
            <a:xfrm>
              <a:off x="4047" y="1638"/>
              <a:ext cx="228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241740" name="Line 76"/>
            <p:cNvSpPr>
              <a:spLocks noChangeShapeType="1"/>
            </p:cNvSpPr>
            <p:nvPr/>
          </p:nvSpPr>
          <p:spPr bwMode="auto">
            <a:xfrm flipH="1">
              <a:off x="4252" y="1776"/>
              <a:ext cx="250" cy="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1741" name="Line 77"/>
            <p:cNvSpPr>
              <a:spLocks noChangeShapeType="1"/>
            </p:cNvSpPr>
            <p:nvPr/>
          </p:nvSpPr>
          <p:spPr bwMode="auto">
            <a:xfrm flipH="1">
              <a:off x="4688" y="1776"/>
              <a:ext cx="250" cy="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1742" name="Line 78"/>
            <p:cNvSpPr>
              <a:spLocks noChangeShapeType="1"/>
            </p:cNvSpPr>
            <p:nvPr/>
          </p:nvSpPr>
          <p:spPr bwMode="auto">
            <a:xfrm flipH="1">
              <a:off x="5124" y="1776"/>
              <a:ext cx="347" cy="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1743" name="Line 79"/>
            <p:cNvSpPr>
              <a:spLocks noChangeShapeType="1"/>
            </p:cNvSpPr>
            <p:nvPr/>
          </p:nvSpPr>
          <p:spPr bwMode="auto">
            <a:xfrm flipH="1">
              <a:off x="3816" y="1776"/>
              <a:ext cx="249" cy="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1744" name="Oval 80"/>
            <p:cNvSpPr>
              <a:spLocks noChangeArrowheads="1"/>
            </p:cNvSpPr>
            <p:nvPr/>
          </p:nvSpPr>
          <p:spPr bwMode="auto">
            <a:xfrm>
              <a:off x="5364" y="2201"/>
              <a:ext cx="188" cy="192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1745" name="Text Box 81"/>
            <p:cNvSpPr txBox="1">
              <a:spLocks noChangeArrowheads="1"/>
            </p:cNvSpPr>
            <p:nvPr/>
          </p:nvSpPr>
          <p:spPr bwMode="auto">
            <a:xfrm>
              <a:off x="5349" y="2162"/>
              <a:ext cx="223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241746" name="Line 82"/>
            <p:cNvSpPr>
              <a:spLocks noChangeShapeType="1"/>
            </p:cNvSpPr>
            <p:nvPr/>
          </p:nvSpPr>
          <p:spPr bwMode="auto">
            <a:xfrm>
              <a:off x="5272" y="2299"/>
              <a:ext cx="9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1747" name="Text Box 83"/>
            <p:cNvSpPr txBox="1">
              <a:spLocks noChangeArrowheads="1"/>
            </p:cNvSpPr>
            <p:nvPr/>
          </p:nvSpPr>
          <p:spPr bwMode="auto">
            <a:xfrm>
              <a:off x="5119" y="2001"/>
              <a:ext cx="394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-a4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41748" name="Oval 84"/>
            <p:cNvSpPr>
              <a:spLocks noChangeArrowheads="1"/>
            </p:cNvSpPr>
            <p:nvPr/>
          </p:nvSpPr>
          <p:spPr bwMode="auto">
            <a:xfrm>
              <a:off x="4928" y="2201"/>
              <a:ext cx="187" cy="192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1749" name="Text Box 85"/>
            <p:cNvSpPr txBox="1">
              <a:spLocks noChangeArrowheads="1"/>
            </p:cNvSpPr>
            <p:nvPr/>
          </p:nvSpPr>
          <p:spPr bwMode="auto">
            <a:xfrm>
              <a:off x="4912" y="2162"/>
              <a:ext cx="223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241750" name="Line 86"/>
            <p:cNvSpPr>
              <a:spLocks noChangeShapeType="1"/>
            </p:cNvSpPr>
            <p:nvPr/>
          </p:nvSpPr>
          <p:spPr bwMode="auto">
            <a:xfrm>
              <a:off x="4835" y="2299"/>
              <a:ext cx="9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1751" name="Text Box 87"/>
            <p:cNvSpPr txBox="1">
              <a:spLocks noChangeArrowheads="1"/>
            </p:cNvSpPr>
            <p:nvPr/>
          </p:nvSpPr>
          <p:spPr bwMode="auto">
            <a:xfrm>
              <a:off x="4683" y="2001"/>
              <a:ext cx="394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-a3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41752" name="Oval 88"/>
            <p:cNvSpPr>
              <a:spLocks noChangeArrowheads="1"/>
            </p:cNvSpPr>
            <p:nvPr/>
          </p:nvSpPr>
          <p:spPr bwMode="auto">
            <a:xfrm>
              <a:off x="4492" y="2201"/>
              <a:ext cx="187" cy="192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1753" name="Text Box 89"/>
            <p:cNvSpPr txBox="1">
              <a:spLocks noChangeArrowheads="1"/>
            </p:cNvSpPr>
            <p:nvPr/>
          </p:nvSpPr>
          <p:spPr bwMode="auto">
            <a:xfrm>
              <a:off x="4477" y="2162"/>
              <a:ext cx="223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241754" name="Line 90"/>
            <p:cNvSpPr>
              <a:spLocks noChangeShapeType="1"/>
            </p:cNvSpPr>
            <p:nvPr/>
          </p:nvSpPr>
          <p:spPr bwMode="auto">
            <a:xfrm>
              <a:off x="4399" y="2299"/>
              <a:ext cx="9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1755" name="Text Box 91"/>
            <p:cNvSpPr txBox="1">
              <a:spLocks noChangeArrowheads="1"/>
            </p:cNvSpPr>
            <p:nvPr/>
          </p:nvSpPr>
          <p:spPr bwMode="auto">
            <a:xfrm>
              <a:off x="4247" y="2001"/>
              <a:ext cx="394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-a2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41756" name="Oval 92"/>
            <p:cNvSpPr>
              <a:spLocks noChangeArrowheads="1"/>
            </p:cNvSpPr>
            <p:nvPr/>
          </p:nvSpPr>
          <p:spPr bwMode="auto">
            <a:xfrm>
              <a:off x="4056" y="2201"/>
              <a:ext cx="187" cy="192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1757" name="Text Box 93"/>
            <p:cNvSpPr txBox="1">
              <a:spLocks noChangeArrowheads="1"/>
            </p:cNvSpPr>
            <p:nvPr/>
          </p:nvSpPr>
          <p:spPr bwMode="auto">
            <a:xfrm>
              <a:off x="4040" y="2162"/>
              <a:ext cx="223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241758" name="Line 94"/>
            <p:cNvSpPr>
              <a:spLocks noChangeShapeType="1"/>
            </p:cNvSpPr>
            <p:nvPr/>
          </p:nvSpPr>
          <p:spPr bwMode="auto">
            <a:xfrm>
              <a:off x="3963" y="2299"/>
              <a:ext cx="9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1759" name="Text Box 95"/>
            <p:cNvSpPr txBox="1">
              <a:spLocks noChangeArrowheads="1"/>
            </p:cNvSpPr>
            <p:nvPr/>
          </p:nvSpPr>
          <p:spPr bwMode="auto">
            <a:xfrm>
              <a:off x="3810" y="2001"/>
              <a:ext cx="394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-a1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41760" name="Line 96"/>
            <p:cNvSpPr>
              <a:spLocks noChangeShapeType="1"/>
            </p:cNvSpPr>
            <p:nvPr/>
          </p:nvSpPr>
          <p:spPr bwMode="auto">
            <a:xfrm>
              <a:off x="4151" y="2401"/>
              <a:ext cx="0" cy="32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1761" name="Line 97"/>
            <p:cNvSpPr>
              <a:spLocks noChangeShapeType="1"/>
            </p:cNvSpPr>
            <p:nvPr/>
          </p:nvSpPr>
          <p:spPr bwMode="auto">
            <a:xfrm>
              <a:off x="4151" y="1877"/>
              <a:ext cx="0" cy="32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1762" name="Line 98"/>
            <p:cNvSpPr>
              <a:spLocks noChangeShapeType="1"/>
            </p:cNvSpPr>
            <p:nvPr/>
          </p:nvSpPr>
          <p:spPr bwMode="auto">
            <a:xfrm>
              <a:off x="4597" y="2422"/>
              <a:ext cx="0" cy="32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1763" name="Line 99"/>
            <p:cNvSpPr>
              <a:spLocks noChangeShapeType="1"/>
            </p:cNvSpPr>
            <p:nvPr/>
          </p:nvSpPr>
          <p:spPr bwMode="auto">
            <a:xfrm>
              <a:off x="5035" y="2408"/>
              <a:ext cx="0" cy="32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1764" name="Line 100"/>
            <p:cNvSpPr>
              <a:spLocks noChangeShapeType="1"/>
            </p:cNvSpPr>
            <p:nvPr/>
          </p:nvSpPr>
          <p:spPr bwMode="auto">
            <a:xfrm>
              <a:off x="5474" y="2394"/>
              <a:ext cx="0" cy="328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1765" name="Line 101"/>
            <p:cNvSpPr>
              <a:spLocks noChangeShapeType="1"/>
            </p:cNvSpPr>
            <p:nvPr/>
          </p:nvSpPr>
          <p:spPr bwMode="auto">
            <a:xfrm flipH="1" flipV="1">
              <a:off x="3713" y="1877"/>
              <a:ext cx="0" cy="825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1766" name="Line 102"/>
            <p:cNvSpPr>
              <a:spLocks noChangeShapeType="1"/>
            </p:cNvSpPr>
            <p:nvPr/>
          </p:nvSpPr>
          <p:spPr bwMode="auto">
            <a:xfrm>
              <a:off x="4590" y="1877"/>
              <a:ext cx="0" cy="32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1767" name="Line 103"/>
            <p:cNvSpPr>
              <a:spLocks noChangeShapeType="1"/>
            </p:cNvSpPr>
            <p:nvPr/>
          </p:nvSpPr>
          <p:spPr bwMode="auto">
            <a:xfrm>
              <a:off x="5028" y="1877"/>
              <a:ext cx="0" cy="32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1768" name="Line 104"/>
            <p:cNvSpPr>
              <a:spLocks noChangeShapeType="1"/>
            </p:cNvSpPr>
            <p:nvPr/>
          </p:nvSpPr>
          <p:spPr bwMode="auto">
            <a:xfrm>
              <a:off x="5467" y="1789"/>
              <a:ext cx="0" cy="41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41037" name="Group 105"/>
            <p:cNvGrpSpPr>
              <a:grpSpLocks/>
            </p:cNvGrpSpPr>
            <p:nvPr/>
          </p:nvGrpSpPr>
          <p:grpSpPr bwMode="auto">
            <a:xfrm>
              <a:off x="3751" y="2415"/>
              <a:ext cx="1745" cy="221"/>
              <a:chOff x="723" y="1905"/>
              <a:chExt cx="1745" cy="221"/>
            </a:xfrm>
          </p:grpSpPr>
          <p:sp>
            <p:nvSpPr>
              <p:cNvPr id="241770" name="Text Box 106"/>
              <p:cNvSpPr txBox="1">
                <a:spLocks noChangeArrowheads="1"/>
              </p:cNvSpPr>
              <p:nvPr/>
            </p:nvSpPr>
            <p:spPr bwMode="auto">
              <a:xfrm>
                <a:off x="723" y="1905"/>
                <a:ext cx="420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>
                    <a:solidFill>
                      <a:srgbClr val="FFFF66"/>
                    </a:solidFill>
                    <a:cs typeface="+mn-cs"/>
                  </a:rPr>
                  <a:t>x1[k]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41771" name="Text Box 107"/>
              <p:cNvSpPr txBox="1">
                <a:spLocks noChangeArrowheads="1"/>
              </p:cNvSpPr>
              <p:nvPr/>
            </p:nvSpPr>
            <p:spPr bwMode="auto">
              <a:xfrm>
                <a:off x="1165" y="1905"/>
                <a:ext cx="420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>
                    <a:solidFill>
                      <a:srgbClr val="FFFF66"/>
                    </a:solidFill>
                    <a:cs typeface="+mn-cs"/>
                  </a:rPr>
                  <a:t>x2[k]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41772" name="Text Box 108"/>
              <p:cNvSpPr txBox="1">
                <a:spLocks noChangeArrowheads="1"/>
              </p:cNvSpPr>
              <p:nvPr/>
            </p:nvSpPr>
            <p:spPr bwMode="auto">
              <a:xfrm>
                <a:off x="1607" y="1905"/>
                <a:ext cx="420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>
                    <a:solidFill>
                      <a:srgbClr val="FFFF66"/>
                    </a:solidFill>
                    <a:cs typeface="+mn-cs"/>
                  </a:rPr>
                  <a:t>x3[k]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41773" name="Text Box 109"/>
              <p:cNvSpPr txBox="1">
                <a:spLocks noChangeArrowheads="1"/>
              </p:cNvSpPr>
              <p:nvPr/>
            </p:nvSpPr>
            <p:spPr bwMode="auto">
              <a:xfrm>
                <a:off x="2048" y="1905"/>
                <a:ext cx="420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>
                    <a:solidFill>
                      <a:srgbClr val="FFFF66"/>
                    </a:solidFill>
                    <a:cs typeface="+mn-cs"/>
                  </a:rPr>
                  <a:t>x4[k]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</p:grpSp>
        <p:sp>
          <p:nvSpPr>
            <p:cNvPr id="241774" name="Freeform 110"/>
            <p:cNvSpPr>
              <a:spLocks/>
            </p:cNvSpPr>
            <p:nvPr/>
          </p:nvSpPr>
          <p:spPr bwMode="auto">
            <a:xfrm>
              <a:off x="3104" y="1824"/>
              <a:ext cx="304" cy="1536"/>
            </a:xfrm>
            <a:custGeom>
              <a:avLst/>
              <a:gdLst>
                <a:gd name="T0" fmla="*/ 304 w 304"/>
                <a:gd name="T1" fmla="*/ 0 h 1536"/>
                <a:gd name="T2" fmla="*/ 16 w 304"/>
                <a:gd name="T3" fmla="*/ 1104 h 1536"/>
                <a:gd name="T4" fmla="*/ 208 w 304"/>
                <a:gd name="T5" fmla="*/ 153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" h="1536">
                  <a:moveTo>
                    <a:pt x="304" y="0"/>
                  </a:moveTo>
                  <a:cubicBezTo>
                    <a:pt x="168" y="424"/>
                    <a:pt x="32" y="848"/>
                    <a:pt x="16" y="1104"/>
                  </a:cubicBezTo>
                  <a:cubicBezTo>
                    <a:pt x="0" y="1360"/>
                    <a:pt x="176" y="1464"/>
                    <a:pt x="208" y="1536"/>
                  </a:cubicBezTo>
                </a:path>
              </a:pathLst>
            </a:custGeom>
            <a:noFill/>
            <a:ln w="76200" cap="flat" cmpd="sng">
              <a:solidFill>
                <a:schemeClr val="tx2"/>
              </a:solidFill>
              <a:prstDash val="solid"/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1776" name="Freeform 112"/>
            <p:cNvSpPr>
              <a:spLocks/>
            </p:cNvSpPr>
            <p:nvPr/>
          </p:nvSpPr>
          <p:spPr bwMode="auto">
            <a:xfrm>
              <a:off x="3368" y="1872"/>
              <a:ext cx="328" cy="871"/>
            </a:xfrm>
            <a:custGeom>
              <a:avLst/>
              <a:gdLst>
                <a:gd name="T0" fmla="*/ 88 w 328"/>
                <a:gd name="T1" fmla="*/ 0 h 864"/>
                <a:gd name="T2" fmla="*/ 40 w 328"/>
                <a:gd name="T3" fmla="*/ 576 h 864"/>
                <a:gd name="T4" fmla="*/ 328 w 328"/>
                <a:gd name="T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8" h="864">
                  <a:moveTo>
                    <a:pt x="88" y="0"/>
                  </a:moveTo>
                  <a:cubicBezTo>
                    <a:pt x="44" y="216"/>
                    <a:pt x="0" y="432"/>
                    <a:pt x="40" y="576"/>
                  </a:cubicBezTo>
                  <a:cubicBezTo>
                    <a:pt x="80" y="720"/>
                    <a:pt x="280" y="816"/>
                    <a:pt x="328" y="864"/>
                  </a:cubicBezTo>
                </a:path>
              </a:pathLst>
            </a:custGeom>
            <a:noFill/>
            <a:ln w="76200" cap="flat" cmpd="sng">
              <a:solidFill>
                <a:schemeClr val="tx2"/>
              </a:solidFill>
              <a:prstDash val="solid"/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1777" name="Freeform 113"/>
            <p:cNvSpPr>
              <a:spLocks/>
            </p:cNvSpPr>
            <p:nvPr/>
          </p:nvSpPr>
          <p:spPr bwMode="auto">
            <a:xfrm>
              <a:off x="3504" y="1824"/>
              <a:ext cx="1920" cy="260"/>
            </a:xfrm>
            <a:custGeom>
              <a:avLst/>
              <a:gdLst>
                <a:gd name="T0" fmla="*/ 0 w 1920"/>
                <a:gd name="T1" fmla="*/ 96 h 256"/>
                <a:gd name="T2" fmla="*/ 816 w 1920"/>
                <a:gd name="T3" fmla="*/ 240 h 256"/>
                <a:gd name="T4" fmla="*/ 1920 w 1920"/>
                <a:gd name="T5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20" h="256">
                  <a:moveTo>
                    <a:pt x="0" y="96"/>
                  </a:moveTo>
                  <a:cubicBezTo>
                    <a:pt x="248" y="176"/>
                    <a:pt x="496" y="256"/>
                    <a:pt x="816" y="240"/>
                  </a:cubicBezTo>
                  <a:cubicBezTo>
                    <a:pt x="1136" y="224"/>
                    <a:pt x="1736" y="40"/>
                    <a:pt x="1920" y="0"/>
                  </a:cubicBezTo>
                </a:path>
              </a:pathLst>
            </a:custGeom>
            <a:noFill/>
            <a:ln w="76200" cap="flat" cmpd="sng">
              <a:solidFill>
                <a:schemeClr val="tx2"/>
              </a:solidFill>
              <a:prstDash val="solid"/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1779" name="Freeform 115"/>
            <p:cNvSpPr>
              <a:spLocks/>
            </p:cNvSpPr>
            <p:nvPr/>
          </p:nvSpPr>
          <p:spPr bwMode="auto">
            <a:xfrm>
              <a:off x="3496" y="1968"/>
              <a:ext cx="632" cy="667"/>
            </a:xfrm>
            <a:custGeom>
              <a:avLst/>
              <a:gdLst>
                <a:gd name="T0" fmla="*/ 8 w 632"/>
                <a:gd name="T1" fmla="*/ 0 h 672"/>
                <a:gd name="T2" fmla="*/ 104 w 632"/>
                <a:gd name="T3" fmla="*/ 384 h 672"/>
                <a:gd name="T4" fmla="*/ 632 w 632"/>
                <a:gd name="T5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2" h="672">
                  <a:moveTo>
                    <a:pt x="8" y="0"/>
                  </a:moveTo>
                  <a:cubicBezTo>
                    <a:pt x="4" y="136"/>
                    <a:pt x="0" y="272"/>
                    <a:pt x="104" y="384"/>
                  </a:cubicBezTo>
                  <a:cubicBezTo>
                    <a:pt x="208" y="496"/>
                    <a:pt x="544" y="624"/>
                    <a:pt x="632" y="672"/>
                  </a:cubicBezTo>
                </a:path>
              </a:pathLst>
            </a:custGeom>
            <a:noFill/>
            <a:ln w="76200" cap="flat" cmpd="sng">
              <a:solidFill>
                <a:schemeClr val="tx2"/>
              </a:solidFill>
              <a:prstDash val="solid"/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1780" name="Freeform 116"/>
            <p:cNvSpPr>
              <a:spLocks/>
            </p:cNvSpPr>
            <p:nvPr/>
          </p:nvSpPr>
          <p:spPr bwMode="auto">
            <a:xfrm>
              <a:off x="3552" y="2016"/>
              <a:ext cx="1104" cy="622"/>
            </a:xfrm>
            <a:custGeom>
              <a:avLst/>
              <a:gdLst>
                <a:gd name="T0" fmla="*/ 0 w 1104"/>
                <a:gd name="T1" fmla="*/ 0 h 624"/>
                <a:gd name="T2" fmla="*/ 1104 w 1104"/>
                <a:gd name="T3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04" h="624">
                  <a:moveTo>
                    <a:pt x="0" y="0"/>
                  </a:moveTo>
                  <a:cubicBezTo>
                    <a:pt x="460" y="260"/>
                    <a:pt x="920" y="520"/>
                    <a:pt x="1104" y="624"/>
                  </a:cubicBezTo>
                </a:path>
              </a:pathLst>
            </a:custGeom>
            <a:noFill/>
            <a:ln w="76200" cap="flat" cmpd="sng">
              <a:solidFill>
                <a:schemeClr val="tx2"/>
              </a:solidFill>
              <a:prstDash val="solid"/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1782" name="Freeform 118"/>
            <p:cNvSpPr>
              <a:spLocks/>
            </p:cNvSpPr>
            <p:nvPr/>
          </p:nvSpPr>
          <p:spPr bwMode="auto">
            <a:xfrm>
              <a:off x="3648" y="2016"/>
              <a:ext cx="1776" cy="576"/>
            </a:xfrm>
            <a:custGeom>
              <a:avLst/>
              <a:gdLst>
                <a:gd name="T0" fmla="*/ 0 w 1776"/>
                <a:gd name="T1" fmla="*/ 0 h 576"/>
                <a:gd name="T2" fmla="*/ 1776 w 1776"/>
                <a:gd name="T3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76" h="576">
                  <a:moveTo>
                    <a:pt x="0" y="0"/>
                  </a:moveTo>
                  <a:cubicBezTo>
                    <a:pt x="0" y="0"/>
                    <a:pt x="888" y="288"/>
                    <a:pt x="1776" y="576"/>
                  </a:cubicBezTo>
                </a:path>
              </a:pathLst>
            </a:custGeom>
            <a:noFill/>
            <a:ln w="76200" cap="flat" cmpd="sng">
              <a:solidFill>
                <a:schemeClr val="tx2"/>
              </a:solidFill>
              <a:prstDash val="solid"/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7" name="Text Box 203"/>
          <p:cNvSpPr txBox="1">
            <a:spLocks noChangeArrowheads="1"/>
          </p:cNvSpPr>
          <p:nvPr/>
        </p:nvSpPr>
        <p:spPr bwMode="auto">
          <a:xfrm rot="19621647">
            <a:off x="-282322" y="2610981"/>
            <a:ext cx="9631142" cy="1570303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9600" dirty="0">
                <a:solidFill>
                  <a:schemeClr val="accent1"/>
                </a:solidFill>
                <a:cs typeface="+mn-cs"/>
              </a:rPr>
              <a:t>Skip this slide</a:t>
            </a:r>
          </a:p>
        </p:txBody>
      </p:sp>
    </p:spTree>
    <p:extLst>
      <p:ext uri="{BB962C8B-B14F-4D97-AF65-F5344CB8AC3E}">
        <p14:creationId xmlns:p14="http://schemas.microsoft.com/office/powerpoint/2010/main" val="182621276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699500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Scaling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176"/>
              </a:spcBef>
              <a:defRPr/>
            </a:pPr>
            <a:r>
              <a:rPr lang="en-US" sz="2400" u="sng" dirty="0" smtClean="0">
                <a:cs typeface="+mn-cs"/>
              </a:rPr>
              <a:t>Something that may help</a:t>
            </a:r>
            <a:r>
              <a:rPr lang="en-US" sz="2400" dirty="0" smtClean="0">
                <a:cs typeface="+mn-cs"/>
              </a:rPr>
              <a:t>:</a:t>
            </a:r>
            <a:r>
              <a:rPr lang="en-US" sz="2400" b="0" dirty="0" smtClean="0">
                <a:cs typeface="+mn-cs"/>
              </a:rPr>
              <a:t> If 2</a:t>
            </a:r>
            <a:r>
              <a:rPr lang="ja-JP" altLang="en-US" sz="2400" b="0" dirty="0" smtClean="0">
                <a:latin typeface="Arial"/>
                <a:cs typeface="+mn-cs"/>
              </a:rPr>
              <a:t>’</a:t>
            </a:r>
            <a:r>
              <a:rPr lang="en-US" sz="2400" b="0" dirty="0" smtClean="0">
                <a:cs typeface="+mn-cs"/>
              </a:rPr>
              <a:t>s-complement arithmetic is used, and if the sum of K numbers (K&gt;2) is guaranteed not to overflow, then overflows in partial sums cancel out and do not affect the final result (similar to `modulo arithmetic</a:t>
            </a:r>
            <a:r>
              <a:rPr lang="ja-JP" altLang="en-US" sz="2400" b="0" dirty="0" smtClean="0">
                <a:latin typeface="Arial"/>
                <a:cs typeface="+mn-cs"/>
              </a:rPr>
              <a:t>’</a:t>
            </a:r>
            <a:r>
              <a:rPr lang="en-US" sz="2000" b="0" dirty="0" smtClean="0">
                <a:cs typeface="+mn-cs"/>
              </a:rPr>
              <a:t>)</a:t>
            </a:r>
          </a:p>
          <a:p>
            <a:pPr>
              <a:spcBef>
                <a:spcPts val="1176"/>
              </a:spcBef>
              <a:defRPr/>
            </a:pPr>
            <a:r>
              <a:rPr lang="en-US" sz="2000" dirty="0" smtClean="0">
                <a:cs typeface="+mn-cs"/>
              </a:rPr>
              <a:t>Example: 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if x1+x2+x3+x4 is guaranteed not to 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overflow, then if in (((x1+x2)+x3)+x4) 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the sum (x1+x2) overflows, this overflow 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can be ignored, without affecting the 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final result.</a:t>
            </a:r>
          </a:p>
          <a:p>
            <a:pPr>
              <a:defRPr/>
            </a:pPr>
            <a:r>
              <a:rPr lang="en-US" sz="2000" b="0" dirty="0" smtClean="0">
                <a:cs typeface="+mn-cs"/>
              </a:rPr>
              <a:t>As a result (1), in a </a:t>
            </a:r>
            <a:r>
              <a:rPr lang="en-US" sz="2000" u="sng" dirty="0" smtClean="0">
                <a:cs typeface="+mn-cs"/>
              </a:rPr>
              <a:t>direct form</a:t>
            </a:r>
            <a:r>
              <a:rPr lang="en-US" sz="2000" b="0" dirty="0" smtClean="0">
                <a:cs typeface="+mn-cs"/>
              </a:rPr>
              <a:t> realization, 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only 2 signals have to be 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considered in view of scaling :</a:t>
            </a:r>
          </a:p>
        </p:txBody>
      </p:sp>
      <p:grpSp>
        <p:nvGrpSpPr>
          <p:cNvPr id="41987" name="Group 4"/>
          <p:cNvGrpSpPr>
            <a:grpSpLocks/>
          </p:cNvGrpSpPr>
          <p:nvPr/>
        </p:nvGrpSpPr>
        <p:grpSpPr bwMode="auto">
          <a:xfrm>
            <a:off x="5635104" y="2707791"/>
            <a:ext cx="3338513" cy="3565525"/>
            <a:chOff x="183" y="1148"/>
            <a:chExt cx="2330" cy="2148"/>
          </a:xfrm>
        </p:grpSpPr>
        <p:grpSp>
          <p:nvGrpSpPr>
            <p:cNvPr id="41991" name="Group 5"/>
            <p:cNvGrpSpPr>
              <a:grpSpLocks/>
            </p:cNvGrpSpPr>
            <p:nvPr/>
          </p:nvGrpSpPr>
          <p:grpSpPr bwMode="auto">
            <a:xfrm>
              <a:off x="771" y="2126"/>
              <a:ext cx="187" cy="194"/>
              <a:chOff x="1008" y="2092"/>
              <a:chExt cx="288" cy="288"/>
            </a:xfrm>
          </p:grpSpPr>
          <p:sp>
            <p:nvSpPr>
              <p:cNvPr id="242694" name="Rectangle 6"/>
              <p:cNvSpPr>
                <a:spLocks noChangeArrowheads="1"/>
              </p:cNvSpPr>
              <p:nvPr/>
            </p:nvSpPr>
            <p:spPr bwMode="auto">
              <a:xfrm>
                <a:off x="1008" y="2094"/>
                <a:ext cx="282" cy="284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42095" name="Object 7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432" name="Equation" r:id="rId3" imgW="139579" imgH="164957" progId="Equation.3">
                      <p:embed/>
                    </p:oleObj>
                  </mc:Choice>
                  <mc:Fallback>
                    <p:oleObj name="Equation" r:id="rId3" imgW="139579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42696" name="Line 8"/>
            <p:cNvSpPr>
              <a:spLocks noChangeShapeType="1"/>
            </p:cNvSpPr>
            <p:nvPr/>
          </p:nvSpPr>
          <p:spPr bwMode="auto">
            <a:xfrm>
              <a:off x="957" y="2223"/>
              <a:ext cx="24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41993" name="Group 9"/>
            <p:cNvGrpSpPr>
              <a:grpSpLocks/>
            </p:cNvGrpSpPr>
            <p:nvPr/>
          </p:nvGrpSpPr>
          <p:grpSpPr bwMode="auto">
            <a:xfrm>
              <a:off x="1207" y="2126"/>
              <a:ext cx="187" cy="194"/>
              <a:chOff x="1008" y="2092"/>
              <a:chExt cx="288" cy="288"/>
            </a:xfrm>
          </p:grpSpPr>
          <p:sp>
            <p:nvSpPr>
              <p:cNvPr id="242698" name="Rectangle 10"/>
              <p:cNvSpPr>
                <a:spLocks noChangeArrowheads="1"/>
              </p:cNvSpPr>
              <p:nvPr/>
            </p:nvSpPr>
            <p:spPr bwMode="auto">
              <a:xfrm>
                <a:off x="1008" y="2094"/>
                <a:ext cx="288" cy="284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42093" name="Object 11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433" name="Equation" r:id="rId5" imgW="139579" imgH="164957" progId="Equation.3">
                      <p:embed/>
                    </p:oleObj>
                  </mc:Choice>
                  <mc:Fallback>
                    <p:oleObj name="Equation" r:id="rId5" imgW="139579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1994" name="Group 12"/>
            <p:cNvGrpSpPr>
              <a:grpSpLocks/>
            </p:cNvGrpSpPr>
            <p:nvPr/>
          </p:nvGrpSpPr>
          <p:grpSpPr bwMode="auto">
            <a:xfrm>
              <a:off x="1643" y="2126"/>
              <a:ext cx="187" cy="194"/>
              <a:chOff x="1008" y="2092"/>
              <a:chExt cx="288" cy="288"/>
            </a:xfrm>
          </p:grpSpPr>
          <p:sp>
            <p:nvSpPr>
              <p:cNvPr id="242701" name="Rectangle 13"/>
              <p:cNvSpPr>
                <a:spLocks noChangeArrowheads="1"/>
              </p:cNvSpPr>
              <p:nvPr/>
            </p:nvSpPr>
            <p:spPr bwMode="auto">
              <a:xfrm>
                <a:off x="1008" y="2094"/>
                <a:ext cx="288" cy="284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42091" name="Object 14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434" name="Equation" r:id="rId6" imgW="139579" imgH="164957" progId="Equation.3">
                      <p:embed/>
                    </p:oleObj>
                  </mc:Choice>
                  <mc:Fallback>
                    <p:oleObj name="Equation" r:id="rId6" imgW="139579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1995" name="Group 15"/>
            <p:cNvGrpSpPr>
              <a:grpSpLocks/>
            </p:cNvGrpSpPr>
            <p:nvPr/>
          </p:nvGrpSpPr>
          <p:grpSpPr bwMode="auto">
            <a:xfrm>
              <a:off x="2083" y="2126"/>
              <a:ext cx="187" cy="194"/>
              <a:chOff x="1008" y="2092"/>
              <a:chExt cx="288" cy="288"/>
            </a:xfrm>
          </p:grpSpPr>
          <p:sp>
            <p:nvSpPr>
              <p:cNvPr id="242704" name="Rectangle 16"/>
              <p:cNvSpPr>
                <a:spLocks noChangeArrowheads="1"/>
              </p:cNvSpPr>
              <p:nvPr/>
            </p:nvSpPr>
            <p:spPr bwMode="auto">
              <a:xfrm>
                <a:off x="1008" y="2094"/>
                <a:ext cx="288" cy="284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42089" name="Object 17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435" name="Equation" r:id="rId7" imgW="139579" imgH="164957" progId="Equation.3">
                      <p:embed/>
                    </p:oleObj>
                  </mc:Choice>
                  <mc:Fallback>
                    <p:oleObj name="Equation" r:id="rId7" imgW="139579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42706" name="Line 18"/>
            <p:cNvSpPr>
              <a:spLocks noChangeShapeType="1"/>
            </p:cNvSpPr>
            <p:nvPr/>
          </p:nvSpPr>
          <p:spPr bwMode="auto">
            <a:xfrm>
              <a:off x="634" y="2222"/>
              <a:ext cx="137" cy="1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2707" name="Line 19"/>
            <p:cNvSpPr>
              <a:spLocks noChangeShapeType="1"/>
            </p:cNvSpPr>
            <p:nvPr/>
          </p:nvSpPr>
          <p:spPr bwMode="auto">
            <a:xfrm>
              <a:off x="1394" y="2223"/>
              <a:ext cx="249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2708" name="Line 20"/>
            <p:cNvSpPr>
              <a:spLocks noChangeShapeType="1"/>
            </p:cNvSpPr>
            <p:nvPr/>
          </p:nvSpPr>
          <p:spPr bwMode="auto">
            <a:xfrm>
              <a:off x="1831" y="2223"/>
              <a:ext cx="248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2709" name="Line 21"/>
            <p:cNvSpPr>
              <a:spLocks noChangeShapeType="1"/>
            </p:cNvSpPr>
            <p:nvPr/>
          </p:nvSpPr>
          <p:spPr bwMode="auto">
            <a:xfrm>
              <a:off x="2266" y="2223"/>
              <a:ext cx="129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2710" name="Line 22"/>
            <p:cNvSpPr>
              <a:spLocks noChangeShapeType="1"/>
            </p:cNvSpPr>
            <p:nvPr/>
          </p:nvSpPr>
          <p:spPr bwMode="auto">
            <a:xfrm>
              <a:off x="634" y="1979"/>
              <a:ext cx="0" cy="567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2711" name="Line 23"/>
            <p:cNvSpPr>
              <a:spLocks noChangeShapeType="1"/>
            </p:cNvSpPr>
            <p:nvPr/>
          </p:nvSpPr>
          <p:spPr bwMode="auto">
            <a:xfrm>
              <a:off x="647" y="2739"/>
              <a:ext cx="0" cy="318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2712" name="Line 24"/>
            <p:cNvSpPr>
              <a:spLocks noChangeShapeType="1"/>
            </p:cNvSpPr>
            <p:nvPr/>
          </p:nvSpPr>
          <p:spPr bwMode="auto">
            <a:xfrm>
              <a:off x="2391" y="2223"/>
              <a:ext cx="0" cy="32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2713" name="Line 25"/>
            <p:cNvSpPr>
              <a:spLocks noChangeShapeType="1"/>
            </p:cNvSpPr>
            <p:nvPr/>
          </p:nvSpPr>
          <p:spPr bwMode="auto">
            <a:xfrm>
              <a:off x="2392" y="2738"/>
              <a:ext cx="2" cy="42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2714" name="Line 26"/>
            <p:cNvSpPr>
              <a:spLocks noChangeShapeType="1"/>
            </p:cNvSpPr>
            <p:nvPr/>
          </p:nvSpPr>
          <p:spPr bwMode="auto">
            <a:xfrm>
              <a:off x="1955" y="2236"/>
              <a:ext cx="0" cy="318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2715" name="Line 27"/>
            <p:cNvSpPr>
              <a:spLocks noChangeShapeType="1"/>
            </p:cNvSpPr>
            <p:nvPr/>
          </p:nvSpPr>
          <p:spPr bwMode="auto">
            <a:xfrm>
              <a:off x="1955" y="2738"/>
              <a:ext cx="0" cy="318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2716" name="Line 28"/>
            <p:cNvSpPr>
              <a:spLocks noChangeShapeType="1"/>
            </p:cNvSpPr>
            <p:nvPr/>
          </p:nvSpPr>
          <p:spPr bwMode="auto">
            <a:xfrm>
              <a:off x="1518" y="2223"/>
              <a:ext cx="0" cy="32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2717" name="Line 29"/>
            <p:cNvSpPr>
              <a:spLocks noChangeShapeType="1"/>
            </p:cNvSpPr>
            <p:nvPr/>
          </p:nvSpPr>
          <p:spPr bwMode="auto">
            <a:xfrm>
              <a:off x="1519" y="2738"/>
              <a:ext cx="0" cy="318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2718" name="Line 30"/>
            <p:cNvSpPr>
              <a:spLocks noChangeShapeType="1"/>
            </p:cNvSpPr>
            <p:nvPr/>
          </p:nvSpPr>
          <p:spPr bwMode="auto">
            <a:xfrm>
              <a:off x="1068" y="2223"/>
              <a:ext cx="0" cy="32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42009" name="Group 31"/>
            <p:cNvGrpSpPr>
              <a:grpSpLocks/>
            </p:cNvGrpSpPr>
            <p:nvPr/>
          </p:nvGrpSpPr>
          <p:grpSpPr bwMode="auto">
            <a:xfrm>
              <a:off x="318" y="2357"/>
              <a:ext cx="2195" cy="437"/>
              <a:chOff x="2406" y="2800"/>
              <a:chExt cx="2643" cy="482"/>
            </a:xfrm>
          </p:grpSpPr>
          <p:sp>
            <p:nvSpPr>
              <p:cNvPr id="242720" name="Oval 32"/>
              <p:cNvSpPr>
                <a:spLocks noChangeArrowheads="1"/>
              </p:cNvSpPr>
              <p:nvPr/>
            </p:nvSpPr>
            <p:spPr bwMode="auto">
              <a:xfrm>
                <a:off x="2686" y="3021"/>
                <a:ext cx="225" cy="212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2721" name="Text Box 33"/>
              <p:cNvSpPr txBox="1">
                <a:spLocks noChangeArrowheads="1"/>
              </p:cNvSpPr>
              <p:nvPr/>
            </p:nvSpPr>
            <p:spPr bwMode="auto">
              <a:xfrm>
                <a:off x="2648" y="2977"/>
                <a:ext cx="297" cy="3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  <p:sp>
            <p:nvSpPr>
              <p:cNvPr id="242722" name="Line 34"/>
              <p:cNvSpPr>
                <a:spLocks noChangeShapeType="1"/>
              </p:cNvSpPr>
              <p:nvPr/>
            </p:nvSpPr>
            <p:spPr bwMode="auto">
              <a:xfrm>
                <a:off x="2576" y="3129"/>
                <a:ext cx="112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2723" name="Text Box 35"/>
              <p:cNvSpPr txBox="1">
                <a:spLocks noChangeArrowheads="1"/>
              </p:cNvSpPr>
              <p:nvPr/>
            </p:nvSpPr>
            <p:spPr bwMode="auto">
              <a:xfrm>
                <a:off x="2406" y="2800"/>
                <a:ext cx="442" cy="3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bo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42724" name="Oval 36"/>
              <p:cNvSpPr>
                <a:spLocks noChangeArrowheads="1"/>
              </p:cNvSpPr>
              <p:nvPr/>
            </p:nvSpPr>
            <p:spPr bwMode="auto">
              <a:xfrm>
                <a:off x="4788" y="3021"/>
                <a:ext cx="225" cy="212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2725" name="Text Box 37"/>
              <p:cNvSpPr txBox="1">
                <a:spLocks noChangeArrowheads="1"/>
              </p:cNvSpPr>
              <p:nvPr/>
            </p:nvSpPr>
            <p:spPr bwMode="auto">
              <a:xfrm>
                <a:off x="4752" y="2978"/>
                <a:ext cx="297" cy="3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  <p:sp>
            <p:nvSpPr>
              <p:cNvPr id="242726" name="Line 38"/>
              <p:cNvSpPr>
                <a:spLocks noChangeShapeType="1"/>
              </p:cNvSpPr>
              <p:nvPr/>
            </p:nvSpPr>
            <p:spPr bwMode="auto">
              <a:xfrm>
                <a:off x="4675" y="3129"/>
                <a:ext cx="112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2727" name="Text Box 39"/>
              <p:cNvSpPr txBox="1">
                <a:spLocks noChangeArrowheads="1"/>
              </p:cNvSpPr>
              <p:nvPr/>
            </p:nvSpPr>
            <p:spPr bwMode="auto">
              <a:xfrm>
                <a:off x="4509" y="2800"/>
                <a:ext cx="440" cy="3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b4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42728" name="Oval 40"/>
              <p:cNvSpPr>
                <a:spLocks noChangeArrowheads="1"/>
              </p:cNvSpPr>
              <p:nvPr/>
            </p:nvSpPr>
            <p:spPr bwMode="auto">
              <a:xfrm>
                <a:off x="4262" y="3021"/>
                <a:ext cx="225" cy="212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2729" name="Text Box 41"/>
              <p:cNvSpPr txBox="1">
                <a:spLocks noChangeArrowheads="1"/>
              </p:cNvSpPr>
              <p:nvPr/>
            </p:nvSpPr>
            <p:spPr bwMode="auto">
              <a:xfrm>
                <a:off x="4229" y="2978"/>
                <a:ext cx="297" cy="3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  <p:sp>
            <p:nvSpPr>
              <p:cNvPr id="242730" name="Line 42"/>
              <p:cNvSpPr>
                <a:spLocks noChangeShapeType="1"/>
              </p:cNvSpPr>
              <p:nvPr/>
            </p:nvSpPr>
            <p:spPr bwMode="auto">
              <a:xfrm>
                <a:off x="4150" y="3129"/>
                <a:ext cx="113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2731" name="Text Box 43"/>
              <p:cNvSpPr txBox="1">
                <a:spLocks noChangeArrowheads="1"/>
              </p:cNvSpPr>
              <p:nvPr/>
            </p:nvSpPr>
            <p:spPr bwMode="auto">
              <a:xfrm>
                <a:off x="3986" y="2800"/>
                <a:ext cx="440" cy="3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b3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42732" name="Oval 44"/>
              <p:cNvSpPr>
                <a:spLocks noChangeArrowheads="1"/>
              </p:cNvSpPr>
              <p:nvPr/>
            </p:nvSpPr>
            <p:spPr bwMode="auto">
              <a:xfrm>
                <a:off x="3738" y="3021"/>
                <a:ext cx="224" cy="212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2733" name="Text Box 45"/>
              <p:cNvSpPr txBox="1">
                <a:spLocks noChangeArrowheads="1"/>
              </p:cNvSpPr>
              <p:nvPr/>
            </p:nvSpPr>
            <p:spPr bwMode="auto">
              <a:xfrm>
                <a:off x="3702" y="2978"/>
                <a:ext cx="297" cy="3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  <p:sp>
            <p:nvSpPr>
              <p:cNvPr id="242734" name="Line 46"/>
              <p:cNvSpPr>
                <a:spLocks noChangeShapeType="1"/>
              </p:cNvSpPr>
              <p:nvPr/>
            </p:nvSpPr>
            <p:spPr bwMode="auto">
              <a:xfrm>
                <a:off x="3626" y="3129"/>
                <a:ext cx="112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2735" name="Text Box 47"/>
              <p:cNvSpPr txBox="1">
                <a:spLocks noChangeArrowheads="1"/>
              </p:cNvSpPr>
              <p:nvPr/>
            </p:nvSpPr>
            <p:spPr bwMode="auto">
              <a:xfrm>
                <a:off x="3459" y="2800"/>
                <a:ext cx="440" cy="3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b2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42736" name="Oval 48"/>
              <p:cNvSpPr>
                <a:spLocks noChangeArrowheads="1"/>
              </p:cNvSpPr>
              <p:nvPr/>
            </p:nvSpPr>
            <p:spPr bwMode="auto">
              <a:xfrm>
                <a:off x="3211" y="3021"/>
                <a:ext cx="228" cy="212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2737" name="Text Box 49"/>
              <p:cNvSpPr txBox="1">
                <a:spLocks noChangeArrowheads="1"/>
              </p:cNvSpPr>
              <p:nvPr/>
            </p:nvSpPr>
            <p:spPr bwMode="auto">
              <a:xfrm>
                <a:off x="3179" y="2978"/>
                <a:ext cx="297" cy="3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  <p:sp>
            <p:nvSpPr>
              <p:cNvPr id="242738" name="Line 50"/>
              <p:cNvSpPr>
                <a:spLocks noChangeShapeType="1"/>
              </p:cNvSpPr>
              <p:nvPr/>
            </p:nvSpPr>
            <p:spPr bwMode="auto">
              <a:xfrm>
                <a:off x="3100" y="3129"/>
                <a:ext cx="112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2739" name="Text Box 51"/>
              <p:cNvSpPr txBox="1">
                <a:spLocks noChangeArrowheads="1"/>
              </p:cNvSpPr>
              <p:nvPr/>
            </p:nvSpPr>
            <p:spPr bwMode="auto">
              <a:xfrm>
                <a:off x="2934" y="2800"/>
                <a:ext cx="440" cy="3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b1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</p:grpSp>
        <p:sp>
          <p:nvSpPr>
            <p:cNvPr id="242740" name="Line 52"/>
            <p:cNvSpPr>
              <a:spLocks noChangeShapeType="1"/>
            </p:cNvSpPr>
            <p:nvPr/>
          </p:nvSpPr>
          <p:spPr bwMode="auto">
            <a:xfrm>
              <a:off x="1083" y="2738"/>
              <a:ext cx="0" cy="318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2741" name="Oval 53"/>
            <p:cNvSpPr>
              <a:spLocks noChangeArrowheads="1"/>
            </p:cNvSpPr>
            <p:nvPr/>
          </p:nvSpPr>
          <p:spPr bwMode="auto">
            <a:xfrm>
              <a:off x="553" y="3061"/>
              <a:ext cx="187" cy="194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2742" name="Line 54"/>
            <p:cNvSpPr>
              <a:spLocks noChangeShapeType="1"/>
            </p:cNvSpPr>
            <p:nvPr/>
          </p:nvSpPr>
          <p:spPr bwMode="auto">
            <a:xfrm flipH="1">
              <a:off x="429" y="3157"/>
              <a:ext cx="12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2743" name="Text Box 55"/>
            <p:cNvSpPr txBox="1">
              <a:spLocks noChangeArrowheads="1"/>
            </p:cNvSpPr>
            <p:nvPr/>
          </p:nvSpPr>
          <p:spPr bwMode="auto">
            <a:xfrm>
              <a:off x="519" y="3021"/>
              <a:ext cx="255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242744" name="Oval 56"/>
            <p:cNvSpPr>
              <a:spLocks noChangeArrowheads="1"/>
            </p:cNvSpPr>
            <p:nvPr/>
          </p:nvSpPr>
          <p:spPr bwMode="auto">
            <a:xfrm>
              <a:off x="1862" y="3061"/>
              <a:ext cx="187" cy="194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2745" name="Text Box 57"/>
            <p:cNvSpPr txBox="1">
              <a:spLocks noChangeArrowheads="1"/>
            </p:cNvSpPr>
            <p:nvPr/>
          </p:nvSpPr>
          <p:spPr bwMode="auto">
            <a:xfrm>
              <a:off x="1831" y="3021"/>
              <a:ext cx="257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242746" name="Oval 58"/>
            <p:cNvSpPr>
              <a:spLocks noChangeArrowheads="1"/>
            </p:cNvSpPr>
            <p:nvPr/>
          </p:nvSpPr>
          <p:spPr bwMode="auto">
            <a:xfrm>
              <a:off x="1426" y="3061"/>
              <a:ext cx="187" cy="194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2747" name="Text Box 59"/>
            <p:cNvSpPr txBox="1">
              <a:spLocks noChangeArrowheads="1"/>
            </p:cNvSpPr>
            <p:nvPr/>
          </p:nvSpPr>
          <p:spPr bwMode="auto">
            <a:xfrm>
              <a:off x="1393" y="3021"/>
              <a:ext cx="253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242748" name="Oval 60"/>
            <p:cNvSpPr>
              <a:spLocks noChangeArrowheads="1"/>
            </p:cNvSpPr>
            <p:nvPr/>
          </p:nvSpPr>
          <p:spPr bwMode="auto">
            <a:xfrm>
              <a:off x="988" y="3061"/>
              <a:ext cx="185" cy="194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2749" name="Text Box 61"/>
            <p:cNvSpPr txBox="1">
              <a:spLocks noChangeArrowheads="1"/>
            </p:cNvSpPr>
            <p:nvPr/>
          </p:nvSpPr>
          <p:spPr bwMode="auto">
            <a:xfrm>
              <a:off x="957" y="3021"/>
              <a:ext cx="253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242750" name="Line 62"/>
            <p:cNvSpPr>
              <a:spLocks noChangeShapeType="1"/>
            </p:cNvSpPr>
            <p:nvPr/>
          </p:nvSpPr>
          <p:spPr bwMode="auto">
            <a:xfrm flipH="1">
              <a:off x="1176" y="3158"/>
              <a:ext cx="249" cy="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2751" name="Line 63"/>
            <p:cNvSpPr>
              <a:spLocks noChangeShapeType="1"/>
            </p:cNvSpPr>
            <p:nvPr/>
          </p:nvSpPr>
          <p:spPr bwMode="auto">
            <a:xfrm flipH="1">
              <a:off x="1612" y="3158"/>
              <a:ext cx="249" cy="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2752" name="Line 64"/>
            <p:cNvSpPr>
              <a:spLocks noChangeShapeType="1"/>
            </p:cNvSpPr>
            <p:nvPr/>
          </p:nvSpPr>
          <p:spPr bwMode="auto">
            <a:xfrm flipH="1">
              <a:off x="2048" y="3158"/>
              <a:ext cx="347" cy="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2753" name="Line 65"/>
            <p:cNvSpPr>
              <a:spLocks noChangeShapeType="1"/>
            </p:cNvSpPr>
            <p:nvPr/>
          </p:nvSpPr>
          <p:spPr bwMode="auto">
            <a:xfrm flipH="1">
              <a:off x="739" y="3158"/>
              <a:ext cx="249" cy="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2754" name="Text Box 66"/>
            <p:cNvSpPr txBox="1">
              <a:spLocks noChangeArrowheads="1"/>
            </p:cNvSpPr>
            <p:nvPr/>
          </p:nvSpPr>
          <p:spPr bwMode="auto">
            <a:xfrm>
              <a:off x="183" y="2846"/>
              <a:ext cx="129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GB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42755" name="Oval 67"/>
            <p:cNvSpPr>
              <a:spLocks noChangeArrowheads="1"/>
            </p:cNvSpPr>
            <p:nvPr/>
          </p:nvSpPr>
          <p:spPr bwMode="auto">
            <a:xfrm>
              <a:off x="551" y="1188"/>
              <a:ext cx="186" cy="194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2756" name="Line 68"/>
            <p:cNvSpPr>
              <a:spLocks noChangeShapeType="1"/>
            </p:cNvSpPr>
            <p:nvPr/>
          </p:nvSpPr>
          <p:spPr bwMode="auto">
            <a:xfrm flipH="1">
              <a:off x="426" y="1285"/>
              <a:ext cx="125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2757" name="Text Box 69"/>
            <p:cNvSpPr txBox="1">
              <a:spLocks noChangeArrowheads="1"/>
            </p:cNvSpPr>
            <p:nvPr/>
          </p:nvSpPr>
          <p:spPr bwMode="auto">
            <a:xfrm>
              <a:off x="516" y="1148"/>
              <a:ext cx="253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242758" name="Oval 70"/>
            <p:cNvSpPr>
              <a:spLocks noChangeArrowheads="1"/>
            </p:cNvSpPr>
            <p:nvPr/>
          </p:nvSpPr>
          <p:spPr bwMode="auto">
            <a:xfrm>
              <a:off x="1859" y="1188"/>
              <a:ext cx="186" cy="194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2759" name="Text Box 71"/>
            <p:cNvSpPr txBox="1">
              <a:spLocks noChangeArrowheads="1"/>
            </p:cNvSpPr>
            <p:nvPr/>
          </p:nvSpPr>
          <p:spPr bwMode="auto">
            <a:xfrm>
              <a:off x="1827" y="1148"/>
              <a:ext cx="253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242760" name="Oval 72"/>
            <p:cNvSpPr>
              <a:spLocks noChangeArrowheads="1"/>
            </p:cNvSpPr>
            <p:nvPr/>
          </p:nvSpPr>
          <p:spPr bwMode="auto">
            <a:xfrm>
              <a:off x="1423" y="1188"/>
              <a:ext cx="187" cy="194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2761" name="Text Box 73"/>
            <p:cNvSpPr txBox="1">
              <a:spLocks noChangeArrowheads="1"/>
            </p:cNvSpPr>
            <p:nvPr/>
          </p:nvSpPr>
          <p:spPr bwMode="auto">
            <a:xfrm>
              <a:off x="1390" y="1148"/>
              <a:ext cx="256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242762" name="Oval 74"/>
            <p:cNvSpPr>
              <a:spLocks noChangeArrowheads="1"/>
            </p:cNvSpPr>
            <p:nvPr/>
          </p:nvSpPr>
          <p:spPr bwMode="auto">
            <a:xfrm>
              <a:off x="987" y="1188"/>
              <a:ext cx="186" cy="194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2763" name="Text Box 75"/>
            <p:cNvSpPr txBox="1">
              <a:spLocks noChangeArrowheads="1"/>
            </p:cNvSpPr>
            <p:nvPr/>
          </p:nvSpPr>
          <p:spPr bwMode="auto">
            <a:xfrm>
              <a:off x="956" y="1148"/>
              <a:ext cx="253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242764" name="Line 76"/>
            <p:cNvSpPr>
              <a:spLocks noChangeShapeType="1"/>
            </p:cNvSpPr>
            <p:nvPr/>
          </p:nvSpPr>
          <p:spPr bwMode="auto">
            <a:xfrm flipH="1">
              <a:off x="1173" y="1286"/>
              <a:ext cx="246" cy="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2765" name="Line 77"/>
            <p:cNvSpPr>
              <a:spLocks noChangeShapeType="1"/>
            </p:cNvSpPr>
            <p:nvPr/>
          </p:nvSpPr>
          <p:spPr bwMode="auto">
            <a:xfrm flipH="1">
              <a:off x="1609" y="1286"/>
              <a:ext cx="250" cy="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2766" name="Line 78"/>
            <p:cNvSpPr>
              <a:spLocks noChangeShapeType="1"/>
            </p:cNvSpPr>
            <p:nvPr/>
          </p:nvSpPr>
          <p:spPr bwMode="auto">
            <a:xfrm flipH="1">
              <a:off x="2045" y="1286"/>
              <a:ext cx="347" cy="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2767" name="Line 79"/>
            <p:cNvSpPr>
              <a:spLocks noChangeShapeType="1"/>
            </p:cNvSpPr>
            <p:nvPr/>
          </p:nvSpPr>
          <p:spPr bwMode="auto">
            <a:xfrm flipH="1">
              <a:off x="737" y="1286"/>
              <a:ext cx="249" cy="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2768" name="Oval 80"/>
            <p:cNvSpPr>
              <a:spLocks noChangeArrowheads="1"/>
            </p:cNvSpPr>
            <p:nvPr/>
          </p:nvSpPr>
          <p:spPr bwMode="auto">
            <a:xfrm>
              <a:off x="2285" y="1711"/>
              <a:ext cx="188" cy="194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2769" name="Text Box 81"/>
            <p:cNvSpPr txBox="1">
              <a:spLocks noChangeArrowheads="1"/>
            </p:cNvSpPr>
            <p:nvPr/>
          </p:nvSpPr>
          <p:spPr bwMode="auto">
            <a:xfrm>
              <a:off x="2258" y="1672"/>
              <a:ext cx="247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242770" name="Line 82"/>
            <p:cNvSpPr>
              <a:spLocks noChangeShapeType="1"/>
            </p:cNvSpPr>
            <p:nvPr/>
          </p:nvSpPr>
          <p:spPr bwMode="auto">
            <a:xfrm>
              <a:off x="2193" y="1809"/>
              <a:ext cx="9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2771" name="Text Box 83"/>
            <p:cNvSpPr txBox="1">
              <a:spLocks noChangeArrowheads="1"/>
            </p:cNvSpPr>
            <p:nvPr/>
          </p:nvSpPr>
          <p:spPr bwMode="auto">
            <a:xfrm>
              <a:off x="2019" y="1511"/>
              <a:ext cx="43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-a4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42772" name="Oval 84"/>
            <p:cNvSpPr>
              <a:spLocks noChangeArrowheads="1"/>
            </p:cNvSpPr>
            <p:nvPr/>
          </p:nvSpPr>
          <p:spPr bwMode="auto">
            <a:xfrm>
              <a:off x="1849" y="1711"/>
              <a:ext cx="186" cy="194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2773" name="Text Box 85"/>
            <p:cNvSpPr txBox="1">
              <a:spLocks noChangeArrowheads="1"/>
            </p:cNvSpPr>
            <p:nvPr/>
          </p:nvSpPr>
          <p:spPr bwMode="auto">
            <a:xfrm>
              <a:off x="1821" y="1672"/>
              <a:ext cx="247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242774" name="Line 86"/>
            <p:cNvSpPr>
              <a:spLocks noChangeShapeType="1"/>
            </p:cNvSpPr>
            <p:nvPr/>
          </p:nvSpPr>
          <p:spPr bwMode="auto">
            <a:xfrm>
              <a:off x="1756" y="1809"/>
              <a:ext cx="9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2775" name="Text Box 87"/>
            <p:cNvSpPr txBox="1">
              <a:spLocks noChangeArrowheads="1"/>
            </p:cNvSpPr>
            <p:nvPr/>
          </p:nvSpPr>
          <p:spPr bwMode="auto">
            <a:xfrm>
              <a:off x="1583" y="1511"/>
              <a:ext cx="437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-a3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42776" name="Oval 88"/>
            <p:cNvSpPr>
              <a:spLocks noChangeArrowheads="1"/>
            </p:cNvSpPr>
            <p:nvPr/>
          </p:nvSpPr>
          <p:spPr bwMode="auto">
            <a:xfrm>
              <a:off x="1413" y="1711"/>
              <a:ext cx="187" cy="194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2777" name="Text Box 89"/>
            <p:cNvSpPr txBox="1">
              <a:spLocks noChangeArrowheads="1"/>
            </p:cNvSpPr>
            <p:nvPr/>
          </p:nvSpPr>
          <p:spPr bwMode="auto">
            <a:xfrm>
              <a:off x="1386" y="1672"/>
              <a:ext cx="247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242778" name="Line 90"/>
            <p:cNvSpPr>
              <a:spLocks noChangeShapeType="1"/>
            </p:cNvSpPr>
            <p:nvPr/>
          </p:nvSpPr>
          <p:spPr bwMode="auto">
            <a:xfrm>
              <a:off x="1320" y="1809"/>
              <a:ext cx="9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2779" name="Text Box 91"/>
            <p:cNvSpPr txBox="1">
              <a:spLocks noChangeArrowheads="1"/>
            </p:cNvSpPr>
            <p:nvPr/>
          </p:nvSpPr>
          <p:spPr bwMode="auto">
            <a:xfrm>
              <a:off x="1147" y="1511"/>
              <a:ext cx="43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-a2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42780" name="Oval 92"/>
            <p:cNvSpPr>
              <a:spLocks noChangeArrowheads="1"/>
            </p:cNvSpPr>
            <p:nvPr/>
          </p:nvSpPr>
          <p:spPr bwMode="auto">
            <a:xfrm>
              <a:off x="977" y="1711"/>
              <a:ext cx="186" cy="194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2781" name="Text Box 93"/>
            <p:cNvSpPr txBox="1">
              <a:spLocks noChangeArrowheads="1"/>
            </p:cNvSpPr>
            <p:nvPr/>
          </p:nvSpPr>
          <p:spPr bwMode="auto">
            <a:xfrm>
              <a:off x="949" y="1672"/>
              <a:ext cx="247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242782" name="Line 94"/>
            <p:cNvSpPr>
              <a:spLocks noChangeShapeType="1"/>
            </p:cNvSpPr>
            <p:nvPr/>
          </p:nvSpPr>
          <p:spPr bwMode="auto">
            <a:xfrm>
              <a:off x="884" y="1809"/>
              <a:ext cx="9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2783" name="Text Box 95"/>
            <p:cNvSpPr txBox="1">
              <a:spLocks noChangeArrowheads="1"/>
            </p:cNvSpPr>
            <p:nvPr/>
          </p:nvSpPr>
          <p:spPr bwMode="auto">
            <a:xfrm>
              <a:off x="710" y="1511"/>
              <a:ext cx="437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-a1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42784" name="Line 96"/>
            <p:cNvSpPr>
              <a:spLocks noChangeShapeType="1"/>
            </p:cNvSpPr>
            <p:nvPr/>
          </p:nvSpPr>
          <p:spPr bwMode="auto">
            <a:xfrm>
              <a:off x="1072" y="1911"/>
              <a:ext cx="0" cy="32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2785" name="Line 97"/>
            <p:cNvSpPr>
              <a:spLocks noChangeShapeType="1"/>
            </p:cNvSpPr>
            <p:nvPr/>
          </p:nvSpPr>
          <p:spPr bwMode="auto">
            <a:xfrm>
              <a:off x="1072" y="1387"/>
              <a:ext cx="0" cy="32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2786" name="Line 98"/>
            <p:cNvSpPr>
              <a:spLocks noChangeShapeType="1"/>
            </p:cNvSpPr>
            <p:nvPr/>
          </p:nvSpPr>
          <p:spPr bwMode="auto">
            <a:xfrm>
              <a:off x="1518" y="1932"/>
              <a:ext cx="0" cy="318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2787" name="Line 99"/>
            <p:cNvSpPr>
              <a:spLocks noChangeShapeType="1"/>
            </p:cNvSpPr>
            <p:nvPr/>
          </p:nvSpPr>
          <p:spPr bwMode="auto">
            <a:xfrm>
              <a:off x="1956" y="1918"/>
              <a:ext cx="0" cy="32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2788" name="Line 100"/>
            <p:cNvSpPr>
              <a:spLocks noChangeShapeType="1"/>
            </p:cNvSpPr>
            <p:nvPr/>
          </p:nvSpPr>
          <p:spPr bwMode="auto">
            <a:xfrm>
              <a:off x="2394" y="1904"/>
              <a:ext cx="0" cy="32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2789" name="Line 101"/>
            <p:cNvSpPr>
              <a:spLocks noChangeShapeType="1"/>
            </p:cNvSpPr>
            <p:nvPr/>
          </p:nvSpPr>
          <p:spPr bwMode="auto">
            <a:xfrm flipH="1" flipV="1">
              <a:off x="634" y="1387"/>
              <a:ext cx="0" cy="829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2790" name="Line 102"/>
            <p:cNvSpPr>
              <a:spLocks noChangeShapeType="1"/>
            </p:cNvSpPr>
            <p:nvPr/>
          </p:nvSpPr>
          <p:spPr bwMode="auto">
            <a:xfrm>
              <a:off x="1511" y="1387"/>
              <a:ext cx="0" cy="32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2791" name="Line 103"/>
            <p:cNvSpPr>
              <a:spLocks noChangeShapeType="1"/>
            </p:cNvSpPr>
            <p:nvPr/>
          </p:nvSpPr>
          <p:spPr bwMode="auto">
            <a:xfrm>
              <a:off x="1949" y="1387"/>
              <a:ext cx="0" cy="32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2792" name="Line 104"/>
            <p:cNvSpPr>
              <a:spLocks noChangeShapeType="1"/>
            </p:cNvSpPr>
            <p:nvPr/>
          </p:nvSpPr>
          <p:spPr bwMode="auto">
            <a:xfrm>
              <a:off x="2388" y="1299"/>
              <a:ext cx="0" cy="41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42063" name="Group 105"/>
            <p:cNvGrpSpPr>
              <a:grpSpLocks/>
            </p:cNvGrpSpPr>
            <p:nvPr/>
          </p:nvGrpSpPr>
          <p:grpSpPr bwMode="auto">
            <a:xfrm>
              <a:off x="649" y="1925"/>
              <a:ext cx="1791" cy="221"/>
              <a:chOff x="700" y="1905"/>
              <a:chExt cx="1791" cy="221"/>
            </a:xfrm>
          </p:grpSpPr>
          <p:sp>
            <p:nvSpPr>
              <p:cNvPr id="242794" name="Text Box 106"/>
              <p:cNvSpPr txBox="1">
                <a:spLocks noChangeArrowheads="1"/>
              </p:cNvSpPr>
              <p:nvPr/>
            </p:nvSpPr>
            <p:spPr bwMode="auto">
              <a:xfrm>
                <a:off x="700" y="1905"/>
                <a:ext cx="465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>
                    <a:solidFill>
                      <a:srgbClr val="FFFF66"/>
                    </a:solidFill>
                    <a:cs typeface="+mn-cs"/>
                  </a:rPr>
                  <a:t>x1[k]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42795" name="Text Box 107"/>
              <p:cNvSpPr txBox="1">
                <a:spLocks noChangeArrowheads="1"/>
              </p:cNvSpPr>
              <p:nvPr/>
            </p:nvSpPr>
            <p:spPr bwMode="auto">
              <a:xfrm>
                <a:off x="1146" y="1905"/>
                <a:ext cx="463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>
                    <a:solidFill>
                      <a:srgbClr val="FFFF66"/>
                    </a:solidFill>
                    <a:cs typeface="+mn-cs"/>
                  </a:rPr>
                  <a:t>x2[k]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42796" name="Text Box 108"/>
              <p:cNvSpPr txBox="1">
                <a:spLocks noChangeArrowheads="1"/>
              </p:cNvSpPr>
              <p:nvPr/>
            </p:nvSpPr>
            <p:spPr bwMode="auto">
              <a:xfrm>
                <a:off x="1586" y="1905"/>
                <a:ext cx="465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>
                    <a:solidFill>
                      <a:srgbClr val="FFFF66"/>
                    </a:solidFill>
                    <a:cs typeface="+mn-cs"/>
                  </a:rPr>
                  <a:t>x3[k]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42797" name="Text Box 109"/>
              <p:cNvSpPr txBox="1">
                <a:spLocks noChangeArrowheads="1"/>
              </p:cNvSpPr>
              <p:nvPr/>
            </p:nvSpPr>
            <p:spPr bwMode="auto">
              <a:xfrm>
                <a:off x="2026" y="1905"/>
                <a:ext cx="465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>
                    <a:solidFill>
                      <a:srgbClr val="FFFF66"/>
                    </a:solidFill>
                    <a:cs typeface="+mn-cs"/>
                  </a:rPr>
                  <a:t>x4[k]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</p:grpSp>
      </p:grpSp>
      <p:sp>
        <p:nvSpPr>
          <p:cNvPr id="242798" name="Freeform 110"/>
          <p:cNvSpPr>
            <a:spLocks/>
          </p:cNvSpPr>
          <p:nvPr/>
        </p:nvSpPr>
        <p:spPr bwMode="auto">
          <a:xfrm>
            <a:off x="5508104" y="3084028"/>
            <a:ext cx="457200" cy="2743200"/>
          </a:xfrm>
          <a:custGeom>
            <a:avLst/>
            <a:gdLst>
              <a:gd name="T0" fmla="*/ 304 w 304"/>
              <a:gd name="T1" fmla="*/ 0 h 1536"/>
              <a:gd name="T2" fmla="*/ 16 w 304"/>
              <a:gd name="T3" fmla="*/ 1104 h 1536"/>
              <a:gd name="T4" fmla="*/ 208 w 304"/>
              <a:gd name="T5" fmla="*/ 1536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4" h="1536">
                <a:moveTo>
                  <a:pt x="304" y="0"/>
                </a:moveTo>
                <a:cubicBezTo>
                  <a:pt x="168" y="424"/>
                  <a:pt x="32" y="848"/>
                  <a:pt x="16" y="1104"/>
                </a:cubicBezTo>
                <a:cubicBezTo>
                  <a:pt x="0" y="1360"/>
                  <a:pt x="176" y="1464"/>
                  <a:pt x="208" y="1536"/>
                </a:cubicBezTo>
              </a:path>
            </a:pathLst>
          </a:custGeom>
          <a:noFill/>
          <a:ln w="76200" cap="flat" cmpd="sng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2799" name="Freeform 111"/>
          <p:cNvSpPr>
            <a:spLocks/>
          </p:cNvSpPr>
          <p:nvPr/>
        </p:nvSpPr>
        <p:spPr bwMode="auto">
          <a:xfrm>
            <a:off x="5889104" y="3084028"/>
            <a:ext cx="520700" cy="1371600"/>
          </a:xfrm>
          <a:custGeom>
            <a:avLst/>
            <a:gdLst>
              <a:gd name="T0" fmla="*/ 88 w 328"/>
              <a:gd name="T1" fmla="*/ 0 h 864"/>
              <a:gd name="T2" fmla="*/ 40 w 328"/>
              <a:gd name="T3" fmla="*/ 576 h 864"/>
              <a:gd name="T4" fmla="*/ 328 w 328"/>
              <a:gd name="T5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8" h="864">
                <a:moveTo>
                  <a:pt x="88" y="0"/>
                </a:moveTo>
                <a:cubicBezTo>
                  <a:pt x="44" y="216"/>
                  <a:pt x="0" y="432"/>
                  <a:pt x="40" y="576"/>
                </a:cubicBezTo>
                <a:cubicBezTo>
                  <a:pt x="80" y="720"/>
                  <a:pt x="280" y="816"/>
                  <a:pt x="328" y="864"/>
                </a:cubicBezTo>
              </a:path>
            </a:pathLst>
          </a:custGeom>
          <a:noFill/>
          <a:ln w="76200" cap="flat" cmpd="sng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3" name="Text Box 203"/>
          <p:cNvSpPr txBox="1">
            <a:spLocks noChangeArrowheads="1"/>
          </p:cNvSpPr>
          <p:nvPr/>
        </p:nvSpPr>
        <p:spPr bwMode="auto">
          <a:xfrm rot="19621647">
            <a:off x="-282322" y="2610981"/>
            <a:ext cx="9631142" cy="1570303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9600" dirty="0">
                <a:solidFill>
                  <a:schemeClr val="accent1"/>
                </a:solidFill>
                <a:cs typeface="+mn-cs"/>
              </a:rPr>
              <a:t>Skip this slide</a:t>
            </a:r>
          </a:p>
        </p:txBody>
      </p:sp>
    </p:spTree>
    <p:extLst>
      <p:ext uri="{BB962C8B-B14F-4D97-AF65-F5344CB8AC3E}">
        <p14:creationId xmlns:p14="http://schemas.microsoft.com/office/powerpoint/2010/main" val="413859990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699500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Scaling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58213" cy="5181600"/>
          </a:xfrm>
        </p:spPr>
        <p:txBody>
          <a:bodyPr/>
          <a:lstStyle/>
          <a:p>
            <a:pPr>
              <a:defRPr/>
            </a:pPr>
            <a:r>
              <a:rPr lang="en-US" sz="2400" b="0" dirty="0" smtClean="0">
                <a:cs typeface="+mn-cs"/>
              </a:rPr>
              <a:t>As a result (2), in a </a:t>
            </a:r>
            <a:r>
              <a:rPr lang="en-US" sz="2400" u="sng" dirty="0" smtClean="0">
                <a:cs typeface="+mn-cs"/>
              </a:rPr>
              <a:t>transposed direct form</a:t>
            </a:r>
            <a:r>
              <a:rPr lang="en-US" sz="2400" b="0" dirty="0" smtClean="0">
                <a:cs typeface="+mn-cs"/>
              </a:rPr>
              <a:t> realization,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only 1 signal has to be considered in view of scaling:</a:t>
            </a:r>
          </a:p>
          <a:p>
            <a:pPr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</a:t>
            </a: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</a:t>
            </a: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</a:t>
            </a:r>
          </a:p>
        </p:txBody>
      </p:sp>
      <p:sp>
        <p:nvSpPr>
          <p:cNvPr id="243822" name="Freeform 110"/>
          <p:cNvSpPr>
            <a:spLocks/>
          </p:cNvSpPr>
          <p:nvPr/>
        </p:nvSpPr>
        <p:spPr bwMode="auto">
          <a:xfrm>
            <a:off x="4495800" y="2514600"/>
            <a:ext cx="457200" cy="2971800"/>
          </a:xfrm>
          <a:custGeom>
            <a:avLst/>
            <a:gdLst>
              <a:gd name="T0" fmla="*/ 304 w 304"/>
              <a:gd name="T1" fmla="*/ 0 h 1536"/>
              <a:gd name="T2" fmla="*/ 16 w 304"/>
              <a:gd name="T3" fmla="*/ 1104 h 1536"/>
              <a:gd name="T4" fmla="*/ 208 w 304"/>
              <a:gd name="T5" fmla="*/ 1536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4" h="1536">
                <a:moveTo>
                  <a:pt x="304" y="0"/>
                </a:moveTo>
                <a:cubicBezTo>
                  <a:pt x="168" y="424"/>
                  <a:pt x="32" y="848"/>
                  <a:pt x="16" y="1104"/>
                </a:cubicBezTo>
                <a:cubicBezTo>
                  <a:pt x="0" y="1360"/>
                  <a:pt x="176" y="1464"/>
                  <a:pt x="208" y="1536"/>
                </a:cubicBezTo>
              </a:path>
            </a:pathLst>
          </a:custGeom>
          <a:noFill/>
          <a:ln w="76200" cap="flat" cmpd="sng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43012" name="Group 112"/>
          <p:cNvGrpSpPr>
            <a:grpSpLocks/>
          </p:cNvGrpSpPr>
          <p:nvPr/>
        </p:nvGrpSpPr>
        <p:grpSpPr bwMode="auto">
          <a:xfrm>
            <a:off x="4953000" y="2133600"/>
            <a:ext cx="3792538" cy="3621088"/>
            <a:chOff x="216" y="1098"/>
            <a:chExt cx="2671" cy="2377"/>
          </a:xfrm>
        </p:grpSpPr>
        <p:sp>
          <p:nvSpPr>
            <p:cNvPr id="243825" name="Text Box 113"/>
            <p:cNvSpPr txBox="1">
              <a:spLocks noChangeArrowheads="1"/>
            </p:cNvSpPr>
            <p:nvPr/>
          </p:nvSpPr>
          <p:spPr bwMode="auto">
            <a:xfrm>
              <a:off x="216" y="1098"/>
              <a:ext cx="475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u[k]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grpSp>
          <p:nvGrpSpPr>
            <p:cNvPr id="43015" name="Group 114"/>
            <p:cNvGrpSpPr>
              <a:grpSpLocks/>
            </p:cNvGrpSpPr>
            <p:nvPr/>
          </p:nvGrpSpPr>
          <p:grpSpPr bwMode="auto">
            <a:xfrm>
              <a:off x="902" y="2249"/>
              <a:ext cx="203" cy="193"/>
              <a:chOff x="1008" y="2092"/>
              <a:chExt cx="288" cy="288"/>
            </a:xfrm>
          </p:grpSpPr>
          <p:sp>
            <p:nvSpPr>
              <p:cNvPr id="243827" name="Rectangle 115"/>
              <p:cNvSpPr>
                <a:spLocks noChangeArrowheads="1"/>
              </p:cNvSpPr>
              <p:nvPr/>
            </p:nvSpPr>
            <p:spPr bwMode="auto">
              <a:xfrm>
                <a:off x="1010" y="2094"/>
                <a:ext cx="28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43103" name="Object 116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8456" name="Equation" r:id="rId3" imgW="139579" imgH="164957" progId="Equation.3">
                      <p:embed/>
                    </p:oleObj>
                  </mc:Choice>
                  <mc:Fallback>
                    <p:oleObj name="Equation" r:id="rId3" imgW="139579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016" name="Group 117"/>
            <p:cNvGrpSpPr>
              <a:grpSpLocks/>
            </p:cNvGrpSpPr>
            <p:nvPr/>
          </p:nvGrpSpPr>
          <p:grpSpPr bwMode="auto">
            <a:xfrm>
              <a:off x="1421" y="2249"/>
              <a:ext cx="203" cy="193"/>
              <a:chOff x="1008" y="2092"/>
              <a:chExt cx="288" cy="288"/>
            </a:xfrm>
          </p:grpSpPr>
          <p:sp>
            <p:nvSpPr>
              <p:cNvPr id="243830" name="Rectangle 118"/>
              <p:cNvSpPr>
                <a:spLocks noChangeArrowheads="1"/>
              </p:cNvSpPr>
              <p:nvPr/>
            </p:nvSpPr>
            <p:spPr bwMode="auto">
              <a:xfrm>
                <a:off x="1008" y="2094"/>
                <a:ext cx="28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43101" name="Object 119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8457" name="Equation" r:id="rId5" imgW="139579" imgH="164957" progId="Equation.3">
                      <p:embed/>
                    </p:oleObj>
                  </mc:Choice>
                  <mc:Fallback>
                    <p:oleObj name="Equation" r:id="rId5" imgW="139579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017" name="Group 120"/>
            <p:cNvGrpSpPr>
              <a:grpSpLocks/>
            </p:cNvGrpSpPr>
            <p:nvPr/>
          </p:nvGrpSpPr>
          <p:grpSpPr bwMode="auto">
            <a:xfrm>
              <a:off x="1940" y="2249"/>
              <a:ext cx="203" cy="193"/>
              <a:chOff x="1008" y="2092"/>
              <a:chExt cx="288" cy="288"/>
            </a:xfrm>
          </p:grpSpPr>
          <p:sp>
            <p:nvSpPr>
              <p:cNvPr id="243833" name="Rectangle 121"/>
              <p:cNvSpPr>
                <a:spLocks noChangeArrowheads="1"/>
              </p:cNvSpPr>
              <p:nvPr/>
            </p:nvSpPr>
            <p:spPr bwMode="auto">
              <a:xfrm>
                <a:off x="1008" y="2094"/>
                <a:ext cx="290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43099" name="Object 122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8458" name="Equation" r:id="rId6" imgW="139579" imgH="164957" progId="Equation.3">
                      <p:embed/>
                    </p:oleObj>
                  </mc:Choice>
                  <mc:Fallback>
                    <p:oleObj name="Equation" r:id="rId6" imgW="139579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018" name="Group 123"/>
            <p:cNvGrpSpPr>
              <a:grpSpLocks/>
            </p:cNvGrpSpPr>
            <p:nvPr/>
          </p:nvGrpSpPr>
          <p:grpSpPr bwMode="auto">
            <a:xfrm>
              <a:off x="2459" y="2249"/>
              <a:ext cx="202" cy="193"/>
              <a:chOff x="1008" y="2092"/>
              <a:chExt cx="288" cy="288"/>
            </a:xfrm>
          </p:grpSpPr>
          <p:sp>
            <p:nvSpPr>
              <p:cNvPr id="243836" name="Rectangle 124"/>
              <p:cNvSpPr>
                <a:spLocks noChangeArrowheads="1"/>
              </p:cNvSpPr>
              <p:nvPr/>
            </p:nvSpPr>
            <p:spPr bwMode="auto">
              <a:xfrm>
                <a:off x="1008" y="2094"/>
                <a:ext cx="290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43097" name="Object 125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8459" name="Equation" r:id="rId7" imgW="139579" imgH="164957" progId="Equation.3">
                      <p:embed/>
                    </p:oleObj>
                  </mc:Choice>
                  <mc:Fallback>
                    <p:oleObj name="Equation" r:id="rId7" imgW="139579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43838" name="Line 126"/>
            <p:cNvSpPr>
              <a:spLocks noChangeShapeType="1"/>
            </p:cNvSpPr>
            <p:nvPr/>
          </p:nvSpPr>
          <p:spPr bwMode="auto">
            <a:xfrm>
              <a:off x="2768" y="2336"/>
              <a:ext cx="0" cy="435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3839" name="Line 127"/>
            <p:cNvSpPr>
              <a:spLocks noChangeShapeType="1"/>
            </p:cNvSpPr>
            <p:nvPr/>
          </p:nvSpPr>
          <p:spPr bwMode="auto">
            <a:xfrm>
              <a:off x="718" y="3262"/>
              <a:ext cx="2031" cy="1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3840" name="Oval 128"/>
            <p:cNvSpPr>
              <a:spLocks noChangeArrowheads="1"/>
            </p:cNvSpPr>
            <p:nvPr/>
          </p:nvSpPr>
          <p:spPr bwMode="auto">
            <a:xfrm>
              <a:off x="2644" y="2747"/>
              <a:ext cx="219" cy="196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3841" name="Text Box 129"/>
            <p:cNvSpPr txBox="1">
              <a:spLocks noChangeArrowheads="1"/>
            </p:cNvSpPr>
            <p:nvPr/>
          </p:nvSpPr>
          <p:spPr bwMode="auto">
            <a:xfrm>
              <a:off x="2629" y="2696"/>
              <a:ext cx="24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243842" name="Line 130"/>
            <p:cNvSpPr>
              <a:spLocks noChangeShapeType="1"/>
            </p:cNvSpPr>
            <p:nvPr/>
          </p:nvSpPr>
          <p:spPr bwMode="auto">
            <a:xfrm>
              <a:off x="2537" y="2843"/>
              <a:ext cx="108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3843" name="Text Box 131"/>
            <p:cNvSpPr txBox="1">
              <a:spLocks noChangeArrowheads="1"/>
            </p:cNvSpPr>
            <p:nvPr/>
          </p:nvSpPr>
          <p:spPr bwMode="auto">
            <a:xfrm>
              <a:off x="2368" y="2535"/>
              <a:ext cx="441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-a4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43844" name="Oval 132"/>
            <p:cNvSpPr>
              <a:spLocks noChangeArrowheads="1"/>
            </p:cNvSpPr>
            <p:nvPr/>
          </p:nvSpPr>
          <p:spPr bwMode="auto">
            <a:xfrm>
              <a:off x="2137" y="2747"/>
              <a:ext cx="217" cy="196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3845" name="Text Box 133"/>
            <p:cNvSpPr txBox="1">
              <a:spLocks noChangeArrowheads="1"/>
            </p:cNvSpPr>
            <p:nvPr/>
          </p:nvSpPr>
          <p:spPr bwMode="auto">
            <a:xfrm>
              <a:off x="2121" y="2696"/>
              <a:ext cx="24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243846" name="Line 134"/>
            <p:cNvSpPr>
              <a:spLocks noChangeShapeType="1"/>
            </p:cNvSpPr>
            <p:nvPr/>
          </p:nvSpPr>
          <p:spPr bwMode="auto">
            <a:xfrm>
              <a:off x="2028" y="2843"/>
              <a:ext cx="11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3847" name="Text Box 135"/>
            <p:cNvSpPr txBox="1">
              <a:spLocks noChangeArrowheads="1"/>
            </p:cNvSpPr>
            <p:nvPr/>
          </p:nvSpPr>
          <p:spPr bwMode="auto">
            <a:xfrm>
              <a:off x="1858" y="2535"/>
              <a:ext cx="441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-a3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43848" name="Oval 136"/>
            <p:cNvSpPr>
              <a:spLocks noChangeArrowheads="1"/>
            </p:cNvSpPr>
            <p:nvPr/>
          </p:nvSpPr>
          <p:spPr bwMode="auto">
            <a:xfrm>
              <a:off x="1629" y="2747"/>
              <a:ext cx="217" cy="196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3849" name="Text Box 137"/>
            <p:cNvSpPr txBox="1">
              <a:spLocks noChangeArrowheads="1"/>
            </p:cNvSpPr>
            <p:nvPr/>
          </p:nvSpPr>
          <p:spPr bwMode="auto">
            <a:xfrm>
              <a:off x="1615" y="2696"/>
              <a:ext cx="24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243850" name="Line 138"/>
            <p:cNvSpPr>
              <a:spLocks noChangeShapeType="1"/>
            </p:cNvSpPr>
            <p:nvPr/>
          </p:nvSpPr>
          <p:spPr bwMode="auto">
            <a:xfrm>
              <a:off x="1521" y="2843"/>
              <a:ext cx="112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3851" name="Text Box 139"/>
            <p:cNvSpPr txBox="1">
              <a:spLocks noChangeArrowheads="1"/>
            </p:cNvSpPr>
            <p:nvPr/>
          </p:nvSpPr>
          <p:spPr bwMode="auto">
            <a:xfrm>
              <a:off x="1352" y="2535"/>
              <a:ext cx="442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-a2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43852" name="Oval 140"/>
            <p:cNvSpPr>
              <a:spLocks noChangeArrowheads="1"/>
            </p:cNvSpPr>
            <p:nvPr/>
          </p:nvSpPr>
          <p:spPr bwMode="auto">
            <a:xfrm>
              <a:off x="1120" y="2747"/>
              <a:ext cx="218" cy="196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3853" name="Text Box 141"/>
            <p:cNvSpPr txBox="1">
              <a:spLocks noChangeArrowheads="1"/>
            </p:cNvSpPr>
            <p:nvPr/>
          </p:nvSpPr>
          <p:spPr bwMode="auto">
            <a:xfrm>
              <a:off x="1107" y="2696"/>
              <a:ext cx="24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243854" name="Line 142"/>
            <p:cNvSpPr>
              <a:spLocks noChangeShapeType="1"/>
            </p:cNvSpPr>
            <p:nvPr/>
          </p:nvSpPr>
          <p:spPr bwMode="auto">
            <a:xfrm>
              <a:off x="1013" y="2843"/>
              <a:ext cx="107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3855" name="Text Box 143"/>
            <p:cNvSpPr txBox="1">
              <a:spLocks noChangeArrowheads="1"/>
            </p:cNvSpPr>
            <p:nvPr/>
          </p:nvSpPr>
          <p:spPr bwMode="auto">
            <a:xfrm>
              <a:off x="844" y="2535"/>
              <a:ext cx="441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-a1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43856" name="Line 144"/>
            <p:cNvSpPr>
              <a:spLocks noChangeShapeType="1"/>
            </p:cNvSpPr>
            <p:nvPr/>
          </p:nvSpPr>
          <p:spPr bwMode="auto">
            <a:xfrm>
              <a:off x="1232" y="2946"/>
              <a:ext cx="0" cy="32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3857" name="Line 145"/>
            <p:cNvSpPr>
              <a:spLocks noChangeShapeType="1"/>
            </p:cNvSpPr>
            <p:nvPr/>
          </p:nvSpPr>
          <p:spPr bwMode="auto">
            <a:xfrm>
              <a:off x="1232" y="2422"/>
              <a:ext cx="0" cy="32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3858" name="Line 146"/>
            <p:cNvSpPr>
              <a:spLocks noChangeShapeType="1"/>
            </p:cNvSpPr>
            <p:nvPr/>
          </p:nvSpPr>
          <p:spPr bwMode="auto">
            <a:xfrm>
              <a:off x="1743" y="2946"/>
              <a:ext cx="0" cy="32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3859" name="Line 147"/>
            <p:cNvSpPr>
              <a:spLocks noChangeShapeType="1"/>
            </p:cNvSpPr>
            <p:nvPr/>
          </p:nvSpPr>
          <p:spPr bwMode="auto">
            <a:xfrm>
              <a:off x="2252" y="2946"/>
              <a:ext cx="0" cy="32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3860" name="Line 148"/>
            <p:cNvSpPr>
              <a:spLocks noChangeShapeType="1"/>
            </p:cNvSpPr>
            <p:nvPr/>
          </p:nvSpPr>
          <p:spPr bwMode="auto">
            <a:xfrm>
              <a:off x="2763" y="2946"/>
              <a:ext cx="0" cy="32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3861" name="Line 149"/>
            <p:cNvSpPr>
              <a:spLocks noChangeShapeType="1"/>
            </p:cNvSpPr>
            <p:nvPr/>
          </p:nvSpPr>
          <p:spPr bwMode="auto">
            <a:xfrm flipH="1" flipV="1">
              <a:off x="721" y="2422"/>
              <a:ext cx="1" cy="1005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3862" name="Line 150"/>
            <p:cNvSpPr>
              <a:spLocks noChangeShapeType="1"/>
            </p:cNvSpPr>
            <p:nvPr/>
          </p:nvSpPr>
          <p:spPr bwMode="auto">
            <a:xfrm>
              <a:off x="1743" y="2422"/>
              <a:ext cx="0" cy="32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3863" name="Line 151"/>
            <p:cNvSpPr>
              <a:spLocks noChangeShapeType="1"/>
            </p:cNvSpPr>
            <p:nvPr/>
          </p:nvSpPr>
          <p:spPr bwMode="auto">
            <a:xfrm>
              <a:off x="2252" y="2422"/>
              <a:ext cx="0" cy="32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3864" name="Text Box 152"/>
            <p:cNvSpPr txBox="1">
              <a:spLocks noChangeArrowheads="1"/>
            </p:cNvSpPr>
            <p:nvPr/>
          </p:nvSpPr>
          <p:spPr bwMode="auto">
            <a:xfrm>
              <a:off x="217" y="3175"/>
              <a:ext cx="463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y[k]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43865" name="Line 153"/>
            <p:cNvSpPr>
              <a:spLocks noChangeShapeType="1"/>
            </p:cNvSpPr>
            <p:nvPr/>
          </p:nvSpPr>
          <p:spPr bwMode="auto">
            <a:xfrm>
              <a:off x="707" y="1409"/>
              <a:ext cx="2043" cy="1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3866" name="Line 154"/>
            <p:cNvSpPr>
              <a:spLocks noChangeShapeType="1"/>
            </p:cNvSpPr>
            <p:nvPr/>
          </p:nvSpPr>
          <p:spPr bwMode="auto">
            <a:xfrm>
              <a:off x="711" y="1291"/>
              <a:ext cx="0" cy="439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3867" name="Line 155"/>
            <p:cNvSpPr>
              <a:spLocks noChangeShapeType="1"/>
            </p:cNvSpPr>
            <p:nvPr/>
          </p:nvSpPr>
          <p:spPr bwMode="auto">
            <a:xfrm>
              <a:off x="726" y="1919"/>
              <a:ext cx="0" cy="32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3868" name="Line 156"/>
            <p:cNvSpPr>
              <a:spLocks noChangeShapeType="1"/>
            </p:cNvSpPr>
            <p:nvPr/>
          </p:nvSpPr>
          <p:spPr bwMode="auto">
            <a:xfrm>
              <a:off x="2758" y="1404"/>
              <a:ext cx="0" cy="32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3869" name="Line 157"/>
            <p:cNvSpPr>
              <a:spLocks noChangeShapeType="1"/>
            </p:cNvSpPr>
            <p:nvPr/>
          </p:nvSpPr>
          <p:spPr bwMode="auto">
            <a:xfrm flipH="1">
              <a:off x="2761" y="1938"/>
              <a:ext cx="1" cy="399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3870" name="Line 158"/>
            <p:cNvSpPr>
              <a:spLocks noChangeShapeType="1"/>
            </p:cNvSpPr>
            <p:nvPr/>
          </p:nvSpPr>
          <p:spPr bwMode="auto">
            <a:xfrm>
              <a:off x="2250" y="1404"/>
              <a:ext cx="0" cy="32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3871" name="Line 159"/>
            <p:cNvSpPr>
              <a:spLocks noChangeShapeType="1"/>
            </p:cNvSpPr>
            <p:nvPr/>
          </p:nvSpPr>
          <p:spPr bwMode="auto">
            <a:xfrm>
              <a:off x="2250" y="1918"/>
              <a:ext cx="0" cy="32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3872" name="Line 160"/>
            <p:cNvSpPr>
              <a:spLocks noChangeShapeType="1"/>
            </p:cNvSpPr>
            <p:nvPr/>
          </p:nvSpPr>
          <p:spPr bwMode="auto">
            <a:xfrm>
              <a:off x="1741" y="1404"/>
              <a:ext cx="0" cy="32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3873" name="Line 161"/>
            <p:cNvSpPr>
              <a:spLocks noChangeShapeType="1"/>
            </p:cNvSpPr>
            <p:nvPr/>
          </p:nvSpPr>
          <p:spPr bwMode="auto">
            <a:xfrm>
              <a:off x="1743" y="1918"/>
              <a:ext cx="0" cy="32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3874" name="Line 162"/>
            <p:cNvSpPr>
              <a:spLocks noChangeShapeType="1"/>
            </p:cNvSpPr>
            <p:nvPr/>
          </p:nvSpPr>
          <p:spPr bwMode="auto">
            <a:xfrm flipH="1">
              <a:off x="1235" y="1415"/>
              <a:ext cx="0" cy="315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43056" name="Group 163"/>
            <p:cNvGrpSpPr>
              <a:grpSpLocks/>
            </p:cNvGrpSpPr>
            <p:nvPr/>
          </p:nvGrpSpPr>
          <p:grpSpPr bwMode="auto">
            <a:xfrm>
              <a:off x="375" y="1513"/>
              <a:ext cx="2512" cy="460"/>
              <a:chOff x="2436" y="2788"/>
              <a:chExt cx="2599" cy="508"/>
            </a:xfrm>
          </p:grpSpPr>
          <p:sp>
            <p:nvSpPr>
              <p:cNvPr id="243876" name="Oval 164"/>
              <p:cNvSpPr>
                <a:spLocks noChangeArrowheads="1"/>
              </p:cNvSpPr>
              <p:nvPr/>
            </p:nvSpPr>
            <p:spPr bwMode="auto">
              <a:xfrm>
                <a:off x="2686" y="3022"/>
                <a:ext cx="227" cy="213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3877" name="Text Box 165"/>
              <p:cNvSpPr txBox="1">
                <a:spLocks noChangeArrowheads="1"/>
              </p:cNvSpPr>
              <p:nvPr/>
            </p:nvSpPr>
            <p:spPr bwMode="auto">
              <a:xfrm>
                <a:off x="2668" y="2965"/>
                <a:ext cx="257" cy="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  <p:sp>
            <p:nvSpPr>
              <p:cNvPr id="243878" name="Line 166"/>
              <p:cNvSpPr>
                <a:spLocks noChangeShapeType="1"/>
              </p:cNvSpPr>
              <p:nvPr/>
            </p:nvSpPr>
            <p:spPr bwMode="auto">
              <a:xfrm>
                <a:off x="2575" y="3131"/>
                <a:ext cx="112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3879" name="Text Box 167"/>
              <p:cNvSpPr txBox="1">
                <a:spLocks noChangeArrowheads="1"/>
              </p:cNvSpPr>
              <p:nvPr/>
            </p:nvSpPr>
            <p:spPr bwMode="auto">
              <a:xfrm>
                <a:off x="2436" y="2788"/>
                <a:ext cx="382" cy="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bo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43880" name="Oval 168"/>
              <p:cNvSpPr>
                <a:spLocks noChangeArrowheads="1"/>
              </p:cNvSpPr>
              <p:nvPr/>
            </p:nvSpPr>
            <p:spPr bwMode="auto">
              <a:xfrm>
                <a:off x="4787" y="3022"/>
                <a:ext cx="226" cy="213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3881" name="Text Box 169"/>
              <p:cNvSpPr txBox="1">
                <a:spLocks noChangeArrowheads="1"/>
              </p:cNvSpPr>
              <p:nvPr/>
            </p:nvSpPr>
            <p:spPr bwMode="auto">
              <a:xfrm>
                <a:off x="4777" y="2965"/>
                <a:ext cx="258" cy="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  <p:sp>
            <p:nvSpPr>
              <p:cNvPr id="243882" name="Line 170"/>
              <p:cNvSpPr>
                <a:spLocks noChangeShapeType="1"/>
              </p:cNvSpPr>
              <p:nvPr/>
            </p:nvSpPr>
            <p:spPr bwMode="auto">
              <a:xfrm>
                <a:off x="4676" y="3131"/>
                <a:ext cx="111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3883" name="Text Box 171"/>
              <p:cNvSpPr txBox="1">
                <a:spLocks noChangeArrowheads="1"/>
              </p:cNvSpPr>
              <p:nvPr/>
            </p:nvSpPr>
            <p:spPr bwMode="auto">
              <a:xfrm>
                <a:off x="4538" y="2788"/>
                <a:ext cx="383" cy="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b4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43884" name="Oval 172"/>
              <p:cNvSpPr>
                <a:spLocks noChangeArrowheads="1"/>
              </p:cNvSpPr>
              <p:nvPr/>
            </p:nvSpPr>
            <p:spPr bwMode="auto">
              <a:xfrm>
                <a:off x="4262" y="3022"/>
                <a:ext cx="222" cy="213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3885" name="Text Box 173"/>
              <p:cNvSpPr txBox="1">
                <a:spLocks noChangeArrowheads="1"/>
              </p:cNvSpPr>
              <p:nvPr/>
            </p:nvSpPr>
            <p:spPr bwMode="auto">
              <a:xfrm>
                <a:off x="4244" y="2965"/>
                <a:ext cx="259" cy="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  <p:sp>
            <p:nvSpPr>
              <p:cNvPr id="243886" name="Line 174"/>
              <p:cNvSpPr>
                <a:spLocks noChangeShapeType="1"/>
              </p:cNvSpPr>
              <p:nvPr/>
            </p:nvSpPr>
            <p:spPr bwMode="auto">
              <a:xfrm>
                <a:off x="4150" y="3131"/>
                <a:ext cx="113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3887" name="Text Box 175"/>
              <p:cNvSpPr txBox="1">
                <a:spLocks noChangeArrowheads="1"/>
              </p:cNvSpPr>
              <p:nvPr/>
            </p:nvSpPr>
            <p:spPr bwMode="auto">
              <a:xfrm>
                <a:off x="4011" y="2788"/>
                <a:ext cx="381" cy="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b3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43888" name="Oval 176"/>
              <p:cNvSpPr>
                <a:spLocks noChangeArrowheads="1"/>
              </p:cNvSpPr>
              <p:nvPr/>
            </p:nvSpPr>
            <p:spPr bwMode="auto">
              <a:xfrm>
                <a:off x="3737" y="3022"/>
                <a:ext cx="223" cy="213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3889" name="Text Box 177"/>
              <p:cNvSpPr txBox="1">
                <a:spLocks noChangeArrowheads="1"/>
              </p:cNvSpPr>
              <p:nvPr/>
            </p:nvSpPr>
            <p:spPr bwMode="auto">
              <a:xfrm>
                <a:off x="3721" y="2965"/>
                <a:ext cx="257" cy="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  <p:sp>
            <p:nvSpPr>
              <p:cNvPr id="243890" name="Line 178"/>
              <p:cNvSpPr>
                <a:spLocks noChangeShapeType="1"/>
              </p:cNvSpPr>
              <p:nvPr/>
            </p:nvSpPr>
            <p:spPr bwMode="auto">
              <a:xfrm>
                <a:off x="3625" y="3131"/>
                <a:ext cx="113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3891" name="Text Box 179"/>
              <p:cNvSpPr txBox="1">
                <a:spLocks noChangeArrowheads="1"/>
              </p:cNvSpPr>
              <p:nvPr/>
            </p:nvSpPr>
            <p:spPr bwMode="auto">
              <a:xfrm>
                <a:off x="3488" y="2788"/>
                <a:ext cx="382" cy="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b2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43892" name="Oval 180"/>
              <p:cNvSpPr>
                <a:spLocks noChangeArrowheads="1"/>
              </p:cNvSpPr>
              <p:nvPr/>
            </p:nvSpPr>
            <p:spPr bwMode="auto">
              <a:xfrm>
                <a:off x="3211" y="3022"/>
                <a:ext cx="226" cy="213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3893" name="Text Box 181"/>
              <p:cNvSpPr txBox="1">
                <a:spLocks noChangeArrowheads="1"/>
              </p:cNvSpPr>
              <p:nvPr/>
            </p:nvSpPr>
            <p:spPr bwMode="auto">
              <a:xfrm>
                <a:off x="3197" y="2965"/>
                <a:ext cx="259" cy="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  <p:sp>
            <p:nvSpPr>
              <p:cNvPr id="243894" name="Line 182"/>
              <p:cNvSpPr>
                <a:spLocks noChangeShapeType="1"/>
              </p:cNvSpPr>
              <p:nvPr/>
            </p:nvSpPr>
            <p:spPr bwMode="auto">
              <a:xfrm>
                <a:off x="3100" y="3131"/>
                <a:ext cx="112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3895" name="Text Box 183"/>
              <p:cNvSpPr txBox="1">
                <a:spLocks noChangeArrowheads="1"/>
              </p:cNvSpPr>
              <p:nvPr/>
            </p:nvSpPr>
            <p:spPr bwMode="auto">
              <a:xfrm>
                <a:off x="2963" y="2788"/>
                <a:ext cx="381" cy="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b1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</p:grpSp>
        <p:sp>
          <p:nvSpPr>
            <p:cNvPr id="243896" name="Line 184"/>
            <p:cNvSpPr>
              <a:spLocks noChangeShapeType="1"/>
            </p:cNvSpPr>
            <p:nvPr/>
          </p:nvSpPr>
          <p:spPr bwMode="auto">
            <a:xfrm>
              <a:off x="1235" y="1918"/>
              <a:ext cx="0" cy="32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3897" name="Oval 185"/>
            <p:cNvSpPr>
              <a:spLocks noChangeArrowheads="1"/>
            </p:cNvSpPr>
            <p:nvPr/>
          </p:nvSpPr>
          <p:spPr bwMode="auto">
            <a:xfrm>
              <a:off x="617" y="2240"/>
              <a:ext cx="218" cy="193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3898" name="Text Box 186"/>
            <p:cNvSpPr txBox="1">
              <a:spLocks noChangeArrowheads="1"/>
            </p:cNvSpPr>
            <p:nvPr/>
          </p:nvSpPr>
          <p:spPr bwMode="auto">
            <a:xfrm>
              <a:off x="599" y="2188"/>
              <a:ext cx="256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243899" name="Oval 187"/>
            <p:cNvSpPr>
              <a:spLocks noChangeArrowheads="1"/>
            </p:cNvSpPr>
            <p:nvPr/>
          </p:nvSpPr>
          <p:spPr bwMode="auto">
            <a:xfrm>
              <a:off x="2142" y="2240"/>
              <a:ext cx="217" cy="193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3900" name="Text Box 188"/>
            <p:cNvSpPr txBox="1">
              <a:spLocks noChangeArrowheads="1"/>
            </p:cNvSpPr>
            <p:nvPr/>
          </p:nvSpPr>
          <p:spPr bwMode="auto">
            <a:xfrm>
              <a:off x="2122" y="2188"/>
              <a:ext cx="255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243901" name="Oval 189"/>
            <p:cNvSpPr>
              <a:spLocks noChangeArrowheads="1"/>
            </p:cNvSpPr>
            <p:nvPr/>
          </p:nvSpPr>
          <p:spPr bwMode="auto">
            <a:xfrm>
              <a:off x="1634" y="2240"/>
              <a:ext cx="218" cy="193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3902" name="Text Box 190"/>
            <p:cNvSpPr txBox="1">
              <a:spLocks noChangeArrowheads="1"/>
            </p:cNvSpPr>
            <p:nvPr/>
          </p:nvSpPr>
          <p:spPr bwMode="auto">
            <a:xfrm>
              <a:off x="1614" y="2188"/>
              <a:ext cx="255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243903" name="Oval 191"/>
            <p:cNvSpPr>
              <a:spLocks noChangeArrowheads="1"/>
            </p:cNvSpPr>
            <p:nvPr/>
          </p:nvSpPr>
          <p:spPr bwMode="auto">
            <a:xfrm>
              <a:off x="1118" y="2250"/>
              <a:ext cx="217" cy="19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3904" name="Text Box 192"/>
            <p:cNvSpPr txBox="1">
              <a:spLocks noChangeArrowheads="1"/>
            </p:cNvSpPr>
            <p:nvPr/>
          </p:nvSpPr>
          <p:spPr bwMode="auto">
            <a:xfrm>
              <a:off x="1108" y="2188"/>
              <a:ext cx="255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243905" name="Line 193"/>
            <p:cNvSpPr>
              <a:spLocks noChangeShapeType="1"/>
            </p:cNvSpPr>
            <p:nvPr/>
          </p:nvSpPr>
          <p:spPr bwMode="auto">
            <a:xfrm flipH="1">
              <a:off x="1343" y="2336"/>
              <a:ext cx="78" cy="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3906" name="Line 194"/>
            <p:cNvSpPr>
              <a:spLocks noChangeShapeType="1"/>
            </p:cNvSpPr>
            <p:nvPr/>
          </p:nvSpPr>
          <p:spPr bwMode="auto">
            <a:xfrm flipH="1">
              <a:off x="1851" y="2336"/>
              <a:ext cx="89" cy="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3907" name="Line 195"/>
            <p:cNvSpPr>
              <a:spLocks noChangeShapeType="1"/>
            </p:cNvSpPr>
            <p:nvPr/>
          </p:nvSpPr>
          <p:spPr bwMode="auto">
            <a:xfrm flipH="1">
              <a:off x="2358" y="2336"/>
              <a:ext cx="101" cy="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3908" name="Line 196"/>
            <p:cNvSpPr>
              <a:spLocks noChangeShapeType="1"/>
            </p:cNvSpPr>
            <p:nvPr/>
          </p:nvSpPr>
          <p:spPr bwMode="auto">
            <a:xfrm flipH="1">
              <a:off x="835" y="2336"/>
              <a:ext cx="67" cy="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3909" name="Line 197"/>
            <p:cNvSpPr>
              <a:spLocks noChangeShapeType="1"/>
            </p:cNvSpPr>
            <p:nvPr/>
          </p:nvSpPr>
          <p:spPr bwMode="auto">
            <a:xfrm flipH="1">
              <a:off x="2675" y="2336"/>
              <a:ext cx="86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43071" name="Group 198"/>
            <p:cNvGrpSpPr>
              <a:grpSpLocks/>
            </p:cNvGrpSpPr>
            <p:nvPr/>
          </p:nvGrpSpPr>
          <p:grpSpPr bwMode="auto">
            <a:xfrm>
              <a:off x="695" y="2011"/>
              <a:ext cx="2045" cy="242"/>
              <a:chOff x="590" y="2299"/>
              <a:chExt cx="2228" cy="242"/>
            </a:xfrm>
          </p:grpSpPr>
          <p:sp>
            <p:nvSpPr>
              <p:cNvPr id="243911" name="Text Box 199"/>
              <p:cNvSpPr txBox="1">
                <a:spLocks noChangeArrowheads="1"/>
              </p:cNvSpPr>
              <p:nvPr/>
            </p:nvSpPr>
            <p:spPr bwMode="auto">
              <a:xfrm>
                <a:off x="587" y="2299"/>
                <a:ext cx="515" cy="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>
                    <a:solidFill>
                      <a:srgbClr val="FFFF66"/>
                    </a:solidFill>
                    <a:cs typeface="+mn-cs"/>
                  </a:rPr>
                  <a:t>x1[k]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43912" name="Text Box 200"/>
              <p:cNvSpPr txBox="1">
                <a:spLocks noChangeArrowheads="1"/>
              </p:cNvSpPr>
              <p:nvPr/>
            </p:nvSpPr>
            <p:spPr bwMode="auto">
              <a:xfrm>
                <a:off x="1202" y="2299"/>
                <a:ext cx="510" cy="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>
                    <a:solidFill>
                      <a:srgbClr val="FFFF66"/>
                    </a:solidFill>
                    <a:cs typeface="+mn-cs"/>
                  </a:rPr>
                  <a:t>x2[k]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43913" name="Text Box 201"/>
              <p:cNvSpPr txBox="1">
                <a:spLocks noChangeArrowheads="1"/>
              </p:cNvSpPr>
              <p:nvPr/>
            </p:nvSpPr>
            <p:spPr bwMode="auto">
              <a:xfrm>
                <a:off x="1780" y="2299"/>
                <a:ext cx="515" cy="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>
                    <a:solidFill>
                      <a:srgbClr val="FFFF66"/>
                    </a:solidFill>
                    <a:cs typeface="+mn-cs"/>
                  </a:rPr>
                  <a:t>x3[k]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43914" name="Text Box 202"/>
              <p:cNvSpPr txBox="1">
                <a:spLocks noChangeArrowheads="1"/>
              </p:cNvSpPr>
              <p:nvPr/>
            </p:nvSpPr>
            <p:spPr bwMode="auto">
              <a:xfrm>
                <a:off x="2307" y="2300"/>
                <a:ext cx="514" cy="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>
                    <a:solidFill>
                      <a:srgbClr val="FFFF66"/>
                    </a:solidFill>
                    <a:cs typeface="+mn-cs"/>
                  </a:rPr>
                  <a:t>x4[k]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</p:grpSp>
      </p:grpSp>
      <p:sp>
        <p:nvSpPr>
          <p:cNvPr id="243915" name="Text Box 203"/>
          <p:cNvSpPr txBox="1">
            <a:spLocks noChangeArrowheads="1"/>
          </p:cNvSpPr>
          <p:nvPr/>
        </p:nvSpPr>
        <p:spPr bwMode="auto">
          <a:xfrm rot="19621647">
            <a:off x="-282322" y="2610981"/>
            <a:ext cx="9631142" cy="1570303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9600" dirty="0">
                <a:solidFill>
                  <a:schemeClr val="accent1"/>
                </a:solidFill>
                <a:cs typeface="+mn-cs"/>
              </a:rPr>
              <a:t>Skip this slide</a:t>
            </a:r>
          </a:p>
        </p:txBody>
      </p:sp>
    </p:spTree>
    <p:extLst>
      <p:ext uri="{BB962C8B-B14F-4D97-AF65-F5344CB8AC3E}">
        <p14:creationId xmlns:p14="http://schemas.microsoft.com/office/powerpoint/2010/main" val="94995374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images.jpg"/>
          <p:cNvPicPr>
            <a:picLocks noChangeAspect="1"/>
          </p:cNvPicPr>
          <p:nvPr/>
        </p:nvPicPr>
        <p:blipFill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1052513"/>
            <a:ext cx="62642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98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35050"/>
            <a:ext cx="8424863" cy="5289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9600" dirty="0" err="1" smtClean="0">
                <a:cs typeface="+mn-cs"/>
              </a:rPr>
              <a:t>Q:Why</a:t>
            </a:r>
            <a:r>
              <a:rPr lang="en-US" sz="9600" dirty="0" smtClean="0">
                <a:cs typeface="+mn-cs"/>
              </a:rPr>
              <a:t> bother</a:t>
            </a:r>
          </a:p>
          <a:p>
            <a:pPr>
              <a:buFontTx/>
              <a:buNone/>
              <a:defRPr/>
            </a:pPr>
            <a:r>
              <a:rPr lang="en-US" sz="3200" dirty="0" smtClean="0">
                <a:cs typeface="+mn-cs"/>
              </a:rPr>
              <a:t>              about many different realizations </a:t>
            </a:r>
          </a:p>
          <a:p>
            <a:pPr>
              <a:buFontTx/>
              <a:buNone/>
              <a:defRPr/>
            </a:pPr>
            <a:r>
              <a:rPr lang="en-US" sz="3200" dirty="0">
                <a:cs typeface="+mn-cs"/>
              </a:rPr>
              <a:t> </a:t>
            </a:r>
            <a:r>
              <a:rPr lang="en-US" sz="3200" dirty="0" smtClean="0">
                <a:cs typeface="+mn-cs"/>
              </a:rPr>
              <a:t>                       </a:t>
            </a:r>
            <a:r>
              <a:rPr lang="en-US" sz="3200" dirty="0">
                <a:cs typeface="+mn-cs"/>
              </a:rPr>
              <a:t> </a:t>
            </a:r>
            <a:r>
              <a:rPr lang="en-US" sz="3200" dirty="0" smtClean="0">
                <a:cs typeface="+mn-cs"/>
              </a:rPr>
              <a:t>for one and the same filter?</a:t>
            </a:r>
          </a:p>
          <a:p>
            <a:pPr>
              <a:buFontTx/>
              <a:buNone/>
              <a:defRPr/>
            </a:pPr>
            <a:endParaRPr lang="en-US" sz="3200" dirty="0">
              <a:cs typeface="+mn-cs"/>
            </a:endParaRPr>
          </a:p>
          <a:p>
            <a:pPr>
              <a:buFontTx/>
              <a:buNone/>
              <a:defRPr/>
            </a:pPr>
            <a:endParaRPr lang="en-US" sz="3200" dirty="0" smtClean="0">
              <a:cs typeface="+mn-cs"/>
            </a:endParaRPr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Introduction</a:t>
            </a:r>
          </a:p>
        </p:txBody>
      </p:sp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395288" y="1125538"/>
            <a:ext cx="5689600" cy="768350"/>
          </a:xfrm>
          <a:prstGeom prst="rect">
            <a:avLst/>
          </a:prstGeom>
          <a:solidFill>
            <a:srgbClr val="AA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dirty="0"/>
              <a:t>Back to Chapter</a:t>
            </a:r>
            <a:r>
              <a:rPr lang="en-US" sz="4400" dirty="0" smtClean="0"/>
              <a:t>-5…</a:t>
            </a:r>
            <a:endParaRPr lang="en-US" sz="4400" dirty="0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699500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Scaling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b="0" dirty="0" smtClean="0">
                <a:cs typeface="+mn-cs"/>
              </a:rPr>
              <a:t>As a result (3), in a </a:t>
            </a:r>
            <a:r>
              <a:rPr lang="en-US" sz="2400" u="sng" dirty="0" smtClean="0">
                <a:cs typeface="+mn-cs"/>
              </a:rPr>
              <a:t>state space</a:t>
            </a:r>
            <a:r>
              <a:rPr lang="en-US" sz="2400" b="0" dirty="0" smtClean="0">
                <a:cs typeface="+mn-cs"/>
              </a:rPr>
              <a:t> realization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only output signal + internal states have to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be considered in view of scaling: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-Matrix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defines transfer from input to internal states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( </a:t>
            </a:r>
            <a:r>
              <a:rPr lang="en-US" sz="2000" b="0" dirty="0" err="1" smtClean="0">
                <a:cs typeface="+mn-cs"/>
              </a:rPr>
              <a:t>i-th</a:t>
            </a:r>
            <a:r>
              <a:rPr lang="en-US" sz="2000" b="0" dirty="0" smtClean="0">
                <a:cs typeface="+mn-cs"/>
              </a:rPr>
              <a:t> row has impulse response from input u[k] to </a:t>
            </a:r>
            <a:r>
              <a:rPr lang="en-US" sz="2000" b="0" dirty="0" err="1" smtClean="0">
                <a:cs typeface="+mn-cs"/>
              </a:rPr>
              <a:t>i-th</a:t>
            </a:r>
            <a:r>
              <a:rPr lang="en-US" sz="2000" b="0" dirty="0" smtClean="0">
                <a:cs typeface="+mn-cs"/>
              </a:rPr>
              <a:t> internal state)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-Internal states can be re-scaled by means of diagonal transformation T, such that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-If T is such that all rows of this tilde-matrix have equal L2-norm, then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overflow probability is the </a:t>
            </a:r>
            <a:r>
              <a:rPr lang="en-US" sz="2000" b="0" u="sng" dirty="0" smtClean="0">
                <a:cs typeface="+mn-cs"/>
              </a:rPr>
              <a:t>same</a:t>
            </a:r>
            <a:r>
              <a:rPr lang="en-US" sz="2000" b="0" dirty="0" smtClean="0">
                <a:cs typeface="+mn-cs"/>
              </a:rPr>
              <a:t> in all states.                                   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This is referred to as </a:t>
            </a:r>
            <a:r>
              <a:rPr lang="ja-JP" altLang="en-US" sz="2000" b="0" dirty="0" smtClean="0">
                <a:latin typeface="Arial"/>
                <a:cs typeface="+mn-cs"/>
              </a:rPr>
              <a:t>‘</a:t>
            </a:r>
            <a:r>
              <a:rPr lang="en-US" sz="2000" b="0" dirty="0" smtClean="0">
                <a:cs typeface="+mn-cs"/>
              </a:rPr>
              <a:t>L2 scaled realization</a:t>
            </a:r>
            <a:r>
              <a:rPr lang="ja-JP" altLang="en-US" sz="2000" b="0" dirty="0" smtClean="0">
                <a:latin typeface="Arial"/>
                <a:cs typeface="+mn-cs"/>
              </a:rPr>
              <a:t>’</a:t>
            </a:r>
            <a:r>
              <a:rPr lang="en-US" sz="2000" b="0" dirty="0" smtClean="0">
                <a:cs typeface="+mn-cs"/>
              </a:rPr>
              <a:t>  </a:t>
            </a:r>
          </a:p>
        </p:txBody>
      </p:sp>
      <p:graphicFrame>
        <p:nvGraphicFramePr>
          <p:cNvPr id="44035" name="Object 1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961442"/>
              </p:ext>
            </p:extLst>
          </p:nvPr>
        </p:nvGraphicFramePr>
        <p:xfrm>
          <a:off x="6696236" y="1194550"/>
          <a:ext cx="2211226" cy="5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56" name="Equation" r:id="rId3" imgW="1524000" imgH="431800" progId="Equation.3">
                  <p:embed/>
                </p:oleObj>
              </mc:Choice>
              <mc:Fallback>
                <p:oleObj name="Equation" r:id="rId3" imgW="1524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236" y="1194550"/>
                        <a:ext cx="2211226" cy="5891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036" name="Group 131"/>
          <p:cNvGrpSpPr>
            <a:grpSpLocks/>
          </p:cNvGrpSpPr>
          <p:nvPr/>
        </p:nvGrpSpPr>
        <p:grpSpPr bwMode="auto">
          <a:xfrm>
            <a:off x="5253038" y="1752600"/>
            <a:ext cx="3890962" cy="1487488"/>
            <a:chOff x="2735" y="1360"/>
            <a:chExt cx="2479" cy="1216"/>
          </a:xfrm>
        </p:grpSpPr>
        <p:grpSp>
          <p:nvGrpSpPr>
            <p:cNvPr id="44040" name="Group 96"/>
            <p:cNvGrpSpPr>
              <a:grpSpLocks/>
            </p:cNvGrpSpPr>
            <p:nvPr/>
          </p:nvGrpSpPr>
          <p:grpSpPr bwMode="auto">
            <a:xfrm>
              <a:off x="2735" y="1632"/>
              <a:ext cx="2479" cy="944"/>
              <a:chOff x="2879" y="2400"/>
              <a:chExt cx="2479" cy="944"/>
            </a:xfrm>
          </p:grpSpPr>
          <p:grpSp>
            <p:nvGrpSpPr>
              <p:cNvPr id="44043" name="Group 97"/>
              <p:cNvGrpSpPr>
                <a:grpSpLocks/>
              </p:cNvGrpSpPr>
              <p:nvPr/>
            </p:nvGrpSpPr>
            <p:grpSpPr bwMode="auto">
              <a:xfrm>
                <a:off x="4073" y="2673"/>
                <a:ext cx="193" cy="184"/>
                <a:chOff x="1008" y="2092"/>
                <a:chExt cx="288" cy="288"/>
              </a:xfrm>
            </p:grpSpPr>
            <p:sp>
              <p:nvSpPr>
                <p:cNvPr id="280674" name="Rectangle 98"/>
                <p:cNvSpPr>
                  <a:spLocks noChangeArrowheads="1"/>
                </p:cNvSpPr>
                <p:nvPr/>
              </p:nvSpPr>
              <p:spPr bwMode="auto">
                <a:xfrm>
                  <a:off x="1010" y="2092"/>
                  <a:ext cx="284" cy="288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aphicFrame>
              <p:nvGraphicFramePr>
                <p:cNvPr id="44069" name="Object 99"/>
                <p:cNvGraphicFramePr>
                  <a:graphicFrameLocks noChangeAspect="1"/>
                </p:cNvGraphicFramePr>
                <p:nvPr/>
              </p:nvGraphicFramePr>
              <p:xfrm>
                <a:off x="1056" y="2112"/>
                <a:ext cx="208" cy="2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9557" name="Equation" r:id="rId5" imgW="139579" imgH="164957" progId="Equation.3">
                        <p:embed/>
                      </p:oleObj>
                    </mc:Choice>
                    <mc:Fallback>
                      <p:oleObj name="Equation" r:id="rId5" imgW="139579" imgH="164957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56" y="2112"/>
                              <a:ext cx="208" cy="244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44044" name="Group 100"/>
              <p:cNvGrpSpPr>
                <a:grpSpLocks/>
              </p:cNvGrpSpPr>
              <p:nvPr/>
            </p:nvGrpSpPr>
            <p:grpSpPr bwMode="auto">
              <a:xfrm>
                <a:off x="3618" y="2604"/>
                <a:ext cx="238" cy="374"/>
                <a:chOff x="528" y="2470"/>
                <a:chExt cx="251" cy="396"/>
              </a:xfrm>
            </p:grpSpPr>
            <p:sp>
              <p:nvSpPr>
                <p:cNvPr id="280677" name="Oval 101"/>
                <p:cNvSpPr>
                  <a:spLocks noChangeArrowheads="1"/>
                </p:cNvSpPr>
                <p:nvPr/>
              </p:nvSpPr>
              <p:spPr bwMode="auto">
                <a:xfrm>
                  <a:off x="528" y="2544"/>
                  <a:ext cx="240" cy="239"/>
                </a:xfrm>
                <a:prstGeom prst="ellips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80678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536" y="2470"/>
                  <a:ext cx="243" cy="3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FFFF66"/>
                      </a:solidFill>
                      <a:cs typeface="+mn-cs"/>
                    </a:rPr>
                    <a:t>+</a:t>
                  </a:r>
                </a:p>
              </p:txBody>
            </p:sp>
          </p:grpSp>
          <p:sp>
            <p:nvSpPr>
              <p:cNvPr id="280679" name="Line 103"/>
              <p:cNvSpPr>
                <a:spLocks noChangeShapeType="1"/>
              </p:cNvSpPr>
              <p:nvPr/>
            </p:nvSpPr>
            <p:spPr bwMode="auto">
              <a:xfrm>
                <a:off x="3846" y="2765"/>
                <a:ext cx="229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80680" name="Line 104"/>
              <p:cNvSpPr>
                <a:spLocks noChangeShapeType="1"/>
              </p:cNvSpPr>
              <p:nvPr/>
            </p:nvSpPr>
            <p:spPr bwMode="auto">
              <a:xfrm flipV="1">
                <a:off x="3123" y="2765"/>
                <a:ext cx="503" cy="5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44047" name="Group 105"/>
              <p:cNvGrpSpPr>
                <a:grpSpLocks/>
              </p:cNvGrpSpPr>
              <p:nvPr/>
            </p:nvGrpSpPr>
            <p:grpSpPr bwMode="auto">
              <a:xfrm>
                <a:off x="4769" y="2970"/>
                <a:ext cx="237" cy="374"/>
                <a:chOff x="528" y="2472"/>
                <a:chExt cx="250" cy="395"/>
              </a:xfrm>
            </p:grpSpPr>
            <p:sp>
              <p:nvSpPr>
                <p:cNvPr id="280682" name="Oval 106"/>
                <p:cNvSpPr>
                  <a:spLocks noChangeArrowheads="1"/>
                </p:cNvSpPr>
                <p:nvPr/>
              </p:nvSpPr>
              <p:spPr bwMode="auto">
                <a:xfrm>
                  <a:off x="528" y="2544"/>
                  <a:ext cx="240" cy="240"/>
                </a:xfrm>
                <a:prstGeom prst="ellips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80683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536" y="2472"/>
                  <a:ext cx="242" cy="3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FFFF66"/>
                      </a:solidFill>
                      <a:cs typeface="+mn-cs"/>
                    </a:rPr>
                    <a:t>+</a:t>
                  </a:r>
                </a:p>
              </p:txBody>
            </p:sp>
          </p:grpSp>
          <p:sp>
            <p:nvSpPr>
              <p:cNvPr id="280684" name="Line 108"/>
              <p:cNvSpPr>
                <a:spLocks noChangeShapeType="1"/>
              </p:cNvSpPr>
              <p:nvPr/>
            </p:nvSpPr>
            <p:spPr bwMode="auto">
              <a:xfrm>
                <a:off x="3222" y="3143"/>
                <a:ext cx="1561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80685" name="Line 109"/>
              <p:cNvSpPr>
                <a:spLocks noChangeShapeType="1"/>
              </p:cNvSpPr>
              <p:nvPr/>
            </p:nvSpPr>
            <p:spPr bwMode="auto">
              <a:xfrm>
                <a:off x="4893" y="2765"/>
                <a:ext cx="0" cy="273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80686" name="Line 110"/>
              <p:cNvSpPr>
                <a:spLocks noChangeShapeType="1"/>
              </p:cNvSpPr>
              <p:nvPr/>
            </p:nvSpPr>
            <p:spPr bwMode="auto">
              <a:xfrm>
                <a:off x="4268" y="2765"/>
                <a:ext cx="618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80687" name="Line 111"/>
              <p:cNvSpPr>
                <a:spLocks noChangeShapeType="1"/>
              </p:cNvSpPr>
              <p:nvPr/>
            </p:nvSpPr>
            <p:spPr bwMode="auto">
              <a:xfrm>
                <a:off x="5009" y="3151"/>
                <a:ext cx="182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44052" name="Object 112"/>
              <p:cNvGraphicFramePr>
                <a:graphicFrameLocks noChangeAspect="1"/>
              </p:cNvGraphicFramePr>
              <p:nvPr/>
            </p:nvGraphicFramePr>
            <p:xfrm>
              <a:off x="4567" y="2642"/>
              <a:ext cx="197" cy="2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558" name="Equation" r:id="rId7" imgW="152202" imgH="177569" progId="Equation.3">
                      <p:embed/>
                    </p:oleObj>
                  </mc:Choice>
                  <mc:Fallback>
                    <p:oleObj name="Equation" r:id="rId7" imgW="152202" imgH="177569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67" y="2642"/>
                            <a:ext cx="197" cy="218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4053" name="Object 113"/>
              <p:cNvGraphicFramePr>
                <a:graphicFrameLocks noChangeAspect="1"/>
              </p:cNvGraphicFramePr>
              <p:nvPr/>
            </p:nvGraphicFramePr>
            <p:xfrm>
              <a:off x="3320" y="2665"/>
              <a:ext cx="197" cy="2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559" name="Equation" r:id="rId9" imgW="152268" imgH="164957" progId="Equation.3">
                      <p:embed/>
                    </p:oleObj>
                  </mc:Choice>
                  <mc:Fallback>
                    <p:oleObj name="Equation" r:id="rId9" imgW="152268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20" y="2665"/>
                            <a:ext cx="197" cy="203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80690" name="Oval 114"/>
              <p:cNvSpPr>
                <a:spLocks noChangeArrowheads="1"/>
              </p:cNvSpPr>
              <p:nvPr/>
            </p:nvSpPr>
            <p:spPr bwMode="auto">
              <a:xfrm>
                <a:off x="4393" y="2744"/>
                <a:ext cx="45" cy="45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80691" name="Line 115"/>
              <p:cNvSpPr>
                <a:spLocks noChangeShapeType="1"/>
              </p:cNvSpPr>
              <p:nvPr/>
            </p:nvSpPr>
            <p:spPr bwMode="auto">
              <a:xfrm flipV="1">
                <a:off x="4418" y="2491"/>
                <a:ext cx="0" cy="274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80692" name="Line 116"/>
              <p:cNvSpPr>
                <a:spLocks noChangeShapeType="1"/>
              </p:cNvSpPr>
              <p:nvPr/>
            </p:nvSpPr>
            <p:spPr bwMode="auto">
              <a:xfrm flipH="1">
                <a:off x="3741" y="2491"/>
                <a:ext cx="688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80693" name="Line 117"/>
              <p:cNvSpPr>
                <a:spLocks noChangeShapeType="1"/>
              </p:cNvSpPr>
              <p:nvPr/>
            </p:nvSpPr>
            <p:spPr bwMode="auto">
              <a:xfrm>
                <a:off x="3742" y="2491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80694" name="Text Box 118"/>
              <p:cNvSpPr txBox="1">
                <a:spLocks noChangeArrowheads="1"/>
              </p:cNvSpPr>
              <p:nvPr/>
            </p:nvSpPr>
            <p:spPr bwMode="auto">
              <a:xfrm>
                <a:off x="4990" y="2844"/>
                <a:ext cx="368" cy="3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2000" b="0">
                    <a:solidFill>
                      <a:srgbClr val="FFFF66"/>
                    </a:solidFill>
                    <a:cs typeface="+mn-cs"/>
                  </a:rPr>
                  <a:t>y[k]</a:t>
                </a:r>
              </a:p>
            </p:txBody>
          </p:sp>
          <p:sp>
            <p:nvSpPr>
              <p:cNvPr id="280695" name="Text Box 119"/>
              <p:cNvSpPr txBox="1">
                <a:spLocks noChangeArrowheads="1"/>
              </p:cNvSpPr>
              <p:nvPr/>
            </p:nvSpPr>
            <p:spPr bwMode="auto">
              <a:xfrm>
                <a:off x="2879" y="2451"/>
                <a:ext cx="377" cy="3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2000" b="0">
                    <a:solidFill>
                      <a:srgbClr val="FFFF66"/>
                    </a:solidFill>
                    <a:cs typeface="+mn-cs"/>
                  </a:rPr>
                  <a:t>u[k]</a:t>
                </a:r>
              </a:p>
            </p:txBody>
          </p:sp>
          <p:sp>
            <p:nvSpPr>
              <p:cNvPr id="280696" name="Line 120"/>
              <p:cNvSpPr>
                <a:spLocks noChangeShapeType="1"/>
              </p:cNvSpPr>
              <p:nvPr/>
            </p:nvSpPr>
            <p:spPr bwMode="auto">
              <a:xfrm flipV="1">
                <a:off x="3225" y="2765"/>
                <a:ext cx="2" cy="38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80697" name="Oval 121"/>
              <p:cNvSpPr>
                <a:spLocks noChangeArrowheads="1"/>
              </p:cNvSpPr>
              <p:nvPr/>
            </p:nvSpPr>
            <p:spPr bwMode="auto">
              <a:xfrm>
                <a:off x="3208" y="2746"/>
                <a:ext cx="54" cy="45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44062" name="Object 122"/>
              <p:cNvGraphicFramePr>
                <a:graphicFrameLocks noChangeAspect="1"/>
              </p:cNvGraphicFramePr>
              <p:nvPr/>
            </p:nvGraphicFramePr>
            <p:xfrm>
              <a:off x="3320" y="3038"/>
              <a:ext cx="214" cy="2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560" name="Equation" r:id="rId11" imgW="164885" imgH="164885" progId="Equation.3">
                      <p:embed/>
                    </p:oleObj>
                  </mc:Choice>
                  <mc:Fallback>
                    <p:oleObj name="Equation" r:id="rId11" imgW="164885" imgH="16488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20" y="3038"/>
                            <a:ext cx="214" cy="203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4063" name="Object 123"/>
              <p:cNvGraphicFramePr>
                <a:graphicFrameLocks noChangeAspect="1"/>
              </p:cNvGraphicFramePr>
              <p:nvPr/>
            </p:nvGraphicFramePr>
            <p:xfrm>
              <a:off x="4057" y="2400"/>
              <a:ext cx="197" cy="2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561" name="Equation" r:id="rId13" imgW="152268" imgH="164957" progId="Equation.3">
                      <p:embed/>
                    </p:oleObj>
                  </mc:Choice>
                  <mc:Fallback>
                    <p:oleObj name="Equation" r:id="rId13" imgW="152268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57" y="2400"/>
                            <a:ext cx="197" cy="203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80701" name="Freeform 125"/>
            <p:cNvSpPr>
              <a:spLocks/>
            </p:cNvSpPr>
            <p:nvPr/>
          </p:nvSpPr>
          <p:spPr bwMode="auto">
            <a:xfrm>
              <a:off x="3120" y="1623"/>
              <a:ext cx="720" cy="297"/>
            </a:xfrm>
            <a:custGeom>
              <a:avLst/>
              <a:gdLst>
                <a:gd name="T0" fmla="*/ 0 w 720"/>
                <a:gd name="T1" fmla="*/ 248 h 296"/>
                <a:gd name="T2" fmla="*/ 288 w 720"/>
                <a:gd name="T3" fmla="*/ 8 h 296"/>
                <a:gd name="T4" fmla="*/ 720 w 720"/>
                <a:gd name="T5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0" h="296">
                  <a:moveTo>
                    <a:pt x="0" y="248"/>
                  </a:moveTo>
                  <a:cubicBezTo>
                    <a:pt x="84" y="124"/>
                    <a:pt x="168" y="0"/>
                    <a:pt x="288" y="8"/>
                  </a:cubicBezTo>
                  <a:cubicBezTo>
                    <a:pt x="408" y="16"/>
                    <a:pt x="648" y="248"/>
                    <a:pt x="720" y="296"/>
                  </a:cubicBez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0704" name="Freeform 128"/>
            <p:cNvSpPr>
              <a:spLocks/>
            </p:cNvSpPr>
            <p:nvPr/>
          </p:nvSpPr>
          <p:spPr bwMode="auto">
            <a:xfrm>
              <a:off x="3120" y="1360"/>
              <a:ext cx="1776" cy="703"/>
            </a:xfrm>
            <a:custGeom>
              <a:avLst/>
              <a:gdLst>
                <a:gd name="T0" fmla="*/ 0 w 1776"/>
                <a:gd name="T1" fmla="*/ 464 h 656"/>
                <a:gd name="T2" fmla="*/ 720 w 1776"/>
                <a:gd name="T3" fmla="*/ 32 h 656"/>
                <a:gd name="T4" fmla="*/ 1776 w 1776"/>
                <a:gd name="T5" fmla="*/ 6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6" h="656">
                  <a:moveTo>
                    <a:pt x="0" y="464"/>
                  </a:moveTo>
                  <a:cubicBezTo>
                    <a:pt x="212" y="232"/>
                    <a:pt x="424" y="0"/>
                    <a:pt x="720" y="32"/>
                  </a:cubicBezTo>
                  <a:cubicBezTo>
                    <a:pt x="1016" y="64"/>
                    <a:pt x="1396" y="360"/>
                    <a:pt x="1776" y="656"/>
                  </a:cubicBez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aphicFrame>
        <p:nvGraphicFramePr>
          <p:cNvPr id="44037" name="Object 1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194261"/>
              </p:ext>
            </p:extLst>
          </p:nvPr>
        </p:nvGraphicFramePr>
        <p:xfrm>
          <a:off x="1667061" y="2636912"/>
          <a:ext cx="322897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62" name="Equation" r:id="rId15" imgW="1816100" imgH="228600" progId="Equation.3">
                  <p:embed/>
                </p:oleObj>
              </mc:Choice>
              <mc:Fallback>
                <p:oleObj name="Equation" r:id="rId15" imgW="1816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7061" y="2636912"/>
                        <a:ext cx="3228975" cy="3825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8" name="Object 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00823"/>
              </p:ext>
            </p:extLst>
          </p:nvPr>
        </p:nvGraphicFramePr>
        <p:xfrm>
          <a:off x="1557337" y="4564233"/>
          <a:ext cx="7227131" cy="384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63" name="Equation" r:id="rId17" imgW="4267200" imgH="241300" progId="Equation.3">
                  <p:embed/>
                </p:oleObj>
              </mc:Choice>
              <mc:Fallback>
                <p:oleObj name="Equation" r:id="rId17" imgW="4267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337" y="4564233"/>
                        <a:ext cx="7227131" cy="384116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203"/>
          <p:cNvSpPr txBox="1">
            <a:spLocks noChangeArrowheads="1"/>
          </p:cNvSpPr>
          <p:nvPr/>
        </p:nvSpPr>
        <p:spPr bwMode="auto">
          <a:xfrm rot="19621647">
            <a:off x="-282322" y="2610981"/>
            <a:ext cx="9631142" cy="1570303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9600" dirty="0">
                <a:solidFill>
                  <a:schemeClr val="accent1"/>
                </a:solidFill>
                <a:cs typeface="+mn-cs"/>
              </a:rPr>
              <a:t>Skip this slide</a:t>
            </a:r>
          </a:p>
        </p:txBody>
      </p:sp>
    </p:spTree>
    <p:extLst>
      <p:ext uri="{BB962C8B-B14F-4D97-AF65-F5344CB8AC3E}">
        <p14:creationId xmlns:p14="http://schemas.microsoft.com/office/powerpoint/2010/main" val="287422955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images.jpg"/>
          <p:cNvPicPr>
            <a:picLocks noChangeAspect="1"/>
          </p:cNvPicPr>
          <p:nvPr/>
        </p:nvPicPr>
        <p:blipFill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209" y="1052513"/>
            <a:ext cx="62642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98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Introduction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516" y="1144736"/>
            <a:ext cx="8820980" cy="53086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Filter implementation &amp; finite word-length problem</a:t>
            </a:r>
          </a:p>
          <a:p>
            <a:pPr>
              <a:lnSpc>
                <a:spcPct val="90000"/>
              </a:lnSpc>
              <a:spcBef>
                <a:spcPts val="1176"/>
              </a:spcBef>
              <a:defRPr/>
            </a:pPr>
            <a:r>
              <a:rPr lang="en-US" sz="2400" b="0" dirty="0" smtClean="0">
                <a:cs typeface="+mn-cs"/>
              </a:rPr>
              <a:t>So far have assumed that signals/coefficients/arithmetic operations are represented/performed with </a:t>
            </a:r>
            <a:r>
              <a:rPr lang="en-US" sz="2400" b="0" u="sng" dirty="0" smtClean="0">
                <a:cs typeface="+mn-cs"/>
              </a:rPr>
              <a:t>infinite</a:t>
            </a:r>
            <a:r>
              <a:rPr lang="en-US" sz="2400" b="0" dirty="0" smtClean="0">
                <a:cs typeface="+mn-cs"/>
              </a:rPr>
              <a:t> precision </a:t>
            </a:r>
          </a:p>
          <a:p>
            <a:pPr>
              <a:lnSpc>
                <a:spcPct val="90000"/>
              </a:lnSpc>
              <a:spcBef>
                <a:spcPts val="1176"/>
              </a:spcBef>
              <a:defRPr/>
            </a:pPr>
            <a:r>
              <a:rPr lang="en-US" sz="2400" b="0" dirty="0" smtClean="0">
                <a:cs typeface="+mn-cs"/>
              </a:rPr>
              <a:t>In practice, numbers are represented only to a </a:t>
            </a:r>
            <a:r>
              <a:rPr lang="en-US" sz="2400" b="0" u="sng" dirty="0" smtClean="0">
                <a:cs typeface="+mn-cs"/>
              </a:rPr>
              <a:t>finite</a:t>
            </a:r>
            <a:r>
              <a:rPr lang="en-US" sz="2400" b="0" dirty="0" smtClean="0">
                <a:cs typeface="+mn-cs"/>
              </a:rPr>
              <a:t> precision, hence </a:t>
            </a:r>
            <a:r>
              <a:rPr lang="en-US" sz="2400" b="0" dirty="0"/>
              <a:t>signals/</a:t>
            </a:r>
            <a:r>
              <a:rPr lang="en-US" sz="2400" b="0" dirty="0" smtClean="0"/>
              <a:t>coefficients/</a:t>
            </a:r>
            <a:r>
              <a:rPr lang="en-US" sz="2400" b="0" dirty="0" smtClean="0">
                <a:cs typeface="+mn-cs"/>
              </a:rPr>
              <a:t>arithmetic operations are subject to quantization </a:t>
            </a:r>
            <a:r>
              <a:rPr lang="en-US" sz="1800" b="0" dirty="0" smtClean="0">
                <a:cs typeface="+mn-cs"/>
              </a:rPr>
              <a:t>(truncation/rounding/...) </a:t>
            </a:r>
            <a:r>
              <a:rPr lang="en-US" sz="2400" b="0" dirty="0" smtClean="0">
                <a:cs typeface="+mn-cs"/>
              </a:rPr>
              <a:t>errors</a:t>
            </a:r>
          </a:p>
          <a:p>
            <a:pPr>
              <a:spcBef>
                <a:spcPts val="1176"/>
              </a:spcBef>
              <a:defRPr/>
            </a:pPr>
            <a:r>
              <a:rPr lang="en-US" sz="2400" b="0" dirty="0" smtClean="0"/>
              <a:t>Quantization effects relevant in </a:t>
            </a:r>
            <a:r>
              <a:rPr lang="en-US" sz="2400" b="0" u="sng" dirty="0"/>
              <a:t>fixed-point</a:t>
            </a:r>
            <a:r>
              <a:rPr lang="en-US" sz="2400" b="0" dirty="0"/>
              <a:t> </a:t>
            </a:r>
            <a:r>
              <a:rPr lang="en-US" sz="2400" b="0" dirty="0" smtClean="0"/>
              <a:t>implementations </a:t>
            </a:r>
            <a:r>
              <a:rPr lang="en-US" sz="2400" b="0" dirty="0"/>
              <a:t>with a `short</a:t>
            </a:r>
            <a:r>
              <a:rPr lang="ja-JP" altLang="en-US" sz="2400" b="0" dirty="0"/>
              <a:t>’</a:t>
            </a:r>
            <a:r>
              <a:rPr lang="en-US" sz="2400" b="0" dirty="0"/>
              <a:t> word-</a:t>
            </a:r>
            <a:r>
              <a:rPr lang="en-US" sz="2400" b="0" dirty="0" smtClean="0"/>
              <a:t>length  </a:t>
            </a:r>
            <a:r>
              <a:rPr lang="en-US" sz="1800" b="0" dirty="0" smtClean="0"/>
              <a:t>(versus less of an issue when `</a:t>
            </a:r>
            <a:r>
              <a:rPr lang="en-US" sz="1800" b="0" dirty="0"/>
              <a:t>sufficiently </a:t>
            </a:r>
            <a:r>
              <a:rPr lang="en-US" sz="1800" b="0" dirty="0" smtClean="0"/>
              <a:t>long’ </a:t>
            </a:r>
            <a:r>
              <a:rPr lang="en-US" sz="1800" b="0" dirty="0"/>
              <a:t>word-</a:t>
            </a:r>
            <a:r>
              <a:rPr lang="en-US" sz="1800" b="0" dirty="0" smtClean="0"/>
              <a:t>length is used (e.g</a:t>
            </a:r>
            <a:r>
              <a:rPr lang="en-US" sz="1800" b="0" dirty="0"/>
              <a:t>. </a:t>
            </a:r>
            <a:r>
              <a:rPr lang="en-US" sz="1800" b="0" dirty="0" smtClean="0"/>
              <a:t>24 bits), </a:t>
            </a:r>
            <a:r>
              <a:rPr lang="en-US" sz="1800" b="0" dirty="0"/>
              <a:t>or with </a:t>
            </a:r>
            <a:r>
              <a:rPr lang="en-US" sz="1800" b="0" u="sng" dirty="0"/>
              <a:t>floating-point </a:t>
            </a:r>
            <a:r>
              <a:rPr lang="en-US" sz="1800" b="0" dirty="0"/>
              <a:t>representations and </a:t>
            </a:r>
            <a:r>
              <a:rPr lang="en-US" sz="1800" b="0" dirty="0" smtClean="0"/>
              <a:t>arithmetic</a:t>
            </a:r>
            <a:r>
              <a:rPr lang="en-US" sz="1800" b="0" dirty="0"/>
              <a:t>)</a:t>
            </a:r>
            <a:endParaRPr lang="en-US" sz="1800" b="0" dirty="0" smtClean="0">
              <a:cs typeface="+mn-cs"/>
            </a:endParaRPr>
          </a:p>
          <a:p>
            <a:pPr>
              <a:lnSpc>
                <a:spcPct val="90000"/>
              </a:lnSpc>
              <a:spcBef>
                <a:spcPts val="1176"/>
              </a:spcBef>
              <a:defRPr/>
            </a:pPr>
            <a:r>
              <a:rPr lang="en-US" sz="2400" b="0" dirty="0" smtClean="0">
                <a:cs typeface="+mn-cs"/>
              </a:rPr>
              <a:t>Investigate impact of…</a:t>
            </a:r>
          </a:p>
          <a:p>
            <a:pPr>
              <a:lnSpc>
                <a:spcPct val="90000"/>
              </a:lnSpc>
              <a:buSzPct val="45000"/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- </a:t>
            </a:r>
            <a:r>
              <a:rPr lang="en-US" sz="2400" dirty="0">
                <a:cs typeface="+mn-cs"/>
              </a:rPr>
              <a:t>Q</a:t>
            </a:r>
            <a:r>
              <a:rPr lang="en-US" sz="2400" dirty="0" smtClean="0">
                <a:cs typeface="+mn-cs"/>
              </a:rPr>
              <a:t>uantization of filter coefficients</a:t>
            </a:r>
          </a:p>
          <a:p>
            <a:pPr>
              <a:lnSpc>
                <a:spcPct val="90000"/>
              </a:lnSpc>
              <a:buSzPct val="45000"/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- </a:t>
            </a:r>
            <a:r>
              <a:rPr lang="en-US" sz="2400" dirty="0">
                <a:cs typeface="+mn-cs"/>
              </a:rPr>
              <a:t>Q</a:t>
            </a:r>
            <a:r>
              <a:rPr lang="en-US" sz="2400" dirty="0" smtClean="0">
                <a:cs typeface="+mn-cs"/>
              </a:rPr>
              <a:t>uantization in arithmetic operations</a:t>
            </a:r>
          </a:p>
          <a:p>
            <a:pPr>
              <a:lnSpc>
                <a:spcPct val="90000"/>
              </a:lnSpc>
              <a:buSzPct val="45000"/>
              <a:buFontTx/>
              <a:buNone/>
              <a:defRPr/>
            </a:pPr>
            <a:endParaRPr lang="en-US" sz="2400" b="0" dirty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3200" dirty="0" smtClean="0">
                <a:latin typeface="Arial" charset="0"/>
                <a:ea typeface="ＭＳ Ｐゴシック" charset="0"/>
              </a:rPr>
              <a:t>Introduction: Example</a:t>
            </a:r>
            <a:endParaRPr lang="en-US" sz="3200" dirty="0">
              <a:latin typeface="Arial" charset="0"/>
              <a:ea typeface="ＭＳ Ｐゴシック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215900" y="4868863"/>
            <a:ext cx="19796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1600" dirty="0"/>
              <a:t>Transfer function </a:t>
            </a:r>
          </a:p>
        </p:txBody>
      </p:sp>
      <p:pic>
        <p:nvPicPr>
          <p:cNvPr id="20483" name="Picture 6" descr="filtermagnitud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160463"/>
            <a:ext cx="4897438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7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5292725" y="1160463"/>
            <a:ext cx="5299075" cy="1944687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1200" b="0" dirty="0">
                <a:latin typeface="Arial" charset="0"/>
                <a:ea typeface="ＭＳ Ｐゴシック" charset="0"/>
              </a:rPr>
              <a:t>% </a:t>
            </a:r>
            <a:r>
              <a:rPr lang="en-US" sz="1200" b="0" dirty="0" smtClean="0">
                <a:latin typeface="Arial" charset="0"/>
                <a:ea typeface="ＭＳ Ｐゴシック" charset="0"/>
              </a:rPr>
              <a:t>IIR Elliptic </a:t>
            </a:r>
            <a:r>
              <a:rPr lang="en-US" sz="1200" b="0" dirty="0" err="1" smtClean="0">
                <a:latin typeface="Arial" charset="0"/>
                <a:ea typeface="ＭＳ Ｐゴシック" charset="0"/>
              </a:rPr>
              <a:t>Lowpass</a:t>
            </a:r>
            <a:r>
              <a:rPr lang="en-US" sz="1200" b="0" dirty="0" smtClean="0">
                <a:latin typeface="Arial" charset="0"/>
                <a:ea typeface="ＭＳ Ｐゴシック" charset="0"/>
              </a:rPr>
              <a:t> filter </a:t>
            </a:r>
            <a:r>
              <a:rPr lang="en-US" sz="1200" b="0" dirty="0">
                <a:latin typeface="Arial" charset="0"/>
                <a:ea typeface="ＭＳ Ｐゴシック" charset="0"/>
              </a:rPr>
              <a:t>designed using </a:t>
            </a:r>
          </a:p>
          <a:p>
            <a:pPr>
              <a:lnSpc>
                <a:spcPct val="80000"/>
              </a:lnSpc>
              <a:defRPr/>
            </a:pPr>
            <a:r>
              <a:rPr lang="en-US" sz="1200" b="0" dirty="0">
                <a:latin typeface="Arial" charset="0"/>
                <a:ea typeface="ＭＳ Ｐゴシック" charset="0"/>
              </a:rPr>
              <a:t>% </a:t>
            </a:r>
            <a:r>
              <a:rPr lang="en-US" sz="1200" b="0" dirty="0" smtClean="0">
                <a:latin typeface="Arial" charset="0"/>
                <a:ea typeface="ＭＳ Ｐゴシック" charset="0"/>
              </a:rPr>
              <a:t>ELLIP </a:t>
            </a:r>
            <a:r>
              <a:rPr lang="en-US" sz="1200" b="0" dirty="0">
                <a:latin typeface="Arial" charset="0"/>
                <a:ea typeface="ＭＳ Ｐゴシック" charset="0"/>
              </a:rPr>
              <a:t>function.</a:t>
            </a:r>
          </a:p>
          <a:p>
            <a:pPr>
              <a:lnSpc>
                <a:spcPct val="80000"/>
              </a:lnSpc>
              <a:defRPr/>
            </a:pPr>
            <a:r>
              <a:rPr lang="en-US" sz="1200" b="0" dirty="0">
                <a:latin typeface="Arial" charset="0"/>
                <a:ea typeface="ＭＳ Ｐゴシック" charset="0"/>
              </a:rPr>
              <a:t>% All frequency values are in Hz.</a:t>
            </a:r>
          </a:p>
          <a:p>
            <a:pPr>
              <a:lnSpc>
                <a:spcPct val="80000"/>
              </a:lnSpc>
              <a:defRPr/>
            </a:pPr>
            <a:r>
              <a:rPr lang="en-US" sz="1200" b="0" dirty="0" err="1">
                <a:latin typeface="Arial" charset="0"/>
                <a:ea typeface="ＭＳ Ｐゴシック" charset="0"/>
              </a:rPr>
              <a:t>Fs</a:t>
            </a:r>
            <a:r>
              <a:rPr lang="en-US" sz="1200" b="0" dirty="0">
                <a:latin typeface="Arial" charset="0"/>
                <a:ea typeface="ＭＳ Ｐゴシック" charset="0"/>
              </a:rPr>
              <a:t> = 48000; </a:t>
            </a:r>
            <a:r>
              <a:rPr lang="en-US" sz="1200" b="0" dirty="0" smtClean="0">
                <a:latin typeface="Arial" charset="0"/>
                <a:ea typeface="ＭＳ Ｐゴシック" charset="0"/>
              </a:rPr>
              <a:t>    </a:t>
            </a:r>
            <a:r>
              <a:rPr lang="en-US" sz="1200" b="0" dirty="0">
                <a:latin typeface="Arial" charset="0"/>
                <a:ea typeface="ＭＳ Ｐゴシック" charset="0"/>
              </a:rPr>
              <a:t>% Sampling </a:t>
            </a:r>
            <a:r>
              <a:rPr lang="en-US" sz="1200" b="0" dirty="0" smtClean="0">
                <a:latin typeface="Arial" charset="0"/>
                <a:ea typeface="ＭＳ Ｐゴシック" charset="0"/>
              </a:rPr>
              <a:t>Frequency</a:t>
            </a:r>
            <a:endParaRPr lang="en-US" sz="1200" b="0" dirty="0"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1200" b="0" dirty="0" smtClean="0">
                <a:latin typeface="Arial" charset="0"/>
                <a:ea typeface="ＭＳ Ｐゴシック" charset="0"/>
              </a:rPr>
              <a:t>L     </a:t>
            </a:r>
            <a:r>
              <a:rPr lang="en-US" sz="1200" b="0" dirty="0">
                <a:latin typeface="Arial" charset="0"/>
                <a:ea typeface="ＭＳ Ｐゴシック" charset="0"/>
              </a:rPr>
              <a:t>= 8;     </a:t>
            </a:r>
            <a:r>
              <a:rPr lang="en-US" sz="1200" b="0" dirty="0" smtClean="0">
                <a:latin typeface="Arial" charset="0"/>
                <a:ea typeface="ＭＳ Ｐゴシック" charset="0"/>
              </a:rPr>
              <a:t>      % </a:t>
            </a:r>
            <a:r>
              <a:rPr lang="en-US" sz="1200" b="0" dirty="0">
                <a:latin typeface="Arial" charset="0"/>
                <a:ea typeface="ＭＳ Ｐゴシック" charset="0"/>
              </a:rPr>
              <a:t>Order</a:t>
            </a:r>
          </a:p>
          <a:p>
            <a:pPr>
              <a:lnSpc>
                <a:spcPct val="80000"/>
              </a:lnSpc>
              <a:defRPr/>
            </a:pPr>
            <a:r>
              <a:rPr lang="en-US" sz="1200" b="0" dirty="0" err="1">
                <a:latin typeface="Arial" charset="0"/>
                <a:ea typeface="ＭＳ Ｐゴシック" charset="0"/>
              </a:rPr>
              <a:t>Fpass</a:t>
            </a:r>
            <a:r>
              <a:rPr lang="en-US" sz="1200" b="0" dirty="0">
                <a:latin typeface="Arial" charset="0"/>
                <a:ea typeface="ＭＳ Ｐゴシック" charset="0"/>
              </a:rPr>
              <a:t> = 9600;  % </a:t>
            </a:r>
            <a:r>
              <a:rPr lang="en-US" sz="1200" b="0" dirty="0" err="1">
                <a:latin typeface="Arial" charset="0"/>
                <a:ea typeface="ＭＳ Ｐゴシック" charset="0"/>
              </a:rPr>
              <a:t>Passband</a:t>
            </a:r>
            <a:r>
              <a:rPr lang="en-US" sz="1200" b="0" dirty="0">
                <a:latin typeface="Arial" charset="0"/>
                <a:ea typeface="ＭＳ Ｐゴシック" charset="0"/>
              </a:rPr>
              <a:t> Frequency</a:t>
            </a:r>
          </a:p>
          <a:p>
            <a:pPr>
              <a:lnSpc>
                <a:spcPct val="80000"/>
              </a:lnSpc>
              <a:defRPr/>
            </a:pPr>
            <a:r>
              <a:rPr lang="en-US" sz="1200" b="0" dirty="0" err="1">
                <a:latin typeface="Arial" charset="0"/>
                <a:ea typeface="ＭＳ Ｐゴシック" charset="0"/>
              </a:rPr>
              <a:t>Apass</a:t>
            </a:r>
            <a:r>
              <a:rPr lang="en-US" sz="1200" b="0" dirty="0">
                <a:latin typeface="Arial" charset="0"/>
                <a:ea typeface="ＭＳ Ｐゴシック" charset="0"/>
              </a:rPr>
              <a:t> = 60;    </a:t>
            </a:r>
            <a:r>
              <a:rPr lang="en-US" sz="1200" b="0" dirty="0" smtClean="0">
                <a:latin typeface="Arial" charset="0"/>
                <a:ea typeface="ＭＳ Ｐゴシック" charset="0"/>
              </a:rPr>
              <a:t>  % </a:t>
            </a:r>
            <a:r>
              <a:rPr lang="en-US" sz="1200" b="0" dirty="0" err="1">
                <a:latin typeface="Arial" charset="0"/>
                <a:ea typeface="ＭＳ Ｐゴシック" charset="0"/>
              </a:rPr>
              <a:t>Passband</a:t>
            </a:r>
            <a:r>
              <a:rPr lang="en-US" sz="1200" b="0" dirty="0">
                <a:latin typeface="Arial" charset="0"/>
                <a:ea typeface="ＭＳ Ｐゴシック" charset="0"/>
              </a:rPr>
              <a:t> Ripple (dB)</a:t>
            </a:r>
          </a:p>
          <a:p>
            <a:pPr>
              <a:lnSpc>
                <a:spcPct val="80000"/>
              </a:lnSpc>
              <a:defRPr/>
            </a:pPr>
            <a:r>
              <a:rPr lang="en-US" sz="1200" b="0" dirty="0" err="1">
                <a:latin typeface="Arial" charset="0"/>
                <a:ea typeface="ＭＳ Ｐゴシック" charset="0"/>
              </a:rPr>
              <a:t>Astop</a:t>
            </a:r>
            <a:r>
              <a:rPr lang="en-US" sz="1200" b="0" dirty="0">
                <a:latin typeface="Arial" charset="0"/>
                <a:ea typeface="ＭＳ Ｐゴシック" charset="0"/>
              </a:rPr>
              <a:t> = 160;   </a:t>
            </a:r>
            <a:r>
              <a:rPr lang="en-US" sz="1200" b="0" dirty="0" smtClean="0">
                <a:latin typeface="Arial" charset="0"/>
                <a:ea typeface="ＭＳ Ｐゴシック" charset="0"/>
              </a:rPr>
              <a:t>  % </a:t>
            </a:r>
            <a:r>
              <a:rPr lang="en-US" sz="1200" b="0" dirty="0" err="1">
                <a:latin typeface="Arial" charset="0"/>
                <a:ea typeface="ＭＳ Ｐゴシック" charset="0"/>
              </a:rPr>
              <a:t>Stopband</a:t>
            </a:r>
            <a:r>
              <a:rPr lang="en-US" sz="1200" b="0" dirty="0">
                <a:latin typeface="Arial" charset="0"/>
                <a:ea typeface="ＭＳ Ｐゴシック" charset="0"/>
              </a:rPr>
              <a:t> Attenuation (dB)</a:t>
            </a:r>
          </a:p>
          <a:p>
            <a:pPr>
              <a:lnSpc>
                <a:spcPct val="80000"/>
              </a:lnSpc>
              <a:defRPr/>
            </a:pPr>
            <a:r>
              <a:rPr lang="en-US" sz="1200" b="0" dirty="0">
                <a:latin typeface="Arial" charset="0"/>
                <a:ea typeface="ＭＳ Ｐゴシック" charset="0"/>
              </a:rPr>
              <a:t> </a:t>
            </a:r>
          </a:p>
        </p:txBody>
      </p:sp>
      <p:pic>
        <p:nvPicPr>
          <p:cNvPr id="20485" name="Picture 8" descr="polezero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997200"/>
            <a:ext cx="3989387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159000" y="5697538"/>
            <a:ext cx="28448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1600" dirty="0"/>
              <a:t>Poles &amp; zeros 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3200" dirty="0" smtClean="0">
                <a:latin typeface="Arial" charset="0"/>
                <a:ea typeface="ＭＳ Ｐゴシック" charset="0"/>
              </a:rPr>
              <a:t>Introduction: Example</a:t>
            </a:r>
            <a:endParaRPr lang="en-US" sz="3200" dirty="0">
              <a:latin typeface="Arial" charset="0"/>
              <a:ea typeface="ＭＳ Ｐゴシック" charset="0"/>
            </a:endParaRPr>
          </a:p>
        </p:txBody>
      </p:sp>
      <p:pic>
        <p:nvPicPr>
          <p:cNvPr id="21506" name="Picture 7" descr="8bitsIIRla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194945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179388" y="1125538"/>
            <a:ext cx="3636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/>
              <a:t>Filter outputs…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50825" y="2276475"/>
            <a:ext cx="2916238" cy="769938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>
                <a:solidFill>
                  <a:srgbClr val="FF0000"/>
                </a:solidFill>
              </a:rPr>
              <a:t>Direct form realization </a:t>
            </a:r>
          </a:p>
          <a:p>
            <a:r>
              <a:rPr lang="en-US" sz="2000" b="0">
                <a:solidFill>
                  <a:srgbClr val="FF0000"/>
                </a:solidFill>
              </a:rPr>
              <a:t> @ infinite precision…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50825" y="3608388"/>
            <a:ext cx="3060700" cy="769937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>
                <a:solidFill>
                  <a:srgbClr val="FF0000"/>
                </a:solidFill>
              </a:rPr>
              <a:t>Lattice-ladder realization </a:t>
            </a:r>
          </a:p>
          <a:p>
            <a:r>
              <a:rPr lang="en-US" sz="2000" b="0">
                <a:solidFill>
                  <a:srgbClr val="FF0000"/>
                </a:solidFill>
              </a:rPr>
              <a:t> @ infinite precision…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50825" y="4941888"/>
            <a:ext cx="3060700" cy="40005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>
                <a:solidFill>
                  <a:srgbClr val="FF0000"/>
                </a:solidFill>
              </a:rPr>
              <a:t>Difference…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3200" dirty="0" smtClean="0">
                <a:latin typeface="Arial" charset="0"/>
                <a:ea typeface="ＭＳ Ｐゴシック" charset="0"/>
              </a:rPr>
              <a:t>Introduction: Example</a:t>
            </a:r>
            <a:endParaRPr lang="en-US" sz="3200" dirty="0">
              <a:latin typeface="Arial" charset="0"/>
              <a:ea typeface="ＭＳ Ｐゴシック" charset="0"/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441325" y="5746750"/>
            <a:ext cx="7767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 sz="1600"/>
          </a:p>
        </p:txBody>
      </p:sp>
      <p:pic>
        <p:nvPicPr>
          <p:cNvPr id="23555" name="Picture 6" descr="8bitsIIRQ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194945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79388" y="1125538"/>
            <a:ext cx="3636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/>
              <a:t>Filter outputs…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50825" y="2276475"/>
            <a:ext cx="2916238" cy="769938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>
                <a:solidFill>
                  <a:srgbClr val="FF0000"/>
                </a:solidFill>
              </a:rPr>
              <a:t>Direct form realization </a:t>
            </a:r>
          </a:p>
          <a:p>
            <a:r>
              <a:rPr lang="en-US" sz="2000" b="0">
                <a:solidFill>
                  <a:srgbClr val="FF0000"/>
                </a:solidFill>
              </a:rPr>
              <a:t> @ infinite precision…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50825" y="3608388"/>
            <a:ext cx="3060700" cy="769937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>
                <a:solidFill>
                  <a:srgbClr val="FF0000"/>
                </a:solidFill>
              </a:rPr>
              <a:t>Direct form realization </a:t>
            </a:r>
          </a:p>
          <a:p>
            <a:r>
              <a:rPr lang="en-US" sz="2000" b="0">
                <a:solidFill>
                  <a:srgbClr val="FF0000"/>
                </a:solidFill>
              </a:rPr>
              <a:t> @ 8-bit precision…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0825" y="4941888"/>
            <a:ext cx="3060700" cy="40005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>
                <a:solidFill>
                  <a:srgbClr val="FF0000"/>
                </a:solidFill>
              </a:rPr>
              <a:t>Difference…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3200" dirty="0" smtClean="0">
                <a:latin typeface="Arial" charset="0"/>
                <a:ea typeface="ＭＳ Ｐゴシック" charset="0"/>
              </a:rPr>
              <a:t>Introduction: Example</a:t>
            </a:r>
            <a:endParaRPr lang="en-US" sz="3200" dirty="0">
              <a:latin typeface="Arial" charset="0"/>
              <a:ea typeface="ＭＳ Ｐゴシック" charset="0"/>
            </a:endParaRP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441325" y="5746750"/>
            <a:ext cx="7767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 sz="1600"/>
          </a:p>
        </p:txBody>
      </p:sp>
      <p:pic>
        <p:nvPicPr>
          <p:cNvPr id="24579" name="Picture 5" descr="8bitsLatQ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194945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79388" y="1125538"/>
            <a:ext cx="3636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/>
              <a:t>Filter outputs…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50825" y="2276475"/>
            <a:ext cx="2916238" cy="769938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>
                <a:solidFill>
                  <a:srgbClr val="FF0000"/>
                </a:solidFill>
              </a:rPr>
              <a:t>Direct form realization </a:t>
            </a:r>
          </a:p>
          <a:p>
            <a:r>
              <a:rPr lang="en-US" sz="2000" b="0">
                <a:solidFill>
                  <a:srgbClr val="FF0000"/>
                </a:solidFill>
              </a:rPr>
              <a:t> @ infinite precision…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250825" y="3608388"/>
            <a:ext cx="3060700" cy="769937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>
                <a:solidFill>
                  <a:srgbClr val="FF0000"/>
                </a:solidFill>
              </a:rPr>
              <a:t>Lattice-ladder realization </a:t>
            </a:r>
          </a:p>
          <a:p>
            <a:r>
              <a:rPr lang="en-US" sz="2000" b="0">
                <a:solidFill>
                  <a:srgbClr val="FF0000"/>
                </a:solidFill>
              </a:rPr>
              <a:t> @ 8-bit precision…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50825" y="4941888"/>
            <a:ext cx="3060700" cy="40005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>
                <a:solidFill>
                  <a:srgbClr val="FF0000"/>
                </a:solidFill>
              </a:rPr>
              <a:t>Difference…</a:t>
            </a:r>
          </a:p>
        </p:txBody>
      </p:sp>
      <p:sp>
        <p:nvSpPr>
          <p:cNvPr id="24584" name="TextBox 2"/>
          <p:cNvSpPr txBox="1">
            <a:spLocks noChangeArrowheads="1"/>
          </p:cNvSpPr>
          <p:nvPr/>
        </p:nvSpPr>
        <p:spPr bwMode="auto">
          <a:xfrm>
            <a:off x="179388" y="5481228"/>
            <a:ext cx="8785225" cy="768350"/>
          </a:xfrm>
          <a:prstGeom prst="rect">
            <a:avLst/>
          </a:prstGeom>
          <a:solidFill>
            <a:srgbClr val="AA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dirty="0"/>
              <a:t>Better select a good realization !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5">
  <a:themeElements>
    <a:clrScheme name="">
      <a:dk1>
        <a:srgbClr val="081D58"/>
      </a:dk1>
      <a:lt1>
        <a:srgbClr val="FFFFFF"/>
      </a:lt1>
      <a:dk2>
        <a:srgbClr val="AA0000"/>
      </a:dk2>
      <a:lt2>
        <a:srgbClr val="A2C1FE"/>
      </a:lt2>
      <a:accent1>
        <a:srgbClr val="AA0000"/>
      </a:accent1>
      <a:accent2>
        <a:srgbClr val="3365FB"/>
      </a:accent2>
      <a:accent3>
        <a:srgbClr val="FFFFFF"/>
      </a:accent3>
      <a:accent4>
        <a:srgbClr val="06174A"/>
      </a:accent4>
      <a:accent5>
        <a:srgbClr val="D2AAAA"/>
      </a:accent5>
      <a:accent6>
        <a:srgbClr val="2D5BE3"/>
      </a:accent6>
      <a:hlink>
        <a:srgbClr val="FE9B03"/>
      </a:hlink>
      <a:folHlink>
        <a:srgbClr val="438E00"/>
      </a:folHlink>
    </a:clrScheme>
    <a:fontScheme name="lecture5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lecture5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5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5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5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5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5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chapter5</Template>
  <TotalTime>4508</TotalTime>
  <Words>3487</Words>
  <Application>Microsoft Macintosh PowerPoint</Application>
  <PresentationFormat>On-screen Show (4:3)</PresentationFormat>
  <Paragraphs>629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lecture5</vt:lpstr>
      <vt:lpstr>Equation</vt:lpstr>
      <vt:lpstr>DSP-CIS  Part-II : Filter Design &amp; Implementation   Chapter-6 : Filter Implementation</vt:lpstr>
      <vt:lpstr>Filter Design Process</vt:lpstr>
      <vt:lpstr>Chapter-6 : Filter Implementation</vt:lpstr>
      <vt:lpstr>Introduction</vt:lpstr>
      <vt:lpstr>Introduction</vt:lpstr>
      <vt:lpstr>Introduction: Example</vt:lpstr>
      <vt:lpstr>Introduction: Example</vt:lpstr>
      <vt:lpstr>Introduction: Example</vt:lpstr>
      <vt:lpstr>Introduction: Example</vt:lpstr>
      <vt:lpstr>Coefficient Quantization</vt:lpstr>
      <vt:lpstr>Example from                           </vt:lpstr>
      <vt:lpstr>Coefficient Quantization</vt:lpstr>
      <vt:lpstr>Coefficient Quantization</vt:lpstr>
      <vt:lpstr>Coefficient Quantization</vt:lpstr>
      <vt:lpstr>Coefficient Quantization</vt:lpstr>
      <vt:lpstr>Coefficient Quantization</vt:lpstr>
      <vt:lpstr>Coefficient Quantization</vt:lpstr>
      <vt:lpstr> Coefficient Quantization</vt:lpstr>
      <vt:lpstr>Arithmetic Operations</vt:lpstr>
      <vt:lpstr>Quantization Noise / Statistical Analysis</vt:lpstr>
      <vt:lpstr>Quantization Noise / Statistical Analysis</vt:lpstr>
      <vt:lpstr>Quantization Noise / Statistical Analysis</vt:lpstr>
      <vt:lpstr>Quantization Noise / Statistical Analysis</vt:lpstr>
      <vt:lpstr>Quantization Noise / Statistical Analysis</vt:lpstr>
      <vt:lpstr>Quantization Noise / Statistical Analysis</vt:lpstr>
      <vt:lpstr>Quantization Noise / Limit Cycles</vt:lpstr>
      <vt:lpstr>Quantization Noise / Limit Cycles</vt:lpstr>
      <vt:lpstr>Quantization Noise / Limit Cycles</vt:lpstr>
      <vt:lpstr>Quantization Noise / Limit Cycles</vt:lpstr>
      <vt:lpstr>Quantization Noise / Limit Cycles</vt:lpstr>
      <vt:lpstr>Scaling</vt:lpstr>
      <vt:lpstr>Scaling</vt:lpstr>
      <vt:lpstr>Scaling</vt:lpstr>
      <vt:lpstr>Scaling</vt:lpstr>
      <vt:lpstr>Scaling</vt:lpstr>
      <vt:lpstr>Scaling</vt:lpstr>
      <vt:lpstr>Scaling</vt:lpstr>
      <vt:lpstr>Scaling</vt:lpstr>
      <vt:lpstr>Scaling</vt:lpstr>
      <vt:lpstr>Scaling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Signal Processing II  Lecture 4:   Filter Realization &amp; Implementation</dc:title>
  <dc:creator>marc moonen</dc:creator>
  <cp:lastModifiedBy>Marc Moonen</cp:lastModifiedBy>
  <cp:revision>119</cp:revision>
  <cp:lastPrinted>2000-10-15T15:37:03Z</cp:lastPrinted>
  <dcterms:created xsi:type="dcterms:W3CDTF">2000-11-05T13:23:24Z</dcterms:created>
  <dcterms:modified xsi:type="dcterms:W3CDTF">2019-09-19T08:08:50Z</dcterms:modified>
</cp:coreProperties>
</file>