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bin" ContentType="application/vnd.openxmlformats-officedocument.presentationml.printerSettings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notesSlides/notesSlide1.xml" ContentType="application/vnd.openxmlformats-officedocument.presentationml.notesSlide+xml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embeddings/oleObject28.bin" ContentType="application/vnd.openxmlformats-officedocument.oleObject"/>
  <Override PartName="/ppt/embeddings/oleObject29.bin" ContentType="application/vnd.openxmlformats-officedocument.oleObject"/>
  <Override PartName="/ppt/embeddings/oleObject30.bin" ContentType="application/vnd.openxmlformats-officedocument.oleObject"/>
  <Override PartName="/ppt/embeddings/oleObject31.bin" ContentType="application/vnd.openxmlformats-officedocument.oleObject"/>
  <Override PartName="/ppt/embeddings/oleObject32.bin" ContentType="application/vnd.openxmlformats-officedocument.oleObject"/>
  <Override PartName="/ppt/embeddings/oleObject33.bin" ContentType="application/vnd.openxmlformats-officedocument.oleObject"/>
  <Override PartName="/ppt/embeddings/oleObject34.bin" ContentType="application/vnd.openxmlformats-officedocument.oleObject"/>
  <Override PartName="/ppt/embeddings/oleObject35.bin" ContentType="application/vnd.openxmlformats-officedocument.oleObject"/>
  <Override PartName="/ppt/embeddings/oleObject36.bin" ContentType="application/vnd.openxmlformats-officedocument.oleObject"/>
  <Override PartName="/ppt/embeddings/oleObject37.bin" ContentType="application/vnd.openxmlformats-officedocument.oleObject"/>
  <Override PartName="/ppt/embeddings/oleObject38.bin" ContentType="application/vnd.openxmlformats-officedocument.oleObject"/>
  <Override PartName="/ppt/embeddings/oleObject39.bin" ContentType="application/vnd.openxmlformats-officedocument.oleObject"/>
  <Override PartName="/ppt/embeddings/oleObject40.bin" ContentType="application/vnd.openxmlformats-officedocument.oleObject"/>
  <Override PartName="/ppt/embeddings/oleObject41.bin" ContentType="application/vnd.openxmlformats-officedocument.oleObject"/>
  <Override PartName="/ppt/embeddings/oleObject42.bin" ContentType="application/vnd.openxmlformats-officedocument.oleObject"/>
  <Override PartName="/ppt/embeddings/oleObject43.bin" ContentType="application/vnd.openxmlformats-officedocument.oleObject"/>
  <Override PartName="/ppt/embeddings/oleObject44.bin" ContentType="application/vnd.openxmlformats-officedocument.oleObject"/>
  <Override PartName="/ppt/embeddings/oleObject45.bin" ContentType="application/vnd.openxmlformats-officedocument.oleObject"/>
  <Override PartName="/ppt/embeddings/oleObject46.bin" ContentType="application/vnd.openxmlformats-officedocument.oleObject"/>
  <Override PartName="/ppt/embeddings/oleObject47.bin" ContentType="application/vnd.openxmlformats-officedocument.oleObject"/>
  <Override PartName="/ppt/embeddings/oleObject48.bin" ContentType="application/vnd.openxmlformats-officedocument.oleObject"/>
  <Override PartName="/ppt/embeddings/oleObject49.bin" ContentType="application/vnd.openxmlformats-officedocument.oleObject"/>
  <Override PartName="/ppt/embeddings/oleObject50.bin" ContentType="application/vnd.openxmlformats-officedocument.oleObject"/>
  <Override PartName="/ppt/embeddings/oleObject51.bin" ContentType="application/vnd.openxmlformats-officedocument.oleObject"/>
  <Override PartName="/ppt/embeddings/oleObject52.bin" ContentType="application/vnd.openxmlformats-officedocument.oleObject"/>
  <Override PartName="/ppt/embeddings/oleObject53.bin" ContentType="application/vnd.openxmlformats-officedocument.oleObject"/>
  <Override PartName="/ppt/embeddings/oleObject54.bin" ContentType="application/vnd.openxmlformats-officedocument.oleObject"/>
  <Override PartName="/ppt/embeddings/oleObject55.bin" ContentType="application/vnd.openxmlformats-officedocument.oleObject"/>
  <Override PartName="/ppt/embeddings/oleObject56.bin" ContentType="application/vnd.openxmlformats-officedocument.oleObject"/>
  <Override PartName="/ppt/embeddings/oleObject57.bin" ContentType="application/vnd.openxmlformats-officedocument.oleObject"/>
  <Override PartName="/ppt/embeddings/oleObject58.bin" ContentType="application/vnd.openxmlformats-officedocument.oleObject"/>
  <Override PartName="/ppt/embeddings/oleObject59.bin" ContentType="application/vnd.openxmlformats-officedocument.oleObject"/>
  <Override PartName="/ppt/embeddings/oleObject60.bin" ContentType="application/vnd.openxmlformats-officedocument.oleObject"/>
  <Override PartName="/ppt/embeddings/oleObject61.bin" ContentType="application/vnd.openxmlformats-officedocument.oleObject"/>
  <Override PartName="/ppt/embeddings/oleObject62.bin" ContentType="application/vnd.openxmlformats-officedocument.oleObject"/>
  <Override PartName="/ppt/embeddings/oleObject63.bin" ContentType="application/vnd.openxmlformats-officedocument.oleObject"/>
  <Override PartName="/ppt/embeddings/oleObject64.bin" ContentType="application/vnd.openxmlformats-officedocument.oleObject"/>
  <Override PartName="/ppt/embeddings/oleObject65.bin" ContentType="application/vnd.openxmlformats-officedocument.oleObject"/>
  <Override PartName="/ppt/embeddings/oleObject66.bin" ContentType="application/vnd.openxmlformats-officedocument.oleObject"/>
  <Override PartName="/ppt/embeddings/oleObject67.bin" ContentType="application/vnd.openxmlformats-officedocument.oleObject"/>
  <Override PartName="/ppt/embeddings/oleObject68.bin" ContentType="application/vnd.openxmlformats-officedocument.oleObject"/>
  <Override PartName="/ppt/embeddings/oleObject69.bin" ContentType="application/vnd.openxmlformats-officedocument.oleObject"/>
  <Override PartName="/ppt/embeddings/oleObject70.bin" ContentType="application/vnd.openxmlformats-officedocument.oleObject"/>
  <Override PartName="/ppt/embeddings/oleObject71.bin" ContentType="application/vnd.openxmlformats-officedocument.oleObject"/>
  <Override PartName="/ppt/embeddings/oleObject72.bin" ContentType="application/vnd.openxmlformats-officedocument.oleObject"/>
  <Override PartName="/ppt/embeddings/oleObject73.bin" ContentType="application/vnd.openxmlformats-officedocument.oleObject"/>
  <Override PartName="/ppt/embeddings/oleObject74.bin" ContentType="application/vnd.openxmlformats-officedocument.oleObject"/>
  <Override PartName="/ppt/embeddings/oleObject75.bin" ContentType="application/vnd.openxmlformats-officedocument.oleObject"/>
  <Override PartName="/ppt/embeddings/oleObject76.bin" ContentType="application/vnd.openxmlformats-officedocument.oleObject"/>
  <Override PartName="/ppt/embeddings/oleObject77.bin" ContentType="application/vnd.openxmlformats-officedocument.oleObject"/>
  <Override PartName="/ppt/embeddings/oleObject78.bin" ContentType="application/vnd.openxmlformats-officedocument.oleObject"/>
  <Override PartName="/ppt/embeddings/oleObject79.bin" ContentType="application/vnd.openxmlformats-officedocument.oleObject"/>
  <Override PartName="/ppt/embeddings/oleObject80.bin" ContentType="application/vnd.openxmlformats-officedocument.oleObject"/>
  <Override PartName="/ppt/embeddings/oleObject81.bin" ContentType="application/vnd.openxmlformats-officedocument.oleObject"/>
  <Override PartName="/ppt/embeddings/oleObject82.bin" ContentType="application/vnd.openxmlformats-officedocument.oleObject"/>
  <Override PartName="/ppt/embeddings/oleObject83.bin" ContentType="application/vnd.openxmlformats-officedocument.oleObject"/>
  <Override PartName="/ppt/embeddings/oleObject84.bin" ContentType="application/vnd.openxmlformats-officedocument.oleObject"/>
  <Override PartName="/ppt/embeddings/oleObject85.bin" ContentType="application/vnd.openxmlformats-officedocument.oleObject"/>
  <Override PartName="/ppt/embeddings/oleObject86.bin" ContentType="application/vnd.openxmlformats-officedocument.oleObject"/>
  <Override PartName="/ppt/embeddings/oleObject87.bin" ContentType="application/vnd.openxmlformats-officedocument.oleObject"/>
  <Override PartName="/ppt/embeddings/oleObject88.bin" ContentType="application/vnd.openxmlformats-officedocument.oleObject"/>
  <Override PartName="/ppt/embeddings/oleObject89.bin" ContentType="application/vnd.openxmlformats-officedocument.oleObject"/>
  <Override PartName="/ppt/embeddings/oleObject90.bin" ContentType="application/vnd.openxmlformats-officedocument.oleObject"/>
  <Override PartName="/ppt/embeddings/oleObject91.bin" ContentType="application/vnd.openxmlformats-officedocument.oleObject"/>
  <Override PartName="/ppt/embeddings/oleObject92.bin" ContentType="application/vnd.openxmlformats-officedocument.oleObject"/>
  <Override PartName="/ppt/embeddings/oleObject93.bin" ContentType="application/vnd.openxmlformats-officedocument.oleObject"/>
  <Override PartName="/ppt/embeddings/oleObject94.bin" ContentType="application/vnd.openxmlformats-officedocument.oleObject"/>
  <Override PartName="/ppt/embeddings/oleObject95.bin" ContentType="application/vnd.openxmlformats-officedocument.oleObject"/>
  <Override PartName="/ppt/embeddings/oleObject96.bin" ContentType="application/vnd.openxmlformats-officedocument.oleObject"/>
  <Override PartName="/ppt/embeddings/oleObject97.bin" ContentType="application/vnd.openxmlformats-officedocument.oleObject"/>
  <Override PartName="/ppt/embeddings/oleObject98.bin" ContentType="application/vnd.openxmlformats-officedocument.oleObject"/>
  <Override PartName="/ppt/embeddings/oleObject99.bin" ContentType="application/vnd.openxmlformats-officedocument.oleObject"/>
  <Override PartName="/ppt/embeddings/oleObject100.bin" ContentType="application/vnd.openxmlformats-officedocument.oleObject"/>
  <Override PartName="/ppt/embeddings/oleObject101.bin" ContentType="application/vnd.openxmlformats-officedocument.oleObject"/>
  <Override PartName="/ppt/embeddings/oleObject102.bin" ContentType="application/vnd.openxmlformats-officedocument.oleObject"/>
  <Override PartName="/ppt/embeddings/oleObject103.bin" ContentType="application/vnd.openxmlformats-officedocument.oleObject"/>
  <Override PartName="/ppt/embeddings/oleObject104.bin" ContentType="application/vnd.openxmlformats-officedocument.oleObject"/>
  <Override PartName="/ppt/embeddings/oleObject105.bin" ContentType="application/vnd.openxmlformats-officedocument.oleObject"/>
  <Override PartName="/ppt/embeddings/oleObject106.bin" ContentType="application/vnd.openxmlformats-officedocument.oleObject"/>
  <Override PartName="/ppt/embeddings/oleObject107.bin" ContentType="application/vnd.openxmlformats-officedocument.oleObject"/>
  <Override PartName="/ppt/embeddings/oleObject108.bin" ContentType="application/vnd.openxmlformats-officedocument.oleObject"/>
  <Override PartName="/ppt/embeddings/oleObject109.bin" ContentType="application/vnd.openxmlformats-officedocument.oleObject"/>
  <Override PartName="/ppt/embeddings/oleObject110.bin" ContentType="application/vnd.openxmlformats-officedocument.oleObject"/>
  <Override PartName="/ppt/embeddings/oleObject111.bin" ContentType="application/vnd.openxmlformats-officedocument.oleObject"/>
  <Override PartName="/ppt/embeddings/oleObject112.bin" ContentType="application/vnd.openxmlformats-officedocument.oleObject"/>
  <Override PartName="/ppt/embeddings/oleObject113.bin" ContentType="application/vnd.openxmlformats-officedocument.oleObject"/>
  <Override PartName="/ppt/embeddings/oleObject114.bin" ContentType="application/vnd.openxmlformats-officedocument.oleObject"/>
  <Override PartName="/ppt/embeddings/oleObject115.bin" ContentType="application/vnd.openxmlformats-officedocument.oleObject"/>
  <Override PartName="/ppt/embeddings/oleObject116.bin" ContentType="application/vnd.openxmlformats-officedocument.oleObject"/>
  <Override PartName="/ppt/embeddings/oleObject117.bin" ContentType="application/vnd.openxmlformats-officedocument.oleObject"/>
  <Override PartName="/ppt/embeddings/oleObject118.bin" ContentType="application/vnd.openxmlformats-officedocument.oleObject"/>
  <Override PartName="/ppt/embeddings/oleObject119.bin" ContentType="application/vnd.openxmlformats-officedocument.oleObject"/>
  <Override PartName="/ppt/embeddings/oleObject120.bin" ContentType="application/vnd.openxmlformats-officedocument.oleObject"/>
  <Override PartName="/ppt/embeddings/oleObject121.bin" ContentType="application/vnd.openxmlformats-officedocument.oleObject"/>
  <Override PartName="/ppt/embeddings/oleObject122.bin" ContentType="application/vnd.openxmlformats-officedocument.oleObject"/>
  <Override PartName="/ppt/embeddings/oleObject123.bin" ContentType="application/vnd.openxmlformats-officedocument.oleObject"/>
  <Override PartName="/ppt/embeddings/oleObject124.bin" ContentType="application/vnd.openxmlformats-officedocument.oleObject"/>
  <Override PartName="/ppt/embeddings/oleObject125.bin" ContentType="application/vnd.openxmlformats-officedocument.oleObject"/>
  <Override PartName="/ppt/embeddings/oleObject126.bin" ContentType="application/vnd.openxmlformats-officedocument.oleObject"/>
  <Override PartName="/ppt/embeddings/oleObject127.bin" ContentType="application/vnd.openxmlformats-officedocument.oleObject"/>
  <Override PartName="/ppt/embeddings/oleObject128.bin" ContentType="application/vnd.openxmlformats-officedocument.oleObject"/>
  <Override PartName="/ppt/embeddings/oleObject129.bin" ContentType="application/vnd.openxmlformats-officedocument.oleObject"/>
  <Override PartName="/ppt/embeddings/oleObject130.bin" ContentType="application/vnd.openxmlformats-officedocument.oleObject"/>
  <Override PartName="/ppt/embeddings/oleObject131.bin" ContentType="application/vnd.openxmlformats-officedocument.oleObject"/>
  <Override PartName="/ppt/embeddings/oleObject132.bin" ContentType="application/vnd.openxmlformats-officedocument.oleObject"/>
  <Override PartName="/ppt/embeddings/oleObject133.bin" ContentType="application/vnd.openxmlformats-officedocument.oleObject"/>
  <Override PartName="/ppt/embeddings/oleObject134.bin" ContentType="application/vnd.openxmlformats-officedocument.oleObject"/>
  <Override PartName="/ppt/embeddings/oleObject135.bin" ContentType="application/vnd.openxmlformats-officedocument.oleObject"/>
  <Override PartName="/ppt/embeddings/oleObject136.bin" ContentType="application/vnd.openxmlformats-officedocument.oleObject"/>
  <Override PartName="/ppt/embeddings/oleObject137.bin" ContentType="application/vnd.openxmlformats-officedocument.oleObject"/>
  <Override PartName="/ppt/embeddings/oleObject138.bin" ContentType="application/vnd.openxmlformats-officedocument.oleObject"/>
  <Override PartName="/ppt/notesSlides/notesSlide2.xml" ContentType="application/vnd.openxmlformats-officedocument.presentationml.notesSlide+xml"/>
  <Override PartName="/ppt/embeddings/oleObject139.bin" ContentType="application/vnd.openxmlformats-officedocument.oleObject"/>
  <Override PartName="/ppt/embeddings/oleObject140.bin" ContentType="application/vnd.openxmlformats-officedocument.oleObject"/>
  <Override PartName="/ppt/embeddings/oleObject141.bin" ContentType="application/vnd.openxmlformats-officedocument.oleObject"/>
  <Override PartName="/ppt/embeddings/oleObject142.bin" ContentType="application/vnd.openxmlformats-officedocument.oleObject"/>
  <Override PartName="/ppt/embeddings/oleObject143.bin" ContentType="application/vnd.openxmlformats-officedocument.oleObject"/>
  <Override PartName="/ppt/embeddings/oleObject144.bin" ContentType="application/vnd.openxmlformats-officedocument.oleObject"/>
  <Override PartName="/ppt/embeddings/oleObject145.bin" ContentType="application/vnd.openxmlformats-officedocument.oleObject"/>
  <Override PartName="/ppt/embeddings/oleObject146.bin" ContentType="application/vnd.openxmlformats-officedocument.oleObject"/>
  <Override PartName="/ppt/embeddings/oleObject147.bin" ContentType="application/vnd.openxmlformats-officedocument.oleObject"/>
  <Override PartName="/ppt/embeddings/oleObject148.bin" ContentType="application/vnd.openxmlformats-officedocument.oleObject"/>
  <Override PartName="/ppt/embeddings/oleObject149.bin" ContentType="application/vnd.openxmlformats-officedocument.oleObject"/>
  <Override PartName="/ppt/embeddings/oleObject150.bin" ContentType="application/vnd.openxmlformats-officedocument.oleObject"/>
  <Override PartName="/ppt/embeddings/oleObject151.bin" ContentType="application/vnd.openxmlformats-officedocument.oleObject"/>
  <Override PartName="/ppt/embeddings/oleObject152.bin" ContentType="application/vnd.openxmlformats-officedocument.oleObject"/>
  <Override PartName="/ppt/embeddings/oleObject153.bin" ContentType="application/vnd.openxmlformats-officedocument.oleObject"/>
  <Override PartName="/ppt/embeddings/oleObject154.bin" ContentType="application/vnd.openxmlformats-officedocument.oleObject"/>
  <Override PartName="/ppt/embeddings/oleObject155.bin" ContentType="application/vnd.openxmlformats-officedocument.oleObject"/>
  <Override PartName="/ppt/embeddings/oleObject156.bin" ContentType="application/vnd.openxmlformats-officedocument.oleObject"/>
  <Override PartName="/ppt/embeddings/oleObject157.bin" ContentType="application/vnd.openxmlformats-officedocument.oleObject"/>
  <Override PartName="/ppt/embeddings/oleObject158.bin" ContentType="application/vnd.openxmlformats-officedocument.oleObject"/>
  <Override PartName="/ppt/embeddings/oleObject159.bin" ContentType="application/vnd.openxmlformats-officedocument.oleObject"/>
  <Override PartName="/ppt/embeddings/oleObject160.bin" ContentType="application/vnd.openxmlformats-officedocument.oleObject"/>
  <Override PartName="/ppt/embeddings/oleObject161.bin" ContentType="application/vnd.openxmlformats-officedocument.oleObject"/>
  <Override PartName="/ppt/embeddings/oleObject162.bin" ContentType="application/vnd.openxmlformats-officedocument.oleObject"/>
  <Override PartName="/ppt/embeddings/oleObject163.bin" ContentType="application/vnd.openxmlformats-officedocument.oleObject"/>
  <Override PartName="/ppt/embeddings/oleObject164.bin" ContentType="application/vnd.openxmlformats-officedocument.oleObject"/>
  <Override PartName="/ppt/embeddings/oleObject165.bin" ContentType="application/vnd.openxmlformats-officedocument.oleObject"/>
  <Override PartName="/ppt/embeddings/oleObject166.bin" ContentType="application/vnd.openxmlformats-officedocument.oleObject"/>
  <Override PartName="/ppt/embeddings/oleObject167.bin" ContentType="application/vnd.openxmlformats-officedocument.oleObject"/>
  <Override PartName="/ppt/embeddings/oleObject168.bin" ContentType="application/vnd.openxmlformats-officedocument.oleObject"/>
  <Override PartName="/ppt/embeddings/oleObject169.bin" ContentType="application/vnd.openxmlformats-officedocument.oleObject"/>
  <Override PartName="/ppt/embeddings/oleObject170.bin" ContentType="application/vnd.openxmlformats-officedocument.oleObject"/>
  <Override PartName="/ppt/embeddings/oleObject171.bin" ContentType="application/vnd.openxmlformats-officedocument.oleObject"/>
  <Override PartName="/ppt/embeddings/oleObject172.bin" ContentType="application/vnd.openxmlformats-officedocument.oleObject"/>
  <Override PartName="/ppt/embeddings/oleObject173.bin" ContentType="application/vnd.openxmlformats-officedocument.oleObject"/>
  <Override PartName="/ppt/embeddings/oleObject174.bin" ContentType="application/vnd.openxmlformats-officedocument.oleObject"/>
  <Override PartName="/ppt/embeddings/oleObject175.bin" ContentType="application/vnd.openxmlformats-officedocument.oleObject"/>
  <Override PartName="/ppt/embeddings/oleObject176.bin" ContentType="application/vnd.openxmlformats-officedocument.oleObject"/>
  <Override PartName="/ppt/embeddings/oleObject177.bin" ContentType="application/vnd.openxmlformats-officedocument.oleObject"/>
  <Override PartName="/ppt/embeddings/oleObject178.bin" ContentType="application/vnd.openxmlformats-officedocument.oleObject"/>
  <Override PartName="/ppt/embeddings/oleObject179.bin" ContentType="application/vnd.openxmlformats-officedocument.oleObject"/>
  <Override PartName="/ppt/embeddings/oleObject180.bin" ContentType="application/vnd.openxmlformats-officedocument.oleObject"/>
  <Override PartName="/ppt/embeddings/oleObject181.bin" ContentType="application/vnd.openxmlformats-officedocument.oleObject"/>
  <Override PartName="/ppt/embeddings/oleObject182.bin" ContentType="application/vnd.openxmlformats-officedocument.oleObject"/>
  <Override PartName="/ppt/embeddings/oleObject183.bin" ContentType="application/vnd.openxmlformats-officedocument.oleObject"/>
  <Override PartName="/ppt/embeddings/oleObject184.bin" ContentType="application/vnd.openxmlformats-officedocument.oleObject"/>
  <Override PartName="/ppt/embeddings/oleObject185.bin" ContentType="application/vnd.openxmlformats-officedocument.oleObject"/>
  <Override PartName="/ppt/embeddings/oleObject186.bin" ContentType="application/vnd.openxmlformats-officedocument.oleObject"/>
  <Override PartName="/ppt/embeddings/oleObject187.bin" ContentType="application/vnd.openxmlformats-officedocument.oleObject"/>
  <Override PartName="/ppt/embeddings/oleObject188.bin" ContentType="application/vnd.openxmlformats-officedocument.oleObject"/>
  <Override PartName="/ppt/embeddings/oleObject189.bin" ContentType="application/vnd.openxmlformats-officedocument.oleObject"/>
  <Override PartName="/ppt/embeddings/oleObject190.bin" ContentType="application/vnd.openxmlformats-officedocument.oleObject"/>
  <Override PartName="/ppt/embeddings/oleObject191.bin" ContentType="application/vnd.openxmlformats-officedocument.oleObject"/>
  <Override PartName="/ppt/embeddings/oleObject192.bin" ContentType="application/vnd.openxmlformats-officedocument.oleObject"/>
  <Override PartName="/ppt/embeddings/oleObject193.bin" ContentType="application/vnd.openxmlformats-officedocument.oleObject"/>
  <Override PartName="/ppt/embeddings/oleObject194.bin" ContentType="application/vnd.openxmlformats-officedocument.oleObject"/>
  <Override PartName="/ppt/embeddings/oleObject195.bin" ContentType="application/vnd.openxmlformats-officedocument.oleObject"/>
  <Override PartName="/ppt/embeddings/oleObject196.bin" ContentType="application/vnd.openxmlformats-officedocument.oleObject"/>
  <Override PartName="/ppt/embeddings/oleObject197.bin" ContentType="application/vnd.openxmlformats-officedocument.oleObject"/>
  <Override PartName="/ppt/embeddings/oleObject198.bin" ContentType="application/vnd.openxmlformats-officedocument.oleObject"/>
  <Override PartName="/ppt/embeddings/oleObject199.bin" ContentType="application/vnd.openxmlformats-officedocument.oleObject"/>
  <Override PartName="/ppt/embeddings/oleObject200.bin" ContentType="application/vnd.openxmlformats-officedocument.oleObject"/>
  <Override PartName="/ppt/embeddings/oleObject201.bin" ContentType="application/vnd.openxmlformats-officedocument.oleObject"/>
  <Override PartName="/ppt/embeddings/oleObject202.bin" ContentType="application/vnd.openxmlformats-officedocument.oleObject"/>
  <Override PartName="/ppt/embeddings/oleObject203.bin" ContentType="application/vnd.openxmlformats-officedocument.oleObject"/>
  <Override PartName="/ppt/embeddings/oleObject204.bin" ContentType="application/vnd.openxmlformats-officedocument.oleObject"/>
  <Override PartName="/ppt/embeddings/oleObject205.bin" ContentType="application/vnd.openxmlformats-officedocument.oleObject"/>
  <Override PartName="/ppt/embeddings/oleObject206.bin" ContentType="application/vnd.openxmlformats-officedocument.oleObject"/>
  <Override PartName="/ppt/embeddings/oleObject207.bin" ContentType="application/vnd.openxmlformats-officedocument.oleObject"/>
  <Override PartName="/ppt/embeddings/oleObject208.bin" ContentType="application/vnd.openxmlformats-officedocument.oleObject"/>
  <Override PartName="/ppt/embeddings/oleObject209.bin" ContentType="application/vnd.openxmlformats-officedocument.oleObject"/>
  <Override PartName="/ppt/embeddings/oleObject210.bin" ContentType="application/vnd.openxmlformats-officedocument.oleObject"/>
  <Override PartName="/ppt/embeddings/oleObject211.bin" ContentType="application/vnd.openxmlformats-officedocument.oleObject"/>
  <Override PartName="/ppt/embeddings/oleObject212.bin" ContentType="application/vnd.openxmlformats-officedocument.oleObject"/>
  <Override PartName="/ppt/embeddings/oleObject213.bin" ContentType="application/vnd.openxmlformats-officedocument.oleObject"/>
  <Override PartName="/ppt/embeddings/oleObject214.bin" ContentType="application/vnd.openxmlformats-officedocument.oleObject"/>
  <Override PartName="/ppt/embeddings/oleObject215.bin" ContentType="application/vnd.openxmlformats-officedocument.oleObject"/>
  <Override PartName="/ppt/embeddings/oleObject216.bin" ContentType="application/vnd.openxmlformats-officedocument.oleObject"/>
  <Override PartName="/ppt/embeddings/oleObject217.bin" ContentType="application/vnd.openxmlformats-officedocument.oleObject"/>
  <Override PartName="/ppt/embeddings/oleObject218.bin" ContentType="application/vnd.openxmlformats-officedocument.oleObject"/>
  <Override PartName="/ppt/embeddings/oleObject219.bin" ContentType="application/vnd.openxmlformats-officedocument.oleObject"/>
  <Override PartName="/ppt/embeddings/oleObject220.bin" ContentType="application/vnd.openxmlformats-officedocument.oleObject"/>
  <Override PartName="/ppt/embeddings/oleObject221.bin" ContentType="application/vnd.openxmlformats-officedocument.oleObject"/>
  <Override PartName="/ppt/embeddings/oleObject222.bin" ContentType="application/vnd.openxmlformats-officedocument.oleObject"/>
  <Override PartName="/ppt/embeddings/oleObject223.bin" ContentType="application/vnd.openxmlformats-officedocument.oleObject"/>
  <Override PartName="/ppt/embeddings/oleObject224.bin" ContentType="application/vnd.openxmlformats-officedocument.oleObject"/>
  <Override PartName="/ppt/embeddings/oleObject225.bin" ContentType="application/vnd.openxmlformats-officedocument.oleObject"/>
  <Override PartName="/ppt/embeddings/oleObject226.bin" ContentType="application/vnd.openxmlformats-officedocument.oleObject"/>
  <Override PartName="/ppt/notesSlides/notesSlide3.xml" ContentType="application/vnd.openxmlformats-officedocument.presentationml.notesSlide+xml"/>
  <Override PartName="/ppt/embeddings/oleObject227.bin" ContentType="application/vnd.openxmlformats-officedocument.oleObject"/>
  <Override PartName="/ppt/embeddings/oleObject228.bin" ContentType="application/vnd.openxmlformats-officedocument.oleObject"/>
  <Override PartName="/ppt/embeddings/oleObject229.bin" ContentType="application/vnd.openxmlformats-officedocument.oleObject"/>
  <Override PartName="/ppt/embeddings/oleObject230.bin" ContentType="application/vnd.openxmlformats-officedocument.oleObject"/>
  <Override PartName="/ppt/embeddings/oleObject231.bin" ContentType="application/vnd.openxmlformats-officedocument.oleObject"/>
  <Override PartName="/ppt/embeddings/oleObject232.bin" ContentType="application/vnd.openxmlformats-officedocument.oleObject"/>
  <Override PartName="/ppt/embeddings/oleObject233.bin" ContentType="application/vnd.openxmlformats-officedocument.oleObject"/>
  <Override PartName="/ppt/embeddings/oleObject234.bin" ContentType="application/vnd.openxmlformats-officedocument.oleObject"/>
  <Override PartName="/ppt/embeddings/oleObject235.bin" ContentType="application/vnd.openxmlformats-officedocument.oleObject"/>
  <Override PartName="/ppt/embeddings/oleObject236.bin" ContentType="application/vnd.openxmlformats-officedocument.oleObject"/>
  <Override PartName="/ppt/embeddings/oleObject237.bin" ContentType="application/vnd.openxmlformats-officedocument.oleObject"/>
  <Override PartName="/ppt/embeddings/oleObject238.bin" ContentType="application/vnd.openxmlformats-officedocument.oleObject"/>
  <Override PartName="/ppt/embeddings/oleObject239.bin" ContentType="application/vnd.openxmlformats-officedocument.oleObject"/>
  <Override PartName="/ppt/embeddings/oleObject240.bin" ContentType="application/vnd.openxmlformats-officedocument.oleObject"/>
  <Override PartName="/ppt/embeddings/oleObject241.bin" ContentType="application/vnd.openxmlformats-officedocument.oleObject"/>
  <Override PartName="/ppt/embeddings/oleObject242.bin" ContentType="application/vnd.openxmlformats-officedocument.oleObject"/>
  <Override PartName="/ppt/embeddings/oleObject243.bin" ContentType="application/vnd.openxmlformats-officedocument.oleObject"/>
  <Override PartName="/ppt/embeddings/oleObject244.bin" ContentType="application/vnd.openxmlformats-officedocument.oleObject"/>
  <Override PartName="/ppt/embeddings/oleObject245.bin" ContentType="application/vnd.openxmlformats-officedocument.oleObject"/>
  <Override PartName="/ppt/embeddings/oleObject246.bin" ContentType="application/vnd.openxmlformats-officedocument.oleObject"/>
  <Override PartName="/ppt/embeddings/oleObject247.bin" ContentType="application/vnd.openxmlformats-officedocument.oleObject"/>
  <Override PartName="/ppt/embeddings/oleObject248.bin" ContentType="application/vnd.openxmlformats-officedocument.oleObject"/>
  <Override PartName="/ppt/embeddings/oleObject249.bin" ContentType="application/vnd.openxmlformats-officedocument.oleObject"/>
  <Override PartName="/ppt/embeddings/oleObject250.bin" ContentType="application/vnd.openxmlformats-officedocument.oleObject"/>
  <Override PartName="/ppt/embeddings/oleObject251.bin" ContentType="application/vnd.openxmlformats-officedocument.oleObject"/>
  <Override PartName="/ppt/embeddings/oleObject252.bin" ContentType="application/vnd.openxmlformats-officedocument.oleObject"/>
  <Override PartName="/ppt/embeddings/oleObject253.bin" ContentType="application/vnd.openxmlformats-officedocument.oleObject"/>
  <Override PartName="/ppt/embeddings/oleObject254.bin" ContentType="application/vnd.openxmlformats-officedocument.oleObject"/>
  <Override PartName="/ppt/embeddings/oleObject255.bin" ContentType="application/vnd.openxmlformats-officedocument.oleObject"/>
  <Override PartName="/ppt/embeddings/oleObject256.bin" ContentType="application/vnd.openxmlformats-officedocument.oleObject"/>
  <Override PartName="/ppt/embeddings/oleObject257.bin" ContentType="application/vnd.openxmlformats-officedocument.oleObject"/>
  <Override PartName="/ppt/embeddings/oleObject258.bin" ContentType="application/vnd.openxmlformats-officedocument.oleObject"/>
  <Override PartName="/ppt/embeddings/oleObject259.bin" ContentType="application/vnd.openxmlformats-officedocument.oleObject"/>
  <Override PartName="/ppt/embeddings/oleObject260.bin" ContentType="application/vnd.openxmlformats-officedocument.oleObject"/>
  <Override PartName="/ppt/embeddings/oleObject261.bin" ContentType="application/vnd.openxmlformats-officedocument.oleObject"/>
  <Override PartName="/ppt/embeddings/oleObject262.bin" ContentType="application/vnd.openxmlformats-officedocument.oleObject"/>
  <Override PartName="/ppt/embeddings/oleObject263.bin" ContentType="application/vnd.openxmlformats-officedocument.oleObject"/>
  <Override PartName="/ppt/embeddings/oleObject264.bin" ContentType="application/vnd.openxmlformats-officedocument.oleObject"/>
  <Override PartName="/ppt/embeddings/oleObject265.bin" ContentType="application/vnd.openxmlformats-officedocument.oleObject"/>
  <Override PartName="/ppt/embeddings/oleObject266.bin" ContentType="application/vnd.openxmlformats-officedocument.oleObject"/>
  <Override PartName="/ppt/embeddings/oleObject267.bin" ContentType="application/vnd.openxmlformats-officedocument.oleObject"/>
  <Override PartName="/ppt/embeddings/oleObject268.bin" ContentType="application/vnd.openxmlformats-officedocument.oleObject"/>
  <Override PartName="/ppt/embeddings/oleObject269.bin" ContentType="application/vnd.openxmlformats-officedocument.oleObject"/>
  <Override PartName="/ppt/embeddings/oleObject270.bin" ContentType="application/vnd.openxmlformats-officedocument.oleObject"/>
  <Override PartName="/ppt/embeddings/oleObject271.bin" ContentType="application/vnd.openxmlformats-officedocument.oleObject"/>
  <Override PartName="/ppt/embeddings/oleObject272.bin" ContentType="application/vnd.openxmlformats-officedocument.oleObject"/>
  <Override PartName="/ppt/embeddings/oleObject273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85" r:id="rId1"/>
  </p:sldMasterIdLst>
  <p:notesMasterIdLst>
    <p:notesMasterId r:id="rId42"/>
  </p:notesMasterIdLst>
  <p:handoutMasterIdLst>
    <p:handoutMasterId r:id="rId43"/>
  </p:handoutMasterIdLst>
  <p:sldIdLst>
    <p:sldId id="260" r:id="rId2"/>
    <p:sldId id="489" r:id="rId3"/>
    <p:sldId id="424" r:id="rId4"/>
    <p:sldId id="455" r:id="rId5"/>
    <p:sldId id="425" r:id="rId6"/>
    <p:sldId id="427" r:id="rId7"/>
    <p:sldId id="428" r:id="rId8"/>
    <p:sldId id="429" r:id="rId9"/>
    <p:sldId id="430" r:id="rId10"/>
    <p:sldId id="457" r:id="rId11"/>
    <p:sldId id="432" r:id="rId12"/>
    <p:sldId id="433" r:id="rId13"/>
    <p:sldId id="434" r:id="rId14"/>
    <p:sldId id="435" r:id="rId15"/>
    <p:sldId id="459" r:id="rId16"/>
    <p:sldId id="460" r:id="rId17"/>
    <p:sldId id="461" r:id="rId18"/>
    <p:sldId id="462" r:id="rId19"/>
    <p:sldId id="463" r:id="rId20"/>
    <p:sldId id="436" r:id="rId21"/>
    <p:sldId id="437" r:id="rId22"/>
    <p:sldId id="478" r:id="rId23"/>
    <p:sldId id="414" r:id="rId24"/>
    <p:sldId id="386" r:id="rId25"/>
    <p:sldId id="389" r:id="rId26"/>
    <p:sldId id="472" r:id="rId27"/>
    <p:sldId id="351" r:id="rId28"/>
    <p:sldId id="352" r:id="rId29"/>
    <p:sldId id="480" r:id="rId30"/>
    <p:sldId id="416" r:id="rId31"/>
    <p:sldId id="483" r:id="rId32"/>
    <p:sldId id="484" r:id="rId33"/>
    <p:sldId id="356" r:id="rId34"/>
    <p:sldId id="422" r:id="rId35"/>
    <p:sldId id="399" r:id="rId36"/>
    <p:sldId id="485" r:id="rId37"/>
    <p:sldId id="487" r:id="rId38"/>
    <p:sldId id="400" r:id="rId39"/>
    <p:sldId id="421" r:id="rId40"/>
    <p:sldId id="479" r:id="rId41"/>
  </p:sldIdLst>
  <p:sldSz cx="9144000" cy="6858000" type="screen4x3"/>
  <p:notesSz cx="6935788" cy="9220200"/>
  <p:defaultTextStyle>
    <a:defPPr>
      <a:defRPr lang="en-US"/>
    </a:defPPr>
    <a:lvl1pPr algn="ctr" rtl="0" eaLnBrk="0" fontAlgn="base" hangingPunct="0">
      <a:spcBef>
        <a:spcPct val="20000"/>
      </a:spcBef>
      <a:spcAft>
        <a:spcPct val="0"/>
      </a:spcAft>
      <a:defRPr sz="2400" b="1"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1pPr>
    <a:lvl2pPr marL="457200" algn="ctr" rtl="0" eaLnBrk="0" fontAlgn="base" hangingPunct="0">
      <a:spcBef>
        <a:spcPct val="20000"/>
      </a:spcBef>
      <a:spcAft>
        <a:spcPct val="0"/>
      </a:spcAft>
      <a:defRPr sz="2400" b="1"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2pPr>
    <a:lvl3pPr marL="914400" algn="ctr" rtl="0" eaLnBrk="0" fontAlgn="base" hangingPunct="0">
      <a:spcBef>
        <a:spcPct val="20000"/>
      </a:spcBef>
      <a:spcAft>
        <a:spcPct val="0"/>
      </a:spcAft>
      <a:defRPr sz="2400" b="1"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3pPr>
    <a:lvl4pPr marL="1371600" algn="ctr" rtl="0" eaLnBrk="0" fontAlgn="base" hangingPunct="0">
      <a:spcBef>
        <a:spcPct val="20000"/>
      </a:spcBef>
      <a:spcAft>
        <a:spcPct val="0"/>
      </a:spcAft>
      <a:defRPr sz="2400" b="1"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4pPr>
    <a:lvl5pPr marL="1828800" algn="ctr" rtl="0" eaLnBrk="0" fontAlgn="base" hangingPunct="0">
      <a:spcBef>
        <a:spcPct val="20000"/>
      </a:spcBef>
      <a:spcAft>
        <a:spcPct val="0"/>
      </a:spcAft>
      <a:defRPr sz="2400" b="1"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b="1"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b="1"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b="1"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b="1"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scaleToFitPaper="1" frameSlides="1"/>
  <p:clrMru>
    <a:srgbClr val="800000"/>
    <a:srgbClr val="AA0000"/>
    <a:srgbClr val="FF0000"/>
    <a:srgbClr val="040000"/>
    <a:srgbClr val="FFFF66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8730" autoAdjust="0"/>
  </p:normalViewPr>
  <p:slideViewPr>
    <p:cSldViewPr>
      <p:cViewPr>
        <p:scale>
          <a:sx n="100" d="100"/>
          <a:sy n="100" d="100"/>
        </p:scale>
        <p:origin x="-696" y="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360"/>
    </p:cViewPr>
  </p:sorterViewPr>
  <p:notesViewPr>
    <p:cSldViewPr>
      <p:cViewPr varScale="1">
        <p:scale>
          <a:sx n="61" d="100"/>
          <a:sy n="61" d="100"/>
        </p:scale>
        <p:origin x="-1512" y="-78"/>
      </p:cViewPr>
      <p:guideLst>
        <p:guide orient="horz" pos="2904"/>
        <p:guide pos="2184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viewProps" Target="viewProps.xml"/><Relationship Id="rId47" Type="http://schemas.openxmlformats.org/officeDocument/2006/relationships/theme" Target="theme/theme1.xml"/><Relationship Id="rId48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notesMaster" Target="notesMasters/notesMaster1.xml"/><Relationship Id="rId43" Type="http://schemas.openxmlformats.org/officeDocument/2006/relationships/handoutMaster" Target="handoutMasters/handoutMaster1.xml"/><Relationship Id="rId44" Type="http://schemas.openxmlformats.org/officeDocument/2006/relationships/printerSettings" Target="printerSettings/printerSettings1.bin"/><Relationship Id="rId4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Relationship Id="rId2" Type="http://schemas.openxmlformats.org/officeDocument/2006/relationships/image" Target="../media/image16.emf"/><Relationship Id="rId3" Type="http://schemas.openxmlformats.org/officeDocument/2006/relationships/image" Target="../media/image17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4" Type="http://schemas.openxmlformats.org/officeDocument/2006/relationships/image" Target="../media/image21.wmf"/><Relationship Id="rId5" Type="http://schemas.openxmlformats.org/officeDocument/2006/relationships/image" Target="../media/image22.wmf"/><Relationship Id="rId6" Type="http://schemas.openxmlformats.org/officeDocument/2006/relationships/image" Target="../media/image23.wmf"/><Relationship Id="rId7" Type="http://schemas.openxmlformats.org/officeDocument/2006/relationships/image" Target="../media/image24.wmf"/><Relationship Id="rId1" Type="http://schemas.openxmlformats.org/officeDocument/2006/relationships/image" Target="../media/image18.wmf"/><Relationship Id="rId2" Type="http://schemas.openxmlformats.org/officeDocument/2006/relationships/image" Target="../media/image19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4" Type="http://schemas.openxmlformats.org/officeDocument/2006/relationships/image" Target="../media/image27.emf"/><Relationship Id="rId1" Type="http://schemas.openxmlformats.org/officeDocument/2006/relationships/image" Target="../media/image19.wmf"/><Relationship Id="rId2" Type="http://schemas.openxmlformats.org/officeDocument/2006/relationships/image" Target="../media/image25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4" Type="http://schemas.openxmlformats.org/officeDocument/2006/relationships/image" Target="../media/image30.wmf"/><Relationship Id="rId5" Type="http://schemas.openxmlformats.org/officeDocument/2006/relationships/image" Target="../media/image31.wmf"/><Relationship Id="rId6" Type="http://schemas.openxmlformats.org/officeDocument/2006/relationships/image" Target="../media/image32.wmf"/><Relationship Id="rId1" Type="http://schemas.openxmlformats.org/officeDocument/2006/relationships/image" Target="../media/image6.wmf"/><Relationship Id="rId2" Type="http://schemas.openxmlformats.org/officeDocument/2006/relationships/image" Target="../media/image28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4" Type="http://schemas.openxmlformats.org/officeDocument/2006/relationships/image" Target="../media/image36.emf"/><Relationship Id="rId1" Type="http://schemas.openxmlformats.org/officeDocument/2006/relationships/image" Target="../media/image33.emf"/><Relationship Id="rId2" Type="http://schemas.openxmlformats.org/officeDocument/2006/relationships/image" Target="../media/image34.e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4" Type="http://schemas.openxmlformats.org/officeDocument/2006/relationships/image" Target="../media/image39.wmf"/><Relationship Id="rId5" Type="http://schemas.openxmlformats.org/officeDocument/2006/relationships/image" Target="../media/image40.wmf"/><Relationship Id="rId6" Type="http://schemas.openxmlformats.org/officeDocument/2006/relationships/image" Target="../media/image41.emf"/><Relationship Id="rId1" Type="http://schemas.openxmlformats.org/officeDocument/2006/relationships/image" Target="../media/image6.wmf"/><Relationship Id="rId2" Type="http://schemas.openxmlformats.org/officeDocument/2006/relationships/image" Target="../media/image37.wmf"/></Relationships>
</file>

<file path=ppt/drawings/_rels/vmlDrawing16.vml.rels><?xml version="1.0" encoding="UTF-8" standalone="yes"?>
<Relationships xmlns="http://schemas.openxmlformats.org/package/2006/relationships"><Relationship Id="rId11" Type="http://schemas.openxmlformats.org/officeDocument/2006/relationships/image" Target="../media/image47.wmf"/><Relationship Id="rId12" Type="http://schemas.openxmlformats.org/officeDocument/2006/relationships/image" Target="../media/image48.wmf"/><Relationship Id="rId13" Type="http://schemas.openxmlformats.org/officeDocument/2006/relationships/image" Target="../media/image49.wmf"/><Relationship Id="rId14" Type="http://schemas.openxmlformats.org/officeDocument/2006/relationships/image" Target="../media/image50.wmf"/><Relationship Id="rId15" Type="http://schemas.openxmlformats.org/officeDocument/2006/relationships/image" Target="../media/image51.wmf"/><Relationship Id="rId16" Type="http://schemas.openxmlformats.org/officeDocument/2006/relationships/image" Target="../media/image52.wmf"/><Relationship Id="rId17" Type="http://schemas.openxmlformats.org/officeDocument/2006/relationships/image" Target="../media/image53.wmf"/><Relationship Id="rId18" Type="http://schemas.openxmlformats.org/officeDocument/2006/relationships/image" Target="../media/image54.wmf"/><Relationship Id="rId19" Type="http://schemas.openxmlformats.org/officeDocument/2006/relationships/image" Target="../media/image55.wmf"/><Relationship Id="rId1" Type="http://schemas.openxmlformats.org/officeDocument/2006/relationships/image" Target="../media/image42.wmf"/><Relationship Id="rId2" Type="http://schemas.openxmlformats.org/officeDocument/2006/relationships/image" Target="../media/image43.wmf"/><Relationship Id="rId3" Type="http://schemas.openxmlformats.org/officeDocument/2006/relationships/image" Target="../media/image44.wmf"/><Relationship Id="rId4" Type="http://schemas.openxmlformats.org/officeDocument/2006/relationships/image" Target="../media/image45.wmf"/><Relationship Id="rId5" Type="http://schemas.openxmlformats.org/officeDocument/2006/relationships/image" Target="../media/image37.wmf"/><Relationship Id="rId6" Type="http://schemas.openxmlformats.org/officeDocument/2006/relationships/image" Target="../media/image38.wmf"/><Relationship Id="rId7" Type="http://schemas.openxmlformats.org/officeDocument/2006/relationships/image" Target="../media/image39.wmf"/><Relationship Id="rId8" Type="http://schemas.openxmlformats.org/officeDocument/2006/relationships/image" Target="../media/image40.wmf"/><Relationship Id="rId9" Type="http://schemas.openxmlformats.org/officeDocument/2006/relationships/image" Target="../media/image6.wmf"/><Relationship Id="rId10" Type="http://schemas.openxmlformats.org/officeDocument/2006/relationships/image" Target="../media/image46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wmf"/></Relationships>
</file>

<file path=ppt/drawings/_rels/vmlDrawing18.vml.rels><?xml version="1.0" encoding="UTF-8" standalone="yes"?>
<Relationships xmlns="http://schemas.openxmlformats.org/package/2006/relationships"><Relationship Id="rId11" Type="http://schemas.openxmlformats.org/officeDocument/2006/relationships/image" Target="../media/image63.wmf"/><Relationship Id="rId12" Type="http://schemas.openxmlformats.org/officeDocument/2006/relationships/image" Target="../media/image64.wmf"/><Relationship Id="rId13" Type="http://schemas.openxmlformats.org/officeDocument/2006/relationships/image" Target="../media/image65.wmf"/><Relationship Id="rId1" Type="http://schemas.openxmlformats.org/officeDocument/2006/relationships/image" Target="../media/image57.wmf"/><Relationship Id="rId2" Type="http://schemas.openxmlformats.org/officeDocument/2006/relationships/image" Target="../media/image6.wmf"/><Relationship Id="rId3" Type="http://schemas.openxmlformats.org/officeDocument/2006/relationships/image" Target="../media/image42.wmf"/><Relationship Id="rId4" Type="http://schemas.openxmlformats.org/officeDocument/2006/relationships/image" Target="../media/image58.wmf"/><Relationship Id="rId5" Type="http://schemas.openxmlformats.org/officeDocument/2006/relationships/image" Target="../media/image44.wmf"/><Relationship Id="rId6" Type="http://schemas.openxmlformats.org/officeDocument/2006/relationships/image" Target="../media/image45.wmf"/><Relationship Id="rId7" Type="http://schemas.openxmlformats.org/officeDocument/2006/relationships/image" Target="../media/image59.wmf"/><Relationship Id="rId8" Type="http://schemas.openxmlformats.org/officeDocument/2006/relationships/image" Target="../media/image60.wmf"/><Relationship Id="rId9" Type="http://schemas.openxmlformats.org/officeDocument/2006/relationships/image" Target="../media/image61.wmf"/><Relationship Id="rId10" Type="http://schemas.openxmlformats.org/officeDocument/2006/relationships/image" Target="../media/image62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Relationship Id="rId2" Type="http://schemas.openxmlformats.org/officeDocument/2006/relationships/image" Target="../media/image7.e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4" Type="http://schemas.openxmlformats.org/officeDocument/2006/relationships/image" Target="../media/image68.emf"/><Relationship Id="rId1" Type="http://schemas.openxmlformats.org/officeDocument/2006/relationships/image" Target="../media/image66.emf"/><Relationship Id="rId2" Type="http://schemas.openxmlformats.org/officeDocument/2006/relationships/image" Target="../media/image6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9.emf"/><Relationship Id="rId2" Type="http://schemas.openxmlformats.org/officeDocument/2006/relationships/image" Target="../media/image70.emf"/><Relationship Id="rId3" Type="http://schemas.openxmlformats.org/officeDocument/2006/relationships/image" Target="../media/image6.w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1.emf"/><Relationship Id="rId2" Type="http://schemas.openxmlformats.org/officeDocument/2006/relationships/image" Target="../media/image72.e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75.emf"/><Relationship Id="rId4" Type="http://schemas.openxmlformats.org/officeDocument/2006/relationships/image" Target="../media/image76.wmf"/><Relationship Id="rId1" Type="http://schemas.openxmlformats.org/officeDocument/2006/relationships/image" Target="../media/image73.emf"/><Relationship Id="rId2" Type="http://schemas.openxmlformats.org/officeDocument/2006/relationships/image" Target="../media/image74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5.vml.rels><?xml version="1.0" encoding="UTF-8" standalone="yes"?>
<Relationships xmlns="http://schemas.openxmlformats.org/package/2006/relationships"><Relationship Id="rId3" Type="http://schemas.openxmlformats.org/officeDocument/2006/relationships/image" Target="../media/image79.emf"/><Relationship Id="rId4" Type="http://schemas.openxmlformats.org/officeDocument/2006/relationships/image" Target="../media/image80.emf"/><Relationship Id="rId1" Type="http://schemas.openxmlformats.org/officeDocument/2006/relationships/image" Target="../media/image77.emf"/><Relationship Id="rId2" Type="http://schemas.openxmlformats.org/officeDocument/2006/relationships/image" Target="../media/image78.emf"/></Relationships>
</file>

<file path=ppt/drawings/_rels/vmlDrawing26.vml.rels><?xml version="1.0" encoding="UTF-8" standalone="yes"?>
<Relationships xmlns="http://schemas.openxmlformats.org/package/2006/relationships"><Relationship Id="rId11" Type="http://schemas.openxmlformats.org/officeDocument/2006/relationships/image" Target="../media/image90.wmf"/><Relationship Id="rId12" Type="http://schemas.openxmlformats.org/officeDocument/2006/relationships/image" Target="../media/image91.wmf"/><Relationship Id="rId13" Type="http://schemas.openxmlformats.org/officeDocument/2006/relationships/image" Target="../media/image92.wmf"/><Relationship Id="rId14" Type="http://schemas.openxmlformats.org/officeDocument/2006/relationships/image" Target="../media/image93.emf"/><Relationship Id="rId15" Type="http://schemas.openxmlformats.org/officeDocument/2006/relationships/image" Target="../media/image94.emf"/><Relationship Id="rId16" Type="http://schemas.openxmlformats.org/officeDocument/2006/relationships/image" Target="../media/image95.emf"/><Relationship Id="rId17" Type="http://schemas.openxmlformats.org/officeDocument/2006/relationships/image" Target="../media/image96.emf"/><Relationship Id="rId1" Type="http://schemas.openxmlformats.org/officeDocument/2006/relationships/image" Target="../media/image6.wmf"/><Relationship Id="rId2" Type="http://schemas.openxmlformats.org/officeDocument/2006/relationships/image" Target="../media/image81.wmf"/><Relationship Id="rId3" Type="http://schemas.openxmlformats.org/officeDocument/2006/relationships/image" Target="../media/image82.wmf"/><Relationship Id="rId4" Type="http://schemas.openxmlformats.org/officeDocument/2006/relationships/image" Target="../media/image83.wmf"/><Relationship Id="rId5" Type="http://schemas.openxmlformats.org/officeDocument/2006/relationships/image" Target="../media/image84.wmf"/><Relationship Id="rId6" Type="http://schemas.openxmlformats.org/officeDocument/2006/relationships/image" Target="../media/image85.emf"/><Relationship Id="rId7" Type="http://schemas.openxmlformats.org/officeDocument/2006/relationships/image" Target="../media/image86.emf"/><Relationship Id="rId8" Type="http://schemas.openxmlformats.org/officeDocument/2006/relationships/image" Target="../media/image87.emf"/><Relationship Id="rId9" Type="http://schemas.openxmlformats.org/officeDocument/2006/relationships/image" Target="../media/image88.emf"/><Relationship Id="rId10" Type="http://schemas.openxmlformats.org/officeDocument/2006/relationships/image" Target="../media/image89.wmf"/></Relationships>
</file>

<file path=ppt/drawings/_rels/vmlDrawing27.vml.rels><?xml version="1.0" encoding="UTF-8" standalone="yes"?>
<Relationships xmlns="http://schemas.openxmlformats.org/package/2006/relationships"><Relationship Id="rId11" Type="http://schemas.openxmlformats.org/officeDocument/2006/relationships/image" Target="../media/image102.emf"/><Relationship Id="rId12" Type="http://schemas.openxmlformats.org/officeDocument/2006/relationships/image" Target="../media/image103.emf"/><Relationship Id="rId13" Type="http://schemas.openxmlformats.org/officeDocument/2006/relationships/image" Target="../media/image104.emf"/><Relationship Id="rId14" Type="http://schemas.openxmlformats.org/officeDocument/2006/relationships/image" Target="../media/image105.emf"/><Relationship Id="rId15" Type="http://schemas.openxmlformats.org/officeDocument/2006/relationships/image" Target="../media/image106.emf"/><Relationship Id="rId16" Type="http://schemas.openxmlformats.org/officeDocument/2006/relationships/image" Target="../media/image107.emf"/><Relationship Id="rId17" Type="http://schemas.openxmlformats.org/officeDocument/2006/relationships/image" Target="../media/image108.emf"/><Relationship Id="rId1" Type="http://schemas.openxmlformats.org/officeDocument/2006/relationships/image" Target="../media/image6.wmf"/><Relationship Id="rId2" Type="http://schemas.openxmlformats.org/officeDocument/2006/relationships/image" Target="../media/image89.wmf"/><Relationship Id="rId3" Type="http://schemas.openxmlformats.org/officeDocument/2006/relationships/image" Target="../media/image90.wmf"/><Relationship Id="rId4" Type="http://schemas.openxmlformats.org/officeDocument/2006/relationships/image" Target="../media/image91.wmf"/><Relationship Id="rId5" Type="http://schemas.openxmlformats.org/officeDocument/2006/relationships/image" Target="../media/image92.wmf"/><Relationship Id="rId6" Type="http://schemas.openxmlformats.org/officeDocument/2006/relationships/image" Target="../media/image97.emf"/><Relationship Id="rId7" Type="http://schemas.openxmlformats.org/officeDocument/2006/relationships/image" Target="../media/image98.emf"/><Relationship Id="rId8" Type="http://schemas.openxmlformats.org/officeDocument/2006/relationships/image" Target="../media/image99.emf"/><Relationship Id="rId9" Type="http://schemas.openxmlformats.org/officeDocument/2006/relationships/image" Target="../media/image100.emf"/><Relationship Id="rId10" Type="http://schemas.openxmlformats.org/officeDocument/2006/relationships/image" Target="../media/image101.emf"/></Relationships>
</file>

<file path=ppt/drawings/_rels/vmlDrawing28.vml.rels><?xml version="1.0" encoding="UTF-8" standalone="yes"?>
<Relationships xmlns="http://schemas.openxmlformats.org/package/2006/relationships"><Relationship Id="rId11" Type="http://schemas.openxmlformats.org/officeDocument/2006/relationships/image" Target="../media/image102.emf"/><Relationship Id="rId12" Type="http://schemas.openxmlformats.org/officeDocument/2006/relationships/image" Target="../media/image103.emf"/><Relationship Id="rId13" Type="http://schemas.openxmlformats.org/officeDocument/2006/relationships/image" Target="../media/image104.emf"/><Relationship Id="rId14" Type="http://schemas.openxmlformats.org/officeDocument/2006/relationships/image" Target="../media/image105.emf"/><Relationship Id="rId15" Type="http://schemas.openxmlformats.org/officeDocument/2006/relationships/image" Target="../media/image106.emf"/><Relationship Id="rId16" Type="http://schemas.openxmlformats.org/officeDocument/2006/relationships/image" Target="../media/image107.emf"/><Relationship Id="rId17" Type="http://schemas.openxmlformats.org/officeDocument/2006/relationships/image" Target="../media/image108.emf"/><Relationship Id="rId1" Type="http://schemas.openxmlformats.org/officeDocument/2006/relationships/image" Target="../media/image6.wmf"/><Relationship Id="rId2" Type="http://schemas.openxmlformats.org/officeDocument/2006/relationships/image" Target="../media/image89.wmf"/><Relationship Id="rId3" Type="http://schemas.openxmlformats.org/officeDocument/2006/relationships/image" Target="../media/image90.wmf"/><Relationship Id="rId4" Type="http://schemas.openxmlformats.org/officeDocument/2006/relationships/image" Target="../media/image91.wmf"/><Relationship Id="rId5" Type="http://schemas.openxmlformats.org/officeDocument/2006/relationships/image" Target="../media/image92.wmf"/><Relationship Id="rId6" Type="http://schemas.openxmlformats.org/officeDocument/2006/relationships/image" Target="../media/image97.emf"/><Relationship Id="rId7" Type="http://schemas.openxmlformats.org/officeDocument/2006/relationships/image" Target="../media/image98.emf"/><Relationship Id="rId8" Type="http://schemas.openxmlformats.org/officeDocument/2006/relationships/image" Target="../media/image99.emf"/><Relationship Id="rId9" Type="http://schemas.openxmlformats.org/officeDocument/2006/relationships/image" Target="../media/image100.emf"/><Relationship Id="rId10" Type="http://schemas.openxmlformats.org/officeDocument/2006/relationships/image" Target="../media/image101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30.vml.rels><?xml version="1.0" encoding="UTF-8" standalone="yes"?>
<Relationships xmlns="http://schemas.openxmlformats.org/package/2006/relationships"><Relationship Id="rId11" Type="http://schemas.openxmlformats.org/officeDocument/2006/relationships/image" Target="../media/image102.emf"/><Relationship Id="rId12" Type="http://schemas.openxmlformats.org/officeDocument/2006/relationships/image" Target="../media/image103.emf"/><Relationship Id="rId13" Type="http://schemas.openxmlformats.org/officeDocument/2006/relationships/image" Target="../media/image104.emf"/><Relationship Id="rId14" Type="http://schemas.openxmlformats.org/officeDocument/2006/relationships/image" Target="../media/image105.emf"/><Relationship Id="rId15" Type="http://schemas.openxmlformats.org/officeDocument/2006/relationships/image" Target="../media/image106.emf"/><Relationship Id="rId16" Type="http://schemas.openxmlformats.org/officeDocument/2006/relationships/image" Target="../media/image107.emf"/><Relationship Id="rId17" Type="http://schemas.openxmlformats.org/officeDocument/2006/relationships/image" Target="../media/image108.emf"/><Relationship Id="rId1" Type="http://schemas.openxmlformats.org/officeDocument/2006/relationships/image" Target="../media/image6.wmf"/><Relationship Id="rId2" Type="http://schemas.openxmlformats.org/officeDocument/2006/relationships/image" Target="../media/image89.wmf"/><Relationship Id="rId3" Type="http://schemas.openxmlformats.org/officeDocument/2006/relationships/image" Target="../media/image90.wmf"/><Relationship Id="rId4" Type="http://schemas.openxmlformats.org/officeDocument/2006/relationships/image" Target="../media/image91.wmf"/><Relationship Id="rId5" Type="http://schemas.openxmlformats.org/officeDocument/2006/relationships/image" Target="../media/image92.wmf"/><Relationship Id="rId6" Type="http://schemas.openxmlformats.org/officeDocument/2006/relationships/image" Target="../media/image97.emf"/><Relationship Id="rId7" Type="http://schemas.openxmlformats.org/officeDocument/2006/relationships/image" Target="../media/image98.emf"/><Relationship Id="rId8" Type="http://schemas.openxmlformats.org/officeDocument/2006/relationships/image" Target="../media/image99.emf"/><Relationship Id="rId9" Type="http://schemas.openxmlformats.org/officeDocument/2006/relationships/image" Target="../media/image100.emf"/><Relationship Id="rId10" Type="http://schemas.openxmlformats.org/officeDocument/2006/relationships/image" Target="../media/image101.emf"/></Relationships>
</file>

<file path=ppt/drawings/_rels/vmlDrawing3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4" Type="http://schemas.openxmlformats.org/officeDocument/2006/relationships/image" Target="../media/image20.wmf"/><Relationship Id="rId5" Type="http://schemas.openxmlformats.org/officeDocument/2006/relationships/image" Target="../media/image112.emf"/><Relationship Id="rId1" Type="http://schemas.openxmlformats.org/officeDocument/2006/relationships/image" Target="../media/image110.emf"/><Relationship Id="rId2" Type="http://schemas.openxmlformats.org/officeDocument/2006/relationships/image" Target="../media/image111.emf"/></Relationships>
</file>

<file path=ppt/drawings/_rels/vmlDrawing3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4" Type="http://schemas.openxmlformats.org/officeDocument/2006/relationships/image" Target="../media/image30.wmf"/><Relationship Id="rId5" Type="http://schemas.openxmlformats.org/officeDocument/2006/relationships/image" Target="../media/image31.wmf"/><Relationship Id="rId6" Type="http://schemas.openxmlformats.org/officeDocument/2006/relationships/image" Target="../media/image32.wmf"/><Relationship Id="rId1" Type="http://schemas.openxmlformats.org/officeDocument/2006/relationships/image" Target="../media/image6.wmf"/><Relationship Id="rId2" Type="http://schemas.openxmlformats.org/officeDocument/2006/relationships/image" Target="../media/image28.wmf"/></Relationships>
</file>

<file path=ppt/drawings/_rels/vmlDrawing3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emf"/><Relationship Id="rId4" Type="http://schemas.openxmlformats.org/officeDocument/2006/relationships/image" Target="../media/image116.emf"/><Relationship Id="rId5" Type="http://schemas.openxmlformats.org/officeDocument/2006/relationships/image" Target="../media/image117.emf"/><Relationship Id="rId1" Type="http://schemas.openxmlformats.org/officeDocument/2006/relationships/image" Target="../media/image113.emf"/><Relationship Id="rId2" Type="http://schemas.openxmlformats.org/officeDocument/2006/relationships/image" Target="../media/image114.emf"/></Relationships>
</file>

<file path=ppt/drawings/_rels/vmlDrawing3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wmf"/><Relationship Id="rId4" Type="http://schemas.openxmlformats.org/officeDocument/2006/relationships/image" Target="../media/image120.wmf"/><Relationship Id="rId5" Type="http://schemas.openxmlformats.org/officeDocument/2006/relationships/image" Target="../media/image121.wmf"/><Relationship Id="rId6" Type="http://schemas.openxmlformats.org/officeDocument/2006/relationships/image" Target="../media/image122.wmf"/><Relationship Id="rId7" Type="http://schemas.openxmlformats.org/officeDocument/2006/relationships/image" Target="../media/image123.wmf"/><Relationship Id="rId8" Type="http://schemas.openxmlformats.org/officeDocument/2006/relationships/image" Target="../media/image124.wmf"/><Relationship Id="rId9" Type="http://schemas.openxmlformats.org/officeDocument/2006/relationships/image" Target="../media/image125.wmf"/><Relationship Id="rId10" Type="http://schemas.openxmlformats.org/officeDocument/2006/relationships/image" Target="../media/image126.emf"/><Relationship Id="rId11" Type="http://schemas.openxmlformats.org/officeDocument/2006/relationships/image" Target="../media/image127.wmf"/><Relationship Id="rId1" Type="http://schemas.openxmlformats.org/officeDocument/2006/relationships/image" Target="../media/image6.wmf"/><Relationship Id="rId2" Type="http://schemas.openxmlformats.org/officeDocument/2006/relationships/image" Target="../media/image118.w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8.wmf"/></Relationships>
</file>

<file path=ppt/drawings/_rels/vmlDrawing36.vml.rels><?xml version="1.0" encoding="UTF-8" standalone="yes"?>
<Relationships xmlns="http://schemas.openxmlformats.org/package/2006/relationships"><Relationship Id="rId11" Type="http://schemas.openxmlformats.org/officeDocument/2006/relationships/image" Target="../media/image125.wmf"/><Relationship Id="rId12" Type="http://schemas.openxmlformats.org/officeDocument/2006/relationships/image" Target="../media/image129.wmf"/><Relationship Id="rId13" Type="http://schemas.openxmlformats.org/officeDocument/2006/relationships/image" Target="../media/image127.wmf"/><Relationship Id="rId1" Type="http://schemas.openxmlformats.org/officeDocument/2006/relationships/image" Target="../media/image6.wmf"/><Relationship Id="rId2" Type="http://schemas.openxmlformats.org/officeDocument/2006/relationships/image" Target="../media/image42.wmf"/><Relationship Id="rId3" Type="http://schemas.openxmlformats.org/officeDocument/2006/relationships/image" Target="../media/image58.wmf"/><Relationship Id="rId4" Type="http://schemas.openxmlformats.org/officeDocument/2006/relationships/image" Target="../media/image44.wmf"/><Relationship Id="rId5" Type="http://schemas.openxmlformats.org/officeDocument/2006/relationships/image" Target="../media/image45.wmf"/><Relationship Id="rId6" Type="http://schemas.openxmlformats.org/officeDocument/2006/relationships/image" Target="../media/image59.wmf"/><Relationship Id="rId7" Type="http://schemas.openxmlformats.org/officeDocument/2006/relationships/image" Target="../media/image60.wmf"/><Relationship Id="rId8" Type="http://schemas.openxmlformats.org/officeDocument/2006/relationships/image" Target="../media/image61.wmf"/><Relationship Id="rId9" Type="http://schemas.openxmlformats.org/officeDocument/2006/relationships/image" Target="../media/image62.wmf"/><Relationship Id="rId10" Type="http://schemas.openxmlformats.org/officeDocument/2006/relationships/image" Target="../media/image12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Relationship Id="rId2" Type="http://schemas.openxmlformats.org/officeDocument/2006/relationships/image" Target="../media/image9.wmf"/><Relationship Id="rId3" Type="http://schemas.openxmlformats.org/officeDocument/2006/relationships/image" Target="../media/image10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4" Type="http://schemas.openxmlformats.org/officeDocument/2006/relationships/image" Target="../media/image14.emf"/><Relationship Id="rId1" Type="http://schemas.openxmlformats.org/officeDocument/2006/relationships/image" Target="../media/image11.emf"/><Relationship Id="rId2" Type="http://schemas.openxmlformats.org/officeDocument/2006/relationships/image" Target="../media/image12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92075"/>
            <a:ext cx="7874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66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none" lIns="92959" tIns="46480" rIns="92959" bIns="46480" numCol="1" anchor="ctr" anchorCtr="0" compatLnSpc="1">
            <a:prstTxWarp prst="textNoShape">
              <a:avLst/>
            </a:prstTxWarp>
            <a:spAutoFit/>
          </a:bodyPr>
          <a:lstStyle>
            <a:lvl1pPr algn="l" defTabSz="923925">
              <a:defRPr sz="1200">
                <a:solidFill>
                  <a:srgbClr val="FFFF66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79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978525" y="92075"/>
            <a:ext cx="95726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66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none" lIns="92959" tIns="46480" rIns="92959" bIns="46480" numCol="1" anchor="ctr" anchorCtr="0" compatLnSpc="1">
            <a:prstTxWarp prst="textNoShape">
              <a:avLst/>
            </a:prstTxWarp>
            <a:spAutoFit/>
          </a:bodyPr>
          <a:lstStyle>
            <a:lvl1pPr algn="r" defTabSz="923925">
              <a:defRPr sz="1200">
                <a:solidFill>
                  <a:srgbClr val="FFFF66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79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45563"/>
            <a:ext cx="7207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66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none" lIns="92959" tIns="46480" rIns="92959" bIns="46480" numCol="1" anchor="b" anchorCtr="0" compatLnSpc="1">
            <a:prstTxWarp prst="textNoShape">
              <a:avLst/>
            </a:prstTxWarp>
            <a:spAutoFit/>
          </a:bodyPr>
          <a:lstStyle>
            <a:lvl1pPr algn="l" defTabSz="923925">
              <a:defRPr sz="1200">
                <a:solidFill>
                  <a:srgbClr val="FFFF66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79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6561138" y="8943975"/>
            <a:ext cx="374650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66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none" lIns="92959" tIns="46480" rIns="92959" bIns="46480" numCol="1" anchor="b" anchorCtr="0" compatLnSpc="1">
            <a:prstTxWarp prst="textNoShape">
              <a:avLst/>
            </a:prstTxWarp>
            <a:spAutoFit/>
          </a:bodyPr>
          <a:lstStyle>
            <a:lvl1pPr algn="r" defTabSz="923925">
              <a:defRPr sz="1200">
                <a:solidFill>
                  <a:srgbClr val="FFFF66"/>
                </a:solidFill>
                <a:cs typeface="+mn-cs"/>
              </a:defRPr>
            </a:lvl1pPr>
          </a:lstStyle>
          <a:p>
            <a:pPr>
              <a:defRPr/>
            </a:pPr>
            <a:fld id="{3E7A37B1-8025-5F4E-992C-E11C4EC17F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429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09538"/>
            <a:ext cx="7874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none" lIns="92959" tIns="46480" rIns="92959" bIns="46480" numCol="1" anchor="ctr" anchorCtr="0" compatLnSpc="1">
            <a:prstTxWarp prst="textNoShape">
              <a:avLst/>
            </a:prstTxWarp>
            <a:spAutoFit/>
          </a:bodyPr>
          <a:lstStyle>
            <a:lvl1pPr algn="l" defTabSz="923925">
              <a:defRPr sz="1200">
                <a:solidFill>
                  <a:srgbClr val="FFFF66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940425" y="109538"/>
            <a:ext cx="95726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none" lIns="92959" tIns="46480" rIns="92959" bIns="46480" numCol="1" anchor="ctr" anchorCtr="0" compatLnSpc="1">
            <a:prstTxWarp prst="textNoShape">
              <a:avLst/>
            </a:prstTxWarp>
            <a:spAutoFit/>
          </a:bodyPr>
          <a:lstStyle>
            <a:lvl1pPr algn="r" defTabSz="923925">
              <a:defRPr sz="1200">
                <a:solidFill>
                  <a:srgbClr val="FFFF66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4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9988" y="709613"/>
            <a:ext cx="4635500" cy="34750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34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1388" y="5838825"/>
            <a:ext cx="2649537" cy="1227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none" lIns="92959" tIns="46480" rIns="92959" bIns="4648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034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45563"/>
            <a:ext cx="7207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none" lIns="92959" tIns="46480" rIns="92959" bIns="46480" numCol="1" anchor="b" anchorCtr="0" compatLnSpc="1">
            <a:prstTxWarp prst="textNoShape">
              <a:avLst/>
            </a:prstTxWarp>
            <a:spAutoFit/>
          </a:bodyPr>
          <a:lstStyle>
            <a:lvl1pPr algn="l" defTabSz="923925">
              <a:defRPr sz="1200">
                <a:solidFill>
                  <a:srgbClr val="FFFF66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4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6523038" y="8943975"/>
            <a:ext cx="374650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none" lIns="92959" tIns="46480" rIns="92959" bIns="46480" numCol="1" anchor="b" anchorCtr="0" compatLnSpc="1">
            <a:prstTxWarp prst="textNoShape">
              <a:avLst/>
            </a:prstTxWarp>
            <a:spAutoFit/>
          </a:bodyPr>
          <a:lstStyle>
            <a:lvl1pPr algn="r" defTabSz="923925">
              <a:defRPr sz="1200">
                <a:solidFill>
                  <a:srgbClr val="FFFF66"/>
                </a:solidFill>
                <a:cs typeface="+mn-cs"/>
              </a:defRPr>
            </a:lvl1pPr>
          </a:lstStyle>
          <a:p>
            <a:pPr>
              <a:defRPr/>
            </a:pPr>
            <a:fld id="{1B00E25C-1C11-9743-B0B9-B9EF5A3739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8139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1575" y="709613"/>
            <a:ext cx="4632325" cy="34750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9DB3CB3-FDEA-AE4E-A04D-F0C5132D6A2B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1575" y="709613"/>
            <a:ext cx="4632325" cy="34750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509F618-35C3-0646-AF52-9A86329608A4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1575" y="709613"/>
            <a:ext cx="4632325" cy="34750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81EEDD-D537-0D4D-A53A-5937F1CDCC6F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42" name="Rectangle 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52550" y="3913188"/>
            <a:ext cx="6438900" cy="1693862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GB" noProof="0" smtClean="0"/>
              <a:t>Click to edit Master subtitle style</a:t>
            </a:r>
          </a:p>
        </p:txBody>
      </p:sp>
      <p:sp>
        <p:nvSpPr>
          <p:cNvPr id="317443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695325" y="2298700"/>
            <a:ext cx="7753350" cy="11303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75179900"/>
      </p:ext>
    </p:extLst>
  </p:cSld>
  <p:clrMapOvr>
    <a:masterClrMapping/>
  </p:clrMapOvr>
  <p:transition xmlns:p14="http://schemas.microsoft.com/office/powerpoint/2010/main" spd="slow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667000" y="6400800"/>
            <a:ext cx="4267200" cy="30480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r>
              <a:rPr lang="en-US"/>
              <a:t>Version 2020-2011</a:t>
            </a:r>
            <a:r>
              <a:rPr lang="en-GB"/>
              <a:t>                      </a:t>
            </a:r>
            <a:r>
              <a:rPr lang="en-US"/>
              <a:t>Chapter</a:t>
            </a:r>
            <a:r>
              <a:rPr lang="en-GB"/>
              <a:t>-</a:t>
            </a:r>
            <a:r>
              <a:rPr lang="en-US"/>
              <a:t>4:</a:t>
            </a:r>
            <a:r>
              <a:rPr lang="en-GB"/>
              <a:t> </a:t>
            </a:r>
            <a:r>
              <a:rPr lang="en-US"/>
              <a:t>Filter Realization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2505057"/>
      </p:ext>
    </p:extLst>
  </p:cSld>
  <p:clrMapOvr>
    <a:masterClrMapping/>
  </p:clrMapOvr>
  <p:transition xmlns:p14="http://schemas.microsoft.com/office/powerpoint/2010/main" spd="slow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1475" y="93663"/>
            <a:ext cx="2141538" cy="62309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2100" y="93663"/>
            <a:ext cx="6276975" cy="62309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667000" y="6400800"/>
            <a:ext cx="4267200" cy="30480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r>
              <a:rPr lang="en-US"/>
              <a:t>Version 2020-2011</a:t>
            </a:r>
            <a:r>
              <a:rPr lang="en-GB"/>
              <a:t>                      </a:t>
            </a:r>
            <a:r>
              <a:rPr lang="en-US"/>
              <a:t>Chapter</a:t>
            </a:r>
            <a:r>
              <a:rPr lang="en-GB"/>
              <a:t>-</a:t>
            </a:r>
            <a:r>
              <a:rPr lang="en-US"/>
              <a:t>4:</a:t>
            </a:r>
            <a:r>
              <a:rPr lang="en-GB"/>
              <a:t> </a:t>
            </a:r>
            <a:r>
              <a:rPr lang="en-US"/>
              <a:t>Filter Realization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1340472"/>
      </p:ext>
    </p:extLst>
  </p:cSld>
  <p:clrMapOvr>
    <a:masterClrMapping/>
  </p:clrMapOvr>
  <p:transition xmlns:p14="http://schemas.microsoft.com/office/powerpoint/2010/main" spd="slow">
    <p:pull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100" y="93663"/>
            <a:ext cx="8547100" cy="7810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035050"/>
            <a:ext cx="4202113" cy="52895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59313" y="1035050"/>
            <a:ext cx="4203700" cy="2568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59313" y="3756025"/>
            <a:ext cx="4203700" cy="2568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2667000" y="6400800"/>
            <a:ext cx="4267200" cy="30480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r>
              <a:rPr lang="en-US"/>
              <a:t>Version 2020-2011</a:t>
            </a:r>
            <a:r>
              <a:rPr lang="en-GB"/>
              <a:t>                      </a:t>
            </a:r>
            <a:r>
              <a:rPr lang="en-US"/>
              <a:t>Chapter</a:t>
            </a:r>
            <a:r>
              <a:rPr lang="en-GB"/>
              <a:t>-</a:t>
            </a:r>
            <a:r>
              <a:rPr lang="en-US"/>
              <a:t>4:</a:t>
            </a:r>
            <a:r>
              <a:rPr lang="en-GB"/>
              <a:t> </a:t>
            </a:r>
            <a:r>
              <a:rPr lang="en-US"/>
              <a:t>Filter Realization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0174501"/>
      </p:ext>
    </p:extLst>
  </p:cSld>
  <p:clrMapOvr>
    <a:masterClrMapping/>
  </p:clrMapOvr>
  <p:transition xmlns:p14="http://schemas.microsoft.com/office/powerpoint/2010/main" spd="slow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667000" y="6400800"/>
            <a:ext cx="4267200" cy="30480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r>
              <a:rPr lang="en-US"/>
              <a:t>Version 2020-2011</a:t>
            </a:r>
            <a:r>
              <a:rPr lang="en-GB"/>
              <a:t>                      </a:t>
            </a:r>
            <a:r>
              <a:rPr lang="en-US"/>
              <a:t>Chapter</a:t>
            </a:r>
            <a:r>
              <a:rPr lang="en-GB"/>
              <a:t>-</a:t>
            </a:r>
            <a:r>
              <a:rPr lang="en-US"/>
              <a:t>4:</a:t>
            </a:r>
            <a:r>
              <a:rPr lang="en-GB"/>
              <a:t> </a:t>
            </a:r>
            <a:r>
              <a:rPr lang="en-US"/>
              <a:t>Filter Realization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1096492"/>
      </p:ext>
    </p:extLst>
  </p:cSld>
  <p:clrMapOvr>
    <a:masterClrMapping/>
  </p:clrMapOvr>
  <p:transition xmlns:p14="http://schemas.microsoft.com/office/powerpoint/2010/main" spd="slow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667000" y="6400800"/>
            <a:ext cx="4267200" cy="30480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r>
              <a:rPr lang="en-US"/>
              <a:t>Version 2020-2011</a:t>
            </a:r>
            <a:r>
              <a:rPr lang="en-GB"/>
              <a:t>                      </a:t>
            </a:r>
            <a:r>
              <a:rPr lang="en-US"/>
              <a:t>Chapter</a:t>
            </a:r>
            <a:r>
              <a:rPr lang="en-GB"/>
              <a:t>-</a:t>
            </a:r>
            <a:r>
              <a:rPr lang="en-US"/>
              <a:t>4:</a:t>
            </a:r>
            <a:r>
              <a:rPr lang="en-GB"/>
              <a:t> </a:t>
            </a:r>
            <a:r>
              <a:rPr lang="en-US"/>
              <a:t>Filter Realization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3189058"/>
      </p:ext>
    </p:extLst>
  </p:cSld>
  <p:clrMapOvr>
    <a:masterClrMapping/>
  </p:clrMapOvr>
  <p:transition xmlns:p14="http://schemas.microsoft.com/office/powerpoint/2010/main" spd="slow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35050"/>
            <a:ext cx="4202113" cy="5289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9313" y="1035050"/>
            <a:ext cx="4203700" cy="5289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667000" y="6400800"/>
            <a:ext cx="4267200" cy="30480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r>
              <a:rPr lang="en-US"/>
              <a:t>Version 2020-2011</a:t>
            </a:r>
            <a:r>
              <a:rPr lang="en-GB"/>
              <a:t>                      </a:t>
            </a:r>
            <a:r>
              <a:rPr lang="en-US"/>
              <a:t>Chapter</a:t>
            </a:r>
            <a:r>
              <a:rPr lang="en-GB"/>
              <a:t>-</a:t>
            </a:r>
            <a:r>
              <a:rPr lang="en-US"/>
              <a:t>4:</a:t>
            </a:r>
            <a:r>
              <a:rPr lang="en-GB"/>
              <a:t> </a:t>
            </a:r>
            <a:r>
              <a:rPr lang="en-US"/>
              <a:t>Filter Realization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3173469"/>
      </p:ext>
    </p:extLst>
  </p:cSld>
  <p:clrMapOvr>
    <a:masterClrMapping/>
  </p:clrMapOvr>
  <p:transition xmlns:p14="http://schemas.microsoft.com/office/powerpoint/2010/main" spd="slow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2667000" y="6400800"/>
            <a:ext cx="4267200" cy="30480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r>
              <a:rPr lang="en-US"/>
              <a:t>Version 2020-2011</a:t>
            </a:r>
            <a:r>
              <a:rPr lang="en-GB"/>
              <a:t>                      </a:t>
            </a:r>
            <a:r>
              <a:rPr lang="en-US"/>
              <a:t>Chapter</a:t>
            </a:r>
            <a:r>
              <a:rPr lang="en-GB"/>
              <a:t>-</a:t>
            </a:r>
            <a:r>
              <a:rPr lang="en-US"/>
              <a:t>4:</a:t>
            </a:r>
            <a:r>
              <a:rPr lang="en-GB"/>
              <a:t> </a:t>
            </a:r>
            <a:r>
              <a:rPr lang="en-US"/>
              <a:t>Filter Realization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0945491"/>
      </p:ext>
    </p:extLst>
  </p:cSld>
  <p:clrMapOvr>
    <a:masterClrMapping/>
  </p:clrMapOvr>
  <p:transition xmlns:p14="http://schemas.microsoft.com/office/powerpoint/2010/main" spd="slow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2667000" y="6400800"/>
            <a:ext cx="4267200" cy="30480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r>
              <a:rPr lang="en-US"/>
              <a:t>Version 2020-2011</a:t>
            </a:r>
            <a:r>
              <a:rPr lang="en-GB"/>
              <a:t>                      </a:t>
            </a:r>
            <a:r>
              <a:rPr lang="en-US"/>
              <a:t>Chapter</a:t>
            </a:r>
            <a:r>
              <a:rPr lang="en-GB"/>
              <a:t>-</a:t>
            </a:r>
            <a:r>
              <a:rPr lang="en-US"/>
              <a:t>4:</a:t>
            </a:r>
            <a:r>
              <a:rPr lang="en-GB"/>
              <a:t> </a:t>
            </a:r>
            <a:r>
              <a:rPr lang="en-US"/>
              <a:t>Filter Realization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3116226"/>
      </p:ext>
    </p:extLst>
  </p:cSld>
  <p:clrMapOvr>
    <a:masterClrMapping/>
  </p:clrMapOvr>
  <p:transition xmlns:p14="http://schemas.microsoft.com/office/powerpoint/2010/main" spd="slow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2667000" y="6400800"/>
            <a:ext cx="4267200" cy="30480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r>
              <a:rPr lang="en-US"/>
              <a:t>Version 2020-2011</a:t>
            </a:r>
            <a:r>
              <a:rPr lang="en-GB"/>
              <a:t>                      </a:t>
            </a:r>
            <a:r>
              <a:rPr lang="en-US"/>
              <a:t>Chapter</a:t>
            </a:r>
            <a:r>
              <a:rPr lang="en-GB"/>
              <a:t>-</a:t>
            </a:r>
            <a:r>
              <a:rPr lang="en-US"/>
              <a:t>4:</a:t>
            </a:r>
            <a:r>
              <a:rPr lang="en-GB"/>
              <a:t> </a:t>
            </a:r>
            <a:r>
              <a:rPr lang="en-US"/>
              <a:t>Filter Realization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5516169"/>
      </p:ext>
    </p:extLst>
  </p:cSld>
  <p:clrMapOvr>
    <a:masterClrMapping/>
  </p:clrMapOvr>
  <p:transition xmlns:p14="http://schemas.microsoft.com/office/powerpoint/2010/main" spd="slow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667000" y="6400800"/>
            <a:ext cx="4267200" cy="30480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r>
              <a:rPr lang="en-US"/>
              <a:t>Version 2020-2011</a:t>
            </a:r>
            <a:r>
              <a:rPr lang="en-GB"/>
              <a:t>                      </a:t>
            </a:r>
            <a:r>
              <a:rPr lang="en-US"/>
              <a:t>Chapter</a:t>
            </a:r>
            <a:r>
              <a:rPr lang="en-GB"/>
              <a:t>-</a:t>
            </a:r>
            <a:r>
              <a:rPr lang="en-US"/>
              <a:t>4:</a:t>
            </a:r>
            <a:r>
              <a:rPr lang="en-GB"/>
              <a:t> </a:t>
            </a:r>
            <a:r>
              <a:rPr lang="en-US"/>
              <a:t>Filter Realization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6180440"/>
      </p:ext>
    </p:extLst>
  </p:cSld>
  <p:clrMapOvr>
    <a:masterClrMapping/>
  </p:clrMapOvr>
  <p:transition xmlns:p14="http://schemas.microsoft.com/office/powerpoint/2010/main" spd="slow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667000" y="6400800"/>
            <a:ext cx="4267200" cy="30480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r>
              <a:rPr lang="en-US"/>
              <a:t>Version 2020-2011</a:t>
            </a:r>
            <a:r>
              <a:rPr lang="en-GB"/>
              <a:t>                      </a:t>
            </a:r>
            <a:r>
              <a:rPr lang="en-US"/>
              <a:t>Chapter</a:t>
            </a:r>
            <a:r>
              <a:rPr lang="en-GB"/>
              <a:t>-</a:t>
            </a:r>
            <a:r>
              <a:rPr lang="en-US"/>
              <a:t>4:</a:t>
            </a:r>
            <a:r>
              <a:rPr lang="en-GB"/>
              <a:t> </a:t>
            </a:r>
            <a:r>
              <a:rPr lang="en-US"/>
              <a:t>Filter Realization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1364644"/>
      </p:ext>
    </p:extLst>
  </p:cSld>
  <p:clrMapOvr>
    <a:masterClrMapping/>
  </p:clrMapOvr>
  <p:transition xmlns:p14="http://schemas.microsoft.com/office/powerpoint/2010/main" spd="slow">
    <p:pull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1">
                <a:gamma/>
                <a:tint val="69804"/>
                <a:invGamma/>
              </a:schemeClr>
            </a:gs>
            <a:gs pos="100000">
              <a:schemeClr val="tx1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035050"/>
            <a:ext cx="8558213" cy="528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Master text style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31641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92100" y="93663"/>
            <a:ext cx="8547100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316420" name="Line 4"/>
          <p:cNvSpPr>
            <a:spLocks noChangeShapeType="1"/>
          </p:cNvSpPr>
          <p:nvPr/>
        </p:nvSpPr>
        <p:spPr bwMode="auto">
          <a:xfrm flipH="1">
            <a:off x="219075" y="968375"/>
            <a:ext cx="870585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16421" name="Rectangle 5"/>
          <p:cNvSpPr>
            <a:spLocks noChangeArrowheads="1"/>
          </p:cNvSpPr>
          <p:nvPr/>
        </p:nvSpPr>
        <p:spPr bwMode="auto">
          <a:xfrm>
            <a:off x="228600" y="6400800"/>
            <a:ext cx="281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l">
              <a:spcBef>
                <a:spcPct val="0"/>
              </a:spcBef>
              <a:defRPr/>
            </a:pPr>
            <a:r>
              <a:rPr lang="en-GB" sz="1200" b="0" dirty="0" smtClean="0">
                <a:cs typeface="+mn-cs"/>
              </a:rPr>
              <a:t>DSP-CIS </a:t>
            </a:r>
            <a:r>
              <a:rPr lang="en-GB" sz="1200" b="0" dirty="0" smtClean="0">
                <a:cs typeface="+mn-cs"/>
              </a:rPr>
              <a:t>2019-2020</a:t>
            </a:r>
            <a:r>
              <a:rPr lang="en-US" sz="1200" b="0" baseline="0" dirty="0" smtClean="0">
                <a:cs typeface="+mn-cs"/>
              </a:rPr>
              <a:t>  </a:t>
            </a:r>
            <a:r>
              <a:rPr lang="en-US" sz="1200" b="0" dirty="0" smtClean="0">
                <a:cs typeface="+mn-cs"/>
              </a:rPr>
              <a:t>/  Chapter-5: </a:t>
            </a:r>
            <a:r>
              <a:rPr lang="en-US" sz="1200" b="0" dirty="0">
                <a:cs typeface="+mn-cs"/>
              </a:rPr>
              <a:t>Filter </a:t>
            </a:r>
            <a:r>
              <a:rPr lang="en-US" sz="1200" b="0" dirty="0" smtClean="0">
                <a:cs typeface="+mn-cs"/>
              </a:rPr>
              <a:t>Realization</a:t>
            </a:r>
          </a:p>
        </p:txBody>
      </p:sp>
      <p:sp>
        <p:nvSpPr>
          <p:cNvPr id="316423" name="Rectangle 7"/>
          <p:cNvSpPr>
            <a:spLocks noChangeArrowheads="1"/>
          </p:cNvSpPr>
          <p:nvPr/>
        </p:nvSpPr>
        <p:spPr bwMode="auto">
          <a:xfrm>
            <a:off x="7034213" y="6400800"/>
            <a:ext cx="1828800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r">
              <a:spcBef>
                <a:spcPct val="0"/>
              </a:spcBef>
              <a:defRPr/>
            </a:pPr>
            <a:r>
              <a:rPr lang="en-GB" sz="1200" b="0" dirty="0" smtClean="0">
                <a:cs typeface="+mn-cs"/>
              </a:rPr>
              <a:t> </a:t>
            </a:r>
            <a:fld id="{3B8C3D21-D7F3-A543-A7BB-18F056612D64}" type="slidenum">
              <a:rPr lang="en-GB" sz="1200" b="0" smtClean="0">
                <a:cs typeface="+mn-cs"/>
              </a:rPr>
              <a:pPr algn="r">
                <a:spcBef>
                  <a:spcPct val="0"/>
                </a:spcBef>
                <a:defRPr/>
              </a:pPr>
              <a:t>‹#›</a:t>
            </a:fld>
            <a:r>
              <a:rPr lang="en-GB" sz="1200" b="0" dirty="0" smtClean="0">
                <a:cs typeface="+mn-cs"/>
              </a:rPr>
              <a:t> / 40</a:t>
            </a:r>
            <a:endParaRPr lang="en-GB" sz="1200" b="0" dirty="0">
              <a:cs typeface="+mn-cs"/>
            </a:endParaRPr>
          </a:p>
        </p:txBody>
      </p:sp>
      <p:sp>
        <p:nvSpPr>
          <p:cNvPr id="316424" name="Line 8"/>
          <p:cNvSpPr>
            <a:spLocks noChangeShapeType="1"/>
          </p:cNvSpPr>
          <p:nvPr/>
        </p:nvSpPr>
        <p:spPr bwMode="auto">
          <a:xfrm flipH="1">
            <a:off x="228600" y="6324600"/>
            <a:ext cx="870585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8" r:id="rId1"/>
    <p:sldLayoutId id="2147484119" r:id="rId2"/>
    <p:sldLayoutId id="2147484120" r:id="rId3"/>
    <p:sldLayoutId id="2147484121" r:id="rId4"/>
    <p:sldLayoutId id="2147484122" r:id="rId5"/>
    <p:sldLayoutId id="2147484123" r:id="rId6"/>
    <p:sldLayoutId id="2147484124" r:id="rId7"/>
    <p:sldLayoutId id="2147484125" r:id="rId8"/>
    <p:sldLayoutId id="2147484126" r:id="rId9"/>
    <p:sldLayoutId id="2147484127" r:id="rId10"/>
    <p:sldLayoutId id="2147484128" r:id="rId11"/>
    <p:sldLayoutId id="2147484129" r:id="rId12"/>
  </p:sldLayoutIdLst>
  <p:transition xmlns:p14="http://schemas.microsoft.com/office/powerpoint/2010/main" spd="slow">
    <p:pull/>
  </p:transition>
  <p:hf sldNum="0" hdr="0" dt="0"/>
  <p:txStyles>
    <p:titleStyle>
      <a:lvl1pPr algn="ctr" defTabSz="762000" rtl="0" eaLnBrk="0" fontAlgn="base" hangingPunct="0">
        <a:lnSpc>
          <a:spcPct val="75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+mj-lt"/>
          <a:ea typeface="+mj-ea"/>
          <a:cs typeface="ＭＳ Ｐゴシック" charset="0"/>
        </a:defRPr>
      </a:lvl1pPr>
      <a:lvl2pPr algn="ctr" defTabSz="762000" rtl="0" eaLnBrk="0" fontAlgn="base" hangingPunct="0">
        <a:lnSpc>
          <a:spcPct val="75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2pPr>
      <a:lvl3pPr algn="ctr" defTabSz="762000" rtl="0" eaLnBrk="0" fontAlgn="base" hangingPunct="0">
        <a:lnSpc>
          <a:spcPct val="75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3pPr>
      <a:lvl4pPr algn="ctr" defTabSz="762000" rtl="0" eaLnBrk="0" fontAlgn="base" hangingPunct="0">
        <a:lnSpc>
          <a:spcPct val="75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4pPr>
      <a:lvl5pPr algn="ctr" defTabSz="762000" rtl="0" eaLnBrk="0" fontAlgn="base" hangingPunct="0">
        <a:lnSpc>
          <a:spcPct val="75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defTabSz="762000" rtl="0" eaLnBrk="0" fontAlgn="base" hangingPunct="0">
        <a:lnSpc>
          <a:spcPct val="75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ＭＳ Ｐゴシック" charset="0"/>
        </a:defRPr>
      </a:lvl6pPr>
      <a:lvl7pPr marL="914400" algn="ctr" defTabSz="762000" rtl="0" eaLnBrk="0" fontAlgn="base" hangingPunct="0">
        <a:lnSpc>
          <a:spcPct val="75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ＭＳ Ｐゴシック" charset="0"/>
        </a:defRPr>
      </a:lvl7pPr>
      <a:lvl8pPr marL="1371600" algn="ctr" defTabSz="762000" rtl="0" eaLnBrk="0" fontAlgn="base" hangingPunct="0">
        <a:lnSpc>
          <a:spcPct val="75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ＭＳ Ｐゴシック" charset="0"/>
        </a:defRPr>
      </a:lvl8pPr>
      <a:lvl9pPr marL="1828800" algn="ctr" defTabSz="762000" rtl="0" eaLnBrk="0" fontAlgn="base" hangingPunct="0">
        <a:lnSpc>
          <a:spcPct val="75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ＭＳ Ｐゴシック" charset="0"/>
        </a:defRPr>
      </a:lvl9pPr>
    </p:titleStyle>
    <p:bodyStyle>
      <a:lvl1pPr marL="342900" indent="-342900" algn="l" defTabSz="762000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800" b="1">
          <a:solidFill>
            <a:schemeClr val="bg1"/>
          </a:solidFill>
          <a:latin typeface="+mn-lt"/>
          <a:ea typeface="+mn-ea"/>
          <a:cs typeface="ＭＳ Ｐゴシック" charset="0"/>
        </a:defRPr>
      </a:lvl1pPr>
      <a:lvl2pPr marL="742950" indent="-285750" algn="l" defTabSz="762000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400">
          <a:solidFill>
            <a:schemeClr val="bg1"/>
          </a:solidFill>
          <a:latin typeface="+mn-lt"/>
          <a:ea typeface="+mn-ea"/>
        </a:defRPr>
      </a:lvl2pPr>
      <a:lvl3pPr marL="1143000" indent="-228600" algn="l" defTabSz="762000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bg1"/>
          </a:solidFill>
          <a:latin typeface="+mn-lt"/>
          <a:ea typeface="+mn-ea"/>
        </a:defRPr>
      </a:lvl3pPr>
      <a:lvl4pPr marL="1600200" indent="-228600" algn="l" defTabSz="762000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000">
          <a:solidFill>
            <a:schemeClr val="bg1"/>
          </a:solidFill>
          <a:latin typeface="+mn-lt"/>
          <a:ea typeface="+mn-ea"/>
        </a:defRPr>
      </a:lvl4pPr>
      <a:lvl5pPr marL="2057400" indent="-228600" algn="l" defTabSz="762000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bg1"/>
          </a:solidFill>
          <a:latin typeface="+mn-lt"/>
          <a:ea typeface="+mn-ea"/>
        </a:defRPr>
      </a:lvl5pPr>
      <a:lvl6pPr marL="2514600" indent="-228600" algn="l" defTabSz="762000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bg1"/>
          </a:solidFill>
          <a:latin typeface="+mn-lt"/>
          <a:ea typeface="+mn-ea"/>
        </a:defRPr>
      </a:lvl6pPr>
      <a:lvl7pPr marL="2971800" indent="-228600" algn="l" defTabSz="762000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bg1"/>
          </a:solidFill>
          <a:latin typeface="+mn-lt"/>
          <a:ea typeface="+mn-ea"/>
        </a:defRPr>
      </a:lvl7pPr>
      <a:lvl8pPr marL="3429000" indent="-228600" algn="l" defTabSz="762000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bg1"/>
          </a:solidFill>
          <a:latin typeface="+mn-lt"/>
          <a:ea typeface="+mn-ea"/>
        </a:defRPr>
      </a:lvl8pPr>
      <a:lvl9pPr marL="3886200" indent="-228600" algn="l" defTabSz="762000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bg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oleObject" Target="../embeddings/oleObject26.bin"/><Relationship Id="rId5" Type="http://schemas.openxmlformats.org/officeDocument/2006/relationships/image" Target="../media/image11.emf"/><Relationship Id="rId6" Type="http://schemas.openxmlformats.org/officeDocument/2006/relationships/oleObject" Target="../embeddings/oleObject27.bin"/><Relationship Id="rId7" Type="http://schemas.openxmlformats.org/officeDocument/2006/relationships/image" Target="../media/image12.emf"/><Relationship Id="rId8" Type="http://schemas.openxmlformats.org/officeDocument/2006/relationships/oleObject" Target="../embeddings/oleObject28.bin"/><Relationship Id="rId9" Type="http://schemas.openxmlformats.org/officeDocument/2006/relationships/image" Target="../media/image13.emf"/><Relationship Id="rId10" Type="http://schemas.openxmlformats.org/officeDocument/2006/relationships/oleObject" Target="../embeddings/oleObject29.bin"/><Relationship Id="rId11" Type="http://schemas.openxmlformats.org/officeDocument/2006/relationships/image" Target="../media/image14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4" Type="http://schemas.openxmlformats.org/officeDocument/2006/relationships/image" Target="../media/image6.wmf"/><Relationship Id="rId5" Type="http://schemas.openxmlformats.org/officeDocument/2006/relationships/oleObject" Target="../embeddings/oleObject31.bin"/><Relationship Id="rId6" Type="http://schemas.openxmlformats.org/officeDocument/2006/relationships/oleObject" Target="../embeddings/oleObject32.bin"/><Relationship Id="rId7" Type="http://schemas.openxmlformats.org/officeDocument/2006/relationships/oleObject" Target="../embeddings/oleObject33.bin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4" Type="http://schemas.openxmlformats.org/officeDocument/2006/relationships/image" Target="../media/image6.wmf"/><Relationship Id="rId5" Type="http://schemas.openxmlformats.org/officeDocument/2006/relationships/oleObject" Target="../embeddings/oleObject35.bin"/><Relationship Id="rId6" Type="http://schemas.openxmlformats.org/officeDocument/2006/relationships/oleObject" Target="../embeddings/oleObject36.bin"/><Relationship Id="rId7" Type="http://schemas.openxmlformats.org/officeDocument/2006/relationships/oleObject" Target="../embeddings/oleObject37.bin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.bin"/><Relationship Id="rId4" Type="http://schemas.openxmlformats.org/officeDocument/2006/relationships/image" Target="../media/image15.emf"/><Relationship Id="rId5" Type="http://schemas.openxmlformats.org/officeDocument/2006/relationships/oleObject" Target="../embeddings/oleObject39.bin"/><Relationship Id="rId6" Type="http://schemas.openxmlformats.org/officeDocument/2006/relationships/image" Target="../media/image16.emf"/><Relationship Id="rId7" Type="http://schemas.openxmlformats.org/officeDocument/2006/relationships/oleObject" Target="../embeddings/oleObject40.bin"/><Relationship Id="rId8" Type="http://schemas.openxmlformats.org/officeDocument/2006/relationships/image" Target="../media/image17.w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45.bin"/><Relationship Id="rId12" Type="http://schemas.openxmlformats.org/officeDocument/2006/relationships/image" Target="../media/image22.wmf"/><Relationship Id="rId13" Type="http://schemas.openxmlformats.org/officeDocument/2006/relationships/oleObject" Target="../embeddings/oleObject46.bin"/><Relationship Id="rId14" Type="http://schemas.openxmlformats.org/officeDocument/2006/relationships/image" Target="../media/image23.wmf"/><Relationship Id="rId15" Type="http://schemas.openxmlformats.org/officeDocument/2006/relationships/oleObject" Target="../embeddings/oleObject47.bin"/><Relationship Id="rId16" Type="http://schemas.openxmlformats.org/officeDocument/2006/relationships/image" Target="../media/image24.w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41.bin"/><Relationship Id="rId4" Type="http://schemas.openxmlformats.org/officeDocument/2006/relationships/image" Target="../media/image18.wmf"/><Relationship Id="rId5" Type="http://schemas.openxmlformats.org/officeDocument/2006/relationships/oleObject" Target="../embeddings/oleObject42.bin"/><Relationship Id="rId6" Type="http://schemas.openxmlformats.org/officeDocument/2006/relationships/image" Target="../media/image19.wmf"/><Relationship Id="rId7" Type="http://schemas.openxmlformats.org/officeDocument/2006/relationships/oleObject" Target="../embeddings/oleObject43.bin"/><Relationship Id="rId8" Type="http://schemas.openxmlformats.org/officeDocument/2006/relationships/image" Target="../media/image20.wmf"/><Relationship Id="rId9" Type="http://schemas.openxmlformats.org/officeDocument/2006/relationships/oleObject" Target="../embeddings/oleObject44.bin"/><Relationship Id="rId10" Type="http://schemas.openxmlformats.org/officeDocument/2006/relationships/image" Target="../media/image21.wmf"/></Relationships>
</file>

<file path=ppt/slides/_rels/slide16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52.bin"/><Relationship Id="rId12" Type="http://schemas.openxmlformats.org/officeDocument/2006/relationships/oleObject" Target="../embeddings/oleObject53.bin"/><Relationship Id="rId13" Type="http://schemas.openxmlformats.org/officeDocument/2006/relationships/oleObject" Target="../embeddings/oleObject54.bin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48.bin"/><Relationship Id="rId4" Type="http://schemas.openxmlformats.org/officeDocument/2006/relationships/image" Target="../media/image19.wmf"/><Relationship Id="rId5" Type="http://schemas.openxmlformats.org/officeDocument/2006/relationships/oleObject" Target="../embeddings/oleObject49.bin"/><Relationship Id="rId6" Type="http://schemas.openxmlformats.org/officeDocument/2006/relationships/image" Target="../media/image25.wmf"/><Relationship Id="rId7" Type="http://schemas.openxmlformats.org/officeDocument/2006/relationships/oleObject" Target="../embeddings/oleObject50.bin"/><Relationship Id="rId8" Type="http://schemas.openxmlformats.org/officeDocument/2006/relationships/image" Target="../media/image26.emf"/><Relationship Id="rId9" Type="http://schemas.openxmlformats.org/officeDocument/2006/relationships/oleObject" Target="../embeddings/oleObject51.bin"/><Relationship Id="rId10" Type="http://schemas.openxmlformats.org/officeDocument/2006/relationships/image" Target="../media/image27.emf"/></Relationships>
</file>

<file path=ppt/slides/_rels/slide1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9.wmf"/><Relationship Id="rId12" Type="http://schemas.openxmlformats.org/officeDocument/2006/relationships/oleObject" Target="../embeddings/oleObject61.bin"/><Relationship Id="rId13" Type="http://schemas.openxmlformats.org/officeDocument/2006/relationships/image" Target="../media/image30.wmf"/><Relationship Id="rId14" Type="http://schemas.openxmlformats.org/officeDocument/2006/relationships/oleObject" Target="../embeddings/oleObject62.bin"/><Relationship Id="rId15" Type="http://schemas.openxmlformats.org/officeDocument/2006/relationships/image" Target="../media/image31.wmf"/><Relationship Id="rId16" Type="http://schemas.openxmlformats.org/officeDocument/2006/relationships/oleObject" Target="../embeddings/oleObject63.bin"/><Relationship Id="rId17" Type="http://schemas.openxmlformats.org/officeDocument/2006/relationships/image" Target="../media/image32.wmf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55.bin"/><Relationship Id="rId4" Type="http://schemas.openxmlformats.org/officeDocument/2006/relationships/image" Target="../media/image6.wmf"/><Relationship Id="rId5" Type="http://schemas.openxmlformats.org/officeDocument/2006/relationships/oleObject" Target="../embeddings/oleObject56.bin"/><Relationship Id="rId6" Type="http://schemas.openxmlformats.org/officeDocument/2006/relationships/oleObject" Target="../embeddings/oleObject57.bin"/><Relationship Id="rId7" Type="http://schemas.openxmlformats.org/officeDocument/2006/relationships/oleObject" Target="../embeddings/oleObject58.bin"/><Relationship Id="rId8" Type="http://schemas.openxmlformats.org/officeDocument/2006/relationships/oleObject" Target="../embeddings/oleObject59.bin"/><Relationship Id="rId9" Type="http://schemas.openxmlformats.org/officeDocument/2006/relationships/image" Target="../media/image28.wmf"/><Relationship Id="rId10" Type="http://schemas.openxmlformats.org/officeDocument/2006/relationships/oleObject" Target="../embeddings/oleObject60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4.bin"/><Relationship Id="rId4" Type="http://schemas.openxmlformats.org/officeDocument/2006/relationships/image" Target="../media/image33.emf"/><Relationship Id="rId5" Type="http://schemas.openxmlformats.org/officeDocument/2006/relationships/oleObject" Target="../embeddings/oleObject65.bin"/><Relationship Id="rId6" Type="http://schemas.openxmlformats.org/officeDocument/2006/relationships/image" Target="../media/image34.emf"/><Relationship Id="rId7" Type="http://schemas.openxmlformats.org/officeDocument/2006/relationships/oleObject" Target="../embeddings/oleObject66.bin"/><Relationship Id="rId8" Type="http://schemas.openxmlformats.org/officeDocument/2006/relationships/image" Target="../media/image35.emf"/><Relationship Id="rId9" Type="http://schemas.openxmlformats.org/officeDocument/2006/relationships/oleObject" Target="../embeddings/oleObject67.bin"/><Relationship Id="rId10" Type="http://schemas.openxmlformats.org/officeDocument/2006/relationships/image" Target="../media/image36.emf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8.wmf"/><Relationship Id="rId12" Type="http://schemas.openxmlformats.org/officeDocument/2006/relationships/oleObject" Target="../embeddings/oleObject74.bin"/><Relationship Id="rId13" Type="http://schemas.openxmlformats.org/officeDocument/2006/relationships/image" Target="../media/image39.wmf"/><Relationship Id="rId14" Type="http://schemas.openxmlformats.org/officeDocument/2006/relationships/oleObject" Target="../embeddings/oleObject75.bin"/><Relationship Id="rId15" Type="http://schemas.openxmlformats.org/officeDocument/2006/relationships/image" Target="../media/image40.wmf"/><Relationship Id="rId16" Type="http://schemas.openxmlformats.org/officeDocument/2006/relationships/oleObject" Target="../embeddings/oleObject76.bin"/><Relationship Id="rId17" Type="http://schemas.openxmlformats.org/officeDocument/2006/relationships/image" Target="../media/image41.emf"/><Relationship Id="rId1" Type="http://schemas.openxmlformats.org/officeDocument/2006/relationships/vmlDrawing" Target="../drawings/vmlDrawing15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68.bin"/><Relationship Id="rId4" Type="http://schemas.openxmlformats.org/officeDocument/2006/relationships/image" Target="../media/image6.wmf"/><Relationship Id="rId5" Type="http://schemas.openxmlformats.org/officeDocument/2006/relationships/oleObject" Target="../embeddings/oleObject69.bin"/><Relationship Id="rId6" Type="http://schemas.openxmlformats.org/officeDocument/2006/relationships/oleObject" Target="../embeddings/oleObject70.bin"/><Relationship Id="rId7" Type="http://schemas.openxmlformats.org/officeDocument/2006/relationships/oleObject" Target="../embeddings/oleObject71.bin"/><Relationship Id="rId8" Type="http://schemas.openxmlformats.org/officeDocument/2006/relationships/image" Target="../media/image37.wmf"/><Relationship Id="rId9" Type="http://schemas.openxmlformats.org/officeDocument/2006/relationships/oleObject" Target="../embeddings/oleObject72.bin"/><Relationship Id="rId10" Type="http://schemas.openxmlformats.org/officeDocument/2006/relationships/oleObject" Target="../embeddings/oleObject73.bin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20" Type="http://schemas.openxmlformats.org/officeDocument/2006/relationships/image" Target="../media/image6.wmf"/><Relationship Id="rId21" Type="http://schemas.openxmlformats.org/officeDocument/2006/relationships/oleObject" Target="../embeddings/oleObject86.bin"/><Relationship Id="rId22" Type="http://schemas.openxmlformats.org/officeDocument/2006/relationships/image" Target="../media/image46.wmf"/><Relationship Id="rId23" Type="http://schemas.openxmlformats.org/officeDocument/2006/relationships/oleObject" Target="../embeddings/oleObject87.bin"/><Relationship Id="rId24" Type="http://schemas.openxmlformats.org/officeDocument/2006/relationships/image" Target="../media/image47.wmf"/><Relationship Id="rId25" Type="http://schemas.openxmlformats.org/officeDocument/2006/relationships/oleObject" Target="../embeddings/oleObject88.bin"/><Relationship Id="rId26" Type="http://schemas.openxmlformats.org/officeDocument/2006/relationships/image" Target="../media/image48.wmf"/><Relationship Id="rId27" Type="http://schemas.openxmlformats.org/officeDocument/2006/relationships/oleObject" Target="../embeddings/oleObject89.bin"/><Relationship Id="rId28" Type="http://schemas.openxmlformats.org/officeDocument/2006/relationships/image" Target="../media/image49.wmf"/><Relationship Id="rId29" Type="http://schemas.openxmlformats.org/officeDocument/2006/relationships/oleObject" Target="../embeddings/oleObject90.bin"/><Relationship Id="rId1" Type="http://schemas.openxmlformats.org/officeDocument/2006/relationships/vmlDrawing" Target="../drawings/vmlDrawing16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77.bin"/><Relationship Id="rId4" Type="http://schemas.openxmlformats.org/officeDocument/2006/relationships/image" Target="../media/image42.wmf"/><Relationship Id="rId5" Type="http://schemas.openxmlformats.org/officeDocument/2006/relationships/oleObject" Target="../embeddings/oleObject78.bin"/><Relationship Id="rId30" Type="http://schemas.openxmlformats.org/officeDocument/2006/relationships/image" Target="../media/image50.wmf"/><Relationship Id="rId31" Type="http://schemas.openxmlformats.org/officeDocument/2006/relationships/oleObject" Target="../embeddings/oleObject91.bin"/><Relationship Id="rId32" Type="http://schemas.openxmlformats.org/officeDocument/2006/relationships/image" Target="../media/image51.wmf"/><Relationship Id="rId9" Type="http://schemas.openxmlformats.org/officeDocument/2006/relationships/oleObject" Target="../embeddings/oleObject80.bin"/><Relationship Id="rId6" Type="http://schemas.openxmlformats.org/officeDocument/2006/relationships/image" Target="../media/image43.wmf"/><Relationship Id="rId7" Type="http://schemas.openxmlformats.org/officeDocument/2006/relationships/oleObject" Target="../embeddings/oleObject79.bin"/><Relationship Id="rId8" Type="http://schemas.openxmlformats.org/officeDocument/2006/relationships/image" Target="../media/image44.wmf"/><Relationship Id="rId33" Type="http://schemas.openxmlformats.org/officeDocument/2006/relationships/oleObject" Target="../embeddings/oleObject92.bin"/><Relationship Id="rId34" Type="http://schemas.openxmlformats.org/officeDocument/2006/relationships/oleObject" Target="../embeddings/oleObject93.bin"/><Relationship Id="rId35" Type="http://schemas.openxmlformats.org/officeDocument/2006/relationships/oleObject" Target="../embeddings/oleObject94.bin"/><Relationship Id="rId36" Type="http://schemas.openxmlformats.org/officeDocument/2006/relationships/image" Target="../media/image52.wmf"/><Relationship Id="rId10" Type="http://schemas.openxmlformats.org/officeDocument/2006/relationships/image" Target="../media/image45.wmf"/><Relationship Id="rId11" Type="http://schemas.openxmlformats.org/officeDocument/2006/relationships/oleObject" Target="../embeddings/oleObject81.bin"/><Relationship Id="rId12" Type="http://schemas.openxmlformats.org/officeDocument/2006/relationships/image" Target="../media/image37.wmf"/><Relationship Id="rId13" Type="http://schemas.openxmlformats.org/officeDocument/2006/relationships/oleObject" Target="../embeddings/oleObject82.bin"/><Relationship Id="rId14" Type="http://schemas.openxmlformats.org/officeDocument/2006/relationships/image" Target="../media/image38.wmf"/><Relationship Id="rId15" Type="http://schemas.openxmlformats.org/officeDocument/2006/relationships/oleObject" Target="../embeddings/oleObject83.bin"/><Relationship Id="rId16" Type="http://schemas.openxmlformats.org/officeDocument/2006/relationships/image" Target="../media/image39.wmf"/><Relationship Id="rId17" Type="http://schemas.openxmlformats.org/officeDocument/2006/relationships/oleObject" Target="../embeddings/oleObject84.bin"/><Relationship Id="rId18" Type="http://schemas.openxmlformats.org/officeDocument/2006/relationships/image" Target="../media/image40.wmf"/><Relationship Id="rId19" Type="http://schemas.openxmlformats.org/officeDocument/2006/relationships/oleObject" Target="../embeddings/oleObject85.bin"/><Relationship Id="rId37" Type="http://schemas.openxmlformats.org/officeDocument/2006/relationships/oleObject" Target="../embeddings/oleObject95.bin"/><Relationship Id="rId38" Type="http://schemas.openxmlformats.org/officeDocument/2006/relationships/image" Target="../media/image53.wmf"/><Relationship Id="rId39" Type="http://schemas.openxmlformats.org/officeDocument/2006/relationships/oleObject" Target="../embeddings/oleObject96.bin"/><Relationship Id="rId40" Type="http://schemas.openxmlformats.org/officeDocument/2006/relationships/image" Target="../media/image54.wmf"/><Relationship Id="rId41" Type="http://schemas.openxmlformats.org/officeDocument/2006/relationships/oleObject" Target="../embeddings/oleObject97.bin"/><Relationship Id="rId42" Type="http://schemas.openxmlformats.org/officeDocument/2006/relationships/image" Target="../media/image55.wmf"/><Relationship Id="rId43" Type="http://schemas.openxmlformats.org/officeDocument/2006/relationships/oleObject" Target="../embeddings/oleObject98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9.bin"/><Relationship Id="rId4" Type="http://schemas.openxmlformats.org/officeDocument/2006/relationships/image" Target="../media/image56.wmf"/><Relationship Id="rId1" Type="http://schemas.openxmlformats.org/officeDocument/2006/relationships/vmlDrawing" Target="../drawings/vmlDrawing17.vml"/><Relationship Id="rId2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03.bin"/><Relationship Id="rId20" Type="http://schemas.openxmlformats.org/officeDocument/2006/relationships/image" Target="../media/image61.wmf"/><Relationship Id="rId21" Type="http://schemas.openxmlformats.org/officeDocument/2006/relationships/oleObject" Target="../embeddings/oleObject109.bin"/><Relationship Id="rId22" Type="http://schemas.openxmlformats.org/officeDocument/2006/relationships/image" Target="../media/image62.wmf"/><Relationship Id="rId23" Type="http://schemas.openxmlformats.org/officeDocument/2006/relationships/oleObject" Target="../embeddings/oleObject110.bin"/><Relationship Id="rId24" Type="http://schemas.openxmlformats.org/officeDocument/2006/relationships/image" Target="../media/image63.wmf"/><Relationship Id="rId25" Type="http://schemas.openxmlformats.org/officeDocument/2006/relationships/oleObject" Target="../embeddings/oleObject111.bin"/><Relationship Id="rId26" Type="http://schemas.openxmlformats.org/officeDocument/2006/relationships/image" Target="../media/image64.wmf"/><Relationship Id="rId27" Type="http://schemas.openxmlformats.org/officeDocument/2006/relationships/oleObject" Target="../embeddings/oleObject112.bin"/><Relationship Id="rId28" Type="http://schemas.openxmlformats.org/officeDocument/2006/relationships/oleObject" Target="../embeddings/oleObject113.bin"/><Relationship Id="rId29" Type="http://schemas.openxmlformats.org/officeDocument/2006/relationships/oleObject" Target="../embeddings/oleObject114.bin"/><Relationship Id="rId30" Type="http://schemas.openxmlformats.org/officeDocument/2006/relationships/image" Target="../media/image65.wmf"/><Relationship Id="rId10" Type="http://schemas.openxmlformats.org/officeDocument/2006/relationships/image" Target="../media/image58.wmf"/><Relationship Id="rId11" Type="http://schemas.openxmlformats.org/officeDocument/2006/relationships/oleObject" Target="../embeddings/oleObject104.bin"/><Relationship Id="rId12" Type="http://schemas.openxmlformats.org/officeDocument/2006/relationships/image" Target="../media/image44.wmf"/><Relationship Id="rId13" Type="http://schemas.openxmlformats.org/officeDocument/2006/relationships/oleObject" Target="../embeddings/oleObject105.bin"/><Relationship Id="rId14" Type="http://schemas.openxmlformats.org/officeDocument/2006/relationships/image" Target="../media/image45.wmf"/><Relationship Id="rId15" Type="http://schemas.openxmlformats.org/officeDocument/2006/relationships/oleObject" Target="../embeddings/oleObject106.bin"/><Relationship Id="rId16" Type="http://schemas.openxmlformats.org/officeDocument/2006/relationships/image" Target="../media/image59.wmf"/><Relationship Id="rId17" Type="http://schemas.openxmlformats.org/officeDocument/2006/relationships/oleObject" Target="../embeddings/oleObject107.bin"/><Relationship Id="rId18" Type="http://schemas.openxmlformats.org/officeDocument/2006/relationships/image" Target="../media/image60.wmf"/><Relationship Id="rId19" Type="http://schemas.openxmlformats.org/officeDocument/2006/relationships/oleObject" Target="../embeddings/oleObject108.bin"/><Relationship Id="rId1" Type="http://schemas.openxmlformats.org/officeDocument/2006/relationships/vmlDrawing" Target="../drawings/vmlDrawing18.vml"/><Relationship Id="rId2" Type="http://schemas.openxmlformats.org/officeDocument/2006/relationships/slideLayout" Target="../slideLayouts/slideLayout12.xml"/><Relationship Id="rId3" Type="http://schemas.openxmlformats.org/officeDocument/2006/relationships/oleObject" Target="../embeddings/oleObject100.bin"/><Relationship Id="rId4" Type="http://schemas.openxmlformats.org/officeDocument/2006/relationships/image" Target="../media/image57.wmf"/><Relationship Id="rId5" Type="http://schemas.openxmlformats.org/officeDocument/2006/relationships/oleObject" Target="../embeddings/oleObject101.bin"/><Relationship Id="rId6" Type="http://schemas.openxmlformats.org/officeDocument/2006/relationships/image" Target="../media/image6.wmf"/><Relationship Id="rId7" Type="http://schemas.openxmlformats.org/officeDocument/2006/relationships/oleObject" Target="../embeddings/oleObject102.bin"/><Relationship Id="rId8" Type="http://schemas.openxmlformats.org/officeDocument/2006/relationships/image" Target="../media/image42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5.bin"/><Relationship Id="rId4" Type="http://schemas.openxmlformats.org/officeDocument/2006/relationships/image" Target="../media/image66.emf"/><Relationship Id="rId1" Type="http://schemas.openxmlformats.org/officeDocument/2006/relationships/vmlDrawing" Target="../drawings/vmlDrawing19.vml"/><Relationship Id="rId2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67.emf"/><Relationship Id="rId12" Type="http://schemas.openxmlformats.org/officeDocument/2006/relationships/oleObject" Target="../embeddings/oleObject122.bin"/><Relationship Id="rId13" Type="http://schemas.openxmlformats.org/officeDocument/2006/relationships/image" Target="../media/image68.emf"/><Relationship Id="rId1" Type="http://schemas.openxmlformats.org/officeDocument/2006/relationships/vmlDrawing" Target="../drawings/vmlDrawing20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16.bin"/><Relationship Id="rId4" Type="http://schemas.openxmlformats.org/officeDocument/2006/relationships/image" Target="../media/image66.emf"/><Relationship Id="rId5" Type="http://schemas.openxmlformats.org/officeDocument/2006/relationships/oleObject" Target="../embeddings/oleObject117.bin"/><Relationship Id="rId6" Type="http://schemas.openxmlformats.org/officeDocument/2006/relationships/image" Target="../media/image6.wmf"/><Relationship Id="rId7" Type="http://schemas.openxmlformats.org/officeDocument/2006/relationships/oleObject" Target="../embeddings/oleObject118.bin"/><Relationship Id="rId8" Type="http://schemas.openxmlformats.org/officeDocument/2006/relationships/oleObject" Target="../embeddings/oleObject119.bin"/><Relationship Id="rId9" Type="http://schemas.openxmlformats.org/officeDocument/2006/relationships/oleObject" Target="../embeddings/oleObject120.bin"/><Relationship Id="rId10" Type="http://schemas.openxmlformats.org/officeDocument/2006/relationships/oleObject" Target="../embeddings/oleObject121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3.bin"/><Relationship Id="rId4" Type="http://schemas.openxmlformats.org/officeDocument/2006/relationships/image" Target="../media/image69.emf"/><Relationship Id="rId5" Type="http://schemas.openxmlformats.org/officeDocument/2006/relationships/oleObject" Target="../embeddings/oleObject124.bin"/><Relationship Id="rId6" Type="http://schemas.openxmlformats.org/officeDocument/2006/relationships/image" Target="../media/image70.emf"/><Relationship Id="rId7" Type="http://schemas.openxmlformats.org/officeDocument/2006/relationships/oleObject" Target="../embeddings/oleObject125.bin"/><Relationship Id="rId8" Type="http://schemas.openxmlformats.org/officeDocument/2006/relationships/image" Target="../media/image6.wmf"/><Relationship Id="rId9" Type="http://schemas.openxmlformats.org/officeDocument/2006/relationships/oleObject" Target="../embeddings/oleObject126.bin"/><Relationship Id="rId10" Type="http://schemas.openxmlformats.org/officeDocument/2006/relationships/oleObject" Target="../embeddings/oleObject127.bin"/><Relationship Id="rId11" Type="http://schemas.openxmlformats.org/officeDocument/2006/relationships/oleObject" Target="../embeddings/oleObject128.bin"/><Relationship Id="rId1" Type="http://schemas.openxmlformats.org/officeDocument/2006/relationships/vmlDrawing" Target="../drawings/vmlDrawing21.vml"/><Relationship Id="rId2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9.bin"/><Relationship Id="rId4" Type="http://schemas.openxmlformats.org/officeDocument/2006/relationships/image" Target="../media/image71.emf"/><Relationship Id="rId5" Type="http://schemas.openxmlformats.org/officeDocument/2006/relationships/oleObject" Target="../embeddings/oleObject130.bin"/><Relationship Id="rId6" Type="http://schemas.openxmlformats.org/officeDocument/2006/relationships/image" Target="../media/image72.emf"/><Relationship Id="rId1" Type="http://schemas.openxmlformats.org/officeDocument/2006/relationships/vmlDrawing" Target="../drawings/vmlDrawing22.vml"/><Relationship Id="rId2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1.bin"/><Relationship Id="rId4" Type="http://schemas.openxmlformats.org/officeDocument/2006/relationships/image" Target="../media/image73.emf"/><Relationship Id="rId5" Type="http://schemas.openxmlformats.org/officeDocument/2006/relationships/oleObject" Target="../embeddings/oleObject132.bin"/><Relationship Id="rId6" Type="http://schemas.openxmlformats.org/officeDocument/2006/relationships/image" Target="../media/image74.emf"/><Relationship Id="rId7" Type="http://schemas.openxmlformats.org/officeDocument/2006/relationships/oleObject" Target="../embeddings/oleObject133.bin"/><Relationship Id="rId8" Type="http://schemas.openxmlformats.org/officeDocument/2006/relationships/image" Target="../media/image75.emf"/><Relationship Id="rId9" Type="http://schemas.openxmlformats.org/officeDocument/2006/relationships/oleObject" Target="../embeddings/oleObject134.bin"/><Relationship Id="rId10" Type="http://schemas.openxmlformats.org/officeDocument/2006/relationships/image" Target="../media/image76.wmf"/><Relationship Id="rId1" Type="http://schemas.openxmlformats.org/officeDocument/2006/relationships/vmlDrawing" Target="../drawings/vmlDrawing23.vml"/><Relationship Id="rId2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5.bin"/><Relationship Id="rId4" Type="http://schemas.openxmlformats.org/officeDocument/2006/relationships/image" Target="../media/image6.wmf"/><Relationship Id="rId5" Type="http://schemas.openxmlformats.org/officeDocument/2006/relationships/oleObject" Target="../embeddings/oleObject136.bin"/><Relationship Id="rId6" Type="http://schemas.openxmlformats.org/officeDocument/2006/relationships/oleObject" Target="../embeddings/oleObject137.bin"/><Relationship Id="rId7" Type="http://schemas.openxmlformats.org/officeDocument/2006/relationships/oleObject" Target="../embeddings/oleObject138.bin"/><Relationship Id="rId1" Type="http://schemas.openxmlformats.org/officeDocument/2006/relationships/vmlDrawing" Target="../drawings/vmlDrawing24.vml"/><Relationship Id="rId2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oleObject" Target="../embeddings/oleObject139.bin"/><Relationship Id="rId5" Type="http://schemas.openxmlformats.org/officeDocument/2006/relationships/image" Target="../media/image77.emf"/><Relationship Id="rId6" Type="http://schemas.openxmlformats.org/officeDocument/2006/relationships/oleObject" Target="../embeddings/oleObject140.bin"/><Relationship Id="rId7" Type="http://schemas.openxmlformats.org/officeDocument/2006/relationships/image" Target="../media/image78.emf"/><Relationship Id="rId8" Type="http://schemas.openxmlformats.org/officeDocument/2006/relationships/oleObject" Target="../embeddings/oleObject141.bin"/><Relationship Id="rId9" Type="http://schemas.openxmlformats.org/officeDocument/2006/relationships/image" Target="../media/image79.emf"/><Relationship Id="rId10" Type="http://schemas.openxmlformats.org/officeDocument/2006/relationships/oleObject" Target="../embeddings/oleObject142.bin"/><Relationship Id="rId11" Type="http://schemas.openxmlformats.org/officeDocument/2006/relationships/image" Target="../media/image80.emf"/><Relationship Id="rId1" Type="http://schemas.openxmlformats.org/officeDocument/2006/relationships/vmlDrawing" Target="../drawings/vmlDrawing25.vml"/><Relationship Id="rId2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20" Type="http://schemas.openxmlformats.org/officeDocument/2006/relationships/oleObject" Target="../embeddings/oleObject153.bin"/><Relationship Id="rId21" Type="http://schemas.openxmlformats.org/officeDocument/2006/relationships/image" Target="../media/image87.emf"/><Relationship Id="rId22" Type="http://schemas.openxmlformats.org/officeDocument/2006/relationships/oleObject" Target="../embeddings/oleObject154.bin"/><Relationship Id="rId23" Type="http://schemas.openxmlformats.org/officeDocument/2006/relationships/image" Target="../media/image88.emf"/><Relationship Id="rId24" Type="http://schemas.openxmlformats.org/officeDocument/2006/relationships/oleObject" Target="../embeddings/oleObject155.bin"/><Relationship Id="rId25" Type="http://schemas.openxmlformats.org/officeDocument/2006/relationships/oleObject" Target="../embeddings/oleObject156.bin"/><Relationship Id="rId26" Type="http://schemas.openxmlformats.org/officeDocument/2006/relationships/oleObject" Target="../embeddings/oleObject157.bin"/><Relationship Id="rId27" Type="http://schemas.openxmlformats.org/officeDocument/2006/relationships/oleObject" Target="../embeddings/oleObject158.bin"/><Relationship Id="rId28" Type="http://schemas.openxmlformats.org/officeDocument/2006/relationships/image" Target="../media/image89.wmf"/><Relationship Id="rId29" Type="http://schemas.openxmlformats.org/officeDocument/2006/relationships/oleObject" Target="../embeddings/oleObject159.bin"/><Relationship Id="rId1" Type="http://schemas.openxmlformats.org/officeDocument/2006/relationships/vmlDrawing" Target="../drawings/vmlDrawing26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43.bin"/><Relationship Id="rId4" Type="http://schemas.openxmlformats.org/officeDocument/2006/relationships/image" Target="../media/image6.wmf"/><Relationship Id="rId5" Type="http://schemas.openxmlformats.org/officeDocument/2006/relationships/oleObject" Target="../embeddings/oleObject144.bin"/><Relationship Id="rId30" Type="http://schemas.openxmlformats.org/officeDocument/2006/relationships/image" Target="../media/image90.wmf"/><Relationship Id="rId31" Type="http://schemas.openxmlformats.org/officeDocument/2006/relationships/oleObject" Target="../embeddings/oleObject160.bin"/><Relationship Id="rId32" Type="http://schemas.openxmlformats.org/officeDocument/2006/relationships/image" Target="../media/image91.wmf"/><Relationship Id="rId9" Type="http://schemas.openxmlformats.org/officeDocument/2006/relationships/image" Target="../media/image81.wmf"/><Relationship Id="rId6" Type="http://schemas.openxmlformats.org/officeDocument/2006/relationships/oleObject" Target="../embeddings/oleObject145.bin"/><Relationship Id="rId7" Type="http://schemas.openxmlformats.org/officeDocument/2006/relationships/oleObject" Target="../embeddings/oleObject146.bin"/><Relationship Id="rId8" Type="http://schemas.openxmlformats.org/officeDocument/2006/relationships/oleObject" Target="../embeddings/oleObject147.bin"/><Relationship Id="rId33" Type="http://schemas.openxmlformats.org/officeDocument/2006/relationships/oleObject" Target="../embeddings/oleObject161.bin"/><Relationship Id="rId34" Type="http://schemas.openxmlformats.org/officeDocument/2006/relationships/image" Target="../media/image92.wmf"/><Relationship Id="rId35" Type="http://schemas.openxmlformats.org/officeDocument/2006/relationships/oleObject" Target="../embeddings/oleObject162.bin"/><Relationship Id="rId36" Type="http://schemas.openxmlformats.org/officeDocument/2006/relationships/image" Target="../media/image93.emf"/><Relationship Id="rId10" Type="http://schemas.openxmlformats.org/officeDocument/2006/relationships/oleObject" Target="../embeddings/oleObject148.bin"/><Relationship Id="rId11" Type="http://schemas.openxmlformats.org/officeDocument/2006/relationships/image" Target="../media/image82.wmf"/><Relationship Id="rId12" Type="http://schemas.openxmlformats.org/officeDocument/2006/relationships/oleObject" Target="../embeddings/oleObject149.bin"/><Relationship Id="rId13" Type="http://schemas.openxmlformats.org/officeDocument/2006/relationships/image" Target="../media/image83.wmf"/><Relationship Id="rId14" Type="http://schemas.openxmlformats.org/officeDocument/2006/relationships/oleObject" Target="../embeddings/oleObject150.bin"/><Relationship Id="rId15" Type="http://schemas.openxmlformats.org/officeDocument/2006/relationships/image" Target="../media/image84.wmf"/><Relationship Id="rId16" Type="http://schemas.openxmlformats.org/officeDocument/2006/relationships/oleObject" Target="../embeddings/oleObject151.bin"/><Relationship Id="rId17" Type="http://schemas.openxmlformats.org/officeDocument/2006/relationships/image" Target="../media/image85.emf"/><Relationship Id="rId18" Type="http://schemas.openxmlformats.org/officeDocument/2006/relationships/oleObject" Target="../embeddings/oleObject152.bin"/><Relationship Id="rId19" Type="http://schemas.openxmlformats.org/officeDocument/2006/relationships/image" Target="../media/image86.emf"/><Relationship Id="rId37" Type="http://schemas.openxmlformats.org/officeDocument/2006/relationships/oleObject" Target="../embeddings/oleObject163.bin"/><Relationship Id="rId38" Type="http://schemas.openxmlformats.org/officeDocument/2006/relationships/image" Target="../media/image94.emf"/><Relationship Id="rId39" Type="http://schemas.openxmlformats.org/officeDocument/2006/relationships/oleObject" Target="../embeddings/oleObject164.bin"/><Relationship Id="rId40" Type="http://schemas.openxmlformats.org/officeDocument/2006/relationships/image" Target="../media/image95.emf"/><Relationship Id="rId41" Type="http://schemas.openxmlformats.org/officeDocument/2006/relationships/oleObject" Target="../embeddings/oleObject165.bin"/><Relationship Id="rId42" Type="http://schemas.openxmlformats.org/officeDocument/2006/relationships/image" Target="../media/image96.emf"/></Relationships>
</file>

<file path=ppt/slides/_rels/slide31.xml.rels><?xml version="1.0" encoding="UTF-8" standalone="yes"?>
<Relationships xmlns="http://schemas.openxmlformats.org/package/2006/relationships"><Relationship Id="rId20" Type="http://schemas.openxmlformats.org/officeDocument/2006/relationships/oleObject" Target="../embeddings/oleObject175.bin"/><Relationship Id="rId21" Type="http://schemas.openxmlformats.org/officeDocument/2006/relationships/image" Target="../media/image100.emf"/><Relationship Id="rId22" Type="http://schemas.openxmlformats.org/officeDocument/2006/relationships/oleObject" Target="../embeddings/oleObject176.bin"/><Relationship Id="rId23" Type="http://schemas.openxmlformats.org/officeDocument/2006/relationships/oleObject" Target="../embeddings/oleObject177.bin"/><Relationship Id="rId24" Type="http://schemas.openxmlformats.org/officeDocument/2006/relationships/image" Target="../media/image101.emf"/><Relationship Id="rId25" Type="http://schemas.openxmlformats.org/officeDocument/2006/relationships/oleObject" Target="../embeddings/oleObject178.bin"/><Relationship Id="rId26" Type="http://schemas.openxmlformats.org/officeDocument/2006/relationships/image" Target="../media/image102.emf"/><Relationship Id="rId27" Type="http://schemas.openxmlformats.org/officeDocument/2006/relationships/oleObject" Target="../embeddings/oleObject179.bin"/><Relationship Id="rId28" Type="http://schemas.openxmlformats.org/officeDocument/2006/relationships/image" Target="../media/image103.emf"/><Relationship Id="rId29" Type="http://schemas.openxmlformats.org/officeDocument/2006/relationships/oleObject" Target="../embeddings/oleObject180.bin"/><Relationship Id="rId1" Type="http://schemas.openxmlformats.org/officeDocument/2006/relationships/vmlDrawing" Target="../drawings/vmlDrawing27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66.bin"/><Relationship Id="rId4" Type="http://schemas.openxmlformats.org/officeDocument/2006/relationships/image" Target="../media/image6.wmf"/><Relationship Id="rId5" Type="http://schemas.openxmlformats.org/officeDocument/2006/relationships/oleObject" Target="../embeddings/oleObject167.bin"/><Relationship Id="rId30" Type="http://schemas.openxmlformats.org/officeDocument/2006/relationships/image" Target="../media/image104.emf"/><Relationship Id="rId31" Type="http://schemas.openxmlformats.org/officeDocument/2006/relationships/oleObject" Target="../embeddings/oleObject181.bin"/><Relationship Id="rId32" Type="http://schemas.openxmlformats.org/officeDocument/2006/relationships/oleObject" Target="../embeddings/oleObject182.bin"/><Relationship Id="rId9" Type="http://schemas.openxmlformats.org/officeDocument/2006/relationships/oleObject" Target="../embeddings/oleObject169.bin"/><Relationship Id="rId6" Type="http://schemas.openxmlformats.org/officeDocument/2006/relationships/image" Target="../media/image89.wmf"/><Relationship Id="rId7" Type="http://schemas.openxmlformats.org/officeDocument/2006/relationships/oleObject" Target="../embeddings/oleObject168.bin"/><Relationship Id="rId8" Type="http://schemas.openxmlformats.org/officeDocument/2006/relationships/image" Target="../media/image90.wmf"/><Relationship Id="rId33" Type="http://schemas.openxmlformats.org/officeDocument/2006/relationships/image" Target="../media/image105.emf"/><Relationship Id="rId34" Type="http://schemas.openxmlformats.org/officeDocument/2006/relationships/oleObject" Target="../embeddings/oleObject183.bin"/><Relationship Id="rId35" Type="http://schemas.openxmlformats.org/officeDocument/2006/relationships/image" Target="../media/image106.emf"/><Relationship Id="rId36" Type="http://schemas.openxmlformats.org/officeDocument/2006/relationships/oleObject" Target="../embeddings/oleObject184.bin"/><Relationship Id="rId10" Type="http://schemas.openxmlformats.org/officeDocument/2006/relationships/image" Target="../media/image91.wmf"/><Relationship Id="rId11" Type="http://schemas.openxmlformats.org/officeDocument/2006/relationships/oleObject" Target="../embeddings/oleObject170.bin"/><Relationship Id="rId12" Type="http://schemas.openxmlformats.org/officeDocument/2006/relationships/image" Target="../media/image92.wmf"/><Relationship Id="rId13" Type="http://schemas.openxmlformats.org/officeDocument/2006/relationships/oleObject" Target="../embeddings/oleObject171.bin"/><Relationship Id="rId14" Type="http://schemas.openxmlformats.org/officeDocument/2006/relationships/oleObject" Target="../embeddings/oleObject172.bin"/><Relationship Id="rId15" Type="http://schemas.openxmlformats.org/officeDocument/2006/relationships/image" Target="../media/image97.emf"/><Relationship Id="rId16" Type="http://schemas.openxmlformats.org/officeDocument/2006/relationships/oleObject" Target="../embeddings/oleObject173.bin"/><Relationship Id="rId17" Type="http://schemas.openxmlformats.org/officeDocument/2006/relationships/image" Target="../media/image98.emf"/><Relationship Id="rId18" Type="http://schemas.openxmlformats.org/officeDocument/2006/relationships/oleObject" Target="../embeddings/oleObject174.bin"/><Relationship Id="rId19" Type="http://schemas.openxmlformats.org/officeDocument/2006/relationships/image" Target="../media/image99.emf"/><Relationship Id="rId37" Type="http://schemas.openxmlformats.org/officeDocument/2006/relationships/image" Target="../media/image107.emf"/><Relationship Id="rId38" Type="http://schemas.openxmlformats.org/officeDocument/2006/relationships/oleObject" Target="../embeddings/oleObject185.bin"/><Relationship Id="rId39" Type="http://schemas.openxmlformats.org/officeDocument/2006/relationships/image" Target="../media/image108.emf"/></Relationships>
</file>

<file path=ppt/slides/_rels/slide32.xml.rels><?xml version="1.0" encoding="UTF-8" standalone="yes"?>
<Relationships xmlns="http://schemas.openxmlformats.org/package/2006/relationships"><Relationship Id="rId20" Type="http://schemas.openxmlformats.org/officeDocument/2006/relationships/oleObject" Target="../embeddings/oleObject195.bin"/><Relationship Id="rId21" Type="http://schemas.openxmlformats.org/officeDocument/2006/relationships/image" Target="../media/image100.emf"/><Relationship Id="rId22" Type="http://schemas.openxmlformats.org/officeDocument/2006/relationships/oleObject" Target="../embeddings/oleObject196.bin"/><Relationship Id="rId23" Type="http://schemas.openxmlformats.org/officeDocument/2006/relationships/oleObject" Target="../embeddings/oleObject197.bin"/><Relationship Id="rId24" Type="http://schemas.openxmlformats.org/officeDocument/2006/relationships/image" Target="../media/image101.emf"/><Relationship Id="rId25" Type="http://schemas.openxmlformats.org/officeDocument/2006/relationships/oleObject" Target="../embeddings/oleObject198.bin"/><Relationship Id="rId26" Type="http://schemas.openxmlformats.org/officeDocument/2006/relationships/image" Target="../media/image102.emf"/><Relationship Id="rId27" Type="http://schemas.openxmlformats.org/officeDocument/2006/relationships/oleObject" Target="../embeddings/oleObject199.bin"/><Relationship Id="rId28" Type="http://schemas.openxmlformats.org/officeDocument/2006/relationships/image" Target="../media/image103.emf"/><Relationship Id="rId29" Type="http://schemas.openxmlformats.org/officeDocument/2006/relationships/oleObject" Target="../embeddings/oleObject200.bin"/><Relationship Id="rId1" Type="http://schemas.openxmlformats.org/officeDocument/2006/relationships/vmlDrawing" Target="../drawings/vmlDrawing28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86.bin"/><Relationship Id="rId4" Type="http://schemas.openxmlformats.org/officeDocument/2006/relationships/image" Target="../media/image6.wmf"/><Relationship Id="rId5" Type="http://schemas.openxmlformats.org/officeDocument/2006/relationships/oleObject" Target="../embeddings/oleObject187.bin"/><Relationship Id="rId30" Type="http://schemas.openxmlformats.org/officeDocument/2006/relationships/image" Target="../media/image104.emf"/><Relationship Id="rId31" Type="http://schemas.openxmlformats.org/officeDocument/2006/relationships/oleObject" Target="../embeddings/oleObject201.bin"/><Relationship Id="rId32" Type="http://schemas.openxmlformats.org/officeDocument/2006/relationships/oleObject" Target="../embeddings/oleObject202.bin"/><Relationship Id="rId9" Type="http://schemas.openxmlformats.org/officeDocument/2006/relationships/oleObject" Target="../embeddings/oleObject189.bin"/><Relationship Id="rId6" Type="http://schemas.openxmlformats.org/officeDocument/2006/relationships/image" Target="../media/image89.wmf"/><Relationship Id="rId7" Type="http://schemas.openxmlformats.org/officeDocument/2006/relationships/oleObject" Target="../embeddings/oleObject188.bin"/><Relationship Id="rId8" Type="http://schemas.openxmlformats.org/officeDocument/2006/relationships/image" Target="../media/image90.wmf"/><Relationship Id="rId33" Type="http://schemas.openxmlformats.org/officeDocument/2006/relationships/image" Target="../media/image105.emf"/><Relationship Id="rId34" Type="http://schemas.openxmlformats.org/officeDocument/2006/relationships/oleObject" Target="../embeddings/oleObject203.bin"/><Relationship Id="rId35" Type="http://schemas.openxmlformats.org/officeDocument/2006/relationships/image" Target="../media/image106.emf"/><Relationship Id="rId36" Type="http://schemas.openxmlformats.org/officeDocument/2006/relationships/oleObject" Target="../embeddings/oleObject204.bin"/><Relationship Id="rId10" Type="http://schemas.openxmlformats.org/officeDocument/2006/relationships/image" Target="../media/image91.wmf"/><Relationship Id="rId11" Type="http://schemas.openxmlformats.org/officeDocument/2006/relationships/oleObject" Target="../embeddings/oleObject190.bin"/><Relationship Id="rId12" Type="http://schemas.openxmlformats.org/officeDocument/2006/relationships/image" Target="../media/image92.wmf"/><Relationship Id="rId13" Type="http://schemas.openxmlformats.org/officeDocument/2006/relationships/oleObject" Target="../embeddings/oleObject191.bin"/><Relationship Id="rId14" Type="http://schemas.openxmlformats.org/officeDocument/2006/relationships/oleObject" Target="../embeddings/oleObject192.bin"/><Relationship Id="rId15" Type="http://schemas.openxmlformats.org/officeDocument/2006/relationships/image" Target="../media/image97.emf"/><Relationship Id="rId16" Type="http://schemas.openxmlformats.org/officeDocument/2006/relationships/oleObject" Target="../embeddings/oleObject193.bin"/><Relationship Id="rId17" Type="http://schemas.openxmlformats.org/officeDocument/2006/relationships/image" Target="../media/image98.emf"/><Relationship Id="rId18" Type="http://schemas.openxmlformats.org/officeDocument/2006/relationships/oleObject" Target="../embeddings/oleObject194.bin"/><Relationship Id="rId19" Type="http://schemas.openxmlformats.org/officeDocument/2006/relationships/image" Target="../media/image99.emf"/><Relationship Id="rId37" Type="http://schemas.openxmlformats.org/officeDocument/2006/relationships/image" Target="../media/image107.emf"/><Relationship Id="rId38" Type="http://schemas.openxmlformats.org/officeDocument/2006/relationships/oleObject" Target="../embeddings/oleObject205.bin"/><Relationship Id="rId39" Type="http://schemas.openxmlformats.org/officeDocument/2006/relationships/image" Target="../media/image108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6.bin"/><Relationship Id="rId4" Type="http://schemas.openxmlformats.org/officeDocument/2006/relationships/image" Target="../media/image109.wmf"/><Relationship Id="rId1" Type="http://schemas.openxmlformats.org/officeDocument/2006/relationships/vmlDrawing" Target="../drawings/vmlDrawing29.vml"/><Relationship Id="rId2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0" Type="http://schemas.openxmlformats.org/officeDocument/2006/relationships/oleObject" Target="../embeddings/oleObject216.bin"/><Relationship Id="rId21" Type="http://schemas.openxmlformats.org/officeDocument/2006/relationships/image" Target="../media/image100.emf"/><Relationship Id="rId22" Type="http://schemas.openxmlformats.org/officeDocument/2006/relationships/oleObject" Target="../embeddings/oleObject217.bin"/><Relationship Id="rId23" Type="http://schemas.openxmlformats.org/officeDocument/2006/relationships/oleObject" Target="../embeddings/oleObject218.bin"/><Relationship Id="rId24" Type="http://schemas.openxmlformats.org/officeDocument/2006/relationships/image" Target="../media/image101.emf"/><Relationship Id="rId25" Type="http://schemas.openxmlformats.org/officeDocument/2006/relationships/oleObject" Target="../embeddings/oleObject219.bin"/><Relationship Id="rId26" Type="http://schemas.openxmlformats.org/officeDocument/2006/relationships/image" Target="../media/image102.emf"/><Relationship Id="rId27" Type="http://schemas.openxmlformats.org/officeDocument/2006/relationships/oleObject" Target="../embeddings/oleObject220.bin"/><Relationship Id="rId28" Type="http://schemas.openxmlformats.org/officeDocument/2006/relationships/image" Target="../media/image103.emf"/><Relationship Id="rId29" Type="http://schemas.openxmlformats.org/officeDocument/2006/relationships/oleObject" Target="../embeddings/oleObject221.bin"/><Relationship Id="rId1" Type="http://schemas.openxmlformats.org/officeDocument/2006/relationships/vmlDrawing" Target="../drawings/vmlDrawing30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207.bin"/><Relationship Id="rId4" Type="http://schemas.openxmlformats.org/officeDocument/2006/relationships/image" Target="../media/image6.wmf"/><Relationship Id="rId5" Type="http://schemas.openxmlformats.org/officeDocument/2006/relationships/oleObject" Target="../embeddings/oleObject208.bin"/><Relationship Id="rId30" Type="http://schemas.openxmlformats.org/officeDocument/2006/relationships/image" Target="../media/image104.emf"/><Relationship Id="rId31" Type="http://schemas.openxmlformats.org/officeDocument/2006/relationships/oleObject" Target="../embeddings/oleObject222.bin"/><Relationship Id="rId32" Type="http://schemas.openxmlformats.org/officeDocument/2006/relationships/oleObject" Target="../embeddings/oleObject223.bin"/><Relationship Id="rId9" Type="http://schemas.openxmlformats.org/officeDocument/2006/relationships/oleObject" Target="../embeddings/oleObject210.bin"/><Relationship Id="rId6" Type="http://schemas.openxmlformats.org/officeDocument/2006/relationships/image" Target="../media/image89.wmf"/><Relationship Id="rId7" Type="http://schemas.openxmlformats.org/officeDocument/2006/relationships/oleObject" Target="../embeddings/oleObject209.bin"/><Relationship Id="rId8" Type="http://schemas.openxmlformats.org/officeDocument/2006/relationships/image" Target="../media/image90.wmf"/><Relationship Id="rId33" Type="http://schemas.openxmlformats.org/officeDocument/2006/relationships/image" Target="../media/image105.emf"/><Relationship Id="rId34" Type="http://schemas.openxmlformats.org/officeDocument/2006/relationships/oleObject" Target="../embeddings/oleObject224.bin"/><Relationship Id="rId35" Type="http://schemas.openxmlformats.org/officeDocument/2006/relationships/image" Target="../media/image106.emf"/><Relationship Id="rId36" Type="http://schemas.openxmlformats.org/officeDocument/2006/relationships/oleObject" Target="../embeddings/oleObject225.bin"/><Relationship Id="rId10" Type="http://schemas.openxmlformats.org/officeDocument/2006/relationships/image" Target="../media/image91.wmf"/><Relationship Id="rId11" Type="http://schemas.openxmlformats.org/officeDocument/2006/relationships/oleObject" Target="../embeddings/oleObject211.bin"/><Relationship Id="rId12" Type="http://schemas.openxmlformats.org/officeDocument/2006/relationships/image" Target="../media/image92.wmf"/><Relationship Id="rId13" Type="http://schemas.openxmlformats.org/officeDocument/2006/relationships/oleObject" Target="../embeddings/oleObject212.bin"/><Relationship Id="rId14" Type="http://schemas.openxmlformats.org/officeDocument/2006/relationships/oleObject" Target="../embeddings/oleObject213.bin"/><Relationship Id="rId15" Type="http://schemas.openxmlformats.org/officeDocument/2006/relationships/image" Target="../media/image97.emf"/><Relationship Id="rId16" Type="http://schemas.openxmlformats.org/officeDocument/2006/relationships/oleObject" Target="../embeddings/oleObject214.bin"/><Relationship Id="rId17" Type="http://schemas.openxmlformats.org/officeDocument/2006/relationships/image" Target="../media/image98.emf"/><Relationship Id="rId18" Type="http://schemas.openxmlformats.org/officeDocument/2006/relationships/oleObject" Target="../embeddings/oleObject215.bin"/><Relationship Id="rId19" Type="http://schemas.openxmlformats.org/officeDocument/2006/relationships/image" Target="../media/image99.emf"/><Relationship Id="rId37" Type="http://schemas.openxmlformats.org/officeDocument/2006/relationships/image" Target="../media/image107.emf"/><Relationship Id="rId38" Type="http://schemas.openxmlformats.org/officeDocument/2006/relationships/oleObject" Target="../embeddings/oleObject226.bin"/><Relationship Id="rId39" Type="http://schemas.openxmlformats.org/officeDocument/2006/relationships/image" Target="../media/image108.emf"/></Relationships>
</file>

<file path=ppt/slides/_rels/slide3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0.wmf"/><Relationship Id="rId12" Type="http://schemas.openxmlformats.org/officeDocument/2006/relationships/oleObject" Target="../embeddings/oleObject231.bin"/><Relationship Id="rId13" Type="http://schemas.openxmlformats.org/officeDocument/2006/relationships/image" Target="../media/image112.emf"/><Relationship Id="rId1" Type="http://schemas.openxmlformats.org/officeDocument/2006/relationships/vmlDrawing" Target="../drawings/vmlDrawing31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3.xml"/><Relationship Id="rId4" Type="http://schemas.openxmlformats.org/officeDocument/2006/relationships/oleObject" Target="../embeddings/oleObject227.bin"/><Relationship Id="rId5" Type="http://schemas.openxmlformats.org/officeDocument/2006/relationships/image" Target="../media/image110.emf"/><Relationship Id="rId6" Type="http://schemas.openxmlformats.org/officeDocument/2006/relationships/oleObject" Target="../embeddings/oleObject228.bin"/><Relationship Id="rId7" Type="http://schemas.openxmlformats.org/officeDocument/2006/relationships/image" Target="../media/image111.emf"/><Relationship Id="rId8" Type="http://schemas.openxmlformats.org/officeDocument/2006/relationships/oleObject" Target="../embeddings/oleObject229.bin"/><Relationship Id="rId9" Type="http://schemas.openxmlformats.org/officeDocument/2006/relationships/image" Target="../media/image19.wmf"/><Relationship Id="rId10" Type="http://schemas.openxmlformats.org/officeDocument/2006/relationships/oleObject" Target="../embeddings/oleObject230.bin"/></Relationships>
</file>

<file path=ppt/slides/_rels/slide3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9.wmf"/><Relationship Id="rId12" Type="http://schemas.openxmlformats.org/officeDocument/2006/relationships/oleObject" Target="../embeddings/oleObject238.bin"/><Relationship Id="rId13" Type="http://schemas.openxmlformats.org/officeDocument/2006/relationships/image" Target="../media/image30.wmf"/><Relationship Id="rId14" Type="http://schemas.openxmlformats.org/officeDocument/2006/relationships/oleObject" Target="../embeddings/oleObject239.bin"/><Relationship Id="rId15" Type="http://schemas.openxmlformats.org/officeDocument/2006/relationships/image" Target="../media/image31.wmf"/><Relationship Id="rId16" Type="http://schemas.openxmlformats.org/officeDocument/2006/relationships/oleObject" Target="../embeddings/oleObject240.bin"/><Relationship Id="rId17" Type="http://schemas.openxmlformats.org/officeDocument/2006/relationships/image" Target="../media/image32.wmf"/><Relationship Id="rId1" Type="http://schemas.openxmlformats.org/officeDocument/2006/relationships/vmlDrawing" Target="../drawings/vmlDrawing32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232.bin"/><Relationship Id="rId4" Type="http://schemas.openxmlformats.org/officeDocument/2006/relationships/image" Target="../media/image6.wmf"/><Relationship Id="rId5" Type="http://schemas.openxmlformats.org/officeDocument/2006/relationships/oleObject" Target="../embeddings/oleObject233.bin"/><Relationship Id="rId6" Type="http://schemas.openxmlformats.org/officeDocument/2006/relationships/oleObject" Target="../embeddings/oleObject234.bin"/><Relationship Id="rId7" Type="http://schemas.openxmlformats.org/officeDocument/2006/relationships/oleObject" Target="../embeddings/oleObject235.bin"/><Relationship Id="rId8" Type="http://schemas.openxmlformats.org/officeDocument/2006/relationships/oleObject" Target="../embeddings/oleObject236.bin"/><Relationship Id="rId9" Type="http://schemas.openxmlformats.org/officeDocument/2006/relationships/image" Target="../media/image28.wmf"/><Relationship Id="rId10" Type="http://schemas.openxmlformats.org/officeDocument/2006/relationships/oleObject" Target="../embeddings/oleObject237.bin"/></Relationships>
</file>

<file path=ppt/slides/_rels/slide37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245.bin"/><Relationship Id="rId12" Type="http://schemas.openxmlformats.org/officeDocument/2006/relationships/image" Target="../media/image117.emf"/><Relationship Id="rId1" Type="http://schemas.openxmlformats.org/officeDocument/2006/relationships/vmlDrawing" Target="../drawings/vmlDrawing33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241.bin"/><Relationship Id="rId4" Type="http://schemas.openxmlformats.org/officeDocument/2006/relationships/image" Target="../media/image113.emf"/><Relationship Id="rId5" Type="http://schemas.openxmlformats.org/officeDocument/2006/relationships/oleObject" Target="../embeddings/oleObject242.bin"/><Relationship Id="rId6" Type="http://schemas.openxmlformats.org/officeDocument/2006/relationships/image" Target="../media/image114.emf"/><Relationship Id="rId7" Type="http://schemas.openxmlformats.org/officeDocument/2006/relationships/oleObject" Target="../embeddings/oleObject243.bin"/><Relationship Id="rId8" Type="http://schemas.openxmlformats.org/officeDocument/2006/relationships/image" Target="../media/image115.emf"/><Relationship Id="rId9" Type="http://schemas.openxmlformats.org/officeDocument/2006/relationships/oleObject" Target="../embeddings/oleObject244.bin"/><Relationship Id="rId10" Type="http://schemas.openxmlformats.org/officeDocument/2006/relationships/image" Target="../media/image116.emf"/></Relationships>
</file>

<file path=ppt/slides/_rels/slide38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250.bin"/><Relationship Id="rId20" Type="http://schemas.openxmlformats.org/officeDocument/2006/relationships/image" Target="../media/image124.wmf"/><Relationship Id="rId21" Type="http://schemas.openxmlformats.org/officeDocument/2006/relationships/oleObject" Target="../embeddings/oleObject256.bin"/><Relationship Id="rId22" Type="http://schemas.openxmlformats.org/officeDocument/2006/relationships/image" Target="../media/image125.wmf"/><Relationship Id="rId23" Type="http://schemas.openxmlformats.org/officeDocument/2006/relationships/oleObject" Target="../embeddings/oleObject257.bin"/><Relationship Id="rId24" Type="http://schemas.openxmlformats.org/officeDocument/2006/relationships/image" Target="../media/image126.emf"/><Relationship Id="rId25" Type="http://schemas.openxmlformats.org/officeDocument/2006/relationships/oleObject" Target="../embeddings/oleObject258.bin"/><Relationship Id="rId26" Type="http://schemas.openxmlformats.org/officeDocument/2006/relationships/image" Target="../media/image127.wmf"/><Relationship Id="rId10" Type="http://schemas.openxmlformats.org/officeDocument/2006/relationships/image" Target="../media/image119.wmf"/><Relationship Id="rId11" Type="http://schemas.openxmlformats.org/officeDocument/2006/relationships/oleObject" Target="../embeddings/oleObject251.bin"/><Relationship Id="rId12" Type="http://schemas.openxmlformats.org/officeDocument/2006/relationships/image" Target="../media/image120.wmf"/><Relationship Id="rId13" Type="http://schemas.openxmlformats.org/officeDocument/2006/relationships/oleObject" Target="../embeddings/oleObject252.bin"/><Relationship Id="rId14" Type="http://schemas.openxmlformats.org/officeDocument/2006/relationships/image" Target="../media/image121.wmf"/><Relationship Id="rId15" Type="http://schemas.openxmlformats.org/officeDocument/2006/relationships/oleObject" Target="../embeddings/oleObject253.bin"/><Relationship Id="rId16" Type="http://schemas.openxmlformats.org/officeDocument/2006/relationships/image" Target="../media/image122.wmf"/><Relationship Id="rId17" Type="http://schemas.openxmlformats.org/officeDocument/2006/relationships/oleObject" Target="../embeddings/oleObject254.bin"/><Relationship Id="rId18" Type="http://schemas.openxmlformats.org/officeDocument/2006/relationships/image" Target="../media/image123.wmf"/><Relationship Id="rId19" Type="http://schemas.openxmlformats.org/officeDocument/2006/relationships/oleObject" Target="../embeddings/oleObject255.bin"/><Relationship Id="rId1" Type="http://schemas.openxmlformats.org/officeDocument/2006/relationships/vmlDrawing" Target="../drawings/vmlDrawing34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246.bin"/><Relationship Id="rId4" Type="http://schemas.openxmlformats.org/officeDocument/2006/relationships/image" Target="../media/image6.wmf"/><Relationship Id="rId5" Type="http://schemas.openxmlformats.org/officeDocument/2006/relationships/oleObject" Target="../embeddings/oleObject247.bin"/><Relationship Id="rId6" Type="http://schemas.openxmlformats.org/officeDocument/2006/relationships/oleObject" Target="../embeddings/oleObject248.bin"/><Relationship Id="rId7" Type="http://schemas.openxmlformats.org/officeDocument/2006/relationships/oleObject" Target="../embeddings/oleObject249.bin"/><Relationship Id="rId8" Type="http://schemas.openxmlformats.org/officeDocument/2006/relationships/image" Target="../media/image118.w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9.bin"/><Relationship Id="rId4" Type="http://schemas.openxmlformats.org/officeDocument/2006/relationships/image" Target="../media/image128.wmf"/><Relationship Id="rId1" Type="http://schemas.openxmlformats.org/officeDocument/2006/relationships/vmlDrawing" Target="../drawings/vmlDrawing35.vml"/><Relationship Id="rId2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5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263.bin"/><Relationship Id="rId20" Type="http://schemas.openxmlformats.org/officeDocument/2006/relationships/image" Target="../media/image62.wmf"/><Relationship Id="rId21" Type="http://schemas.openxmlformats.org/officeDocument/2006/relationships/oleObject" Target="../embeddings/oleObject269.bin"/><Relationship Id="rId22" Type="http://schemas.openxmlformats.org/officeDocument/2006/relationships/oleObject" Target="../embeddings/oleObject270.bin"/><Relationship Id="rId23" Type="http://schemas.openxmlformats.org/officeDocument/2006/relationships/image" Target="../media/image124.wmf"/><Relationship Id="rId24" Type="http://schemas.openxmlformats.org/officeDocument/2006/relationships/oleObject" Target="../embeddings/oleObject271.bin"/><Relationship Id="rId25" Type="http://schemas.openxmlformats.org/officeDocument/2006/relationships/image" Target="../media/image125.wmf"/><Relationship Id="rId26" Type="http://schemas.openxmlformats.org/officeDocument/2006/relationships/oleObject" Target="../embeddings/oleObject272.bin"/><Relationship Id="rId27" Type="http://schemas.openxmlformats.org/officeDocument/2006/relationships/image" Target="../media/image129.wmf"/><Relationship Id="rId28" Type="http://schemas.openxmlformats.org/officeDocument/2006/relationships/oleObject" Target="../embeddings/oleObject273.bin"/><Relationship Id="rId29" Type="http://schemas.openxmlformats.org/officeDocument/2006/relationships/image" Target="../media/image127.wmf"/><Relationship Id="rId10" Type="http://schemas.openxmlformats.org/officeDocument/2006/relationships/image" Target="../media/image44.wmf"/><Relationship Id="rId11" Type="http://schemas.openxmlformats.org/officeDocument/2006/relationships/oleObject" Target="../embeddings/oleObject264.bin"/><Relationship Id="rId12" Type="http://schemas.openxmlformats.org/officeDocument/2006/relationships/image" Target="../media/image45.wmf"/><Relationship Id="rId13" Type="http://schemas.openxmlformats.org/officeDocument/2006/relationships/oleObject" Target="../embeddings/oleObject265.bin"/><Relationship Id="rId14" Type="http://schemas.openxmlformats.org/officeDocument/2006/relationships/image" Target="../media/image59.wmf"/><Relationship Id="rId15" Type="http://schemas.openxmlformats.org/officeDocument/2006/relationships/oleObject" Target="../embeddings/oleObject266.bin"/><Relationship Id="rId16" Type="http://schemas.openxmlformats.org/officeDocument/2006/relationships/image" Target="../media/image60.wmf"/><Relationship Id="rId17" Type="http://schemas.openxmlformats.org/officeDocument/2006/relationships/oleObject" Target="../embeddings/oleObject267.bin"/><Relationship Id="rId18" Type="http://schemas.openxmlformats.org/officeDocument/2006/relationships/image" Target="../media/image61.wmf"/><Relationship Id="rId19" Type="http://schemas.openxmlformats.org/officeDocument/2006/relationships/oleObject" Target="../embeddings/oleObject268.bin"/><Relationship Id="rId1" Type="http://schemas.openxmlformats.org/officeDocument/2006/relationships/vmlDrawing" Target="../drawings/vmlDrawing36.vml"/><Relationship Id="rId2" Type="http://schemas.openxmlformats.org/officeDocument/2006/relationships/slideLayout" Target="../slideLayouts/slideLayout12.xml"/><Relationship Id="rId3" Type="http://schemas.openxmlformats.org/officeDocument/2006/relationships/oleObject" Target="../embeddings/oleObject260.bin"/><Relationship Id="rId4" Type="http://schemas.openxmlformats.org/officeDocument/2006/relationships/image" Target="../media/image6.wmf"/><Relationship Id="rId5" Type="http://schemas.openxmlformats.org/officeDocument/2006/relationships/oleObject" Target="../embeddings/oleObject261.bin"/><Relationship Id="rId6" Type="http://schemas.openxmlformats.org/officeDocument/2006/relationships/image" Target="../media/image42.wmf"/><Relationship Id="rId7" Type="http://schemas.openxmlformats.org/officeDocument/2006/relationships/oleObject" Target="../embeddings/oleObject262.bin"/><Relationship Id="rId8" Type="http://schemas.openxmlformats.org/officeDocument/2006/relationships/image" Target="../media/image58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6.wmf"/><Relationship Id="rId5" Type="http://schemas.openxmlformats.org/officeDocument/2006/relationships/oleObject" Target="../embeddings/oleObject3.bin"/><Relationship Id="rId6" Type="http://schemas.openxmlformats.org/officeDocument/2006/relationships/oleObject" Target="../embeddings/oleObject4.bin"/><Relationship Id="rId7" Type="http://schemas.openxmlformats.org/officeDocument/2006/relationships/oleObject" Target="../embeddings/oleObject5.bin"/><Relationship Id="rId8" Type="http://schemas.openxmlformats.org/officeDocument/2006/relationships/oleObject" Target="../embeddings/oleObject6.bin"/><Relationship Id="rId9" Type="http://schemas.openxmlformats.org/officeDocument/2006/relationships/image" Target="../media/image7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4" Type="http://schemas.openxmlformats.org/officeDocument/2006/relationships/image" Target="../media/image6.wmf"/><Relationship Id="rId5" Type="http://schemas.openxmlformats.org/officeDocument/2006/relationships/oleObject" Target="../embeddings/oleObject8.bin"/><Relationship Id="rId6" Type="http://schemas.openxmlformats.org/officeDocument/2006/relationships/oleObject" Target="../embeddings/oleObject9.bin"/><Relationship Id="rId7" Type="http://schemas.openxmlformats.org/officeDocument/2006/relationships/oleObject" Target="../embeddings/oleObject10.bin"/><Relationship Id="rId8" Type="http://schemas.openxmlformats.org/officeDocument/2006/relationships/oleObject" Target="../embeddings/oleObject11.bin"/><Relationship Id="rId9" Type="http://schemas.openxmlformats.org/officeDocument/2006/relationships/oleObject" Target="../embeddings/oleObject12.bin"/><Relationship Id="rId10" Type="http://schemas.openxmlformats.org/officeDocument/2006/relationships/oleObject" Target="../embeddings/oleObject13.bin"/><Relationship Id="rId11" Type="http://schemas.openxmlformats.org/officeDocument/2006/relationships/oleObject" Target="../embeddings/oleObject14.bin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4" Type="http://schemas.openxmlformats.org/officeDocument/2006/relationships/image" Target="../media/image6.wmf"/><Relationship Id="rId5" Type="http://schemas.openxmlformats.org/officeDocument/2006/relationships/oleObject" Target="../embeddings/oleObject16.bin"/><Relationship Id="rId6" Type="http://schemas.openxmlformats.org/officeDocument/2006/relationships/oleObject" Target="../embeddings/oleObject17.bin"/><Relationship Id="rId7" Type="http://schemas.openxmlformats.org/officeDocument/2006/relationships/oleObject" Target="../embeddings/oleObject18.bin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4" Type="http://schemas.openxmlformats.org/officeDocument/2006/relationships/image" Target="../media/image8.emf"/><Relationship Id="rId5" Type="http://schemas.openxmlformats.org/officeDocument/2006/relationships/oleObject" Target="../embeddings/oleObject20.bin"/><Relationship Id="rId6" Type="http://schemas.openxmlformats.org/officeDocument/2006/relationships/image" Target="../media/image9.wmf"/><Relationship Id="rId7" Type="http://schemas.openxmlformats.org/officeDocument/2006/relationships/oleObject" Target="../embeddings/oleObject21.bin"/><Relationship Id="rId8" Type="http://schemas.openxmlformats.org/officeDocument/2006/relationships/image" Target="../media/image10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4" Type="http://schemas.openxmlformats.org/officeDocument/2006/relationships/image" Target="../media/image6.wmf"/><Relationship Id="rId5" Type="http://schemas.openxmlformats.org/officeDocument/2006/relationships/oleObject" Target="../embeddings/oleObject23.bin"/><Relationship Id="rId6" Type="http://schemas.openxmlformats.org/officeDocument/2006/relationships/oleObject" Target="../embeddings/oleObject24.bin"/><Relationship Id="rId7" Type="http://schemas.openxmlformats.org/officeDocument/2006/relationships/oleObject" Target="../embeddings/oleObject25.bin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95325" y="1295400"/>
            <a:ext cx="7753350" cy="1447800"/>
          </a:xfrm>
        </p:spPr>
        <p:txBody>
          <a:bodyPr/>
          <a:lstStyle/>
          <a:p>
            <a:pPr>
              <a:defRPr/>
            </a:pPr>
            <a:r>
              <a:rPr lang="en-US" sz="6000" dirty="0" smtClean="0">
                <a:cs typeface="+mj-cs"/>
              </a:rPr>
              <a:t>DSP-CIS</a:t>
            </a:r>
            <a:r>
              <a:rPr lang="en-US" sz="4400" dirty="0" smtClean="0">
                <a:cs typeface="+mj-cs"/>
              </a:rPr>
              <a:t/>
            </a:r>
            <a:br>
              <a:rPr lang="en-US" sz="4400" dirty="0" smtClean="0">
                <a:cs typeface="+mj-cs"/>
              </a:rPr>
            </a:br>
            <a:r>
              <a:rPr lang="en-US" sz="4400" dirty="0" smtClean="0">
                <a:cs typeface="+mj-cs"/>
              </a:rPr>
              <a:t/>
            </a:r>
            <a:br>
              <a:rPr lang="en-US" sz="4400" dirty="0" smtClean="0">
                <a:cs typeface="+mj-cs"/>
              </a:rPr>
            </a:br>
            <a:r>
              <a:rPr lang="en-US" sz="2400" dirty="0" smtClean="0">
                <a:cs typeface="+mj-cs"/>
              </a:rPr>
              <a:t>Part-II : </a:t>
            </a:r>
            <a:r>
              <a:rPr lang="en-US" sz="2400" dirty="0"/>
              <a:t>Filter Design &amp; </a:t>
            </a:r>
            <a:r>
              <a:rPr lang="en-US" sz="2400" dirty="0" smtClean="0"/>
              <a:t>Implementation</a:t>
            </a:r>
            <a:br>
              <a:rPr lang="en-US" sz="2400" dirty="0" smtClean="0"/>
            </a:br>
            <a:r>
              <a:rPr lang="en-US" sz="2800" dirty="0">
                <a:cs typeface="+mj-cs"/>
              </a:rPr>
              <a:t/>
            </a:r>
            <a:br>
              <a:rPr lang="en-US" sz="2800" dirty="0">
                <a:cs typeface="+mj-cs"/>
              </a:rPr>
            </a:br>
            <a:r>
              <a:rPr lang="en-US" sz="3200" dirty="0" smtClean="0">
                <a:cs typeface="+mj-cs"/>
              </a:rPr>
              <a:t>Chapter-5 : Filter Realization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38200" y="3542630"/>
            <a:ext cx="7467600" cy="2406650"/>
          </a:xfrm>
        </p:spPr>
        <p:txBody>
          <a:bodyPr/>
          <a:lstStyle/>
          <a:p>
            <a:pPr>
              <a:defRPr/>
            </a:pPr>
            <a:r>
              <a:rPr lang="en-US" sz="3200" dirty="0" smtClean="0">
                <a:cs typeface="+mn-cs"/>
              </a:rPr>
              <a:t>Marc Moonen</a:t>
            </a:r>
          </a:p>
          <a:p>
            <a:pPr>
              <a:defRPr/>
            </a:pPr>
            <a:r>
              <a:rPr lang="en-US" sz="2400" b="0" dirty="0" smtClean="0">
                <a:cs typeface="+mn-cs"/>
              </a:rPr>
              <a:t>Dept. E.E./ESAT-STADIUS, KU Leuven</a:t>
            </a:r>
          </a:p>
          <a:p>
            <a:pPr>
              <a:defRPr/>
            </a:pPr>
            <a:r>
              <a:rPr lang="en-US" sz="2400" b="0" dirty="0" err="1" smtClean="0">
                <a:cs typeface="+mn-cs"/>
              </a:rPr>
              <a:t>marc.moonen@kuleuven.be</a:t>
            </a:r>
            <a:endParaRPr lang="en-US" sz="2400" b="0" dirty="0" smtClean="0">
              <a:cs typeface="+mn-cs"/>
            </a:endParaRPr>
          </a:p>
          <a:p>
            <a:pPr>
              <a:defRPr/>
            </a:pPr>
            <a:r>
              <a:rPr lang="en-US" sz="2400" b="0" dirty="0" err="1" smtClean="0">
                <a:cs typeface="+mn-cs"/>
              </a:rPr>
              <a:t>www.esat.kuleuven.be</a:t>
            </a:r>
            <a:r>
              <a:rPr lang="en-US" sz="2400" b="0" dirty="0" smtClean="0">
                <a:cs typeface="+mn-cs"/>
              </a:rPr>
              <a:t>/</a:t>
            </a:r>
            <a:r>
              <a:rPr lang="en-US" sz="2400" b="0" dirty="0" err="1" smtClean="0">
                <a:cs typeface="+mn-cs"/>
              </a:rPr>
              <a:t>stadius</a:t>
            </a:r>
            <a:r>
              <a:rPr lang="en-US" sz="2400" b="0" dirty="0" smtClean="0">
                <a:cs typeface="+mn-cs"/>
              </a:rPr>
              <a:t>/</a:t>
            </a:r>
          </a:p>
          <a:p>
            <a:pPr>
              <a:defRPr/>
            </a:pPr>
            <a:endParaRPr lang="en-US" sz="2400" dirty="0" smtClean="0">
              <a:cs typeface="+mn-cs"/>
            </a:endParaRPr>
          </a:p>
        </p:txBody>
      </p:sp>
    </p:spTree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7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304800" y="1016000"/>
            <a:ext cx="8558213" cy="5308600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en-US" sz="2400" b="0" dirty="0" smtClean="0">
                <a:cs typeface="+mn-cs"/>
              </a:rPr>
              <a:t>With                                            this can be rewritten as</a:t>
            </a:r>
            <a:r>
              <a:rPr lang="en-US" b="0" dirty="0" smtClean="0">
                <a:cs typeface="+mn-cs"/>
              </a:rPr>
              <a:t> </a:t>
            </a:r>
          </a:p>
          <a:p>
            <a:pPr>
              <a:buFontTx/>
              <a:buNone/>
              <a:defRPr/>
            </a:pPr>
            <a:r>
              <a:rPr lang="en-US" sz="1600" b="0" dirty="0" smtClean="0">
                <a:cs typeface="+mn-cs"/>
              </a:rPr>
              <a:t>                                                                                                     </a:t>
            </a:r>
            <a:endParaRPr lang="en-US" dirty="0" smtClean="0">
              <a:cs typeface="+mn-cs"/>
            </a:endParaRPr>
          </a:p>
          <a:p>
            <a:pPr>
              <a:defRPr/>
            </a:pPr>
            <a:endParaRPr lang="en-US" dirty="0" smtClean="0">
              <a:cs typeface="+mn-cs"/>
            </a:endParaRPr>
          </a:p>
          <a:p>
            <a:pPr>
              <a:defRPr/>
            </a:pPr>
            <a:endParaRPr lang="en-US" dirty="0" smtClean="0">
              <a:cs typeface="+mn-cs"/>
            </a:endParaRPr>
          </a:p>
          <a:p>
            <a:pPr>
              <a:defRPr/>
            </a:pPr>
            <a:endParaRPr lang="en-US" dirty="0" smtClean="0">
              <a:cs typeface="+mn-cs"/>
            </a:endParaRPr>
          </a:p>
        </p:txBody>
      </p:sp>
      <p:graphicFrame>
        <p:nvGraphicFramePr>
          <p:cNvPr id="26627" name="Object 11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7940689"/>
              </p:ext>
            </p:extLst>
          </p:nvPr>
        </p:nvGraphicFramePr>
        <p:xfrm>
          <a:off x="503549" y="1148048"/>
          <a:ext cx="7596844" cy="10928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17" name="Equation" r:id="rId4" imgW="3479800" imgH="571500" progId="Equation.3">
                  <p:embed/>
                </p:oleObj>
              </mc:Choice>
              <mc:Fallback>
                <p:oleObj name="Equation" r:id="rId4" imgW="3479800" imgH="571500" progId="Equation.3">
                  <p:embed/>
                  <p:pic>
                    <p:nvPicPr>
                      <p:cNvPr id="0" name="Object 11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3549" y="1148048"/>
                        <a:ext cx="7596844" cy="1092820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8" name="Object 1142"/>
          <p:cNvGraphicFramePr>
            <a:graphicFrameLocks noChangeAspect="1"/>
          </p:cNvGraphicFramePr>
          <p:nvPr/>
        </p:nvGraphicFramePr>
        <p:xfrm>
          <a:off x="1125538" y="2420938"/>
          <a:ext cx="3454400" cy="614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18" name="Equation" r:id="rId6" imgW="2120900" imgH="431800" progId="Equation.3">
                  <p:embed/>
                </p:oleObj>
              </mc:Choice>
              <mc:Fallback>
                <p:oleObj name="Equation" r:id="rId6" imgW="2120900" imgH="431800" progId="Equation.3">
                  <p:embed/>
                  <p:pic>
                    <p:nvPicPr>
                      <p:cNvPr id="0" name="Object 11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5538" y="2420938"/>
                        <a:ext cx="3454400" cy="614362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6629" name="Group 2"/>
          <p:cNvGrpSpPr>
            <a:grpSpLocks/>
          </p:cNvGrpSpPr>
          <p:nvPr/>
        </p:nvGrpSpPr>
        <p:grpSpPr bwMode="auto">
          <a:xfrm>
            <a:off x="431800" y="3155950"/>
            <a:ext cx="8302625" cy="2706688"/>
            <a:chOff x="455873" y="3444491"/>
            <a:chExt cx="8302625" cy="2706688"/>
          </a:xfrm>
        </p:grpSpPr>
        <p:graphicFrame>
          <p:nvGraphicFramePr>
            <p:cNvPr id="26638" name="Object 1140"/>
            <p:cNvGraphicFramePr>
              <a:graphicFrameLocks noChangeAspect="1"/>
            </p:cNvGraphicFramePr>
            <p:nvPr/>
          </p:nvGraphicFramePr>
          <p:xfrm>
            <a:off x="455873" y="3444491"/>
            <a:ext cx="8302625" cy="27066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819" name="Equation" r:id="rId8" imgW="4851400" imgH="1612900" progId="Equation.3">
                    <p:embed/>
                  </p:oleObj>
                </mc:Choice>
                <mc:Fallback>
                  <p:oleObj name="Equation" r:id="rId8" imgW="4851400" imgH="1612900" progId="Equation.3">
                    <p:embed/>
                    <p:pic>
                      <p:nvPicPr>
                        <p:cNvPr id="0" name="Object 114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5873" y="3444491"/>
                          <a:ext cx="8302625" cy="2706688"/>
                        </a:xfrm>
                        <a:prstGeom prst="rect">
                          <a:avLst/>
                        </a:prstGeom>
                        <a:solidFill>
                          <a:srgbClr val="FFFF66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67383" name="Rectangle 1143"/>
            <p:cNvSpPr>
              <a:spLocks noChangeArrowheads="1"/>
            </p:cNvSpPr>
            <p:nvPr/>
          </p:nvSpPr>
          <p:spPr bwMode="auto">
            <a:xfrm>
              <a:off x="2975236" y="4617654"/>
              <a:ext cx="504825" cy="395287"/>
            </a:xfrm>
            <a:prstGeom prst="rect">
              <a:avLst/>
            </a:prstGeom>
            <a:solidFill>
              <a:schemeClr val="hlink">
                <a:alpha val="50000"/>
              </a:schemeClr>
            </a:solidFill>
            <a:ln w="38100" cmpd="sng">
              <a:solidFill>
                <a:srgbClr val="FFFFFF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1" name="Rectangle 1143"/>
            <p:cNvSpPr>
              <a:spLocks noChangeArrowheads="1"/>
            </p:cNvSpPr>
            <p:nvPr/>
          </p:nvSpPr>
          <p:spPr bwMode="auto">
            <a:xfrm>
              <a:off x="7559936" y="4616066"/>
              <a:ext cx="396875" cy="541338"/>
            </a:xfrm>
            <a:prstGeom prst="rect">
              <a:avLst/>
            </a:prstGeom>
            <a:solidFill>
              <a:schemeClr val="hlink">
                <a:alpha val="50000"/>
              </a:schemeClr>
            </a:solidFill>
            <a:ln w="38100" cmpd="sng">
              <a:solidFill>
                <a:srgbClr val="FFFFFF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6641" name="TextBox 11"/>
            <p:cNvSpPr txBox="1">
              <a:spLocks noChangeArrowheads="1"/>
            </p:cNvSpPr>
            <p:nvPr/>
          </p:nvSpPr>
          <p:spPr bwMode="auto">
            <a:xfrm>
              <a:off x="7272338" y="5121275"/>
              <a:ext cx="1028700" cy="485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bg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lnSpc>
                  <a:spcPts val="1500"/>
                </a:lnSpc>
                <a:spcBef>
                  <a:spcPct val="0"/>
                </a:spcBef>
              </a:pPr>
              <a:r>
                <a:rPr lang="en-US" sz="1600" b="0"/>
                <a:t>order </a:t>
              </a:r>
            </a:p>
            <a:p>
              <a:pPr>
                <a:lnSpc>
                  <a:spcPts val="1500"/>
                </a:lnSpc>
                <a:spcBef>
                  <a:spcPct val="0"/>
                </a:spcBef>
              </a:pPr>
              <a:r>
                <a:rPr lang="en-US" sz="1600" b="0"/>
                <a:t>reduction</a:t>
              </a:r>
            </a:p>
          </p:txBody>
        </p:sp>
      </p:grpSp>
      <p:sp>
        <p:nvSpPr>
          <p:cNvPr id="26630" name="TextBox 1"/>
          <p:cNvSpPr txBox="1">
            <a:spLocks noChangeArrowheads="1"/>
          </p:cNvSpPr>
          <p:nvPr/>
        </p:nvSpPr>
        <p:spPr bwMode="auto">
          <a:xfrm>
            <a:off x="2627313" y="5913438"/>
            <a:ext cx="651668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600" b="0"/>
              <a:t>PS: if |ko|=1, then transformation matrix             is rank-deficient</a:t>
            </a:r>
          </a:p>
        </p:txBody>
      </p:sp>
      <p:sp>
        <p:nvSpPr>
          <p:cNvPr id="26631" name="TextBox 11"/>
          <p:cNvSpPr txBox="1">
            <a:spLocks noChangeArrowheads="1"/>
          </p:cNvSpPr>
          <p:nvPr/>
        </p:nvSpPr>
        <p:spPr bwMode="auto">
          <a:xfrm>
            <a:off x="179388" y="5913438"/>
            <a:ext cx="259238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600" b="0"/>
              <a:t>PS: find fix for case bo=0</a:t>
            </a:r>
          </a:p>
        </p:txBody>
      </p:sp>
      <p:graphicFrame>
        <p:nvGraphicFramePr>
          <p:cNvPr id="26632" name="Object 1140"/>
          <p:cNvGraphicFramePr>
            <a:graphicFrameLocks noChangeAspect="1"/>
          </p:cNvGraphicFramePr>
          <p:nvPr/>
        </p:nvGraphicFramePr>
        <p:xfrm>
          <a:off x="6659563" y="5913438"/>
          <a:ext cx="604837" cy="452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20" name="Equation" r:id="rId10" imgW="749300" imgH="571500" progId="Equation.3">
                  <p:embed/>
                </p:oleObj>
              </mc:Choice>
              <mc:Fallback>
                <p:oleObj name="Equation" r:id="rId10" imgW="749300" imgH="571500" progId="Equation.3">
                  <p:embed/>
                  <p:pic>
                    <p:nvPicPr>
                      <p:cNvPr id="0" name="Object 11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59563" y="5913438"/>
                        <a:ext cx="604837" cy="452437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33" name="Rectangle 1"/>
          <p:cNvSpPr>
            <a:spLocks noChangeArrowheads="1"/>
          </p:cNvSpPr>
          <p:nvPr/>
        </p:nvSpPr>
        <p:spPr bwMode="auto">
          <a:xfrm>
            <a:off x="2771775" y="1233488"/>
            <a:ext cx="468313" cy="971550"/>
          </a:xfrm>
          <a:prstGeom prst="rect">
            <a:avLst/>
          </a:prstGeom>
          <a:solidFill>
            <a:schemeClr val="accent1">
              <a:alpha val="20000"/>
            </a:schemeClr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lIns="92075" tIns="46038" rIns="92075" bIns="46038" anchor="ctr">
            <a:spAutoFit/>
          </a:bodyPr>
          <a:lstStyle/>
          <a:p>
            <a:endParaRPr lang="en-US"/>
          </a:p>
        </p:txBody>
      </p:sp>
      <p:sp>
        <p:nvSpPr>
          <p:cNvPr id="26634" name="Rectangle 23"/>
          <p:cNvSpPr>
            <a:spLocks noChangeArrowheads="1"/>
          </p:cNvSpPr>
          <p:nvPr/>
        </p:nvSpPr>
        <p:spPr bwMode="auto">
          <a:xfrm>
            <a:off x="3492500" y="3213100"/>
            <a:ext cx="466725" cy="971550"/>
          </a:xfrm>
          <a:prstGeom prst="rect">
            <a:avLst/>
          </a:prstGeom>
          <a:solidFill>
            <a:schemeClr val="accent1">
              <a:alpha val="20000"/>
            </a:schemeClr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lIns="92075" tIns="46038" rIns="92075" bIns="46038" anchor="ctr">
            <a:spAutoFit/>
          </a:bodyPr>
          <a:lstStyle/>
          <a:p>
            <a:endParaRPr lang="en-US"/>
          </a:p>
        </p:txBody>
      </p:sp>
      <p:sp>
        <p:nvSpPr>
          <p:cNvPr id="26635" name="Rectangle 24"/>
          <p:cNvSpPr>
            <a:spLocks noChangeArrowheads="1"/>
          </p:cNvSpPr>
          <p:nvPr/>
        </p:nvSpPr>
        <p:spPr bwMode="auto">
          <a:xfrm>
            <a:off x="1727200" y="3213100"/>
            <a:ext cx="973138" cy="971550"/>
          </a:xfrm>
          <a:prstGeom prst="rect">
            <a:avLst/>
          </a:prstGeom>
          <a:solidFill>
            <a:schemeClr val="accent1">
              <a:alpha val="20000"/>
            </a:schemeClr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lIns="92075" tIns="46038" rIns="92075" bIns="46038" anchor="ctr">
            <a:spAutoFit/>
          </a:bodyPr>
          <a:lstStyle/>
          <a:p>
            <a:endParaRPr lang="en-US"/>
          </a:p>
        </p:txBody>
      </p:sp>
      <p:cxnSp>
        <p:nvCxnSpPr>
          <p:cNvPr id="4" name="Straight Arrow Connector 3"/>
          <p:cNvCxnSpPr/>
          <p:nvPr/>
        </p:nvCxnSpPr>
        <p:spPr bwMode="auto">
          <a:xfrm>
            <a:off x="3239852" y="2205038"/>
            <a:ext cx="487362" cy="1008062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800000">
                <a:alpha val="50000"/>
              </a:srgbClr>
            </a:solidFill>
            <a:prstDash val="solid"/>
            <a:round/>
            <a:headEnd type="none" w="sm" len="sm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" name="Rectangle 2"/>
          <p:cNvSpPr>
            <a:spLocks noGrp="1" noChangeArrowheads="1"/>
          </p:cNvSpPr>
          <p:nvPr>
            <p:ph type="title"/>
          </p:nvPr>
        </p:nvSpPr>
        <p:spPr>
          <a:xfrm>
            <a:off x="292100" y="93663"/>
            <a:ext cx="8547100" cy="781050"/>
          </a:xfrm>
        </p:spPr>
        <p:txBody>
          <a:bodyPr/>
          <a:lstStyle/>
          <a:p>
            <a:pPr>
              <a:defRPr/>
            </a:pPr>
            <a:r>
              <a:rPr lang="en-US" sz="3200" dirty="0" smtClean="0">
                <a:cs typeface="+mj-cs"/>
              </a:rPr>
              <a:t>FIR  /  3. Lattice Realization</a:t>
            </a:r>
          </a:p>
        </p:txBody>
      </p:sp>
      <p:cxnSp>
        <p:nvCxnSpPr>
          <p:cNvPr id="19" name="Straight Arrow Connector 18"/>
          <p:cNvCxnSpPr/>
          <p:nvPr/>
        </p:nvCxnSpPr>
        <p:spPr bwMode="auto">
          <a:xfrm flipH="1">
            <a:off x="2284438" y="2204864"/>
            <a:ext cx="487362" cy="1008062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800000">
                <a:alpha val="50000"/>
              </a:srgbClr>
            </a:solidFill>
            <a:prstDash val="solid"/>
            <a:round/>
            <a:headEnd type="none" w="sm" len="sm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  <a:defRPr/>
            </a:pPr>
            <a:r>
              <a:rPr lang="en-US" sz="2400" b="0" dirty="0" smtClean="0">
                <a:cs typeface="+mn-cs"/>
              </a:rPr>
              <a:t>This is equivalent to...   </a:t>
            </a:r>
          </a:p>
          <a:p>
            <a:pPr>
              <a:defRPr/>
            </a:pPr>
            <a:endParaRPr lang="en-US" sz="2400" b="0" dirty="0" smtClean="0">
              <a:cs typeface="+mn-cs"/>
            </a:endParaRPr>
          </a:p>
          <a:p>
            <a:pPr>
              <a:defRPr/>
            </a:pPr>
            <a:endParaRPr lang="en-US" sz="2400" b="0" dirty="0" smtClean="0">
              <a:cs typeface="+mn-cs"/>
            </a:endParaRPr>
          </a:p>
          <a:p>
            <a:pPr>
              <a:defRPr/>
            </a:pPr>
            <a:endParaRPr lang="en-US" sz="2400" b="0" dirty="0" smtClean="0">
              <a:cs typeface="+mn-cs"/>
            </a:endParaRPr>
          </a:p>
          <a:p>
            <a:pPr>
              <a:defRPr/>
            </a:pPr>
            <a:endParaRPr lang="en-US" dirty="0" smtClean="0">
              <a:cs typeface="+mn-cs"/>
            </a:endParaRPr>
          </a:p>
          <a:p>
            <a:pPr>
              <a:defRPr/>
            </a:pPr>
            <a:endParaRPr lang="en-US" dirty="0" smtClean="0">
              <a:cs typeface="+mn-cs"/>
            </a:endParaRPr>
          </a:p>
          <a:p>
            <a:pPr>
              <a:defRPr/>
            </a:pPr>
            <a:endParaRPr lang="en-US" dirty="0" smtClean="0">
              <a:cs typeface="+mn-cs"/>
            </a:endParaRPr>
          </a:p>
          <a:p>
            <a:pPr>
              <a:defRPr/>
            </a:pPr>
            <a:endParaRPr lang="en-US" dirty="0" smtClean="0">
              <a:cs typeface="+mn-cs"/>
            </a:endParaRPr>
          </a:p>
          <a:p>
            <a:pPr>
              <a:defRPr/>
            </a:pPr>
            <a:endParaRPr lang="en-US" dirty="0" smtClean="0">
              <a:cs typeface="+mn-cs"/>
            </a:endParaRPr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en-US" dirty="0" smtClean="0">
                <a:cs typeface="+mn-cs"/>
              </a:rPr>
              <a:t>                           </a:t>
            </a:r>
            <a:r>
              <a:rPr lang="en-US" sz="2400" b="0" dirty="0" smtClean="0">
                <a:cs typeface="+mn-cs"/>
              </a:rPr>
              <a:t>…Now repeat procedure for shaded graph 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en-US" sz="2400" b="0" dirty="0" smtClean="0">
                <a:cs typeface="+mn-cs"/>
              </a:rPr>
              <a:t>                                       </a:t>
            </a:r>
            <a:r>
              <a:rPr lang="en-US" sz="2000" b="0" dirty="0" smtClean="0">
                <a:cs typeface="+mn-cs"/>
              </a:rPr>
              <a:t>(=same structure as the one we started from)</a:t>
            </a:r>
            <a:endParaRPr lang="en-US" sz="2000" dirty="0" smtClean="0">
              <a:cs typeface="+mn-cs"/>
            </a:endParaRPr>
          </a:p>
        </p:txBody>
      </p:sp>
      <p:sp>
        <p:nvSpPr>
          <p:cNvPr id="236548" name="Text Box 4"/>
          <p:cNvSpPr txBox="1">
            <a:spLocks noChangeArrowheads="1"/>
          </p:cNvSpPr>
          <p:nvPr/>
        </p:nvSpPr>
        <p:spPr bwMode="auto">
          <a:xfrm>
            <a:off x="3810000" y="1600200"/>
            <a:ext cx="6746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r>
              <a:rPr lang="en-US" b="0">
                <a:solidFill>
                  <a:srgbClr val="FFFF66"/>
                </a:solidFill>
                <a:cs typeface="+mn-cs"/>
              </a:rPr>
              <a:t>u[k]</a:t>
            </a:r>
            <a:endParaRPr lang="en-US">
              <a:solidFill>
                <a:srgbClr val="FFFF66"/>
              </a:solidFill>
              <a:cs typeface="+mn-cs"/>
            </a:endParaRPr>
          </a:p>
        </p:txBody>
      </p:sp>
      <p:sp>
        <p:nvSpPr>
          <p:cNvPr id="236549" name="Text Box 5"/>
          <p:cNvSpPr txBox="1">
            <a:spLocks noChangeArrowheads="1"/>
          </p:cNvSpPr>
          <p:nvPr/>
        </p:nvSpPr>
        <p:spPr bwMode="auto">
          <a:xfrm>
            <a:off x="7543800" y="1600200"/>
            <a:ext cx="946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r>
              <a:rPr lang="en-US" b="0">
                <a:solidFill>
                  <a:srgbClr val="FFFF66"/>
                </a:solidFill>
                <a:cs typeface="+mn-cs"/>
              </a:rPr>
              <a:t>u[k-3]</a:t>
            </a:r>
            <a:endParaRPr lang="en-US">
              <a:solidFill>
                <a:srgbClr val="FFFF66"/>
              </a:solidFill>
              <a:cs typeface="+mn-cs"/>
            </a:endParaRPr>
          </a:p>
        </p:txBody>
      </p:sp>
      <p:grpSp>
        <p:nvGrpSpPr>
          <p:cNvPr id="28677" name="Group 6"/>
          <p:cNvGrpSpPr>
            <a:grpSpLocks/>
          </p:cNvGrpSpPr>
          <p:nvPr/>
        </p:nvGrpSpPr>
        <p:grpSpPr bwMode="auto">
          <a:xfrm>
            <a:off x="4495800" y="1981200"/>
            <a:ext cx="457200" cy="457200"/>
            <a:chOff x="1008" y="2092"/>
            <a:chExt cx="288" cy="288"/>
          </a:xfrm>
        </p:grpSpPr>
        <p:sp>
          <p:nvSpPr>
            <p:cNvPr id="236551" name="Rectangle 7"/>
            <p:cNvSpPr>
              <a:spLocks noChangeArrowheads="1"/>
            </p:cNvSpPr>
            <p:nvPr/>
          </p:nvSpPr>
          <p:spPr bwMode="auto">
            <a:xfrm>
              <a:off x="1008" y="2092"/>
              <a:ext cx="288" cy="288"/>
            </a:xfrm>
            <a:prstGeom prst="rect">
              <a:avLst/>
            </a:prstGeom>
            <a:noFill/>
            <a:ln w="12700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graphicFrame>
          <p:nvGraphicFramePr>
            <p:cNvPr id="28806" name="Object 8"/>
            <p:cNvGraphicFramePr>
              <a:graphicFrameLocks noChangeAspect="1"/>
            </p:cNvGraphicFramePr>
            <p:nvPr/>
          </p:nvGraphicFramePr>
          <p:xfrm>
            <a:off x="1056" y="2112"/>
            <a:ext cx="208" cy="2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982" name="Equation" r:id="rId3" imgW="139579" imgH="164957" progId="Equation.3">
                    <p:embed/>
                  </p:oleObj>
                </mc:Choice>
                <mc:Fallback>
                  <p:oleObj name="Equation" r:id="rId3" imgW="139579" imgH="164957" progId="Equation.3">
                    <p:embed/>
                    <p:pic>
                      <p:nvPicPr>
                        <p:cNvPr id="0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56" y="2112"/>
                          <a:ext cx="208" cy="244"/>
                        </a:xfrm>
                        <a:prstGeom prst="rect">
                          <a:avLst/>
                        </a:prstGeom>
                        <a:solidFill>
                          <a:srgbClr val="FFFF66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36553" name="Line 9"/>
          <p:cNvSpPr>
            <a:spLocks noChangeShapeType="1"/>
          </p:cNvSpPr>
          <p:nvPr/>
        </p:nvSpPr>
        <p:spPr bwMode="auto">
          <a:xfrm>
            <a:off x="3962400" y="2209800"/>
            <a:ext cx="0" cy="762000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36554" name="Line 10"/>
          <p:cNvSpPr>
            <a:spLocks noChangeShapeType="1"/>
          </p:cNvSpPr>
          <p:nvPr/>
        </p:nvSpPr>
        <p:spPr bwMode="auto">
          <a:xfrm>
            <a:off x="3657600" y="2209800"/>
            <a:ext cx="838200" cy="0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36555" name="Text Box 11"/>
          <p:cNvSpPr txBox="1">
            <a:spLocks noChangeArrowheads="1"/>
          </p:cNvSpPr>
          <p:nvPr/>
        </p:nvSpPr>
        <p:spPr bwMode="auto">
          <a:xfrm>
            <a:off x="4800600" y="1600200"/>
            <a:ext cx="946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r>
              <a:rPr lang="en-US" b="0">
                <a:solidFill>
                  <a:srgbClr val="FFFF66"/>
                </a:solidFill>
                <a:cs typeface="+mn-cs"/>
              </a:rPr>
              <a:t>u[k-2]</a:t>
            </a:r>
            <a:endParaRPr lang="en-US">
              <a:solidFill>
                <a:srgbClr val="FFFF66"/>
              </a:solidFill>
              <a:cs typeface="+mn-cs"/>
            </a:endParaRPr>
          </a:p>
        </p:txBody>
      </p:sp>
      <p:sp>
        <p:nvSpPr>
          <p:cNvPr id="236556" name="Line 12"/>
          <p:cNvSpPr>
            <a:spLocks noChangeShapeType="1"/>
          </p:cNvSpPr>
          <p:nvPr/>
        </p:nvSpPr>
        <p:spPr bwMode="auto">
          <a:xfrm>
            <a:off x="5257800" y="2209800"/>
            <a:ext cx="0" cy="762000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36557" name="Oval 13"/>
          <p:cNvSpPr>
            <a:spLocks noChangeArrowheads="1"/>
          </p:cNvSpPr>
          <p:nvPr/>
        </p:nvSpPr>
        <p:spPr bwMode="auto">
          <a:xfrm>
            <a:off x="3733800" y="2970213"/>
            <a:ext cx="457200" cy="457200"/>
          </a:xfrm>
          <a:prstGeom prst="ellipse">
            <a:avLst/>
          </a:prstGeom>
          <a:noFill/>
          <a:ln w="9525">
            <a:solidFill>
              <a:srgbClr val="FFFF66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36558" name="Text Box 14"/>
          <p:cNvSpPr txBox="1">
            <a:spLocks noChangeArrowheads="1"/>
          </p:cNvSpPr>
          <p:nvPr/>
        </p:nvSpPr>
        <p:spPr bwMode="auto">
          <a:xfrm>
            <a:off x="3787775" y="2971800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66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r>
              <a:rPr lang="en-US">
                <a:solidFill>
                  <a:srgbClr val="FFFF66"/>
                </a:solidFill>
                <a:cs typeface="+mn-cs"/>
              </a:rPr>
              <a:t>x</a:t>
            </a:r>
          </a:p>
        </p:txBody>
      </p:sp>
      <p:sp>
        <p:nvSpPr>
          <p:cNvPr id="236559" name="Text Box 15"/>
          <p:cNvSpPr txBox="1">
            <a:spLocks noChangeArrowheads="1"/>
          </p:cNvSpPr>
          <p:nvPr/>
        </p:nvSpPr>
        <p:spPr bwMode="auto">
          <a:xfrm>
            <a:off x="3244850" y="2819400"/>
            <a:ext cx="5921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r>
              <a:rPr lang="en-US" b="0">
                <a:solidFill>
                  <a:srgbClr val="FFFF66"/>
                </a:solidFill>
                <a:cs typeface="+mn-cs"/>
              </a:rPr>
              <a:t>b</a:t>
            </a:r>
            <a:r>
              <a:rPr lang="ja-JP" altLang="en-US" b="0">
                <a:solidFill>
                  <a:srgbClr val="FFFF66"/>
                </a:solidFill>
                <a:latin typeface="Arial"/>
                <a:cs typeface="+mn-cs"/>
              </a:rPr>
              <a:t>’</a:t>
            </a:r>
            <a:r>
              <a:rPr lang="en-US" b="0">
                <a:solidFill>
                  <a:srgbClr val="FFFF66"/>
                </a:solidFill>
                <a:cs typeface="+mn-cs"/>
              </a:rPr>
              <a:t>3</a:t>
            </a:r>
            <a:endParaRPr lang="en-US">
              <a:solidFill>
                <a:srgbClr val="FFFF66"/>
              </a:solidFill>
              <a:cs typeface="+mn-cs"/>
            </a:endParaRPr>
          </a:p>
        </p:txBody>
      </p:sp>
      <p:sp>
        <p:nvSpPr>
          <p:cNvPr id="236560" name="Line 16"/>
          <p:cNvSpPr>
            <a:spLocks noChangeShapeType="1"/>
          </p:cNvSpPr>
          <p:nvPr/>
        </p:nvSpPr>
        <p:spPr bwMode="auto">
          <a:xfrm>
            <a:off x="3963988" y="3429000"/>
            <a:ext cx="0" cy="762000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36561" name="Oval 17"/>
          <p:cNvSpPr>
            <a:spLocks noChangeArrowheads="1"/>
          </p:cNvSpPr>
          <p:nvPr/>
        </p:nvSpPr>
        <p:spPr bwMode="auto">
          <a:xfrm>
            <a:off x="3735388" y="4191000"/>
            <a:ext cx="457200" cy="457200"/>
          </a:xfrm>
          <a:prstGeom prst="ellipse">
            <a:avLst/>
          </a:prstGeom>
          <a:noFill/>
          <a:ln w="9525">
            <a:solidFill>
              <a:srgbClr val="FFFF66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36562" name="Text Box 18"/>
          <p:cNvSpPr txBox="1">
            <a:spLocks noChangeArrowheads="1"/>
          </p:cNvSpPr>
          <p:nvPr/>
        </p:nvSpPr>
        <p:spPr bwMode="auto">
          <a:xfrm>
            <a:off x="3783013" y="4191000"/>
            <a:ext cx="361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66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r>
              <a:rPr lang="en-US">
                <a:solidFill>
                  <a:srgbClr val="FFFF66"/>
                </a:solidFill>
                <a:cs typeface="+mn-cs"/>
              </a:rPr>
              <a:t>+</a:t>
            </a:r>
          </a:p>
        </p:txBody>
      </p:sp>
      <p:sp>
        <p:nvSpPr>
          <p:cNvPr id="236563" name="Line 19"/>
          <p:cNvSpPr>
            <a:spLocks noChangeShapeType="1"/>
          </p:cNvSpPr>
          <p:nvPr/>
        </p:nvSpPr>
        <p:spPr bwMode="auto">
          <a:xfrm flipH="1">
            <a:off x="4191000" y="4421188"/>
            <a:ext cx="838200" cy="0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36564" name="Oval 20"/>
          <p:cNvSpPr>
            <a:spLocks noChangeArrowheads="1"/>
          </p:cNvSpPr>
          <p:nvPr/>
        </p:nvSpPr>
        <p:spPr bwMode="auto">
          <a:xfrm>
            <a:off x="5029200" y="2970213"/>
            <a:ext cx="457200" cy="457200"/>
          </a:xfrm>
          <a:prstGeom prst="ellipse">
            <a:avLst/>
          </a:prstGeom>
          <a:noFill/>
          <a:ln w="9525">
            <a:solidFill>
              <a:srgbClr val="FFFF66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36565" name="Text Box 21"/>
          <p:cNvSpPr txBox="1">
            <a:spLocks noChangeArrowheads="1"/>
          </p:cNvSpPr>
          <p:nvPr/>
        </p:nvSpPr>
        <p:spPr bwMode="auto">
          <a:xfrm>
            <a:off x="5083175" y="2971800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66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r>
              <a:rPr lang="en-US">
                <a:solidFill>
                  <a:srgbClr val="FFFF66"/>
                </a:solidFill>
                <a:cs typeface="+mn-cs"/>
              </a:rPr>
              <a:t>x</a:t>
            </a:r>
          </a:p>
        </p:txBody>
      </p:sp>
      <p:sp>
        <p:nvSpPr>
          <p:cNvPr id="236566" name="Line 22"/>
          <p:cNvSpPr>
            <a:spLocks noChangeShapeType="1"/>
          </p:cNvSpPr>
          <p:nvPr/>
        </p:nvSpPr>
        <p:spPr bwMode="auto">
          <a:xfrm>
            <a:off x="4802188" y="3200400"/>
            <a:ext cx="228600" cy="0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36567" name="Text Box 23"/>
          <p:cNvSpPr txBox="1">
            <a:spLocks noChangeArrowheads="1"/>
          </p:cNvSpPr>
          <p:nvPr/>
        </p:nvSpPr>
        <p:spPr bwMode="auto">
          <a:xfrm>
            <a:off x="4540250" y="2819400"/>
            <a:ext cx="5921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r>
              <a:rPr lang="en-US" b="0">
                <a:solidFill>
                  <a:srgbClr val="FFFF66"/>
                </a:solidFill>
                <a:cs typeface="+mn-cs"/>
              </a:rPr>
              <a:t>b</a:t>
            </a:r>
            <a:r>
              <a:rPr lang="ja-JP" altLang="en-US" b="0">
                <a:solidFill>
                  <a:srgbClr val="FFFF66"/>
                </a:solidFill>
                <a:latin typeface="Arial"/>
                <a:cs typeface="+mn-cs"/>
              </a:rPr>
              <a:t>’</a:t>
            </a:r>
            <a:r>
              <a:rPr lang="en-US" b="0">
                <a:solidFill>
                  <a:srgbClr val="FFFF66"/>
                </a:solidFill>
                <a:cs typeface="+mn-cs"/>
              </a:rPr>
              <a:t>2</a:t>
            </a:r>
            <a:endParaRPr lang="en-US">
              <a:solidFill>
                <a:srgbClr val="FFFF66"/>
              </a:solidFill>
              <a:cs typeface="+mn-cs"/>
            </a:endParaRPr>
          </a:p>
        </p:txBody>
      </p:sp>
      <p:sp>
        <p:nvSpPr>
          <p:cNvPr id="236568" name="Line 24"/>
          <p:cNvSpPr>
            <a:spLocks noChangeShapeType="1"/>
          </p:cNvSpPr>
          <p:nvPr/>
        </p:nvSpPr>
        <p:spPr bwMode="auto">
          <a:xfrm>
            <a:off x="5259388" y="3429000"/>
            <a:ext cx="0" cy="762000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36569" name="Oval 25"/>
          <p:cNvSpPr>
            <a:spLocks noChangeArrowheads="1"/>
          </p:cNvSpPr>
          <p:nvPr/>
        </p:nvSpPr>
        <p:spPr bwMode="auto">
          <a:xfrm>
            <a:off x="5030788" y="4191000"/>
            <a:ext cx="457200" cy="457200"/>
          </a:xfrm>
          <a:prstGeom prst="ellipse">
            <a:avLst/>
          </a:prstGeom>
          <a:noFill/>
          <a:ln w="9525">
            <a:solidFill>
              <a:srgbClr val="FFFF66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36570" name="Text Box 26"/>
          <p:cNvSpPr txBox="1">
            <a:spLocks noChangeArrowheads="1"/>
          </p:cNvSpPr>
          <p:nvPr/>
        </p:nvSpPr>
        <p:spPr bwMode="auto">
          <a:xfrm>
            <a:off x="5078413" y="4191000"/>
            <a:ext cx="361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66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r>
              <a:rPr lang="en-US">
                <a:solidFill>
                  <a:srgbClr val="FFFF66"/>
                </a:solidFill>
                <a:cs typeface="+mn-cs"/>
              </a:rPr>
              <a:t>+</a:t>
            </a:r>
          </a:p>
        </p:txBody>
      </p:sp>
      <p:sp>
        <p:nvSpPr>
          <p:cNvPr id="236571" name="Line 27"/>
          <p:cNvSpPr>
            <a:spLocks noChangeShapeType="1"/>
          </p:cNvSpPr>
          <p:nvPr/>
        </p:nvSpPr>
        <p:spPr bwMode="auto">
          <a:xfrm flipH="1">
            <a:off x="5486400" y="4419600"/>
            <a:ext cx="838200" cy="1588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36572" name="Line 28"/>
          <p:cNvSpPr>
            <a:spLocks noChangeShapeType="1"/>
          </p:cNvSpPr>
          <p:nvPr/>
        </p:nvSpPr>
        <p:spPr bwMode="auto">
          <a:xfrm>
            <a:off x="4953000" y="2209800"/>
            <a:ext cx="838200" cy="0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36573" name="Oval 29"/>
          <p:cNvSpPr>
            <a:spLocks noChangeArrowheads="1"/>
          </p:cNvSpPr>
          <p:nvPr/>
        </p:nvSpPr>
        <p:spPr bwMode="auto">
          <a:xfrm>
            <a:off x="4114800" y="3429000"/>
            <a:ext cx="457200" cy="457200"/>
          </a:xfrm>
          <a:prstGeom prst="ellipse">
            <a:avLst/>
          </a:prstGeom>
          <a:noFill/>
          <a:ln w="9525">
            <a:solidFill>
              <a:srgbClr val="FFFF66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36574" name="Text Box 30"/>
          <p:cNvSpPr txBox="1">
            <a:spLocks noChangeArrowheads="1"/>
          </p:cNvSpPr>
          <p:nvPr/>
        </p:nvSpPr>
        <p:spPr bwMode="auto">
          <a:xfrm>
            <a:off x="4170363" y="3417888"/>
            <a:ext cx="3540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66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r>
              <a:rPr lang="en-US">
                <a:solidFill>
                  <a:srgbClr val="FFFF66"/>
                </a:solidFill>
                <a:cs typeface="+mn-cs"/>
              </a:rPr>
              <a:t>x</a:t>
            </a:r>
          </a:p>
        </p:txBody>
      </p:sp>
      <p:sp>
        <p:nvSpPr>
          <p:cNvPr id="236575" name="Line 31"/>
          <p:cNvSpPr>
            <a:spLocks noChangeShapeType="1"/>
          </p:cNvSpPr>
          <p:nvPr/>
        </p:nvSpPr>
        <p:spPr bwMode="auto">
          <a:xfrm>
            <a:off x="4572000" y="3657600"/>
            <a:ext cx="228600" cy="0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 type="triangl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36576" name="Line 32"/>
          <p:cNvSpPr>
            <a:spLocks noChangeShapeType="1"/>
          </p:cNvSpPr>
          <p:nvPr/>
        </p:nvSpPr>
        <p:spPr bwMode="auto">
          <a:xfrm>
            <a:off x="4343400" y="3886200"/>
            <a:ext cx="0" cy="762000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36577" name="Oval 33"/>
          <p:cNvSpPr>
            <a:spLocks noChangeArrowheads="1"/>
          </p:cNvSpPr>
          <p:nvPr/>
        </p:nvSpPr>
        <p:spPr bwMode="auto">
          <a:xfrm>
            <a:off x="4114800" y="4648200"/>
            <a:ext cx="457200" cy="457200"/>
          </a:xfrm>
          <a:prstGeom prst="ellipse">
            <a:avLst/>
          </a:prstGeom>
          <a:noFill/>
          <a:ln w="9525">
            <a:solidFill>
              <a:srgbClr val="FFFF66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36578" name="Text Box 34"/>
          <p:cNvSpPr txBox="1">
            <a:spLocks noChangeArrowheads="1"/>
          </p:cNvSpPr>
          <p:nvPr/>
        </p:nvSpPr>
        <p:spPr bwMode="auto">
          <a:xfrm>
            <a:off x="4157663" y="4648200"/>
            <a:ext cx="361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66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r>
              <a:rPr lang="en-US">
                <a:solidFill>
                  <a:srgbClr val="FFFF66"/>
                </a:solidFill>
                <a:cs typeface="+mn-cs"/>
              </a:rPr>
              <a:t>+</a:t>
            </a:r>
          </a:p>
        </p:txBody>
      </p:sp>
      <p:sp>
        <p:nvSpPr>
          <p:cNvPr id="236579" name="Line 35"/>
          <p:cNvSpPr>
            <a:spLocks noChangeShapeType="1"/>
          </p:cNvSpPr>
          <p:nvPr/>
        </p:nvSpPr>
        <p:spPr bwMode="auto">
          <a:xfrm flipH="1">
            <a:off x="4572000" y="4876800"/>
            <a:ext cx="838200" cy="0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36581" name="Oval 37"/>
          <p:cNvSpPr>
            <a:spLocks noChangeArrowheads="1"/>
          </p:cNvSpPr>
          <p:nvPr/>
        </p:nvSpPr>
        <p:spPr bwMode="auto">
          <a:xfrm>
            <a:off x="5410200" y="3429000"/>
            <a:ext cx="457200" cy="457200"/>
          </a:xfrm>
          <a:prstGeom prst="ellipse">
            <a:avLst/>
          </a:prstGeom>
          <a:noFill/>
          <a:ln w="9525">
            <a:solidFill>
              <a:srgbClr val="FFFF66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36582" name="Text Box 38"/>
          <p:cNvSpPr txBox="1">
            <a:spLocks noChangeArrowheads="1"/>
          </p:cNvSpPr>
          <p:nvPr/>
        </p:nvSpPr>
        <p:spPr bwMode="auto">
          <a:xfrm>
            <a:off x="5453063" y="3417888"/>
            <a:ext cx="3540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66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r>
              <a:rPr lang="en-US">
                <a:solidFill>
                  <a:srgbClr val="FFFF66"/>
                </a:solidFill>
                <a:cs typeface="+mn-cs"/>
              </a:rPr>
              <a:t>x</a:t>
            </a:r>
          </a:p>
        </p:txBody>
      </p:sp>
      <p:sp>
        <p:nvSpPr>
          <p:cNvPr id="236583" name="Line 39"/>
          <p:cNvSpPr>
            <a:spLocks noChangeShapeType="1"/>
          </p:cNvSpPr>
          <p:nvPr/>
        </p:nvSpPr>
        <p:spPr bwMode="auto">
          <a:xfrm>
            <a:off x="5638800" y="3886200"/>
            <a:ext cx="0" cy="762000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36584" name="Oval 40"/>
          <p:cNvSpPr>
            <a:spLocks noChangeArrowheads="1"/>
          </p:cNvSpPr>
          <p:nvPr/>
        </p:nvSpPr>
        <p:spPr bwMode="auto">
          <a:xfrm>
            <a:off x="5410200" y="4648200"/>
            <a:ext cx="457200" cy="457200"/>
          </a:xfrm>
          <a:prstGeom prst="ellipse">
            <a:avLst/>
          </a:prstGeom>
          <a:noFill/>
          <a:ln w="9525">
            <a:solidFill>
              <a:srgbClr val="FFFF66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36585" name="Text Box 41"/>
          <p:cNvSpPr txBox="1">
            <a:spLocks noChangeArrowheads="1"/>
          </p:cNvSpPr>
          <p:nvPr/>
        </p:nvSpPr>
        <p:spPr bwMode="auto">
          <a:xfrm>
            <a:off x="5486400" y="4648200"/>
            <a:ext cx="361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66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r>
              <a:rPr lang="en-US">
                <a:solidFill>
                  <a:srgbClr val="FFFF66"/>
                </a:solidFill>
                <a:cs typeface="+mn-cs"/>
              </a:rPr>
              <a:t>+</a:t>
            </a:r>
          </a:p>
        </p:txBody>
      </p:sp>
      <p:sp>
        <p:nvSpPr>
          <p:cNvPr id="236586" name="Text Box 42"/>
          <p:cNvSpPr txBox="1">
            <a:spLocks noChangeArrowheads="1"/>
          </p:cNvSpPr>
          <p:nvPr/>
        </p:nvSpPr>
        <p:spPr bwMode="auto">
          <a:xfrm>
            <a:off x="4540250" y="3276600"/>
            <a:ext cx="5921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r>
              <a:rPr lang="en-US" b="0">
                <a:solidFill>
                  <a:srgbClr val="FFFF66"/>
                </a:solidFill>
                <a:cs typeface="+mn-cs"/>
              </a:rPr>
              <a:t>b</a:t>
            </a:r>
            <a:r>
              <a:rPr lang="ja-JP" altLang="en-US" b="0">
                <a:solidFill>
                  <a:srgbClr val="FFFF66"/>
                </a:solidFill>
                <a:latin typeface="Arial"/>
                <a:cs typeface="+mn-cs"/>
              </a:rPr>
              <a:t>’</a:t>
            </a:r>
            <a:r>
              <a:rPr lang="en-US" b="0">
                <a:solidFill>
                  <a:srgbClr val="FFFF66"/>
                </a:solidFill>
                <a:cs typeface="+mn-cs"/>
              </a:rPr>
              <a:t>o</a:t>
            </a:r>
            <a:endParaRPr lang="en-US">
              <a:solidFill>
                <a:srgbClr val="FFFF66"/>
              </a:solidFill>
              <a:cs typeface="+mn-cs"/>
            </a:endParaRPr>
          </a:p>
        </p:txBody>
      </p:sp>
      <p:sp>
        <p:nvSpPr>
          <p:cNvPr id="236587" name="Text Box 43"/>
          <p:cNvSpPr txBox="1">
            <a:spLocks noChangeArrowheads="1"/>
          </p:cNvSpPr>
          <p:nvPr/>
        </p:nvSpPr>
        <p:spPr bwMode="auto">
          <a:xfrm>
            <a:off x="6103938" y="1600200"/>
            <a:ext cx="946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r>
              <a:rPr lang="en-US" b="0">
                <a:solidFill>
                  <a:srgbClr val="FFFF66"/>
                </a:solidFill>
                <a:cs typeface="+mn-cs"/>
              </a:rPr>
              <a:t>u[k-2]</a:t>
            </a:r>
            <a:endParaRPr lang="en-US">
              <a:solidFill>
                <a:srgbClr val="FFFF66"/>
              </a:solidFill>
              <a:cs typeface="+mn-cs"/>
            </a:endParaRPr>
          </a:p>
        </p:txBody>
      </p:sp>
      <p:grpSp>
        <p:nvGrpSpPr>
          <p:cNvPr id="28712" name="Group 44"/>
          <p:cNvGrpSpPr>
            <a:grpSpLocks/>
          </p:cNvGrpSpPr>
          <p:nvPr/>
        </p:nvGrpSpPr>
        <p:grpSpPr bwMode="auto">
          <a:xfrm>
            <a:off x="5791200" y="1981200"/>
            <a:ext cx="457200" cy="457200"/>
            <a:chOff x="1008" y="2092"/>
            <a:chExt cx="288" cy="288"/>
          </a:xfrm>
        </p:grpSpPr>
        <p:sp>
          <p:nvSpPr>
            <p:cNvPr id="236589" name="Rectangle 45"/>
            <p:cNvSpPr>
              <a:spLocks noChangeArrowheads="1"/>
            </p:cNvSpPr>
            <p:nvPr/>
          </p:nvSpPr>
          <p:spPr bwMode="auto">
            <a:xfrm>
              <a:off x="1008" y="2092"/>
              <a:ext cx="288" cy="288"/>
            </a:xfrm>
            <a:prstGeom prst="rect">
              <a:avLst/>
            </a:prstGeom>
            <a:noFill/>
            <a:ln w="12700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graphicFrame>
          <p:nvGraphicFramePr>
            <p:cNvPr id="28804" name="Object 46"/>
            <p:cNvGraphicFramePr>
              <a:graphicFrameLocks noChangeAspect="1"/>
            </p:cNvGraphicFramePr>
            <p:nvPr/>
          </p:nvGraphicFramePr>
          <p:xfrm>
            <a:off x="1056" y="2112"/>
            <a:ext cx="208" cy="2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983" name="Equation" r:id="rId5" imgW="139579" imgH="164957" progId="Equation.3">
                    <p:embed/>
                  </p:oleObj>
                </mc:Choice>
                <mc:Fallback>
                  <p:oleObj name="Equation" r:id="rId5" imgW="139579" imgH="164957" progId="Equation.3">
                    <p:embed/>
                    <p:pic>
                      <p:nvPicPr>
                        <p:cNvPr id="0" name="Object 4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56" y="2112"/>
                          <a:ext cx="208" cy="244"/>
                        </a:xfrm>
                        <a:prstGeom prst="rect">
                          <a:avLst/>
                        </a:prstGeom>
                        <a:solidFill>
                          <a:srgbClr val="FFFF66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36591" name="Line 47"/>
          <p:cNvSpPr>
            <a:spLocks noChangeShapeType="1"/>
          </p:cNvSpPr>
          <p:nvPr/>
        </p:nvSpPr>
        <p:spPr bwMode="auto">
          <a:xfrm>
            <a:off x="6561138" y="2209800"/>
            <a:ext cx="0" cy="762000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36592" name="Oval 48"/>
          <p:cNvSpPr>
            <a:spLocks noChangeArrowheads="1"/>
          </p:cNvSpPr>
          <p:nvPr/>
        </p:nvSpPr>
        <p:spPr bwMode="auto">
          <a:xfrm>
            <a:off x="6332538" y="2970213"/>
            <a:ext cx="457200" cy="457200"/>
          </a:xfrm>
          <a:prstGeom prst="ellipse">
            <a:avLst/>
          </a:prstGeom>
          <a:noFill/>
          <a:ln w="9525">
            <a:solidFill>
              <a:srgbClr val="FFFF66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36593" name="Text Box 49"/>
          <p:cNvSpPr txBox="1">
            <a:spLocks noChangeArrowheads="1"/>
          </p:cNvSpPr>
          <p:nvPr/>
        </p:nvSpPr>
        <p:spPr bwMode="auto">
          <a:xfrm>
            <a:off x="6386513" y="2971800"/>
            <a:ext cx="3540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66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r>
              <a:rPr lang="en-US">
                <a:solidFill>
                  <a:srgbClr val="FFFF66"/>
                </a:solidFill>
                <a:cs typeface="+mn-cs"/>
              </a:rPr>
              <a:t>x</a:t>
            </a:r>
          </a:p>
        </p:txBody>
      </p:sp>
      <p:sp>
        <p:nvSpPr>
          <p:cNvPr id="236594" name="Line 50"/>
          <p:cNvSpPr>
            <a:spLocks noChangeShapeType="1"/>
          </p:cNvSpPr>
          <p:nvPr/>
        </p:nvSpPr>
        <p:spPr bwMode="auto">
          <a:xfrm>
            <a:off x="6105525" y="3200400"/>
            <a:ext cx="228600" cy="0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36595" name="Text Box 51"/>
          <p:cNvSpPr txBox="1">
            <a:spLocks noChangeArrowheads="1"/>
          </p:cNvSpPr>
          <p:nvPr/>
        </p:nvSpPr>
        <p:spPr bwMode="auto">
          <a:xfrm>
            <a:off x="5835650" y="2819400"/>
            <a:ext cx="5921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r>
              <a:rPr lang="en-US" b="0">
                <a:solidFill>
                  <a:srgbClr val="FFFF66"/>
                </a:solidFill>
                <a:cs typeface="+mn-cs"/>
              </a:rPr>
              <a:t>b</a:t>
            </a:r>
            <a:r>
              <a:rPr lang="ja-JP" altLang="en-US" b="0">
                <a:solidFill>
                  <a:srgbClr val="FFFF66"/>
                </a:solidFill>
                <a:latin typeface="Arial"/>
                <a:cs typeface="+mn-cs"/>
              </a:rPr>
              <a:t>’</a:t>
            </a:r>
            <a:r>
              <a:rPr lang="en-US" b="0">
                <a:solidFill>
                  <a:srgbClr val="FFFF66"/>
                </a:solidFill>
                <a:cs typeface="+mn-cs"/>
              </a:rPr>
              <a:t>1</a:t>
            </a:r>
            <a:endParaRPr lang="en-US">
              <a:solidFill>
                <a:srgbClr val="FFFF66"/>
              </a:solidFill>
              <a:cs typeface="+mn-cs"/>
            </a:endParaRPr>
          </a:p>
        </p:txBody>
      </p:sp>
      <p:sp>
        <p:nvSpPr>
          <p:cNvPr id="236596" name="Line 52"/>
          <p:cNvSpPr>
            <a:spLocks noChangeShapeType="1"/>
          </p:cNvSpPr>
          <p:nvPr/>
        </p:nvSpPr>
        <p:spPr bwMode="auto">
          <a:xfrm>
            <a:off x="6562725" y="3429000"/>
            <a:ext cx="0" cy="762000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36597" name="Oval 53"/>
          <p:cNvSpPr>
            <a:spLocks noChangeArrowheads="1"/>
          </p:cNvSpPr>
          <p:nvPr/>
        </p:nvSpPr>
        <p:spPr bwMode="auto">
          <a:xfrm>
            <a:off x="6334125" y="4191000"/>
            <a:ext cx="457200" cy="457200"/>
          </a:xfrm>
          <a:prstGeom prst="ellipse">
            <a:avLst/>
          </a:prstGeom>
          <a:noFill/>
          <a:ln w="9525">
            <a:solidFill>
              <a:srgbClr val="FFFF66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36598" name="Text Box 54"/>
          <p:cNvSpPr txBox="1">
            <a:spLocks noChangeArrowheads="1"/>
          </p:cNvSpPr>
          <p:nvPr/>
        </p:nvSpPr>
        <p:spPr bwMode="auto">
          <a:xfrm>
            <a:off x="6381750" y="4191000"/>
            <a:ext cx="361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66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r>
              <a:rPr lang="en-US">
                <a:solidFill>
                  <a:srgbClr val="FFFF66"/>
                </a:solidFill>
                <a:cs typeface="+mn-cs"/>
              </a:rPr>
              <a:t>+</a:t>
            </a:r>
          </a:p>
        </p:txBody>
      </p:sp>
      <p:sp>
        <p:nvSpPr>
          <p:cNvPr id="236599" name="Line 55"/>
          <p:cNvSpPr>
            <a:spLocks noChangeShapeType="1"/>
          </p:cNvSpPr>
          <p:nvPr/>
        </p:nvSpPr>
        <p:spPr bwMode="auto">
          <a:xfrm flipH="1">
            <a:off x="6789738" y="4419600"/>
            <a:ext cx="1058862" cy="1588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36600" name="Line 56"/>
          <p:cNvSpPr>
            <a:spLocks noChangeShapeType="1"/>
          </p:cNvSpPr>
          <p:nvPr/>
        </p:nvSpPr>
        <p:spPr bwMode="auto">
          <a:xfrm>
            <a:off x="6248400" y="2209800"/>
            <a:ext cx="838200" cy="0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36601" name="Line 57"/>
          <p:cNvSpPr>
            <a:spLocks noChangeShapeType="1"/>
          </p:cNvSpPr>
          <p:nvPr/>
        </p:nvSpPr>
        <p:spPr bwMode="auto">
          <a:xfrm>
            <a:off x="5867400" y="3657600"/>
            <a:ext cx="228600" cy="0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 type="triangl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36602" name="Text Box 58"/>
          <p:cNvSpPr txBox="1">
            <a:spLocks noChangeArrowheads="1"/>
          </p:cNvSpPr>
          <p:nvPr/>
        </p:nvSpPr>
        <p:spPr bwMode="auto">
          <a:xfrm>
            <a:off x="5835650" y="3276600"/>
            <a:ext cx="5921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r>
              <a:rPr lang="en-US" b="0">
                <a:solidFill>
                  <a:srgbClr val="FFFF66"/>
                </a:solidFill>
                <a:cs typeface="+mn-cs"/>
              </a:rPr>
              <a:t>b</a:t>
            </a:r>
            <a:r>
              <a:rPr lang="ja-JP" altLang="en-US" b="0">
                <a:solidFill>
                  <a:srgbClr val="FFFF66"/>
                </a:solidFill>
                <a:latin typeface="Arial"/>
                <a:cs typeface="+mn-cs"/>
              </a:rPr>
              <a:t>’</a:t>
            </a:r>
            <a:r>
              <a:rPr lang="en-US" b="0">
                <a:solidFill>
                  <a:srgbClr val="FFFF66"/>
                </a:solidFill>
                <a:cs typeface="+mn-cs"/>
              </a:rPr>
              <a:t>1</a:t>
            </a:r>
            <a:endParaRPr lang="en-US">
              <a:solidFill>
                <a:srgbClr val="FFFF66"/>
              </a:solidFill>
              <a:cs typeface="+mn-cs"/>
            </a:endParaRPr>
          </a:p>
        </p:txBody>
      </p:sp>
      <p:sp>
        <p:nvSpPr>
          <p:cNvPr id="236603" name="Line 59"/>
          <p:cNvSpPr>
            <a:spLocks noChangeShapeType="1"/>
          </p:cNvSpPr>
          <p:nvPr/>
        </p:nvSpPr>
        <p:spPr bwMode="auto">
          <a:xfrm flipH="1">
            <a:off x="5867400" y="4876800"/>
            <a:ext cx="838200" cy="0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36604" name="Oval 60"/>
          <p:cNvSpPr>
            <a:spLocks noChangeArrowheads="1"/>
          </p:cNvSpPr>
          <p:nvPr/>
        </p:nvSpPr>
        <p:spPr bwMode="auto">
          <a:xfrm>
            <a:off x="6713538" y="3429000"/>
            <a:ext cx="457200" cy="457200"/>
          </a:xfrm>
          <a:prstGeom prst="ellipse">
            <a:avLst/>
          </a:prstGeom>
          <a:noFill/>
          <a:ln w="9525">
            <a:solidFill>
              <a:srgbClr val="FFFF66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36605" name="Text Box 61"/>
          <p:cNvSpPr txBox="1">
            <a:spLocks noChangeArrowheads="1"/>
          </p:cNvSpPr>
          <p:nvPr/>
        </p:nvSpPr>
        <p:spPr bwMode="auto">
          <a:xfrm>
            <a:off x="6789738" y="3429000"/>
            <a:ext cx="3540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66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r>
              <a:rPr lang="en-US">
                <a:solidFill>
                  <a:srgbClr val="FFFF66"/>
                </a:solidFill>
                <a:cs typeface="+mn-cs"/>
              </a:rPr>
              <a:t>x</a:t>
            </a:r>
          </a:p>
        </p:txBody>
      </p:sp>
      <p:sp>
        <p:nvSpPr>
          <p:cNvPr id="236606" name="Oval 62"/>
          <p:cNvSpPr>
            <a:spLocks noChangeArrowheads="1"/>
          </p:cNvSpPr>
          <p:nvPr/>
        </p:nvSpPr>
        <p:spPr bwMode="auto">
          <a:xfrm>
            <a:off x="6713538" y="4648200"/>
            <a:ext cx="457200" cy="457200"/>
          </a:xfrm>
          <a:prstGeom prst="ellipse">
            <a:avLst/>
          </a:prstGeom>
          <a:noFill/>
          <a:ln w="9525">
            <a:solidFill>
              <a:srgbClr val="FFFF66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36607" name="Text Box 63"/>
          <p:cNvSpPr txBox="1">
            <a:spLocks noChangeArrowheads="1"/>
          </p:cNvSpPr>
          <p:nvPr/>
        </p:nvSpPr>
        <p:spPr bwMode="auto">
          <a:xfrm>
            <a:off x="6751638" y="4637088"/>
            <a:ext cx="361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66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r>
              <a:rPr lang="en-US">
                <a:solidFill>
                  <a:srgbClr val="FFFF66"/>
                </a:solidFill>
                <a:cs typeface="+mn-cs"/>
              </a:rPr>
              <a:t>+</a:t>
            </a:r>
          </a:p>
        </p:txBody>
      </p:sp>
      <p:sp>
        <p:nvSpPr>
          <p:cNvPr id="236609" name="Text Box 65"/>
          <p:cNvSpPr txBox="1">
            <a:spLocks noChangeArrowheads="1"/>
          </p:cNvSpPr>
          <p:nvPr/>
        </p:nvSpPr>
        <p:spPr bwMode="auto">
          <a:xfrm>
            <a:off x="7086600" y="2819400"/>
            <a:ext cx="5921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r>
              <a:rPr lang="en-US" b="0">
                <a:solidFill>
                  <a:srgbClr val="FFFF66"/>
                </a:solidFill>
                <a:cs typeface="+mn-cs"/>
              </a:rPr>
              <a:t>b</a:t>
            </a:r>
            <a:r>
              <a:rPr lang="ja-JP" altLang="en-US" b="0">
                <a:solidFill>
                  <a:srgbClr val="FFFF66"/>
                </a:solidFill>
                <a:latin typeface="Arial"/>
                <a:cs typeface="+mn-cs"/>
              </a:rPr>
              <a:t>’</a:t>
            </a:r>
            <a:r>
              <a:rPr lang="en-US" b="0">
                <a:solidFill>
                  <a:srgbClr val="FFFF66"/>
                </a:solidFill>
                <a:cs typeface="+mn-cs"/>
              </a:rPr>
              <a:t>o</a:t>
            </a:r>
            <a:endParaRPr lang="en-US">
              <a:solidFill>
                <a:srgbClr val="FFFF66"/>
              </a:solidFill>
              <a:cs typeface="+mn-cs"/>
            </a:endParaRPr>
          </a:p>
        </p:txBody>
      </p:sp>
      <p:sp>
        <p:nvSpPr>
          <p:cNvPr id="236614" name="Line 70"/>
          <p:cNvSpPr>
            <a:spLocks noChangeShapeType="1"/>
          </p:cNvSpPr>
          <p:nvPr/>
        </p:nvSpPr>
        <p:spPr bwMode="auto">
          <a:xfrm>
            <a:off x="3505200" y="3200400"/>
            <a:ext cx="228600" cy="0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36615" name="Line 71"/>
          <p:cNvSpPr>
            <a:spLocks noChangeShapeType="1"/>
          </p:cNvSpPr>
          <p:nvPr/>
        </p:nvSpPr>
        <p:spPr bwMode="auto">
          <a:xfrm flipH="1">
            <a:off x="2700338" y="4437063"/>
            <a:ext cx="1042987" cy="0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36616" name="Line 72"/>
          <p:cNvSpPr>
            <a:spLocks noChangeShapeType="1"/>
          </p:cNvSpPr>
          <p:nvPr/>
        </p:nvSpPr>
        <p:spPr bwMode="auto">
          <a:xfrm>
            <a:off x="4343400" y="2209800"/>
            <a:ext cx="0" cy="1219200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36617" name="Line 73"/>
          <p:cNvSpPr>
            <a:spLocks noChangeShapeType="1"/>
          </p:cNvSpPr>
          <p:nvPr/>
        </p:nvSpPr>
        <p:spPr bwMode="auto">
          <a:xfrm>
            <a:off x="5638800" y="2209800"/>
            <a:ext cx="0" cy="1219200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grpSp>
        <p:nvGrpSpPr>
          <p:cNvPr id="28735" name="Group 74"/>
          <p:cNvGrpSpPr>
            <a:grpSpLocks/>
          </p:cNvGrpSpPr>
          <p:nvPr/>
        </p:nvGrpSpPr>
        <p:grpSpPr bwMode="auto">
          <a:xfrm>
            <a:off x="7086600" y="1981200"/>
            <a:ext cx="457200" cy="457200"/>
            <a:chOff x="1008" y="2092"/>
            <a:chExt cx="288" cy="288"/>
          </a:xfrm>
        </p:grpSpPr>
        <p:sp>
          <p:nvSpPr>
            <p:cNvPr id="236619" name="Rectangle 75"/>
            <p:cNvSpPr>
              <a:spLocks noChangeArrowheads="1"/>
            </p:cNvSpPr>
            <p:nvPr/>
          </p:nvSpPr>
          <p:spPr bwMode="auto">
            <a:xfrm>
              <a:off x="1008" y="2092"/>
              <a:ext cx="288" cy="288"/>
            </a:xfrm>
            <a:prstGeom prst="rect">
              <a:avLst/>
            </a:prstGeom>
            <a:noFill/>
            <a:ln w="12700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graphicFrame>
          <p:nvGraphicFramePr>
            <p:cNvPr id="28802" name="Object 76"/>
            <p:cNvGraphicFramePr>
              <a:graphicFrameLocks noChangeAspect="1"/>
            </p:cNvGraphicFramePr>
            <p:nvPr/>
          </p:nvGraphicFramePr>
          <p:xfrm>
            <a:off x="1056" y="2112"/>
            <a:ext cx="208" cy="2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984" name="Equation" r:id="rId6" imgW="139579" imgH="164957" progId="Equation.3">
                    <p:embed/>
                  </p:oleObj>
                </mc:Choice>
                <mc:Fallback>
                  <p:oleObj name="Equation" r:id="rId6" imgW="139579" imgH="164957" progId="Equation.3">
                    <p:embed/>
                    <p:pic>
                      <p:nvPicPr>
                        <p:cNvPr id="0" name="Object 7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56" y="2112"/>
                          <a:ext cx="208" cy="244"/>
                        </a:xfrm>
                        <a:prstGeom prst="rect">
                          <a:avLst/>
                        </a:prstGeom>
                        <a:solidFill>
                          <a:srgbClr val="FFFF66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36621" name="Line 77"/>
          <p:cNvSpPr>
            <a:spLocks noChangeShapeType="1"/>
          </p:cNvSpPr>
          <p:nvPr/>
        </p:nvSpPr>
        <p:spPr bwMode="auto">
          <a:xfrm>
            <a:off x="7856538" y="2209800"/>
            <a:ext cx="0" cy="762000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36622" name="Oval 78"/>
          <p:cNvSpPr>
            <a:spLocks noChangeArrowheads="1"/>
          </p:cNvSpPr>
          <p:nvPr/>
        </p:nvSpPr>
        <p:spPr bwMode="auto">
          <a:xfrm>
            <a:off x="7627938" y="2970213"/>
            <a:ext cx="457200" cy="457200"/>
          </a:xfrm>
          <a:prstGeom prst="ellipse">
            <a:avLst/>
          </a:prstGeom>
          <a:noFill/>
          <a:ln w="9525">
            <a:solidFill>
              <a:srgbClr val="FFFF66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36623" name="Text Box 79"/>
          <p:cNvSpPr txBox="1">
            <a:spLocks noChangeArrowheads="1"/>
          </p:cNvSpPr>
          <p:nvPr/>
        </p:nvSpPr>
        <p:spPr bwMode="auto">
          <a:xfrm>
            <a:off x="7681913" y="2971800"/>
            <a:ext cx="3540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66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r>
              <a:rPr lang="en-US">
                <a:solidFill>
                  <a:srgbClr val="FFFF66"/>
                </a:solidFill>
                <a:cs typeface="+mn-cs"/>
              </a:rPr>
              <a:t>x</a:t>
            </a:r>
          </a:p>
        </p:txBody>
      </p:sp>
      <p:sp>
        <p:nvSpPr>
          <p:cNvPr id="236624" name="Line 80"/>
          <p:cNvSpPr>
            <a:spLocks noChangeShapeType="1"/>
          </p:cNvSpPr>
          <p:nvPr/>
        </p:nvSpPr>
        <p:spPr bwMode="auto">
          <a:xfrm>
            <a:off x="7400925" y="3200400"/>
            <a:ext cx="228600" cy="0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36625" name="Line 81"/>
          <p:cNvSpPr>
            <a:spLocks noChangeShapeType="1"/>
          </p:cNvSpPr>
          <p:nvPr/>
        </p:nvSpPr>
        <p:spPr bwMode="auto">
          <a:xfrm flipH="1">
            <a:off x="7856538" y="3429000"/>
            <a:ext cx="1587" cy="992188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36626" name="Line 82"/>
          <p:cNvSpPr>
            <a:spLocks noChangeShapeType="1"/>
          </p:cNvSpPr>
          <p:nvPr/>
        </p:nvSpPr>
        <p:spPr bwMode="auto">
          <a:xfrm>
            <a:off x="7543800" y="2209800"/>
            <a:ext cx="609600" cy="0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36627" name="Text Box 83"/>
          <p:cNvSpPr txBox="1">
            <a:spLocks noChangeArrowheads="1"/>
          </p:cNvSpPr>
          <p:nvPr/>
        </p:nvSpPr>
        <p:spPr bwMode="auto">
          <a:xfrm>
            <a:off x="7131050" y="3276600"/>
            <a:ext cx="5921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r>
              <a:rPr lang="en-US" b="0">
                <a:solidFill>
                  <a:srgbClr val="FFFF66"/>
                </a:solidFill>
                <a:cs typeface="+mn-cs"/>
              </a:rPr>
              <a:t>b</a:t>
            </a:r>
            <a:r>
              <a:rPr lang="ja-JP" altLang="en-US" b="0">
                <a:solidFill>
                  <a:srgbClr val="FFFF66"/>
                </a:solidFill>
                <a:latin typeface="Arial"/>
                <a:cs typeface="+mn-cs"/>
              </a:rPr>
              <a:t>’</a:t>
            </a:r>
            <a:r>
              <a:rPr lang="en-US" b="0">
                <a:solidFill>
                  <a:srgbClr val="FFFF66"/>
                </a:solidFill>
                <a:cs typeface="+mn-cs"/>
              </a:rPr>
              <a:t>2</a:t>
            </a:r>
            <a:endParaRPr lang="en-US">
              <a:solidFill>
                <a:srgbClr val="FFFF66"/>
              </a:solidFill>
              <a:cs typeface="+mn-cs"/>
            </a:endParaRPr>
          </a:p>
        </p:txBody>
      </p:sp>
      <p:sp>
        <p:nvSpPr>
          <p:cNvPr id="236628" name="Line 84"/>
          <p:cNvSpPr>
            <a:spLocks noChangeShapeType="1"/>
          </p:cNvSpPr>
          <p:nvPr/>
        </p:nvSpPr>
        <p:spPr bwMode="auto">
          <a:xfrm>
            <a:off x="7162800" y="3657600"/>
            <a:ext cx="228600" cy="0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 type="triangl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36629" name="Line 85"/>
          <p:cNvSpPr>
            <a:spLocks noChangeShapeType="1"/>
          </p:cNvSpPr>
          <p:nvPr/>
        </p:nvSpPr>
        <p:spPr bwMode="auto">
          <a:xfrm>
            <a:off x="6934200" y="3886200"/>
            <a:ext cx="0" cy="762000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36630" name="Oval 86"/>
          <p:cNvSpPr>
            <a:spLocks noChangeArrowheads="1"/>
          </p:cNvSpPr>
          <p:nvPr/>
        </p:nvSpPr>
        <p:spPr bwMode="auto">
          <a:xfrm>
            <a:off x="7932738" y="3427413"/>
            <a:ext cx="457200" cy="457200"/>
          </a:xfrm>
          <a:prstGeom prst="ellipse">
            <a:avLst/>
          </a:prstGeom>
          <a:noFill/>
          <a:ln w="9525">
            <a:solidFill>
              <a:srgbClr val="FFFF66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36631" name="Text Box 87"/>
          <p:cNvSpPr txBox="1">
            <a:spLocks noChangeArrowheads="1"/>
          </p:cNvSpPr>
          <p:nvPr/>
        </p:nvSpPr>
        <p:spPr bwMode="auto">
          <a:xfrm>
            <a:off x="7997825" y="3429000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66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r>
              <a:rPr lang="en-US">
                <a:solidFill>
                  <a:srgbClr val="FFFF66"/>
                </a:solidFill>
                <a:cs typeface="+mn-cs"/>
              </a:rPr>
              <a:t>x</a:t>
            </a:r>
          </a:p>
        </p:txBody>
      </p:sp>
      <p:sp>
        <p:nvSpPr>
          <p:cNvPr id="236632" name="Line 88"/>
          <p:cNvSpPr>
            <a:spLocks noChangeShapeType="1"/>
          </p:cNvSpPr>
          <p:nvPr/>
        </p:nvSpPr>
        <p:spPr bwMode="auto">
          <a:xfrm>
            <a:off x="8389938" y="3657600"/>
            <a:ext cx="228600" cy="0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 type="triangl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36633" name="Line 89"/>
          <p:cNvSpPr>
            <a:spLocks noChangeShapeType="1"/>
          </p:cNvSpPr>
          <p:nvPr/>
        </p:nvSpPr>
        <p:spPr bwMode="auto">
          <a:xfrm flipH="1">
            <a:off x="8153400" y="3886200"/>
            <a:ext cx="1588" cy="992188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36634" name="Line 90"/>
          <p:cNvSpPr>
            <a:spLocks noChangeShapeType="1"/>
          </p:cNvSpPr>
          <p:nvPr/>
        </p:nvSpPr>
        <p:spPr bwMode="auto">
          <a:xfrm flipH="1">
            <a:off x="7239000" y="4876800"/>
            <a:ext cx="914400" cy="0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36635" name="Text Box 91"/>
          <p:cNvSpPr txBox="1">
            <a:spLocks noChangeArrowheads="1"/>
          </p:cNvSpPr>
          <p:nvPr/>
        </p:nvSpPr>
        <p:spPr bwMode="auto">
          <a:xfrm>
            <a:off x="8350250" y="3276600"/>
            <a:ext cx="5921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r>
              <a:rPr lang="en-US" b="0">
                <a:solidFill>
                  <a:srgbClr val="FFFF66"/>
                </a:solidFill>
                <a:cs typeface="+mn-cs"/>
              </a:rPr>
              <a:t>b</a:t>
            </a:r>
            <a:r>
              <a:rPr lang="ja-JP" altLang="en-US" b="0">
                <a:solidFill>
                  <a:srgbClr val="FFFF66"/>
                </a:solidFill>
                <a:latin typeface="Arial"/>
                <a:cs typeface="+mn-cs"/>
              </a:rPr>
              <a:t>’</a:t>
            </a:r>
            <a:r>
              <a:rPr lang="en-US" b="0">
                <a:solidFill>
                  <a:srgbClr val="FFFF66"/>
                </a:solidFill>
                <a:cs typeface="+mn-cs"/>
              </a:rPr>
              <a:t>3</a:t>
            </a:r>
            <a:endParaRPr lang="en-US">
              <a:solidFill>
                <a:srgbClr val="FFFF66"/>
              </a:solidFill>
              <a:cs typeface="+mn-cs"/>
            </a:endParaRPr>
          </a:p>
        </p:txBody>
      </p:sp>
      <p:sp>
        <p:nvSpPr>
          <p:cNvPr id="236636" name="Line 92"/>
          <p:cNvSpPr>
            <a:spLocks noChangeShapeType="1"/>
          </p:cNvSpPr>
          <p:nvPr/>
        </p:nvSpPr>
        <p:spPr bwMode="auto">
          <a:xfrm>
            <a:off x="6934200" y="2209800"/>
            <a:ext cx="0" cy="1219200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36637" name="Line 93"/>
          <p:cNvSpPr>
            <a:spLocks noChangeShapeType="1"/>
          </p:cNvSpPr>
          <p:nvPr/>
        </p:nvSpPr>
        <p:spPr bwMode="auto">
          <a:xfrm>
            <a:off x="8153400" y="2209800"/>
            <a:ext cx="0" cy="1219200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grpSp>
        <p:nvGrpSpPr>
          <p:cNvPr id="28753" name="Group 137"/>
          <p:cNvGrpSpPr>
            <a:grpSpLocks/>
          </p:cNvGrpSpPr>
          <p:nvPr/>
        </p:nvGrpSpPr>
        <p:grpSpPr bwMode="auto">
          <a:xfrm>
            <a:off x="323850" y="3068638"/>
            <a:ext cx="2438400" cy="2722562"/>
            <a:chOff x="0" y="1933"/>
            <a:chExt cx="1536" cy="1715"/>
          </a:xfrm>
        </p:grpSpPr>
        <p:sp>
          <p:nvSpPr>
            <p:cNvPr id="236613" name="Text Box 69"/>
            <p:cNvSpPr txBox="1">
              <a:spLocks noChangeArrowheads="1"/>
            </p:cNvSpPr>
            <p:nvPr/>
          </p:nvSpPr>
          <p:spPr bwMode="auto">
            <a:xfrm>
              <a:off x="0" y="3067"/>
              <a:ext cx="41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 b="0">
                  <a:solidFill>
                    <a:srgbClr val="FFFF66"/>
                  </a:solidFill>
                  <a:cs typeface="+mn-cs"/>
                </a:rPr>
                <a:t>y[k]</a:t>
              </a:r>
              <a:endParaRPr lang="en-US">
                <a:solidFill>
                  <a:srgbClr val="FFFF66"/>
                </a:solidFill>
                <a:cs typeface="+mn-cs"/>
              </a:endParaRPr>
            </a:p>
          </p:txBody>
        </p:sp>
        <p:sp>
          <p:nvSpPr>
            <p:cNvPr id="236665" name="Line 121"/>
            <p:cNvSpPr>
              <a:spLocks noChangeShapeType="1"/>
            </p:cNvSpPr>
            <p:nvPr/>
          </p:nvSpPr>
          <p:spPr bwMode="auto">
            <a:xfrm flipH="1">
              <a:off x="1440" y="3648"/>
              <a:ext cx="96" cy="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66"/>
                  </a:solidFill>
                  <a:round/>
                  <a:headEnd type="none" w="sm" len="sm"/>
                  <a:tailEnd type="triangl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grpSp>
          <p:nvGrpSpPr>
            <p:cNvPr id="28765" name="Group 94"/>
            <p:cNvGrpSpPr>
              <a:grpSpLocks/>
            </p:cNvGrpSpPr>
            <p:nvPr/>
          </p:nvGrpSpPr>
          <p:grpSpPr bwMode="auto">
            <a:xfrm>
              <a:off x="288" y="2256"/>
              <a:ext cx="288" cy="288"/>
              <a:chOff x="1585" y="2831"/>
              <a:chExt cx="288" cy="288"/>
            </a:xfrm>
          </p:grpSpPr>
          <p:sp>
            <p:nvSpPr>
              <p:cNvPr id="236639" name="Oval 95"/>
              <p:cNvSpPr>
                <a:spLocks noChangeArrowheads="1"/>
              </p:cNvSpPr>
              <p:nvPr/>
            </p:nvSpPr>
            <p:spPr bwMode="auto">
              <a:xfrm>
                <a:off x="1585" y="2831"/>
                <a:ext cx="288" cy="288"/>
              </a:xfrm>
              <a:prstGeom prst="ellipse">
                <a:avLst/>
              </a:prstGeom>
              <a:noFill/>
              <a:ln w="9525">
                <a:solidFill>
                  <a:srgbClr val="FFFF66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36640" name="Text Box 96"/>
              <p:cNvSpPr txBox="1">
                <a:spLocks noChangeArrowheads="1"/>
              </p:cNvSpPr>
              <p:nvPr/>
            </p:nvSpPr>
            <p:spPr bwMode="auto">
              <a:xfrm>
                <a:off x="1615" y="2831"/>
                <a:ext cx="22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>
                    <a:solidFill>
                      <a:srgbClr val="FFFF66"/>
                    </a:solidFill>
                    <a:cs typeface="+mn-cs"/>
                  </a:rPr>
                  <a:t>+</a:t>
                </a:r>
              </a:p>
            </p:txBody>
          </p:sp>
        </p:grpSp>
        <p:grpSp>
          <p:nvGrpSpPr>
            <p:cNvPr id="28766" name="Group 97"/>
            <p:cNvGrpSpPr>
              <a:grpSpLocks/>
            </p:cNvGrpSpPr>
            <p:nvPr/>
          </p:nvGrpSpPr>
          <p:grpSpPr bwMode="auto">
            <a:xfrm>
              <a:off x="288" y="3312"/>
              <a:ext cx="288" cy="288"/>
              <a:chOff x="1585" y="2831"/>
              <a:chExt cx="288" cy="288"/>
            </a:xfrm>
          </p:grpSpPr>
          <p:sp>
            <p:nvSpPr>
              <p:cNvPr id="236642" name="Oval 98"/>
              <p:cNvSpPr>
                <a:spLocks noChangeArrowheads="1"/>
              </p:cNvSpPr>
              <p:nvPr/>
            </p:nvSpPr>
            <p:spPr bwMode="auto">
              <a:xfrm>
                <a:off x="1585" y="2831"/>
                <a:ext cx="288" cy="288"/>
              </a:xfrm>
              <a:prstGeom prst="ellipse">
                <a:avLst/>
              </a:prstGeom>
              <a:noFill/>
              <a:ln w="9525">
                <a:solidFill>
                  <a:srgbClr val="FFFF66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36643" name="Text Box 99"/>
              <p:cNvSpPr txBox="1">
                <a:spLocks noChangeArrowheads="1"/>
              </p:cNvSpPr>
              <p:nvPr/>
            </p:nvSpPr>
            <p:spPr bwMode="auto">
              <a:xfrm>
                <a:off x="1615" y="2831"/>
                <a:ext cx="22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>
                    <a:solidFill>
                      <a:srgbClr val="FFFF66"/>
                    </a:solidFill>
                    <a:cs typeface="+mn-cs"/>
                  </a:rPr>
                  <a:t>+</a:t>
                </a:r>
              </a:p>
            </p:txBody>
          </p:sp>
        </p:grpSp>
        <p:grpSp>
          <p:nvGrpSpPr>
            <p:cNvPr id="28767" name="Group 100"/>
            <p:cNvGrpSpPr>
              <a:grpSpLocks/>
            </p:cNvGrpSpPr>
            <p:nvPr/>
          </p:nvGrpSpPr>
          <p:grpSpPr bwMode="auto">
            <a:xfrm>
              <a:off x="816" y="2544"/>
              <a:ext cx="288" cy="289"/>
              <a:chOff x="1824" y="2351"/>
              <a:chExt cx="288" cy="289"/>
            </a:xfrm>
          </p:grpSpPr>
          <p:sp>
            <p:nvSpPr>
              <p:cNvPr id="236645" name="Oval 101"/>
              <p:cNvSpPr>
                <a:spLocks noChangeArrowheads="1"/>
              </p:cNvSpPr>
              <p:nvPr/>
            </p:nvSpPr>
            <p:spPr bwMode="auto">
              <a:xfrm>
                <a:off x="1824" y="2352"/>
                <a:ext cx="288" cy="288"/>
              </a:xfrm>
              <a:prstGeom prst="ellipse">
                <a:avLst/>
              </a:prstGeom>
              <a:noFill/>
              <a:ln w="9525">
                <a:solidFill>
                  <a:srgbClr val="FFFF66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36646" name="Text Box 102"/>
              <p:cNvSpPr txBox="1">
                <a:spLocks noChangeArrowheads="1"/>
              </p:cNvSpPr>
              <p:nvPr/>
            </p:nvSpPr>
            <p:spPr bwMode="auto">
              <a:xfrm>
                <a:off x="1864" y="2351"/>
                <a:ext cx="22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>
                    <a:solidFill>
                      <a:srgbClr val="FFFF66"/>
                    </a:solidFill>
                    <a:cs typeface="+mn-cs"/>
                  </a:rPr>
                  <a:t>x</a:t>
                </a:r>
              </a:p>
            </p:txBody>
          </p:sp>
        </p:grpSp>
        <p:grpSp>
          <p:nvGrpSpPr>
            <p:cNvPr id="28768" name="Group 103"/>
            <p:cNvGrpSpPr>
              <a:grpSpLocks/>
            </p:cNvGrpSpPr>
            <p:nvPr/>
          </p:nvGrpSpPr>
          <p:grpSpPr bwMode="auto">
            <a:xfrm>
              <a:off x="816" y="3024"/>
              <a:ext cx="288" cy="289"/>
              <a:chOff x="1824" y="2351"/>
              <a:chExt cx="288" cy="289"/>
            </a:xfrm>
          </p:grpSpPr>
          <p:sp>
            <p:nvSpPr>
              <p:cNvPr id="236648" name="Oval 104"/>
              <p:cNvSpPr>
                <a:spLocks noChangeArrowheads="1"/>
              </p:cNvSpPr>
              <p:nvPr/>
            </p:nvSpPr>
            <p:spPr bwMode="auto">
              <a:xfrm>
                <a:off x="1824" y="2352"/>
                <a:ext cx="288" cy="288"/>
              </a:xfrm>
              <a:prstGeom prst="ellipse">
                <a:avLst/>
              </a:prstGeom>
              <a:noFill/>
              <a:ln w="9525">
                <a:solidFill>
                  <a:srgbClr val="FFFF66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36649" name="Text Box 105"/>
              <p:cNvSpPr txBox="1">
                <a:spLocks noChangeArrowheads="1"/>
              </p:cNvSpPr>
              <p:nvPr/>
            </p:nvSpPr>
            <p:spPr bwMode="auto">
              <a:xfrm>
                <a:off x="1864" y="2351"/>
                <a:ext cx="22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>
                    <a:solidFill>
                      <a:srgbClr val="FFFF66"/>
                    </a:solidFill>
                    <a:cs typeface="+mn-cs"/>
                  </a:rPr>
                  <a:t>x</a:t>
                </a:r>
              </a:p>
            </p:txBody>
          </p:sp>
        </p:grpSp>
        <p:sp>
          <p:nvSpPr>
            <p:cNvPr id="236651" name="Line 107"/>
            <p:cNvSpPr>
              <a:spLocks noChangeShapeType="1"/>
            </p:cNvSpPr>
            <p:nvPr/>
          </p:nvSpPr>
          <p:spPr bwMode="auto">
            <a:xfrm>
              <a:off x="589" y="3453"/>
              <a:ext cx="912" cy="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triangl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36652" name="Line 108"/>
            <p:cNvSpPr>
              <a:spLocks noChangeShapeType="1"/>
            </p:cNvSpPr>
            <p:nvPr/>
          </p:nvSpPr>
          <p:spPr bwMode="auto">
            <a:xfrm>
              <a:off x="960" y="2400"/>
              <a:ext cx="0" cy="144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36653" name="Line 109"/>
            <p:cNvSpPr>
              <a:spLocks noChangeShapeType="1"/>
            </p:cNvSpPr>
            <p:nvPr/>
          </p:nvSpPr>
          <p:spPr bwMode="auto">
            <a:xfrm flipH="1">
              <a:off x="672" y="2688"/>
              <a:ext cx="144" cy="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36654" name="Line 110"/>
            <p:cNvSpPr>
              <a:spLocks noChangeShapeType="1"/>
            </p:cNvSpPr>
            <p:nvPr/>
          </p:nvSpPr>
          <p:spPr bwMode="auto">
            <a:xfrm flipH="1">
              <a:off x="480" y="2688"/>
              <a:ext cx="192" cy="624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36655" name="Line 111"/>
            <p:cNvSpPr>
              <a:spLocks noChangeShapeType="1"/>
            </p:cNvSpPr>
            <p:nvPr/>
          </p:nvSpPr>
          <p:spPr bwMode="auto">
            <a:xfrm flipH="1">
              <a:off x="672" y="3168"/>
              <a:ext cx="144" cy="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36656" name="Line 112"/>
            <p:cNvSpPr>
              <a:spLocks noChangeShapeType="1"/>
            </p:cNvSpPr>
            <p:nvPr/>
          </p:nvSpPr>
          <p:spPr bwMode="auto">
            <a:xfrm flipH="1" flipV="1">
              <a:off x="480" y="2544"/>
              <a:ext cx="192" cy="624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36657" name="Line 113"/>
            <p:cNvSpPr>
              <a:spLocks noChangeShapeType="1"/>
            </p:cNvSpPr>
            <p:nvPr/>
          </p:nvSpPr>
          <p:spPr bwMode="auto">
            <a:xfrm flipV="1">
              <a:off x="960" y="3312"/>
              <a:ext cx="0" cy="144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36658" name="Line 114"/>
            <p:cNvSpPr>
              <a:spLocks noChangeShapeType="1"/>
            </p:cNvSpPr>
            <p:nvPr/>
          </p:nvSpPr>
          <p:spPr bwMode="auto">
            <a:xfrm>
              <a:off x="960" y="2832"/>
              <a:ext cx="0" cy="192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36659" name="Line 115"/>
            <p:cNvSpPr>
              <a:spLocks noChangeShapeType="1"/>
            </p:cNvSpPr>
            <p:nvPr/>
          </p:nvSpPr>
          <p:spPr bwMode="auto">
            <a:xfrm>
              <a:off x="960" y="2928"/>
              <a:ext cx="96" cy="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36660" name="Text Box 116"/>
            <p:cNvSpPr txBox="1">
              <a:spLocks noChangeArrowheads="1"/>
            </p:cNvSpPr>
            <p:nvPr/>
          </p:nvSpPr>
          <p:spPr bwMode="auto">
            <a:xfrm>
              <a:off x="1008" y="2784"/>
              <a:ext cx="31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 b="0">
                  <a:solidFill>
                    <a:srgbClr val="FFFF66"/>
                  </a:solidFill>
                  <a:cs typeface="+mn-cs"/>
                </a:rPr>
                <a:t>ko</a:t>
              </a:r>
            </a:p>
          </p:txBody>
        </p:sp>
        <p:sp>
          <p:nvSpPr>
            <p:cNvPr id="236661" name="Line 117"/>
            <p:cNvSpPr>
              <a:spLocks noChangeShapeType="1"/>
            </p:cNvSpPr>
            <p:nvPr/>
          </p:nvSpPr>
          <p:spPr bwMode="auto">
            <a:xfrm flipV="1">
              <a:off x="1488" y="2400"/>
              <a:ext cx="0" cy="384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36662" name="Line 118"/>
            <p:cNvSpPr>
              <a:spLocks noChangeShapeType="1"/>
            </p:cNvSpPr>
            <p:nvPr/>
          </p:nvSpPr>
          <p:spPr bwMode="auto">
            <a:xfrm>
              <a:off x="1488" y="3072"/>
              <a:ext cx="0" cy="384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36663" name="Line 119"/>
            <p:cNvSpPr>
              <a:spLocks noChangeShapeType="1"/>
            </p:cNvSpPr>
            <p:nvPr/>
          </p:nvSpPr>
          <p:spPr bwMode="auto">
            <a:xfrm flipH="1">
              <a:off x="144" y="2400"/>
              <a:ext cx="144" cy="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36664" name="Line 120"/>
            <p:cNvSpPr>
              <a:spLocks noChangeShapeType="1"/>
            </p:cNvSpPr>
            <p:nvPr/>
          </p:nvSpPr>
          <p:spPr bwMode="auto">
            <a:xfrm flipH="1">
              <a:off x="144" y="3456"/>
              <a:ext cx="144" cy="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grpSp>
          <p:nvGrpSpPr>
            <p:cNvPr id="28783" name="Group 123"/>
            <p:cNvGrpSpPr>
              <a:grpSpLocks/>
            </p:cNvGrpSpPr>
            <p:nvPr/>
          </p:nvGrpSpPr>
          <p:grpSpPr bwMode="auto">
            <a:xfrm>
              <a:off x="0" y="1933"/>
              <a:ext cx="414" cy="384"/>
              <a:chOff x="1008" y="2976"/>
              <a:chExt cx="414" cy="384"/>
            </a:xfrm>
          </p:grpSpPr>
          <p:sp>
            <p:nvSpPr>
              <p:cNvPr id="236668" name="Text Box 124"/>
              <p:cNvSpPr txBox="1">
                <a:spLocks noChangeArrowheads="1"/>
              </p:cNvSpPr>
              <p:nvPr/>
            </p:nvSpPr>
            <p:spPr bwMode="auto">
              <a:xfrm>
                <a:off x="1008" y="3072"/>
                <a:ext cx="414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 b="0">
                    <a:solidFill>
                      <a:srgbClr val="FFFF66"/>
                    </a:solidFill>
                    <a:cs typeface="+mn-cs"/>
                  </a:rPr>
                  <a:t>y[k]</a:t>
                </a:r>
                <a:endParaRPr lang="en-US">
                  <a:solidFill>
                    <a:srgbClr val="FFFF66"/>
                  </a:solidFill>
                  <a:cs typeface="+mn-cs"/>
                </a:endParaRPr>
              </a:p>
            </p:txBody>
          </p:sp>
          <p:sp>
            <p:nvSpPr>
              <p:cNvPr id="236669" name="Text Box 125"/>
              <p:cNvSpPr txBox="1">
                <a:spLocks noChangeArrowheads="1"/>
              </p:cNvSpPr>
              <p:nvPr/>
            </p:nvSpPr>
            <p:spPr bwMode="auto">
              <a:xfrm>
                <a:off x="1056" y="2976"/>
                <a:ext cx="162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>
                    <a:solidFill>
                      <a:srgbClr val="FFFF66"/>
                    </a:solidFill>
                    <a:cs typeface="+mn-cs"/>
                  </a:rPr>
                  <a:t>~</a:t>
                </a:r>
              </a:p>
            </p:txBody>
          </p:sp>
        </p:grpSp>
        <p:sp>
          <p:nvSpPr>
            <p:cNvPr id="236671" name="Oval 127"/>
            <p:cNvSpPr>
              <a:spLocks noChangeArrowheads="1"/>
            </p:cNvSpPr>
            <p:nvPr/>
          </p:nvSpPr>
          <p:spPr bwMode="auto">
            <a:xfrm>
              <a:off x="912" y="2352"/>
              <a:ext cx="96" cy="96"/>
            </a:xfrm>
            <a:prstGeom prst="ellipse">
              <a:avLst/>
            </a:prstGeom>
            <a:solidFill>
              <a:srgbClr val="FFFF66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grpSp>
          <p:nvGrpSpPr>
            <p:cNvPr id="28785" name="Group 136"/>
            <p:cNvGrpSpPr>
              <a:grpSpLocks/>
            </p:cNvGrpSpPr>
            <p:nvPr/>
          </p:nvGrpSpPr>
          <p:grpSpPr bwMode="auto">
            <a:xfrm>
              <a:off x="567" y="2251"/>
              <a:ext cx="912" cy="288"/>
              <a:chOff x="576" y="3312"/>
              <a:chExt cx="912" cy="288"/>
            </a:xfrm>
          </p:grpSpPr>
          <p:sp>
            <p:nvSpPr>
              <p:cNvPr id="236608" name="Line 64"/>
              <p:cNvSpPr>
                <a:spLocks noChangeShapeType="1"/>
              </p:cNvSpPr>
              <p:nvPr/>
            </p:nvSpPr>
            <p:spPr bwMode="auto">
              <a:xfrm>
                <a:off x="1392" y="3456"/>
                <a:ext cx="96" cy="0"/>
              </a:xfrm>
              <a:prstGeom prst="line">
                <a:avLst/>
              </a:prstGeom>
              <a:noFill/>
              <a:ln w="9525">
                <a:solidFill>
                  <a:srgbClr val="FFFF66"/>
                </a:solidFill>
                <a:round/>
                <a:headEnd type="triangle" w="med" len="med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grpSp>
            <p:nvGrpSpPr>
              <p:cNvPr id="28787" name="Group 66"/>
              <p:cNvGrpSpPr>
                <a:grpSpLocks/>
              </p:cNvGrpSpPr>
              <p:nvPr/>
            </p:nvGrpSpPr>
            <p:grpSpPr bwMode="auto">
              <a:xfrm>
                <a:off x="1104" y="3312"/>
                <a:ext cx="288" cy="288"/>
                <a:chOff x="1008" y="2092"/>
                <a:chExt cx="288" cy="288"/>
              </a:xfrm>
            </p:grpSpPr>
            <p:sp>
              <p:nvSpPr>
                <p:cNvPr id="236611" name="Rectangle 67"/>
                <p:cNvSpPr>
                  <a:spLocks noChangeArrowheads="1"/>
                </p:cNvSpPr>
                <p:nvPr/>
              </p:nvSpPr>
              <p:spPr bwMode="auto">
                <a:xfrm>
                  <a:off x="1008" y="2092"/>
                  <a:ext cx="288" cy="288"/>
                </a:xfrm>
                <a:prstGeom prst="rect">
                  <a:avLst/>
                </a:prstGeom>
                <a:noFill/>
                <a:ln w="12700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lIns="92075" tIns="46038" rIns="92075" bIns="46038" anchor="ctr">
                  <a:spAutoFit/>
                </a:bodyPr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graphicFrame>
              <p:nvGraphicFramePr>
                <p:cNvPr id="28790" name="Object 68"/>
                <p:cNvGraphicFramePr>
                  <a:graphicFrameLocks noChangeAspect="1"/>
                </p:cNvGraphicFramePr>
                <p:nvPr/>
              </p:nvGraphicFramePr>
              <p:xfrm>
                <a:off x="1056" y="2112"/>
                <a:ext cx="208" cy="244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28985" name="Equation" r:id="rId7" imgW="139579" imgH="164957" progId="Equation.3">
                        <p:embed/>
                      </p:oleObj>
                    </mc:Choice>
                    <mc:Fallback>
                      <p:oleObj name="Equation" r:id="rId7" imgW="139579" imgH="164957" progId="Equation.3">
                        <p:embed/>
                        <p:pic>
                          <p:nvPicPr>
                            <p:cNvPr id="0" name="Object 68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4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056" y="2112"/>
                              <a:ext cx="208" cy="244"/>
                            </a:xfrm>
                            <a:prstGeom prst="rect">
                              <a:avLst/>
                            </a:prstGeom>
                            <a:solidFill>
                              <a:srgbClr val="FFFF66"/>
                            </a:solidFill>
                            <a:ln>
                              <a:noFill/>
                            </a:ln>
                            <a:effectLst/>
                            <a:extLs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rgbClr val="000000">
                                        <a:alpha val="74997"/>
                                      </a:srgb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sp>
            <p:nvSpPr>
              <p:cNvPr id="236650" name="Line 106"/>
              <p:cNvSpPr>
                <a:spLocks noChangeShapeType="1"/>
              </p:cNvSpPr>
              <p:nvPr/>
            </p:nvSpPr>
            <p:spPr bwMode="auto">
              <a:xfrm>
                <a:off x="576" y="3456"/>
                <a:ext cx="528" cy="0"/>
              </a:xfrm>
              <a:prstGeom prst="line">
                <a:avLst/>
              </a:prstGeom>
              <a:noFill/>
              <a:ln w="9525">
                <a:solidFill>
                  <a:srgbClr val="FFFF66"/>
                </a:solidFill>
                <a:round/>
                <a:headEnd type="triangle" w="med" len="med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</p:grpSp>
      <p:sp>
        <p:nvSpPr>
          <p:cNvPr id="236673" name="Oval 129"/>
          <p:cNvSpPr>
            <a:spLocks noChangeArrowheads="1"/>
          </p:cNvSpPr>
          <p:nvPr/>
        </p:nvSpPr>
        <p:spPr bwMode="auto">
          <a:xfrm>
            <a:off x="4191000" y="2133600"/>
            <a:ext cx="152400" cy="152400"/>
          </a:xfrm>
          <a:prstGeom prst="ellipse">
            <a:avLst/>
          </a:prstGeom>
          <a:solidFill>
            <a:srgbClr val="FFFF66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36674" name="Oval 130"/>
          <p:cNvSpPr>
            <a:spLocks noChangeArrowheads="1"/>
          </p:cNvSpPr>
          <p:nvPr/>
        </p:nvSpPr>
        <p:spPr bwMode="auto">
          <a:xfrm>
            <a:off x="3886200" y="2133600"/>
            <a:ext cx="152400" cy="152400"/>
          </a:xfrm>
          <a:prstGeom prst="ellipse">
            <a:avLst/>
          </a:prstGeom>
          <a:solidFill>
            <a:srgbClr val="FFFF66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36675" name="Oval 131"/>
          <p:cNvSpPr>
            <a:spLocks noChangeArrowheads="1"/>
          </p:cNvSpPr>
          <p:nvPr/>
        </p:nvSpPr>
        <p:spPr bwMode="auto">
          <a:xfrm>
            <a:off x="5181600" y="2133600"/>
            <a:ext cx="152400" cy="152400"/>
          </a:xfrm>
          <a:prstGeom prst="ellipse">
            <a:avLst/>
          </a:prstGeom>
          <a:solidFill>
            <a:srgbClr val="FFFF66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36676" name="Oval 132"/>
          <p:cNvSpPr>
            <a:spLocks noChangeArrowheads="1"/>
          </p:cNvSpPr>
          <p:nvPr/>
        </p:nvSpPr>
        <p:spPr bwMode="auto">
          <a:xfrm>
            <a:off x="5562600" y="2133600"/>
            <a:ext cx="152400" cy="152400"/>
          </a:xfrm>
          <a:prstGeom prst="ellipse">
            <a:avLst/>
          </a:prstGeom>
          <a:solidFill>
            <a:srgbClr val="FFFF66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36677" name="Oval 133"/>
          <p:cNvSpPr>
            <a:spLocks noChangeArrowheads="1"/>
          </p:cNvSpPr>
          <p:nvPr/>
        </p:nvSpPr>
        <p:spPr bwMode="auto">
          <a:xfrm>
            <a:off x="6477000" y="2133600"/>
            <a:ext cx="152400" cy="152400"/>
          </a:xfrm>
          <a:prstGeom prst="ellipse">
            <a:avLst/>
          </a:prstGeom>
          <a:solidFill>
            <a:srgbClr val="FFFF66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36678" name="Oval 134"/>
          <p:cNvSpPr>
            <a:spLocks noChangeArrowheads="1"/>
          </p:cNvSpPr>
          <p:nvPr/>
        </p:nvSpPr>
        <p:spPr bwMode="auto">
          <a:xfrm>
            <a:off x="6858000" y="2133600"/>
            <a:ext cx="152400" cy="152400"/>
          </a:xfrm>
          <a:prstGeom prst="ellipse">
            <a:avLst/>
          </a:prstGeom>
          <a:solidFill>
            <a:srgbClr val="FFFF66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36679" name="Oval 135"/>
          <p:cNvSpPr>
            <a:spLocks noChangeArrowheads="1"/>
          </p:cNvSpPr>
          <p:nvPr/>
        </p:nvSpPr>
        <p:spPr bwMode="auto">
          <a:xfrm>
            <a:off x="7772400" y="2133600"/>
            <a:ext cx="152400" cy="152400"/>
          </a:xfrm>
          <a:prstGeom prst="ellipse">
            <a:avLst/>
          </a:prstGeom>
          <a:solidFill>
            <a:srgbClr val="FFFF66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36666" name="Rectangle 122"/>
          <p:cNvSpPr>
            <a:spLocks noChangeArrowheads="1"/>
          </p:cNvSpPr>
          <p:nvPr/>
        </p:nvSpPr>
        <p:spPr bwMode="auto">
          <a:xfrm>
            <a:off x="2951163" y="1592263"/>
            <a:ext cx="5943600" cy="3673475"/>
          </a:xfrm>
          <a:prstGeom prst="rect">
            <a:avLst/>
          </a:prstGeom>
          <a:solidFill>
            <a:srgbClr val="FF0000">
              <a:alpha val="50000"/>
            </a:srgbClr>
          </a:solidFill>
          <a:ln w="9525">
            <a:solidFill>
              <a:srgbClr val="FFFF66">
                <a:alpha val="50000"/>
              </a:srgbClr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36682" name="Line 138"/>
          <p:cNvSpPr>
            <a:spLocks noChangeShapeType="1"/>
          </p:cNvSpPr>
          <p:nvPr/>
        </p:nvSpPr>
        <p:spPr bwMode="auto">
          <a:xfrm flipH="1">
            <a:off x="2735263" y="4868863"/>
            <a:ext cx="1366837" cy="0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37" name="Rectangle 2"/>
          <p:cNvSpPr>
            <a:spLocks noGrp="1" noChangeArrowheads="1"/>
          </p:cNvSpPr>
          <p:nvPr>
            <p:ph type="title"/>
          </p:nvPr>
        </p:nvSpPr>
        <p:spPr>
          <a:xfrm>
            <a:off x="292100" y="93663"/>
            <a:ext cx="8547100" cy="781050"/>
          </a:xfrm>
        </p:spPr>
        <p:txBody>
          <a:bodyPr/>
          <a:lstStyle/>
          <a:p>
            <a:pPr>
              <a:defRPr/>
            </a:pPr>
            <a:r>
              <a:rPr lang="en-US" sz="3200" dirty="0" smtClean="0">
                <a:cs typeface="+mj-cs"/>
              </a:rPr>
              <a:t>FIR  /  3. Lattice Realization</a:t>
            </a:r>
          </a:p>
        </p:txBody>
      </p:sp>
    </p:spTree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  <a:defRPr/>
            </a:pPr>
            <a:r>
              <a:rPr lang="en-US" sz="2400" b="0" smtClean="0">
                <a:cs typeface="+mn-cs"/>
              </a:rPr>
              <a:t>Repeated application results in `</a:t>
            </a:r>
            <a:r>
              <a:rPr lang="en-US" sz="2400" u="sng" smtClean="0">
                <a:cs typeface="+mn-cs"/>
              </a:rPr>
              <a:t>lattice form</a:t>
            </a:r>
            <a:r>
              <a:rPr lang="ja-JP" altLang="en-US" sz="2400" u="sng" smtClean="0">
                <a:latin typeface="Arial"/>
                <a:cs typeface="+mn-cs"/>
              </a:rPr>
              <a:t>’</a:t>
            </a:r>
            <a:r>
              <a:rPr lang="en-US" sz="2400" b="0" smtClean="0">
                <a:cs typeface="+mn-cs"/>
              </a:rPr>
              <a:t>   </a:t>
            </a:r>
          </a:p>
          <a:p>
            <a:pPr>
              <a:defRPr/>
            </a:pPr>
            <a:endParaRPr lang="en-US" smtClean="0">
              <a:cs typeface="+mn-cs"/>
            </a:endParaRPr>
          </a:p>
          <a:p>
            <a:pPr>
              <a:defRPr/>
            </a:pPr>
            <a:endParaRPr lang="en-US" smtClean="0">
              <a:cs typeface="+mn-cs"/>
            </a:endParaRPr>
          </a:p>
          <a:p>
            <a:pPr>
              <a:defRPr/>
            </a:pPr>
            <a:endParaRPr lang="en-US" smtClean="0">
              <a:cs typeface="+mn-cs"/>
            </a:endParaRPr>
          </a:p>
          <a:p>
            <a:pPr>
              <a:defRPr/>
            </a:pPr>
            <a:endParaRPr lang="en-US" smtClean="0">
              <a:cs typeface="+mn-cs"/>
            </a:endParaRPr>
          </a:p>
          <a:p>
            <a:pPr>
              <a:defRPr/>
            </a:pPr>
            <a:endParaRPr lang="en-US" smtClean="0">
              <a:cs typeface="+mn-cs"/>
            </a:endParaRPr>
          </a:p>
          <a:p>
            <a:pPr>
              <a:buFontTx/>
              <a:buNone/>
              <a:defRPr/>
            </a:pPr>
            <a:r>
              <a:rPr lang="en-US" smtClean="0">
                <a:cs typeface="+mn-cs"/>
              </a:rPr>
              <a:t>                                  </a:t>
            </a:r>
          </a:p>
        </p:txBody>
      </p:sp>
      <p:sp>
        <p:nvSpPr>
          <p:cNvPr id="237572" name="Text Box 4"/>
          <p:cNvSpPr txBox="1">
            <a:spLocks noChangeArrowheads="1"/>
          </p:cNvSpPr>
          <p:nvPr/>
        </p:nvSpPr>
        <p:spPr bwMode="auto">
          <a:xfrm>
            <a:off x="8280400" y="1592263"/>
            <a:ext cx="6746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r>
              <a:rPr lang="en-US" b="0">
                <a:solidFill>
                  <a:srgbClr val="FFFF66"/>
                </a:solidFill>
                <a:cs typeface="+mn-cs"/>
              </a:rPr>
              <a:t>u[k]</a:t>
            </a:r>
            <a:endParaRPr lang="en-US">
              <a:solidFill>
                <a:srgbClr val="FFFF66"/>
              </a:solidFill>
              <a:cs typeface="+mn-cs"/>
            </a:endParaRPr>
          </a:p>
        </p:txBody>
      </p:sp>
      <p:sp>
        <p:nvSpPr>
          <p:cNvPr id="237573" name="Text Box 5"/>
          <p:cNvSpPr txBox="1">
            <a:spLocks noChangeArrowheads="1"/>
          </p:cNvSpPr>
          <p:nvPr/>
        </p:nvSpPr>
        <p:spPr bwMode="auto">
          <a:xfrm>
            <a:off x="215900" y="4400550"/>
            <a:ext cx="6572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r>
              <a:rPr lang="en-US" b="0">
                <a:solidFill>
                  <a:srgbClr val="FFFF66"/>
                </a:solidFill>
                <a:cs typeface="+mn-cs"/>
              </a:rPr>
              <a:t>y[k]</a:t>
            </a:r>
            <a:endParaRPr lang="en-US">
              <a:solidFill>
                <a:srgbClr val="FFFF66"/>
              </a:solidFill>
              <a:cs typeface="+mn-cs"/>
            </a:endParaRPr>
          </a:p>
        </p:txBody>
      </p:sp>
      <p:grpSp>
        <p:nvGrpSpPr>
          <p:cNvPr id="29701" name="Group 10"/>
          <p:cNvGrpSpPr>
            <a:grpSpLocks/>
          </p:cNvGrpSpPr>
          <p:nvPr/>
        </p:nvGrpSpPr>
        <p:grpSpPr bwMode="auto">
          <a:xfrm>
            <a:off x="762000" y="3048000"/>
            <a:ext cx="457200" cy="457200"/>
            <a:chOff x="1585" y="2831"/>
            <a:chExt cx="288" cy="288"/>
          </a:xfrm>
        </p:grpSpPr>
        <p:sp>
          <p:nvSpPr>
            <p:cNvPr id="237579" name="Oval 11"/>
            <p:cNvSpPr>
              <a:spLocks noChangeArrowheads="1"/>
            </p:cNvSpPr>
            <p:nvPr/>
          </p:nvSpPr>
          <p:spPr bwMode="auto">
            <a:xfrm>
              <a:off x="1585" y="2831"/>
              <a:ext cx="288" cy="288"/>
            </a:xfrm>
            <a:prstGeom prst="ellips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37580" name="Text Box 12"/>
            <p:cNvSpPr txBox="1">
              <a:spLocks noChangeArrowheads="1"/>
            </p:cNvSpPr>
            <p:nvPr/>
          </p:nvSpPr>
          <p:spPr bwMode="auto">
            <a:xfrm>
              <a:off x="1615" y="2831"/>
              <a:ext cx="22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>
                  <a:solidFill>
                    <a:srgbClr val="FFFF66"/>
                  </a:solidFill>
                  <a:cs typeface="+mn-cs"/>
                </a:rPr>
                <a:t>+</a:t>
              </a:r>
            </a:p>
          </p:txBody>
        </p:sp>
      </p:grpSp>
      <p:grpSp>
        <p:nvGrpSpPr>
          <p:cNvPr id="29702" name="Group 13"/>
          <p:cNvGrpSpPr>
            <a:grpSpLocks/>
          </p:cNvGrpSpPr>
          <p:nvPr/>
        </p:nvGrpSpPr>
        <p:grpSpPr bwMode="auto">
          <a:xfrm>
            <a:off x="762000" y="4724400"/>
            <a:ext cx="457200" cy="457200"/>
            <a:chOff x="1585" y="2831"/>
            <a:chExt cx="288" cy="288"/>
          </a:xfrm>
        </p:grpSpPr>
        <p:sp>
          <p:nvSpPr>
            <p:cNvPr id="237582" name="Oval 14"/>
            <p:cNvSpPr>
              <a:spLocks noChangeArrowheads="1"/>
            </p:cNvSpPr>
            <p:nvPr/>
          </p:nvSpPr>
          <p:spPr bwMode="auto">
            <a:xfrm>
              <a:off x="1585" y="2831"/>
              <a:ext cx="288" cy="288"/>
            </a:xfrm>
            <a:prstGeom prst="ellips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37583" name="Text Box 15"/>
            <p:cNvSpPr txBox="1">
              <a:spLocks noChangeArrowheads="1"/>
            </p:cNvSpPr>
            <p:nvPr/>
          </p:nvSpPr>
          <p:spPr bwMode="auto">
            <a:xfrm>
              <a:off x="1615" y="2831"/>
              <a:ext cx="22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>
                  <a:solidFill>
                    <a:srgbClr val="FFFF66"/>
                  </a:solidFill>
                  <a:cs typeface="+mn-cs"/>
                </a:rPr>
                <a:t>+</a:t>
              </a:r>
            </a:p>
          </p:txBody>
        </p:sp>
      </p:grpSp>
      <p:grpSp>
        <p:nvGrpSpPr>
          <p:cNvPr id="29703" name="Group 16"/>
          <p:cNvGrpSpPr>
            <a:grpSpLocks/>
          </p:cNvGrpSpPr>
          <p:nvPr/>
        </p:nvGrpSpPr>
        <p:grpSpPr bwMode="auto">
          <a:xfrm>
            <a:off x="1600200" y="3505200"/>
            <a:ext cx="457200" cy="458788"/>
            <a:chOff x="1824" y="2351"/>
            <a:chExt cx="288" cy="289"/>
          </a:xfrm>
        </p:grpSpPr>
        <p:sp>
          <p:nvSpPr>
            <p:cNvPr id="237585" name="Oval 17"/>
            <p:cNvSpPr>
              <a:spLocks noChangeArrowheads="1"/>
            </p:cNvSpPr>
            <p:nvPr/>
          </p:nvSpPr>
          <p:spPr bwMode="auto">
            <a:xfrm>
              <a:off x="1824" y="2352"/>
              <a:ext cx="288" cy="288"/>
            </a:xfrm>
            <a:prstGeom prst="ellips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37586" name="Text Box 18"/>
            <p:cNvSpPr txBox="1">
              <a:spLocks noChangeArrowheads="1"/>
            </p:cNvSpPr>
            <p:nvPr/>
          </p:nvSpPr>
          <p:spPr bwMode="auto">
            <a:xfrm>
              <a:off x="1864" y="2351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>
                  <a:solidFill>
                    <a:srgbClr val="FFFF66"/>
                  </a:solidFill>
                  <a:cs typeface="+mn-cs"/>
                </a:rPr>
                <a:t>x</a:t>
              </a:r>
            </a:p>
          </p:txBody>
        </p:sp>
      </p:grpSp>
      <p:grpSp>
        <p:nvGrpSpPr>
          <p:cNvPr id="29704" name="Group 19"/>
          <p:cNvGrpSpPr>
            <a:grpSpLocks/>
          </p:cNvGrpSpPr>
          <p:nvPr/>
        </p:nvGrpSpPr>
        <p:grpSpPr bwMode="auto">
          <a:xfrm>
            <a:off x="1600200" y="4267200"/>
            <a:ext cx="457200" cy="458788"/>
            <a:chOff x="1824" y="2351"/>
            <a:chExt cx="288" cy="289"/>
          </a:xfrm>
        </p:grpSpPr>
        <p:sp>
          <p:nvSpPr>
            <p:cNvPr id="237588" name="Oval 20"/>
            <p:cNvSpPr>
              <a:spLocks noChangeArrowheads="1"/>
            </p:cNvSpPr>
            <p:nvPr/>
          </p:nvSpPr>
          <p:spPr bwMode="auto">
            <a:xfrm>
              <a:off x="1824" y="2352"/>
              <a:ext cx="288" cy="288"/>
            </a:xfrm>
            <a:prstGeom prst="ellips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37589" name="Text Box 21"/>
            <p:cNvSpPr txBox="1">
              <a:spLocks noChangeArrowheads="1"/>
            </p:cNvSpPr>
            <p:nvPr/>
          </p:nvSpPr>
          <p:spPr bwMode="auto">
            <a:xfrm>
              <a:off x="1864" y="2351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>
                  <a:solidFill>
                    <a:srgbClr val="FFFF66"/>
                  </a:solidFill>
                  <a:cs typeface="+mn-cs"/>
                </a:rPr>
                <a:t>x</a:t>
              </a:r>
            </a:p>
          </p:txBody>
        </p:sp>
      </p:grpSp>
      <p:sp>
        <p:nvSpPr>
          <p:cNvPr id="237591" name="Line 23"/>
          <p:cNvSpPr>
            <a:spLocks noChangeShapeType="1"/>
          </p:cNvSpPr>
          <p:nvPr/>
        </p:nvSpPr>
        <p:spPr bwMode="auto">
          <a:xfrm>
            <a:off x="1223963" y="4976813"/>
            <a:ext cx="1524000" cy="0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 type="triangl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37592" name="Line 24"/>
          <p:cNvSpPr>
            <a:spLocks noChangeShapeType="1"/>
          </p:cNvSpPr>
          <p:nvPr/>
        </p:nvSpPr>
        <p:spPr bwMode="auto">
          <a:xfrm>
            <a:off x="1828800" y="3276600"/>
            <a:ext cx="0" cy="228600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37593" name="Line 25"/>
          <p:cNvSpPr>
            <a:spLocks noChangeShapeType="1"/>
          </p:cNvSpPr>
          <p:nvPr/>
        </p:nvSpPr>
        <p:spPr bwMode="auto">
          <a:xfrm flipH="1">
            <a:off x="1371600" y="3733800"/>
            <a:ext cx="228600" cy="0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37594" name="Line 26"/>
          <p:cNvSpPr>
            <a:spLocks noChangeShapeType="1"/>
          </p:cNvSpPr>
          <p:nvPr/>
        </p:nvSpPr>
        <p:spPr bwMode="auto">
          <a:xfrm flipH="1">
            <a:off x="1066800" y="3733800"/>
            <a:ext cx="304800" cy="990600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37595" name="Line 27"/>
          <p:cNvSpPr>
            <a:spLocks noChangeShapeType="1"/>
          </p:cNvSpPr>
          <p:nvPr/>
        </p:nvSpPr>
        <p:spPr bwMode="auto">
          <a:xfrm flipH="1">
            <a:off x="1371600" y="4495800"/>
            <a:ext cx="228600" cy="0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37596" name="Line 28"/>
          <p:cNvSpPr>
            <a:spLocks noChangeShapeType="1"/>
          </p:cNvSpPr>
          <p:nvPr/>
        </p:nvSpPr>
        <p:spPr bwMode="auto">
          <a:xfrm flipH="1" flipV="1">
            <a:off x="1066800" y="3505200"/>
            <a:ext cx="304800" cy="990600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37597" name="Line 29"/>
          <p:cNvSpPr>
            <a:spLocks noChangeShapeType="1"/>
          </p:cNvSpPr>
          <p:nvPr/>
        </p:nvSpPr>
        <p:spPr bwMode="auto">
          <a:xfrm flipV="1">
            <a:off x="1828800" y="4724400"/>
            <a:ext cx="0" cy="228600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37598" name="Line 30"/>
          <p:cNvSpPr>
            <a:spLocks noChangeShapeType="1"/>
          </p:cNvSpPr>
          <p:nvPr/>
        </p:nvSpPr>
        <p:spPr bwMode="auto">
          <a:xfrm>
            <a:off x="1828800" y="3962400"/>
            <a:ext cx="0" cy="304800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37599" name="Line 31"/>
          <p:cNvSpPr>
            <a:spLocks noChangeShapeType="1"/>
          </p:cNvSpPr>
          <p:nvPr/>
        </p:nvSpPr>
        <p:spPr bwMode="auto">
          <a:xfrm>
            <a:off x="1828800" y="4114800"/>
            <a:ext cx="152400" cy="0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37600" name="Text Box 32"/>
          <p:cNvSpPr txBox="1">
            <a:spLocks noChangeArrowheads="1"/>
          </p:cNvSpPr>
          <p:nvPr/>
        </p:nvSpPr>
        <p:spPr bwMode="auto">
          <a:xfrm>
            <a:off x="1905000" y="3886200"/>
            <a:ext cx="5064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66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r>
              <a:rPr lang="en-US" b="0">
                <a:solidFill>
                  <a:srgbClr val="FFFF66"/>
                </a:solidFill>
                <a:cs typeface="+mn-cs"/>
              </a:rPr>
              <a:t>ko</a:t>
            </a:r>
          </a:p>
        </p:txBody>
      </p:sp>
      <p:sp>
        <p:nvSpPr>
          <p:cNvPr id="237601" name="Line 33"/>
          <p:cNvSpPr>
            <a:spLocks noChangeShapeType="1"/>
          </p:cNvSpPr>
          <p:nvPr/>
        </p:nvSpPr>
        <p:spPr bwMode="auto">
          <a:xfrm flipH="1">
            <a:off x="533400" y="3276600"/>
            <a:ext cx="228600" cy="0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37602" name="Line 34"/>
          <p:cNvSpPr>
            <a:spLocks noChangeShapeType="1"/>
          </p:cNvSpPr>
          <p:nvPr/>
        </p:nvSpPr>
        <p:spPr bwMode="auto">
          <a:xfrm flipH="1">
            <a:off x="533400" y="4953000"/>
            <a:ext cx="228600" cy="0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grpSp>
        <p:nvGrpSpPr>
          <p:cNvPr id="29717" name="Group 39"/>
          <p:cNvGrpSpPr>
            <a:grpSpLocks/>
          </p:cNvGrpSpPr>
          <p:nvPr/>
        </p:nvGrpSpPr>
        <p:grpSpPr bwMode="auto">
          <a:xfrm>
            <a:off x="2743200" y="3048000"/>
            <a:ext cx="457200" cy="457200"/>
            <a:chOff x="1585" y="2831"/>
            <a:chExt cx="288" cy="288"/>
          </a:xfrm>
        </p:grpSpPr>
        <p:sp>
          <p:nvSpPr>
            <p:cNvPr id="237608" name="Oval 40"/>
            <p:cNvSpPr>
              <a:spLocks noChangeArrowheads="1"/>
            </p:cNvSpPr>
            <p:nvPr/>
          </p:nvSpPr>
          <p:spPr bwMode="auto">
            <a:xfrm>
              <a:off x="1585" y="2831"/>
              <a:ext cx="288" cy="288"/>
            </a:xfrm>
            <a:prstGeom prst="ellips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37609" name="Text Box 41"/>
            <p:cNvSpPr txBox="1">
              <a:spLocks noChangeArrowheads="1"/>
            </p:cNvSpPr>
            <p:nvPr/>
          </p:nvSpPr>
          <p:spPr bwMode="auto">
            <a:xfrm>
              <a:off x="1615" y="2831"/>
              <a:ext cx="22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>
                  <a:solidFill>
                    <a:srgbClr val="FFFF66"/>
                  </a:solidFill>
                  <a:cs typeface="+mn-cs"/>
                </a:rPr>
                <a:t>+</a:t>
              </a:r>
            </a:p>
          </p:txBody>
        </p:sp>
      </p:grpSp>
      <p:grpSp>
        <p:nvGrpSpPr>
          <p:cNvPr id="29718" name="Group 42"/>
          <p:cNvGrpSpPr>
            <a:grpSpLocks/>
          </p:cNvGrpSpPr>
          <p:nvPr/>
        </p:nvGrpSpPr>
        <p:grpSpPr bwMode="auto">
          <a:xfrm>
            <a:off x="2743200" y="4724400"/>
            <a:ext cx="457200" cy="457200"/>
            <a:chOff x="1585" y="2831"/>
            <a:chExt cx="288" cy="288"/>
          </a:xfrm>
        </p:grpSpPr>
        <p:sp>
          <p:nvSpPr>
            <p:cNvPr id="237611" name="Oval 43"/>
            <p:cNvSpPr>
              <a:spLocks noChangeArrowheads="1"/>
            </p:cNvSpPr>
            <p:nvPr/>
          </p:nvSpPr>
          <p:spPr bwMode="auto">
            <a:xfrm>
              <a:off x="1585" y="2831"/>
              <a:ext cx="288" cy="288"/>
            </a:xfrm>
            <a:prstGeom prst="ellips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37612" name="Text Box 44"/>
            <p:cNvSpPr txBox="1">
              <a:spLocks noChangeArrowheads="1"/>
            </p:cNvSpPr>
            <p:nvPr/>
          </p:nvSpPr>
          <p:spPr bwMode="auto">
            <a:xfrm>
              <a:off x="1615" y="2831"/>
              <a:ext cx="22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>
                  <a:solidFill>
                    <a:srgbClr val="FFFF66"/>
                  </a:solidFill>
                  <a:cs typeface="+mn-cs"/>
                </a:rPr>
                <a:t>+</a:t>
              </a:r>
            </a:p>
          </p:txBody>
        </p:sp>
      </p:grpSp>
      <p:grpSp>
        <p:nvGrpSpPr>
          <p:cNvPr id="29719" name="Group 45"/>
          <p:cNvGrpSpPr>
            <a:grpSpLocks/>
          </p:cNvGrpSpPr>
          <p:nvPr/>
        </p:nvGrpSpPr>
        <p:grpSpPr bwMode="auto">
          <a:xfrm>
            <a:off x="3581400" y="3505200"/>
            <a:ext cx="457200" cy="458788"/>
            <a:chOff x="1824" y="2351"/>
            <a:chExt cx="288" cy="289"/>
          </a:xfrm>
        </p:grpSpPr>
        <p:sp>
          <p:nvSpPr>
            <p:cNvPr id="237614" name="Oval 46"/>
            <p:cNvSpPr>
              <a:spLocks noChangeArrowheads="1"/>
            </p:cNvSpPr>
            <p:nvPr/>
          </p:nvSpPr>
          <p:spPr bwMode="auto">
            <a:xfrm>
              <a:off x="1824" y="2352"/>
              <a:ext cx="288" cy="288"/>
            </a:xfrm>
            <a:prstGeom prst="ellips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37615" name="Text Box 47"/>
            <p:cNvSpPr txBox="1">
              <a:spLocks noChangeArrowheads="1"/>
            </p:cNvSpPr>
            <p:nvPr/>
          </p:nvSpPr>
          <p:spPr bwMode="auto">
            <a:xfrm>
              <a:off x="1864" y="2351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>
                  <a:solidFill>
                    <a:srgbClr val="FFFF66"/>
                  </a:solidFill>
                  <a:cs typeface="+mn-cs"/>
                </a:rPr>
                <a:t>x</a:t>
              </a:r>
            </a:p>
          </p:txBody>
        </p:sp>
      </p:grpSp>
      <p:grpSp>
        <p:nvGrpSpPr>
          <p:cNvPr id="29720" name="Group 48"/>
          <p:cNvGrpSpPr>
            <a:grpSpLocks/>
          </p:cNvGrpSpPr>
          <p:nvPr/>
        </p:nvGrpSpPr>
        <p:grpSpPr bwMode="auto">
          <a:xfrm>
            <a:off x="3581400" y="4267200"/>
            <a:ext cx="457200" cy="458788"/>
            <a:chOff x="1824" y="2351"/>
            <a:chExt cx="288" cy="289"/>
          </a:xfrm>
        </p:grpSpPr>
        <p:sp>
          <p:nvSpPr>
            <p:cNvPr id="237617" name="Oval 49"/>
            <p:cNvSpPr>
              <a:spLocks noChangeArrowheads="1"/>
            </p:cNvSpPr>
            <p:nvPr/>
          </p:nvSpPr>
          <p:spPr bwMode="auto">
            <a:xfrm>
              <a:off x="1824" y="2352"/>
              <a:ext cx="288" cy="288"/>
            </a:xfrm>
            <a:prstGeom prst="ellips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37618" name="Text Box 50"/>
            <p:cNvSpPr txBox="1">
              <a:spLocks noChangeArrowheads="1"/>
            </p:cNvSpPr>
            <p:nvPr/>
          </p:nvSpPr>
          <p:spPr bwMode="auto">
            <a:xfrm>
              <a:off x="1864" y="2351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>
                  <a:solidFill>
                    <a:srgbClr val="FFFF66"/>
                  </a:solidFill>
                  <a:cs typeface="+mn-cs"/>
                </a:rPr>
                <a:t>x</a:t>
              </a:r>
            </a:p>
          </p:txBody>
        </p:sp>
      </p:grpSp>
      <p:sp>
        <p:nvSpPr>
          <p:cNvPr id="237620" name="Line 52"/>
          <p:cNvSpPr>
            <a:spLocks noChangeShapeType="1"/>
          </p:cNvSpPr>
          <p:nvPr/>
        </p:nvSpPr>
        <p:spPr bwMode="auto">
          <a:xfrm>
            <a:off x="3203575" y="4941888"/>
            <a:ext cx="1524000" cy="0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 type="triangl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37621" name="Line 53"/>
          <p:cNvSpPr>
            <a:spLocks noChangeShapeType="1"/>
          </p:cNvSpPr>
          <p:nvPr/>
        </p:nvSpPr>
        <p:spPr bwMode="auto">
          <a:xfrm>
            <a:off x="3810000" y="3276600"/>
            <a:ext cx="0" cy="228600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37622" name="Line 54"/>
          <p:cNvSpPr>
            <a:spLocks noChangeShapeType="1"/>
          </p:cNvSpPr>
          <p:nvPr/>
        </p:nvSpPr>
        <p:spPr bwMode="auto">
          <a:xfrm flipH="1">
            <a:off x="3352800" y="3733800"/>
            <a:ext cx="228600" cy="0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37623" name="Line 55"/>
          <p:cNvSpPr>
            <a:spLocks noChangeShapeType="1"/>
          </p:cNvSpPr>
          <p:nvPr/>
        </p:nvSpPr>
        <p:spPr bwMode="auto">
          <a:xfrm flipH="1">
            <a:off x="3048000" y="3733800"/>
            <a:ext cx="304800" cy="990600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37624" name="Line 56"/>
          <p:cNvSpPr>
            <a:spLocks noChangeShapeType="1"/>
          </p:cNvSpPr>
          <p:nvPr/>
        </p:nvSpPr>
        <p:spPr bwMode="auto">
          <a:xfrm flipH="1">
            <a:off x="3352800" y="4495800"/>
            <a:ext cx="228600" cy="0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37625" name="Line 57"/>
          <p:cNvSpPr>
            <a:spLocks noChangeShapeType="1"/>
          </p:cNvSpPr>
          <p:nvPr/>
        </p:nvSpPr>
        <p:spPr bwMode="auto">
          <a:xfrm flipH="1" flipV="1">
            <a:off x="3048000" y="3505200"/>
            <a:ext cx="304800" cy="990600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37627" name="Line 59"/>
          <p:cNvSpPr>
            <a:spLocks noChangeShapeType="1"/>
          </p:cNvSpPr>
          <p:nvPr/>
        </p:nvSpPr>
        <p:spPr bwMode="auto">
          <a:xfrm>
            <a:off x="3810000" y="3962400"/>
            <a:ext cx="0" cy="304800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37628" name="Line 60"/>
          <p:cNvSpPr>
            <a:spLocks noChangeShapeType="1"/>
          </p:cNvSpPr>
          <p:nvPr/>
        </p:nvSpPr>
        <p:spPr bwMode="auto">
          <a:xfrm>
            <a:off x="3810000" y="4114800"/>
            <a:ext cx="152400" cy="0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37629" name="Text Box 61"/>
          <p:cNvSpPr txBox="1">
            <a:spLocks noChangeArrowheads="1"/>
          </p:cNvSpPr>
          <p:nvPr/>
        </p:nvSpPr>
        <p:spPr bwMode="auto">
          <a:xfrm>
            <a:off x="3886200" y="3886200"/>
            <a:ext cx="5064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66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r>
              <a:rPr lang="en-US" b="0">
                <a:solidFill>
                  <a:srgbClr val="FFFF66"/>
                </a:solidFill>
                <a:cs typeface="+mn-cs"/>
              </a:rPr>
              <a:t>k1</a:t>
            </a:r>
          </a:p>
        </p:txBody>
      </p:sp>
      <p:grpSp>
        <p:nvGrpSpPr>
          <p:cNvPr id="29730" name="Group 142"/>
          <p:cNvGrpSpPr>
            <a:grpSpLocks/>
          </p:cNvGrpSpPr>
          <p:nvPr/>
        </p:nvGrpSpPr>
        <p:grpSpPr bwMode="auto">
          <a:xfrm>
            <a:off x="1187450" y="3033713"/>
            <a:ext cx="1524000" cy="457200"/>
            <a:chOff x="768" y="2976"/>
            <a:chExt cx="960" cy="288"/>
          </a:xfrm>
        </p:grpSpPr>
        <p:grpSp>
          <p:nvGrpSpPr>
            <p:cNvPr id="29817" name="Group 7"/>
            <p:cNvGrpSpPr>
              <a:grpSpLocks/>
            </p:cNvGrpSpPr>
            <p:nvPr/>
          </p:nvGrpSpPr>
          <p:grpSpPr bwMode="auto">
            <a:xfrm>
              <a:off x="1296" y="2976"/>
              <a:ext cx="288" cy="288"/>
              <a:chOff x="1008" y="2092"/>
              <a:chExt cx="288" cy="288"/>
            </a:xfrm>
          </p:grpSpPr>
          <p:sp>
            <p:nvSpPr>
              <p:cNvPr id="237576" name="Rectangle 8"/>
              <p:cNvSpPr>
                <a:spLocks noChangeArrowheads="1"/>
              </p:cNvSpPr>
              <p:nvPr/>
            </p:nvSpPr>
            <p:spPr bwMode="auto">
              <a:xfrm>
                <a:off x="1008" y="2092"/>
                <a:ext cx="288" cy="288"/>
              </a:xfrm>
              <a:prstGeom prst="rect">
                <a:avLst/>
              </a:prstGeom>
              <a:noFill/>
              <a:ln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graphicFrame>
            <p:nvGraphicFramePr>
              <p:cNvPr id="29821" name="Object 9"/>
              <p:cNvGraphicFramePr>
                <a:graphicFrameLocks noChangeAspect="1"/>
              </p:cNvGraphicFramePr>
              <p:nvPr/>
            </p:nvGraphicFramePr>
            <p:xfrm>
              <a:off x="1056" y="2112"/>
              <a:ext cx="208" cy="24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0013" name="Equation" r:id="rId3" imgW="139579" imgH="164957" progId="Equation.3">
                      <p:embed/>
                    </p:oleObj>
                  </mc:Choice>
                  <mc:Fallback>
                    <p:oleObj name="Equation" r:id="rId3" imgW="139579" imgH="164957" progId="Equation.3">
                      <p:embed/>
                      <p:pic>
                        <p:nvPicPr>
                          <p:cNvPr id="0" name="Object 9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056" y="2112"/>
                            <a:ext cx="208" cy="244"/>
                          </a:xfrm>
                          <a:prstGeom prst="rect">
                            <a:avLst/>
                          </a:prstGeom>
                          <a:solidFill>
                            <a:srgbClr val="FFFF66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237590" name="Line 22"/>
            <p:cNvSpPr>
              <a:spLocks noChangeShapeType="1"/>
            </p:cNvSpPr>
            <p:nvPr/>
          </p:nvSpPr>
          <p:spPr bwMode="auto">
            <a:xfrm>
              <a:off x="768" y="3120"/>
              <a:ext cx="528" cy="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triangl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37630" name="Line 62"/>
            <p:cNvSpPr>
              <a:spLocks noChangeShapeType="1"/>
            </p:cNvSpPr>
            <p:nvPr/>
          </p:nvSpPr>
          <p:spPr bwMode="auto">
            <a:xfrm flipH="1">
              <a:off x="1584" y="3120"/>
              <a:ext cx="144" cy="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grpSp>
        <p:nvGrpSpPr>
          <p:cNvPr id="29731" name="Group 67"/>
          <p:cNvGrpSpPr>
            <a:grpSpLocks/>
          </p:cNvGrpSpPr>
          <p:nvPr/>
        </p:nvGrpSpPr>
        <p:grpSpPr bwMode="auto">
          <a:xfrm>
            <a:off x="4724400" y="3048000"/>
            <a:ext cx="457200" cy="457200"/>
            <a:chOff x="1585" y="2831"/>
            <a:chExt cx="288" cy="288"/>
          </a:xfrm>
        </p:grpSpPr>
        <p:sp>
          <p:nvSpPr>
            <p:cNvPr id="237636" name="Oval 68"/>
            <p:cNvSpPr>
              <a:spLocks noChangeArrowheads="1"/>
            </p:cNvSpPr>
            <p:nvPr/>
          </p:nvSpPr>
          <p:spPr bwMode="auto">
            <a:xfrm>
              <a:off x="1585" y="2831"/>
              <a:ext cx="288" cy="288"/>
            </a:xfrm>
            <a:prstGeom prst="ellips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37637" name="Text Box 69"/>
            <p:cNvSpPr txBox="1">
              <a:spLocks noChangeArrowheads="1"/>
            </p:cNvSpPr>
            <p:nvPr/>
          </p:nvSpPr>
          <p:spPr bwMode="auto">
            <a:xfrm>
              <a:off x="1615" y="2831"/>
              <a:ext cx="22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>
                  <a:solidFill>
                    <a:srgbClr val="FFFF66"/>
                  </a:solidFill>
                  <a:cs typeface="+mn-cs"/>
                </a:rPr>
                <a:t>+</a:t>
              </a:r>
            </a:p>
          </p:txBody>
        </p:sp>
      </p:grpSp>
      <p:grpSp>
        <p:nvGrpSpPr>
          <p:cNvPr id="29732" name="Group 70"/>
          <p:cNvGrpSpPr>
            <a:grpSpLocks/>
          </p:cNvGrpSpPr>
          <p:nvPr/>
        </p:nvGrpSpPr>
        <p:grpSpPr bwMode="auto">
          <a:xfrm>
            <a:off x="4724400" y="4724400"/>
            <a:ext cx="457200" cy="457200"/>
            <a:chOff x="1585" y="2831"/>
            <a:chExt cx="288" cy="288"/>
          </a:xfrm>
        </p:grpSpPr>
        <p:sp>
          <p:nvSpPr>
            <p:cNvPr id="237639" name="Oval 71"/>
            <p:cNvSpPr>
              <a:spLocks noChangeArrowheads="1"/>
            </p:cNvSpPr>
            <p:nvPr/>
          </p:nvSpPr>
          <p:spPr bwMode="auto">
            <a:xfrm>
              <a:off x="1585" y="2831"/>
              <a:ext cx="288" cy="288"/>
            </a:xfrm>
            <a:prstGeom prst="ellips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37640" name="Text Box 72"/>
            <p:cNvSpPr txBox="1">
              <a:spLocks noChangeArrowheads="1"/>
            </p:cNvSpPr>
            <p:nvPr/>
          </p:nvSpPr>
          <p:spPr bwMode="auto">
            <a:xfrm>
              <a:off x="1615" y="2831"/>
              <a:ext cx="22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>
                  <a:solidFill>
                    <a:srgbClr val="FFFF66"/>
                  </a:solidFill>
                  <a:cs typeface="+mn-cs"/>
                </a:rPr>
                <a:t>+</a:t>
              </a:r>
            </a:p>
          </p:txBody>
        </p:sp>
      </p:grpSp>
      <p:grpSp>
        <p:nvGrpSpPr>
          <p:cNvPr id="29733" name="Group 73"/>
          <p:cNvGrpSpPr>
            <a:grpSpLocks/>
          </p:cNvGrpSpPr>
          <p:nvPr/>
        </p:nvGrpSpPr>
        <p:grpSpPr bwMode="auto">
          <a:xfrm>
            <a:off x="5562600" y="3505200"/>
            <a:ext cx="457200" cy="458788"/>
            <a:chOff x="1824" y="2351"/>
            <a:chExt cx="288" cy="289"/>
          </a:xfrm>
        </p:grpSpPr>
        <p:sp>
          <p:nvSpPr>
            <p:cNvPr id="237642" name="Oval 74"/>
            <p:cNvSpPr>
              <a:spLocks noChangeArrowheads="1"/>
            </p:cNvSpPr>
            <p:nvPr/>
          </p:nvSpPr>
          <p:spPr bwMode="auto">
            <a:xfrm>
              <a:off x="1824" y="2352"/>
              <a:ext cx="288" cy="288"/>
            </a:xfrm>
            <a:prstGeom prst="ellips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37643" name="Text Box 75"/>
            <p:cNvSpPr txBox="1">
              <a:spLocks noChangeArrowheads="1"/>
            </p:cNvSpPr>
            <p:nvPr/>
          </p:nvSpPr>
          <p:spPr bwMode="auto">
            <a:xfrm>
              <a:off x="1864" y="2351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>
                  <a:solidFill>
                    <a:srgbClr val="FFFF66"/>
                  </a:solidFill>
                  <a:cs typeface="+mn-cs"/>
                </a:rPr>
                <a:t>x</a:t>
              </a:r>
            </a:p>
          </p:txBody>
        </p:sp>
      </p:grpSp>
      <p:grpSp>
        <p:nvGrpSpPr>
          <p:cNvPr id="29734" name="Group 76"/>
          <p:cNvGrpSpPr>
            <a:grpSpLocks/>
          </p:cNvGrpSpPr>
          <p:nvPr/>
        </p:nvGrpSpPr>
        <p:grpSpPr bwMode="auto">
          <a:xfrm>
            <a:off x="5562600" y="4267200"/>
            <a:ext cx="457200" cy="458788"/>
            <a:chOff x="1824" y="2351"/>
            <a:chExt cx="288" cy="289"/>
          </a:xfrm>
        </p:grpSpPr>
        <p:sp>
          <p:nvSpPr>
            <p:cNvPr id="237645" name="Oval 77"/>
            <p:cNvSpPr>
              <a:spLocks noChangeArrowheads="1"/>
            </p:cNvSpPr>
            <p:nvPr/>
          </p:nvSpPr>
          <p:spPr bwMode="auto">
            <a:xfrm>
              <a:off x="1824" y="2352"/>
              <a:ext cx="288" cy="288"/>
            </a:xfrm>
            <a:prstGeom prst="ellips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37646" name="Text Box 78"/>
            <p:cNvSpPr txBox="1">
              <a:spLocks noChangeArrowheads="1"/>
            </p:cNvSpPr>
            <p:nvPr/>
          </p:nvSpPr>
          <p:spPr bwMode="auto">
            <a:xfrm>
              <a:off x="1864" y="2351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>
                  <a:solidFill>
                    <a:srgbClr val="FFFF66"/>
                  </a:solidFill>
                  <a:cs typeface="+mn-cs"/>
                </a:rPr>
                <a:t>x</a:t>
              </a:r>
            </a:p>
          </p:txBody>
        </p:sp>
      </p:grpSp>
      <p:sp>
        <p:nvSpPr>
          <p:cNvPr id="237648" name="Line 80"/>
          <p:cNvSpPr>
            <a:spLocks noChangeShapeType="1"/>
          </p:cNvSpPr>
          <p:nvPr/>
        </p:nvSpPr>
        <p:spPr bwMode="auto">
          <a:xfrm>
            <a:off x="5184775" y="4941888"/>
            <a:ext cx="1524000" cy="0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 type="triangl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37649" name="Line 81"/>
          <p:cNvSpPr>
            <a:spLocks noChangeShapeType="1"/>
          </p:cNvSpPr>
          <p:nvPr/>
        </p:nvSpPr>
        <p:spPr bwMode="auto">
          <a:xfrm>
            <a:off x="5791200" y="3276600"/>
            <a:ext cx="0" cy="228600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37650" name="Line 82"/>
          <p:cNvSpPr>
            <a:spLocks noChangeShapeType="1"/>
          </p:cNvSpPr>
          <p:nvPr/>
        </p:nvSpPr>
        <p:spPr bwMode="auto">
          <a:xfrm flipH="1">
            <a:off x="5334000" y="3733800"/>
            <a:ext cx="228600" cy="0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37651" name="Line 83"/>
          <p:cNvSpPr>
            <a:spLocks noChangeShapeType="1"/>
          </p:cNvSpPr>
          <p:nvPr/>
        </p:nvSpPr>
        <p:spPr bwMode="auto">
          <a:xfrm flipH="1">
            <a:off x="5029200" y="3733800"/>
            <a:ext cx="304800" cy="990600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37652" name="Line 84"/>
          <p:cNvSpPr>
            <a:spLocks noChangeShapeType="1"/>
          </p:cNvSpPr>
          <p:nvPr/>
        </p:nvSpPr>
        <p:spPr bwMode="auto">
          <a:xfrm flipH="1">
            <a:off x="5334000" y="4495800"/>
            <a:ext cx="228600" cy="0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37653" name="Line 85"/>
          <p:cNvSpPr>
            <a:spLocks noChangeShapeType="1"/>
          </p:cNvSpPr>
          <p:nvPr/>
        </p:nvSpPr>
        <p:spPr bwMode="auto">
          <a:xfrm flipH="1" flipV="1">
            <a:off x="5029200" y="3505200"/>
            <a:ext cx="304800" cy="990600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37655" name="Line 87"/>
          <p:cNvSpPr>
            <a:spLocks noChangeShapeType="1"/>
          </p:cNvSpPr>
          <p:nvPr/>
        </p:nvSpPr>
        <p:spPr bwMode="auto">
          <a:xfrm>
            <a:off x="5791200" y="3962400"/>
            <a:ext cx="0" cy="304800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37656" name="Line 88"/>
          <p:cNvSpPr>
            <a:spLocks noChangeShapeType="1"/>
          </p:cNvSpPr>
          <p:nvPr/>
        </p:nvSpPr>
        <p:spPr bwMode="auto">
          <a:xfrm>
            <a:off x="5791200" y="4114800"/>
            <a:ext cx="152400" cy="0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37657" name="Text Box 89"/>
          <p:cNvSpPr txBox="1">
            <a:spLocks noChangeArrowheads="1"/>
          </p:cNvSpPr>
          <p:nvPr/>
        </p:nvSpPr>
        <p:spPr bwMode="auto">
          <a:xfrm>
            <a:off x="5867400" y="3886200"/>
            <a:ext cx="5064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66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r>
              <a:rPr lang="en-US" b="0">
                <a:solidFill>
                  <a:srgbClr val="FFFF66"/>
                </a:solidFill>
                <a:cs typeface="+mn-cs"/>
              </a:rPr>
              <a:t>k2</a:t>
            </a:r>
          </a:p>
        </p:txBody>
      </p:sp>
      <p:grpSp>
        <p:nvGrpSpPr>
          <p:cNvPr id="29744" name="Group 95"/>
          <p:cNvGrpSpPr>
            <a:grpSpLocks/>
          </p:cNvGrpSpPr>
          <p:nvPr/>
        </p:nvGrpSpPr>
        <p:grpSpPr bwMode="auto">
          <a:xfrm>
            <a:off x="6705600" y="3048000"/>
            <a:ext cx="457200" cy="457200"/>
            <a:chOff x="1585" y="2831"/>
            <a:chExt cx="288" cy="288"/>
          </a:xfrm>
        </p:grpSpPr>
        <p:sp>
          <p:nvSpPr>
            <p:cNvPr id="237664" name="Oval 96"/>
            <p:cNvSpPr>
              <a:spLocks noChangeArrowheads="1"/>
            </p:cNvSpPr>
            <p:nvPr/>
          </p:nvSpPr>
          <p:spPr bwMode="auto">
            <a:xfrm>
              <a:off x="1585" y="2831"/>
              <a:ext cx="288" cy="288"/>
            </a:xfrm>
            <a:prstGeom prst="ellips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37665" name="Text Box 97"/>
            <p:cNvSpPr txBox="1">
              <a:spLocks noChangeArrowheads="1"/>
            </p:cNvSpPr>
            <p:nvPr/>
          </p:nvSpPr>
          <p:spPr bwMode="auto">
            <a:xfrm>
              <a:off x="1615" y="2831"/>
              <a:ext cx="22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>
                  <a:solidFill>
                    <a:srgbClr val="FFFF66"/>
                  </a:solidFill>
                  <a:cs typeface="+mn-cs"/>
                </a:rPr>
                <a:t>+</a:t>
              </a:r>
            </a:p>
          </p:txBody>
        </p:sp>
      </p:grpSp>
      <p:grpSp>
        <p:nvGrpSpPr>
          <p:cNvPr id="29745" name="Group 98"/>
          <p:cNvGrpSpPr>
            <a:grpSpLocks/>
          </p:cNvGrpSpPr>
          <p:nvPr/>
        </p:nvGrpSpPr>
        <p:grpSpPr bwMode="auto">
          <a:xfrm>
            <a:off x="6705600" y="4724400"/>
            <a:ext cx="457200" cy="457200"/>
            <a:chOff x="1585" y="2831"/>
            <a:chExt cx="288" cy="288"/>
          </a:xfrm>
        </p:grpSpPr>
        <p:sp>
          <p:nvSpPr>
            <p:cNvPr id="237667" name="Oval 99"/>
            <p:cNvSpPr>
              <a:spLocks noChangeArrowheads="1"/>
            </p:cNvSpPr>
            <p:nvPr/>
          </p:nvSpPr>
          <p:spPr bwMode="auto">
            <a:xfrm>
              <a:off x="1585" y="2831"/>
              <a:ext cx="288" cy="288"/>
            </a:xfrm>
            <a:prstGeom prst="ellips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37668" name="Text Box 100"/>
            <p:cNvSpPr txBox="1">
              <a:spLocks noChangeArrowheads="1"/>
            </p:cNvSpPr>
            <p:nvPr/>
          </p:nvSpPr>
          <p:spPr bwMode="auto">
            <a:xfrm>
              <a:off x="1615" y="2831"/>
              <a:ext cx="22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>
                  <a:solidFill>
                    <a:srgbClr val="FFFF66"/>
                  </a:solidFill>
                  <a:cs typeface="+mn-cs"/>
                </a:rPr>
                <a:t>+</a:t>
              </a:r>
            </a:p>
          </p:txBody>
        </p:sp>
      </p:grpSp>
      <p:grpSp>
        <p:nvGrpSpPr>
          <p:cNvPr id="29746" name="Group 101"/>
          <p:cNvGrpSpPr>
            <a:grpSpLocks/>
          </p:cNvGrpSpPr>
          <p:nvPr/>
        </p:nvGrpSpPr>
        <p:grpSpPr bwMode="auto">
          <a:xfrm>
            <a:off x="7543800" y="3505200"/>
            <a:ext cx="457200" cy="458788"/>
            <a:chOff x="1824" y="2351"/>
            <a:chExt cx="288" cy="289"/>
          </a:xfrm>
        </p:grpSpPr>
        <p:sp>
          <p:nvSpPr>
            <p:cNvPr id="237670" name="Oval 102"/>
            <p:cNvSpPr>
              <a:spLocks noChangeArrowheads="1"/>
            </p:cNvSpPr>
            <p:nvPr/>
          </p:nvSpPr>
          <p:spPr bwMode="auto">
            <a:xfrm>
              <a:off x="1824" y="2352"/>
              <a:ext cx="288" cy="288"/>
            </a:xfrm>
            <a:prstGeom prst="ellips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37671" name="Text Box 103"/>
            <p:cNvSpPr txBox="1">
              <a:spLocks noChangeArrowheads="1"/>
            </p:cNvSpPr>
            <p:nvPr/>
          </p:nvSpPr>
          <p:spPr bwMode="auto">
            <a:xfrm>
              <a:off x="1864" y="2351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>
                  <a:solidFill>
                    <a:srgbClr val="FFFF66"/>
                  </a:solidFill>
                  <a:cs typeface="+mn-cs"/>
                </a:rPr>
                <a:t>x</a:t>
              </a:r>
            </a:p>
          </p:txBody>
        </p:sp>
      </p:grpSp>
      <p:grpSp>
        <p:nvGrpSpPr>
          <p:cNvPr id="29747" name="Group 104"/>
          <p:cNvGrpSpPr>
            <a:grpSpLocks/>
          </p:cNvGrpSpPr>
          <p:nvPr/>
        </p:nvGrpSpPr>
        <p:grpSpPr bwMode="auto">
          <a:xfrm>
            <a:off x="7543800" y="4267200"/>
            <a:ext cx="457200" cy="458788"/>
            <a:chOff x="1824" y="2351"/>
            <a:chExt cx="288" cy="289"/>
          </a:xfrm>
        </p:grpSpPr>
        <p:sp>
          <p:nvSpPr>
            <p:cNvPr id="237673" name="Oval 105"/>
            <p:cNvSpPr>
              <a:spLocks noChangeArrowheads="1"/>
            </p:cNvSpPr>
            <p:nvPr/>
          </p:nvSpPr>
          <p:spPr bwMode="auto">
            <a:xfrm>
              <a:off x="1824" y="2352"/>
              <a:ext cx="288" cy="288"/>
            </a:xfrm>
            <a:prstGeom prst="ellips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37674" name="Text Box 106"/>
            <p:cNvSpPr txBox="1">
              <a:spLocks noChangeArrowheads="1"/>
            </p:cNvSpPr>
            <p:nvPr/>
          </p:nvSpPr>
          <p:spPr bwMode="auto">
            <a:xfrm>
              <a:off x="1864" y="2351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>
                  <a:solidFill>
                    <a:srgbClr val="FFFF66"/>
                  </a:solidFill>
                  <a:cs typeface="+mn-cs"/>
                </a:rPr>
                <a:t>x</a:t>
              </a:r>
            </a:p>
          </p:txBody>
        </p:sp>
      </p:grpSp>
      <p:sp>
        <p:nvSpPr>
          <p:cNvPr id="237676" name="Line 108"/>
          <p:cNvSpPr>
            <a:spLocks noChangeShapeType="1"/>
          </p:cNvSpPr>
          <p:nvPr/>
        </p:nvSpPr>
        <p:spPr bwMode="auto">
          <a:xfrm>
            <a:off x="7164388" y="4941888"/>
            <a:ext cx="1524000" cy="0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 type="triangl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37677" name="Line 109"/>
          <p:cNvSpPr>
            <a:spLocks noChangeShapeType="1"/>
          </p:cNvSpPr>
          <p:nvPr/>
        </p:nvSpPr>
        <p:spPr bwMode="auto">
          <a:xfrm>
            <a:off x="7772400" y="3276600"/>
            <a:ext cx="0" cy="228600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37678" name="Line 110"/>
          <p:cNvSpPr>
            <a:spLocks noChangeShapeType="1"/>
          </p:cNvSpPr>
          <p:nvPr/>
        </p:nvSpPr>
        <p:spPr bwMode="auto">
          <a:xfrm flipH="1">
            <a:off x="7315200" y="3733800"/>
            <a:ext cx="228600" cy="0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37679" name="Line 111"/>
          <p:cNvSpPr>
            <a:spLocks noChangeShapeType="1"/>
          </p:cNvSpPr>
          <p:nvPr/>
        </p:nvSpPr>
        <p:spPr bwMode="auto">
          <a:xfrm flipH="1">
            <a:off x="7010400" y="3733800"/>
            <a:ext cx="304800" cy="990600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37680" name="Line 112"/>
          <p:cNvSpPr>
            <a:spLocks noChangeShapeType="1"/>
          </p:cNvSpPr>
          <p:nvPr/>
        </p:nvSpPr>
        <p:spPr bwMode="auto">
          <a:xfrm flipH="1">
            <a:off x="7315200" y="4495800"/>
            <a:ext cx="228600" cy="0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37681" name="Line 113"/>
          <p:cNvSpPr>
            <a:spLocks noChangeShapeType="1"/>
          </p:cNvSpPr>
          <p:nvPr/>
        </p:nvSpPr>
        <p:spPr bwMode="auto">
          <a:xfrm flipH="1" flipV="1">
            <a:off x="7010400" y="3505200"/>
            <a:ext cx="304800" cy="990600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37683" name="Line 115"/>
          <p:cNvSpPr>
            <a:spLocks noChangeShapeType="1"/>
          </p:cNvSpPr>
          <p:nvPr/>
        </p:nvSpPr>
        <p:spPr bwMode="auto">
          <a:xfrm>
            <a:off x="7772400" y="3962400"/>
            <a:ext cx="0" cy="304800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37684" name="Line 116"/>
          <p:cNvSpPr>
            <a:spLocks noChangeShapeType="1"/>
          </p:cNvSpPr>
          <p:nvPr/>
        </p:nvSpPr>
        <p:spPr bwMode="auto">
          <a:xfrm>
            <a:off x="7772400" y="4114800"/>
            <a:ext cx="152400" cy="0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37685" name="Text Box 117"/>
          <p:cNvSpPr txBox="1">
            <a:spLocks noChangeArrowheads="1"/>
          </p:cNvSpPr>
          <p:nvPr/>
        </p:nvSpPr>
        <p:spPr bwMode="auto">
          <a:xfrm>
            <a:off x="7848600" y="3886200"/>
            <a:ext cx="5064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66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r>
              <a:rPr lang="en-US" b="0">
                <a:solidFill>
                  <a:srgbClr val="FFFF66"/>
                </a:solidFill>
                <a:cs typeface="+mn-cs"/>
              </a:rPr>
              <a:t>k3</a:t>
            </a:r>
          </a:p>
        </p:txBody>
      </p:sp>
      <p:sp>
        <p:nvSpPr>
          <p:cNvPr id="237687" name="Line 119"/>
          <p:cNvSpPr>
            <a:spLocks noChangeShapeType="1"/>
          </p:cNvSpPr>
          <p:nvPr/>
        </p:nvSpPr>
        <p:spPr bwMode="auto">
          <a:xfrm flipV="1">
            <a:off x="8683625" y="2890838"/>
            <a:ext cx="0" cy="2057400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grpSp>
        <p:nvGrpSpPr>
          <p:cNvPr id="29758" name="Group 120"/>
          <p:cNvGrpSpPr>
            <a:grpSpLocks/>
          </p:cNvGrpSpPr>
          <p:nvPr/>
        </p:nvGrpSpPr>
        <p:grpSpPr bwMode="auto">
          <a:xfrm>
            <a:off x="8458200" y="2438400"/>
            <a:ext cx="457200" cy="458788"/>
            <a:chOff x="1824" y="2351"/>
            <a:chExt cx="288" cy="289"/>
          </a:xfrm>
        </p:grpSpPr>
        <p:sp>
          <p:nvSpPr>
            <p:cNvPr id="237689" name="Oval 121"/>
            <p:cNvSpPr>
              <a:spLocks noChangeArrowheads="1"/>
            </p:cNvSpPr>
            <p:nvPr/>
          </p:nvSpPr>
          <p:spPr bwMode="auto">
            <a:xfrm>
              <a:off x="1824" y="2352"/>
              <a:ext cx="288" cy="288"/>
            </a:xfrm>
            <a:prstGeom prst="ellips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37690" name="Text Box 122"/>
            <p:cNvSpPr txBox="1">
              <a:spLocks noChangeArrowheads="1"/>
            </p:cNvSpPr>
            <p:nvPr/>
          </p:nvSpPr>
          <p:spPr bwMode="auto">
            <a:xfrm>
              <a:off x="1864" y="2351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>
                  <a:solidFill>
                    <a:srgbClr val="FFFF66"/>
                  </a:solidFill>
                  <a:cs typeface="+mn-cs"/>
                </a:rPr>
                <a:t>x</a:t>
              </a:r>
            </a:p>
          </p:txBody>
        </p:sp>
      </p:grpSp>
      <p:sp>
        <p:nvSpPr>
          <p:cNvPr id="237691" name="Text Box 123"/>
          <p:cNvSpPr txBox="1">
            <a:spLocks noChangeArrowheads="1"/>
          </p:cNvSpPr>
          <p:nvPr/>
        </p:nvSpPr>
        <p:spPr bwMode="auto">
          <a:xfrm>
            <a:off x="7696200" y="2362200"/>
            <a:ext cx="523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66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r>
              <a:rPr lang="en-US" b="0">
                <a:solidFill>
                  <a:srgbClr val="FFFF66"/>
                </a:solidFill>
                <a:cs typeface="+mn-cs"/>
              </a:rPr>
              <a:t>bo</a:t>
            </a:r>
          </a:p>
        </p:txBody>
      </p:sp>
      <p:sp>
        <p:nvSpPr>
          <p:cNvPr id="237692" name="Line 124"/>
          <p:cNvSpPr>
            <a:spLocks noChangeShapeType="1"/>
          </p:cNvSpPr>
          <p:nvPr/>
        </p:nvSpPr>
        <p:spPr bwMode="auto">
          <a:xfrm>
            <a:off x="8229600" y="2667000"/>
            <a:ext cx="228600" cy="0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37693" name="Line 125"/>
          <p:cNvSpPr>
            <a:spLocks noChangeShapeType="1"/>
          </p:cNvSpPr>
          <p:nvPr/>
        </p:nvSpPr>
        <p:spPr bwMode="auto">
          <a:xfrm>
            <a:off x="8686800" y="2057400"/>
            <a:ext cx="0" cy="381000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grpSp>
        <p:nvGrpSpPr>
          <p:cNvPr id="29762" name="Group 126"/>
          <p:cNvGrpSpPr>
            <a:grpSpLocks/>
          </p:cNvGrpSpPr>
          <p:nvPr/>
        </p:nvGrpSpPr>
        <p:grpSpPr bwMode="auto">
          <a:xfrm>
            <a:off x="215900" y="2636838"/>
            <a:ext cx="657225" cy="609600"/>
            <a:chOff x="1008" y="2976"/>
            <a:chExt cx="414" cy="384"/>
          </a:xfrm>
        </p:grpSpPr>
        <p:sp>
          <p:nvSpPr>
            <p:cNvPr id="237695" name="Text Box 127"/>
            <p:cNvSpPr txBox="1">
              <a:spLocks noChangeArrowheads="1"/>
            </p:cNvSpPr>
            <p:nvPr/>
          </p:nvSpPr>
          <p:spPr bwMode="auto">
            <a:xfrm>
              <a:off x="1008" y="3072"/>
              <a:ext cx="41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 b="0">
                  <a:solidFill>
                    <a:srgbClr val="FFFF66"/>
                  </a:solidFill>
                  <a:cs typeface="+mn-cs"/>
                </a:rPr>
                <a:t>y[k]</a:t>
              </a:r>
              <a:endParaRPr lang="en-US">
                <a:solidFill>
                  <a:srgbClr val="FFFF66"/>
                </a:solidFill>
                <a:cs typeface="+mn-cs"/>
              </a:endParaRPr>
            </a:p>
          </p:txBody>
        </p:sp>
        <p:sp>
          <p:nvSpPr>
            <p:cNvPr id="237696" name="Text Box 128"/>
            <p:cNvSpPr txBox="1">
              <a:spLocks noChangeArrowheads="1"/>
            </p:cNvSpPr>
            <p:nvPr/>
          </p:nvSpPr>
          <p:spPr bwMode="auto">
            <a:xfrm>
              <a:off x="1056" y="2976"/>
              <a:ext cx="16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>
                  <a:solidFill>
                    <a:srgbClr val="FFFF66"/>
                  </a:solidFill>
                  <a:cs typeface="+mn-cs"/>
                </a:rPr>
                <a:t>~</a:t>
              </a:r>
            </a:p>
          </p:txBody>
        </p:sp>
      </p:grpSp>
      <p:sp>
        <p:nvSpPr>
          <p:cNvPr id="237697" name="Rectangle 129"/>
          <p:cNvSpPr>
            <a:spLocks noChangeArrowheads="1"/>
          </p:cNvSpPr>
          <p:nvPr/>
        </p:nvSpPr>
        <p:spPr bwMode="auto">
          <a:xfrm>
            <a:off x="1914525" y="5638800"/>
            <a:ext cx="69389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0">
                <a:cs typeface="+mn-cs"/>
              </a:rPr>
              <a:t>(= different software/hardware, same i/o-behavior)</a:t>
            </a:r>
            <a:endParaRPr lang="en-GB" b="0">
              <a:cs typeface="+mn-cs"/>
            </a:endParaRPr>
          </a:p>
        </p:txBody>
      </p:sp>
      <p:sp>
        <p:nvSpPr>
          <p:cNvPr id="237698" name="Oval 130"/>
          <p:cNvSpPr>
            <a:spLocks noChangeArrowheads="1"/>
          </p:cNvSpPr>
          <p:nvPr/>
        </p:nvSpPr>
        <p:spPr bwMode="auto">
          <a:xfrm>
            <a:off x="3733800" y="3200400"/>
            <a:ext cx="152400" cy="152400"/>
          </a:xfrm>
          <a:prstGeom prst="ellipse">
            <a:avLst/>
          </a:prstGeom>
          <a:solidFill>
            <a:srgbClr val="FFFF66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37699" name="Oval 131"/>
          <p:cNvSpPr>
            <a:spLocks noChangeArrowheads="1"/>
          </p:cNvSpPr>
          <p:nvPr/>
        </p:nvSpPr>
        <p:spPr bwMode="auto">
          <a:xfrm>
            <a:off x="1752600" y="4876800"/>
            <a:ext cx="152400" cy="152400"/>
          </a:xfrm>
          <a:prstGeom prst="ellipse">
            <a:avLst/>
          </a:prstGeom>
          <a:solidFill>
            <a:srgbClr val="FFFF66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37700" name="Oval 132"/>
          <p:cNvSpPr>
            <a:spLocks noChangeArrowheads="1"/>
          </p:cNvSpPr>
          <p:nvPr/>
        </p:nvSpPr>
        <p:spPr bwMode="auto">
          <a:xfrm>
            <a:off x="7696200" y="3200400"/>
            <a:ext cx="152400" cy="152400"/>
          </a:xfrm>
          <a:prstGeom prst="ellipse">
            <a:avLst/>
          </a:prstGeom>
          <a:solidFill>
            <a:srgbClr val="FFFF66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37701" name="Oval 133"/>
          <p:cNvSpPr>
            <a:spLocks noChangeArrowheads="1"/>
          </p:cNvSpPr>
          <p:nvPr/>
        </p:nvSpPr>
        <p:spPr bwMode="auto">
          <a:xfrm>
            <a:off x="5715000" y="3200400"/>
            <a:ext cx="152400" cy="152400"/>
          </a:xfrm>
          <a:prstGeom prst="ellipse">
            <a:avLst/>
          </a:prstGeom>
          <a:solidFill>
            <a:srgbClr val="FFFF66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37702" name="Oval 134"/>
          <p:cNvSpPr>
            <a:spLocks noChangeArrowheads="1"/>
          </p:cNvSpPr>
          <p:nvPr/>
        </p:nvSpPr>
        <p:spPr bwMode="auto">
          <a:xfrm>
            <a:off x="1752600" y="3200400"/>
            <a:ext cx="152400" cy="152400"/>
          </a:xfrm>
          <a:prstGeom prst="ellipse">
            <a:avLst/>
          </a:prstGeom>
          <a:solidFill>
            <a:srgbClr val="FFFF66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37703" name="Oval 135"/>
          <p:cNvSpPr>
            <a:spLocks noChangeArrowheads="1"/>
          </p:cNvSpPr>
          <p:nvPr/>
        </p:nvSpPr>
        <p:spPr bwMode="auto">
          <a:xfrm>
            <a:off x="7696200" y="4876800"/>
            <a:ext cx="152400" cy="152400"/>
          </a:xfrm>
          <a:prstGeom prst="ellipse">
            <a:avLst/>
          </a:prstGeom>
          <a:solidFill>
            <a:srgbClr val="FFFF66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37704" name="Oval 136"/>
          <p:cNvSpPr>
            <a:spLocks noChangeArrowheads="1"/>
          </p:cNvSpPr>
          <p:nvPr/>
        </p:nvSpPr>
        <p:spPr bwMode="auto">
          <a:xfrm>
            <a:off x="5715000" y="4876800"/>
            <a:ext cx="152400" cy="152400"/>
          </a:xfrm>
          <a:prstGeom prst="ellipse">
            <a:avLst/>
          </a:prstGeom>
          <a:solidFill>
            <a:srgbClr val="FFFF66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37705" name="Oval 137"/>
          <p:cNvSpPr>
            <a:spLocks noChangeArrowheads="1"/>
          </p:cNvSpPr>
          <p:nvPr/>
        </p:nvSpPr>
        <p:spPr bwMode="auto">
          <a:xfrm>
            <a:off x="3733800" y="4876800"/>
            <a:ext cx="152400" cy="152400"/>
          </a:xfrm>
          <a:prstGeom prst="ellipse">
            <a:avLst/>
          </a:prstGeom>
          <a:solidFill>
            <a:srgbClr val="FFFF66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37706" name="Oval 138"/>
          <p:cNvSpPr>
            <a:spLocks noChangeArrowheads="1"/>
          </p:cNvSpPr>
          <p:nvPr/>
        </p:nvSpPr>
        <p:spPr bwMode="auto">
          <a:xfrm>
            <a:off x="8610600" y="3200400"/>
            <a:ext cx="152400" cy="152400"/>
          </a:xfrm>
          <a:prstGeom prst="ellipse">
            <a:avLst/>
          </a:prstGeom>
          <a:solidFill>
            <a:srgbClr val="FFFF66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37707" name="Oval 139"/>
          <p:cNvSpPr>
            <a:spLocks noChangeArrowheads="1"/>
          </p:cNvSpPr>
          <p:nvPr/>
        </p:nvSpPr>
        <p:spPr bwMode="auto">
          <a:xfrm>
            <a:off x="7559675" y="2060575"/>
            <a:ext cx="1484313" cy="1008063"/>
          </a:xfrm>
          <a:prstGeom prst="ellipse">
            <a:avLst/>
          </a:prstGeom>
          <a:noFill/>
          <a:ln w="38100">
            <a:solidFill>
              <a:schemeClr val="tx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37708" name="Line 140"/>
          <p:cNvSpPr>
            <a:spLocks noChangeShapeType="1"/>
          </p:cNvSpPr>
          <p:nvPr/>
        </p:nvSpPr>
        <p:spPr bwMode="auto">
          <a:xfrm>
            <a:off x="7740650" y="1844675"/>
            <a:ext cx="358775" cy="252413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37709" name="Text Box 141"/>
          <p:cNvSpPr txBox="1">
            <a:spLocks noChangeArrowheads="1"/>
          </p:cNvSpPr>
          <p:nvPr/>
        </p:nvSpPr>
        <p:spPr bwMode="auto">
          <a:xfrm>
            <a:off x="6581775" y="1412875"/>
            <a:ext cx="1246188" cy="4699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>
              <a:defRPr/>
            </a:pPr>
            <a:r>
              <a:rPr lang="en-US">
                <a:solidFill>
                  <a:srgbClr val="CCFF33"/>
                </a:solidFill>
                <a:cs typeface="+mn-cs"/>
              </a:rPr>
              <a:t>explain</a:t>
            </a:r>
          </a:p>
        </p:txBody>
      </p:sp>
      <p:sp>
        <p:nvSpPr>
          <p:cNvPr id="237711" name="Line 143"/>
          <p:cNvSpPr>
            <a:spLocks noChangeShapeType="1"/>
          </p:cNvSpPr>
          <p:nvPr/>
        </p:nvSpPr>
        <p:spPr bwMode="auto">
          <a:xfrm flipV="1">
            <a:off x="7775575" y="4724400"/>
            <a:ext cx="0" cy="228600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37712" name="Line 144"/>
          <p:cNvSpPr>
            <a:spLocks noChangeShapeType="1"/>
          </p:cNvSpPr>
          <p:nvPr/>
        </p:nvSpPr>
        <p:spPr bwMode="auto">
          <a:xfrm flipV="1">
            <a:off x="5795963" y="4724400"/>
            <a:ext cx="0" cy="228600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37713" name="Line 145"/>
          <p:cNvSpPr>
            <a:spLocks noChangeShapeType="1"/>
          </p:cNvSpPr>
          <p:nvPr/>
        </p:nvSpPr>
        <p:spPr bwMode="auto">
          <a:xfrm flipV="1">
            <a:off x="3816350" y="4724400"/>
            <a:ext cx="0" cy="228600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grpSp>
        <p:nvGrpSpPr>
          <p:cNvPr id="29779" name="Group 146"/>
          <p:cNvGrpSpPr>
            <a:grpSpLocks/>
          </p:cNvGrpSpPr>
          <p:nvPr/>
        </p:nvGrpSpPr>
        <p:grpSpPr bwMode="auto">
          <a:xfrm>
            <a:off x="7164388" y="3033713"/>
            <a:ext cx="1524000" cy="457200"/>
            <a:chOff x="768" y="2976"/>
            <a:chExt cx="960" cy="288"/>
          </a:xfrm>
        </p:grpSpPr>
        <p:grpSp>
          <p:nvGrpSpPr>
            <p:cNvPr id="29792" name="Group 147"/>
            <p:cNvGrpSpPr>
              <a:grpSpLocks/>
            </p:cNvGrpSpPr>
            <p:nvPr/>
          </p:nvGrpSpPr>
          <p:grpSpPr bwMode="auto">
            <a:xfrm>
              <a:off x="1296" y="2976"/>
              <a:ext cx="288" cy="288"/>
              <a:chOff x="1008" y="2092"/>
              <a:chExt cx="288" cy="288"/>
            </a:xfrm>
          </p:grpSpPr>
          <p:sp>
            <p:nvSpPr>
              <p:cNvPr id="237716" name="Rectangle 148"/>
              <p:cNvSpPr>
                <a:spLocks noChangeArrowheads="1"/>
              </p:cNvSpPr>
              <p:nvPr/>
            </p:nvSpPr>
            <p:spPr bwMode="auto">
              <a:xfrm>
                <a:off x="1008" y="2092"/>
                <a:ext cx="288" cy="288"/>
              </a:xfrm>
              <a:prstGeom prst="rect">
                <a:avLst/>
              </a:prstGeom>
              <a:noFill/>
              <a:ln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graphicFrame>
            <p:nvGraphicFramePr>
              <p:cNvPr id="29796" name="Object 149"/>
              <p:cNvGraphicFramePr>
                <a:graphicFrameLocks noChangeAspect="1"/>
              </p:cNvGraphicFramePr>
              <p:nvPr/>
            </p:nvGraphicFramePr>
            <p:xfrm>
              <a:off x="1056" y="2112"/>
              <a:ext cx="208" cy="24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0014" name="Equation" r:id="rId5" imgW="139579" imgH="164957" progId="Equation.3">
                      <p:embed/>
                    </p:oleObj>
                  </mc:Choice>
                  <mc:Fallback>
                    <p:oleObj name="Equation" r:id="rId5" imgW="139579" imgH="164957" progId="Equation.3">
                      <p:embed/>
                      <p:pic>
                        <p:nvPicPr>
                          <p:cNvPr id="0" name="Object 149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056" y="2112"/>
                            <a:ext cx="208" cy="244"/>
                          </a:xfrm>
                          <a:prstGeom prst="rect">
                            <a:avLst/>
                          </a:prstGeom>
                          <a:solidFill>
                            <a:srgbClr val="FFFF66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237718" name="Line 150"/>
            <p:cNvSpPr>
              <a:spLocks noChangeShapeType="1"/>
            </p:cNvSpPr>
            <p:nvPr/>
          </p:nvSpPr>
          <p:spPr bwMode="auto">
            <a:xfrm>
              <a:off x="768" y="3120"/>
              <a:ext cx="528" cy="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triangl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37719" name="Line 151"/>
            <p:cNvSpPr>
              <a:spLocks noChangeShapeType="1"/>
            </p:cNvSpPr>
            <p:nvPr/>
          </p:nvSpPr>
          <p:spPr bwMode="auto">
            <a:xfrm flipH="1">
              <a:off x="1584" y="3120"/>
              <a:ext cx="144" cy="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grpSp>
        <p:nvGrpSpPr>
          <p:cNvPr id="29780" name="Group 152"/>
          <p:cNvGrpSpPr>
            <a:grpSpLocks/>
          </p:cNvGrpSpPr>
          <p:nvPr/>
        </p:nvGrpSpPr>
        <p:grpSpPr bwMode="auto">
          <a:xfrm>
            <a:off x="5184775" y="3033713"/>
            <a:ext cx="1524000" cy="457200"/>
            <a:chOff x="768" y="2976"/>
            <a:chExt cx="960" cy="288"/>
          </a:xfrm>
        </p:grpSpPr>
        <p:grpSp>
          <p:nvGrpSpPr>
            <p:cNvPr id="29787" name="Group 153"/>
            <p:cNvGrpSpPr>
              <a:grpSpLocks/>
            </p:cNvGrpSpPr>
            <p:nvPr/>
          </p:nvGrpSpPr>
          <p:grpSpPr bwMode="auto">
            <a:xfrm>
              <a:off x="1296" y="2976"/>
              <a:ext cx="288" cy="288"/>
              <a:chOff x="1008" y="2092"/>
              <a:chExt cx="288" cy="288"/>
            </a:xfrm>
          </p:grpSpPr>
          <p:sp>
            <p:nvSpPr>
              <p:cNvPr id="237722" name="Rectangle 154"/>
              <p:cNvSpPr>
                <a:spLocks noChangeArrowheads="1"/>
              </p:cNvSpPr>
              <p:nvPr/>
            </p:nvSpPr>
            <p:spPr bwMode="auto">
              <a:xfrm>
                <a:off x="1008" y="2092"/>
                <a:ext cx="288" cy="288"/>
              </a:xfrm>
              <a:prstGeom prst="rect">
                <a:avLst/>
              </a:prstGeom>
              <a:noFill/>
              <a:ln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graphicFrame>
            <p:nvGraphicFramePr>
              <p:cNvPr id="29791" name="Object 155"/>
              <p:cNvGraphicFramePr>
                <a:graphicFrameLocks noChangeAspect="1"/>
              </p:cNvGraphicFramePr>
              <p:nvPr/>
            </p:nvGraphicFramePr>
            <p:xfrm>
              <a:off x="1056" y="2112"/>
              <a:ext cx="208" cy="24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0015" name="Equation" r:id="rId6" imgW="139579" imgH="164957" progId="Equation.3">
                      <p:embed/>
                    </p:oleObj>
                  </mc:Choice>
                  <mc:Fallback>
                    <p:oleObj name="Equation" r:id="rId6" imgW="139579" imgH="164957" progId="Equation.3">
                      <p:embed/>
                      <p:pic>
                        <p:nvPicPr>
                          <p:cNvPr id="0" name="Object 15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056" y="2112"/>
                            <a:ext cx="208" cy="244"/>
                          </a:xfrm>
                          <a:prstGeom prst="rect">
                            <a:avLst/>
                          </a:prstGeom>
                          <a:solidFill>
                            <a:srgbClr val="FFFF66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237724" name="Line 156"/>
            <p:cNvSpPr>
              <a:spLocks noChangeShapeType="1"/>
            </p:cNvSpPr>
            <p:nvPr/>
          </p:nvSpPr>
          <p:spPr bwMode="auto">
            <a:xfrm>
              <a:off x="768" y="3120"/>
              <a:ext cx="528" cy="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triangl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37725" name="Line 157"/>
            <p:cNvSpPr>
              <a:spLocks noChangeShapeType="1"/>
            </p:cNvSpPr>
            <p:nvPr/>
          </p:nvSpPr>
          <p:spPr bwMode="auto">
            <a:xfrm flipH="1">
              <a:off x="1584" y="3120"/>
              <a:ext cx="144" cy="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grpSp>
        <p:nvGrpSpPr>
          <p:cNvPr id="29781" name="Group 158"/>
          <p:cNvGrpSpPr>
            <a:grpSpLocks/>
          </p:cNvGrpSpPr>
          <p:nvPr/>
        </p:nvGrpSpPr>
        <p:grpSpPr bwMode="auto">
          <a:xfrm>
            <a:off x="3203575" y="3033713"/>
            <a:ext cx="1524000" cy="457200"/>
            <a:chOff x="768" y="2976"/>
            <a:chExt cx="960" cy="288"/>
          </a:xfrm>
        </p:grpSpPr>
        <p:grpSp>
          <p:nvGrpSpPr>
            <p:cNvPr id="29782" name="Group 159"/>
            <p:cNvGrpSpPr>
              <a:grpSpLocks/>
            </p:cNvGrpSpPr>
            <p:nvPr/>
          </p:nvGrpSpPr>
          <p:grpSpPr bwMode="auto">
            <a:xfrm>
              <a:off x="1296" y="2976"/>
              <a:ext cx="288" cy="288"/>
              <a:chOff x="1008" y="2092"/>
              <a:chExt cx="288" cy="288"/>
            </a:xfrm>
          </p:grpSpPr>
          <p:sp>
            <p:nvSpPr>
              <p:cNvPr id="237728" name="Rectangle 160"/>
              <p:cNvSpPr>
                <a:spLocks noChangeArrowheads="1"/>
              </p:cNvSpPr>
              <p:nvPr/>
            </p:nvSpPr>
            <p:spPr bwMode="auto">
              <a:xfrm>
                <a:off x="1008" y="2092"/>
                <a:ext cx="288" cy="288"/>
              </a:xfrm>
              <a:prstGeom prst="rect">
                <a:avLst/>
              </a:prstGeom>
              <a:noFill/>
              <a:ln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graphicFrame>
            <p:nvGraphicFramePr>
              <p:cNvPr id="29786" name="Object 161"/>
              <p:cNvGraphicFramePr>
                <a:graphicFrameLocks noChangeAspect="1"/>
              </p:cNvGraphicFramePr>
              <p:nvPr/>
            </p:nvGraphicFramePr>
            <p:xfrm>
              <a:off x="1056" y="2112"/>
              <a:ext cx="208" cy="24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0016" name="Equation" r:id="rId7" imgW="139579" imgH="164957" progId="Equation.3">
                      <p:embed/>
                    </p:oleObj>
                  </mc:Choice>
                  <mc:Fallback>
                    <p:oleObj name="Equation" r:id="rId7" imgW="139579" imgH="164957" progId="Equation.3">
                      <p:embed/>
                      <p:pic>
                        <p:nvPicPr>
                          <p:cNvPr id="0" name="Object 161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056" y="2112"/>
                            <a:ext cx="208" cy="244"/>
                          </a:xfrm>
                          <a:prstGeom prst="rect">
                            <a:avLst/>
                          </a:prstGeom>
                          <a:solidFill>
                            <a:srgbClr val="FFFF66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237730" name="Line 162"/>
            <p:cNvSpPr>
              <a:spLocks noChangeShapeType="1"/>
            </p:cNvSpPr>
            <p:nvPr/>
          </p:nvSpPr>
          <p:spPr bwMode="auto">
            <a:xfrm>
              <a:off x="768" y="3120"/>
              <a:ext cx="528" cy="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triangl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37731" name="Line 163"/>
            <p:cNvSpPr>
              <a:spLocks noChangeShapeType="1"/>
            </p:cNvSpPr>
            <p:nvPr/>
          </p:nvSpPr>
          <p:spPr bwMode="auto">
            <a:xfrm flipH="1">
              <a:off x="1584" y="3120"/>
              <a:ext cx="144" cy="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144" name="Rectangle 2"/>
          <p:cNvSpPr>
            <a:spLocks noGrp="1" noChangeArrowheads="1"/>
          </p:cNvSpPr>
          <p:nvPr>
            <p:ph type="title"/>
          </p:nvPr>
        </p:nvSpPr>
        <p:spPr>
          <a:xfrm>
            <a:off x="292100" y="93663"/>
            <a:ext cx="8547100" cy="781050"/>
          </a:xfrm>
        </p:spPr>
        <p:txBody>
          <a:bodyPr/>
          <a:lstStyle/>
          <a:p>
            <a:pPr>
              <a:defRPr/>
            </a:pPr>
            <a:r>
              <a:rPr lang="en-US" sz="3200" dirty="0" smtClean="0">
                <a:cs typeface="+mj-cs"/>
              </a:rPr>
              <a:t>FIR  /  3. Lattice Realization</a:t>
            </a:r>
          </a:p>
        </p:txBody>
      </p:sp>
    </p:spTree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990600"/>
            <a:ext cx="8839200" cy="528955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  <a:defRPr/>
            </a:pPr>
            <a:endParaRPr lang="en-US" dirty="0" smtClean="0">
              <a:cs typeface="+mn-cs"/>
            </a:endParaRPr>
          </a:p>
          <a:p>
            <a:pPr>
              <a:lnSpc>
                <a:spcPct val="90000"/>
              </a:lnSpc>
              <a:defRPr/>
            </a:pPr>
            <a:r>
              <a:rPr lang="en-US" sz="2400" b="0" dirty="0" smtClean="0">
                <a:cs typeface="+mn-cs"/>
              </a:rPr>
              <a:t>Also known as `linear predictive coding (LPC) lattice</a:t>
            </a:r>
            <a:r>
              <a:rPr lang="ja-JP" altLang="en-US" sz="2400" b="0" dirty="0" smtClean="0">
                <a:latin typeface="Arial"/>
                <a:cs typeface="+mn-cs"/>
              </a:rPr>
              <a:t>‘</a:t>
            </a:r>
            <a:endParaRPr lang="en-US" sz="2400" b="0" dirty="0" smtClean="0">
              <a:cs typeface="+mn-cs"/>
            </a:endParaRP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sz="2400" b="0" dirty="0" smtClean="0">
                <a:cs typeface="+mn-cs"/>
              </a:rPr>
              <a:t>    K</a:t>
            </a:r>
            <a:r>
              <a:rPr lang="en-US" sz="1400" b="0" dirty="0" smtClean="0">
                <a:cs typeface="+mn-cs"/>
              </a:rPr>
              <a:t>i</a:t>
            </a:r>
            <a:r>
              <a:rPr lang="en-US" sz="2400" b="0" dirty="0" smtClean="0">
                <a:latin typeface="Arial"/>
                <a:cs typeface="+mn-cs"/>
              </a:rPr>
              <a:t>’</a:t>
            </a:r>
            <a:r>
              <a:rPr lang="en-US" sz="2400" b="0" dirty="0" smtClean="0">
                <a:cs typeface="+mn-cs"/>
              </a:rPr>
              <a:t>s are so-called </a:t>
            </a:r>
            <a:r>
              <a:rPr lang="en-US" sz="2400" dirty="0" smtClean="0">
                <a:solidFill>
                  <a:srgbClr val="FFFF66"/>
                </a:solidFill>
                <a:cs typeface="+mn-cs"/>
              </a:rPr>
              <a:t>`</a:t>
            </a:r>
            <a:r>
              <a:rPr lang="en-US" sz="2400" u="sng" dirty="0" smtClean="0">
                <a:solidFill>
                  <a:srgbClr val="FFFF66"/>
                </a:solidFill>
                <a:cs typeface="+mn-cs"/>
              </a:rPr>
              <a:t>reflection coefficients</a:t>
            </a:r>
            <a:r>
              <a:rPr lang="ja-JP" altLang="en-US" sz="2400" dirty="0" smtClean="0">
                <a:solidFill>
                  <a:srgbClr val="FFFF66"/>
                </a:solidFill>
                <a:latin typeface="Arial"/>
                <a:cs typeface="+mn-cs"/>
              </a:rPr>
              <a:t>’</a:t>
            </a:r>
            <a:endParaRPr lang="en-US" sz="2400" dirty="0" smtClean="0">
              <a:solidFill>
                <a:srgbClr val="FFFF66"/>
              </a:solidFill>
              <a:cs typeface="+mn-cs"/>
            </a:endParaRP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sz="2400" i="1" dirty="0" smtClean="0">
                <a:cs typeface="+mn-cs"/>
              </a:rPr>
              <a:t>    </a:t>
            </a:r>
            <a:r>
              <a:rPr lang="en-US" sz="2400" b="0" dirty="0" smtClean="0">
                <a:cs typeface="+mn-cs"/>
              </a:rPr>
              <a:t>Every set of </a:t>
            </a:r>
            <a:r>
              <a:rPr lang="en-US" sz="2400" b="0" dirty="0" err="1" smtClean="0">
                <a:cs typeface="+mn-cs"/>
              </a:rPr>
              <a:t>b</a:t>
            </a:r>
            <a:r>
              <a:rPr lang="en-US" sz="1400" b="0" dirty="0" err="1" smtClean="0">
                <a:cs typeface="+mn-cs"/>
              </a:rPr>
              <a:t>i</a:t>
            </a:r>
            <a:r>
              <a:rPr lang="en-US" sz="2400" b="0" dirty="0" err="1" smtClean="0">
                <a:latin typeface="Arial"/>
                <a:cs typeface="+mn-cs"/>
              </a:rPr>
              <a:t>’</a:t>
            </a:r>
            <a:r>
              <a:rPr lang="en-US" sz="2400" b="0" dirty="0" err="1" smtClean="0">
                <a:cs typeface="+mn-cs"/>
              </a:rPr>
              <a:t>s</a:t>
            </a:r>
            <a:r>
              <a:rPr lang="en-US" sz="2400" b="0" dirty="0" smtClean="0">
                <a:cs typeface="+mn-cs"/>
              </a:rPr>
              <a:t> corresponds to a set of K</a:t>
            </a:r>
            <a:r>
              <a:rPr lang="en-US" sz="1400" b="0" dirty="0" smtClean="0">
                <a:cs typeface="+mn-cs"/>
              </a:rPr>
              <a:t>i</a:t>
            </a:r>
            <a:r>
              <a:rPr lang="en-US" sz="2400" b="0" dirty="0" smtClean="0">
                <a:latin typeface="Arial"/>
                <a:cs typeface="+mn-cs"/>
              </a:rPr>
              <a:t>’</a:t>
            </a:r>
            <a:r>
              <a:rPr lang="en-US" sz="2400" b="0" dirty="0" smtClean="0">
                <a:cs typeface="+mn-cs"/>
              </a:rPr>
              <a:t>s, and vice versa</a:t>
            </a:r>
          </a:p>
          <a:p>
            <a:pPr>
              <a:lnSpc>
                <a:spcPct val="90000"/>
              </a:lnSpc>
              <a:spcBef>
                <a:spcPts val="1776"/>
              </a:spcBef>
              <a:defRPr/>
            </a:pPr>
            <a:r>
              <a:rPr lang="en-US" sz="2400" b="0" dirty="0" smtClean="0">
                <a:cs typeface="+mn-cs"/>
              </a:rPr>
              <a:t>Procedure for computing </a:t>
            </a:r>
            <a:r>
              <a:rPr lang="en-US" sz="2400" b="0" dirty="0" smtClean="0"/>
              <a:t>K</a:t>
            </a:r>
            <a:r>
              <a:rPr lang="en-US" sz="1400" b="0" dirty="0" smtClean="0"/>
              <a:t>i</a:t>
            </a:r>
            <a:r>
              <a:rPr lang="en-US" sz="2400" b="0" dirty="0" smtClean="0"/>
              <a:t>’s </a:t>
            </a:r>
            <a:r>
              <a:rPr lang="en-US" sz="2400" b="0" dirty="0" smtClean="0">
                <a:cs typeface="+mn-cs"/>
              </a:rPr>
              <a:t> from </a:t>
            </a:r>
            <a:r>
              <a:rPr lang="en-US" sz="2400" b="0" dirty="0" err="1" smtClean="0">
                <a:cs typeface="+mn-cs"/>
              </a:rPr>
              <a:t>b</a:t>
            </a:r>
            <a:r>
              <a:rPr lang="en-US" sz="1400" b="0" dirty="0" err="1" smtClean="0">
                <a:cs typeface="+mn-cs"/>
              </a:rPr>
              <a:t>i</a:t>
            </a:r>
            <a:r>
              <a:rPr lang="en-US" sz="2400" b="0" dirty="0" err="1" smtClean="0">
                <a:cs typeface="+mn-cs"/>
              </a:rPr>
              <a:t>’s</a:t>
            </a:r>
            <a:r>
              <a:rPr lang="en-US" sz="2400" b="0" dirty="0" smtClean="0">
                <a:cs typeface="+mn-cs"/>
              </a:rPr>
              <a:t> corresponds to the well-known </a:t>
            </a:r>
            <a:r>
              <a:rPr lang="en-US" sz="2400" dirty="0" smtClean="0">
                <a:solidFill>
                  <a:srgbClr val="FFFF66"/>
                </a:solidFill>
                <a:cs typeface="+mn-cs"/>
              </a:rPr>
              <a:t>`</a:t>
            </a:r>
            <a:r>
              <a:rPr lang="en-US" sz="2400" u="sng" dirty="0" err="1" smtClean="0">
                <a:solidFill>
                  <a:srgbClr val="FFFF66"/>
                </a:solidFill>
                <a:cs typeface="+mn-cs"/>
              </a:rPr>
              <a:t>Schur</a:t>
            </a:r>
            <a:r>
              <a:rPr lang="en-US" sz="2400" u="sng" dirty="0" smtClean="0">
                <a:solidFill>
                  <a:srgbClr val="FFFF66"/>
                </a:solidFill>
                <a:cs typeface="+mn-cs"/>
              </a:rPr>
              <a:t>-Cohn</a:t>
            </a:r>
            <a:r>
              <a:rPr lang="ja-JP" altLang="en-US" sz="2400" u="sng" dirty="0" smtClean="0">
                <a:solidFill>
                  <a:srgbClr val="FFFF66"/>
                </a:solidFill>
                <a:latin typeface="Arial"/>
                <a:cs typeface="+mn-cs"/>
              </a:rPr>
              <a:t>’</a:t>
            </a:r>
            <a:r>
              <a:rPr lang="en-US" sz="2400" u="sng" dirty="0" smtClean="0">
                <a:solidFill>
                  <a:srgbClr val="FFFF66"/>
                </a:solidFill>
                <a:cs typeface="+mn-cs"/>
              </a:rPr>
              <a:t>stability test</a:t>
            </a:r>
            <a:r>
              <a:rPr lang="en-US" sz="2400" b="0" dirty="0" smtClean="0">
                <a:solidFill>
                  <a:srgbClr val="FFFF66"/>
                </a:solidFill>
                <a:cs typeface="+mn-cs"/>
              </a:rPr>
              <a:t> </a:t>
            </a:r>
            <a:r>
              <a:rPr lang="en-US" sz="2000" b="0" dirty="0" smtClean="0">
                <a:cs typeface="+mn-cs"/>
              </a:rPr>
              <a:t>(from control theory): 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sz="2400" b="0" dirty="0" smtClean="0">
                <a:cs typeface="+mn-cs"/>
              </a:rPr>
              <a:t>    </a:t>
            </a:r>
            <a:r>
              <a:rPr lang="en-US" sz="2000" b="0" u="sng" dirty="0">
                <a:cs typeface="+mn-cs"/>
              </a:rPr>
              <a:t>P</a:t>
            </a:r>
            <a:r>
              <a:rPr lang="en-US" sz="2000" b="0" u="sng" dirty="0" smtClean="0">
                <a:cs typeface="+mn-cs"/>
              </a:rPr>
              <a:t>roblem</a:t>
            </a:r>
            <a:r>
              <a:rPr lang="en-US" sz="2000" b="0" dirty="0" smtClean="0">
                <a:cs typeface="+mn-cs"/>
              </a:rPr>
              <a:t> = for a given polynomial B(z), how do we find out if all the zeros 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sz="2000" b="0" dirty="0">
                <a:cs typeface="+mn-cs"/>
              </a:rPr>
              <a:t> </a:t>
            </a:r>
            <a:r>
              <a:rPr lang="en-US" sz="2000" b="0" dirty="0" smtClean="0">
                <a:cs typeface="+mn-cs"/>
              </a:rPr>
              <a:t>    of B(z) are ‘stable’ (i.e. lie inside unit circle) ? 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sz="2000" b="0" dirty="0" smtClean="0">
                <a:cs typeface="+mn-cs"/>
              </a:rPr>
              <a:t>     </a:t>
            </a:r>
            <a:r>
              <a:rPr lang="en-US" sz="2000" b="0" u="sng" dirty="0" smtClean="0">
                <a:cs typeface="+mn-cs"/>
              </a:rPr>
              <a:t>Solution</a:t>
            </a:r>
            <a:r>
              <a:rPr lang="en-US" sz="2000" b="0" dirty="0" smtClean="0">
                <a:cs typeface="+mn-cs"/>
              </a:rPr>
              <a:t> = from </a:t>
            </a:r>
            <a:r>
              <a:rPr lang="en-US" sz="2000" b="0" dirty="0" err="1" smtClean="0">
                <a:cs typeface="+mn-cs"/>
              </a:rPr>
              <a:t>bi’s</a:t>
            </a:r>
            <a:r>
              <a:rPr lang="en-US" sz="2000" b="0" dirty="0" smtClean="0">
                <a:cs typeface="+mn-cs"/>
              </a:rPr>
              <a:t>, compute reflection coefficients Ki’s (</a:t>
            </a:r>
            <a:r>
              <a:rPr lang="en-US" sz="2000" b="0" dirty="0">
                <a:cs typeface="+mn-cs"/>
              </a:rPr>
              <a:t>=</a:t>
            </a:r>
            <a:r>
              <a:rPr lang="en-US" sz="2000" b="0" dirty="0" smtClean="0">
                <a:cs typeface="+mn-cs"/>
              </a:rPr>
              <a:t>procedure on 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sz="2000" b="0" dirty="0">
                <a:cs typeface="+mn-cs"/>
              </a:rPr>
              <a:t> </a:t>
            </a:r>
            <a:r>
              <a:rPr lang="en-US" sz="2000" b="0" dirty="0" smtClean="0">
                <a:cs typeface="+mn-cs"/>
              </a:rPr>
              <a:t>    previous slides). Zeros are (proved to be) stable </a:t>
            </a:r>
            <a:r>
              <a:rPr lang="en-US" sz="2000" b="0" dirty="0" err="1" smtClean="0">
                <a:cs typeface="+mn-cs"/>
              </a:rPr>
              <a:t>iff</a:t>
            </a:r>
            <a:r>
              <a:rPr lang="en-US" sz="2000" b="0" dirty="0" smtClean="0">
                <a:cs typeface="+mn-cs"/>
              </a:rPr>
              <a:t> all Ki’s </a:t>
            </a:r>
            <a:r>
              <a:rPr lang="en-US" sz="2000" b="0" dirty="0" err="1" smtClean="0">
                <a:cs typeface="+mn-cs"/>
              </a:rPr>
              <a:t>statisfy</a:t>
            </a:r>
            <a:r>
              <a:rPr lang="en-US" sz="2000" b="0" dirty="0" smtClean="0">
                <a:cs typeface="+mn-cs"/>
              </a:rPr>
              <a:t> |K</a:t>
            </a:r>
            <a:r>
              <a:rPr lang="en-US" sz="2000" b="0" dirty="0">
                <a:cs typeface="+mn-cs"/>
              </a:rPr>
              <a:t>i</a:t>
            </a:r>
            <a:r>
              <a:rPr lang="en-US" sz="2000" b="0" dirty="0" smtClean="0">
                <a:cs typeface="+mn-cs"/>
              </a:rPr>
              <a:t>|&lt;1 !</a:t>
            </a:r>
          </a:p>
          <a:p>
            <a:pPr>
              <a:lnSpc>
                <a:spcPct val="90000"/>
              </a:lnSpc>
              <a:spcBef>
                <a:spcPts val="1680"/>
              </a:spcBef>
              <a:defRPr/>
            </a:pPr>
            <a:r>
              <a:rPr lang="en-US" sz="2000" b="0" dirty="0"/>
              <a:t>Procedure (page </a:t>
            </a:r>
            <a:r>
              <a:rPr lang="en-US" sz="2000" b="0" dirty="0" smtClean="0"/>
              <a:t>10) </a:t>
            </a:r>
            <a:r>
              <a:rPr lang="en-US" sz="2000" b="0" dirty="0"/>
              <a:t>breaks down if |Ki|=1 is encountered.</a:t>
            </a:r>
            <a:r>
              <a:rPr lang="en-US" sz="2000" dirty="0"/>
              <a:t> </a:t>
            </a:r>
            <a:r>
              <a:rPr lang="en-US" sz="2000" b="0" dirty="0" smtClean="0"/>
              <a:t>Then </a:t>
            </a:r>
            <a:r>
              <a:rPr lang="en-US" sz="2000" b="0" dirty="0"/>
              <a:t>have to select other realization  </a:t>
            </a:r>
            <a:r>
              <a:rPr lang="en-US" sz="2000" b="0" dirty="0" smtClean="0"/>
              <a:t>(</a:t>
            </a:r>
            <a:r>
              <a:rPr lang="en-US" sz="2000" b="0" dirty="0"/>
              <a:t>direct form, lossless lattice, …) for B(z</a:t>
            </a:r>
            <a:r>
              <a:rPr lang="en-US" sz="2000" b="0" dirty="0" smtClean="0"/>
              <a:t>)</a:t>
            </a:r>
            <a:endParaRPr lang="en-US" sz="2000" b="0" dirty="0"/>
          </a:p>
          <a:p>
            <a:pPr>
              <a:lnSpc>
                <a:spcPct val="90000"/>
              </a:lnSpc>
              <a:spcBef>
                <a:spcPts val="1680"/>
              </a:spcBef>
              <a:defRPr/>
            </a:pPr>
            <a:r>
              <a:rPr lang="en-US" sz="2000" b="0" dirty="0"/>
              <a:t>Lattice form not overly relevant at this point, but sets stage for similar derivations that lead to more relevant realizations (read on…)</a:t>
            </a:r>
            <a:r>
              <a:rPr lang="en-US" sz="2000" dirty="0"/>
              <a:t>                              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dirty="0" smtClean="0">
                <a:cs typeface="+mn-cs"/>
              </a:rPr>
              <a:t>              </a:t>
            </a:r>
          </a:p>
        </p:txBody>
      </p:sp>
      <p:sp>
        <p:nvSpPr>
          <p:cNvPr id="238596" name="Oval 4"/>
          <p:cNvSpPr>
            <a:spLocks noChangeArrowheads="1"/>
          </p:cNvSpPr>
          <p:nvPr/>
        </p:nvSpPr>
        <p:spPr bwMode="auto">
          <a:xfrm>
            <a:off x="7416316" y="3897052"/>
            <a:ext cx="1584325" cy="1296988"/>
          </a:xfrm>
          <a:prstGeom prst="ellipse">
            <a:avLst/>
          </a:prstGeom>
          <a:solidFill>
            <a:srgbClr val="FFFF66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292100" y="93663"/>
            <a:ext cx="8547100" cy="781050"/>
          </a:xfrm>
        </p:spPr>
        <p:txBody>
          <a:bodyPr/>
          <a:lstStyle/>
          <a:p>
            <a:pPr>
              <a:defRPr/>
            </a:pPr>
            <a:r>
              <a:rPr lang="en-US" sz="3200" dirty="0" smtClean="0">
                <a:cs typeface="+mj-cs"/>
              </a:rPr>
              <a:t>FIR  /  3. Lattice Realization</a:t>
            </a:r>
          </a:p>
        </p:txBody>
      </p:sp>
    </p:spTree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052513"/>
            <a:ext cx="8839200" cy="5343525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  <a:defRPr/>
            </a:pPr>
            <a:r>
              <a:rPr lang="en-US" sz="2400" b="0" dirty="0" smtClean="0">
                <a:cs typeface="+mn-cs"/>
              </a:rPr>
              <a:t>Derived from combined realization of H(z)… 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endParaRPr lang="en-US" sz="2400" b="0" dirty="0" smtClean="0">
              <a:cs typeface="+mn-cs"/>
            </a:endParaRPr>
          </a:p>
          <a:p>
            <a:pPr>
              <a:lnSpc>
                <a:spcPct val="80000"/>
              </a:lnSpc>
              <a:buFontTx/>
              <a:buNone/>
              <a:defRPr/>
            </a:pPr>
            <a:endParaRPr lang="en-US" sz="2400" b="0" dirty="0" smtClean="0">
              <a:cs typeface="+mn-cs"/>
            </a:endParaRPr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en-US" sz="2400" b="0" dirty="0" smtClean="0">
                <a:cs typeface="+mn-cs"/>
              </a:rPr>
              <a:t>   …with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en-US" sz="2400" b="0" dirty="0" smtClean="0">
                <a:cs typeface="+mn-cs"/>
              </a:rPr>
              <a:t>  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en-US" sz="2400" b="0" dirty="0" smtClean="0">
                <a:cs typeface="+mn-cs"/>
              </a:rPr>
              <a:t>  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en-US" sz="2400" b="0" dirty="0" smtClean="0">
                <a:cs typeface="+mn-cs"/>
              </a:rPr>
              <a:t>   …which is such that 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endParaRPr lang="en-US" sz="2400" b="0" dirty="0" smtClean="0">
              <a:cs typeface="+mn-cs"/>
            </a:endParaRPr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en-US" sz="2400" b="0" dirty="0" smtClean="0">
                <a:cs typeface="+mn-cs"/>
              </a:rPr>
              <a:t>                                                                                                (*)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endParaRPr lang="en-US" sz="2400" b="0" dirty="0" smtClean="0">
              <a:cs typeface="+mn-cs"/>
            </a:endParaRPr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en-US" sz="2400" b="0" dirty="0" smtClean="0">
                <a:cs typeface="+mn-cs"/>
              </a:rPr>
              <a:t>   </a:t>
            </a:r>
            <a:r>
              <a:rPr lang="en-US" sz="2400" u="sng" dirty="0" smtClean="0">
                <a:cs typeface="+mn-cs"/>
              </a:rPr>
              <a:t>PS</a:t>
            </a:r>
            <a:r>
              <a:rPr lang="en-US" sz="2400" b="0" dirty="0" smtClean="0">
                <a:cs typeface="+mn-cs"/>
              </a:rPr>
              <a:t> : Interpretation ?…</a:t>
            </a:r>
            <a:r>
              <a:rPr lang="en-US" sz="2000" b="0" dirty="0" smtClean="0">
                <a:cs typeface="+mn-cs"/>
              </a:rPr>
              <a:t>  </a:t>
            </a:r>
            <a:r>
              <a:rPr lang="en-US" sz="1400" b="0" dirty="0" smtClean="0">
                <a:cs typeface="+mn-cs"/>
              </a:rPr>
              <a:t>(see next slide)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endParaRPr lang="en-US" sz="1400" b="0" dirty="0" smtClean="0">
              <a:cs typeface="+mn-cs"/>
            </a:endParaRPr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en-US" sz="2400" dirty="0" smtClean="0">
                <a:cs typeface="+mn-cs"/>
              </a:rPr>
              <a:t>   </a:t>
            </a:r>
            <a:r>
              <a:rPr lang="en-US" sz="2400" u="sng" dirty="0" smtClean="0">
                <a:cs typeface="+mn-cs"/>
              </a:rPr>
              <a:t>PS</a:t>
            </a:r>
            <a:r>
              <a:rPr lang="en-US" sz="2400" b="0" dirty="0" smtClean="0">
                <a:cs typeface="+mn-cs"/>
              </a:rPr>
              <a:t> : May have to scale H(z) to achieve this </a:t>
            </a:r>
            <a:r>
              <a:rPr lang="en-US" sz="1400" b="0" dirty="0" smtClean="0">
                <a:cs typeface="+mn-cs"/>
              </a:rPr>
              <a:t>(why?) (scaling omitted here)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endParaRPr lang="en-US" sz="2400" dirty="0" smtClean="0">
              <a:cs typeface="+mn-cs"/>
            </a:endParaRPr>
          </a:p>
        </p:txBody>
      </p:sp>
      <p:graphicFrame>
        <p:nvGraphicFramePr>
          <p:cNvPr id="3277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9283407"/>
              </p:ext>
            </p:extLst>
          </p:nvPr>
        </p:nvGraphicFramePr>
        <p:xfrm>
          <a:off x="729606" y="2817899"/>
          <a:ext cx="6759575" cy="525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13" name="Equation" r:id="rId3" imgW="3149600" imgH="279400" progId="Equation.3">
                  <p:embed/>
                </p:oleObj>
              </mc:Choice>
              <mc:Fallback>
                <p:oleObj name="Equation" r:id="rId3" imgW="3149600" imgH="27940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9606" y="2817899"/>
                        <a:ext cx="6759575" cy="525463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805192"/>
              </p:ext>
            </p:extLst>
          </p:nvPr>
        </p:nvGraphicFramePr>
        <p:xfrm>
          <a:off x="683568" y="1736812"/>
          <a:ext cx="6821488" cy="407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14" name="Equation" r:id="rId5" imgW="3149600" imgH="215900" progId="Equation.3">
                  <p:embed/>
                </p:oleObj>
              </mc:Choice>
              <mc:Fallback>
                <p:oleObj name="Equation" r:id="rId5" imgW="3149600" imgH="21590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568" y="1736812"/>
                        <a:ext cx="6821488" cy="407987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3728077"/>
              </p:ext>
            </p:extLst>
          </p:nvPr>
        </p:nvGraphicFramePr>
        <p:xfrm>
          <a:off x="708968" y="3886287"/>
          <a:ext cx="59436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15" name="Equation" r:id="rId7" imgW="1942257" imgH="266584" progId="Equation.3">
                  <p:embed/>
                </p:oleObj>
              </mc:Choice>
              <mc:Fallback>
                <p:oleObj name="Equation" r:id="rId7" imgW="1942257" imgH="266584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968" y="3886287"/>
                        <a:ext cx="5943600" cy="771525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292100" y="93663"/>
            <a:ext cx="8547100" cy="781050"/>
          </a:xfrm>
        </p:spPr>
        <p:txBody>
          <a:bodyPr/>
          <a:lstStyle/>
          <a:p>
            <a:pPr>
              <a:defRPr/>
            </a:pPr>
            <a:r>
              <a:rPr lang="en-US" sz="3200" dirty="0" smtClean="0">
                <a:cs typeface="+mj-cs"/>
              </a:rPr>
              <a:t>FIR  /  4. Lossless Lattice Realization</a:t>
            </a:r>
          </a:p>
        </p:txBody>
      </p:sp>
    </p:spTree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25538"/>
            <a:ext cx="8686800" cy="5199062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sz="2400" u="sng" dirty="0" smtClean="0">
                <a:cs typeface="+mn-cs"/>
              </a:rPr>
              <a:t>PS</a:t>
            </a:r>
            <a:r>
              <a:rPr lang="en-US" sz="2400" b="0" dirty="0" smtClean="0">
                <a:cs typeface="+mn-cs"/>
              </a:rPr>
              <a:t> </a:t>
            </a:r>
            <a:r>
              <a:rPr lang="en-US" sz="2400" dirty="0" smtClean="0">
                <a:cs typeface="+mn-cs"/>
              </a:rPr>
              <a:t>: Interpretation ?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sz="2400" b="0" dirty="0" smtClean="0">
                <a:cs typeface="+mn-cs"/>
              </a:rPr>
              <a:t>        When evaluated on the unit circle, formula (*) is 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sz="2400" b="0" dirty="0" smtClean="0">
                <a:cs typeface="+mn-cs"/>
              </a:rPr>
              <a:t>        equivalent to  </a:t>
            </a:r>
            <a:r>
              <a:rPr lang="en-US" sz="1800" b="0" dirty="0" smtClean="0">
                <a:cs typeface="+mn-cs"/>
              </a:rPr>
              <a:t>(for filters with real-valued coefficients)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endParaRPr lang="en-US" sz="1800" b="0" dirty="0" smtClean="0">
              <a:cs typeface="+mn-cs"/>
            </a:endParaRPr>
          </a:p>
          <a:p>
            <a:pPr>
              <a:lnSpc>
                <a:spcPct val="90000"/>
              </a:lnSpc>
              <a:buFontTx/>
              <a:buNone/>
              <a:defRPr/>
            </a:pPr>
            <a:endParaRPr lang="en-US" sz="2400" b="0" dirty="0" smtClean="0">
              <a:cs typeface="+mn-cs"/>
            </a:endParaRPr>
          </a:p>
          <a:p>
            <a:pPr>
              <a:lnSpc>
                <a:spcPct val="90000"/>
              </a:lnSpc>
              <a:buFontTx/>
              <a:buNone/>
              <a:defRPr/>
            </a:pPr>
            <a:endParaRPr lang="en-US" sz="2400" b="0" dirty="0" smtClean="0">
              <a:cs typeface="+mn-cs"/>
            </a:endParaRPr>
          </a:p>
          <a:p>
            <a:pPr>
              <a:lnSpc>
                <a:spcPct val="90000"/>
              </a:lnSpc>
              <a:buFontTx/>
              <a:buNone/>
              <a:defRPr/>
            </a:pPr>
            <a:endParaRPr lang="en-US" sz="2400" b="0" dirty="0" smtClean="0">
              <a:cs typeface="+mn-cs"/>
            </a:endParaRPr>
          </a:p>
          <a:p>
            <a:pPr>
              <a:lnSpc>
                <a:spcPct val="90000"/>
              </a:lnSpc>
              <a:buFontTx/>
              <a:buNone/>
              <a:defRPr/>
            </a:pPr>
            <a:endParaRPr lang="en-US" sz="2400" b="0" dirty="0" smtClean="0">
              <a:cs typeface="+mn-cs"/>
            </a:endParaRPr>
          </a:p>
          <a:p>
            <a:pPr>
              <a:lnSpc>
                <a:spcPct val="90000"/>
              </a:lnSpc>
              <a:buFontTx/>
              <a:buNone/>
              <a:defRPr/>
            </a:pPr>
            <a:endParaRPr lang="en-US" sz="2400" b="0" dirty="0" smtClean="0">
              <a:cs typeface="+mn-cs"/>
            </a:endParaRPr>
          </a:p>
          <a:p>
            <a:pPr>
              <a:lnSpc>
                <a:spcPct val="90000"/>
              </a:lnSpc>
              <a:buFontTx/>
              <a:buNone/>
              <a:defRPr/>
            </a:pPr>
            <a:endParaRPr lang="en-US" sz="2400" b="0" dirty="0" smtClean="0">
              <a:cs typeface="+mn-cs"/>
            </a:endParaRP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sz="2400" b="0" dirty="0" smtClean="0">
                <a:cs typeface="+mn-cs"/>
              </a:rPr>
              <a:t>         i.e.             and              are `</a:t>
            </a:r>
            <a:r>
              <a:rPr lang="en-US" sz="2400" b="0" u="sng" dirty="0" smtClean="0">
                <a:cs typeface="+mn-cs"/>
              </a:rPr>
              <a:t>power complementary</a:t>
            </a:r>
            <a:r>
              <a:rPr lang="ja-JP" altLang="en-US" sz="2400" b="0" u="sng" dirty="0" smtClean="0">
                <a:latin typeface="Arial"/>
                <a:cs typeface="+mn-cs"/>
              </a:rPr>
              <a:t>’</a:t>
            </a:r>
            <a:r>
              <a:rPr lang="en-US" sz="2400" b="0" u="sng" dirty="0" smtClean="0">
                <a:cs typeface="+mn-cs"/>
              </a:rPr>
              <a:t> 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sz="2400" b="0" dirty="0" smtClean="0">
                <a:cs typeface="+mn-cs"/>
              </a:rPr>
              <a:t>         (= form a 1-input/2-output `</a:t>
            </a:r>
            <a:r>
              <a:rPr lang="en-US" sz="2400" b="0" u="sng" dirty="0" smtClean="0">
                <a:cs typeface="+mn-cs"/>
              </a:rPr>
              <a:t>lossless</a:t>
            </a:r>
            <a:r>
              <a:rPr lang="ja-JP" altLang="en-US" sz="2400" b="0" dirty="0" smtClean="0">
                <a:latin typeface="Arial"/>
                <a:cs typeface="+mn-cs"/>
              </a:rPr>
              <a:t>’</a:t>
            </a:r>
            <a:r>
              <a:rPr lang="en-US" sz="2400" b="0" dirty="0" smtClean="0">
                <a:cs typeface="+mn-cs"/>
              </a:rPr>
              <a:t> system, </a:t>
            </a:r>
            <a:r>
              <a:rPr lang="en-US" sz="1800" b="0" dirty="0" smtClean="0">
                <a:cs typeface="+mn-cs"/>
              </a:rPr>
              <a:t>see also below</a:t>
            </a:r>
            <a:r>
              <a:rPr lang="en-US" sz="2400" b="0" dirty="0" smtClean="0">
                <a:cs typeface="+mn-cs"/>
              </a:rPr>
              <a:t>)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sz="2400" b="0" dirty="0" smtClean="0">
                <a:cs typeface="+mn-cs"/>
              </a:rPr>
              <a:t>   </a:t>
            </a:r>
          </a:p>
        </p:txBody>
      </p:sp>
      <p:graphicFrame>
        <p:nvGraphicFramePr>
          <p:cNvPr id="33795" name="Object 4"/>
          <p:cNvGraphicFramePr>
            <a:graphicFrameLocks noChangeAspect="1"/>
          </p:cNvGraphicFramePr>
          <p:nvPr/>
        </p:nvGraphicFramePr>
        <p:xfrm>
          <a:off x="1066800" y="2895600"/>
          <a:ext cx="3429000" cy="842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107" name="Equation" r:id="rId3" imgW="1612900" imgH="419100" progId="Equation.3">
                  <p:embed/>
                </p:oleObj>
              </mc:Choice>
              <mc:Fallback>
                <p:oleObj name="Equation" r:id="rId3" imgW="1612900" imgH="4191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2895600"/>
                        <a:ext cx="3429000" cy="842963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796" name="Object 5"/>
          <p:cNvGraphicFramePr>
            <a:graphicFrameLocks noChangeAspect="1"/>
          </p:cNvGraphicFramePr>
          <p:nvPr/>
        </p:nvGraphicFramePr>
        <p:xfrm>
          <a:off x="3276600" y="4868863"/>
          <a:ext cx="762000" cy="544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108" name="Equation" r:id="rId5" imgW="368300" imgH="279400" progId="Equation.3">
                  <p:embed/>
                </p:oleObj>
              </mc:Choice>
              <mc:Fallback>
                <p:oleObj name="Equation" r:id="rId5" imgW="368300" imgH="2794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4868863"/>
                        <a:ext cx="762000" cy="544512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797" name="Object 6"/>
          <p:cNvGraphicFramePr>
            <a:graphicFrameLocks noChangeAspect="1"/>
          </p:cNvGraphicFramePr>
          <p:nvPr/>
        </p:nvGraphicFramePr>
        <p:xfrm>
          <a:off x="1763713" y="4868863"/>
          <a:ext cx="7620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109" name="Equation" r:id="rId7" imgW="368140" imgH="203112" progId="Equation.3">
                  <p:embed/>
                </p:oleObj>
              </mc:Choice>
              <mc:Fallback>
                <p:oleObj name="Equation" r:id="rId7" imgW="368140" imgH="203112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713" y="4868863"/>
                        <a:ext cx="762000" cy="533400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3798" name="Group 36"/>
          <p:cNvGrpSpPr>
            <a:grpSpLocks/>
          </p:cNvGrpSpPr>
          <p:nvPr/>
        </p:nvGrpSpPr>
        <p:grpSpPr bwMode="auto">
          <a:xfrm>
            <a:off x="4657725" y="2667000"/>
            <a:ext cx="4005263" cy="1984375"/>
            <a:chOff x="135" y="1657"/>
            <a:chExt cx="2379" cy="1106"/>
          </a:xfrm>
        </p:grpSpPr>
        <p:sp>
          <p:nvSpPr>
            <p:cNvPr id="269326" name="Line 14"/>
            <p:cNvSpPr>
              <a:spLocks noChangeShapeType="1"/>
            </p:cNvSpPr>
            <p:nvPr/>
          </p:nvSpPr>
          <p:spPr bwMode="auto">
            <a:xfrm>
              <a:off x="1008" y="1680"/>
              <a:ext cx="0" cy="72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triangl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69327" name="Line 15"/>
            <p:cNvSpPr>
              <a:spLocks noChangeShapeType="1"/>
            </p:cNvSpPr>
            <p:nvPr/>
          </p:nvSpPr>
          <p:spPr bwMode="auto">
            <a:xfrm>
              <a:off x="1008" y="2400"/>
              <a:ext cx="719" cy="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69328" name="Line 16"/>
            <p:cNvSpPr>
              <a:spLocks noChangeShapeType="1"/>
            </p:cNvSpPr>
            <p:nvPr/>
          </p:nvSpPr>
          <p:spPr bwMode="auto">
            <a:xfrm>
              <a:off x="288" y="2400"/>
              <a:ext cx="720" cy="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69329" name="Line 17"/>
            <p:cNvSpPr>
              <a:spLocks noChangeShapeType="1"/>
            </p:cNvSpPr>
            <p:nvPr/>
          </p:nvSpPr>
          <p:spPr bwMode="auto">
            <a:xfrm>
              <a:off x="1632" y="2352"/>
              <a:ext cx="0" cy="96"/>
            </a:xfrm>
            <a:prstGeom prst="line">
              <a:avLst/>
            </a:prstGeom>
            <a:noFill/>
            <a:ln w="57150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69330" name="Line 18"/>
            <p:cNvSpPr>
              <a:spLocks noChangeShapeType="1"/>
            </p:cNvSpPr>
            <p:nvPr/>
          </p:nvSpPr>
          <p:spPr bwMode="auto">
            <a:xfrm>
              <a:off x="384" y="2352"/>
              <a:ext cx="0" cy="96"/>
            </a:xfrm>
            <a:prstGeom prst="line">
              <a:avLst/>
            </a:prstGeom>
            <a:noFill/>
            <a:ln w="57150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graphicFrame>
          <p:nvGraphicFramePr>
            <p:cNvPr id="33805" name="Object 19"/>
            <p:cNvGraphicFramePr>
              <a:graphicFrameLocks noChangeAspect="1"/>
            </p:cNvGraphicFramePr>
            <p:nvPr/>
          </p:nvGraphicFramePr>
          <p:xfrm>
            <a:off x="1488" y="2496"/>
            <a:ext cx="267" cy="26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110" name="Equation" r:id="rId9" imgW="139700" imgH="139700" progId="Equation.3">
                    <p:embed/>
                  </p:oleObj>
                </mc:Choice>
                <mc:Fallback>
                  <p:oleObj name="Equation" r:id="rId9" imgW="139700" imgH="139700" progId="Equation.3">
                    <p:embed/>
                    <p:pic>
                      <p:nvPicPr>
                        <p:cNvPr id="0" name="Object 1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88" y="2496"/>
                          <a:ext cx="267" cy="267"/>
                        </a:xfrm>
                        <a:prstGeom prst="rect">
                          <a:avLst/>
                        </a:prstGeom>
                        <a:solidFill>
                          <a:srgbClr val="FFFF66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69332" name="Line 20"/>
            <p:cNvSpPr>
              <a:spLocks noChangeShapeType="1"/>
            </p:cNvSpPr>
            <p:nvPr/>
          </p:nvSpPr>
          <p:spPr bwMode="auto">
            <a:xfrm>
              <a:off x="864" y="2016"/>
              <a:ext cx="289" cy="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69333" name="Line 21"/>
            <p:cNvSpPr>
              <a:spLocks noChangeShapeType="1"/>
            </p:cNvSpPr>
            <p:nvPr/>
          </p:nvSpPr>
          <p:spPr bwMode="auto">
            <a:xfrm flipH="1">
              <a:off x="384" y="2016"/>
              <a:ext cx="480" cy="24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69334" name="Line 22"/>
            <p:cNvSpPr>
              <a:spLocks noChangeShapeType="1"/>
            </p:cNvSpPr>
            <p:nvPr/>
          </p:nvSpPr>
          <p:spPr bwMode="auto">
            <a:xfrm>
              <a:off x="1152" y="2016"/>
              <a:ext cx="480" cy="24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69335" name="Line 23"/>
            <p:cNvSpPr>
              <a:spLocks noChangeShapeType="1"/>
            </p:cNvSpPr>
            <p:nvPr/>
          </p:nvSpPr>
          <p:spPr bwMode="auto">
            <a:xfrm>
              <a:off x="384" y="1728"/>
              <a:ext cx="0" cy="672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69336" name="Line 24"/>
            <p:cNvSpPr>
              <a:spLocks noChangeShapeType="1"/>
            </p:cNvSpPr>
            <p:nvPr/>
          </p:nvSpPr>
          <p:spPr bwMode="auto">
            <a:xfrm>
              <a:off x="1632" y="1728"/>
              <a:ext cx="0" cy="672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graphicFrame>
          <p:nvGraphicFramePr>
            <p:cNvPr id="33811" name="Object 25"/>
            <p:cNvGraphicFramePr>
              <a:graphicFrameLocks noChangeAspect="1"/>
            </p:cNvGraphicFramePr>
            <p:nvPr/>
          </p:nvGraphicFramePr>
          <p:xfrm>
            <a:off x="192" y="2496"/>
            <a:ext cx="424" cy="23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111" name="Equation" r:id="rId11" imgW="253890" imgH="139639" progId="Equation.3">
                    <p:embed/>
                  </p:oleObj>
                </mc:Choice>
                <mc:Fallback>
                  <p:oleObj name="Equation" r:id="rId11" imgW="253890" imgH="139639" progId="Equation.3">
                    <p:embed/>
                    <p:pic>
                      <p:nvPicPr>
                        <p:cNvPr id="0" name="Object 2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2" y="2496"/>
                          <a:ext cx="424" cy="233"/>
                        </a:xfrm>
                        <a:prstGeom prst="rect">
                          <a:avLst/>
                        </a:prstGeom>
                        <a:solidFill>
                          <a:srgbClr val="FFFF66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69338" name="Line 26"/>
            <p:cNvSpPr>
              <a:spLocks noChangeShapeType="1"/>
            </p:cNvSpPr>
            <p:nvPr/>
          </p:nvSpPr>
          <p:spPr bwMode="auto">
            <a:xfrm>
              <a:off x="384" y="1824"/>
              <a:ext cx="1248" cy="0"/>
            </a:xfrm>
            <a:prstGeom prst="line">
              <a:avLst/>
            </a:prstGeom>
            <a:noFill/>
            <a:ln w="38100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69339" name="Line 27"/>
            <p:cNvSpPr>
              <a:spLocks noChangeShapeType="1"/>
            </p:cNvSpPr>
            <p:nvPr/>
          </p:nvSpPr>
          <p:spPr bwMode="auto">
            <a:xfrm>
              <a:off x="1344" y="2112"/>
              <a:ext cx="0" cy="288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69340" name="Line 28"/>
            <p:cNvSpPr>
              <a:spLocks noChangeShapeType="1"/>
            </p:cNvSpPr>
            <p:nvPr/>
          </p:nvSpPr>
          <p:spPr bwMode="auto">
            <a:xfrm>
              <a:off x="1344" y="1824"/>
              <a:ext cx="0" cy="288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graphicFrame>
          <p:nvGraphicFramePr>
            <p:cNvPr id="33815" name="Object 29"/>
            <p:cNvGraphicFramePr>
              <a:graphicFrameLocks noChangeAspect="1"/>
            </p:cNvGraphicFramePr>
            <p:nvPr/>
          </p:nvGraphicFramePr>
          <p:xfrm>
            <a:off x="1872" y="1680"/>
            <a:ext cx="642" cy="41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112" name="Equation" r:id="rId13" imgW="583947" imgH="393529" progId="Equation.3">
                    <p:embed/>
                  </p:oleObj>
                </mc:Choice>
                <mc:Fallback>
                  <p:oleObj name="Equation" r:id="rId13" imgW="583947" imgH="393529" progId="Equation.3">
                    <p:embed/>
                    <p:pic>
                      <p:nvPicPr>
                        <p:cNvPr id="0" name="Object 2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72" y="1680"/>
                          <a:ext cx="642" cy="410"/>
                        </a:xfrm>
                        <a:prstGeom prst="rect">
                          <a:avLst/>
                        </a:prstGeom>
                        <a:solidFill>
                          <a:srgbClr val="FFFF66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3816" name="Object 30"/>
            <p:cNvGraphicFramePr>
              <a:graphicFrameLocks noChangeAspect="1"/>
            </p:cNvGraphicFramePr>
            <p:nvPr/>
          </p:nvGraphicFramePr>
          <p:xfrm>
            <a:off x="1872" y="2160"/>
            <a:ext cx="642" cy="33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113" name="Equation" r:id="rId15" imgW="583693" imgH="317225" progId="Equation.3">
                    <p:embed/>
                  </p:oleObj>
                </mc:Choice>
                <mc:Fallback>
                  <p:oleObj name="Equation" r:id="rId15" imgW="583693" imgH="317225" progId="Equation.3">
                    <p:embed/>
                    <p:pic>
                      <p:nvPicPr>
                        <p:cNvPr id="0" name="Object 3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72" y="2160"/>
                          <a:ext cx="642" cy="330"/>
                        </a:xfrm>
                        <a:prstGeom prst="rect">
                          <a:avLst/>
                        </a:prstGeom>
                        <a:solidFill>
                          <a:srgbClr val="FFFF66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69343" name="Line 31"/>
            <p:cNvSpPr>
              <a:spLocks noChangeShapeType="1"/>
            </p:cNvSpPr>
            <p:nvPr/>
          </p:nvSpPr>
          <p:spPr bwMode="auto">
            <a:xfrm>
              <a:off x="1392" y="1968"/>
              <a:ext cx="480" cy="0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69344" name="Line 32"/>
            <p:cNvSpPr>
              <a:spLocks noChangeShapeType="1"/>
            </p:cNvSpPr>
            <p:nvPr/>
          </p:nvSpPr>
          <p:spPr bwMode="auto">
            <a:xfrm>
              <a:off x="1392" y="2256"/>
              <a:ext cx="480" cy="0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69345" name="Oval 33"/>
            <p:cNvSpPr>
              <a:spLocks noChangeArrowheads="1"/>
            </p:cNvSpPr>
            <p:nvPr/>
          </p:nvSpPr>
          <p:spPr bwMode="auto">
            <a:xfrm>
              <a:off x="1296" y="2208"/>
              <a:ext cx="96" cy="96"/>
            </a:xfrm>
            <a:prstGeom prst="ellipse">
              <a:avLst/>
            </a:prstGeom>
            <a:solidFill>
              <a:srgbClr val="FFFF66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69346" name="Oval 34"/>
            <p:cNvSpPr>
              <a:spLocks noChangeArrowheads="1"/>
            </p:cNvSpPr>
            <p:nvPr/>
          </p:nvSpPr>
          <p:spPr bwMode="auto">
            <a:xfrm>
              <a:off x="1296" y="1920"/>
              <a:ext cx="96" cy="96"/>
            </a:xfrm>
            <a:prstGeom prst="ellipse">
              <a:avLst/>
            </a:prstGeom>
            <a:solidFill>
              <a:srgbClr val="FFFF66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69347" name="Text Box 35"/>
            <p:cNvSpPr txBox="1">
              <a:spLocks noChangeArrowheads="1"/>
            </p:cNvSpPr>
            <p:nvPr/>
          </p:nvSpPr>
          <p:spPr bwMode="auto">
            <a:xfrm>
              <a:off x="135" y="1657"/>
              <a:ext cx="210" cy="2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>
                <a:defRPr/>
              </a:pPr>
              <a:r>
                <a:rPr lang="en-US">
                  <a:solidFill>
                    <a:srgbClr val="CCFF33"/>
                  </a:solidFill>
                  <a:cs typeface="+mn-cs"/>
                </a:rPr>
                <a:t>1</a:t>
              </a:r>
              <a:endParaRPr lang="en-GB">
                <a:solidFill>
                  <a:srgbClr val="CCFF33"/>
                </a:solidFill>
                <a:cs typeface="+mn-cs"/>
              </a:endParaRPr>
            </a:p>
          </p:txBody>
        </p:sp>
      </p:grpSp>
      <p:sp>
        <p:nvSpPr>
          <p:cNvPr id="269349" name="Oval 37"/>
          <p:cNvSpPr>
            <a:spLocks noChangeArrowheads="1"/>
          </p:cNvSpPr>
          <p:nvPr/>
        </p:nvSpPr>
        <p:spPr bwMode="auto">
          <a:xfrm>
            <a:off x="4464050" y="5049838"/>
            <a:ext cx="1584325" cy="1296987"/>
          </a:xfrm>
          <a:prstGeom prst="ellipse">
            <a:avLst/>
          </a:prstGeom>
          <a:solidFill>
            <a:srgbClr val="FFFF66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2" name="Rectangle 2"/>
          <p:cNvSpPr>
            <a:spLocks noGrp="1" noChangeArrowheads="1"/>
          </p:cNvSpPr>
          <p:nvPr>
            <p:ph type="title"/>
          </p:nvPr>
        </p:nvSpPr>
        <p:spPr>
          <a:xfrm>
            <a:off x="292100" y="93663"/>
            <a:ext cx="8547100" cy="781050"/>
          </a:xfrm>
        </p:spPr>
        <p:txBody>
          <a:bodyPr/>
          <a:lstStyle/>
          <a:p>
            <a:pPr>
              <a:defRPr/>
            </a:pPr>
            <a:r>
              <a:rPr lang="en-US" sz="3200" dirty="0" smtClean="0">
                <a:cs typeface="+mj-cs"/>
              </a:rPr>
              <a:t>FIR  /  4. Lossless Lattice Realization</a:t>
            </a:r>
          </a:p>
        </p:txBody>
      </p:sp>
    </p:spTree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990600"/>
            <a:ext cx="8991600" cy="5289550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en-US" sz="2400" u="sng" dirty="0" smtClean="0">
                <a:cs typeface="+mn-cs"/>
              </a:rPr>
              <a:t>PS</a:t>
            </a:r>
            <a:r>
              <a:rPr lang="en-US" sz="2400" b="0" dirty="0" smtClean="0">
                <a:cs typeface="+mn-cs"/>
              </a:rPr>
              <a:t> : How is            computed ?</a:t>
            </a:r>
          </a:p>
          <a:p>
            <a:pPr>
              <a:buFontTx/>
              <a:buNone/>
              <a:defRPr/>
            </a:pPr>
            <a:endParaRPr lang="en-US" sz="2400" b="0" dirty="0" smtClean="0">
              <a:cs typeface="+mn-cs"/>
            </a:endParaRPr>
          </a:p>
          <a:p>
            <a:pPr>
              <a:buFontTx/>
              <a:buNone/>
              <a:defRPr/>
            </a:pPr>
            <a:endParaRPr lang="en-US" sz="2400" b="0" dirty="0" smtClean="0">
              <a:cs typeface="+mn-cs"/>
            </a:endParaRPr>
          </a:p>
          <a:p>
            <a:pPr>
              <a:buFontTx/>
              <a:buNone/>
              <a:defRPr/>
            </a:pPr>
            <a:endParaRPr lang="en-US" sz="2400" b="0" dirty="0" smtClean="0">
              <a:cs typeface="+mn-cs"/>
            </a:endParaRPr>
          </a:p>
          <a:p>
            <a:pPr>
              <a:lnSpc>
                <a:spcPct val="95000"/>
              </a:lnSpc>
              <a:buFontTx/>
              <a:buNone/>
              <a:defRPr/>
            </a:pPr>
            <a:r>
              <a:rPr lang="en-US" sz="2400" b="0" dirty="0" smtClean="0">
                <a:cs typeface="+mn-cs"/>
              </a:rPr>
              <a:t>        Note that if </a:t>
            </a:r>
            <a:r>
              <a:rPr lang="en-US" sz="2400" b="0" dirty="0" err="1" smtClean="0">
                <a:cs typeface="+mn-cs"/>
              </a:rPr>
              <a:t>z</a:t>
            </a:r>
            <a:r>
              <a:rPr lang="en-US" sz="1400" b="0" dirty="0" err="1" smtClean="0">
                <a:cs typeface="+mn-cs"/>
              </a:rPr>
              <a:t>i</a:t>
            </a:r>
            <a:r>
              <a:rPr lang="en-US" sz="2400" b="0" dirty="0" smtClean="0">
                <a:latin typeface="Arial"/>
                <a:cs typeface="+mn-cs"/>
              </a:rPr>
              <a:t> </a:t>
            </a:r>
            <a:r>
              <a:rPr lang="en-US" sz="1200" b="0" dirty="0" smtClean="0">
                <a:cs typeface="+mn-cs"/>
              </a:rPr>
              <a:t>(and </a:t>
            </a:r>
            <a:r>
              <a:rPr lang="en-US" sz="1200" b="0" dirty="0" err="1" smtClean="0">
                <a:cs typeface="+mn-cs"/>
              </a:rPr>
              <a:t>z</a:t>
            </a:r>
            <a:r>
              <a:rPr lang="en-US" sz="800" b="0" dirty="0" err="1" smtClean="0">
                <a:cs typeface="+mn-cs"/>
              </a:rPr>
              <a:t>i</a:t>
            </a:r>
            <a:r>
              <a:rPr lang="en-US" sz="1200" b="0" dirty="0" smtClean="0">
                <a:cs typeface="+mn-cs"/>
              </a:rPr>
              <a:t>*)</a:t>
            </a:r>
            <a:r>
              <a:rPr lang="en-US" sz="2400" b="0" dirty="0" smtClean="0">
                <a:cs typeface="+mn-cs"/>
              </a:rPr>
              <a:t> is a root of R(z), then 1/</a:t>
            </a:r>
            <a:r>
              <a:rPr lang="en-US" sz="2400" b="0" dirty="0" err="1" smtClean="0">
                <a:cs typeface="+mn-cs"/>
              </a:rPr>
              <a:t>z</a:t>
            </a:r>
            <a:r>
              <a:rPr lang="en-US" sz="1400" b="0" dirty="0" err="1" smtClean="0">
                <a:cs typeface="+mn-cs"/>
              </a:rPr>
              <a:t>i</a:t>
            </a:r>
            <a:r>
              <a:rPr lang="en-US" sz="2400" b="0" dirty="0" smtClean="0">
                <a:latin typeface="Arial"/>
                <a:cs typeface="+mn-cs"/>
              </a:rPr>
              <a:t> </a:t>
            </a:r>
            <a:r>
              <a:rPr lang="en-US" sz="1200" b="0" dirty="0" smtClean="0">
                <a:cs typeface="+mn-cs"/>
              </a:rPr>
              <a:t>(and 1/</a:t>
            </a:r>
            <a:r>
              <a:rPr lang="en-US" sz="1200" b="0" dirty="0" err="1" smtClean="0">
                <a:cs typeface="+mn-cs"/>
              </a:rPr>
              <a:t>z</a:t>
            </a:r>
            <a:r>
              <a:rPr lang="en-US" sz="800" b="0" dirty="0" err="1" smtClean="0">
                <a:cs typeface="+mn-cs"/>
              </a:rPr>
              <a:t>i</a:t>
            </a:r>
            <a:r>
              <a:rPr lang="en-US" sz="1200" b="0" dirty="0" smtClean="0">
                <a:cs typeface="+mn-cs"/>
              </a:rPr>
              <a:t>*)</a:t>
            </a:r>
            <a:r>
              <a:rPr lang="en-US" sz="2400" b="0" dirty="0" smtClean="0">
                <a:cs typeface="+mn-cs"/>
              </a:rPr>
              <a:t> is also </a:t>
            </a:r>
          </a:p>
          <a:p>
            <a:pPr>
              <a:lnSpc>
                <a:spcPct val="95000"/>
              </a:lnSpc>
              <a:buFontTx/>
              <a:buNone/>
              <a:defRPr/>
            </a:pPr>
            <a:r>
              <a:rPr lang="en-US" sz="2400" b="0" dirty="0">
                <a:cs typeface="+mn-cs"/>
              </a:rPr>
              <a:t> </a:t>
            </a:r>
            <a:r>
              <a:rPr lang="en-US" sz="2400" b="0" dirty="0" smtClean="0">
                <a:cs typeface="+mn-cs"/>
              </a:rPr>
              <a:t>       a root of R(z). Hence can factorize R(z) as…</a:t>
            </a:r>
          </a:p>
          <a:p>
            <a:pPr>
              <a:lnSpc>
                <a:spcPct val="95000"/>
              </a:lnSpc>
              <a:buFontTx/>
              <a:buNone/>
              <a:defRPr/>
            </a:pPr>
            <a:endParaRPr lang="en-US" sz="2400" b="0" dirty="0" smtClean="0">
              <a:cs typeface="+mn-cs"/>
            </a:endParaRPr>
          </a:p>
          <a:p>
            <a:pPr>
              <a:lnSpc>
                <a:spcPct val="95000"/>
              </a:lnSpc>
              <a:buFontTx/>
              <a:buNone/>
              <a:defRPr/>
            </a:pPr>
            <a:endParaRPr lang="en-US" sz="2400" b="0" dirty="0" smtClean="0">
              <a:cs typeface="+mn-cs"/>
            </a:endParaRPr>
          </a:p>
          <a:p>
            <a:pPr>
              <a:lnSpc>
                <a:spcPct val="95000"/>
              </a:lnSpc>
              <a:buFontTx/>
              <a:buNone/>
              <a:defRPr/>
            </a:pPr>
            <a:endParaRPr lang="en-US" sz="2400" b="0" dirty="0" smtClean="0">
              <a:cs typeface="+mn-cs"/>
            </a:endParaRPr>
          </a:p>
          <a:p>
            <a:pPr>
              <a:lnSpc>
                <a:spcPct val="95000"/>
              </a:lnSpc>
              <a:buFontTx/>
              <a:buNone/>
              <a:defRPr/>
            </a:pPr>
            <a:r>
              <a:rPr lang="en-US" sz="2000" b="0" dirty="0" smtClean="0">
                <a:cs typeface="+mn-cs"/>
              </a:rPr>
              <a:t>          Note that </a:t>
            </a:r>
            <a:r>
              <a:rPr lang="en-US" sz="2000" b="0" dirty="0" err="1" smtClean="0">
                <a:cs typeface="+mn-cs"/>
              </a:rPr>
              <a:t>z</a:t>
            </a:r>
            <a:r>
              <a:rPr lang="en-US" sz="1400" b="0" dirty="0" err="1" smtClean="0">
                <a:cs typeface="+mn-cs"/>
              </a:rPr>
              <a:t>i</a:t>
            </a:r>
            <a:r>
              <a:rPr lang="ja-JP" altLang="en-US" sz="2000" b="0" dirty="0" smtClean="0">
                <a:latin typeface="Arial"/>
                <a:cs typeface="+mn-cs"/>
              </a:rPr>
              <a:t>’</a:t>
            </a:r>
            <a:r>
              <a:rPr lang="en-US" sz="2000" b="0" dirty="0" smtClean="0">
                <a:cs typeface="+mn-cs"/>
              </a:rPr>
              <a:t>s can be selected such that all roots of           lie inside the </a:t>
            </a:r>
          </a:p>
          <a:p>
            <a:pPr>
              <a:lnSpc>
                <a:spcPct val="95000"/>
              </a:lnSpc>
              <a:buFontTx/>
              <a:buNone/>
              <a:defRPr/>
            </a:pPr>
            <a:r>
              <a:rPr lang="en-US" sz="2000" b="0" dirty="0" smtClean="0">
                <a:cs typeface="+mn-cs"/>
              </a:rPr>
              <a:t>          unit circle, i.e.          is a minimum-phase FIR filter.</a:t>
            </a:r>
          </a:p>
          <a:p>
            <a:pPr>
              <a:lnSpc>
                <a:spcPct val="95000"/>
              </a:lnSpc>
              <a:buFontTx/>
              <a:buNone/>
              <a:defRPr/>
            </a:pPr>
            <a:r>
              <a:rPr lang="en-US" sz="2000" b="0" dirty="0" smtClean="0">
                <a:cs typeface="+mn-cs"/>
              </a:rPr>
              <a:t>          This is referred to as spectral factorization,          =spectral factor</a:t>
            </a:r>
            <a:r>
              <a:rPr lang="en-US" sz="2400" b="0" dirty="0" smtClean="0">
                <a:cs typeface="+mn-cs"/>
              </a:rPr>
              <a:t>.              </a:t>
            </a:r>
          </a:p>
        </p:txBody>
      </p:sp>
      <p:graphicFrame>
        <p:nvGraphicFramePr>
          <p:cNvPr id="34819" name="Object 5"/>
          <p:cNvGraphicFramePr>
            <a:graphicFrameLocks noChangeAspect="1"/>
          </p:cNvGraphicFramePr>
          <p:nvPr/>
        </p:nvGraphicFramePr>
        <p:xfrm>
          <a:off x="2057400" y="1120775"/>
          <a:ext cx="685800" cy="490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112" name="Equation" r:id="rId3" imgW="368300" imgH="279400" progId="Equation.3">
                  <p:embed/>
                </p:oleObj>
              </mc:Choice>
              <mc:Fallback>
                <p:oleObj name="Equation" r:id="rId3" imgW="368300" imgH="2794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1120775"/>
                        <a:ext cx="685800" cy="490538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20" name="Object 30"/>
          <p:cNvGraphicFramePr>
            <a:graphicFrameLocks noChangeAspect="1"/>
          </p:cNvGraphicFramePr>
          <p:nvPr/>
        </p:nvGraphicFramePr>
        <p:xfrm>
          <a:off x="914400" y="1752600"/>
          <a:ext cx="4267200" cy="922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113" name="Equation" r:id="rId5" imgW="1943100" imgH="444500" progId="Equation.3">
                  <p:embed/>
                </p:oleObj>
              </mc:Choice>
              <mc:Fallback>
                <p:oleObj name="Equation" r:id="rId5" imgW="1943100" imgH="444500" progId="Equation.3">
                  <p:embed/>
                  <p:pic>
                    <p:nvPicPr>
                      <p:cNvPr id="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752600"/>
                        <a:ext cx="4267200" cy="922338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21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6989116"/>
              </p:ext>
            </p:extLst>
          </p:nvPr>
        </p:nvGraphicFramePr>
        <p:xfrm>
          <a:off x="874713" y="3875088"/>
          <a:ext cx="4511675" cy="763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114" name="Equation" r:id="rId7" imgW="2197100" imgH="393700" progId="Equation.3">
                  <p:embed/>
                </p:oleObj>
              </mc:Choice>
              <mc:Fallback>
                <p:oleObj name="Equation" r:id="rId7" imgW="2197100" imgH="393700" progId="Equation.3">
                  <p:embed/>
                  <p:pic>
                    <p:nvPicPr>
                      <p:cNvPr id="0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4713" y="3875088"/>
                        <a:ext cx="4511675" cy="763587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22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2848588"/>
              </p:ext>
            </p:extLst>
          </p:nvPr>
        </p:nvGraphicFramePr>
        <p:xfrm>
          <a:off x="6121400" y="3875088"/>
          <a:ext cx="2659063" cy="763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115" name="Equation" r:id="rId9" imgW="1295400" imgH="393700" progId="Equation.3">
                  <p:embed/>
                </p:oleObj>
              </mc:Choice>
              <mc:Fallback>
                <p:oleObj name="Equation" r:id="rId9" imgW="1295400" imgH="393700" progId="Equation.3">
                  <p:embed/>
                  <p:pic>
                    <p:nvPicPr>
                      <p:cNvPr id="0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21400" y="3875088"/>
                        <a:ext cx="2659063" cy="763587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0369" name="Line 33"/>
          <p:cNvSpPr>
            <a:spLocks noChangeShapeType="1"/>
          </p:cNvSpPr>
          <p:nvPr/>
        </p:nvSpPr>
        <p:spPr bwMode="auto">
          <a:xfrm>
            <a:off x="5486400" y="4191000"/>
            <a:ext cx="533400" cy="0"/>
          </a:xfrm>
          <a:prstGeom prst="line">
            <a:avLst/>
          </a:prstGeom>
          <a:noFill/>
          <a:ln w="76200">
            <a:solidFill>
              <a:srgbClr val="FFFF66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graphicFrame>
        <p:nvGraphicFramePr>
          <p:cNvPr id="34824" name="Object 35"/>
          <p:cNvGraphicFramePr>
            <a:graphicFrameLocks noChangeAspect="1"/>
          </p:cNvGraphicFramePr>
          <p:nvPr/>
        </p:nvGraphicFramePr>
        <p:xfrm>
          <a:off x="2592388" y="5337175"/>
          <a:ext cx="533400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116" name="Equation" r:id="rId11" imgW="368300" imgH="279400" progId="Equation.3">
                  <p:embed/>
                </p:oleObj>
              </mc:Choice>
              <mc:Fallback>
                <p:oleObj name="Equation" r:id="rId11" imgW="368300" imgH="279400" progId="Equation.3">
                  <p:embed/>
                  <p:pic>
                    <p:nvPicPr>
                      <p:cNvPr id="0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2388" y="5337175"/>
                        <a:ext cx="533400" cy="400050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25" name="Object 36"/>
          <p:cNvGraphicFramePr>
            <a:graphicFrameLocks noChangeAspect="1"/>
          </p:cNvGraphicFramePr>
          <p:nvPr/>
        </p:nvGraphicFramePr>
        <p:xfrm>
          <a:off x="5795963" y="5768975"/>
          <a:ext cx="533400" cy="382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117" name="Equation" r:id="rId12" imgW="368300" imgH="279400" progId="Equation.3">
                  <p:embed/>
                </p:oleObj>
              </mc:Choice>
              <mc:Fallback>
                <p:oleObj name="Equation" r:id="rId12" imgW="368300" imgH="279400" progId="Equation.3">
                  <p:embed/>
                  <p:pic>
                    <p:nvPicPr>
                      <p:cNvPr id="0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5963" y="5768975"/>
                        <a:ext cx="533400" cy="382588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26" name="Object 35"/>
          <p:cNvGraphicFramePr>
            <a:graphicFrameLocks noChangeAspect="1"/>
          </p:cNvGraphicFramePr>
          <p:nvPr/>
        </p:nvGraphicFramePr>
        <p:xfrm>
          <a:off x="6804025" y="4905375"/>
          <a:ext cx="533400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118" name="Equation" r:id="rId13" imgW="368300" imgH="279400" progId="Equation.3">
                  <p:embed/>
                </p:oleObj>
              </mc:Choice>
              <mc:Fallback>
                <p:oleObj name="Equation" r:id="rId13" imgW="368300" imgH="279400" progId="Equation.3">
                  <p:embed/>
                  <p:pic>
                    <p:nvPicPr>
                      <p:cNvPr id="0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04025" y="4905375"/>
                        <a:ext cx="533400" cy="400050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2"/>
          <p:cNvSpPr>
            <a:spLocks noGrp="1" noChangeArrowheads="1"/>
          </p:cNvSpPr>
          <p:nvPr>
            <p:ph type="title"/>
          </p:nvPr>
        </p:nvSpPr>
        <p:spPr>
          <a:xfrm>
            <a:off x="292100" y="93663"/>
            <a:ext cx="8547100" cy="781050"/>
          </a:xfrm>
        </p:spPr>
        <p:txBody>
          <a:bodyPr/>
          <a:lstStyle/>
          <a:p>
            <a:pPr>
              <a:defRPr/>
            </a:pPr>
            <a:r>
              <a:rPr lang="en-US" sz="3200" dirty="0" smtClean="0">
                <a:cs typeface="+mj-cs"/>
              </a:rPr>
              <a:t>FIR  /  4. Lossless Lattice Realization</a:t>
            </a:r>
          </a:p>
        </p:txBody>
      </p:sp>
    </p:spTree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  <a:defRPr/>
            </a:pPr>
            <a:r>
              <a:rPr lang="en-US" sz="2400" b="0" dirty="0" smtClean="0">
                <a:cs typeface="+mn-cs"/>
              </a:rPr>
              <a:t>Starting point is direct form realization…</a:t>
            </a:r>
          </a:p>
          <a:p>
            <a:pPr>
              <a:defRPr/>
            </a:pPr>
            <a:endParaRPr lang="en-US" sz="2400" b="0" dirty="0" smtClean="0">
              <a:cs typeface="+mn-cs"/>
            </a:endParaRPr>
          </a:p>
          <a:p>
            <a:pPr>
              <a:defRPr/>
            </a:pPr>
            <a:endParaRPr lang="en-US" sz="2400" b="0" dirty="0" smtClean="0">
              <a:cs typeface="+mn-cs"/>
            </a:endParaRPr>
          </a:p>
          <a:p>
            <a:pPr>
              <a:defRPr/>
            </a:pPr>
            <a:endParaRPr lang="en-US" sz="2400" b="0" dirty="0" smtClean="0">
              <a:cs typeface="+mn-cs"/>
            </a:endParaRPr>
          </a:p>
          <a:p>
            <a:pPr>
              <a:defRPr/>
            </a:pPr>
            <a:endParaRPr lang="en-US" dirty="0" smtClean="0">
              <a:cs typeface="+mn-cs"/>
            </a:endParaRPr>
          </a:p>
          <a:p>
            <a:pPr>
              <a:defRPr/>
            </a:pPr>
            <a:endParaRPr lang="en-US" dirty="0" smtClean="0">
              <a:cs typeface="+mn-cs"/>
            </a:endParaRPr>
          </a:p>
          <a:p>
            <a:pPr>
              <a:defRPr/>
            </a:pPr>
            <a:endParaRPr lang="en-US" dirty="0" smtClean="0">
              <a:cs typeface="+mn-cs"/>
            </a:endParaRPr>
          </a:p>
          <a:p>
            <a:pPr>
              <a:defRPr/>
            </a:pPr>
            <a:endParaRPr lang="en-US" dirty="0" smtClean="0">
              <a:cs typeface="+mn-cs"/>
            </a:endParaRPr>
          </a:p>
          <a:p>
            <a:pPr>
              <a:defRPr/>
            </a:pPr>
            <a:endParaRPr lang="en-US" dirty="0" smtClean="0">
              <a:cs typeface="+mn-cs"/>
            </a:endParaRPr>
          </a:p>
          <a:p>
            <a:pPr>
              <a:defRPr/>
            </a:pPr>
            <a:endParaRPr lang="en-US" dirty="0" smtClean="0">
              <a:cs typeface="+mn-cs"/>
            </a:endParaRPr>
          </a:p>
        </p:txBody>
      </p:sp>
      <p:sp>
        <p:nvSpPr>
          <p:cNvPr id="271364" name="Text Box 4"/>
          <p:cNvSpPr txBox="1">
            <a:spLocks noChangeArrowheads="1"/>
          </p:cNvSpPr>
          <p:nvPr/>
        </p:nvSpPr>
        <p:spPr bwMode="auto">
          <a:xfrm>
            <a:off x="2651125" y="1844675"/>
            <a:ext cx="6746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r>
              <a:rPr lang="en-US" b="0">
                <a:solidFill>
                  <a:srgbClr val="FFFF66"/>
                </a:solidFill>
                <a:cs typeface="+mn-cs"/>
              </a:rPr>
              <a:t>u[k]</a:t>
            </a:r>
            <a:endParaRPr lang="en-US">
              <a:solidFill>
                <a:srgbClr val="FFFF66"/>
              </a:solidFill>
              <a:cs typeface="+mn-cs"/>
            </a:endParaRPr>
          </a:p>
        </p:txBody>
      </p:sp>
      <p:sp>
        <p:nvSpPr>
          <p:cNvPr id="271365" name="Text Box 5"/>
          <p:cNvSpPr txBox="1">
            <a:spLocks noChangeArrowheads="1"/>
          </p:cNvSpPr>
          <p:nvPr/>
        </p:nvSpPr>
        <p:spPr bwMode="auto">
          <a:xfrm>
            <a:off x="3641725" y="1844675"/>
            <a:ext cx="946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r>
              <a:rPr lang="en-US" b="0">
                <a:solidFill>
                  <a:srgbClr val="FFFF66"/>
                </a:solidFill>
                <a:cs typeface="+mn-cs"/>
              </a:rPr>
              <a:t>u[k-1]</a:t>
            </a:r>
            <a:endParaRPr lang="en-US">
              <a:solidFill>
                <a:srgbClr val="FFFF66"/>
              </a:solidFill>
              <a:cs typeface="+mn-cs"/>
            </a:endParaRPr>
          </a:p>
        </p:txBody>
      </p:sp>
      <p:grpSp>
        <p:nvGrpSpPr>
          <p:cNvPr id="35845" name="Group 6"/>
          <p:cNvGrpSpPr>
            <a:grpSpLocks/>
          </p:cNvGrpSpPr>
          <p:nvPr/>
        </p:nvGrpSpPr>
        <p:grpSpPr bwMode="auto">
          <a:xfrm>
            <a:off x="4556125" y="2232025"/>
            <a:ext cx="457200" cy="477838"/>
            <a:chOff x="1008" y="2092"/>
            <a:chExt cx="288" cy="288"/>
          </a:xfrm>
        </p:grpSpPr>
        <p:sp>
          <p:nvSpPr>
            <p:cNvPr id="271367" name="Rectangle 7"/>
            <p:cNvSpPr>
              <a:spLocks noChangeArrowheads="1"/>
            </p:cNvSpPr>
            <p:nvPr/>
          </p:nvSpPr>
          <p:spPr bwMode="auto">
            <a:xfrm>
              <a:off x="1008" y="2092"/>
              <a:ext cx="288" cy="288"/>
            </a:xfrm>
            <a:prstGeom prst="rect">
              <a:avLst/>
            </a:prstGeom>
            <a:noFill/>
            <a:ln w="12700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graphicFrame>
          <p:nvGraphicFramePr>
            <p:cNvPr id="35967" name="Object 8"/>
            <p:cNvGraphicFramePr>
              <a:graphicFrameLocks noChangeAspect="1"/>
            </p:cNvGraphicFramePr>
            <p:nvPr/>
          </p:nvGraphicFramePr>
          <p:xfrm>
            <a:off x="1056" y="2112"/>
            <a:ext cx="208" cy="2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6329" name="Equation" r:id="rId3" imgW="139579" imgH="164957" progId="Equation.3">
                    <p:embed/>
                  </p:oleObj>
                </mc:Choice>
                <mc:Fallback>
                  <p:oleObj name="Equation" r:id="rId3" imgW="139579" imgH="164957" progId="Equation.3">
                    <p:embed/>
                    <p:pic>
                      <p:nvPicPr>
                        <p:cNvPr id="0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56" y="2112"/>
                          <a:ext cx="208" cy="244"/>
                        </a:xfrm>
                        <a:prstGeom prst="rect">
                          <a:avLst/>
                        </a:prstGeom>
                        <a:solidFill>
                          <a:srgbClr val="FFFF66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71369" name="Line 9"/>
          <p:cNvSpPr>
            <a:spLocks noChangeShapeType="1"/>
          </p:cNvSpPr>
          <p:nvPr/>
        </p:nvSpPr>
        <p:spPr bwMode="auto">
          <a:xfrm>
            <a:off x="4022725" y="2470150"/>
            <a:ext cx="0" cy="795338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71370" name="Line 10"/>
          <p:cNvSpPr>
            <a:spLocks noChangeShapeType="1"/>
          </p:cNvSpPr>
          <p:nvPr/>
        </p:nvSpPr>
        <p:spPr bwMode="auto">
          <a:xfrm>
            <a:off x="3717925" y="2470150"/>
            <a:ext cx="838200" cy="0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71371" name="Text Box 11"/>
          <p:cNvSpPr txBox="1">
            <a:spLocks noChangeArrowheads="1"/>
          </p:cNvSpPr>
          <p:nvPr/>
        </p:nvSpPr>
        <p:spPr bwMode="auto">
          <a:xfrm>
            <a:off x="4860925" y="1844675"/>
            <a:ext cx="946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r>
              <a:rPr lang="en-US" b="0">
                <a:solidFill>
                  <a:srgbClr val="FFFF66"/>
                </a:solidFill>
                <a:cs typeface="+mn-cs"/>
              </a:rPr>
              <a:t>u[k-2]</a:t>
            </a:r>
            <a:endParaRPr lang="en-US">
              <a:solidFill>
                <a:srgbClr val="FFFF66"/>
              </a:solidFill>
              <a:cs typeface="+mn-cs"/>
            </a:endParaRPr>
          </a:p>
        </p:txBody>
      </p:sp>
      <p:sp>
        <p:nvSpPr>
          <p:cNvPr id="271372" name="Line 12"/>
          <p:cNvSpPr>
            <a:spLocks noChangeShapeType="1"/>
          </p:cNvSpPr>
          <p:nvPr/>
        </p:nvSpPr>
        <p:spPr bwMode="auto">
          <a:xfrm>
            <a:off x="5318125" y="2470150"/>
            <a:ext cx="0" cy="795338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71373" name="Oval 13"/>
          <p:cNvSpPr>
            <a:spLocks noChangeArrowheads="1"/>
          </p:cNvSpPr>
          <p:nvPr/>
        </p:nvSpPr>
        <p:spPr bwMode="auto">
          <a:xfrm>
            <a:off x="3794125" y="3263900"/>
            <a:ext cx="457200" cy="477838"/>
          </a:xfrm>
          <a:prstGeom prst="ellipse">
            <a:avLst/>
          </a:prstGeom>
          <a:noFill/>
          <a:ln w="9525">
            <a:solidFill>
              <a:srgbClr val="FFFF66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71374" name="Text Box 14"/>
          <p:cNvSpPr txBox="1">
            <a:spLocks noChangeArrowheads="1"/>
          </p:cNvSpPr>
          <p:nvPr/>
        </p:nvSpPr>
        <p:spPr bwMode="auto">
          <a:xfrm>
            <a:off x="3848100" y="3276600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66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r>
              <a:rPr lang="en-US">
                <a:solidFill>
                  <a:srgbClr val="FFFF66"/>
                </a:solidFill>
                <a:cs typeface="+mn-cs"/>
              </a:rPr>
              <a:t>x</a:t>
            </a:r>
          </a:p>
        </p:txBody>
      </p:sp>
      <p:sp>
        <p:nvSpPr>
          <p:cNvPr id="271376" name="Line 16"/>
          <p:cNvSpPr>
            <a:spLocks noChangeShapeType="1"/>
          </p:cNvSpPr>
          <p:nvPr/>
        </p:nvSpPr>
        <p:spPr bwMode="auto">
          <a:xfrm>
            <a:off x="4024313" y="3743325"/>
            <a:ext cx="0" cy="795338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71377" name="Oval 17"/>
          <p:cNvSpPr>
            <a:spLocks noChangeArrowheads="1"/>
          </p:cNvSpPr>
          <p:nvPr/>
        </p:nvSpPr>
        <p:spPr bwMode="auto">
          <a:xfrm>
            <a:off x="3795713" y="4538663"/>
            <a:ext cx="457200" cy="476250"/>
          </a:xfrm>
          <a:prstGeom prst="ellipse">
            <a:avLst/>
          </a:prstGeom>
          <a:noFill/>
          <a:ln w="9525">
            <a:solidFill>
              <a:srgbClr val="FFFF66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71378" name="Text Box 18"/>
          <p:cNvSpPr txBox="1">
            <a:spLocks noChangeArrowheads="1"/>
          </p:cNvSpPr>
          <p:nvPr/>
        </p:nvSpPr>
        <p:spPr bwMode="auto">
          <a:xfrm>
            <a:off x="3843338" y="4546600"/>
            <a:ext cx="361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66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r>
              <a:rPr lang="en-US">
                <a:solidFill>
                  <a:srgbClr val="FFFF66"/>
                </a:solidFill>
                <a:cs typeface="+mn-cs"/>
              </a:rPr>
              <a:t>+</a:t>
            </a:r>
          </a:p>
        </p:txBody>
      </p:sp>
      <p:sp>
        <p:nvSpPr>
          <p:cNvPr id="271379" name="Line 19"/>
          <p:cNvSpPr>
            <a:spLocks noChangeShapeType="1"/>
          </p:cNvSpPr>
          <p:nvPr/>
        </p:nvSpPr>
        <p:spPr bwMode="auto">
          <a:xfrm flipH="1">
            <a:off x="4251325" y="4778375"/>
            <a:ext cx="838200" cy="0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71380" name="Oval 20"/>
          <p:cNvSpPr>
            <a:spLocks noChangeArrowheads="1"/>
          </p:cNvSpPr>
          <p:nvPr/>
        </p:nvSpPr>
        <p:spPr bwMode="auto">
          <a:xfrm>
            <a:off x="5089525" y="3263900"/>
            <a:ext cx="457200" cy="477838"/>
          </a:xfrm>
          <a:prstGeom prst="ellipse">
            <a:avLst/>
          </a:prstGeom>
          <a:noFill/>
          <a:ln w="9525">
            <a:solidFill>
              <a:srgbClr val="FFFF66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71381" name="Text Box 21"/>
          <p:cNvSpPr txBox="1">
            <a:spLocks noChangeArrowheads="1"/>
          </p:cNvSpPr>
          <p:nvPr/>
        </p:nvSpPr>
        <p:spPr bwMode="auto">
          <a:xfrm>
            <a:off x="5143500" y="3276600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66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r>
              <a:rPr lang="en-US">
                <a:solidFill>
                  <a:srgbClr val="FFFF66"/>
                </a:solidFill>
                <a:cs typeface="+mn-cs"/>
              </a:rPr>
              <a:t>x</a:t>
            </a:r>
          </a:p>
        </p:txBody>
      </p:sp>
      <p:sp>
        <p:nvSpPr>
          <p:cNvPr id="271382" name="Line 22"/>
          <p:cNvSpPr>
            <a:spLocks noChangeShapeType="1"/>
          </p:cNvSpPr>
          <p:nvPr/>
        </p:nvSpPr>
        <p:spPr bwMode="auto">
          <a:xfrm>
            <a:off x="4862513" y="3505200"/>
            <a:ext cx="228600" cy="0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71384" name="Line 24"/>
          <p:cNvSpPr>
            <a:spLocks noChangeShapeType="1"/>
          </p:cNvSpPr>
          <p:nvPr/>
        </p:nvSpPr>
        <p:spPr bwMode="auto">
          <a:xfrm>
            <a:off x="5319713" y="3743325"/>
            <a:ext cx="0" cy="795338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71385" name="Oval 25"/>
          <p:cNvSpPr>
            <a:spLocks noChangeArrowheads="1"/>
          </p:cNvSpPr>
          <p:nvPr/>
        </p:nvSpPr>
        <p:spPr bwMode="auto">
          <a:xfrm>
            <a:off x="5091113" y="4538663"/>
            <a:ext cx="457200" cy="476250"/>
          </a:xfrm>
          <a:prstGeom prst="ellipse">
            <a:avLst/>
          </a:prstGeom>
          <a:noFill/>
          <a:ln w="9525">
            <a:solidFill>
              <a:srgbClr val="FFFF66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71386" name="Text Box 26"/>
          <p:cNvSpPr txBox="1">
            <a:spLocks noChangeArrowheads="1"/>
          </p:cNvSpPr>
          <p:nvPr/>
        </p:nvSpPr>
        <p:spPr bwMode="auto">
          <a:xfrm>
            <a:off x="5138738" y="4546600"/>
            <a:ext cx="361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66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r>
              <a:rPr lang="en-US">
                <a:solidFill>
                  <a:srgbClr val="FFFF66"/>
                </a:solidFill>
                <a:cs typeface="+mn-cs"/>
              </a:rPr>
              <a:t>+</a:t>
            </a:r>
          </a:p>
        </p:txBody>
      </p:sp>
      <p:sp>
        <p:nvSpPr>
          <p:cNvPr id="271387" name="Line 27"/>
          <p:cNvSpPr>
            <a:spLocks noChangeShapeType="1"/>
          </p:cNvSpPr>
          <p:nvPr/>
        </p:nvSpPr>
        <p:spPr bwMode="auto">
          <a:xfrm flipH="1">
            <a:off x="5546725" y="4778375"/>
            <a:ext cx="762000" cy="0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71388" name="Line 28"/>
          <p:cNvSpPr>
            <a:spLocks noChangeShapeType="1"/>
          </p:cNvSpPr>
          <p:nvPr/>
        </p:nvSpPr>
        <p:spPr bwMode="auto">
          <a:xfrm>
            <a:off x="5013325" y="2470150"/>
            <a:ext cx="838200" cy="0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71389" name="Oval 29"/>
          <p:cNvSpPr>
            <a:spLocks noChangeArrowheads="1"/>
          </p:cNvSpPr>
          <p:nvPr/>
        </p:nvSpPr>
        <p:spPr bwMode="auto">
          <a:xfrm>
            <a:off x="4175125" y="3743325"/>
            <a:ext cx="457200" cy="477838"/>
          </a:xfrm>
          <a:prstGeom prst="ellipse">
            <a:avLst/>
          </a:prstGeom>
          <a:noFill/>
          <a:ln w="9525">
            <a:solidFill>
              <a:srgbClr val="FFFF66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71390" name="Text Box 30"/>
          <p:cNvSpPr txBox="1">
            <a:spLocks noChangeArrowheads="1"/>
          </p:cNvSpPr>
          <p:nvPr/>
        </p:nvSpPr>
        <p:spPr bwMode="auto">
          <a:xfrm>
            <a:off x="4230688" y="3741738"/>
            <a:ext cx="3540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66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r>
              <a:rPr lang="en-US">
                <a:solidFill>
                  <a:srgbClr val="FFFF66"/>
                </a:solidFill>
                <a:cs typeface="+mn-cs"/>
              </a:rPr>
              <a:t>x</a:t>
            </a:r>
          </a:p>
        </p:txBody>
      </p:sp>
      <p:sp>
        <p:nvSpPr>
          <p:cNvPr id="271391" name="Line 31"/>
          <p:cNvSpPr>
            <a:spLocks noChangeShapeType="1"/>
          </p:cNvSpPr>
          <p:nvPr/>
        </p:nvSpPr>
        <p:spPr bwMode="auto">
          <a:xfrm>
            <a:off x="4632325" y="3981450"/>
            <a:ext cx="228600" cy="0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 type="triangl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71392" name="Line 32"/>
          <p:cNvSpPr>
            <a:spLocks noChangeShapeType="1"/>
          </p:cNvSpPr>
          <p:nvPr/>
        </p:nvSpPr>
        <p:spPr bwMode="auto">
          <a:xfrm>
            <a:off x="4403725" y="4221163"/>
            <a:ext cx="0" cy="793750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71393" name="Oval 33"/>
          <p:cNvSpPr>
            <a:spLocks noChangeArrowheads="1"/>
          </p:cNvSpPr>
          <p:nvPr/>
        </p:nvSpPr>
        <p:spPr bwMode="auto">
          <a:xfrm>
            <a:off x="4175125" y="5014913"/>
            <a:ext cx="457200" cy="477837"/>
          </a:xfrm>
          <a:prstGeom prst="ellipse">
            <a:avLst/>
          </a:prstGeom>
          <a:noFill/>
          <a:ln w="9525">
            <a:solidFill>
              <a:srgbClr val="FFFF66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71394" name="Text Box 34"/>
          <p:cNvSpPr txBox="1">
            <a:spLocks noChangeArrowheads="1"/>
          </p:cNvSpPr>
          <p:nvPr/>
        </p:nvSpPr>
        <p:spPr bwMode="auto">
          <a:xfrm>
            <a:off x="4217988" y="5026025"/>
            <a:ext cx="361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66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r>
              <a:rPr lang="en-US">
                <a:solidFill>
                  <a:srgbClr val="FFFF66"/>
                </a:solidFill>
                <a:cs typeface="+mn-cs"/>
              </a:rPr>
              <a:t>+</a:t>
            </a:r>
          </a:p>
        </p:txBody>
      </p:sp>
      <p:sp>
        <p:nvSpPr>
          <p:cNvPr id="271395" name="Line 35"/>
          <p:cNvSpPr>
            <a:spLocks noChangeShapeType="1"/>
          </p:cNvSpPr>
          <p:nvPr/>
        </p:nvSpPr>
        <p:spPr bwMode="auto">
          <a:xfrm flipH="1">
            <a:off x="4632325" y="5254625"/>
            <a:ext cx="838200" cy="0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71396" name="Line 36"/>
          <p:cNvSpPr>
            <a:spLocks noChangeShapeType="1"/>
          </p:cNvSpPr>
          <p:nvPr/>
        </p:nvSpPr>
        <p:spPr bwMode="auto">
          <a:xfrm flipH="1">
            <a:off x="3336925" y="5254625"/>
            <a:ext cx="846138" cy="0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71397" name="Oval 37"/>
          <p:cNvSpPr>
            <a:spLocks noChangeArrowheads="1"/>
          </p:cNvSpPr>
          <p:nvPr/>
        </p:nvSpPr>
        <p:spPr bwMode="auto">
          <a:xfrm>
            <a:off x="5470525" y="3743325"/>
            <a:ext cx="457200" cy="477838"/>
          </a:xfrm>
          <a:prstGeom prst="ellipse">
            <a:avLst/>
          </a:prstGeom>
          <a:noFill/>
          <a:ln w="9525">
            <a:solidFill>
              <a:srgbClr val="FFFF66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71398" name="Text Box 38"/>
          <p:cNvSpPr txBox="1">
            <a:spLocks noChangeArrowheads="1"/>
          </p:cNvSpPr>
          <p:nvPr/>
        </p:nvSpPr>
        <p:spPr bwMode="auto">
          <a:xfrm>
            <a:off x="5513388" y="3741738"/>
            <a:ext cx="3540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66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r>
              <a:rPr lang="en-US">
                <a:solidFill>
                  <a:srgbClr val="FFFF66"/>
                </a:solidFill>
                <a:cs typeface="+mn-cs"/>
              </a:rPr>
              <a:t>x</a:t>
            </a:r>
          </a:p>
        </p:txBody>
      </p:sp>
      <p:sp>
        <p:nvSpPr>
          <p:cNvPr id="271399" name="Line 39"/>
          <p:cNvSpPr>
            <a:spLocks noChangeShapeType="1"/>
          </p:cNvSpPr>
          <p:nvPr/>
        </p:nvSpPr>
        <p:spPr bwMode="auto">
          <a:xfrm>
            <a:off x="5699125" y="4221163"/>
            <a:ext cx="0" cy="793750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71400" name="Oval 40"/>
          <p:cNvSpPr>
            <a:spLocks noChangeArrowheads="1"/>
          </p:cNvSpPr>
          <p:nvPr/>
        </p:nvSpPr>
        <p:spPr bwMode="auto">
          <a:xfrm>
            <a:off x="5470525" y="5014913"/>
            <a:ext cx="457200" cy="477837"/>
          </a:xfrm>
          <a:prstGeom prst="ellipse">
            <a:avLst/>
          </a:prstGeom>
          <a:noFill/>
          <a:ln w="9525">
            <a:solidFill>
              <a:srgbClr val="FFFF66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71401" name="Text Box 41"/>
          <p:cNvSpPr txBox="1">
            <a:spLocks noChangeArrowheads="1"/>
          </p:cNvSpPr>
          <p:nvPr/>
        </p:nvSpPr>
        <p:spPr bwMode="auto">
          <a:xfrm>
            <a:off x="5546725" y="5026025"/>
            <a:ext cx="361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66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r>
              <a:rPr lang="en-US">
                <a:solidFill>
                  <a:srgbClr val="FFFF66"/>
                </a:solidFill>
                <a:cs typeface="+mn-cs"/>
              </a:rPr>
              <a:t>+</a:t>
            </a:r>
          </a:p>
        </p:txBody>
      </p:sp>
      <p:sp>
        <p:nvSpPr>
          <p:cNvPr id="271403" name="Text Box 43"/>
          <p:cNvSpPr txBox="1">
            <a:spLocks noChangeArrowheads="1"/>
          </p:cNvSpPr>
          <p:nvPr/>
        </p:nvSpPr>
        <p:spPr bwMode="auto">
          <a:xfrm>
            <a:off x="6164263" y="1844675"/>
            <a:ext cx="946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r>
              <a:rPr lang="en-US" b="0">
                <a:solidFill>
                  <a:srgbClr val="FFFF66"/>
                </a:solidFill>
                <a:cs typeface="+mn-cs"/>
              </a:rPr>
              <a:t>u[k-3]</a:t>
            </a:r>
            <a:endParaRPr lang="en-US">
              <a:solidFill>
                <a:srgbClr val="FFFF66"/>
              </a:solidFill>
              <a:cs typeface="+mn-cs"/>
            </a:endParaRPr>
          </a:p>
        </p:txBody>
      </p:sp>
      <p:grpSp>
        <p:nvGrpSpPr>
          <p:cNvPr id="35878" name="Group 44"/>
          <p:cNvGrpSpPr>
            <a:grpSpLocks/>
          </p:cNvGrpSpPr>
          <p:nvPr/>
        </p:nvGrpSpPr>
        <p:grpSpPr bwMode="auto">
          <a:xfrm>
            <a:off x="5851525" y="2232025"/>
            <a:ext cx="457200" cy="477838"/>
            <a:chOff x="1008" y="2092"/>
            <a:chExt cx="288" cy="288"/>
          </a:xfrm>
        </p:grpSpPr>
        <p:sp>
          <p:nvSpPr>
            <p:cNvPr id="271405" name="Rectangle 45"/>
            <p:cNvSpPr>
              <a:spLocks noChangeArrowheads="1"/>
            </p:cNvSpPr>
            <p:nvPr/>
          </p:nvSpPr>
          <p:spPr bwMode="auto">
            <a:xfrm>
              <a:off x="1008" y="2092"/>
              <a:ext cx="288" cy="288"/>
            </a:xfrm>
            <a:prstGeom prst="rect">
              <a:avLst/>
            </a:prstGeom>
            <a:noFill/>
            <a:ln w="12700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graphicFrame>
          <p:nvGraphicFramePr>
            <p:cNvPr id="35965" name="Object 46"/>
            <p:cNvGraphicFramePr>
              <a:graphicFrameLocks noChangeAspect="1"/>
            </p:cNvGraphicFramePr>
            <p:nvPr/>
          </p:nvGraphicFramePr>
          <p:xfrm>
            <a:off x="1056" y="2112"/>
            <a:ext cx="208" cy="2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6330" name="Equation" r:id="rId5" imgW="139579" imgH="164957" progId="Equation.3">
                    <p:embed/>
                  </p:oleObj>
                </mc:Choice>
                <mc:Fallback>
                  <p:oleObj name="Equation" r:id="rId5" imgW="139579" imgH="164957" progId="Equation.3">
                    <p:embed/>
                    <p:pic>
                      <p:nvPicPr>
                        <p:cNvPr id="0" name="Object 4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56" y="2112"/>
                          <a:ext cx="208" cy="244"/>
                        </a:xfrm>
                        <a:prstGeom prst="rect">
                          <a:avLst/>
                        </a:prstGeom>
                        <a:solidFill>
                          <a:srgbClr val="FFFF66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71407" name="Line 47"/>
          <p:cNvSpPr>
            <a:spLocks noChangeShapeType="1"/>
          </p:cNvSpPr>
          <p:nvPr/>
        </p:nvSpPr>
        <p:spPr bwMode="auto">
          <a:xfrm>
            <a:off x="6621463" y="2470150"/>
            <a:ext cx="0" cy="795338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71408" name="Oval 48"/>
          <p:cNvSpPr>
            <a:spLocks noChangeArrowheads="1"/>
          </p:cNvSpPr>
          <p:nvPr/>
        </p:nvSpPr>
        <p:spPr bwMode="auto">
          <a:xfrm>
            <a:off x="6392863" y="3263900"/>
            <a:ext cx="457200" cy="477838"/>
          </a:xfrm>
          <a:prstGeom prst="ellipse">
            <a:avLst/>
          </a:prstGeom>
          <a:noFill/>
          <a:ln w="9525">
            <a:solidFill>
              <a:srgbClr val="FFFF66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71409" name="Text Box 49"/>
          <p:cNvSpPr txBox="1">
            <a:spLocks noChangeArrowheads="1"/>
          </p:cNvSpPr>
          <p:nvPr/>
        </p:nvSpPr>
        <p:spPr bwMode="auto">
          <a:xfrm>
            <a:off x="6446838" y="3276600"/>
            <a:ext cx="3540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66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r>
              <a:rPr lang="en-US">
                <a:solidFill>
                  <a:srgbClr val="FFFF66"/>
                </a:solidFill>
                <a:cs typeface="+mn-cs"/>
              </a:rPr>
              <a:t>x</a:t>
            </a:r>
          </a:p>
        </p:txBody>
      </p:sp>
      <p:sp>
        <p:nvSpPr>
          <p:cNvPr id="271410" name="Line 50"/>
          <p:cNvSpPr>
            <a:spLocks noChangeShapeType="1"/>
          </p:cNvSpPr>
          <p:nvPr/>
        </p:nvSpPr>
        <p:spPr bwMode="auto">
          <a:xfrm>
            <a:off x="6165850" y="3505200"/>
            <a:ext cx="228600" cy="0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71412" name="Line 52"/>
          <p:cNvSpPr>
            <a:spLocks noChangeShapeType="1"/>
          </p:cNvSpPr>
          <p:nvPr/>
        </p:nvSpPr>
        <p:spPr bwMode="auto">
          <a:xfrm>
            <a:off x="6623050" y="3743325"/>
            <a:ext cx="0" cy="795338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71413" name="Oval 53"/>
          <p:cNvSpPr>
            <a:spLocks noChangeArrowheads="1"/>
          </p:cNvSpPr>
          <p:nvPr/>
        </p:nvSpPr>
        <p:spPr bwMode="auto">
          <a:xfrm>
            <a:off x="6394450" y="4538663"/>
            <a:ext cx="457200" cy="476250"/>
          </a:xfrm>
          <a:prstGeom prst="ellipse">
            <a:avLst/>
          </a:prstGeom>
          <a:noFill/>
          <a:ln w="9525">
            <a:solidFill>
              <a:srgbClr val="FFFF66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71414" name="Text Box 54"/>
          <p:cNvSpPr txBox="1">
            <a:spLocks noChangeArrowheads="1"/>
          </p:cNvSpPr>
          <p:nvPr/>
        </p:nvSpPr>
        <p:spPr bwMode="auto">
          <a:xfrm>
            <a:off x="6442075" y="4546600"/>
            <a:ext cx="361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66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r>
              <a:rPr lang="en-US">
                <a:solidFill>
                  <a:srgbClr val="FFFF66"/>
                </a:solidFill>
                <a:cs typeface="+mn-cs"/>
              </a:rPr>
              <a:t>+</a:t>
            </a:r>
          </a:p>
        </p:txBody>
      </p:sp>
      <p:sp>
        <p:nvSpPr>
          <p:cNvPr id="271415" name="Line 55"/>
          <p:cNvSpPr>
            <a:spLocks noChangeShapeType="1"/>
          </p:cNvSpPr>
          <p:nvPr/>
        </p:nvSpPr>
        <p:spPr bwMode="auto">
          <a:xfrm flipH="1">
            <a:off x="6850063" y="4776788"/>
            <a:ext cx="1058862" cy="1587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71416" name="Line 56"/>
          <p:cNvSpPr>
            <a:spLocks noChangeShapeType="1"/>
          </p:cNvSpPr>
          <p:nvPr/>
        </p:nvSpPr>
        <p:spPr bwMode="auto">
          <a:xfrm>
            <a:off x="6308725" y="2470150"/>
            <a:ext cx="838200" cy="0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71417" name="Line 57"/>
          <p:cNvSpPr>
            <a:spLocks noChangeShapeType="1"/>
          </p:cNvSpPr>
          <p:nvPr/>
        </p:nvSpPr>
        <p:spPr bwMode="auto">
          <a:xfrm>
            <a:off x="5927725" y="3981450"/>
            <a:ext cx="228600" cy="0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 type="triangl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71419" name="Line 59"/>
          <p:cNvSpPr>
            <a:spLocks noChangeShapeType="1"/>
          </p:cNvSpPr>
          <p:nvPr/>
        </p:nvSpPr>
        <p:spPr bwMode="auto">
          <a:xfrm flipH="1">
            <a:off x="5927725" y="5254625"/>
            <a:ext cx="838200" cy="0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71420" name="Oval 60"/>
          <p:cNvSpPr>
            <a:spLocks noChangeArrowheads="1"/>
          </p:cNvSpPr>
          <p:nvPr/>
        </p:nvSpPr>
        <p:spPr bwMode="auto">
          <a:xfrm>
            <a:off x="6773863" y="3743325"/>
            <a:ext cx="457200" cy="477838"/>
          </a:xfrm>
          <a:prstGeom prst="ellipse">
            <a:avLst/>
          </a:prstGeom>
          <a:noFill/>
          <a:ln w="9525">
            <a:solidFill>
              <a:srgbClr val="FFFF66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71421" name="Text Box 61"/>
          <p:cNvSpPr txBox="1">
            <a:spLocks noChangeArrowheads="1"/>
          </p:cNvSpPr>
          <p:nvPr/>
        </p:nvSpPr>
        <p:spPr bwMode="auto">
          <a:xfrm>
            <a:off x="6850063" y="3752850"/>
            <a:ext cx="3540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66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r>
              <a:rPr lang="en-US">
                <a:solidFill>
                  <a:srgbClr val="FFFF66"/>
                </a:solidFill>
                <a:cs typeface="+mn-cs"/>
              </a:rPr>
              <a:t>x</a:t>
            </a:r>
          </a:p>
        </p:txBody>
      </p:sp>
      <p:sp>
        <p:nvSpPr>
          <p:cNvPr id="271422" name="Oval 62"/>
          <p:cNvSpPr>
            <a:spLocks noChangeArrowheads="1"/>
          </p:cNvSpPr>
          <p:nvPr/>
        </p:nvSpPr>
        <p:spPr bwMode="auto">
          <a:xfrm>
            <a:off x="6773863" y="5014913"/>
            <a:ext cx="457200" cy="477837"/>
          </a:xfrm>
          <a:prstGeom prst="ellipse">
            <a:avLst/>
          </a:prstGeom>
          <a:noFill/>
          <a:ln w="9525">
            <a:solidFill>
              <a:srgbClr val="FFFF66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71423" name="Text Box 63"/>
          <p:cNvSpPr txBox="1">
            <a:spLocks noChangeArrowheads="1"/>
          </p:cNvSpPr>
          <p:nvPr/>
        </p:nvSpPr>
        <p:spPr bwMode="auto">
          <a:xfrm>
            <a:off x="6811963" y="5013325"/>
            <a:ext cx="361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66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r>
              <a:rPr lang="en-US">
                <a:solidFill>
                  <a:srgbClr val="FFFF66"/>
                </a:solidFill>
                <a:cs typeface="+mn-cs"/>
              </a:rPr>
              <a:t>+</a:t>
            </a:r>
          </a:p>
        </p:txBody>
      </p:sp>
      <p:sp>
        <p:nvSpPr>
          <p:cNvPr id="271424" name="Line 64"/>
          <p:cNvSpPr>
            <a:spLocks noChangeShapeType="1"/>
          </p:cNvSpPr>
          <p:nvPr/>
        </p:nvSpPr>
        <p:spPr bwMode="auto">
          <a:xfrm>
            <a:off x="2727325" y="2470150"/>
            <a:ext cx="0" cy="795338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71425" name="Oval 65"/>
          <p:cNvSpPr>
            <a:spLocks noChangeArrowheads="1"/>
          </p:cNvSpPr>
          <p:nvPr/>
        </p:nvSpPr>
        <p:spPr bwMode="auto">
          <a:xfrm>
            <a:off x="2498725" y="3262313"/>
            <a:ext cx="457200" cy="477837"/>
          </a:xfrm>
          <a:prstGeom prst="ellipse">
            <a:avLst/>
          </a:prstGeom>
          <a:noFill/>
          <a:ln w="9525">
            <a:solidFill>
              <a:srgbClr val="FFFF66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71426" name="Text Box 66"/>
          <p:cNvSpPr txBox="1">
            <a:spLocks noChangeArrowheads="1"/>
          </p:cNvSpPr>
          <p:nvPr/>
        </p:nvSpPr>
        <p:spPr bwMode="auto">
          <a:xfrm>
            <a:off x="2552700" y="3275013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66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r>
              <a:rPr lang="en-US">
                <a:solidFill>
                  <a:srgbClr val="FFFF66"/>
                </a:solidFill>
                <a:cs typeface="+mn-cs"/>
              </a:rPr>
              <a:t>x</a:t>
            </a:r>
          </a:p>
        </p:txBody>
      </p:sp>
      <p:sp>
        <p:nvSpPr>
          <p:cNvPr id="271427" name="Line 67"/>
          <p:cNvSpPr>
            <a:spLocks noChangeShapeType="1"/>
          </p:cNvSpPr>
          <p:nvPr/>
        </p:nvSpPr>
        <p:spPr bwMode="auto">
          <a:xfrm>
            <a:off x="2271713" y="3503613"/>
            <a:ext cx="228600" cy="0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71429" name="Line 69"/>
          <p:cNvSpPr>
            <a:spLocks noChangeShapeType="1"/>
          </p:cNvSpPr>
          <p:nvPr/>
        </p:nvSpPr>
        <p:spPr bwMode="auto">
          <a:xfrm>
            <a:off x="2728913" y="3741738"/>
            <a:ext cx="0" cy="795337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71430" name="Oval 70"/>
          <p:cNvSpPr>
            <a:spLocks noChangeArrowheads="1"/>
          </p:cNvSpPr>
          <p:nvPr/>
        </p:nvSpPr>
        <p:spPr bwMode="auto">
          <a:xfrm>
            <a:off x="2500313" y="4537075"/>
            <a:ext cx="457200" cy="476250"/>
          </a:xfrm>
          <a:prstGeom prst="ellipse">
            <a:avLst/>
          </a:prstGeom>
          <a:noFill/>
          <a:ln w="9525">
            <a:solidFill>
              <a:srgbClr val="FFFF66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71431" name="Line 71"/>
          <p:cNvSpPr>
            <a:spLocks noChangeShapeType="1"/>
          </p:cNvSpPr>
          <p:nvPr/>
        </p:nvSpPr>
        <p:spPr bwMode="auto">
          <a:xfrm flipH="1">
            <a:off x="2195513" y="4775200"/>
            <a:ext cx="304800" cy="0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71432" name="Text Box 72"/>
          <p:cNvSpPr txBox="1">
            <a:spLocks noChangeArrowheads="1"/>
          </p:cNvSpPr>
          <p:nvPr/>
        </p:nvSpPr>
        <p:spPr bwMode="auto">
          <a:xfrm>
            <a:off x="2547938" y="4545013"/>
            <a:ext cx="361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66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r>
              <a:rPr lang="en-US">
                <a:solidFill>
                  <a:srgbClr val="FFFF66"/>
                </a:solidFill>
                <a:cs typeface="+mn-cs"/>
              </a:rPr>
              <a:t>+</a:t>
            </a:r>
          </a:p>
        </p:txBody>
      </p:sp>
      <p:grpSp>
        <p:nvGrpSpPr>
          <p:cNvPr id="35902" name="Group 73"/>
          <p:cNvGrpSpPr>
            <a:grpSpLocks/>
          </p:cNvGrpSpPr>
          <p:nvPr/>
        </p:nvGrpSpPr>
        <p:grpSpPr bwMode="auto">
          <a:xfrm>
            <a:off x="3260725" y="2232025"/>
            <a:ext cx="457200" cy="477838"/>
            <a:chOff x="1008" y="2092"/>
            <a:chExt cx="288" cy="288"/>
          </a:xfrm>
        </p:grpSpPr>
        <p:sp>
          <p:nvSpPr>
            <p:cNvPr id="271434" name="Rectangle 74"/>
            <p:cNvSpPr>
              <a:spLocks noChangeArrowheads="1"/>
            </p:cNvSpPr>
            <p:nvPr/>
          </p:nvSpPr>
          <p:spPr bwMode="auto">
            <a:xfrm>
              <a:off x="1008" y="2092"/>
              <a:ext cx="288" cy="288"/>
            </a:xfrm>
            <a:prstGeom prst="rect">
              <a:avLst/>
            </a:prstGeom>
            <a:noFill/>
            <a:ln w="12700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graphicFrame>
          <p:nvGraphicFramePr>
            <p:cNvPr id="35963" name="Object 75"/>
            <p:cNvGraphicFramePr>
              <a:graphicFrameLocks noChangeAspect="1"/>
            </p:cNvGraphicFramePr>
            <p:nvPr/>
          </p:nvGraphicFramePr>
          <p:xfrm>
            <a:off x="1056" y="2112"/>
            <a:ext cx="208" cy="2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6331" name="Equation" r:id="rId6" imgW="139579" imgH="164957" progId="Equation.3">
                    <p:embed/>
                  </p:oleObj>
                </mc:Choice>
                <mc:Fallback>
                  <p:oleObj name="Equation" r:id="rId6" imgW="139579" imgH="164957" progId="Equation.3">
                    <p:embed/>
                    <p:pic>
                      <p:nvPicPr>
                        <p:cNvPr id="0" name="Object 7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56" y="2112"/>
                          <a:ext cx="208" cy="244"/>
                        </a:xfrm>
                        <a:prstGeom prst="rect">
                          <a:avLst/>
                        </a:prstGeom>
                        <a:solidFill>
                          <a:srgbClr val="FFFF66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71436" name="Line 76"/>
          <p:cNvSpPr>
            <a:spLocks noChangeShapeType="1"/>
          </p:cNvSpPr>
          <p:nvPr/>
        </p:nvSpPr>
        <p:spPr bwMode="auto">
          <a:xfrm>
            <a:off x="2270125" y="2470150"/>
            <a:ext cx="990600" cy="0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71437" name="Text Box 77"/>
          <p:cNvSpPr txBox="1">
            <a:spLocks noChangeArrowheads="1"/>
          </p:cNvSpPr>
          <p:nvPr/>
        </p:nvSpPr>
        <p:spPr bwMode="auto">
          <a:xfrm>
            <a:off x="1511300" y="5049838"/>
            <a:ext cx="6572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r>
              <a:rPr lang="en-US" b="0">
                <a:solidFill>
                  <a:srgbClr val="FFFF66"/>
                </a:solidFill>
                <a:cs typeface="+mn-cs"/>
              </a:rPr>
              <a:t>y[k]</a:t>
            </a:r>
            <a:endParaRPr lang="en-US">
              <a:solidFill>
                <a:srgbClr val="FFFF66"/>
              </a:solidFill>
              <a:cs typeface="+mn-cs"/>
            </a:endParaRPr>
          </a:p>
        </p:txBody>
      </p:sp>
      <p:sp>
        <p:nvSpPr>
          <p:cNvPr id="271438" name="Line 78"/>
          <p:cNvSpPr>
            <a:spLocks noChangeShapeType="1"/>
          </p:cNvSpPr>
          <p:nvPr/>
        </p:nvSpPr>
        <p:spPr bwMode="auto">
          <a:xfrm>
            <a:off x="3565525" y="3505200"/>
            <a:ext cx="228600" cy="0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71439" name="Line 79"/>
          <p:cNvSpPr>
            <a:spLocks noChangeShapeType="1"/>
          </p:cNvSpPr>
          <p:nvPr/>
        </p:nvSpPr>
        <p:spPr bwMode="auto">
          <a:xfrm flipH="1">
            <a:off x="2955925" y="4778375"/>
            <a:ext cx="769938" cy="0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71441" name="Line 81"/>
          <p:cNvSpPr>
            <a:spLocks noChangeShapeType="1"/>
          </p:cNvSpPr>
          <p:nvPr/>
        </p:nvSpPr>
        <p:spPr bwMode="auto">
          <a:xfrm>
            <a:off x="3108325" y="2470150"/>
            <a:ext cx="0" cy="1273175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71442" name="Oval 82"/>
          <p:cNvSpPr>
            <a:spLocks noChangeArrowheads="1"/>
          </p:cNvSpPr>
          <p:nvPr/>
        </p:nvSpPr>
        <p:spPr bwMode="auto">
          <a:xfrm>
            <a:off x="2879725" y="3743325"/>
            <a:ext cx="457200" cy="477838"/>
          </a:xfrm>
          <a:prstGeom prst="ellipse">
            <a:avLst/>
          </a:prstGeom>
          <a:noFill/>
          <a:ln w="9525">
            <a:solidFill>
              <a:srgbClr val="FFFF66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71443" name="Text Box 83"/>
          <p:cNvSpPr txBox="1">
            <a:spLocks noChangeArrowheads="1"/>
          </p:cNvSpPr>
          <p:nvPr/>
        </p:nvSpPr>
        <p:spPr bwMode="auto">
          <a:xfrm>
            <a:off x="2943225" y="3751263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66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r>
              <a:rPr lang="en-US">
                <a:solidFill>
                  <a:srgbClr val="FFFF66"/>
                </a:solidFill>
                <a:cs typeface="+mn-cs"/>
              </a:rPr>
              <a:t>x</a:t>
            </a:r>
          </a:p>
        </p:txBody>
      </p:sp>
      <p:sp>
        <p:nvSpPr>
          <p:cNvPr id="271444" name="Line 84"/>
          <p:cNvSpPr>
            <a:spLocks noChangeShapeType="1"/>
          </p:cNvSpPr>
          <p:nvPr/>
        </p:nvSpPr>
        <p:spPr bwMode="auto">
          <a:xfrm>
            <a:off x="3336925" y="3981450"/>
            <a:ext cx="228600" cy="0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 type="triangl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71445" name="Line 85"/>
          <p:cNvSpPr>
            <a:spLocks noChangeShapeType="1"/>
          </p:cNvSpPr>
          <p:nvPr/>
        </p:nvSpPr>
        <p:spPr bwMode="auto">
          <a:xfrm>
            <a:off x="3108325" y="4221163"/>
            <a:ext cx="0" cy="793750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71446" name="Oval 86"/>
          <p:cNvSpPr>
            <a:spLocks noChangeArrowheads="1"/>
          </p:cNvSpPr>
          <p:nvPr/>
        </p:nvSpPr>
        <p:spPr bwMode="auto">
          <a:xfrm>
            <a:off x="2879725" y="5014913"/>
            <a:ext cx="457200" cy="477837"/>
          </a:xfrm>
          <a:prstGeom prst="ellipse">
            <a:avLst/>
          </a:prstGeom>
          <a:noFill/>
          <a:ln w="9525">
            <a:solidFill>
              <a:srgbClr val="FFFF66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71447" name="Line 87"/>
          <p:cNvSpPr>
            <a:spLocks noChangeShapeType="1"/>
          </p:cNvSpPr>
          <p:nvPr/>
        </p:nvSpPr>
        <p:spPr bwMode="auto">
          <a:xfrm flipH="1">
            <a:off x="2193925" y="5254625"/>
            <a:ext cx="685800" cy="0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71448" name="Text Box 88"/>
          <p:cNvSpPr txBox="1">
            <a:spLocks noChangeArrowheads="1"/>
          </p:cNvSpPr>
          <p:nvPr/>
        </p:nvSpPr>
        <p:spPr bwMode="auto">
          <a:xfrm>
            <a:off x="2938463" y="5024438"/>
            <a:ext cx="361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66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r>
              <a:rPr lang="en-US">
                <a:solidFill>
                  <a:srgbClr val="FFFF66"/>
                </a:solidFill>
                <a:cs typeface="+mn-cs"/>
              </a:rPr>
              <a:t>+</a:t>
            </a:r>
          </a:p>
        </p:txBody>
      </p:sp>
      <p:sp>
        <p:nvSpPr>
          <p:cNvPr id="271449" name="Line 89"/>
          <p:cNvSpPr>
            <a:spLocks noChangeShapeType="1"/>
          </p:cNvSpPr>
          <p:nvPr/>
        </p:nvSpPr>
        <p:spPr bwMode="auto">
          <a:xfrm>
            <a:off x="4403725" y="2470150"/>
            <a:ext cx="0" cy="1273175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71450" name="Line 90"/>
          <p:cNvSpPr>
            <a:spLocks noChangeShapeType="1"/>
          </p:cNvSpPr>
          <p:nvPr/>
        </p:nvSpPr>
        <p:spPr bwMode="auto">
          <a:xfrm>
            <a:off x="5699125" y="2470150"/>
            <a:ext cx="0" cy="1273175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71451" name="Text Box 91"/>
          <p:cNvSpPr txBox="1">
            <a:spLocks noChangeArrowheads="1"/>
          </p:cNvSpPr>
          <p:nvPr/>
        </p:nvSpPr>
        <p:spPr bwMode="auto">
          <a:xfrm>
            <a:off x="7367588" y="1844675"/>
            <a:ext cx="946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r>
              <a:rPr lang="en-US" b="0">
                <a:solidFill>
                  <a:srgbClr val="FFFF66"/>
                </a:solidFill>
                <a:cs typeface="+mn-cs"/>
              </a:rPr>
              <a:t>u[k-4]</a:t>
            </a:r>
            <a:endParaRPr lang="en-US">
              <a:solidFill>
                <a:srgbClr val="FFFF66"/>
              </a:solidFill>
              <a:cs typeface="+mn-cs"/>
            </a:endParaRPr>
          </a:p>
        </p:txBody>
      </p:sp>
      <p:grpSp>
        <p:nvGrpSpPr>
          <p:cNvPr id="35918" name="Group 92"/>
          <p:cNvGrpSpPr>
            <a:grpSpLocks/>
          </p:cNvGrpSpPr>
          <p:nvPr/>
        </p:nvGrpSpPr>
        <p:grpSpPr bwMode="auto">
          <a:xfrm>
            <a:off x="7146925" y="2232025"/>
            <a:ext cx="457200" cy="477838"/>
            <a:chOff x="1008" y="2092"/>
            <a:chExt cx="288" cy="288"/>
          </a:xfrm>
        </p:grpSpPr>
        <p:sp>
          <p:nvSpPr>
            <p:cNvPr id="271453" name="Rectangle 93"/>
            <p:cNvSpPr>
              <a:spLocks noChangeArrowheads="1"/>
            </p:cNvSpPr>
            <p:nvPr/>
          </p:nvSpPr>
          <p:spPr bwMode="auto">
            <a:xfrm>
              <a:off x="1008" y="2092"/>
              <a:ext cx="288" cy="288"/>
            </a:xfrm>
            <a:prstGeom prst="rect">
              <a:avLst/>
            </a:prstGeom>
            <a:noFill/>
            <a:ln w="12700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graphicFrame>
          <p:nvGraphicFramePr>
            <p:cNvPr id="35961" name="Object 94"/>
            <p:cNvGraphicFramePr>
              <a:graphicFrameLocks noChangeAspect="1"/>
            </p:cNvGraphicFramePr>
            <p:nvPr/>
          </p:nvGraphicFramePr>
          <p:xfrm>
            <a:off x="1056" y="2112"/>
            <a:ext cx="208" cy="2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6332" name="Equation" r:id="rId7" imgW="139579" imgH="164957" progId="Equation.3">
                    <p:embed/>
                  </p:oleObj>
                </mc:Choice>
                <mc:Fallback>
                  <p:oleObj name="Equation" r:id="rId7" imgW="139579" imgH="164957" progId="Equation.3">
                    <p:embed/>
                    <p:pic>
                      <p:nvPicPr>
                        <p:cNvPr id="0" name="Object 9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56" y="2112"/>
                          <a:ext cx="208" cy="244"/>
                        </a:xfrm>
                        <a:prstGeom prst="rect">
                          <a:avLst/>
                        </a:prstGeom>
                        <a:solidFill>
                          <a:srgbClr val="FFFF66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71455" name="Line 95"/>
          <p:cNvSpPr>
            <a:spLocks noChangeShapeType="1"/>
          </p:cNvSpPr>
          <p:nvPr/>
        </p:nvSpPr>
        <p:spPr bwMode="auto">
          <a:xfrm>
            <a:off x="7916863" y="2470150"/>
            <a:ext cx="0" cy="795338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71456" name="Oval 96"/>
          <p:cNvSpPr>
            <a:spLocks noChangeArrowheads="1"/>
          </p:cNvSpPr>
          <p:nvPr/>
        </p:nvSpPr>
        <p:spPr bwMode="auto">
          <a:xfrm>
            <a:off x="7688263" y="3263900"/>
            <a:ext cx="457200" cy="477838"/>
          </a:xfrm>
          <a:prstGeom prst="ellipse">
            <a:avLst/>
          </a:prstGeom>
          <a:noFill/>
          <a:ln w="9525">
            <a:solidFill>
              <a:srgbClr val="FFFF66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71457" name="Text Box 97"/>
          <p:cNvSpPr txBox="1">
            <a:spLocks noChangeArrowheads="1"/>
          </p:cNvSpPr>
          <p:nvPr/>
        </p:nvSpPr>
        <p:spPr bwMode="auto">
          <a:xfrm>
            <a:off x="7742238" y="3276600"/>
            <a:ext cx="3540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66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r>
              <a:rPr lang="en-US">
                <a:solidFill>
                  <a:srgbClr val="FFFF66"/>
                </a:solidFill>
                <a:cs typeface="+mn-cs"/>
              </a:rPr>
              <a:t>x</a:t>
            </a:r>
          </a:p>
        </p:txBody>
      </p:sp>
      <p:sp>
        <p:nvSpPr>
          <p:cNvPr id="271458" name="Line 98"/>
          <p:cNvSpPr>
            <a:spLocks noChangeShapeType="1"/>
          </p:cNvSpPr>
          <p:nvPr/>
        </p:nvSpPr>
        <p:spPr bwMode="auto">
          <a:xfrm>
            <a:off x="7461250" y="3505200"/>
            <a:ext cx="228600" cy="0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grpSp>
        <p:nvGrpSpPr>
          <p:cNvPr id="35923" name="Group 132"/>
          <p:cNvGrpSpPr>
            <a:grpSpLocks/>
          </p:cNvGrpSpPr>
          <p:nvPr/>
        </p:nvGrpSpPr>
        <p:grpSpPr bwMode="auto">
          <a:xfrm>
            <a:off x="3438525" y="3752850"/>
            <a:ext cx="5705475" cy="457200"/>
            <a:chOff x="1286" y="1962"/>
            <a:chExt cx="3594" cy="288"/>
          </a:xfrm>
        </p:grpSpPr>
        <p:sp>
          <p:nvSpPr>
            <p:cNvPr id="271375" name="Text Box 15"/>
            <p:cNvSpPr txBox="1">
              <a:spLocks noChangeArrowheads="1"/>
            </p:cNvSpPr>
            <p:nvPr/>
          </p:nvSpPr>
          <p:spPr bwMode="auto">
            <a:xfrm>
              <a:off x="2102" y="1962"/>
              <a:ext cx="33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 b="0">
                  <a:solidFill>
                    <a:srgbClr val="FFFF66"/>
                  </a:solidFill>
                  <a:cs typeface="+mn-cs"/>
                </a:rPr>
                <a:t>b1</a:t>
              </a:r>
              <a:endParaRPr lang="en-US">
                <a:solidFill>
                  <a:srgbClr val="FFFF66"/>
                </a:solidFill>
                <a:cs typeface="+mn-cs"/>
              </a:endParaRPr>
            </a:p>
          </p:txBody>
        </p:sp>
        <p:sp>
          <p:nvSpPr>
            <p:cNvPr id="271383" name="Text Box 23"/>
            <p:cNvSpPr txBox="1">
              <a:spLocks noChangeArrowheads="1"/>
            </p:cNvSpPr>
            <p:nvPr/>
          </p:nvSpPr>
          <p:spPr bwMode="auto">
            <a:xfrm>
              <a:off x="2918" y="1962"/>
              <a:ext cx="33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 b="0">
                  <a:solidFill>
                    <a:srgbClr val="FFFF66"/>
                  </a:solidFill>
                  <a:cs typeface="+mn-cs"/>
                </a:rPr>
                <a:t>b2</a:t>
              </a:r>
              <a:endParaRPr lang="en-US">
                <a:solidFill>
                  <a:srgbClr val="FFFF66"/>
                </a:solidFill>
                <a:cs typeface="+mn-cs"/>
              </a:endParaRPr>
            </a:p>
          </p:txBody>
        </p:sp>
        <p:sp>
          <p:nvSpPr>
            <p:cNvPr id="271411" name="Text Box 51"/>
            <p:cNvSpPr txBox="1">
              <a:spLocks noChangeArrowheads="1"/>
            </p:cNvSpPr>
            <p:nvPr/>
          </p:nvSpPr>
          <p:spPr bwMode="auto">
            <a:xfrm>
              <a:off x="3734" y="1962"/>
              <a:ext cx="33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 b="0">
                  <a:solidFill>
                    <a:srgbClr val="FFFF66"/>
                  </a:solidFill>
                  <a:cs typeface="+mn-cs"/>
                </a:rPr>
                <a:t>b3</a:t>
              </a:r>
              <a:endParaRPr lang="en-US">
                <a:solidFill>
                  <a:srgbClr val="FFFF66"/>
                </a:solidFill>
                <a:cs typeface="+mn-cs"/>
              </a:endParaRPr>
            </a:p>
          </p:txBody>
        </p:sp>
        <p:sp>
          <p:nvSpPr>
            <p:cNvPr id="271428" name="Text Box 68"/>
            <p:cNvSpPr txBox="1">
              <a:spLocks noChangeArrowheads="1"/>
            </p:cNvSpPr>
            <p:nvPr/>
          </p:nvSpPr>
          <p:spPr bwMode="auto">
            <a:xfrm>
              <a:off x="1286" y="1962"/>
              <a:ext cx="33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 b="0">
                  <a:solidFill>
                    <a:srgbClr val="FFFF66"/>
                  </a:solidFill>
                  <a:cs typeface="+mn-cs"/>
                </a:rPr>
                <a:t>bo</a:t>
              </a:r>
              <a:endParaRPr lang="en-US">
                <a:solidFill>
                  <a:srgbClr val="FFFF66"/>
                </a:solidFill>
                <a:cs typeface="+mn-cs"/>
              </a:endParaRPr>
            </a:p>
          </p:txBody>
        </p:sp>
        <p:sp>
          <p:nvSpPr>
            <p:cNvPr id="271459" name="Text Box 99"/>
            <p:cNvSpPr txBox="1">
              <a:spLocks noChangeArrowheads="1"/>
            </p:cNvSpPr>
            <p:nvPr/>
          </p:nvSpPr>
          <p:spPr bwMode="auto">
            <a:xfrm>
              <a:off x="4550" y="1962"/>
              <a:ext cx="33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 b="0">
                  <a:solidFill>
                    <a:srgbClr val="FFFF66"/>
                  </a:solidFill>
                  <a:cs typeface="+mn-cs"/>
                </a:rPr>
                <a:t>b4</a:t>
              </a:r>
              <a:endParaRPr lang="en-US">
                <a:solidFill>
                  <a:srgbClr val="FFFF66"/>
                </a:solidFill>
                <a:cs typeface="+mn-cs"/>
              </a:endParaRPr>
            </a:p>
          </p:txBody>
        </p:sp>
      </p:grpSp>
      <p:sp>
        <p:nvSpPr>
          <p:cNvPr id="271460" name="Line 100"/>
          <p:cNvSpPr>
            <a:spLocks noChangeShapeType="1"/>
          </p:cNvSpPr>
          <p:nvPr/>
        </p:nvSpPr>
        <p:spPr bwMode="auto">
          <a:xfrm flipH="1">
            <a:off x="7916863" y="3743325"/>
            <a:ext cx="1587" cy="1035050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71461" name="Line 101"/>
          <p:cNvSpPr>
            <a:spLocks noChangeShapeType="1"/>
          </p:cNvSpPr>
          <p:nvPr/>
        </p:nvSpPr>
        <p:spPr bwMode="auto">
          <a:xfrm>
            <a:off x="7604125" y="2470150"/>
            <a:ext cx="609600" cy="0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71463" name="Line 103"/>
          <p:cNvSpPr>
            <a:spLocks noChangeShapeType="1"/>
          </p:cNvSpPr>
          <p:nvPr/>
        </p:nvSpPr>
        <p:spPr bwMode="auto">
          <a:xfrm>
            <a:off x="7223125" y="3981450"/>
            <a:ext cx="228600" cy="0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 type="triangl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71464" name="Line 104"/>
          <p:cNvSpPr>
            <a:spLocks noChangeShapeType="1"/>
          </p:cNvSpPr>
          <p:nvPr/>
        </p:nvSpPr>
        <p:spPr bwMode="auto">
          <a:xfrm>
            <a:off x="6994525" y="4221163"/>
            <a:ext cx="0" cy="793750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71465" name="Oval 105"/>
          <p:cNvSpPr>
            <a:spLocks noChangeArrowheads="1"/>
          </p:cNvSpPr>
          <p:nvPr/>
        </p:nvSpPr>
        <p:spPr bwMode="auto">
          <a:xfrm>
            <a:off x="7993063" y="3741738"/>
            <a:ext cx="457200" cy="476250"/>
          </a:xfrm>
          <a:prstGeom prst="ellipse">
            <a:avLst/>
          </a:prstGeom>
          <a:noFill/>
          <a:ln w="9525">
            <a:solidFill>
              <a:srgbClr val="FFFF66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71466" name="Text Box 106"/>
          <p:cNvSpPr txBox="1">
            <a:spLocks noChangeArrowheads="1"/>
          </p:cNvSpPr>
          <p:nvPr/>
        </p:nvSpPr>
        <p:spPr bwMode="auto">
          <a:xfrm>
            <a:off x="8058150" y="3752850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66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r>
              <a:rPr lang="en-US">
                <a:solidFill>
                  <a:srgbClr val="FFFF66"/>
                </a:solidFill>
                <a:cs typeface="+mn-cs"/>
              </a:rPr>
              <a:t>x</a:t>
            </a:r>
          </a:p>
        </p:txBody>
      </p:sp>
      <p:sp>
        <p:nvSpPr>
          <p:cNvPr id="271467" name="Line 107"/>
          <p:cNvSpPr>
            <a:spLocks noChangeShapeType="1"/>
          </p:cNvSpPr>
          <p:nvPr/>
        </p:nvSpPr>
        <p:spPr bwMode="auto">
          <a:xfrm>
            <a:off x="8450263" y="3981450"/>
            <a:ext cx="228600" cy="0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 type="triangl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71468" name="Line 108"/>
          <p:cNvSpPr>
            <a:spLocks noChangeShapeType="1"/>
          </p:cNvSpPr>
          <p:nvPr/>
        </p:nvSpPr>
        <p:spPr bwMode="auto">
          <a:xfrm flipH="1">
            <a:off x="8213725" y="4221163"/>
            <a:ext cx="1588" cy="1035050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71469" name="Line 109"/>
          <p:cNvSpPr>
            <a:spLocks noChangeShapeType="1"/>
          </p:cNvSpPr>
          <p:nvPr/>
        </p:nvSpPr>
        <p:spPr bwMode="auto">
          <a:xfrm flipH="1">
            <a:off x="7223125" y="5254625"/>
            <a:ext cx="990600" cy="0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71471" name="Line 111"/>
          <p:cNvSpPr>
            <a:spLocks noChangeShapeType="1"/>
          </p:cNvSpPr>
          <p:nvPr/>
        </p:nvSpPr>
        <p:spPr bwMode="auto">
          <a:xfrm>
            <a:off x="6994525" y="2470150"/>
            <a:ext cx="0" cy="1273175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71472" name="Line 112"/>
          <p:cNvSpPr>
            <a:spLocks noChangeShapeType="1"/>
          </p:cNvSpPr>
          <p:nvPr/>
        </p:nvSpPr>
        <p:spPr bwMode="auto">
          <a:xfrm>
            <a:off x="8213725" y="2470150"/>
            <a:ext cx="0" cy="1273175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grpSp>
        <p:nvGrpSpPr>
          <p:cNvPr id="35935" name="Group 131"/>
          <p:cNvGrpSpPr>
            <a:grpSpLocks/>
          </p:cNvGrpSpPr>
          <p:nvPr/>
        </p:nvGrpSpPr>
        <p:grpSpPr bwMode="auto">
          <a:xfrm>
            <a:off x="2016125" y="2816225"/>
            <a:ext cx="5476875" cy="630238"/>
            <a:chOff x="2245" y="2387"/>
            <a:chExt cx="3450" cy="397"/>
          </a:xfrm>
        </p:grpSpPr>
        <p:graphicFrame>
          <p:nvGraphicFramePr>
            <p:cNvPr id="35950" name="Object 119"/>
            <p:cNvGraphicFramePr>
              <a:graphicFrameLocks noChangeAspect="1"/>
            </p:cNvGraphicFramePr>
            <p:nvPr/>
          </p:nvGraphicFramePr>
          <p:xfrm>
            <a:off x="5472" y="2448"/>
            <a:ext cx="223" cy="3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6333" name="Equation" r:id="rId8" imgW="165028" imgH="279279" progId="Equation.3">
                    <p:embed/>
                  </p:oleObj>
                </mc:Choice>
                <mc:Fallback>
                  <p:oleObj name="Equation" r:id="rId8" imgW="165028" imgH="279279" progId="Equation.3">
                    <p:embed/>
                    <p:pic>
                      <p:nvPicPr>
                        <p:cNvPr id="0" name="Object 11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72" y="2448"/>
                          <a:ext cx="223" cy="336"/>
                        </a:xfrm>
                        <a:prstGeom prst="rect">
                          <a:avLst/>
                        </a:prstGeom>
                        <a:solidFill>
                          <a:srgbClr val="FFFF66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7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5951" name="Object 116"/>
            <p:cNvGraphicFramePr>
              <a:graphicFrameLocks noChangeAspect="1"/>
            </p:cNvGraphicFramePr>
            <p:nvPr/>
          </p:nvGraphicFramePr>
          <p:xfrm>
            <a:off x="2245" y="2387"/>
            <a:ext cx="206" cy="36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6334" name="Equation" r:id="rId10" imgW="152334" imgH="291973" progId="Equation.3">
                    <p:embed/>
                  </p:oleObj>
                </mc:Choice>
                <mc:Fallback>
                  <p:oleObj name="Equation" r:id="rId10" imgW="152334" imgH="291973" progId="Equation.3">
                    <p:embed/>
                    <p:pic>
                      <p:nvPicPr>
                        <p:cNvPr id="0" name="Object 1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45" y="2387"/>
                          <a:ext cx="206" cy="361"/>
                        </a:xfrm>
                        <a:prstGeom prst="rect">
                          <a:avLst/>
                        </a:prstGeom>
                        <a:solidFill>
                          <a:srgbClr val="FFFF66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7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5952" name="Object 117"/>
            <p:cNvGraphicFramePr>
              <a:graphicFrameLocks noChangeAspect="1"/>
            </p:cNvGraphicFramePr>
            <p:nvPr/>
          </p:nvGraphicFramePr>
          <p:xfrm>
            <a:off x="3061" y="2402"/>
            <a:ext cx="189" cy="34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6335" name="Equation" r:id="rId12" imgW="139700" imgH="279400" progId="Equation.3">
                    <p:embed/>
                  </p:oleObj>
                </mc:Choice>
                <mc:Fallback>
                  <p:oleObj name="Equation" r:id="rId12" imgW="139700" imgH="279400" progId="Equation.3">
                    <p:embed/>
                    <p:pic>
                      <p:nvPicPr>
                        <p:cNvPr id="0" name="Object 1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61" y="2402"/>
                          <a:ext cx="189" cy="345"/>
                        </a:xfrm>
                        <a:prstGeom prst="rect">
                          <a:avLst/>
                        </a:prstGeom>
                        <a:solidFill>
                          <a:srgbClr val="FFFF66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7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5953" name="Object 118"/>
            <p:cNvGraphicFramePr>
              <a:graphicFrameLocks noChangeAspect="1"/>
            </p:cNvGraphicFramePr>
            <p:nvPr/>
          </p:nvGraphicFramePr>
          <p:xfrm>
            <a:off x="3870" y="2387"/>
            <a:ext cx="223" cy="34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6336" name="Equation" r:id="rId14" imgW="165028" imgH="279279" progId="Equation.3">
                    <p:embed/>
                  </p:oleObj>
                </mc:Choice>
                <mc:Fallback>
                  <p:oleObj name="Equation" r:id="rId14" imgW="165028" imgH="279279" progId="Equation.3">
                    <p:embed/>
                    <p:pic>
                      <p:nvPicPr>
                        <p:cNvPr id="0" name="Object 1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70" y="2387"/>
                          <a:ext cx="223" cy="346"/>
                        </a:xfrm>
                        <a:prstGeom prst="rect">
                          <a:avLst/>
                        </a:prstGeom>
                        <a:solidFill>
                          <a:srgbClr val="FFFF66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7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5954" name="Object 120"/>
            <p:cNvGraphicFramePr>
              <a:graphicFrameLocks noChangeAspect="1"/>
            </p:cNvGraphicFramePr>
            <p:nvPr/>
          </p:nvGraphicFramePr>
          <p:xfrm>
            <a:off x="4694" y="2408"/>
            <a:ext cx="206" cy="36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6337" name="Equation" r:id="rId16" imgW="152334" imgH="291973" progId="Equation.3">
                    <p:embed/>
                  </p:oleObj>
                </mc:Choice>
                <mc:Fallback>
                  <p:oleObj name="Equation" r:id="rId16" imgW="152334" imgH="291973" progId="Equation.3">
                    <p:embed/>
                    <p:pic>
                      <p:nvPicPr>
                        <p:cNvPr id="0" name="Object 12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94" y="2408"/>
                          <a:ext cx="206" cy="361"/>
                        </a:xfrm>
                        <a:prstGeom prst="rect">
                          <a:avLst/>
                        </a:prstGeom>
                        <a:solidFill>
                          <a:srgbClr val="FFFF66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7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71481" name="Oval 121"/>
          <p:cNvSpPr>
            <a:spLocks noChangeArrowheads="1"/>
          </p:cNvSpPr>
          <p:nvPr/>
        </p:nvSpPr>
        <p:spPr bwMode="auto">
          <a:xfrm>
            <a:off x="2651125" y="2390775"/>
            <a:ext cx="152400" cy="160338"/>
          </a:xfrm>
          <a:prstGeom prst="ellipse">
            <a:avLst/>
          </a:prstGeom>
          <a:solidFill>
            <a:srgbClr val="FFFF66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71482" name="Oval 122"/>
          <p:cNvSpPr>
            <a:spLocks noChangeArrowheads="1"/>
          </p:cNvSpPr>
          <p:nvPr/>
        </p:nvSpPr>
        <p:spPr bwMode="auto">
          <a:xfrm>
            <a:off x="3032125" y="2390775"/>
            <a:ext cx="152400" cy="160338"/>
          </a:xfrm>
          <a:prstGeom prst="ellipse">
            <a:avLst/>
          </a:prstGeom>
          <a:solidFill>
            <a:srgbClr val="FFFF66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71483" name="Oval 123"/>
          <p:cNvSpPr>
            <a:spLocks noChangeArrowheads="1"/>
          </p:cNvSpPr>
          <p:nvPr/>
        </p:nvSpPr>
        <p:spPr bwMode="auto">
          <a:xfrm>
            <a:off x="3946525" y="2390775"/>
            <a:ext cx="152400" cy="160338"/>
          </a:xfrm>
          <a:prstGeom prst="ellipse">
            <a:avLst/>
          </a:prstGeom>
          <a:solidFill>
            <a:srgbClr val="FFFF66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71484" name="Oval 124"/>
          <p:cNvSpPr>
            <a:spLocks noChangeArrowheads="1"/>
          </p:cNvSpPr>
          <p:nvPr/>
        </p:nvSpPr>
        <p:spPr bwMode="auto">
          <a:xfrm>
            <a:off x="4327525" y="2390775"/>
            <a:ext cx="152400" cy="160338"/>
          </a:xfrm>
          <a:prstGeom prst="ellipse">
            <a:avLst/>
          </a:prstGeom>
          <a:solidFill>
            <a:srgbClr val="FFFF66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71485" name="Oval 125"/>
          <p:cNvSpPr>
            <a:spLocks noChangeArrowheads="1"/>
          </p:cNvSpPr>
          <p:nvPr/>
        </p:nvSpPr>
        <p:spPr bwMode="auto">
          <a:xfrm>
            <a:off x="5622925" y="2390775"/>
            <a:ext cx="152400" cy="160338"/>
          </a:xfrm>
          <a:prstGeom prst="ellipse">
            <a:avLst/>
          </a:prstGeom>
          <a:solidFill>
            <a:srgbClr val="FFFF66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71486" name="Oval 126"/>
          <p:cNvSpPr>
            <a:spLocks noChangeArrowheads="1"/>
          </p:cNvSpPr>
          <p:nvPr/>
        </p:nvSpPr>
        <p:spPr bwMode="auto">
          <a:xfrm>
            <a:off x="5241925" y="2390775"/>
            <a:ext cx="152400" cy="160338"/>
          </a:xfrm>
          <a:prstGeom prst="ellipse">
            <a:avLst/>
          </a:prstGeom>
          <a:solidFill>
            <a:srgbClr val="FFFF66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71487" name="Oval 127"/>
          <p:cNvSpPr>
            <a:spLocks noChangeArrowheads="1"/>
          </p:cNvSpPr>
          <p:nvPr/>
        </p:nvSpPr>
        <p:spPr bwMode="auto">
          <a:xfrm>
            <a:off x="6918325" y="2390775"/>
            <a:ext cx="152400" cy="160338"/>
          </a:xfrm>
          <a:prstGeom prst="ellipse">
            <a:avLst/>
          </a:prstGeom>
          <a:solidFill>
            <a:srgbClr val="FFFF66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71488" name="Oval 128"/>
          <p:cNvSpPr>
            <a:spLocks noChangeArrowheads="1"/>
          </p:cNvSpPr>
          <p:nvPr/>
        </p:nvSpPr>
        <p:spPr bwMode="auto">
          <a:xfrm>
            <a:off x="7832725" y="2390775"/>
            <a:ext cx="152400" cy="160338"/>
          </a:xfrm>
          <a:prstGeom prst="ellipse">
            <a:avLst/>
          </a:prstGeom>
          <a:solidFill>
            <a:srgbClr val="FFFF66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71489" name="Oval 129"/>
          <p:cNvSpPr>
            <a:spLocks noChangeArrowheads="1"/>
          </p:cNvSpPr>
          <p:nvPr/>
        </p:nvSpPr>
        <p:spPr bwMode="auto">
          <a:xfrm>
            <a:off x="6537325" y="2390775"/>
            <a:ext cx="152400" cy="160338"/>
          </a:xfrm>
          <a:prstGeom prst="ellipse">
            <a:avLst/>
          </a:prstGeom>
          <a:solidFill>
            <a:srgbClr val="FFFF66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grpSp>
        <p:nvGrpSpPr>
          <p:cNvPr id="35945" name="Group 140"/>
          <p:cNvGrpSpPr>
            <a:grpSpLocks/>
          </p:cNvGrpSpPr>
          <p:nvPr/>
        </p:nvGrpSpPr>
        <p:grpSpPr bwMode="auto">
          <a:xfrm>
            <a:off x="1547813" y="4292600"/>
            <a:ext cx="657225" cy="723900"/>
            <a:chOff x="975" y="2704"/>
            <a:chExt cx="414" cy="456"/>
          </a:xfrm>
        </p:grpSpPr>
        <p:sp>
          <p:nvSpPr>
            <p:cNvPr id="271474" name="Text Box 114"/>
            <p:cNvSpPr txBox="1">
              <a:spLocks noChangeArrowheads="1"/>
            </p:cNvSpPr>
            <p:nvPr/>
          </p:nvSpPr>
          <p:spPr bwMode="auto">
            <a:xfrm>
              <a:off x="975" y="2871"/>
              <a:ext cx="414" cy="2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 b="0">
                  <a:solidFill>
                    <a:srgbClr val="FFFF66"/>
                  </a:solidFill>
                  <a:cs typeface="+mn-cs"/>
                </a:rPr>
                <a:t>y[k]</a:t>
              </a:r>
              <a:endParaRPr lang="en-US">
                <a:solidFill>
                  <a:srgbClr val="FFFF66"/>
                </a:solidFill>
                <a:cs typeface="+mn-cs"/>
              </a:endParaRPr>
            </a:p>
          </p:txBody>
        </p:sp>
        <p:sp>
          <p:nvSpPr>
            <p:cNvPr id="271475" name="Text Box 115"/>
            <p:cNvSpPr txBox="1">
              <a:spLocks noChangeArrowheads="1"/>
            </p:cNvSpPr>
            <p:nvPr/>
          </p:nvSpPr>
          <p:spPr bwMode="auto">
            <a:xfrm>
              <a:off x="1023" y="2772"/>
              <a:ext cx="162" cy="2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>
                  <a:solidFill>
                    <a:srgbClr val="FFFF66"/>
                  </a:solidFill>
                  <a:cs typeface="+mn-cs"/>
                </a:rPr>
                <a:t>~</a:t>
              </a:r>
            </a:p>
          </p:txBody>
        </p:sp>
        <p:sp>
          <p:nvSpPr>
            <p:cNvPr id="271499" name="Text Box 139"/>
            <p:cNvSpPr txBox="1">
              <a:spLocks noChangeArrowheads="1"/>
            </p:cNvSpPr>
            <p:nvPr/>
          </p:nvSpPr>
          <p:spPr bwMode="auto">
            <a:xfrm>
              <a:off x="1020" y="2704"/>
              <a:ext cx="162" cy="2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>
                  <a:solidFill>
                    <a:srgbClr val="FFFF66"/>
                  </a:solidFill>
                  <a:cs typeface="+mn-cs"/>
                </a:rPr>
                <a:t>~</a:t>
              </a:r>
            </a:p>
          </p:txBody>
        </p:sp>
      </p:grpSp>
      <p:sp>
        <p:nvSpPr>
          <p:cNvPr id="35946" name="TextBox 1"/>
          <p:cNvSpPr txBox="1">
            <a:spLocks noChangeArrowheads="1"/>
          </p:cNvSpPr>
          <p:nvPr/>
        </p:nvSpPr>
        <p:spPr bwMode="auto">
          <a:xfrm>
            <a:off x="6336196" y="5841268"/>
            <a:ext cx="2595562" cy="369888"/>
          </a:xfrm>
          <a:prstGeom prst="rect">
            <a:avLst/>
          </a:prstGeom>
          <a:solidFill>
            <a:srgbClr val="FF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b="0">
                <a:solidFill>
                  <a:srgbClr val="FF0000"/>
                </a:solidFill>
              </a:rPr>
              <a:t>Now 1 page of maths…</a:t>
            </a:r>
          </a:p>
        </p:txBody>
      </p:sp>
      <p:sp>
        <p:nvSpPr>
          <p:cNvPr id="130" name="Rectangle 2"/>
          <p:cNvSpPr>
            <a:spLocks noGrp="1" noChangeArrowheads="1"/>
          </p:cNvSpPr>
          <p:nvPr>
            <p:ph type="title"/>
          </p:nvPr>
        </p:nvSpPr>
        <p:spPr>
          <a:xfrm>
            <a:off x="292100" y="93663"/>
            <a:ext cx="8547100" cy="781050"/>
          </a:xfrm>
        </p:spPr>
        <p:txBody>
          <a:bodyPr/>
          <a:lstStyle/>
          <a:p>
            <a:pPr>
              <a:defRPr/>
            </a:pPr>
            <a:r>
              <a:rPr lang="en-US" sz="3200" dirty="0" smtClean="0">
                <a:cs typeface="+mj-cs"/>
              </a:rPr>
              <a:t>FIR  /  4. Lossless Lattice Realization</a:t>
            </a:r>
          </a:p>
        </p:txBody>
      </p:sp>
    </p:spTree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90600"/>
            <a:ext cx="8710613" cy="5289550"/>
          </a:xfrm>
        </p:spPr>
        <p:txBody>
          <a:bodyPr/>
          <a:lstStyle/>
          <a:p>
            <a:pPr>
              <a:buFontTx/>
              <a:buNone/>
              <a:defRPr/>
            </a:pPr>
            <a:endParaRPr lang="en-US" sz="2400" b="0" dirty="0" smtClean="0">
              <a:cs typeface="+mn-cs"/>
            </a:endParaRPr>
          </a:p>
          <a:p>
            <a:pPr>
              <a:buFontTx/>
              <a:buNone/>
              <a:defRPr/>
            </a:pPr>
            <a:r>
              <a:rPr lang="en-US" sz="2400" b="0" dirty="0" smtClean="0">
                <a:cs typeface="+mn-cs"/>
              </a:rPr>
              <a:t>From </a:t>
            </a:r>
            <a:r>
              <a:rPr lang="en-US" sz="1600" b="0" dirty="0" smtClean="0">
                <a:cs typeface="+mn-cs"/>
              </a:rPr>
              <a:t>(*)</a:t>
            </a:r>
            <a:r>
              <a:rPr lang="en-US" sz="2400" b="0" dirty="0" smtClean="0">
                <a:cs typeface="+mn-cs"/>
              </a:rPr>
              <a:t>  </a:t>
            </a:r>
            <a:r>
              <a:rPr lang="en-US" sz="1800" b="0" dirty="0" smtClean="0">
                <a:cs typeface="+mn-cs"/>
              </a:rPr>
              <a:t>(page 14),</a:t>
            </a:r>
            <a:r>
              <a:rPr lang="en-US" sz="2400" b="0" dirty="0" smtClean="0">
                <a:cs typeface="+mn-cs"/>
              </a:rPr>
              <a:t>  it follows that  </a:t>
            </a:r>
            <a:r>
              <a:rPr lang="en-US" sz="1600" b="0" dirty="0" smtClean="0">
                <a:cs typeface="+mn-cs"/>
              </a:rPr>
              <a:t>(**)</a:t>
            </a:r>
            <a:r>
              <a:rPr lang="en-US" sz="2400" b="0" dirty="0" smtClean="0">
                <a:cs typeface="+mn-cs"/>
              </a:rPr>
              <a:t>                                  </a:t>
            </a:r>
          </a:p>
          <a:p>
            <a:pPr>
              <a:buFontTx/>
              <a:buNone/>
              <a:defRPr/>
            </a:pPr>
            <a:endParaRPr lang="en-US" sz="2400" b="0" dirty="0" smtClean="0">
              <a:cs typeface="+mn-cs"/>
            </a:endParaRPr>
          </a:p>
          <a:p>
            <a:pPr>
              <a:buFontTx/>
              <a:buNone/>
              <a:defRPr/>
            </a:pPr>
            <a:endParaRPr lang="en-US" sz="2400" b="0" dirty="0" smtClean="0">
              <a:cs typeface="+mn-cs"/>
            </a:endParaRPr>
          </a:p>
          <a:p>
            <a:pPr>
              <a:buFontTx/>
              <a:buNone/>
              <a:defRPr/>
            </a:pPr>
            <a:r>
              <a:rPr lang="en-US" sz="2400" b="0" dirty="0" smtClean="0">
                <a:cs typeface="+mn-cs"/>
              </a:rPr>
              <a:t>Hence there exists a rotation angle </a:t>
            </a:r>
            <a:r>
              <a:rPr lang="en-US" sz="2400" b="0" dirty="0" err="1" smtClean="0">
                <a:cs typeface="+mn-cs"/>
              </a:rPr>
              <a:t>θ</a:t>
            </a:r>
            <a:r>
              <a:rPr lang="en-US" sz="1600" b="0" dirty="0" err="1" smtClean="0">
                <a:cs typeface="+mn-cs"/>
              </a:rPr>
              <a:t>o</a:t>
            </a:r>
            <a:r>
              <a:rPr lang="en-US" sz="2400" b="0" dirty="0" smtClean="0">
                <a:cs typeface="+mn-cs"/>
              </a:rPr>
              <a:t> such that </a:t>
            </a:r>
            <a:endParaRPr lang="en-US" b="0" dirty="0" smtClean="0">
              <a:cs typeface="+mn-cs"/>
            </a:endParaRPr>
          </a:p>
          <a:p>
            <a:pPr>
              <a:defRPr/>
            </a:pPr>
            <a:endParaRPr lang="en-US" dirty="0" smtClean="0">
              <a:cs typeface="+mn-cs"/>
            </a:endParaRPr>
          </a:p>
          <a:p>
            <a:pPr>
              <a:defRPr/>
            </a:pPr>
            <a:endParaRPr lang="en-US" dirty="0" smtClean="0">
              <a:cs typeface="+mn-cs"/>
            </a:endParaRPr>
          </a:p>
          <a:p>
            <a:pPr>
              <a:defRPr/>
            </a:pPr>
            <a:endParaRPr lang="en-US" dirty="0" smtClean="0">
              <a:cs typeface="+mn-cs"/>
            </a:endParaRPr>
          </a:p>
        </p:txBody>
      </p:sp>
      <p:graphicFrame>
        <p:nvGraphicFramePr>
          <p:cNvPr id="36867" name="Object 4"/>
          <p:cNvGraphicFramePr>
            <a:graphicFrameLocks noChangeAspect="1"/>
          </p:cNvGraphicFramePr>
          <p:nvPr/>
        </p:nvGraphicFramePr>
        <p:xfrm>
          <a:off x="263525" y="4005263"/>
          <a:ext cx="8448675" cy="2224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048" name="Equation" r:id="rId3" imgW="5308600" imgH="1485900" progId="Equation.3">
                  <p:embed/>
                </p:oleObj>
              </mc:Choice>
              <mc:Fallback>
                <p:oleObj name="Equation" r:id="rId3" imgW="5308600" imgH="14859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525" y="4005263"/>
                        <a:ext cx="8448675" cy="2224087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68" name="Object 6"/>
          <p:cNvGraphicFramePr>
            <a:graphicFrameLocks noChangeAspect="1"/>
          </p:cNvGraphicFramePr>
          <p:nvPr/>
        </p:nvGraphicFramePr>
        <p:xfrm>
          <a:off x="271463" y="2708275"/>
          <a:ext cx="6821487" cy="75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049" name="Equation" r:id="rId5" imgW="4305300" imgH="635000" progId="Equation.3">
                  <p:embed/>
                </p:oleObj>
              </mc:Choice>
              <mc:Fallback>
                <p:oleObj name="Equation" r:id="rId5" imgW="4305300" imgH="6350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463" y="2708275"/>
                        <a:ext cx="6821487" cy="755650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69" name="Object 5"/>
          <p:cNvGraphicFramePr>
            <a:graphicFrameLocks noChangeAspect="1"/>
          </p:cNvGraphicFramePr>
          <p:nvPr/>
        </p:nvGraphicFramePr>
        <p:xfrm>
          <a:off x="269875" y="1016000"/>
          <a:ext cx="7542213" cy="1111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050" name="Equation" r:id="rId7" imgW="3479800" imgH="635000" progId="Equation.3">
                  <p:embed/>
                </p:oleObj>
              </mc:Choice>
              <mc:Fallback>
                <p:oleObj name="Equation" r:id="rId7" imgW="3479800" imgH="6350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875" y="1016000"/>
                        <a:ext cx="7542213" cy="1111250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2399" name="Rectangle 15"/>
          <p:cNvSpPr>
            <a:spLocks noChangeArrowheads="1"/>
          </p:cNvSpPr>
          <p:nvPr/>
        </p:nvSpPr>
        <p:spPr bwMode="auto">
          <a:xfrm>
            <a:off x="4283075" y="1125538"/>
            <a:ext cx="396875" cy="950912"/>
          </a:xfrm>
          <a:prstGeom prst="rect">
            <a:avLst/>
          </a:prstGeom>
          <a:solidFill>
            <a:schemeClr val="hlink">
              <a:alpha val="50000"/>
            </a:schemeClr>
          </a:solidFill>
          <a:ln w="38100" cmpd="sng">
            <a:solidFill>
              <a:srgbClr val="FFFFFF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72400" name="Rectangle 16"/>
          <p:cNvSpPr>
            <a:spLocks noChangeArrowheads="1"/>
          </p:cNvSpPr>
          <p:nvPr/>
        </p:nvSpPr>
        <p:spPr bwMode="auto">
          <a:xfrm>
            <a:off x="1979613" y="1125538"/>
            <a:ext cx="396875" cy="950912"/>
          </a:xfrm>
          <a:prstGeom prst="rect">
            <a:avLst/>
          </a:prstGeom>
          <a:solidFill>
            <a:schemeClr val="hlink">
              <a:alpha val="50000"/>
            </a:schemeClr>
          </a:solidFill>
          <a:ln w="28575" cmpd="sng">
            <a:solidFill>
              <a:srgbClr val="FFFFFF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graphicFrame>
        <p:nvGraphicFramePr>
          <p:cNvPr id="36872" name="Object 18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4806033"/>
              </p:ext>
            </p:extLst>
          </p:nvPr>
        </p:nvGraphicFramePr>
        <p:xfrm>
          <a:off x="287525" y="6413499"/>
          <a:ext cx="6102164" cy="4092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051" name="Equation" r:id="rId9" imgW="4483100" imgH="368300" progId="Equation.3">
                  <p:embed/>
                </p:oleObj>
              </mc:Choice>
              <mc:Fallback>
                <p:oleObj name="Equation" r:id="rId9" imgW="4483100" imgH="368300" progId="Equation.3">
                  <p:embed/>
                  <p:pic>
                    <p:nvPicPr>
                      <p:cNvPr id="0" name="Object 18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7525" y="6413499"/>
                        <a:ext cx="6102164" cy="409239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143"/>
          <p:cNvSpPr>
            <a:spLocks noChangeArrowheads="1"/>
          </p:cNvSpPr>
          <p:nvPr/>
        </p:nvSpPr>
        <p:spPr bwMode="auto">
          <a:xfrm>
            <a:off x="3455988" y="5157788"/>
            <a:ext cx="431800" cy="395287"/>
          </a:xfrm>
          <a:prstGeom prst="rect">
            <a:avLst/>
          </a:prstGeom>
          <a:solidFill>
            <a:schemeClr val="hlink">
              <a:alpha val="50000"/>
            </a:schemeClr>
          </a:solidFill>
          <a:ln w="38100" cmpd="sng">
            <a:solidFill>
              <a:srgbClr val="FFFFFF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" name="Rectangle 1143"/>
          <p:cNvSpPr>
            <a:spLocks noChangeArrowheads="1"/>
          </p:cNvSpPr>
          <p:nvPr/>
        </p:nvSpPr>
        <p:spPr bwMode="auto">
          <a:xfrm>
            <a:off x="7632700" y="5192713"/>
            <a:ext cx="395288" cy="539750"/>
          </a:xfrm>
          <a:prstGeom prst="rect">
            <a:avLst/>
          </a:prstGeom>
          <a:solidFill>
            <a:schemeClr val="hlink">
              <a:alpha val="50000"/>
            </a:schemeClr>
          </a:solidFill>
          <a:ln w="38100" cmpd="sng">
            <a:solidFill>
              <a:srgbClr val="FFFFFF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6875" name="TextBox 2"/>
          <p:cNvSpPr txBox="1">
            <a:spLocks noChangeArrowheads="1"/>
          </p:cNvSpPr>
          <p:nvPr/>
        </p:nvSpPr>
        <p:spPr bwMode="auto">
          <a:xfrm>
            <a:off x="7343775" y="2708275"/>
            <a:ext cx="147478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b="0"/>
              <a:t>= orthogonal </a:t>
            </a:r>
          </a:p>
          <a:p>
            <a:r>
              <a:rPr lang="en-US" sz="1800" b="0"/>
              <a:t>vectors</a:t>
            </a:r>
          </a:p>
        </p:txBody>
      </p:sp>
      <p:sp>
        <p:nvSpPr>
          <p:cNvPr id="36876" name="TextBox 16"/>
          <p:cNvSpPr txBox="1">
            <a:spLocks noChangeArrowheads="1"/>
          </p:cNvSpPr>
          <p:nvPr/>
        </p:nvSpPr>
        <p:spPr bwMode="auto">
          <a:xfrm>
            <a:off x="7235825" y="5768975"/>
            <a:ext cx="102870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ts val="1500"/>
              </a:lnSpc>
              <a:spcBef>
                <a:spcPct val="0"/>
              </a:spcBef>
            </a:pPr>
            <a:r>
              <a:rPr lang="en-US" sz="1600" b="0"/>
              <a:t>order </a:t>
            </a:r>
          </a:p>
          <a:p>
            <a:pPr>
              <a:lnSpc>
                <a:spcPts val="1500"/>
              </a:lnSpc>
              <a:spcBef>
                <a:spcPct val="0"/>
              </a:spcBef>
            </a:pPr>
            <a:r>
              <a:rPr lang="en-US" sz="1600" b="0"/>
              <a:t>reduction</a:t>
            </a:r>
          </a:p>
        </p:txBody>
      </p:sp>
      <p:sp>
        <p:nvSpPr>
          <p:cNvPr id="15" name="Rectangle 2"/>
          <p:cNvSpPr>
            <a:spLocks noGrp="1" noChangeArrowheads="1"/>
          </p:cNvSpPr>
          <p:nvPr>
            <p:ph type="title"/>
          </p:nvPr>
        </p:nvSpPr>
        <p:spPr>
          <a:xfrm>
            <a:off x="292100" y="93663"/>
            <a:ext cx="8547100" cy="781050"/>
          </a:xfrm>
        </p:spPr>
        <p:txBody>
          <a:bodyPr/>
          <a:lstStyle/>
          <a:p>
            <a:pPr>
              <a:defRPr/>
            </a:pPr>
            <a:r>
              <a:rPr lang="en-US" sz="3200" dirty="0" smtClean="0">
                <a:cs typeface="+mj-cs"/>
              </a:rPr>
              <a:t>FIR  /  4. Lossless Lattice Realization</a:t>
            </a:r>
          </a:p>
        </p:txBody>
      </p:sp>
    </p:spTree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2875" y="981075"/>
            <a:ext cx="8858250" cy="5289550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en-US" sz="2400" b="0" dirty="0" smtClean="0">
                <a:cs typeface="+mn-cs"/>
              </a:rPr>
              <a:t>This is equivalent to...   </a:t>
            </a:r>
          </a:p>
          <a:p>
            <a:pPr>
              <a:defRPr/>
            </a:pPr>
            <a:endParaRPr lang="en-US" sz="2400" b="0" dirty="0" smtClean="0">
              <a:cs typeface="+mn-cs"/>
            </a:endParaRPr>
          </a:p>
          <a:p>
            <a:pPr>
              <a:defRPr/>
            </a:pPr>
            <a:endParaRPr lang="en-US" sz="2400" b="0" dirty="0" smtClean="0">
              <a:cs typeface="+mn-cs"/>
            </a:endParaRPr>
          </a:p>
          <a:p>
            <a:pPr>
              <a:defRPr/>
            </a:pPr>
            <a:endParaRPr lang="en-US" dirty="0" smtClean="0">
              <a:cs typeface="+mn-cs"/>
            </a:endParaRPr>
          </a:p>
          <a:p>
            <a:pPr>
              <a:defRPr/>
            </a:pPr>
            <a:endParaRPr lang="en-US" dirty="0" smtClean="0">
              <a:cs typeface="+mn-cs"/>
            </a:endParaRPr>
          </a:p>
          <a:p>
            <a:pPr>
              <a:defRPr/>
            </a:pPr>
            <a:endParaRPr lang="en-US" dirty="0" smtClean="0">
              <a:cs typeface="+mn-cs"/>
            </a:endParaRPr>
          </a:p>
          <a:p>
            <a:pPr>
              <a:defRPr/>
            </a:pPr>
            <a:endParaRPr lang="en-US" dirty="0" smtClean="0">
              <a:cs typeface="+mn-cs"/>
            </a:endParaRPr>
          </a:p>
          <a:p>
            <a:pPr>
              <a:defRPr/>
            </a:pPr>
            <a:endParaRPr lang="en-US" dirty="0" smtClean="0">
              <a:cs typeface="+mn-cs"/>
            </a:endParaRPr>
          </a:p>
          <a:p>
            <a:pPr>
              <a:buFontTx/>
              <a:buNone/>
              <a:defRPr/>
            </a:pPr>
            <a:r>
              <a:rPr lang="en-US" sz="2000" b="0" dirty="0" smtClean="0">
                <a:cs typeface="+mn-cs"/>
              </a:rPr>
              <a:t>                                       Now shaded graph</a:t>
            </a:r>
            <a:r>
              <a:rPr lang="en-US" sz="2400" b="0" dirty="0" smtClean="0">
                <a:cs typeface="+mn-cs"/>
              </a:rPr>
              <a:t> </a:t>
            </a:r>
            <a:r>
              <a:rPr lang="en-US" sz="2000" b="0" dirty="0" smtClean="0">
                <a:cs typeface="+mn-cs"/>
              </a:rPr>
              <a:t>can again be proved (***) to be                         </a:t>
            </a:r>
          </a:p>
          <a:p>
            <a:pPr>
              <a:buFontTx/>
              <a:buNone/>
              <a:defRPr/>
            </a:pPr>
            <a:r>
              <a:rPr lang="en-US" sz="2000" b="0" dirty="0" smtClean="0">
                <a:cs typeface="+mn-cs"/>
              </a:rPr>
              <a:t>                                       power complementary system </a:t>
            </a:r>
            <a:r>
              <a:rPr lang="en-US" sz="1600" b="0" dirty="0" smtClean="0">
                <a:cs typeface="+mn-cs"/>
              </a:rPr>
              <a:t>(Intuition? Hint: p.21). </a:t>
            </a:r>
          </a:p>
          <a:p>
            <a:pPr>
              <a:buFontTx/>
              <a:buNone/>
              <a:defRPr/>
            </a:pPr>
            <a:r>
              <a:rPr lang="en-US" sz="2400" b="0" dirty="0" smtClean="0">
                <a:cs typeface="+mn-cs"/>
              </a:rPr>
              <a:t>                                Hence can repeat procedure…  </a:t>
            </a:r>
          </a:p>
        </p:txBody>
      </p:sp>
      <p:grpSp>
        <p:nvGrpSpPr>
          <p:cNvPr id="37891" name="Group 186"/>
          <p:cNvGrpSpPr>
            <a:grpSpLocks/>
          </p:cNvGrpSpPr>
          <p:nvPr/>
        </p:nvGrpSpPr>
        <p:grpSpPr bwMode="auto">
          <a:xfrm>
            <a:off x="287338" y="1233488"/>
            <a:ext cx="8648700" cy="4427537"/>
            <a:chOff x="204" y="913"/>
            <a:chExt cx="5448" cy="2856"/>
          </a:xfrm>
        </p:grpSpPr>
        <p:sp>
          <p:nvSpPr>
            <p:cNvPr id="273413" name="Line 5"/>
            <p:cNvSpPr>
              <a:spLocks noChangeShapeType="1"/>
            </p:cNvSpPr>
            <p:nvPr/>
          </p:nvSpPr>
          <p:spPr bwMode="auto">
            <a:xfrm flipH="1">
              <a:off x="1440" y="3648"/>
              <a:ext cx="96" cy="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66"/>
                  </a:solidFill>
                  <a:round/>
                  <a:headEnd type="none" w="sm" len="sm"/>
                  <a:tailEnd type="triangl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73415" name="Text Box 7"/>
            <p:cNvSpPr txBox="1">
              <a:spLocks noChangeArrowheads="1"/>
            </p:cNvSpPr>
            <p:nvPr/>
          </p:nvSpPr>
          <p:spPr bwMode="auto">
            <a:xfrm>
              <a:off x="2555" y="957"/>
              <a:ext cx="425" cy="2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 b="0">
                  <a:solidFill>
                    <a:srgbClr val="FFFF66"/>
                  </a:solidFill>
                  <a:cs typeface="+mn-cs"/>
                </a:rPr>
                <a:t>u[k]</a:t>
              </a:r>
              <a:endParaRPr lang="en-US">
                <a:solidFill>
                  <a:srgbClr val="FFFF66"/>
                </a:solidFill>
                <a:cs typeface="+mn-cs"/>
              </a:endParaRPr>
            </a:p>
          </p:txBody>
        </p:sp>
        <p:sp>
          <p:nvSpPr>
            <p:cNvPr id="273416" name="Text Box 8"/>
            <p:cNvSpPr txBox="1">
              <a:spLocks noChangeArrowheads="1"/>
            </p:cNvSpPr>
            <p:nvPr/>
          </p:nvSpPr>
          <p:spPr bwMode="auto">
            <a:xfrm>
              <a:off x="4886" y="957"/>
              <a:ext cx="596" cy="2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 b="0">
                  <a:solidFill>
                    <a:srgbClr val="FFFF66"/>
                  </a:solidFill>
                  <a:cs typeface="+mn-cs"/>
                </a:rPr>
                <a:t>u[k-3]</a:t>
              </a:r>
              <a:endParaRPr lang="en-US">
                <a:solidFill>
                  <a:srgbClr val="FFFF66"/>
                </a:solidFill>
                <a:cs typeface="+mn-cs"/>
              </a:endParaRPr>
            </a:p>
          </p:txBody>
        </p:sp>
        <p:grpSp>
          <p:nvGrpSpPr>
            <p:cNvPr id="37896" name="Group 9"/>
            <p:cNvGrpSpPr>
              <a:grpSpLocks/>
            </p:cNvGrpSpPr>
            <p:nvPr/>
          </p:nvGrpSpPr>
          <p:grpSpPr bwMode="auto">
            <a:xfrm>
              <a:off x="2985" y="1198"/>
              <a:ext cx="285" cy="283"/>
              <a:chOff x="1008" y="2092"/>
              <a:chExt cx="288" cy="288"/>
            </a:xfrm>
          </p:grpSpPr>
          <p:sp>
            <p:nvSpPr>
              <p:cNvPr id="273418" name="Rectangle 10"/>
              <p:cNvSpPr>
                <a:spLocks noChangeArrowheads="1"/>
              </p:cNvSpPr>
              <p:nvPr/>
            </p:nvSpPr>
            <p:spPr bwMode="auto">
              <a:xfrm>
                <a:off x="1008" y="2092"/>
                <a:ext cx="288" cy="302"/>
              </a:xfrm>
              <a:prstGeom prst="rect">
                <a:avLst/>
              </a:prstGeom>
              <a:noFill/>
              <a:ln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graphicFrame>
            <p:nvGraphicFramePr>
              <p:cNvPr id="38029" name="Object 11"/>
              <p:cNvGraphicFramePr>
                <a:graphicFrameLocks noChangeAspect="1"/>
              </p:cNvGraphicFramePr>
              <p:nvPr/>
            </p:nvGraphicFramePr>
            <p:xfrm>
              <a:off x="1056" y="2112"/>
              <a:ext cx="208" cy="24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8391" name="Equation" r:id="rId3" imgW="139579" imgH="164957" progId="Equation.3">
                      <p:embed/>
                    </p:oleObj>
                  </mc:Choice>
                  <mc:Fallback>
                    <p:oleObj name="Equation" r:id="rId3" imgW="139579" imgH="164957" progId="Equation.3">
                      <p:embed/>
                      <p:pic>
                        <p:nvPicPr>
                          <p:cNvPr id="0" name="Object 11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056" y="2112"/>
                            <a:ext cx="208" cy="244"/>
                          </a:xfrm>
                          <a:prstGeom prst="rect">
                            <a:avLst/>
                          </a:prstGeom>
                          <a:solidFill>
                            <a:srgbClr val="FFFF66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273420" name="Line 12"/>
            <p:cNvSpPr>
              <a:spLocks noChangeShapeType="1"/>
            </p:cNvSpPr>
            <p:nvPr/>
          </p:nvSpPr>
          <p:spPr bwMode="auto">
            <a:xfrm>
              <a:off x="2652" y="1340"/>
              <a:ext cx="0" cy="471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73421" name="Line 13"/>
            <p:cNvSpPr>
              <a:spLocks noChangeShapeType="1"/>
            </p:cNvSpPr>
            <p:nvPr/>
          </p:nvSpPr>
          <p:spPr bwMode="auto">
            <a:xfrm>
              <a:off x="2461" y="1340"/>
              <a:ext cx="524" cy="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73422" name="Text Box 14"/>
            <p:cNvSpPr txBox="1">
              <a:spLocks noChangeArrowheads="1"/>
            </p:cNvSpPr>
            <p:nvPr/>
          </p:nvSpPr>
          <p:spPr bwMode="auto">
            <a:xfrm>
              <a:off x="3173" y="957"/>
              <a:ext cx="596" cy="2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 b="0">
                  <a:solidFill>
                    <a:srgbClr val="FFFF66"/>
                  </a:solidFill>
                  <a:cs typeface="+mn-cs"/>
                </a:rPr>
                <a:t>u[k-2]</a:t>
              </a:r>
              <a:endParaRPr lang="en-US">
                <a:solidFill>
                  <a:srgbClr val="FFFF66"/>
                </a:solidFill>
                <a:cs typeface="+mn-cs"/>
              </a:endParaRPr>
            </a:p>
          </p:txBody>
        </p:sp>
        <p:sp>
          <p:nvSpPr>
            <p:cNvPr id="273423" name="Line 15"/>
            <p:cNvSpPr>
              <a:spLocks noChangeShapeType="1"/>
            </p:cNvSpPr>
            <p:nvPr/>
          </p:nvSpPr>
          <p:spPr bwMode="auto">
            <a:xfrm>
              <a:off x="3461" y="1340"/>
              <a:ext cx="0" cy="471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73424" name="Oval 16"/>
            <p:cNvSpPr>
              <a:spLocks noChangeArrowheads="1"/>
            </p:cNvSpPr>
            <p:nvPr/>
          </p:nvSpPr>
          <p:spPr bwMode="auto">
            <a:xfrm>
              <a:off x="2509" y="1810"/>
              <a:ext cx="285" cy="284"/>
            </a:xfrm>
            <a:prstGeom prst="ellips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73425" name="Text Box 17"/>
            <p:cNvSpPr txBox="1">
              <a:spLocks noChangeArrowheads="1"/>
            </p:cNvSpPr>
            <p:nvPr/>
          </p:nvSpPr>
          <p:spPr bwMode="auto">
            <a:xfrm>
              <a:off x="2542" y="1806"/>
              <a:ext cx="223" cy="2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>
                  <a:solidFill>
                    <a:srgbClr val="FFFF66"/>
                  </a:solidFill>
                  <a:cs typeface="+mn-cs"/>
                </a:rPr>
                <a:t>x</a:t>
              </a:r>
            </a:p>
          </p:txBody>
        </p:sp>
        <p:sp>
          <p:nvSpPr>
            <p:cNvPr id="273427" name="Line 19"/>
            <p:cNvSpPr>
              <a:spLocks noChangeShapeType="1"/>
            </p:cNvSpPr>
            <p:nvPr/>
          </p:nvSpPr>
          <p:spPr bwMode="auto">
            <a:xfrm>
              <a:off x="2653" y="2095"/>
              <a:ext cx="0" cy="472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73428" name="Oval 20"/>
            <p:cNvSpPr>
              <a:spLocks noChangeArrowheads="1"/>
            </p:cNvSpPr>
            <p:nvPr/>
          </p:nvSpPr>
          <p:spPr bwMode="auto">
            <a:xfrm>
              <a:off x="2510" y="2567"/>
              <a:ext cx="285" cy="286"/>
            </a:xfrm>
            <a:prstGeom prst="ellips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73429" name="Text Box 21"/>
            <p:cNvSpPr txBox="1">
              <a:spLocks noChangeArrowheads="1"/>
            </p:cNvSpPr>
            <p:nvPr/>
          </p:nvSpPr>
          <p:spPr bwMode="auto">
            <a:xfrm>
              <a:off x="2539" y="2562"/>
              <a:ext cx="228" cy="2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>
                  <a:solidFill>
                    <a:srgbClr val="FFFF66"/>
                  </a:solidFill>
                  <a:cs typeface="+mn-cs"/>
                </a:rPr>
                <a:t>+</a:t>
              </a:r>
            </a:p>
          </p:txBody>
        </p:sp>
        <p:sp>
          <p:nvSpPr>
            <p:cNvPr id="273430" name="Line 22"/>
            <p:cNvSpPr>
              <a:spLocks noChangeShapeType="1"/>
            </p:cNvSpPr>
            <p:nvPr/>
          </p:nvSpPr>
          <p:spPr bwMode="auto">
            <a:xfrm flipH="1">
              <a:off x="2794" y="2709"/>
              <a:ext cx="524" cy="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73431" name="Oval 23"/>
            <p:cNvSpPr>
              <a:spLocks noChangeArrowheads="1"/>
            </p:cNvSpPr>
            <p:nvPr/>
          </p:nvSpPr>
          <p:spPr bwMode="auto">
            <a:xfrm>
              <a:off x="3318" y="1810"/>
              <a:ext cx="285" cy="284"/>
            </a:xfrm>
            <a:prstGeom prst="ellips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73432" name="Text Box 24"/>
            <p:cNvSpPr txBox="1">
              <a:spLocks noChangeArrowheads="1"/>
            </p:cNvSpPr>
            <p:nvPr/>
          </p:nvSpPr>
          <p:spPr bwMode="auto">
            <a:xfrm>
              <a:off x="3351" y="1806"/>
              <a:ext cx="223" cy="2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>
                  <a:solidFill>
                    <a:srgbClr val="FFFF66"/>
                  </a:solidFill>
                  <a:cs typeface="+mn-cs"/>
                </a:rPr>
                <a:t>x</a:t>
              </a:r>
            </a:p>
          </p:txBody>
        </p:sp>
        <p:sp>
          <p:nvSpPr>
            <p:cNvPr id="273433" name="Line 25"/>
            <p:cNvSpPr>
              <a:spLocks noChangeShapeType="1"/>
            </p:cNvSpPr>
            <p:nvPr/>
          </p:nvSpPr>
          <p:spPr bwMode="auto">
            <a:xfrm>
              <a:off x="3176" y="1953"/>
              <a:ext cx="143" cy="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73435" name="Line 27"/>
            <p:cNvSpPr>
              <a:spLocks noChangeShapeType="1"/>
            </p:cNvSpPr>
            <p:nvPr/>
          </p:nvSpPr>
          <p:spPr bwMode="auto">
            <a:xfrm>
              <a:off x="3462" y="2095"/>
              <a:ext cx="0" cy="472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73436" name="Oval 28"/>
            <p:cNvSpPr>
              <a:spLocks noChangeArrowheads="1"/>
            </p:cNvSpPr>
            <p:nvPr/>
          </p:nvSpPr>
          <p:spPr bwMode="auto">
            <a:xfrm>
              <a:off x="3319" y="2567"/>
              <a:ext cx="285" cy="286"/>
            </a:xfrm>
            <a:prstGeom prst="ellips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73437" name="Text Box 29"/>
            <p:cNvSpPr txBox="1">
              <a:spLocks noChangeArrowheads="1"/>
            </p:cNvSpPr>
            <p:nvPr/>
          </p:nvSpPr>
          <p:spPr bwMode="auto">
            <a:xfrm>
              <a:off x="3348" y="2562"/>
              <a:ext cx="228" cy="2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>
                  <a:solidFill>
                    <a:srgbClr val="FFFF66"/>
                  </a:solidFill>
                  <a:cs typeface="+mn-cs"/>
                </a:rPr>
                <a:t>+</a:t>
              </a:r>
            </a:p>
          </p:txBody>
        </p:sp>
        <p:sp>
          <p:nvSpPr>
            <p:cNvPr id="273438" name="Line 30"/>
            <p:cNvSpPr>
              <a:spLocks noChangeShapeType="1"/>
            </p:cNvSpPr>
            <p:nvPr/>
          </p:nvSpPr>
          <p:spPr bwMode="auto">
            <a:xfrm flipH="1">
              <a:off x="3603" y="2708"/>
              <a:ext cx="524" cy="1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73439" name="Line 31"/>
            <p:cNvSpPr>
              <a:spLocks noChangeShapeType="1"/>
            </p:cNvSpPr>
            <p:nvPr/>
          </p:nvSpPr>
          <p:spPr bwMode="auto">
            <a:xfrm>
              <a:off x="3270" y="1340"/>
              <a:ext cx="524" cy="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73440" name="Oval 32"/>
            <p:cNvSpPr>
              <a:spLocks noChangeArrowheads="1"/>
            </p:cNvSpPr>
            <p:nvPr/>
          </p:nvSpPr>
          <p:spPr bwMode="auto">
            <a:xfrm>
              <a:off x="2747" y="2095"/>
              <a:ext cx="285" cy="289"/>
            </a:xfrm>
            <a:prstGeom prst="ellips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73441" name="Text Box 33"/>
            <p:cNvSpPr txBox="1">
              <a:spLocks noChangeArrowheads="1"/>
            </p:cNvSpPr>
            <p:nvPr/>
          </p:nvSpPr>
          <p:spPr bwMode="auto">
            <a:xfrm>
              <a:off x="2781" y="2082"/>
              <a:ext cx="223" cy="2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>
                  <a:solidFill>
                    <a:srgbClr val="FFFF66"/>
                  </a:solidFill>
                  <a:cs typeface="+mn-cs"/>
                </a:rPr>
                <a:t>x</a:t>
              </a:r>
            </a:p>
          </p:txBody>
        </p:sp>
        <p:sp>
          <p:nvSpPr>
            <p:cNvPr id="273442" name="Line 34"/>
            <p:cNvSpPr>
              <a:spLocks noChangeShapeType="1"/>
            </p:cNvSpPr>
            <p:nvPr/>
          </p:nvSpPr>
          <p:spPr bwMode="auto">
            <a:xfrm>
              <a:off x="3032" y="2236"/>
              <a:ext cx="143" cy="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triangl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73443" name="Line 35"/>
            <p:cNvSpPr>
              <a:spLocks noChangeShapeType="1"/>
            </p:cNvSpPr>
            <p:nvPr/>
          </p:nvSpPr>
          <p:spPr bwMode="auto">
            <a:xfrm>
              <a:off x="2890" y="2378"/>
              <a:ext cx="0" cy="472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73444" name="Oval 36"/>
            <p:cNvSpPr>
              <a:spLocks noChangeArrowheads="1"/>
            </p:cNvSpPr>
            <p:nvPr/>
          </p:nvSpPr>
          <p:spPr bwMode="auto">
            <a:xfrm>
              <a:off x="2747" y="2850"/>
              <a:ext cx="285" cy="283"/>
            </a:xfrm>
            <a:prstGeom prst="ellips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73445" name="Text Box 37"/>
            <p:cNvSpPr txBox="1">
              <a:spLocks noChangeArrowheads="1"/>
            </p:cNvSpPr>
            <p:nvPr/>
          </p:nvSpPr>
          <p:spPr bwMode="auto">
            <a:xfrm>
              <a:off x="2773" y="2845"/>
              <a:ext cx="228" cy="2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>
                  <a:solidFill>
                    <a:srgbClr val="FFFF66"/>
                  </a:solidFill>
                  <a:cs typeface="+mn-cs"/>
                </a:rPr>
                <a:t>+</a:t>
              </a:r>
            </a:p>
          </p:txBody>
        </p:sp>
        <p:sp>
          <p:nvSpPr>
            <p:cNvPr id="273446" name="Line 38"/>
            <p:cNvSpPr>
              <a:spLocks noChangeShapeType="1"/>
            </p:cNvSpPr>
            <p:nvPr/>
          </p:nvSpPr>
          <p:spPr bwMode="auto">
            <a:xfrm flipH="1">
              <a:off x="3032" y="2991"/>
              <a:ext cx="524" cy="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73447" name="Line 39"/>
            <p:cNvSpPr>
              <a:spLocks noChangeShapeType="1"/>
            </p:cNvSpPr>
            <p:nvPr/>
          </p:nvSpPr>
          <p:spPr bwMode="auto">
            <a:xfrm flipH="1">
              <a:off x="1907" y="2991"/>
              <a:ext cx="845" cy="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73448" name="Oval 40"/>
            <p:cNvSpPr>
              <a:spLocks noChangeArrowheads="1"/>
            </p:cNvSpPr>
            <p:nvPr/>
          </p:nvSpPr>
          <p:spPr bwMode="auto">
            <a:xfrm>
              <a:off x="3556" y="2095"/>
              <a:ext cx="285" cy="289"/>
            </a:xfrm>
            <a:prstGeom prst="ellips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73449" name="Text Box 41"/>
            <p:cNvSpPr txBox="1">
              <a:spLocks noChangeArrowheads="1"/>
            </p:cNvSpPr>
            <p:nvPr/>
          </p:nvSpPr>
          <p:spPr bwMode="auto">
            <a:xfrm>
              <a:off x="3581" y="2082"/>
              <a:ext cx="223" cy="2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>
                  <a:solidFill>
                    <a:srgbClr val="FFFF66"/>
                  </a:solidFill>
                  <a:cs typeface="+mn-cs"/>
                </a:rPr>
                <a:t>x</a:t>
              </a:r>
            </a:p>
          </p:txBody>
        </p:sp>
        <p:sp>
          <p:nvSpPr>
            <p:cNvPr id="273450" name="Line 42"/>
            <p:cNvSpPr>
              <a:spLocks noChangeShapeType="1"/>
            </p:cNvSpPr>
            <p:nvPr/>
          </p:nvSpPr>
          <p:spPr bwMode="auto">
            <a:xfrm>
              <a:off x="3698" y="2378"/>
              <a:ext cx="0" cy="472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73451" name="Oval 43"/>
            <p:cNvSpPr>
              <a:spLocks noChangeArrowheads="1"/>
            </p:cNvSpPr>
            <p:nvPr/>
          </p:nvSpPr>
          <p:spPr bwMode="auto">
            <a:xfrm>
              <a:off x="3556" y="2850"/>
              <a:ext cx="285" cy="283"/>
            </a:xfrm>
            <a:prstGeom prst="ellips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73452" name="Text Box 44"/>
            <p:cNvSpPr txBox="1">
              <a:spLocks noChangeArrowheads="1"/>
            </p:cNvSpPr>
            <p:nvPr/>
          </p:nvSpPr>
          <p:spPr bwMode="auto">
            <a:xfrm>
              <a:off x="3602" y="2845"/>
              <a:ext cx="228" cy="2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>
                  <a:solidFill>
                    <a:srgbClr val="FFFF66"/>
                  </a:solidFill>
                  <a:cs typeface="+mn-cs"/>
                </a:rPr>
                <a:t>+</a:t>
              </a:r>
            </a:p>
          </p:txBody>
        </p:sp>
        <p:sp>
          <p:nvSpPr>
            <p:cNvPr id="273454" name="Text Box 46"/>
            <p:cNvSpPr txBox="1">
              <a:spLocks noChangeArrowheads="1"/>
            </p:cNvSpPr>
            <p:nvPr/>
          </p:nvSpPr>
          <p:spPr bwMode="auto">
            <a:xfrm>
              <a:off x="3987" y="957"/>
              <a:ext cx="596" cy="2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 b="0">
                  <a:solidFill>
                    <a:srgbClr val="FFFF66"/>
                  </a:solidFill>
                  <a:cs typeface="+mn-cs"/>
                </a:rPr>
                <a:t>u[k-2]</a:t>
              </a:r>
              <a:endParaRPr lang="en-US">
                <a:solidFill>
                  <a:srgbClr val="FFFF66"/>
                </a:solidFill>
                <a:cs typeface="+mn-cs"/>
              </a:endParaRPr>
            </a:p>
          </p:txBody>
        </p:sp>
        <p:grpSp>
          <p:nvGrpSpPr>
            <p:cNvPr id="37929" name="Group 47"/>
            <p:cNvGrpSpPr>
              <a:grpSpLocks/>
            </p:cNvGrpSpPr>
            <p:nvPr/>
          </p:nvGrpSpPr>
          <p:grpSpPr bwMode="auto">
            <a:xfrm>
              <a:off x="3794" y="1198"/>
              <a:ext cx="285" cy="283"/>
              <a:chOff x="1008" y="2092"/>
              <a:chExt cx="288" cy="288"/>
            </a:xfrm>
          </p:grpSpPr>
          <p:sp>
            <p:nvSpPr>
              <p:cNvPr id="273456" name="Rectangle 48"/>
              <p:cNvSpPr>
                <a:spLocks noChangeArrowheads="1"/>
              </p:cNvSpPr>
              <p:nvPr/>
            </p:nvSpPr>
            <p:spPr bwMode="auto">
              <a:xfrm>
                <a:off x="1008" y="2092"/>
                <a:ext cx="288" cy="302"/>
              </a:xfrm>
              <a:prstGeom prst="rect">
                <a:avLst/>
              </a:prstGeom>
              <a:noFill/>
              <a:ln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graphicFrame>
            <p:nvGraphicFramePr>
              <p:cNvPr id="38027" name="Object 49"/>
              <p:cNvGraphicFramePr>
                <a:graphicFrameLocks noChangeAspect="1"/>
              </p:cNvGraphicFramePr>
              <p:nvPr/>
            </p:nvGraphicFramePr>
            <p:xfrm>
              <a:off x="1056" y="2112"/>
              <a:ext cx="208" cy="24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8392" name="Equation" r:id="rId5" imgW="139579" imgH="164957" progId="Equation.3">
                      <p:embed/>
                    </p:oleObj>
                  </mc:Choice>
                  <mc:Fallback>
                    <p:oleObj name="Equation" r:id="rId5" imgW="139579" imgH="164957" progId="Equation.3">
                      <p:embed/>
                      <p:pic>
                        <p:nvPicPr>
                          <p:cNvPr id="0" name="Object 49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056" y="2112"/>
                            <a:ext cx="208" cy="244"/>
                          </a:xfrm>
                          <a:prstGeom prst="rect">
                            <a:avLst/>
                          </a:prstGeom>
                          <a:solidFill>
                            <a:srgbClr val="FFFF66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273458" name="Line 50"/>
            <p:cNvSpPr>
              <a:spLocks noChangeShapeType="1"/>
            </p:cNvSpPr>
            <p:nvPr/>
          </p:nvSpPr>
          <p:spPr bwMode="auto">
            <a:xfrm>
              <a:off x="4274" y="1340"/>
              <a:ext cx="0" cy="471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73459" name="Oval 51"/>
            <p:cNvSpPr>
              <a:spLocks noChangeArrowheads="1"/>
            </p:cNvSpPr>
            <p:nvPr/>
          </p:nvSpPr>
          <p:spPr bwMode="auto">
            <a:xfrm>
              <a:off x="4132" y="1810"/>
              <a:ext cx="285" cy="284"/>
            </a:xfrm>
            <a:prstGeom prst="ellips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73460" name="Text Box 52"/>
            <p:cNvSpPr txBox="1">
              <a:spLocks noChangeArrowheads="1"/>
            </p:cNvSpPr>
            <p:nvPr/>
          </p:nvSpPr>
          <p:spPr bwMode="auto">
            <a:xfrm>
              <a:off x="4164" y="1806"/>
              <a:ext cx="223" cy="2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>
                  <a:solidFill>
                    <a:srgbClr val="FFFF66"/>
                  </a:solidFill>
                  <a:cs typeface="+mn-cs"/>
                </a:rPr>
                <a:t>x</a:t>
              </a:r>
            </a:p>
          </p:txBody>
        </p:sp>
        <p:sp>
          <p:nvSpPr>
            <p:cNvPr id="273461" name="Line 53"/>
            <p:cNvSpPr>
              <a:spLocks noChangeShapeType="1"/>
            </p:cNvSpPr>
            <p:nvPr/>
          </p:nvSpPr>
          <p:spPr bwMode="auto">
            <a:xfrm>
              <a:off x="3990" y="1953"/>
              <a:ext cx="143" cy="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73463" name="Line 55"/>
            <p:cNvSpPr>
              <a:spLocks noChangeShapeType="1"/>
            </p:cNvSpPr>
            <p:nvPr/>
          </p:nvSpPr>
          <p:spPr bwMode="auto">
            <a:xfrm>
              <a:off x="4275" y="2095"/>
              <a:ext cx="0" cy="472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73464" name="Oval 56"/>
            <p:cNvSpPr>
              <a:spLocks noChangeArrowheads="1"/>
            </p:cNvSpPr>
            <p:nvPr/>
          </p:nvSpPr>
          <p:spPr bwMode="auto">
            <a:xfrm>
              <a:off x="4133" y="2567"/>
              <a:ext cx="285" cy="286"/>
            </a:xfrm>
            <a:prstGeom prst="ellips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73465" name="Text Box 57"/>
            <p:cNvSpPr txBox="1">
              <a:spLocks noChangeArrowheads="1"/>
            </p:cNvSpPr>
            <p:nvPr/>
          </p:nvSpPr>
          <p:spPr bwMode="auto">
            <a:xfrm>
              <a:off x="4161" y="2562"/>
              <a:ext cx="228" cy="2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>
                  <a:solidFill>
                    <a:srgbClr val="FFFF66"/>
                  </a:solidFill>
                  <a:cs typeface="+mn-cs"/>
                </a:rPr>
                <a:t>+</a:t>
              </a:r>
            </a:p>
          </p:txBody>
        </p:sp>
        <p:sp>
          <p:nvSpPr>
            <p:cNvPr id="273466" name="Line 58"/>
            <p:cNvSpPr>
              <a:spLocks noChangeShapeType="1"/>
            </p:cNvSpPr>
            <p:nvPr/>
          </p:nvSpPr>
          <p:spPr bwMode="auto">
            <a:xfrm flipH="1">
              <a:off x="4417" y="2708"/>
              <a:ext cx="661" cy="1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73467" name="Line 59"/>
            <p:cNvSpPr>
              <a:spLocks noChangeShapeType="1"/>
            </p:cNvSpPr>
            <p:nvPr/>
          </p:nvSpPr>
          <p:spPr bwMode="auto">
            <a:xfrm>
              <a:off x="4079" y="1340"/>
              <a:ext cx="523" cy="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73468" name="Line 60"/>
            <p:cNvSpPr>
              <a:spLocks noChangeShapeType="1"/>
            </p:cNvSpPr>
            <p:nvPr/>
          </p:nvSpPr>
          <p:spPr bwMode="auto">
            <a:xfrm>
              <a:off x="3841" y="2236"/>
              <a:ext cx="143" cy="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triangl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73470" name="Line 62"/>
            <p:cNvSpPr>
              <a:spLocks noChangeShapeType="1"/>
            </p:cNvSpPr>
            <p:nvPr/>
          </p:nvSpPr>
          <p:spPr bwMode="auto">
            <a:xfrm flipH="1">
              <a:off x="3841" y="2991"/>
              <a:ext cx="524" cy="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73471" name="Oval 63"/>
            <p:cNvSpPr>
              <a:spLocks noChangeArrowheads="1"/>
            </p:cNvSpPr>
            <p:nvPr/>
          </p:nvSpPr>
          <p:spPr bwMode="auto">
            <a:xfrm>
              <a:off x="4369" y="2095"/>
              <a:ext cx="286" cy="289"/>
            </a:xfrm>
            <a:prstGeom prst="ellips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73472" name="Text Box 64"/>
            <p:cNvSpPr txBox="1">
              <a:spLocks noChangeArrowheads="1"/>
            </p:cNvSpPr>
            <p:nvPr/>
          </p:nvSpPr>
          <p:spPr bwMode="auto">
            <a:xfrm>
              <a:off x="4416" y="2090"/>
              <a:ext cx="223" cy="2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>
                  <a:solidFill>
                    <a:srgbClr val="FFFF66"/>
                  </a:solidFill>
                  <a:cs typeface="+mn-cs"/>
                </a:rPr>
                <a:t>x</a:t>
              </a:r>
            </a:p>
          </p:txBody>
        </p:sp>
        <p:sp>
          <p:nvSpPr>
            <p:cNvPr id="273473" name="Oval 65"/>
            <p:cNvSpPr>
              <a:spLocks noChangeArrowheads="1"/>
            </p:cNvSpPr>
            <p:nvPr/>
          </p:nvSpPr>
          <p:spPr bwMode="auto">
            <a:xfrm>
              <a:off x="4369" y="2850"/>
              <a:ext cx="286" cy="283"/>
            </a:xfrm>
            <a:prstGeom prst="ellips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73474" name="Text Box 66"/>
            <p:cNvSpPr txBox="1">
              <a:spLocks noChangeArrowheads="1"/>
            </p:cNvSpPr>
            <p:nvPr/>
          </p:nvSpPr>
          <p:spPr bwMode="auto">
            <a:xfrm>
              <a:off x="4392" y="2838"/>
              <a:ext cx="228" cy="2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>
                  <a:solidFill>
                    <a:srgbClr val="FFFF66"/>
                  </a:solidFill>
                  <a:cs typeface="+mn-cs"/>
                </a:rPr>
                <a:t>+</a:t>
              </a:r>
            </a:p>
          </p:txBody>
        </p:sp>
        <p:grpSp>
          <p:nvGrpSpPr>
            <p:cNvPr id="37945" name="Group 185"/>
            <p:cNvGrpSpPr>
              <a:grpSpLocks/>
            </p:cNvGrpSpPr>
            <p:nvPr/>
          </p:nvGrpSpPr>
          <p:grpSpPr bwMode="auto">
            <a:xfrm>
              <a:off x="2880" y="2270"/>
              <a:ext cx="2772" cy="295"/>
              <a:chOff x="2202" y="1712"/>
              <a:chExt cx="2772" cy="295"/>
            </a:xfrm>
          </p:grpSpPr>
          <p:sp>
            <p:nvSpPr>
              <p:cNvPr id="273426" name="Text Box 18"/>
              <p:cNvSpPr txBox="1">
                <a:spLocks noChangeArrowheads="1"/>
              </p:cNvSpPr>
              <p:nvPr/>
            </p:nvSpPr>
            <p:spPr bwMode="auto">
              <a:xfrm>
                <a:off x="2202" y="1712"/>
                <a:ext cx="373" cy="29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 b="0">
                    <a:solidFill>
                      <a:srgbClr val="FFFF66"/>
                    </a:solidFill>
                    <a:cs typeface="+mn-cs"/>
                  </a:rPr>
                  <a:t>b</a:t>
                </a:r>
                <a:r>
                  <a:rPr lang="ja-JP" altLang="en-US" b="0">
                    <a:solidFill>
                      <a:srgbClr val="FFFF66"/>
                    </a:solidFill>
                    <a:latin typeface="Arial"/>
                    <a:cs typeface="+mn-cs"/>
                  </a:rPr>
                  <a:t>’</a:t>
                </a:r>
                <a:r>
                  <a:rPr lang="en-US" b="0">
                    <a:solidFill>
                      <a:srgbClr val="FFFF66"/>
                    </a:solidFill>
                    <a:cs typeface="+mn-cs"/>
                  </a:rPr>
                  <a:t>o</a:t>
                </a:r>
                <a:endParaRPr lang="en-US">
                  <a:solidFill>
                    <a:srgbClr val="FFFF66"/>
                  </a:solidFill>
                  <a:cs typeface="+mn-cs"/>
                </a:endParaRPr>
              </a:p>
            </p:txBody>
          </p:sp>
          <p:sp>
            <p:nvSpPr>
              <p:cNvPr id="273434" name="Text Box 26"/>
              <p:cNvSpPr txBox="1">
                <a:spLocks noChangeArrowheads="1"/>
              </p:cNvSpPr>
              <p:nvPr/>
            </p:nvSpPr>
            <p:spPr bwMode="auto">
              <a:xfrm>
                <a:off x="3011" y="1712"/>
                <a:ext cx="373" cy="29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 b="0">
                    <a:solidFill>
                      <a:srgbClr val="FFFF66"/>
                    </a:solidFill>
                    <a:cs typeface="+mn-cs"/>
                  </a:rPr>
                  <a:t>b</a:t>
                </a:r>
                <a:r>
                  <a:rPr lang="ja-JP" altLang="en-US" b="0">
                    <a:solidFill>
                      <a:srgbClr val="FFFF66"/>
                    </a:solidFill>
                    <a:latin typeface="Arial"/>
                    <a:cs typeface="+mn-cs"/>
                  </a:rPr>
                  <a:t>’</a:t>
                </a:r>
                <a:r>
                  <a:rPr lang="en-US" b="0">
                    <a:solidFill>
                      <a:srgbClr val="FFFF66"/>
                    </a:solidFill>
                    <a:cs typeface="+mn-cs"/>
                  </a:rPr>
                  <a:t>1</a:t>
                </a:r>
                <a:endParaRPr lang="en-US">
                  <a:solidFill>
                    <a:srgbClr val="FFFF66"/>
                  </a:solidFill>
                  <a:cs typeface="+mn-cs"/>
                </a:endParaRPr>
              </a:p>
            </p:txBody>
          </p:sp>
          <p:sp>
            <p:nvSpPr>
              <p:cNvPr id="273462" name="Text Box 54"/>
              <p:cNvSpPr txBox="1">
                <a:spLocks noChangeArrowheads="1"/>
              </p:cNvSpPr>
              <p:nvPr/>
            </p:nvSpPr>
            <p:spPr bwMode="auto">
              <a:xfrm>
                <a:off x="3820" y="1712"/>
                <a:ext cx="373" cy="29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 b="0">
                    <a:solidFill>
                      <a:srgbClr val="FFFF66"/>
                    </a:solidFill>
                    <a:cs typeface="+mn-cs"/>
                  </a:rPr>
                  <a:t>b</a:t>
                </a:r>
                <a:r>
                  <a:rPr lang="ja-JP" altLang="en-US" b="0">
                    <a:solidFill>
                      <a:srgbClr val="FFFF66"/>
                    </a:solidFill>
                    <a:latin typeface="Arial"/>
                    <a:cs typeface="+mn-cs"/>
                  </a:rPr>
                  <a:t>’</a:t>
                </a:r>
                <a:r>
                  <a:rPr lang="en-US" b="0">
                    <a:solidFill>
                      <a:srgbClr val="FFFF66"/>
                    </a:solidFill>
                    <a:cs typeface="+mn-cs"/>
                  </a:rPr>
                  <a:t>2</a:t>
                </a:r>
                <a:endParaRPr lang="en-US">
                  <a:solidFill>
                    <a:srgbClr val="FFFF66"/>
                  </a:solidFill>
                  <a:cs typeface="+mn-cs"/>
                </a:endParaRPr>
              </a:p>
            </p:txBody>
          </p:sp>
          <p:sp>
            <p:nvSpPr>
              <p:cNvPr id="273476" name="Text Box 68"/>
              <p:cNvSpPr txBox="1">
                <a:spLocks noChangeArrowheads="1"/>
              </p:cNvSpPr>
              <p:nvPr/>
            </p:nvSpPr>
            <p:spPr bwMode="auto">
              <a:xfrm>
                <a:off x="4601" y="1712"/>
                <a:ext cx="373" cy="29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 b="0">
                    <a:solidFill>
                      <a:srgbClr val="FFFF66"/>
                    </a:solidFill>
                    <a:cs typeface="+mn-cs"/>
                  </a:rPr>
                  <a:t>b</a:t>
                </a:r>
                <a:r>
                  <a:rPr lang="ja-JP" altLang="en-US" b="0">
                    <a:solidFill>
                      <a:srgbClr val="FFFF66"/>
                    </a:solidFill>
                    <a:latin typeface="Arial"/>
                    <a:cs typeface="+mn-cs"/>
                  </a:rPr>
                  <a:t>’</a:t>
                </a:r>
                <a:r>
                  <a:rPr lang="en-US" b="0">
                    <a:solidFill>
                      <a:srgbClr val="FFFF66"/>
                    </a:solidFill>
                    <a:cs typeface="+mn-cs"/>
                  </a:rPr>
                  <a:t>3</a:t>
                </a:r>
                <a:endParaRPr lang="en-US">
                  <a:solidFill>
                    <a:srgbClr val="FFFF66"/>
                  </a:solidFill>
                  <a:cs typeface="+mn-cs"/>
                </a:endParaRPr>
              </a:p>
            </p:txBody>
          </p:sp>
        </p:grpSp>
        <p:sp>
          <p:nvSpPr>
            <p:cNvPr id="273480" name="Line 72"/>
            <p:cNvSpPr>
              <a:spLocks noChangeShapeType="1"/>
            </p:cNvSpPr>
            <p:nvPr/>
          </p:nvSpPr>
          <p:spPr bwMode="auto">
            <a:xfrm>
              <a:off x="2366" y="1953"/>
              <a:ext cx="143" cy="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73481" name="Line 73"/>
            <p:cNvSpPr>
              <a:spLocks noChangeShapeType="1"/>
            </p:cNvSpPr>
            <p:nvPr/>
          </p:nvSpPr>
          <p:spPr bwMode="auto">
            <a:xfrm flipH="1">
              <a:off x="1907" y="2708"/>
              <a:ext cx="607" cy="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73482" name="Line 74"/>
            <p:cNvSpPr>
              <a:spLocks noChangeShapeType="1"/>
            </p:cNvSpPr>
            <p:nvPr/>
          </p:nvSpPr>
          <p:spPr bwMode="auto">
            <a:xfrm>
              <a:off x="2890" y="1340"/>
              <a:ext cx="0" cy="755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73483" name="Line 75"/>
            <p:cNvSpPr>
              <a:spLocks noChangeShapeType="1"/>
            </p:cNvSpPr>
            <p:nvPr/>
          </p:nvSpPr>
          <p:spPr bwMode="auto">
            <a:xfrm>
              <a:off x="3698" y="1340"/>
              <a:ext cx="0" cy="755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grpSp>
          <p:nvGrpSpPr>
            <p:cNvPr id="37950" name="Group 76"/>
            <p:cNvGrpSpPr>
              <a:grpSpLocks/>
            </p:cNvGrpSpPr>
            <p:nvPr/>
          </p:nvGrpSpPr>
          <p:grpSpPr bwMode="auto">
            <a:xfrm>
              <a:off x="4602" y="1198"/>
              <a:ext cx="286" cy="283"/>
              <a:chOff x="1008" y="2092"/>
              <a:chExt cx="288" cy="288"/>
            </a:xfrm>
          </p:grpSpPr>
          <p:sp>
            <p:nvSpPr>
              <p:cNvPr id="273485" name="Rectangle 77"/>
              <p:cNvSpPr>
                <a:spLocks noChangeArrowheads="1"/>
              </p:cNvSpPr>
              <p:nvPr/>
            </p:nvSpPr>
            <p:spPr bwMode="auto">
              <a:xfrm>
                <a:off x="1008" y="2092"/>
                <a:ext cx="288" cy="302"/>
              </a:xfrm>
              <a:prstGeom prst="rect">
                <a:avLst/>
              </a:prstGeom>
              <a:noFill/>
              <a:ln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graphicFrame>
            <p:nvGraphicFramePr>
              <p:cNvPr id="38021" name="Object 78"/>
              <p:cNvGraphicFramePr>
                <a:graphicFrameLocks noChangeAspect="1"/>
              </p:cNvGraphicFramePr>
              <p:nvPr/>
            </p:nvGraphicFramePr>
            <p:xfrm>
              <a:off x="1056" y="2112"/>
              <a:ext cx="208" cy="24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8393" name="Equation" r:id="rId6" imgW="139579" imgH="164957" progId="Equation.3">
                      <p:embed/>
                    </p:oleObj>
                  </mc:Choice>
                  <mc:Fallback>
                    <p:oleObj name="Equation" r:id="rId6" imgW="139579" imgH="164957" progId="Equation.3">
                      <p:embed/>
                      <p:pic>
                        <p:nvPicPr>
                          <p:cNvPr id="0" name="Object 78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056" y="2112"/>
                            <a:ext cx="208" cy="244"/>
                          </a:xfrm>
                          <a:prstGeom prst="rect">
                            <a:avLst/>
                          </a:prstGeom>
                          <a:solidFill>
                            <a:srgbClr val="FFFF66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273487" name="Line 79"/>
            <p:cNvSpPr>
              <a:spLocks noChangeShapeType="1"/>
            </p:cNvSpPr>
            <p:nvPr/>
          </p:nvSpPr>
          <p:spPr bwMode="auto">
            <a:xfrm>
              <a:off x="5083" y="1340"/>
              <a:ext cx="0" cy="471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73488" name="Oval 80"/>
            <p:cNvSpPr>
              <a:spLocks noChangeArrowheads="1"/>
            </p:cNvSpPr>
            <p:nvPr/>
          </p:nvSpPr>
          <p:spPr bwMode="auto">
            <a:xfrm>
              <a:off x="4940" y="1810"/>
              <a:ext cx="286" cy="284"/>
            </a:xfrm>
            <a:prstGeom prst="ellips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73489" name="Text Box 81"/>
            <p:cNvSpPr txBox="1">
              <a:spLocks noChangeArrowheads="1"/>
            </p:cNvSpPr>
            <p:nvPr/>
          </p:nvSpPr>
          <p:spPr bwMode="auto">
            <a:xfrm>
              <a:off x="4973" y="1806"/>
              <a:ext cx="223" cy="2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>
                  <a:solidFill>
                    <a:srgbClr val="FFFF66"/>
                  </a:solidFill>
                  <a:cs typeface="+mn-cs"/>
                </a:rPr>
                <a:t>x</a:t>
              </a:r>
            </a:p>
          </p:txBody>
        </p:sp>
        <p:sp>
          <p:nvSpPr>
            <p:cNvPr id="273490" name="Line 82"/>
            <p:cNvSpPr>
              <a:spLocks noChangeShapeType="1"/>
            </p:cNvSpPr>
            <p:nvPr/>
          </p:nvSpPr>
          <p:spPr bwMode="auto">
            <a:xfrm>
              <a:off x="4799" y="1953"/>
              <a:ext cx="142" cy="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73491" name="Line 83"/>
            <p:cNvSpPr>
              <a:spLocks noChangeShapeType="1"/>
            </p:cNvSpPr>
            <p:nvPr/>
          </p:nvSpPr>
          <p:spPr bwMode="auto">
            <a:xfrm flipH="1">
              <a:off x="5083" y="2095"/>
              <a:ext cx="1" cy="614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73492" name="Line 84"/>
            <p:cNvSpPr>
              <a:spLocks noChangeShapeType="1"/>
            </p:cNvSpPr>
            <p:nvPr/>
          </p:nvSpPr>
          <p:spPr bwMode="auto">
            <a:xfrm>
              <a:off x="4888" y="1340"/>
              <a:ext cx="381" cy="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73494" name="Line 86"/>
            <p:cNvSpPr>
              <a:spLocks noChangeShapeType="1"/>
            </p:cNvSpPr>
            <p:nvPr/>
          </p:nvSpPr>
          <p:spPr bwMode="auto">
            <a:xfrm>
              <a:off x="4650" y="2236"/>
              <a:ext cx="143" cy="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triangl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73495" name="Line 87"/>
            <p:cNvSpPr>
              <a:spLocks noChangeShapeType="1"/>
            </p:cNvSpPr>
            <p:nvPr/>
          </p:nvSpPr>
          <p:spPr bwMode="auto">
            <a:xfrm>
              <a:off x="4507" y="2378"/>
              <a:ext cx="0" cy="472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73496" name="Oval 88"/>
            <p:cNvSpPr>
              <a:spLocks noChangeArrowheads="1"/>
            </p:cNvSpPr>
            <p:nvPr/>
          </p:nvSpPr>
          <p:spPr bwMode="auto">
            <a:xfrm>
              <a:off x="5131" y="2094"/>
              <a:ext cx="285" cy="290"/>
            </a:xfrm>
            <a:prstGeom prst="ellips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73497" name="Text Box 89"/>
            <p:cNvSpPr txBox="1">
              <a:spLocks noChangeArrowheads="1"/>
            </p:cNvSpPr>
            <p:nvPr/>
          </p:nvSpPr>
          <p:spPr bwMode="auto">
            <a:xfrm>
              <a:off x="5170" y="2090"/>
              <a:ext cx="223" cy="2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>
                  <a:solidFill>
                    <a:srgbClr val="FFFF66"/>
                  </a:solidFill>
                  <a:cs typeface="+mn-cs"/>
                </a:rPr>
                <a:t>x</a:t>
              </a:r>
            </a:p>
          </p:txBody>
        </p:sp>
        <p:sp>
          <p:nvSpPr>
            <p:cNvPr id="273498" name="Line 90"/>
            <p:cNvSpPr>
              <a:spLocks noChangeShapeType="1"/>
            </p:cNvSpPr>
            <p:nvPr/>
          </p:nvSpPr>
          <p:spPr bwMode="auto">
            <a:xfrm>
              <a:off x="5416" y="2236"/>
              <a:ext cx="143" cy="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triangl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73499" name="Line 91"/>
            <p:cNvSpPr>
              <a:spLocks noChangeShapeType="1"/>
            </p:cNvSpPr>
            <p:nvPr/>
          </p:nvSpPr>
          <p:spPr bwMode="auto">
            <a:xfrm flipH="1">
              <a:off x="5269" y="2378"/>
              <a:ext cx="1" cy="602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73500" name="Line 92"/>
            <p:cNvSpPr>
              <a:spLocks noChangeShapeType="1"/>
            </p:cNvSpPr>
            <p:nvPr/>
          </p:nvSpPr>
          <p:spPr bwMode="auto">
            <a:xfrm flipH="1">
              <a:off x="4698" y="2991"/>
              <a:ext cx="571" cy="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73502" name="Line 94"/>
            <p:cNvSpPr>
              <a:spLocks noChangeShapeType="1"/>
            </p:cNvSpPr>
            <p:nvPr/>
          </p:nvSpPr>
          <p:spPr bwMode="auto">
            <a:xfrm>
              <a:off x="4507" y="1340"/>
              <a:ext cx="0" cy="755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73503" name="Line 95"/>
            <p:cNvSpPr>
              <a:spLocks noChangeShapeType="1"/>
            </p:cNvSpPr>
            <p:nvPr/>
          </p:nvSpPr>
          <p:spPr bwMode="auto">
            <a:xfrm>
              <a:off x="5269" y="1340"/>
              <a:ext cx="0" cy="755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73531" name="Rectangle 123"/>
            <p:cNvSpPr>
              <a:spLocks noChangeArrowheads="1"/>
            </p:cNvSpPr>
            <p:nvPr/>
          </p:nvSpPr>
          <p:spPr bwMode="auto">
            <a:xfrm>
              <a:off x="2268" y="913"/>
              <a:ext cx="3348" cy="2312"/>
            </a:xfrm>
            <a:prstGeom prst="rect">
              <a:avLst/>
            </a:prstGeom>
            <a:solidFill>
              <a:srgbClr val="FF0000">
                <a:alpha val="50000"/>
              </a:srgbClr>
            </a:solidFill>
            <a:ln w="19050">
              <a:solidFill>
                <a:srgbClr val="FFFF66">
                  <a:alpha val="50000"/>
                </a:srgbClr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73536" name="Text Box 128"/>
            <p:cNvSpPr txBox="1">
              <a:spLocks noChangeArrowheads="1"/>
            </p:cNvSpPr>
            <p:nvPr/>
          </p:nvSpPr>
          <p:spPr bwMode="auto">
            <a:xfrm>
              <a:off x="249" y="2928"/>
              <a:ext cx="414" cy="2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 b="0">
                  <a:solidFill>
                    <a:srgbClr val="FFFF66"/>
                  </a:solidFill>
                  <a:cs typeface="+mn-cs"/>
                </a:rPr>
                <a:t>y[k]</a:t>
              </a:r>
              <a:endParaRPr lang="en-US">
                <a:solidFill>
                  <a:srgbClr val="FFFF66"/>
                </a:solidFill>
                <a:cs typeface="+mn-cs"/>
              </a:endParaRPr>
            </a:p>
          </p:txBody>
        </p:sp>
        <p:sp>
          <p:nvSpPr>
            <p:cNvPr id="273541" name="Line 133"/>
            <p:cNvSpPr>
              <a:spLocks noChangeShapeType="1"/>
            </p:cNvSpPr>
            <p:nvPr/>
          </p:nvSpPr>
          <p:spPr bwMode="auto">
            <a:xfrm>
              <a:off x="1156" y="3271"/>
              <a:ext cx="761" cy="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triangl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73542" name="Line 134"/>
            <p:cNvSpPr>
              <a:spLocks noChangeShapeType="1"/>
            </p:cNvSpPr>
            <p:nvPr/>
          </p:nvSpPr>
          <p:spPr bwMode="auto">
            <a:xfrm flipH="1">
              <a:off x="432" y="2236"/>
              <a:ext cx="143" cy="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73543" name="Line 135"/>
            <p:cNvSpPr>
              <a:spLocks noChangeShapeType="1"/>
            </p:cNvSpPr>
            <p:nvPr/>
          </p:nvSpPr>
          <p:spPr bwMode="auto">
            <a:xfrm flipH="1">
              <a:off x="432" y="3274"/>
              <a:ext cx="143" cy="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graphicFrame>
          <p:nvGraphicFramePr>
            <p:cNvPr id="37971" name="Object 137"/>
            <p:cNvGraphicFramePr>
              <a:graphicFrameLocks noChangeAspect="1"/>
            </p:cNvGraphicFramePr>
            <p:nvPr/>
          </p:nvGraphicFramePr>
          <p:xfrm>
            <a:off x="808" y="1811"/>
            <a:ext cx="351" cy="2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8394" name="Equation" r:id="rId7" imgW="393529" imgH="228501" progId="Equation.3">
                    <p:embed/>
                  </p:oleObj>
                </mc:Choice>
                <mc:Fallback>
                  <p:oleObj name="Equation" r:id="rId7" imgW="393529" imgH="228501" progId="Equation.3">
                    <p:embed/>
                    <p:pic>
                      <p:nvPicPr>
                        <p:cNvPr id="0" name="Object 13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08" y="1811"/>
                          <a:ext cx="351" cy="212"/>
                        </a:xfrm>
                        <a:prstGeom prst="rect">
                          <a:avLst/>
                        </a:prstGeom>
                        <a:solidFill>
                          <a:srgbClr val="FFFF66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37972" name="Group 138"/>
            <p:cNvGrpSpPr>
              <a:grpSpLocks/>
            </p:cNvGrpSpPr>
            <p:nvPr/>
          </p:nvGrpSpPr>
          <p:grpSpPr bwMode="auto">
            <a:xfrm>
              <a:off x="575" y="2090"/>
              <a:ext cx="286" cy="294"/>
              <a:chOff x="1585" y="2826"/>
              <a:chExt cx="288" cy="299"/>
            </a:xfrm>
          </p:grpSpPr>
          <p:sp>
            <p:nvSpPr>
              <p:cNvPr id="273547" name="Oval 139"/>
              <p:cNvSpPr>
                <a:spLocks noChangeArrowheads="1"/>
              </p:cNvSpPr>
              <p:nvPr/>
            </p:nvSpPr>
            <p:spPr bwMode="auto">
              <a:xfrm>
                <a:off x="1585" y="2831"/>
                <a:ext cx="288" cy="281"/>
              </a:xfrm>
              <a:prstGeom prst="ellipse">
                <a:avLst/>
              </a:prstGeom>
              <a:noFill/>
              <a:ln w="9525">
                <a:solidFill>
                  <a:srgbClr val="FFFF66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73548" name="Text Box 140"/>
              <p:cNvSpPr txBox="1">
                <a:spLocks noChangeArrowheads="1"/>
              </p:cNvSpPr>
              <p:nvPr/>
            </p:nvSpPr>
            <p:spPr bwMode="auto">
              <a:xfrm>
                <a:off x="1614" y="2826"/>
                <a:ext cx="230" cy="29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>
                    <a:solidFill>
                      <a:srgbClr val="FFFF66"/>
                    </a:solidFill>
                    <a:cs typeface="+mn-cs"/>
                  </a:rPr>
                  <a:t>+</a:t>
                </a:r>
              </a:p>
            </p:txBody>
          </p:sp>
        </p:grpSp>
        <p:grpSp>
          <p:nvGrpSpPr>
            <p:cNvPr id="37973" name="Group 141"/>
            <p:cNvGrpSpPr>
              <a:grpSpLocks/>
            </p:cNvGrpSpPr>
            <p:nvPr/>
          </p:nvGrpSpPr>
          <p:grpSpPr bwMode="auto">
            <a:xfrm>
              <a:off x="575" y="3128"/>
              <a:ext cx="286" cy="295"/>
              <a:chOff x="1585" y="2826"/>
              <a:chExt cx="288" cy="300"/>
            </a:xfrm>
          </p:grpSpPr>
          <p:sp>
            <p:nvSpPr>
              <p:cNvPr id="273550" name="Oval 142"/>
              <p:cNvSpPr>
                <a:spLocks noChangeArrowheads="1"/>
              </p:cNvSpPr>
              <p:nvPr/>
            </p:nvSpPr>
            <p:spPr bwMode="auto">
              <a:xfrm>
                <a:off x="1585" y="2831"/>
                <a:ext cx="288" cy="282"/>
              </a:xfrm>
              <a:prstGeom prst="ellipse">
                <a:avLst/>
              </a:prstGeom>
              <a:noFill/>
              <a:ln w="9525">
                <a:solidFill>
                  <a:srgbClr val="FFFF66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73551" name="Text Box 143"/>
              <p:cNvSpPr txBox="1">
                <a:spLocks noChangeArrowheads="1"/>
              </p:cNvSpPr>
              <p:nvPr/>
            </p:nvSpPr>
            <p:spPr bwMode="auto">
              <a:xfrm>
                <a:off x="1614" y="2826"/>
                <a:ext cx="230" cy="3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>
                    <a:solidFill>
                      <a:srgbClr val="FFFF66"/>
                    </a:solidFill>
                    <a:cs typeface="+mn-cs"/>
                  </a:rPr>
                  <a:t>+</a:t>
                </a:r>
              </a:p>
            </p:txBody>
          </p:sp>
        </p:grpSp>
        <p:grpSp>
          <p:nvGrpSpPr>
            <p:cNvPr id="37974" name="Group 144"/>
            <p:cNvGrpSpPr>
              <a:grpSpLocks/>
            </p:cNvGrpSpPr>
            <p:nvPr/>
          </p:nvGrpSpPr>
          <p:grpSpPr bwMode="auto">
            <a:xfrm>
              <a:off x="1145" y="2373"/>
              <a:ext cx="223" cy="295"/>
              <a:chOff x="1807" y="2316"/>
              <a:chExt cx="339" cy="361"/>
            </a:xfrm>
          </p:grpSpPr>
          <p:sp>
            <p:nvSpPr>
              <p:cNvPr id="273553" name="Oval 145"/>
              <p:cNvSpPr>
                <a:spLocks noChangeArrowheads="1"/>
              </p:cNvSpPr>
              <p:nvPr/>
            </p:nvSpPr>
            <p:spPr bwMode="auto">
              <a:xfrm>
                <a:off x="1824" y="2354"/>
                <a:ext cx="289" cy="286"/>
              </a:xfrm>
              <a:prstGeom prst="ellipse">
                <a:avLst/>
              </a:prstGeom>
              <a:noFill/>
              <a:ln w="9525">
                <a:solidFill>
                  <a:srgbClr val="FFFF66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73554" name="Text Box 146"/>
              <p:cNvSpPr txBox="1">
                <a:spLocks noChangeArrowheads="1"/>
              </p:cNvSpPr>
              <p:nvPr/>
            </p:nvSpPr>
            <p:spPr bwMode="auto">
              <a:xfrm>
                <a:off x="1807" y="2316"/>
                <a:ext cx="339" cy="36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>
                    <a:solidFill>
                      <a:srgbClr val="FFFF66"/>
                    </a:solidFill>
                    <a:cs typeface="+mn-cs"/>
                  </a:rPr>
                  <a:t>x</a:t>
                </a:r>
              </a:p>
            </p:txBody>
          </p:sp>
        </p:grpSp>
        <p:grpSp>
          <p:nvGrpSpPr>
            <p:cNvPr id="37975" name="Group 184"/>
            <p:cNvGrpSpPr>
              <a:grpSpLocks/>
            </p:cNvGrpSpPr>
            <p:nvPr/>
          </p:nvGrpSpPr>
          <p:grpSpPr bwMode="auto">
            <a:xfrm>
              <a:off x="1156" y="2092"/>
              <a:ext cx="739" cy="283"/>
              <a:chOff x="1146" y="3133"/>
              <a:chExt cx="761" cy="283"/>
            </a:xfrm>
          </p:grpSpPr>
          <p:grpSp>
            <p:nvGrpSpPr>
              <p:cNvPr id="38009" name="Group 130"/>
              <p:cNvGrpSpPr>
                <a:grpSpLocks/>
              </p:cNvGrpSpPr>
              <p:nvPr/>
            </p:nvGrpSpPr>
            <p:grpSpPr bwMode="auto">
              <a:xfrm>
                <a:off x="1384" y="3133"/>
                <a:ext cx="285" cy="283"/>
                <a:chOff x="1008" y="2092"/>
                <a:chExt cx="288" cy="288"/>
              </a:xfrm>
            </p:grpSpPr>
            <p:sp>
              <p:nvSpPr>
                <p:cNvPr id="273539" name="Rectangle 131"/>
                <p:cNvSpPr>
                  <a:spLocks noChangeArrowheads="1"/>
                </p:cNvSpPr>
                <p:nvPr/>
              </p:nvSpPr>
              <p:spPr bwMode="auto">
                <a:xfrm>
                  <a:off x="1008" y="2092"/>
                  <a:ext cx="288" cy="302"/>
                </a:xfrm>
                <a:prstGeom prst="rect">
                  <a:avLst/>
                </a:prstGeom>
                <a:noFill/>
                <a:ln w="12700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lIns="92075" tIns="46038" rIns="92075" bIns="46038" anchor="ctr">
                  <a:spAutoFit/>
                </a:bodyPr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graphicFrame>
              <p:nvGraphicFramePr>
                <p:cNvPr id="38013" name="Object 132"/>
                <p:cNvGraphicFramePr>
                  <a:graphicFrameLocks noChangeAspect="1"/>
                </p:cNvGraphicFramePr>
                <p:nvPr/>
              </p:nvGraphicFramePr>
              <p:xfrm>
                <a:off x="1056" y="2112"/>
                <a:ext cx="208" cy="244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38395" name="Equation" r:id="rId9" imgW="139579" imgH="164957" progId="Equation.3">
                        <p:embed/>
                      </p:oleObj>
                    </mc:Choice>
                    <mc:Fallback>
                      <p:oleObj name="Equation" r:id="rId9" imgW="139579" imgH="164957" progId="Equation.3">
                        <p:embed/>
                        <p:pic>
                          <p:nvPicPr>
                            <p:cNvPr id="0" name="Object 132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4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056" y="2112"/>
                              <a:ext cx="208" cy="244"/>
                            </a:xfrm>
                            <a:prstGeom prst="rect">
                              <a:avLst/>
                            </a:prstGeom>
                            <a:solidFill>
                              <a:srgbClr val="FFFF66"/>
                            </a:solidFill>
                            <a:ln>
                              <a:noFill/>
                            </a:ln>
                            <a:effectLst/>
                            <a:extLs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rgbClr val="000000">
                                        <a:alpha val="74997"/>
                                      </a:srgb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sp>
            <p:nvSpPr>
              <p:cNvPr id="273544" name="Line 136"/>
              <p:cNvSpPr>
                <a:spLocks noChangeShapeType="1"/>
              </p:cNvSpPr>
              <p:nvPr/>
            </p:nvSpPr>
            <p:spPr bwMode="auto">
              <a:xfrm flipH="1">
                <a:off x="1669" y="3274"/>
                <a:ext cx="238" cy="0"/>
              </a:xfrm>
              <a:prstGeom prst="line">
                <a:avLst/>
              </a:prstGeom>
              <a:noFill/>
              <a:ln w="9525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73555" name="Line 147"/>
              <p:cNvSpPr>
                <a:spLocks noChangeShapeType="1"/>
              </p:cNvSpPr>
              <p:nvPr/>
            </p:nvSpPr>
            <p:spPr bwMode="auto">
              <a:xfrm>
                <a:off x="1146" y="3274"/>
                <a:ext cx="238" cy="0"/>
              </a:xfrm>
              <a:prstGeom prst="line">
                <a:avLst/>
              </a:prstGeom>
              <a:noFill/>
              <a:ln w="9525">
                <a:solidFill>
                  <a:srgbClr val="FFFF66"/>
                </a:solidFill>
                <a:round/>
                <a:headEnd type="triangle" w="med" len="med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  <p:sp>
          <p:nvSpPr>
            <p:cNvPr id="273556" name="Line 148"/>
            <p:cNvSpPr>
              <a:spLocks noChangeShapeType="1"/>
            </p:cNvSpPr>
            <p:nvPr/>
          </p:nvSpPr>
          <p:spPr bwMode="auto">
            <a:xfrm>
              <a:off x="1247" y="2251"/>
              <a:ext cx="0" cy="132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73557" name="Line 149"/>
            <p:cNvSpPr>
              <a:spLocks noChangeShapeType="1"/>
            </p:cNvSpPr>
            <p:nvPr/>
          </p:nvSpPr>
          <p:spPr bwMode="auto">
            <a:xfrm flipH="1">
              <a:off x="956" y="2519"/>
              <a:ext cx="190" cy="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73558" name="Line 150"/>
            <p:cNvSpPr>
              <a:spLocks noChangeShapeType="1"/>
            </p:cNvSpPr>
            <p:nvPr/>
          </p:nvSpPr>
          <p:spPr bwMode="auto">
            <a:xfrm flipH="1">
              <a:off x="765" y="2519"/>
              <a:ext cx="191" cy="614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73559" name="Line 151"/>
            <p:cNvSpPr>
              <a:spLocks noChangeShapeType="1"/>
            </p:cNvSpPr>
            <p:nvPr/>
          </p:nvSpPr>
          <p:spPr bwMode="auto">
            <a:xfrm flipH="1">
              <a:off x="956" y="2991"/>
              <a:ext cx="190" cy="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73560" name="Line 152"/>
            <p:cNvSpPr>
              <a:spLocks noChangeShapeType="1"/>
            </p:cNvSpPr>
            <p:nvPr/>
          </p:nvSpPr>
          <p:spPr bwMode="auto">
            <a:xfrm flipH="1" flipV="1">
              <a:off x="765" y="2378"/>
              <a:ext cx="191" cy="602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73561" name="Line 153"/>
            <p:cNvSpPr>
              <a:spLocks noChangeShapeType="1"/>
            </p:cNvSpPr>
            <p:nvPr/>
          </p:nvSpPr>
          <p:spPr bwMode="auto">
            <a:xfrm flipV="1">
              <a:off x="1247" y="3113"/>
              <a:ext cx="0" cy="136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grpSp>
          <p:nvGrpSpPr>
            <p:cNvPr id="37982" name="Group 154"/>
            <p:cNvGrpSpPr>
              <a:grpSpLocks/>
            </p:cNvGrpSpPr>
            <p:nvPr/>
          </p:nvGrpSpPr>
          <p:grpSpPr bwMode="auto">
            <a:xfrm>
              <a:off x="955" y="2090"/>
              <a:ext cx="223" cy="294"/>
              <a:chOff x="1807" y="2316"/>
              <a:chExt cx="339" cy="360"/>
            </a:xfrm>
          </p:grpSpPr>
          <p:sp>
            <p:nvSpPr>
              <p:cNvPr id="273563" name="Oval 155"/>
              <p:cNvSpPr>
                <a:spLocks noChangeArrowheads="1"/>
              </p:cNvSpPr>
              <p:nvPr/>
            </p:nvSpPr>
            <p:spPr bwMode="auto">
              <a:xfrm>
                <a:off x="1824" y="2352"/>
                <a:ext cx="289" cy="287"/>
              </a:xfrm>
              <a:prstGeom prst="ellipse">
                <a:avLst/>
              </a:prstGeom>
              <a:noFill/>
              <a:ln w="9525">
                <a:solidFill>
                  <a:srgbClr val="FFFF66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73564" name="Text Box 156"/>
              <p:cNvSpPr txBox="1">
                <a:spLocks noChangeArrowheads="1"/>
              </p:cNvSpPr>
              <p:nvPr/>
            </p:nvSpPr>
            <p:spPr bwMode="auto">
              <a:xfrm>
                <a:off x="1807" y="2316"/>
                <a:ext cx="339" cy="36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>
                    <a:solidFill>
                      <a:srgbClr val="FFFF66"/>
                    </a:solidFill>
                    <a:cs typeface="+mn-cs"/>
                  </a:rPr>
                  <a:t>x</a:t>
                </a:r>
              </a:p>
            </p:txBody>
          </p:sp>
        </p:grpSp>
        <p:grpSp>
          <p:nvGrpSpPr>
            <p:cNvPr id="37983" name="Group 157"/>
            <p:cNvGrpSpPr>
              <a:grpSpLocks/>
            </p:cNvGrpSpPr>
            <p:nvPr/>
          </p:nvGrpSpPr>
          <p:grpSpPr bwMode="auto">
            <a:xfrm>
              <a:off x="955" y="3128"/>
              <a:ext cx="223" cy="295"/>
              <a:chOff x="1807" y="2316"/>
              <a:chExt cx="339" cy="361"/>
            </a:xfrm>
          </p:grpSpPr>
          <p:sp>
            <p:nvSpPr>
              <p:cNvPr id="273566" name="Oval 158"/>
              <p:cNvSpPr>
                <a:spLocks noChangeArrowheads="1"/>
              </p:cNvSpPr>
              <p:nvPr/>
            </p:nvSpPr>
            <p:spPr bwMode="auto">
              <a:xfrm>
                <a:off x="1824" y="2352"/>
                <a:ext cx="289" cy="287"/>
              </a:xfrm>
              <a:prstGeom prst="ellipse">
                <a:avLst/>
              </a:prstGeom>
              <a:noFill/>
              <a:ln w="9525">
                <a:solidFill>
                  <a:srgbClr val="FFFF66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73567" name="Text Box 159"/>
              <p:cNvSpPr txBox="1">
                <a:spLocks noChangeArrowheads="1"/>
              </p:cNvSpPr>
              <p:nvPr/>
            </p:nvSpPr>
            <p:spPr bwMode="auto">
              <a:xfrm>
                <a:off x="1807" y="2316"/>
                <a:ext cx="339" cy="36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>
                    <a:solidFill>
                      <a:srgbClr val="FFFF66"/>
                    </a:solidFill>
                    <a:cs typeface="+mn-cs"/>
                  </a:rPr>
                  <a:t>x</a:t>
                </a:r>
              </a:p>
            </p:txBody>
          </p:sp>
        </p:grpSp>
        <p:grpSp>
          <p:nvGrpSpPr>
            <p:cNvPr id="37984" name="Group 160"/>
            <p:cNvGrpSpPr>
              <a:grpSpLocks/>
            </p:cNvGrpSpPr>
            <p:nvPr/>
          </p:nvGrpSpPr>
          <p:grpSpPr bwMode="auto">
            <a:xfrm>
              <a:off x="1145" y="2845"/>
              <a:ext cx="223" cy="295"/>
              <a:chOff x="1807" y="2316"/>
              <a:chExt cx="339" cy="361"/>
            </a:xfrm>
          </p:grpSpPr>
          <p:sp>
            <p:nvSpPr>
              <p:cNvPr id="273569" name="Oval 161"/>
              <p:cNvSpPr>
                <a:spLocks noChangeArrowheads="1"/>
              </p:cNvSpPr>
              <p:nvPr/>
            </p:nvSpPr>
            <p:spPr bwMode="auto">
              <a:xfrm>
                <a:off x="1824" y="2354"/>
                <a:ext cx="289" cy="286"/>
              </a:xfrm>
              <a:prstGeom prst="ellipse">
                <a:avLst/>
              </a:prstGeom>
              <a:noFill/>
              <a:ln w="9525">
                <a:solidFill>
                  <a:srgbClr val="FFFF66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73570" name="Text Box 162"/>
              <p:cNvSpPr txBox="1">
                <a:spLocks noChangeArrowheads="1"/>
              </p:cNvSpPr>
              <p:nvPr/>
            </p:nvSpPr>
            <p:spPr bwMode="auto">
              <a:xfrm>
                <a:off x="1807" y="2316"/>
                <a:ext cx="339" cy="36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>
                    <a:solidFill>
                      <a:srgbClr val="FFFF66"/>
                    </a:solidFill>
                    <a:cs typeface="+mn-cs"/>
                  </a:rPr>
                  <a:t>x</a:t>
                </a:r>
              </a:p>
            </p:txBody>
          </p:sp>
        </p:grpSp>
        <p:sp>
          <p:nvSpPr>
            <p:cNvPr id="273571" name="Line 163"/>
            <p:cNvSpPr>
              <a:spLocks noChangeShapeType="1"/>
            </p:cNvSpPr>
            <p:nvPr/>
          </p:nvSpPr>
          <p:spPr bwMode="auto">
            <a:xfrm flipH="1">
              <a:off x="861" y="3274"/>
              <a:ext cx="95" cy="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73572" name="Line 164"/>
            <p:cNvSpPr>
              <a:spLocks noChangeShapeType="1"/>
            </p:cNvSpPr>
            <p:nvPr/>
          </p:nvSpPr>
          <p:spPr bwMode="auto">
            <a:xfrm flipH="1">
              <a:off x="861" y="2236"/>
              <a:ext cx="95" cy="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73573" name="Line 165"/>
            <p:cNvSpPr>
              <a:spLocks noChangeShapeType="1"/>
            </p:cNvSpPr>
            <p:nvPr/>
          </p:nvSpPr>
          <p:spPr bwMode="auto">
            <a:xfrm flipH="1" flipV="1">
              <a:off x="1051" y="3416"/>
              <a:ext cx="0" cy="142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73574" name="Line 166"/>
            <p:cNvSpPr>
              <a:spLocks noChangeShapeType="1"/>
            </p:cNvSpPr>
            <p:nvPr/>
          </p:nvSpPr>
          <p:spPr bwMode="auto">
            <a:xfrm flipH="1">
              <a:off x="1051" y="1999"/>
              <a:ext cx="0" cy="128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graphicFrame>
          <p:nvGraphicFramePr>
            <p:cNvPr id="37989" name="Object 167"/>
            <p:cNvGraphicFramePr>
              <a:graphicFrameLocks noChangeAspect="1"/>
            </p:cNvGraphicFramePr>
            <p:nvPr/>
          </p:nvGraphicFramePr>
          <p:xfrm>
            <a:off x="1384" y="2519"/>
            <a:ext cx="428" cy="2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8396" name="Equation" r:id="rId10" imgW="368300" imgH="228600" progId="Equation.3">
                    <p:embed/>
                  </p:oleObj>
                </mc:Choice>
                <mc:Fallback>
                  <p:oleObj name="Equation" r:id="rId10" imgW="368300" imgH="228600" progId="Equation.3">
                    <p:embed/>
                    <p:pic>
                      <p:nvPicPr>
                        <p:cNvPr id="0" name="Object 16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84" y="2519"/>
                          <a:ext cx="428" cy="212"/>
                        </a:xfrm>
                        <a:prstGeom prst="rect">
                          <a:avLst/>
                        </a:prstGeom>
                        <a:solidFill>
                          <a:srgbClr val="FFFF66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7990" name="Object 168"/>
            <p:cNvGraphicFramePr>
              <a:graphicFrameLocks noChangeAspect="1"/>
            </p:cNvGraphicFramePr>
            <p:nvPr/>
          </p:nvGraphicFramePr>
          <p:xfrm>
            <a:off x="860" y="3558"/>
            <a:ext cx="351" cy="21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8397" name="Equation" r:id="rId12" imgW="393529" imgH="228501" progId="Equation.3">
                    <p:embed/>
                  </p:oleObj>
                </mc:Choice>
                <mc:Fallback>
                  <p:oleObj name="Equation" r:id="rId12" imgW="393529" imgH="228501" progId="Equation.3">
                    <p:embed/>
                    <p:pic>
                      <p:nvPicPr>
                        <p:cNvPr id="0" name="Object 16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60" y="3558"/>
                          <a:ext cx="351" cy="211"/>
                        </a:xfrm>
                        <a:prstGeom prst="rect">
                          <a:avLst/>
                        </a:prstGeom>
                        <a:solidFill>
                          <a:srgbClr val="FFFF66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37991" name="Group 169"/>
            <p:cNvGrpSpPr>
              <a:grpSpLocks/>
            </p:cNvGrpSpPr>
            <p:nvPr/>
          </p:nvGrpSpPr>
          <p:grpSpPr bwMode="auto">
            <a:xfrm>
              <a:off x="204" y="1771"/>
              <a:ext cx="414" cy="436"/>
              <a:chOff x="142" y="2635"/>
              <a:chExt cx="418" cy="444"/>
            </a:xfrm>
          </p:grpSpPr>
          <p:sp>
            <p:nvSpPr>
              <p:cNvPr id="273578" name="Text Box 170"/>
              <p:cNvSpPr txBox="1">
                <a:spLocks noChangeArrowheads="1"/>
              </p:cNvSpPr>
              <p:nvPr/>
            </p:nvSpPr>
            <p:spPr bwMode="auto">
              <a:xfrm>
                <a:off x="142" y="2779"/>
                <a:ext cx="418" cy="3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 b="0">
                    <a:solidFill>
                      <a:srgbClr val="FFFF66"/>
                    </a:solidFill>
                    <a:cs typeface="+mn-cs"/>
                  </a:rPr>
                  <a:t>y[k]</a:t>
                </a:r>
                <a:endParaRPr lang="en-US">
                  <a:solidFill>
                    <a:srgbClr val="FFFF66"/>
                  </a:solidFill>
                  <a:cs typeface="+mn-cs"/>
                </a:endParaRPr>
              </a:p>
            </p:txBody>
          </p:sp>
          <p:sp>
            <p:nvSpPr>
              <p:cNvPr id="273579" name="Text Box 171"/>
              <p:cNvSpPr txBox="1">
                <a:spLocks noChangeArrowheads="1"/>
              </p:cNvSpPr>
              <p:nvPr/>
            </p:nvSpPr>
            <p:spPr bwMode="auto">
              <a:xfrm>
                <a:off x="192" y="2635"/>
                <a:ext cx="180" cy="3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>
                    <a:solidFill>
                      <a:srgbClr val="FFFF66"/>
                    </a:solidFill>
                    <a:cs typeface="+mn-cs"/>
                  </a:rPr>
                  <a:t>~</a:t>
                </a:r>
              </a:p>
            </p:txBody>
          </p:sp>
          <p:sp>
            <p:nvSpPr>
              <p:cNvPr id="273580" name="Text Box 172"/>
              <p:cNvSpPr txBox="1">
                <a:spLocks noChangeArrowheads="1"/>
              </p:cNvSpPr>
              <p:nvPr/>
            </p:nvSpPr>
            <p:spPr bwMode="auto">
              <a:xfrm>
                <a:off x="192" y="2683"/>
                <a:ext cx="180" cy="3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>
                    <a:solidFill>
                      <a:srgbClr val="FFFF66"/>
                    </a:solidFill>
                    <a:cs typeface="+mn-cs"/>
                  </a:rPr>
                  <a:t>~</a:t>
                </a:r>
              </a:p>
            </p:txBody>
          </p:sp>
        </p:grpSp>
        <p:graphicFrame>
          <p:nvGraphicFramePr>
            <p:cNvPr id="37992" name="Object 173"/>
            <p:cNvGraphicFramePr>
              <a:graphicFrameLocks noChangeAspect="1"/>
            </p:cNvGraphicFramePr>
            <p:nvPr/>
          </p:nvGraphicFramePr>
          <p:xfrm>
            <a:off x="1384" y="2755"/>
            <a:ext cx="431" cy="2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8398" name="Equation" r:id="rId14" imgW="482391" imgH="228501" progId="Equation.3">
                    <p:embed/>
                  </p:oleObj>
                </mc:Choice>
                <mc:Fallback>
                  <p:oleObj name="Equation" r:id="rId14" imgW="482391" imgH="228501" progId="Equation.3">
                    <p:embed/>
                    <p:pic>
                      <p:nvPicPr>
                        <p:cNvPr id="0" name="Object 17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84" y="2755"/>
                          <a:ext cx="431" cy="212"/>
                        </a:xfrm>
                        <a:prstGeom prst="rect">
                          <a:avLst/>
                        </a:prstGeom>
                        <a:solidFill>
                          <a:srgbClr val="FFFF66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37993" name="Group 174"/>
            <p:cNvGrpSpPr>
              <a:grpSpLocks/>
            </p:cNvGrpSpPr>
            <p:nvPr/>
          </p:nvGrpSpPr>
          <p:grpSpPr bwMode="auto">
            <a:xfrm>
              <a:off x="1241" y="2614"/>
              <a:ext cx="143" cy="283"/>
              <a:chOff x="1152" y="2448"/>
              <a:chExt cx="144" cy="288"/>
            </a:xfrm>
          </p:grpSpPr>
          <p:sp>
            <p:nvSpPr>
              <p:cNvPr id="273583" name="Line 175"/>
              <p:cNvSpPr>
                <a:spLocks noChangeShapeType="1"/>
              </p:cNvSpPr>
              <p:nvPr/>
            </p:nvSpPr>
            <p:spPr bwMode="auto">
              <a:xfrm flipH="1">
                <a:off x="1152" y="2544"/>
                <a:ext cx="144" cy="0"/>
              </a:xfrm>
              <a:prstGeom prst="line">
                <a:avLst/>
              </a:prstGeom>
              <a:noFill/>
              <a:ln w="9525">
                <a:solidFill>
                  <a:srgbClr val="FFFF66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73584" name="Line 176"/>
              <p:cNvSpPr>
                <a:spLocks noChangeShapeType="1"/>
              </p:cNvSpPr>
              <p:nvPr/>
            </p:nvSpPr>
            <p:spPr bwMode="auto">
              <a:xfrm flipV="1">
                <a:off x="1152" y="2448"/>
                <a:ext cx="0" cy="96"/>
              </a:xfrm>
              <a:prstGeom prst="line">
                <a:avLst/>
              </a:prstGeom>
              <a:noFill/>
              <a:ln w="9525">
                <a:solidFill>
                  <a:srgbClr val="FFFF66"/>
                </a:solidFill>
                <a:round/>
                <a:headEnd type="none" w="sm" len="sm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73585" name="Line 177"/>
              <p:cNvSpPr>
                <a:spLocks noChangeShapeType="1"/>
              </p:cNvSpPr>
              <p:nvPr/>
            </p:nvSpPr>
            <p:spPr bwMode="auto">
              <a:xfrm flipH="1">
                <a:off x="1152" y="2640"/>
                <a:ext cx="144" cy="0"/>
              </a:xfrm>
              <a:prstGeom prst="line">
                <a:avLst/>
              </a:prstGeom>
              <a:noFill/>
              <a:ln w="9525">
                <a:solidFill>
                  <a:srgbClr val="FFFF66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73586" name="Line 178"/>
              <p:cNvSpPr>
                <a:spLocks noChangeShapeType="1"/>
              </p:cNvSpPr>
              <p:nvPr/>
            </p:nvSpPr>
            <p:spPr bwMode="auto">
              <a:xfrm flipV="1">
                <a:off x="1152" y="2640"/>
                <a:ext cx="0" cy="96"/>
              </a:xfrm>
              <a:prstGeom prst="line">
                <a:avLst/>
              </a:prstGeom>
              <a:noFill/>
              <a:ln w="9525">
                <a:solidFill>
                  <a:srgbClr val="FFFF66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  <p:sp>
          <p:nvSpPr>
            <p:cNvPr id="273587" name="Line 179"/>
            <p:cNvSpPr>
              <a:spLocks noChangeShapeType="1"/>
            </p:cNvSpPr>
            <p:nvPr/>
          </p:nvSpPr>
          <p:spPr bwMode="auto">
            <a:xfrm>
              <a:off x="1907" y="2236"/>
              <a:ext cx="0" cy="472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73588" name="Line 180"/>
            <p:cNvSpPr>
              <a:spLocks noChangeShapeType="1"/>
            </p:cNvSpPr>
            <p:nvPr/>
          </p:nvSpPr>
          <p:spPr bwMode="auto">
            <a:xfrm>
              <a:off x="1907" y="2991"/>
              <a:ext cx="0" cy="288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graphicFrame>
        <p:nvGraphicFramePr>
          <p:cNvPr id="37892" name="Object 187"/>
          <p:cNvGraphicFramePr>
            <a:graphicFrameLocks noChangeAspect="1"/>
          </p:cNvGraphicFramePr>
          <p:nvPr/>
        </p:nvGraphicFramePr>
        <p:xfrm>
          <a:off x="215900" y="6397625"/>
          <a:ext cx="8748713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399" name="Equation" r:id="rId16" imgW="10756900" imgH="635000" progId="Equation.3">
                  <p:embed/>
                </p:oleObj>
              </mc:Choice>
              <mc:Fallback>
                <p:oleObj name="Equation" r:id="rId16" imgW="10756900" imgH="635000" progId="Equation.3">
                  <p:embed/>
                  <p:pic>
                    <p:nvPicPr>
                      <p:cNvPr id="0" name="Object 18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6397625"/>
                        <a:ext cx="8748713" cy="384175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4" name="Rectangle 2"/>
          <p:cNvSpPr>
            <a:spLocks noGrp="1" noChangeArrowheads="1"/>
          </p:cNvSpPr>
          <p:nvPr>
            <p:ph type="title"/>
          </p:nvPr>
        </p:nvSpPr>
        <p:spPr>
          <a:xfrm>
            <a:off x="292100" y="93663"/>
            <a:ext cx="8547100" cy="781050"/>
          </a:xfrm>
        </p:spPr>
        <p:txBody>
          <a:bodyPr/>
          <a:lstStyle/>
          <a:p>
            <a:pPr>
              <a:defRPr/>
            </a:pPr>
            <a:r>
              <a:rPr lang="en-US" sz="3200" dirty="0" smtClean="0">
                <a:cs typeface="+mj-cs"/>
              </a:rPr>
              <a:t>FIR  /  4. Lossless Lattice Realization</a:t>
            </a:r>
          </a:p>
        </p:txBody>
      </p:sp>
    </p:spTree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dirty="0" smtClean="0">
                <a:cs typeface="+mj-cs"/>
              </a:rPr>
              <a:t>Filter Design</a:t>
            </a:r>
            <a:r>
              <a:rPr lang="en-US" sz="3200" dirty="0">
                <a:cs typeface="+mj-cs"/>
              </a:rPr>
              <a:t> </a:t>
            </a:r>
            <a:r>
              <a:rPr lang="en-US" sz="3200" dirty="0" smtClean="0">
                <a:cs typeface="+mj-cs"/>
              </a:rPr>
              <a:t>Process</a:t>
            </a:r>
          </a:p>
        </p:txBody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u="sng" dirty="0" smtClean="0">
                <a:cs typeface="+mn-cs"/>
              </a:rPr>
              <a:t>Ste</a:t>
            </a:r>
            <a:r>
              <a:rPr lang="en-US" dirty="0" smtClean="0">
                <a:cs typeface="+mn-cs"/>
              </a:rPr>
              <a:t>p</a:t>
            </a:r>
            <a:r>
              <a:rPr lang="en-US" u="sng" dirty="0" smtClean="0">
                <a:cs typeface="+mn-cs"/>
              </a:rPr>
              <a:t>-1</a:t>
            </a:r>
            <a:r>
              <a:rPr lang="en-US" dirty="0" smtClean="0">
                <a:cs typeface="+mn-cs"/>
              </a:rPr>
              <a:t> : Define filter specs </a:t>
            </a:r>
          </a:p>
          <a:p>
            <a:pPr>
              <a:buFontTx/>
              <a:buNone/>
              <a:defRPr/>
            </a:pPr>
            <a:r>
              <a:rPr lang="en-US" dirty="0" smtClean="0">
                <a:cs typeface="+mn-cs"/>
              </a:rPr>
              <a:t>      </a:t>
            </a:r>
            <a:r>
              <a:rPr lang="en-US" sz="2400" b="0" dirty="0">
                <a:cs typeface="+mn-cs"/>
              </a:rPr>
              <a:t>P</a:t>
            </a:r>
            <a:r>
              <a:rPr lang="en-US" sz="2400" b="0" dirty="0" smtClean="0">
                <a:cs typeface="+mn-cs"/>
              </a:rPr>
              <a:t>ass-band, stop-band, optimization criterion,…</a:t>
            </a:r>
          </a:p>
          <a:p>
            <a:pPr>
              <a:defRPr/>
            </a:pPr>
            <a:r>
              <a:rPr lang="en-US" u="sng" dirty="0" smtClean="0">
                <a:cs typeface="+mn-cs"/>
              </a:rPr>
              <a:t>Ste</a:t>
            </a:r>
            <a:r>
              <a:rPr lang="en-US" dirty="0" smtClean="0">
                <a:cs typeface="+mn-cs"/>
              </a:rPr>
              <a:t>p</a:t>
            </a:r>
            <a:r>
              <a:rPr lang="en-US" u="sng" dirty="0" smtClean="0">
                <a:cs typeface="+mn-cs"/>
              </a:rPr>
              <a:t>-2</a:t>
            </a:r>
            <a:r>
              <a:rPr lang="en-US" dirty="0" smtClean="0">
                <a:cs typeface="+mn-cs"/>
              </a:rPr>
              <a:t> : Derive optimal transfer function</a:t>
            </a:r>
          </a:p>
          <a:p>
            <a:pPr>
              <a:buFontTx/>
              <a:buNone/>
              <a:defRPr/>
            </a:pPr>
            <a:r>
              <a:rPr lang="en-US" dirty="0" smtClean="0">
                <a:cs typeface="+mn-cs"/>
              </a:rPr>
              <a:t>      </a:t>
            </a:r>
            <a:r>
              <a:rPr lang="en-US" sz="2400" b="0" dirty="0" smtClean="0">
                <a:cs typeface="+mn-cs"/>
              </a:rPr>
              <a:t>FIR or IIR design    </a:t>
            </a:r>
            <a:r>
              <a:rPr lang="en-US" sz="2400" b="0" dirty="0" smtClean="0">
                <a:solidFill>
                  <a:srgbClr val="FFFF66"/>
                </a:solidFill>
                <a:cs typeface="+mn-cs"/>
              </a:rPr>
              <a:t>                                                    </a:t>
            </a:r>
          </a:p>
          <a:p>
            <a:pPr>
              <a:defRPr/>
            </a:pPr>
            <a:r>
              <a:rPr lang="en-US" u="sng" dirty="0" smtClean="0">
                <a:solidFill>
                  <a:srgbClr val="FFFF66"/>
                </a:solidFill>
                <a:cs typeface="+mn-cs"/>
              </a:rPr>
              <a:t>Ste</a:t>
            </a:r>
            <a:r>
              <a:rPr lang="en-US" dirty="0" smtClean="0">
                <a:solidFill>
                  <a:srgbClr val="FFFF66"/>
                </a:solidFill>
                <a:cs typeface="+mn-cs"/>
              </a:rPr>
              <a:t>p</a:t>
            </a:r>
            <a:r>
              <a:rPr lang="en-US" u="sng" dirty="0" smtClean="0">
                <a:solidFill>
                  <a:srgbClr val="FFFF66"/>
                </a:solidFill>
                <a:cs typeface="+mn-cs"/>
              </a:rPr>
              <a:t>-3</a:t>
            </a:r>
            <a:r>
              <a:rPr lang="en-US" dirty="0" smtClean="0">
                <a:solidFill>
                  <a:srgbClr val="FFFF66"/>
                </a:solidFill>
                <a:cs typeface="+mn-cs"/>
              </a:rPr>
              <a:t> : Filter realization </a:t>
            </a:r>
            <a:r>
              <a:rPr lang="en-US" sz="2400" b="0" dirty="0" smtClean="0">
                <a:solidFill>
                  <a:srgbClr val="FFFF66"/>
                </a:solidFill>
                <a:cs typeface="+mn-cs"/>
              </a:rPr>
              <a:t>(block scheme/flow graph)</a:t>
            </a:r>
            <a:endParaRPr lang="en-US" dirty="0" smtClean="0">
              <a:solidFill>
                <a:srgbClr val="FFFF66"/>
              </a:solidFill>
              <a:cs typeface="+mn-cs"/>
            </a:endParaRPr>
          </a:p>
          <a:p>
            <a:pPr>
              <a:buFontTx/>
              <a:buNone/>
              <a:defRPr/>
            </a:pPr>
            <a:r>
              <a:rPr lang="en-US" dirty="0" smtClean="0">
                <a:solidFill>
                  <a:srgbClr val="FFFF66"/>
                </a:solidFill>
                <a:cs typeface="+mn-cs"/>
              </a:rPr>
              <a:t>      </a:t>
            </a:r>
            <a:r>
              <a:rPr lang="en-US" sz="2400" b="0" dirty="0">
                <a:solidFill>
                  <a:srgbClr val="FFFF66"/>
                </a:solidFill>
                <a:cs typeface="+mn-cs"/>
              </a:rPr>
              <a:t>D</a:t>
            </a:r>
            <a:r>
              <a:rPr lang="en-US" sz="2400" b="0" dirty="0" smtClean="0">
                <a:solidFill>
                  <a:srgbClr val="FFFF66"/>
                </a:solidFill>
                <a:cs typeface="+mn-cs"/>
              </a:rPr>
              <a:t>irect form realizations, lattice realizations,… </a:t>
            </a:r>
            <a:endParaRPr lang="en-US" dirty="0" smtClean="0">
              <a:solidFill>
                <a:srgbClr val="FFFF66"/>
              </a:solidFill>
              <a:cs typeface="+mn-cs"/>
            </a:endParaRPr>
          </a:p>
          <a:p>
            <a:pPr>
              <a:defRPr/>
            </a:pPr>
            <a:r>
              <a:rPr lang="en-US" u="sng" dirty="0" smtClean="0">
                <a:cs typeface="+mn-cs"/>
              </a:rPr>
              <a:t>Ste</a:t>
            </a:r>
            <a:r>
              <a:rPr lang="en-US" dirty="0" smtClean="0">
                <a:cs typeface="+mn-cs"/>
              </a:rPr>
              <a:t>p</a:t>
            </a:r>
            <a:r>
              <a:rPr lang="en-US" u="sng" dirty="0" smtClean="0">
                <a:cs typeface="+mn-cs"/>
              </a:rPr>
              <a:t>-4</a:t>
            </a:r>
            <a:r>
              <a:rPr lang="en-US" dirty="0" smtClean="0">
                <a:cs typeface="+mn-cs"/>
              </a:rPr>
              <a:t> : Filter implementation </a:t>
            </a:r>
            <a:r>
              <a:rPr lang="en-US" sz="2400" b="0" dirty="0" smtClean="0">
                <a:cs typeface="+mn-cs"/>
              </a:rPr>
              <a:t>(software/hardware)</a:t>
            </a:r>
          </a:p>
          <a:p>
            <a:pPr>
              <a:buFontTx/>
              <a:buNone/>
              <a:defRPr/>
            </a:pPr>
            <a:r>
              <a:rPr lang="en-US" dirty="0" smtClean="0">
                <a:cs typeface="+mn-cs"/>
              </a:rPr>
              <a:t>      </a:t>
            </a:r>
            <a:r>
              <a:rPr lang="en-US" sz="2400" b="0" dirty="0">
                <a:cs typeface="+mn-cs"/>
              </a:rPr>
              <a:t>F</a:t>
            </a:r>
            <a:r>
              <a:rPr lang="en-US" sz="2400" b="0" dirty="0" smtClean="0">
                <a:cs typeface="+mn-cs"/>
              </a:rPr>
              <a:t>inite word-length</a:t>
            </a:r>
            <a:r>
              <a:rPr lang="en-US" b="0" dirty="0" smtClean="0">
                <a:cs typeface="+mn-cs"/>
              </a:rPr>
              <a:t> </a:t>
            </a:r>
            <a:r>
              <a:rPr lang="en-US" sz="2400" b="0" dirty="0" smtClean="0">
                <a:cs typeface="+mn-cs"/>
              </a:rPr>
              <a:t>issues, …</a:t>
            </a:r>
          </a:p>
          <a:p>
            <a:pPr>
              <a:buFontTx/>
              <a:buNone/>
              <a:defRPr/>
            </a:pPr>
            <a:r>
              <a:rPr lang="en-US" dirty="0" smtClean="0">
                <a:cs typeface="+mn-cs"/>
              </a:rPr>
              <a:t>      </a:t>
            </a:r>
            <a:r>
              <a:rPr lang="en-US" sz="2400" b="0" dirty="0">
                <a:cs typeface="+mn-cs"/>
              </a:rPr>
              <a:t>Q</a:t>
            </a:r>
            <a:r>
              <a:rPr lang="en-US" sz="2400" b="0" dirty="0" smtClean="0">
                <a:cs typeface="+mn-cs"/>
              </a:rPr>
              <a:t>uestion: implemented filter = designed filter ?</a:t>
            </a:r>
          </a:p>
          <a:p>
            <a:pPr>
              <a:buFontTx/>
              <a:buNone/>
              <a:defRPr/>
            </a:pPr>
            <a:r>
              <a:rPr lang="en-US" sz="2400" b="0" dirty="0" smtClean="0">
                <a:cs typeface="+mn-cs"/>
              </a:rPr>
              <a:t>          </a:t>
            </a:r>
            <a:r>
              <a:rPr lang="en-US" sz="1600" b="0" dirty="0" smtClean="0">
                <a:cs typeface="+mn-cs"/>
              </a:rPr>
              <a:t>‘You can’t always get what you want’ -</a:t>
            </a:r>
            <a:r>
              <a:rPr lang="en-US" sz="1600" b="0" dirty="0" err="1" smtClean="0">
                <a:cs typeface="+mn-cs"/>
              </a:rPr>
              <a:t>Jagger</a:t>
            </a:r>
            <a:r>
              <a:rPr lang="en-US" sz="1600" b="0" dirty="0" smtClean="0">
                <a:cs typeface="+mn-cs"/>
              </a:rPr>
              <a:t>/Richards (?)</a:t>
            </a:r>
          </a:p>
        </p:txBody>
      </p:sp>
      <p:pic>
        <p:nvPicPr>
          <p:cNvPr id="9" name="Picture 1" descr="ceramic-pourover.jpg"/>
          <p:cNvPicPr>
            <a:picLocks noChangeAspect="1"/>
          </p:cNvPicPr>
          <p:nvPr/>
        </p:nvPicPr>
        <p:blipFill>
          <a:blip r:embed="rId2">
            <a:alphaModFix amt="15000"/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391"/>
                    </a14:imgEffect>
                    <a14:imgEffect>
                      <a14:saturation sat="16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9450" y="1125538"/>
            <a:ext cx="3209925" cy="511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14902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8484" name="Text Box 4"/>
          <p:cNvSpPr txBox="1">
            <a:spLocks noChangeArrowheads="1"/>
          </p:cNvSpPr>
          <p:nvPr/>
        </p:nvSpPr>
        <p:spPr bwMode="auto">
          <a:xfrm>
            <a:off x="7130224" y="2743200"/>
            <a:ext cx="1622489" cy="462307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tx2"/>
                </a:solidFill>
                <a:cs typeface="+mn-cs"/>
              </a:rPr>
              <a:t>Chapter</a:t>
            </a:r>
            <a:r>
              <a:rPr lang="en-US" dirty="0" smtClean="0">
                <a:solidFill>
                  <a:schemeClr val="tx2"/>
                </a:solidFill>
                <a:cs typeface="+mn-cs"/>
              </a:rPr>
              <a:t>-4</a:t>
            </a:r>
            <a:endParaRPr lang="en-GB" dirty="0">
              <a:solidFill>
                <a:schemeClr val="tx2"/>
              </a:solidFill>
              <a:cs typeface="+mn-cs"/>
            </a:endParaRPr>
          </a:p>
        </p:txBody>
      </p:sp>
      <p:sp>
        <p:nvSpPr>
          <p:cNvPr id="148485" name="Text Box 5"/>
          <p:cNvSpPr txBox="1">
            <a:spLocks noChangeArrowheads="1"/>
          </p:cNvSpPr>
          <p:nvPr/>
        </p:nvSpPr>
        <p:spPr bwMode="auto">
          <a:xfrm>
            <a:off x="7130224" y="3789040"/>
            <a:ext cx="1622489" cy="462307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tx2"/>
                </a:solidFill>
                <a:cs typeface="+mn-cs"/>
              </a:rPr>
              <a:t>Chapter</a:t>
            </a:r>
            <a:r>
              <a:rPr lang="en-US" dirty="0" smtClean="0">
                <a:solidFill>
                  <a:schemeClr val="tx2"/>
                </a:solidFill>
                <a:cs typeface="+mn-cs"/>
              </a:rPr>
              <a:t>-5</a:t>
            </a:r>
            <a:endParaRPr lang="en-GB" dirty="0">
              <a:solidFill>
                <a:schemeClr val="tx2"/>
              </a:solidFill>
              <a:cs typeface="+mn-cs"/>
            </a:endParaRPr>
          </a:p>
        </p:txBody>
      </p:sp>
      <p:sp>
        <p:nvSpPr>
          <p:cNvPr id="16390" name="Picture 1" descr="ceramic-pourover.jpg"/>
          <p:cNvSpPr>
            <a:spLocks noChangeAspect="1"/>
          </p:cNvSpPr>
          <p:nvPr/>
        </p:nvSpPr>
        <p:spPr bwMode="auto">
          <a:xfrm>
            <a:off x="5651500" y="1089025"/>
            <a:ext cx="3209925" cy="511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14902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" name="Picture 9" descr="rolling_stones_logo_embroidery_design.jpg"/>
          <p:cNvPicPr>
            <a:picLocks noChangeAspect="1"/>
          </p:cNvPicPr>
          <p:nvPr/>
        </p:nvPicPr>
        <p:blipFill>
          <a:blip r:embed="rId4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9376" y="5193196"/>
            <a:ext cx="1582512" cy="1577856"/>
          </a:xfrm>
          <a:prstGeom prst="rect">
            <a:avLst/>
          </a:prstGeom>
        </p:spPr>
      </p:pic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7128284" y="4838901"/>
            <a:ext cx="1622489" cy="462307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tx2"/>
                </a:solidFill>
                <a:cs typeface="+mn-cs"/>
              </a:rPr>
              <a:t>Chapter</a:t>
            </a:r>
            <a:r>
              <a:rPr lang="en-US" dirty="0" smtClean="0">
                <a:solidFill>
                  <a:schemeClr val="tx2"/>
                </a:solidFill>
                <a:cs typeface="+mn-cs"/>
              </a:rPr>
              <a:t>-6</a:t>
            </a:r>
            <a:endParaRPr lang="en-GB" dirty="0">
              <a:solidFill>
                <a:schemeClr val="tx2"/>
              </a:solidFill>
              <a:cs typeface="+mn-cs"/>
            </a:endParaRPr>
          </a:p>
        </p:txBody>
      </p:sp>
    </p:spTree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4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  <a:defRPr/>
            </a:pPr>
            <a:r>
              <a:rPr lang="en-US" sz="2400" b="0" smtClean="0">
                <a:cs typeface="+mn-cs"/>
              </a:rPr>
              <a:t>Repeated application results in `</a:t>
            </a:r>
            <a:r>
              <a:rPr lang="en-US" sz="2400" u="sng" smtClean="0">
                <a:cs typeface="+mn-cs"/>
              </a:rPr>
              <a:t>lossless lattice</a:t>
            </a:r>
            <a:r>
              <a:rPr lang="ja-JP" altLang="en-US" sz="2400" u="sng" smtClean="0">
                <a:latin typeface="Arial"/>
                <a:cs typeface="+mn-cs"/>
              </a:rPr>
              <a:t>’</a:t>
            </a:r>
            <a:r>
              <a:rPr lang="en-US" sz="2400" b="0" smtClean="0">
                <a:cs typeface="+mn-cs"/>
              </a:rPr>
              <a:t>   </a:t>
            </a:r>
          </a:p>
          <a:p>
            <a:pPr>
              <a:buFontTx/>
              <a:buNone/>
              <a:defRPr/>
            </a:pPr>
            <a:endParaRPr lang="en-US" smtClean="0">
              <a:cs typeface="+mn-cs"/>
            </a:endParaRPr>
          </a:p>
          <a:p>
            <a:pPr>
              <a:buFontTx/>
              <a:buNone/>
              <a:defRPr/>
            </a:pPr>
            <a:r>
              <a:rPr lang="en-US" sz="2000" b="0" smtClean="0">
                <a:cs typeface="+mn-cs"/>
              </a:rPr>
              <a:t>    </a:t>
            </a:r>
            <a:endParaRPr lang="en-US" sz="2400" b="0" smtClean="0">
              <a:cs typeface="+mn-cs"/>
            </a:endParaRPr>
          </a:p>
          <a:p>
            <a:pPr>
              <a:defRPr/>
            </a:pPr>
            <a:endParaRPr lang="en-US" sz="2400" b="0" smtClean="0">
              <a:cs typeface="+mn-cs"/>
            </a:endParaRPr>
          </a:p>
          <a:p>
            <a:pPr>
              <a:defRPr/>
            </a:pPr>
            <a:endParaRPr lang="en-US" sz="2400" b="0" smtClean="0">
              <a:cs typeface="+mn-cs"/>
            </a:endParaRPr>
          </a:p>
          <a:p>
            <a:pPr>
              <a:defRPr/>
            </a:pPr>
            <a:endParaRPr lang="en-US" smtClean="0">
              <a:cs typeface="+mn-cs"/>
            </a:endParaRPr>
          </a:p>
          <a:p>
            <a:pPr>
              <a:defRPr/>
            </a:pPr>
            <a:endParaRPr lang="en-US" smtClean="0">
              <a:cs typeface="+mn-cs"/>
            </a:endParaRPr>
          </a:p>
          <a:p>
            <a:pPr>
              <a:defRPr/>
            </a:pPr>
            <a:endParaRPr lang="en-US" smtClean="0">
              <a:cs typeface="+mn-cs"/>
            </a:endParaRPr>
          </a:p>
          <a:p>
            <a:pPr>
              <a:defRPr/>
            </a:pPr>
            <a:endParaRPr lang="en-US" smtClean="0">
              <a:cs typeface="+mn-cs"/>
            </a:endParaRPr>
          </a:p>
          <a:p>
            <a:pPr>
              <a:defRPr/>
            </a:pPr>
            <a:endParaRPr lang="en-US" smtClean="0">
              <a:cs typeface="+mn-cs"/>
            </a:endParaRPr>
          </a:p>
        </p:txBody>
      </p:sp>
      <p:sp>
        <p:nvSpPr>
          <p:cNvPr id="240843" name="Line 203"/>
          <p:cNvSpPr>
            <a:spLocks noChangeShapeType="1"/>
          </p:cNvSpPr>
          <p:nvPr/>
        </p:nvSpPr>
        <p:spPr bwMode="auto">
          <a:xfrm flipH="1">
            <a:off x="8101013" y="1700213"/>
            <a:ext cx="0" cy="468312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40844" name="Text Box 204"/>
          <p:cNvSpPr txBox="1">
            <a:spLocks noChangeArrowheads="1"/>
          </p:cNvSpPr>
          <p:nvPr/>
        </p:nvSpPr>
        <p:spPr bwMode="auto">
          <a:xfrm>
            <a:off x="7697788" y="1268413"/>
            <a:ext cx="1246187" cy="4699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>
              <a:defRPr/>
            </a:pPr>
            <a:r>
              <a:rPr lang="en-US">
                <a:solidFill>
                  <a:srgbClr val="CCFF33"/>
                </a:solidFill>
                <a:cs typeface="+mn-cs"/>
              </a:rPr>
              <a:t>explain</a:t>
            </a:r>
          </a:p>
        </p:txBody>
      </p:sp>
      <p:sp>
        <p:nvSpPr>
          <p:cNvPr id="240642" name="Rectangle 2"/>
          <p:cNvSpPr>
            <a:spLocks noChangeArrowheads="1"/>
          </p:cNvSpPr>
          <p:nvPr/>
        </p:nvSpPr>
        <p:spPr bwMode="auto">
          <a:xfrm>
            <a:off x="4298950" y="2360613"/>
            <a:ext cx="1335088" cy="3074987"/>
          </a:xfrm>
          <a:prstGeom prst="rect">
            <a:avLst/>
          </a:prstGeom>
          <a:solidFill>
            <a:schemeClr val="accent1"/>
          </a:solidFill>
          <a:ln w="57150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graphicFrame>
        <p:nvGraphicFramePr>
          <p:cNvPr id="38918" name="Object 32"/>
          <p:cNvGraphicFramePr>
            <a:graphicFrameLocks noChangeAspect="1"/>
          </p:cNvGraphicFramePr>
          <p:nvPr/>
        </p:nvGraphicFramePr>
        <p:xfrm>
          <a:off x="4687888" y="2489200"/>
          <a:ext cx="495300" cy="287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67" name="Equation" r:id="rId3" imgW="393359" imgH="215713" progId="Equation.3">
                  <p:embed/>
                </p:oleObj>
              </mc:Choice>
              <mc:Fallback>
                <p:oleObj name="Equation" r:id="rId3" imgW="393359" imgH="215713" progId="Equation.3">
                  <p:embed/>
                  <p:pic>
                    <p:nvPicPr>
                      <p:cNvPr id="0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7888" y="2489200"/>
                        <a:ext cx="495300" cy="287338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8919" name="Group 33"/>
          <p:cNvGrpSpPr>
            <a:grpSpLocks/>
          </p:cNvGrpSpPr>
          <p:nvPr/>
        </p:nvGrpSpPr>
        <p:grpSpPr bwMode="auto">
          <a:xfrm>
            <a:off x="4359275" y="2868613"/>
            <a:ext cx="403225" cy="457200"/>
            <a:chOff x="1585" y="2815"/>
            <a:chExt cx="288" cy="321"/>
          </a:xfrm>
        </p:grpSpPr>
        <p:sp>
          <p:nvSpPr>
            <p:cNvPr id="240674" name="Oval 34"/>
            <p:cNvSpPr>
              <a:spLocks noChangeArrowheads="1"/>
            </p:cNvSpPr>
            <p:nvPr/>
          </p:nvSpPr>
          <p:spPr bwMode="auto">
            <a:xfrm>
              <a:off x="1585" y="2831"/>
              <a:ext cx="288" cy="291"/>
            </a:xfrm>
            <a:prstGeom prst="ellips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40675" name="Text Box 35"/>
            <p:cNvSpPr txBox="1">
              <a:spLocks noChangeArrowheads="1"/>
            </p:cNvSpPr>
            <p:nvPr/>
          </p:nvSpPr>
          <p:spPr bwMode="auto">
            <a:xfrm>
              <a:off x="1601" y="2815"/>
              <a:ext cx="260" cy="3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>
                  <a:solidFill>
                    <a:srgbClr val="FFFF66"/>
                  </a:solidFill>
                  <a:cs typeface="+mn-cs"/>
                </a:rPr>
                <a:t>+</a:t>
              </a:r>
            </a:p>
          </p:txBody>
        </p:sp>
      </p:grpSp>
      <p:grpSp>
        <p:nvGrpSpPr>
          <p:cNvPr id="38920" name="Group 36"/>
          <p:cNvGrpSpPr>
            <a:grpSpLocks/>
          </p:cNvGrpSpPr>
          <p:nvPr/>
        </p:nvGrpSpPr>
        <p:grpSpPr bwMode="auto">
          <a:xfrm>
            <a:off x="4359275" y="4371975"/>
            <a:ext cx="403225" cy="457200"/>
            <a:chOff x="1585" y="2815"/>
            <a:chExt cx="288" cy="321"/>
          </a:xfrm>
        </p:grpSpPr>
        <p:sp>
          <p:nvSpPr>
            <p:cNvPr id="240677" name="Oval 37"/>
            <p:cNvSpPr>
              <a:spLocks noChangeArrowheads="1"/>
            </p:cNvSpPr>
            <p:nvPr/>
          </p:nvSpPr>
          <p:spPr bwMode="auto">
            <a:xfrm>
              <a:off x="1585" y="2831"/>
              <a:ext cx="288" cy="291"/>
            </a:xfrm>
            <a:prstGeom prst="ellips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40678" name="Text Box 38"/>
            <p:cNvSpPr txBox="1">
              <a:spLocks noChangeArrowheads="1"/>
            </p:cNvSpPr>
            <p:nvPr/>
          </p:nvSpPr>
          <p:spPr bwMode="auto">
            <a:xfrm>
              <a:off x="1601" y="2815"/>
              <a:ext cx="260" cy="3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>
                  <a:solidFill>
                    <a:srgbClr val="FFFF66"/>
                  </a:solidFill>
                  <a:cs typeface="+mn-cs"/>
                </a:rPr>
                <a:t>+</a:t>
              </a:r>
            </a:p>
          </p:txBody>
        </p:sp>
      </p:grpSp>
      <p:grpSp>
        <p:nvGrpSpPr>
          <p:cNvPr id="38921" name="Group 39"/>
          <p:cNvGrpSpPr>
            <a:grpSpLocks/>
          </p:cNvGrpSpPr>
          <p:nvPr/>
        </p:nvGrpSpPr>
        <p:grpSpPr bwMode="auto">
          <a:xfrm>
            <a:off x="5145088" y="3276600"/>
            <a:ext cx="354012" cy="458788"/>
            <a:chOff x="1787" y="2302"/>
            <a:chExt cx="379" cy="386"/>
          </a:xfrm>
        </p:grpSpPr>
        <p:sp>
          <p:nvSpPr>
            <p:cNvPr id="240680" name="Oval 40"/>
            <p:cNvSpPr>
              <a:spLocks noChangeArrowheads="1"/>
            </p:cNvSpPr>
            <p:nvPr/>
          </p:nvSpPr>
          <p:spPr bwMode="auto">
            <a:xfrm>
              <a:off x="1824" y="2351"/>
              <a:ext cx="287" cy="287"/>
            </a:xfrm>
            <a:prstGeom prst="ellips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40681" name="Text Box 41"/>
            <p:cNvSpPr txBox="1">
              <a:spLocks noChangeArrowheads="1"/>
            </p:cNvSpPr>
            <p:nvPr/>
          </p:nvSpPr>
          <p:spPr bwMode="auto">
            <a:xfrm>
              <a:off x="1787" y="2302"/>
              <a:ext cx="379" cy="3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>
                  <a:solidFill>
                    <a:srgbClr val="FFFF66"/>
                  </a:solidFill>
                  <a:cs typeface="+mn-cs"/>
                </a:rPr>
                <a:t>x</a:t>
              </a:r>
            </a:p>
          </p:txBody>
        </p:sp>
      </p:grpSp>
      <p:sp>
        <p:nvSpPr>
          <p:cNvPr id="240683" name="Line 43"/>
          <p:cNvSpPr>
            <a:spLocks noChangeShapeType="1"/>
          </p:cNvSpPr>
          <p:nvPr/>
        </p:nvSpPr>
        <p:spPr bwMode="auto">
          <a:xfrm>
            <a:off x="5300663" y="3095625"/>
            <a:ext cx="0" cy="206375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40684" name="Line 44"/>
          <p:cNvSpPr>
            <a:spLocks noChangeShapeType="1"/>
          </p:cNvSpPr>
          <p:nvPr/>
        </p:nvSpPr>
        <p:spPr bwMode="auto">
          <a:xfrm flipH="1">
            <a:off x="4897438" y="3506788"/>
            <a:ext cx="268287" cy="0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40685" name="Line 45"/>
          <p:cNvSpPr>
            <a:spLocks noChangeShapeType="1"/>
          </p:cNvSpPr>
          <p:nvPr/>
        </p:nvSpPr>
        <p:spPr bwMode="auto">
          <a:xfrm flipH="1">
            <a:off x="4627563" y="3506788"/>
            <a:ext cx="269875" cy="887412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40686" name="Line 46"/>
          <p:cNvSpPr>
            <a:spLocks noChangeShapeType="1"/>
          </p:cNvSpPr>
          <p:nvPr/>
        </p:nvSpPr>
        <p:spPr bwMode="auto">
          <a:xfrm flipH="1">
            <a:off x="4897438" y="4189413"/>
            <a:ext cx="268287" cy="0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40687" name="Line 47"/>
          <p:cNvSpPr>
            <a:spLocks noChangeShapeType="1"/>
          </p:cNvSpPr>
          <p:nvPr/>
        </p:nvSpPr>
        <p:spPr bwMode="auto">
          <a:xfrm flipH="1" flipV="1">
            <a:off x="4627563" y="3302000"/>
            <a:ext cx="269875" cy="887413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40688" name="Line 48"/>
          <p:cNvSpPr>
            <a:spLocks noChangeShapeType="1"/>
          </p:cNvSpPr>
          <p:nvPr/>
        </p:nvSpPr>
        <p:spPr bwMode="auto">
          <a:xfrm flipV="1">
            <a:off x="5300663" y="4325938"/>
            <a:ext cx="0" cy="274637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grpSp>
        <p:nvGrpSpPr>
          <p:cNvPr id="38928" name="Group 49"/>
          <p:cNvGrpSpPr>
            <a:grpSpLocks/>
          </p:cNvGrpSpPr>
          <p:nvPr/>
        </p:nvGrpSpPr>
        <p:grpSpPr bwMode="auto">
          <a:xfrm>
            <a:off x="4875213" y="2868613"/>
            <a:ext cx="354012" cy="457200"/>
            <a:chOff x="1787" y="2303"/>
            <a:chExt cx="377" cy="385"/>
          </a:xfrm>
        </p:grpSpPr>
        <p:sp>
          <p:nvSpPr>
            <p:cNvPr id="240690" name="Oval 50"/>
            <p:cNvSpPr>
              <a:spLocks noChangeArrowheads="1"/>
            </p:cNvSpPr>
            <p:nvPr/>
          </p:nvSpPr>
          <p:spPr bwMode="auto">
            <a:xfrm>
              <a:off x="1824" y="2352"/>
              <a:ext cx="287" cy="286"/>
            </a:xfrm>
            <a:prstGeom prst="ellips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40691" name="Text Box 51"/>
            <p:cNvSpPr txBox="1">
              <a:spLocks noChangeArrowheads="1"/>
            </p:cNvSpPr>
            <p:nvPr/>
          </p:nvSpPr>
          <p:spPr bwMode="auto">
            <a:xfrm>
              <a:off x="1787" y="2303"/>
              <a:ext cx="377" cy="3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>
                  <a:solidFill>
                    <a:srgbClr val="FFFF66"/>
                  </a:solidFill>
                  <a:cs typeface="+mn-cs"/>
                </a:rPr>
                <a:t>x</a:t>
              </a:r>
            </a:p>
          </p:txBody>
        </p:sp>
      </p:grpSp>
      <p:grpSp>
        <p:nvGrpSpPr>
          <p:cNvPr id="38929" name="Group 52"/>
          <p:cNvGrpSpPr>
            <a:grpSpLocks/>
          </p:cNvGrpSpPr>
          <p:nvPr/>
        </p:nvGrpSpPr>
        <p:grpSpPr bwMode="auto">
          <a:xfrm>
            <a:off x="4875213" y="4371975"/>
            <a:ext cx="354012" cy="457200"/>
            <a:chOff x="1787" y="2303"/>
            <a:chExt cx="377" cy="385"/>
          </a:xfrm>
        </p:grpSpPr>
        <p:sp>
          <p:nvSpPr>
            <p:cNvPr id="240693" name="Oval 53"/>
            <p:cNvSpPr>
              <a:spLocks noChangeArrowheads="1"/>
            </p:cNvSpPr>
            <p:nvPr/>
          </p:nvSpPr>
          <p:spPr bwMode="auto">
            <a:xfrm>
              <a:off x="1824" y="2352"/>
              <a:ext cx="287" cy="286"/>
            </a:xfrm>
            <a:prstGeom prst="ellips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40694" name="Text Box 54"/>
            <p:cNvSpPr txBox="1">
              <a:spLocks noChangeArrowheads="1"/>
            </p:cNvSpPr>
            <p:nvPr/>
          </p:nvSpPr>
          <p:spPr bwMode="auto">
            <a:xfrm>
              <a:off x="1787" y="2303"/>
              <a:ext cx="377" cy="3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>
                  <a:solidFill>
                    <a:srgbClr val="FFFF66"/>
                  </a:solidFill>
                  <a:cs typeface="+mn-cs"/>
                </a:rPr>
                <a:t>x</a:t>
              </a:r>
            </a:p>
          </p:txBody>
        </p:sp>
      </p:grpSp>
      <p:grpSp>
        <p:nvGrpSpPr>
          <p:cNvPr id="38930" name="Group 55"/>
          <p:cNvGrpSpPr>
            <a:grpSpLocks/>
          </p:cNvGrpSpPr>
          <p:nvPr/>
        </p:nvGrpSpPr>
        <p:grpSpPr bwMode="auto">
          <a:xfrm>
            <a:off x="5145088" y="3960813"/>
            <a:ext cx="354012" cy="458787"/>
            <a:chOff x="1787" y="2302"/>
            <a:chExt cx="379" cy="386"/>
          </a:xfrm>
        </p:grpSpPr>
        <p:sp>
          <p:nvSpPr>
            <p:cNvPr id="240696" name="Oval 56"/>
            <p:cNvSpPr>
              <a:spLocks noChangeArrowheads="1"/>
            </p:cNvSpPr>
            <p:nvPr/>
          </p:nvSpPr>
          <p:spPr bwMode="auto">
            <a:xfrm>
              <a:off x="1824" y="2351"/>
              <a:ext cx="287" cy="287"/>
            </a:xfrm>
            <a:prstGeom prst="ellips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40697" name="Text Box 57"/>
            <p:cNvSpPr txBox="1">
              <a:spLocks noChangeArrowheads="1"/>
            </p:cNvSpPr>
            <p:nvPr/>
          </p:nvSpPr>
          <p:spPr bwMode="auto">
            <a:xfrm>
              <a:off x="1787" y="2302"/>
              <a:ext cx="379" cy="3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>
                  <a:solidFill>
                    <a:srgbClr val="FFFF66"/>
                  </a:solidFill>
                  <a:cs typeface="+mn-cs"/>
                </a:rPr>
                <a:t>x</a:t>
              </a:r>
            </a:p>
          </p:txBody>
        </p:sp>
      </p:grpSp>
      <p:sp>
        <p:nvSpPr>
          <p:cNvPr id="240698" name="Line 58"/>
          <p:cNvSpPr>
            <a:spLocks noChangeShapeType="1"/>
          </p:cNvSpPr>
          <p:nvPr/>
        </p:nvSpPr>
        <p:spPr bwMode="auto">
          <a:xfrm flipH="1">
            <a:off x="4762500" y="4600575"/>
            <a:ext cx="134938" cy="0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40699" name="Line 59"/>
          <p:cNvSpPr>
            <a:spLocks noChangeShapeType="1"/>
          </p:cNvSpPr>
          <p:nvPr/>
        </p:nvSpPr>
        <p:spPr bwMode="auto">
          <a:xfrm flipH="1">
            <a:off x="4762500" y="3095625"/>
            <a:ext cx="134938" cy="0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40700" name="Line 60"/>
          <p:cNvSpPr>
            <a:spLocks noChangeShapeType="1"/>
          </p:cNvSpPr>
          <p:nvPr/>
        </p:nvSpPr>
        <p:spPr bwMode="auto">
          <a:xfrm flipH="1" flipV="1">
            <a:off x="5030788" y="4805363"/>
            <a:ext cx="0" cy="204787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40701" name="Line 61"/>
          <p:cNvSpPr>
            <a:spLocks noChangeShapeType="1"/>
          </p:cNvSpPr>
          <p:nvPr/>
        </p:nvSpPr>
        <p:spPr bwMode="auto">
          <a:xfrm flipH="1">
            <a:off x="5030788" y="2754313"/>
            <a:ext cx="0" cy="204787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graphicFrame>
        <p:nvGraphicFramePr>
          <p:cNvPr id="38935" name="Object 62"/>
          <p:cNvGraphicFramePr>
            <a:graphicFrameLocks noChangeAspect="1"/>
          </p:cNvGraphicFramePr>
          <p:nvPr/>
        </p:nvGraphicFramePr>
        <p:xfrm>
          <a:off x="5502275" y="3506788"/>
          <a:ext cx="604838" cy="287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68" name="Equation" r:id="rId5" imgW="368140" imgH="215806" progId="Equation.3">
                  <p:embed/>
                </p:oleObj>
              </mc:Choice>
              <mc:Fallback>
                <p:oleObj name="Equation" r:id="rId5" imgW="368140" imgH="215806" progId="Equation.3">
                  <p:embed/>
                  <p:pic>
                    <p:nvPicPr>
                      <p:cNvPr id="0" name="Object 6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2275" y="3506788"/>
                        <a:ext cx="604838" cy="287337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36" name="Object 125"/>
          <p:cNvGraphicFramePr>
            <a:graphicFrameLocks noChangeAspect="1"/>
          </p:cNvGraphicFramePr>
          <p:nvPr/>
        </p:nvGraphicFramePr>
        <p:xfrm>
          <a:off x="4829175" y="5010150"/>
          <a:ext cx="496888" cy="287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69" name="Equation" r:id="rId7" imgW="393359" imgH="215713" progId="Equation.3">
                  <p:embed/>
                </p:oleObj>
              </mc:Choice>
              <mc:Fallback>
                <p:oleObj name="Equation" r:id="rId7" imgW="393359" imgH="215713" progId="Equation.3">
                  <p:embed/>
                  <p:pic>
                    <p:nvPicPr>
                      <p:cNvPr id="0" name="Object 1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29175" y="5010150"/>
                        <a:ext cx="496888" cy="287338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37" name="Object 127"/>
          <p:cNvGraphicFramePr>
            <a:graphicFrameLocks noChangeAspect="1"/>
          </p:cNvGraphicFramePr>
          <p:nvPr/>
        </p:nvGraphicFramePr>
        <p:xfrm>
          <a:off x="5502275" y="3848100"/>
          <a:ext cx="608013" cy="287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70" name="Equation" r:id="rId9" imgW="482181" imgH="215713" progId="Equation.3">
                  <p:embed/>
                </p:oleObj>
              </mc:Choice>
              <mc:Fallback>
                <p:oleObj name="Equation" r:id="rId9" imgW="482181" imgH="215713" progId="Equation.3">
                  <p:embed/>
                  <p:pic>
                    <p:nvPicPr>
                      <p:cNvPr id="0" name="Object 1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2275" y="3848100"/>
                        <a:ext cx="608013" cy="287338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0771" name="Text Box 131"/>
          <p:cNvSpPr txBox="1">
            <a:spLocks noChangeArrowheads="1"/>
          </p:cNvSpPr>
          <p:nvPr/>
        </p:nvSpPr>
        <p:spPr bwMode="auto">
          <a:xfrm>
            <a:off x="355600" y="4113213"/>
            <a:ext cx="6572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r>
              <a:rPr lang="en-US" b="0">
                <a:solidFill>
                  <a:srgbClr val="FFFF66"/>
                </a:solidFill>
                <a:cs typeface="+mn-cs"/>
              </a:rPr>
              <a:t>y[k]</a:t>
            </a:r>
            <a:endParaRPr lang="en-US">
              <a:solidFill>
                <a:srgbClr val="FFFF66"/>
              </a:solidFill>
              <a:cs typeface="+mn-cs"/>
            </a:endParaRPr>
          </a:p>
        </p:txBody>
      </p:sp>
      <p:sp>
        <p:nvSpPr>
          <p:cNvPr id="240776" name="Line 136"/>
          <p:cNvSpPr>
            <a:spLocks noChangeShapeType="1"/>
          </p:cNvSpPr>
          <p:nvPr/>
        </p:nvSpPr>
        <p:spPr bwMode="auto">
          <a:xfrm>
            <a:off x="1697038" y="4621213"/>
            <a:ext cx="941387" cy="0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 type="triangl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40777" name="Line 137"/>
          <p:cNvSpPr>
            <a:spLocks noChangeShapeType="1"/>
          </p:cNvSpPr>
          <p:nvPr/>
        </p:nvSpPr>
        <p:spPr bwMode="auto">
          <a:xfrm flipH="1">
            <a:off x="663575" y="3095625"/>
            <a:ext cx="201613" cy="0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40778" name="Line 138"/>
          <p:cNvSpPr>
            <a:spLocks noChangeShapeType="1"/>
          </p:cNvSpPr>
          <p:nvPr/>
        </p:nvSpPr>
        <p:spPr bwMode="auto">
          <a:xfrm flipH="1">
            <a:off x="663575" y="4600575"/>
            <a:ext cx="201613" cy="0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graphicFrame>
        <p:nvGraphicFramePr>
          <p:cNvPr id="38942" name="Object 140"/>
          <p:cNvGraphicFramePr>
            <a:graphicFrameLocks noChangeAspect="1"/>
          </p:cNvGraphicFramePr>
          <p:nvPr/>
        </p:nvGraphicFramePr>
        <p:xfrm>
          <a:off x="1193800" y="2481263"/>
          <a:ext cx="496888" cy="306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71" name="Equation" r:id="rId11" imgW="393529" imgH="228501" progId="Equation.3">
                  <p:embed/>
                </p:oleObj>
              </mc:Choice>
              <mc:Fallback>
                <p:oleObj name="Equation" r:id="rId11" imgW="393529" imgH="228501" progId="Equation.3">
                  <p:embed/>
                  <p:pic>
                    <p:nvPicPr>
                      <p:cNvPr id="0" name="Object 1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3800" y="2481263"/>
                        <a:ext cx="496888" cy="306387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8943" name="Group 141"/>
          <p:cNvGrpSpPr>
            <a:grpSpLocks/>
          </p:cNvGrpSpPr>
          <p:nvPr/>
        </p:nvGrpSpPr>
        <p:grpSpPr bwMode="auto">
          <a:xfrm>
            <a:off x="865188" y="2868613"/>
            <a:ext cx="403225" cy="457200"/>
            <a:chOff x="1585" y="2815"/>
            <a:chExt cx="288" cy="321"/>
          </a:xfrm>
        </p:grpSpPr>
        <p:sp>
          <p:nvSpPr>
            <p:cNvPr id="240782" name="Oval 142"/>
            <p:cNvSpPr>
              <a:spLocks noChangeArrowheads="1"/>
            </p:cNvSpPr>
            <p:nvPr/>
          </p:nvSpPr>
          <p:spPr bwMode="auto">
            <a:xfrm>
              <a:off x="1585" y="2831"/>
              <a:ext cx="288" cy="291"/>
            </a:xfrm>
            <a:prstGeom prst="ellips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40783" name="Text Box 143"/>
            <p:cNvSpPr txBox="1">
              <a:spLocks noChangeArrowheads="1"/>
            </p:cNvSpPr>
            <p:nvPr/>
          </p:nvSpPr>
          <p:spPr bwMode="auto">
            <a:xfrm>
              <a:off x="1601" y="2815"/>
              <a:ext cx="260" cy="3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>
                  <a:solidFill>
                    <a:srgbClr val="FFFF66"/>
                  </a:solidFill>
                  <a:cs typeface="+mn-cs"/>
                </a:rPr>
                <a:t>+</a:t>
              </a:r>
            </a:p>
          </p:txBody>
        </p:sp>
      </p:grpSp>
      <p:grpSp>
        <p:nvGrpSpPr>
          <p:cNvPr id="38944" name="Group 144"/>
          <p:cNvGrpSpPr>
            <a:grpSpLocks/>
          </p:cNvGrpSpPr>
          <p:nvPr/>
        </p:nvGrpSpPr>
        <p:grpSpPr bwMode="auto">
          <a:xfrm>
            <a:off x="865188" y="4371975"/>
            <a:ext cx="403225" cy="457200"/>
            <a:chOff x="1585" y="2815"/>
            <a:chExt cx="288" cy="321"/>
          </a:xfrm>
        </p:grpSpPr>
        <p:sp>
          <p:nvSpPr>
            <p:cNvPr id="240785" name="Oval 145"/>
            <p:cNvSpPr>
              <a:spLocks noChangeArrowheads="1"/>
            </p:cNvSpPr>
            <p:nvPr/>
          </p:nvSpPr>
          <p:spPr bwMode="auto">
            <a:xfrm>
              <a:off x="1585" y="2831"/>
              <a:ext cx="288" cy="291"/>
            </a:xfrm>
            <a:prstGeom prst="ellips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40786" name="Text Box 146"/>
            <p:cNvSpPr txBox="1">
              <a:spLocks noChangeArrowheads="1"/>
            </p:cNvSpPr>
            <p:nvPr/>
          </p:nvSpPr>
          <p:spPr bwMode="auto">
            <a:xfrm>
              <a:off x="1601" y="2815"/>
              <a:ext cx="260" cy="3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>
                  <a:solidFill>
                    <a:srgbClr val="FFFF66"/>
                  </a:solidFill>
                  <a:cs typeface="+mn-cs"/>
                </a:rPr>
                <a:t>+</a:t>
              </a:r>
            </a:p>
          </p:txBody>
        </p:sp>
      </p:grpSp>
      <p:grpSp>
        <p:nvGrpSpPr>
          <p:cNvPr id="38945" name="Group 147"/>
          <p:cNvGrpSpPr>
            <a:grpSpLocks/>
          </p:cNvGrpSpPr>
          <p:nvPr/>
        </p:nvGrpSpPr>
        <p:grpSpPr bwMode="auto">
          <a:xfrm>
            <a:off x="1651000" y="3276600"/>
            <a:ext cx="354013" cy="458788"/>
            <a:chOff x="1787" y="2302"/>
            <a:chExt cx="379" cy="386"/>
          </a:xfrm>
        </p:grpSpPr>
        <p:sp>
          <p:nvSpPr>
            <p:cNvPr id="240788" name="Oval 148"/>
            <p:cNvSpPr>
              <a:spLocks noChangeArrowheads="1"/>
            </p:cNvSpPr>
            <p:nvPr/>
          </p:nvSpPr>
          <p:spPr bwMode="auto">
            <a:xfrm>
              <a:off x="1824" y="2351"/>
              <a:ext cx="287" cy="287"/>
            </a:xfrm>
            <a:prstGeom prst="ellips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40789" name="Text Box 149"/>
            <p:cNvSpPr txBox="1">
              <a:spLocks noChangeArrowheads="1"/>
            </p:cNvSpPr>
            <p:nvPr/>
          </p:nvSpPr>
          <p:spPr bwMode="auto">
            <a:xfrm>
              <a:off x="1787" y="2302"/>
              <a:ext cx="379" cy="3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>
                  <a:solidFill>
                    <a:srgbClr val="FFFF66"/>
                  </a:solidFill>
                  <a:cs typeface="+mn-cs"/>
                </a:rPr>
                <a:t>x</a:t>
              </a:r>
            </a:p>
          </p:txBody>
        </p:sp>
      </p:grpSp>
      <p:sp>
        <p:nvSpPr>
          <p:cNvPr id="240791" name="Line 151"/>
          <p:cNvSpPr>
            <a:spLocks noChangeShapeType="1"/>
          </p:cNvSpPr>
          <p:nvPr/>
        </p:nvSpPr>
        <p:spPr bwMode="auto">
          <a:xfrm>
            <a:off x="1806575" y="3095625"/>
            <a:ext cx="0" cy="206375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40792" name="Line 152"/>
          <p:cNvSpPr>
            <a:spLocks noChangeShapeType="1"/>
          </p:cNvSpPr>
          <p:nvPr/>
        </p:nvSpPr>
        <p:spPr bwMode="auto">
          <a:xfrm flipH="1">
            <a:off x="1403350" y="3506788"/>
            <a:ext cx="268288" cy="0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40793" name="Line 153"/>
          <p:cNvSpPr>
            <a:spLocks noChangeShapeType="1"/>
          </p:cNvSpPr>
          <p:nvPr/>
        </p:nvSpPr>
        <p:spPr bwMode="auto">
          <a:xfrm flipH="1">
            <a:off x="1135063" y="3506788"/>
            <a:ext cx="268287" cy="887412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40794" name="Line 154"/>
          <p:cNvSpPr>
            <a:spLocks noChangeShapeType="1"/>
          </p:cNvSpPr>
          <p:nvPr/>
        </p:nvSpPr>
        <p:spPr bwMode="auto">
          <a:xfrm flipH="1">
            <a:off x="1403350" y="4189413"/>
            <a:ext cx="268288" cy="0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40795" name="Line 155"/>
          <p:cNvSpPr>
            <a:spLocks noChangeShapeType="1"/>
          </p:cNvSpPr>
          <p:nvPr/>
        </p:nvSpPr>
        <p:spPr bwMode="auto">
          <a:xfrm flipH="1" flipV="1">
            <a:off x="1135063" y="3302000"/>
            <a:ext cx="268287" cy="887413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40796" name="Line 156"/>
          <p:cNvSpPr>
            <a:spLocks noChangeShapeType="1"/>
          </p:cNvSpPr>
          <p:nvPr/>
        </p:nvSpPr>
        <p:spPr bwMode="auto">
          <a:xfrm flipV="1">
            <a:off x="1806575" y="4325938"/>
            <a:ext cx="0" cy="274637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grpSp>
        <p:nvGrpSpPr>
          <p:cNvPr id="38952" name="Group 157"/>
          <p:cNvGrpSpPr>
            <a:grpSpLocks/>
          </p:cNvGrpSpPr>
          <p:nvPr/>
        </p:nvGrpSpPr>
        <p:grpSpPr bwMode="auto">
          <a:xfrm>
            <a:off x="1382713" y="2868613"/>
            <a:ext cx="354012" cy="457200"/>
            <a:chOff x="1787" y="2303"/>
            <a:chExt cx="379" cy="385"/>
          </a:xfrm>
        </p:grpSpPr>
        <p:sp>
          <p:nvSpPr>
            <p:cNvPr id="240798" name="Oval 158"/>
            <p:cNvSpPr>
              <a:spLocks noChangeArrowheads="1"/>
            </p:cNvSpPr>
            <p:nvPr/>
          </p:nvSpPr>
          <p:spPr bwMode="auto">
            <a:xfrm>
              <a:off x="1824" y="2352"/>
              <a:ext cx="287" cy="286"/>
            </a:xfrm>
            <a:prstGeom prst="ellips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40799" name="Text Box 159"/>
            <p:cNvSpPr txBox="1">
              <a:spLocks noChangeArrowheads="1"/>
            </p:cNvSpPr>
            <p:nvPr/>
          </p:nvSpPr>
          <p:spPr bwMode="auto">
            <a:xfrm>
              <a:off x="1787" y="2303"/>
              <a:ext cx="379" cy="3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>
                  <a:solidFill>
                    <a:srgbClr val="FFFF66"/>
                  </a:solidFill>
                  <a:cs typeface="+mn-cs"/>
                </a:rPr>
                <a:t>x</a:t>
              </a:r>
            </a:p>
          </p:txBody>
        </p:sp>
      </p:grpSp>
      <p:grpSp>
        <p:nvGrpSpPr>
          <p:cNvPr id="38953" name="Group 160"/>
          <p:cNvGrpSpPr>
            <a:grpSpLocks/>
          </p:cNvGrpSpPr>
          <p:nvPr/>
        </p:nvGrpSpPr>
        <p:grpSpPr bwMode="auto">
          <a:xfrm>
            <a:off x="1382713" y="4371975"/>
            <a:ext cx="354012" cy="457200"/>
            <a:chOff x="1787" y="2303"/>
            <a:chExt cx="379" cy="385"/>
          </a:xfrm>
        </p:grpSpPr>
        <p:sp>
          <p:nvSpPr>
            <p:cNvPr id="240801" name="Oval 161"/>
            <p:cNvSpPr>
              <a:spLocks noChangeArrowheads="1"/>
            </p:cNvSpPr>
            <p:nvPr/>
          </p:nvSpPr>
          <p:spPr bwMode="auto">
            <a:xfrm>
              <a:off x="1824" y="2352"/>
              <a:ext cx="287" cy="286"/>
            </a:xfrm>
            <a:prstGeom prst="ellips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40802" name="Text Box 162"/>
            <p:cNvSpPr txBox="1">
              <a:spLocks noChangeArrowheads="1"/>
            </p:cNvSpPr>
            <p:nvPr/>
          </p:nvSpPr>
          <p:spPr bwMode="auto">
            <a:xfrm>
              <a:off x="1787" y="2303"/>
              <a:ext cx="379" cy="3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>
                  <a:solidFill>
                    <a:srgbClr val="FFFF66"/>
                  </a:solidFill>
                  <a:cs typeface="+mn-cs"/>
                </a:rPr>
                <a:t>x</a:t>
              </a:r>
            </a:p>
          </p:txBody>
        </p:sp>
      </p:grpSp>
      <p:grpSp>
        <p:nvGrpSpPr>
          <p:cNvPr id="38954" name="Group 163"/>
          <p:cNvGrpSpPr>
            <a:grpSpLocks/>
          </p:cNvGrpSpPr>
          <p:nvPr/>
        </p:nvGrpSpPr>
        <p:grpSpPr bwMode="auto">
          <a:xfrm>
            <a:off x="1651000" y="3960813"/>
            <a:ext cx="354013" cy="458787"/>
            <a:chOff x="1787" y="2302"/>
            <a:chExt cx="379" cy="386"/>
          </a:xfrm>
        </p:grpSpPr>
        <p:sp>
          <p:nvSpPr>
            <p:cNvPr id="240804" name="Oval 164"/>
            <p:cNvSpPr>
              <a:spLocks noChangeArrowheads="1"/>
            </p:cNvSpPr>
            <p:nvPr/>
          </p:nvSpPr>
          <p:spPr bwMode="auto">
            <a:xfrm>
              <a:off x="1824" y="2351"/>
              <a:ext cx="287" cy="287"/>
            </a:xfrm>
            <a:prstGeom prst="ellips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40805" name="Text Box 165"/>
            <p:cNvSpPr txBox="1">
              <a:spLocks noChangeArrowheads="1"/>
            </p:cNvSpPr>
            <p:nvPr/>
          </p:nvSpPr>
          <p:spPr bwMode="auto">
            <a:xfrm>
              <a:off x="1787" y="2302"/>
              <a:ext cx="379" cy="3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>
                  <a:solidFill>
                    <a:srgbClr val="FFFF66"/>
                  </a:solidFill>
                  <a:cs typeface="+mn-cs"/>
                </a:rPr>
                <a:t>x</a:t>
              </a:r>
            </a:p>
          </p:txBody>
        </p:sp>
      </p:grpSp>
      <p:sp>
        <p:nvSpPr>
          <p:cNvPr id="240806" name="Line 166"/>
          <p:cNvSpPr>
            <a:spLocks noChangeShapeType="1"/>
          </p:cNvSpPr>
          <p:nvPr/>
        </p:nvSpPr>
        <p:spPr bwMode="auto">
          <a:xfrm flipH="1">
            <a:off x="1268413" y="4600575"/>
            <a:ext cx="134937" cy="0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40807" name="Line 167"/>
          <p:cNvSpPr>
            <a:spLocks noChangeShapeType="1"/>
          </p:cNvSpPr>
          <p:nvPr/>
        </p:nvSpPr>
        <p:spPr bwMode="auto">
          <a:xfrm flipH="1">
            <a:off x="1268413" y="3095625"/>
            <a:ext cx="134937" cy="0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40808" name="Line 168"/>
          <p:cNvSpPr>
            <a:spLocks noChangeShapeType="1"/>
          </p:cNvSpPr>
          <p:nvPr/>
        </p:nvSpPr>
        <p:spPr bwMode="auto">
          <a:xfrm flipH="1" flipV="1">
            <a:off x="1536700" y="4805363"/>
            <a:ext cx="0" cy="204787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40809" name="Line 169"/>
          <p:cNvSpPr>
            <a:spLocks noChangeShapeType="1"/>
          </p:cNvSpPr>
          <p:nvPr/>
        </p:nvSpPr>
        <p:spPr bwMode="auto">
          <a:xfrm flipH="1">
            <a:off x="1536700" y="2754313"/>
            <a:ext cx="0" cy="204787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graphicFrame>
        <p:nvGraphicFramePr>
          <p:cNvPr id="38959" name="Object 170"/>
          <p:cNvGraphicFramePr>
            <a:graphicFrameLocks noChangeAspect="1"/>
          </p:cNvGraphicFramePr>
          <p:nvPr/>
        </p:nvGraphicFramePr>
        <p:xfrm>
          <a:off x="2008188" y="3506788"/>
          <a:ext cx="604837" cy="306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72" name="Equation" r:id="rId13" imgW="368300" imgH="228600" progId="Equation.3">
                  <p:embed/>
                </p:oleObj>
              </mc:Choice>
              <mc:Fallback>
                <p:oleObj name="Equation" r:id="rId13" imgW="368300" imgH="228600" progId="Equation.3">
                  <p:embed/>
                  <p:pic>
                    <p:nvPicPr>
                      <p:cNvPr id="0" name="Object 17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8188" y="3506788"/>
                        <a:ext cx="604837" cy="306387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60" name="Object 171"/>
          <p:cNvGraphicFramePr>
            <a:graphicFrameLocks noChangeAspect="1"/>
          </p:cNvGraphicFramePr>
          <p:nvPr/>
        </p:nvGraphicFramePr>
        <p:xfrm>
          <a:off x="1266825" y="5010150"/>
          <a:ext cx="496888" cy="306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73" name="Equation" r:id="rId15" imgW="393529" imgH="228501" progId="Equation.3">
                  <p:embed/>
                </p:oleObj>
              </mc:Choice>
              <mc:Fallback>
                <p:oleObj name="Equation" r:id="rId15" imgW="393529" imgH="228501" progId="Equation.3">
                  <p:embed/>
                  <p:pic>
                    <p:nvPicPr>
                      <p:cNvPr id="0" name="Object 17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66825" y="5010150"/>
                        <a:ext cx="496888" cy="306388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8961" name="Group 172"/>
          <p:cNvGrpSpPr>
            <a:grpSpLocks/>
          </p:cNvGrpSpPr>
          <p:nvPr/>
        </p:nvGrpSpPr>
        <p:grpSpPr bwMode="auto">
          <a:xfrm>
            <a:off x="323850" y="2400300"/>
            <a:ext cx="657225" cy="663575"/>
            <a:chOff x="116" y="2623"/>
            <a:chExt cx="470" cy="466"/>
          </a:xfrm>
        </p:grpSpPr>
        <p:sp>
          <p:nvSpPr>
            <p:cNvPr id="240813" name="Text Box 173"/>
            <p:cNvSpPr txBox="1">
              <a:spLocks noChangeArrowheads="1"/>
            </p:cNvSpPr>
            <p:nvPr/>
          </p:nvSpPr>
          <p:spPr bwMode="auto">
            <a:xfrm>
              <a:off x="116" y="2767"/>
              <a:ext cx="470" cy="3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 b="0">
                  <a:solidFill>
                    <a:srgbClr val="FFFF66"/>
                  </a:solidFill>
                  <a:cs typeface="+mn-cs"/>
                </a:rPr>
                <a:t>y[k]</a:t>
              </a:r>
              <a:endParaRPr lang="en-US">
                <a:solidFill>
                  <a:srgbClr val="FFFF66"/>
                </a:solidFill>
                <a:cs typeface="+mn-cs"/>
              </a:endParaRPr>
            </a:p>
          </p:txBody>
        </p:sp>
        <p:sp>
          <p:nvSpPr>
            <p:cNvPr id="240814" name="Text Box 174"/>
            <p:cNvSpPr txBox="1">
              <a:spLocks noChangeArrowheads="1"/>
            </p:cNvSpPr>
            <p:nvPr/>
          </p:nvSpPr>
          <p:spPr bwMode="auto">
            <a:xfrm>
              <a:off x="192" y="2623"/>
              <a:ext cx="179" cy="3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>
                  <a:solidFill>
                    <a:srgbClr val="FFFF66"/>
                  </a:solidFill>
                  <a:cs typeface="+mn-cs"/>
                </a:rPr>
                <a:t>~</a:t>
              </a:r>
            </a:p>
          </p:txBody>
        </p:sp>
        <p:sp>
          <p:nvSpPr>
            <p:cNvPr id="240815" name="Text Box 175"/>
            <p:cNvSpPr txBox="1">
              <a:spLocks noChangeArrowheads="1"/>
            </p:cNvSpPr>
            <p:nvPr/>
          </p:nvSpPr>
          <p:spPr bwMode="auto">
            <a:xfrm>
              <a:off x="192" y="2671"/>
              <a:ext cx="179" cy="3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>
                  <a:solidFill>
                    <a:srgbClr val="FFFF66"/>
                  </a:solidFill>
                  <a:cs typeface="+mn-cs"/>
                </a:rPr>
                <a:t>~</a:t>
              </a:r>
            </a:p>
          </p:txBody>
        </p:sp>
      </p:grpSp>
      <p:graphicFrame>
        <p:nvGraphicFramePr>
          <p:cNvPr id="38962" name="Object 176"/>
          <p:cNvGraphicFramePr>
            <a:graphicFrameLocks noChangeAspect="1"/>
          </p:cNvGraphicFramePr>
          <p:nvPr/>
        </p:nvGraphicFramePr>
        <p:xfrm>
          <a:off x="2008188" y="3848100"/>
          <a:ext cx="608012" cy="306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74" name="Equation" r:id="rId17" imgW="482391" imgH="228501" progId="Equation.3">
                  <p:embed/>
                </p:oleObj>
              </mc:Choice>
              <mc:Fallback>
                <p:oleObj name="Equation" r:id="rId17" imgW="482391" imgH="228501" progId="Equation.3">
                  <p:embed/>
                  <p:pic>
                    <p:nvPicPr>
                      <p:cNvPr id="0" name="Object 17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8188" y="3848100"/>
                        <a:ext cx="608012" cy="306388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8963" name="Group 177"/>
          <p:cNvGrpSpPr>
            <a:grpSpLocks/>
          </p:cNvGrpSpPr>
          <p:nvPr/>
        </p:nvGrpSpPr>
        <p:grpSpPr bwMode="auto">
          <a:xfrm>
            <a:off x="1806575" y="3643313"/>
            <a:ext cx="201613" cy="409575"/>
            <a:chOff x="1152" y="2448"/>
            <a:chExt cx="144" cy="288"/>
          </a:xfrm>
        </p:grpSpPr>
        <p:sp>
          <p:nvSpPr>
            <p:cNvPr id="240818" name="Line 178"/>
            <p:cNvSpPr>
              <a:spLocks noChangeShapeType="1"/>
            </p:cNvSpPr>
            <p:nvPr/>
          </p:nvSpPr>
          <p:spPr bwMode="auto">
            <a:xfrm flipH="1">
              <a:off x="1152" y="2544"/>
              <a:ext cx="144" cy="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40819" name="Line 179"/>
            <p:cNvSpPr>
              <a:spLocks noChangeShapeType="1"/>
            </p:cNvSpPr>
            <p:nvPr/>
          </p:nvSpPr>
          <p:spPr bwMode="auto">
            <a:xfrm flipV="1">
              <a:off x="1152" y="2448"/>
              <a:ext cx="0" cy="96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40820" name="Line 180"/>
            <p:cNvSpPr>
              <a:spLocks noChangeShapeType="1"/>
            </p:cNvSpPr>
            <p:nvPr/>
          </p:nvSpPr>
          <p:spPr bwMode="auto">
            <a:xfrm flipH="1">
              <a:off x="1152" y="2640"/>
              <a:ext cx="144" cy="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40821" name="Line 181"/>
            <p:cNvSpPr>
              <a:spLocks noChangeShapeType="1"/>
            </p:cNvSpPr>
            <p:nvPr/>
          </p:nvSpPr>
          <p:spPr bwMode="auto">
            <a:xfrm flipV="1">
              <a:off x="1152" y="2640"/>
              <a:ext cx="0" cy="96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grpSp>
        <p:nvGrpSpPr>
          <p:cNvPr id="38964" name="Group 187"/>
          <p:cNvGrpSpPr>
            <a:grpSpLocks/>
          </p:cNvGrpSpPr>
          <p:nvPr/>
        </p:nvGrpSpPr>
        <p:grpSpPr bwMode="auto">
          <a:xfrm>
            <a:off x="5300663" y="3643313"/>
            <a:ext cx="201612" cy="409575"/>
            <a:chOff x="1152" y="2448"/>
            <a:chExt cx="144" cy="288"/>
          </a:xfrm>
        </p:grpSpPr>
        <p:sp>
          <p:nvSpPr>
            <p:cNvPr id="240828" name="Line 188"/>
            <p:cNvSpPr>
              <a:spLocks noChangeShapeType="1"/>
            </p:cNvSpPr>
            <p:nvPr/>
          </p:nvSpPr>
          <p:spPr bwMode="auto">
            <a:xfrm flipH="1">
              <a:off x="1152" y="2544"/>
              <a:ext cx="144" cy="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40829" name="Line 189"/>
            <p:cNvSpPr>
              <a:spLocks noChangeShapeType="1"/>
            </p:cNvSpPr>
            <p:nvPr/>
          </p:nvSpPr>
          <p:spPr bwMode="auto">
            <a:xfrm flipV="1">
              <a:off x="1152" y="2448"/>
              <a:ext cx="0" cy="96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40830" name="Line 190"/>
            <p:cNvSpPr>
              <a:spLocks noChangeShapeType="1"/>
            </p:cNvSpPr>
            <p:nvPr/>
          </p:nvSpPr>
          <p:spPr bwMode="auto">
            <a:xfrm flipH="1">
              <a:off x="1152" y="2640"/>
              <a:ext cx="144" cy="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40831" name="Line 191"/>
            <p:cNvSpPr>
              <a:spLocks noChangeShapeType="1"/>
            </p:cNvSpPr>
            <p:nvPr/>
          </p:nvSpPr>
          <p:spPr bwMode="auto">
            <a:xfrm flipV="1">
              <a:off x="1152" y="2640"/>
              <a:ext cx="0" cy="96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240839" name="Line 199"/>
          <p:cNvSpPr>
            <a:spLocks noChangeShapeType="1"/>
          </p:cNvSpPr>
          <p:nvPr/>
        </p:nvSpPr>
        <p:spPr bwMode="auto">
          <a:xfrm flipV="1">
            <a:off x="5184775" y="4616450"/>
            <a:ext cx="863600" cy="0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 type="triangl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grpSp>
        <p:nvGrpSpPr>
          <p:cNvPr id="38966" name="Group 207"/>
          <p:cNvGrpSpPr>
            <a:grpSpLocks/>
          </p:cNvGrpSpPr>
          <p:nvPr/>
        </p:nvGrpSpPr>
        <p:grpSpPr bwMode="auto">
          <a:xfrm>
            <a:off x="5524500" y="2876550"/>
            <a:ext cx="403225" cy="411163"/>
            <a:chOff x="1008" y="2092"/>
            <a:chExt cx="288" cy="288"/>
          </a:xfrm>
        </p:grpSpPr>
        <p:sp>
          <p:nvSpPr>
            <p:cNvPr id="240848" name="Rectangle 208"/>
            <p:cNvSpPr>
              <a:spLocks noChangeArrowheads="1"/>
            </p:cNvSpPr>
            <p:nvPr/>
          </p:nvSpPr>
          <p:spPr bwMode="auto">
            <a:xfrm>
              <a:off x="1008" y="2092"/>
              <a:ext cx="288" cy="288"/>
            </a:xfrm>
            <a:prstGeom prst="rect">
              <a:avLst/>
            </a:prstGeom>
            <a:noFill/>
            <a:ln w="12700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graphicFrame>
          <p:nvGraphicFramePr>
            <p:cNvPr id="39080" name="Object 209"/>
            <p:cNvGraphicFramePr>
              <a:graphicFrameLocks noChangeAspect="1"/>
            </p:cNvGraphicFramePr>
            <p:nvPr/>
          </p:nvGraphicFramePr>
          <p:xfrm>
            <a:off x="1056" y="2112"/>
            <a:ext cx="208" cy="2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9675" name="Equation" r:id="rId19" imgW="139579" imgH="164957" progId="Equation.3">
                    <p:embed/>
                  </p:oleObj>
                </mc:Choice>
                <mc:Fallback>
                  <p:oleObj name="Equation" r:id="rId19" imgW="139579" imgH="164957" progId="Equation.3">
                    <p:embed/>
                    <p:pic>
                      <p:nvPicPr>
                        <p:cNvPr id="0" name="Object 20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56" y="2112"/>
                          <a:ext cx="208" cy="244"/>
                        </a:xfrm>
                        <a:prstGeom prst="rect">
                          <a:avLst/>
                        </a:prstGeom>
                        <a:solidFill>
                          <a:srgbClr val="FFFF66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40645" name="Line 5"/>
          <p:cNvSpPr>
            <a:spLocks noChangeShapeType="1"/>
          </p:cNvSpPr>
          <p:nvPr/>
        </p:nvSpPr>
        <p:spPr bwMode="auto">
          <a:xfrm>
            <a:off x="9053513" y="4532313"/>
            <a:ext cx="0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66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40646" name="Text Box 6"/>
          <p:cNvSpPr txBox="1">
            <a:spLocks noChangeArrowheads="1"/>
          </p:cNvSpPr>
          <p:nvPr/>
        </p:nvSpPr>
        <p:spPr bwMode="auto">
          <a:xfrm>
            <a:off x="8208963" y="2205038"/>
            <a:ext cx="6746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r>
              <a:rPr lang="en-US" b="0">
                <a:solidFill>
                  <a:srgbClr val="FFFF66"/>
                </a:solidFill>
                <a:cs typeface="+mn-cs"/>
              </a:rPr>
              <a:t>u[k]</a:t>
            </a:r>
            <a:endParaRPr lang="en-US">
              <a:solidFill>
                <a:srgbClr val="FFFF66"/>
              </a:solidFill>
              <a:cs typeface="+mn-cs"/>
            </a:endParaRPr>
          </a:p>
        </p:txBody>
      </p:sp>
      <p:sp>
        <p:nvSpPr>
          <p:cNvPr id="240662" name="Line 22"/>
          <p:cNvSpPr>
            <a:spLocks noChangeShapeType="1"/>
          </p:cNvSpPr>
          <p:nvPr/>
        </p:nvSpPr>
        <p:spPr bwMode="auto">
          <a:xfrm>
            <a:off x="8178800" y="3105150"/>
            <a:ext cx="323850" cy="0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 type="triangl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40664" name="Line 24"/>
          <p:cNvSpPr>
            <a:spLocks noChangeShapeType="1"/>
          </p:cNvSpPr>
          <p:nvPr/>
        </p:nvSpPr>
        <p:spPr bwMode="auto">
          <a:xfrm flipV="1">
            <a:off x="8467725" y="2781300"/>
            <a:ext cx="6350" cy="1808163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graphicFrame>
        <p:nvGraphicFramePr>
          <p:cNvPr id="38971" name="Object 31"/>
          <p:cNvGraphicFramePr>
            <a:graphicFrameLocks noChangeAspect="1"/>
          </p:cNvGraphicFramePr>
          <p:nvPr/>
        </p:nvGraphicFramePr>
        <p:xfrm>
          <a:off x="7745413" y="4919663"/>
          <a:ext cx="604837" cy="28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76" name="Equation" r:id="rId21" imgW="368140" imgH="215806" progId="Equation.3">
                  <p:embed/>
                </p:oleObj>
              </mc:Choice>
              <mc:Fallback>
                <p:oleObj name="Equation" r:id="rId21" imgW="368140" imgH="215806" progId="Equation.3">
                  <p:embed/>
                  <p:pic>
                    <p:nvPicPr>
                      <p:cNvPr id="0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45413" y="4919663"/>
                        <a:ext cx="604837" cy="288925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72" name="Object 94"/>
          <p:cNvGraphicFramePr>
            <a:graphicFrameLocks noChangeAspect="1"/>
          </p:cNvGraphicFramePr>
          <p:nvPr/>
        </p:nvGraphicFramePr>
        <p:xfrm>
          <a:off x="7700963" y="2489200"/>
          <a:ext cx="498475" cy="28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77" name="Equation" r:id="rId23" imgW="393359" imgH="215713" progId="Equation.3">
                  <p:embed/>
                </p:oleObj>
              </mc:Choice>
              <mc:Fallback>
                <p:oleObj name="Equation" r:id="rId23" imgW="393359" imgH="215713" progId="Equation.3">
                  <p:embed/>
                  <p:pic>
                    <p:nvPicPr>
                      <p:cNvPr id="0" name="Object 9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00963" y="2489200"/>
                        <a:ext cx="498475" cy="288925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8973" name="Group 101"/>
          <p:cNvGrpSpPr>
            <a:grpSpLocks/>
          </p:cNvGrpSpPr>
          <p:nvPr/>
        </p:nvGrpSpPr>
        <p:grpSpPr bwMode="auto">
          <a:xfrm>
            <a:off x="7788275" y="4371975"/>
            <a:ext cx="354013" cy="457200"/>
            <a:chOff x="1787" y="2303"/>
            <a:chExt cx="377" cy="385"/>
          </a:xfrm>
        </p:grpSpPr>
        <p:sp>
          <p:nvSpPr>
            <p:cNvPr id="240742" name="Oval 102"/>
            <p:cNvSpPr>
              <a:spLocks noChangeArrowheads="1"/>
            </p:cNvSpPr>
            <p:nvPr/>
          </p:nvSpPr>
          <p:spPr bwMode="auto">
            <a:xfrm>
              <a:off x="1824" y="2352"/>
              <a:ext cx="287" cy="286"/>
            </a:xfrm>
            <a:prstGeom prst="ellips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40743" name="Text Box 103"/>
            <p:cNvSpPr txBox="1">
              <a:spLocks noChangeArrowheads="1"/>
            </p:cNvSpPr>
            <p:nvPr/>
          </p:nvSpPr>
          <p:spPr bwMode="auto">
            <a:xfrm>
              <a:off x="1787" y="2303"/>
              <a:ext cx="377" cy="3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>
                  <a:solidFill>
                    <a:srgbClr val="FFFF66"/>
                  </a:solidFill>
                  <a:cs typeface="+mn-cs"/>
                </a:rPr>
                <a:t>x</a:t>
              </a:r>
            </a:p>
          </p:txBody>
        </p:sp>
      </p:grpSp>
      <p:grpSp>
        <p:nvGrpSpPr>
          <p:cNvPr id="38974" name="Group 111"/>
          <p:cNvGrpSpPr>
            <a:grpSpLocks/>
          </p:cNvGrpSpPr>
          <p:nvPr/>
        </p:nvGrpSpPr>
        <p:grpSpPr bwMode="auto">
          <a:xfrm>
            <a:off x="7889875" y="2868613"/>
            <a:ext cx="354013" cy="457200"/>
            <a:chOff x="1787" y="2303"/>
            <a:chExt cx="379" cy="385"/>
          </a:xfrm>
        </p:grpSpPr>
        <p:sp>
          <p:nvSpPr>
            <p:cNvPr id="240752" name="Oval 112"/>
            <p:cNvSpPr>
              <a:spLocks noChangeArrowheads="1"/>
            </p:cNvSpPr>
            <p:nvPr/>
          </p:nvSpPr>
          <p:spPr bwMode="auto">
            <a:xfrm>
              <a:off x="1824" y="2352"/>
              <a:ext cx="287" cy="286"/>
            </a:xfrm>
            <a:prstGeom prst="ellips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40753" name="Text Box 113"/>
            <p:cNvSpPr txBox="1">
              <a:spLocks noChangeArrowheads="1"/>
            </p:cNvSpPr>
            <p:nvPr/>
          </p:nvSpPr>
          <p:spPr bwMode="auto">
            <a:xfrm>
              <a:off x="1787" y="2303"/>
              <a:ext cx="379" cy="3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>
                  <a:solidFill>
                    <a:srgbClr val="FFFF66"/>
                  </a:solidFill>
                  <a:cs typeface="+mn-cs"/>
                </a:rPr>
                <a:t>x</a:t>
              </a:r>
            </a:p>
          </p:txBody>
        </p:sp>
      </p:grpSp>
      <p:sp>
        <p:nvSpPr>
          <p:cNvPr id="240763" name="Line 123"/>
          <p:cNvSpPr>
            <a:spLocks noChangeShapeType="1"/>
          </p:cNvSpPr>
          <p:nvPr/>
        </p:nvSpPr>
        <p:spPr bwMode="auto">
          <a:xfrm flipH="1">
            <a:off x="8045450" y="2754313"/>
            <a:ext cx="0" cy="204787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40834" name="Line 194"/>
          <p:cNvSpPr>
            <a:spLocks noChangeShapeType="1"/>
          </p:cNvSpPr>
          <p:nvPr/>
        </p:nvSpPr>
        <p:spPr bwMode="auto">
          <a:xfrm flipV="1">
            <a:off x="7935913" y="4751388"/>
            <a:ext cx="0" cy="136525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40840" name="Line 200"/>
          <p:cNvSpPr>
            <a:spLocks noChangeShapeType="1"/>
          </p:cNvSpPr>
          <p:nvPr/>
        </p:nvSpPr>
        <p:spPr bwMode="auto">
          <a:xfrm flipV="1">
            <a:off x="8107363" y="4581525"/>
            <a:ext cx="360362" cy="0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 type="triangl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40842" name="Oval 202"/>
          <p:cNvSpPr>
            <a:spLocks noChangeArrowheads="1"/>
          </p:cNvSpPr>
          <p:nvPr/>
        </p:nvSpPr>
        <p:spPr bwMode="auto">
          <a:xfrm>
            <a:off x="7488238" y="2205038"/>
            <a:ext cx="1236662" cy="3455987"/>
          </a:xfrm>
          <a:prstGeom prst="ellipse">
            <a:avLst/>
          </a:prstGeom>
          <a:noFill/>
          <a:ln w="38100">
            <a:solidFill>
              <a:schemeClr val="tx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40851" name="Line 211"/>
          <p:cNvSpPr>
            <a:spLocks noChangeShapeType="1"/>
          </p:cNvSpPr>
          <p:nvPr/>
        </p:nvSpPr>
        <p:spPr bwMode="auto">
          <a:xfrm>
            <a:off x="5187950" y="3081338"/>
            <a:ext cx="336550" cy="0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 type="triangl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grpSp>
        <p:nvGrpSpPr>
          <p:cNvPr id="38980" name="Group 226"/>
          <p:cNvGrpSpPr>
            <a:grpSpLocks/>
          </p:cNvGrpSpPr>
          <p:nvPr/>
        </p:nvGrpSpPr>
        <p:grpSpPr bwMode="auto">
          <a:xfrm>
            <a:off x="2613025" y="2489200"/>
            <a:ext cx="1770063" cy="2808288"/>
            <a:chOff x="1646" y="1568"/>
            <a:chExt cx="1115" cy="1769"/>
          </a:xfrm>
        </p:grpSpPr>
        <p:sp>
          <p:nvSpPr>
            <p:cNvPr id="240651" name="Line 11"/>
            <p:cNvSpPr>
              <a:spLocks noChangeShapeType="1"/>
            </p:cNvSpPr>
            <p:nvPr/>
          </p:nvSpPr>
          <p:spPr bwMode="auto">
            <a:xfrm>
              <a:off x="2169" y="2890"/>
              <a:ext cx="592" cy="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triangl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graphicFrame>
          <p:nvGraphicFramePr>
            <p:cNvPr id="39032" name="Object 63"/>
            <p:cNvGraphicFramePr>
              <a:graphicFrameLocks noChangeAspect="1"/>
            </p:cNvGraphicFramePr>
            <p:nvPr/>
          </p:nvGraphicFramePr>
          <p:xfrm>
            <a:off x="1857" y="1568"/>
            <a:ext cx="304" cy="1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9678" name="Equation" r:id="rId25" imgW="380835" imgH="215806" progId="Equation.3">
                    <p:embed/>
                  </p:oleObj>
                </mc:Choice>
                <mc:Fallback>
                  <p:oleObj name="Equation" r:id="rId25" imgW="380835" imgH="215806" progId="Equation.3">
                    <p:embed/>
                    <p:pic>
                      <p:nvPicPr>
                        <p:cNvPr id="0" name="Object 6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57" y="1568"/>
                          <a:ext cx="304" cy="181"/>
                        </a:xfrm>
                        <a:prstGeom prst="rect">
                          <a:avLst/>
                        </a:prstGeom>
                        <a:solidFill>
                          <a:srgbClr val="FFFF66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39033" name="Group 64"/>
            <p:cNvGrpSpPr>
              <a:grpSpLocks/>
            </p:cNvGrpSpPr>
            <p:nvPr/>
          </p:nvGrpSpPr>
          <p:grpSpPr bwMode="auto">
            <a:xfrm>
              <a:off x="1646" y="1807"/>
              <a:ext cx="254" cy="288"/>
              <a:chOff x="1585" y="2815"/>
              <a:chExt cx="288" cy="321"/>
            </a:xfrm>
          </p:grpSpPr>
          <p:sp>
            <p:nvSpPr>
              <p:cNvPr id="240705" name="Oval 65"/>
              <p:cNvSpPr>
                <a:spLocks noChangeArrowheads="1"/>
              </p:cNvSpPr>
              <p:nvPr/>
            </p:nvSpPr>
            <p:spPr bwMode="auto">
              <a:xfrm>
                <a:off x="1585" y="2831"/>
                <a:ext cx="288" cy="291"/>
              </a:xfrm>
              <a:prstGeom prst="ellipse">
                <a:avLst/>
              </a:prstGeom>
              <a:noFill/>
              <a:ln w="9525">
                <a:solidFill>
                  <a:srgbClr val="FFFF66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40706" name="Text Box 66"/>
              <p:cNvSpPr txBox="1">
                <a:spLocks noChangeArrowheads="1"/>
              </p:cNvSpPr>
              <p:nvPr/>
            </p:nvSpPr>
            <p:spPr bwMode="auto">
              <a:xfrm>
                <a:off x="1601" y="2815"/>
                <a:ext cx="260" cy="32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>
                    <a:solidFill>
                      <a:srgbClr val="FFFF66"/>
                    </a:solidFill>
                    <a:cs typeface="+mn-cs"/>
                  </a:rPr>
                  <a:t>+</a:t>
                </a:r>
              </a:p>
            </p:txBody>
          </p:sp>
        </p:grpSp>
        <p:grpSp>
          <p:nvGrpSpPr>
            <p:cNvPr id="39034" name="Group 67"/>
            <p:cNvGrpSpPr>
              <a:grpSpLocks/>
            </p:cNvGrpSpPr>
            <p:nvPr/>
          </p:nvGrpSpPr>
          <p:grpSpPr bwMode="auto">
            <a:xfrm>
              <a:off x="1646" y="2754"/>
              <a:ext cx="254" cy="288"/>
              <a:chOff x="1585" y="2815"/>
              <a:chExt cx="288" cy="321"/>
            </a:xfrm>
          </p:grpSpPr>
          <p:sp>
            <p:nvSpPr>
              <p:cNvPr id="240708" name="Oval 68"/>
              <p:cNvSpPr>
                <a:spLocks noChangeArrowheads="1"/>
              </p:cNvSpPr>
              <p:nvPr/>
            </p:nvSpPr>
            <p:spPr bwMode="auto">
              <a:xfrm>
                <a:off x="1585" y="2831"/>
                <a:ext cx="288" cy="291"/>
              </a:xfrm>
              <a:prstGeom prst="ellipse">
                <a:avLst/>
              </a:prstGeom>
              <a:noFill/>
              <a:ln w="9525">
                <a:solidFill>
                  <a:srgbClr val="FFFF66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40709" name="Text Box 69"/>
              <p:cNvSpPr txBox="1">
                <a:spLocks noChangeArrowheads="1"/>
              </p:cNvSpPr>
              <p:nvPr/>
            </p:nvSpPr>
            <p:spPr bwMode="auto">
              <a:xfrm>
                <a:off x="1601" y="2815"/>
                <a:ext cx="260" cy="32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>
                    <a:solidFill>
                      <a:srgbClr val="FFFF66"/>
                    </a:solidFill>
                    <a:cs typeface="+mn-cs"/>
                  </a:rPr>
                  <a:t>+</a:t>
                </a:r>
              </a:p>
            </p:txBody>
          </p:sp>
        </p:grpSp>
        <p:grpSp>
          <p:nvGrpSpPr>
            <p:cNvPr id="39035" name="Group 70"/>
            <p:cNvGrpSpPr>
              <a:grpSpLocks/>
            </p:cNvGrpSpPr>
            <p:nvPr/>
          </p:nvGrpSpPr>
          <p:grpSpPr bwMode="auto">
            <a:xfrm>
              <a:off x="2141" y="2064"/>
              <a:ext cx="223" cy="289"/>
              <a:chOff x="1787" y="2302"/>
              <a:chExt cx="382" cy="386"/>
            </a:xfrm>
          </p:grpSpPr>
          <p:sp>
            <p:nvSpPr>
              <p:cNvPr id="240711" name="Oval 71"/>
              <p:cNvSpPr>
                <a:spLocks noChangeArrowheads="1"/>
              </p:cNvSpPr>
              <p:nvPr/>
            </p:nvSpPr>
            <p:spPr bwMode="auto">
              <a:xfrm>
                <a:off x="1825" y="2351"/>
                <a:ext cx="288" cy="287"/>
              </a:xfrm>
              <a:prstGeom prst="ellipse">
                <a:avLst/>
              </a:prstGeom>
              <a:noFill/>
              <a:ln w="9525">
                <a:solidFill>
                  <a:srgbClr val="FFFF66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40712" name="Text Box 72"/>
              <p:cNvSpPr txBox="1">
                <a:spLocks noChangeArrowheads="1"/>
              </p:cNvSpPr>
              <p:nvPr/>
            </p:nvSpPr>
            <p:spPr bwMode="auto">
              <a:xfrm>
                <a:off x="1787" y="2302"/>
                <a:ext cx="382" cy="38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>
                    <a:solidFill>
                      <a:srgbClr val="FFFF66"/>
                    </a:solidFill>
                    <a:cs typeface="+mn-cs"/>
                  </a:rPr>
                  <a:t>x</a:t>
                </a:r>
              </a:p>
            </p:txBody>
          </p:sp>
        </p:grpSp>
        <p:sp>
          <p:nvSpPr>
            <p:cNvPr id="240714" name="Line 74"/>
            <p:cNvSpPr>
              <a:spLocks noChangeShapeType="1"/>
            </p:cNvSpPr>
            <p:nvPr/>
          </p:nvSpPr>
          <p:spPr bwMode="auto">
            <a:xfrm>
              <a:off x="2238" y="1950"/>
              <a:ext cx="0" cy="13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40715" name="Line 75"/>
            <p:cNvSpPr>
              <a:spLocks noChangeShapeType="1"/>
            </p:cNvSpPr>
            <p:nvPr/>
          </p:nvSpPr>
          <p:spPr bwMode="auto">
            <a:xfrm flipH="1">
              <a:off x="1984" y="2209"/>
              <a:ext cx="170" cy="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40716" name="Line 76"/>
            <p:cNvSpPr>
              <a:spLocks noChangeShapeType="1"/>
            </p:cNvSpPr>
            <p:nvPr/>
          </p:nvSpPr>
          <p:spPr bwMode="auto">
            <a:xfrm flipH="1">
              <a:off x="1815" y="2209"/>
              <a:ext cx="169" cy="559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40717" name="Line 77"/>
            <p:cNvSpPr>
              <a:spLocks noChangeShapeType="1"/>
            </p:cNvSpPr>
            <p:nvPr/>
          </p:nvSpPr>
          <p:spPr bwMode="auto">
            <a:xfrm flipH="1">
              <a:off x="1984" y="2639"/>
              <a:ext cx="170" cy="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40718" name="Line 78"/>
            <p:cNvSpPr>
              <a:spLocks noChangeShapeType="1"/>
            </p:cNvSpPr>
            <p:nvPr/>
          </p:nvSpPr>
          <p:spPr bwMode="auto">
            <a:xfrm flipH="1" flipV="1">
              <a:off x="1815" y="2080"/>
              <a:ext cx="169" cy="559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40719" name="Line 79"/>
            <p:cNvSpPr>
              <a:spLocks noChangeShapeType="1"/>
            </p:cNvSpPr>
            <p:nvPr/>
          </p:nvSpPr>
          <p:spPr bwMode="auto">
            <a:xfrm flipV="1">
              <a:off x="2238" y="2725"/>
              <a:ext cx="0" cy="173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grpSp>
          <p:nvGrpSpPr>
            <p:cNvPr id="39042" name="Group 80"/>
            <p:cNvGrpSpPr>
              <a:grpSpLocks/>
            </p:cNvGrpSpPr>
            <p:nvPr/>
          </p:nvGrpSpPr>
          <p:grpSpPr bwMode="auto">
            <a:xfrm>
              <a:off x="1972" y="1807"/>
              <a:ext cx="223" cy="288"/>
              <a:chOff x="1787" y="2303"/>
              <a:chExt cx="381" cy="385"/>
            </a:xfrm>
          </p:grpSpPr>
          <p:sp>
            <p:nvSpPr>
              <p:cNvPr id="240721" name="Oval 81"/>
              <p:cNvSpPr>
                <a:spLocks noChangeArrowheads="1"/>
              </p:cNvSpPr>
              <p:nvPr/>
            </p:nvSpPr>
            <p:spPr bwMode="auto">
              <a:xfrm>
                <a:off x="1825" y="2352"/>
                <a:ext cx="287" cy="286"/>
              </a:xfrm>
              <a:prstGeom prst="ellipse">
                <a:avLst/>
              </a:prstGeom>
              <a:noFill/>
              <a:ln w="9525">
                <a:solidFill>
                  <a:srgbClr val="FFFF66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40722" name="Text Box 82"/>
              <p:cNvSpPr txBox="1">
                <a:spLocks noChangeArrowheads="1"/>
              </p:cNvSpPr>
              <p:nvPr/>
            </p:nvSpPr>
            <p:spPr bwMode="auto">
              <a:xfrm>
                <a:off x="1787" y="2303"/>
                <a:ext cx="381" cy="38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>
                    <a:solidFill>
                      <a:srgbClr val="FFFF66"/>
                    </a:solidFill>
                    <a:cs typeface="+mn-cs"/>
                  </a:rPr>
                  <a:t>x</a:t>
                </a:r>
              </a:p>
            </p:txBody>
          </p:sp>
        </p:grpSp>
        <p:grpSp>
          <p:nvGrpSpPr>
            <p:cNvPr id="39043" name="Group 83"/>
            <p:cNvGrpSpPr>
              <a:grpSpLocks/>
            </p:cNvGrpSpPr>
            <p:nvPr/>
          </p:nvGrpSpPr>
          <p:grpSpPr bwMode="auto">
            <a:xfrm>
              <a:off x="1972" y="2754"/>
              <a:ext cx="223" cy="288"/>
              <a:chOff x="1787" y="2303"/>
              <a:chExt cx="381" cy="385"/>
            </a:xfrm>
          </p:grpSpPr>
          <p:sp>
            <p:nvSpPr>
              <p:cNvPr id="240724" name="Oval 84"/>
              <p:cNvSpPr>
                <a:spLocks noChangeArrowheads="1"/>
              </p:cNvSpPr>
              <p:nvPr/>
            </p:nvSpPr>
            <p:spPr bwMode="auto">
              <a:xfrm>
                <a:off x="1825" y="2352"/>
                <a:ext cx="287" cy="286"/>
              </a:xfrm>
              <a:prstGeom prst="ellipse">
                <a:avLst/>
              </a:prstGeom>
              <a:noFill/>
              <a:ln w="9525">
                <a:solidFill>
                  <a:srgbClr val="FFFF66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40725" name="Text Box 85"/>
              <p:cNvSpPr txBox="1">
                <a:spLocks noChangeArrowheads="1"/>
              </p:cNvSpPr>
              <p:nvPr/>
            </p:nvSpPr>
            <p:spPr bwMode="auto">
              <a:xfrm>
                <a:off x="1787" y="2303"/>
                <a:ext cx="381" cy="38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>
                    <a:solidFill>
                      <a:srgbClr val="FFFF66"/>
                    </a:solidFill>
                    <a:cs typeface="+mn-cs"/>
                  </a:rPr>
                  <a:t>x</a:t>
                </a:r>
              </a:p>
            </p:txBody>
          </p:sp>
        </p:grpSp>
        <p:grpSp>
          <p:nvGrpSpPr>
            <p:cNvPr id="39044" name="Group 86"/>
            <p:cNvGrpSpPr>
              <a:grpSpLocks/>
            </p:cNvGrpSpPr>
            <p:nvPr/>
          </p:nvGrpSpPr>
          <p:grpSpPr bwMode="auto">
            <a:xfrm>
              <a:off x="2141" y="2495"/>
              <a:ext cx="223" cy="289"/>
              <a:chOff x="1787" y="2302"/>
              <a:chExt cx="382" cy="386"/>
            </a:xfrm>
          </p:grpSpPr>
          <p:sp>
            <p:nvSpPr>
              <p:cNvPr id="240727" name="Oval 87"/>
              <p:cNvSpPr>
                <a:spLocks noChangeArrowheads="1"/>
              </p:cNvSpPr>
              <p:nvPr/>
            </p:nvSpPr>
            <p:spPr bwMode="auto">
              <a:xfrm>
                <a:off x="1825" y="2351"/>
                <a:ext cx="288" cy="287"/>
              </a:xfrm>
              <a:prstGeom prst="ellipse">
                <a:avLst/>
              </a:prstGeom>
              <a:noFill/>
              <a:ln w="9525">
                <a:solidFill>
                  <a:srgbClr val="FFFF66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40728" name="Text Box 88"/>
              <p:cNvSpPr txBox="1">
                <a:spLocks noChangeArrowheads="1"/>
              </p:cNvSpPr>
              <p:nvPr/>
            </p:nvSpPr>
            <p:spPr bwMode="auto">
              <a:xfrm>
                <a:off x="1787" y="2302"/>
                <a:ext cx="382" cy="38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>
                    <a:solidFill>
                      <a:srgbClr val="FFFF66"/>
                    </a:solidFill>
                    <a:cs typeface="+mn-cs"/>
                  </a:rPr>
                  <a:t>x</a:t>
                </a:r>
              </a:p>
            </p:txBody>
          </p:sp>
        </p:grpSp>
        <p:sp>
          <p:nvSpPr>
            <p:cNvPr id="240729" name="Line 89"/>
            <p:cNvSpPr>
              <a:spLocks noChangeShapeType="1"/>
            </p:cNvSpPr>
            <p:nvPr/>
          </p:nvSpPr>
          <p:spPr bwMode="auto">
            <a:xfrm flipH="1">
              <a:off x="1900" y="2898"/>
              <a:ext cx="84" cy="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40730" name="Line 90"/>
            <p:cNvSpPr>
              <a:spLocks noChangeShapeType="1"/>
            </p:cNvSpPr>
            <p:nvPr/>
          </p:nvSpPr>
          <p:spPr bwMode="auto">
            <a:xfrm flipH="1">
              <a:off x="1900" y="1950"/>
              <a:ext cx="84" cy="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40731" name="Line 91"/>
            <p:cNvSpPr>
              <a:spLocks noChangeShapeType="1"/>
            </p:cNvSpPr>
            <p:nvPr/>
          </p:nvSpPr>
          <p:spPr bwMode="auto">
            <a:xfrm flipH="1" flipV="1">
              <a:off x="2069" y="3027"/>
              <a:ext cx="0" cy="129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40732" name="Line 92"/>
            <p:cNvSpPr>
              <a:spLocks noChangeShapeType="1"/>
            </p:cNvSpPr>
            <p:nvPr/>
          </p:nvSpPr>
          <p:spPr bwMode="auto">
            <a:xfrm flipH="1">
              <a:off x="2069" y="1735"/>
              <a:ext cx="0" cy="129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graphicFrame>
          <p:nvGraphicFramePr>
            <p:cNvPr id="39049" name="Object 93"/>
            <p:cNvGraphicFramePr>
              <a:graphicFrameLocks noChangeAspect="1"/>
            </p:cNvGraphicFramePr>
            <p:nvPr/>
          </p:nvGraphicFramePr>
          <p:xfrm>
            <a:off x="2365" y="2209"/>
            <a:ext cx="339" cy="1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9679" name="Equation" r:id="rId27" imgW="355292" imgH="215713" progId="Equation.3">
                    <p:embed/>
                  </p:oleObj>
                </mc:Choice>
                <mc:Fallback>
                  <p:oleObj name="Equation" r:id="rId27" imgW="355292" imgH="215713" progId="Equation.3">
                    <p:embed/>
                    <p:pic>
                      <p:nvPicPr>
                        <p:cNvPr id="0" name="Object 9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65" y="2209"/>
                          <a:ext cx="339" cy="181"/>
                        </a:xfrm>
                        <a:prstGeom prst="rect">
                          <a:avLst/>
                        </a:prstGeom>
                        <a:solidFill>
                          <a:srgbClr val="FFFF66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9050" name="Object 126"/>
            <p:cNvGraphicFramePr>
              <a:graphicFrameLocks noChangeAspect="1"/>
            </p:cNvGraphicFramePr>
            <p:nvPr/>
          </p:nvGraphicFramePr>
          <p:xfrm>
            <a:off x="1942" y="3156"/>
            <a:ext cx="303" cy="1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9680" name="Equation" r:id="rId29" imgW="380835" imgH="215806" progId="Equation.3">
                    <p:embed/>
                  </p:oleObj>
                </mc:Choice>
                <mc:Fallback>
                  <p:oleObj name="Equation" r:id="rId29" imgW="380835" imgH="215806" progId="Equation.3">
                    <p:embed/>
                    <p:pic>
                      <p:nvPicPr>
                        <p:cNvPr id="0" name="Object 12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42" y="3156"/>
                          <a:ext cx="303" cy="181"/>
                        </a:xfrm>
                        <a:prstGeom prst="rect">
                          <a:avLst/>
                        </a:prstGeom>
                        <a:solidFill>
                          <a:srgbClr val="FFFF66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9051" name="Object 128"/>
            <p:cNvGraphicFramePr>
              <a:graphicFrameLocks noChangeAspect="1"/>
            </p:cNvGraphicFramePr>
            <p:nvPr/>
          </p:nvGraphicFramePr>
          <p:xfrm>
            <a:off x="2365" y="2424"/>
            <a:ext cx="364" cy="1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9681" name="Equation" r:id="rId31" imgW="457002" imgH="215806" progId="Equation.3">
                    <p:embed/>
                  </p:oleObj>
                </mc:Choice>
                <mc:Fallback>
                  <p:oleObj name="Equation" r:id="rId31" imgW="457002" imgH="215806" progId="Equation.3">
                    <p:embed/>
                    <p:pic>
                      <p:nvPicPr>
                        <p:cNvPr id="0" name="Object 12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65" y="2424"/>
                          <a:ext cx="364" cy="181"/>
                        </a:xfrm>
                        <a:prstGeom prst="rect">
                          <a:avLst/>
                        </a:prstGeom>
                        <a:solidFill>
                          <a:srgbClr val="FFFF66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39052" name="Group 182"/>
            <p:cNvGrpSpPr>
              <a:grpSpLocks/>
            </p:cNvGrpSpPr>
            <p:nvPr/>
          </p:nvGrpSpPr>
          <p:grpSpPr bwMode="auto">
            <a:xfrm>
              <a:off x="2238" y="2295"/>
              <a:ext cx="127" cy="258"/>
              <a:chOff x="1152" y="2448"/>
              <a:chExt cx="144" cy="288"/>
            </a:xfrm>
          </p:grpSpPr>
          <p:sp>
            <p:nvSpPr>
              <p:cNvPr id="240823" name="Line 183"/>
              <p:cNvSpPr>
                <a:spLocks noChangeShapeType="1"/>
              </p:cNvSpPr>
              <p:nvPr/>
            </p:nvSpPr>
            <p:spPr bwMode="auto">
              <a:xfrm flipH="1">
                <a:off x="1152" y="2544"/>
                <a:ext cx="144" cy="0"/>
              </a:xfrm>
              <a:prstGeom prst="line">
                <a:avLst/>
              </a:prstGeom>
              <a:noFill/>
              <a:ln w="9525">
                <a:solidFill>
                  <a:srgbClr val="FFFF66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40824" name="Line 184"/>
              <p:cNvSpPr>
                <a:spLocks noChangeShapeType="1"/>
              </p:cNvSpPr>
              <p:nvPr/>
            </p:nvSpPr>
            <p:spPr bwMode="auto">
              <a:xfrm flipV="1">
                <a:off x="1152" y="2448"/>
                <a:ext cx="0" cy="96"/>
              </a:xfrm>
              <a:prstGeom prst="line">
                <a:avLst/>
              </a:prstGeom>
              <a:noFill/>
              <a:ln w="9525">
                <a:solidFill>
                  <a:srgbClr val="FFFF66"/>
                </a:solidFill>
                <a:round/>
                <a:headEnd type="none" w="sm" len="sm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40825" name="Line 185"/>
              <p:cNvSpPr>
                <a:spLocks noChangeShapeType="1"/>
              </p:cNvSpPr>
              <p:nvPr/>
            </p:nvSpPr>
            <p:spPr bwMode="auto">
              <a:xfrm flipH="1">
                <a:off x="1152" y="2640"/>
                <a:ext cx="144" cy="0"/>
              </a:xfrm>
              <a:prstGeom prst="line">
                <a:avLst/>
              </a:prstGeom>
              <a:noFill/>
              <a:ln w="9525">
                <a:solidFill>
                  <a:srgbClr val="FFFF66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40826" name="Line 186"/>
              <p:cNvSpPr>
                <a:spLocks noChangeShapeType="1"/>
              </p:cNvSpPr>
              <p:nvPr/>
            </p:nvSpPr>
            <p:spPr bwMode="auto">
              <a:xfrm flipV="1">
                <a:off x="1152" y="2640"/>
                <a:ext cx="0" cy="96"/>
              </a:xfrm>
              <a:prstGeom prst="line">
                <a:avLst/>
              </a:prstGeom>
              <a:noFill/>
              <a:ln w="9525">
                <a:solidFill>
                  <a:srgbClr val="FFFF66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  <p:grpSp>
          <p:nvGrpSpPr>
            <p:cNvPr id="39053" name="Group 212"/>
            <p:cNvGrpSpPr>
              <a:grpSpLocks/>
            </p:cNvGrpSpPr>
            <p:nvPr/>
          </p:nvGrpSpPr>
          <p:grpSpPr bwMode="auto">
            <a:xfrm>
              <a:off x="2169" y="1812"/>
              <a:ext cx="592" cy="259"/>
              <a:chOff x="1184" y="2954"/>
              <a:chExt cx="672" cy="288"/>
            </a:xfrm>
          </p:grpSpPr>
          <p:grpSp>
            <p:nvGrpSpPr>
              <p:cNvPr id="39054" name="Group 213"/>
              <p:cNvGrpSpPr>
                <a:grpSpLocks/>
              </p:cNvGrpSpPr>
              <p:nvPr/>
            </p:nvGrpSpPr>
            <p:grpSpPr bwMode="auto">
              <a:xfrm>
                <a:off x="1424" y="2954"/>
                <a:ext cx="288" cy="288"/>
                <a:chOff x="1008" y="2092"/>
                <a:chExt cx="288" cy="288"/>
              </a:xfrm>
            </p:grpSpPr>
            <p:sp>
              <p:nvSpPr>
                <p:cNvPr id="240854" name="Rectangle 214"/>
                <p:cNvSpPr>
                  <a:spLocks noChangeArrowheads="1"/>
                </p:cNvSpPr>
                <p:nvPr/>
              </p:nvSpPr>
              <p:spPr bwMode="auto">
                <a:xfrm>
                  <a:off x="1008" y="2092"/>
                  <a:ext cx="288" cy="288"/>
                </a:xfrm>
                <a:prstGeom prst="rect">
                  <a:avLst/>
                </a:prstGeom>
                <a:noFill/>
                <a:ln w="12700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lIns="92075" tIns="46038" rIns="92075" bIns="46038" anchor="ctr">
                  <a:spAutoFit/>
                </a:bodyPr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graphicFrame>
              <p:nvGraphicFramePr>
                <p:cNvPr id="39058" name="Object 215"/>
                <p:cNvGraphicFramePr>
                  <a:graphicFrameLocks noChangeAspect="1"/>
                </p:cNvGraphicFramePr>
                <p:nvPr/>
              </p:nvGraphicFramePr>
              <p:xfrm>
                <a:off x="1056" y="2112"/>
                <a:ext cx="208" cy="244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69682" name="Equation" r:id="rId33" imgW="139579" imgH="164957" progId="Equation.3">
                        <p:embed/>
                      </p:oleObj>
                    </mc:Choice>
                    <mc:Fallback>
                      <p:oleObj name="Equation" r:id="rId33" imgW="139579" imgH="164957" progId="Equation.3">
                        <p:embed/>
                        <p:pic>
                          <p:nvPicPr>
                            <p:cNvPr id="0" name="Object 215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20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056" y="2112"/>
                              <a:ext cx="208" cy="244"/>
                            </a:xfrm>
                            <a:prstGeom prst="rect">
                              <a:avLst/>
                            </a:prstGeom>
                            <a:solidFill>
                              <a:srgbClr val="FFFF66"/>
                            </a:solidFill>
                            <a:ln>
                              <a:noFill/>
                            </a:ln>
                            <a:effectLst/>
                            <a:extLs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rgbClr val="000000">
                                        <a:alpha val="74997"/>
                                      </a:srgb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sp>
            <p:nvSpPr>
              <p:cNvPr id="240856" name="Line 216"/>
              <p:cNvSpPr>
                <a:spLocks noChangeShapeType="1"/>
              </p:cNvSpPr>
              <p:nvPr/>
            </p:nvSpPr>
            <p:spPr bwMode="auto">
              <a:xfrm flipH="1">
                <a:off x="1712" y="3099"/>
                <a:ext cx="144" cy="0"/>
              </a:xfrm>
              <a:prstGeom prst="line">
                <a:avLst/>
              </a:prstGeom>
              <a:noFill/>
              <a:ln w="9525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40857" name="Line 217"/>
              <p:cNvSpPr>
                <a:spLocks noChangeShapeType="1"/>
              </p:cNvSpPr>
              <p:nvPr/>
            </p:nvSpPr>
            <p:spPr bwMode="auto">
              <a:xfrm>
                <a:off x="1184" y="3099"/>
                <a:ext cx="240" cy="0"/>
              </a:xfrm>
              <a:prstGeom prst="line">
                <a:avLst/>
              </a:prstGeom>
              <a:noFill/>
              <a:ln w="9525">
                <a:solidFill>
                  <a:srgbClr val="FFFF66"/>
                </a:solidFill>
                <a:round/>
                <a:headEnd type="triangle" w="med" len="med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</p:grpSp>
      <p:grpSp>
        <p:nvGrpSpPr>
          <p:cNvPr id="38981" name="Group 218"/>
          <p:cNvGrpSpPr>
            <a:grpSpLocks/>
          </p:cNvGrpSpPr>
          <p:nvPr/>
        </p:nvGrpSpPr>
        <p:grpSpPr bwMode="auto">
          <a:xfrm>
            <a:off x="1665288" y="2876550"/>
            <a:ext cx="939800" cy="411163"/>
            <a:chOff x="1184" y="2954"/>
            <a:chExt cx="672" cy="288"/>
          </a:xfrm>
        </p:grpSpPr>
        <p:grpSp>
          <p:nvGrpSpPr>
            <p:cNvPr id="39026" name="Group 219"/>
            <p:cNvGrpSpPr>
              <a:grpSpLocks/>
            </p:cNvGrpSpPr>
            <p:nvPr/>
          </p:nvGrpSpPr>
          <p:grpSpPr bwMode="auto">
            <a:xfrm>
              <a:off x="1424" y="2954"/>
              <a:ext cx="288" cy="288"/>
              <a:chOff x="1008" y="2092"/>
              <a:chExt cx="288" cy="288"/>
            </a:xfrm>
          </p:grpSpPr>
          <p:sp>
            <p:nvSpPr>
              <p:cNvPr id="240860" name="Rectangle 220"/>
              <p:cNvSpPr>
                <a:spLocks noChangeArrowheads="1"/>
              </p:cNvSpPr>
              <p:nvPr/>
            </p:nvSpPr>
            <p:spPr bwMode="auto">
              <a:xfrm>
                <a:off x="1008" y="2092"/>
                <a:ext cx="288" cy="288"/>
              </a:xfrm>
              <a:prstGeom prst="rect">
                <a:avLst/>
              </a:prstGeom>
              <a:noFill/>
              <a:ln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graphicFrame>
            <p:nvGraphicFramePr>
              <p:cNvPr id="39030" name="Object 221"/>
              <p:cNvGraphicFramePr>
                <a:graphicFrameLocks noChangeAspect="1"/>
              </p:cNvGraphicFramePr>
              <p:nvPr/>
            </p:nvGraphicFramePr>
            <p:xfrm>
              <a:off x="1056" y="2112"/>
              <a:ext cx="208" cy="24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69683" name="Equation" r:id="rId34" imgW="139579" imgH="164957" progId="Equation.3">
                      <p:embed/>
                    </p:oleObj>
                  </mc:Choice>
                  <mc:Fallback>
                    <p:oleObj name="Equation" r:id="rId34" imgW="139579" imgH="164957" progId="Equation.3">
                      <p:embed/>
                      <p:pic>
                        <p:nvPicPr>
                          <p:cNvPr id="0" name="Object 221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056" y="2112"/>
                            <a:ext cx="208" cy="244"/>
                          </a:xfrm>
                          <a:prstGeom prst="rect">
                            <a:avLst/>
                          </a:prstGeom>
                          <a:solidFill>
                            <a:srgbClr val="FFFF66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240862" name="Line 222"/>
            <p:cNvSpPr>
              <a:spLocks noChangeShapeType="1"/>
            </p:cNvSpPr>
            <p:nvPr/>
          </p:nvSpPr>
          <p:spPr bwMode="auto">
            <a:xfrm flipH="1">
              <a:off x="1712" y="3099"/>
              <a:ext cx="144" cy="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40863" name="Line 223"/>
            <p:cNvSpPr>
              <a:spLocks noChangeShapeType="1"/>
            </p:cNvSpPr>
            <p:nvPr/>
          </p:nvSpPr>
          <p:spPr bwMode="auto">
            <a:xfrm>
              <a:off x="1184" y="3099"/>
              <a:ext cx="240" cy="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triangl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240868" name="Line 228"/>
          <p:cNvSpPr>
            <a:spLocks noChangeShapeType="1"/>
          </p:cNvSpPr>
          <p:nvPr/>
        </p:nvSpPr>
        <p:spPr bwMode="auto">
          <a:xfrm>
            <a:off x="6878638" y="4564063"/>
            <a:ext cx="939800" cy="0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 type="triangl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graphicFrame>
        <p:nvGraphicFramePr>
          <p:cNvPr id="38983" name="Object 229"/>
          <p:cNvGraphicFramePr>
            <a:graphicFrameLocks noChangeAspect="1"/>
          </p:cNvGraphicFramePr>
          <p:nvPr/>
        </p:nvGraphicFramePr>
        <p:xfrm>
          <a:off x="6383338" y="2457450"/>
          <a:ext cx="4826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84" name="Equation" r:id="rId35" imgW="381000" imgH="228600" progId="Equation.3">
                  <p:embed/>
                </p:oleObj>
              </mc:Choice>
              <mc:Fallback>
                <p:oleObj name="Equation" r:id="rId35" imgW="381000" imgH="228600" progId="Equation.3">
                  <p:embed/>
                  <p:pic>
                    <p:nvPicPr>
                      <p:cNvPr id="0" name="Object 2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83338" y="2457450"/>
                        <a:ext cx="482600" cy="304800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8984" name="Group 230"/>
          <p:cNvGrpSpPr>
            <a:grpSpLocks/>
          </p:cNvGrpSpPr>
          <p:nvPr/>
        </p:nvGrpSpPr>
        <p:grpSpPr bwMode="auto">
          <a:xfrm>
            <a:off x="6048375" y="2844800"/>
            <a:ext cx="403225" cy="457200"/>
            <a:chOff x="1585" y="2815"/>
            <a:chExt cx="288" cy="321"/>
          </a:xfrm>
        </p:grpSpPr>
        <p:sp>
          <p:nvSpPr>
            <p:cNvPr id="240871" name="Oval 231"/>
            <p:cNvSpPr>
              <a:spLocks noChangeArrowheads="1"/>
            </p:cNvSpPr>
            <p:nvPr/>
          </p:nvSpPr>
          <p:spPr bwMode="auto">
            <a:xfrm>
              <a:off x="1585" y="2831"/>
              <a:ext cx="288" cy="291"/>
            </a:xfrm>
            <a:prstGeom prst="ellips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40872" name="Text Box 232"/>
            <p:cNvSpPr txBox="1">
              <a:spLocks noChangeArrowheads="1"/>
            </p:cNvSpPr>
            <p:nvPr/>
          </p:nvSpPr>
          <p:spPr bwMode="auto">
            <a:xfrm>
              <a:off x="1601" y="2815"/>
              <a:ext cx="260" cy="3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>
                  <a:solidFill>
                    <a:srgbClr val="FFFF66"/>
                  </a:solidFill>
                  <a:cs typeface="+mn-cs"/>
                </a:rPr>
                <a:t>+</a:t>
              </a:r>
            </a:p>
          </p:txBody>
        </p:sp>
      </p:grpSp>
      <p:grpSp>
        <p:nvGrpSpPr>
          <p:cNvPr id="38985" name="Group 233"/>
          <p:cNvGrpSpPr>
            <a:grpSpLocks/>
          </p:cNvGrpSpPr>
          <p:nvPr/>
        </p:nvGrpSpPr>
        <p:grpSpPr bwMode="auto">
          <a:xfrm>
            <a:off x="6048375" y="4348163"/>
            <a:ext cx="403225" cy="457200"/>
            <a:chOff x="1585" y="2815"/>
            <a:chExt cx="288" cy="321"/>
          </a:xfrm>
        </p:grpSpPr>
        <p:sp>
          <p:nvSpPr>
            <p:cNvPr id="240874" name="Oval 234"/>
            <p:cNvSpPr>
              <a:spLocks noChangeArrowheads="1"/>
            </p:cNvSpPr>
            <p:nvPr/>
          </p:nvSpPr>
          <p:spPr bwMode="auto">
            <a:xfrm>
              <a:off x="1585" y="2831"/>
              <a:ext cx="288" cy="291"/>
            </a:xfrm>
            <a:prstGeom prst="ellips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40875" name="Text Box 235"/>
            <p:cNvSpPr txBox="1">
              <a:spLocks noChangeArrowheads="1"/>
            </p:cNvSpPr>
            <p:nvPr/>
          </p:nvSpPr>
          <p:spPr bwMode="auto">
            <a:xfrm>
              <a:off x="1601" y="2815"/>
              <a:ext cx="260" cy="3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>
                  <a:solidFill>
                    <a:srgbClr val="FFFF66"/>
                  </a:solidFill>
                  <a:cs typeface="+mn-cs"/>
                </a:rPr>
                <a:t>+</a:t>
              </a:r>
            </a:p>
          </p:txBody>
        </p:sp>
      </p:grpSp>
      <p:grpSp>
        <p:nvGrpSpPr>
          <p:cNvPr id="38986" name="Group 236"/>
          <p:cNvGrpSpPr>
            <a:grpSpLocks/>
          </p:cNvGrpSpPr>
          <p:nvPr/>
        </p:nvGrpSpPr>
        <p:grpSpPr bwMode="auto">
          <a:xfrm>
            <a:off x="6834188" y="3252788"/>
            <a:ext cx="354012" cy="458787"/>
            <a:chOff x="1787" y="2302"/>
            <a:chExt cx="382" cy="386"/>
          </a:xfrm>
        </p:grpSpPr>
        <p:sp>
          <p:nvSpPr>
            <p:cNvPr id="240877" name="Oval 237"/>
            <p:cNvSpPr>
              <a:spLocks noChangeArrowheads="1"/>
            </p:cNvSpPr>
            <p:nvPr/>
          </p:nvSpPr>
          <p:spPr bwMode="auto">
            <a:xfrm>
              <a:off x="1825" y="2351"/>
              <a:ext cx="288" cy="287"/>
            </a:xfrm>
            <a:prstGeom prst="ellips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40878" name="Text Box 238"/>
            <p:cNvSpPr txBox="1">
              <a:spLocks noChangeArrowheads="1"/>
            </p:cNvSpPr>
            <p:nvPr/>
          </p:nvSpPr>
          <p:spPr bwMode="auto">
            <a:xfrm>
              <a:off x="1787" y="2302"/>
              <a:ext cx="382" cy="3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>
                  <a:solidFill>
                    <a:srgbClr val="FFFF66"/>
                  </a:solidFill>
                  <a:cs typeface="+mn-cs"/>
                </a:rPr>
                <a:t>x</a:t>
              </a:r>
            </a:p>
          </p:txBody>
        </p:sp>
      </p:grpSp>
      <p:sp>
        <p:nvSpPr>
          <p:cNvPr id="240879" name="Line 239"/>
          <p:cNvSpPr>
            <a:spLocks noChangeShapeType="1"/>
          </p:cNvSpPr>
          <p:nvPr/>
        </p:nvSpPr>
        <p:spPr bwMode="auto">
          <a:xfrm>
            <a:off x="6988175" y="3071813"/>
            <a:ext cx="0" cy="206375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40880" name="Line 240"/>
          <p:cNvSpPr>
            <a:spLocks noChangeShapeType="1"/>
          </p:cNvSpPr>
          <p:nvPr/>
        </p:nvSpPr>
        <p:spPr bwMode="auto">
          <a:xfrm flipH="1">
            <a:off x="6584950" y="3482975"/>
            <a:ext cx="269875" cy="0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40881" name="Line 241"/>
          <p:cNvSpPr>
            <a:spLocks noChangeShapeType="1"/>
          </p:cNvSpPr>
          <p:nvPr/>
        </p:nvSpPr>
        <p:spPr bwMode="auto">
          <a:xfrm flipH="1">
            <a:off x="6316663" y="3482975"/>
            <a:ext cx="268287" cy="887413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40882" name="Line 242"/>
          <p:cNvSpPr>
            <a:spLocks noChangeShapeType="1"/>
          </p:cNvSpPr>
          <p:nvPr/>
        </p:nvSpPr>
        <p:spPr bwMode="auto">
          <a:xfrm flipH="1">
            <a:off x="6584950" y="4165600"/>
            <a:ext cx="269875" cy="0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40883" name="Line 243"/>
          <p:cNvSpPr>
            <a:spLocks noChangeShapeType="1"/>
          </p:cNvSpPr>
          <p:nvPr/>
        </p:nvSpPr>
        <p:spPr bwMode="auto">
          <a:xfrm flipH="1" flipV="1">
            <a:off x="6316663" y="3278188"/>
            <a:ext cx="268287" cy="887412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40884" name="Line 244"/>
          <p:cNvSpPr>
            <a:spLocks noChangeShapeType="1"/>
          </p:cNvSpPr>
          <p:nvPr/>
        </p:nvSpPr>
        <p:spPr bwMode="auto">
          <a:xfrm flipV="1">
            <a:off x="6988175" y="4302125"/>
            <a:ext cx="0" cy="274638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grpSp>
        <p:nvGrpSpPr>
          <p:cNvPr id="38993" name="Group 245"/>
          <p:cNvGrpSpPr>
            <a:grpSpLocks/>
          </p:cNvGrpSpPr>
          <p:nvPr/>
        </p:nvGrpSpPr>
        <p:grpSpPr bwMode="auto">
          <a:xfrm>
            <a:off x="6565900" y="2844800"/>
            <a:ext cx="354013" cy="457200"/>
            <a:chOff x="1787" y="2303"/>
            <a:chExt cx="381" cy="385"/>
          </a:xfrm>
        </p:grpSpPr>
        <p:sp>
          <p:nvSpPr>
            <p:cNvPr id="240886" name="Oval 246"/>
            <p:cNvSpPr>
              <a:spLocks noChangeArrowheads="1"/>
            </p:cNvSpPr>
            <p:nvPr/>
          </p:nvSpPr>
          <p:spPr bwMode="auto">
            <a:xfrm>
              <a:off x="1825" y="2352"/>
              <a:ext cx="287" cy="286"/>
            </a:xfrm>
            <a:prstGeom prst="ellips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40887" name="Text Box 247"/>
            <p:cNvSpPr txBox="1">
              <a:spLocks noChangeArrowheads="1"/>
            </p:cNvSpPr>
            <p:nvPr/>
          </p:nvSpPr>
          <p:spPr bwMode="auto">
            <a:xfrm>
              <a:off x="1787" y="2303"/>
              <a:ext cx="381" cy="3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>
                  <a:solidFill>
                    <a:srgbClr val="FFFF66"/>
                  </a:solidFill>
                  <a:cs typeface="+mn-cs"/>
                </a:rPr>
                <a:t>x</a:t>
              </a:r>
            </a:p>
          </p:txBody>
        </p:sp>
      </p:grpSp>
      <p:grpSp>
        <p:nvGrpSpPr>
          <p:cNvPr id="38994" name="Group 248"/>
          <p:cNvGrpSpPr>
            <a:grpSpLocks/>
          </p:cNvGrpSpPr>
          <p:nvPr/>
        </p:nvGrpSpPr>
        <p:grpSpPr bwMode="auto">
          <a:xfrm>
            <a:off x="6565900" y="4348163"/>
            <a:ext cx="354013" cy="457200"/>
            <a:chOff x="1787" y="2303"/>
            <a:chExt cx="381" cy="385"/>
          </a:xfrm>
        </p:grpSpPr>
        <p:sp>
          <p:nvSpPr>
            <p:cNvPr id="240889" name="Oval 249"/>
            <p:cNvSpPr>
              <a:spLocks noChangeArrowheads="1"/>
            </p:cNvSpPr>
            <p:nvPr/>
          </p:nvSpPr>
          <p:spPr bwMode="auto">
            <a:xfrm>
              <a:off x="1825" y="2352"/>
              <a:ext cx="287" cy="286"/>
            </a:xfrm>
            <a:prstGeom prst="ellips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40890" name="Text Box 250"/>
            <p:cNvSpPr txBox="1">
              <a:spLocks noChangeArrowheads="1"/>
            </p:cNvSpPr>
            <p:nvPr/>
          </p:nvSpPr>
          <p:spPr bwMode="auto">
            <a:xfrm>
              <a:off x="1787" y="2303"/>
              <a:ext cx="381" cy="3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>
                  <a:solidFill>
                    <a:srgbClr val="FFFF66"/>
                  </a:solidFill>
                  <a:cs typeface="+mn-cs"/>
                </a:rPr>
                <a:t>x</a:t>
              </a:r>
            </a:p>
          </p:txBody>
        </p:sp>
      </p:grpSp>
      <p:grpSp>
        <p:nvGrpSpPr>
          <p:cNvPr id="38995" name="Group 251"/>
          <p:cNvGrpSpPr>
            <a:grpSpLocks/>
          </p:cNvGrpSpPr>
          <p:nvPr/>
        </p:nvGrpSpPr>
        <p:grpSpPr bwMode="auto">
          <a:xfrm>
            <a:off x="6834188" y="3937000"/>
            <a:ext cx="354012" cy="458788"/>
            <a:chOff x="1787" y="2302"/>
            <a:chExt cx="382" cy="386"/>
          </a:xfrm>
        </p:grpSpPr>
        <p:sp>
          <p:nvSpPr>
            <p:cNvPr id="240892" name="Oval 252"/>
            <p:cNvSpPr>
              <a:spLocks noChangeArrowheads="1"/>
            </p:cNvSpPr>
            <p:nvPr/>
          </p:nvSpPr>
          <p:spPr bwMode="auto">
            <a:xfrm>
              <a:off x="1825" y="2351"/>
              <a:ext cx="288" cy="287"/>
            </a:xfrm>
            <a:prstGeom prst="ellips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40893" name="Text Box 253"/>
            <p:cNvSpPr txBox="1">
              <a:spLocks noChangeArrowheads="1"/>
            </p:cNvSpPr>
            <p:nvPr/>
          </p:nvSpPr>
          <p:spPr bwMode="auto">
            <a:xfrm>
              <a:off x="1787" y="2302"/>
              <a:ext cx="382" cy="3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>
                  <a:solidFill>
                    <a:srgbClr val="FFFF66"/>
                  </a:solidFill>
                  <a:cs typeface="+mn-cs"/>
                </a:rPr>
                <a:t>x</a:t>
              </a:r>
            </a:p>
          </p:txBody>
        </p:sp>
      </p:grpSp>
      <p:sp>
        <p:nvSpPr>
          <p:cNvPr id="240894" name="Line 254"/>
          <p:cNvSpPr>
            <a:spLocks noChangeShapeType="1"/>
          </p:cNvSpPr>
          <p:nvPr/>
        </p:nvSpPr>
        <p:spPr bwMode="auto">
          <a:xfrm flipH="1">
            <a:off x="6451600" y="4576763"/>
            <a:ext cx="133350" cy="0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40895" name="Line 255"/>
          <p:cNvSpPr>
            <a:spLocks noChangeShapeType="1"/>
          </p:cNvSpPr>
          <p:nvPr/>
        </p:nvSpPr>
        <p:spPr bwMode="auto">
          <a:xfrm flipH="1">
            <a:off x="6451600" y="3071813"/>
            <a:ext cx="133350" cy="0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40896" name="Line 256"/>
          <p:cNvSpPr>
            <a:spLocks noChangeShapeType="1"/>
          </p:cNvSpPr>
          <p:nvPr/>
        </p:nvSpPr>
        <p:spPr bwMode="auto">
          <a:xfrm flipH="1" flipV="1">
            <a:off x="6719888" y="4781550"/>
            <a:ext cx="0" cy="204788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40897" name="Line 257"/>
          <p:cNvSpPr>
            <a:spLocks noChangeShapeType="1"/>
          </p:cNvSpPr>
          <p:nvPr/>
        </p:nvSpPr>
        <p:spPr bwMode="auto">
          <a:xfrm flipH="1">
            <a:off x="6719888" y="2730500"/>
            <a:ext cx="0" cy="204788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graphicFrame>
        <p:nvGraphicFramePr>
          <p:cNvPr id="39000" name="Object 258"/>
          <p:cNvGraphicFramePr>
            <a:graphicFrameLocks noChangeAspect="1"/>
          </p:cNvGraphicFramePr>
          <p:nvPr/>
        </p:nvGraphicFramePr>
        <p:xfrm>
          <a:off x="7180263" y="3475038"/>
          <a:ext cx="557212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85" name="Equation" r:id="rId37" imgW="368300" imgH="228600" progId="Equation.3">
                  <p:embed/>
                </p:oleObj>
              </mc:Choice>
              <mc:Fallback>
                <p:oleObj name="Equation" r:id="rId37" imgW="368300" imgH="228600" progId="Equation.3">
                  <p:embed/>
                  <p:pic>
                    <p:nvPicPr>
                      <p:cNvPr id="0" name="Object 2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80263" y="3475038"/>
                        <a:ext cx="557212" cy="304800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001" name="Object 259"/>
          <p:cNvGraphicFramePr>
            <a:graphicFrameLocks noChangeAspect="1"/>
          </p:cNvGraphicFramePr>
          <p:nvPr/>
        </p:nvGraphicFramePr>
        <p:xfrm>
          <a:off x="6518275" y="4978400"/>
          <a:ext cx="481013" cy="303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86" name="Equation" r:id="rId39" imgW="381000" imgH="228600" progId="Equation.3">
                  <p:embed/>
                </p:oleObj>
              </mc:Choice>
              <mc:Fallback>
                <p:oleObj name="Equation" r:id="rId39" imgW="381000" imgH="228600" progId="Equation.3">
                  <p:embed/>
                  <p:pic>
                    <p:nvPicPr>
                      <p:cNvPr id="0" name="Object 2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18275" y="4978400"/>
                        <a:ext cx="481013" cy="303213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002" name="Object 260"/>
          <p:cNvGraphicFramePr>
            <a:graphicFrameLocks noChangeAspect="1"/>
          </p:cNvGraphicFramePr>
          <p:nvPr/>
        </p:nvGraphicFramePr>
        <p:xfrm>
          <a:off x="7181850" y="3816350"/>
          <a:ext cx="593725" cy="303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87" name="Equation" r:id="rId41" imgW="469900" imgH="228600" progId="Equation.3">
                  <p:embed/>
                </p:oleObj>
              </mc:Choice>
              <mc:Fallback>
                <p:oleObj name="Equation" r:id="rId41" imgW="469900" imgH="228600" progId="Equation.3">
                  <p:embed/>
                  <p:pic>
                    <p:nvPicPr>
                      <p:cNvPr id="0" name="Object 26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81850" y="3816350"/>
                        <a:ext cx="593725" cy="303213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9003" name="Group 261"/>
          <p:cNvGrpSpPr>
            <a:grpSpLocks/>
          </p:cNvGrpSpPr>
          <p:nvPr/>
        </p:nvGrpSpPr>
        <p:grpSpPr bwMode="auto">
          <a:xfrm>
            <a:off x="6988175" y="3619500"/>
            <a:ext cx="201613" cy="409575"/>
            <a:chOff x="1152" y="2448"/>
            <a:chExt cx="144" cy="288"/>
          </a:xfrm>
        </p:grpSpPr>
        <p:sp>
          <p:nvSpPr>
            <p:cNvPr id="240902" name="Line 262"/>
            <p:cNvSpPr>
              <a:spLocks noChangeShapeType="1"/>
            </p:cNvSpPr>
            <p:nvPr/>
          </p:nvSpPr>
          <p:spPr bwMode="auto">
            <a:xfrm flipH="1">
              <a:off x="1152" y="2544"/>
              <a:ext cx="144" cy="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40903" name="Line 263"/>
            <p:cNvSpPr>
              <a:spLocks noChangeShapeType="1"/>
            </p:cNvSpPr>
            <p:nvPr/>
          </p:nvSpPr>
          <p:spPr bwMode="auto">
            <a:xfrm flipV="1">
              <a:off x="1152" y="2448"/>
              <a:ext cx="0" cy="96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40904" name="Line 264"/>
            <p:cNvSpPr>
              <a:spLocks noChangeShapeType="1"/>
            </p:cNvSpPr>
            <p:nvPr/>
          </p:nvSpPr>
          <p:spPr bwMode="auto">
            <a:xfrm flipH="1">
              <a:off x="1152" y="2640"/>
              <a:ext cx="144" cy="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40905" name="Line 265"/>
            <p:cNvSpPr>
              <a:spLocks noChangeShapeType="1"/>
            </p:cNvSpPr>
            <p:nvPr/>
          </p:nvSpPr>
          <p:spPr bwMode="auto">
            <a:xfrm flipV="1">
              <a:off x="1152" y="2640"/>
              <a:ext cx="0" cy="96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grpSp>
        <p:nvGrpSpPr>
          <p:cNvPr id="39004" name="Group 267"/>
          <p:cNvGrpSpPr>
            <a:grpSpLocks/>
          </p:cNvGrpSpPr>
          <p:nvPr/>
        </p:nvGrpSpPr>
        <p:grpSpPr bwMode="auto">
          <a:xfrm>
            <a:off x="7213600" y="2852738"/>
            <a:ext cx="403225" cy="411162"/>
            <a:chOff x="1008" y="2092"/>
            <a:chExt cx="288" cy="288"/>
          </a:xfrm>
        </p:grpSpPr>
        <p:sp>
          <p:nvSpPr>
            <p:cNvPr id="240908" name="Rectangle 268"/>
            <p:cNvSpPr>
              <a:spLocks noChangeArrowheads="1"/>
            </p:cNvSpPr>
            <p:nvPr/>
          </p:nvSpPr>
          <p:spPr bwMode="auto">
            <a:xfrm>
              <a:off x="1008" y="2092"/>
              <a:ext cx="288" cy="288"/>
            </a:xfrm>
            <a:prstGeom prst="rect">
              <a:avLst/>
            </a:prstGeom>
            <a:noFill/>
            <a:ln w="12700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graphicFrame>
          <p:nvGraphicFramePr>
            <p:cNvPr id="39009" name="Object 269"/>
            <p:cNvGraphicFramePr>
              <a:graphicFrameLocks noChangeAspect="1"/>
            </p:cNvGraphicFramePr>
            <p:nvPr/>
          </p:nvGraphicFramePr>
          <p:xfrm>
            <a:off x="1056" y="2112"/>
            <a:ext cx="208" cy="2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9688" name="Equation" r:id="rId43" imgW="139579" imgH="164957" progId="Equation.3">
                    <p:embed/>
                  </p:oleObj>
                </mc:Choice>
                <mc:Fallback>
                  <p:oleObj name="Equation" r:id="rId43" imgW="139579" imgH="164957" progId="Equation.3">
                    <p:embed/>
                    <p:pic>
                      <p:nvPicPr>
                        <p:cNvPr id="0" name="Object 26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56" y="2112"/>
                          <a:ext cx="208" cy="244"/>
                        </a:xfrm>
                        <a:prstGeom prst="rect">
                          <a:avLst/>
                        </a:prstGeom>
                        <a:solidFill>
                          <a:srgbClr val="FFFF66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40910" name="Line 270"/>
          <p:cNvSpPr>
            <a:spLocks noChangeShapeType="1"/>
          </p:cNvSpPr>
          <p:nvPr/>
        </p:nvSpPr>
        <p:spPr bwMode="auto">
          <a:xfrm flipH="1" flipV="1">
            <a:off x="7616825" y="3059113"/>
            <a:ext cx="303213" cy="9525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40911" name="Line 271"/>
          <p:cNvSpPr>
            <a:spLocks noChangeShapeType="1"/>
          </p:cNvSpPr>
          <p:nvPr/>
        </p:nvSpPr>
        <p:spPr bwMode="auto">
          <a:xfrm>
            <a:off x="6878638" y="3059113"/>
            <a:ext cx="334962" cy="0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 type="triangl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40912" name="Line 272"/>
          <p:cNvSpPr>
            <a:spLocks noChangeShapeType="1"/>
          </p:cNvSpPr>
          <p:nvPr/>
        </p:nvSpPr>
        <p:spPr bwMode="auto">
          <a:xfrm flipH="1">
            <a:off x="5903913" y="3068638"/>
            <a:ext cx="134937" cy="0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06" name="Rectangle 2"/>
          <p:cNvSpPr>
            <a:spLocks noGrp="1" noChangeArrowheads="1"/>
          </p:cNvSpPr>
          <p:nvPr>
            <p:ph type="title"/>
          </p:nvPr>
        </p:nvSpPr>
        <p:spPr>
          <a:xfrm>
            <a:off x="292100" y="93663"/>
            <a:ext cx="8547100" cy="781050"/>
          </a:xfrm>
        </p:spPr>
        <p:txBody>
          <a:bodyPr/>
          <a:lstStyle/>
          <a:p>
            <a:pPr>
              <a:defRPr/>
            </a:pPr>
            <a:r>
              <a:rPr lang="en-US" sz="3200" dirty="0" smtClean="0">
                <a:cs typeface="+mj-cs"/>
              </a:rPr>
              <a:t>FIR  /  4. Lossless Lattice Realization</a:t>
            </a:r>
          </a:p>
        </p:txBody>
      </p:sp>
    </p:spTree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937" name="Object 4"/>
          <p:cNvGraphicFramePr>
            <a:graphicFrameLocks noChangeAspect="1"/>
          </p:cNvGraphicFramePr>
          <p:nvPr/>
        </p:nvGraphicFramePr>
        <p:xfrm>
          <a:off x="1511300" y="3789363"/>
          <a:ext cx="6435725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00" name="Equation" r:id="rId3" imgW="4508500" imgH="482600" progId="Equation.3">
                  <p:embed/>
                </p:oleObj>
              </mc:Choice>
              <mc:Fallback>
                <p:oleObj name="Equation" r:id="rId3" imgW="4508500" imgH="4826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11300" y="3789363"/>
                        <a:ext cx="6435725" cy="720725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1669" name="Rectangle 5"/>
          <p:cNvSpPr>
            <a:spLocks noChangeArrowheads="1"/>
          </p:cNvSpPr>
          <p:nvPr/>
        </p:nvSpPr>
        <p:spPr bwMode="auto">
          <a:xfrm>
            <a:off x="1547813" y="2816225"/>
            <a:ext cx="3455987" cy="433388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41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08720"/>
            <a:ext cx="8767700" cy="5202238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  <a:defRPr/>
            </a:pPr>
            <a:endParaRPr lang="en-US" dirty="0" smtClean="0">
              <a:cs typeface="+mn-cs"/>
            </a:endParaRP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dirty="0" smtClean="0">
                <a:cs typeface="+mn-cs"/>
              </a:rPr>
              <a:t>Lossless lattice :</a:t>
            </a:r>
            <a:r>
              <a:rPr lang="en-US" sz="2400" b="0" dirty="0" smtClean="0">
                <a:cs typeface="+mn-cs"/>
              </a:rPr>
              <a:t> 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endParaRPr lang="en-US" sz="2400" b="0" dirty="0" smtClean="0">
              <a:cs typeface="+mn-cs"/>
            </a:endParaRPr>
          </a:p>
          <a:p>
            <a:pPr>
              <a:lnSpc>
                <a:spcPct val="90000"/>
              </a:lnSpc>
              <a:defRPr/>
            </a:pPr>
            <a:r>
              <a:rPr lang="en-US" sz="2400" b="0" dirty="0">
                <a:cs typeface="+mn-cs"/>
              </a:rPr>
              <a:t>A</a:t>
            </a:r>
            <a:r>
              <a:rPr lang="en-US" sz="2400" b="0" dirty="0" smtClean="0">
                <a:cs typeface="+mn-cs"/>
              </a:rPr>
              <a:t>lso known as `</a:t>
            </a:r>
            <a:r>
              <a:rPr lang="en-US" sz="2400" b="0" dirty="0" err="1" smtClean="0">
                <a:cs typeface="+mn-cs"/>
              </a:rPr>
              <a:t>paraunitary</a:t>
            </a:r>
            <a:r>
              <a:rPr lang="en-US" sz="2400" b="0" dirty="0" smtClean="0">
                <a:cs typeface="+mn-cs"/>
              </a:rPr>
              <a:t> lattice</a:t>
            </a:r>
            <a:r>
              <a:rPr lang="ja-JP" altLang="en-US" sz="2400" b="0" dirty="0" smtClean="0">
                <a:latin typeface="Arial"/>
                <a:cs typeface="+mn-cs"/>
              </a:rPr>
              <a:t>‘</a:t>
            </a:r>
            <a:endParaRPr lang="en-US" altLang="ja-JP" sz="2400" b="0" dirty="0" smtClean="0">
              <a:latin typeface="Arial"/>
              <a:cs typeface="+mn-cs"/>
            </a:endParaRPr>
          </a:p>
          <a:p>
            <a:pPr>
              <a:lnSpc>
                <a:spcPct val="90000"/>
              </a:lnSpc>
              <a:defRPr/>
            </a:pPr>
            <a:endParaRPr lang="en-US" sz="1800" b="0" dirty="0" smtClean="0">
              <a:cs typeface="+mn-cs"/>
            </a:endParaRPr>
          </a:p>
          <a:p>
            <a:pPr>
              <a:lnSpc>
                <a:spcPct val="120000"/>
              </a:lnSpc>
              <a:defRPr/>
            </a:pPr>
            <a:r>
              <a:rPr lang="en-US" sz="2400" b="0" dirty="0">
                <a:cs typeface="+mn-cs"/>
              </a:rPr>
              <a:t>E</a:t>
            </a:r>
            <a:r>
              <a:rPr lang="en-US" sz="2400" b="0" dirty="0" smtClean="0">
                <a:cs typeface="+mn-cs"/>
              </a:rPr>
              <a:t>ach   2-input/2-output section   is based on an orthogonal transformation, which preserves norm/energy/power</a:t>
            </a:r>
          </a:p>
          <a:p>
            <a:pPr>
              <a:buFontTx/>
              <a:buNone/>
              <a:defRPr/>
            </a:pPr>
            <a:endParaRPr lang="en-US" sz="2400" b="0" dirty="0" smtClean="0">
              <a:cs typeface="+mn-cs"/>
            </a:endParaRPr>
          </a:p>
          <a:p>
            <a:pPr>
              <a:buFontTx/>
              <a:buNone/>
              <a:defRPr/>
            </a:pPr>
            <a:endParaRPr lang="en-US" sz="2400" b="0" dirty="0" smtClean="0">
              <a:cs typeface="+mn-cs"/>
            </a:endParaRPr>
          </a:p>
          <a:p>
            <a:pPr>
              <a:buFontTx/>
              <a:buNone/>
              <a:defRPr/>
            </a:pPr>
            <a:r>
              <a:rPr lang="en-US" sz="2400" b="0" dirty="0" smtClean="0">
                <a:cs typeface="+mn-cs"/>
              </a:rPr>
              <a:t>    i.e. forms a 2-input/2-output `</a:t>
            </a:r>
            <a:r>
              <a:rPr lang="en-US" sz="2400" b="0" u="sng" dirty="0" smtClean="0">
                <a:cs typeface="+mn-cs"/>
              </a:rPr>
              <a:t>lossless</a:t>
            </a:r>
            <a:r>
              <a:rPr lang="ja-JP" altLang="en-US" sz="2400" b="0" dirty="0" smtClean="0">
                <a:latin typeface="Arial"/>
                <a:cs typeface="+mn-cs"/>
              </a:rPr>
              <a:t>’</a:t>
            </a:r>
            <a:r>
              <a:rPr lang="en-US" sz="2400" b="0" dirty="0" smtClean="0">
                <a:cs typeface="+mn-cs"/>
              </a:rPr>
              <a:t> system </a:t>
            </a:r>
            <a:r>
              <a:rPr lang="en-US" sz="1600" b="0" dirty="0" smtClean="0">
                <a:cs typeface="+mn-cs"/>
              </a:rPr>
              <a:t>(=time-domain view)</a:t>
            </a:r>
          </a:p>
          <a:p>
            <a:pPr>
              <a:buFontTx/>
              <a:buNone/>
              <a:defRPr/>
            </a:pPr>
            <a:r>
              <a:rPr lang="en-US" sz="2400" b="0" dirty="0" smtClean="0">
                <a:cs typeface="+mn-cs"/>
              </a:rPr>
              <a:t>    Overall system is realized as cascade of lossless sections (+delays), hence is itself also `</a:t>
            </a:r>
            <a:r>
              <a:rPr lang="en-US" sz="2400" b="0" u="sng" dirty="0" smtClean="0">
                <a:cs typeface="+mn-cs"/>
              </a:rPr>
              <a:t>lossless</a:t>
            </a:r>
            <a:r>
              <a:rPr lang="ja-JP" altLang="en-US" sz="2400" b="0" dirty="0" smtClean="0">
                <a:latin typeface="Arial"/>
                <a:cs typeface="+mn-cs"/>
              </a:rPr>
              <a:t>’</a:t>
            </a:r>
            <a:r>
              <a:rPr lang="en-US" sz="2400" b="0" dirty="0" smtClean="0">
                <a:cs typeface="+mn-cs"/>
              </a:rPr>
              <a:t> </a:t>
            </a:r>
            <a:r>
              <a:rPr lang="en-US" sz="1600" b="0" dirty="0" smtClean="0">
                <a:cs typeface="+mn-cs"/>
              </a:rPr>
              <a:t>(see p.15, =</a:t>
            </a:r>
            <a:r>
              <a:rPr lang="en-US" sz="1600" b="0" dirty="0" err="1" smtClean="0">
                <a:cs typeface="+mn-cs"/>
              </a:rPr>
              <a:t>freq</a:t>
            </a:r>
            <a:r>
              <a:rPr lang="en-US" sz="1600" b="0" dirty="0" smtClean="0">
                <a:cs typeface="+mn-cs"/>
              </a:rPr>
              <a:t>-domain view)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sz="2400" b="0" dirty="0" smtClean="0">
                <a:cs typeface="+mn-cs"/>
              </a:rPr>
              <a:t>         </a:t>
            </a:r>
            <a:r>
              <a:rPr lang="en-US" dirty="0" smtClean="0">
                <a:cs typeface="+mn-cs"/>
              </a:rPr>
              <a:t>                                  </a:t>
            </a:r>
          </a:p>
        </p:txBody>
      </p:sp>
      <p:sp>
        <p:nvSpPr>
          <p:cNvPr id="241671" name="Oval 7"/>
          <p:cNvSpPr>
            <a:spLocks noChangeArrowheads="1"/>
          </p:cNvSpPr>
          <p:nvPr/>
        </p:nvSpPr>
        <p:spPr bwMode="auto">
          <a:xfrm>
            <a:off x="4679950" y="5229225"/>
            <a:ext cx="1584325" cy="1296988"/>
          </a:xfrm>
          <a:prstGeom prst="ellipse">
            <a:avLst/>
          </a:prstGeom>
          <a:solidFill>
            <a:srgbClr val="FFFF66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41672" name="Oval 8"/>
          <p:cNvSpPr>
            <a:spLocks noChangeArrowheads="1"/>
          </p:cNvSpPr>
          <p:nvPr/>
        </p:nvSpPr>
        <p:spPr bwMode="auto">
          <a:xfrm>
            <a:off x="4427538" y="4400550"/>
            <a:ext cx="1584325" cy="1296988"/>
          </a:xfrm>
          <a:prstGeom prst="ellipse">
            <a:avLst/>
          </a:prstGeom>
          <a:solidFill>
            <a:srgbClr val="FFFF66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292100" y="93663"/>
            <a:ext cx="8547100" cy="781050"/>
          </a:xfrm>
        </p:spPr>
        <p:txBody>
          <a:bodyPr/>
          <a:lstStyle/>
          <a:p>
            <a:pPr>
              <a:defRPr/>
            </a:pPr>
            <a:r>
              <a:rPr lang="en-US" sz="3200" dirty="0" smtClean="0">
                <a:cs typeface="+mj-cs"/>
              </a:rPr>
              <a:t>FIR  /  4. Lossless Lattice Realization</a:t>
            </a:r>
          </a:p>
        </p:txBody>
      </p:sp>
    </p:spTree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284" name="Rectangle 132"/>
          <p:cNvSpPr>
            <a:spLocks noChangeArrowheads="1"/>
          </p:cNvSpPr>
          <p:nvPr/>
        </p:nvSpPr>
        <p:spPr bwMode="auto">
          <a:xfrm>
            <a:off x="6480175" y="1844675"/>
            <a:ext cx="835025" cy="4284663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051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87338" y="1052513"/>
            <a:ext cx="8588375" cy="5289550"/>
          </a:xfrm>
        </p:spPr>
        <p:txBody>
          <a:bodyPr/>
          <a:lstStyle/>
          <a:p>
            <a:pPr>
              <a:lnSpc>
                <a:spcPct val="50000"/>
              </a:lnSpc>
              <a:buFontTx/>
              <a:buNone/>
              <a:defRPr/>
            </a:pPr>
            <a:r>
              <a:rPr lang="en-US" sz="2400" u="sng" dirty="0" smtClean="0">
                <a:cs typeface="+mn-cs"/>
              </a:rPr>
              <a:t>PS</a:t>
            </a:r>
            <a:r>
              <a:rPr lang="en-US" sz="2400" dirty="0" smtClean="0">
                <a:cs typeface="+mn-cs"/>
              </a:rPr>
              <a:t> </a:t>
            </a:r>
            <a:r>
              <a:rPr lang="en-US" sz="2400" b="0" dirty="0" smtClean="0">
                <a:cs typeface="+mn-cs"/>
              </a:rPr>
              <a:t>: Can be generalized to 1-input N-output lossless systems</a:t>
            </a:r>
          </a:p>
          <a:p>
            <a:pPr>
              <a:lnSpc>
                <a:spcPct val="50000"/>
              </a:lnSpc>
              <a:buFontTx/>
              <a:buNone/>
              <a:defRPr/>
            </a:pPr>
            <a:r>
              <a:rPr lang="en-US" sz="2400" b="0" dirty="0" smtClean="0">
                <a:cs typeface="+mn-cs"/>
              </a:rPr>
              <a:t>        </a:t>
            </a:r>
            <a:r>
              <a:rPr lang="en-US" sz="1600" b="0" dirty="0" smtClean="0">
                <a:cs typeface="+mn-cs"/>
              </a:rPr>
              <a:t>(will be used in Part-IV)                                                                   (compare to p.20 !)</a:t>
            </a:r>
          </a:p>
          <a:p>
            <a:pPr>
              <a:buFontTx/>
              <a:buNone/>
              <a:defRPr/>
            </a:pPr>
            <a:r>
              <a:rPr lang="en-US" sz="2400" b="0" dirty="0" smtClean="0">
                <a:cs typeface="+mn-cs"/>
              </a:rPr>
              <a:t>  </a:t>
            </a:r>
            <a:endParaRPr lang="en-US" sz="2400" dirty="0" smtClean="0">
              <a:cs typeface="+mn-cs"/>
            </a:endParaRPr>
          </a:p>
          <a:p>
            <a:pPr>
              <a:buFontTx/>
              <a:buNone/>
              <a:defRPr/>
            </a:pPr>
            <a:r>
              <a:rPr lang="en-US" sz="1800" b="0" dirty="0" smtClean="0">
                <a:cs typeface="+mn-cs"/>
              </a:rPr>
              <a:t>    </a:t>
            </a:r>
          </a:p>
          <a:p>
            <a:pPr>
              <a:buFontTx/>
              <a:buNone/>
              <a:defRPr/>
            </a:pPr>
            <a:endParaRPr lang="en-US" sz="2000" b="0" dirty="0" smtClean="0">
              <a:cs typeface="+mn-cs"/>
            </a:endParaRPr>
          </a:p>
          <a:p>
            <a:pPr>
              <a:buFontTx/>
              <a:buNone/>
              <a:defRPr/>
            </a:pPr>
            <a:endParaRPr lang="en-US" sz="2000" b="0" dirty="0" smtClean="0">
              <a:cs typeface="+mn-cs"/>
            </a:endParaRPr>
          </a:p>
          <a:p>
            <a:pPr>
              <a:defRPr/>
            </a:pPr>
            <a:endParaRPr lang="en-US" sz="2000" b="0" dirty="0" smtClean="0">
              <a:cs typeface="+mn-cs"/>
            </a:endParaRPr>
          </a:p>
          <a:p>
            <a:pPr>
              <a:defRPr/>
            </a:pPr>
            <a:endParaRPr lang="en-US" sz="2000" b="0" dirty="0" smtClean="0">
              <a:cs typeface="+mn-cs"/>
            </a:endParaRPr>
          </a:p>
          <a:p>
            <a:pPr>
              <a:defRPr/>
            </a:pPr>
            <a:endParaRPr lang="en-US" sz="2400" dirty="0" smtClean="0">
              <a:cs typeface="+mn-cs"/>
            </a:endParaRPr>
          </a:p>
          <a:p>
            <a:pPr>
              <a:defRPr/>
            </a:pPr>
            <a:endParaRPr lang="en-US" sz="2400" dirty="0" smtClean="0">
              <a:cs typeface="+mn-cs"/>
            </a:endParaRPr>
          </a:p>
          <a:p>
            <a:pPr>
              <a:defRPr/>
            </a:pPr>
            <a:endParaRPr lang="en-US" sz="2400" dirty="0" smtClean="0">
              <a:cs typeface="+mn-cs"/>
            </a:endParaRPr>
          </a:p>
          <a:p>
            <a:pPr>
              <a:defRPr/>
            </a:pPr>
            <a:endParaRPr lang="en-US" sz="2400" dirty="0" smtClean="0">
              <a:cs typeface="+mn-cs"/>
            </a:endParaRPr>
          </a:p>
          <a:p>
            <a:pPr>
              <a:defRPr/>
            </a:pPr>
            <a:endParaRPr lang="en-US" sz="2400" dirty="0" smtClean="0">
              <a:cs typeface="+mn-cs"/>
            </a:endParaRPr>
          </a:p>
        </p:txBody>
      </p:sp>
      <p:graphicFrame>
        <p:nvGraphicFramePr>
          <p:cNvPr id="40964" name="Object 125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3746500" y="1909763"/>
          <a:ext cx="557213" cy="34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07" name="Equation" r:id="rId3" imgW="342603" imgH="215713" progId="Equation.3">
                  <p:embed/>
                </p:oleObj>
              </mc:Choice>
              <mc:Fallback>
                <p:oleObj name="Equation" r:id="rId3" imgW="342603" imgH="215713" progId="Equation.3">
                  <p:embed/>
                  <p:pic>
                    <p:nvPicPr>
                      <p:cNvPr id="0" name="Object 1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46500" y="1909763"/>
                        <a:ext cx="557213" cy="349250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5156" name="Text Box 4"/>
          <p:cNvSpPr txBox="1">
            <a:spLocks noChangeArrowheads="1"/>
          </p:cNvSpPr>
          <p:nvPr/>
        </p:nvSpPr>
        <p:spPr bwMode="auto">
          <a:xfrm>
            <a:off x="8316913" y="1700213"/>
            <a:ext cx="82708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r>
              <a:rPr lang="en-US" sz="2800" b="0">
                <a:solidFill>
                  <a:srgbClr val="FFFF66"/>
                </a:solidFill>
                <a:cs typeface="+mn-cs"/>
              </a:rPr>
              <a:t>u[k]</a:t>
            </a:r>
            <a:endParaRPr lang="en-US" sz="2800">
              <a:solidFill>
                <a:srgbClr val="FFFF66"/>
              </a:solidFill>
              <a:cs typeface="+mn-cs"/>
            </a:endParaRPr>
          </a:p>
        </p:txBody>
      </p:sp>
      <p:sp>
        <p:nvSpPr>
          <p:cNvPr id="305157" name="Text Box 5"/>
          <p:cNvSpPr txBox="1">
            <a:spLocks noChangeArrowheads="1"/>
          </p:cNvSpPr>
          <p:nvPr/>
        </p:nvSpPr>
        <p:spPr bwMode="auto">
          <a:xfrm>
            <a:off x="5148064" y="6237312"/>
            <a:ext cx="2330450" cy="4699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>
              <a:defRPr/>
            </a:pPr>
            <a:r>
              <a:rPr lang="en-US">
                <a:solidFill>
                  <a:srgbClr val="CCFF33"/>
                </a:solidFill>
                <a:cs typeface="+mn-cs"/>
              </a:rPr>
              <a:t>explain/derive!</a:t>
            </a:r>
          </a:p>
        </p:txBody>
      </p:sp>
      <p:sp>
        <p:nvSpPr>
          <p:cNvPr id="305158" name="Line 6"/>
          <p:cNvSpPr>
            <a:spLocks noChangeShapeType="1"/>
          </p:cNvSpPr>
          <p:nvPr/>
        </p:nvSpPr>
        <p:spPr bwMode="auto">
          <a:xfrm flipH="1" flipV="1">
            <a:off x="8759825" y="2328863"/>
            <a:ext cx="3175" cy="3062287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05159" name="Line 7"/>
          <p:cNvSpPr>
            <a:spLocks noChangeShapeType="1"/>
          </p:cNvSpPr>
          <p:nvPr/>
        </p:nvSpPr>
        <p:spPr bwMode="auto">
          <a:xfrm>
            <a:off x="8753475" y="5340350"/>
            <a:ext cx="0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66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05160" name="Line 8"/>
          <p:cNvSpPr>
            <a:spLocks noChangeShapeType="1"/>
          </p:cNvSpPr>
          <p:nvPr/>
        </p:nvSpPr>
        <p:spPr bwMode="auto">
          <a:xfrm>
            <a:off x="8515350" y="5402263"/>
            <a:ext cx="233363" cy="1587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 type="triangl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grpSp>
        <p:nvGrpSpPr>
          <p:cNvPr id="40970" name="Group 9"/>
          <p:cNvGrpSpPr>
            <a:grpSpLocks/>
          </p:cNvGrpSpPr>
          <p:nvPr/>
        </p:nvGrpSpPr>
        <p:grpSpPr bwMode="auto">
          <a:xfrm>
            <a:off x="8064500" y="5153025"/>
            <a:ext cx="442913" cy="457200"/>
            <a:chOff x="1824" y="2325"/>
            <a:chExt cx="288" cy="340"/>
          </a:xfrm>
        </p:grpSpPr>
        <p:sp>
          <p:nvSpPr>
            <p:cNvPr id="305162" name="Oval 10"/>
            <p:cNvSpPr>
              <a:spLocks noChangeArrowheads="1"/>
            </p:cNvSpPr>
            <p:nvPr/>
          </p:nvSpPr>
          <p:spPr bwMode="auto">
            <a:xfrm>
              <a:off x="1824" y="2352"/>
              <a:ext cx="288" cy="288"/>
            </a:xfrm>
            <a:prstGeom prst="ellips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05163" name="Text Box 11"/>
            <p:cNvSpPr txBox="1">
              <a:spLocks noChangeArrowheads="1"/>
            </p:cNvSpPr>
            <p:nvPr/>
          </p:nvSpPr>
          <p:spPr bwMode="auto">
            <a:xfrm>
              <a:off x="1861" y="2325"/>
              <a:ext cx="230" cy="3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>
                  <a:solidFill>
                    <a:srgbClr val="FFFF66"/>
                  </a:solidFill>
                  <a:cs typeface="+mn-cs"/>
                </a:rPr>
                <a:t>x</a:t>
              </a:r>
            </a:p>
          </p:txBody>
        </p:sp>
      </p:grpSp>
      <p:sp>
        <p:nvSpPr>
          <p:cNvPr id="305164" name="Line 12"/>
          <p:cNvSpPr>
            <a:spLocks noChangeShapeType="1"/>
          </p:cNvSpPr>
          <p:nvPr/>
        </p:nvSpPr>
        <p:spPr bwMode="auto">
          <a:xfrm flipV="1">
            <a:off x="7308850" y="5408613"/>
            <a:ext cx="719138" cy="0"/>
          </a:xfrm>
          <a:prstGeom prst="line">
            <a:avLst/>
          </a:prstGeom>
          <a:noFill/>
          <a:ln w="12700">
            <a:solidFill>
              <a:srgbClr val="FFFF66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05165" name="Line 13"/>
          <p:cNvSpPr>
            <a:spLocks noChangeShapeType="1"/>
          </p:cNvSpPr>
          <p:nvPr/>
        </p:nvSpPr>
        <p:spPr bwMode="auto">
          <a:xfrm flipV="1">
            <a:off x="8307388" y="4987925"/>
            <a:ext cx="0" cy="174625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 type="triangl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05166" name="Line 14"/>
          <p:cNvSpPr>
            <a:spLocks noChangeShapeType="1"/>
          </p:cNvSpPr>
          <p:nvPr/>
        </p:nvSpPr>
        <p:spPr bwMode="auto">
          <a:xfrm>
            <a:off x="8753475" y="2506663"/>
            <a:ext cx="0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66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05167" name="Line 15"/>
          <p:cNvSpPr>
            <a:spLocks noChangeShapeType="1"/>
          </p:cNvSpPr>
          <p:nvPr/>
        </p:nvSpPr>
        <p:spPr bwMode="auto">
          <a:xfrm>
            <a:off x="8515350" y="2570163"/>
            <a:ext cx="233363" cy="1587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 type="triangl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grpSp>
        <p:nvGrpSpPr>
          <p:cNvPr id="40975" name="Group 16"/>
          <p:cNvGrpSpPr>
            <a:grpSpLocks/>
          </p:cNvGrpSpPr>
          <p:nvPr/>
        </p:nvGrpSpPr>
        <p:grpSpPr bwMode="auto">
          <a:xfrm>
            <a:off x="8064500" y="2319338"/>
            <a:ext cx="442913" cy="457200"/>
            <a:chOff x="1824" y="2325"/>
            <a:chExt cx="288" cy="340"/>
          </a:xfrm>
        </p:grpSpPr>
        <p:sp>
          <p:nvSpPr>
            <p:cNvPr id="305169" name="Oval 17"/>
            <p:cNvSpPr>
              <a:spLocks noChangeArrowheads="1"/>
            </p:cNvSpPr>
            <p:nvPr/>
          </p:nvSpPr>
          <p:spPr bwMode="auto">
            <a:xfrm>
              <a:off x="1824" y="2352"/>
              <a:ext cx="288" cy="288"/>
            </a:xfrm>
            <a:prstGeom prst="ellips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05170" name="Text Box 18"/>
            <p:cNvSpPr txBox="1">
              <a:spLocks noChangeArrowheads="1"/>
            </p:cNvSpPr>
            <p:nvPr/>
          </p:nvSpPr>
          <p:spPr bwMode="auto">
            <a:xfrm>
              <a:off x="1861" y="2325"/>
              <a:ext cx="230" cy="3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>
                  <a:solidFill>
                    <a:srgbClr val="FFFF66"/>
                  </a:solidFill>
                  <a:cs typeface="+mn-cs"/>
                </a:rPr>
                <a:t>x</a:t>
              </a:r>
            </a:p>
          </p:txBody>
        </p:sp>
      </p:grpSp>
      <p:sp>
        <p:nvSpPr>
          <p:cNvPr id="305171" name="Line 19"/>
          <p:cNvSpPr>
            <a:spLocks noChangeShapeType="1"/>
          </p:cNvSpPr>
          <p:nvPr/>
        </p:nvSpPr>
        <p:spPr bwMode="auto">
          <a:xfrm>
            <a:off x="7848600" y="2565400"/>
            <a:ext cx="180975" cy="4763"/>
          </a:xfrm>
          <a:prstGeom prst="line">
            <a:avLst/>
          </a:prstGeom>
          <a:noFill/>
          <a:ln w="12700">
            <a:solidFill>
              <a:srgbClr val="FFFF66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05172" name="Line 20"/>
          <p:cNvSpPr>
            <a:spLocks noChangeShapeType="1"/>
          </p:cNvSpPr>
          <p:nvPr/>
        </p:nvSpPr>
        <p:spPr bwMode="auto">
          <a:xfrm>
            <a:off x="8753475" y="3957638"/>
            <a:ext cx="0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66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05173" name="Line 21"/>
          <p:cNvSpPr>
            <a:spLocks noChangeShapeType="1"/>
          </p:cNvSpPr>
          <p:nvPr/>
        </p:nvSpPr>
        <p:spPr bwMode="auto">
          <a:xfrm>
            <a:off x="8515350" y="4019550"/>
            <a:ext cx="233363" cy="1588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 type="triangl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grpSp>
        <p:nvGrpSpPr>
          <p:cNvPr id="40979" name="Group 22"/>
          <p:cNvGrpSpPr>
            <a:grpSpLocks/>
          </p:cNvGrpSpPr>
          <p:nvPr/>
        </p:nvGrpSpPr>
        <p:grpSpPr bwMode="auto">
          <a:xfrm>
            <a:off x="8064500" y="3770313"/>
            <a:ext cx="442913" cy="457200"/>
            <a:chOff x="1824" y="2325"/>
            <a:chExt cx="288" cy="340"/>
          </a:xfrm>
        </p:grpSpPr>
        <p:sp>
          <p:nvSpPr>
            <p:cNvPr id="305175" name="Oval 23"/>
            <p:cNvSpPr>
              <a:spLocks noChangeArrowheads="1"/>
            </p:cNvSpPr>
            <p:nvPr/>
          </p:nvSpPr>
          <p:spPr bwMode="auto">
            <a:xfrm>
              <a:off x="1824" y="2352"/>
              <a:ext cx="288" cy="288"/>
            </a:xfrm>
            <a:prstGeom prst="ellips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05176" name="Text Box 24"/>
            <p:cNvSpPr txBox="1">
              <a:spLocks noChangeArrowheads="1"/>
            </p:cNvSpPr>
            <p:nvPr/>
          </p:nvSpPr>
          <p:spPr bwMode="auto">
            <a:xfrm>
              <a:off x="1861" y="2325"/>
              <a:ext cx="230" cy="3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>
                  <a:solidFill>
                    <a:srgbClr val="FFFF66"/>
                  </a:solidFill>
                  <a:cs typeface="+mn-cs"/>
                </a:rPr>
                <a:t>x</a:t>
              </a:r>
            </a:p>
          </p:txBody>
        </p:sp>
      </p:grpSp>
      <p:sp>
        <p:nvSpPr>
          <p:cNvPr id="305177" name="Line 25"/>
          <p:cNvSpPr>
            <a:spLocks noChangeShapeType="1"/>
          </p:cNvSpPr>
          <p:nvPr/>
        </p:nvSpPr>
        <p:spPr bwMode="auto">
          <a:xfrm flipV="1">
            <a:off x="7297738" y="4019550"/>
            <a:ext cx="731837" cy="1588"/>
          </a:xfrm>
          <a:prstGeom prst="line">
            <a:avLst/>
          </a:prstGeom>
          <a:noFill/>
          <a:ln w="12700">
            <a:solidFill>
              <a:srgbClr val="FFFF66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05178" name="Line 26"/>
          <p:cNvSpPr>
            <a:spLocks noChangeShapeType="1"/>
          </p:cNvSpPr>
          <p:nvPr/>
        </p:nvSpPr>
        <p:spPr bwMode="auto">
          <a:xfrm flipV="1">
            <a:off x="8274050" y="2155825"/>
            <a:ext cx="0" cy="173038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 type="triangl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05179" name="Line 27"/>
          <p:cNvSpPr>
            <a:spLocks noChangeShapeType="1"/>
          </p:cNvSpPr>
          <p:nvPr/>
        </p:nvSpPr>
        <p:spPr bwMode="auto">
          <a:xfrm flipV="1">
            <a:off x="8307388" y="3606800"/>
            <a:ext cx="0" cy="173038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 type="triangl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05183" name="Text Box 31"/>
          <p:cNvSpPr txBox="1">
            <a:spLocks noChangeArrowheads="1"/>
          </p:cNvSpPr>
          <p:nvPr/>
        </p:nvSpPr>
        <p:spPr bwMode="auto">
          <a:xfrm>
            <a:off x="287338" y="4833938"/>
            <a:ext cx="6572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r>
              <a:rPr lang="en-US" b="0">
                <a:solidFill>
                  <a:srgbClr val="FFFF66"/>
                </a:solidFill>
                <a:cs typeface="+mn-cs"/>
              </a:rPr>
              <a:t>y[k]</a:t>
            </a:r>
            <a:endParaRPr lang="en-US">
              <a:solidFill>
                <a:srgbClr val="FFFF66"/>
              </a:solidFill>
              <a:cs typeface="+mn-cs"/>
            </a:endParaRPr>
          </a:p>
        </p:txBody>
      </p:sp>
      <p:sp>
        <p:nvSpPr>
          <p:cNvPr id="305184" name="Rectangle 32"/>
          <p:cNvSpPr>
            <a:spLocks noChangeArrowheads="1"/>
          </p:cNvSpPr>
          <p:nvPr/>
        </p:nvSpPr>
        <p:spPr bwMode="auto">
          <a:xfrm>
            <a:off x="993775" y="1844675"/>
            <a:ext cx="3378200" cy="4284663"/>
          </a:xfrm>
          <a:prstGeom prst="rect">
            <a:avLst/>
          </a:prstGeom>
          <a:solidFill>
            <a:srgbClr val="FFFF66">
              <a:alpha val="50000"/>
            </a:srgbClr>
          </a:solidFill>
          <a:ln w="57150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05222" name="Line 70"/>
          <p:cNvSpPr>
            <a:spLocks noChangeShapeType="1"/>
          </p:cNvSpPr>
          <p:nvPr/>
        </p:nvSpPr>
        <p:spPr bwMode="auto">
          <a:xfrm>
            <a:off x="468313" y="5408613"/>
            <a:ext cx="612775" cy="0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 type="triangl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05223" name="Line 71"/>
          <p:cNvSpPr>
            <a:spLocks noChangeShapeType="1"/>
          </p:cNvSpPr>
          <p:nvPr/>
        </p:nvSpPr>
        <p:spPr bwMode="auto">
          <a:xfrm flipV="1">
            <a:off x="3276600" y="2528888"/>
            <a:ext cx="1116013" cy="0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 type="triangl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05228" name="Rectangle 76"/>
          <p:cNvSpPr>
            <a:spLocks noChangeArrowheads="1"/>
          </p:cNvSpPr>
          <p:nvPr/>
        </p:nvSpPr>
        <p:spPr bwMode="auto">
          <a:xfrm>
            <a:off x="4999038" y="1844675"/>
            <a:ext cx="835025" cy="4284663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grpSp>
        <p:nvGrpSpPr>
          <p:cNvPr id="40988" name="Group 148"/>
          <p:cNvGrpSpPr>
            <a:grpSpLocks/>
          </p:cNvGrpSpPr>
          <p:nvPr/>
        </p:nvGrpSpPr>
        <p:grpSpPr bwMode="auto">
          <a:xfrm>
            <a:off x="5867400" y="2349500"/>
            <a:ext cx="592138" cy="387350"/>
            <a:chOff x="3675" y="3294"/>
            <a:chExt cx="373" cy="244"/>
          </a:xfrm>
        </p:grpSpPr>
        <p:grpSp>
          <p:nvGrpSpPr>
            <p:cNvPr id="41092" name="Group 73"/>
            <p:cNvGrpSpPr>
              <a:grpSpLocks/>
            </p:cNvGrpSpPr>
            <p:nvPr/>
          </p:nvGrpSpPr>
          <p:grpSpPr bwMode="auto">
            <a:xfrm>
              <a:off x="3719" y="3294"/>
              <a:ext cx="278" cy="244"/>
              <a:chOff x="1008" y="2092"/>
              <a:chExt cx="288" cy="288"/>
            </a:xfrm>
          </p:grpSpPr>
          <p:sp>
            <p:nvSpPr>
              <p:cNvPr id="305226" name="Rectangle 74"/>
              <p:cNvSpPr>
                <a:spLocks noChangeArrowheads="1"/>
              </p:cNvSpPr>
              <p:nvPr/>
            </p:nvSpPr>
            <p:spPr bwMode="auto">
              <a:xfrm>
                <a:off x="1008" y="2092"/>
                <a:ext cx="288" cy="288"/>
              </a:xfrm>
              <a:prstGeom prst="rect">
                <a:avLst/>
              </a:prstGeom>
              <a:noFill/>
              <a:ln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graphicFrame>
            <p:nvGraphicFramePr>
              <p:cNvPr id="41096" name="Object 75"/>
              <p:cNvGraphicFramePr>
                <a:graphicFrameLocks noChangeAspect="1"/>
              </p:cNvGraphicFramePr>
              <p:nvPr/>
            </p:nvGraphicFramePr>
            <p:xfrm>
              <a:off x="1056" y="2112"/>
              <a:ext cx="208" cy="24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1708" name="Equation" r:id="rId5" imgW="139579" imgH="164957" progId="Equation.3">
                      <p:embed/>
                    </p:oleObj>
                  </mc:Choice>
                  <mc:Fallback>
                    <p:oleObj name="Equation" r:id="rId5" imgW="139579" imgH="164957" progId="Equation.3">
                      <p:embed/>
                      <p:pic>
                        <p:nvPicPr>
                          <p:cNvPr id="0" name="Object 7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056" y="2112"/>
                            <a:ext cx="208" cy="244"/>
                          </a:xfrm>
                          <a:prstGeom prst="rect">
                            <a:avLst/>
                          </a:prstGeom>
                          <a:solidFill>
                            <a:srgbClr val="FFFF66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305229" name="Line 77"/>
            <p:cNvSpPr>
              <a:spLocks noChangeShapeType="1"/>
            </p:cNvSpPr>
            <p:nvPr/>
          </p:nvSpPr>
          <p:spPr bwMode="auto">
            <a:xfrm flipV="1">
              <a:off x="3675" y="3403"/>
              <a:ext cx="44" cy="0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05230" name="Line 78"/>
            <p:cNvSpPr>
              <a:spLocks noChangeShapeType="1"/>
            </p:cNvSpPr>
            <p:nvPr/>
          </p:nvSpPr>
          <p:spPr bwMode="auto">
            <a:xfrm flipV="1">
              <a:off x="4005" y="3403"/>
              <a:ext cx="43" cy="0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305231" name="Line 79"/>
          <p:cNvSpPr>
            <a:spLocks noChangeShapeType="1"/>
          </p:cNvSpPr>
          <p:nvPr/>
        </p:nvSpPr>
        <p:spPr bwMode="auto">
          <a:xfrm>
            <a:off x="5832475" y="5445125"/>
            <a:ext cx="627063" cy="0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 type="triangl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05232" name="Line 80"/>
          <p:cNvSpPr>
            <a:spLocks noChangeShapeType="1"/>
          </p:cNvSpPr>
          <p:nvPr/>
        </p:nvSpPr>
        <p:spPr bwMode="auto">
          <a:xfrm>
            <a:off x="5835650" y="4021138"/>
            <a:ext cx="627063" cy="0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 type="triangl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05233" name="Line 81"/>
          <p:cNvSpPr>
            <a:spLocks noChangeShapeType="1"/>
          </p:cNvSpPr>
          <p:nvPr/>
        </p:nvSpPr>
        <p:spPr bwMode="auto">
          <a:xfrm>
            <a:off x="576263" y="2492375"/>
            <a:ext cx="1800225" cy="0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 type="triangl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05234" name="Line 82"/>
          <p:cNvSpPr>
            <a:spLocks noChangeShapeType="1"/>
          </p:cNvSpPr>
          <p:nvPr/>
        </p:nvSpPr>
        <p:spPr bwMode="auto">
          <a:xfrm>
            <a:off x="503238" y="3968750"/>
            <a:ext cx="627062" cy="0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 type="triangl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05235" name="Line 83"/>
          <p:cNvSpPr>
            <a:spLocks noChangeShapeType="1"/>
          </p:cNvSpPr>
          <p:nvPr/>
        </p:nvSpPr>
        <p:spPr bwMode="auto">
          <a:xfrm>
            <a:off x="3276600" y="3968750"/>
            <a:ext cx="1727200" cy="0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 type="triangl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05247" name="Line 95"/>
          <p:cNvSpPr>
            <a:spLocks noChangeShapeType="1"/>
          </p:cNvSpPr>
          <p:nvPr/>
        </p:nvSpPr>
        <p:spPr bwMode="auto">
          <a:xfrm>
            <a:off x="2016125" y="5408613"/>
            <a:ext cx="2951163" cy="0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 type="triangl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graphicFrame>
        <p:nvGraphicFramePr>
          <p:cNvPr id="40995" name="Object 33"/>
          <p:cNvGraphicFramePr>
            <a:graphicFrameLocks noChangeAspect="1"/>
          </p:cNvGraphicFramePr>
          <p:nvPr/>
        </p:nvGraphicFramePr>
        <p:xfrm>
          <a:off x="2738438" y="1952625"/>
          <a:ext cx="542925" cy="273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09" name="Equation" r:id="rId7" imgW="393359" imgH="215713" progId="Equation.3">
                  <p:embed/>
                </p:oleObj>
              </mc:Choice>
              <mc:Fallback>
                <p:oleObj name="Equation" r:id="rId7" imgW="393359" imgH="215713" progId="Equation.3">
                  <p:embed/>
                  <p:pic>
                    <p:nvPicPr>
                      <p:cNvPr id="0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38438" y="1952625"/>
                        <a:ext cx="542925" cy="273050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0996" name="Group 34"/>
          <p:cNvGrpSpPr>
            <a:grpSpLocks/>
          </p:cNvGrpSpPr>
          <p:nvPr/>
        </p:nvGrpSpPr>
        <p:grpSpPr bwMode="auto">
          <a:xfrm>
            <a:off x="2376488" y="2298700"/>
            <a:ext cx="442912" cy="457200"/>
            <a:chOff x="1585" y="2805"/>
            <a:chExt cx="288" cy="340"/>
          </a:xfrm>
        </p:grpSpPr>
        <p:sp>
          <p:nvSpPr>
            <p:cNvPr id="305187" name="Oval 35"/>
            <p:cNvSpPr>
              <a:spLocks noChangeArrowheads="1"/>
            </p:cNvSpPr>
            <p:nvPr/>
          </p:nvSpPr>
          <p:spPr bwMode="auto">
            <a:xfrm>
              <a:off x="1585" y="2831"/>
              <a:ext cx="288" cy="288"/>
            </a:xfrm>
            <a:prstGeom prst="ellips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05188" name="Text Box 36"/>
            <p:cNvSpPr txBox="1">
              <a:spLocks noChangeArrowheads="1"/>
            </p:cNvSpPr>
            <p:nvPr/>
          </p:nvSpPr>
          <p:spPr bwMode="auto">
            <a:xfrm>
              <a:off x="1611" y="2805"/>
              <a:ext cx="236" cy="3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>
                  <a:solidFill>
                    <a:srgbClr val="FFFF66"/>
                  </a:solidFill>
                  <a:cs typeface="+mn-cs"/>
                </a:rPr>
                <a:t>+</a:t>
              </a:r>
            </a:p>
          </p:txBody>
        </p:sp>
      </p:grpSp>
      <p:grpSp>
        <p:nvGrpSpPr>
          <p:cNvPr id="40997" name="Group 37"/>
          <p:cNvGrpSpPr>
            <a:grpSpLocks/>
          </p:cNvGrpSpPr>
          <p:nvPr/>
        </p:nvGrpSpPr>
        <p:grpSpPr bwMode="auto">
          <a:xfrm>
            <a:off x="2376488" y="3719513"/>
            <a:ext cx="442912" cy="457200"/>
            <a:chOff x="1585" y="2805"/>
            <a:chExt cx="288" cy="340"/>
          </a:xfrm>
        </p:grpSpPr>
        <p:sp>
          <p:nvSpPr>
            <p:cNvPr id="305190" name="Oval 38"/>
            <p:cNvSpPr>
              <a:spLocks noChangeArrowheads="1"/>
            </p:cNvSpPr>
            <p:nvPr/>
          </p:nvSpPr>
          <p:spPr bwMode="auto">
            <a:xfrm>
              <a:off x="1585" y="2831"/>
              <a:ext cx="288" cy="288"/>
            </a:xfrm>
            <a:prstGeom prst="ellips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05191" name="Text Box 39"/>
            <p:cNvSpPr txBox="1">
              <a:spLocks noChangeArrowheads="1"/>
            </p:cNvSpPr>
            <p:nvPr/>
          </p:nvSpPr>
          <p:spPr bwMode="auto">
            <a:xfrm>
              <a:off x="1611" y="2805"/>
              <a:ext cx="236" cy="3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>
                  <a:solidFill>
                    <a:srgbClr val="FFFF66"/>
                  </a:solidFill>
                  <a:cs typeface="+mn-cs"/>
                </a:rPr>
                <a:t>+</a:t>
              </a:r>
            </a:p>
          </p:txBody>
        </p:sp>
      </p:grpSp>
      <p:grpSp>
        <p:nvGrpSpPr>
          <p:cNvPr id="40998" name="Group 40"/>
          <p:cNvGrpSpPr>
            <a:grpSpLocks/>
          </p:cNvGrpSpPr>
          <p:nvPr/>
        </p:nvGrpSpPr>
        <p:grpSpPr bwMode="auto">
          <a:xfrm>
            <a:off x="3254375" y="2686050"/>
            <a:ext cx="355600" cy="458788"/>
            <a:chOff x="1803" y="2291"/>
            <a:chExt cx="347" cy="410"/>
          </a:xfrm>
        </p:grpSpPr>
        <p:sp>
          <p:nvSpPr>
            <p:cNvPr id="305193" name="Oval 41"/>
            <p:cNvSpPr>
              <a:spLocks noChangeArrowheads="1"/>
            </p:cNvSpPr>
            <p:nvPr/>
          </p:nvSpPr>
          <p:spPr bwMode="auto">
            <a:xfrm>
              <a:off x="1825" y="2352"/>
              <a:ext cx="287" cy="288"/>
            </a:xfrm>
            <a:prstGeom prst="ellips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05194" name="Text Box 42"/>
            <p:cNvSpPr txBox="1">
              <a:spLocks noChangeArrowheads="1"/>
            </p:cNvSpPr>
            <p:nvPr/>
          </p:nvSpPr>
          <p:spPr bwMode="auto">
            <a:xfrm>
              <a:off x="1803" y="2291"/>
              <a:ext cx="347" cy="4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>
                  <a:solidFill>
                    <a:srgbClr val="FFFF66"/>
                  </a:solidFill>
                  <a:cs typeface="+mn-cs"/>
                </a:rPr>
                <a:t>x</a:t>
              </a:r>
            </a:p>
          </p:txBody>
        </p:sp>
      </p:grpSp>
      <p:sp>
        <p:nvSpPr>
          <p:cNvPr id="305196" name="Line 44"/>
          <p:cNvSpPr>
            <a:spLocks noChangeShapeType="1"/>
          </p:cNvSpPr>
          <p:nvPr/>
        </p:nvSpPr>
        <p:spPr bwMode="auto">
          <a:xfrm>
            <a:off x="3408363" y="2527300"/>
            <a:ext cx="0" cy="193675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05197" name="Line 45"/>
          <p:cNvSpPr>
            <a:spLocks noChangeShapeType="1"/>
          </p:cNvSpPr>
          <p:nvPr/>
        </p:nvSpPr>
        <p:spPr bwMode="auto">
          <a:xfrm flipH="1">
            <a:off x="2967038" y="2914650"/>
            <a:ext cx="293687" cy="0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05198" name="Line 46"/>
          <p:cNvSpPr>
            <a:spLocks noChangeShapeType="1"/>
          </p:cNvSpPr>
          <p:nvPr/>
        </p:nvSpPr>
        <p:spPr bwMode="auto">
          <a:xfrm flipH="1">
            <a:off x="2671763" y="2914650"/>
            <a:ext cx="295275" cy="839788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05199" name="Line 47"/>
          <p:cNvSpPr>
            <a:spLocks noChangeShapeType="1"/>
          </p:cNvSpPr>
          <p:nvPr/>
        </p:nvSpPr>
        <p:spPr bwMode="auto">
          <a:xfrm flipH="1">
            <a:off x="2967038" y="3562350"/>
            <a:ext cx="293687" cy="0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05200" name="Line 48"/>
          <p:cNvSpPr>
            <a:spLocks noChangeShapeType="1"/>
          </p:cNvSpPr>
          <p:nvPr/>
        </p:nvSpPr>
        <p:spPr bwMode="auto">
          <a:xfrm flipH="1" flipV="1">
            <a:off x="2671763" y="2720975"/>
            <a:ext cx="295275" cy="841375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05201" name="Line 49"/>
          <p:cNvSpPr>
            <a:spLocks noChangeShapeType="1"/>
          </p:cNvSpPr>
          <p:nvPr/>
        </p:nvSpPr>
        <p:spPr bwMode="auto">
          <a:xfrm flipV="1">
            <a:off x="3408363" y="3689350"/>
            <a:ext cx="0" cy="258763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grpSp>
        <p:nvGrpSpPr>
          <p:cNvPr id="41005" name="Group 50"/>
          <p:cNvGrpSpPr>
            <a:grpSpLocks/>
          </p:cNvGrpSpPr>
          <p:nvPr/>
        </p:nvGrpSpPr>
        <p:grpSpPr bwMode="auto">
          <a:xfrm>
            <a:off x="2960688" y="2297113"/>
            <a:ext cx="354012" cy="460375"/>
            <a:chOff x="1803" y="2290"/>
            <a:chExt cx="347" cy="410"/>
          </a:xfrm>
        </p:grpSpPr>
        <p:sp>
          <p:nvSpPr>
            <p:cNvPr id="305203" name="Oval 51"/>
            <p:cNvSpPr>
              <a:spLocks noChangeArrowheads="1"/>
            </p:cNvSpPr>
            <p:nvPr/>
          </p:nvSpPr>
          <p:spPr bwMode="auto">
            <a:xfrm>
              <a:off x="1823" y="2352"/>
              <a:ext cx="289" cy="288"/>
            </a:xfrm>
            <a:prstGeom prst="ellips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05204" name="Text Box 52"/>
            <p:cNvSpPr txBox="1">
              <a:spLocks noChangeArrowheads="1"/>
            </p:cNvSpPr>
            <p:nvPr/>
          </p:nvSpPr>
          <p:spPr bwMode="auto">
            <a:xfrm>
              <a:off x="1803" y="2290"/>
              <a:ext cx="347" cy="4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>
                  <a:solidFill>
                    <a:srgbClr val="FFFF66"/>
                  </a:solidFill>
                  <a:cs typeface="+mn-cs"/>
                </a:rPr>
                <a:t>x</a:t>
              </a:r>
            </a:p>
          </p:txBody>
        </p:sp>
      </p:grpSp>
      <p:grpSp>
        <p:nvGrpSpPr>
          <p:cNvPr id="41006" name="Group 53"/>
          <p:cNvGrpSpPr>
            <a:grpSpLocks/>
          </p:cNvGrpSpPr>
          <p:nvPr/>
        </p:nvGrpSpPr>
        <p:grpSpPr bwMode="auto">
          <a:xfrm>
            <a:off x="2960688" y="3717925"/>
            <a:ext cx="354012" cy="460375"/>
            <a:chOff x="1803" y="2290"/>
            <a:chExt cx="347" cy="410"/>
          </a:xfrm>
        </p:grpSpPr>
        <p:sp>
          <p:nvSpPr>
            <p:cNvPr id="305206" name="Oval 54"/>
            <p:cNvSpPr>
              <a:spLocks noChangeArrowheads="1"/>
            </p:cNvSpPr>
            <p:nvPr/>
          </p:nvSpPr>
          <p:spPr bwMode="auto">
            <a:xfrm>
              <a:off x="1823" y="2352"/>
              <a:ext cx="289" cy="288"/>
            </a:xfrm>
            <a:prstGeom prst="ellips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05207" name="Text Box 55"/>
            <p:cNvSpPr txBox="1">
              <a:spLocks noChangeArrowheads="1"/>
            </p:cNvSpPr>
            <p:nvPr/>
          </p:nvSpPr>
          <p:spPr bwMode="auto">
            <a:xfrm>
              <a:off x="1803" y="2290"/>
              <a:ext cx="347" cy="4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>
                  <a:solidFill>
                    <a:srgbClr val="FFFF66"/>
                  </a:solidFill>
                  <a:cs typeface="+mn-cs"/>
                </a:rPr>
                <a:t>x</a:t>
              </a:r>
            </a:p>
          </p:txBody>
        </p:sp>
      </p:grpSp>
      <p:grpSp>
        <p:nvGrpSpPr>
          <p:cNvPr id="41007" name="Group 56"/>
          <p:cNvGrpSpPr>
            <a:grpSpLocks/>
          </p:cNvGrpSpPr>
          <p:nvPr/>
        </p:nvGrpSpPr>
        <p:grpSpPr bwMode="auto">
          <a:xfrm>
            <a:off x="3254375" y="3335338"/>
            <a:ext cx="355600" cy="454025"/>
            <a:chOff x="1803" y="2293"/>
            <a:chExt cx="347" cy="406"/>
          </a:xfrm>
        </p:grpSpPr>
        <p:sp>
          <p:nvSpPr>
            <p:cNvPr id="305209" name="Oval 57"/>
            <p:cNvSpPr>
              <a:spLocks noChangeArrowheads="1"/>
            </p:cNvSpPr>
            <p:nvPr/>
          </p:nvSpPr>
          <p:spPr bwMode="auto">
            <a:xfrm>
              <a:off x="1825" y="2353"/>
              <a:ext cx="287" cy="287"/>
            </a:xfrm>
            <a:prstGeom prst="ellips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05210" name="Text Box 58"/>
            <p:cNvSpPr txBox="1">
              <a:spLocks noChangeArrowheads="1"/>
            </p:cNvSpPr>
            <p:nvPr/>
          </p:nvSpPr>
          <p:spPr bwMode="auto">
            <a:xfrm>
              <a:off x="1803" y="2293"/>
              <a:ext cx="347" cy="4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>
                  <a:solidFill>
                    <a:srgbClr val="FFFF66"/>
                  </a:solidFill>
                  <a:cs typeface="+mn-cs"/>
                </a:rPr>
                <a:t>x</a:t>
              </a:r>
            </a:p>
          </p:txBody>
        </p:sp>
      </p:grpSp>
      <p:sp>
        <p:nvSpPr>
          <p:cNvPr id="305211" name="Line 59"/>
          <p:cNvSpPr>
            <a:spLocks noChangeShapeType="1"/>
          </p:cNvSpPr>
          <p:nvPr/>
        </p:nvSpPr>
        <p:spPr bwMode="auto">
          <a:xfrm flipH="1">
            <a:off x="2819400" y="3948113"/>
            <a:ext cx="147638" cy="0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05212" name="Line 60"/>
          <p:cNvSpPr>
            <a:spLocks noChangeShapeType="1"/>
          </p:cNvSpPr>
          <p:nvPr/>
        </p:nvSpPr>
        <p:spPr bwMode="auto">
          <a:xfrm flipH="1">
            <a:off x="2819400" y="2527300"/>
            <a:ext cx="147638" cy="0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05213" name="Line 61"/>
          <p:cNvSpPr>
            <a:spLocks noChangeShapeType="1"/>
          </p:cNvSpPr>
          <p:nvPr/>
        </p:nvSpPr>
        <p:spPr bwMode="auto">
          <a:xfrm flipH="1" flipV="1">
            <a:off x="3114675" y="4141788"/>
            <a:ext cx="0" cy="195262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05214" name="Line 62"/>
          <p:cNvSpPr>
            <a:spLocks noChangeShapeType="1"/>
          </p:cNvSpPr>
          <p:nvPr/>
        </p:nvSpPr>
        <p:spPr bwMode="auto">
          <a:xfrm flipH="1">
            <a:off x="3114675" y="2205038"/>
            <a:ext cx="0" cy="193675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graphicFrame>
        <p:nvGraphicFramePr>
          <p:cNvPr id="41012" name="Object 63"/>
          <p:cNvGraphicFramePr>
            <a:graphicFrameLocks noChangeAspect="1"/>
          </p:cNvGraphicFramePr>
          <p:nvPr/>
        </p:nvGraphicFramePr>
        <p:xfrm>
          <a:off x="3629025" y="2914650"/>
          <a:ext cx="663575" cy="273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10" name="Equation" r:id="rId9" imgW="368140" imgH="215806" progId="Equation.3">
                  <p:embed/>
                </p:oleObj>
              </mc:Choice>
              <mc:Fallback>
                <p:oleObj name="Equation" r:id="rId9" imgW="368140" imgH="215806" progId="Equation.3">
                  <p:embed/>
                  <p:pic>
                    <p:nvPicPr>
                      <p:cNvPr id="0" name="Object 6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29025" y="2914650"/>
                        <a:ext cx="663575" cy="273050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13" name="Object 64"/>
          <p:cNvGraphicFramePr>
            <a:graphicFrameLocks noChangeAspect="1"/>
          </p:cNvGraphicFramePr>
          <p:nvPr/>
        </p:nvGraphicFramePr>
        <p:xfrm>
          <a:off x="3059113" y="4329113"/>
          <a:ext cx="544512" cy="271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11" name="Equation" r:id="rId11" imgW="393359" imgH="215713" progId="Equation.3">
                  <p:embed/>
                </p:oleObj>
              </mc:Choice>
              <mc:Fallback>
                <p:oleObj name="Equation" r:id="rId11" imgW="393359" imgH="215713" progId="Equation.3">
                  <p:embed/>
                  <p:pic>
                    <p:nvPicPr>
                      <p:cNvPr id="0" name="Object 6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9113" y="4329113"/>
                        <a:ext cx="544512" cy="271462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1014" name="Group 65"/>
          <p:cNvGrpSpPr>
            <a:grpSpLocks/>
          </p:cNvGrpSpPr>
          <p:nvPr/>
        </p:nvGrpSpPr>
        <p:grpSpPr bwMode="auto">
          <a:xfrm>
            <a:off x="3408363" y="3043238"/>
            <a:ext cx="220662" cy="388937"/>
            <a:chOff x="1152" y="2448"/>
            <a:chExt cx="144" cy="288"/>
          </a:xfrm>
        </p:grpSpPr>
        <p:sp>
          <p:nvSpPr>
            <p:cNvPr id="305218" name="Line 66"/>
            <p:cNvSpPr>
              <a:spLocks noChangeShapeType="1"/>
            </p:cNvSpPr>
            <p:nvPr/>
          </p:nvSpPr>
          <p:spPr bwMode="auto">
            <a:xfrm flipH="1">
              <a:off x="1152" y="2544"/>
              <a:ext cx="144" cy="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05219" name="Line 67"/>
            <p:cNvSpPr>
              <a:spLocks noChangeShapeType="1"/>
            </p:cNvSpPr>
            <p:nvPr/>
          </p:nvSpPr>
          <p:spPr bwMode="auto">
            <a:xfrm flipV="1">
              <a:off x="1152" y="2448"/>
              <a:ext cx="0" cy="96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05220" name="Line 68"/>
            <p:cNvSpPr>
              <a:spLocks noChangeShapeType="1"/>
            </p:cNvSpPr>
            <p:nvPr/>
          </p:nvSpPr>
          <p:spPr bwMode="auto">
            <a:xfrm flipH="1">
              <a:off x="1152" y="2640"/>
              <a:ext cx="144" cy="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05221" name="Line 69"/>
            <p:cNvSpPr>
              <a:spLocks noChangeShapeType="1"/>
            </p:cNvSpPr>
            <p:nvPr/>
          </p:nvSpPr>
          <p:spPr bwMode="auto">
            <a:xfrm flipV="1">
              <a:off x="1152" y="2640"/>
              <a:ext cx="0" cy="96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graphicFrame>
        <p:nvGraphicFramePr>
          <p:cNvPr id="41015" name="Object 116"/>
          <p:cNvGraphicFramePr>
            <a:graphicFrameLocks noChangeAspect="1"/>
          </p:cNvGraphicFramePr>
          <p:nvPr/>
        </p:nvGraphicFramePr>
        <p:xfrm>
          <a:off x="3629025" y="3236913"/>
          <a:ext cx="668338" cy="273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12" name="Equation" r:id="rId13" imgW="482181" imgH="215713" progId="Equation.3">
                  <p:embed/>
                </p:oleObj>
              </mc:Choice>
              <mc:Fallback>
                <p:oleObj name="Equation" r:id="rId13" imgW="482181" imgH="215713" progId="Equation.3">
                  <p:embed/>
                  <p:pic>
                    <p:nvPicPr>
                      <p:cNvPr id="0" name="Object 1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29025" y="3236913"/>
                        <a:ext cx="668338" cy="273050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1016" name="Group 155"/>
          <p:cNvGrpSpPr>
            <a:grpSpLocks/>
          </p:cNvGrpSpPr>
          <p:nvPr/>
        </p:nvGrpSpPr>
        <p:grpSpPr bwMode="auto">
          <a:xfrm>
            <a:off x="1116013" y="3392488"/>
            <a:ext cx="1900237" cy="2673350"/>
            <a:chOff x="1676" y="2141"/>
            <a:chExt cx="1197" cy="1684"/>
          </a:xfrm>
        </p:grpSpPr>
        <p:graphicFrame>
          <p:nvGraphicFramePr>
            <p:cNvPr id="41039" name="Object 85"/>
            <p:cNvGraphicFramePr>
              <a:graphicFrameLocks noChangeAspect="1"/>
            </p:cNvGraphicFramePr>
            <p:nvPr/>
          </p:nvGraphicFramePr>
          <p:xfrm>
            <a:off x="2118" y="2141"/>
            <a:ext cx="322" cy="1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713" name="Equation" r:id="rId15" imgW="368140" imgH="215806" progId="Equation.3">
                    <p:embed/>
                  </p:oleObj>
                </mc:Choice>
                <mc:Fallback>
                  <p:oleObj name="Equation" r:id="rId15" imgW="368140" imgH="215806" progId="Equation.3">
                    <p:embed/>
                    <p:pic>
                      <p:nvPicPr>
                        <p:cNvPr id="0" name="Object 8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18" y="2141"/>
                          <a:ext cx="322" cy="172"/>
                        </a:xfrm>
                        <a:prstGeom prst="rect">
                          <a:avLst/>
                        </a:prstGeom>
                        <a:solidFill>
                          <a:srgbClr val="FFFF66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41040" name="Group 86"/>
            <p:cNvGrpSpPr>
              <a:grpSpLocks/>
            </p:cNvGrpSpPr>
            <p:nvPr/>
          </p:nvGrpSpPr>
          <p:grpSpPr bwMode="auto">
            <a:xfrm>
              <a:off x="1676" y="2365"/>
              <a:ext cx="278" cy="288"/>
              <a:chOff x="1585" y="2805"/>
              <a:chExt cx="288" cy="340"/>
            </a:xfrm>
          </p:grpSpPr>
          <p:sp>
            <p:nvSpPr>
              <p:cNvPr id="305239" name="Oval 87"/>
              <p:cNvSpPr>
                <a:spLocks noChangeArrowheads="1"/>
              </p:cNvSpPr>
              <p:nvPr/>
            </p:nvSpPr>
            <p:spPr bwMode="auto">
              <a:xfrm>
                <a:off x="1585" y="2831"/>
                <a:ext cx="288" cy="288"/>
              </a:xfrm>
              <a:prstGeom prst="ellipse">
                <a:avLst/>
              </a:prstGeom>
              <a:noFill/>
              <a:ln w="9525">
                <a:solidFill>
                  <a:srgbClr val="FFFF66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05240" name="Text Box 88"/>
              <p:cNvSpPr txBox="1">
                <a:spLocks noChangeArrowheads="1"/>
              </p:cNvSpPr>
              <p:nvPr/>
            </p:nvSpPr>
            <p:spPr bwMode="auto">
              <a:xfrm>
                <a:off x="1611" y="2805"/>
                <a:ext cx="236" cy="34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>
                    <a:solidFill>
                      <a:srgbClr val="FFFF66"/>
                    </a:solidFill>
                    <a:cs typeface="+mn-cs"/>
                  </a:rPr>
                  <a:t>+</a:t>
                </a:r>
              </a:p>
            </p:txBody>
          </p:sp>
        </p:grpSp>
        <p:grpSp>
          <p:nvGrpSpPr>
            <p:cNvPr id="41041" name="Group 89"/>
            <p:cNvGrpSpPr>
              <a:grpSpLocks/>
            </p:cNvGrpSpPr>
            <p:nvPr/>
          </p:nvGrpSpPr>
          <p:grpSpPr bwMode="auto">
            <a:xfrm>
              <a:off x="1676" y="3262"/>
              <a:ext cx="278" cy="287"/>
              <a:chOff x="1585" y="2806"/>
              <a:chExt cx="288" cy="339"/>
            </a:xfrm>
          </p:grpSpPr>
          <p:sp>
            <p:nvSpPr>
              <p:cNvPr id="305242" name="Oval 90"/>
              <p:cNvSpPr>
                <a:spLocks noChangeArrowheads="1"/>
              </p:cNvSpPr>
              <p:nvPr/>
            </p:nvSpPr>
            <p:spPr bwMode="auto">
              <a:xfrm>
                <a:off x="1585" y="2831"/>
                <a:ext cx="288" cy="288"/>
              </a:xfrm>
              <a:prstGeom prst="ellipse">
                <a:avLst/>
              </a:prstGeom>
              <a:noFill/>
              <a:ln w="9525">
                <a:solidFill>
                  <a:srgbClr val="FFFF66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05243" name="Text Box 91"/>
              <p:cNvSpPr txBox="1">
                <a:spLocks noChangeArrowheads="1"/>
              </p:cNvSpPr>
              <p:nvPr/>
            </p:nvSpPr>
            <p:spPr bwMode="auto">
              <a:xfrm>
                <a:off x="1611" y="2806"/>
                <a:ext cx="236" cy="33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>
                    <a:solidFill>
                      <a:srgbClr val="FFFF66"/>
                    </a:solidFill>
                    <a:cs typeface="+mn-cs"/>
                  </a:rPr>
                  <a:t>+</a:t>
                </a:r>
              </a:p>
            </p:txBody>
          </p:sp>
        </p:grpSp>
        <p:grpSp>
          <p:nvGrpSpPr>
            <p:cNvPr id="41042" name="Group 92"/>
            <p:cNvGrpSpPr>
              <a:grpSpLocks/>
            </p:cNvGrpSpPr>
            <p:nvPr/>
          </p:nvGrpSpPr>
          <p:grpSpPr bwMode="auto">
            <a:xfrm>
              <a:off x="2230" y="2609"/>
              <a:ext cx="222" cy="289"/>
              <a:chOff x="1804" y="2291"/>
              <a:chExt cx="346" cy="410"/>
            </a:xfrm>
          </p:grpSpPr>
          <p:sp>
            <p:nvSpPr>
              <p:cNvPr id="305245" name="Oval 93"/>
              <p:cNvSpPr>
                <a:spLocks noChangeArrowheads="1"/>
              </p:cNvSpPr>
              <p:nvPr/>
            </p:nvSpPr>
            <p:spPr bwMode="auto">
              <a:xfrm>
                <a:off x="1824" y="2352"/>
                <a:ext cx="288" cy="288"/>
              </a:xfrm>
              <a:prstGeom prst="ellipse">
                <a:avLst/>
              </a:prstGeom>
              <a:noFill/>
              <a:ln w="9525">
                <a:solidFill>
                  <a:srgbClr val="FFFF66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05246" name="Text Box 94"/>
              <p:cNvSpPr txBox="1">
                <a:spLocks noChangeArrowheads="1"/>
              </p:cNvSpPr>
              <p:nvPr/>
            </p:nvSpPr>
            <p:spPr bwMode="auto">
              <a:xfrm>
                <a:off x="1804" y="2291"/>
                <a:ext cx="346" cy="4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>
                    <a:solidFill>
                      <a:srgbClr val="FFFF66"/>
                    </a:solidFill>
                    <a:cs typeface="+mn-cs"/>
                  </a:rPr>
                  <a:t>x</a:t>
                </a:r>
              </a:p>
            </p:txBody>
          </p:sp>
        </p:grpSp>
        <p:sp>
          <p:nvSpPr>
            <p:cNvPr id="305248" name="Line 96"/>
            <p:cNvSpPr>
              <a:spLocks noChangeShapeType="1"/>
            </p:cNvSpPr>
            <p:nvPr/>
          </p:nvSpPr>
          <p:spPr bwMode="auto">
            <a:xfrm>
              <a:off x="2359" y="2512"/>
              <a:ext cx="0" cy="122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05249" name="Line 97"/>
            <p:cNvSpPr>
              <a:spLocks noChangeShapeType="1"/>
            </p:cNvSpPr>
            <p:nvPr/>
          </p:nvSpPr>
          <p:spPr bwMode="auto">
            <a:xfrm flipH="1">
              <a:off x="2047" y="2753"/>
              <a:ext cx="186" cy="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05250" name="Line 98"/>
            <p:cNvSpPr>
              <a:spLocks noChangeShapeType="1"/>
            </p:cNvSpPr>
            <p:nvPr/>
          </p:nvSpPr>
          <p:spPr bwMode="auto">
            <a:xfrm flipH="1">
              <a:off x="1862" y="2753"/>
              <a:ext cx="185" cy="53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05251" name="Line 99"/>
            <p:cNvSpPr>
              <a:spLocks noChangeShapeType="1"/>
            </p:cNvSpPr>
            <p:nvPr/>
          </p:nvSpPr>
          <p:spPr bwMode="auto">
            <a:xfrm flipH="1">
              <a:off x="2047" y="3161"/>
              <a:ext cx="186" cy="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05252" name="Line 100"/>
            <p:cNvSpPr>
              <a:spLocks noChangeShapeType="1"/>
            </p:cNvSpPr>
            <p:nvPr/>
          </p:nvSpPr>
          <p:spPr bwMode="auto">
            <a:xfrm flipH="1" flipV="1">
              <a:off x="1862" y="2631"/>
              <a:ext cx="185" cy="53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05253" name="Line 101"/>
            <p:cNvSpPr>
              <a:spLocks noChangeShapeType="1"/>
            </p:cNvSpPr>
            <p:nvPr/>
          </p:nvSpPr>
          <p:spPr bwMode="auto">
            <a:xfrm flipV="1">
              <a:off x="2326" y="3241"/>
              <a:ext cx="0" cy="164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grpSp>
          <p:nvGrpSpPr>
            <p:cNvPr id="41049" name="Group 102"/>
            <p:cNvGrpSpPr>
              <a:grpSpLocks/>
            </p:cNvGrpSpPr>
            <p:nvPr/>
          </p:nvGrpSpPr>
          <p:grpSpPr bwMode="auto">
            <a:xfrm>
              <a:off x="2044" y="2364"/>
              <a:ext cx="223" cy="290"/>
              <a:chOff x="1804" y="2290"/>
              <a:chExt cx="346" cy="410"/>
            </a:xfrm>
          </p:grpSpPr>
          <p:sp>
            <p:nvSpPr>
              <p:cNvPr id="305255" name="Oval 103"/>
              <p:cNvSpPr>
                <a:spLocks noChangeArrowheads="1"/>
              </p:cNvSpPr>
              <p:nvPr/>
            </p:nvSpPr>
            <p:spPr bwMode="auto">
              <a:xfrm>
                <a:off x="1824" y="2352"/>
                <a:ext cx="289" cy="288"/>
              </a:xfrm>
              <a:prstGeom prst="ellipse">
                <a:avLst/>
              </a:prstGeom>
              <a:noFill/>
              <a:ln w="9525">
                <a:solidFill>
                  <a:srgbClr val="FFFF66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05256" name="Text Box 104"/>
              <p:cNvSpPr txBox="1">
                <a:spLocks noChangeArrowheads="1"/>
              </p:cNvSpPr>
              <p:nvPr/>
            </p:nvSpPr>
            <p:spPr bwMode="auto">
              <a:xfrm>
                <a:off x="1804" y="2290"/>
                <a:ext cx="346" cy="4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>
                    <a:solidFill>
                      <a:srgbClr val="FFFF66"/>
                    </a:solidFill>
                    <a:cs typeface="+mn-cs"/>
                  </a:rPr>
                  <a:t>x</a:t>
                </a:r>
              </a:p>
            </p:txBody>
          </p:sp>
        </p:grpSp>
        <p:grpSp>
          <p:nvGrpSpPr>
            <p:cNvPr id="41050" name="Group 105"/>
            <p:cNvGrpSpPr>
              <a:grpSpLocks/>
            </p:cNvGrpSpPr>
            <p:nvPr/>
          </p:nvGrpSpPr>
          <p:grpSpPr bwMode="auto">
            <a:xfrm>
              <a:off x="2044" y="3262"/>
              <a:ext cx="223" cy="287"/>
              <a:chOff x="1804" y="2292"/>
              <a:chExt cx="346" cy="407"/>
            </a:xfrm>
          </p:grpSpPr>
          <p:sp>
            <p:nvSpPr>
              <p:cNvPr id="305258" name="Oval 106"/>
              <p:cNvSpPr>
                <a:spLocks noChangeArrowheads="1"/>
              </p:cNvSpPr>
              <p:nvPr/>
            </p:nvSpPr>
            <p:spPr bwMode="auto">
              <a:xfrm>
                <a:off x="1824" y="2352"/>
                <a:ext cx="289" cy="288"/>
              </a:xfrm>
              <a:prstGeom prst="ellipse">
                <a:avLst/>
              </a:prstGeom>
              <a:noFill/>
              <a:ln w="9525">
                <a:solidFill>
                  <a:srgbClr val="FFFF66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05259" name="Text Box 107"/>
              <p:cNvSpPr txBox="1">
                <a:spLocks noChangeArrowheads="1"/>
              </p:cNvSpPr>
              <p:nvPr/>
            </p:nvSpPr>
            <p:spPr bwMode="auto">
              <a:xfrm>
                <a:off x="1804" y="2292"/>
                <a:ext cx="346" cy="4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>
                    <a:solidFill>
                      <a:srgbClr val="FFFF66"/>
                    </a:solidFill>
                    <a:cs typeface="+mn-cs"/>
                  </a:rPr>
                  <a:t>x</a:t>
                </a:r>
              </a:p>
            </p:txBody>
          </p:sp>
        </p:grpSp>
        <p:grpSp>
          <p:nvGrpSpPr>
            <p:cNvPr id="41051" name="Group 108"/>
            <p:cNvGrpSpPr>
              <a:grpSpLocks/>
            </p:cNvGrpSpPr>
            <p:nvPr/>
          </p:nvGrpSpPr>
          <p:grpSpPr bwMode="auto">
            <a:xfrm>
              <a:off x="2230" y="3016"/>
              <a:ext cx="222" cy="290"/>
              <a:chOff x="1804" y="2291"/>
              <a:chExt cx="346" cy="409"/>
            </a:xfrm>
          </p:grpSpPr>
          <p:sp>
            <p:nvSpPr>
              <p:cNvPr id="305261" name="Oval 109"/>
              <p:cNvSpPr>
                <a:spLocks noChangeArrowheads="1"/>
              </p:cNvSpPr>
              <p:nvPr/>
            </p:nvSpPr>
            <p:spPr bwMode="auto">
              <a:xfrm>
                <a:off x="1824" y="2352"/>
                <a:ext cx="288" cy="288"/>
              </a:xfrm>
              <a:prstGeom prst="ellipse">
                <a:avLst/>
              </a:prstGeom>
              <a:noFill/>
              <a:ln w="9525">
                <a:solidFill>
                  <a:srgbClr val="FFFF66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05262" name="Text Box 110"/>
              <p:cNvSpPr txBox="1">
                <a:spLocks noChangeArrowheads="1"/>
              </p:cNvSpPr>
              <p:nvPr/>
            </p:nvSpPr>
            <p:spPr bwMode="auto">
              <a:xfrm>
                <a:off x="1804" y="2291"/>
                <a:ext cx="346" cy="40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>
                    <a:solidFill>
                      <a:srgbClr val="FFFF66"/>
                    </a:solidFill>
                    <a:cs typeface="+mn-cs"/>
                  </a:rPr>
                  <a:t>x</a:t>
                </a:r>
              </a:p>
            </p:txBody>
          </p:sp>
        </p:grpSp>
        <p:sp>
          <p:nvSpPr>
            <p:cNvPr id="305263" name="Line 111"/>
            <p:cNvSpPr>
              <a:spLocks noChangeShapeType="1"/>
            </p:cNvSpPr>
            <p:nvPr/>
          </p:nvSpPr>
          <p:spPr bwMode="auto">
            <a:xfrm flipH="1">
              <a:off x="1954" y="3405"/>
              <a:ext cx="93" cy="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05264" name="Line 112"/>
            <p:cNvSpPr>
              <a:spLocks noChangeShapeType="1"/>
            </p:cNvSpPr>
            <p:nvPr/>
          </p:nvSpPr>
          <p:spPr bwMode="auto">
            <a:xfrm flipH="1">
              <a:off x="1954" y="2509"/>
              <a:ext cx="93" cy="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05265" name="Line 113"/>
            <p:cNvSpPr>
              <a:spLocks noChangeShapeType="1"/>
            </p:cNvSpPr>
            <p:nvPr/>
          </p:nvSpPr>
          <p:spPr bwMode="auto">
            <a:xfrm flipH="1" flipV="1">
              <a:off x="2140" y="3526"/>
              <a:ext cx="0" cy="123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05266" name="Line 114"/>
            <p:cNvSpPr>
              <a:spLocks noChangeShapeType="1"/>
            </p:cNvSpPr>
            <p:nvPr/>
          </p:nvSpPr>
          <p:spPr bwMode="auto">
            <a:xfrm flipH="1">
              <a:off x="2140" y="2306"/>
              <a:ext cx="0" cy="121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graphicFrame>
          <p:nvGraphicFramePr>
            <p:cNvPr id="41056" name="Object 115"/>
            <p:cNvGraphicFramePr>
              <a:graphicFrameLocks noChangeAspect="1"/>
            </p:cNvGraphicFramePr>
            <p:nvPr/>
          </p:nvGraphicFramePr>
          <p:xfrm>
            <a:off x="1960" y="3654"/>
            <a:ext cx="321" cy="17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714" name="Equation" r:id="rId17" imgW="368140" imgH="215806" progId="Equation.3">
                    <p:embed/>
                  </p:oleObj>
                </mc:Choice>
                <mc:Fallback>
                  <p:oleObj name="Equation" r:id="rId17" imgW="368140" imgH="215806" progId="Equation.3">
                    <p:embed/>
                    <p:pic>
                      <p:nvPicPr>
                        <p:cNvPr id="0" name="Object 1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60" y="3654"/>
                          <a:ext cx="321" cy="171"/>
                        </a:xfrm>
                        <a:prstGeom prst="rect">
                          <a:avLst/>
                        </a:prstGeom>
                        <a:solidFill>
                          <a:srgbClr val="FFFF66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41057" name="Group 117"/>
            <p:cNvGrpSpPr>
              <a:grpSpLocks/>
            </p:cNvGrpSpPr>
            <p:nvPr/>
          </p:nvGrpSpPr>
          <p:grpSpPr bwMode="auto">
            <a:xfrm>
              <a:off x="2326" y="2834"/>
              <a:ext cx="139" cy="245"/>
              <a:chOff x="1152" y="2448"/>
              <a:chExt cx="144" cy="288"/>
            </a:xfrm>
          </p:grpSpPr>
          <p:sp>
            <p:nvSpPr>
              <p:cNvPr id="305270" name="Line 118"/>
              <p:cNvSpPr>
                <a:spLocks noChangeShapeType="1"/>
              </p:cNvSpPr>
              <p:nvPr/>
            </p:nvSpPr>
            <p:spPr bwMode="auto">
              <a:xfrm flipH="1">
                <a:off x="1152" y="2544"/>
                <a:ext cx="144" cy="0"/>
              </a:xfrm>
              <a:prstGeom prst="line">
                <a:avLst/>
              </a:prstGeom>
              <a:noFill/>
              <a:ln w="9525">
                <a:solidFill>
                  <a:srgbClr val="FFFF66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05271" name="Line 119"/>
              <p:cNvSpPr>
                <a:spLocks noChangeShapeType="1"/>
              </p:cNvSpPr>
              <p:nvPr/>
            </p:nvSpPr>
            <p:spPr bwMode="auto">
              <a:xfrm flipV="1">
                <a:off x="1152" y="2448"/>
                <a:ext cx="0" cy="96"/>
              </a:xfrm>
              <a:prstGeom prst="line">
                <a:avLst/>
              </a:prstGeom>
              <a:noFill/>
              <a:ln w="9525">
                <a:solidFill>
                  <a:srgbClr val="FFFF66"/>
                </a:solidFill>
                <a:round/>
                <a:headEnd type="none" w="sm" len="sm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05272" name="Line 120"/>
              <p:cNvSpPr>
                <a:spLocks noChangeShapeType="1"/>
              </p:cNvSpPr>
              <p:nvPr/>
            </p:nvSpPr>
            <p:spPr bwMode="auto">
              <a:xfrm flipH="1">
                <a:off x="1152" y="2640"/>
                <a:ext cx="144" cy="0"/>
              </a:xfrm>
              <a:prstGeom prst="line">
                <a:avLst/>
              </a:prstGeom>
              <a:noFill/>
              <a:ln w="9525">
                <a:solidFill>
                  <a:srgbClr val="FFFF66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05273" name="Line 121"/>
              <p:cNvSpPr>
                <a:spLocks noChangeShapeType="1"/>
              </p:cNvSpPr>
              <p:nvPr/>
            </p:nvSpPr>
            <p:spPr bwMode="auto">
              <a:xfrm flipV="1">
                <a:off x="1152" y="2640"/>
                <a:ext cx="0" cy="96"/>
              </a:xfrm>
              <a:prstGeom prst="line">
                <a:avLst/>
              </a:prstGeom>
              <a:noFill/>
              <a:ln w="9525">
                <a:solidFill>
                  <a:srgbClr val="FFFF66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  <p:graphicFrame>
          <p:nvGraphicFramePr>
            <p:cNvPr id="41058" name="Object 122"/>
            <p:cNvGraphicFramePr>
              <a:graphicFrameLocks noChangeAspect="1"/>
            </p:cNvGraphicFramePr>
            <p:nvPr/>
          </p:nvGraphicFramePr>
          <p:xfrm>
            <a:off x="2469" y="2969"/>
            <a:ext cx="399" cy="1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715" name="Equation" r:id="rId19" imgW="457002" imgH="215806" progId="Equation.3">
                    <p:embed/>
                  </p:oleObj>
                </mc:Choice>
                <mc:Fallback>
                  <p:oleObj name="Equation" r:id="rId19" imgW="457002" imgH="215806" progId="Equation.3">
                    <p:embed/>
                    <p:pic>
                      <p:nvPicPr>
                        <p:cNvPr id="0" name="Object 12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69" y="2969"/>
                          <a:ext cx="399" cy="172"/>
                        </a:xfrm>
                        <a:prstGeom prst="rect">
                          <a:avLst/>
                        </a:prstGeom>
                        <a:solidFill>
                          <a:srgbClr val="FFFF66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1059" name="Object 123"/>
            <p:cNvGraphicFramePr>
              <a:graphicFrameLocks noChangeAspect="1"/>
            </p:cNvGraphicFramePr>
            <p:nvPr/>
          </p:nvGraphicFramePr>
          <p:xfrm>
            <a:off x="2469" y="2751"/>
            <a:ext cx="404" cy="17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716" name="Equation" r:id="rId21" imgW="355292" imgH="215713" progId="Equation.3">
                    <p:embed/>
                  </p:oleObj>
                </mc:Choice>
                <mc:Fallback>
                  <p:oleObj name="Equation" r:id="rId21" imgW="355292" imgH="215713" progId="Equation.3">
                    <p:embed/>
                    <p:pic>
                      <p:nvPicPr>
                        <p:cNvPr id="0" name="Object 12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69" y="2751"/>
                          <a:ext cx="404" cy="173"/>
                        </a:xfrm>
                        <a:prstGeom prst="rect">
                          <a:avLst/>
                        </a:prstGeom>
                        <a:solidFill>
                          <a:srgbClr val="FFFF66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05276" name="Line 124"/>
          <p:cNvSpPr>
            <a:spLocks noChangeShapeType="1"/>
          </p:cNvSpPr>
          <p:nvPr/>
        </p:nvSpPr>
        <p:spPr bwMode="auto">
          <a:xfrm flipV="1">
            <a:off x="7343775" y="2528888"/>
            <a:ext cx="68263" cy="0"/>
          </a:xfrm>
          <a:prstGeom prst="line">
            <a:avLst/>
          </a:prstGeom>
          <a:noFill/>
          <a:ln w="12700">
            <a:solidFill>
              <a:srgbClr val="FFFF66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graphicFrame>
        <p:nvGraphicFramePr>
          <p:cNvPr id="41018" name="Object 126"/>
          <p:cNvGraphicFramePr>
            <a:graphicFrameLocks noChangeAspect="1"/>
          </p:cNvGraphicFramePr>
          <p:nvPr/>
        </p:nvGraphicFramePr>
        <p:xfrm>
          <a:off x="5199063" y="1938338"/>
          <a:ext cx="576262" cy="369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17" name="Equation" r:id="rId23" imgW="355446" imgH="228501" progId="Equation.3">
                  <p:embed/>
                </p:oleObj>
              </mc:Choice>
              <mc:Fallback>
                <p:oleObj name="Equation" r:id="rId23" imgW="355446" imgH="228501" progId="Equation.3">
                  <p:embed/>
                  <p:pic>
                    <p:nvPicPr>
                      <p:cNvPr id="0" name="Object 1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99063" y="1938338"/>
                        <a:ext cx="576262" cy="369887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19" name="Object 127"/>
          <p:cNvGraphicFramePr>
            <a:graphicFrameLocks noChangeAspect="1"/>
          </p:cNvGraphicFramePr>
          <p:nvPr/>
        </p:nvGraphicFramePr>
        <p:xfrm>
          <a:off x="6659563" y="1952625"/>
          <a:ext cx="579437" cy="369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18" name="Equation" r:id="rId25" imgW="355446" imgH="228501" progId="Equation.3">
                  <p:embed/>
                </p:oleObj>
              </mc:Choice>
              <mc:Fallback>
                <p:oleObj name="Equation" r:id="rId25" imgW="355446" imgH="228501" progId="Equation.3">
                  <p:embed/>
                  <p:pic>
                    <p:nvPicPr>
                      <p:cNvPr id="0" name="Object 1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59563" y="1952625"/>
                        <a:ext cx="579437" cy="369888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1020" name="Group 128"/>
          <p:cNvGrpSpPr>
            <a:grpSpLocks/>
          </p:cNvGrpSpPr>
          <p:nvPr/>
        </p:nvGrpSpPr>
        <p:grpSpPr bwMode="auto">
          <a:xfrm>
            <a:off x="7416800" y="2384425"/>
            <a:ext cx="442913" cy="387350"/>
            <a:chOff x="1008" y="2092"/>
            <a:chExt cx="288" cy="288"/>
          </a:xfrm>
        </p:grpSpPr>
        <p:sp>
          <p:nvSpPr>
            <p:cNvPr id="305281" name="Rectangle 129"/>
            <p:cNvSpPr>
              <a:spLocks noChangeArrowheads="1"/>
            </p:cNvSpPr>
            <p:nvPr/>
          </p:nvSpPr>
          <p:spPr bwMode="auto">
            <a:xfrm>
              <a:off x="1008" y="2092"/>
              <a:ext cx="288" cy="288"/>
            </a:xfrm>
            <a:prstGeom prst="rect">
              <a:avLst/>
            </a:prstGeom>
            <a:noFill/>
            <a:ln w="12700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graphicFrame>
          <p:nvGraphicFramePr>
            <p:cNvPr id="41038" name="Object 130"/>
            <p:cNvGraphicFramePr>
              <a:graphicFrameLocks noChangeAspect="1"/>
            </p:cNvGraphicFramePr>
            <p:nvPr/>
          </p:nvGraphicFramePr>
          <p:xfrm>
            <a:off x="1056" y="2112"/>
            <a:ext cx="208" cy="2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719" name="Equation" r:id="rId27" imgW="139579" imgH="164957" progId="Equation.3">
                    <p:embed/>
                  </p:oleObj>
                </mc:Choice>
                <mc:Fallback>
                  <p:oleObj name="Equation" r:id="rId27" imgW="139579" imgH="164957" progId="Equation.3">
                    <p:embed/>
                    <p:pic>
                      <p:nvPicPr>
                        <p:cNvPr id="0" name="Object 13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56" y="2112"/>
                          <a:ext cx="208" cy="244"/>
                        </a:xfrm>
                        <a:prstGeom prst="rect">
                          <a:avLst/>
                        </a:prstGeom>
                        <a:solidFill>
                          <a:srgbClr val="FFFF66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1021" name="Group 147"/>
          <p:cNvGrpSpPr>
            <a:grpSpLocks/>
          </p:cNvGrpSpPr>
          <p:nvPr/>
        </p:nvGrpSpPr>
        <p:grpSpPr bwMode="auto">
          <a:xfrm>
            <a:off x="287338" y="3249613"/>
            <a:ext cx="657225" cy="685800"/>
            <a:chOff x="226" y="2908"/>
            <a:chExt cx="414" cy="432"/>
          </a:xfrm>
        </p:grpSpPr>
        <p:sp>
          <p:nvSpPr>
            <p:cNvPr id="305286" name="Text Box 134"/>
            <p:cNvSpPr txBox="1">
              <a:spLocks noChangeArrowheads="1"/>
            </p:cNvSpPr>
            <p:nvPr/>
          </p:nvSpPr>
          <p:spPr bwMode="auto">
            <a:xfrm>
              <a:off x="226" y="3052"/>
              <a:ext cx="41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 b="0">
                  <a:solidFill>
                    <a:srgbClr val="FFFF66"/>
                  </a:solidFill>
                  <a:cs typeface="+mn-cs"/>
                </a:rPr>
                <a:t>y[k]</a:t>
              </a:r>
              <a:endParaRPr lang="en-US">
                <a:solidFill>
                  <a:srgbClr val="FFFF66"/>
                </a:solidFill>
                <a:cs typeface="+mn-cs"/>
              </a:endParaRPr>
            </a:p>
          </p:txBody>
        </p:sp>
        <p:sp>
          <p:nvSpPr>
            <p:cNvPr id="305287" name="Text Box 135"/>
            <p:cNvSpPr txBox="1">
              <a:spLocks noChangeArrowheads="1"/>
            </p:cNvSpPr>
            <p:nvPr/>
          </p:nvSpPr>
          <p:spPr bwMode="auto">
            <a:xfrm>
              <a:off x="274" y="2908"/>
              <a:ext cx="18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>
                  <a:solidFill>
                    <a:srgbClr val="FFFF66"/>
                  </a:solidFill>
                  <a:cs typeface="+mn-cs"/>
                </a:rPr>
                <a:t>~</a:t>
              </a:r>
            </a:p>
          </p:txBody>
        </p:sp>
      </p:grpSp>
      <p:grpSp>
        <p:nvGrpSpPr>
          <p:cNvPr id="41022" name="Group 137"/>
          <p:cNvGrpSpPr>
            <a:grpSpLocks/>
          </p:cNvGrpSpPr>
          <p:nvPr/>
        </p:nvGrpSpPr>
        <p:grpSpPr bwMode="auto">
          <a:xfrm>
            <a:off x="323850" y="1736725"/>
            <a:ext cx="657225" cy="685800"/>
            <a:chOff x="144" y="2640"/>
            <a:chExt cx="414" cy="432"/>
          </a:xfrm>
        </p:grpSpPr>
        <p:sp>
          <p:nvSpPr>
            <p:cNvPr id="305290" name="Text Box 138"/>
            <p:cNvSpPr txBox="1">
              <a:spLocks noChangeArrowheads="1"/>
            </p:cNvSpPr>
            <p:nvPr/>
          </p:nvSpPr>
          <p:spPr bwMode="auto">
            <a:xfrm>
              <a:off x="144" y="2784"/>
              <a:ext cx="41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 b="0">
                  <a:solidFill>
                    <a:srgbClr val="FFFF66"/>
                  </a:solidFill>
                  <a:cs typeface="+mn-cs"/>
                </a:rPr>
                <a:t>y[k]</a:t>
              </a:r>
              <a:endParaRPr lang="en-US">
                <a:solidFill>
                  <a:srgbClr val="FFFF66"/>
                </a:solidFill>
                <a:cs typeface="+mn-cs"/>
              </a:endParaRPr>
            </a:p>
          </p:txBody>
        </p:sp>
        <p:sp>
          <p:nvSpPr>
            <p:cNvPr id="305291" name="Text Box 139"/>
            <p:cNvSpPr txBox="1">
              <a:spLocks noChangeArrowheads="1"/>
            </p:cNvSpPr>
            <p:nvPr/>
          </p:nvSpPr>
          <p:spPr bwMode="auto">
            <a:xfrm>
              <a:off x="192" y="2640"/>
              <a:ext cx="18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>
                  <a:solidFill>
                    <a:srgbClr val="FFFF66"/>
                  </a:solidFill>
                  <a:cs typeface="+mn-cs"/>
                </a:rPr>
                <a:t>~</a:t>
              </a:r>
            </a:p>
          </p:txBody>
        </p:sp>
        <p:sp>
          <p:nvSpPr>
            <p:cNvPr id="305292" name="Text Box 140"/>
            <p:cNvSpPr txBox="1">
              <a:spLocks noChangeArrowheads="1"/>
            </p:cNvSpPr>
            <p:nvPr/>
          </p:nvSpPr>
          <p:spPr bwMode="auto">
            <a:xfrm>
              <a:off x="192" y="2688"/>
              <a:ext cx="18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>
                  <a:solidFill>
                    <a:srgbClr val="FFFF66"/>
                  </a:solidFill>
                  <a:cs typeface="+mn-cs"/>
                </a:rPr>
                <a:t>~</a:t>
              </a:r>
            </a:p>
          </p:txBody>
        </p:sp>
      </p:grpSp>
      <p:grpSp>
        <p:nvGrpSpPr>
          <p:cNvPr id="41023" name="Group 149"/>
          <p:cNvGrpSpPr>
            <a:grpSpLocks/>
          </p:cNvGrpSpPr>
          <p:nvPr/>
        </p:nvGrpSpPr>
        <p:grpSpPr bwMode="auto">
          <a:xfrm>
            <a:off x="4392613" y="2349500"/>
            <a:ext cx="592137" cy="387350"/>
            <a:chOff x="3675" y="3294"/>
            <a:chExt cx="373" cy="244"/>
          </a:xfrm>
        </p:grpSpPr>
        <p:grpSp>
          <p:nvGrpSpPr>
            <p:cNvPr id="41027" name="Group 150"/>
            <p:cNvGrpSpPr>
              <a:grpSpLocks/>
            </p:cNvGrpSpPr>
            <p:nvPr/>
          </p:nvGrpSpPr>
          <p:grpSpPr bwMode="auto">
            <a:xfrm>
              <a:off x="3719" y="3294"/>
              <a:ext cx="278" cy="244"/>
              <a:chOff x="1008" y="2092"/>
              <a:chExt cx="288" cy="288"/>
            </a:xfrm>
          </p:grpSpPr>
          <p:sp>
            <p:nvSpPr>
              <p:cNvPr id="305303" name="Rectangle 151"/>
              <p:cNvSpPr>
                <a:spLocks noChangeArrowheads="1"/>
              </p:cNvSpPr>
              <p:nvPr/>
            </p:nvSpPr>
            <p:spPr bwMode="auto">
              <a:xfrm>
                <a:off x="1008" y="2092"/>
                <a:ext cx="288" cy="288"/>
              </a:xfrm>
              <a:prstGeom prst="rect">
                <a:avLst/>
              </a:prstGeom>
              <a:noFill/>
              <a:ln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graphicFrame>
            <p:nvGraphicFramePr>
              <p:cNvPr id="41031" name="Object 152"/>
              <p:cNvGraphicFramePr>
                <a:graphicFrameLocks noChangeAspect="1"/>
              </p:cNvGraphicFramePr>
              <p:nvPr/>
            </p:nvGraphicFramePr>
            <p:xfrm>
              <a:off x="1056" y="2112"/>
              <a:ext cx="208" cy="24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1720" name="Equation" r:id="rId28" imgW="139579" imgH="164957" progId="Equation.3">
                      <p:embed/>
                    </p:oleObj>
                  </mc:Choice>
                  <mc:Fallback>
                    <p:oleObj name="Equation" r:id="rId28" imgW="139579" imgH="164957" progId="Equation.3">
                      <p:embed/>
                      <p:pic>
                        <p:nvPicPr>
                          <p:cNvPr id="0" name="Object 15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056" y="2112"/>
                            <a:ext cx="208" cy="244"/>
                          </a:xfrm>
                          <a:prstGeom prst="rect">
                            <a:avLst/>
                          </a:prstGeom>
                          <a:solidFill>
                            <a:srgbClr val="FFFF66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305305" name="Line 153"/>
            <p:cNvSpPr>
              <a:spLocks noChangeShapeType="1"/>
            </p:cNvSpPr>
            <p:nvPr/>
          </p:nvSpPr>
          <p:spPr bwMode="auto">
            <a:xfrm flipV="1">
              <a:off x="3675" y="3403"/>
              <a:ext cx="44" cy="0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05306" name="Line 154"/>
            <p:cNvSpPr>
              <a:spLocks noChangeShapeType="1"/>
            </p:cNvSpPr>
            <p:nvPr/>
          </p:nvSpPr>
          <p:spPr bwMode="auto">
            <a:xfrm flipV="1">
              <a:off x="4005" y="3403"/>
              <a:ext cx="43" cy="0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305309" name="Line 157"/>
          <p:cNvSpPr>
            <a:spLocks noChangeShapeType="1"/>
          </p:cNvSpPr>
          <p:nvPr/>
        </p:nvSpPr>
        <p:spPr bwMode="auto">
          <a:xfrm flipV="1">
            <a:off x="2016125" y="3968750"/>
            <a:ext cx="360363" cy="0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 type="triangl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graphicFrame>
        <p:nvGraphicFramePr>
          <p:cNvPr id="41025" name="Object 158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3066566949"/>
              </p:ext>
            </p:extLst>
          </p:nvPr>
        </p:nvGraphicFramePr>
        <p:xfrm>
          <a:off x="215516" y="6237312"/>
          <a:ext cx="4823966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21" name="Equation" r:id="rId29" imgW="2832100" imgH="279400" progId="Equation.3">
                  <p:embed/>
                </p:oleObj>
              </mc:Choice>
              <mc:Fallback>
                <p:oleObj name="Equation" r:id="rId29" imgW="2832100" imgH="279400" progId="Equation.3">
                  <p:embed/>
                  <p:pic>
                    <p:nvPicPr>
                      <p:cNvPr id="0" name="Object 1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516" y="6237312"/>
                        <a:ext cx="4823966" cy="431800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5312" name="Text Box 160"/>
          <p:cNvSpPr txBox="1">
            <a:spLocks noChangeArrowheads="1"/>
          </p:cNvSpPr>
          <p:nvPr/>
        </p:nvSpPr>
        <p:spPr bwMode="auto">
          <a:xfrm rot="16200000">
            <a:off x="-151607" y="2761457"/>
            <a:ext cx="760413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FFFF66"/>
                </a:solidFill>
                <a:cs typeface="+mn-cs"/>
              </a:rPr>
              <a:t>N=3</a:t>
            </a:r>
          </a:p>
        </p:txBody>
      </p:sp>
      <p:sp>
        <p:nvSpPr>
          <p:cNvPr id="145" name="Rectangle 2"/>
          <p:cNvSpPr>
            <a:spLocks noGrp="1" noChangeArrowheads="1"/>
          </p:cNvSpPr>
          <p:nvPr>
            <p:ph type="title"/>
          </p:nvPr>
        </p:nvSpPr>
        <p:spPr>
          <a:xfrm>
            <a:off x="292100" y="93663"/>
            <a:ext cx="8547100" cy="781050"/>
          </a:xfrm>
        </p:spPr>
        <p:txBody>
          <a:bodyPr/>
          <a:lstStyle/>
          <a:p>
            <a:pPr>
              <a:defRPr/>
            </a:pPr>
            <a:r>
              <a:rPr lang="en-US" sz="3200" dirty="0" smtClean="0">
                <a:cs typeface="+mj-cs"/>
              </a:rPr>
              <a:t>FIR  /  4. Lossless Lattice Realization</a:t>
            </a:r>
          </a:p>
        </p:txBody>
      </p:sp>
    </p:spTree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dirty="0" smtClean="0">
                <a:cs typeface="+mj-cs"/>
              </a:rPr>
              <a:t>IIR Filter Realization</a:t>
            </a:r>
          </a:p>
        </p:txBody>
      </p:sp>
      <p:sp>
        <p:nvSpPr>
          <p:cNvPr id="212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36166"/>
            <a:ext cx="8763000" cy="5137150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en-US" sz="2400" dirty="0"/>
              <a:t>I</a:t>
            </a:r>
            <a:r>
              <a:rPr lang="en-US" sz="2400" dirty="0" smtClean="0"/>
              <a:t>IR </a:t>
            </a:r>
            <a:r>
              <a:rPr lang="en-US" sz="2400" dirty="0"/>
              <a:t>Filter Realization</a:t>
            </a:r>
            <a:r>
              <a:rPr lang="en-US" sz="2400" b="0" dirty="0"/>
              <a:t> </a:t>
            </a:r>
          </a:p>
          <a:p>
            <a:pPr>
              <a:buFontTx/>
              <a:buNone/>
              <a:defRPr/>
            </a:pPr>
            <a:r>
              <a:rPr lang="en-US" sz="2400" b="0" dirty="0"/>
              <a:t>  =Construct (realize) LTI system (with delay elements,  adders and multipliers), such that I/O behavior is given by..</a:t>
            </a:r>
          </a:p>
          <a:p>
            <a:pPr>
              <a:buFontTx/>
              <a:buNone/>
              <a:defRPr/>
            </a:pPr>
            <a:endParaRPr lang="en-US" b="0" dirty="0" smtClean="0">
              <a:cs typeface="+mn-cs"/>
            </a:endParaRPr>
          </a:p>
          <a:p>
            <a:pPr>
              <a:buFontTx/>
              <a:buNone/>
              <a:defRPr/>
            </a:pPr>
            <a:endParaRPr lang="en-US" b="0" dirty="0" smtClean="0">
              <a:cs typeface="+mn-cs"/>
            </a:endParaRPr>
          </a:p>
          <a:p>
            <a:pPr>
              <a:buFontTx/>
              <a:buNone/>
              <a:defRPr/>
            </a:pPr>
            <a:r>
              <a:rPr lang="en-US" sz="2400" b="0" dirty="0" smtClean="0">
                <a:cs typeface="+mn-cs"/>
              </a:rPr>
              <a:t>Several possibilities exist…</a:t>
            </a:r>
          </a:p>
          <a:p>
            <a:pPr>
              <a:buFontTx/>
              <a:buNone/>
              <a:defRPr/>
            </a:pPr>
            <a:r>
              <a:rPr lang="en-US" sz="2400" b="0" dirty="0" smtClean="0">
                <a:cs typeface="+mn-cs"/>
              </a:rPr>
              <a:t>   1. Direct form</a:t>
            </a:r>
          </a:p>
          <a:p>
            <a:pPr>
              <a:buFontTx/>
              <a:buNone/>
              <a:defRPr/>
            </a:pPr>
            <a:r>
              <a:rPr lang="en-US" sz="2400" b="0" dirty="0" smtClean="0">
                <a:cs typeface="+mn-cs"/>
              </a:rPr>
              <a:t>   2. Transposed direct form</a:t>
            </a:r>
          </a:p>
          <a:p>
            <a:pPr>
              <a:buFontTx/>
              <a:buNone/>
              <a:defRPr/>
            </a:pPr>
            <a:r>
              <a:rPr lang="en-US" sz="2400" b="0" dirty="0">
                <a:cs typeface="+mn-cs"/>
              </a:rPr>
              <a:t> </a:t>
            </a:r>
            <a:r>
              <a:rPr lang="en-US" sz="2400" b="0" dirty="0" smtClean="0">
                <a:cs typeface="+mn-cs"/>
              </a:rPr>
              <a:t>  </a:t>
            </a:r>
            <a:r>
              <a:rPr lang="en-US" sz="2400" b="0" u="sng" dirty="0" smtClean="0">
                <a:cs typeface="+mn-cs"/>
              </a:rPr>
              <a:t>PS</a:t>
            </a:r>
            <a:r>
              <a:rPr lang="en-US" sz="2400" b="0" dirty="0" smtClean="0">
                <a:cs typeface="+mn-cs"/>
              </a:rPr>
              <a:t>: Parallel and cascade realization </a:t>
            </a:r>
          </a:p>
          <a:p>
            <a:pPr>
              <a:buFontTx/>
              <a:buNone/>
              <a:defRPr/>
            </a:pPr>
            <a:r>
              <a:rPr lang="en-US" sz="2400" b="0" dirty="0" smtClean="0">
                <a:cs typeface="+mn-cs"/>
              </a:rPr>
              <a:t>   4. Lattice-ladder realization</a:t>
            </a:r>
          </a:p>
          <a:p>
            <a:pPr>
              <a:buFontTx/>
              <a:buNone/>
              <a:defRPr/>
            </a:pPr>
            <a:r>
              <a:rPr lang="en-US" sz="2400" b="0" dirty="0" smtClean="0">
                <a:cs typeface="+mn-cs"/>
              </a:rPr>
              <a:t>   5. Lossless lattice realization</a:t>
            </a:r>
          </a:p>
        </p:txBody>
      </p:sp>
      <p:graphicFrame>
        <p:nvGraphicFramePr>
          <p:cNvPr id="4198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1807940"/>
              </p:ext>
            </p:extLst>
          </p:nvPr>
        </p:nvGraphicFramePr>
        <p:xfrm>
          <a:off x="719572" y="2600908"/>
          <a:ext cx="3863975" cy="750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46" name="Equation" r:id="rId3" imgW="2159000" imgH="444500" progId="Equation.3">
                  <p:embed/>
                </p:oleObj>
              </mc:Choice>
              <mc:Fallback>
                <p:oleObj name="Equation" r:id="rId3" imgW="2159000" imgH="4445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9572" y="2600908"/>
                        <a:ext cx="3863975" cy="750888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defRPr/>
            </a:pPr>
            <a:endParaRPr lang="en-US" dirty="0" smtClean="0">
              <a:cs typeface="+mn-cs"/>
            </a:endParaRPr>
          </a:p>
          <a:p>
            <a:pPr>
              <a:lnSpc>
                <a:spcPct val="90000"/>
              </a:lnSpc>
              <a:defRPr/>
            </a:pPr>
            <a:endParaRPr lang="en-US" dirty="0" smtClean="0">
              <a:cs typeface="+mn-cs"/>
            </a:endParaRPr>
          </a:p>
          <a:p>
            <a:pPr>
              <a:lnSpc>
                <a:spcPct val="90000"/>
              </a:lnSpc>
              <a:defRPr/>
            </a:pPr>
            <a:endParaRPr lang="en-US" dirty="0" smtClean="0">
              <a:cs typeface="+mn-cs"/>
            </a:endParaRPr>
          </a:p>
          <a:p>
            <a:pPr>
              <a:lnSpc>
                <a:spcPct val="90000"/>
              </a:lnSpc>
              <a:defRPr/>
            </a:pPr>
            <a:endParaRPr lang="en-US" dirty="0" smtClean="0">
              <a:cs typeface="+mn-cs"/>
            </a:endParaRPr>
          </a:p>
          <a:p>
            <a:pPr>
              <a:lnSpc>
                <a:spcPct val="90000"/>
              </a:lnSpc>
              <a:defRPr/>
            </a:pPr>
            <a:endParaRPr lang="en-US" dirty="0" smtClean="0">
              <a:cs typeface="+mn-cs"/>
            </a:endParaRPr>
          </a:p>
          <a:p>
            <a:pPr>
              <a:lnSpc>
                <a:spcPct val="90000"/>
              </a:lnSpc>
              <a:defRPr/>
            </a:pPr>
            <a:endParaRPr lang="en-US" dirty="0" smtClean="0">
              <a:cs typeface="+mn-cs"/>
            </a:endParaRPr>
          </a:p>
          <a:p>
            <a:pPr>
              <a:lnSpc>
                <a:spcPct val="90000"/>
              </a:lnSpc>
              <a:defRPr/>
            </a:pPr>
            <a:endParaRPr lang="en-US" dirty="0" smtClean="0">
              <a:cs typeface="+mn-cs"/>
            </a:endParaRPr>
          </a:p>
          <a:p>
            <a:pPr>
              <a:lnSpc>
                <a:spcPct val="90000"/>
              </a:lnSpc>
              <a:defRPr/>
            </a:pPr>
            <a:endParaRPr lang="en-US" dirty="0" smtClean="0">
              <a:cs typeface="+mn-cs"/>
            </a:endParaRPr>
          </a:p>
          <a:p>
            <a:pPr>
              <a:lnSpc>
                <a:spcPct val="90000"/>
              </a:lnSpc>
              <a:defRPr/>
            </a:pPr>
            <a:endParaRPr lang="en-US" dirty="0" smtClean="0">
              <a:cs typeface="+mn-cs"/>
            </a:endParaRPr>
          </a:p>
          <a:p>
            <a:pPr>
              <a:lnSpc>
                <a:spcPct val="90000"/>
              </a:lnSpc>
              <a:defRPr/>
            </a:pPr>
            <a:endParaRPr lang="en-US" dirty="0" smtClean="0">
              <a:cs typeface="+mn-cs"/>
            </a:endParaRPr>
          </a:p>
          <a:p>
            <a:pPr>
              <a:buFontTx/>
              <a:buNone/>
              <a:defRPr/>
            </a:pPr>
            <a:r>
              <a:rPr lang="en-US" sz="2000" u="sng" dirty="0" smtClean="0">
                <a:cs typeface="+mn-cs"/>
              </a:rPr>
              <a:t>PS</a:t>
            </a:r>
            <a:r>
              <a:rPr lang="en-US" sz="2000" b="0" dirty="0" smtClean="0">
                <a:cs typeface="+mn-cs"/>
              </a:rPr>
              <a:t> :</a:t>
            </a:r>
            <a:r>
              <a:rPr lang="en-US" sz="2400" b="0" dirty="0" smtClean="0">
                <a:cs typeface="+mn-cs"/>
              </a:rPr>
              <a:t>  </a:t>
            </a:r>
            <a:r>
              <a:rPr lang="en-US" sz="1800" b="0" dirty="0" smtClean="0">
                <a:cs typeface="+mn-cs"/>
              </a:rPr>
              <a:t>If all </a:t>
            </a:r>
            <a:r>
              <a:rPr lang="en-US" sz="1800" b="0" dirty="0" err="1" smtClean="0">
                <a:cs typeface="+mn-cs"/>
              </a:rPr>
              <a:t>a</a:t>
            </a:r>
            <a:r>
              <a:rPr lang="en-US" sz="1400" b="0" dirty="0" err="1" smtClean="0">
                <a:cs typeface="+mn-cs"/>
              </a:rPr>
              <a:t>i</a:t>
            </a:r>
            <a:r>
              <a:rPr lang="en-US" sz="1800" b="0" dirty="0" smtClean="0">
                <a:cs typeface="+mn-cs"/>
              </a:rPr>
              <a:t>=0 (i.e. H(z) is FIR), then this reduces to a direct form FIR</a:t>
            </a:r>
          </a:p>
        </p:txBody>
      </p:sp>
      <p:grpSp>
        <p:nvGrpSpPr>
          <p:cNvPr id="44118" name="Group 142"/>
          <p:cNvGrpSpPr>
            <a:grpSpLocks/>
          </p:cNvGrpSpPr>
          <p:nvPr/>
        </p:nvGrpSpPr>
        <p:grpSpPr bwMode="auto">
          <a:xfrm>
            <a:off x="6011863" y="6200775"/>
            <a:ext cx="1511300" cy="144463"/>
            <a:chOff x="612" y="3475"/>
            <a:chExt cx="1429" cy="91"/>
          </a:xfrm>
        </p:grpSpPr>
        <p:sp>
          <p:nvSpPr>
            <p:cNvPr id="180364" name="Line 140"/>
            <p:cNvSpPr>
              <a:spLocks noChangeShapeType="1"/>
            </p:cNvSpPr>
            <p:nvPr/>
          </p:nvSpPr>
          <p:spPr bwMode="auto">
            <a:xfrm>
              <a:off x="612" y="3475"/>
              <a:ext cx="1429" cy="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80365" name="Line 141"/>
            <p:cNvSpPr>
              <a:spLocks noChangeShapeType="1"/>
            </p:cNvSpPr>
            <p:nvPr/>
          </p:nvSpPr>
          <p:spPr bwMode="auto">
            <a:xfrm>
              <a:off x="612" y="3566"/>
              <a:ext cx="1429" cy="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119" name="Rectangle 2"/>
          <p:cNvSpPr>
            <a:spLocks noGrp="1" noChangeArrowheads="1"/>
          </p:cNvSpPr>
          <p:nvPr>
            <p:ph type="title"/>
          </p:nvPr>
        </p:nvSpPr>
        <p:spPr>
          <a:xfrm>
            <a:off x="292100" y="93663"/>
            <a:ext cx="8547100" cy="781050"/>
          </a:xfrm>
        </p:spPr>
        <p:txBody>
          <a:bodyPr/>
          <a:lstStyle/>
          <a:p>
            <a:pPr>
              <a:defRPr/>
            </a:pPr>
            <a:r>
              <a:rPr lang="en-US" sz="3200" dirty="0" smtClean="0">
                <a:cs typeface="+mj-cs"/>
              </a:rPr>
              <a:t>IIR / 1. Direct Form</a:t>
            </a:r>
          </a:p>
        </p:txBody>
      </p:sp>
      <p:graphicFrame>
        <p:nvGraphicFramePr>
          <p:cNvPr id="11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1048035"/>
              </p:ext>
            </p:extLst>
          </p:nvPr>
        </p:nvGraphicFramePr>
        <p:xfrm>
          <a:off x="2699792" y="800708"/>
          <a:ext cx="3863975" cy="750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430" name="Equation" r:id="rId3" imgW="2159000" imgH="444500" progId="Equation.3">
                  <p:embed/>
                </p:oleObj>
              </mc:Choice>
              <mc:Fallback>
                <p:oleObj name="Equation" r:id="rId3" imgW="2159000" imgH="444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9792" y="800708"/>
                        <a:ext cx="3863975" cy="750887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"/>
          <p:cNvGrpSpPr/>
          <p:nvPr/>
        </p:nvGrpSpPr>
        <p:grpSpPr>
          <a:xfrm>
            <a:off x="2080655" y="1628800"/>
            <a:ext cx="6811825" cy="3940175"/>
            <a:chOff x="3052763" y="1659223"/>
            <a:chExt cx="6811825" cy="3940175"/>
          </a:xfrm>
        </p:grpSpPr>
        <p:grpSp>
          <p:nvGrpSpPr>
            <p:cNvPr id="44035" name="Group 5"/>
            <p:cNvGrpSpPr>
              <a:grpSpLocks/>
            </p:cNvGrpSpPr>
            <p:nvPr/>
          </p:nvGrpSpPr>
          <p:grpSpPr bwMode="auto">
            <a:xfrm>
              <a:off x="4471988" y="3480085"/>
              <a:ext cx="361950" cy="355600"/>
              <a:chOff x="1008" y="2092"/>
              <a:chExt cx="288" cy="288"/>
            </a:xfrm>
          </p:grpSpPr>
          <p:sp>
            <p:nvSpPr>
              <p:cNvPr id="180230" name="Rectangle 6"/>
              <p:cNvSpPr>
                <a:spLocks noChangeArrowheads="1"/>
              </p:cNvSpPr>
              <p:nvPr/>
            </p:nvSpPr>
            <p:spPr bwMode="auto">
              <a:xfrm>
                <a:off x="1008" y="2092"/>
                <a:ext cx="288" cy="288"/>
              </a:xfrm>
              <a:prstGeom prst="rect">
                <a:avLst/>
              </a:prstGeom>
              <a:noFill/>
              <a:ln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graphicFrame>
            <p:nvGraphicFramePr>
              <p:cNvPr id="44148" name="Object 7"/>
              <p:cNvGraphicFramePr>
                <a:graphicFrameLocks noChangeAspect="1"/>
              </p:cNvGraphicFramePr>
              <p:nvPr/>
            </p:nvGraphicFramePr>
            <p:xfrm>
              <a:off x="1056" y="2112"/>
              <a:ext cx="208" cy="24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4431" name="Equation" r:id="rId5" imgW="139579" imgH="164957" progId="Equation.3">
                      <p:embed/>
                    </p:oleObj>
                  </mc:Choice>
                  <mc:Fallback>
                    <p:oleObj name="Equation" r:id="rId5" imgW="139579" imgH="164957" progId="Equation.3">
                      <p:embed/>
                      <p:pic>
                        <p:nvPicPr>
                          <p:cNvPr id="0" name="Object 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056" y="2112"/>
                            <a:ext cx="208" cy="244"/>
                          </a:xfrm>
                          <a:prstGeom prst="rect">
                            <a:avLst/>
                          </a:prstGeom>
                          <a:solidFill>
                            <a:srgbClr val="FFFF66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180232" name="Line 8"/>
            <p:cNvSpPr>
              <a:spLocks noChangeShapeType="1"/>
            </p:cNvSpPr>
            <p:nvPr/>
          </p:nvSpPr>
          <p:spPr bwMode="auto">
            <a:xfrm>
              <a:off x="4833938" y="3657885"/>
              <a:ext cx="482600" cy="0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grpSp>
          <p:nvGrpSpPr>
            <p:cNvPr id="44037" name="Group 9"/>
            <p:cNvGrpSpPr>
              <a:grpSpLocks/>
            </p:cNvGrpSpPr>
            <p:nvPr/>
          </p:nvGrpSpPr>
          <p:grpSpPr bwMode="auto">
            <a:xfrm>
              <a:off x="5316538" y="3480085"/>
              <a:ext cx="361950" cy="355600"/>
              <a:chOff x="1008" y="2092"/>
              <a:chExt cx="288" cy="288"/>
            </a:xfrm>
          </p:grpSpPr>
          <p:sp>
            <p:nvSpPr>
              <p:cNvPr id="180234" name="Rectangle 10"/>
              <p:cNvSpPr>
                <a:spLocks noChangeArrowheads="1"/>
              </p:cNvSpPr>
              <p:nvPr/>
            </p:nvSpPr>
            <p:spPr bwMode="auto">
              <a:xfrm>
                <a:off x="1008" y="2092"/>
                <a:ext cx="288" cy="288"/>
              </a:xfrm>
              <a:prstGeom prst="rect">
                <a:avLst/>
              </a:prstGeom>
              <a:noFill/>
              <a:ln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graphicFrame>
            <p:nvGraphicFramePr>
              <p:cNvPr id="44146" name="Object 11"/>
              <p:cNvGraphicFramePr>
                <a:graphicFrameLocks noChangeAspect="1"/>
              </p:cNvGraphicFramePr>
              <p:nvPr/>
            </p:nvGraphicFramePr>
            <p:xfrm>
              <a:off x="1056" y="2112"/>
              <a:ext cx="208" cy="24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4432" name="Equation" r:id="rId7" imgW="139579" imgH="164957" progId="Equation.3">
                      <p:embed/>
                    </p:oleObj>
                  </mc:Choice>
                  <mc:Fallback>
                    <p:oleObj name="Equation" r:id="rId7" imgW="139579" imgH="164957" progId="Equation.3">
                      <p:embed/>
                      <p:pic>
                        <p:nvPicPr>
                          <p:cNvPr id="0" name="Object 11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056" y="2112"/>
                            <a:ext cx="208" cy="244"/>
                          </a:xfrm>
                          <a:prstGeom prst="rect">
                            <a:avLst/>
                          </a:prstGeom>
                          <a:solidFill>
                            <a:srgbClr val="FFFF66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44038" name="Group 12"/>
            <p:cNvGrpSpPr>
              <a:grpSpLocks/>
            </p:cNvGrpSpPr>
            <p:nvPr/>
          </p:nvGrpSpPr>
          <p:grpSpPr bwMode="auto">
            <a:xfrm>
              <a:off x="6161088" y="3480085"/>
              <a:ext cx="363537" cy="355600"/>
              <a:chOff x="1008" y="2092"/>
              <a:chExt cx="288" cy="288"/>
            </a:xfrm>
          </p:grpSpPr>
          <p:sp>
            <p:nvSpPr>
              <p:cNvPr id="180237" name="Rectangle 13"/>
              <p:cNvSpPr>
                <a:spLocks noChangeArrowheads="1"/>
              </p:cNvSpPr>
              <p:nvPr/>
            </p:nvSpPr>
            <p:spPr bwMode="auto">
              <a:xfrm>
                <a:off x="1008" y="2092"/>
                <a:ext cx="288" cy="288"/>
              </a:xfrm>
              <a:prstGeom prst="rect">
                <a:avLst/>
              </a:prstGeom>
              <a:noFill/>
              <a:ln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graphicFrame>
            <p:nvGraphicFramePr>
              <p:cNvPr id="44144" name="Object 14"/>
              <p:cNvGraphicFramePr>
                <a:graphicFrameLocks noChangeAspect="1"/>
              </p:cNvGraphicFramePr>
              <p:nvPr/>
            </p:nvGraphicFramePr>
            <p:xfrm>
              <a:off x="1056" y="2112"/>
              <a:ext cx="208" cy="24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4433" name="Equation" r:id="rId8" imgW="139579" imgH="164957" progId="Equation.3">
                      <p:embed/>
                    </p:oleObj>
                  </mc:Choice>
                  <mc:Fallback>
                    <p:oleObj name="Equation" r:id="rId8" imgW="139579" imgH="164957" progId="Equation.3">
                      <p:embed/>
                      <p:pic>
                        <p:nvPicPr>
                          <p:cNvPr id="0" name="Object 1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056" y="2112"/>
                            <a:ext cx="208" cy="244"/>
                          </a:xfrm>
                          <a:prstGeom prst="rect">
                            <a:avLst/>
                          </a:prstGeom>
                          <a:solidFill>
                            <a:srgbClr val="FFFF66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44039" name="Group 15"/>
            <p:cNvGrpSpPr>
              <a:grpSpLocks/>
            </p:cNvGrpSpPr>
            <p:nvPr/>
          </p:nvGrpSpPr>
          <p:grpSpPr bwMode="auto">
            <a:xfrm>
              <a:off x="7013575" y="3480085"/>
              <a:ext cx="361950" cy="355600"/>
              <a:chOff x="1008" y="2092"/>
              <a:chExt cx="288" cy="288"/>
            </a:xfrm>
          </p:grpSpPr>
          <p:sp>
            <p:nvSpPr>
              <p:cNvPr id="180240" name="Rectangle 16"/>
              <p:cNvSpPr>
                <a:spLocks noChangeArrowheads="1"/>
              </p:cNvSpPr>
              <p:nvPr/>
            </p:nvSpPr>
            <p:spPr bwMode="auto">
              <a:xfrm>
                <a:off x="1008" y="2092"/>
                <a:ext cx="288" cy="288"/>
              </a:xfrm>
              <a:prstGeom prst="rect">
                <a:avLst/>
              </a:prstGeom>
              <a:noFill/>
              <a:ln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graphicFrame>
            <p:nvGraphicFramePr>
              <p:cNvPr id="44142" name="Object 17"/>
              <p:cNvGraphicFramePr>
                <a:graphicFrameLocks noChangeAspect="1"/>
              </p:cNvGraphicFramePr>
              <p:nvPr/>
            </p:nvGraphicFramePr>
            <p:xfrm>
              <a:off x="1056" y="2112"/>
              <a:ext cx="208" cy="24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4434" name="Equation" r:id="rId9" imgW="139579" imgH="164957" progId="Equation.3">
                      <p:embed/>
                    </p:oleObj>
                  </mc:Choice>
                  <mc:Fallback>
                    <p:oleObj name="Equation" r:id="rId9" imgW="139579" imgH="164957" progId="Equation.3">
                      <p:embed/>
                      <p:pic>
                        <p:nvPicPr>
                          <p:cNvPr id="0" name="Object 1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056" y="2112"/>
                            <a:ext cx="208" cy="244"/>
                          </a:xfrm>
                          <a:prstGeom prst="rect">
                            <a:avLst/>
                          </a:prstGeom>
                          <a:solidFill>
                            <a:srgbClr val="FFFF66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180242" name="Line 18"/>
            <p:cNvSpPr>
              <a:spLocks noChangeShapeType="1"/>
            </p:cNvSpPr>
            <p:nvPr/>
          </p:nvSpPr>
          <p:spPr bwMode="auto">
            <a:xfrm>
              <a:off x="4206875" y="3654710"/>
              <a:ext cx="265113" cy="3175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80243" name="Line 19"/>
            <p:cNvSpPr>
              <a:spLocks noChangeShapeType="1"/>
            </p:cNvSpPr>
            <p:nvPr/>
          </p:nvSpPr>
          <p:spPr bwMode="auto">
            <a:xfrm>
              <a:off x="5678488" y="3657885"/>
              <a:ext cx="482600" cy="0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80244" name="Line 20"/>
            <p:cNvSpPr>
              <a:spLocks noChangeShapeType="1"/>
            </p:cNvSpPr>
            <p:nvPr/>
          </p:nvSpPr>
          <p:spPr bwMode="auto">
            <a:xfrm>
              <a:off x="6524625" y="3657885"/>
              <a:ext cx="482600" cy="0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80245" name="Line 21"/>
            <p:cNvSpPr>
              <a:spLocks noChangeShapeType="1"/>
            </p:cNvSpPr>
            <p:nvPr/>
          </p:nvSpPr>
          <p:spPr bwMode="auto">
            <a:xfrm>
              <a:off x="7369175" y="3657885"/>
              <a:ext cx="247650" cy="0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80246" name="Line 22"/>
            <p:cNvSpPr>
              <a:spLocks noChangeShapeType="1"/>
            </p:cNvSpPr>
            <p:nvPr/>
          </p:nvSpPr>
          <p:spPr bwMode="auto">
            <a:xfrm>
              <a:off x="4206875" y="3210210"/>
              <a:ext cx="0" cy="1039813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80247" name="Line 23"/>
            <p:cNvSpPr>
              <a:spLocks noChangeShapeType="1"/>
            </p:cNvSpPr>
            <p:nvPr/>
          </p:nvSpPr>
          <p:spPr bwMode="auto">
            <a:xfrm>
              <a:off x="4232275" y="4602448"/>
              <a:ext cx="0" cy="588962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80248" name="Line 24"/>
            <p:cNvSpPr>
              <a:spLocks noChangeShapeType="1"/>
            </p:cNvSpPr>
            <p:nvPr/>
          </p:nvSpPr>
          <p:spPr bwMode="auto">
            <a:xfrm>
              <a:off x="7610475" y="3657885"/>
              <a:ext cx="0" cy="59055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80249" name="Line 25"/>
            <p:cNvSpPr>
              <a:spLocks noChangeShapeType="1"/>
            </p:cNvSpPr>
            <p:nvPr/>
          </p:nvSpPr>
          <p:spPr bwMode="auto">
            <a:xfrm>
              <a:off x="7612063" y="4600860"/>
              <a:ext cx="4762" cy="76835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80250" name="Line 26"/>
            <p:cNvSpPr>
              <a:spLocks noChangeShapeType="1"/>
            </p:cNvSpPr>
            <p:nvPr/>
          </p:nvSpPr>
          <p:spPr bwMode="auto">
            <a:xfrm>
              <a:off x="6765925" y="3657885"/>
              <a:ext cx="0" cy="59055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80251" name="Line 27"/>
            <p:cNvSpPr>
              <a:spLocks noChangeShapeType="1"/>
            </p:cNvSpPr>
            <p:nvPr/>
          </p:nvSpPr>
          <p:spPr bwMode="auto">
            <a:xfrm>
              <a:off x="6765925" y="4600860"/>
              <a:ext cx="0" cy="59055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80252" name="Line 28"/>
            <p:cNvSpPr>
              <a:spLocks noChangeShapeType="1"/>
            </p:cNvSpPr>
            <p:nvPr/>
          </p:nvSpPr>
          <p:spPr bwMode="auto">
            <a:xfrm>
              <a:off x="5919788" y="3657885"/>
              <a:ext cx="0" cy="59055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80253" name="Line 29"/>
            <p:cNvSpPr>
              <a:spLocks noChangeShapeType="1"/>
            </p:cNvSpPr>
            <p:nvPr/>
          </p:nvSpPr>
          <p:spPr bwMode="auto">
            <a:xfrm>
              <a:off x="5921375" y="4600860"/>
              <a:ext cx="0" cy="59055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80254" name="Line 30"/>
            <p:cNvSpPr>
              <a:spLocks noChangeShapeType="1"/>
            </p:cNvSpPr>
            <p:nvPr/>
          </p:nvSpPr>
          <p:spPr bwMode="auto">
            <a:xfrm>
              <a:off x="5075238" y="3657885"/>
              <a:ext cx="0" cy="59055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grpSp>
          <p:nvGrpSpPr>
            <p:cNvPr id="44053" name="Group 31"/>
            <p:cNvGrpSpPr>
              <a:grpSpLocks/>
            </p:cNvGrpSpPr>
            <p:nvPr/>
          </p:nvGrpSpPr>
          <p:grpSpPr bwMode="auto">
            <a:xfrm>
              <a:off x="3690938" y="3902360"/>
              <a:ext cx="4100512" cy="752475"/>
              <a:chOff x="2464" y="2816"/>
              <a:chExt cx="2549" cy="452"/>
            </a:xfrm>
          </p:grpSpPr>
          <p:sp>
            <p:nvSpPr>
              <p:cNvPr id="180256" name="Oval 32"/>
              <p:cNvSpPr>
                <a:spLocks noChangeArrowheads="1"/>
              </p:cNvSpPr>
              <p:nvPr/>
            </p:nvSpPr>
            <p:spPr bwMode="auto">
              <a:xfrm>
                <a:off x="2686" y="3022"/>
                <a:ext cx="225" cy="213"/>
              </a:xfrm>
              <a:prstGeom prst="ellipse">
                <a:avLst/>
              </a:prstGeom>
              <a:noFill/>
              <a:ln w="9525">
                <a:solidFill>
                  <a:srgbClr val="FFFF66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80257" name="Text Box 33"/>
              <p:cNvSpPr txBox="1">
                <a:spLocks noChangeArrowheads="1"/>
              </p:cNvSpPr>
              <p:nvPr/>
            </p:nvSpPr>
            <p:spPr bwMode="auto">
              <a:xfrm>
                <a:off x="2689" y="2993"/>
                <a:ext cx="220" cy="2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>
                    <a:solidFill>
                      <a:srgbClr val="FFFF66"/>
                    </a:solidFill>
                    <a:cs typeface="+mn-cs"/>
                  </a:rPr>
                  <a:t>x</a:t>
                </a:r>
              </a:p>
            </p:txBody>
          </p:sp>
          <p:sp>
            <p:nvSpPr>
              <p:cNvPr id="180258" name="Line 34"/>
              <p:cNvSpPr>
                <a:spLocks noChangeShapeType="1"/>
              </p:cNvSpPr>
              <p:nvPr/>
            </p:nvSpPr>
            <p:spPr bwMode="auto">
              <a:xfrm>
                <a:off x="2575" y="3129"/>
                <a:ext cx="112" cy="0"/>
              </a:xfrm>
              <a:prstGeom prst="line">
                <a:avLst/>
              </a:prstGeom>
              <a:noFill/>
              <a:ln w="9525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80259" name="Text Box 35"/>
              <p:cNvSpPr txBox="1">
                <a:spLocks noChangeArrowheads="1"/>
              </p:cNvSpPr>
              <p:nvPr/>
            </p:nvSpPr>
            <p:spPr bwMode="auto">
              <a:xfrm>
                <a:off x="2464" y="2816"/>
                <a:ext cx="325" cy="27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 b="0">
                    <a:solidFill>
                      <a:srgbClr val="FFFF66"/>
                    </a:solidFill>
                    <a:cs typeface="+mn-cs"/>
                  </a:rPr>
                  <a:t>bo</a:t>
                </a:r>
                <a:endParaRPr lang="en-US">
                  <a:solidFill>
                    <a:srgbClr val="FFFF66"/>
                  </a:solidFill>
                  <a:cs typeface="+mn-cs"/>
                </a:endParaRPr>
              </a:p>
            </p:txBody>
          </p:sp>
          <p:sp>
            <p:nvSpPr>
              <p:cNvPr id="180260" name="Oval 36"/>
              <p:cNvSpPr>
                <a:spLocks noChangeArrowheads="1"/>
              </p:cNvSpPr>
              <p:nvPr/>
            </p:nvSpPr>
            <p:spPr bwMode="auto">
              <a:xfrm>
                <a:off x="4787" y="3022"/>
                <a:ext cx="226" cy="213"/>
              </a:xfrm>
              <a:prstGeom prst="ellipse">
                <a:avLst/>
              </a:prstGeom>
              <a:noFill/>
              <a:ln w="9525">
                <a:solidFill>
                  <a:srgbClr val="FFFF66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80261" name="Text Box 37"/>
              <p:cNvSpPr txBox="1">
                <a:spLocks noChangeArrowheads="1"/>
              </p:cNvSpPr>
              <p:nvPr/>
            </p:nvSpPr>
            <p:spPr bwMode="auto">
              <a:xfrm>
                <a:off x="4791" y="2993"/>
                <a:ext cx="220" cy="2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>
                    <a:solidFill>
                      <a:srgbClr val="FFFF66"/>
                    </a:solidFill>
                    <a:cs typeface="+mn-cs"/>
                  </a:rPr>
                  <a:t>x</a:t>
                </a:r>
              </a:p>
            </p:txBody>
          </p:sp>
          <p:sp>
            <p:nvSpPr>
              <p:cNvPr id="180262" name="Line 38"/>
              <p:cNvSpPr>
                <a:spLocks noChangeShapeType="1"/>
              </p:cNvSpPr>
              <p:nvPr/>
            </p:nvSpPr>
            <p:spPr bwMode="auto">
              <a:xfrm>
                <a:off x="4676" y="3129"/>
                <a:ext cx="112" cy="0"/>
              </a:xfrm>
              <a:prstGeom prst="line">
                <a:avLst/>
              </a:prstGeom>
              <a:noFill/>
              <a:ln w="9525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80263" name="Text Box 39"/>
              <p:cNvSpPr txBox="1">
                <a:spLocks noChangeArrowheads="1"/>
              </p:cNvSpPr>
              <p:nvPr/>
            </p:nvSpPr>
            <p:spPr bwMode="auto">
              <a:xfrm>
                <a:off x="4566" y="2816"/>
                <a:ext cx="325" cy="27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 b="0">
                    <a:solidFill>
                      <a:srgbClr val="FFFF66"/>
                    </a:solidFill>
                    <a:cs typeface="+mn-cs"/>
                  </a:rPr>
                  <a:t>b4</a:t>
                </a:r>
                <a:endParaRPr lang="en-US">
                  <a:solidFill>
                    <a:srgbClr val="FFFF66"/>
                  </a:solidFill>
                  <a:cs typeface="+mn-cs"/>
                </a:endParaRPr>
              </a:p>
            </p:txBody>
          </p:sp>
          <p:sp>
            <p:nvSpPr>
              <p:cNvPr id="180264" name="Oval 40"/>
              <p:cNvSpPr>
                <a:spLocks noChangeArrowheads="1"/>
              </p:cNvSpPr>
              <p:nvPr/>
            </p:nvSpPr>
            <p:spPr bwMode="auto">
              <a:xfrm>
                <a:off x="4262" y="3022"/>
                <a:ext cx="225" cy="213"/>
              </a:xfrm>
              <a:prstGeom prst="ellipse">
                <a:avLst/>
              </a:prstGeom>
              <a:noFill/>
              <a:ln w="9525">
                <a:solidFill>
                  <a:srgbClr val="FFFF66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80265" name="Text Box 41"/>
              <p:cNvSpPr txBox="1">
                <a:spLocks noChangeArrowheads="1"/>
              </p:cNvSpPr>
              <p:nvPr/>
            </p:nvSpPr>
            <p:spPr bwMode="auto">
              <a:xfrm>
                <a:off x="4265" y="2993"/>
                <a:ext cx="220" cy="2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>
                    <a:solidFill>
                      <a:srgbClr val="FFFF66"/>
                    </a:solidFill>
                    <a:cs typeface="+mn-cs"/>
                  </a:rPr>
                  <a:t>x</a:t>
                </a:r>
              </a:p>
            </p:txBody>
          </p:sp>
          <p:sp>
            <p:nvSpPr>
              <p:cNvPr id="180266" name="Line 42"/>
              <p:cNvSpPr>
                <a:spLocks noChangeShapeType="1"/>
              </p:cNvSpPr>
              <p:nvPr/>
            </p:nvSpPr>
            <p:spPr bwMode="auto">
              <a:xfrm>
                <a:off x="4150" y="3129"/>
                <a:ext cx="113" cy="0"/>
              </a:xfrm>
              <a:prstGeom prst="line">
                <a:avLst/>
              </a:prstGeom>
              <a:noFill/>
              <a:ln w="9525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80267" name="Text Box 43"/>
              <p:cNvSpPr txBox="1">
                <a:spLocks noChangeArrowheads="1"/>
              </p:cNvSpPr>
              <p:nvPr/>
            </p:nvSpPr>
            <p:spPr bwMode="auto">
              <a:xfrm>
                <a:off x="4040" y="2816"/>
                <a:ext cx="325" cy="27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 b="0">
                    <a:solidFill>
                      <a:srgbClr val="FFFF66"/>
                    </a:solidFill>
                    <a:cs typeface="+mn-cs"/>
                  </a:rPr>
                  <a:t>b3</a:t>
                </a:r>
                <a:endParaRPr lang="en-US">
                  <a:solidFill>
                    <a:srgbClr val="FFFF66"/>
                  </a:solidFill>
                  <a:cs typeface="+mn-cs"/>
                </a:endParaRPr>
              </a:p>
            </p:txBody>
          </p:sp>
          <p:sp>
            <p:nvSpPr>
              <p:cNvPr id="180268" name="Oval 44"/>
              <p:cNvSpPr>
                <a:spLocks noChangeArrowheads="1"/>
              </p:cNvSpPr>
              <p:nvPr/>
            </p:nvSpPr>
            <p:spPr bwMode="auto">
              <a:xfrm>
                <a:off x="3737" y="3022"/>
                <a:ext cx="225" cy="213"/>
              </a:xfrm>
              <a:prstGeom prst="ellipse">
                <a:avLst/>
              </a:prstGeom>
              <a:noFill/>
              <a:ln w="9525">
                <a:solidFill>
                  <a:srgbClr val="FFFF66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80269" name="Text Box 45"/>
              <p:cNvSpPr txBox="1">
                <a:spLocks noChangeArrowheads="1"/>
              </p:cNvSpPr>
              <p:nvPr/>
            </p:nvSpPr>
            <p:spPr bwMode="auto">
              <a:xfrm>
                <a:off x="3740" y="2993"/>
                <a:ext cx="220" cy="2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>
                    <a:solidFill>
                      <a:srgbClr val="FFFF66"/>
                    </a:solidFill>
                    <a:cs typeface="+mn-cs"/>
                  </a:rPr>
                  <a:t>x</a:t>
                </a:r>
              </a:p>
            </p:txBody>
          </p:sp>
          <p:sp>
            <p:nvSpPr>
              <p:cNvPr id="180270" name="Line 46"/>
              <p:cNvSpPr>
                <a:spLocks noChangeShapeType="1"/>
              </p:cNvSpPr>
              <p:nvPr/>
            </p:nvSpPr>
            <p:spPr bwMode="auto">
              <a:xfrm>
                <a:off x="3625" y="3129"/>
                <a:ext cx="113" cy="0"/>
              </a:xfrm>
              <a:prstGeom prst="line">
                <a:avLst/>
              </a:prstGeom>
              <a:noFill/>
              <a:ln w="9525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80271" name="Text Box 47"/>
              <p:cNvSpPr txBox="1">
                <a:spLocks noChangeArrowheads="1"/>
              </p:cNvSpPr>
              <p:nvPr/>
            </p:nvSpPr>
            <p:spPr bwMode="auto">
              <a:xfrm>
                <a:off x="3515" y="2816"/>
                <a:ext cx="325" cy="27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 b="0">
                    <a:solidFill>
                      <a:srgbClr val="FFFF66"/>
                    </a:solidFill>
                    <a:cs typeface="+mn-cs"/>
                  </a:rPr>
                  <a:t>b2</a:t>
                </a:r>
                <a:endParaRPr lang="en-US">
                  <a:solidFill>
                    <a:srgbClr val="FFFF66"/>
                  </a:solidFill>
                  <a:cs typeface="+mn-cs"/>
                </a:endParaRPr>
              </a:p>
            </p:txBody>
          </p:sp>
          <p:sp>
            <p:nvSpPr>
              <p:cNvPr id="180272" name="Oval 48"/>
              <p:cNvSpPr>
                <a:spLocks noChangeArrowheads="1"/>
              </p:cNvSpPr>
              <p:nvPr/>
            </p:nvSpPr>
            <p:spPr bwMode="auto">
              <a:xfrm>
                <a:off x="3211" y="3022"/>
                <a:ext cx="226" cy="213"/>
              </a:xfrm>
              <a:prstGeom prst="ellipse">
                <a:avLst/>
              </a:prstGeom>
              <a:noFill/>
              <a:ln w="9525">
                <a:solidFill>
                  <a:srgbClr val="FFFF66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80273" name="Text Box 49"/>
              <p:cNvSpPr txBox="1">
                <a:spLocks noChangeArrowheads="1"/>
              </p:cNvSpPr>
              <p:nvPr/>
            </p:nvSpPr>
            <p:spPr bwMode="auto">
              <a:xfrm>
                <a:off x="3216" y="2993"/>
                <a:ext cx="220" cy="2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>
                    <a:solidFill>
                      <a:srgbClr val="FFFF66"/>
                    </a:solidFill>
                    <a:cs typeface="+mn-cs"/>
                  </a:rPr>
                  <a:t>x</a:t>
                </a:r>
              </a:p>
            </p:txBody>
          </p:sp>
          <p:sp>
            <p:nvSpPr>
              <p:cNvPr id="180274" name="Line 50"/>
              <p:cNvSpPr>
                <a:spLocks noChangeShapeType="1"/>
              </p:cNvSpPr>
              <p:nvPr/>
            </p:nvSpPr>
            <p:spPr bwMode="auto">
              <a:xfrm>
                <a:off x="3100" y="3129"/>
                <a:ext cx="112" cy="0"/>
              </a:xfrm>
              <a:prstGeom prst="line">
                <a:avLst/>
              </a:prstGeom>
              <a:noFill/>
              <a:ln w="9525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80275" name="Text Box 51"/>
              <p:cNvSpPr txBox="1">
                <a:spLocks noChangeArrowheads="1"/>
              </p:cNvSpPr>
              <p:nvPr/>
            </p:nvSpPr>
            <p:spPr bwMode="auto">
              <a:xfrm>
                <a:off x="2989" y="2816"/>
                <a:ext cx="325" cy="27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 b="0">
                    <a:solidFill>
                      <a:srgbClr val="FFFF66"/>
                    </a:solidFill>
                    <a:cs typeface="+mn-cs"/>
                  </a:rPr>
                  <a:t>b1</a:t>
                </a:r>
                <a:endParaRPr lang="en-US">
                  <a:solidFill>
                    <a:srgbClr val="FFFF66"/>
                  </a:solidFill>
                  <a:cs typeface="+mn-cs"/>
                </a:endParaRPr>
              </a:p>
            </p:txBody>
          </p:sp>
        </p:grpSp>
        <p:sp>
          <p:nvSpPr>
            <p:cNvPr id="180276" name="Line 52"/>
            <p:cNvSpPr>
              <a:spLocks noChangeShapeType="1"/>
            </p:cNvSpPr>
            <p:nvPr/>
          </p:nvSpPr>
          <p:spPr bwMode="auto">
            <a:xfrm>
              <a:off x="5076825" y="4600860"/>
              <a:ext cx="0" cy="59055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80278" name="Oval 54"/>
            <p:cNvSpPr>
              <a:spLocks noChangeArrowheads="1"/>
            </p:cNvSpPr>
            <p:nvPr/>
          </p:nvSpPr>
          <p:spPr bwMode="auto">
            <a:xfrm>
              <a:off x="4049713" y="5191410"/>
              <a:ext cx="361950" cy="354013"/>
            </a:xfrm>
            <a:prstGeom prst="ellips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80279" name="Line 55"/>
            <p:cNvSpPr>
              <a:spLocks noChangeShapeType="1"/>
            </p:cNvSpPr>
            <p:nvPr/>
          </p:nvSpPr>
          <p:spPr bwMode="auto">
            <a:xfrm flipH="1">
              <a:off x="3808413" y="5367623"/>
              <a:ext cx="241300" cy="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80280" name="Text Box 56"/>
            <p:cNvSpPr txBox="1">
              <a:spLocks noChangeArrowheads="1"/>
            </p:cNvSpPr>
            <p:nvPr/>
          </p:nvSpPr>
          <p:spPr bwMode="auto">
            <a:xfrm>
              <a:off x="4048125" y="5142198"/>
              <a:ext cx="36195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>
                  <a:solidFill>
                    <a:srgbClr val="FFFF66"/>
                  </a:solidFill>
                  <a:cs typeface="+mn-cs"/>
                </a:rPr>
                <a:t>+</a:t>
              </a:r>
            </a:p>
          </p:txBody>
        </p:sp>
        <p:sp>
          <p:nvSpPr>
            <p:cNvPr id="180281" name="Oval 57"/>
            <p:cNvSpPr>
              <a:spLocks noChangeArrowheads="1"/>
            </p:cNvSpPr>
            <p:nvPr/>
          </p:nvSpPr>
          <p:spPr bwMode="auto">
            <a:xfrm>
              <a:off x="6584950" y="5191410"/>
              <a:ext cx="361950" cy="354013"/>
            </a:xfrm>
            <a:prstGeom prst="ellips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80282" name="Text Box 58"/>
            <p:cNvSpPr txBox="1">
              <a:spLocks noChangeArrowheads="1"/>
            </p:cNvSpPr>
            <p:nvPr/>
          </p:nvSpPr>
          <p:spPr bwMode="auto">
            <a:xfrm>
              <a:off x="6586538" y="5142198"/>
              <a:ext cx="36195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>
                  <a:solidFill>
                    <a:srgbClr val="FFFF66"/>
                  </a:solidFill>
                  <a:cs typeface="+mn-cs"/>
                </a:rPr>
                <a:t>+</a:t>
              </a:r>
            </a:p>
          </p:txBody>
        </p:sp>
        <p:sp>
          <p:nvSpPr>
            <p:cNvPr id="180283" name="Oval 59"/>
            <p:cNvSpPr>
              <a:spLocks noChangeArrowheads="1"/>
            </p:cNvSpPr>
            <p:nvPr/>
          </p:nvSpPr>
          <p:spPr bwMode="auto">
            <a:xfrm>
              <a:off x="5740400" y="5191410"/>
              <a:ext cx="361950" cy="354013"/>
            </a:xfrm>
            <a:prstGeom prst="ellips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80284" name="Text Box 60"/>
            <p:cNvSpPr txBox="1">
              <a:spLocks noChangeArrowheads="1"/>
            </p:cNvSpPr>
            <p:nvPr/>
          </p:nvSpPr>
          <p:spPr bwMode="auto">
            <a:xfrm>
              <a:off x="5738813" y="5142198"/>
              <a:ext cx="36195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>
                  <a:solidFill>
                    <a:srgbClr val="FFFF66"/>
                  </a:solidFill>
                  <a:cs typeface="+mn-cs"/>
                </a:rPr>
                <a:t>+</a:t>
              </a:r>
            </a:p>
          </p:txBody>
        </p:sp>
        <p:sp>
          <p:nvSpPr>
            <p:cNvPr id="180285" name="Oval 61"/>
            <p:cNvSpPr>
              <a:spLocks noChangeArrowheads="1"/>
            </p:cNvSpPr>
            <p:nvPr/>
          </p:nvSpPr>
          <p:spPr bwMode="auto">
            <a:xfrm>
              <a:off x="4894263" y="5191410"/>
              <a:ext cx="361950" cy="354013"/>
            </a:xfrm>
            <a:prstGeom prst="ellips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80286" name="Text Box 62"/>
            <p:cNvSpPr txBox="1">
              <a:spLocks noChangeArrowheads="1"/>
            </p:cNvSpPr>
            <p:nvPr/>
          </p:nvSpPr>
          <p:spPr bwMode="auto">
            <a:xfrm>
              <a:off x="4895850" y="5142198"/>
              <a:ext cx="36195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>
                  <a:solidFill>
                    <a:srgbClr val="FFFF66"/>
                  </a:solidFill>
                  <a:cs typeface="+mn-cs"/>
                </a:rPr>
                <a:t>+</a:t>
              </a:r>
            </a:p>
          </p:txBody>
        </p:sp>
        <p:sp>
          <p:nvSpPr>
            <p:cNvPr id="180287" name="Line 63"/>
            <p:cNvSpPr>
              <a:spLocks noChangeShapeType="1"/>
            </p:cNvSpPr>
            <p:nvPr/>
          </p:nvSpPr>
          <p:spPr bwMode="auto">
            <a:xfrm flipH="1">
              <a:off x="5256213" y="5369210"/>
              <a:ext cx="482600" cy="1588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80288" name="Line 64"/>
            <p:cNvSpPr>
              <a:spLocks noChangeShapeType="1"/>
            </p:cNvSpPr>
            <p:nvPr/>
          </p:nvSpPr>
          <p:spPr bwMode="auto">
            <a:xfrm flipH="1">
              <a:off x="6100763" y="5369210"/>
              <a:ext cx="482600" cy="1588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80289" name="Line 65"/>
            <p:cNvSpPr>
              <a:spLocks noChangeShapeType="1"/>
            </p:cNvSpPr>
            <p:nvPr/>
          </p:nvSpPr>
          <p:spPr bwMode="auto">
            <a:xfrm flipH="1">
              <a:off x="6945313" y="5369210"/>
              <a:ext cx="671512" cy="1588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80290" name="Line 66"/>
            <p:cNvSpPr>
              <a:spLocks noChangeShapeType="1"/>
            </p:cNvSpPr>
            <p:nvPr/>
          </p:nvSpPr>
          <p:spPr bwMode="auto">
            <a:xfrm flipH="1">
              <a:off x="4410075" y="5369210"/>
              <a:ext cx="482600" cy="1588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80291" name="Text Box 67"/>
            <p:cNvSpPr txBox="1">
              <a:spLocks noChangeArrowheads="1"/>
            </p:cNvSpPr>
            <p:nvPr/>
          </p:nvSpPr>
          <p:spPr bwMode="auto">
            <a:xfrm>
              <a:off x="3128963" y="4818348"/>
              <a:ext cx="657225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 b="0">
                  <a:solidFill>
                    <a:srgbClr val="FFFF66"/>
                  </a:solidFill>
                  <a:cs typeface="+mn-cs"/>
                </a:rPr>
                <a:t>y[k]</a:t>
              </a:r>
              <a:endParaRPr lang="en-US">
                <a:solidFill>
                  <a:srgbClr val="FFFF66"/>
                </a:solidFill>
                <a:cs typeface="+mn-cs"/>
              </a:endParaRPr>
            </a:p>
          </p:txBody>
        </p:sp>
        <p:sp>
          <p:nvSpPr>
            <p:cNvPr id="180228" name="Text Box 4"/>
            <p:cNvSpPr txBox="1">
              <a:spLocks noChangeArrowheads="1"/>
            </p:cNvSpPr>
            <p:nvPr/>
          </p:nvSpPr>
          <p:spPr bwMode="auto">
            <a:xfrm>
              <a:off x="3052763" y="1659223"/>
              <a:ext cx="674687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 b="0" dirty="0">
                  <a:solidFill>
                    <a:srgbClr val="FFFF66"/>
                  </a:solidFill>
                  <a:cs typeface="+mn-cs"/>
                </a:rPr>
                <a:t>u[k]</a:t>
              </a:r>
              <a:endParaRPr lang="en-US" dirty="0">
                <a:solidFill>
                  <a:srgbClr val="FFFF66"/>
                </a:solidFill>
                <a:cs typeface="+mn-cs"/>
              </a:endParaRPr>
            </a:p>
          </p:txBody>
        </p:sp>
        <p:sp>
          <p:nvSpPr>
            <p:cNvPr id="180310" name="Oval 86"/>
            <p:cNvSpPr>
              <a:spLocks noChangeArrowheads="1"/>
            </p:cNvSpPr>
            <p:nvPr/>
          </p:nvSpPr>
          <p:spPr bwMode="auto">
            <a:xfrm>
              <a:off x="4044950" y="1763998"/>
              <a:ext cx="361950" cy="354012"/>
            </a:xfrm>
            <a:prstGeom prst="ellips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80311" name="Line 87"/>
            <p:cNvSpPr>
              <a:spLocks noChangeShapeType="1"/>
            </p:cNvSpPr>
            <p:nvPr/>
          </p:nvSpPr>
          <p:spPr bwMode="auto">
            <a:xfrm flipH="1">
              <a:off x="3803650" y="1940210"/>
              <a:ext cx="241300" cy="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triangl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80312" name="Text Box 88"/>
            <p:cNvSpPr txBox="1">
              <a:spLocks noChangeArrowheads="1"/>
            </p:cNvSpPr>
            <p:nvPr/>
          </p:nvSpPr>
          <p:spPr bwMode="auto">
            <a:xfrm>
              <a:off x="4043363" y="1714785"/>
              <a:ext cx="36195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>
                  <a:solidFill>
                    <a:srgbClr val="FFFF66"/>
                  </a:solidFill>
                  <a:cs typeface="+mn-cs"/>
                </a:rPr>
                <a:t>+</a:t>
              </a:r>
            </a:p>
          </p:txBody>
        </p:sp>
        <p:sp>
          <p:nvSpPr>
            <p:cNvPr id="180313" name="Oval 89"/>
            <p:cNvSpPr>
              <a:spLocks noChangeArrowheads="1"/>
            </p:cNvSpPr>
            <p:nvPr/>
          </p:nvSpPr>
          <p:spPr bwMode="auto">
            <a:xfrm>
              <a:off x="6580188" y="1763998"/>
              <a:ext cx="361950" cy="354012"/>
            </a:xfrm>
            <a:prstGeom prst="ellips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80314" name="Text Box 90"/>
            <p:cNvSpPr txBox="1">
              <a:spLocks noChangeArrowheads="1"/>
            </p:cNvSpPr>
            <p:nvPr/>
          </p:nvSpPr>
          <p:spPr bwMode="auto">
            <a:xfrm>
              <a:off x="6581775" y="1714785"/>
              <a:ext cx="36195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>
                  <a:solidFill>
                    <a:srgbClr val="FFFF66"/>
                  </a:solidFill>
                  <a:cs typeface="+mn-cs"/>
                </a:rPr>
                <a:t>+</a:t>
              </a:r>
            </a:p>
          </p:txBody>
        </p:sp>
        <p:sp>
          <p:nvSpPr>
            <p:cNvPr id="180315" name="Oval 91"/>
            <p:cNvSpPr>
              <a:spLocks noChangeArrowheads="1"/>
            </p:cNvSpPr>
            <p:nvPr/>
          </p:nvSpPr>
          <p:spPr bwMode="auto">
            <a:xfrm>
              <a:off x="5735638" y="1763998"/>
              <a:ext cx="361950" cy="354012"/>
            </a:xfrm>
            <a:prstGeom prst="ellips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80316" name="Text Box 92"/>
            <p:cNvSpPr txBox="1">
              <a:spLocks noChangeArrowheads="1"/>
            </p:cNvSpPr>
            <p:nvPr/>
          </p:nvSpPr>
          <p:spPr bwMode="auto">
            <a:xfrm>
              <a:off x="5734050" y="1714785"/>
              <a:ext cx="36195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>
                  <a:solidFill>
                    <a:srgbClr val="FFFF66"/>
                  </a:solidFill>
                  <a:cs typeface="+mn-cs"/>
                </a:rPr>
                <a:t>+</a:t>
              </a:r>
            </a:p>
          </p:txBody>
        </p:sp>
        <p:sp>
          <p:nvSpPr>
            <p:cNvPr id="180317" name="Oval 93"/>
            <p:cNvSpPr>
              <a:spLocks noChangeArrowheads="1"/>
            </p:cNvSpPr>
            <p:nvPr/>
          </p:nvSpPr>
          <p:spPr bwMode="auto">
            <a:xfrm>
              <a:off x="4889500" y="1763998"/>
              <a:ext cx="361950" cy="354012"/>
            </a:xfrm>
            <a:prstGeom prst="ellips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80318" name="Text Box 94"/>
            <p:cNvSpPr txBox="1">
              <a:spLocks noChangeArrowheads="1"/>
            </p:cNvSpPr>
            <p:nvPr/>
          </p:nvSpPr>
          <p:spPr bwMode="auto">
            <a:xfrm>
              <a:off x="4891088" y="1714785"/>
              <a:ext cx="36195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>
                  <a:solidFill>
                    <a:srgbClr val="FFFF66"/>
                  </a:solidFill>
                  <a:cs typeface="+mn-cs"/>
                </a:rPr>
                <a:t>+</a:t>
              </a:r>
            </a:p>
          </p:txBody>
        </p:sp>
        <p:sp>
          <p:nvSpPr>
            <p:cNvPr id="180319" name="Line 95"/>
            <p:cNvSpPr>
              <a:spLocks noChangeShapeType="1"/>
            </p:cNvSpPr>
            <p:nvPr/>
          </p:nvSpPr>
          <p:spPr bwMode="auto">
            <a:xfrm flipH="1" flipV="1">
              <a:off x="5257800" y="1959260"/>
              <a:ext cx="457200" cy="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80320" name="Line 96"/>
            <p:cNvSpPr>
              <a:spLocks noChangeShapeType="1"/>
            </p:cNvSpPr>
            <p:nvPr/>
          </p:nvSpPr>
          <p:spPr bwMode="auto">
            <a:xfrm flipH="1">
              <a:off x="6096000" y="1959260"/>
              <a:ext cx="533400" cy="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80321" name="Line 97"/>
            <p:cNvSpPr>
              <a:spLocks noChangeShapeType="1"/>
            </p:cNvSpPr>
            <p:nvPr/>
          </p:nvSpPr>
          <p:spPr bwMode="auto">
            <a:xfrm flipH="1" flipV="1">
              <a:off x="6934200" y="1959260"/>
              <a:ext cx="685800" cy="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80322" name="Line 98"/>
            <p:cNvSpPr>
              <a:spLocks noChangeShapeType="1"/>
            </p:cNvSpPr>
            <p:nvPr/>
          </p:nvSpPr>
          <p:spPr bwMode="auto">
            <a:xfrm flipH="1">
              <a:off x="4419600" y="1959260"/>
              <a:ext cx="457200" cy="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80323" name="Oval 99"/>
            <p:cNvSpPr>
              <a:spLocks noChangeArrowheads="1"/>
            </p:cNvSpPr>
            <p:nvPr/>
          </p:nvSpPr>
          <p:spPr bwMode="auto">
            <a:xfrm>
              <a:off x="7405688" y="2721260"/>
              <a:ext cx="363537" cy="354013"/>
            </a:xfrm>
            <a:prstGeom prst="ellips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80324" name="Text Box 100"/>
            <p:cNvSpPr txBox="1">
              <a:spLocks noChangeArrowheads="1"/>
            </p:cNvSpPr>
            <p:nvPr/>
          </p:nvSpPr>
          <p:spPr bwMode="auto">
            <a:xfrm>
              <a:off x="7412038" y="2672048"/>
              <a:ext cx="354012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>
                  <a:solidFill>
                    <a:srgbClr val="FFFF66"/>
                  </a:solidFill>
                  <a:cs typeface="+mn-cs"/>
                </a:rPr>
                <a:t>x</a:t>
              </a:r>
            </a:p>
          </p:txBody>
        </p:sp>
        <p:sp>
          <p:nvSpPr>
            <p:cNvPr id="180325" name="Line 101"/>
            <p:cNvSpPr>
              <a:spLocks noChangeShapeType="1"/>
            </p:cNvSpPr>
            <p:nvPr/>
          </p:nvSpPr>
          <p:spPr bwMode="auto">
            <a:xfrm>
              <a:off x="7227888" y="2899060"/>
              <a:ext cx="179387" cy="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80326" name="Text Box 102"/>
            <p:cNvSpPr txBox="1">
              <a:spLocks noChangeArrowheads="1"/>
            </p:cNvSpPr>
            <p:nvPr/>
          </p:nvSpPr>
          <p:spPr bwMode="auto">
            <a:xfrm>
              <a:off x="6999288" y="2378360"/>
              <a:ext cx="625475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 b="0">
                  <a:solidFill>
                    <a:srgbClr val="FFFF66"/>
                  </a:solidFill>
                  <a:cs typeface="+mn-cs"/>
                </a:rPr>
                <a:t>-a4</a:t>
              </a:r>
              <a:endParaRPr lang="en-US">
                <a:solidFill>
                  <a:srgbClr val="FFFF66"/>
                </a:solidFill>
                <a:cs typeface="+mn-cs"/>
              </a:endParaRPr>
            </a:p>
          </p:txBody>
        </p:sp>
        <p:sp>
          <p:nvSpPr>
            <p:cNvPr id="180327" name="Oval 103"/>
            <p:cNvSpPr>
              <a:spLocks noChangeArrowheads="1"/>
            </p:cNvSpPr>
            <p:nvPr/>
          </p:nvSpPr>
          <p:spPr bwMode="auto">
            <a:xfrm>
              <a:off x="6561138" y="2721260"/>
              <a:ext cx="361950" cy="354013"/>
            </a:xfrm>
            <a:prstGeom prst="ellips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80328" name="Text Box 104"/>
            <p:cNvSpPr txBox="1">
              <a:spLocks noChangeArrowheads="1"/>
            </p:cNvSpPr>
            <p:nvPr/>
          </p:nvSpPr>
          <p:spPr bwMode="auto">
            <a:xfrm>
              <a:off x="6565900" y="2672048"/>
              <a:ext cx="354013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>
                  <a:solidFill>
                    <a:srgbClr val="FFFF66"/>
                  </a:solidFill>
                  <a:cs typeface="+mn-cs"/>
                </a:rPr>
                <a:t>x</a:t>
              </a:r>
            </a:p>
          </p:txBody>
        </p:sp>
        <p:sp>
          <p:nvSpPr>
            <p:cNvPr id="180329" name="Line 105"/>
            <p:cNvSpPr>
              <a:spLocks noChangeShapeType="1"/>
            </p:cNvSpPr>
            <p:nvPr/>
          </p:nvSpPr>
          <p:spPr bwMode="auto">
            <a:xfrm>
              <a:off x="6381750" y="2899060"/>
              <a:ext cx="180975" cy="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80330" name="Text Box 106"/>
            <p:cNvSpPr txBox="1">
              <a:spLocks noChangeArrowheads="1"/>
            </p:cNvSpPr>
            <p:nvPr/>
          </p:nvSpPr>
          <p:spPr bwMode="auto">
            <a:xfrm>
              <a:off x="6153150" y="2378360"/>
              <a:ext cx="625475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 b="0">
                  <a:solidFill>
                    <a:srgbClr val="FFFF66"/>
                  </a:solidFill>
                  <a:cs typeface="+mn-cs"/>
                </a:rPr>
                <a:t>-a3</a:t>
              </a:r>
              <a:endParaRPr lang="en-US">
                <a:solidFill>
                  <a:srgbClr val="FFFF66"/>
                </a:solidFill>
                <a:cs typeface="+mn-cs"/>
              </a:endParaRPr>
            </a:p>
          </p:txBody>
        </p:sp>
        <p:sp>
          <p:nvSpPr>
            <p:cNvPr id="180331" name="Oval 107"/>
            <p:cNvSpPr>
              <a:spLocks noChangeArrowheads="1"/>
            </p:cNvSpPr>
            <p:nvPr/>
          </p:nvSpPr>
          <p:spPr bwMode="auto">
            <a:xfrm>
              <a:off x="5716588" y="2721260"/>
              <a:ext cx="361950" cy="354013"/>
            </a:xfrm>
            <a:prstGeom prst="ellips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80332" name="Text Box 108"/>
            <p:cNvSpPr txBox="1">
              <a:spLocks noChangeArrowheads="1"/>
            </p:cNvSpPr>
            <p:nvPr/>
          </p:nvSpPr>
          <p:spPr bwMode="auto">
            <a:xfrm>
              <a:off x="5721350" y="2672048"/>
              <a:ext cx="354013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>
                  <a:solidFill>
                    <a:srgbClr val="FFFF66"/>
                  </a:solidFill>
                  <a:cs typeface="+mn-cs"/>
                </a:rPr>
                <a:t>x</a:t>
              </a:r>
            </a:p>
          </p:txBody>
        </p:sp>
        <p:sp>
          <p:nvSpPr>
            <p:cNvPr id="180333" name="Line 109"/>
            <p:cNvSpPr>
              <a:spLocks noChangeShapeType="1"/>
            </p:cNvSpPr>
            <p:nvPr/>
          </p:nvSpPr>
          <p:spPr bwMode="auto">
            <a:xfrm>
              <a:off x="5537200" y="2899060"/>
              <a:ext cx="180975" cy="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80334" name="Text Box 110"/>
            <p:cNvSpPr txBox="1">
              <a:spLocks noChangeArrowheads="1"/>
            </p:cNvSpPr>
            <p:nvPr/>
          </p:nvSpPr>
          <p:spPr bwMode="auto">
            <a:xfrm>
              <a:off x="5308600" y="2378360"/>
              <a:ext cx="625475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 b="0">
                  <a:solidFill>
                    <a:srgbClr val="FFFF66"/>
                  </a:solidFill>
                  <a:cs typeface="+mn-cs"/>
                </a:rPr>
                <a:t>-a2</a:t>
              </a:r>
              <a:endParaRPr lang="en-US">
                <a:solidFill>
                  <a:srgbClr val="FFFF66"/>
                </a:solidFill>
                <a:cs typeface="+mn-cs"/>
              </a:endParaRPr>
            </a:p>
          </p:txBody>
        </p:sp>
        <p:sp>
          <p:nvSpPr>
            <p:cNvPr id="180335" name="Oval 111"/>
            <p:cNvSpPr>
              <a:spLocks noChangeArrowheads="1"/>
            </p:cNvSpPr>
            <p:nvPr/>
          </p:nvSpPr>
          <p:spPr bwMode="auto">
            <a:xfrm>
              <a:off x="4870450" y="2721260"/>
              <a:ext cx="363538" cy="354013"/>
            </a:xfrm>
            <a:prstGeom prst="ellips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80336" name="Text Box 112"/>
            <p:cNvSpPr txBox="1">
              <a:spLocks noChangeArrowheads="1"/>
            </p:cNvSpPr>
            <p:nvPr/>
          </p:nvSpPr>
          <p:spPr bwMode="auto">
            <a:xfrm>
              <a:off x="4878388" y="2672048"/>
              <a:ext cx="354012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>
                  <a:solidFill>
                    <a:srgbClr val="FFFF66"/>
                  </a:solidFill>
                  <a:cs typeface="+mn-cs"/>
                </a:rPr>
                <a:t>x</a:t>
              </a:r>
            </a:p>
          </p:txBody>
        </p:sp>
        <p:sp>
          <p:nvSpPr>
            <p:cNvPr id="180337" name="Line 113"/>
            <p:cNvSpPr>
              <a:spLocks noChangeShapeType="1"/>
            </p:cNvSpPr>
            <p:nvPr/>
          </p:nvSpPr>
          <p:spPr bwMode="auto">
            <a:xfrm>
              <a:off x="4692650" y="2899060"/>
              <a:ext cx="179388" cy="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80338" name="Text Box 114"/>
            <p:cNvSpPr txBox="1">
              <a:spLocks noChangeArrowheads="1"/>
            </p:cNvSpPr>
            <p:nvPr/>
          </p:nvSpPr>
          <p:spPr bwMode="auto">
            <a:xfrm>
              <a:off x="4462463" y="2378360"/>
              <a:ext cx="625475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 b="0">
                  <a:solidFill>
                    <a:srgbClr val="FFFF66"/>
                  </a:solidFill>
                  <a:cs typeface="+mn-cs"/>
                </a:rPr>
                <a:t>-a1</a:t>
              </a:r>
              <a:endParaRPr lang="en-US">
                <a:solidFill>
                  <a:srgbClr val="FFFF66"/>
                </a:solidFill>
                <a:cs typeface="+mn-cs"/>
              </a:endParaRPr>
            </a:p>
          </p:txBody>
        </p:sp>
        <p:sp>
          <p:nvSpPr>
            <p:cNvPr id="180339" name="Line 115"/>
            <p:cNvSpPr>
              <a:spLocks noChangeShapeType="1"/>
            </p:cNvSpPr>
            <p:nvPr/>
          </p:nvSpPr>
          <p:spPr bwMode="auto">
            <a:xfrm>
              <a:off x="5056188" y="3086385"/>
              <a:ext cx="0" cy="59055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triangl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80340" name="Line 116"/>
            <p:cNvSpPr>
              <a:spLocks noChangeShapeType="1"/>
            </p:cNvSpPr>
            <p:nvPr/>
          </p:nvSpPr>
          <p:spPr bwMode="auto">
            <a:xfrm>
              <a:off x="5056188" y="2127535"/>
              <a:ext cx="0" cy="588963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triangl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80341" name="Line 117"/>
            <p:cNvSpPr>
              <a:spLocks noChangeShapeType="1"/>
            </p:cNvSpPr>
            <p:nvPr/>
          </p:nvSpPr>
          <p:spPr bwMode="auto">
            <a:xfrm>
              <a:off x="5905500" y="3086385"/>
              <a:ext cx="0" cy="59055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triangl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80342" name="Line 118"/>
            <p:cNvSpPr>
              <a:spLocks noChangeShapeType="1"/>
            </p:cNvSpPr>
            <p:nvPr/>
          </p:nvSpPr>
          <p:spPr bwMode="auto">
            <a:xfrm>
              <a:off x="6754813" y="3086385"/>
              <a:ext cx="0" cy="59055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triangl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80343" name="Line 119"/>
            <p:cNvSpPr>
              <a:spLocks noChangeShapeType="1"/>
            </p:cNvSpPr>
            <p:nvPr/>
          </p:nvSpPr>
          <p:spPr bwMode="auto">
            <a:xfrm>
              <a:off x="7604125" y="3086385"/>
              <a:ext cx="0" cy="59055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triangl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80344" name="Line 120"/>
            <p:cNvSpPr>
              <a:spLocks noChangeShapeType="1"/>
            </p:cNvSpPr>
            <p:nvPr/>
          </p:nvSpPr>
          <p:spPr bwMode="auto">
            <a:xfrm flipH="1" flipV="1">
              <a:off x="4206875" y="2127535"/>
              <a:ext cx="0" cy="151765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80345" name="Line 121"/>
            <p:cNvSpPr>
              <a:spLocks noChangeShapeType="1"/>
            </p:cNvSpPr>
            <p:nvPr/>
          </p:nvSpPr>
          <p:spPr bwMode="auto">
            <a:xfrm>
              <a:off x="5905500" y="2127535"/>
              <a:ext cx="0" cy="588963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triangl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80346" name="Line 122"/>
            <p:cNvSpPr>
              <a:spLocks noChangeShapeType="1"/>
            </p:cNvSpPr>
            <p:nvPr/>
          </p:nvSpPr>
          <p:spPr bwMode="auto">
            <a:xfrm>
              <a:off x="6754813" y="2127535"/>
              <a:ext cx="0" cy="588963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triangl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80347" name="Line 123"/>
            <p:cNvSpPr>
              <a:spLocks noChangeShapeType="1"/>
            </p:cNvSpPr>
            <p:nvPr/>
          </p:nvSpPr>
          <p:spPr bwMode="auto">
            <a:xfrm>
              <a:off x="7604125" y="1967198"/>
              <a:ext cx="0" cy="74930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80353" name="Oval 129"/>
            <p:cNvSpPr>
              <a:spLocks noChangeArrowheads="1"/>
            </p:cNvSpPr>
            <p:nvPr/>
          </p:nvSpPr>
          <p:spPr bwMode="auto">
            <a:xfrm>
              <a:off x="6705600" y="3559460"/>
              <a:ext cx="152400" cy="152400"/>
            </a:xfrm>
            <a:prstGeom prst="ellipse">
              <a:avLst/>
            </a:prstGeom>
            <a:solidFill>
              <a:srgbClr val="FFFF66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80354" name="Oval 130"/>
            <p:cNvSpPr>
              <a:spLocks noChangeArrowheads="1"/>
            </p:cNvSpPr>
            <p:nvPr/>
          </p:nvSpPr>
          <p:spPr bwMode="auto">
            <a:xfrm>
              <a:off x="5867400" y="3559460"/>
              <a:ext cx="152400" cy="152400"/>
            </a:xfrm>
            <a:prstGeom prst="ellipse">
              <a:avLst/>
            </a:prstGeom>
            <a:solidFill>
              <a:srgbClr val="FFFF66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80355" name="Oval 131"/>
            <p:cNvSpPr>
              <a:spLocks noChangeArrowheads="1"/>
            </p:cNvSpPr>
            <p:nvPr/>
          </p:nvSpPr>
          <p:spPr bwMode="auto">
            <a:xfrm>
              <a:off x="4953000" y="3559460"/>
              <a:ext cx="152400" cy="152400"/>
            </a:xfrm>
            <a:prstGeom prst="ellipse">
              <a:avLst/>
            </a:prstGeom>
            <a:solidFill>
              <a:srgbClr val="FFFF66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80356" name="Oval 132"/>
            <p:cNvSpPr>
              <a:spLocks noChangeArrowheads="1"/>
            </p:cNvSpPr>
            <p:nvPr/>
          </p:nvSpPr>
          <p:spPr bwMode="auto">
            <a:xfrm>
              <a:off x="4114800" y="3559460"/>
              <a:ext cx="152400" cy="152400"/>
            </a:xfrm>
            <a:prstGeom prst="ellipse">
              <a:avLst/>
            </a:prstGeom>
            <a:solidFill>
              <a:srgbClr val="FFFF66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80357" name="Oval 133"/>
            <p:cNvSpPr>
              <a:spLocks noChangeArrowheads="1"/>
            </p:cNvSpPr>
            <p:nvPr/>
          </p:nvSpPr>
          <p:spPr bwMode="auto">
            <a:xfrm>
              <a:off x="7543800" y="3559460"/>
              <a:ext cx="152400" cy="152400"/>
            </a:xfrm>
            <a:prstGeom prst="ellipse">
              <a:avLst/>
            </a:prstGeom>
            <a:solidFill>
              <a:srgbClr val="FFFF66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graphicFrame>
          <p:nvGraphicFramePr>
            <p:cNvPr id="44116" name="Object 12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02228182"/>
                </p:ext>
              </p:extLst>
            </p:nvPr>
          </p:nvGraphicFramePr>
          <p:xfrm>
            <a:off x="8773083" y="2379923"/>
            <a:ext cx="1065213" cy="9588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4435" name="Equation" r:id="rId10" imgW="457200" imgH="419100" progId="Equation.3">
                    <p:embed/>
                  </p:oleObj>
                </mc:Choice>
                <mc:Fallback>
                  <p:oleObj name="Equation" r:id="rId10" imgW="457200" imgH="419100" progId="Equation.3">
                    <p:embed/>
                    <p:pic>
                      <p:nvPicPr>
                        <p:cNvPr id="0" name="Object 12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773083" y="2379923"/>
                          <a:ext cx="1065213" cy="958850"/>
                        </a:xfrm>
                        <a:prstGeom prst="rect">
                          <a:avLst/>
                        </a:prstGeom>
                        <a:solidFill>
                          <a:srgbClr val="FFFF66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4117" name="Object 12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6942213"/>
                </p:ext>
              </p:extLst>
            </p:nvPr>
          </p:nvGraphicFramePr>
          <p:xfrm>
            <a:off x="8749212" y="4359524"/>
            <a:ext cx="1115376" cy="8286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4436" name="Equation" r:id="rId12" imgW="533400" imgH="393700" progId="Equation.3">
                    <p:embed/>
                  </p:oleObj>
                </mc:Choice>
                <mc:Fallback>
                  <p:oleObj name="Equation" r:id="rId12" imgW="533400" imgH="393700" progId="Equation.3">
                    <p:embed/>
                    <p:pic>
                      <p:nvPicPr>
                        <p:cNvPr id="0" name="Object 12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749212" y="4359524"/>
                          <a:ext cx="1115376" cy="828688"/>
                        </a:xfrm>
                        <a:prstGeom prst="rect">
                          <a:avLst/>
                        </a:prstGeom>
                        <a:solidFill>
                          <a:srgbClr val="FFFF66"/>
                        </a:solidFill>
                        <a:ln>
                          <a:noFill/>
                        </a:ln>
                        <a:effectLst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" name="Oval 3"/>
          <p:cNvSpPr/>
          <p:nvPr/>
        </p:nvSpPr>
        <p:spPr bwMode="auto">
          <a:xfrm>
            <a:off x="2051720" y="1448780"/>
            <a:ext cx="5688632" cy="2736304"/>
          </a:xfrm>
          <a:prstGeom prst="ellipse">
            <a:avLst/>
          </a:prstGeom>
          <a:solidFill>
            <a:schemeClr val="bg1">
              <a:alpha val="50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22" name="Oval 121"/>
          <p:cNvSpPr/>
          <p:nvPr/>
        </p:nvSpPr>
        <p:spPr bwMode="auto">
          <a:xfrm>
            <a:off x="2123728" y="3140968"/>
            <a:ext cx="5688632" cy="2736304"/>
          </a:xfrm>
          <a:prstGeom prst="ellipse">
            <a:avLst/>
          </a:prstGeom>
          <a:solidFill>
            <a:schemeClr val="bg1">
              <a:alpha val="25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0"/>
            </a:endParaRPr>
          </a:p>
        </p:txBody>
      </p:sp>
    </p:spTree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035050"/>
            <a:ext cx="8659813" cy="528955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sz="2400" b="0" dirty="0" smtClean="0">
                <a:cs typeface="+mn-cs"/>
              </a:rPr>
              <a:t>Transposed direct form is similarly easily obtained </a:t>
            </a:r>
            <a:r>
              <a:rPr lang="en-US" sz="1600" b="0" dirty="0" smtClean="0">
                <a:cs typeface="+mn-cs"/>
              </a:rPr>
              <a:t>(after retiming ...)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b="0" dirty="0" smtClean="0">
                <a:cs typeface="+mn-cs"/>
              </a:rPr>
              <a:t>    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endParaRPr lang="en-US" b="0" dirty="0" smtClean="0">
              <a:cs typeface="+mn-cs"/>
            </a:endParaRPr>
          </a:p>
          <a:p>
            <a:pPr>
              <a:lnSpc>
                <a:spcPct val="90000"/>
              </a:lnSpc>
              <a:buFontTx/>
              <a:buNone/>
              <a:defRPr/>
            </a:pPr>
            <a:endParaRPr lang="en-US" b="0" dirty="0" smtClean="0">
              <a:cs typeface="+mn-cs"/>
            </a:endParaRPr>
          </a:p>
          <a:p>
            <a:pPr>
              <a:lnSpc>
                <a:spcPct val="90000"/>
              </a:lnSpc>
              <a:buFontTx/>
              <a:buNone/>
              <a:defRPr/>
            </a:pPr>
            <a:endParaRPr lang="en-US" b="0" dirty="0" smtClean="0">
              <a:cs typeface="+mn-cs"/>
            </a:endParaRPr>
          </a:p>
          <a:p>
            <a:pPr>
              <a:lnSpc>
                <a:spcPct val="90000"/>
              </a:lnSpc>
              <a:buFontTx/>
              <a:buNone/>
              <a:defRPr/>
            </a:pPr>
            <a:endParaRPr lang="en-US" b="0" dirty="0" smtClean="0">
              <a:cs typeface="+mn-cs"/>
            </a:endParaRPr>
          </a:p>
          <a:p>
            <a:pPr>
              <a:lnSpc>
                <a:spcPct val="90000"/>
              </a:lnSpc>
              <a:buFontTx/>
              <a:buNone/>
              <a:defRPr/>
            </a:pPr>
            <a:endParaRPr lang="en-US" b="0" dirty="0" smtClean="0">
              <a:cs typeface="+mn-cs"/>
            </a:endParaRPr>
          </a:p>
          <a:p>
            <a:pPr>
              <a:lnSpc>
                <a:spcPct val="90000"/>
              </a:lnSpc>
              <a:buFontTx/>
              <a:buNone/>
              <a:defRPr/>
            </a:pPr>
            <a:endParaRPr lang="en-US" b="0" dirty="0" smtClean="0">
              <a:cs typeface="+mn-cs"/>
            </a:endParaRPr>
          </a:p>
          <a:p>
            <a:pPr>
              <a:lnSpc>
                <a:spcPct val="90000"/>
              </a:lnSpc>
              <a:buFontTx/>
              <a:buNone/>
              <a:defRPr/>
            </a:pPr>
            <a:endParaRPr lang="en-US" b="0" dirty="0" smtClean="0">
              <a:cs typeface="+mn-cs"/>
            </a:endParaRPr>
          </a:p>
          <a:p>
            <a:pPr>
              <a:lnSpc>
                <a:spcPct val="90000"/>
              </a:lnSpc>
              <a:buFontTx/>
              <a:buNone/>
              <a:defRPr/>
            </a:pPr>
            <a:endParaRPr lang="en-US" b="0" dirty="0" smtClean="0">
              <a:cs typeface="+mn-cs"/>
            </a:endParaRP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sz="2000" u="sng" dirty="0" smtClean="0">
                <a:cs typeface="+mn-cs"/>
              </a:rPr>
              <a:t>PS</a:t>
            </a:r>
            <a:r>
              <a:rPr lang="en-US" sz="2000" b="0" dirty="0" smtClean="0">
                <a:cs typeface="+mn-cs"/>
              </a:rPr>
              <a:t> : </a:t>
            </a:r>
            <a:r>
              <a:rPr lang="en-US" sz="1800" b="0" dirty="0" smtClean="0">
                <a:cs typeface="+mn-cs"/>
              </a:rPr>
              <a:t>If all </a:t>
            </a:r>
            <a:r>
              <a:rPr lang="en-US" sz="1800" b="0" dirty="0" err="1" smtClean="0">
                <a:cs typeface="+mn-cs"/>
              </a:rPr>
              <a:t>a</a:t>
            </a:r>
            <a:r>
              <a:rPr lang="en-US" sz="1400" b="0" dirty="0" err="1" smtClean="0">
                <a:cs typeface="+mn-cs"/>
              </a:rPr>
              <a:t>i</a:t>
            </a:r>
            <a:r>
              <a:rPr lang="en-US" sz="1800" b="0" dirty="0" smtClean="0">
                <a:cs typeface="+mn-cs"/>
              </a:rPr>
              <a:t>=0 (i.e. H(z) is FIR), then this reduces to a transposed direct form FIR</a:t>
            </a:r>
            <a:endParaRPr lang="en-US" sz="1800" dirty="0" smtClean="0">
              <a:cs typeface="+mn-cs"/>
            </a:endParaRPr>
          </a:p>
        </p:txBody>
      </p:sp>
      <p:graphicFrame>
        <p:nvGraphicFramePr>
          <p:cNvPr id="47166" name="Object 1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1439536"/>
              </p:ext>
            </p:extLst>
          </p:nvPr>
        </p:nvGraphicFramePr>
        <p:xfrm>
          <a:off x="7560332" y="2600908"/>
          <a:ext cx="1296144" cy="7799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468" name="Equation" r:id="rId3" imgW="774700" imgH="419100" progId="Equation.3">
                  <p:embed/>
                </p:oleObj>
              </mc:Choice>
              <mc:Fallback>
                <p:oleObj name="Equation" r:id="rId3" imgW="774700" imgH="419100" progId="Equation.3">
                  <p:embed/>
                  <p:pic>
                    <p:nvPicPr>
                      <p:cNvPr id="0" name="Object 1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60332" y="2600908"/>
                        <a:ext cx="1296144" cy="779959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67" name="Object 1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7333925"/>
              </p:ext>
            </p:extLst>
          </p:nvPr>
        </p:nvGraphicFramePr>
        <p:xfrm>
          <a:off x="7704348" y="4113076"/>
          <a:ext cx="971550" cy="917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469" name="Equation" r:id="rId5" imgW="457200" imgH="419100" progId="Equation.3">
                  <p:embed/>
                </p:oleObj>
              </mc:Choice>
              <mc:Fallback>
                <p:oleObj name="Equation" r:id="rId5" imgW="457200" imgH="419100" progId="Equation.3">
                  <p:embed/>
                  <p:pic>
                    <p:nvPicPr>
                      <p:cNvPr id="0" name="Object 1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04348" y="4113076"/>
                        <a:ext cx="971550" cy="917575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"/>
          <p:cNvGrpSpPr/>
          <p:nvPr/>
        </p:nvGrpSpPr>
        <p:grpSpPr>
          <a:xfrm>
            <a:off x="2527523" y="1412776"/>
            <a:ext cx="4276725" cy="4106863"/>
            <a:chOff x="3454400" y="1603375"/>
            <a:chExt cx="4276725" cy="4106863"/>
          </a:xfrm>
        </p:grpSpPr>
        <p:grpSp>
          <p:nvGrpSpPr>
            <p:cNvPr id="47109" name="Group 51"/>
            <p:cNvGrpSpPr>
              <a:grpSpLocks/>
            </p:cNvGrpSpPr>
            <p:nvPr/>
          </p:nvGrpSpPr>
          <p:grpSpPr bwMode="auto">
            <a:xfrm>
              <a:off x="4524375" y="3590925"/>
              <a:ext cx="330200" cy="339725"/>
              <a:chOff x="1008" y="2092"/>
              <a:chExt cx="288" cy="288"/>
            </a:xfrm>
          </p:grpSpPr>
          <p:sp>
            <p:nvSpPr>
              <p:cNvPr id="183348" name="Rectangle 52"/>
              <p:cNvSpPr>
                <a:spLocks noChangeArrowheads="1"/>
              </p:cNvSpPr>
              <p:nvPr/>
            </p:nvSpPr>
            <p:spPr bwMode="auto">
              <a:xfrm>
                <a:off x="1008" y="2092"/>
                <a:ext cx="288" cy="288"/>
              </a:xfrm>
              <a:prstGeom prst="rect">
                <a:avLst/>
              </a:prstGeom>
              <a:noFill/>
              <a:ln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graphicFrame>
            <p:nvGraphicFramePr>
              <p:cNvPr id="47208" name="Object 53"/>
              <p:cNvGraphicFramePr>
                <a:graphicFrameLocks noChangeAspect="1"/>
              </p:cNvGraphicFramePr>
              <p:nvPr/>
            </p:nvGraphicFramePr>
            <p:xfrm>
              <a:off x="1056" y="2112"/>
              <a:ext cx="208" cy="24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7470" name="Equation" r:id="rId7" imgW="139579" imgH="164957" progId="Equation.3">
                      <p:embed/>
                    </p:oleObj>
                  </mc:Choice>
                  <mc:Fallback>
                    <p:oleObj name="Equation" r:id="rId7" imgW="139579" imgH="164957" progId="Equation.3">
                      <p:embed/>
                      <p:pic>
                        <p:nvPicPr>
                          <p:cNvPr id="0" name="Object 5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056" y="2112"/>
                            <a:ext cx="208" cy="244"/>
                          </a:xfrm>
                          <a:prstGeom prst="rect">
                            <a:avLst/>
                          </a:prstGeom>
                          <a:solidFill>
                            <a:srgbClr val="FFFF66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47110" name="Group 55"/>
            <p:cNvGrpSpPr>
              <a:grpSpLocks/>
            </p:cNvGrpSpPr>
            <p:nvPr/>
          </p:nvGrpSpPr>
          <p:grpSpPr bwMode="auto">
            <a:xfrm>
              <a:off x="5370513" y="3590925"/>
              <a:ext cx="330200" cy="339725"/>
              <a:chOff x="1008" y="2092"/>
              <a:chExt cx="288" cy="288"/>
            </a:xfrm>
          </p:grpSpPr>
          <p:sp>
            <p:nvSpPr>
              <p:cNvPr id="183352" name="Rectangle 56"/>
              <p:cNvSpPr>
                <a:spLocks noChangeArrowheads="1"/>
              </p:cNvSpPr>
              <p:nvPr/>
            </p:nvSpPr>
            <p:spPr bwMode="auto">
              <a:xfrm>
                <a:off x="1008" y="2092"/>
                <a:ext cx="288" cy="288"/>
              </a:xfrm>
              <a:prstGeom prst="rect">
                <a:avLst/>
              </a:prstGeom>
              <a:noFill/>
              <a:ln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graphicFrame>
            <p:nvGraphicFramePr>
              <p:cNvPr id="47206" name="Object 57"/>
              <p:cNvGraphicFramePr>
                <a:graphicFrameLocks noChangeAspect="1"/>
              </p:cNvGraphicFramePr>
              <p:nvPr/>
            </p:nvGraphicFramePr>
            <p:xfrm>
              <a:off x="1056" y="2112"/>
              <a:ext cx="208" cy="24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7471" name="Equation" r:id="rId9" imgW="139579" imgH="164957" progId="Equation.3">
                      <p:embed/>
                    </p:oleObj>
                  </mc:Choice>
                  <mc:Fallback>
                    <p:oleObj name="Equation" r:id="rId9" imgW="139579" imgH="164957" progId="Equation.3">
                      <p:embed/>
                      <p:pic>
                        <p:nvPicPr>
                          <p:cNvPr id="0" name="Object 5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056" y="2112"/>
                            <a:ext cx="208" cy="244"/>
                          </a:xfrm>
                          <a:prstGeom prst="rect">
                            <a:avLst/>
                          </a:prstGeom>
                          <a:solidFill>
                            <a:srgbClr val="FFFF66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47111" name="Group 58"/>
            <p:cNvGrpSpPr>
              <a:grpSpLocks/>
            </p:cNvGrpSpPr>
            <p:nvPr/>
          </p:nvGrpSpPr>
          <p:grpSpPr bwMode="auto">
            <a:xfrm>
              <a:off x="6216650" y="3590925"/>
              <a:ext cx="331788" cy="339725"/>
              <a:chOff x="1008" y="2092"/>
              <a:chExt cx="288" cy="288"/>
            </a:xfrm>
          </p:grpSpPr>
          <p:sp>
            <p:nvSpPr>
              <p:cNvPr id="183355" name="Rectangle 59"/>
              <p:cNvSpPr>
                <a:spLocks noChangeArrowheads="1"/>
              </p:cNvSpPr>
              <p:nvPr/>
            </p:nvSpPr>
            <p:spPr bwMode="auto">
              <a:xfrm>
                <a:off x="1008" y="2092"/>
                <a:ext cx="288" cy="288"/>
              </a:xfrm>
              <a:prstGeom prst="rect">
                <a:avLst/>
              </a:prstGeom>
              <a:noFill/>
              <a:ln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graphicFrame>
            <p:nvGraphicFramePr>
              <p:cNvPr id="47204" name="Object 60"/>
              <p:cNvGraphicFramePr>
                <a:graphicFrameLocks noChangeAspect="1"/>
              </p:cNvGraphicFramePr>
              <p:nvPr/>
            </p:nvGraphicFramePr>
            <p:xfrm>
              <a:off x="1056" y="2112"/>
              <a:ext cx="208" cy="24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7472" name="Equation" r:id="rId10" imgW="139579" imgH="164957" progId="Equation.3">
                      <p:embed/>
                    </p:oleObj>
                  </mc:Choice>
                  <mc:Fallback>
                    <p:oleObj name="Equation" r:id="rId10" imgW="139579" imgH="164957" progId="Equation.3">
                      <p:embed/>
                      <p:pic>
                        <p:nvPicPr>
                          <p:cNvPr id="0" name="Object 60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056" y="2112"/>
                            <a:ext cx="208" cy="244"/>
                          </a:xfrm>
                          <a:prstGeom prst="rect">
                            <a:avLst/>
                          </a:prstGeom>
                          <a:solidFill>
                            <a:srgbClr val="FFFF66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47112" name="Group 61"/>
            <p:cNvGrpSpPr>
              <a:grpSpLocks/>
            </p:cNvGrpSpPr>
            <p:nvPr/>
          </p:nvGrpSpPr>
          <p:grpSpPr bwMode="auto">
            <a:xfrm>
              <a:off x="7062788" y="3590925"/>
              <a:ext cx="330200" cy="339725"/>
              <a:chOff x="1008" y="2092"/>
              <a:chExt cx="288" cy="288"/>
            </a:xfrm>
          </p:grpSpPr>
          <p:sp>
            <p:nvSpPr>
              <p:cNvPr id="183358" name="Rectangle 62"/>
              <p:cNvSpPr>
                <a:spLocks noChangeArrowheads="1"/>
              </p:cNvSpPr>
              <p:nvPr/>
            </p:nvSpPr>
            <p:spPr bwMode="auto">
              <a:xfrm>
                <a:off x="1008" y="2092"/>
                <a:ext cx="288" cy="288"/>
              </a:xfrm>
              <a:prstGeom prst="rect">
                <a:avLst/>
              </a:prstGeom>
              <a:noFill/>
              <a:ln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graphicFrame>
            <p:nvGraphicFramePr>
              <p:cNvPr id="47202" name="Object 63"/>
              <p:cNvGraphicFramePr>
                <a:graphicFrameLocks noChangeAspect="1"/>
              </p:cNvGraphicFramePr>
              <p:nvPr/>
            </p:nvGraphicFramePr>
            <p:xfrm>
              <a:off x="1056" y="2112"/>
              <a:ext cx="208" cy="24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7473" name="Equation" r:id="rId11" imgW="139579" imgH="164957" progId="Equation.3">
                      <p:embed/>
                    </p:oleObj>
                  </mc:Choice>
                  <mc:Fallback>
                    <p:oleObj name="Equation" r:id="rId11" imgW="139579" imgH="164957" progId="Equation.3">
                      <p:embed/>
                      <p:pic>
                        <p:nvPicPr>
                          <p:cNvPr id="0" name="Object 6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056" y="2112"/>
                            <a:ext cx="208" cy="244"/>
                          </a:xfrm>
                          <a:prstGeom prst="rect">
                            <a:avLst/>
                          </a:prstGeom>
                          <a:solidFill>
                            <a:srgbClr val="FFFF66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183301" name="Line 5"/>
            <p:cNvSpPr>
              <a:spLocks noChangeShapeType="1"/>
            </p:cNvSpPr>
            <p:nvPr/>
          </p:nvSpPr>
          <p:spPr bwMode="auto">
            <a:xfrm>
              <a:off x="7569200" y="3743325"/>
              <a:ext cx="0" cy="765175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83316" name="Line 20"/>
            <p:cNvSpPr>
              <a:spLocks noChangeShapeType="1"/>
            </p:cNvSpPr>
            <p:nvPr/>
          </p:nvSpPr>
          <p:spPr bwMode="auto">
            <a:xfrm>
              <a:off x="4224338" y="5370513"/>
              <a:ext cx="3311525" cy="1587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83320" name="Oval 24"/>
            <p:cNvSpPr>
              <a:spLocks noChangeArrowheads="1"/>
            </p:cNvSpPr>
            <p:nvPr/>
          </p:nvSpPr>
          <p:spPr bwMode="auto">
            <a:xfrm>
              <a:off x="7366000" y="4465638"/>
              <a:ext cx="357188" cy="339725"/>
            </a:xfrm>
            <a:prstGeom prst="ellips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83321" name="Text Box 25"/>
            <p:cNvSpPr txBox="1">
              <a:spLocks noChangeArrowheads="1"/>
            </p:cNvSpPr>
            <p:nvPr/>
          </p:nvSpPr>
          <p:spPr bwMode="auto">
            <a:xfrm>
              <a:off x="7369175" y="4406900"/>
              <a:ext cx="354013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>
                  <a:solidFill>
                    <a:srgbClr val="FFFF66"/>
                  </a:solidFill>
                  <a:cs typeface="+mn-cs"/>
                </a:rPr>
                <a:t>x</a:t>
              </a:r>
            </a:p>
          </p:txBody>
        </p:sp>
        <p:sp>
          <p:nvSpPr>
            <p:cNvPr id="183322" name="Line 26"/>
            <p:cNvSpPr>
              <a:spLocks noChangeShapeType="1"/>
            </p:cNvSpPr>
            <p:nvPr/>
          </p:nvSpPr>
          <p:spPr bwMode="auto">
            <a:xfrm>
              <a:off x="7191375" y="4635500"/>
              <a:ext cx="176213" cy="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83323" name="Text Box 27"/>
            <p:cNvSpPr txBox="1">
              <a:spLocks noChangeArrowheads="1"/>
            </p:cNvSpPr>
            <p:nvPr/>
          </p:nvSpPr>
          <p:spPr bwMode="auto">
            <a:xfrm>
              <a:off x="6962775" y="4127500"/>
              <a:ext cx="625475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 b="0">
                  <a:solidFill>
                    <a:srgbClr val="FFFF66"/>
                  </a:solidFill>
                  <a:cs typeface="+mn-cs"/>
                </a:rPr>
                <a:t>-a4</a:t>
              </a:r>
              <a:endParaRPr lang="en-US">
                <a:solidFill>
                  <a:srgbClr val="FFFF66"/>
                </a:solidFill>
                <a:cs typeface="+mn-cs"/>
              </a:endParaRPr>
            </a:p>
          </p:txBody>
        </p:sp>
        <p:sp>
          <p:nvSpPr>
            <p:cNvPr id="183324" name="Oval 28"/>
            <p:cNvSpPr>
              <a:spLocks noChangeArrowheads="1"/>
            </p:cNvSpPr>
            <p:nvPr/>
          </p:nvSpPr>
          <p:spPr bwMode="auto">
            <a:xfrm>
              <a:off x="6538913" y="4465638"/>
              <a:ext cx="354012" cy="339725"/>
            </a:xfrm>
            <a:prstGeom prst="ellips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83325" name="Text Box 29"/>
            <p:cNvSpPr txBox="1">
              <a:spLocks noChangeArrowheads="1"/>
            </p:cNvSpPr>
            <p:nvPr/>
          </p:nvSpPr>
          <p:spPr bwMode="auto">
            <a:xfrm>
              <a:off x="6540500" y="4406900"/>
              <a:ext cx="354013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>
                  <a:solidFill>
                    <a:srgbClr val="FFFF66"/>
                  </a:solidFill>
                  <a:cs typeface="+mn-cs"/>
                </a:rPr>
                <a:t>x</a:t>
              </a:r>
            </a:p>
          </p:txBody>
        </p:sp>
        <p:sp>
          <p:nvSpPr>
            <p:cNvPr id="183326" name="Line 30"/>
            <p:cNvSpPr>
              <a:spLocks noChangeShapeType="1"/>
            </p:cNvSpPr>
            <p:nvPr/>
          </p:nvSpPr>
          <p:spPr bwMode="auto">
            <a:xfrm>
              <a:off x="6361113" y="4635500"/>
              <a:ext cx="179387" cy="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83327" name="Text Box 31"/>
            <p:cNvSpPr txBox="1">
              <a:spLocks noChangeArrowheads="1"/>
            </p:cNvSpPr>
            <p:nvPr/>
          </p:nvSpPr>
          <p:spPr bwMode="auto">
            <a:xfrm>
              <a:off x="6134100" y="4127500"/>
              <a:ext cx="625475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 b="0">
                  <a:solidFill>
                    <a:srgbClr val="FFFF66"/>
                  </a:solidFill>
                  <a:cs typeface="+mn-cs"/>
                </a:rPr>
                <a:t>-a3</a:t>
              </a:r>
              <a:endParaRPr lang="en-US">
                <a:solidFill>
                  <a:srgbClr val="FFFF66"/>
                </a:solidFill>
                <a:cs typeface="+mn-cs"/>
              </a:endParaRPr>
            </a:p>
          </p:txBody>
        </p:sp>
        <p:sp>
          <p:nvSpPr>
            <p:cNvPr id="183328" name="Oval 32"/>
            <p:cNvSpPr>
              <a:spLocks noChangeArrowheads="1"/>
            </p:cNvSpPr>
            <p:nvPr/>
          </p:nvSpPr>
          <p:spPr bwMode="auto">
            <a:xfrm>
              <a:off x="5710238" y="4465638"/>
              <a:ext cx="354012" cy="339725"/>
            </a:xfrm>
            <a:prstGeom prst="ellips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83329" name="Text Box 33"/>
            <p:cNvSpPr txBox="1">
              <a:spLocks noChangeArrowheads="1"/>
            </p:cNvSpPr>
            <p:nvPr/>
          </p:nvSpPr>
          <p:spPr bwMode="auto">
            <a:xfrm>
              <a:off x="5713413" y="4406900"/>
              <a:ext cx="354012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>
                  <a:solidFill>
                    <a:srgbClr val="FFFF66"/>
                  </a:solidFill>
                  <a:cs typeface="+mn-cs"/>
                </a:rPr>
                <a:t>x</a:t>
              </a:r>
            </a:p>
          </p:txBody>
        </p:sp>
        <p:sp>
          <p:nvSpPr>
            <p:cNvPr id="183330" name="Line 34"/>
            <p:cNvSpPr>
              <a:spLocks noChangeShapeType="1"/>
            </p:cNvSpPr>
            <p:nvPr/>
          </p:nvSpPr>
          <p:spPr bwMode="auto">
            <a:xfrm>
              <a:off x="5534025" y="4635500"/>
              <a:ext cx="177800" cy="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83331" name="Text Box 35"/>
            <p:cNvSpPr txBox="1">
              <a:spLocks noChangeArrowheads="1"/>
            </p:cNvSpPr>
            <p:nvPr/>
          </p:nvSpPr>
          <p:spPr bwMode="auto">
            <a:xfrm>
              <a:off x="5305425" y="4127500"/>
              <a:ext cx="625475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 b="0">
                  <a:solidFill>
                    <a:srgbClr val="FFFF66"/>
                  </a:solidFill>
                  <a:cs typeface="+mn-cs"/>
                </a:rPr>
                <a:t>-a2</a:t>
              </a:r>
              <a:endParaRPr lang="en-US">
                <a:solidFill>
                  <a:srgbClr val="FFFF66"/>
                </a:solidFill>
                <a:cs typeface="+mn-cs"/>
              </a:endParaRPr>
            </a:p>
          </p:txBody>
        </p:sp>
        <p:sp>
          <p:nvSpPr>
            <p:cNvPr id="183332" name="Oval 36"/>
            <p:cNvSpPr>
              <a:spLocks noChangeArrowheads="1"/>
            </p:cNvSpPr>
            <p:nvPr/>
          </p:nvSpPr>
          <p:spPr bwMode="auto">
            <a:xfrm>
              <a:off x="4879975" y="4465638"/>
              <a:ext cx="357188" cy="339725"/>
            </a:xfrm>
            <a:prstGeom prst="ellips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83333" name="Text Box 37"/>
            <p:cNvSpPr txBox="1">
              <a:spLocks noChangeArrowheads="1"/>
            </p:cNvSpPr>
            <p:nvPr/>
          </p:nvSpPr>
          <p:spPr bwMode="auto">
            <a:xfrm>
              <a:off x="4884738" y="4406900"/>
              <a:ext cx="354012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>
                  <a:solidFill>
                    <a:srgbClr val="FFFF66"/>
                  </a:solidFill>
                  <a:cs typeface="+mn-cs"/>
                </a:rPr>
                <a:t>x</a:t>
              </a:r>
            </a:p>
          </p:txBody>
        </p:sp>
        <p:sp>
          <p:nvSpPr>
            <p:cNvPr id="183334" name="Line 38"/>
            <p:cNvSpPr>
              <a:spLocks noChangeShapeType="1"/>
            </p:cNvSpPr>
            <p:nvPr/>
          </p:nvSpPr>
          <p:spPr bwMode="auto">
            <a:xfrm>
              <a:off x="4705350" y="4635500"/>
              <a:ext cx="176213" cy="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83335" name="Text Box 39"/>
            <p:cNvSpPr txBox="1">
              <a:spLocks noChangeArrowheads="1"/>
            </p:cNvSpPr>
            <p:nvPr/>
          </p:nvSpPr>
          <p:spPr bwMode="auto">
            <a:xfrm>
              <a:off x="4476750" y="4127500"/>
              <a:ext cx="627063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 b="0">
                  <a:solidFill>
                    <a:srgbClr val="FFFF66"/>
                  </a:solidFill>
                  <a:cs typeface="+mn-cs"/>
                </a:rPr>
                <a:t>-a1</a:t>
              </a:r>
              <a:endParaRPr lang="en-US">
                <a:solidFill>
                  <a:srgbClr val="FFFF66"/>
                </a:solidFill>
                <a:cs typeface="+mn-cs"/>
              </a:endParaRPr>
            </a:p>
          </p:txBody>
        </p:sp>
        <p:sp>
          <p:nvSpPr>
            <p:cNvPr id="183336" name="Line 40"/>
            <p:cNvSpPr>
              <a:spLocks noChangeShapeType="1"/>
            </p:cNvSpPr>
            <p:nvPr/>
          </p:nvSpPr>
          <p:spPr bwMode="auto">
            <a:xfrm>
              <a:off x="5062538" y="4814888"/>
              <a:ext cx="0" cy="56515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triangl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83337" name="Line 41"/>
            <p:cNvSpPr>
              <a:spLocks noChangeShapeType="1"/>
            </p:cNvSpPr>
            <p:nvPr/>
          </p:nvSpPr>
          <p:spPr bwMode="auto">
            <a:xfrm>
              <a:off x="5062538" y="3897313"/>
              <a:ext cx="0" cy="563562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triangl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83338" name="Line 42"/>
            <p:cNvSpPr>
              <a:spLocks noChangeShapeType="1"/>
            </p:cNvSpPr>
            <p:nvPr/>
          </p:nvSpPr>
          <p:spPr bwMode="auto">
            <a:xfrm>
              <a:off x="5894388" y="4814888"/>
              <a:ext cx="0" cy="56515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triangl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83339" name="Line 43"/>
            <p:cNvSpPr>
              <a:spLocks noChangeShapeType="1"/>
            </p:cNvSpPr>
            <p:nvPr/>
          </p:nvSpPr>
          <p:spPr bwMode="auto">
            <a:xfrm>
              <a:off x="6726238" y="4814888"/>
              <a:ext cx="0" cy="56515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triangl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83340" name="Line 44"/>
            <p:cNvSpPr>
              <a:spLocks noChangeShapeType="1"/>
            </p:cNvSpPr>
            <p:nvPr/>
          </p:nvSpPr>
          <p:spPr bwMode="auto">
            <a:xfrm>
              <a:off x="7559675" y="4814888"/>
              <a:ext cx="0" cy="56515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triangl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83341" name="Line 45"/>
            <p:cNvSpPr>
              <a:spLocks noChangeShapeType="1"/>
            </p:cNvSpPr>
            <p:nvPr/>
          </p:nvSpPr>
          <p:spPr bwMode="auto">
            <a:xfrm flipV="1">
              <a:off x="4225925" y="3921125"/>
              <a:ext cx="0" cy="175260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83342" name="Line 46"/>
            <p:cNvSpPr>
              <a:spLocks noChangeShapeType="1"/>
            </p:cNvSpPr>
            <p:nvPr/>
          </p:nvSpPr>
          <p:spPr bwMode="auto">
            <a:xfrm>
              <a:off x="5894388" y="3897313"/>
              <a:ext cx="0" cy="563562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triangl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83343" name="Line 47"/>
            <p:cNvSpPr>
              <a:spLocks noChangeShapeType="1"/>
            </p:cNvSpPr>
            <p:nvPr/>
          </p:nvSpPr>
          <p:spPr bwMode="auto">
            <a:xfrm>
              <a:off x="6726238" y="3897313"/>
              <a:ext cx="0" cy="563562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triangl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83345" name="Text Box 49"/>
            <p:cNvSpPr txBox="1">
              <a:spLocks noChangeArrowheads="1"/>
            </p:cNvSpPr>
            <p:nvPr/>
          </p:nvSpPr>
          <p:spPr bwMode="auto">
            <a:xfrm>
              <a:off x="3454400" y="5253038"/>
              <a:ext cx="657225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 b="0">
                  <a:solidFill>
                    <a:srgbClr val="FFFF66"/>
                  </a:solidFill>
                  <a:cs typeface="+mn-cs"/>
                </a:rPr>
                <a:t>y[k]</a:t>
              </a:r>
              <a:endParaRPr lang="en-US">
                <a:solidFill>
                  <a:srgbClr val="FFFF66"/>
                </a:solidFill>
                <a:cs typeface="+mn-cs"/>
              </a:endParaRPr>
            </a:p>
          </p:txBody>
        </p:sp>
        <p:sp>
          <p:nvSpPr>
            <p:cNvPr id="183346" name="Text Box 50"/>
            <p:cNvSpPr txBox="1">
              <a:spLocks noChangeArrowheads="1"/>
            </p:cNvSpPr>
            <p:nvPr/>
          </p:nvSpPr>
          <p:spPr bwMode="auto">
            <a:xfrm>
              <a:off x="3454400" y="1603375"/>
              <a:ext cx="674688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 b="0">
                  <a:solidFill>
                    <a:srgbClr val="FFFF66"/>
                  </a:solidFill>
                  <a:cs typeface="+mn-cs"/>
                </a:rPr>
                <a:t>u[k]</a:t>
              </a:r>
              <a:endParaRPr lang="en-US">
                <a:solidFill>
                  <a:srgbClr val="FFFF66"/>
                </a:solidFill>
                <a:cs typeface="+mn-cs"/>
              </a:endParaRPr>
            </a:p>
          </p:txBody>
        </p:sp>
        <p:sp>
          <p:nvSpPr>
            <p:cNvPr id="183360" name="Line 64"/>
            <p:cNvSpPr>
              <a:spLocks noChangeShapeType="1"/>
            </p:cNvSpPr>
            <p:nvPr/>
          </p:nvSpPr>
          <p:spPr bwMode="auto">
            <a:xfrm>
              <a:off x="4205288" y="2114550"/>
              <a:ext cx="3332162" cy="1588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83364" name="Line 68"/>
            <p:cNvSpPr>
              <a:spLocks noChangeShapeType="1"/>
            </p:cNvSpPr>
            <p:nvPr/>
          </p:nvSpPr>
          <p:spPr bwMode="auto">
            <a:xfrm>
              <a:off x="4213225" y="1908175"/>
              <a:ext cx="0" cy="765175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83365" name="Line 69"/>
            <p:cNvSpPr>
              <a:spLocks noChangeShapeType="1"/>
            </p:cNvSpPr>
            <p:nvPr/>
          </p:nvSpPr>
          <p:spPr bwMode="auto">
            <a:xfrm>
              <a:off x="4237038" y="3009900"/>
              <a:ext cx="0" cy="56515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83366" name="Line 70"/>
            <p:cNvSpPr>
              <a:spLocks noChangeShapeType="1"/>
            </p:cNvSpPr>
            <p:nvPr/>
          </p:nvSpPr>
          <p:spPr bwMode="auto">
            <a:xfrm>
              <a:off x="7551738" y="2106613"/>
              <a:ext cx="0" cy="56515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83367" name="Line 71"/>
            <p:cNvSpPr>
              <a:spLocks noChangeShapeType="1"/>
            </p:cNvSpPr>
            <p:nvPr/>
          </p:nvSpPr>
          <p:spPr bwMode="auto">
            <a:xfrm flipH="1">
              <a:off x="7556500" y="3044825"/>
              <a:ext cx="1588" cy="700088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83368" name="Line 72"/>
            <p:cNvSpPr>
              <a:spLocks noChangeShapeType="1"/>
            </p:cNvSpPr>
            <p:nvPr/>
          </p:nvSpPr>
          <p:spPr bwMode="auto">
            <a:xfrm>
              <a:off x="6721475" y="2106613"/>
              <a:ext cx="0" cy="56515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83369" name="Line 73"/>
            <p:cNvSpPr>
              <a:spLocks noChangeShapeType="1"/>
            </p:cNvSpPr>
            <p:nvPr/>
          </p:nvSpPr>
          <p:spPr bwMode="auto">
            <a:xfrm>
              <a:off x="6721475" y="3008313"/>
              <a:ext cx="0" cy="566737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83370" name="Line 74"/>
            <p:cNvSpPr>
              <a:spLocks noChangeShapeType="1"/>
            </p:cNvSpPr>
            <p:nvPr/>
          </p:nvSpPr>
          <p:spPr bwMode="auto">
            <a:xfrm>
              <a:off x="5892800" y="2106613"/>
              <a:ext cx="0" cy="56515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83371" name="Line 75"/>
            <p:cNvSpPr>
              <a:spLocks noChangeShapeType="1"/>
            </p:cNvSpPr>
            <p:nvPr/>
          </p:nvSpPr>
          <p:spPr bwMode="auto">
            <a:xfrm>
              <a:off x="5894388" y="3008313"/>
              <a:ext cx="0" cy="566737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83372" name="Line 76"/>
            <p:cNvSpPr>
              <a:spLocks noChangeShapeType="1"/>
            </p:cNvSpPr>
            <p:nvPr/>
          </p:nvSpPr>
          <p:spPr bwMode="auto">
            <a:xfrm flipH="1">
              <a:off x="5064125" y="2125663"/>
              <a:ext cx="3175" cy="54610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grpSp>
          <p:nvGrpSpPr>
            <p:cNvPr id="47151" name="Group 77"/>
            <p:cNvGrpSpPr>
              <a:grpSpLocks/>
            </p:cNvGrpSpPr>
            <p:nvPr/>
          </p:nvGrpSpPr>
          <p:grpSpPr bwMode="auto">
            <a:xfrm>
              <a:off x="3700463" y="2328863"/>
              <a:ext cx="4030662" cy="742950"/>
              <a:chOff x="2460" y="2808"/>
              <a:chExt cx="2555" cy="466"/>
            </a:xfrm>
          </p:grpSpPr>
          <p:sp>
            <p:nvSpPr>
              <p:cNvPr id="183374" name="Oval 78"/>
              <p:cNvSpPr>
                <a:spLocks noChangeArrowheads="1"/>
              </p:cNvSpPr>
              <p:nvPr/>
            </p:nvSpPr>
            <p:spPr bwMode="auto">
              <a:xfrm>
                <a:off x="2686" y="3022"/>
                <a:ext cx="207" cy="213"/>
              </a:xfrm>
              <a:prstGeom prst="ellipse">
                <a:avLst/>
              </a:prstGeom>
              <a:noFill/>
              <a:ln w="9525">
                <a:solidFill>
                  <a:srgbClr val="FFFF66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83375" name="Text Box 79"/>
              <p:cNvSpPr txBox="1">
                <a:spLocks noChangeArrowheads="1"/>
              </p:cNvSpPr>
              <p:nvPr/>
            </p:nvSpPr>
            <p:spPr bwMode="auto">
              <a:xfrm>
                <a:off x="2684" y="2988"/>
                <a:ext cx="206" cy="28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>
                    <a:solidFill>
                      <a:srgbClr val="FFFF66"/>
                    </a:solidFill>
                    <a:cs typeface="+mn-cs"/>
                  </a:rPr>
                  <a:t>x</a:t>
                </a:r>
              </a:p>
            </p:txBody>
          </p:sp>
          <p:sp>
            <p:nvSpPr>
              <p:cNvPr id="183376" name="Line 80"/>
              <p:cNvSpPr>
                <a:spLocks noChangeShapeType="1"/>
              </p:cNvSpPr>
              <p:nvPr/>
            </p:nvSpPr>
            <p:spPr bwMode="auto">
              <a:xfrm>
                <a:off x="2575" y="3129"/>
                <a:ext cx="125" cy="0"/>
              </a:xfrm>
              <a:prstGeom prst="line">
                <a:avLst/>
              </a:prstGeom>
              <a:noFill/>
              <a:ln w="9525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83377" name="Text Box 81"/>
              <p:cNvSpPr txBox="1">
                <a:spLocks noChangeArrowheads="1"/>
              </p:cNvSpPr>
              <p:nvPr/>
            </p:nvSpPr>
            <p:spPr bwMode="auto">
              <a:xfrm>
                <a:off x="2460" y="2809"/>
                <a:ext cx="332" cy="2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 b="0">
                    <a:solidFill>
                      <a:srgbClr val="FFFF66"/>
                    </a:solidFill>
                    <a:cs typeface="+mn-cs"/>
                  </a:rPr>
                  <a:t>bo</a:t>
                </a:r>
                <a:endParaRPr lang="en-US">
                  <a:solidFill>
                    <a:srgbClr val="FFFF66"/>
                  </a:solidFill>
                  <a:cs typeface="+mn-cs"/>
                </a:endParaRPr>
              </a:p>
            </p:txBody>
          </p:sp>
          <p:sp>
            <p:nvSpPr>
              <p:cNvPr id="183378" name="Oval 82"/>
              <p:cNvSpPr>
                <a:spLocks noChangeArrowheads="1"/>
              </p:cNvSpPr>
              <p:nvPr/>
            </p:nvSpPr>
            <p:spPr bwMode="auto">
              <a:xfrm>
                <a:off x="4787" y="3022"/>
                <a:ext cx="226" cy="213"/>
              </a:xfrm>
              <a:prstGeom prst="ellipse">
                <a:avLst/>
              </a:prstGeom>
              <a:noFill/>
              <a:ln w="9525">
                <a:solidFill>
                  <a:srgbClr val="FFFF66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83379" name="Text Box 83"/>
              <p:cNvSpPr txBox="1">
                <a:spLocks noChangeArrowheads="1"/>
              </p:cNvSpPr>
              <p:nvPr/>
            </p:nvSpPr>
            <p:spPr bwMode="auto">
              <a:xfrm>
                <a:off x="4791" y="2988"/>
                <a:ext cx="224" cy="28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>
                    <a:solidFill>
                      <a:srgbClr val="FFFF66"/>
                    </a:solidFill>
                    <a:cs typeface="+mn-cs"/>
                  </a:rPr>
                  <a:t>x</a:t>
                </a:r>
              </a:p>
            </p:txBody>
          </p:sp>
          <p:sp>
            <p:nvSpPr>
              <p:cNvPr id="183380" name="Line 84"/>
              <p:cNvSpPr>
                <a:spLocks noChangeShapeType="1"/>
              </p:cNvSpPr>
              <p:nvPr/>
            </p:nvSpPr>
            <p:spPr bwMode="auto">
              <a:xfrm>
                <a:off x="4676" y="3129"/>
                <a:ext cx="112" cy="0"/>
              </a:xfrm>
              <a:prstGeom prst="line">
                <a:avLst/>
              </a:prstGeom>
              <a:noFill/>
              <a:ln w="9525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83381" name="Text Box 85"/>
              <p:cNvSpPr txBox="1">
                <a:spLocks noChangeArrowheads="1"/>
              </p:cNvSpPr>
              <p:nvPr/>
            </p:nvSpPr>
            <p:spPr bwMode="auto">
              <a:xfrm>
                <a:off x="4560" y="2809"/>
                <a:ext cx="332" cy="2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 b="0">
                    <a:solidFill>
                      <a:srgbClr val="FFFF66"/>
                    </a:solidFill>
                    <a:cs typeface="+mn-cs"/>
                  </a:rPr>
                  <a:t>b4</a:t>
                </a:r>
                <a:endParaRPr lang="en-US">
                  <a:solidFill>
                    <a:srgbClr val="FFFF66"/>
                  </a:solidFill>
                  <a:cs typeface="+mn-cs"/>
                </a:endParaRPr>
              </a:p>
            </p:txBody>
          </p:sp>
          <p:sp>
            <p:nvSpPr>
              <p:cNvPr id="183382" name="Oval 86"/>
              <p:cNvSpPr>
                <a:spLocks noChangeArrowheads="1"/>
              </p:cNvSpPr>
              <p:nvPr/>
            </p:nvSpPr>
            <p:spPr bwMode="auto">
              <a:xfrm>
                <a:off x="4262" y="3022"/>
                <a:ext cx="207" cy="213"/>
              </a:xfrm>
              <a:prstGeom prst="ellipse">
                <a:avLst/>
              </a:prstGeom>
              <a:noFill/>
              <a:ln w="9525">
                <a:solidFill>
                  <a:srgbClr val="FFFF66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83383" name="Text Box 87"/>
              <p:cNvSpPr txBox="1">
                <a:spLocks noChangeArrowheads="1"/>
              </p:cNvSpPr>
              <p:nvPr/>
            </p:nvSpPr>
            <p:spPr bwMode="auto">
              <a:xfrm>
                <a:off x="4260" y="2988"/>
                <a:ext cx="206" cy="28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>
                    <a:solidFill>
                      <a:srgbClr val="FFFF66"/>
                    </a:solidFill>
                    <a:cs typeface="+mn-cs"/>
                  </a:rPr>
                  <a:t>x</a:t>
                </a:r>
              </a:p>
            </p:txBody>
          </p:sp>
          <p:sp>
            <p:nvSpPr>
              <p:cNvPr id="183384" name="Line 88"/>
              <p:cNvSpPr>
                <a:spLocks noChangeShapeType="1"/>
              </p:cNvSpPr>
              <p:nvPr/>
            </p:nvSpPr>
            <p:spPr bwMode="auto">
              <a:xfrm>
                <a:off x="4150" y="3129"/>
                <a:ext cx="131" cy="0"/>
              </a:xfrm>
              <a:prstGeom prst="line">
                <a:avLst/>
              </a:prstGeom>
              <a:noFill/>
              <a:ln w="9525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83385" name="Text Box 89"/>
              <p:cNvSpPr txBox="1">
                <a:spLocks noChangeArrowheads="1"/>
              </p:cNvSpPr>
              <p:nvPr/>
            </p:nvSpPr>
            <p:spPr bwMode="auto">
              <a:xfrm>
                <a:off x="4033" y="2809"/>
                <a:ext cx="333" cy="2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 b="0">
                    <a:solidFill>
                      <a:srgbClr val="FFFF66"/>
                    </a:solidFill>
                    <a:cs typeface="+mn-cs"/>
                  </a:rPr>
                  <a:t>b3</a:t>
                </a:r>
                <a:endParaRPr lang="en-US">
                  <a:solidFill>
                    <a:srgbClr val="FFFF66"/>
                  </a:solidFill>
                  <a:cs typeface="+mn-cs"/>
                </a:endParaRPr>
              </a:p>
            </p:txBody>
          </p:sp>
          <p:sp>
            <p:nvSpPr>
              <p:cNvPr id="183386" name="Oval 90"/>
              <p:cNvSpPr>
                <a:spLocks noChangeArrowheads="1"/>
              </p:cNvSpPr>
              <p:nvPr/>
            </p:nvSpPr>
            <p:spPr bwMode="auto">
              <a:xfrm>
                <a:off x="3737" y="3022"/>
                <a:ext cx="225" cy="213"/>
              </a:xfrm>
              <a:prstGeom prst="ellipse">
                <a:avLst/>
              </a:prstGeom>
              <a:noFill/>
              <a:ln w="9525">
                <a:solidFill>
                  <a:srgbClr val="FFFF66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83387" name="Text Box 91"/>
              <p:cNvSpPr txBox="1">
                <a:spLocks noChangeArrowheads="1"/>
              </p:cNvSpPr>
              <p:nvPr/>
            </p:nvSpPr>
            <p:spPr bwMode="auto">
              <a:xfrm>
                <a:off x="3739" y="2988"/>
                <a:ext cx="224" cy="28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>
                    <a:solidFill>
                      <a:srgbClr val="FFFF66"/>
                    </a:solidFill>
                    <a:cs typeface="+mn-cs"/>
                  </a:rPr>
                  <a:t>x</a:t>
                </a:r>
              </a:p>
            </p:txBody>
          </p:sp>
          <p:sp>
            <p:nvSpPr>
              <p:cNvPr id="183388" name="Line 92"/>
              <p:cNvSpPr>
                <a:spLocks noChangeShapeType="1"/>
              </p:cNvSpPr>
              <p:nvPr/>
            </p:nvSpPr>
            <p:spPr bwMode="auto">
              <a:xfrm>
                <a:off x="3625" y="3129"/>
                <a:ext cx="113" cy="0"/>
              </a:xfrm>
              <a:prstGeom prst="line">
                <a:avLst/>
              </a:prstGeom>
              <a:noFill/>
              <a:ln w="9525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83389" name="Text Box 93"/>
              <p:cNvSpPr txBox="1">
                <a:spLocks noChangeArrowheads="1"/>
              </p:cNvSpPr>
              <p:nvPr/>
            </p:nvSpPr>
            <p:spPr bwMode="auto">
              <a:xfrm>
                <a:off x="3512" y="2809"/>
                <a:ext cx="331" cy="2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 b="0">
                    <a:solidFill>
                      <a:srgbClr val="FFFF66"/>
                    </a:solidFill>
                    <a:cs typeface="+mn-cs"/>
                  </a:rPr>
                  <a:t>b2</a:t>
                </a:r>
                <a:endParaRPr lang="en-US">
                  <a:solidFill>
                    <a:srgbClr val="FFFF66"/>
                  </a:solidFill>
                  <a:cs typeface="+mn-cs"/>
                </a:endParaRPr>
              </a:p>
            </p:txBody>
          </p:sp>
          <p:sp>
            <p:nvSpPr>
              <p:cNvPr id="183390" name="Oval 94"/>
              <p:cNvSpPr>
                <a:spLocks noChangeArrowheads="1"/>
              </p:cNvSpPr>
              <p:nvPr/>
            </p:nvSpPr>
            <p:spPr bwMode="auto">
              <a:xfrm>
                <a:off x="3211" y="3022"/>
                <a:ext cx="226" cy="213"/>
              </a:xfrm>
              <a:prstGeom prst="ellipse">
                <a:avLst/>
              </a:prstGeom>
              <a:noFill/>
              <a:ln w="9525">
                <a:solidFill>
                  <a:srgbClr val="FFFF66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83391" name="Text Box 95"/>
              <p:cNvSpPr txBox="1">
                <a:spLocks noChangeArrowheads="1"/>
              </p:cNvSpPr>
              <p:nvPr/>
            </p:nvSpPr>
            <p:spPr bwMode="auto">
              <a:xfrm>
                <a:off x="3214" y="2987"/>
                <a:ext cx="224" cy="28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>
                    <a:solidFill>
                      <a:srgbClr val="FFFF66"/>
                    </a:solidFill>
                    <a:cs typeface="+mn-cs"/>
                  </a:rPr>
                  <a:t>x</a:t>
                </a:r>
              </a:p>
            </p:txBody>
          </p:sp>
          <p:sp>
            <p:nvSpPr>
              <p:cNvPr id="183392" name="Line 96"/>
              <p:cNvSpPr>
                <a:spLocks noChangeShapeType="1"/>
              </p:cNvSpPr>
              <p:nvPr/>
            </p:nvSpPr>
            <p:spPr bwMode="auto">
              <a:xfrm>
                <a:off x="3100" y="3129"/>
                <a:ext cx="112" cy="0"/>
              </a:xfrm>
              <a:prstGeom prst="line">
                <a:avLst/>
              </a:prstGeom>
              <a:noFill/>
              <a:ln w="9525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83393" name="Text Box 97"/>
              <p:cNvSpPr txBox="1">
                <a:spLocks noChangeArrowheads="1"/>
              </p:cNvSpPr>
              <p:nvPr/>
            </p:nvSpPr>
            <p:spPr bwMode="auto">
              <a:xfrm>
                <a:off x="2986" y="2808"/>
                <a:ext cx="332" cy="2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 b="0">
                    <a:solidFill>
                      <a:srgbClr val="FFFF66"/>
                    </a:solidFill>
                    <a:cs typeface="+mn-cs"/>
                  </a:rPr>
                  <a:t>b1</a:t>
                </a:r>
                <a:endParaRPr lang="en-US">
                  <a:solidFill>
                    <a:srgbClr val="FFFF66"/>
                  </a:solidFill>
                  <a:cs typeface="+mn-cs"/>
                </a:endParaRPr>
              </a:p>
            </p:txBody>
          </p:sp>
        </p:grpSp>
        <p:sp>
          <p:nvSpPr>
            <p:cNvPr id="183394" name="Line 98"/>
            <p:cNvSpPr>
              <a:spLocks noChangeShapeType="1"/>
            </p:cNvSpPr>
            <p:nvPr/>
          </p:nvSpPr>
          <p:spPr bwMode="auto">
            <a:xfrm>
              <a:off x="5065713" y="3008313"/>
              <a:ext cx="0" cy="566737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83395" name="Oval 99"/>
            <p:cNvSpPr>
              <a:spLocks noChangeArrowheads="1"/>
            </p:cNvSpPr>
            <p:nvPr/>
          </p:nvSpPr>
          <p:spPr bwMode="auto">
            <a:xfrm>
              <a:off x="4059238" y="3575050"/>
              <a:ext cx="355600" cy="339725"/>
            </a:xfrm>
            <a:prstGeom prst="ellips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83396" name="Text Box 100"/>
            <p:cNvSpPr txBox="1">
              <a:spLocks noChangeArrowheads="1"/>
            </p:cNvSpPr>
            <p:nvPr/>
          </p:nvSpPr>
          <p:spPr bwMode="auto">
            <a:xfrm>
              <a:off x="4056063" y="3517900"/>
              <a:ext cx="36195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>
                  <a:solidFill>
                    <a:srgbClr val="FFFF66"/>
                  </a:solidFill>
                  <a:cs typeface="+mn-cs"/>
                </a:rPr>
                <a:t>+</a:t>
              </a:r>
            </a:p>
          </p:txBody>
        </p:sp>
        <p:sp>
          <p:nvSpPr>
            <p:cNvPr id="183397" name="Oval 101"/>
            <p:cNvSpPr>
              <a:spLocks noChangeArrowheads="1"/>
            </p:cNvSpPr>
            <p:nvPr/>
          </p:nvSpPr>
          <p:spPr bwMode="auto">
            <a:xfrm>
              <a:off x="6545263" y="3575050"/>
              <a:ext cx="354012" cy="339725"/>
            </a:xfrm>
            <a:prstGeom prst="ellips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83398" name="Text Box 102"/>
            <p:cNvSpPr txBox="1">
              <a:spLocks noChangeArrowheads="1"/>
            </p:cNvSpPr>
            <p:nvPr/>
          </p:nvSpPr>
          <p:spPr bwMode="auto">
            <a:xfrm>
              <a:off x="6543675" y="3517900"/>
              <a:ext cx="36195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>
                  <a:solidFill>
                    <a:srgbClr val="FFFF66"/>
                  </a:solidFill>
                  <a:cs typeface="+mn-cs"/>
                </a:rPr>
                <a:t>+</a:t>
              </a:r>
            </a:p>
          </p:txBody>
        </p:sp>
        <p:sp>
          <p:nvSpPr>
            <p:cNvPr id="183399" name="Oval 103"/>
            <p:cNvSpPr>
              <a:spLocks noChangeArrowheads="1"/>
            </p:cNvSpPr>
            <p:nvPr/>
          </p:nvSpPr>
          <p:spPr bwMode="auto">
            <a:xfrm>
              <a:off x="5716588" y="3575050"/>
              <a:ext cx="355600" cy="339725"/>
            </a:xfrm>
            <a:prstGeom prst="ellips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83400" name="Text Box 104"/>
            <p:cNvSpPr txBox="1">
              <a:spLocks noChangeArrowheads="1"/>
            </p:cNvSpPr>
            <p:nvPr/>
          </p:nvSpPr>
          <p:spPr bwMode="auto">
            <a:xfrm>
              <a:off x="5713413" y="3517900"/>
              <a:ext cx="36195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>
                  <a:solidFill>
                    <a:srgbClr val="FFFF66"/>
                  </a:solidFill>
                  <a:cs typeface="+mn-cs"/>
                </a:rPr>
                <a:t>+</a:t>
              </a:r>
            </a:p>
          </p:txBody>
        </p:sp>
        <p:sp>
          <p:nvSpPr>
            <p:cNvPr id="183401" name="Oval 105"/>
            <p:cNvSpPr>
              <a:spLocks noChangeArrowheads="1"/>
            </p:cNvSpPr>
            <p:nvPr/>
          </p:nvSpPr>
          <p:spPr bwMode="auto">
            <a:xfrm>
              <a:off x="4876800" y="3590925"/>
              <a:ext cx="354013" cy="339725"/>
            </a:xfrm>
            <a:prstGeom prst="ellips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83402" name="Text Box 106"/>
            <p:cNvSpPr txBox="1">
              <a:spLocks noChangeArrowheads="1"/>
            </p:cNvSpPr>
            <p:nvPr/>
          </p:nvSpPr>
          <p:spPr bwMode="auto">
            <a:xfrm>
              <a:off x="4886325" y="3517900"/>
              <a:ext cx="36195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>
                  <a:solidFill>
                    <a:srgbClr val="FFFF66"/>
                  </a:solidFill>
                  <a:cs typeface="+mn-cs"/>
                </a:rPr>
                <a:t>+</a:t>
              </a:r>
            </a:p>
          </p:txBody>
        </p:sp>
        <p:sp>
          <p:nvSpPr>
            <p:cNvPr id="183403" name="Line 107"/>
            <p:cNvSpPr>
              <a:spLocks noChangeShapeType="1"/>
            </p:cNvSpPr>
            <p:nvPr/>
          </p:nvSpPr>
          <p:spPr bwMode="auto">
            <a:xfrm flipH="1">
              <a:off x="5241925" y="3743325"/>
              <a:ext cx="128588" cy="3175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83404" name="Line 108"/>
            <p:cNvSpPr>
              <a:spLocks noChangeShapeType="1"/>
            </p:cNvSpPr>
            <p:nvPr/>
          </p:nvSpPr>
          <p:spPr bwMode="auto">
            <a:xfrm flipH="1">
              <a:off x="6070600" y="3743325"/>
              <a:ext cx="146050" cy="3175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83405" name="Line 109"/>
            <p:cNvSpPr>
              <a:spLocks noChangeShapeType="1"/>
            </p:cNvSpPr>
            <p:nvPr/>
          </p:nvSpPr>
          <p:spPr bwMode="auto">
            <a:xfrm flipH="1">
              <a:off x="6899275" y="3743325"/>
              <a:ext cx="163513" cy="3175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83406" name="Line 110"/>
            <p:cNvSpPr>
              <a:spLocks noChangeShapeType="1"/>
            </p:cNvSpPr>
            <p:nvPr/>
          </p:nvSpPr>
          <p:spPr bwMode="auto">
            <a:xfrm flipH="1">
              <a:off x="4413250" y="3743325"/>
              <a:ext cx="111125" cy="3175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83411" name="Line 115"/>
            <p:cNvSpPr>
              <a:spLocks noChangeShapeType="1"/>
            </p:cNvSpPr>
            <p:nvPr/>
          </p:nvSpPr>
          <p:spPr bwMode="auto">
            <a:xfrm flipH="1">
              <a:off x="7415213" y="3743325"/>
              <a:ext cx="141287" cy="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83422" name="Oval 126"/>
            <p:cNvSpPr>
              <a:spLocks noChangeArrowheads="1"/>
            </p:cNvSpPr>
            <p:nvPr/>
          </p:nvSpPr>
          <p:spPr bwMode="auto">
            <a:xfrm>
              <a:off x="6624638" y="2060575"/>
              <a:ext cx="152400" cy="152400"/>
            </a:xfrm>
            <a:prstGeom prst="ellipse">
              <a:avLst/>
            </a:prstGeom>
            <a:solidFill>
              <a:srgbClr val="FFFF66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83423" name="Oval 127"/>
            <p:cNvSpPr>
              <a:spLocks noChangeArrowheads="1"/>
            </p:cNvSpPr>
            <p:nvPr/>
          </p:nvSpPr>
          <p:spPr bwMode="auto">
            <a:xfrm>
              <a:off x="5832475" y="2060575"/>
              <a:ext cx="152400" cy="152400"/>
            </a:xfrm>
            <a:prstGeom prst="ellipse">
              <a:avLst/>
            </a:prstGeom>
            <a:solidFill>
              <a:srgbClr val="FFFF66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83424" name="Oval 128"/>
            <p:cNvSpPr>
              <a:spLocks noChangeArrowheads="1"/>
            </p:cNvSpPr>
            <p:nvPr/>
          </p:nvSpPr>
          <p:spPr bwMode="auto">
            <a:xfrm>
              <a:off x="4967288" y="2060575"/>
              <a:ext cx="152400" cy="152400"/>
            </a:xfrm>
            <a:prstGeom prst="ellipse">
              <a:avLst/>
            </a:prstGeom>
            <a:solidFill>
              <a:srgbClr val="FFFF66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83425" name="Oval 129"/>
            <p:cNvSpPr>
              <a:spLocks noChangeArrowheads="1"/>
            </p:cNvSpPr>
            <p:nvPr/>
          </p:nvSpPr>
          <p:spPr bwMode="auto">
            <a:xfrm>
              <a:off x="4140200" y="2060575"/>
              <a:ext cx="152400" cy="152400"/>
            </a:xfrm>
            <a:prstGeom prst="ellipse">
              <a:avLst/>
            </a:prstGeom>
            <a:solidFill>
              <a:srgbClr val="FFFF66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83426" name="Oval 130"/>
            <p:cNvSpPr>
              <a:spLocks noChangeArrowheads="1"/>
            </p:cNvSpPr>
            <p:nvPr/>
          </p:nvSpPr>
          <p:spPr bwMode="auto">
            <a:xfrm>
              <a:off x="4176713" y="5300663"/>
              <a:ext cx="152400" cy="152400"/>
            </a:xfrm>
            <a:prstGeom prst="ellipse">
              <a:avLst/>
            </a:prstGeom>
            <a:solidFill>
              <a:srgbClr val="FFFF66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83427" name="Oval 131"/>
            <p:cNvSpPr>
              <a:spLocks noChangeArrowheads="1"/>
            </p:cNvSpPr>
            <p:nvPr/>
          </p:nvSpPr>
          <p:spPr bwMode="auto">
            <a:xfrm>
              <a:off x="6624638" y="5265738"/>
              <a:ext cx="152400" cy="152400"/>
            </a:xfrm>
            <a:prstGeom prst="ellipse">
              <a:avLst/>
            </a:prstGeom>
            <a:solidFill>
              <a:srgbClr val="FFFF66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83428" name="Oval 132"/>
            <p:cNvSpPr>
              <a:spLocks noChangeArrowheads="1"/>
            </p:cNvSpPr>
            <p:nvPr/>
          </p:nvSpPr>
          <p:spPr bwMode="auto">
            <a:xfrm>
              <a:off x="5832475" y="5300663"/>
              <a:ext cx="152400" cy="152400"/>
            </a:xfrm>
            <a:prstGeom prst="ellipse">
              <a:avLst/>
            </a:prstGeom>
            <a:solidFill>
              <a:srgbClr val="FFFF66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83429" name="Oval 133"/>
            <p:cNvSpPr>
              <a:spLocks noChangeArrowheads="1"/>
            </p:cNvSpPr>
            <p:nvPr/>
          </p:nvSpPr>
          <p:spPr bwMode="auto">
            <a:xfrm>
              <a:off x="4967288" y="5300663"/>
              <a:ext cx="152400" cy="152400"/>
            </a:xfrm>
            <a:prstGeom prst="ellipse">
              <a:avLst/>
            </a:prstGeom>
            <a:solidFill>
              <a:srgbClr val="FFFF66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83430" name="Oval 134"/>
            <p:cNvSpPr>
              <a:spLocks noChangeArrowheads="1"/>
            </p:cNvSpPr>
            <p:nvPr/>
          </p:nvSpPr>
          <p:spPr bwMode="auto">
            <a:xfrm>
              <a:off x="7488238" y="3644900"/>
              <a:ext cx="152400" cy="152400"/>
            </a:xfrm>
            <a:prstGeom prst="ellipse">
              <a:avLst/>
            </a:prstGeom>
            <a:solidFill>
              <a:srgbClr val="FFFF66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grpSp>
        <p:nvGrpSpPr>
          <p:cNvPr id="47178" name="Group 135"/>
          <p:cNvGrpSpPr>
            <a:grpSpLocks/>
          </p:cNvGrpSpPr>
          <p:nvPr/>
        </p:nvGrpSpPr>
        <p:grpSpPr bwMode="auto">
          <a:xfrm>
            <a:off x="5903913" y="6200775"/>
            <a:ext cx="2698750" cy="144463"/>
            <a:chOff x="612" y="3475"/>
            <a:chExt cx="1429" cy="91"/>
          </a:xfrm>
        </p:grpSpPr>
        <p:sp>
          <p:nvSpPr>
            <p:cNvPr id="183432" name="Line 136"/>
            <p:cNvSpPr>
              <a:spLocks noChangeShapeType="1"/>
            </p:cNvSpPr>
            <p:nvPr/>
          </p:nvSpPr>
          <p:spPr bwMode="auto">
            <a:xfrm>
              <a:off x="612" y="3475"/>
              <a:ext cx="1429" cy="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83433" name="Line 137"/>
            <p:cNvSpPr>
              <a:spLocks noChangeShapeType="1"/>
            </p:cNvSpPr>
            <p:nvPr/>
          </p:nvSpPr>
          <p:spPr bwMode="auto">
            <a:xfrm>
              <a:off x="612" y="3566"/>
              <a:ext cx="1429" cy="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107" name="Rectangle 2"/>
          <p:cNvSpPr>
            <a:spLocks noGrp="1" noChangeArrowheads="1"/>
          </p:cNvSpPr>
          <p:nvPr>
            <p:ph type="title"/>
          </p:nvPr>
        </p:nvSpPr>
        <p:spPr>
          <a:xfrm>
            <a:off x="292100" y="93663"/>
            <a:ext cx="8547100" cy="781050"/>
          </a:xfrm>
        </p:spPr>
        <p:txBody>
          <a:bodyPr/>
          <a:lstStyle/>
          <a:p>
            <a:pPr>
              <a:defRPr/>
            </a:pPr>
            <a:r>
              <a:rPr lang="en-US" sz="3200" dirty="0" smtClean="0">
                <a:cs typeface="+mj-cs"/>
              </a:rPr>
              <a:t>IIR / 2. Transposed Direct Form</a:t>
            </a:r>
          </a:p>
        </p:txBody>
      </p:sp>
      <p:sp>
        <p:nvSpPr>
          <p:cNvPr id="219" name="Oval 218"/>
          <p:cNvSpPr/>
          <p:nvPr/>
        </p:nvSpPr>
        <p:spPr bwMode="auto">
          <a:xfrm>
            <a:off x="2051720" y="1448780"/>
            <a:ext cx="5688632" cy="2736304"/>
          </a:xfrm>
          <a:prstGeom prst="ellipse">
            <a:avLst/>
          </a:prstGeom>
          <a:solidFill>
            <a:schemeClr val="bg1">
              <a:alpha val="50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220" name="Oval 219"/>
          <p:cNvSpPr/>
          <p:nvPr/>
        </p:nvSpPr>
        <p:spPr bwMode="auto">
          <a:xfrm>
            <a:off x="2123728" y="3140968"/>
            <a:ext cx="5688632" cy="2736304"/>
          </a:xfrm>
          <a:prstGeom prst="ellipse">
            <a:avLst/>
          </a:prstGeom>
          <a:solidFill>
            <a:schemeClr val="bg1">
              <a:alpha val="25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0"/>
            </a:endParaRPr>
          </a:p>
        </p:txBody>
      </p:sp>
    </p:spTree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055774"/>
            <a:ext cx="8623684" cy="5289550"/>
          </a:xfrm>
        </p:spPr>
        <p:txBody>
          <a:bodyPr/>
          <a:lstStyle/>
          <a:p>
            <a:pPr>
              <a:lnSpc>
                <a:spcPct val="70000"/>
              </a:lnSpc>
              <a:spcBef>
                <a:spcPts val="1200"/>
              </a:spcBef>
              <a:defRPr/>
            </a:pPr>
            <a:r>
              <a:rPr lang="en-US" sz="2400" b="0" u="sng" dirty="0" smtClean="0">
                <a:cs typeface="+mn-cs"/>
              </a:rPr>
              <a:t>Parallel realization </a:t>
            </a:r>
            <a:r>
              <a:rPr lang="en-US" sz="2400" b="0" dirty="0" smtClean="0">
                <a:cs typeface="+mn-cs"/>
              </a:rPr>
              <a:t>based on partial fraction decomposition</a:t>
            </a:r>
          </a:p>
          <a:p>
            <a:pPr>
              <a:lnSpc>
                <a:spcPct val="70000"/>
              </a:lnSpc>
              <a:spcBef>
                <a:spcPts val="1200"/>
              </a:spcBef>
              <a:defRPr/>
            </a:pPr>
            <a:endParaRPr lang="en-US" sz="2400" b="0" dirty="0" smtClean="0">
              <a:cs typeface="+mn-cs"/>
            </a:endParaRPr>
          </a:p>
          <a:p>
            <a:pPr>
              <a:lnSpc>
                <a:spcPct val="70000"/>
              </a:lnSpc>
              <a:spcBef>
                <a:spcPts val="1200"/>
              </a:spcBef>
              <a:defRPr/>
            </a:pPr>
            <a:endParaRPr lang="en-US" sz="2400" b="0" dirty="0" smtClean="0">
              <a:cs typeface="+mn-cs"/>
            </a:endParaRPr>
          </a:p>
          <a:p>
            <a:pPr lvl="1">
              <a:lnSpc>
                <a:spcPct val="95000"/>
              </a:lnSpc>
              <a:defRPr/>
            </a:pPr>
            <a:r>
              <a:rPr lang="en-US" sz="2000" dirty="0" smtClean="0"/>
              <a:t>Each term realized in, e.g., direct form</a:t>
            </a:r>
          </a:p>
          <a:p>
            <a:pPr lvl="1">
              <a:lnSpc>
                <a:spcPct val="95000"/>
              </a:lnSpc>
              <a:defRPr/>
            </a:pPr>
            <a:r>
              <a:rPr lang="en-US" sz="2000" dirty="0"/>
              <a:t>T</a:t>
            </a:r>
            <a:r>
              <a:rPr lang="en-US" sz="2000" dirty="0" smtClean="0"/>
              <a:t>ransmission zeros are realized </a:t>
            </a:r>
            <a:r>
              <a:rPr lang="en-US" sz="2000" dirty="0" err="1" smtClean="0"/>
              <a:t>iff</a:t>
            </a:r>
            <a:r>
              <a:rPr lang="en-US" sz="2000" dirty="0" smtClean="0"/>
              <a:t> signals from </a:t>
            </a:r>
          </a:p>
          <a:p>
            <a:pPr marL="457200" lvl="1" indent="0">
              <a:lnSpc>
                <a:spcPct val="95000"/>
              </a:lnSpc>
              <a:buNone/>
              <a:defRPr/>
            </a:pPr>
            <a:r>
              <a:rPr lang="en-US" sz="2000" dirty="0"/>
              <a:t> </a:t>
            </a:r>
            <a:r>
              <a:rPr lang="en-US" sz="2000" dirty="0" smtClean="0"/>
              <a:t>   different sections exactly cancel out</a:t>
            </a:r>
            <a:r>
              <a:rPr lang="en-US" sz="2000" dirty="0"/>
              <a:t> </a:t>
            </a:r>
            <a:endParaRPr lang="en-US" sz="2000" dirty="0" smtClean="0"/>
          </a:p>
          <a:p>
            <a:pPr marL="457200" lvl="1" indent="0">
              <a:lnSpc>
                <a:spcPct val="95000"/>
              </a:lnSpc>
              <a:buNone/>
              <a:defRPr/>
            </a:pPr>
            <a:r>
              <a:rPr lang="en-US" sz="2000" dirty="0" smtClean="0"/>
              <a:t>    </a:t>
            </a:r>
            <a:r>
              <a:rPr lang="en-US" sz="1400" dirty="0" smtClean="0"/>
              <a:t>(=difficult in finite word-length implementation)</a:t>
            </a:r>
          </a:p>
          <a:p>
            <a:pPr>
              <a:defRPr/>
            </a:pPr>
            <a:r>
              <a:rPr lang="en-US" sz="2400" b="0" u="sng" dirty="0"/>
              <a:t>Cascade realization</a:t>
            </a:r>
            <a:r>
              <a:rPr lang="en-US" sz="2400" b="0" dirty="0"/>
              <a:t> </a:t>
            </a:r>
            <a:r>
              <a:rPr lang="en-US" sz="2400" b="0" dirty="0" smtClean="0"/>
              <a:t>based on pole</a:t>
            </a:r>
            <a:r>
              <a:rPr lang="en-US" sz="2400" b="0" dirty="0"/>
              <a:t>-zero </a:t>
            </a:r>
            <a:r>
              <a:rPr lang="en-US" sz="2400" b="0" dirty="0" smtClean="0"/>
              <a:t>factorization</a:t>
            </a:r>
          </a:p>
          <a:p>
            <a:pPr>
              <a:defRPr/>
            </a:pPr>
            <a:endParaRPr lang="en-US" sz="2400" b="0" dirty="0"/>
          </a:p>
          <a:p>
            <a:pPr>
              <a:defRPr/>
            </a:pPr>
            <a:endParaRPr lang="en-US" sz="2400" b="0" dirty="0"/>
          </a:p>
          <a:p>
            <a:pPr lvl="1">
              <a:defRPr/>
            </a:pPr>
            <a:r>
              <a:rPr lang="en-US" sz="2000" dirty="0" smtClean="0"/>
              <a:t>Each section</a:t>
            </a:r>
            <a:r>
              <a:rPr lang="en-US" sz="1400" dirty="0" smtClean="0"/>
              <a:t>(‘</a:t>
            </a:r>
            <a:r>
              <a:rPr lang="en-US" sz="1400" dirty="0" err="1" smtClean="0"/>
              <a:t>biquad</a:t>
            </a:r>
            <a:r>
              <a:rPr lang="en-US" sz="1400" dirty="0" smtClean="0"/>
              <a:t>’) </a:t>
            </a:r>
            <a:r>
              <a:rPr lang="en-US" sz="2000" dirty="0" smtClean="0"/>
              <a:t>realized </a:t>
            </a:r>
            <a:r>
              <a:rPr lang="en-US" sz="2000" dirty="0"/>
              <a:t>in, e.g., direct form</a:t>
            </a:r>
          </a:p>
          <a:p>
            <a:pPr lvl="1">
              <a:defRPr/>
            </a:pPr>
            <a:r>
              <a:rPr lang="en-US" sz="2000" b="0" dirty="0" smtClean="0"/>
              <a:t>Cascade </a:t>
            </a:r>
            <a:r>
              <a:rPr lang="en-US" sz="2000" b="0" dirty="0"/>
              <a:t>realization is not unique (details omitted)</a:t>
            </a:r>
          </a:p>
          <a:p>
            <a:pPr lvl="1">
              <a:lnSpc>
                <a:spcPct val="85000"/>
              </a:lnSpc>
              <a:buFontTx/>
              <a:buNone/>
              <a:defRPr/>
            </a:pPr>
            <a:r>
              <a:rPr lang="en-US" sz="1600" dirty="0"/>
              <a:t>    </a:t>
            </a:r>
            <a:r>
              <a:rPr lang="en-US" sz="1600" dirty="0" smtClean="0"/>
              <a:t>  (=multiple </a:t>
            </a:r>
            <a:r>
              <a:rPr lang="en-US" sz="1600" dirty="0"/>
              <a:t>ways of pairing poles and zeros (</a:t>
            </a:r>
            <a:r>
              <a:rPr lang="en-US" sz="1600" dirty="0" smtClean="0"/>
              <a:t>need for ‘</a:t>
            </a:r>
            <a:r>
              <a:rPr lang="en-US" sz="1600" dirty="0"/>
              <a:t>pairing procedures’</a:t>
            </a:r>
            <a:r>
              <a:rPr lang="en-US" sz="1600" dirty="0" smtClean="0"/>
              <a:t>)                                </a:t>
            </a:r>
          </a:p>
          <a:p>
            <a:pPr lvl="1">
              <a:lnSpc>
                <a:spcPct val="85000"/>
              </a:lnSpc>
              <a:buFontTx/>
              <a:buNone/>
              <a:defRPr/>
            </a:pPr>
            <a:r>
              <a:rPr lang="en-US" sz="1600" dirty="0"/>
              <a:t> </a:t>
            </a:r>
            <a:r>
              <a:rPr lang="en-US" sz="1600" dirty="0" smtClean="0"/>
              <a:t>        and multiple ways of ordering </a:t>
            </a:r>
            <a:r>
              <a:rPr lang="en-US" sz="1600" dirty="0"/>
              <a:t>sections in </a:t>
            </a:r>
            <a:r>
              <a:rPr lang="en-US" sz="1600" dirty="0" smtClean="0"/>
              <a:t>cascade)</a:t>
            </a:r>
            <a:endParaRPr lang="en-US" sz="2000" dirty="0"/>
          </a:p>
        </p:txBody>
      </p:sp>
      <p:graphicFrame>
        <p:nvGraphicFramePr>
          <p:cNvPr id="48131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3513989"/>
              </p:ext>
            </p:extLst>
          </p:nvPr>
        </p:nvGraphicFramePr>
        <p:xfrm>
          <a:off x="827584" y="1628800"/>
          <a:ext cx="5284787" cy="665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37" name="Equation" r:id="rId3" imgW="3073400" imgH="457200" progId="Equation.3">
                  <p:embed/>
                </p:oleObj>
              </mc:Choice>
              <mc:Fallback>
                <p:oleObj name="Equation" r:id="rId3" imgW="3073400" imgH="4572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584" y="1628800"/>
                        <a:ext cx="5284787" cy="665163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8132" name="Group 5"/>
          <p:cNvGrpSpPr>
            <a:grpSpLocks/>
          </p:cNvGrpSpPr>
          <p:nvPr/>
        </p:nvGrpSpPr>
        <p:grpSpPr bwMode="auto">
          <a:xfrm>
            <a:off x="6480211" y="1448780"/>
            <a:ext cx="2378591" cy="2705485"/>
            <a:chOff x="3634" y="739"/>
            <a:chExt cx="1253" cy="1863"/>
          </a:xfrm>
        </p:grpSpPr>
        <p:sp>
          <p:nvSpPr>
            <p:cNvPr id="287750" name="Rectangle 6"/>
            <p:cNvSpPr>
              <a:spLocks noChangeArrowheads="1"/>
            </p:cNvSpPr>
            <p:nvPr/>
          </p:nvSpPr>
          <p:spPr bwMode="auto">
            <a:xfrm>
              <a:off x="3984" y="1104"/>
              <a:ext cx="295" cy="336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 w="9525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87751" name="Rectangle 7"/>
            <p:cNvSpPr>
              <a:spLocks noChangeArrowheads="1"/>
            </p:cNvSpPr>
            <p:nvPr/>
          </p:nvSpPr>
          <p:spPr bwMode="auto">
            <a:xfrm>
              <a:off x="3984" y="1483"/>
              <a:ext cx="295" cy="341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 w="9525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87752" name="Rectangle 8"/>
            <p:cNvSpPr>
              <a:spLocks noChangeArrowheads="1"/>
            </p:cNvSpPr>
            <p:nvPr/>
          </p:nvSpPr>
          <p:spPr bwMode="auto">
            <a:xfrm>
              <a:off x="3984" y="1879"/>
              <a:ext cx="295" cy="329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 w="9525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87753" name="Line 9"/>
            <p:cNvSpPr>
              <a:spLocks noChangeShapeType="1"/>
            </p:cNvSpPr>
            <p:nvPr/>
          </p:nvSpPr>
          <p:spPr bwMode="auto">
            <a:xfrm>
              <a:off x="3696" y="960"/>
              <a:ext cx="0" cy="1104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87754" name="Line 10"/>
            <p:cNvSpPr>
              <a:spLocks noChangeShapeType="1"/>
            </p:cNvSpPr>
            <p:nvPr/>
          </p:nvSpPr>
          <p:spPr bwMode="auto">
            <a:xfrm>
              <a:off x="3696" y="2064"/>
              <a:ext cx="288" cy="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87755" name="Line 11"/>
            <p:cNvSpPr>
              <a:spLocks noChangeShapeType="1"/>
            </p:cNvSpPr>
            <p:nvPr/>
          </p:nvSpPr>
          <p:spPr bwMode="auto">
            <a:xfrm>
              <a:off x="3696" y="1680"/>
              <a:ext cx="288" cy="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87756" name="Line 12"/>
            <p:cNvSpPr>
              <a:spLocks noChangeShapeType="1"/>
            </p:cNvSpPr>
            <p:nvPr/>
          </p:nvSpPr>
          <p:spPr bwMode="auto">
            <a:xfrm>
              <a:off x="3696" y="1296"/>
              <a:ext cx="288" cy="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87757" name="Line 13"/>
            <p:cNvSpPr>
              <a:spLocks noChangeShapeType="1"/>
            </p:cNvSpPr>
            <p:nvPr/>
          </p:nvSpPr>
          <p:spPr bwMode="auto">
            <a:xfrm flipV="1">
              <a:off x="4298" y="1680"/>
              <a:ext cx="310" cy="1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87758" name="Line 14"/>
            <p:cNvSpPr>
              <a:spLocks noChangeShapeType="1"/>
            </p:cNvSpPr>
            <p:nvPr/>
          </p:nvSpPr>
          <p:spPr bwMode="auto">
            <a:xfrm>
              <a:off x="4279" y="2053"/>
              <a:ext cx="329" cy="11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87759" name="Line 15"/>
            <p:cNvSpPr>
              <a:spLocks noChangeShapeType="1"/>
            </p:cNvSpPr>
            <p:nvPr/>
          </p:nvSpPr>
          <p:spPr bwMode="auto">
            <a:xfrm>
              <a:off x="4704" y="1296"/>
              <a:ext cx="0" cy="24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87760" name="Text Box 16"/>
            <p:cNvSpPr txBox="1">
              <a:spLocks noChangeArrowheads="1"/>
            </p:cNvSpPr>
            <p:nvPr/>
          </p:nvSpPr>
          <p:spPr bwMode="auto">
            <a:xfrm>
              <a:off x="3634" y="739"/>
              <a:ext cx="37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 sz="2000" b="0">
                  <a:solidFill>
                    <a:srgbClr val="FFFF66"/>
                  </a:solidFill>
                  <a:cs typeface="+mn-cs"/>
                </a:rPr>
                <a:t>u[k]</a:t>
              </a:r>
              <a:endParaRPr lang="en-US">
                <a:solidFill>
                  <a:srgbClr val="FFFF66"/>
                </a:solidFill>
                <a:cs typeface="+mn-cs"/>
              </a:endParaRPr>
            </a:p>
          </p:txBody>
        </p:sp>
        <p:sp>
          <p:nvSpPr>
            <p:cNvPr id="287761" name="Text Box 17"/>
            <p:cNvSpPr txBox="1">
              <a:spLocks noChangeArrowheads="1"/>
            </p:cNvSpPr>
            <p:nvPr/>
          </p:nvSpPr>
          <p:spPr bwMode="auto">
            <a:xfrm>
              <a:off x="4523" y="2352"/>
              <a:ext cx="36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 sz="2000" b="0" dirty="0">
                  <a:solidFill>
                    <a:srgbClr val="FFFF66"/>
                  </a:solidFill>
                  <a:cs typeface="+mn-cs"/>
                </a:rPr>
                <a:t>y[k]</a:t>
              </a:r>
              <a:endParaRPr lang="en-US" dirty="0">
                <a:solidFill>
                  <a:srgbClr val="FFFF66"/>
                </a:solidFill>
                <a:cs typeface="+mn-cs"/>
              </a:endParaRPr>
            </a:p>
          </p:txBody>
        </p:sp>
        <p:grpSp>
          <p:nvGrpSpPr>
            <p:cNvPr id="48145" name="Group 18"/>
            <p:cNvGrpSpPr>
              <a:grpSpLocks/>
            </p:cNvGrpSpPr>
            <p:nvPr/>
          </p:nvGrpSpPr>
          <p:grpSpPr bwMode="auto">
            <a:xfrm>
              <a:off x="4608" y="1536"/>
              <a:ext cx="242" cy="288"/>
              <a:chOff x="4560" y="1659"/>
              <a:chExt cx="242" cy="288"/>
            </a:xfrm>
          </p:grpSpPr>
          <p:sp>
            <p:nvSpPr>
              <p:cNvPr id="287763" name="Oval 19"/>
              <p:cNvSpPr>
                <a:spLocks noChangeArrowheads="1"/>
              </p:cNvSpPr>
              <p:nvPr/>
            </p:nvSpPr>
            <p:spPr bwMode="auto">
              <a:xfrm>
                <a:off x="4560" y="1681"/>
                <a:ext cx="240" cy="240"/>
              </a:xfrm>
              <a:prstGeom prst="ellipse">
                <a:avLst/>
              </a:prstGeom>
              <a:noFill/>
              <a:ln w="9525">
                <a:solidFill>
                  <a:srgbClr val="FFFF66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87764" name="Text Box 20"/>
              <p:cNvSpPr txBox="1">
                <a:spLocks noChangeArrowheads="1"/>
              </p:cNvSpPr>
              <p:nvPr/>
            </p:nvSpPr>
            <p:spPr bwMode="auto">
              <a:xfrm>
                <a:off x="4574" y="1659"/>
                <a:ext cx="22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>
                    <a:solidFill>
                      <a:srgbClr val="FFFF66"/>
                    </a:solidFill>
                    <a:cs typeface="+mn-cs"/>
                  </a:rPr>
                  <a:t>+</a:t>
                </a:r>
              </a:p>
            </p:txBody>
          </p:sp>
        </p:grpSp>
        <p:grpSp>
          <p:nvGrpSpPr>
            <p:cNvPr id="48146" name="Group 21"/>
            <p:cNvGrpSpPr>
              <a:grpSpLocks/>
            </p:cNvGrpSpPr>
            <p:nvPr/>
          </p:nvGrpSpPr>
          <p:grpSpPr bwMode="auto">
            <a:xfrm>
              <a:off x="4608" y="1920"/>
              <a:ext cx="242" cy="288"/>
              <a:chOff x="4560" y="1659"/>
              <a:chExt cx="242" cy="288"/>
            </a:xfrm>
          </p:grpSpPr>
          <p:sp>
            <p:nvSpPr>
              <p:cNvPr id="287766" name="Oval 22"/>
              <p:cNvSpPr>
                <a:spLocks noChangeArrowheads="1"/>
              </p:cNvSpPr>
              <p:nvPr/>
            </p:nvSpPr>
            <p:spPr bwMode="auto">
              <a:xfrm>
                <a:off x="4560" y="1681"/>
                <a:ext cx="240" cy="240"/>
              </a:xfrm>
              <a:prstGeom prst="ellipse">
                <a:avLst/>
              </a:prstGeom>
              <a:noFill/>
              <a:ln w="9525">
                <a:solidFill>
                  <a:srgbClr val="FFFF66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87767" name="Text Box 23"/>
              <p:cNvSpPr txBox="1">
                <a:spLocks noChangeArrowheads="1"/>
              </p:cNvSpPr>
              <p:nvPr/>
            </p:nvSpPr>
            <p:spPr bwMode="auto">
              <a:xfrm>
                <a:off x="4574" y="1659"/>
                <a:ext cx="22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 dirty="0">
                    <a:solidFill>
                      <a:srgbClr val="FFFF66"/>
                    </a:solidFill>
                    <a:cs typeface="+mn-cs"/>
                  </a:rPr>
                  <a:t>+</a:t>
                </a:r>
              </a:p>
            </p:txBody>
          </p:sp>
        </p:grpSp>
        <p:sp>
          <p:nvSpPr>
            <p:cNvPr id="287768" name="Line 24"/>
            <p:cNvSpPr>
              <a:spLocks noChangeShapeType="1"/>
            </p:cNvSpPr>
            <p:nvPr/>
          </p:nvSpPr>
          <p:spPr bwMode="auto">
            <a:xfrm>
              <a:off x="4279" y="1284"/>
              <a:ext cx="425" cy="12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87769" name="Line 25"/>
            <p:cNvSpPr>
              <a:spLocks noChangeShapeType="1"/>
            </p:cNvSpPr>
            <p:nvPr/>
          </p:nvSpPr>
          <p:spPr bwMode="auto">
            <a:xfrm>
              <a:off x="4732" y="1783"/>
              <a:ext cx="0" cy="144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87770" name="Line 26"/>
            <p:cNvSpPr>
              <a:spLocks noChangeShapeType="1"/>
            </p:cNvSpPr>
            <p:nvPr/>
          </p:nvSpPr>
          <p:spPr bwMode="auto">
            <a:xfrm>
              <a:off x="4731" y="2194"/>
              <a:ext cx="0" cy="144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28" name="Rectangle 2"/>
          <p:cNvSpPr>
            <a:spLocks noGrp="1" noChangeArrowheads="1"/>
          </p:cNvSpPr>
          <p:nvPr>
            <p:ph type="title"/>
          </p:nvPr>
        </p:nvSpPr>
        <p:spPr>
          <a:xfrm>
            <a:off x="292100" y="93663"/>
            <a:ext cx="8547100" cy="781050"/>
          </a:xfrm>
        </p:spPr>
        <p:txBody>
          <a:bodyPr/>
          <a:lstStyle/>
          <a:p>
            <a:pPr>
              <a:defRPr/>
            </a:pPr>
            <a:r>
              <a:rPr lang="en-US" sz="3200" dirty="0" smtClean="0">
                <a:cs typeface="+mj-cs"/>
              </a:rPr>
              <a:t>IIR / PS: Parallel &amp; Cascade Realization</a:t>
            </a:r>
          </a:p>
        </p:txBody>
      </p:sp>
      <p:graphicFrame>
        <p:nvGraphicFramePr>
          <p:cNvPr id="29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1919058"/>
              </p:ext>
            </p:extLst>
          </p:nvPr>
        </p:nvGraphicFramePr>
        <p:xfrm>
          <a:off x="827584" y="4293096"/>
          <a:ext cx="4033837" cy="617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38" name="Equation" r:id="rId5" imgW="2286000" imgH="457200" progId="Equation.3">
                  <p:embed/>
                </p:oleObj>
              </mc:Choice>
              <mc:Fallback>
                <p:oleObj name="Equation" r:id="rId5" imgW="22860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584" y="4293096"/>
                        <a:ext cx="4033837" cy="617538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0" name="Group 16"/>
          <p:cNvGrpSpPr>
            <a:grpSpLocks/>
          </p:cNvGrpSpPr>
          <p:nvPr/>
        </p:nvGrpSpPr>
        <p:grpSpPr bwMode="auto">
          <a:xfrm>
            <a:off x="6588224" y="4077072"/>
            <a:ext cx="2196244" cy="2126047"/>
            <a:chOff x="3744" y="1248"/>
            <a:chExt cx="1814" cy="1498"/>
          </a:xfrm>
        </p:grpSpPr>
        <p:sp>
          <p:nvSpPr>
            <p:cNvPr id="31" name="Rectangle 5"/>
            <p:cNvSpPr>
              <a:spLocks noChangeArrowheads="1"/>
            </p:cNvSpPr>
            <p:nvPr/>
          </p:nvSpPr>
          <p:spPr bwMode="auto">
            <a:xfrm>
              <a:off x="4032" y="1776"/>
              <a:ext cx="336" cy="336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 w="9525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2" name="Rectangle 6"/>
            <p:cNvSpPr>
              <a:spLocks noChangeArrowheads="1"/>
            </p:cNvSpPr>
            <p:nvPr/>
          </p:nvSpPr>
          <p:spPr bwMode="auto">
            <a:xfrm>
              <a:off x="4512" y="1776"/>
              <a:ext cx="336" cy="336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 w="9525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3" name="Rectangle 7"/>
            <p:cNvSpPr>
              <a:spLocks noChangeArrowheads="1"/>
            </p:cNvSpPr>
            <p:nvPr/>
          </p:nvSpPr>
          <p:spPr bwMode="auto">
            <a:xfrm>
              <a:off x="4992" y="1776"/>
              <a:ext cx="336" cy="336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 w="9525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4" name="Line 8"/>
            <p:cNvSpPr>
              <a:spLocks noChangeShapeType="1"/>
            </p:cNvSpPr>
            <p:nvPr/>
          </p:nvSpPr>
          <p:spPr bwMode="auto">
            <a:xfrm>
              <a:off x="3744" y="1344"/>
              <a:ext cx="0" cy="624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5" name="Line 9"/>
            <p:cNvSpPr>
              <a:spLocks noChangeShapeType="1"/>
            </p:cNvSpPr>
            <p:nvPr/>
          </p:nvSpPr>
          <p:spPr bwMode="auto">
            <a:xfrm flipV="1">
              <a:off x="5339" y="1958"/>
              <a:ext cx="145" cy="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6" name="Line 10"/>
            <p:cNvSpPr>
              <a:spLocks noChangeShapeType="1"/>
            </p:cNvSpPr>
            <p:nvPr/>
          </p:nvSpPr>
          <p:spPr bwMode="auto">
            <a:xfrm>
              <a:off x="4368" y="1968"/>
              <a:ext cx="144" cy="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7" name="Line 11"/>
            <p:cNvSpPr>
              <a:spLocks noChangeShapeType="1"/>
            </p:cNvSpPr>
            <p:nvPr/>
          </p:nvSpPr>
          <p:spPr bwMode="auto">
            <a:xfrm>
              <a:off x="3744" y="1968"/>
              <a:ext cx="288" cy="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8" name="Text Box 12"/>
            <p:cNvSpPr txBox="1">
              <a:spLocks noChangeArrowheads="1"/>
            </p:cNvSpPr>
            <p:nvPr/>
          </p:nvSpPr>
          <p:spPr bwMode="auto">
            <a:xfrm>
              <a:off x="3744" y="1248"/>
              <a:ext cx="37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 sz="2000" b="0">
                  <a:solidFill>
                    <a:srgbClr val="FFFF66"/>
                  </a:solidFill>
                  <a:cs typeface="+mn-cs"/>
                </a:rPr>
                <a:t>u[k]</a:t>
              </a:r>
              <a:endParaRPr lang="en-US">
                <a:solidFill>
                  <a:srgbClr val="FFFF66"/>
                </a:solidFill>
                <a:cs typeface="+mn-cs"/>
              </a:endParaRPr>
            </a:p>
          </p:txBody>
        </p:sp>
        <p:sp>
          <p:nvSpPr>
            <p:cNvPr id="39" name="Text Box 13"/>
            <p:cNvSpPr txBox="1">
              <a:spLocks noChangeArrowheads="1"/>
            </p:cNvSpPr>
            <p:nvPr/>
          </p:nvSpPr>
          <p:spPr bwMode="auto">
            <a:xfrm>
              <a:off x="5194" y="2496"/>
              <a:ext cx="36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 sz="2000" b="0" dirty="0">
                  <a:solidFill>
                    <a:srgbClr val="FFFF66"/>
                  </a:solidFill>
                  <a:cs typeface="+mn-cs"/>
                </a:rPr>
                <a:t>y[k]</a:t>
              </a:r>
              <a:endParaRPr lang="en-US" dirty="0">
                <a:solidFill>
                  <a:srgbClr val="FFFF66"/>
                </a:solidFill>
                <a:cs typeface="+mn-cs"/>
              </a:endParaRPr>
            </a:p>
          </p:txBody>
        </p:sp>
        <p:sp>
          <p:nvSpPr>
            <p:cNvPr id="40" name="Line 14"/>
            <p:cNvSpPr>
              <a:spLocks noChangeShapeType="1"/>
            </p:cNvSpPr>
            <p:nvPr/>
          </p:nvSpPr>
          <p:spPr bwMode="auto">
            <a:xfrm>
              <a:off x="5484" y="1958"/>
              <a:ext cx="0" cy="533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1" name="Line 15"/>
            <p:cNvSpPr>
              <a:spLocks noChangeShapeType="1"/>
            </p:cNvSpPr>
            <p:nvPr/>
          </p:nvSpPr>
          <p:spPr bwMode="auto">
            <a:xfrm>
              <a:off x="4848" y="1968"/>
              <a:ext cx="144" cy="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 rot="16200000">
            <a:off x="-381462" y="2045758"/>
            <a:ext cx="15017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 smtClean="0"/>
              <a:t>For simple poles</a:t>
            </a:r>
            <a:endParaRPr lang="en-US" sz="1400" b="0" dirty="0"/>
          </a:p>
        </p:txBody>
      </p:sp>
      <p:sp>
        <p:nvSpPr>
          <p:cNvPr id="42" name="TextBox 41"/>
          <p:cNvSpPr txBox="1"/>
          <p:nvPr/>
        </p:nvSpPr>
        <p:spPr>
          <a:xfrm rot="16200000">
            <a:off x="-76707" y="4422022"/>
            <a:ext cx="10362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 smtClean="0"/>
              <a:t>For L even</a:t>
            </a:r>
            <a:endParaRPr lang="en-US" sz="1400" b="0" dirty="0"/>
          </a:p>
        </p:txBody>
      </p:sp>
      <p:cxnSp>
        <p:nvCxnSpPr>
          <p:cNvPr id="5" name="Straight Arrow Connector 4"/>
          <p:cNvCxnSpPr/>
          <p:nvPr/>
        </p:nvCxnSpPr>
        <p:spPr bwMode="auto">
          <a:xfrm>
            <a:off x="539552" y="1952836"/>
            <a:ext cx="252028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FFFFFF"/>
            </a:solidFill>
            <a:prstDash val="solid"/>
            <a:round/>
            <a:headEnd type="none" w="sm" len="sm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5" name="Straight Arrow Connector 44"/>
          <p:cNvCxnSpPr/>
          <p:nvPr/>
        </p:nvCxnSpPr>
        <p:spPr bwMode="auto">
          <a:xfrm>
            <a:off x="539552" y="4581128"/>
            <a:ext cx="252028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FFFFFF"/>
            </a:solidFill>
            <a:prstDash val="solid"/>
            <a:round/>
            <a:headEnd type="none" w="sm" len="sm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60748"/>
            <a:ext cx="8558213" cy="4967002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sz="2400" b="0" dirty="0" smtClean="0">
                <a:cs typeface="+mn-cs"/>
              </a:rPr>
              <a:t>Derived from combined realization of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endParaRPr lang="en-US" sz="2400" b="0" dirty="0" smtClean="0">
              <a:cs typeface="+mn-cs"/>
            </a:endParaRPr>
          </a:p>
          <a:p>
            <a:pPr>
              <a:lnSpc>
                <a:spcPct val="90000"/>
              </a:lnSpc>
              <a:buFontTx/>
              <a:buNone/>
              <a:defRPr/>
            </a:pPr>
            <a:endParaRPr lang="en-US" sz="2400" b="0" dirty="0" smtClean="0">
              <a:cs typeface="+mn-cs"/>
            </a:endParaRPr>
          </a:p>
          <a:p>
            <a:pPr>
              <a:lnSpc>
                <a:spcPct val="90000"/>
              </a:lnSpc>
              <a:buFontTx/>
              <a:buNone/>
              <a:defRPr/>
            </a:pPr>
            <a:endParaRPr lang="en-US" sz="2400" b="0" dirty="0" smtClean="0">
              <a:cs typeface="+mn-cs"/>
            </a:endParaRP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sz="2400" b="0" dirty="0" smtClean="0">
                <a:cs typeface="+mn-cs"/>
              </a:rPr>
              <a:t>      with…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endParaRPr lang="en-US" sz="2400" b="0" dirty="0" smtClean="0">
              <a:cs typeface="+mn-cs"/>
            </a:endParaRP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sz="2400" b="0" dirty="0" smtClean="0">
                <a:cs typeface="+mn-cs"/>
              </a:rPr>
              <a:t>       - Numerator polynomial is denominator polynomial with   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sz="2400" b="0" dirty="0" smtClean="0">
                <a:cs typeface="+mn-cs"/>
              </a:rPr>
              <a:t>         reversed coefficient vector </a:t>
            </a:r>
            <a:r>
              <a:rPr lang="en-US" sz="1800" b="0" dirty="0" smtClean="0">
                <a:cs typeface="+mn-cs"/>
              </a:rPr>
              <a:t>(see also p.</a:t>
            </a:r>
            <a:r>
              <a:rPr lang="en-US" sz="1800" b="0" dirty="0">
                <a:cs typeface="+mn-cs"/>
              </a:rPr>
              <a:t>8</a:t>
            </a:r>
            <a:r>
              <a:rPr lang="en-US" sz="1800" b="0" dirty="0" smtClean="0">
                <a:cs typeface="+mn-cs"/>
              </a:rPr>
              <a:t>)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sz="2400" b="0" dirty="0" smtClean="0">
                <a:cs typeface="+mn-cs"/>
              </a:rPr>
              <a:t>       - Hence          is an `all-pass</a:t>
            </a:r>
            <a:r>
              <a:rPr lang="ja-JP" altLang="en-US" sz="2400" b="0" dirty="0" smtClean="0">
                <a:latin typeface="Arial"/>
                <a:cs typeface="+mn-cs"/>
              </a:rPr>
              <a:t>’</a:t>
            </a:r>
            <a:r>
              <a:rPr lang="en-US" sz="2400" b="0" dirty="0" smtClean="0">
                <a:cs typeface="+mn-cs"/>
              </a:rPr>
              <a:t> (=`SISO lossless</a:t>
            </a:r>
            <a:r>
              <a:rPr lang="ja-JP" altLang="en-US" sz="2400" b="0" dirty="0" smtClean="0">
                <a:latin typeface="Arial"/>
                <a:cs typeface="+mn-cs"/>
              </a:rPr>
              <a:t>’</a:t>
            </a:r>
            <a:r>
              <a:rPr lang="en-US" sz="2400" b="0" dirty="0" smtClean="0">
                <a:cs typeface="+mn-cs"/>
              </a:rPr>
              <a:t>) filter :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endParaRPr lang="en-US" sz="2400" b="0" dirty="0">
              <a:cs typeface="+mn-cs"/>
            </a:endParaRP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sz="2400" b="0" dirty="0" smtClean="0">
                <a:cs typeface="+mn-cs"/>
              </a:rPr>
              <a:t>      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endParaRPr lang="en-US" sz="2000" b="0" dirty="0" smtClean="0">
              <a:cs typeface="+mn-cs"/>
            </a:endParaRP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sz="2000" b="0" dirty="0" smtClean="0">
                <a:cs typeface="+mn-cs"/>
              </a:rPr>
              <a:t>                                                                                                        </a:t>
            </a:r>
            <a:endParaRPr lang="en-US" dirty="0" smtClean="0">
              <a:cs typeface="+mn-cs"/>
            </a:endParaRPr>
          </a:p>
        </p:txBody>
      </p:sp>
      <p:graphicFrame>
        <p:nvGraphicFramePr>
          <p:cNvPr id="51203" name="Object 1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0132661"/>
              </p:ext>
            </p:extLst>
          </p:nvPr>
        </p:nvGraphicFramePr>
        <p:xfrm>
          <a:off x="2123728" y="1736812"/>
          <a:ext cx="4057650" cy="741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83" name="Equation" r:id="rId3" imgW="2159000" imgH="444500" progId="Equation.3">
                  <p:embed/>
                </p:oleObj>
              </mc:Choice>
              <mc:Fallback>
                <p:oleObj name="Equation" r:id="rId3" imgW="2159000" imgH="444500" progId="Equation.3">
                  <p:embed/>
                  <p:pic>
                    <p:nvPicPr>
                      <p:cNvPr id="0" name="Object 1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3728" y="1736812"/>
                        <a:ext cx="4057650" cy="741362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04" name="Object 14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3486853"/>
              </p:ext>
            </p:extLst>
          </p:nvPr>
        </p:nvGraphicFramePr>
        <p:xfrm>
          <a:off x="2123728" y="2636912"/>
          <a:ext cx="4046538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84" name="Equation" r:id="rId5" imgW="2260600" imgH="457200" progId="Equation.3">
                  <p:embed/>
                </p:oleObj>
              </mc:Choice>
              <mc:Fallback>
                <p:oleObj name="Equation" r:id="rId5" imgW="2260600" imgH="457200" progId="Equation.3">
                  <p:embed/>
                  <p:pic>
                    <p:nvPicPr>
                      <p:cNvPr id="0" name="Object 1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3728" y="2636912"/>
                        <a:ext cx="4046538" cy="647700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05" name="Object 14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1002719"/>
              </p:ext>
            </p:extLst>
          </p:nvPr>
        </p:nvGraphicFramePr>
        <p:xfrm>
          <a:off x="2123728" y="4978239"/>
          <a:ext cx="4986337" cy="935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85" name="Equation" r:id="rId7" imgW="2794000" imgH="596900" progId="Equation.3">
                  <p:embed/>
                </p:oleObj>
              </mc:Choice>
              <mc:Fallback>
                <p:oleObj name="Equation" r:id="rId7" imgW="2794000" imgH="596900" progId="Equation.3">
                  <p:embed/>
                  <p:pic>
                    <p:nvPicPr>
                      <p:cNvPr id="0" name="Object 1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3728" y="4978239"/>
                        <a:ext cx="4986337" cy="935037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06" name="Object 14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4196691"/>
              </p:ext>
            </p:extLst>
          </p:nvPr>
        </p:nvGraphicFramePr>
        <p:xfrm>
          <a:off x="2124075" y="4294163"/>
          <a:ext cx="658813" cy="404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86" name="Equation" r:id="rId9" imgW="368300" imgH="241300" progId="Equation.3">
                  <p:embed/>
                </p:oleObj>
              </mc:Choice>
              <mc:Fallback>
                <p:oleObj name="Equation" r:id="rId9" imgW="368300" imgH="241300" progId="Equation.3">
                  <p:embed/>
                  <p:pic>
                    <p:nvPicPr>
                      <p:cNvPr id="0" name="Object 1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4075" y="4294163"/>
                        <a:ext cx="658813" cy="404812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Oval 37"/>
          <p:cNvSpPr>
            <a:spLocks noChangeArrowheads="1"/>
          </p:cNvSpPr>
          <p:nvPr/>
        </p:nvSpPr>
        <p:spPr bwMode="auto">
          <a:xfrm>
            <a:off x="5832140" y="3862115"/>
            <a:ext cx="1584325" cy="1296988"/>
          </a:xfrm>
          <a:prstGeom prst="ellipse">
            <a:avLst/>
          </a:prstGeom>
          <a:solidFill>
            <a:srgbClr val="FFFF66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292100" y="93663"/>
            <a:ext cx="8547100" cy="781050"/>
          </a:xfrm>
        </p:spPr>
        <p:txBody>
          <a:bodyPr/>
          <a:lstStyle/>
          <a:p>
            <a:pPr>
              <a:defRPr/>
            </a:pPr>
            <a:r>
              <a:rPr lang="en-US" sz="3200" dirty="0">
                <a:cs typeface="+mj-cs"/>
              </a:rPr>
              <a:t>I</a:t>
            </a:r>
            <a:r>
              <a:rPr lang="en-US" sz="3200" dirty="0" smtClean="0">
                <a:cs typeface="+mj-cs"/>
              </a:rPr>
              <a:t>IR  /  3. Lattice-Ladder Realization</a:t>
            </a:r>
          </a:p>
        </p:txBody>
      </p:sp>
    </p:spTree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  <a:defRPr/>
            </a:pPr>
            <a:r>
              <a:rPr lang="en-US" sz="2400" b="0" dirty="0" smtClean="0">
                <a:cs typeface="+mn-cs"/>
              </a:rPr>
              <a:t>Starting point is direct form realization… </a:t>
            </a:r>
          </a:p>
          <a:p>
            <a:pPr>
              <a:defRPr/>
            </a:pPr>
            <a:endParaRPr lang="en-US" sz="2000" b="0" dirty="0" smtClean="0">
              <a:cs typeface="+mn-cs"/>
            </a:endParaRPr>
          </a:p>
          <a:p>
            <a:pPr>
              <a:defRPr/>
            </a:pPr>
            <a:endParaRPr lang="en-US" sz="2400" b="0" dirty="0" smtClean="0">
              <a:cs typeface="+mn-cs"/>
            </a:endParaRPr>
          </a:p>
          <a:p>
            <a:pPr>
              <a:defRPr/>
            </a:pPr>
            <a:endParaRPr lang="en-US" sz="2400" b="0" dirty="0" smtClean="0">
              <a:cs typeface="+mn-cs"/>
            </a:endParaRPr>
          </a:p>
          <a:p>
            <a:pPr>
              <a:defRPr/>
            </a:pPr>
            <a:endParaRPr lang="en-US" sz="2400" b="0" dirty="0" smtClean="0">
              <a:cs typeface="+mn-cs"/>
            </a:endParaRPr>
          </a:p>
          <a:p>
            <a:pPr>
              <a:defRPr/>
            </a:pPr>
            <a:endParaRPr lang="en-US" dirty="0" smtClean="0">
              <a:cs typeface="+mn-cs"/>
            </a:endParaRPr>
          </a:p>
          <a:p>
            <a:pPr>
              <a:defRPr/>
            </a:pPr>
            <a:endParaRPr lang="en-US" dirty="0" smtClean="0">
              <a:cs typeface="+mn-cs"/>
            </a:endParaRPr>
          </a:p>
          <a:p>
            <a:pPr>
              <a:defRPr/>
            </a:pPr>
            <a:endParaRPr lang="en-US" dirty="0" smtClean="0">
              <a:cs typeface="+mn-cs"/>
            </a:endParaRPr>
          </a:p>
          <a:p>
            <a:pPr>
              <a:defRPr/>
            </a:pPr>
            <a:endParaRPr lang="en-US" dirty="0" smtClean="0">
              <a:cs typeface="+mn-cs"/>
            </a:endParaRPr>
          </a:p>
          <a:p>
            <a:pPr>
              <a:defRPr/>
            </a:pPr>
            <a:endParaRPr lang="en-US" dirty="0" smtClean="0">
              <a:cs typeface="+mn-cs"/>
            </a:endParaRPr>
          </a:p>
          <a:p>
            <a:pPr>
              <a:defRPr/>
            </a:pPr>
            <a:endParaRPr lang="en-US" dirty="0" smtClean="0">
              <a:cs typeface="+mn-cs"/>
            </a:endParaRPr>
          </a:p>
        </p:txBody>
      </p:sp>
      <p:grpSp>
        <p:nvGrpSpPr>
          <p:cNvPr id="52227" name="Group 328"/>
          <p:cNvGrpSpPr>
            <a:grpSpLocks/>
          </p:cNvGrpSpPr>
          <p:nvPr/>
        </p:nvGrpSpPr>
        <p:grpSpPr bwMode="auto">
          <a:xfrm>
            <a:off x="1516063" y="1747838"/>
            <a:ext cx="7339012" cy="4284662"/>
            <a:chOff x="852" y="1048"/>
            <a:chExt cx="4896" cy="2848"/>
          </a:xfrm>
        </p:grpSpPr>
        <p:sp>
          <p:nvSpPr>
            <p:cNvPr id="140415" name="Text Box 127"/>
            <p:cNvSpPr txBox="1">
              <a:spLocks noChangeArrowheads="1"/>
            </p:cNvSpPr>
            <p:nvPr/>
          </p:nvSpPr>
          <p:spPr bwMode="auto">
            <a:xfrm>
              <a:off x="852" y="1097"/>
              <a:ext cx="450" cy="3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 b="0">
                  <a:solidFill>
                    <a:srgbClr val="FFFF66"/>
                  </a:solidFill>
                  <a:cs typeface="+mn-cs"/>
                </a:rPr>
                <a:t>u[k]</a:t>
              </a:r>
              <a:endParaRPr lang="en-US">
                <a:solidFill>
                  <a:srgbClr val="FFFF66"/>
                </a:solidFill>
                <a:cs typeface="+mn-cs"/>
              </a:endParaRPr>
            </a:p>
          </p:txBody>
        </p:sp>
        <p:sp>
          <p:nvSpPr>
            <p:cNvPr id="140427" name="Line 139"/>
            <p:cNvSpPr>
              <a:spLocks noChangeShapeType="1"/>
            </p:cNvSpPr>
            <p:nvPr/>
          </p:nvSpPr>
          <p:spPr bwMode="auto">
            <a:xfrm>
              <a:off x="2624" y="2832"/>
              <a:ext cx="0" cy="48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0428" name="Oval 140"/>
            <p:cNvSpPr>
              <a:spLocks noChangeArrowheads="1"/>
            </p:cNvSpPr>
            <p:nvPr/>
          </p:nvSpPr>
          <p:spPr bwMode="auto">
            <a:xfrm>
              <a:off x="2480" y="3312"/>
              <a:ext cx="288" cy="287"/>
            </a:xfrm>
            <a:prstGeom prst="ellips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0429" name="Text Box 141"/>
            <p:cNvSpPr txBox="1">
              <a:spLocks noChangeArrowheads="1"/>
            </p:cNvSpPr>
            <p:nvPr/>
          </p:nvSpPr>
          <p:spPr bwMode="auto">
            <a:xfrm>
              <a:off x="2504" y="3304"/>
              <a:ext cx="240" cy="3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>
                  <a:solidFill>
                    <a:srgbClr val="FFFF66"/>
                  </a:solidFill>
                  <a:cs typeface="+mn-cs"/>
                </a:rPr>
                <a:t>+</a:t>
              </a:r>
            </a:p>
          </p:txBody>
        </p:sp>
        <p:sp>
          <p:nvSpPr>
            <p:cNvPr id="140430" name="Line 142"/>
            <p:cNvSpPr>
              <a:spLocks noChangeShapeType="1"/>
            </p:cNvSpPr>
            <p:nvPr/>
          </p:nvSpPr>
          <p:spPr bwMode="auto">
            <a:xfrm flipH="1">
              <a:off x="2767" y="3457"/>
              <a:ext cx="528" cy="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0435" name="Line 147"/>
            <p:cNvSpPr>
              <a:spLocks noChangeShapeType="1"/>
            </p:cNvSpPr>
            <p:nvPr/>
          </p:nvSpPr>
          <p:spPr bwMode="auto">
            <a:xfrm>
              <a:off x="3440" y="2832"/>
              <a:ext cx="0" cy="48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0436" name="Oval 148"/>
            <p:cNvSpPr>
              <a:spLocks noChangeArrowheads="1"/>
            </p:cNvSpPr>
            <p:nvPr/>
          </p:nvSpPr>
          <p:spPr bwMode="auto">
            <a:xfrm>
              <a:off x="3296" y="3312"/>
              <a:ext cx="288" cy="287"/>
            </a:xfrm>
            <a:prstGeom prst="ellips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0437" name="Text Box 149"/>
            <p:cNvSpPr txBox="1">
              <a:spLocks noChangeArrowheads="1"/>
            </p:cNvSpPr>
            <p:nvPr/>
          </p:nvSpPr>
          <p:spPr bwMode="auto">
            <a:xfrm>
              <a:off x="3320" y="3304"/>
              <a:ext cx="241" cy="3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>
                  <a:solidFill>
                    <a:srgbClr val="FFFF66"/>
                  </a:solidFill>
                  <a:cs typeface="+mn-cs"/>
                </a:rPr>
                <a:t>+</a:t>
              </a:r>
            </a:p>
          </p:txBody>
        </p:sp>
        <p:sp>
          <p:nvSpPr>
            <p:cNvPr id="140438" name="Line 150"/>
            <p:cNvSpPr>
              <a:spLocks noChangeShapeType="1"/>
            </p:cNvSpPr>
            <p:nvPr/>
          </p:nvSpPr>
          <p:spPr bwMode="auto">
            <a:xfrm flipH="1">
              <a:off x="3583" y="3457"/>
              <a:ext cx="480" cy="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0440" name="Oval 152"/>
            <p:cNvSpPr>
              <a:spLocks noChangeArrowheads="1"/>
            </p:cNvSpPr>
            <p:nvPr/>
          </p:nvSpPr>
          <p:spPr bwMode="auto">
            <a:xfrm>
              <a:off x="2719" y="2832"/>
              <a:ext cx="288" cy="288"/>
            </a:xfrm>
            <a:prstGeom prst="ellips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0441" name="Text Box 153"/>
            <p:cNvSpPr txBox="1">
              <a:spLocks noChangeArrowheads="1"/>
            </p:cNvSpPr>
            <p:nvPr/>
          </p:nvSpPr>
          <p:spPr bwMode="auto">
            <a:xfrm>
              <a:off x="2748" y="2818"/>
              <a:ext cx="236" cy="3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>
                  <a:solidFill>
                    <a:srgbClr val="FFFF66"/>
                  </a:solidFill>
                  <a:cs typeface="+mn-cs"/>
                </a:rPr>
                <a:t>x</a:t>
              </a:r>
            </a:p>
          </p:txBody>
        </p:sp>
        <p:sp>
          <p:nvSpPr>
            <p:cNvPr id="140442" name="Line 154"/>
            <p:cNvSpPr>
              <a:spLocks noChangeShapeType="1"/>
            </p:cNvSpPr>
            <p:nvPr/>
          </p:nvSpPr>
          <p:spPr bwMode="auto">
            <a:xfrm>
              <a:off x="3007" y="2976"/>
              <a:ext cx="144" cy="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triangl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0443" name="Line 155"/>
            <p:cNvSpPr>
              <a:spLocks noChangeShapeType="1"/>
            </p:cNvSpPr>
            <p:nvPr/>
          </p:nvSpPr>
          <p:spPr bwMode="auto">
            <a:xfrm>
              <a:off x="2863" y="3120"/>
              <a:ext cx="0" cy="479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0448" name="Oval 160"/>
            <p:cNvSpPr>
              <a:spLocks noChangeArrowheads="1"/>
            </p:cNvSpPr>
            <p:nvPr/>
          </p:nvSpPr>
          <p:spPr bwMode="auto">
            <a:xfrm>
              <a:off x="3535" y="2832"/>
              <a:ext cx="288" cy="288"/>
            </a:xfrm>
            <a:prstGeom prst="ellips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0449" name="Text Box 161"/>
            <p:cNvSpPr txBox="1">
              <a:spLocks noChangeArrowheads="1"/>
            </p:cNvSpPr>
            <p:nvPr/>
          </p:nvSpPr>
          <p:spPr bwMode="auto">
            <a:xfrm>
              <a:off x="3556" y="2818"/>
              <a:ext cx="236" cy="3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>
                  <a:solidFill>
                    <a:srgbClr val="FFFF66"/>
                  </a:solidFill>
                  <a:cs typeface="+mn-cs"/>
                </a:rPr>
                <a:t>x</a:t>
              </a:r>
            </a:p>
          </p:txBody>
        </p:sp>
        <p:sp>
          <p:nvSpPr>
            <p:cNvPr id="140450" name="Line 162"/>
            <p:cNvSpPr>
              <a:spLocks noChangeShapeType="1"/>
            </p:cNvSpPr>
            <p:nvPr/>
          </p:nvSpPr>
          <p:spPr bwMode="auto">
            <a:xfrm>
              <a:off x="3679" y="3120"/>
              <a:ext cx="0" cy="479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0453" name="Text Box 165"/>
            <p:cNvSpPr txBox="1">
              <a:spLocks noChangeArrowheads="1"/>
            </p:cNvSpPr>
            <p:nvPr/>
          </p:nvSpPr>
          <p:spPr bwMode="auto">
            <a:xfrm>
              <a:off x="3000" y="2728"/>
              <a:ext cx="349" cy="3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 b="0">
                  <a:solidFill>
                    <a:srgbClr val="FFFF66"/>
                  </a:solidFill>
                  <a:cs typeface="+mn-cs"/>
                </a:rPr>
                <a:t>b1</a:t>
              </a:r>
              <a:endParaRPr lang="en-US">
                <a:solidFill>
                  <a:srgbClr val="FFFF66"/>
                </a:solidFill>
                <a:cs typeface="+mn-cs"/>
              </a:endParaRPr>
            </a:p>
          </p:txBody>
        </p:sp>
        <p:sp>
          <p:nvSpPr>
            <p:cNvPr id="140463" name="Line 175"/>
            <p:cNvSpPr>
              <a:spLocks noChangeShapeType="1"/>
            </p:cNvSpPr>
            <p:nvPr/>
          </p:nvSpPr>
          <p:spPr bwMode="auto">
            <a:xfrm>
              <a:off x="4261" y="2832"/>
              <a:ext cx="0" cy="48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0464" name="Oval 176"/>
            <p:cNvSpPr>
              <a:spLocks noChangeArrowheads="1"/>
            </p:cNvSpPr>
            <p:nvPr/>
          </p:nvSpPr>
          <p:spPr bwMode="auto">
            <a:xfrm>
              <a:off x="4117" y="3312"/>
              <a:ext cx="288" cy="287"/>
            </a:xfrm>
            <a:prstGeom prst="ellips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0465" name="Text Box 177"/>
            <p:cNvSpPr txBox="1">
              <a:spLocks noChangeArrowheads="1"/>
            </p:cNvSpPr>
            <p:nvPr/>
          </p:nvSpPr>
          <p:spPr bwMode="auto">
            <a:xfrm>
              <a:off x="4141" y="3304"/>
              <a:ext cx="235" cy="3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>
                  <a:solidFill>
                    <a:srgbClr val="FFFF66"/>
                  </a:solidFill>
                  <a:cs typeface="+mn-cs"/>
                </a:rPr>
                <a:t>+</a:t>
              </a:r>
            </a:p>
          </p:txBody>
        </p:sp>
        <p:sp>
          <p:nvSpPr>
            <p:cNvPr id="140466" name="Line 178"/>
            <p:cNvSpPr>
              <a:spLocks noChangeShapeType="1"/>
            </p:cNvSpPr>
            <p:nvPr/>
          </p:nvSpPr>
          <p:spPr bwMode="auto">
            <a:xfrm flipH="1">
              <a:off x="4404" y="3456"/>
              <a:ext cx="667" cy="1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0468" name="Line 180"/>
            <p:cNvSpPr>
              <a:spLocks noChangeShapeType="1"/>
            </p:cNvSpPr>
            <p:nvPr/>
          </p:nvSpPr>
          <p:spPr bwMode="auto">
            <a:xfrm>
              <a:off x="3823" y="2976"/>
              <a:ext cx="144" cy="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triangl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0469" name="Text Box 181"/>
            <p:cNvSpPr txBox="1">
              <a:spLocks noChangeArrowheads="1"/>
            </p:cNvSpPr>
            <p:nvPr/>
          </p:nvSpPr>
          <p:spPr bwMode="auto">
            <a:xfrm>
              <a:off x="3815" y="2728"/>
              <a:ext cx="345" cy="3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 b="0">
                  <a:solidFill>
                    <a:srgbClr val="FFFF66"/>
                  </a:solidFill>
                  <a:cs typeface="+mn-cs"/>
                </a:rPr>
                <a:t>b2</a:t>
              </a:r>
              <a:endParaRPr lang="en-US">
                <a:solidFill>
                  <a:srgbClr val="FFFF66"/>
                </a:solidFill>
                <a:cs typeface="+mn-cs"/>
              </a:endParaRPr>
            </a:p>
          </p:txBody>
        </p:sp>
        <p:sp>
          <p:nvSpPr>
            <p:cNvPr id="140471" name="Oval 183"/>
            <p:cNvSpPr>
              <a:spLocks noChangeArrowheads="1"/>
            </p:cNvSpPr>
            <p:nvPr/>
          </p:nvSpPr>
          <p:spPr bwMode="auto">
            <a:xfrm>
              <a:off x="4356" y="2832"/>
              <a:ext cx="288" cy="288"/>
            </a:xfrm>
            <a:prstGeom prst="ellips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0472" name="Text Box 184"/>
            <p:cNvSpPr txBox="1">
              <a:spLocks noChangeArrowheads="1"/>
            </p:cNvSpPr>
            <p:nvPr/>
          </p:nvSpPr>
          <p:spPr bwMode="auto">
            <a:xfrm>
              <a:off x="4398" y="2824"/>
              <a:ext cx="236" cy="3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>
                  <a:solidFill>
                    <a:srgbClr val="FFFF66"/>
                  </a:solidFill>
                  <a:cs typeface="+mn-cs"/>
                </a:rPr>
                <a:t>x</a:t>
              </a:r>
            </a:p>
          </p:txBody>
        </p:sp>
        <p:sp>
          <p:nvSpPr>
            <p:cNvPr id="140481" name="Line 193"/>
            <p:cNvSpPr>
              <a:spLocks noChangeShapeType="1"/>
            </p:cNvSpPr>
            <p:nvPr/>
          </p:nvSpPr>
          <p:spPr bwMode="auto">
            <a:xfrm flipH="1">
              <a:off x="1392" y="3456"/>
              <a:ext cx="271" cy="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grpSp>
          <p:nvGrpSpPr>
            <p:cNvPr id="52258" name="Group 194"/>
            <p:cNvGrpSpPr>
              <a:grpSpLocks/>
            </p:cNvGrpSpPr>
            <p:nvPr/>
          </p:nvGrpSpPr>
          <p:grpSpPr bwMode="auto">
            <a:xfrm>
              <a:off x="1664" y="3303"/>
              <a:ext cx="288" cy="304"/>
              <a:chOff x="1585" y="2823"/>
              <a:chExt cx="288" cy="304"/>
            </a:xfrm>
          </p:grpSpPr>
          <p:sp>
            <p:nvSpPr>
              <p:cNvPr id="140483" name="Oval 195"/>
              <p:cNvSpPr>
                <a:spLocks noChangeArrowheads="1"/>
              </p:cNvSpPr>
              <p:nvPr/>
            </p:nvSpPr>
            <p:spPr bwMode="auto">
              <a:xfrm>
                <a:off x="1585" y="2831"/>
                <a:ext cx="288" cy="286"/>
              </a:xfrm>
              <a:prstGeom prst="ellipse">
                <a:avLst/>
              </a:prstGeom>
              <a:noFill/>
              <a:ln w="9525">
                <a:solidFill>
                  <a:srgbClr val="FFFF66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40484" name="Text Box 196"/>
              <p:cNvSpPr txBox="1">
                <a:spLocks noChangeArrowheads="1"/>
              </p:cNvSpPr>
              <p:nvPr/>
            </p:nvSpPr>
            <p:spPr bwMode="auto">
              <a:xfrm>
                <a:off x="1613" y="2823"/>
                <a:ext cx="237" cy="3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>
                    <a:solidFill>
                      <a:srgbClr val="FFFF66"/>
                    </a:solidFill>
                    <a:cs typeface="+mn-cs"/>
                  </a:rPr>
                  <a:t>+</a:t>
                </a:r>
              </a:p>
            </p:txBody>
          </p:sp>
        </p:grpSp>
        <p:sp>
          <p:nvSpPr>
            <p:cNvPr id="140490" name="Line 202"/>
            <p:cNvSpPr>
              <a:spLocks noChangeShapeType="1"/>
            </p:cNvSpPr>
            <p:nvPr/>
          </p:nvSpPr>
          <p:spPr bwMode="auto">
            <a:xfrm flipH="1">
              <a:off x="1951" y="3457"/>
              <a:ext cx="485" cy="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0491" name="Text Box 203"/>
            <p:cNvSpPr txBox="1">
              <a:spLocks noChangeArrowheads="1"/>
            </p:cNvSpPr>
            <p:nvPr/>
          </p:nvSpPr>
          <p:spPr bwMode="auto">
            <a:xfrm>
              <a:off x="2182" y="2728"/>
              <a:ext cx="346" cy="3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 b="0">
                  <a:solidFill>
                    <a:srgbClr val="FFFF66"/>
                  </a:solidFill>
                  <a:cs typeface="+mn-cs"/>
                </a:rPr>
                <a:t>b0</a:t>
              </a:r>
              <a:endParaRPr lang="en-US">
                <a:solidFill>
                  <a:srgbClr val="FFFF66"/>
                </a:solidFill>
                <a:cs typeface="+mn-cs"/>
              </a:endParaRPr>
            </a:p>
          </p:txBody>
        </p:sp>
        <p:grpSp>
          <p:nvGrpSpPr>
            <p:cNvPr id="52261" name="Group 205"/>
            <p:cNvGrpSpPr>
              <a:grpSpLocks/>
            </p:cNvGrpSpPr>
            <p:nvPr/>
          </p:nvGrpSpPr>
          <p:grpSpPr bwMode="auto">
            <a:xfrm>
              <a:off x="1903" y="2823"/>
              <a:ext cx="288" cy="304"/>
              <a:chOff x="1824" y="2343"/>
              <a:chExt cx="288" cy="304"/>
            </a:xfrm>
          </p:grpSpPr>
          <p:sp>
            <p:nvSpPr>
              <p:cNvPr id="140494" name="Oval 206"/>
              <p:cNvSpPr>
                <a:spLocks noChangeArrowheads="1"/>
              </p:cNvSpPr>
              <p:nvPr/>
            </p:nvSpPr>
            <p:spPr bwMode="auto">
              <a:xfrm>
                <a:off x="1824" y="2352"/>
                <a:ext cx="288" cy="285"/>
              </a:xfrm>
              <a:prstGeom prst="ellipse">
                <a:avLst/>
              </a:prstGeom>
              <a:noFill/>
              <a:ln w="9525">
                <a:solidFill>
                  <a:srgbClr val="FFFF66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40495" name="Text Box 207"/>
              <p:cNvSpPr txBox="1">
                <a:spLocks noChangeArrowheads="1"/>
              </p:cNvSpPr>
              <p:nvPr/>
            </p:nvSpPr>
            <p:spPr bwMode="auto">
              <a:xfrm>
                <a:off x="1851" y="2343"/>
                <a:ext cx="234" cy="3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>
                    <a:solidFill>
                      <a:srgbClr val="FFFF66"/>
                    </a:solidFill>
                    <a:cs typeface="+mn-cs"/>
                  </a:rPr>
                  <a:t>x</a:t>
                </a:r>
              </a:p>
            </p:txBody>
          </p:sp>
        </p:grpSp>
        <p:sp>
          <p:nvSpPr>
            <p:cNvPr id="140496" name="Line 208"/>
            <p:cNvSpPr>
              <a:spLocks noChangeShapeType="1"/>
            </p:cNvSpPr>
            <p:nvPr/>
          </p:nvSpPr>
          <p:spPr bwMode="auto">
            <a:xfrm>
              <a:off x="2191" y="2976"/>
              <a:ext cx="144" cy="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triangl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0497" name="Line 209"/>
            <p:cNvSpPr>
              <a:spLocks noChangeShapeType="1"/>
            </p:cNvSpPr>
            <p:nvPr/>
          </p:nvSpPr>
          <p:spPr bwMode="auto">
            <a:xfrm>
              <a:off x="2047" y="3120"/>
              <a:ext cx="0" cy="479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0512" name="Line 224"/>
            <p:cNvSpPr>
              <a:spLocks noChangeShapeType="1"/>
            </p:cNvSpPr>
            <p:nvPr/>
          </p:nvSpPr>
          <p:spPr bwMode="auto">
            <a:xfrm flipH="1">
              <a:off x="5076" y="2832"/>
              <a:ext cx="1" cy="625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0514" name="Text Box 226"/>
            <p:cNvSpPr txBox="1">
              <a:spLocks noChangeArrowheads="1"/>
            </p:cNvSpPr>
            <p:nvPr/>
          </p:nvSpPr>
          <p:spPr bwMode="auto">
            <a:xfrm>
              <a:off x="4631" y="2728"/>
              <a:ext cx="349" cy="3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 b="0">
                  <a:solidFill>
                    <a:srgbClr val="FFFF66"/>
                  </a:solidFill>
                  <a:cs typeface="+mn-cs"/>
                </a:rPr>
                <a:t>b3</a:t>
              </a:r>
              <a:endParaRPr lang="en-US">
                <a:solidFill>
                  <a:srgbClr val="FFFF66"/>
                </a:solidFill>
                <a:cs typeface="+mn-cs"/>
              </a:endParaRPr>
            </a:p>
          </p:txBody>
        </p:sp>
        <p:sp>
          <p:nvSpPr>
            <p:cNvPr id="140515" name="Line 227"/>
            <p:cNvSpPr>
              <a:spLocks noChangeShapeType="1"/>
            </p:cNvSpPr>
            <p:nvPr/>
          </p:nvSpPr>
          <p:spPr bwMode="auto">
            <a:xfrm>
              <a:off x="4639" y="2976"/>
              <a:ext cx="144" cy="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triangl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0516" name="Line 228"/>
            <p:cNvSpPr>
              <a:spLocks noChangeShapeType="1"/>
            </p:cNvSpPr>
            <p:nvPr/>
          </p:nvSpPr>
          <p:spPr bwMode="auto">
            <a:xfrm>
              <a:off x="4495" y="3120"/>
              <a:ext cx="0" cy="479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0517" name="Oval 229"/>
            <p:cNvSpPr>
              <a:spLocks noChangeArrowheads="1"/>
            </p:cNvSpPr>
            <p:nvPr/>
          </p:nvSpPr>
          <p:spPr bwMode="auto">
            <a:xfrm>
              <a:off x="5124" y="2831"/>
              <a:ext cx="288" cy="288"/>
            </a:xfrm>
            <a:prstGeom prst="ellips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0518" name="Text Box 230"/>
            <p:cNvSpPr txBox="1">
              <a:spLocks noChangeArrowheads="1"/>
            </p:cNvSpPr>
            <p:nvPr/>
          </p:nvSpPr>
          <p:spPr bwMode="auto">
            <a:xfrm>
              <a:off x="5159" y="2824"/>
              <a:ext cx="236" cy="3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>
                  <a:solidFill>
                    <a:srgbClr val="FFFF66"/>
                  </a:solidFill>
                  <a:cs typeface="+mn-cs"/>
                </a:rPr>
                <a:t>x</a:t>
              </a:r>
            </a:p>
          </p:txBody>
        </p:sp>
        <p:sp>
          <p:nvSpPr>
            <p:cNvPr id="140519" name="Line 231"/>
            <p:cNvSpPr>
              <a:spLocks noChangeShapeType="1"/>
            </p:cNvSpPr>
            <p:nvPr/>
          </p:nvSpPr>
          <p:spPr bwMode="auto">
            <a:xfrm>
              <a:off x="5412" y="2976"/>
              <a:ext cx="144" cy="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triangl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0520" name="Line 232"/>
            <p:cNvSpPr>
              <a:spLocks noChangeShapeType="1"/>
            </p:cNvSpPr>
            <p:nvPr/>
          </p:nvSpPr>
          <p:spPr bwMode="auto">
            <a:xfrm flipH="1">
              <a:off x="5263" y="3120"/>
              <a:ext cx="1" cy="625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0522" name="Text Box 234"/>
            <p:cNvSpPr txBox="1">
              <a:spLocks noChangeArrowheads="1"/>
            </p:cNvSpPr>
            <p:nvPr/>
          </p:nvSpPr>
          <p:spPr bwMode="auto">
            <a:xfrm>
              <a:off x="5399" y="2728"/>
              <a:ext cx="349" cy="3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 b="0">
                  <a:solidFill>
                    <a:srgbClr val="FFFF66"/>
                  </a:solidFill>
                  <a:cs typeface="+mn-cs"/>
                </a:rPr>
                <a:t>b4</a:t>
              </a:r>
              <a:endParaRPr lang="en-US">
                <a:solidFill>
                  <a:srgbClr val="FFFF66"/>
                </a:solidFill>
                <a:cs typeface="+mn-cs"/>
              </a:endParaRPr>
            </a:p>
          </p:txBody>
        </p:sp>
        <p:sp>
          <p:nvSpPr>
            <p:cNvPr id="140476" name="Oval 188"/>
            <p:cNvSpPr>
              <a:spLocks noChangeArrowheads="1"/>
            </p:cNvSpPr>
            <p:nvPr/>
          </p:nvSpPr>
          <p:spPr bwMode="auto">
            <a:xfrm>
              <a:off x="1663" y="2542"/>
              <a:ext cx="288" cy="288"/>
            </a:xfrm>
            <a:prstGeom prst="ellips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0477" name="Text Box 189"/>
            <p:cNvSpPr txBox="1">
              <a:spLocks noChangeArrowheads="1"/>
            </p:cNvSpPr>
            <p:nvPr/>
          </p:nvSpPr>
          <p:spPr bwMode="auto">
            <a:xfrm>
              <a:off x="1691" y="2535"/>
              <a:ext cx="236" cy="3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>
                  <a:solidFill>
                    <a:srgbClr val="FFFF66"/>
                  </a:solidFill>
                  <a:cs typeface="+mn-cs"/>
                </a:rPr>
                <a:t>x</a:t>
              </a:r>
            </a:p>
          </p:txBody>
        </p:sp>
        <p:sp>
          <p:nvSpPr>
            <p:cNvPr id="140424" name="Oval 136"/>
            <p:cNvSpPr>
              <a:spLocks noChangeArrowheads="1"/>
            </p:cNvSpPr>
            <p:nvPr/>
          </p:nvSpPr>
          <p:spPr bwMode="auto">
            <a:xfrm>
              <a:off x="2479" y="2543"/>
              <a:ext cx="288" cy="288"/>
            </a:xfrm>
            <a:prstGeom prst="ellips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0425" name="Text Box 137"/>
            <p:cNvSpPr txBox="1">
              <a:spLocks noChangeArrowheads="1"/>
            </p:cNvSpPr>
            <p:nvPr/>
          </p:nvSpPr>
          <p:spPr bwMode="auto">
            <a:xfrm>
              <a:off x="2508" y="2536"/>
              <a:ext cx="236" cy="3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>
                  <a:solidFill>
                    <a:srgbClr val="FFFF66"/>
                  </a:solidFill>
                  <a:cs typeface="+mn-cs"/>
                </a:rPr>
                <a:t>x</a:t>
              </a:r>
            </a:p>
          </p:txBody>
        </p:sp>
        <p:sp>
          <p:nvSpPr>
            <p:cNvPr id="140426" name="Text Box 138"/>
            <p:cNvSpPr txBox="1">
              <a:spLocks noChangeArrowheads="1"/>
            </p:cNvSpPr>
            <p:nvPr/>
          </p:nvSpPr>
          <p:spPr bwMode="auto">
            <a:xfrm>
              <a:off x="2183" y="2440"/>
              <a:ext cx="345" cy="3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 b="0">
                  <a:solidFill>
                    <a:srgbClr val="FFFF66"/>
                  </a:solidFill>
                  <a:cs typeface="+mn-cs"/>
                </a:rPr>
                <a:t>a3</a:t>
              </a:r>
              <a:endParaRPr lang="en-US">
                <a:solidFill>
                  <a:srgbClr val="FFFF66"/>
                </a:solidFill>
                <a:cs typeface="+mn-cs"/>
              </a:endParaRPr>
            </a:p>
          </p:txBody>
        </p:sp>
        <p:sp>
          <p:nvSpPr>
            <p:cNvPr id="140431" name="Oval 143"/>
            <p:cNvSpPr>
              <a:spLocks noChangeArrowheads="1"/>
            </p:cNvSpPr>
            <p:nvPr/>
          </p:nvSpPr>
          <p:spPr bwMode="auto">
            <a:xfrm>
              <a:off x="3295" y="2543"/>
              <a:ext cx="288" cy="288"/>
            </a:xfrm>
            <a:prstGeom prst="ellips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0432" name="Text Box 144"/>
            <p:cNvSpPr txBox="1">
              <a:spLocks noChangeArrowheads="1"/>
            </p:cNvSpPr>
            <p:nvPr/>
          </p:nvSpPr>
          <p:spPr bwMode="auto">
            <a:xfrm>
              <a:off x="3323" y="2536"/>
              <a:ext cx="236" cy="3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>
                  <a:solidFill>
                    <a:srgbClr val="FFFF66"/>
                  </a:solidFill>
                  <a:cs typeface="+mn-cs"/>
                </a:rPr>
                <a:t>x</a:t>
              </a:r>
            </a:p>
          </p:txBody>
        </p:sp>
        <p:sp>
          <p:nvSpPr>
            <p:cNvPr id="140433" name="Line 145"/>
            <p:cNvSpPr>
              <a:spLocks noChangeShapeType="1"/>
            </p:cNvSpPr>
            <p:nvPr/>
          </p:nvSpPr>
          <p:spPr bwMode="auto">
            <a:xfrm>
              <a:off x="3152" y="2688"/>
              <a:ext cx="144" cy="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0434" name="Text Box 146"/>
            <p:cNvSpPr txBox="1">
              <a:spLocks noChangeArrowheads="1"/>
            </p:cNvSpPr>
            <p:nvPr/>
          </p:nvSpPr>
          <p:spPr bwMode="auto">
            <a:xfrm>
              <a:off x="3000" y="2440"/>
              <a:ext cx="349" cy="3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 b="0">
                  <a:solidFill>
                    <a:srgbClr val="FFFF66"/>
                  </a:solidFill>
                  <a:cs typeface="+mn-cs"/>
                </a:rPr>
                <a:t>a2</a:t>
              </a:r>
              <a:endParaRPr lang="en-US">
                <a:solidFill>
                  <a:srgbClr val="FFFF66"/>
                </a:solidFill>
                <a:cs typeface="+mn-cs"/>
              </a:endParaRPr>
            </a:p>
          </p:txBody>
        </p:sp>
        <p:sp>
          <p:nvSpPr>
            <p:cNvPr id="140459" name="Oval 171"/>
            <p:cNvSpPr>
              <a:spLocks noChangeArrowheads="1"/>
            </p:cNvSpPr>
            <p:nvPr/>
          </p:nvSpPr>
          <p:spPr bwMode="auto">
            <a:xfrm>
              <a:off x="4116" y="2543"/>
              <a:ext cx="288" cy="288"/>
            </a:xfrm>
            <a:prstGeom prst="ellips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0460" name="Text Box 172"/>
            <p:cNvSpPr txBox="1">
              <a:spLocks noChangeArrowheads="1"/>
            </p:cNvSpPr>
            <p:nvPr/>
          </p:nvSpPr>
          <p:spPr bwMode="auto">
            <a:xfrm>
              <a:off x="4145" y="2536"/>
              <a:ext cx="236" cy="3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>
                  <a:solidFill>
                    <a:srgbClr val="FFFF66"/>
                  </a:solidFill>
                  <a:cs typeface="+mn-cs"/>
                </a:rPr>
                <a:t>x</a:t>
              </a:r>
            </a:p>
          </p:txBody>
        </p:sp>
        <p:sp>
          <p:nvSpPr>
            <p:cNvPr id="140461" name="Line 173"/>
            <p:cNvSpPr>
              <a:spLocks noChangeShapeType="1"/>
            </p:cNvSpPr>
            <p:nvPr/>
          </p:nvSpPr>
          <p:spPr bwMode="auto">
            <a:xfrm>
              <a:off x="3973" y="2688"/>
              <a:ext cx="144" cy="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0462" name="Text Box 174"/>
            <p:cNvSpPr txBox="1">
              <a:spLocks noChangeArrowheads="1"/>
            </p:cNvSpPr>
            <p:nvPr/>
          </p:nvSpPr>
          <p:spPr bwMode="auto">
            <a:xfrm>
              <a:off x="3814" y="2440"/>
              <a:ext cx="346" cy="3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 b="0">
                  <a:solidFill>
                    <a:srgbClr val="FFFF66"/>
                  </a:solidFill>
                  <a:cs typeface="+mn-cs"/>
                </a:rPr>
                <a:t>a1</a:t>
              </a:r>
              <a:endParaRPr lang="en-US">
                <a:solidFill>
                  <a:srgbClr val="FFFF66"/>
                </a:solidFill>
                <a:cs typeface="+mn-cs"/>
              </a:endParaRPr>
            </a:p>
          </p:txBody>
        </p:sp>
        <p:sp>
          <p:nvSpPr>
            <p:cNvPr id="140489" name="Line 201"/>
            <p:cNvSpPr>
              <a:spLocks noChangeShapeType="1"/>
            </p:cNvSpPr>
            <p:nvPr/>
          </p:nvSpPr>
          <p:spPr bwMode="auto">
            <a:xfrm>
              <a:off x="2335" y="2688"/>
              <a:ext cx="144" cy="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0508" name="Oval 220"/>
            <p:cNvSpPr>
              <a:spLocks noChangeArrowheads="1"/>
            </p:cNvSpPr>
            <p:nvPr/>
          </p:nvSpPr>
          <p:spPr bwMode="auto">
            <a:xfrm>
              <a:off x="4933" y="2543"/>
              <a:ext cx="287" cy="288"/>
            </a:xfrm>
            <a:prstGeom prst="ellips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0509" name="Text Box 221"/>
            <p:cNvSpPr txBox="1">
              <a:spLocks noChangeArrowheads="1"/>
            </p:cNvSpPr>
            <p:nvPr/>
          </p:nvSpPr>
          <p:spPr bwMode="auto">
            <a:xfrm>
              <a:off x="4960" y="2536"/>
              <a:ext cx="236" cy="3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>
                  <a:solidFill>
                    <a:srgbClr val="FFFF66"/>
                  </a:solidFill>
                  <a:cs typeface="+mn-cs"/>
                </a:rPr>
                <a:t>x</a:t>
              </a:r>
            </a:p>
          </p:txBody>
        </p:sp>
        <p:sp>
          <p:nvSpPr>
            <p:cNvPr id="140510" name="Line 222"/>
            <p:cNvSpPr>
              <a:spLocks noChangeShapeType="1"/>
            </p:cNvSpPr>
            <p:nvPr/>
          </p:nvSpPr>
          <p:spPr bwMode="auto">
            <a:xfrm>
              <a:off x="4788" y="2688"/>
              <a:ext cx="144" cy="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0511" name="Text Box 223"/>
            <p:cNvSpPr txBox="1">
              <a:spLocks noChangeArrowheads="1"/>
            </p:cNvSpPr>
            <p:nvPr/>
          </p:nvSpPr>
          <p:spPr bwMode="auto">
            <a:xfrm>
              <a:off x="4687" y="2440"/>
              <a:ext cx="236" cy="3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 b="0">
                  <a:solidFill>
                    <a:srgbClr val="FFFF66"/>
                  </a:solidFill>
                  <a:cs typeface="+mn-cs"/>
                </a:rPr>
                <a:t>1</a:t>
              </a:r>
              <a:endParaRPr lang="en-US">
                <a:solidFill>
                  <a:srgbClr val="FFFF66"/>
                </a:solidFill>
                <a:cs typeface="+mn-cs"/>
              </a:endParaRPr>
            </a:p>
          </p:txBody>
        </p:sp>
        <p:grpSp>
          <p:nvGrpSpPr>
            <p:cNvPr id="52291" name="Group 129"/>
            <p:cNvGrpSpPr>
              <a:grpSpLocks/>
            </p:cNvGrpSpPr>
            <p:nvPr/>
          </p:nvGrpSpPr>
          <p:grpSpPr bwMode="auto">
            <a:xfrm>
              <a:off x="2976" y="2064"/>
              <a:ext cx="288" cy="288"/>
              <a:chOff x="1008" y="2092"/>
              <a:chExt cx="288" cy="288"/>
            </a:xfrm>
          </p:grpSpPr>
          <p:sp>
            <p:nvSpPr>
              <p:cNvPr id="140418" name="Rectangle 130"/>
              <p:cNvSpPr>
                <a:spLocks noChangeArrowheads="1"/>
              </p:cNvSpPr>
              <p:nvPr/>
            </p:nvSpPr>
            <p:spPr bwMode="auto">
              <a:xfrm>
                <a:off x="1008" y="2092"/>
                <a:ext cx="288" cy="288"/>
              </a:xfrm>
              <a:prstGeom prst="rect">
                <a:avLst/>
              </a:prstGeom>
              <a:noFill/>
              <a:ln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graphicFrame>
            <p:nvGraphicFramePr>
              <p:cNvPr id="52381" name="Object 131"/>
              <p:cNvGraphicFramePr>
                <a:graphicFrameLocks noChangeAspect="1"/>
              </p:cNvGraphicFramePr>
              <p:nvPr/>
            </p:nvGraphicFramePr>
            <p:xfrm>
              <a:off x="1056" y="2112"/>
              <a:ext cx="208" cy="24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2565" name="Equation" r:id="rId3" imgW="139579" imgH="164957" progId="Equation.3">
                      <p:embed/>
                    </p:oleObj>
                  </mc:Choice>
                  <mc:Fallback>
                    <p:oleObj name="Equation" r:id="rId3" imgW="139579" imgH="164957" progId="Equation.3">
                      <p:embed/>
                      <p:pic>
                        <p:nvPicPr>
                          <p:cNvPr id="0" name="Object 131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056" y="2112"/>
                            <a:ext cx="208" cy="244"/>
                          </a:xfrm>
                          <a:prstGeom prst="rect">
                            <a:avLst/>
                          </a:prstGeom>
                          <a:solidFill>
                            <a:srgbClr val="FFFF66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140421" name="Line 133"/>
            <p:cNvSpPr>
              <a:spLocks noChangeShapeType="1"/>
            </p:cNvSpPr>
            <p:nvPr/>
          </p:nvSpPr>
          <p:spPr bwMode="auto">
            <a:xfrm>
              <a:off x="2448" y="2208"/>
              <a:ext cx="528" cy="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0439" name="Line 151"/>
            <p:cNvSpPr>
              <a:spLocks noChangeShapeType="1"/>
            </p:cNvSpPr>
            <p:nvPr/>
          </p:nvSpPr>
          <p:spPr bwMode="auto">
            <a:xfrm>
              <a:off x="3265" y="2208"/>
              <a:ext cx="527" cy="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grpSp>
          <p:nvGrpSpPr>
            <p:cNvPr id="52294" name="Group 167"/>
            <p:cNvGrpSpPr>
              <a:grpSpLocks/>
            </p:cNvGrpSpPr>
            <p:nvPr/>
          </p:nvGrpSpPr>
          <p:grpSpPr bwMode="auto">
            <a:xfrm>
              <a:off x="3792" y="2064"/>
              <a:ext cx="288" cy="288"/>
              <a:chOff x="1008" y="2092"/>
              <a:chExt cx="288" cy="288"/>
            </a:xfrm>
          </p:grpSpPr>
          <p:sp>
            <p:nvSpPr>
              <p:cNvPr id="140456" name="Rectangle 168"/>
              <p:cNvSpPr>
                <a:spLocks noChangeArrowheads="1"/>
              </p:cNvSpPr>
              <p:nvPr/>
            </p:nvSpPr>
            <p:spPr bwMode="auto">
              <a:xfrm>
                <a:off x="1008" y="2092"/>
                <a:ext cx="288" cy="288"/>
              </a:xfrm>
              <a:prstGeom prst="rect">
                <a:avLst/>
              </a:prstGeom>
              <a:noFill/>
              <a:ln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graphicFrame>
            <p:nvGraphicFramePr>
              <p:cNvPr id="52379" name="Object 169"/>
              <p:cNvGraphicFramePr>
                <a:graphicFrameLocks noChangeAspect="1"/>
              </p:cNvGraphicFramePr>
              <p:nvPr/>
            </p:nvGraphicFramePr>
            <p:xfrm>
              <a:off x="1056" y="2112"/>
              <a:ext cx="208" cy="24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2566" name="Equation" r:id="rId5" imgW="139579" imgH="164957" progId="Equation.3">
                      <p:embed/>
                    </p:oleObj>
                  </mc:Choice>
                  <mc:Fallback>
                    <p:oleObj name="Equation" r:id="rId5" imgW="139579" imgH="164957" progId="Equation.3">
                      <p:embed/>
                      <p:pic>
                        <p:nvPicPr>
                          <p:cNvPr id="0" name="Object 169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056" y="2112"/>
                            <a:ext cx="208" cy="244"/>
                          </a:xfrm>
                          <a:prstGeom prst="rect">
                            <a:avLst/>
                          </a:prstGeom>
                          <a:solidFill>
                            <a:srgbClr val="FFFF66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140467" name="Line 179"/>
            <p:cNvSpPr>
              <a:spLocks noChangeShapeType="1"/>
            </p:cNvSpPr>
            <p:nvPr/>
          </p:nvSpPr>
          <p:spPr bwMode="auto">
            <a:xfrm>
              <a:off x="4080" y="2208"/>
              <a:ext cx="528" cy="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grpSp>
          <p:nvGrpSpPr>
            <p:cNvPr id="52296" name="Group 197"/>
            <p:cNvGrpSpPr>
              <a:grpSpLocks/>
            </p:cNvGrpSpPr>
            <p:nvPr/>
          </p:nvGrpSpPr>
          <p:grpSpPr bwMode="auto">
            <a:xfrm>
              <a:off x="2160" y="2064"/>
              <a:ext cx="288" cy="288"/>
              <a:chOff x="1008" y="2092"/>
              <a:chExt cx="288" cy="288"/>
            </a:xfrm>
          </p:grpSpPr>
          <p:sp>
            <p:nvSpPr>
              <p:cNvPr id="140486" name="Rectangle 198"/>
              <p:cNvSpPr>
                <a:spLocks noChangeArrowheads="1"/>
              </p:cNvSpPr>
              <p:nvPr/>
            </p:nvSpPr>
            <p:spPr bwMode="auto">
              <a:xfrm>
                <a:off x="1008" y="2092"/>
                <a:ext cx="288" cy="288"/>
              </a:xfrm>
              <a:prstGeom prst="rect">
                <a:avLst/>
              </a:prstGeom>
              <a:noFill/>
              <a:ln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graphicFrame>
            <p:nvGraphicFramePr>
              <p:cNvPr id="52377" name="Object 199"/>
              <p:cNvGraphicFramePr>
                <a:graphicFrameLocks noChangeAspect="1"/>
              </p:cNvGraphicFramePr>
              <p:nvPr/>
            </p:nvGraphicFramePr>
            <p:xfrm>
              <a:off x="1056" y="2112"/>
              <a:ext cx="208" cy="24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2567" name="Equation" r:id="rId6" imgW="139579" imgH="164957" progId="Equation.3">
                      <p:embed/>
                    </p:oleObj>
                  </mc:Choice>
                  <mc:Fallback>
                    <p:oleObj name="Equation" r:id="rId6" imgW="139579" imgH="164957" progId="Equation.3">
                      <p:embed/>
                      <p:pic>
                        <p:nvPicPr>
                          <p:cNvPr id="0" name="Object 199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056" y="2112"/>
                            <a:ext cx="208" cy="244"/>
                          </a:xfrm>
                          <a:prstGeom prst="rect">
                            <a:avLst/>
                          </a:prstGeom>
                          <a:solidFill>
                            <a:srgbClr val="FFFF66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140488" name="Line 200"/>
            <p:cNvSpPr>
              <a:spLocks noChangeShapeType="1"/>
            </p:cNvSpPr>
            <p:nvPr/>
          </p:nvSpPr>
          <p:spPr bwMode="auto">
            <a:xfrm>
              <a:off x="1824" y="2208"/>
              <a:ext cx="336" cy="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grpSp>
          <p:nvGrpSpPr>
            <p:cNvPr id="52298" name="Group 216"/>
            <p:cNvGrpSpPr>
              <a:grpSpLocks/>
            </p:cNvGrpSpPr>
            <p:nvPr/>
          </p:nvGrpSpPr>
          <p:grpSpPr bwMode="auto">
            <a:xfrm>
              <a:off x="4608" y="2064"/>
              <a:ext cx="288" cy="288"/>
              <a:chOff x="1008" y="2092"/>
              <a:chExt cx="288" cy="288"/>
            </a:xfrm>
          </p:grpSpPr>
          <p:sp>
            <p:nvSpPr>
              <p:cNvPr id="140505" name="Rectangle 217"/>
              <p:cNvSpPr>
                <a:spLocks noChangeArrowheads="1"/>
              </p:cNvSpPr>
              <p:nvPr/>
            </p:nvSpPr>
            <p:spPr bwMode="auto">
              <a:xfrm>
                <a:off x="1008" y="2092"/>
                <a:ext cx="288" cy="288"/>
              </a:xfrm>
              <a:prstGeom prst="rect">
                <a:avLst/>
              </a:prstGeom>
              <a:noFill/>
              <a:ln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graphicFrame>
            <p:nvGraphicFramePr>
              <p:cNvPr id="52375" name="Object 218"/>
              <p:cNvGraphicFramePr>
                <a:graphicFrameLocks noChangeAspect="1"/>
              </p:cNvGraphicFramePr>
              <p:nvPr/>
            </p:nvGraphicFramePr>
            <p:xfrm>
              <a:off x="1056" y="2112"/>
              <a:ext cx="208" cy="24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2568" name="Equation" r:id="rId7" imgW="139579" imgH="164957" progId="Equation.3">
                      <p:embed/>
                    </p:oleObj>
                  </mc:Choice>
                  <mc:Fallback>
                    <p:oleObj name="Equation" r:id="rId7" imgW="139579" imgH="164957" progId="Equation.3">
                      <p:embed/>
                      <p:pic>
                        <p:nvPicPr>
                          <p:cNvPr id="0" name="Object 218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056" y="2112"/>
                            <a:ext cx="208" cy="244"/>
                          </a:xfrm>
                          <a:prstGeom prst="rect">
                            <a:avLst/>
                          </a:prstGeom>
                          <a:solidFill>
                            <a:srgbClr val="FFFF66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140513" name="Line 225"/>
            <p:cNvSpPr>
              <a:spLocks noChangeShapeType="1"/>
            </p:cNvSpPr>
            <p:nvPr/>
          </p:nvSpPr>
          <p:spPr bwMode="auto">
            <a:xfrm>
              <a:off x="4897" y="2208"/>
              <a:ext cx="383" cy="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0533" name="Oval 245"/>
            <p:cNvSpPr>
              <a:spLocks noChangeArrowheads="1"/>
            </p:cNvSpPr>
            <p:nvPr/>
          </p:nvSpPr>
          <p:spPr bwMode="auto">
            <a:xfrm>
              <a:off x="2485" y="1583"/>
              <a:ext cx="288" cy="288"/>
            </a:xfrm>
            <a:prstGeom prst="ellips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0534" name="Text Box 246"/>
            <p:cNvSpPr txBox="1">
              <a:spLocks noChangeArrowheads="1"/>
            </p:cNvSpPr>
            <p:nvPr/>
          </p:nvSpPr>
          <p:spPr bwMode="auto">
            <a:xfrm>
              <a:off x="2513" y="1577"/>
              <a:ext cx="236" cy="3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>
                  <a:solidFill>
                    <a:srgbClr val="FFFF66"/>
                  </a:solidFill>
                  <a:cs typeface="+mn-cs"/>
                </a:rPr>
                <a:t>x</a:t>
              </a:r>
            </a:p>
          </p:txBody>
        </p:sp>
        <p:sp>
          <p:nvSpPr>
            <p:cNvPr id="140535" name="Text Box 247"/>
            <p:cNvSpPr txBox="1">
              <a:spLocks noChangeArrowheads="1"/>
            </p:cNvSpPr>
            <p:nvPr/>
          </p:nvSpPr>
          <p:spPr bwMode="auto">
            <a:xfrm>
              <a:off x="2189" y="1482"/>
              <a:ext cx="349" cy="3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 b="0">
                  <a:solidFill>
                    <a:srgbClr val="FFFF66"/>
                  </a:solidFill>
                  <a:cs typeface="+mn-cs"/>
                </a:rPr>
                <a:t>a1</a:t>
              </a:r>
              <a:endParaRPr lang="en-US">
                <a:solidFill>
                  <a:srgbClr val="FFFF66"/>
                </a:solidFill>
                <a:cs typeface="+mn-cs"/>
              </a:endParaRPr>
            </a:p>
          </p:txBody>
        </p:sp>
        <p:sp>
          <p:nvSpPr>
            <p:cNvPr id="140536" name="Oval 248"/>
            <p:cNvSpPr>
              <a:spLocks noChangeArrowheads="1"/>
            </p:cNvSpPr>
            <p:nvPr/>
          </p:nvSpPr>
          <p:spPr bwMode="auto">
            <a:xfrm>
              <a:off x="3301" y="1583"/>
              <a:ext cx="288" cy="288"/>
            </a:xfrm>
            <a:prstGeom prst="ellips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0537" name="Text Box 249"/>
            <p:cNvSpPr txBox="1">
              <a:spLocks noChangeArrowheads="1"/>
            </p:cNvSpPr>
            <p:nvPr/>
          </p:nvSpPr>
          <p:spPr bwMode="auto">
            <a:xfrm>
              <a:off x="3329" y="1577"/>
              <a:ext cx="236" cy="3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>
                  <a:solidFill>
                    <a:srgbClr val="FFFF66"/>
                  </a:solidFill>
                  <a:cs typeface="+mn-cs"/>
                </a:rPr>
                <a:t>x</a:t>
              </a:r>
            </a:p>
          </p:txBody>
        </p:sp>
        <p:sp>
          <p:nvSpPr>
            <p:cNvPr id="140538" name="Line 250"/>
            <p:cNvSpPr>
              <a:spLocks noChangeShapeType="1"/>
            </p:cNvSpPr>
            <p:nvPr/>
          </p:nvSpPr>
          <p:spPr bwMode="auto">
            <a:xfrm>
              <a:off x="3158" y="1728"/>
              <a:ext cx="144" cy="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0539" name="Text Box 251"/>
            <p:cNvSpPr txBox="1">
              <a:spLocks noChangeArrowheads="1"/>
            </p:cNvSpPr>
            <p:nvPr/>
          </p:nvSpPr>
          <p:spPr bwMode="auto">
            <a:xfrm>
              <a:off x="3005" y="1482"/>
              <a:ext cx="348" cy="3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 b="0">
                  <a:solidFill>
                    <a:srgbClr val="FFFF66"/>
                  </a:solidFill>
                  <a:cs typeface="+mn-cs"/>
                </a:rPr>
                <a:t>a2</a:t>
              </a:r>
              <a:endParaRPr lang="en-US">
                <a:solidFill>
                  <a:srgbClr val="FFFF66"/>
                </a:solidFill>
                <a:cs typeface="+mn-cs"/>
              </a:endParaRPr>
            </a:p>
          </p:txBody>
        </p:sp>
        <p:sp>
          <p:nvSpPr>
            <p:cNvPr id="140540" name="Oval 252"/>
            <p:cNvSpPr>
              <a:spLocks noChangeArrowheads="1"/>
            </p:cNvSpPr>
            <p:nvPr/>
          </p:nvSpPr>
          <p:spPr bwMode="auto">
            <a:xfrm>
              <a:off x="4122" y="1583"/>
              <a:ext cx="288" cy="288"/>
            </a:xfrm>
            <a:prstGeom prst="ellips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0541" name="Text Box 253"/>
            <p:cNvSpPr txBox="1">
              <a:spLocks noChangeArrowheads="1"/>
            </p:cNvSpPr>
            <p:nvPr/>
          </p:nvSpPr>
          <p:spPr bwMode="auto">
            <a:xfrm>
              <a:off x="4150" y="1577"/>
              <a:ext cx="236" cy="3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>
                  <a:solidFill>
                    <a:srgbClr val="FFFF66"/>
                  </a:solidFill>
                  <a:cs typeface="+mn-cs"/>
                </a:rPr>
                <a:t>x</a:t>
              </a:r>
            </a:p>
          </p:txBody>
        </p:sp>
        <p:sp>
          <p:nvSpPr>
            <p:cNvPr id="140542" name="Line 254"/>
            <p:cNvSpPr>
              <a:spLocks noChangeShapeType="1"/>
            </p:cNvSpPr>
            <p:nvPr/>
          </p:nvSpPr>
          <p:spPr bwMode="auto">
            <a:xfrm>
              <a:off x="3979" y="1728"/>
              <a:ext cx="144" cy="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0543" name="Text Box 255"/>
            <p:cNvSpPr txBox="1">
              <a:spLocks noChangeArrowheads="1"/>
            </p:cNvSpPr>
            <p:nvPr/>
          </p:nvSpPr>
          <p:spPr bwMode="auto">
            <a:xfrm>
              <a:off x="3821" y="1482"/>
              <a:ext cx="349" cy="3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 b="0">
                  <a:solidFill>
                    <a:srgbClr val="FFFF66"/>
                  </a:solidFill>
                  <a:cs typeface="+mn-cs"/>
                </a:rPr>
                <a:t>a3</a:t>
              </a:r>
              <a:endParaRPr lang="en-US">
                <a:solidFill>
                  <a:srgbClr val="FFFF66"/>
                </a:solidFill>
                <a:cs typeface="+mn-cs"/>
              </a:endParaRPr>
            </a:p>
          </p:txBody>
        </p:sp>
        <p:sp>
          <p:nvSpPr>
            <p:cNvPr id="140544" name="Line 256"/>
            <p:cNvSpPr>
              <a:spLocks noChangeShapeType="1"/>
            </p:cNvSpPr>
            <p:nvPr/>
          </p:nvSpPr>
          <p:spPr bwMode="auto">
            <a:xfrm>
              <a:off x="2341" y="1728"/>
              <a:ext cx="144" cy="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0545" name="Oval 257"/>
            <p:cNvSpPr>
              <a:spLocks noChangeArrowheads="1"/>
            </p:cNvSpPr>
            <p:nvPr/>
          </p:nvSpPr>
          <p:spPr bwMode="auto">
            <a:xfrm>
              <a:off x="4938" y="1583"/>
              <a:ext cx="288" cy="288"/>
            </a:xfrm>
            <a:prstGeom prst="ellips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0546" name="Text Box 258"/>
            <p:cNvSpPr txBox="1">
              <a:spLocks noChangeArrowheads="1"/>
            </p:cNvSpPr>
            <p:nvPr/>
          </p:nvSpPr>
          <p:spPr bwMode="auto">
            <a:xfrm>
              <a:off x="4966" y="1577"/>
              <a:ext cx="235" cy="3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>
                  <a:solidFill>
                    <a:srgbClr val="FFFF66"/>
                  </a:solidFill>
                  <a:cs typeface="+mn-cs"/>
                </a:rPr>
                <a:t>x</a:t>
              </a:r>
            </a:p>
          </p:txBody>
        </p:sp>
        <p:sp>
          <p:nvSpPr>
            <p:cNvPr id="140547" name="Line 259"/>
            <p:cNvSpPr>
              <a:spLocks noChangeShapeType="1"/>
            </p:cNvSpPr>
            <p:nvPr/>
          </p:nvSpPr>
          <p:spPr bwMode="auto">
            <a:xfrm>
              <a:off x="4795" y="1728"/>
              <a:ext cx="144" cy="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0548" name="Text Box 260"/>
            <p:cNvSpPr txBox="1">
              <a:spLocks noChangeArrowheads="1"/>
            </p:cNvSpPr>
            <p:nvPr/>
          </p:nvSpPr>
          <p:spPr bwMode="auto">
            <a:xfrm>
              <a:off x="4637" y="1482"/>
              <a:ext cx="348" cy="3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 b="0">
                  <a:solidFill>
                    <a:srgbClr val="FFFF66"/>
                  </a:solidFill>
                  <a:cs typeface="+mn-cs"/>
                </a:rPr>
                <a:t>a4</a:t>
              </a:r>
              <a:endParaRPr lang="en-US">
                <a:solidFill>
                  <a:srgbClr val="FFFF66"/>
                </a:solidFill>
                <a:cs typeface="+mn-cs"/>
              </a:endParaRPr>
            </a:p>
          </p:txBody>
        </p:sp>
        <p:sp>
          <p:nvSpPr>
            <p:cNvPr id="140551" name="Line 263"/>
            <p:cNvSpPr>
              <a:spLocks noChangeShapeType="1"/>
            </p:cNvSpPr>
            <p:nvPr/>
          </p:nvSpPr>
          <p:spPr bwMode="auto">
            <a:xfrm>
              <a:off x="2640" y="1872"/>
              <a:ext cx="0" cy="672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0552" name="Line 264"/>
            <p:cNvSpPr>
              <a:spLocks noChangeShapeType="1"/>
            </p:cNvSpPr>
            <p:nvPr/>
          </p:nvSpPr>
          <p:spPr bwMode="auto">
            <a:xfrm>
              <a:off x="3456" y="1872"/>
              <a:ext cx="0" cy="672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0553" name="Line 265"/>
            <p:cNvSpPr>
              <a:spLocks noChangeShapeType="1"/>
            </p:cNvSpPr>
            <p:nvPr/>
          </p:nvSpPr>
          <p:spPr bwMode="auto">
            <a:xfrm>
              <a:off x="4272" y="1872"/>
              <a:ext cx="0" cy="672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0554" name="Line 266"/>
            <p:cNvSpPr>
              <a:spLocks noChangeShapeType="1"/>
            </p:cNvSpPr>
            <p:nvPr/>
          </p:nvSpPr>
          <p:spPr bwMode="auto">
            <a:xfrm>
              <a:off x="5088" y="1872"/>
              <a:ext cx="0" cy="672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0555" name="Line 267"/>
            <p:cNvSpPr>
              <a:spLocks noChangeShapeType="1"/>
            </p:cNvSpPr>
            <p:nvPr/>
          </p:nvSpPr>
          <p:spPr bwMode="auto">
            <a:xfrm>
              <a:off x="2064" y="2208"/>
              <a:ext cx="0" cy="628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0556" name="Line 268"/>
            <p:cNvSpPr>
              <a:spLocks noChangeShapeType="1"/>
            </p:cNvSpPr>
            <p:nvPr/>
          </p:nvSpPr>
          <p:spPr bwMode="auto">
            <a:xfrm>
              <a:off x="2880" y="2208"/>
              <a:ext cx="0" cy="628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0557" name="Line 269"/>
            <p:cNvSpPr>
              <a:spLocks noChangeShapeType="1"/>
            </p:cNvSpPr>
            <p:nvPr/>
          </p:nvSpPr>
          <p:spPr bwMode="auto">
            <a:xfrm>
              <a:off x="3696" y="2208"/>
              <a:ext cx="0" cy="628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0558" name="Line 270"/>
            <p:cNvSpPr>
              <a:spLocks noChangeShapeType="1"/>
            </p:cNvSpPr>
            <p:nvPr/>
          </p:nvSpPr>
          <p:spPr bwMode="auto">
            <a:xfrm>
              <a:off x="5280" y="2208"/>
              <a:ext cx="0" cy="628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0559" name="Line 271"/>
            <p:cNvSpPr>
              <a:spLocks noChangeShapeType="1"/>
            </p:cNvSpPr>
            <p:nvPr/>
          </p:nvSpPr>
          <p:spPr bwMode="auto">
            <a:xfrm>
              <a:off x="4512" y="2208"/>
              <a:ext cx="0" cy="628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0560" name="Oval 272"/>
            <p:cNvSpPr>
              <a:spLocks noChangeArrowheads="1"/>
            </p:cNvSpPr>
            <p:nvPr/>
          </p:nvSpPr>
          <p:spPr bwMode="auto">
            <a:xfrm>
              <a:off x="2613" y="2188"/>
              <a:ext cx="48" cy="55"/>
            </a:xfrm>
            <a:prstGeom prst="ellipse">
              <a:avLst/>
            </a:prstGeom>
            <a:solidFill>
              <a:srgbClr val="FFFF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FFFF66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0561" name="Oval 273"/>
            <p:cNvSpPr>
              <a:spLocks noChangeArrowheads="1"/>
            </p:cNvSpPr>
            <p:nvPr/>
          </p:nvSpPr>
          <p:spPr bwMode="auto">
            <a:xfrm>
              <a:off x="2048" y="2194"/>
              <a:ext cx="51" cy="49"/>
            </a:xfrm>
            <a:prstGeom prst="ellipse">
              <a:avLst/>
            </a:prstGeom>
            <a:solidFill>
              <a:srgbClr val="FFFF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FFFF66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0562" name="Oval 274"/>
            <p:cNvSpPr>
              <a:spLocks noChangeArrowheads="1"/>
            </p:cNvSpPr>
            <p:nvPr/>
          </p:nvSpPr>
          <p:spPr bwMode="auto">
            <a:xfrm>
              <a:off x="2859" y="2189"/>
              <a:ext cx="48" cy="54"/>
            </a:xfrm>
            <a:prstGeom prst="ellipse">
              <a:avLst/>
            </a:prstGeom>
            <a:solidFill>
              <a:srgbClr val="FFFF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FFFF66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0563" name="Oval 275"/>
            <p:cNvSpPr>
              <a:spLocks noChangeArrowheads="1"/>
            </p:cNvSpPr>
            <p:nvPr/>
          </p:nvSpPr>
          <p:spPr bwMode="auto">
            <a:xfrm>
              <a:off x="1790" y="2203"/>
              <a:ext cx="48" cy="39"/>
            </a:xfrm>
            <a:prstGeom prst="ellipse">
              <a:avLst/>
            </a:prstGeom>
            <a:solidFill>
              <a:srgbClr val="FFFF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FFFF66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0564" name="Oval 276"/>
            <p:cNvSpPr>
              <a:spLocks noChangeArrowheads="1"/>
            </p:cNvSpPr>
            <p:nvPr/>
          </p:nvSpPr>
          <p:spPr bwMode="auto">
            <a:xfrm>
              <a:off x="3664" y="2195"/>
              <a:ext cx="49" cy="47"/>
            </a:xfrm>
            <a:prstGeom prst="ellipse">
              <a:avLst/>
            </a:prstGeom>
            <a:solidFill>
              <a:srgbClr val="FFFF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FFFF66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0565" name="Oval 277"/>
            <p:cNvSpPr>
              <a:spLocks noChangeArrowheads="1"/>
            </p:cNvSpPr>
            <p:nvPr/>
          </p:nvSpPr>
          <p:spPr bwMode="auto">
            <a:xfrm>
              <a:off x="4250" y="2182"/>
              <a:ext cx="49" cy="41"/>
            </a:xfrm>
            <a:prstGeom prst="ellipse">
              <a:avLst/>
            </a:prstGeom>
            <a:solidFill>
              <a:srgbClr val="FFFF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FFFF66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0566" name="Oval 278"/>
            <p:cNvSpPr>
              <a:spLocks noChangeArrowheads="1"/>
            </p:cNvSpPr>
            <p:nvPr/>
          </p:nvSpPr>
          <p:spPr bwMode="auto">
            <a:xfrm>
              <a:off x="3434" y="2189"/>
              <a:ext cx="48" cy="54"/>
            </a:xfrm>
            <a:prstGeom prst="ellipse">
              <a:avLst/>
            </a:prstGeom>
            <a:solidFill>
              <a:srgbClr val="FFFF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FFFF66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0567" name="Oval 279"/>
            <p:cNvSpPr>
              <a:spLocks noChangeArrowheads="1"/>
            </p:cNvSpPr>
            <p:nvPr/>
          </p:nvSpPr>
          <p:spPr bwMode="auto">
            <a:xfrm>
              <a:off x="4485" y="2183"/>
              <a:ext cx="53" cy="40"/>
            </a:xfrm>
            <a:prstGeom prst="ellipse">
              <a:avLst/>
            </a:prstGeom>
            <a:solidFill>
              <a:srgbClr val="FFFF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FFFF66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0568" name="Oval 280"/>
            <p:cNvSpPr>
              <a:spLocks noChangeArrowheads="1"/>
            </p:cNvSpPr>
            <p:nvPr/>
          </p:nvSpPr>
          <p:spPr bwMode="auto">
            <a:xfrm>
              <a:off x="5057" y="2197"/>
              <a:ext cx="48" cy="45"/>
            </a:xfrm>
            <a:prstGeom prst="ellipse">
              <a:avLst/>
            </a:prstGeom>
            <a:solidFill>
              <a:srgbClr val="FFFF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FFFF66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0571" name="Oval 283"/>
            <p:cNvSpPr>
              <a:spLocks noChangeArrowheads="1"/>
            </p:cNvSpPr>
            <p:nvPr/>
          </p:nvSpPr>
          <p:spPr bwMode="auto">
            <a:xfrm>
              <a:off x="2719" y="3599"/>
              <a:ext cx="288" cy="287"/>
            </a:xfrm>
            <a:prstGeom prst="ellips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0572" name="Text Box 284"/>
            <p:cNvSpPr txBox="1">
              <a:spLocks noChangeArrowheads="1"/>
            </p:cNvSpPr>
            <p:nvPr/>
          </p:nvSpPr>
          <p:spPr bwMode="auto">
            <a:xfrm>
              <a:off x="2739" y="3592"/>
              <a:ext cx="238" cy="3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>
                  <a:solidFill>
                    <a:srgbClr val="FFFF66"/>
                  </a:solidFill>
                  <a:cs typeface="+mn-cs"/>
                </a:rPr>
                <a:t>+</a:t>
              </a:r>
            </a:p>
          </p:txBody>
        </p:sp>
        <p:sp>
          <p:nvSpPr>
            <p:cNvPr id="140573" name="Line 285"/>
            <p:cNvSpPr>
              <a:spLocks noChangeShapeType="1"/>
            </p:cNvSpPr>
            <p:nvPr/>
          </p:nvSpPr>
          <p:spPr bwMode="auto">
            <a:xfrm flipH="1">
              <a:off x="3007" y="3744"/>
              <a:ext cx="526" cy="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0574" name="Line 286"/>
            <p:cNvSpPr>
              <a:spLocks noChangeShapeType="1"/>
            </p:cNvSpPr>
            <p:nvPr/>
          </p:nvSpPr>
          <p:spPr bwMode="auto">
            <a:xfrm flipH="1">
              <a:off x="2191" y="3744"/>
              <a:ext cx="536" cy="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0575" name="Oval 287"/>
            <p:cNvSpPr>
              <a:spLocks noChangeArrowheads="1"/>
            </p:cNvSpPr>
            <p:nvPr/>
          </p:nvSpPr>
          <p:spPr bwMode="auto">
            <a:xfrm>
              <a:off x="3535" y="3599"/>
              <a:ext cx="288" cy="287"/>
            </a:xfrm>
            <a:prstGeom prst="ellips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0576" name="Text Box 288"/>
            <p:cNvSpPr txBox="1">
              <a:spLocks noChangeArrowheads="1"/>
            </p:cNvSpPr>
            <p:nvPr/>
          </p:nvSpPr>
          <p:spPr bwMode="auto">
            <a:xfrm>
              <a:off x="3577" y="3592"/>
              <a:ext cx="244" cy="3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>
                  <a:solidFill>
                    <a:srgbClr val="FFFF66"/>
                  </a:solidFill>
                  <a:cs typeface="+mn-cs"/>
                </a:rPr>
                <a:t>+</a:t>
              </a:r>
            </a:p>
          </p:txBody>
        </p:sp>
        <p:sp>
          <p:nvSpPr>
            <p:cNvPr id="140577" name="Line 289"/>
            <p:cNvSpPr>
              <a:spLocks noChangeShapeType="1"/>
            </p:cNvSpPr>
            <p:nvPr/>
          </p:nvSpPr>
          <p:spPr bwMode="auto">
            <a:xfrm flipH="1">
              <a:off x="3823" y="3744"/>
              <a:ext cx="528" cy="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0578" name="Oval 290"/>
            <p:cNvSpPr>
              <a:spLocks noChangeArrowheads="1"/>
            </p:cNvSpPr>
            <p:nvPr/>
          </p:nvSpPr>
          <p:spPr bwMode="auto">
            <a:xfrm>
              <a:off x="4356" y="3599"/>
              <a:ext cx="288" cy="287"/>
            </a:xfrm>
            <a:prstGeom prst="ellips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0579" name="Text Box 291"/>
            <p:cNvSpPr txBox="1">
              <a:spLocks noChangeArrowheads="1"/>
            </p:cNvSpPr>
            <p:nvPr/>
          </p:nvSpPr>
          <p:spPr bwMode="auto">
            <a:xfrm>
              <a:off x="4374" y="3586"/>
              <a:ext cx="235" cy="3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>
                  <a:solidFill>
                    <a:srgbClr val="FFFF66"/>
                  </a:solidFill>
                  <a:cs typeface="+mn-cs"/>
                </a:rPr>
                <a:t>+</a:t>
              </a:r>
            </a:p>
          </p:txBody>
        </p:sp>
        <p:sp>
          <p:nvSpPr>
            <p:cNvPr id="140580" name="Oval 292"/>
            <p:cNvSpPr>
              <a:spLocks noChangeArrowheads="1"/>
            </p:cNvSpPr>
            <p:nvPr/>
          </p:nvSpPr>
          <p:spPr bwMode="auto">
            <a:xfrm>
              <a:off x="1903" y="3599"/>
              <a:ext cx="288" cy="287"/>
            </a:xfrm>
            <a:prstGeom prst="ellips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0581" name="Line 293"/>
            <p:cNvSpPr>
              <a:spLocks noChangeShapeType="1"/>
            </p:cNvSpPr>
            <p:nvPr/>
          </p:nvSpPr>
          <p:spPr bwMode="auto">
            <a:xfrm flipH="1">
              <a:off x="1392" y="3744"/>
              <a:ext cx="527" cy="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0582" name="Text Box 294"/>
            <p:cNvSpPr txBox="1">
              <a:spLocks noChangeArrowheads="1"/>
            </p:cNvSpPr>
            <p:nvPr/>
          </p:nvSpPr>
          <p:spPr bwMode="auto">
            <a:xfrm>
              <a:off x="1933" y="3591"/>
              <a:ext cx="237" cy="3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>
                  <a:solidFill>
                    <a:srgbClr val="FFFF66"/>
                  </a:solidFill>
                  <a:cs typeface="+mn-cs"/>
                </a:rPr>
                <a:t>+</a:t>
              </a:r>
            </a:p>
          </p:txBody>
        </p:sp>
        <p:sp>
          <p:nvSpPr>
            <p:cNvPr id="140583" name="Line 295"/>
            <p:cNvSpPr>
              <a:spLocks noChangeShapeType="1"/>
            </p:cNvSpPr>
            <p:nvPr/>
          </p:nvSpPr>
          <p:spPr bwMode="auto">
            <a:xfrm flipH="1">
              <a:off x="4687" y="3744"/>
              <a:ext cx="576" cy="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0585" name="Oval 297"/>
            <p:cNvSpPr>
              <a:spLocks noChangeArrowheads="1"/>
            </p:cNvSpPr>
            <p:nvPr/>
          </p:nvSpPr>
          <p:spPr bwMode="auto">
            <a:xfrm>
              <a:off x="2496" y="1159"/>
              <a:ext cx="288" cy="288"/>
            </a:xfrm>
            <a:prstGeom prst="ellips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0586" name="Text Box 298"/>
            <p:cNvSpPr txBox="1">
              <a:spLocks noChangeArrowheads="1"/>
            </p:cNvSpPr>
            <p:nvPr/>
          </p:nvSpPr>
          <p:spPr bwMode="auto">
            <a:xfrm>
              <a:off x="2517" y="1151"/>
              <a:ext cx="241" cy="3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>
                  <a:solidFill>
                    <a:srgbClr val="FFFF66"/>
                  </a:solidFill>
                  <a:cs typeface="+mn-cs"/>
                </a:rPr>
                <a:t>+</a:t>
              </a:r>
            </a:p>
          </p:txBody>
        </p:sp>
        <p:sp>
          <p:nvSpPr>
            <p:cNvPr id="140587" name="Line 299"/>
            <p:cNvSpPr>
              <a:spLocks noChangeShapeType="1"/>
            </p:cNvSpPr>
            <p:nvPr/>
          </p:nvSpPr>
          <p:spPr bwMode="auto">
            <a:xfrm flipH="1">
              <a:off x="2784" y="1303"/>
              <a:ext cx="528" cy="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0588" name="Line 300"/>
            <p:cNvSpPr>
              <a:spLocks noChangeShapeType="1"/>
            </p:cNvSpPr>
            <p:nvPr/>
          </p:nvSpPr>
          <p:spPr bwMode="auto">
            <a:xfrm flipH="1">
              <a:off x="1968" y="1303"/>
              <a:ext cx="533" cy="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0589" name="Oval 301"/>
            <p:cNvSpPr>
              <a:spLocks noChangeArrowheads="1"/>
            </p:cNvSpPr>
            <p:nvPr/>
          </p:nvSpPr>
          <p:spPr bwMode="auto">
            <a:xfrm>
              <a:off x="3312" y="1159"/>
              <a:ext cx="288" cy="288"/>
            </a:xfrm>
            <a:prstGeom prst="ellips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0590" name="Text Box 302"/>
            <p:cNvSpPr txBox="1">
              <a:spLocks noChangeArrowheads="1"/>
            </p:cNvSpPr>
            <p:nvPr/>
          </p:nvSpPr>
          <p:spPr bwMode="auto">
            <a:xfrm>
              <a:off x="3353" y="1151"/>
              <a:ext cx="233" cy="3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>
                  <a:solidFill>
                    <a:srgbClr val="FFFF66"/>
                  </a:solidFill>
                  <a:cs typeface="+mn-cs"/>
                </a:rPr>
                <a:t>+</a:t>
              </a:r>
            </a:p>
          </p:txBody>
        </p:sp>
        <p:sp>
          <p:nvSpPr>
            <p:cNvPr id="140591" name="Line 303"/>
            <p:cNvSpPr>
              <a:spLocks noChangeShapeType="1"/>
            </p:cNvSpPr>
            <p:nvPr/>
          </p:nvSpPr>
          <p:spPr bwMode="auto">
            <a:xfrm flipH="1">
              <a:off x="3600" y="1303"/>
              <a:ext cx="524" cy="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0592" name="Oval 304"/>
            <p:cNvSpPr>
              <a:spLocks noChangeArrowheads="1"/>
            </p:cNvSpPr>
            <p:nvPr/>
          </p:nvSpPr>
          <p:spPr bwMode="auto">
            <a:xfrm>
              <a:off x="4133" y="1159"/>
              <a:ext cx="288" cy="288"/>
            </a:xfrm>
            <a:prstGeom prst="ellips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0593" name="Text Box 305"/>
            <p:cNvSpPr txBox="1">
              <a:spLocks noChangeArrowheads="1"/>
            </p:cNvSpPr>
            <p:nvPr/>
          </p:nvSpPr>
          <p:spPr bwMode="auto">
            <a:xfrm>
              <a:off x="4151" y="1144"/>
              <a:ext cx="243" cy="3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>
                  <a:solidFill>
                    <a:srgbClr val="FFFF66"/>
                  </a:solidFill>
                  <a:cs typeface="+mn-cs"/>
                </a:rPr>
                <a:t>+</a:t>
              </a:r>
            </a:p>
          </p:txBody>
        </p:sp>
        <p:sp>
          <p:nvSpPr>
            <p:cNvPr id="140594" name="Oval 306"/>
            <p:cNvSpPr>
              <a:spLocks noChangeArrowheads="1"/>
            </p:cNvSpPr>
            <p:nvPr/>
          </p:nvSpPr>
          <p:spPr bwMode="auto">
            <a:xfrm>
              <a:off x="1680" y="1159"/>
              <a:ext cx="288" cy="288"/>
            </a:xfrm>
            <a:prstGeom prst="ellips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0595" name="Line 307"/>
            <p:cNvSpPr>
              <a:spLocks noChangeShapeType="1"/>
            </p:cNvSpPr>
            <p:nvPr/>
          </p:nvSpPr>
          <p:spPr bwMode="auto">
            <a:xfrm flipH="1">
              <a:off x="1296" y="1303"/>
              <a:ext cx="384" cy="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triangl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0596" name="Text Box 308"/>
            <p:cNvSpPr txBox="1">
              <a:spLocks noChangeArrowheads="1"/>
            </p:cNvSpPr>
            <p:nvPr/>
          </p:nvSpPr>
          <p:spPr bwMode="auto">
            <a:xfrm>
              <a:off x="1711" y="1151"/>
              <a:ext cx="241" cy="3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>
                  <a:solidFill>
                    <a:srgbClr val="FFFF66"/>
                  </a:solidFill>
                  <a:cs typeface="+mn-cs"/>
                </a:rPr>
                <a:t>+</a:t>
              </a:r>
            </a:p>
          </p:txBody>
        </p:sp>
        <p:sp>
          <p:nvSpPr>
            <p:cNvPr id="140597" name="Line 309"/>
            <p:cNvSpPr>
              <a:spLocks noChangeShapeType="1"/>
            </p:cNvSpPr>
            <p:nvPr/>
          </p:nvSpPr>
          <p:spPr bwMode="auto">
            <a:xfrm flipH="1">
              <a:off x="4416" y="1296"/>
              <a:ext cx="672" cy="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0598" name="Line 310"/>
            <p:cNvSpPr>
              <a:spLocks noChangeShapeType="1"/>
            </p:cNvSpPr>
            <p:nvPr/>
          </p:nvSpPr>
          <p:spPr bwMode="auto">
            <a:xfrm flipV="1">
              <a:off x="2640" y="1439"/>
              <a:ext cx="0" cy="145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0599" name="Line 311"/>
            <p:cNvSpPr>
              <a:spLocks noChangeShapeType="1"/>
            </p:cNvSpPr>
            <p:nvPr/>
          </p:nvSpPr>
          <p:spPr bwMode="auto">
            <a:xfrm flipV="1">
              <a:off x="4272" y="1439"/>
              <a:ext cx="0" cy="145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0600" name="Line 312"/>
            <p:cNvSpPr>
              <a:spLocks noChangeShapeType="1"/>
            </p:cNvSpPr>
            <p:nvPr/>
          </p:nvSpPr>
          <p:spPr bwMode="auto">
            <a:xfrm flipV="1">
              <a:off x="3456" y="1439"/>
              <a:ext cx="0" cy="145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0601" name="Line 313"/>
            <p:cNvSpPr>
              <a:spLocks noChangeShapeType="1"/>
            </p:cNvSpPr>
            <p:nvPr/>
          </p:nvSpPr>
          <p:spPr bwMode="auto">
            <a:xfrm flipV="1">
              <a:off x="5088" y="1296"/>
              <a:ext cx="0" cy="288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0603" name="Text Box 315"/>
            <p:cNvSpPr txBox="1">
              <a:spLocks noChangeArrowheads="1"/>
            </p:cNvSpPr>
            <p:nvPr/>
          </p:nvSpPr>
          <p:spPr bwMode="auto">
            <a:xfrm>
              <a:off x="853" y="3592"/>
              <a:ext cx="438" cy="3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 b="0">
                  <a:solidFill>
                    <a:srgbClr val="FFFF66"/>
                  </a:solidFill>
                  <a:cs typeface="+mn-cs"/>
                </a:rPr>
                <a:t>y[k]</a:t>
              </a:r>
              <a:endParaRPr lang="en-US">
                <a:solidFill>
                  <a:srgbClr val="FFFF66"/>
                </a:solidFill>
                <a:cs typeface="+mn-cs"/>
              </a:endParaRPr>
            </a:p>
          </p:txBody>
        </p:sp>
        <p:grpSp>
          <p:nvGrpSpPr>
            <p:cNvPr id="52365" name="Group 317"/>
            <p:cNvGrpSpPr>
              <a:grpSpLocks/>
            </p:cNvGrpSpPr>
            <p:nvPr/>
          </p:nvGrpSpPr>
          <p:grpSpPr bwMode="auto">
            <a:xfrm>
              <a:off x="858" y="3208"/>
              <a:ext cx="439" cy="400"/>
              <a:chOff x="1002" y="3208"/>
              <a:chExt cx="439" cy="400"/>
            </a:xfrm>
          </p:grpSpPr>
          <p:sp>
            <p:nvSpPr>
              <p:cNvPr id="140602" name="Text Box 314"/>
              <p:cNvSpPr txBox="1">
                <a:spLocks noChangeArrowheads="1"/>
              </p:cNvSpPr>
              <p:nvPr/>
            </p:nvSpPr>
            <p:spPr bwMode="auto">
              <a:xfrm>
                <a:off x="1002" y="3304"/>
                <a:ext cx="430" cy="3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 b="0">
                    <a:solidFill>
                      <a:srgbClr val="FFFF66"/>
                    </a:solidFill>
                    <a:cs typeface="+mn-cs"/>
                  </a:rPr>
                  <a:t>y[k]</a:t>
                </a:r>
                <a:endParaRPr lang="en-US">
                  <a:solidFill>
                    <a:srgbClr val="FFFF66"/>
                  </a:solidFill>
                  <a:cs typeface="+mn-cs"/>
                </a:endParaRPr>
              </a:p>
            </p:txBody>
          </p:sp>
          <p:sp>
            <p:nvSpPr>
              <p:cNvPr id="140604" name="Text Box 316"/>
              <p:cNvSpPr txBox="1">
                <a:spLocks noChangeArrowheads="1"/>
              </p:cNvSpPr>
              <p:nvPr/>
            </p:nvSpPr>
            <p:spPr bwMode="auto">
              <a:xfrm>
                <a:off x="1002" y="3208"/>
                <a:ext cx="237" cy="3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>
                    <a:solidFill>
                      <a:srgbClr val="FFFF66"/>
                    </a:solidFill>
                    <a:cs typeface="+mn-cs"/>
                  </a:rPr>
                  <a:t>~</a:t>
                </a:r>
              </a:p>
            </p:txBody>
          </p:sp>
        </p:grpSp>
        <p:sp>
          <p:nvSpPr>
            <p:cNvPr id="140475" name="Line 187"/>
            <p:cNvSpPr>
              <a:spLocks noChangeShapeType="1"/>
            </p:cNvSpPr>
            <p:nvPr/>
          </p:nvSpPr>
          <p:spPr bwMode="auto">
            <a:xfrm>
              <a:off x="1807" y="1445"/>
              <a:ext cx="0" cy="1104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0480" name="Line 192"/>
            <p:cNvSpPr>
              <a:spLocks noChangeShapeType="1"/>
            </p:cNvSpPr>
            <p:nvPr/>
          </p:nvSpPr>
          <p:spPr bwMode="auto">
            <a:xfrm>
              <a:off x="1808" y="2831"/>
              <a:ext cx="0" cy="48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0478" name="Line 190"/>
            <p:cNvSpPr>
              <a:spLocks noChangeShapeType="1"/>
            </p:cNvSpPr>
            <p:nvPr/>
          </p:nvSpPr>
          <p:spPr bwMode="auto">
            <a:xfrm>
              <a:off x="1520" y="2687"/>
              <a:ext cx="144" cy="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0479" name="Text Box 191"/>
            <p:cNvSpPr txBox="1">
              <a:spLocks noChangeArrowheads="1"/>
            </p:cNvSpPr>
            <p:nvPr/>
          </p:nvSpPr>
          <p:spPr bwMode="auto">
            <a:xfrm>
              <a:off x="1369" y="2440"/>
              <a:ext cx="349" cy="3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 b="0">
                  <a:solidFill>
                    <a:srgbClr val="FFFF66"/>
                  </a:solidFill>
                  <a:cs typeface="+mn-cs"/>
                </a:rPr>
                <a:t>a4</a:t>
              </a:r>
              <a:endParaRPr lang="en-US">
                <a:solidFill>
                  <a:srgbClr val="FFFF66"/>
                </a:solidFill>
                <a:cs typeface="+mn-cs"/>
              </a:endParaRPr>
            </a:p>
          </p:txBody>
        </p:sp>
        <p:sp>
          <p:nvSpPr>
            <p:cNvPr id="140606" name="Text Box 318"/>
            <p:cNvSpPr txBox="1">
              <a:spLocks noChangeArrowheads="1"/>
            </p:cNvSpPr>
            <p:nvPr/>
          </p:nvSpPr>
          <p:spPr bwMode="auto">
            <a:xfrm>
              <a:off x="1332" y="2009"/>
              <a:ext cx="438" cy="3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 b="0">
                  <a:solidFill>
                    <a:srgbClr val="FFFF66"/>
                  </a:solidFill>
                  <a:cs typeface="+mn-cs"/>
                </a:rPr>
                <a:t>x[k]</a:t>
              </a:r>
              <a:endParaRPr lang="en-US">
                <a:solidFill>
                  <a:srgbClr val="FFFF66"/>
                </a:solidFill>
                <a:cs typeface="+mn-cs"/>
              </a:endParaRPr>
            </a:p>
          </p:txBody>
        </p:sp>
        <p:sp>
          <p:nvSpPr>
            <p:cNvPr id="140614" name="Text Box 326"/>
            <p:cNvSpPr txBox="1">
              <a:spLocks noChangeArrowheads="1"/>
            </p:cNvSpPr>
            <p:nvPr/>
          </p:nvSpPr>
          <p:spPr bwMode="auto">
            <a:xfrm>
              <a:off x="1963" y="1048"/>
              <a:ext cx="190" cy="3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>
                  <a:solidFill>
                    <a:srgbClr val="FFFF66"/>
                  </a:solidFill>
                  <a:cs typeface="+mn-cs"/>
                </a:rPr>
                <a:t>-</a:t>
              </a:r>
            </a:p>
          </p:txBody>
        </p:sp>
      </p:grpSp>
      <p:sp>
        <p:nvSpPr>
          <p:cNvPr id="159" name="Oval 8"/>
          <p:cNvSpPr>
            <a:spLocks noChangeArrowheads="1"/>
          </p:cNvSpPr>
          <p:nvPr/>
        </p:nvSpPr>
        <p:spPr bwMode="auto">
          <a:xfrm>
            <a:off x="1943100" y="2781300"/>
            <a:ext cx="1152525" cy="1079500"/>
          </a:xfrm>
          <a:prstGeom prst="ellipse">
            <a:avLst/>
          </a:prstGeom>
          <a:solidFill>
            <a:srgbClr val="FFFF66">
              <a:alpha val="50000"/>
            </a:srgbClr>
          </a:solidFill>
          <a:ln w="38100" cmpd="sng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2229" name="TextBox 1"/>
          <p:cNvSpPr txBox="1">
            <a:spLocks noChangeArrowheads="1"/>
          </p:cNvSpPr>
          <p:nvPr/>
        </p:nvSpPr>
        <p:spPr bwMode="auto">
          <a:xfrm>
            <a:off x="5818739" y="6409072"/>
            <a:ext cx="3109745" cy="369332"/>
          </a:xfrm>
          <a:prstGeom prst="rect">
            <a:avLst/>
          </a:prstGeom>
          <a:solidFill>
            <a:srgbClr val="FF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b="0" dirty="0" smtClean="0">
                <a:solidFill>
                  <a:srgbClr val="FF0000"/>
                </a:solidFill>
              </a:rPr>
              <a:t>Now 1 page (full) of </a:t>
            </a:r>
            <a:r>
              <a:rPr lang="en-US" sz="1800" b="0" dirty="0" err="1">
                <a:solidFill>
                  <a:srgbClr val="FF0000"/>
                </a:solidFill>
              </a:rPr>
              <a:t>maths</a:t>
            </a:r>
            <a:r>
              <a:rPr lang="en-US" sz="1800" b="0" dirty="0">
                <a:solidFill>
                  <a:srgbClr val="FF0000"/>
                </a:solidFill>
              </a:rPr>
              <a:t>…</a:t>
            </a:r>
          </a:p>
        </p:txBody>
      </p:sp>
      <p:cxnSp>
        <p:nvCxnSpPr>
          <p:cNvPr id="4" name="Straight Arrow Connector 3"/>
          <p:cNvCxnSpPr/>
          <p:nvPr/>
        </p:nvCxnSpPr>
        <p:spPr bwMode="auto">
          <a:xfrm>
            <a:off x="1547813" y="3321050"/>
            <a:ext cx="360362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FFFF"/>
            </a:solidFill>
            <a:prstDash val="solid"/>
            <a:round/>
            <a:headEnd type="none" w="sm" len="sm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2231" name="TextBox 4"/>
          <p:cNvSpPr txBox="1">
            <a:spLocks noChangeArrowheads="1"/>
          </p:cNvSpPr>
          <p:nvPr/>
        </p:nvSpPr>
        <p:spPr bwMode="auto">
          <a:xfrm rot="-5400000">
            <a:off x="511176" y="2954337"/>
            <a:ext cx="14795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b="0"/>
              <a:t>will use</a:t>
            </a:r>
          </a:p>
          <a:p>
            <a:r>
              <a:rPr lang="en-US" sz="1800" b="0"/>
              <a:t>‘state vector’</a:t>
            </a:r>
          </a:p>
        </p:txBody>
      </p:sp>
      <p:sp>
        <p:nvSpPr>
          <p:cNvPr id="163" name="Rectangle 2"/>
          <p:cNvSpPr>
            <a:spLocks noGrp="1" noChangeArrowheads="1"/>
          </p:cNvSpPr>
          <p:nvPr>
            <p:ph type="title"/>
          </p:nvPr>
        </p:nvSpPr>
        <p:spPr>
          <a:xfrm>
            <a:off x="292100" y="93663"/>
            <a:ext cx="8547100" cy="781050"/>
          </a:xfrm>
        </p:spPr>
        <p:txBody>
          <a:bodyPr/>
          <a:lstStyle/>
          <a:p>
            <a:pPr>
              <a:defRPr/>
            </a:pPr>
            <a:r>
              <a:rPr lang="en-US" sz="3200" dirty="0">
                <a:cs typeface="+mj-cs"/>
              </a:rPr>
              <a:t>I</a:t>
            </a:r>
            <a:r>
              <a:rPr lang="en-US" sz="3200" dirty="0" smtClean="0">
                <a:cs typeface="+mj-cs"/>
              </a:rPr>
              <a:t>IR  /  3. Lattice-Ladder Realization</a:t>
            </a:r>
          </a:p>
        </p:txBody>
      </p:sp>
    </p:spTree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7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  <a:defRPr/>
            </a:pPr>
            <a:endParaRPr lang="en-US" b="0" dirty="0" smtClean="0">
              <a:cs typeface="+mn-cs"/>
            </a:endParaRPr>
          </a:p>
          <a:p>
            <a:pPr>
              <a:buFontTx/>
              <a:buNone/>
              <a:defRPr/>
            </a:pPr>
            <a:r>
              <a:rPr lang="en-US" sz="2400" b="0" dirty="0" smtClean="0">
                <a:cs typeface="+mn-cs"/>
              </a:rPr>
              <a:t>                                                   </a:t>
            </a:r>
            <a:endParaRPr lang="en-US" dirty="0" smtClean="0">
              <a:cs typeface="+mn-cs"/>
            </a:endParaRPr>
          </a:p>
          <a:p>
            <a:pPr>
              <a:defRPr/>
            </a:pPr>
            <a:endParaRPr lang="en-US" dirty="0" smtClean="0">
              <a:cs typeface="+mn-cs"/>
            </a:endParaRPr>
          </a:p>
          <a:p>
            <a:pPr>
              <a:defRPr/>
            </a:pPr>
            <a:endParaRPr lang="en-US" dirty="0" smtClean="0">
              <a:cs typeface="+mn-cs"/>
            </a:endParaRPr>
          </a:p>
          <a:p>
            <a:pPr>
              <a:defRPr/>
            </a:pPr>
            <a:endParaRPr lang="en-US" dirty="0" smtClean="0">
              <a:cs typeface="+mn-cs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87524" y="1160748"/>
            <a:ext cx="4103687" cy="5004556"/>
            <a:chOff x="468313" y="1046163"/>
            <a:chExt cx="8172450" cy="5197475"/>
          </a:xfrm>
        </p:grpSpPr>
        <p:graphicFrame>
          <p:nvGraphicFramePr>
            <p:cNvPr id="53251" name="Object 114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70403900"/>
                </p:ext>
              </p:extLst>
            </p:nvPr>
          </p:nvGraphicFramePr>
          <p:xfrm>
            <a:off x="468313" y="1046163"/>
            <a:ext cx="8172450" cy="51974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3380" name="Equation" r:id="rId4" imgW="6261100" imgH="5168900" progId="Equation.3">
                    <p:embed/>
                  </p:oleObj>
                </mc:Choice>
                <mc:Fallback>
                  <p:oleObj name="Equation" r:id="rId4" imgW="6261100" imgH="5168900" progId="Equation.3">
                    <p:embed/>
                    <p:pic>
                      <p:nvPicPr>
                        <p:cNvPr id="0" name="Object 114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8313" y="1046163"/>
                          <a:ext cx="8172450" cy="5197475"/>
                        </a:xfrm>
                        <a:prstGeom prst="rect">
                          <a:avLst/>
                        </a:prstGeom>
                        <a:solidFill>
                          <a:srgbClr val="FFFF66"/>
                        </a:solidFill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" name="Rectangle 1143"/>
            <p:cNvSpPr>
              <a:spLocks noChangeArrowheads="1"/>
            </p:cNvSpPr>
            <p:nvPr/>
          </p:nvSpPr>
          <p:spPr bwMode="auto">
            <a:xfrm>
              <a:off x="7667625" y="4868863"/>
              <a:ext cx="504825" cy="539750"/>
            </a:xfrm>
            <a:prstGeom prst="rect">
              <a:avLst/>
            </a:prstGeom>
            <a:solidFill>
              <a:schemeClr val="hlink">
                <a:alpha val="50000"/>
              </a:schemeClr>
            </a:solidFill>
            <a:ln w="38100" cmpd="sng">
              <a:solidFill>
                <a:srgbClr val="FFFFFF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53253" name="TextBox 11"/>
            <p:cNvSpPr txBox="1">
              <a:spLocks noChangeArrowheads="1"/>
            </p:cNvSpPr>
            <p:nvPr/>
          </p:nvSpPr>
          <p:spPr bwMode="auto">
            <a:xfrm>
              <a:off x="7380288" y="5373688"/>
              <a:ext cx="1028700" cy="485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bg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lnSpc>
                  <a:spcPts val="1500"/>
                </a:lnSpc>
                <a:spcBef>
                  <a:spcPct val="0"/>
                </a:spcBef>
              </a:pPr>
              <a:r>
                <a:rPr lang="en-US" sz="1600" b="0"/>
                <a:t>order </a:t>
              </a:r>
            </a:p>
            <a:p>
              <a:pPr>
                <a:lnSpc>
                  <a:spcPts val="1500"/>
                </a:lnSpc>
                <a:spcBef>
                  <a:spcPct val="0"/>
                </a:spcBef>
              </a:pPr>
              <a:r>
                <a:rPr lang="en-US" sz="1600" b="0"/>
                <a:t>reduction</a:t>
              </a:r>
            </a:p>
          </p:txBody>
        </p:sp>
        <p:sp>
          <p:nvSpPr>
            <p:cNvPr id="13" name="Rectangle 1143"/>
            <p:cNvSpPr>
              <a:spLocks noChangeArrowheads="1"/>
            </p:cNvSpPr>
            <p:nvPr/>
          </p:nvSpPr>
          <p:spPr bwMode="auto">
            <a:xfrm>
              <a:off x="4284663" y="5013325"/>
              <a:ext cx="358775" cy="252413"/>
            </a:xfrm>
            <a:prstGeom prst="rect">
              <a:avLst/>
            </a:prstGeom>
            <a:solidFill>
              <a:schemeClr val="hlink">
                <a:alpha val="50000"/>
              </a:schemeClr>
            </a:solidFill>
            <a:ln w="38100" cmpd="sng">
              <a:solidFill>
                <a:srgbClr val="FFFFFF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292100" y="93663"/>
            <a:ext cx="8547100" cy="781050"/>
          </a:xfrm>
        </p:spPr>
        <p:txBody>
          <a:bodyPr/>
          <a:lstStyle/>
          <a:p>
            <a:pPr>
              <a:defRPr/>
            </a:pPr>
            <a:r>
              <a:rPr lang="en-US" sz="3200" dirty="0">
                <a:cs typeface="+mj-cs"/>
              </a:rPr>
              <a:t>I</a:t>
            </a:r>
            <a:r>
              <a:rPr lang="en-US" sz="3200" dirty="0" smtClean="0">
                <a:cs typeface="+mj-cs"/>
              </a:rPr>
              <a:t>IR  /  3. Lattice-Ladder Realization</a:t>
            </a:r>
          </a:p>
        </p:txBody>
      </p:sp>
      <p:sp>
        <p:nvSpPr>
          <p:cNvPr id="3" name="Rectangle 2"/>
          <p:cNvSpPr/>
          <p:nvPr/>
        </p:nvSpPr>
        <p:spPr>
          <a:xfrm>
            <a:off x="4463988" y="1124744"/>
            <a:ext cx="4572000" cy="6340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>
              <a:buFontTx/>
              <a:buNone/>
              <a:defRPr/>
            </a:pPr>
            <a:r>
              <a:rPr lang="en-US" sz="1600" b="0" dirty="0"/>
              <a:t>If A(z) = stable polynomial (should be!), </a:t>
            </a:r>
            <a:endParaRPr lang="en-US" sz="1600" b="0" dirty="0" smtClean="0"/>
          </a:p>
          <a:p>
            <a:pPr algn="l">
              <a:buFontTx/>
              <a:buNone/>
              <a:defRPr/>
            </a:pPr>
            <a:r>
              <a:rPr lang="en-US" sz="1600" b="0" dirty="0" smtClean="0"/>
              <a:t>Then |</a:t>
            </a:r>
            <a:r>
              <a:rPr lang="en-US" sz="1600" b="0" dirty="0" err="1"/>
              <a:t>Ko</a:t>
            </a:r>
            <a:r>
              <a:rPr lang="en-US" sz="1600" b="0" dirty="0"/>
              <a:t>|&lt;</a:t>
            </a:r>
            <a:r>
              <a:rPr lang="en-US" sz="1600" b="0" dirty="0" smtClean="0"/>
              <a:t>1 (</a:t>
            </a:r>
            <a:r>
              <a:rPr lang="en-US" sz="1600" b="0" dirty="0" err="1" smtClean="0"/>
              <a:t>cfr.Shur</a:t>
            </a:r>
            <a:r>
              <a:rPr lang="en-US" sz="1600" b="0" dirty="0" smtClean="0"/>
              <a:t>-Cohn). </a:t>
            </a:r>
            <a:r>
              <a:rPr lang="en-US" sz="1600" b="0" dirty="0"/>
              <a:t>Hence define</a:t>
            </a:r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4463988" y="1160748"/>
            <a:ext cx="0" cy="4968552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aphicFrame>
        <p:nvGraphicFramePr>
          <p:cNvPr id="14" name="Object 1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8563685"/>
              </p:ext>
            </p:extLst>
          </p:nvPr>
        </p:nvGraphicFramePr>
        <p:xfrm>
          <a:off x="4572000" y="1808819"/>
          <a:ext cx="4428492" cy="5144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81" name="Equation" r:id="rId6" imgW="2260600" imgH="279400" progId="Equation.3">
                  <p:embed/>
                </p:oleObj>
              </mc:Choice>
              <mc:Fallback>
                <p:oleObj name="Equation" r:id="rId6" imgW="2260600" imgH="279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1808819"/>
                        <a:ext cx="4428492" cy="514453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5" name="Group 14"/>
          <p:cNvGrpSpPr/>
          <p:nvPr/>
        </p:nvGrpSpPr>
        <p:grpSpPr>
          <a:xfrm>
            <a:off x="4572000" y="2384884"/>
            <a:ext cx="4428492" cy="3793096"/>
            <a:chOff x="358775" y="2097088"/>
            <a:chExt cx="8569325" cy="4152900"/>
          </a:xfrm>
        </p:grpSpPr>
        <p:graphicFrame>
          <p:nvGraphicFramePr>
            <p:cNvPr id="16" name="Object 114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11962902"/>
                </p:ext>
              </p:extLst>
            </p:nvPr>
          </p:nvGraphicFramePr>
          <p:xfrm>
            <a:off x="358775" y="2097088"/>
            <a:ext cx="8534400" cy="29527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3382" name="Equation" r:id="rId8" imgW="7899400" imgH="3238500" progId="Equation.3">
                    <p:embed/>
                  </p:oleObj>
                </mc:Choice>
                <mc:Fallback>
                  <p:oleObj name="Equation" r:id="rId8" imgW="7899400" imgH="32385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8775" y="2097088"/>
                          <a:ext cx="8534400" cy="2952750"/>
                        </a:xfrm>
                        <a:prstGeom prst="rect">
                          <a:avLst/>
                        </a:prstGeom>
                        <a:solidFill>
                          <a:srgbClr val="FFFF66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" name="Object 114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37493084"/>
                </p:ext>
              </p:extLst>
            </p:nvPr>
          </p:nvGraphicFramePr>
          <p:xfrm>
            <a:off x="358775" y="5121275"/>
            <a:ext cx="8534400" cy="11287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3383" name="Equation" r:id="rId10" imgW="7721600" imgH="1181100" progId="Equation.3">
                    <p:embed/>
                  </p:oleObj>
                </mc:Choice>
                <mc:Fallback>
                  <p:oleObj name="Equation" r:id="rId10" imgW="7721600" imgH="11811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8775" y="5121275"/>
                          <a:ext cx="8534400" cy="1128713"/>
                        </a:xfrm>
                        <a:prstGeom prst="rect">
                          <a:avLst/>
                        </a:prstGeom>
                        <a:solidFill>
                          <a:srgbClr val="FFFF66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8" name="Rectangle 1143"/>
            <p:cNvSpPr>
              <a:spLocks noChangeArrowheads="1"/>
            </p:cNvSpPr>
            <p:nvPr/>
          </p:nvSpPr>
          <p:spPr bwMode="auto">
            <a:xfrm>
              <a:off x="8101013" y="3213100"/>
              <a:ext cx="827087" cy="863600"/>
            </a:xfrm>
            <a:prstGeom prst="rect">
              <a:avLst/>
            </a:prstGeom>
            <a:solidFill>
              <a:schemeClr val="hlink">
                <a:alpha val="50000"/>
              </a:schemeClr>
            </a:solidFill>
            <a:ln w="38100" cmpd="sng">
              <a:solidFill>
                <a:srgbClr val="FFFFFF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19" name="Text Box 203"/>
          <p:cNvSpPr txBox="1">
            <a:spLocks noChangeArrowheads="1"/>
          </p:cNvSpPr>
          <p:nvPr/>
        </p:nvSpPr>
        <p:spPr bwMode="auto">
          <a:xfrm rot="19654630">
            <a:off x="533879" y="3620287"/>
            <a:ext cx="9631142" cy="1570303"/>
          </a:xfrm>
          <a:prstGeom prst="rect">
            <a:avLst/>
          </a:prstGeom>
          <a:solidFill>
            <a:srgbClr val="FFFF00">
              <a:alpha val="20000"/>
            </a:srgbClr>
          </a:solidFill>
          <a:ln w="9525">
            <a:noFill/>
            <a:miter lim="800000"/>
            <a:headEnd type="none" w="sm" len="sm"/>
            <a:tailEnd type="none" w="sm" len="sm"/>
          </a:ln>
          <a:effectLst/>
          <a:extLst/>
        </p:spPr>
        <p:txBody>
          <a:bodyPr wrap="square" lIns="92075" tIns="46038" rIns="92075" bIns="46038" anchor="ctr">
            <a:spAutoFit/>
          </a:bodyPr>
          <a:lstStyle/>
          <a:p>
            <a:pPr>
              <a:defRPr/>
            </a:pPr>
            <a:r>
              <a:rPr lang="en-US" sz="9600" dirty="0">
                <a:solidFill>
                  <a:schemeClr val="accent1"/>
                </a:solidFill>
                <a:cs typeface="+mn-cs"/>
              </a:rPr>
              <a:t>Skip this slide</a:t>
            </a:r>
          </a:p>
        </p:txBody>
      </p:sp>
      <p:sp>
        <p:nvSpPr>
          <p:cNvPr id="4" name="Oval 3"/>
          <p:cNvSpPr/>
          <p:nvPr/>
        </p:nvSpPr>
        <p:spPr bwMode="auto">
          <a:xfrm>
            <a:off x="35496" y="3248980"/>
            <a:ext cx="972108" cy="720080"/>
          </a:xfrm>
          <a:prstGeom prst="ellipse">
            <a:avLst/>
          </a:prstGeom>
          <a:solidFill>
            <a:schemeClr val="accent1">
              <a:alpha val="40000"/>
            </a:schemeClr>
          </a:solidFill>
          <a:ln w="12700" cap="flat" cmpd="sng" algn="ctr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none" lIns="92075" tIns="46038" rIns="92075" bIns="46038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4391980" y="1664804"/>
            <a:ext cx="1548172" cy="936104"/>
          </a:xfrm>
          <a:prstGeom prst="ellipse">
            <a:avLst/>
          </a:prstGeom>
          <a:solidFill>
            <a:schemeClr val="accent1">
              <a:alpha val="50000"/>
            </a:schemeClr>
          </a:solidFill>
          <a:ln w="12700" cap="flat" cmpd="sng" algn="ctr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0"/>
            </a:endParaRPr>
          </a:p>
        </p:txBody>
      </p:sp>
    </p:spTree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dirty="0" smtClean="0">
                <a:cs typeface="+mj-cs"/>
              </a:rPr>
              <a:t>Chapter-5 : Filter Realization</a:t>
            </a:r>
          </a:p>
        </p:txBody>
      </p:sp>
      <p:sp>
        <p:nvSpPr>
          <p:cNvPr id="228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sz="3200" dirty="0" smtClean="0">
                <a:cs typeface="+mn-cs"/>
              </a:rPr>
              <a:t>FIR Filter Realization</a:t>
            </a:r>
            <a:endParaRPr lang="en-US" sz="3200" b="0" dirty="0" smtClean="0">
              <a:cs typeface="+mn-cs"/>
            </a:endParaRPr>
          </a:p>
          <a:p>
            <a:pPr>
              <a:spcBef>
                <a:spcPts val="2568"/>
              </a:spcBef>
              <a:defRPr/>
            </a:pPr>
            <a:r>
              <a:rPr lang="en-US" sz="3200" dirty="0" smtClean="0">
                <a:cs typeface="+mn-cs"/>
              </a:rPr>
              <a:t>IIR Filter Realization</a:t>
            </a:r>
          </a:p>
          <a:p>
            <a:pPr>
              <a:buFontTx/>
              <a:buNone/>
              <a:defRPr/>
            </a:pPr>
            <a:endParaRPr lang="en-US" sz="2400" u="sng" dirty="0" smtClean="0">
              <a:cs typeface="+mn-cs"/>
            </a:endParaRPr>
          </a:p>
          <a:p>
            <a:pPr>
              <a:buFontTx/>
              <a:buNone/>
              <a:defRPr/>
            </a:pPr>
            <a:r>
              <a:rPr lang="en-US" sz="2400" u="sng" dirty="0" smtClean="0">
                <a:cs typeface="+mn-cs"/>
              </a:rPr>
              <a:t>PS</a:t>
            </a:r>
            <a:r>
              <a:rPr lang="en-US" sz="2400" dirty="0" smtClean="0">
                <a:cs typeface="+mn-cs"/>
              </a:rPr>
              <a:t>: </a:t>
            </a:r>
            <a:r>
              <a:rPr lang="en-US" sz="2400" b="0" dirty="0" smtClean="0">
                <a:cs typeface="+mn-cs"/>
              </a:rPr>
              <a:t>Will always assume </a:t>
            </a:r>
            <a:r>
              <a:rPr lang="en-US" sz="2400" b="0" i="1" dirty="0" smtClean="0">
                <a:cs typeface="+mn-cs"/>
              </a:rPr>
              <a:t>real-valued</a:t>
            </a:r>
            <a:r>
              <a:rPr lang="en-US" sz="2400" b="0" dirty="0" smtClean="0">
                <a:cs typeface="+mn-cs"/>
              </a:rPr>
              <a:t> filter coefficients</a:t>
            </a:r>
          </a:p>
          <a:p>
            <a:pPr marL="0" indent="0">
              <a:buNone/>
              <a:defRPr/>
            </a:pPr>
            <a:r>
              <a:rPr lang="en-US" sz="2400" u="sng" dirty="0" smtClean="0">
                <a:cs typeface="+mn-cs"/>
              </a:rPr>
              <a:t>PS</a:t>
            </a:r>
            <a:r>
              <a:rPr lang="en-US" sz="2400" dirty="0" smtClean="0">
                <a:cs typeface="+mn-cs"/>
              </a:rPr>
              <a:t>:</a:t>
            </a:r>
          </a:p>
          <a:p>
            <a:pPr>
              <a:defRPr/>
            </a:pPr>
            <a:endParaRPr lang="en-US" dirty="0">
              <a:cs typeface="+mn-cs"/>
            </a:endParaRPr>
          </a:p>
          <a:p>
            <a:pPr>
              <a:defRPr/>
            </a:pPr>
            <a:endParaRPr lang="en-US" dirty="0" smtClean="0">
              <a:cs typeface="+mn-cs"/>
            </a:endParaRPr>
          </a:p>
          <a:p>
            <a:pPr>
              <a:defRPr/>
            </a:pPr>
            <a:endParaRPr lang="en-US" dirty="0">
              <a:cs typeface="+mn-cs"/>
            </a:endParaRPr>
          </a:p>
          <a:p>
            <a:pPr>
              <a:defRPr/>
            </a:pPr>
            <a:endParaRPr lang="en-US" dirty="0" smtClean="0">
              <a:cs typeface="+mn-cs"/>
            </a:endParaRPr>
          </a:p>
        </p:txBody>
      </p:sp>
      <p:pic>
        <p:nvPicPr>
          <p:cNvPr id="17411" name="Picture 1" descr="introduction-thai-food.jpg"/>
          <p:cNvPicPr>
            <a:picLocks noChangeAspect="1"/>
          </p:cNvPicPr>
          <p:nvPr/>
        </p:nvPicPr>
        <p:blipFill>
          <a:blip r:embed="rId2">
            <a:alphaModFix amt="2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2113" y="1052513"/>
            <a:ext cx="3449637" cy="516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23137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1007604" y="3753036"/>
            <a:ext cx="3636404" cy="2520256"/>
            <a:chOff x="1079612" y="3753036"/>
            <a:chExt cx="3456384" cy="2520256"/>
          </a:xfrm>
        </p:grpSpPr>
        <p:pic>
          <p:nvPicPr>
            <p:cNvPr id="6" name="Picture 1" descr="images.jpg"/>
            <p:cNvPicPr>
              <a:picLocks noChangeAspect="1"/>
            </p:cNvPicPr>
            <p:nvPr/>
          </p:nvPicPr>
          <p:blipFill>
            <a:blip r:embed="rId3">
              <a:alphaModFix amt="51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9612" y="3753036"/>
              <a:ext cx="3456384" cy="2520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5098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Box 2"/>
            <p:cNvSpPr txBox="1">
              <a:spLocks noChangeArrowheads="1"/>
            </p:cNvSpPr>
            <p:nvPr/>
          </p:nvSpPr>
          <p:spPr bwMode="auto">
            <a:xfrm>
              <a:off x="1151620" y="5714092"/>
              <a:ext cx="3312368" cy="523220"/>
            </a:xfrm>
            <a:prstGeom prst="rect">
              <a:avLst/>
            </a:prstGeom>
            <a:solidFill>
              <a:srgbClr val="AA0000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 b="1">
                  <a:solidFill>
                    <a:schemeClr val="bg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800" dirty="0"/>
                <a:t>A: See Chapter</a:t>
              </a:r>
              <a:r>
                <a:rPr lang="en-US" sz="2800" dirty="0" smtClean="0"/>
                <a:t>-6 </a:t>
              </a:r>
              <a:r>
                <a:rPr lang="en-US" sz="2800" dirty="0"/>
                <a:t>!</a:t>
              </a:r>
            </a:p>
          </p:txBody>
        </p:sp>
        <p:sp>
          <p:nvSpPr>
            <p:cNvPr id="2" name="Rectangle 1"/>
            <p:cNvSpPr/>
            <p:nvPr/>
          </p:nvSpPr>
          <p:spPr>
            <a:xfrm>
              <a:off x="1187624" y="3825044"/>
              <a:ext cx="3312368" cy="147117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>
                <a:buFontTx/>
                <a:buNone/>
                <a:defRPr/>
              </a:pPr>
              <a:r>
                <a:rPr lang="en-US" sz="3200" dirty="0" err="1"/>
                <a:t>Q:Why</a:t>
              </a:r>
              <a:r>
                <a:rPr lang="en-US" sz="3200" dirty="0"/>
                <a:t> bother</a:t>
              </a:r>
            </a:p>
            <a:p>
              <a:pPr algn="l">
                <a:buFontTx/>
                <a:buNone/>
                <a:defRPr/>
              </a:pPr>
              <a:r>
                <a:rPr lang="en-US" sz="1800" dirty="0" smtClean="0"/>
                <a:t>about </a:t>
              </a:r>
              <a:r>
                <a:rPr lang="en-US" sz="1800" dirty="0"/>
                <a:t>many different realizations </a:t>
              </a:r>
              <a:r>
                <a:rPr lang="en-US" sz="1800" dirty="0" smtClean="0"/>
                <a:t>for </a:t>
              </a:r>
              <a:r>
                <a:rPr lang="en-US" sz="1800" dirty="0"/>
                <a:t>one and the same filter?</a:t>
              </a:r>
            </a:p>
          </p:txBody>
        </p:sp>
      </p:grpSp>
    </p:spTree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90600"/>
            <a:ext cx="8558213" cy="5289550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en-US" sz="2400" b="0" dirty="0" smtClean="0">
                <a:cs typeface="+mn-cs"/>
              </a:rPr>
              <a:t>Then this is equivalent to… </a:t>
            </a:r>
          </a:p>
          <a:p>
            <a:pPr>
              <a:defRPr/>
            </a:pPr>
            <a:endParaRPr lang="en-US" sz="2000" b="0" dirty="0" smtClean="0">
              <a:cs typeface="+mn-cs"/>
            </a:endParaRPr>
          </a:p>
          <a:p>
            <a:pPr>
              <a:defRPr/>
            </a:pPr>
            <a:endParaRPr lang="en-US" sz="2000" b="0" dirty="0" smtClean="0">
              <a:cs typeface="+mn-cs"/>
            </a:endParaRPr>
          </a:p>
          <a:p>
            <a:pPr>
              <a:buFontTx/>
              <a:buNone/>
              <a:defRPr/>
            </a:pPr>
            <a:r>
              <a:rPr lang="en-US" sz="2000" b="0" dirty="0" smtClean="0">
                <a:cs typeface="+mn-cs"/>
              </a:rPr>
              <a:t> </a:t>
            </a:r>
          </a:p>
          <a:p>
            <a:pPr>
              <a:defRPr/>
            </a:pPr>
            <a:endParaRPr lang="en-US" sz="2400" b="0" dirty="0" smtClean="0">
              <a:cs typeface="+mn-cs"/>
            </a:endParaRPr>
          </a:p>
          <a:p>
            <a:pPr>
              <a:defRPr/>
            </a:pPr>
            <a:endParaRPr lang="en-US" dirty="0" smtClean="0">
              <a:cs typeface="+mn-cs"/>
            </a:endParaRPr>
          </a:p>
          <a:p>
            <a:pPr>
              <a:defRPr/>
            </a:pPr>
            <a:endParaRPr lang="en-US" dirty="0" smtClean="0">
              <a:cs typeface="+mn-cs"/>
            </a:endParaRPr>
          </a:p>
          <a:p>
            <a:pPr>
              <a:defRPr/>
            </a:pPr>
            <a:endParaRPr lang="en-US" dirty="0" smtClean="0">
              <a:cs typeface="+mn-cs"/>
            </a:endParaRPr>
          </a:p>
          <a:p>
            <a:pPr>
              <a:defRPr/>
            </a:pPr>
            <a:endParaRPr lang="en-US" dirty="0" smtClean="0">
              <a:cs typeface="+mn-cs"/>
            </a:endParaRPr>
          </a:p>
          <a:p>
            <a:pPr>
              <a:defRPr/>
            </a:pPr>
            <a:endParaRPr lang="en-US" dirty="0" smtClean="0">
              <a:cs typeface="+mn-cs"/>
            </a:endParaRPr>
          </a:p>
          <a:p>
            <a:pPr>
              <a:defRPr/>
            </a:pPr>
            <a:endParaRPr lang="en-US" dirty="0" smtClean="0">
              <a:cs typeface="+mn-cs"/>
            </a:endParaRPr>
          </a:p>
        </p:txBody>
      </p:sp>
      <p:sp>
        <p:nvSpPr>
          <p:cNvPr id="215044" name="Line 4"/>
          <p:cNvSpPr>
            <a:spLocks noChangeShapeType="1"/>
          </p:cNvSpPr>
          <p:nvPr/>
        </p:nvSpPr>
        <p:spPr bwMode="auto">
          <a:xfrm>
            <a:off x="4219575" y="4354513"/>
            <a:ext cx="0" cy="720725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15045" name="Oval 5"/>
          <p:cNvSpPr>
            <a:spLocks noChangeArrowheads="1"/>
          </p:cNvSpPr>
          <p:nvPr/>
        </p:nvSpPr>
        <p:spPr bwMode="auto">
          <a:xfrm>
            <a:off x="4000500" y="5075238"/>
            <a:ext cx="438150" cy="431800"/>
          </a:xfrm>
          <a:prstGeom prst="ellipse">
            <a:avLst/>
          </a:prstGeom>
          <a:noFill/>
          <a:ln w="9525">
            <a:solidFill>
              <a:srgbClr val="FFFF66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15046" name="Text Box 6"/>
          <p:cNvSpPr txBox="1">
            <a:spLocks noChangeArrowheads="1"/>
          </p:cNvSpPr>
          <p:nvPr/>
        </p:nvSpPr>
        <p:spPr bwMode="auto">
          <a:xfrm>
            <a:off x="4040188" y="5064125"/>
            <a:ext cx="361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66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r>
              <a:rPr lang="en-US">
                <a:solidFill>
                  <a:srgbClr val="FFFF66"/>
                </a:solidFill>
                <a:cs typeface="+mn-cs"/>
              </a:rPr>
              <a:t>+</a:t>
            </a:r>
          </a:p>
        </p:txBody>
      </p:sp>
      <p:sp>
        <p:nvSpPr>
          <p:cNvPr id="215047" name="Line 7"/>
          <p:cNvSpPr>
            <a:spLocks noChangeShapeType="1"/>
          </p:cNvSpPr>
          <p:nvPr/>
        </p:nvSpPr>
        <p:spPr bwMode="auto">
          <a:xfrm flipH="1">
            <a:off x="4438650" y="5294313"/>
            <a:ext cx="803275" cy="0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15048" name="Line 8"/>
          <p:cNvSpPr>
            <a:spLocks noChangeShapeType="1"/>
          </p:cNvSpPr>
          <p:nvPr/>
        </p:nvSpPr>
        <p:spPr bwMode="auto">
          <a:xfrm>
            <a:off x="5462588" y="4354513"/>
            <a:ext cx="0" cy="720725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15049" name="Oval 9"/>
          <p:cNvSpPr>
            <a:spLocks noChangeArrowheads="1"/>
          </p:cNvSpPr>
          <p:nvPr/>
        </p:nvSpPr>
        <p:spPr bwMode="auto">
          <a:xfrm>
            <a:off x="5243513" y="5075238"/>
            <a:ext cx="438150" cy="431800"/>
          </a:xfrm>
          <a:prstGeom prst="ellipse">
            <a:avLst/>
          </a:prstGeom>
          <a:noFill/>
          <a:ln w="9525">
            <a:solidFill>
              <a:srgbClr val="FFFF66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15050" name="Text Box 10"/>
          <p:cNvSpPr txBox="1">
            <a:spLocks noChangeArrowheads="1"/>
          </p:cNvSpPr>
          <p:nvPr/>
        </p:nvSpPr>
        <p:spPr bwMode="auto">
          <a:xfrm>
            <a:off x="5281613" y="5064125"/>
            <a:ext cx="361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66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r>
              <a:rPr lang="en-US">
                <a:solidFill>
                  <a:srgbClr val="FFFF66"/>
                </a:solidFill>
                <a:cs typeface="+mn-cs"/>
              </a:rPr>
              <a:t>+</a:t>
            </a:r>
          </a:p>
        </p:txBody>
      </p:sp>
      <p:sp>
        <p:nvSpPr>
          <p:cNvPr id="215051" name="Line 11"/>
          <p:cNvSpPr>
            <a:spLocks noChangeShapeType="1"/>
          </p:cNvSpPr>
          <p:nvPr/>
        </p:nvSpPr>
        <p:spPr bwMode="auto">
          <a:xfrm flipH="1">
            <a:off x="5680075" y="5294313"/>
            <a:ext cx="730250" cy="0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15052" name="Oval 12"/>
          <p:cNvSpPr>
            <a:spLocks noChangeArrowheads="1"/>
          </p:cNvSpPr>
          <p:nvPr/>
        </p:nvSpPr>
        <p:spPr bwMode="auto">
          <a:xfrm>
            <a:off x="4365625" y="4354513"/>
            <a:ext cx="438150" cy="433387"/>
          </a:xfrm>
          <a:prstGeom prst="ellipse">
            <a:avLst/>
          </a:prstGeom>
          <a:noFill/>
          <a:ln w="9525">
            <a:solidFill>
              <a:srgbClr val="FFFF66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15053" name="Text Box 13"/>
          <p:cNvSpPr txBox="1">
            <a:spLocks noChangeArrowheads="1"/>
          </p:cNvSpPr>
          <p:nvPr/>
        </p:nvSpPr>
        <p:spPr bwMode="auto">
          <a:xfrm>
            <a:off x="4413250" y="4333875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66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r>
              <a:rPr lang="en-US">
                <a:solidFill>
                  <a:srgbClr val="FFFF66"/>
                </a:solidFill>
                <a:cs typeface="+mn-cs"/>
              </a:rPr>
              <a:t>x</a:t>
            </a:r>
          </a:p>
        </p:txBody>
      </p:sp>
      <p:sp>
        <p:nvSpPr>
          <p:cNvPr id="215054" name="Line 14"/>
          <p:cNvSpPr>
            <a:spLocks noChangeShapeType="1"/>
          </p:cNvSpPr>
          <p:nvPr/>
        </p:nvSpPr>
        <p:spPr bwMode="auto">
          <a:xfrm>
            <a:off x="4803775" y="4570413"/>
            <a:ext cx="219075" cy="0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 type="triangl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15055" name="Line 15"/>
          <p:cNvSpPr>
            <a:spLocks noChangeShapeType="1"/>
          </p:cNvSpPr>
          <p:nvPr/>
        </p:nvSpPr>
        <p:spPr bwMode="auto">
          <a:xfrm>
            <a:off x="4584700" y="4787900"/>
            <a:ext cx="0" cy="719138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15056" name="Oval 16"/>
          <p:cNvSpPr>
            <a:spLocks noChangeArrowheads="1"/>
          </p:cNvSpPr>
          <p:nvPr/>
        </p:nvSpPr>
        <p:spPr bwMode="auto">
          <a:xfrm>
            <a:off x="5607050" y="4354513"/>
            <a:ext cx="438150" cy="433387"/>
          </a:xfrm>
          <a:prstGeom prst="ellipse">
            <a:avLst/>
          </a:prstGeom>
          <a:noFill/>
          <a:ln w="9525">
            <a:solidFill>
              <a:srgbClr val="FFFF66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15057" name="Text Box 17"/>
          <p:cNvSpPr txBox="1">
            <a:spLocks noChangeArrowheads="1"/>
          </p:cNvSpPr>
          <p:nvPr/>
        </p:nvSpPr>
        <p:spPr bwMode="auto">
          <a:xfrm>
            <a:off x="5640388" y="4333875"/>
            <a:ext cx="3540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66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r>
              <a:rPr lang="en-US">
                <a:solidFill>
                  <a:srgbClr val="FFFF66"/>
                </a:solidFill>
                <a:cs typeface="+mn-cs"/>
              </a:rPr>
              <a:t>x</a:t>
            </a:r>
          </a:p>
        </p:txBody>
      </p:sp>
      <p:sp>
        <p:nvSpPr>
          <p:cNvPr id="215058" name="Line 18"/>
          <p:cNvSpPr>
            <a:spLocks noChangeShapeType="1"/>
          </p:cNvSpPr>
          <p:nvPr/>
        </p:nvSpPr>
        <p:spPr bwMode="auto">
          <a:xfrm>
            <a:off x="5826125" y="4787900"/>
            <a:ext cx="0" cy="719138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15059" name="Line 19"/>
          <p:cNvSpPr>
            <a:spLocks noChangeShapeType="1"/>
          </p:cNvSpPr>
          <p:nvPr/>
        </p:nvSpPr>
        <p:spPr bwMode="auto">
          <a:xfrm>
            <a:off x="6710363" y="4354513"/>
            <a:ext cx="0" cy="720725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15060" name="Oval 20"/>
          <p:cNvSpPr>
            <a:spLocks noChangeArrowheads="1"/>
          </p:cNvSpPr>
          <p:nvPr/>
        </p:nvSpPr>
        <p:spPr bwMode="auto">
          <a:xfrm>
            <a:off x="6491288" y="5075238"/>
            <a:ext cx="438150" cy="431800"/>
          </a:xfrm>
          <a:prstGeom prst="ellipse">
            <a:avLst/>
          </a:prstGeom>
          <a:noFill/>
          <a:ln w="9525">
            <a:solidFill>
              <a:srgbClr val="FFFF66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15061" name="Text Box 21"/>
          <p:cNvSpPr txBox="1">
            <a:spLocks noChangeArrowheads="1"/>
          </p:cNvSpPr>
          <p:nvPr/>
        </p:nvSpPr>
        <p:spPr bwMode="auto">
          <a:xfrm>
            <a:off x="6530975" y="5064125"/>
            <a:ext cx="361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66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r>
              <a:rPr lang="en-US">
                <a:solidFill>
                  <a:srgbClr val="FFFF66"/>
                </a:solidFill>
                <a:cs typeface="+mn-cs"/>
              </a:rPr>
              <a:t>+</a:t>
            </a:r>
          </a:p>
        </p:txBody>
      </p:sp>
      <p:sp>
        <p:nvSpPr>
          <p:cNvPr id="215062" name="Line 22"/>
          <p:cNvSpPr>
            <a:spLocks noChangeShapeType="1"/>
          </p:cNvSpPr>
          <p:nvPr/>
        </p:nvSpPr>
        <p:spPr bwMode="auto">
          <a:xfrm flipH="1">
            <a:off x="6927850" y="5292725"/>
            <a:ext cx="1016000" cy="1588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15063" name="Line 23"/>
          <p:cNvSpPr>
            <a:spLocks noChangeShapeType="1"/>
          </p:cNvSpPr>
          <p:nvPr/>
        </p:nvSpPr>
        <p:spPr bwMode="auto">
          <a:xfrm>
            <a:off x="6045200" y="4570413"/>
            <a:ext cx="219075" cy="0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 type="triangl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15064" name="Oval 24"/>
          <p:cNvSpPr>
            <a:spLocks noChangeArrowheads="1"/>
          </p:cNvSpPr>
          <p:nvPr/>
        </p:nvSpPr>
        <p:spPr bwMode="auto">
          <a:xfrm>
            <a:off x="6854825" y="4354513"/>
            <a:ext cx="438150" cy="433387"/>
          </a:xfrm>
          <a:prstGeom prst="ellipse">
            <a:avLst/>
          </a:prstGeom>
          <a:noFill/>
          <a:ln w="9525">
            <a:solidFill>
              <a:srgbClr val="FFFF66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15065" name="Text Box 25"/>
          <p:cNvSpPr txBox="1">
            <a:spLocks noChangeArrowheads="1"/>
          </p:cNvSpPr>
          <p:nvPr/>
        </p:nvSpPr>
        <p:spPr bwMode="auto">
          <a:xfrm>
            <a:off x="6921500" y="4343400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66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r>
              <a:rPr lang="en-US">
                <a:solidFill>
                  <a:srgbClr val="FFFF66"/>
                </a:solidFill>
                <a:cs typeface="+mn-cs"/>
              </a:rPr>
              <a:t>x</a:t>
            </a:r>
          </a:p>
        </p:txBody>
      </p:sp>
      <p:sp>
        <p:nvSpPr>
          <p:cNvPr id="215067" name="Line 27"/>
          <p:cNvSpPr>
            <a:spLocks noChangeShapeType="1"/>
          </p:cNvSpPr>
          <p:nvPr/>
        </p:nvSpPr>
        <p:spPr bwMode="auto">
          <a:xfrm flipH="1">
            <a:off x="7950200" y="4354513"/>
            <a:ext cx="1588" cy="939800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15068" name="Line 28"/>
          <p:cNvSpPr>
            <a:spLocks noChangeShapeType="1"/>
          </p:cNvSpPr>
          <p:nvPr/>
        </p:nvSpPr>
        <p:spPr bwMode="auto">
          <a:xfrm>
            <a:off x="7286625" y="4570413"/>
            <a:ext cx="219075" cy="0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 type="triangl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15069" name="Line 29"/>
          <p:cNvSpPr>
            <a:spLocks noChangeShapeType="1"/>
          </p:cNvSpPr>
          <p:nvPr/>
        </p:nvSpPr>
        <p:spPr bwMode="auto">
          <a:xfrm>
            <a:off x="7067550" y="4787900"/>
            <a:ext cx="0" cy="719138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15070" name="Oval 30"/>
          <p:cNvSpPr>
            <a:spLocks noChangeArrowheads="1"/>
          </p:cNvSpPr>
          <p:nvPr/>
        </p:nvSpPr>
        <p:spPr bwMode="auto">
          <a:xfrm>
            <a:off x="8023225" y="4352925"/>
            <a:ext cx="438150" cy="433388"/>
          </a:xfrm>
          <a:prstGeom prst="ellipse">
            <a:avLst/>
          </a:prstGeom>
          <a:noFill/>
          <a:ln w="9525">
            <a:solidFill>
              <a:srgbClr val="FFFF66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15071" name="Text Box 31"/>
          <p:cNvSpPr txBox="1">
            <a:spLocks noChangeArrowheads="1"/>
          </p:cNvSpPr>
          <p:nvPr/>
        </p:nvSpPr>
        <p:spPr bwMode="auto">
          <a:xfrm>
            <a:off x="8078788" y="4343400"/>
            <a:ext cx="3540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66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r>
              <a:rPr lang="en-US">
                <a:solidFill>
                  <a:srgbClr val="FFFF66"/>
                </a:solidFill>
                <a:cs typeface="+mn-cs"/>
              </a:rPr>
              <a:t>x</a:t>
            </a:r>
          </a:p>
        </p:txBody>
      </p:sp>
      <p:sp>
        <p:nvSpPr>
          <p:cNvPr id="215072" name="Line 32"/>
          <p:cNvSpPr>
            <a:spLocks noChangeShapeType="1"/>
          </p:cNvSpPr>
          <p:nvPr/>
        </p:nvSpPr>
        <p:spPr bwMode="auto">
          <a:xfrm>
            <a:off x="8461375" y="4570413"/>
            <a:ext cx="219075" cy="0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 type="triangl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15073" name="Line 33"/>
          <p:cNvSpPr>
            <a:spLocks noChangeShapeType="1"/>
          </p:cNvSpPr>
          <p:nvPr/>
        </p:nvSpPr>
        <p:spPr bwMode="auto">
          <a:xfrm flipH="1">
            <a:off x="8235950" y="4787900"/>
            <a:ext cx="1588" cy="938213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15074" name="Oval 34"/>
          <p:cNvSpPr>
            <a:spLocks noChangeArrowheads="1"/>
          </p:cNvSpPr>
          <p:nvPr/>
        </p:nvSpPr>
        <p:spPr bwMode="auto">
          <a:xfrm>
            <a:off x="4000500" y="3919538"/>
            <a:ext cx="438150" cy="433387"/>
          </a:xfrm>
          <a:prstGeom prst="ellipse">
            <a:avLst/>
          </a:prstGeom>
          <a:noFill/>
          <a:ln w="9525">
            <a:solidFill>
              <a:srgbClr val="FFFF66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15075" name="Text Box 35"/>
          <p:cNvSpPr txBox="1">
            <a:spLocks noChangeArrowheads="1"/>
          </p:cNvSpPr>
          <p:nvPr/>
        </p:nvSpPr>
        <p:spPr bwMode="auto">
          <a:xfrm>
            <a:off x="4046538" y="3911600"/>
            <a:ext cx="3540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66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r>
              <a:rPr lang="en-US">
                <a:solidFill>
                  <a:srgbClr val="FFFF66"/>
                </a:solidFill>
                <a:cs typeface="+mn-cs"/>
              </a:rPr>
              <a:t>x</a:t>
            </a:r>
          </a:p>
        </p:txBody>
      </p:sp>
      <p:sp>
        <p:nvSpPr>
          <p:cNvPr id="215076" name="Oval 36"/>
          <p:cNvSpPr>
            <a:spLocks noChangeArrowheads="1"/>
          </p:cNvSpPr>
          <p:nvPr/>
        </p:nvSpPr>
        <p:spPr bwMode="auto">
          <a:xfrm>
            <a:off x="5241925" y="3919538"/>
            <a:ext cx="438150" cy="433387"/>
          </a:xfrm>
          <a:prstGeom prst="ellipse">
            <a:avLst/>
          </a:prstGeom>
          <a:noFill/>
          <a:ln w="9525">
            <a:solidFill>
              <a:srgbClr val="FFFF66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15077" name="Text Box 37"/>
          <p:cNvSpPr txBox="1">
            <a:spLocks noChangeArrowheads="1"/>
          </p:cNvSpPr>
          <p:nvPr/>
        </p:nvSpPr>
        <p:spPr bwMode="auto">
          <a:xfrm>
            <a:off x="5286375" y="3911600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66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r>
              <a:rPr lang="en-US">
                <a:solidFill>
                  <a:srgbClr val="FFFF66"/>
                </a:solidFill>
                <a:cs typeface="+mn-cs"/>
              </a:rPr>
              <a:t>x</a:t>
            </a:r>
          </a:p>
        </p:txBody>
      </p:sp>
      <p:sp>
        <p:nvSpPr>
          <p:cNvPr id="215078" name="Line 38"/>
          <p:cNvSpPr>
            <a:spLocks noChangeShapeType="1"/>
          </p:cNvSpPr>
          <p:nvPr/>
        </p:nvSpPr>
        <p:spPr bwMode="auto">
          <a:xfrm>
            <a:off x="5024438" y="4138613"/>
            <a:ext cx="219075" cy="0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15079" name="Oval 39"/>
          <p:cNvSpPr>
            <a:spLocks noChangeArrowheads="1"/>
          </p:cNvSpPr>
          <p:nvPr/>
        </p:nvSpPr>
        <p:spPr bwMode="auto">
          <a:xfrm>
            <a:off x="6489700" y="3919538"/>
            <a:ext cx="438150" cy="433387"/>
          </a:xfrm>
          <a:prstGeom prst="ellipse">
            <a:avLst/>
          </a:prstGeom>
          <a:noFill/>
          <a:ln w="9525">
            <a:solidFill>
              <a:srgbClr val="FFFF66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15080" name="Text Box 40"/>
          <p:cNvSpPr txBox="1">
            <a:spLocks noChangeArrowheads="1"/>
          </p:cNvSpPr>
          <p:nvPr/>
        </p:nvSpPr>
        <p:spPr bwMode="auto">
          <a:xfrm>
            <a:off x="6535738" y="3911600"/>
            <a:ext cx="3540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66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r>
              <a:rPr lang="en-US">
                <a:solidFill>
                  <a:srgbClr val="FFFF66"/>
                </a:solidFill>
                <a:cs typeface="+mn-cs"/>
              </a:rPr>
              <a:t>x</a:t>
            </a:r>
          </a:p>
        </p:txBody>
      </p:sp>
      <p:sp>
        <p:nvSpPr>
          <p:cNvPr id="215081" name="Line 41"/>
          <p:cNvSpPr>
            <a:spLocks noChangeShapeType="1"/>
          </p:cNvSpPr>
          <p:nvPr/>
        </p:nvSpPr>
        <p:spPr bwMode="auto">
          <a:xfrm>
            <a:off x="6272213" y="4138613"/>
            <a:ext cx="219075" cy="0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15082" name="Line 42"/>
          <p:cNvSpPr>
            <a:spLocks noChangeShapeType="1"/>
          </p:cNvSpPr>
          <p:nvPr/>
        </p:nvSpPr>
        <p:spPr bwMode="auto">
          <a:xfrm>
            <a:off x="3781425" y="4138613"/>
            <a:ext cx="219075" cy="0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15083" name="Oval 43"/>
          <p:cNvSpPr>
            <a:spLocks noChangeArrowheads="1"/>
          </p:cNvSpPr>
          <p:nvPr/>
        </p:nvSpPr>
        <p:spPr bwMode="auto">
          <a:xfrm>
            <a:off x="7731125" y="3919538"/>
            <a:ext cx="438150" cy="433387"/>
          </a:xfrm>
          <a:prstGeom prst="ellipse">
            <a:avLst/>
          </a:prstGeom>
          <a:noFill/>
          <a:ln w="9525">
            <a:solidFill>
              <a:srgbClr val="FFFF66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15084" name="Text Box 44"/>
          <p:cNvSpPr txBox="1">
            <a:spLocks noChangeArrowheads="1"/>
          </p:cNvSpPr>
          <p:nvPr/>
        </p:nvSpPr>
        <p:spPr bwMode="auto">
          <a:xfrm>
            <a:off x="7777163" y="3911600"/>
            <a:ext cx="3540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66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r>
              <a:rPr lang="en-US">
                <a:solidFill>
                  <a:srgbClr val="FFFF66"/>
                </a:solidFill>
                <a:cs typeface="+mn-cs"/>
              </a:rPr>
              <a:t>x</a:t>
            </a:r>
          </a:p>
        </p:txBody>
      </p:sp>
      <p:sp>
        <p:nvSpPr>
          <p:cNvPr id="215085" name="Line 45"/>
          <p:cNvSpPr>
            <a:spLocks noChangeShapeType="1"/>
          </p:cNvSpPr>
          <p:nvPr/>
        </p:nvSpPr>
        <p:spPr bwMode="auto">
          <a:xfrm>
            <a:off x="7513638" y="4138613"/>
            <a:ext cx="219075" cy="0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grpSp>
        <p:nvGrpSpPr>
          <p:cNvPr id="56364" name="Group 46"/>
          <p:cNvGrpSpPr>
            <a:grpSpLocks/>
          </p:cNvGrpSpPr>
          <p:nvPr/>
        </p:nvGrpSpPr>
        <p:grpSpPr bwMode="auto">
          <a:xfrm>
            <a:off x="4756150" y="3200400"/>
            <a:ext cx="438150" cy="433388"/>
            <a:chOff x="1008" y="2092"/>
            <a:chExt cx="288" cy="288"/>
          </a:xfrm>
        </p:grpSpPr>
        <p:sp>
          <p:nvSpPr>
            <p:cNvPr id="215087" name="Rectangle 47"/>
            <p:cNvSpPr>
              <a:spLocks noChangeArrowheads="1"/>
            </p:cNvSpPr>
            <p:nvPr/>
          </p:nvSpPr>
          <p:spPr bwMode="auto">
            <a:xfrm>
              <a:off x="1008" y="2092"/>
              <a:ext cx="288" cy="288"/>
            </a:xfrm>
            <a:prstGeom prst="rect">
              <a:avLst/>
            </a:prstGeom>
            <a:noFill/>
            <a:ln w="12700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graphicFrame>
          <p:nvGraphicFramePr>
            <p:cNvPr id="56500" name="Object 48"/>
            <p:cNvGraphicFramePr>
              <a:graphicFrameLocks noChangeAspect="1"/>
            </p:cNvGraphicFramePr>
            <p:nvPr/>
          </p:nvGraphicFramePr>
          <p:xfrm>
            <a:off x="1056" y="2112"/>
            <a:ext cx="208" cy="2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74" name="Equation" r:id="rId3" imgW="139579" imgH="164957" progId="Equation.3">
                    <p:embed/>
                  </p:oleObj>
                </mc:Choice>
                <mc:Fallback>
                  <p:oleObj name="Equation" r:id="rId3" imgW="139579" imgH="164957" progId="Equation.3">
                    <p:embed/>
                    <p:pic>
                      <p:nvPicPr>
                        <p:cNvPr id="0" name="Object 4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56" y="2112"/>
                          <a:ext cx="208" cy="244"/>
                        </a:xfrm>
                        <a:prstGeom prst="rect">
                          <a:avLst/>
                        </a:prstGeom>
                        <a:solidFill>
                          <a:srgbClr val="FFFF66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15089" name="Line 49"/>
          <p:cNvSpPr>
            <a:spLocks noChangeShapeType="1"/>
          </p:cNvSpPr>
          <p:nvPr/>
        </p:nvSpPr>
        <p:spPr bwMode="auto">
          <a:xfrm>
            <a:off x="4244975" y="3416300"/>
            <a:ext cx="511175" cy="0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15090" name="Line 50"/>
          <p:cNvSpPr>
            <a:spLocks noChangeShapeType="1"/>
          </p:cNvSpPr>
          <p:nvPr/>
        </p:nvSpPr>
        <p:spPr bwMode="auto">
          <a:xfrm>
            <a:off x="5194300" y="3416300"/>
            <a:ext cx="803275" cy="0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grpSp>
        <p:nvGrpSpPr>
          <p:cNvPr id="56367" name="Group 51"/>
          <p:cNvGrpSpPr>
            <a:grpSpLocks/>
          </p:cNvGrpSpPr>
          <p:nvPr/>
        </p:nvGrpSpPr>
        <p:grpSpPr bwMode="auto">
          <a:xfrm>
            <a:off x="5997575" y="3200400"/>
            <a:ext cx="438150" cy="433388"/>
            <a:chOff x="1008" y="2092"/>
            <a:chExt cx="288" cy="288"/>
          </a:xfrm>
        </p:grpSpPr>
        <p:sp>
          <p:nvSpPr>
            <p:cNvPr id="215092" name="Rectangle 52"/>
            <p:cNvSpPr>
              <a:spLocks noChangeArrowheads="1"/>
            </p:cNvSpPr>
            <p:nvPr/>
          </p:nvSpPr>
          <p:spPr bwMode="auto">
            <a:xfrm>
              <a:off x="1008" y="2092"/>
              <a:ext cx="288" cy="288"/>
            </a:xfrm>
            <a:prstGeom prst="rect">
              <a:avLst/>
            </a:prstGeom>
            <a:noFill/>
            <a:ln w="12700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graphicFrame>
          <p:nvGraphicFramePr>
            <p:cNvPr id="56498" name="Object 53"/>
            <p:cNvGraphicFramePr>
              <a:graphicFrameLocks noChangeAspect="1"/>
            </p:cNvGraphicFramePr>
            <p:nvPr/>
          </p:nvGraphicFramePr>
          <p:xfrm>
            <a:off x="1056" y="2112"/>
            <a:ext cx="208" cy="2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75" name="Equation" r:id="rId5" imgW="139579" imgH="164957" progId="Equation.3">
                    <p:embed/>
                  </p:oleObj>
                </mc:Choice>
                <mc:Fallback>
                  <p:oleObj name="Equation" r:id="rId5" imgW="139579" imgH="164957" progId="Equation.3">
                    <p:embed/>
                    <p:pic>
                      <p:nvPicPr>
                        <p:cNvPr id="0" name="Object 5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56" y="2112"/>
                          <a:ext cx="208" cy="244"/>
                        </a:xfrm>
                        <a:prstGeom prst="rect">
                          <a:avLst/>
                        </a:prstGeom>
                        <a:solidFill>
                          <a:srgbClr val="FFFF66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15094" name="Line 54"/>
          <p:cNvSpPr>
            <a:spLocks noChangeShapeType="1"/>
          </p:cNvSpPr>
          <p:nvPr/>
        </p:nvSpPr>
        <p:spPr bwMode="auto">
          <a:xfrm>
            <a:off x="6435725" y="3416300"/>
            <a:ext cx="803275" cy="0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grpSp>
        <p:nvGrpSpPr>
          <p:cNvPr id="56369" name="Group 55"/>
          <p:cNvGrpSpPr>
            <a:grpSpLocks/>
          </p:cNvGrpSpPr>
          <p:nvPr/>
        </p:nvGrpSpPr>
        <p:grpSpPr bwMode="auto">
          <a:xfrm>
            <a:off x="2916238" y="4113213"/>
            <a:ext cx="503237" cy="468312"/>
            <a:chOff x="1008" y="2092"/>
            <a:chExt cx="288" cy="288"/>
          </a:xfrm>
        </p:grpSpPr>
        <p:sp>
          <p:nvSpPr>
            <p:cNvPr id="215096" name="Rectangle 56"/>
            <p:cNvSpPr>
              <a:spLocks noChangeArrowheads="1"/>
            </p:cNvSpPr>
            <p:nvPr/>
          </p:nvSpPr>
          <p:spPr bwMode="auto">
            <a:xfrm>
              <a:off x="1008" y="2092"/>
              <a:ext cx="288" cy="288"/>
            </a:xfrm>
            <a:prstGeom prst="rect">
              <a:avLst/>
            </a:prstGeom>
            <a:noFill/>
            <a:ln w="12700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graphicFrame>
          <p:nvGraphicFramePr>
            <p:cNvPr id="56496" name="Object 57"/>
            <p:cNvGraphicFramePr>
              <a:graphicFrameLocks noChangeAspect="1"/>
            </p:cNvGraphicFramePr>
            <p:nvPr/>
          </p:nvGraphicFramePr>
          <p:xfrm>
            <a:off x="1056" y="2112"/>
            <a:ext cx="208" cy="2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76" name="Equation" r:id="rId6" imgW="139579" imgH="164957" progId="Equation.3">
                    <p:embed/>
                  </p:oleObj>
                </mc:Choice>
                <mc:Fallback>
                  <p:oleObj name="Equation" r:id="rId6" imgW="139579" imgH="164957" progId="Equation.3">
                    <p:embed/>
                    <p:pic>
                      <p:nvPicPr>
                        <p:cNvPr id="0" name="Object 5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56" y="2112"/>
                          <a:ext cx="208" cy="244"/>
                        </a:xfrm>
                        <a:prstGeom prst="rect">
                          <a:avLst/>
                        </a:prstGeom>
                        <a:solidFill>
                          <a:srgbClr val="FFFF66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56370" name="Group 59"/>
          <p:cNvGrpSpPr>
            <a:grpSpLocks/>
          </p:cNvGrpSpPr>
          <p:nvPr/>
        </p:nvGrpSpPr>
        <p:grpSpPr bwMode="auto">
          <a:xfrm>
            <a:off x="7239000" y="3200400"/>
            <a:ext cx="438150" cy="433388"/>
            <a:chOff x="1008" y="2092"/>
            <a:chExt cx="288" cy="288"/>
          </a:xfrm>
        </p:grpSpPr>
        <p:sp>
          <p:nvSpPr>
            <p:cNvPr id="215100" name="Rectangle 60"/>
            <p:cNvSpPr>
              <a:spLocks noChangeArrowheads="1"/>
            </p:cNvSpPr>
            <p:nvPr/>
          </p:nvSpPr>
          <p:spPr bwMode="auto">
            <a:xfrm>
              <a:off x="1008" y="2092"/>
              <a:ext cx="288" cy="288"/>
            </a:xfrm>
            <a:prstGeom prst="rect">
              <a:avLst/>
            </a:prstGeom>
            <a:noFill/>
            <a:ln w="12700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graphicFrame>
          <p:nvGraphicFramePr>
            <p:cNvPr id="56494" name="Object 61"/>
            <p:cNvGraphicFramePr>
              <a:graphicFrameLocks noChangeAspect="1"/>
            </p:cNvGraphicFramePr>
            <p:nvPr/>
          </p:nvGraphicFramePr>
          <p:xfrm>
            <a:off x="1056" y="2112"/>
            <a:ext cx="208" cy="2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77" name="Equation" r:id="rId7" imgW="139579" imgH="164957" progId="Equation.3">
                    <p:embed/>
                  </p:oleObj>
                </mc:Choice>
                <mc:Fallback>
                  <p:oleObj name="Equation" r:id="rId7" imgW="139579" imgH="164957" progId="Equation.3">
                    <p:embed/>
                    <p:pic>
                      <p:nvPicPr>
                        <p:cNvPr id="0" name="Object 6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56" y="2112"/>
                          <a:ext cx="208" cy="244"/>
                        </a:xfrm>
                        <a:prstGeom prst="rect">
                          <a:avLst/>
                        </a:prstGeom>
                        <a:solidFill>
                          <a:srgbClr val="FFFF66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15102" name="Line 62"/>
          <p:cNvSpPr>
            <a:spLocks noChangeShapeType="1"/>
          </p:cNvSpPr>
          <p:nvPr/>
        </p:nvSpPr>
        <p:spPr bwMode="auto">
          <a:xfrm>
            <a:off x="7677150" y="3416300"/>
            <a:ext cx="584200" cy="0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15103" name="Line 63"/>
          <p:cNvSpPr>
            <a:spLocks noChangeShapeType="1"/>
          </p:cNvSpPr>
          <p:nvPr/>
        </p:nvSpPr>
        <p:spPr bwMode="auto">
          <a:xfrm>
            <a:off x="4244975" y="2262188"/>
            <a:ext cx="0" cy="1658937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15104" name="Line 64"/>
          <p:cNvSpPr>
            <a:spLocks noChangeShapeType="1"/>
          </p:cNvSpPr>
          <p:nvPr/>
        </p:nvSpPr>
        <p:spPr bwMode="auto">
          <a:xfrm>
            <a:off x="5486400" y="2911475"/>
            <a:ext cx="0" cy="1009650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15105" name="Line 65"/>
          <p:cNvSpPr>
            <a:spLocks noChangeShapeType="1"/>
          </p:cNvSpPr>
          <p:nvPr/>
        </p:nvSpPr>
        <p:spPr bwMode="auto">
          <a:xfrm>
            <a:off x="6727825" y="2911475"/>
            <a:ext cx="0" cy="1009650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15106" name="Line 66"/>
          <p:cNvSpPr>
            <a:spLocks noChangeShapeType="1"/>
          </p:cNvSpPr>
          <p:nvPr/>
        </p:nvSpPr>
        <p:spPr bwMode="auto">
          <a:xfrm>
            <a:off x="4610100" y="3416300"/>
            <a:ext cx="0" cy="938213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15107" name="Line 67"/>
          <p:cNvSpPr>
            <a:spLocks noChangeShapeType="1"/>
          </p:cNvSpPr>
          <p:nvPr/>
        </p:nvSpPr>
        <p:spPr bwMode="auto">
          <a:xfrm>
            <a:off x="5851525" y="3416300"/>
            <a:ext cx="0" cy="938213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15108" name="Line 68"/>
          <p:cNvSpPr>
            <a:spLocks noChangeShapeType="1"/>
          </p:cNvSpPr>
          <p:nvPr/>
        </p:nvSpPr>
        <p:spPr bwMode="auto">
          <a:xfrm>
            <a:off x="8261350" y="3416300"/>
            <a:ext cx="0" cy="938213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15109" name="Line 69"/>
          <p:cNvSpPr>
            <a:spLocks noChangeShapeType="1"/>
          </p:cNvSpPr>
          <p:nvPr/>
        </p:nvSpPr>
        <p:spPr bwMode="auto">
          <a:xfrm>
            <a:off x="7092950" y="3416300"/>
            <a:ext cx="0" cy="938213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15110" name="Oval 70"/>
          <p:cNvSpPr>
            <a:spLocks noChangeArrowheads="1"/>
          </p:cNvSpPr>
          <p:nvPr/>
        </p:nvSpPr>
        <p:spPr bwMode="auto">
          <a:xfrm>
            <a:off x="4203700" y="3387725"/>
            <a:ext cx="73025" cy="71438"/>
          </a:xfrm>
          <a:prstGeom prst="ellipse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FF66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15111" name="Oval 71"/>
          <p:cNvSpPr>
            <a:spLocks noChangeArrowheads="1"/>
          </p:cNvSpPr>
          <p:nvPr/>
        </p:nvSpPr>
        <p:spPr bwMode="auto">
          <a:xfrm>
            <a:off x="4578350" y="3389313"/>
            <a:ext cx="73025" cy="71437"/>
          </a:xfrm>
          <a:prstGeom prst="ellipse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FF66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15112" name="Oval 72"/>
          <p:cNvSpPr>
            <a:spLocks noChangeArrowheads="1"/>
          </p:cNvSpPr>
          <p:nvPr/>
        </p:nvSpPr>
        <p:spPr bwMode="auto">
          <a:xfrm>
            <a:off x="5802313" y="3395663"/>
            <a:ext cx="73025" cy="74612"/>
          </a:xfrm>
          <a:prstGeom prst="ellipse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FF66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15113" name="Oval 73"/>
          <p:cNvSpPr>
            <a:spLocks noChangeArrowheads="1"/>
          </p:cNvSpPr>
          <p:nvPr/>
        </p:nvSpPr>
        <p:spPr bwMode="auto">
          <a:xfrm>
            <a:off x="6696075" y="3378200"/>
            <a:ext cx="73025" cy="71438"/>
          </a:xfrm>
          <a:prstGeom prst="ellipse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FF66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15114" name="Oval 74"/>
          <p:cNvSpPr>
            <a:spLocks noChangeArrowheads="1"/>
          </p:cNvSpPr>
          <p:nvPr/>
        </p:nvSpPr>
        <p:spPr bwMode="auto">
          <a:xfrm>
            <a:off x="5453063" y="3389313"/>
            <a:ext cx="73025" cy="71437"/>
          </a:xfrm>
          <a:prstGeom prst="ellipse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FF66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15115" name="Oval 75"/>
          <p:cNvSpPr>
            <a:spLocks noChangeArrowheads="1"/>
          </p:cNvSpPr>
          <p:nvPr/>
        </p:nvSpPr>
        <p:spPr bwMode="auto">
          <a:xfrm>
            <a:off x="7051675" y="3379788"/>
            <a:ext cx="73025" cy="71437"/>
          </a:xfrm>
          <a:prstGeom prst="ellipse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FF66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15116" name="Oval 76"/>
          <p:cNvSpPr>
            <a:spLocks noChangeArrowheads="1"/>
          </p:cNvSpPr>
          <p:nvPr/>
        </p:nvSpPr>
        <p:spPr bwMode="auto">
          <a:xfrm>
            <a:off x="7921625" y="3398838"/>
            <a:ext cx="73025" cy="74612"/>
          </a:xfrm>
          <a:prstGeom prst="ellipse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FF66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15117" name="Oval 77"/>
          <p:cNvSpPr>
            <a:spLocks noChangeArrowheads="1"/>
          </p:cNvSpPr>
          <p:nvPr/>
        </p:nvSpPr>
        <p:spPr bwMode="auto">
          <a:xfrm>
            <a:off x="4365625" y="5507038"/>
            <a:ext cx="438150" cy="433387"/>
          </a:xfrm>
          <a:prstGeom prst="ellipse">
            <a:avLst/>
          </a:prstGeom>
          <a:noFill/>
          <a:ln w="9525">
            <a:solidFill>
              <a:srgbClr val="FFFF66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15118" name="Text Box 78"/>
          <p:cNvSpPr txBox="1">
            <a:spLocks noChangeArrowheads="1"/>
          </p:cNvSpPr>
          <p:nvPr/>
        </p:nvSpPr>
        <p:spPr bwMode="auto">
          <a:xfrm>
            <a:off x="4398963" y="5497513"/>
            <a:ext cx="361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66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r>
              <a:rPr lang="en-US">
                <a:solidFill>
                  <a:srgbClr val="FFFF66"/>
                </a:solidFill>
                <a:cs typeface="+mn-cs"/>
              </a:rPr>
              <a:t>+</a:t>
            </a:r>
          </a:p>
        </p:txBody>
      </p:sp>
      <p:sp>
        <p:nvSpPr>
          <p:cNvPr id="215119" name="Line 79"/>
          <p:cNvSpPr>
            <a:spLocks noChangeShapeType="1"/>
          </p:cNvSpPr>
          <p:nvPr/>
        </p:nvSpPr>
        <p:spPr bwMode="auto">
          <a:xfrm flipH="1">
            <a:off x="4803775" y="5724525"/>
            <a:ext cx="803275" cy="0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15120" name="Oval 80"/>
          <p:cNvSpPr>
            <a:spLocks noChangeArrowheads="1"/>
          </p:cNvSpPr>
          <p:nvPr/>
        </p:nvSpPr>
        <p:spPr bwMode="auto">
          <a:xfrm>
            <a:off x="5607050" y="5507038"/>
            <a:ext cx="438150" cy="433387"/>
          </a:xfrm>
          <a:prstGeom prst="ellipse">
            <a:avLst/>
          </a:prstGeom>
          <a:noFill/>
          <a:ln w="9525">
            <a:solidFill>
              <a:srgbClr val="FFFF66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15121" name="Text Box 81"/>
          <p:cNvSpPr txBox="1">
            <a:spLocks noChangeArrowheads="1"/>
          </p:cNvSpPr>
          <p:nvPr/>
        </p:nvSpPr>
        <p:spPr bwMode="auto">
          <a:xfrm>
            <a:off x="5673725" y="5497513"/>
            <a:ext cx="361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66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r>
              <a:rPr lang="en-US">
                <a:solidFill>
                  <a:srgbClr val="FFFF66"/>
                </a:solidFill>
                <a:cs typeface="+mn-cs"/>
              </a:rPr>
              <a:t>+</a:t>
            </a:r>
          </a:p>
        </p:txBody>
      </p:sp>
      <p:sp>
        <p:nvSpPr>
          <p:cNvPr id="215122" name="Line 82"/>
          <p:cNvSpPr>
            <a:spLocks noChangeShapeType="1"/>
          </p:cNvSpPr>
          <p:nvPr/>
        </p:nvSpPr>
        <p:spPr bwMode="auto">
          <a:xfrm flipH="1">
            <a:off x="6045200" y="5724525"/>
            <a:ext cx="803275" cy="0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15123" name="Oval 83"/>
          <p:cNvSpPr>
            <a:spLocks noChangeArrowheads="1"/>
          </p:cNvSpPr>
          <p:nvPr/>
        </p:nvSpPr>
        <p:spPr bwMode="auto">
          <a:xfrm>
            <a:off x="6854825" y="5507038"/>
            <a:ext cx="438150" cy="433387"/>
          </a:xfrm>
          <a:prstGeom prst="ellipse">
            <a:avLst/>
          </a:prstGeom>
          <a:noFill/>
          <a:ln w="9525">
            <a:solidFill>
              <a:srgbClr val="FFFF66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15124" name="Text Box 84"/>
          <p:cNvSpPr txBox="1">
            <a:spLocks noChangeArrowheads="1"/>
          </p:cNvSpPr>
          <p:nvPr/>
        </p:nvSpPr>
        <p:spPr bwMode="auto">
          <a:xfrm>
            <a:off x="6884988" y="5486400"/>
            <a:ext cx="361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66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r>
              <a:rPr lang="en-US">
                <a:solidFill>
                  <a:srgbClr val="FFFF66"/>
                </a:solidFill>
                <a:cs typeface="+mn-cs"/>
              </a:rPr>
              <a:t>+</a:t>
            </a:r>
          </a:p>
        </p:txBody>
      </p:sp>
      <p:sp>
        <p:nvSpPr>
          <p:cNvPr id="215125" name="Line 85"/>
          <p:cNvSpPr>
            <a:spLocks noChangeShapeType="1"/>
          </p:cNvSpPr>
          <p:nvPr/>
        </p:nvSpPr>
        <p:spPr bwMode="auto">
          <a:xfrm flipH="1">
            <a:off x="7359650" y="5724525"/>
            <a:ext cx="876300" cy="0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15126" name="Line 86"/>
          <p:cNvSpPr>
            <a:spLocks noChangeShapeType="1"/>
          </p:cNvSpPr>
          <p:nvPr/>
        </p:nvSpPr>
        <p:spPr bwMode="auto">
          <a:xfrm flipH="1">
            <a:off x="1397000" y="5722938"/>
            <a:ext cx="2968625" cy="1587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15135" name="Text Box 95"/>
          <p:cNvSpPr txBox="1">
            <a:spLocks noChangeArrowheads="1"/>
          </p:cNvSpPr>
          <p:nvPr/>
        </p:nvSpPr>
        <p:spPr bwMode="auto">
          <a:xfrm>
            <a:off x="288925" y="1676400"/>
            <a:ext cx="6746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r>
              <a:rPr lang="en-US" b="0" dirty="0">
                <a:solidFill>
                  <a:srgbClr val="FFFF66"/>
                </a:solidFill>
                <a:cs typeface="+mn-cs"/>
              </a:rPr>
              <a:t>u[k]</a:t>
            </a:r>
            <a:endParaRPr lang="en-US" dirty="0">
              <a:solidFill>
                <a:srgbClr val="FFFF66"/>
              </a:solidFill>
              <a:cs typeface="+mn-cs"/>
            </a:endParaRPr>
          </a:p>
        </p:txBody>
      </p:sp>
      <p:sp>
        <p:nvSpPr>
          <p:cNvPr id="215137" name="Text Box 97"/>
          <p:cNvSpPr txBox="1">
            <a:spLocks noChangeArrowheads="1"/>
          </p:cNvSpPr>
          <p:nvPr/>
        </p:nvSpPr>
        <p:spPr bwMode="auto">
          <a:xfrm>
            <a:off x="215900" y="5497513"/>
            <a:ext cx="6572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r>
              <a:rPr lang="en-US" b="0">
                <a:solidFill>
                  <a:srgbClr val="FFFF66"/>
                </a:solidFill>
                <a:cs typeface="+mn-cs"/>
              </a:rPr>
              <a:t>y[k]</a:t>
            </a:r>
            <a:endParaRPr lang="en-US">
              <a:solidFill>
                <a:srgbClr val="FFFF66"/>
              </a:solidFill>
              <a:cs typeface="+mn-cs"/>
            </a:endParaRPr>
          </a:p>
        </p:txBody>
      </p:sp>
      <p:grpSp>
        <p:nvGrpSpPr>
          <p:cNvPr id="56398" name="Group 98"/>
          <p:cNvGrpSpPr>
            <a:grpSpLocks/>
          </p:cNvGrpSpPr>
          <p:nvPr/>
        </p:nvGrpSpPr>
        <p:grpSpPr bwMode="auto">
          <a:xfrm>
            <a:off x="287338" y="3608388"/>
            <a:ext cx="658812" cy="601662"/>
            <a:chOff x="1004" y="3209"/>
            <a:chExt cx="433" cy="400"/>
          </a:xfrm>
        </p:grpSpPr>
        <p:sp>
          <p:nvSpPr>
            <p:cNvPr id="215139" name="Text Box 99"/>
            <p:cNvSpPr txBox="1">
              <a:spLocks noChangeArrowheads="1"/>
            </p:cNvSpPr>
            <p:nvPr/>
          </p:nvSpPr>
          <p:spPr bwMode="auto">
            <a:xfrm>
              <a:off x="1005" y="3305"/>
              <a:ext cx="432" cy="3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 b="0" dirty="0">
                  <a:solidFill>
                    <a:srgbClr val="FFFF66"/>
                  </a:solidFill>
                  <a:cs typeface="+mn-cs"/>
                </a:rPr>
                <a:t>y[k]</a:t>
              </a:r>
              <a:endParaRPr lang="en-US" dirty="0">
                <a:solidFill>
                  <a:srgbClr val="FFFF66"/>
                </a:solidFill>
                <a:cs typeface="+mn-cs"/>
              </a:endParaRPr>
            </a:p>
          </p:txBody>
        </p:sp>
        <p:sp>
          <p:nvSpPr>
            <p:cNvPr id="215140" name="Text Box 100"/>
            <p:cNvSpPr txBox="1">
              <a:spLocks noChangeArrowheads="1"/>
            </p:cNvSpPr>
            <p:nvPr/>
          </p:nvSpPr>
          <p:spPr bwMode="auto">
            <a:xfrm>
              <a:off x="1004" y="3209"/>
              <a:ext cx="238" cy="3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rgbClr val="FFFF66"/>
                  </a:solidFill>
                  <a:cs typeface="+mn-cs"/>
                </a:rPr>
                <a:t>~</a:t>
              </a:r>
            </a:p>
          </p:txBody>
        </p:sp>
      </p:grpSp>
      <p:sp>
        <p:nvSpPr>
          <p:cNvPr id="215141" name="Line 101"/>
          <p:cNvSpPr>
            <a:spLocks noChangeShapeType="1"/>
          </p:cNvSpPr>
          <p:nvPr/>
        </p:nvSpPr>
        <p:spPr bwMode="auto">
          <a:xfrm flipH="1">
            <a:off x="812800" y="5724525"/>
            <a:ext cx="146050" cy="0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15143" name="Line 103"/>
          <p:cNvSpPr>
            <a:spLocks noChangeShapeType="1"/>
          </p:cNvSpPr>
          <p:nvPr/>
        </p:nvSpPr>
        <p:spPr bwMode="auto">
          <a:xfrm flipV="1">
            <a:off x="755650" y="4329113"/>
            <a:ext cx="612775" cy="0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 type="triangl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15136" name="Text Box 96"/>
          <p:cNvSpPr txBox="1">
            <a:spLocks noChangeArrowheads="1"/>
          </p:cNvSpPr>
          <p:nvPr/>
        </p:nvSpPr>
        <p:spPr bwMode="auto">
          <a:xfrm>
            <a:off x="1368425" y="4905375"/>
            <a:ext cx="4699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r>
              <a:rPr lang="en-US" sz="2000" b="0" dirty="0">
                <a:solidFill>
                  <a:srgbClr val="FFFF66"/>
                </a:solidFill>
                <a:cs typeface="+mn-cs"/>
              </a:rPr>
              <a:t>b4</a:t>
            </a:r>
            <a:endParaRPr lang="en-US" dirty="0">
              <a:solidFill>
                <a:srgbClr val="FFFF66"/>
              </a:solidFill>
              <a:cs typeface="+mn-cs"/>
            </a:endParaRPr>
          </a:p>
        </p:txBody>
      </p:sp>
      <p:grpSp>
        <p:nvGrpSpPr>
          <p:cNvPr id="56402" name="Group 112"/>
          <p:cNvGrpSpPr>
            <a:grpSpLocks/>
          </p:cNvGrpSpPr>
          <p:nvPr/>
        </p:nvGrpSpPr>
        <p:grpSpPr bwMode="auto">
          <a:xfrm flipH="1">
            <a:off x="949325" y="4616450"/>
            <a:ext cx="438150" cy="457200"/>
            <a:chOff x="1824" y="2344"/>
            <a:chExt cx="288" cy="304"/>
          </a:xfrm>
        </p:grpSpPr>
        <p:sp>
          <p:nvSpPr>
            <p:cNvPr id="215153" name="Oval 113"/>
            <p:cNvSpPr>
              <a:spLocks noChangeArrowheads="1"/>
            </p:cNvSpPr>
            <p:nvPr/>
          </p:nvSpPr>
          <p:spPr bwMode="auto">
            <a:xfrm>
              <a:off x="1824" y="2352"/>
              <a:ext cx="288" cy="286"/>
            </a:xfrm>
            <a:prstGeom prst="ellips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15154" name="Text Box 114"/>
            <p:cNvSpPr txBox="1">
              <a:spLocks noChangeArrowheads="1"/>
            </p:cNvSpPr>
            <p:nvPr/>
          </p:nvSpPr>
          <p:spPr bwMode="auto">
            <a:xfrm>
              <a:off x="1845" y="2344"/>
              <a:ext cx="233" cy="3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>
                  <a:solidFill>
                    <a:srgbClr val="FFFF66"/>
                  </a:solidFill>
                  <a:cs typeface="+mn-cs"/>
                </a:rPr>
                <a:t>x</a:t>
              </a:r>
            </a:p>
          </p:txBody>
        </p:sp>
      </p:grpSp>
      <p:sp>
        <p:nvSpPr>
          <p:cNvPr id="215155" name="Line 115"/>
          <p:cNvSpPr>
            <a:spLocks noChangeShapeType="1"/>
          </p:cNvSpPr>
          <p:nvPr/>
        </p:nvSpPr>
        <p:spPr bwMode="auto">
          <a:xfrm>
            <a:off x="1403350" y="4833938"/>
            <a:ext cx="327025" cy="0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 type="triangl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15156" name="Line 116"/>
          <p:cNvSpPr>
            <a:spLocks noChangeShapeType="1"/>
          </p:cNvSpPr>
          <p:nvPr/>
        </p:nvSpPr>
        <p:spPr bwMode="auto">
          <a:xfrm flipH="1">
            <a:off x="1177925" y="5049838"/>
            <a:ext cx="9525" cy="457200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15157" name="Oval 117"/>
          <p:cNvSpPr>
            <a:spLocks noChangeArrowheads="1"/>
          </p:cNvSpPr>
          <p:nvPr/>
        </p:nvSpPr>
        <p:spPr bwMode="auto">
          <a:xfrm flipH="1">
            <a:off x="958850" y="5507038"/>
            <a:ext cx="438150" cy="433387"/>
          </a:xfrm>
          <a:prstGeom prst="ellipse">
            <a:avLst/>
          </a:prstGeom>
          <a:noFill/>
          <a:ln w="9525">
            <a:solidFill>
              <a:srgbClr val="FFFF66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15159" name="Line 119"/>
          <p:cNvSpPr>
            <a:spLocks noChangeShapeType="1"/>
          </p:cNvSpPr>
          <p:nvPr/>
        </p:nvSpPr>
        <p:spPr bwMode="auto">
          <a:xfrm flipH="1">
            <a:off x="1150938" y="4329113"/>
            <a:ext cx="0" cy="323850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15163" name="Line 123"/>
          <p:cNvSpPr>
            <a:spLocks noChangeShapeType="1"/>
          </p:cNvSpPr>
          <p:nvPr/>
        </p:nvSpPr>
        <p:spPr bwMode="auto">
          <a:xfrm>
            <a:off x="900113" y="2060575"/>
            <a:ext cx="971550" cy="0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graphicFrame>
        <p:nvGraphicFramePr>
          <p:cNvPr id="56408" name="Object 127"/>
          <p:cNvGraphicFramePr>
            <a:graphicFrameLocks noChangeAspect="1"/>
          </p:cNvGraphicFramePr>
          <p:nvPr/>
        </p:nvGraphicFramePr>
        <p:xfrm>
          <a:off x="3368675" y="3694113"/>
          <a:ext cx="712788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8" name="Equation" r:id="rId8" imgW="685800" imgH="393700" progId="Equation.3">
                  <p:embed/>
                </p:oleObj>
              </mc:Choice>
              <mc:Fallback>
                <p:oleObj name="Equation" r:id="rId8" imgW="685800" imgH="393700" progId="Equation.3">
                  <p:embed/>
                  <p:pic>
                    <p:nvPicPr>
                      <p:cNvPr id="0" name="Object 1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68675" y="3694113"/>
                        <a:ext cx="712788" cy="403225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409" name="Object 128"/>
          <p:cNvGraphicFramePr>
            <a:graphicFrameLocks noChangeAspect="1"/>
          </p:cNvGraphicFramePr>
          <p:nvPr/>
        </p:nvGraphicFramePr>
        <p:xfrm>
          <a:off x="4683125" y="3705225"/>
          <a:ext cx="657225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9" name="Equation" r:id="rId10" imgW="723586" imgH="393529" progId="Equation.3">
                  <p:embed/>
                </p:oleObj>
              </mc:Choice>
              <mc:Fallback>
                <p:oleObj name="Equation" r:id="rId10" imgW="723586" imgH="393529" progId="Equation.3">
                  <p:embed/>
                  <p:pic>
                    <p:nvPicPr>
                      <p:cNvPr id="0" name="Object 1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25" y="3705225"/>
                        <a:ext cx="657225" cy="387350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410" name="Object 129"/>
          <p:cNvGraphicFramePr>
            <a:graphicFrameLocks noChangeAspect="1"/>
          </p:cNvGraphicFramePr>
          <p:nvPr/>
        </p:nvGraphicFramePr>
        <p:xfrm>
          <a:off x="5924550" y="3694113"/>
          <a:ext cx="657225" cy="373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0" name="Equation" r:id="rId12" imgW="685800" imgH="393700" progId="Equation.3">
                  <p:embed/>
                </p:oleObj>
              </mc:Choice>
              <mc:Fallback>
                <p:oleObj name="Equation" r:id="rId12" imgW="685800" imgH="393700" progId="Equation.3">
                  <p:embed/>
                  <p:pic>
                    <p:nvPicPr>
                      <p:cNvPr id="0" name="Object 1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24550" y="3694113"/>
                        <a:ext cx="657225" cy="373062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411" name="Object 130"/>
          <p:cNvGraphicFramePr>
            <a:graphicFrameLocks noChangeAspect="1"/>
          </p:cNvGraphicFramePr>
          <p:nvPr/>
        </p:nvGraphicFramePr>
        <p:xfrm>
          <a:off x="7458075" y="3705225"/>
          <a:ext cx="185738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1" name="Equation" r:id="rId14" imgW="88707" imgH="164742" progId="Equation.3">
                  <p:embed/>
                </p:oleObj>
              </mc:Choice>
              <mc:Fallback>
                <p:oleObj name="Equation" r:id="rId14" imgW="88707" imgH="164742" progId="Equation.3">
                  <p:embed/>
                  <p:pic>
                    <p:nvPicPr>
                      <p:cNvPr id="0" name="Object 1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58075" y="3705225"/>
                        <a:ext cx="185738" cy="342900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412" name="Object 131"/>
          <p:cNvGraphicFramePr>
            <a:graphicFrameLocks noChangeAspect="1"/>
          </p:cNvGraphicFramePr>
          <p:nvPr/>
        </p:nvGraphicFramePr>
        <p:xfrm>
          <a:off x="4678363" y="4643438"/>
          <a:ext cx="668337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2" name="Equation" r:id="rId16" imgW="736600" imgH="419100" progId="Equation.3">
                  <p:embed/>
                </p:oleObj>
              </mc:Choice>
              <mc:Fallback>
                <p:oleObj name="Equation" r:id="rId16" imgW="736600" imgH="419100" progId="Equation.3">
                  <p:embed/>
                  <p:pic>
                    <p:nvPicPr>
                      <p:cNvPr id="0" name="Object 1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8363" y="4643438"/>
                        <a:ext cx="668337" cy="431800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413" name="Object 132"/>
          <p:cNvGraphicFramePr>
            <a:graphicFrameLocks noChangeAspect="1"/>
          </p:cNvGraphicFramePr>
          <p:nvPr/>
        </p:nvGraphicFramePr>
        <p:xfrm>
          <a:off x="5918200" y="4643438"/>
          <a:ext cx="669925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3" name="Equation" r:id="rId18" imgW="736600" imgH="419100" progId="Equation.3">
                  <p:embed/>
                </p:oleObj>
              </mc:Choice>
              <mc:Fallback>
                <p:oleObj name="Equation" r:id="rId18" imgW="736600" imgH="419100" progId="Equation.3">
                  <p:embed/>
                  <p:pic>
                    <p:nvPicPr>
                      <p:cNvPr id="0" name="Object 1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18200" y="4643438"/>
                        <a:ext cx="669925" cy="431800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414" name="Object 133"/>
          <p:cNvGraphicFramePr>
            <a:graphicFrameLocks noChangeAspect="1"/>
          </p:cNvGraphicFramePr>
          <p:nvPr/>
        </p:nvGraphicFramePr>
        <p:xfrm>
          <a:off x="7234238" y="4643438"/>
          <a:ext cx="668337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4" name="Equation" r:id="rId20" imgW="736600" imgH="419100" progId="Equation.3">
                  <p:embed/>
                </p:oleObj>
              </mc:Choice>
              <mc:Fallback>
                <p:oleObj name="Equation" r:id="rId20" imgW="736600" imgH="419100" progId="Equation.3">
                  <p:embed/>
                  <p:pic>
                    <p:nvPicPr>
                      <p:cNvPr id="0" name="Object 1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4238" y="4643438"/>
                        <a:ext cx="668337" cy="431800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415" name="Object 134"/>
          <p:cNvGraphicFramePr>
            <a:graphicFrameLocks noChangeAspect="1"/>
          </p:cNvGraphicFramePr>
          <p:nvPr/>
        </p:nvGraphicFramePr>
        <p:xfrm>
          <a:off x="8388350" y="4643438"/>
          <a:ext cx="608013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5" name="Equation" r:id="rId22" imgW="736600" imgH="419100" progId="Equation.3">
                  <p:embed/>
                </p:oleObj>
              </mc:Choice>
              <mc:Fallback>
                <p:oleObj name="Equation" r:id="rId22" imgW="736600" imgH="419100" progId="Equation.3">
                  <p:embed/>
                  <p:pic>
                    <p:nvPicPr>
                      <p:cNvPr id="0" name="Object 1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8350" y="4643438"/>
                        <a:ext cx="608013" cy="431800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185" name="Oval 145"/>
          <p:cNvSpPr>
            <a:spLocks noChangeArrowheads="1"/>
          </p:cNvSpPr>
          <p:nvPr/>
        </p:nvSpPr>
        <p:spPr bwMode="auto">
          <a:xfrm>
            <a:off x="5249863" y="2476500"/>
            <a:ext cx="438150" cy="433388"/>
          </a:xfrm>
          <a:prstGeom prst="ellipse">
            <a:avLst/>
          </a:prstGeom>
          <a:noFill/>
          <a:ln w="9525">
            <a:solidFill>
              <a:srgbClr val="FFFF66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15186" name="Text Box 146"/>
          <p:cNvSpPr txBox="1">
            <a:spLocks noChangeArrowheads="1"/>
          </p:cNvSpPr>
          <p:nvPr/>
        </p:nvSpPr>
        <p:spPr bwMode="auto">
          <a:xfrm>
            <a:off x="5295900" y="2468563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66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r>
              <a:rPr lang="en-US">
                <a:solidFill>
                  <a:srgbClr val="FFFF66"/>
                </a:solidFill>
                <a:cs typeface="+mn-cs"/>
              </a:rPr>
              <a:t>x</a:t>
            </a:r>
          </a:p>
        </p:txBody>
      </p:sp>
      <p:sp>
        <p:nvSpPr>
          <p:cNvPr id="215187" name="Oval 147"/>
          <p:cNvSpPr>
            <a:spLocks noChangeArrowheads="1"/>
          </p:cNvSpPr>
          <p:nvPr/>
        </p:nvSpPr>
        <p:spPr bwMode="auto">
          <a:xfrm>
            <a:off x="6491288" y="2476500"/>
            <a:ext cx="438150" cy="433388"/>
          </a:xfrm>
          <a:prstGeom prst="ellipse">
            <a:avLst/>
          </a:prstGeom>
          <a:noFill/>
          <a:ln w="9525">
            <a:solidFill>
              <a:srgbClr val="FFFF66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15188" name="Text Box 148"/>
          <p:cNvSpPr txBox="1">
            <a:spLocks noChangeArrowheads="1"/>
          </p:cNvSpPr>
          <p:nvPr/>
        </p:nvSpPr>
        <p:spPr bwMode="auto">
          <a:xfrm>
            <a:off x="6537325" y="2468563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66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r>
              <a:rPr lang="en-US">
                <a:solidFill>
                  <a:srgbClr val="FFFF66"/>
                </a:solidFill>
                <a:cs typeface="+mn-cs"/>
              </a:rPr>
              <a:t>x</a:t>
            </a:r>
          </a:p>
        </p:txBody>
      </p:sp>
      <p:sp>
        <p:nvSpPr>
          <p:cNvPr id="215189" name="Line 149"/>
          <p:cNvSpPr>
            <a:spLocks noChangeShapeType="1"/>
          </p:cNvSpPr>
          <p:nvPr/>
        </p:nvSpPr>
        <p:spPr bwMode="auto">
          <a:xfrm>
            <a:off x="6273800" y="2695575"/>
            <a:ext cx="219075" cy="0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15190" name="Oval 150"/>
          <p:cNvSpPr>
            <a:spLocks noChangeArrowheads="1"/>
          </p:cNvSpPr>
          <p:nvPr/>
        </p:nvSpPr>
        <p:spPr bwMode="auto">
          <a:xfrm>
            <a:off x="7740650" y="2476500"/>
            <a:ext cx="438150" cy="433388"/>
          </a:xfrm>
          <a:prstGeom prst="ellipse">
            <a:avLst/>
          </a:prstGeom>
          <a:noFill/>
          <a:ln w="9525">
            <a:solidFill>
              <a:srgbClr val="FFFF66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15191" name="Text Box 151"/>
          <p:cNvSpPr txBox="1">
            <a:spLocks noChangeArrowheads="1"/>
          </p:cNvSpPr>
          <p:nvPr/>
        </p:nvSpPr>
        <p:spPr bwMode="auto">
          <a:xfrm>
            <a:off x="7785100" y="2468563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66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r>
              <a:rPr lang="en-US">
                <a:solidFill>
                  <a:srgbClr val="FFFF66"/>
                </a:solidFill>
                <a:cs typeface="+mn-cs"/>
              </a:rPr>
              <a:t>x</a:t>
            </a:r>
          </a:p>
        </p:txBody>
      </p:sp>
      <p:sp>
        <p:nvSpPr>
          <p:cNvPr id="215192" name="Line 152"/>
          <p:cNvSpPr>
            <a:spLocks noChangeShapeType="1"/>
          </p:cNvSpPr>
          <p:nvPr/>
        </p:nvSpPr>
        <p:spPr bwMode="auto">
          <a:xfrm>
            <a:off x="7523163" y="2695575"/>
            <a:ext cx="219075" cy="0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15193" name="Line 153"/>
          <p:cNvSpPr>
            <a:spLocks noChangeShapeType="1"/>
          </p:cNvSpPr>
          <p:nvPr/>
        </p:nvSpPr>
        <p:spPr bwMode="auto">
          <a:xfrm>
            <a:off x="5030788" y="2695575"/>
            <a:ext cx="219075" cy="0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15194" name="Oval 154"/>
          <p:cNvSpPr>
            <a:spLocks noChangeArrowheads="1"/>
          </p:cNvSpPr>
          <p:nvPr/>
        </p:nvSpPr>
        <p:spPr bwMode="auto">
          <a:xfrm>
            <a:off x="5267325" y="1839913"/>
            <a:ext cx="438150" cy="433387"/>
          </a:xfrm>
          <a:prstGeom prst="ellipse">
            <a:avLst/>
          </a:prstGeom>
          <a:noFill/>
          <a:ln w="9525">
            <a:solidFill>
              <a:srgbClr val="FFFF66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15195" name="Text Box 155"/>
          <p:cNvSpPr txBox="1">
            <a:spLocks noChangeArrowheads="1"/>
          </p:cNvSpPr>
          <p:nvPr/>
        </p:nvSpPr>
        <p:spPr bwMode="auto">
          <a:xfrm>
            <a:off x="5300663" y="1830388"/>
            <a:ext cx="361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66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r>
              <a:rPr lang="en-US">
                <a:solidFill>
                  <a:srgbClr val="FFFF66"/>
                </a:solidFill>
                <a:cs typeface="+mn-cs"/>
              </a:rPr>
              <a:t>+</a:t>
            </a:r>
          </a:p>
        </p:txBody>
      </p:sp>
      <p:sp>
        <p:nvSpPr>
          <p:cNvPr id="215196" name="Line 156"/>
          <p:cNvSpPr>
            <a:spLocks noChangeShapeType="1"/>
          </p:cNvSpPr>
          <p:nvPr/>
        </p:nvSpPr>
        <p:spPr bwMode="auto">
          <a:xfrm flipH="1">
            <a:off x="5705475" y="2055813"/>
            <a:ext cx="803275" cy="0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15197" name="Line 157"/>
          <p:cNvSpPr>
            <a:spLocks noChangeShapeType="1"/>
          </p:cNvSpPr>
          <p:nvPr/>
        </p:nvSpPr>
        <p:spPr bwMode="auto">
          <a:xfrm flipH="1" flipV="1">
            <a:off x="4464050" y="2055813"/>
            <a:ext cx="811213" cy="0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15198" name="Oval 158"/>
          <p:cNvSpPr>
            <a:spLocks noChangeArrowheads="1"/>
          </p:cNvSpPr>
          <p:nvPr/>
        </p:nvSpPr>
        <p:spPr bwMode="auto">
          <a:xfrm>
            <a:off x="6508750" y="1839913"/>
            <a:ext cx="438150" cy="433387"/>
          </a:xfrm>
          <a:prstGeom prst="ellipse">
            <a:avLst/>
          </a:prstGeom>
          <a:noFill/>
          <a:ln w="9525">
            <a:solidFill>
              <a:srgbClr val="FFFF66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15199" name="Text Box 159"/>
          <p:cNvSpPr txBox="1">
            <a:spLocks noChangeArrowheads="1"/>
          </p:cNvSpPr>
          <p:nvPr/>
        </p:nvSpPr>
        <p:spPr bwMode="auto">
          <a:xfrm>
            <a:off x="6573838" y="1830388"/>
            <a:ext cx="361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66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r>
              <a:rPr lang="en-US">
                <a:solidFill>
                  <a:srgbClr val="FFFF66"/>
                </a:solidFill>
                <a:cs typeface="+mn-cs"/>
              </a:rPr>
              <a:t>+</a:t>
            </a:r>
          </a:p>
        </p:txBody>
      </p:sp>
      <p:sp>
        <p:nvSpPr>
          <p:cNvPr id="215200" name="Line 160"/>
          <p:cNvSpPr>
            <a:spLocks noChangeShapeType="1"/>
          </p:cNvSpPr>
          <p:nvPr/>
        </p:nvSpPr>
        <p:spPr bwMode="auto">
          <a:xfrm flipH="1">
            <a:off x="6946900" y="2055813"/>
            <a:ext cx="1022350" cy="0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15201" name="Oval 161"/>
          <p:cNvSpPr>
            <a:spLocks noChangeArrowheads="1"/>
          </p:cNvSpPr>
          <p:nvPr/>
        </p:nvSpPr>
        <p:spPr bwMode="auto">
          <a:xfrm>
            <a:off x="4025900" y="1828800"/>
            <a:ext cx="438150" cy="433388"/>
          </a:xfrm>
          <a:prstGeom prst="ellipse">
            <a:avLst/>
          </a:prstGeom>
          <a:noFill/>
          <a:ln w="9525">
            <a:solidFill>
              <a:srgbClr val="FFFF66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15202" name="Text Box 162"/>
          <p:cNvSpPr txBox="1">
            <a:spLocks noChangeArrowheads="1"/>
          </p:cNvSpPr>
          <p:nvPr/>
        </p:nvSpPr>
        <p:spPr bwMode="auto">
          <a:xfrm>
            <a:off x="4092575" y="1819275"/>
            <a:ext cx="361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66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r>
              <a:rPr lang="en-US">
                <a:solidFill>
                  <a:srgbClr val="FFFF66"/>
                </a:solidFill>
                <a:cs typeface="+mn-cs"/>
              </a:rPr>
              <a:t>+</a:t>
            </a:r>
          </a:p>
        </p:txBody>
      </p:sp>
      <p:sp>
        <p:nvSpPr>
          <p:cNvPr id="215203" name="Line 163"/>
          <p:cNvSpPr>
            <a:spLocks noChangeShapeType="1"/>
          </p:cNvSpPr>
          <p:nvPr/>
        </p:nvSpPr>
        <p:spPr bwMode="auto">
          <a:xfrm flipV="1">
            <a:off x="5486400" y="2262188"/>
            <a:ext cx="0" cy="215900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15204" name="Line 164"/>
          <p:cNvSpPr>
            <a:spLocks noChangeShapeType="1"/>
          </p:cNvSpPr>
          <p:nvPr/>
        </p:nvSpPr>
        <p:spPr bwMode="auto">
          <a:xfrm flipV="1">
            <a:off x="6727825" y="2262188"/>
            <a:ext cx="0" cy="215900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15205" name="Line 165"/>
          <p:cNvSpPr>
            <a:spLocks noChangeShapeType="1"/>
          </p:cNvSpPr>
          <p:nvPr/>
        </p:nvSpPr>
        <p:spPr bwMode="auto">
          <a:xfrm flipV="1">
            <a:off x="2735263" y="2046288"/>
            <a:ext cx="1290637" cy="14287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15206" name="Text Box 166"/>
          <p:cNvSpPr txBox="1">
            <a:spLocks noChangeArrowheads="1"/>
          </p:cNvSpPr>
          <p:nvPr/>
        </p:nvSpPr>
        <p:spPr bwMode="auto">
          <a:xfrm>
            <a:off x="4457700" y="1676400"/>
            <a:ext cx="285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66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r>
              <a:rPr lang="en-US">
                <a:solidFill>
                  <a:srgbClr val="FFFF66"/>
                </a:solidFill>
                <a:cs typeface="+mn-cs"/>
              </a:rPr>
              <a:t>-</a:t>
            </a:r>
          </a:p>
        </p:txBody>
      </p:sp>
      <p:graphicFrame>
        <p:nvGraphicFramePr>
          <p:cNvPr id="56438" name="Object 167"/>
          <p:cNvGraphicFramePr>
            <a:graphicFrameLocks noChangeAspect="1"/>
          </p:cNvGraphicFramePr>
          <p:nvPr/>
        </p:nvGraphicFramePr>
        <p:xfrm>
          <a:off x="4683125" y="2251075"/>
          <a:ext cx="657225" cy="373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6" name="Equation" r:id="rId24" imgW="685800" imgH="393700" progId="Equation.3">
                  <p:embed/>
                </p:oleObj>
              </mc:Choice>
              <mc:Fallback>
                <p:oleObj name="Equation" r:id="rId24" imgW="685800" imgH="393700" progId="Equation.3">
                  <p:embed/>
                  <p:pic>
                    <p:nvPicPr>
                      <p:cNvPr id="0" name="Object 16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25" y="2251075"/>
                        <a:ext cx="657225" cy="373063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439" name="Object 168"/>
          <p:cNvGraphicFramePr>
            <a:graphicFrameLocks noChangeAspect="1"/>
          </p:cNvGraphicFramePr>
          <p:nvPr/>
        </p:nvGraphicFramePr>
        <p:xfrm>
          <a:off x="5851525" y="2254250"/>
          <a:ext cx="730250" cy="395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7" name="Equation" r:id="rId25" imgW="723586" imgH="393529" progId="Equation.3">
                  <p:embed/>
                </p:oleObj>
              </mc:Choice>
              <mc:Fallback>
                <p:oleObj name="Equation" r:id="rId25" imgW="723586" imgH="393529" progId="Equation.3">
                  <p:embed/>
                  <p:pic>
                    <p:nvPicPr>
                      <p:cNvPr id="0" name="Object 16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51525" y="2254250"/>
                        <a:ext cx="730250" cy="395288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440" name="Object 169"/>
          <p:cNvGraphicFramePr>
            <a:graphicFrameLocks noChangeAspect="1"/>
          </p:cNvGraphicFramePr>
          <p:nvPr/>
        </p:nvGraphicFramePr>
        <p:xfrm>
          <a:off x="7092950" y="2251075"/>
          <a:ext cx="712788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8" name="Equation" r:id="rId26" imgW="685800" imgH="393700" progId="Equation.3">
                  <p:embed/>
                </p:oleObj>
              </mc:Choice>
              <mc:Fallback>
                <p:oleObj name="Equation" r:id="rId26" imgW="685800" imgH="393700" progId="Equation.3">
                  <p:embed/>
                  <p:pic>
                    <p:nvPicPr>
                      <p:cNvPr id="0" name="Object 16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92950" y="2251075"/>
                        <a:ext cx="712788" cy="403225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210" name="Line 170"/>
          <p:cNvSpPr>
            <a:spLocks noChangeShapeType="1"/>
          </p:cNvSpPr>
          <p:nvPr/>
        </p:nvSpPr>
        <p:spPr bwMode="auto">
          <a:xfrm flipV="1">
            <a:off x="7969250" y="2046288"/>
            <a:ext cx="0" cy="431800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15211" name="Line 171"/>
          <p:cNvSpPr>
            <a:spLocks noChangeShapeType="1"/>
          </p:cNvSpPr>
          <p:nvPr/>
        </p:nvSpPr>
        <p:spPr bwMode="auto">
          <a:xfrm>
            <a:off x="7969250" y="3416300"/>
            <a:ext cx="0" cy="504825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15212" name="Line 172"/>
          <p:cNvSpPr>
            <a:spLocks noChangeShapeType="1"/>
          </p:cNvSpPr>
          <p:nvPr/>
        </p:nvSpPr>
        <p:spPr bwMode="auto">
          <a:xfrm flipV="1">
            <a:off x="7969250" y="2911475"/>
            <a:ext cx="0" cy="504825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15220" name="Rectangle 180"/>
          <p:cNvSpPr>
            <a:spLocks noChangeArrowheads="1"/>
          </p:cNvSpPr>
          <p:nvPr/>
        </p:nvSpPr>
        <p:spPr bwMode="auto">
          <a:xfrm flipH="1">
            <a:off x="1331913" y="1773238"/>
            <a:ext cx="1484312" cy="2771775"/>
          </a:xfrm>
          <a:prstGeom prst="rect">
            <a:avLst/>
          </a:prstGeom>
          <a:solidFill>
            <a:srgbClr val="FFFF66">
              <a:alpha val="50000"/>
            </a:srgbClr>
          </a:solidFill>
          <a:ln w="38100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grpSp>
        <p:nvGrpSpPr>
          <p:cNvPr id="56445" name="Group 88"/>
          <p:cNvGrpSpPr>
            <a:grpSpLocks/>
          </p:cNvGrpSpPr>
          <p:nvPr/>
        </p:nvGrpSpPr>
        <p:grpSpPr bwMode="auto">
          <a:xfrm>
            <a:off x="1863725" y="4154488"/>
            <a:ext cx="381000" cy="379412"/>
            <a:chOff x="1824" y="2317"/>
            <a:chExt cx="288" cy="355"/>
          </a:xfrm>
        </p:grpSpPr>
        <p:sp>
          <p:nvSpPr>
            <p:cNvPr id="215129" name="Oval 89"/>
            <p:cNvSpPr>
              <a:spLocks noChangeArrowheads="1"/>
            </p:cNvSpPr>
            <p:nvPr/>
          </p:nvSpPr>
          <p:spPr bwMode="auto">
            <a:xfrm>
              <a:off x="1824" y="2351"/>
              <a:ext cx="288" cy="288"/>
            </a:xfrm>
            <a:prstGeom prst="ellips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15130" name="Text Box 90"/>
            <p:cNvSpPr txBox="1">
              <a:spLocks noChangeArrowheads="1"/>
            </p:cNvSpPr>
            <p:nvPr/>
          </p:nvSpPr>
          <p:spPr bwMode="auto">
            <a:xfrm>
              <a:off x="1870" y="2317"/>
              <a:ext cx="217" cy="3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 sz="1800" b="0" dirty="0">
                  <a:solidFill>
                    <a:srgbClr val="FFFF66"/>
                  </a:solidFill>
                  <a:cs typeface="+mn-cs"/>
                </a:rPr>
                <a:t>x</a:t>
              </a:r>
            </a:p>
          </p:txBody>
        </p:sp>
      </p:grpSp>
      <p:grpSp>
        <p:nvGrpSpPr>
          <p:cNvPr id="56446" name="Group 91"/>
          <p:cNvGrpSpPr>
            <a:grpSpLocks/>
          </p:cNvGrpSpPr>
          <p:nvPr/>
        </p:nvGrpSpPr>
        <p:grpSpPr bwMode="auto">
          <a:xfrm>
            <a:off x="1863725" y="1843088"/>
            <a:ext cx="381000" cy="379412"/>
            <a:chOff x="1824" y="2319"/>
            <a:chExt cx="288" cy="354"/>
          </a:xfrm>
        </p:grpSpPr>
        <p:sp>
          <p:nvSpPr>
            <p:cNvPr id="215132" name="Oval 92"/>
            <p:cNvSpPr>
              <a:spLocks noChangeArrowheads="1"/>
            </p:cNvSpPr>
            <p:nvPr/>
          </p:nvSpPr>
          <p:spPr bwMode="auto">
            <a:xfrm>
              <a:off x="1824" y="2352"/>
              <a:ext cx="288" cy="286"/>
            </a:xfrm>
            <a:prstGeom prst="ellips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15133" name="Text Box 93"/>
            <p:cNvSpPr txBox="1">
              <a:spLocks noChangeArrowheads="1"/>
            </p:cNvSpPr>
            <p:nvPr/>
          </p:nvSpPr>
          <p:spPr bwMode="auto">
            <a:xfrm>
              <a:off x="1870" y="2319"/>
              <a:ext cx="217" cy="3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 sz="1800" b="0" dirty="0">
                  <a:solidFill>
                    <a:srgbClr val="FFFF66"/>
                  </a:solidFill>
                  <a:cs typeface="+mn-cs"/>
                </a:rPr>
                <a:t>x</a:t>
              </a:r>
            </a:p>
          </p:txBody>
        </p:sp>
      </p:grpSp>
      <p:sp>
        <p:nvSpPr>
          <p:cNvPr id="215134" name="Line 94"/>
          <p:cNvSpPr>
            <a:spLocks noChangeShapeType="1"/>
          </p:cNvSpPr>
          <p:nvPr/>
        </p:nvSpPr>
        <p:spPr bwMode="auto">
          <a:xfrm>
            <a:off x="2268538" y="2060575"/>
            <a:ext cx="125412" cy="0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15142" name="Line 102"/>
          <p:cNvSpPr>
            <a:spLocks noChangeShapeType="1"/>
          </p:cNvSpPr>
          <p:nvPr/>
        </p:nvSpPr>
        <p:spPr bwMode="auto">
          <a:xfrm>
            <a:off x="1727200" y="3105150"/>
            <a:ext cx="252413" cy="0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grpSp>
        <p:nvGrpSpPr>
          <p:cNvPr id="56449" name="Group 104"/>
          <p:cNvGrpSpPr>
            <a:grpSpLocks/>
          </p:cNvGrpSpPr>
          <p:nvPr/>
        </p:nvGrpSpPr>
        <p:grpSpPr bwMode="auto">
          <a:xfrm flipH="1">
            <a:off x="1355725" y="2973388"/>
            <a:ext cx="381000" cy="379412"/>
            <a:chOff x="1824" y="2319"/>
            <a:chExt cx="288" cy="354"/>
          </a:xfrm>
        </p:grpSpPr>
        <p:sp>
          <p:nvSpPr>
            <p:cNvPr id="215145" name="Oval 105"/>
            <p:cNvSpPr>
              <a:spLocks noChangeArrowheads="1"/>
            </p:cNvSpPr>
            <p:nvPr/>
          </p:nvSpPr>
          <p:spPr bwMode="auto">
            <a:xfrm>
              <a:off x="1824" y="2352"/>
              <a:ext cx="288" cy="286"/>
            </a:xfrm>
            <a:prstGeom prst="ellips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15146" name="Text Box 106"/>
            <p:cNvSpPr txBox="1">
              <a:spLocks noChangeArrowheads="1"/>
            </p:cNvSpPr>
            <p:nvPr/>
          </p:nvSpPr>
          <p:spPr bwMode="auto">
            <a:xfrm>
              <a:off x="1853" y="2319"/>
              <a:ext cx="218" cy="3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 sz="1800" b="0" dirty="0">
                  <a:solidFill>
                    <a:srgbClr val="FFFF66"/>
                  </a:solidFill>
                  <a:cs typeface="+mn-cs"/>
                </a:rPr>
                <a:t>x</a:t>
              </a:r>
            </a:p>
          </p:txBody>
        </p:sp>
      </p:grpSp>
      <p:grpSp>
        <p:nvGrpSpPr>
          <p:cNvPr id="56450" name="Group 107"/>
          <p:cNvGrpSpPr>
            <a:grpSpLocks/>
          </p:cNvGrpSpPr>
          <p:nvPr/>
        </p:nvGrpSpPr>
        <p:grpSpPr bwMode="auto">
          <a:xfrm flipH="1">
            <a:off x="1355725" y="4156075"/>
            <a:ext cx="381000" cy="379413"/>
            <a:chOff x="1585" y="2798"/>
            <a:chExt cx="288" cy="355"/>
          </a:xfrm>
        </p:grpSpPr>
        <p:sp>
          <p:nvSpPr>
            <p:cNvPr id="215148" name="Oval 108"/>
            <p:cNvSpPr>
              <a:spLocks noChangeArrowheads="1"/>
            </p:cNvSpPr>
            <p:nvPr/>
          </p:nvSpPr>
          <p:spPr bwMode="auto">
            <a:xfrm>
              <a:off x="1585" y="2831"/>
              <a:ext cx="288" cy="288"/>
            </a:xfrm>
            <a:prstGeom prst="ellips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15149" name="Text Box 109"/>
            <p:cNvSpPr txBox="1">
              <a:spLocks noChangeArrowheads="1"/>
            </p:cNvSpPr>
            <p:nvPr/>
          </p:nvSpPr>
          <p:spPr bwMode="auto">
            <a:xfrm>
              <a:off x="1604" y="2798"/>
              <a:ext cx="247" cy="3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 sz="1800" b="0" dirty="0">
                  <a:solidFill>
                    <a:srgbClr val="FFFF66"/>
                  </a:solidFill>
                  <a:cs typeface="+mn-cs"/>
                </a:rPr>
                <a:t>+</a:t>
              </a:r>
            </a:p>
          </p:txBody>
        </p:sp>
      </p:grpSp>
      <p:sp>
        <p:nvSpPr>
          <p:cNvPr id="215150" name="Line 110"/>
          <p:cNvSpPr>
            <a:spLocks noChangeShapeType="1"/>
          </p:cNvSpPr>
          <p:nvPr/>
        </p:nvSpPr>
        <p:spPr bwMode="auto">
          <a:xfrm flipH="1">
            <a:off x="1546225" y="3317875"/>
            <a:ext cx="0" cy="873125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15151" name="Line 111"/>
          <p:cNvSpPr>
            <a:spLocks noChangeShapeType="1"/>
          </p:cNvSpPr>
          <p:nvPr/>
        </p:nvSpPr>
        <p:spPr bwMode="auto">
          <a:xfrm flipH="1">
            <a:off x="1546225" y="2032000"/>
            <a:ext cx="0" cy="976313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15161" name="Oval 121"/>
          <p:cNvSpPr>
            <a:spLocks noChangeArrowheads="1"/>
          </p:cNvSpPr>
          <p:nvPr/>
        </p:nvSpPr>
        <p:spPr bwMode="auto">
          <a:xfrm flipH="1">
            <a:off x="1511300" y="2024063"/>
            <a:ext cx="79375" cy="95250"/>
          </a:xfrm>
          <a:prstGeom prst="ellipse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FF66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15162" name="Line 122"/>
          <p:cNvSpPr>
            <a:spLocks noChangeShapeType="1"/>
          </p:cNvSpPr>
          <p:nvPr/>
        </p:nvSpPr>
        <p:spPr bwMode="auto">
          <a:xfrm flipH="1">
            <a:off x="1736725" y="4346575"/>
            <a:ext cx="127000" cy="0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15164" name="Line 124"/>
          <p:cNvSpPr>
            <a:spLocks noChangeShapeType="1"/>
          </p:cNvSpPr>
          <p:nvPr/>
        </p:nvSpPr>
        <p:spPr bwMode="auto">
          <a:xfrm>
            <a:off x="2054225" y="3986213"/>
            <a:ext cx="0" cy="204787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15165" name="Line 125"/>
          <p:cNvSpPr>
            <a:spLocks noChangeShapeType="1"/>
          </p:cNvSpPr>
          <p:nvPr/>
        </p:nvSpPr>
        <p:spPr bwMode="auto">
          <a:xfrm>
            <a:off x="2054225" y="2185988"/>
            <a:ext cx="0" cy="206375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 type="triangl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graphicFrame>
        <p:nvGraphicFramePr>
          <p:cNvPr id="56457" name="Object 126"/>
          <p:cNvGraphicFramePr>
            <a:graphicFrameLocks noChangeAspect="1"/>
          </p:cNvGraphicFramePr>
          <p:nvPr/>
        </p:nvGraphicFramePr>
        <p:xfrm>
          <a:off x="1800225" y="2359025"/>
          <a:ext cx="520700" cy="257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9" name="Equation" r:id="rId27" imgW="381000" imgH="228600" progId="Equation.3">
                  <p:embed/>
                </p:oleObj>
              </mc:Choice>
              <mc:Fallback>
                <p:oleObj name="Equation" r:id="rId27" imgW="381000" imgH="228600" progId="Equation.3">
                  <p:embed/>
                  <p:pic>
                    <p:nvPicPr>
                      <p:cNvPr id="0" name="Object 1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0225" y="2359025"/>
                        <a:ext cx="520700" cy="257175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6458" name="Group 135"/>
          <p:cNvGrpSpPr>
            <a:grpSpLocks/>
          </p:cNvGrpSpPr>
          <p:nvPr/>
        </p:nvGrpSpPr>
        <p:grpSpPr bwMode="auto">
          <a:xfrm flipH="1">
            <a:off x="2371725" y="1843088"/>
            <a:ext cx="381000" cy="379412"/>
            <a:chOff x="1585" y="2799"/>
            <a:chExt cx="288" cy="354"/>
          </a:xfrm>
        </p:grpSpPr>
        <p:sp>
          <p:nvSpPr>
            <p:cNvPr id="215176" name="Oval 136"/>
            <p:cNvSpPr>
              <a:spLocks noChangeArrowheads="1"/>
            </p:cNvSpPr>
            <p:nvPr/>
          </p:nvSpPr>
          <p:spPr bwMode="auto">
            <a:xfrm>
              <a:off x="1585" y="2832"/>
              <a:ext cx="288" cy="286"/>
            </a:xfrm>
            <a:prstGeom prst="ellips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15177" name="Text Box 137"/>
            <p:cNvSpPr txBox="1">
              <a:spLocks noChangeArrowheads="1"/>
            </p:cNvSpPr>
            <p:nvPr/>
          </p:nvSpPr>
          <p:spPr bwMode="auto">
            <a:xfrm>
              <a:off x="1604" y="2799"/>
              <a:ext cx="247" cy="3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 sz="1800" b="0" dirty="0">
                  <a:solidFill>
                    <a:srgbClr val="FFFF66"/>
                  </a:solidFill>
                  <a:cs typeface="+mn-cs"/>
                </a:rPr>
                <a:t>+</a:t>
              </a:r>
            </a:p>
          </p:txBody>
        </p:sp>
      </p:grpSp>
      <p:sp>
        <p:nvSpPr>
          <p:cNvPr id="215178" name="Line 138"/>
          <p:cNvSpPr>
            <a:spLocks noChangeShapeType="1"/>
          </p:cNvSpPr>
          <p:nvPr/>
        </p:nvSpPr>
        <p:spPr bwMode="auto">
          <a:xfrm flipV="1">
            <a:off x="2562225" y="3317875"/>
            <a:ext cx="0" cy="1028700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15179" name="Oval 139"/>
          <p:cNvSpPr>
            <a:spLocks noChangeArrowheads="1"/>
          </p:cNvSpPr>
          <p:nvPr/>
        </p:nvSpPr>
        <p:spPr bwMode="auto">
          <a:xfrm flipH="1">
            <a:off x="2519363" y="4314825"/>
            <a:ext cx="87312" cy="85725"/>
          </a:xfrm>
          <a:prstGeom prst="ellipse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FF66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grpSp>
        <p:nvGrpSpPr>
          <p:cNvPr id="56461" name="Group 140"/>
          <p:cNvGrpSpPr>
            <a:grpSpLocks/>
          </p:cNvGrpSpPr>
          <p:nvPr/>
        </p:nvGrpSpPr>
        <p:grpSpPr bwMode="auto">
          <a:xfrm flipH="1">
            <a:off x="2371725" y="2974975"/>
            <a:ext cx="381000" cy="379413"/>
            <a:chOff x="1824" y="2320"/>
            <a:chExt cx="288" cy="354"/>
          </a:xfrm>
        </p:grpSpPr>
        <p:sp>
          <p:nvSpPr>
            <p:cNvPr id="215181" name="Oval 141"/>
            <p:cNvSpPr>
              <a:spLocks noChangeArrowheads="1"/>
            </p:cNvSpPr>
            <p:nvPr/>
          </p:nvSpPr>
          <p:spPr bwMode="auto">
            <a:xfrm>
              <a:off x="1824" y="2353"/>
              <a:ext cx="288" cy="286"/>
            </a:xfrm>
            <a:prstGeom prst="ellips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15182" name="Text Box 142"/>
            <p:cNvSpPr txBox="1">
              <a:spLocks noChangeArrowheads="1"/>
            </p:cNvSpPr>
            <p:nvPr/>
          </p:nvSpPr>
          <p:spPr bwMode="auto">
            <a:xfrm>
              <a:off x="1866" y="2320"/>
              <a:ext cx="218" cy="3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 sz="1800" b="0" dirty="0">
                  <a:solidFill>
                    <a:srgbClr val="FFFF66"/>
                  </a:solidFill>
                  <a:cs typeface="+mn-cs"/>
                </a:rPr>
                <a:t>x</a:t>
              </a:r>
            </a:p>
          </p:txBody>
        </p:sp>
      </p:grpSp>
      <p:sp>
        <p:nvSpPr>
          <p:cNvPr id="215183" name="Line 143"/>
          <p:cNvSpPr>
            <a:spLocks noChangeShapeType="1"/>
          </p:cNvSpPr>
          <p:nvPr/>
        </p:nvSpPr>
        <p:spPr bwMode="auto">
          <a:xfrm flipV="1">
            <a:off x="2562225" y="2185988"/>
            <a:ext cx="0" cy="822325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15184" name="Line 144"/>
          <p:cNvSpPr>
            <a:spLocks noChangeShapeType="1"/>
          </p:cNvSpPr>
          <p:nvPr/>
        </p:nvSpPr>
        <p:spPr bwMode="auto">
          <a:xfrm>
            <a:off x="2159000" y="3213100"/>
            <a:ext cx="230188" cy="0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graphicFrame>
        <p:nvGraphicFramePr>
          <p:cNvPr id="56464" name="Object 174"/>
          <p:cNvGraphicFramePr>
            <a:graphicFrameLocks noChangeAspect="1"/>
          </p:cNvGraphicFramePr>
          <p:nvPr/>
        </p:nvGraphicFramePr>
        <p:xfrm>
          <a:off x="1863725" y="3265488"/>
          <a:ext cx="508000" cy="206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0" name="Equation" r:id="rId29" imgW="469900" imgH="228600" progId="Equation.3">
                  <p:embed/>
                </p:oleObj>
              </mc:Choice>
              <mc:Fallback>
                <p:oleObj name="Equation" r:id="rId29" imgW="469900" imgH="228600" progId="Equation.3">
                  <p:embed/>
                  <p:pic>
                    <p:nvPicPr>
                      <p:cNvPr id="0" name="Object 17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63725" y="3265488"/>
                        <a:ext cx="508000" cy="206375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465" name="Object 175"/>
          <p:cNvGraphicFramePr>
            <a:graphicFrameLocks noChangeAspect="1"/>
          </p:cNvGraphicFramePr>
          <p:nvPr/>
        </p:nvGraphicFramePr>
        <p:xfrm>
          <a:off x="1736725" y="2786063"/>
          <a:ext cx="485775" cy="255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1" name="Equation" r:id="rId31" imgW="355446" imgH="228501" progId="Equation.3">
                  <p:embed/>
                </p:oleObj>
              </mc:Choice>
              <mc:Fallback>
                <p:oleObj name="Equation" r:id="rId31" imgW="355446" imgH="228501" progId="Equation.3">
                  <p:embed/>
                  <p:pic>
                    <p:nvPicPr>
                      <p:cNvPr id="0" name="Object 17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36725" y="2786063"/>
                        <a:ext cx="485775" cy="255587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466" name="Object 176"/>
          <p:cNvGraphicFramePr>
            <a:graphicFrameLocks noChangeAspect="1"/>
          </p:cNvGraphicFramePr>
          <p:nvPr/>
        </p:nvGraphicFramePr>
        <p:xfrm>
          <a:off x="1800225" y="3752850"/>
          <a:ext cx="519113" cy="257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2" name="Equation" r:id="rId33" imgW="381000" imgH="228600" progId="Equation.3">
                  <p:embed/>
                </p:oleObj>
              </mc:Choice>
              <mc:Fallback>
                <p:oleObj name="Equation" r:id="rId33" imgW="381000" imgH="228600" progId="Equation.3">
                  <p:embed/>
                  <p:pic>
                    <p:nvPicPr>
                      <p:cNvPr id="0" name="Object 17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0225" y="3752850"/>
                        <a:ext cx="519113" cy="257175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158" name="Text Box 118"/>
          <p:cNvSpPr txBox="1">
            <a:spLocks noChangeArrowheads="1"/>
          </p:cNvSpPr>
          <p:nvPr/>
        </p:nvSpPr>
        <p:spPr bwMode="auto">
          <a:xfrm flipH="1">
            <a:off x="971550" y="5497513"/>
            <a:ext cx="3603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66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r>
              <a:rPr lang="en-US">
                <a:solidFill>
                  <a:srgbClr val="FFFF66"/>
                </a:solidFill>
                <a:cs typeface="+mn-cs"/>
              </a:rPr>
              <a:t>+</a:t>
            </a:r>
          </a:p>
        </p:txBody>
      </p:sp>
      <p:graphicFrame>
        <p:nvGraphicFramePr>
          <p:cNvPr id="56468" name="Object 145"/>
          <p:cNvGraphicFramePr>
            <a:graphicFrameLocks noChangeAspect="1"/>
          </p:cNvGraphicFramePr>
          <p:nvPr/>
        </p:nvGraphicFramePr>
        <p:xfrm>
          <a:off x="3059113" y="1592263"/>
          <a:ext cx="590550" cy="327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3" name="Equation" r:id="rId35" imgW="368300" imgH="215900" progId="Equation.3">
                  <p:embed/>
                </p:oleObj>
              </mc:Choice>
              <mc:Fallback>
                <p:oleObj name="Equation" r:id="rId35" imgW="368300" imgH="215900" progId="Equation.3">
                  <p:embed/>
                  <p:pic>
                    <p:nvPicPr>
                      <p:cNvPr id="0" name="Object 1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9113" y="1592263"/>
                        <a:ext cx="590550" cy="327025"/>
                      </a:xfrm>
                      <a:prstGeom prst="rect">
                        <a:avLst/>
                      </a:prstGeom>
                      <a:solidFill>
                        <a:srgbClr val="FF6600"/>
                      </a:solidFill>
                      <a:ln w="38100">
                        <a:solidFill>
                          <a:srgbClr val="FFFF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469" name="Object 145"/>
          <p:cNvGraphicFramePr>
            <a:graphicFrameLocks noChangeAspect="1"/>
          </p:cNvGraphicFramePr>
          <p:nvPr/>
        </p:nvGraphicFramePr>
        <p:xfrm>
          <a:off x="3059113" y="5842000"/>
          <a:ext cx="611187" cy="327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4" name="Equation" r:id="rId37" imgW="381000" imgH="215900" progId="Equation.3">
                  <p:embed/>
                </p:oleObj>
              </mc:Choice>
              <mc:Fallback>
                <p:oleObj name="Equation" r:id="rId37" imgW="381000" imgH="215900" progId="Equation.3">
                  <p:embed/>
                  <p:pic>
                    <p:nvPicPr>
                      <p:cNvPr id="0" name="Object 1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9113" y="5842000"/>
                        <a:ext cx="611187" cy="327025"/>
                      </a:xfrm>
                      <a:prstGeom prst="rect">
                        <a:avLst/>
                      </a:prstGeom>
                      <a:solidFill>
                        <a:srgbClr val="FF6600"/>
                      </a:solidFill>
                      <a:ln w="38100">
                        <a:solidFill>
                          <a:srgbClr val="FFFF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470" name="Object 145"/>
          <p:cNvGraphicFramePr>
            <a:graphicFrameLocks noChangeAspect="1"/>
          </p:cNvGraphicFramePr>
          <p:nvPr/>
        </p:nvGraphicFramePr>
        <p:xfrm>
          <a:off x="3059113" y="5049838"/>
          <a:ext cx="611187" cy="327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5" name="Equation" r:id="rId39" imgW="381000" imgH="215900" progId="Equation.3">
                  <p:embed/>
                </p:oleObj>
              </mc:Choice>
              <mc:Fallback>
                <p:oleObj name="Equation" r:id="rId39" imgW="381000" imgH="215900" progId="Equation.3">
                  <p:embed/>
                  <p:pic>
                    <p:nvPicPr>
                      <p:cNvPr id="0" name="Object 1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9113" y="5049838"/>
                        <a:ext cx="611187" cy="327025"/>
                      </a:xfrm>
                      <a:prstGeom prst="rect">
                        <a:avLst/>
                      </a:prstGeom>
                      <a:solidFill>
                        <a:srgbClr val="FF6600"/>
                      </a:solidFill>
                      <a:ln w="38100">
                        <a:solidFill>
                          <a:srgbClr val="FFFF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471" name="Object 145"/>
          <p:cNvGraphicFramePr>
            <a:graphicFrameLocks noChangeAspect="1"/>
          </p:cNvGraphicFramePr>
          <p:nvPr/>
        </p:nvGraphicFramePr>
        <p:xfrm>
          <a:off x="3059113" y="3033713"/>
          <a:ext cx="611187" cy="327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6" name="Equation" r:id="rId41" imgW="381000" imgH="215900" progId="Equation.3">
                  <p:embed/>
                </p:oleObj>
              </mc:Choice>
              <mc:Fallback>
                <p:oleObj name="Equation" r:id="rId41" imgW="381000" imgH="215900" progId="Equation.3">
                  <p:embed/>
                  <p:pic>
                    <p:nvPicPr>
                      <p:cNvPr id="0" name="Object 1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9113" y="3033713"/>
                        <a:ext cx="611187" cy="327025"/>
                      </a:xfrm>
                      <a:prstGeom prst="rect">
                        <a:avLst/>
                      </a:prstGeom>
                      <a:solidFill>
                        <a:srgbClr val="FF6600"/>
                      </a:solidFill>
                      <a:ln w="38100">
                        <a:solidFill>
                          <a:srgbClr val="FFFF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" name="Straight Arrow Connector 4"/>
          <p:cNvCxnSpPr/>
          <p:nvPr/>
        </p:nvCxnSpPr>
        <p:spPr bwMode="auto">
          <a:xfrm flipH="1">
            <a:off x="3419475" y="4365625"/>
            <a:ext cx="360363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FFFF66"/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9" name="Straight Arrow Connector 208"/>
          <p:cNvCxnSpPr/>
          <p:nvPr/>
        </p:nvCxnSpPr>
        <p:spPr bwMode="auto">
          <a:xfrm flipH="1">
            <a:off x="2268538" y="4365625"/>
            <a:ext cx="647700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FFFF66"/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6" name="Straight Arrow Connector 215"/>
          <p:cNvCxnSpPr/>
          <p:nvPr/>
        </p:nvCxnSpPr>
        <p:spPr bwMode="auto">
          <a:xfrm flipH="1">
            <a:off x="3779838" y="5265738"/>
            <a:ext cx="214312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FFFF66"/>
            </a:solidFill>
            <a:prstDash val="solid"/>
            <a:round/>
            <a:headEnd type="none" w="sm" len="sm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Straight Connector 24"/>
          <p:cNvCxnSpPr/>
          <p:nvPr/>
        </p:nvCxnSpPr>
        <p:spPr bwMode="auto">
          <a:xfrm>
            <a:off x="3779838" y="4365625"/>
            <a:ext cx="0" cy="900113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FFFF66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0" name="Straight Arrow Connector 159"/>
          <p:cNvCxnSpPr/>
          <p:nvPr/>
        </p:nvCxnSpPr>
        <p:spPr bwMode="auto">
          <a:xfrm>
            <a:off x="3708400" y="3213100"/>
            <a:ext cx="468313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FFFF"/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3" name="Rectangle 2"/>
          <p:cNvSpPr>
            <a:spLocks noGrp="1" noChangeArrowheads="1"/>
          </p:cNvSpPr>
          <p:nvPr>
            <p:ph type="title"/>
          </p:nvPr>
        </p:nvSpPr>
        <p:spPr>
          <a:xfrm>
            <a:off x="292100" y="93663"/>
            <a:ext cx="8547100" cy="781050"/>
          </a:xfrm>
        </p:spPr>
        <p:txBody>
          <a:bodyPr/>
          <a:lstStyle/>
          <a:p>
            <a:pPr>
              <a:defRPr/>
            </a:pPr>
            <a:r>
              <a:rPr lang="en-US" sz="3200" dirty="0">
                <a:cs typeface="+mj-cs"/>
              </a:rPr>
              <a:t>I</a:t>
            </a:r>
            <a:r>
              <a:rPr lang="en-US" sz="3200" dirty="0" smtClean="0">
                <a:cs typeface="+mj-cs"/>
              </a:rPr>
              <a:t>IR  /  3. Lattice-Ladder Realization</a:t>
            </a:r>
          </a:p>
        </p:txBody>
      </p:sp>
    </p:spTree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90600"/>
            <a:ext cx="8915400" cy="5289550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en-US" sz="2400" b="0" dirty="0"/>
              <a:t>Procedure can be </a:t>
            </a:r>
            <a:r>
              <a:rPr lang="en-US" sz="2400" b="0" dirty="0" smtClean="0"/>
              <a:t>repeated </a:t>
            </a:r>
            <a:r>
              <a:rPr lang="en-US" sz="1600" b="0" dirty="0" smtClean="0"/>
              <a:t>(explain)</a:t>
            </a:r>
            <a:r>
              <a:rPr lang="en-US" sz="2400" b="0" dirty="0" smtClean="0"/>
              <a:t>, </a:t>
            </a:r>
            <a:r>
              <a:rPr lang="en-US" sz="2400" b="0" dirty="0"/>
              <a:t>leads to `</a:t>
            </a:r>
            <a:r>
              <a:rPr lang="en-US" sz="2400" b="0" u="sng" dirty="0"/>
              <a:t>lattice-ladder</a:t>
            </a:r>
            <a:r>
              <a:rPr lang="en-US" sz="2400" b="0" dirty="0"/>
              <a:t> form</a:t>
            </a:r>
            <a:r>
              <a:rPr lang="ja-JP" altLang="en-US" sz="2400" b="0" dirty="0"/>
              <a:t>’</a:t>
            </a:r>
            <a:endParaRPr lang="en-US" sz="2400" b="0" dirty="0"/>
          </a:p>
          <a:p>
            <a:pPr>
              <a:defRPr/>
            </a:pPr>
            <a:endParaRPr lang="en-US" sz="2000" b="0" dirty="0" smtClean="0">
              <a:cs typeface="+mn-cs"/>
            </a:endParaRPr>
          </a:p>
          <a:p>
            <a:pPr>
              <a:defRPr/>
            </a:pPr>
            <a:endParaRPr lang="en-US" sz="2000" b="0" dirty="0" smtClean="0">
              <a:cs typeface="+mn-cs"/>
            </a:endParaRPr>
          </a:p>
          <a:p>
            <a:pPr>
              <a:buFontTx/>
              <a:buNone/>
              <a:defRPr/>
            </a:pPr>
            <a:r>
              <a:rPr lang="en-US" sz="2000" b="0" dirty="0" smtClean="0">
                <a:cs typeface="+mn-cs"/>
              </a:rPr>
              <a:t> </a:t>
            </a:r>
          </a:p>
          <a:p>
            <a:pPr>
              <a:defRPr/>
            </a:pPr>
            <a:endParaRPr lang="en-US" sz="2400" b="0" dirty="0" smtClean="0">
              <a:cs typeface="+mn-cs"/>
            </a:endParaRPr>
          </a:p>
          <a:p>
            <a:pPr>
              <a:defRPr/>
            </a:pPr>
            <a:endParaRPr lang="en-US" dirty="0" smtClean="0">
              <a:cs typeface="+mn-cs"/>
            </a:endParaRPr>
          </a:p>
          <a:p>
            <a:pPr>
              <a:defRPr/>
            </a:pPr>
            <a:endParaRPr lang="en-US" dirty="0" smtClean="0">
              <a:cs typeface="+mn-cs"/>
            </a:endParaRPr>
          </a:p>
          <a:p>
            <a:pPr>
              <a:defRPr/>
            </a:pPr>
            <a:endParaRPr lang="en-US" dirty="0" smtClean="0">
              <a:cs typeface="+mn-cs"/>
            </a:endParaRPr>
          </a:p>
          <a:p>
            <a:pPr>
              <a:defRPr/>
            </a:pPr>
            <a:endParaRPr lang="en-US" dirty="0" smtClean="0">
              <a:cs typeface="+mn-cs"/>
            </a:endParaRPr>
          </a:p>
          <a:p>
            <a:pPr>
              <a:defRPr/>
            </a:pPr>
            <a:endParaRPr lang="en-US" dirty="0" smtClean="0">
              <a:cs typeface="+mn-cs"/>
            </a:endParaRPr>
          </a:p>
          <a:p>
            <a:pPr>
              <a:defRPr/>
            </a:pPr>
            <a:endParaRPr lang="en-US" dirty="0" smtClean="0">
              <a:cs typeface="+mn-cs"/>
            </a:endParaRPr>
          </a:p>
        </p:txBody>
      </p:sp>
      <p:sp>
        <p:nvSpPr>
          <p:cNvPr id="215137" name="Text Box 97"/>
          <p:cNvSpPr txBox="1">
            <a:spLocks noChangeArrowheads="1"/>
          </p:cNvSpPr>
          <p:nvPr/>
        </p:nvSpPr>
        <p:spPr bwMode="auto">
          <a:xfrm>
            <a:off x="215900" y="5497513"/>
            <a:ext cx="6238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r>
              <a:rPr lang="en-US" b="0">
                <a:solidFill>
                  <a:srgbClr val="FFFF66"/>
                </a:solidFill>
                <a:cs typeface="+mn-cs"/>
              </a:rPr>
              <a:t>y[k]</a:t>
            </a:r>
            <a:endParaRPr lang="en-US">
              <a:solidFill>
                <a:srgbClr val="FFFF66"/>
              </a:solidFill>
              <a:cs typeface="+mn-cs"/>
            </a:endParaRPr>
          </a:p>
        </p:txBody>
      </p:sp>
      <p:sp>
        <p:nvSpPr>
          <p:cNvPr id="215126" name="Line 86"/>
          <p:cNvSpPr>
            <a:spLocks noChangeShapeType="1"/>
          </p:cNvSpPr>
          <p:nvPr/>
        </p:nvSpPr>
        <p:spPr bwMode="auto">
          <a:xfrm flipH="1" flipV="1">
            <a:off x="1187450" y="5724525"/>
            <a:ext cx="1555750" cy="7938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15141" name="Line 101"/>
          <p:cNvSpPr>
            <a:spLocks noChangeShapeType="1"/>
          </p:cNvSpPr>
          <p:nvPr/>
        </p:nvSpPr>
        <p:spPr bwMode="auto">
          <a:xfrm flipH="1">
            <a:off x="768350" y="5724525"/>
            <a:ext cx="104775" cy="0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15136" name="Text Box 96"/>
          <p:cNvSpPr txBox="1">
            <a:spLocks noChangeArrowheads="1"/>
          </p:cNvSpPr>
          <p:nvPr/>
        </p:nvSpPr>
        <p:spPr bwMode="auto">
          <a:xfrm>
            <a:off x="1166813" y="4905375"/>
            <a:ext cx="338137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r>
              <a:rPr lang="en-US" sz="2000" b="0" dirty="0">
                <a:solidFill>
                  <a:srgbClr val="FFFF66"/>
                </a:solidFill>
                <a:cs typeface="+mn-cs"/>
              </a:rPr>
              <a:t>b4</a:t>
            </a:r>
            <a:endParaRPr lang="en-US" dirty="0">
              <a:solidFill>
                <a:srgbClr val="FFFF66"/>
              </a:solidFill>
              <a:cs typeface="+mn-cs"/>
            </a:endParaRPr>
          </a:p>
        </p:txBody>
      </p:sp>
      <p:grpSp>
        <p:nvGrpSpPr>
          <p:cNvPr id="57351" name="Group 112"/>
          <p:cNvGrpSpPr>
            <a:grpSpLocks/>
          </p:cNvGrpSpPr>
          <p:nvPr/>
        </p:nvGrpSpPr>
        <p:grpSpPr bwMode="auto">
          <a:xfrm flipH="1">
            <a:off x="866775" y="4616450"/>
            <a:ext cx="314325" cy="457200"/>
            <a:chOff x="1824" y="2344"/>
            <a:chExt cx="288" cy="304"/>
          </a:xfrm>
        </p:grpSpPr>
        <p:sp>
          <p:nvSpPr>
            <p:cNvPr id="215153" name="Oval 113"/>
            <p:cNvSpPr>
              <a:spLocks noChangeArrowheads="1"/>
            </p:cNvSpPr>
            <p:nvPr/>
          </p:nvSpPr>
          <p:spPr bwMode="auto">
            <a:xfrm>
              <a:off x="1824" y="2352"/>
              <a:ext cx="288" cy="286"/>
            </a:xfrm>
            <a:prstGeom prst="ellips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15154" name="Text Box 114"/>
            <p:cNvSpPr txBox="1">
              <a:spLocks noChangeArrowheads="1"/>
            </p:cNvSpPr>
            <p:nvPr/>
          </p:nvSpPr>
          <p:spPr bwMode="auto">
            <a:xfrm>
              <a:off x="1844" y="2344"/>
              <a:ext cx="234" cy="3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>
                  <a:solidFill>
                    <a:srgbClr val="FFFF66"/>
                  </a:solidFill>
                  <a:cs typeface="+mn-cs"/>
                </a:rPr>
                <a:t>x</a:t>
              </a:r>
            </a:p>
          </p:txBody>
        </p:sp>
      </p:grpSp>
      <p:sp>
        <p:nvSpPr>
          <p:cNvPr id="215155" name="Line 115"/>
          <p:cNvSpPr>
            <a:spLocks noChangeShapeType="1"/>
          </p:cNvSpPr>
          <p:nvPr/>
        </p:nvSpPr>
        <p:spPr bwMode="auto">
          <a:xfrm>
            <a:off x="1192213" y="4833938"/>
            <a:ext cx="234950" cy="0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 type="triangl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15156" name="Line 116"/>
          <p:cNvSpPr>
            <a:spLocks noChangeShapeType="1"/>
          </p:cNvSpPr>
          <p:nvPr/>
        </p:nvSpPr>
        <p:spPr bwMode="auto">
          <a:xfrm flipH="1">
            <a:off x="1030288" y="5049838"/>
            <a:ext cx="7937" cy="457200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15157" name="Oval 117"/>
          <p:cNvSpPr>
            <a:spLocks noChangeArrowheads="1"/>
          </p:cNvSpPr>
          <p:nvPr/>
        </p:nvSpPr>
        <p:spPr bwMode="auto">
          <a:xfrm flipH="1">
            <a:off x="873125" y="5507038"/>
            <a:ext cx="314325" cy="433387"/>
          </a:xfrm>
          <a:prstGeom prst="ellipse">
            <a:avLst/>
          </a:prstGeom>
          <a:noFill/>
          <a:ln w="9525">
            <a:solidFill>
              <a:srgbClr val="FFFF66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15158" name="Text Box 118"/>
          <p:cNvSpPr txBox="1">
            <a:spLocks noChangeArrowheads="1"/>
          </p:cNvSpPr>
          <p:nvPr/>
        </p:nvSpPr>
        <p:spPr bwMode="auto">
          <a:xfrm flipH="1">
            <a:off x="882650" y="5497513"/>
            <a:ext cx="2587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66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r>
              <a:rPr lang="en-US">
                <a:solidFill>
                  <a:srgbClr val="FFFF66"/>
                </a:solidFill>
                <a:cs typeface="+mn-cs"/>
              </a:rPr>
              <a:t>+</a:t>
            </a:r>
          </a:p>
        </p:txBody>
      </p:sp>
      <p:sp>
        <p:nvSpPr>
          <p:cNvPr id="245" name="Line 86"/>
          <p:cNvSpPr>
            <a:spLocks noChangeShapeType="1"/>
          </p:cNvSpPr>
          <p:nvPr/>
        </p:nvSpPr>
        <p:spPr bwMode="auto">
          <a:xfrm flipH="1" flipV="1">
            <a:off x="3100388" y="5724525"/>
            <a:ext cx="1554162" cy="7938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48" name="Text Box 96"/>
          <p:cNvSpPr txBox="1">
            <a:spLocks noChangeArrowheads="1"/>
          </p:cNvSpPr>
          <p:nvPr/>
        </p:nvSpPr>
        <p:spPr bwMode="auto">
          <a:xfrm>
            <a:off x="2997200" y="4905375"/>
            <a:ext cx="50165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r>
              <a:rPr lang="en-US" sz="2000" b="0" dirty="0">
                <a:solidFill>
                  <a:srgbClr val="FFFF66"/>
                </a:solidFill>
                <a:cs typeface="+mn-cs"/>
              </a:rPr>
              <a:t>b3’</a:t>
            </a:r>
            <a:endParaRPr lang="en-US" dirty="0">
              <a:solidFill>
                <a:srgbClr val="FFFF66"/>
              </a:solidFill>
              <a:cs typeface="+mn-cs"/>
            </a:endParaRPr>
          </a:p>
        </p:txBody>
      </p:sp>
      <p:grpSp>
        <p:nvGrpSpPr>
          <p:cNvPr id="57358" name="Group 112"/>
          <p:cNvGrpSpPr>
            <a:grpSpLocks/>
          </p:cNvGrpSpPr>
          <p:nvPr/>
        </p:nvGrpSpPr>
        <p:grpSpPr bwMode="auto">
          <a:xfrm flipH="1">
            <a:off x="2778125" y="4616450"/>
            <a:ext cx="314325" cy="457200"/>
            <a:chOff x="1824" y="2344"/>
            <a:chExt cx="288" cy="304"/>
          </a:xfrm>
        </p:grpSpPr>
        <p:sp>
          <p:nvSpPr>
            <p:cNvPr id="293" name="Oval 113"/>
            <p:cNvSpPr>
              <a:spLocks noChangeArrowheads="1"/>
            </p:cNvSpPr>
            <p:nvPr/>
          </p:nvSpPr>
          <p:spPr bwMode="auto">
            <a:xfrm>
              <a:off x="1824" y="2352"/>
              <a:ext cx="288" cy="286"/>
            </a:xfrm>
            <a:prstGeom prst="ellips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94" name="Text Box 114"/>
            <p:cNvSpPr txBox="1">
              <a:spLocks noChangeArrowheads="1"/>
            </p:cNvSpPr>
            <p:nvPr/>
          </p:nvSpPr>
          <p:spPr bwMode="auto">
            <a:xfrm>
              <a:off x="1844" y="2344"/>
              <a:ext cx="234" cy="3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>
                  <a:solidFill>
                    <a:srgbClr val="FFFF66"/>
                  </a:solidFill>
                  <a:cs typeface="+mn-cs"/>
                </a:rPr>
                <a:t>x</a:t>
              </a:r>
            </a:p>
          </p:txBody>
        </p:sp>
      </p:grpSp>
      <p:sp>
        <p:nvSpPr>
          <p:cNvPr id="250" name="Line 115"/>
          <p:cNvSpPr>
            <a:spLocks noChangeShapeType="1"/>
          </p:cNvSpPr>
          <p:nvPr/>
        </p:nvSpPr>
        <p:spPr bwMode="auto">
          <a:xfrm>
            <a:off x="3105150" y="4833938"/>
            <a:ext cx="234950" cy="0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 type="triangl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51" name="Line 116"/>
          <p:cNvSpPr>
            <a:spLocks noChangeShapeType="1"/>
          </p:cNvSpPr>
          <p:nvPr/>
        </p:nvSpPr>
        <p:spPr bwMode="auto">
          <a:xfrm flipH="1">
            <a:off x="2943225" y="5049838"/>
            <a:ext cx="6350" cy="457200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52" name="Oval 117"/>
          <p:cNvSpPr>
            <a:spLocks noChangeArrowheads="1"/>
          </p:cNvSpPr>
          <p:nvPr/>
        </p:nvSpPr>
        <p:spPr bwMode="auto">
          <a:xfrm flipH="1">
            <a:off x="2786063" y="5507038"/>
            <a:ext cx="314325" cy="433387"/>
          </a:xfrm>
          <a:prstGeom prst="ellipse">
            <a:avLst/>
          </a:prstGeom>
          <a:noFill/>
          <a:ln w="9525">
            <a:solidFill>
              <a:srgbClr val="FFFF66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79" name="Text Box 118"/>
          <p:cNvSpPr txBox="1">
            <a:spLocks noChangeArrowheads="1"/>
          </p:cNvSpPr>
          <p:nvPr/>
        </p:nvSpPr>
        <p:spPr bwMode="auto">
          <a:xfrm flipH="1">
            <a:off x="2795588" y="5497513"/>
            <a:ext cx="2587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66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r>
              <a:rPr lang="en-US">
                <a:solidFill>
                  <a:srgbClr val="FFFF66"/>
                </a:solidFill>
                <a:cs typeface="+mn-cs"/>
              </a:rPr>
              <a:t>+</a:t>
            </a:r>
          </a:p>
        </p:txBody>
      </p:sp>
      <p:sp>
        <p:nvSpPr>
          <p:cNvPr id="299" name="Line 86"/>
          <p:cNvSpPr>
            <a:spLocks noChangeShapeType="1"/>
          </p:cNvSpPr>
          <p:nvPr/>
        </p:nvSpPr>
        <p:spPr bwMode="auto">
          <a:xfrm flipH="1" flipV="1">
            <a:off x="5013325" y="5724525"/>
            <a:ext cx="1554163" cy="7938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02" name="Text Box 96"/>
          <p:cNvSpPr txBox="1">
            <a:spLocks noChangeArrowheads="1"/>
          </p:cNvSpPr>
          <p:nvPr/>
        </p:nvSpPr>
        <p:spPr bwMode="auto">
          <a:xfrm>
            <a:off x="4884738" y="4905375"/>
            <a:ext cx="550862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r>
              <a:rPr lang="en-US" sz="2000" b="0" dirty="0">
                <a:solidFill>
                  <a:srgbClr val="FFFF66"/>
                </a:solidFill>
                <a:cs typeface="+mn-cs"/>
              </a:rPr>
              <a:t>b2’’</a:t>
            </a:r>
            <a:endParaRPr lang="en-US" dirty="0">
              <a:solidFill>
                <a:srgbClr val="FFFF66"/>
              </a:solidFill>
              <a:cs typeface="+mn-cs"/>
            </a:endParaRPr>
          </a:p>
        </p:txBody>
      </p:sp>
      <p:grpSp>
        <p:nvGrpSpPr>
          <p:cNvPr id="57365" name="Group 112"/>
          <p:cNvGrpSpPr>
            <a:grpSpLocks/>
          </p:cNvGrpSpPr>
          <p:nvPr/>
        </p:nvGrpSpPr>
        <p:grpSpPr bwMode="auto">
          <a:xfrm flipH="1">
            <a:off x="4691063" y="4616450"/>
            <a:ext cx="314325" cy="457200"/>
            <a:chOff x="1824" y="2344"/>
            <a:chExt cx="288" cy="304"/>
          </a:xfrm>
        </p:grpSpPr>
        <p:sp>
          <p:nvSpPr>
            <p:cNvPr id="347" name="Oval 113"/>
            <p:cNvSpPr>
              <a:spLocks noChangeArrowheads="1"/>
            </p:cNvSpPr>
            <p:nvPr/>
          </p:nvSpPr>
          <p:spPr bwMode="auto">
            <a:xfrm>
              <a:off x="1824" y="2352"/>
              <a:ext cx="288" cy="286"/>
            </a:xfrm>
            <a:prstGeom prst="ellips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48" name="Text Box 114"/>
            <p:cNvSpPr txBox="1">
              <a:spLocks noChangeArrowheads="1"/>
            </p:cNvSpPr>
            <p:nvPr/>
          </p:nvSpPr>
          <p:spPr bwMode="auto">
            <a:xfrm>
              <a:off x="1844" y="2344"/>
              <a:ext cx="234" cy="3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>
                  <a:solidFill>
                    <a:srgbClr val="FFFF66"/>
                  </a:solidFill>
                  <a:cs typeface="+mn-cs"/>
                </a:rPr>
                <a:t>x</a:t>
              </a:r>
            </a:p>
          </p:txBody>
        </p:sp>
      </p:grpSp>
      <p:sp>
        <p:nvSpPr>
          <p:cNvPr id="304" name="Line 115"/>
          <p:cNvSpPr>
            <a:spLocks noChangeShapeType="1"/>
          </p:cNvSpPr>
          <p:nvPr/>
        </p:nvSpPr>
        <p:spPr bwMode="auto">
          <a:xfrm>
            <a:off x="5018088" y="4833938"/>
            <a:ext cx="233362" cy="0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 type="triangl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05" name="Line 116"/>
          <p:cNvSpPr>
            <a:spLocks noChangeShapeType="1"/>
          </p:cNvSpPr>
          <p:nvPr/>
        </p:nvSpPr>
        <p:spPr bwMode="auto">
          <a:xfrm flipH="1">
            <a:off x="4856163" y="5049838"/>
            <a:ext cx="6350" cy="457200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06" name="Oval 117"/>
          <p:cNvSpPr>
            <a:spLocks noChangeArrowheads="1"/>
          </p:cNvSpPr>
          <p:nvPr/>
        </p:nvSpPr>
        <p:spPr bwMode="auto">
          <a:xfrm flipH="1">
            <a:off x="4699000" y="5507038"/>
            <a:ext cx="314325" cy="433387"/>
          </a:xfrm>
          <a:prstGeom prst="ellipse">
            <a:avLst/>
          </a:prstGeom>
          <a:noFill/>
          <a:ln w="9525">
            <a:solidFill>
              <a:srgbClr val="FFFF66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33" name="Text Box 118"/>
          <p:cNvSpPr txBox="1">
            <a:spLocks noChangeArrowheads="1"/>
          </p:cNvSpPr>
          <p:nvPr/>
        </p:nvSpPr>
        <p:spPr bwMode="auto">
          <a:xfrm flipH="1">
            <a:off x="4706938" y="5497513"/>
            <a:ext cx="2587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66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r>
              <a:rPr lang="en-US">
                <a:solidFill>
                  <a:srgbClr val="FFFF66"/>
                </a:solidFill>
                <a:cs typeface="+mn-cs"/>
              </a:rPr>
              <a:t>+</a:t>
            </a:r>
          </a:p>
        </p:txBody>
      </p:sp>
      <p:sp>
        <p:nvSpPr>
          <p:cNvPr id="353" name="Line 86"/>
          <p:cNvSpPr>
            <a:spLocks noChangeShapeType="1"/>
          </p:cNvSpPr>
          <p:nvPr/>
        </p:nvSpPr>
        <p:spPr bwMode="auto">
          <a:xfrm flipH="1" flipV="1">
            <a:off x="6924675" y="5761038"/>
            <a:ext cx="1622425" cy="7937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56" name="Text Box 96"/>
          <p:cNvSpPr txBox="1">
            <a:spLocks noChangeArrowheads="1"/>
          </p:cNvSpPr>
          <p:nvPr/>
        </p:nvSpPr>
        <p:spPr bwMode="auto">
          <a:xfrm>
            <a:off x="6772275" y="4941888"/>
            <a:ext cx="60007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r>
              <a:rPr lang="en-US" sz="2000" b="0" dirty="0">
                <a:solidFill>
                  <a:srgbClr val="FFFF66"/>
                </a:solidFill>
                <a:cs typeface="+mn-cs"/>
              </a:rPr>
              <a:t>b1’’’</a:t>
            </a:r>
            <a:endParaRPr lang="en-US" dirty="0">
              <a:solidFill>
                <a:srgbClr val="FFFF66"/>
              </a:solidFill>
              <a:cs typeface="+mn-cs"/>
            </a:endParaRPr>
          </a:p>
        </p:txBody>
      </p:sp>
      <p:sp>
        <p:nvSpPr>
          <p:cNvPr id="360" name="Oval 117"/>
          <p:cNvSpPr>
            <a:spLocks noChangeArrowheads="1"/>
          </p:cNvSpPr>
          <p:nvPr/>
        </p:nvSpPr>
        <p:spPr bwMode="auto">
          <a:xfrm flipH="1">
            <a:off x="6610350" y="5543550"/>
            <a:ext cx="314325" cy="433388"/>
          </a:xfrm>
          <a:prstGeom prst="ellipse">
            <a:avLst/>
          </a:prstGeom>
          <a:noFill/>
          <a:ln w="9525">
            <a:solidFill>
              <a:srgbClr val="FFFF66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grpSp>
        <p:nvGrpSpPr>
          <p:cNvPr id="57373" name="Group 2"/>
          <p:cNvGrpSpPr>
            <a:grpSpLocks/>
          </p:cNvGrpSpPr>
          <p:nvPr/>
        </p:nvGrpSpPr>
        <p:grpSpPr bwMode="auto">
          <a:xfrm>
            <a:off x="6600825" y="4329113"/>
            <a:ext cx="561975" cy="1177925"/>
            <a:chOff x="6950267" y="4365104"/>
            <a:chExt cx="591601" cy="1177938"/>
          </a:xfrm>
        </p:grpSpPr>
        <p:grpSp>
          <p:nvGrpSpPr>
            <p:cNvPr id="57563" name="Group 112"/>
            <p:cNvGrpSpPr>
              <a:grpSpLocks/>
            </p:cNvGrpSpPr>
            <p:nvPr/>
          </p:nvGrpSpPr>
          <p:grpSpPr bwMode="auto">
            <a:xfrm flipH="1">
              <a:off x="6950267" y="4651995"/>
              <a:ext cx="331421" cy="457200"/>
              <a:chOff x="1824" y="2344"/>
              <a:chExt cx="288" cy="304"/>
            </a:xfrm>
          </p:grpSpPr>
          <p:sp>
            <p:nvSpPr>
              <p:cNvPr id="401" name="Oval 113"/>
              <p:cNvSpPr>
                <a:spLocks noChangeArrowheads="1"/>
              </p:cNvSpPr>
              <p:nvPr/>
            </p:nvSpPr>
            <p:spPr bwMode="auto">
              <a:xfrm>
                <a:off x="1824" y="2354"/>
                <a:ext cx="288" cy="285"/>
              </a:xfrm>
              <a:prstGeom prst="ellipse">
                <a:avLst/>
              </a:prstGeom>
              <a:noFill/>
              <a:ln w="9525">
                <a:solidFill>
                  <a:srgbClr val="FFFF66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02" name="Text Box 114"/>
              <p:cNvSpPr txBox="1">
                <a:spLocks noChangeArrowheads="1"/>
              </p:cNvSpPr>
              <p:nvPr/>
            </p:nvSpPr>
            <p:spPr bwMode="auto">
              <a:xfrm>
                <a:off x="1845" y="2344"/>
                <a:ext cx="234" cy="3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>
                    <a:solidFill>
                      <a:srgbClr val="FFFF66"/>
                    </a:solidFill>
                    <a:cs typeface="+mn-cs"/>
                  </a:rPr>
                  <a:t>x</a:t>
                </a:r>
              </a:p>
            </p:txBody>
          </p:sp>
        </p:grpSp>
        <p:sp>
          <p:nvSpPr>
            <p:cNvPr id="358" name="Line 115"/>
            <p:cNvSpPr>
              <a:spLocks noChangeShapeType="1"/>
            </p:cNvSpPr>
            <p:nvPr/>
          </p:nvSpPr>
          <p:spPr bwMode="auto">
            <a:xfrm>
              <a:off x="7294532" y="4869935"/>
              <a:ext cx="247336" cy="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triangl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59" name="Line 116"/>
            <p:cNvSpPr>
              <a:spLocks noChangeShapeType="1"/>
            </p:cNvSpPr>
            <p:nvPr/>
          </p:nvSpPr>
          <p:spPr bwMode="auto">
            <a:xfrm flipH="1">
              <a:off x="7124071" y="5085837"/>
              <a:ext cx="6685" cy="457205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61" name="Line 119"/>
            <p:cNvSpPr>
              <a:spLocks noChangeShapeType="1"/>
            </p:cNvSpPr>
            <p:nvPr/>
          </p:nvSpPr>
          <p:spPr bwMode="auto">
            <a:xfrm flipH="1">
              <a:off x="7104016" y="4365104"/>
              <a:ext cx="0" cy="323854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387" name="Text Box 118"/>
          <p:cNvSpPr txBox="1">
            <a:spLocks noChangeArrowheads="1"/>
          </p:cNvSpPr>
          <p:nvPr/>
        </p:nvSpPr>
        <p:spPr bwMode="auto">
          <a:xfrm flipH="1">
            <a:off x="6619875" y="5534025"/>
            <a:ext cx="2587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66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r>
              <a:rPr lang="en-US">
                <a:solidFill>
                  <a:srgbClr val="FFFF66"/>
                </a:solidFill>
                <a:cs typeface="+mn-cs"/>
              </a:rPr>
              <a:t>+</a:t>
            </a:r>
          </a:p>
        </p:txBody>
      </p:sp>
      <p:grpSp>
        <p:nvGrpSpPr>
          <p:cNvPr id="57375" name="Group 112"/>
          <p:cNvGrpSpPr>
            <a:grpSpLocks/>
          </p:cNvGrpSpPr>
          <p:nvPr/>
        </p:nvGrpSpPr>
        <p:grpSpPr bwMode="auto">
          <a:xfrm flipH="1">
            <a:off x="8402638" y="4687888"/>
            <a:ext cx="314325" cy="457200"/>
            <a:chOff x="1824" y="2344"/>
            <a:chExt cx="288" cy="304"/>
          </a:xfrm>
        </p:grpSpPr>
        <p:sp>
          <p:nvSpPr>
            <p:cNvPr id="410" name="Oval 113"/>
            <p:cNvSpPr>
              <a:spLocks noChangeArrowheads="1"/>
            </p:cNvSpPr>
            <p:nvPr/>
          </p:nvSpPr>
          <p:spPr bwMode="auto">
            <a:xfrm>
              <a:off x="1824" y="2352"/>
              <a:ext cx="288" cy="286"/>
            </a:xfrm>
            <a:prstGeom prst="ellips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11" name="Text Box 114"/>
            <p:cNvSpPr txBox="1">
              <a:spLocks noChangeArrowheads="1"/>
            </p:cNvSpPr>
            <p:nvPr/>
          </p:nvSpPr>
          <p:spPr bwMode="auto">
            <a:xfrm>
              <a:off x="1844" y="2344"/>
              <a:ext cx="234" cy="3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>
                  <a:solidFill>
                    <a:srgbClr val="FFFF66"/>
                  </a:solidFill>
                  <a:cs typeface="+mn-cs"/>
                </a:rPr>
                <a:t>x</a:t>
              </a:r>
            </a:p>
          </p:txBody>
        </p:sp>
      </p:grpSp>
      <p:sp>
        <p:nvSpPr>
          <p:cNvPr id="407" name="Line 115"/>
          <p:cNvSpPr>
            <a:spLocks noChangeShapeType="1"/>
          </p:cNvSpPr>
          <p:nvPr/>
        </p:nvSpPr>
        <p:spPr bwMode="auto">
          <a:xfrm>
            <a:off x="8729663" y="4905375"/>
            <a:ext cx="234950" cy="0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 type="triangl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08" name="Line 116"/>
          <p:cNvSpPr>
            <a:spLocks noChangeShapeType="1"/>
          </p:cNvSpPr>
          <p:nvPr/>
        </p:nvSpPr>
        <p:spPr bwMode="auto">
          <a:xfrm>
            <a:off x="8547100" y="5157788"/>
            <a:ext cx="0" cy="611187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7378" name="TextBox 413"/>
          <p:cNvSpPr txBox="1">
            <a:spLocks noChangeArrowheads="1"/>
          </p:cNvSpPr>
          <p:nvPr/>
        </p:nvSpPr>
        <p:spPr bwMode="auto">
          <a:xfrm rot="-5400000">
            <a:off x="-168275" y="4821238"/>
            <a:ext cx="124936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600" b="0"/>
              <a:t>‘ladder part’</a:t>
            </a:r>
          </a:p>
        </p:txBody>
      </p:sp>
      <p:grpSp>
        <p:nvGrpSpPr>
          <p:cNvPr id="57379" name="Group 8"/>
          <p:cNvGrpSpPr>
            <a:grpSpLocks/>
          </p:cNvGrpSpPr>
          <p:nvPr/>
        </p:nvGrpSpPr>
        <p:grpSpPr bwMode="auto">
          <a:xfrm>
            <a:off x="266700" y="1676400"/>
            <a:ext cx="8518525" cy="3013075"/>
            <a:chOff x="266909" y="1676400"/>
            <a:chExt cx="8517560" cy="3012740"/>
          </a:xfrm>
        </p:grpSpPr>
        <p:sp>
          <p:nvSpPr>
            <p:cNvPr id="215135" name="Text Box 95"/>
            <p:cNvSpPr txBox="1">
              <a:spLocks noChangeArrowheads="1"/>
            </p:cNvSpPr>
            <p:nvPr/>
          </p:nvSpPr>
          <p:spPr bwMode="auto">
            <a:xfrm>
              <a:off x="284370" y="1676400"/>
              <a:ext cx="641277" cy="457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 b="0" dirty="0">
                  <a:solidFill>
                    <a:srgbClr val="FFFF66"/>
                  </a:solidFill>
                  <a:cs typeface="+mn-cs"/>
                </a:rPr>
                <a:t>u[k]</a:t>
              </a:r>
              <a:endParaRPr lang="en-US" dirty="0">
                <a:solidFill>
                  <a:srgbClr val="FFFF66"/>
                </a:solidFill>
                <a:cs typeface="+mn-cs"/>
              </a:endParaRPr>
            </a:p>
          </p:txBody>
        </p:sp>
        <p:grpSp>
          <p:nvGrpSpPr>
            <p:cNvPr id="57381" name="Group 98"/>
            <p:cNvGrpSpPr>
              <a:grpSpLocks/>
            </p:cNvGrpSpPr>
            <p:nvPr/>
          </p:nvGrpSpPr>
          <p:grpSpPr bwMode="auto">
            <a:xfrm>
              <a:off x="283832" y="3609019"/>
              <a:ext cx="616205" cy="603167"/>
              <a:chOff x="1004" y="3209"/>
              <a:chExt cx="427" cy="401"/>
            </a:xfrm>
          </p:grpSpPr>
          <p:sp>
            <p:nvSpPr>
              <p:cNvPr id="215139" name="Text Box 99"/>
              <p:cNvSpPr txBox="1">
                <a:spLocks noChangeArrowheads="1"/>
              </p:cNvSpPr>
              <p:nvPr/>
            </p:nvSpPr>
            <p:spPr bwMode="auto">
              <a:xfrm>
                <a:off x="1005" y="3310"/>
                <a:ext cx="426" cy="30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 b="0" dirty="0">
                    <a:solidFill>
                      <a:srgbClr val="FFFF66"/>
                    </a:solidFill>
                    <a:cs typeface="+mn-cs"/>
                  </a:rPr>
                  <a:t>y[k]</a:t>
                </a:r>
                <a:endParaRPr lang="en-US" dirty="0">
                  <a:solidFill>
                    <a:srgbClr val="FFFF66"/>
                  </a:solidFill>
                  <a:cs typeface="+mn-cs"/>
                </a:endParaRPr>
              </a:p>
            </p:txBody>
          </p:sp>
          <p:sp>
            <p:nvSpPr>
              <p:cNvPr id="215140" name="Text Box 100"/>
              <p:cNvSpPr txBox="1">
                <a:spLocks noChangeArrowheads="1"/>
              </p:cNvSpPr>
              <p:nvPr/>
            </p:nvSpPr>
            <p:spPr bwMode="auto">
              <a:xfrm>
                <a:off x="1004" y="3209"/>
                <a:ext cx="238" cy="3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 dirty="0">
                    <a:solidFill>
                      <a:srgbClr val="FFFF66"/>
                    </a:solidFill>
                    <a:cs typeface="+mn-cs"/>
                  </a:rPr>
                  <a:t>~</a:t>
                </a:r>
              </a:p>
            </p:txBody>
          </p:sp>
        </p:grpSp>
        <p:grpSp>
          <p:nvGrpSpPr>
            <p:cNvPr id="57382" name="Group 55"/>
            <p:cNvGrpSpPr>
              <a:grpSpLocks/>
            </p:cNvGrpSpPr>
            <p:nvPr/>
          </p:nvGrpSpPr>
          <p:grpSpPr bwMode="auto">
            <a:xfrm>
              <a:off x="2277591" y="4113076"/>
              <a:ext cx="361626" cy="468052"/>
              <a:chOff x="1008" y="2092"/>
              <a:chExt cx="288" cy="288"/>
            </a:xfrm>
          </p:grpSpPr>
          <p:sp>
            <p:nvSpPr>
              <p:cNvPr id="215096" name="Rectangle 56"/>
              <p:cNvSpPr>
                <a:spLocks noChangeArrowheads="1"/>
              </p:cNvSpPr>
              <p:nvPr/>
            </p:nvSpPr>
            <p:spPr bwMode="auto">
              <a:xfrm>
                <a:off x="1008" y="2092"/>
                <a:ext cx="288" cy="288"/>
              </a:xfrm>
              <a:prstGeom prst="rect">
                <a:avLst/>
              </a:prstGeom>
              <a:noFill/>
              <a:ln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graphicFrame>
            <p:nvGraphicFramePr>
              <p:cNvPr id="57558" name="Object 57"/>
              <p:cNvGraphicFramePr>
                <a:graphicFrameLocks noChangeAspect="1"/>
              </p:cNvGraphicFramePr>
              <p:nvPr/>
            </p:nvGraphicFramePr>
            <p:xfrm>
              <a:off x="1056" y="2112"/>
              <a:ext cx="208" cy="24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8354" name="Equation" r:id="rId3" imgW="139579" imgH="164957" progId="Equation.3">
                      <p:embed/>
                    </p:oleObj>
                  </mc:Choice>
                  <mc:Fallback>
                    <p:oleObj name="Equation" r:id="rId3" imgW="139579" imgH="164957" progId="Equation.3">
                      <p:embed/>
                      <p:pic>
                        <p:nvPicPr>
                          <p:cNvPr id="0" name="Object 5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056" y="2112"/>
                            <a:ext cx="208" cy="244"/>
                          </a:xfrm>
                          <a:prstGeom prst="rect">
                            <a:avLst/>
                          </a:prstGeom>
                          <a:solidFill>
                            <a:srgbClr val="FFFF66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215143" name="Line 103"/>
            <p:cNvSpPr>
              <a:spLocks noChangeShapeType="1"/>
            </p:cNvSpPr>
            <p:nvPr/>
          </p:nvSpPr>
          <p:spPr bwMode="auto">
            <a:xfrm flipV="1">
              <a:off x="727232" y="4328818"/>
              <a:ext cx="439688" cy="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triangl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15159" name="Line 119"/>
            <p:cNvSpPr>
              <a:spLocks noChangeShapeType="1"/>
            </p:cNvSpPr>
            <p:nvPr/>
          </p:nvSpPr>
          <p:spPr bwMode="auto">
            <a:xfrm flipH="1">
              <a:off x="1011363" y="4328818"/>
              <a:ext cx="0" cy="323814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15163" name="Line 123"/>
            <p:cNvSpPr>
              <a:spLocks noChangeShapeType="1"/>
            </p:cNvSpPr>
            <p:nvPr/>
          </p:nvSpPr>
          <p:spPr bwMode="auto">
            <a:xfrm>
              <a:off x="830408" y="2060532"/>
              <a:ext cx="698421" cy="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15220" name="Rectangle 180"/>
            <p:cNvSpPr>
              <a:spLocks noChangeArrowheads="1"/>
            </p:cNvSpPr>
            <p:nvPr/>
          </p:nvSpPr>
          <p:spPr bwMode="auto">
            <a:xfrm flipH="1">
              <a:off x="1141523" y="1773227"/>
              <a:ext cx="1065091" cy="2771467"/>
            </a:xfrm>
            <a:prstGeom prst="rect">
              <a:avLst/>
            </a:prstGeom>
            <a:solidFill>
              <a:srgbClr val="FFFF66">
                <a:alpha val="50000"/>
              </a:srgbClr>
            </a:solidFill>
            <a:ln w="38100">
              <a:solidFill>
                <a:schemeClr val="bg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grpSp>
          <p:nvGrpSpPr>
            <p:cNvPr id="57387" name="Group 88"/>
            <p:cNvGrpSpPr>
              <a:grpSpLocks/>
            </p:cNvGrpSpPr>
            <p:nvPr/>
          </p:nvGrpSpPr>
          <p:grpSpPr bwMode="auto">
            <a:xfrm>
              <a:off x="1523168" y="4155246"/>
              <a:ext cx="273223" cy="379312"/>
              <a:chOff x="1824" y="2317"/>
              <a:chExt cx="288" cy="355"/>
            </a:xfrm>
          </p:grpSpPr>
          <p:sp>
            <p:nvSpPr>
              <p:cNvPr id="215129" name="Oval 89"/>
              <p:cNvSpPr>
                <a:spLocks noChangeArrowheads="1"/>
              </p:cNvSpPr>
              <p:nvPr/>
            </p:nvSpPr>
            <p:spPr bwMode="auto">
              <a:xfrm>
                <a:off x="1822" y="2353"/>
                <a:ext cx="294" cy="287"/>
              </a:xfrm>
              <a:prstGeom prst="ellipse">
                <a:avLst/>
              </a:prstGeom>
              <a:noFill/>
              <a:ln w="9525">
                <a:solidFill>
                  <a:srgbClr val="FFFF66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15130" name="Text Box 90"/>
              <p:cNvSpPr txBox="1">
                <a:spLocks noChangeArrowheads="1"/>
              </p:cNvSpPr>
              <p:nvPr/>
            </p:nvSpPr>
            <p:spPr bwMode="auto">
              <a:xfrm>
                <a:off x="1867" y="2319"/>
                <a:ext cx="224" cy="35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 sz="1800" b="0" dirty="0">
                    <a:solidFill>
                      <a:srgbClr val="FFFF66"/>
                    </a:solidFill>
                    <a:cs typeface="+mn-cs"/>
                  </a:rPr>
                  <a:t>x</a:t>
                </a:r>
              </a:p>
            </p:txBody>
          </p:sp>
        </p:grpSp>
        <p:grpSp>
          <p:nvGrpSpPr>
            <p:cNvPr id="57388" name="Group 91"/>
            <p:cNvGrpSpPr>
              <a:grpSpLocks/>
            </p:cNvGrpSpPr>
            <p:nvPr/>
          </p:nvGrpSpPr>
          <p:grpSpPr bwMode="auto">
            <a:xfrm>
              <a:off x="1523168" y="1843332"/>
              <a:ext cx="273223" cy="379488"/>
              <a:chOff x="1824" y="2319"/>
              <a:chExt cx="288" cy="354"/>
            </a:xfrm>
          </p:grpSpPr>
          <p:sp>
            <p:nvSpPr>
              <p:cNvPr id="215132" name="Oval 92"/>
              <p:cNvSpPr>
                <a:spLocks noChangeArrowheads="1"/>
              </p:cNvSpPr>
              <p:nvPr/>
            </p:nvSpPr>
            <p:spPr bwMode="auto">
              <a:xfrm>
                <a:off x="1822" y="2351"/>
                <a:ext cx="294" cy="286"/>
              </a:xfrm>
              <a:prstGeom prst="ellipse">
                <a:avLst/>
              </a:prstGeom>
              <a:noFill/>
              <a:ln w="9525">
                <a:solidFill>
                  <a:srgbClr val="FFFF66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15133" name="Text Box 93"/>
              <p:cNvSpPr txBox="1">
                <a:spLocks noChangeArrowheads="1"/>
              </p:cNvSpPr>
              <p:nvPr/>
            </p:nvSpPr>
            <p:spPr bwMode="auto">
              <a:xfrm>
                <a:off x="1867" y="2319"/>
                <a:ext cx="224" cy="3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 sz="1800" b="0" dirty="0">
                    <a:solidFill>
                      <a:srgbClr val="FFFF66"/>
                    </a:solidFill>
                    <a:cs typeface="+mn-cs"/>
                  </a:rPr>
                  <a:t>x</a:t>
                </a:r>
              </a:p>
            </p:txBody>
          </p:sp>
        </p:grpSp>
        <p:sp>
          <p:nvSpPr>
            <p:cNvPr id="215134" name="Line 94"/>
            <p:cNvSpPr>
              <a:spLocks noChangeShapeType="1"/>
            </p:cNvSpPr>
            <p:nvPr/>
          </p:nvSpPr>
          <p:spPr bwMode="auto">
            <a:xfrm>
              <a:off x="1812959" y="2060532"/>
              <a:ext cx="90478" cy="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15142" name="Line 102"/>
            <p:cNvSpPr>
              <a:spLocks noChangeShapeType="1"/>
            </p:cNvSpPr>
            <p:nvPr/>
          </p:nvSpPr>
          <p:spPr bwMode="auto">
            <a:xfrm>
              <a:off x="1425653" y="3104991"/>
              <a:ext cx="180954" cy="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grpSp>
          <p:nvGrpSpPr>
            <p:cNvPr id="57391" name="Group 104"/>
            <p:cNvGrpSpPr>
              <a:grpSpLocks/>
            </p:cNvGrpSpPr>
            <p:nvPr/>
          </p:nvGrpSpPr>
          <p:grpSpPr bwMode="auto">
            <a:xfrm flipH="1">
              <a:off x="1158872" y="2973755"/>
              <a:ext cx="273223" cy="379488"/>
              <a:chOff x="1824" y="2319"/>
              <a:chExt cx="288" cy="354"/>
            </a:xfrm>
          </p:grpSpPr>
          <p:sp>
            <p:nvSpPr>
              <p:cNvPr id="215145" name="Oval 105"/>
              <p:cNvSpPr>
                <a:spLocks noChangeArrowheads="1"/>
              </p:cNvSpPr>
              <p:nvPr/>
            </p:nvSpPr>
            <p:spPr bwMode="auto">
              <a:xfrm>
                <a:off x="1824" y="2351"/>
                <a:ext cx="288" cy="286"/>
              </a:xfrm>
              <a:prstGeom prst="ellipse">
                <a:avLst/>
              </a:prstGeom>
              <a:noFill/>
              <a:ln w="9525">
                <a:solidFill>
                  <a:srgbClr val="FFFF66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15146" name="Text Box 106"/>
              <p:cNvSpPr txBox="1">
                <a:spLocks noChangeArrowheads="1"/>
              </p:cNvSpPr>
              <p:nvPr/>
            </p:nvSpPr>
            <p:spPr bwMode="auto">
              <a:xfrm>
                <a:off x="1853" y="2319"/>
                <a:ext cx="219" cy="3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 sz="1800" b="0" dirty="0">
                    <a:solidFill>
                      <a:srgbClr val="FFFF66"/>
                    </a:solidFill>
                    <a:cs typeface="+mn-cs"/>
                  </a:rPr>
                  <a:t>x</a:t>
                </a:r>
              </a:p>
            </p:txBody>
          </p:sp>
        </p:grpSp>
        <p:grpSp>
          <p:nvGrpSpPr>
            <p:cNvPr id="57392" name="Group 107"/>
            <p:cNvGrpSpPr>
              <a:grpSpLocks/>
            </p:cNvGrpSpPr>
            <p:nvPr/>
          </p:nvGrpSpPr>
          <p:grpSpPr bwMode="auto">
            <a:xfrm flipH="1">
              <a:off x="1158872" y="4156316"/>
              <a:ext cx="273223" cy="379312"/>
              <a:chOff x="1585" y="2798"/>
              <a:chExt cx="288" cy="355"/>
            </a:xfrm>
          </p:grpSpPr>
          <p:sp>
            <p:nvSpPr>
              <p:cNvPr id="215148" name="Oval 108"/>
              <p:cNvSpPr>
                <a:spLocks noChangeArrowheads="1"/>
              </p:cNvSpPr>
              <p:nvPr/>
            </p:nvSpPr>
            <p:spPr bwMode="auto">
              <a:xfrm>
                <a:off x="1585" y="2830"/>
                <a:ext cx="288" cy="287"/>
              </a:xfrm>
              <a:prstGeom prst="ellipse">
                <a:avLst/>
              </a:prstGeom>
              <a:noFill/>
              <a:ln w="9525">
                <a:solidFill>
                  <a:srgbClr val="FFFF66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15149" name="Text Box 109"/>
              <p:cNvSpPr txBox="1">
                <a:spLocks noChangeArrowheads="1"/>
              </p:cNvSpPr>
              <p:nvPr/>
            </p:nvSpPr>
            <p:spPr bwMode="auto">
              <a:xfrm>
                <a:off x="1604" y="2798"/>
                <a:ext cx="248" cy="35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 sz="1800" b="0" dirty="0">
                    <a:solidFill>
                      <a:srgbClr val="FFFF66"/>
                    </a:solidFill>
                    <a:cs typeface="+mn-cs"/>
                  </a:rPr>
                  <a:t>+</a:t>
                </a:r>
              </a:p>
            </p:txBody>
          </p:sp>
        </p:grpSp>
        <p:sp>
          <p:nvSpPr>
            <p:cNvPr id="215150" name="Line 110"/>
            <p:cNvSpPr>
              <a:spLocks noChangeShapeType="1"/>
            </p:cNvSpPr>
            <p:nvPr/>
          </p:nvSpPr>
          <p:spPr bwMode="auto">
            <a:xfrm flipH="1">
              <a:off x="1295492" y="3317692"/>
              <a:ext cx="0" cy="873028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15151" name="Line 111"/>
            <p:cNvSpPr>
              <a:spLocks noChangeShapeType="1"/>
            </p:cNvSpPr>
            <p:nvPr/>
          </p:nvSpPr>
          <p:spPr bwMode="auto">
            <a:xfrm flipH="1">
              <a:off x="1295492" y="2031960"/>
              <a:ext cx="0" cy="976204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15161" name="Oval 121"/>
            <p:cNvSpPr>
              <a:spLocks noChangeArrowheads="1"/>
            </p:cNvSpPr>
            <p:nvPr/>
          </p:nvSpPr>
          <p:spPr bwMode="auto">
            <a:xfrm flipH="1">
              <a:off x="1258985" y="1989103"/>
              <a:ext cx="107938" cy="107938"/>
            </a:xfrm>
            <a:prstGeom prst="ellipse">
              <a:avLst/>
            </a:prstGeom>
            <a:solidFill>
              <a:srgbClr val="FFFF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FFFF66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15162" name="Line 122"/>
            <p:cNvSpPr>
              <a:spLocks noChangeShapeType="1"/>
            </p:cNvSpPr>
            <p:nvPr/>
          </p:nvSpPr>
          <p:spPr bwMode="auto">
            <a:xfrm flipH="1">
              <a:off x="1432002" y="4346278"/>
              <a:ext cx="90478" cy="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15164" name="Line 124"/>
            <p:cNvSpPr>
              <a:spLocks noChangeShapeType="1"/>
            </p:cNvSpPr>
            <p:nvPr/>
          </p:nvSpPr>
          <p:spPr bwMode="auto">
            <a:xfrm>
              <a:off x="1658989" y="3985956"/>
              <a:ext cx="0" cy="204764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15165" name="Line 125"/>
            <p:cNvSpPr>
              <a:spLocks noChangeShapeType="1"/>
            </p:cNvSpPr>
            <p:nvPr/>
          </p:nvSpPr>
          <p:spPr bwMode="auto">
            <a:xfrm>
              <a:off x="1658989" y="2185931"/>
              <a:ext cx="0" cy="206352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triangl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graphicFrame>
          <p:nvGraphicFramePr>
            <p:cNvPr id="57399" name="Object 126"/>
            <p:cNvGraphicFramePr>
              <a:graphicFrameLocks noChangeAspect="1"/>
            </p:cNvGraphicFramePr>
            <p:nvPr/>
          </p:nvGraphicFramePr>
          <p:xfrm>
            <a:off x="1477631" y="2358961"/>
            <a:ext cx="373206" cy="2568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8355" name="Equation" r:id="rId5" imgW="381000" imgH="228600" progId="Equation.3">
                    <p:embed/>
                  </p:oleObj>
                </mc:Choice>
                <mc:Fallback>
                  <p:oleObj name="Equation" r:id="rId5" imgW="381000" imgH="228600" progId="Equation.3">
                    <p:embed/>
                    <p:pic>
                      <p:nvPicPr>
                        <p:cNvPr id="0" name="Object 12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77631" y="2358961"/>
                          <a:ext cx="373206" cy="256863"/>
                        </a:xfrm>
                        <a:prstGeom prst="rect">
                          <a:avLst/>
                        </a:prstGeom>
                        <a:solidFill>
                          <a:srgbClr val="FFFF66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57400" name="Group 135"/>
            <p:cNvGrpSpPr>
              <a:grpSpLocks/>
            </p:cNvGrpSpPr>
            <p:nvPr/>
          </p:nvGrpSpPr>
          <p:grpSpPr bwMode="auto">
            <a:xfrm flipH="1">
              <a:off x="1887465" y="1843334"/>
              <a:ext cx="273223" cy="379488"/>
              <a:chOff x="1585" y="2799"/>
              <a:chExt cx="288" cy="354"/>
            </a:xfrm>
          </p:grpSpPr>
          <p:sp>
            <p:nvSpPr>
              <p:cNvPr id="215176" name="Oval 136"/>
              <p:cNvSpPr>
                <a:spLocks noChangeArrowheads="1"/>
              </p:cNvSpPr>
              <p:nvPr/>
            </p:nvSpPr>
            <p:spPr bwMode="auto">
              <a:xfrm>
                <a:off x="1585" y="2831"/>
                <a:ext cx="288" cy="286"/>
              </a:xfrm>
              <a:prstGeom prst="ellipse">
                <a:avLst/>
              </a:prstGeom>
              <a:noFill/>
              <a:ln w="9525">
                <a:solidFill>
                  <a:srgbClr val="FFFF66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15177" name="Text Box 137"/>
              <p:cNvSpPr txBox="1">
                <a:spLocks noChangeArrowheads="1"/>
              </p:cNvSpPr>
              <p:nvPr/>
            </p:nvSpPr>
            <p:spPr bwMode="auto">
              <a:xfrm>
                <a:off x="1604" y="2799"/>
                <a:ext cx="248" cy="3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 sz="1800" b="0" dirty="0">
                    <a:solidFill>
                      <a:srgbClr val="FFFF66"/>
                    </a:solidFill>
                    <a:cs typeface="+mn-cs"/>
                  </a:rPr>
                  <a:t>+</a:t>
                </a:r>
              </a:p>
            </p:txBody>
          </p:sp>
        </p:grpSp>
        <p:sp>
          <p:nvSpPr>
            <p:cNvPr id="215178" name="Line 138"/>
            <p:cNvSpPr>
              <a:spLocks noChangeShapeType="1"/>
            </p:cNvSpPr>
            <p:nvPr/>
          </p:nvSpPr>
          <p:spPr bwMode="auto">
            <a:xfrm flipV="1">
              <a:off x="2024073" y="3317692"/>
              <a:ext cx="0" cy="1028586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15179" name="Oval 139"/>
            <p:cNvSpPr>
              <a:spLocks noChangeArrowheads="1"/>
            </p:cNvSpPr>
            <p:nvPr/>
          </p:nvSpPr>
          <p:spPr bwMode="auto">
            <a:xfrm flipH="1">
              <a:off x="1993913" y="4316119"/>
              <a:ext cx="61906" cy="85715"/>
            </a:xfrm>
            <a:prstGeom prst="ellipse">
              <a:avLst/>
            </a:prstGeom>
            <a:solidFill>
              <a:srgbClr val="FFFF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FFFF66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grpSp>
          <p:nvGrpSpPr>
            <p:cNvPr id="57403" name="Group 140"/>
            <p:cNvGrpSpPr>
              <a:grpSpLocks/>
            </p:cNvGrpSpPr>
            <p:nvPr/>
          </p:nvGrpSpPr>
          <p:grpSpPr bwMode="auto">
            <a:xfrm flipH="1">
              <a:off x="1887465" y="2974882"/>
              <a:ext cx="273223" cy="379487"/>
              <a:chOff x="1824" y="2320"/>
              <a:chExt cx="288" cy="354"/>
            </a:xfrm>
          </p:grpSpPr>
          <p:sp>
            <p:nvSpPr>
              <p:cNvPr id="215181" name="Oval 141"/>
              <p:cNvSpPr>
                <a:spLocks noChangeArrowheads="1"/>
              </p:cNvSpPr>
              <p:nvPr/>
            </p:nvSpPr>
            <p:spPr bwMode="auto">
              <a:xfrm>
                <a:off x="1824" y="2353"/>
                <a:ext cx="288" cy="286"/>
              </a:xfrm>
              <a:prstGeom prst="ellipse">
                <a:avLst/>
              </a:prstGeom>
              <a:noFill/>
              <a:ln w="9525">
                <a:solidFill>
                  <a:srgbClr val="FFFF66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15182" name="Text Box 142"/>
              <p:cNvSpPr txBox="1">
                <a:spLocks noChangeArrowheads="1"/>
              </p:cNvSpPr>
              <p:nvPr/>
            </p:nvSpPr>
            <p:spPr bwMode="auto">
              <a:xfrm>
                <a:off x="1866" y="2320"/>
                <a:ext cx="218" cy="3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 sz="1800" b="0" dirty="0">
                    <a:solidFill>
                      <a:srgbClr val="FFFF66"/>
                    </a:solidFill>
                    <a:cs typeface="+mn-cs"/>
                  </a:rPr>
                  <a:t>x</a:t>
                </a:r>
              </a:p>
            </p:txBody>
          </p:sp>
        </p:grpSp>
        <p:sp>
          <p:nvSpPr>
            <p:cNvPr id="215183" name="Line 143"/>
            <p:cNvSpPr>
              <a:spLocks noChangeShapeType="1"/>
            </p:cNvSpPr>
            <p:nvPr/>
          </p:nvSpPr>
          <p:spPr bwMode="auto">
            <a:xfrm flipV="1">
              <a:off x="2024073" y="2185931"/>
              <a:ext cx="0" cy="822234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15184" name="Line 144"/>
            <p:cNvSpPr>
              <a:spLocks noChangeShapeType="1"/>
            </p:cNvSpPr>
            <p:nvPr/>
          </p:nvSpPr>
          <p:spPr bwMode="auto">
            <a:xfrm>
              <a:off x="1735181" y="3212929"/>
              <a:ext cx="165081" cy="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graphicFrame>
          <p:nvGraphicFramePr>
            <p:cNvPr id="57406" name="Object 174"/>
            <p:cNvGraphicFramePr>
              <a:graphicFrameLocks noChangeAspect="1"/>
            </p:cNvGraphicFramePr>
            <p:nvPr/>
          </p:nvGraphicFramePr>
          <p:xfrm>
            <a:off x="1523168" y="3265336"/>
            <a:ext cx="364296" cy="20594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8356" name="Equation" r:id="rId7" imgW="469900" imgH="228600" progId="Equation.3">
                    <p:embed/>
                  </p:oleObj>
                </mc:Choice>
                <mc:Fallback>
                  <p:oleObj name="Equation" r:id="rId7" imgW="469900" imgH="228600" progId="Equation.3">
                    <p:embed/>
                    <p:pic>
                      <p:nvPicPr>
                        <p:cNvPr id="0" name="Object 17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23168" y="3265336"/>
                          <a:ext cx="364296" cy="205943"/>
                        </a:xfrm>
                        <a:prstGeom prst="rect">
                          <a:avLst/>
                        </a:prstGeom>
                        <a:solidFill>
                          <a:srgbClr val="FFFF66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7407" name="Object 175"/>
            <p:cNvGraphicFramePr>
              <a:graphicFrameLocks noChangeAspect="1"/>
            </p:cNvGraphicFramePr>
            <p:nvPr/>
          </p:nvGraphicFramePr>
          <p:xfrm>
            <a:off x="1432094" y="2785557"/>
            <a:ext cx="348457" cy="2568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8357" name="Equation" r:id="rId9" imgW="355446" imgH="228501" progId="Equation.3">
                    <p:embed/>
                  </p:oleObj>
                </mc:Choice>
                <mc:Fallback>
                  <p:oleObj name="Equation" r:id="rId9" imgW="355446" imgH="228501" progId="Equation.3">
                    <p:embed/>
                    <p:pic>
                      <p:nvPicPr>
                        <p:cNvPr id="0" name="Object 17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32094" y="2785557"/>
                          <a:ext cx="348457" cy="256862"/>
                        </a:xfrm>
                        <a:prstGeom prst="rect">
                          <a:avLst/>
                        </a:prstGeom>
                        <a:solidFill>
                          <a:srgbClr val="FFFF66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7408" name="Object 176"/>
            <p:cNvGraphicFramePr>
              <a:graphicFrameLocks noChangeAspect="1"/>
            </p:cNvGraphicFramePr>
            <p:nvPr/>
          </p:nvGraphicFramePr>
          <p:xfrm>
            <a:off x="1476848" y="3753036"/>
            <a:ext cx="373206" cy="2568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8358" name="Equation" r:id="rId11" imgW="381000" imgH="228600" progId="Equation.3">
                    <p:embed/>
                  </p:oleObj>
                </mc:Choice>
                <mc:Fallback>
                  <p:oleObj name="Equation" r:id="rId11" imgW="381000" imgH="228600" progId="Equation.3">
                    <p:embed/>
                    <p:pic>
                      <p:nvPicPr>
                        <p:cNvPr id="0" name="Object 17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76848" y="3753036"/>
                          <a:ext cx="373206" cy="256862"/>
                        </a:xfrm>
                        <a:prstGeom prst="rect">
                          <a:avLst/>
                        </a:prstGeom>
                        <a:solidFill>
                          <a:srgbClr val="FFFF66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209" name="Straight Arrow Connector 208"/>
            <p:cNvCxnSpPr/>
            <p:nvPr/>
          </p:nvCxnSpPr>
          <p:spPr bwMode="auto">
            <a:xfrm flipH="1">
              <a:off x="1812959" y="4365326"/>
              <a:ext cx="465085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rgbClr val="FFFF66"/>
              </a:solidFill>
              <a:prstDash val="solid"/>
              <a:round/>
              <a:headEnd type="none" w="sm" len="sm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57410" name="Group 55"/>
            <p:cNvGrpSpPr>
              <a:grpSpLocks/>
            </p:cNvGrpSpPr>
            <p:nvPr/>
          </p:nvGrpSpPr>
          <p:grpSpPr bwMode="auto">
            <a:xfrm>
              <a:off x="4189918" y="4113076"/>
              <a:ext cx="361626" cy="468052"/>
              <a:chOff x="1008" y="2092"/>
              <a:chExt cx="288" cy="288"/>
            </a:xfrm>
          </p:grpSpPr>
          <p:sp>
            <p:nvSpPr>
              <p:cNvPr id="295" name="Rectangle 56"/>
              <p:cNvSpPr>
                <a:spLocks noChangeArrowheads="1"/>
              </p:cNvSpPr>
              <p:nvPr/>
            </p:nvSpPr>
            <p:spPr bwMode="auto">
              <a:xfrm>
                <a:off x="1005" y="2092"/>
                <a:ext cx="288" cy="288"/>
              </a:xfrm>
              <a:prstGeom prst="rect">
                <a:avLst/>
              </a:prstGeom>
              <a:noFill/>
              <a:ln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graphicFrame>
            <p:nvGraphicFramePr>
              <p:cNvPr id="57544" name="Object 57"/>
              <p:cNvGraphicFramePr>
                <a:graphicFrameLocks noChangeAspect="1"/>
              </p:cNvGraphicFramePr>
              <p:nvPr/>
            </p:nvGraphicFramePr>
            <p:xfrm>
              <a:off x="1056" y="2112"/>
              <a:ext cx="208" cy="24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8359" name="Equation" r:id="rId13" imgW="139579" imgH="164957" progId="Equation.3">
                      <p:embed/>
                    </p:oleObj>
                  </mc:Choice>
                  <mc:Fallback>
                    <p:oleObj name="Equation" r:id="rId13" imgW="139579" imgH="164957" progId="Equation.3">
                      <p:embed/>
                      <p:pic>
                        <p:nvPicPr>
                          <p:cNvPr id="0" name="Object 5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056" y="2112"/>
                            <a:ext cx="208" cy="244"/>
                          </a:xfrm>
                          <a:prstGeom prst="rect">
                            <a:avLst/>
                          </a:prstGeom>
                          <a:solidFill>
                            <a:srgbClr val="FFFF66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247" name="Line 103"/>
            <p:cNvSpPr>
              <a:spLocks noChangeShapeType="1"/>
            </p:cNvSpPr>
            <p:nvPr/>
          </p:nvSpPr>
          <p:spPr bwMode="auto">
            <a:xfrm flipV="1">
              <a:off x="2639953" y="4328818"/>
              <a:ext cx="439687" cy="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triangl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53" name="Line 119"/>
            <p:cNvSpPr>
              <a:spLocks noChangeShapeType="1"/>
            </p:cNvSpPr>
            <p:nvPr/>
          </p:nvSpPr>
          <p:spPr bwMode="auto">
            <a:xfrm flipH="1">
              <a:off x="2924083" y="4328818"/>
              <a:ext cx="0" cy="323814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54" name="Line 123"/>
            <p:cNvSpPr>
              <a:spLocks noChangeShapeType="1"/>
            </p:cNvSpPr>
            <p:nvPr/>
          </p:nvSpPr>
          <p:spPr bwMode="auto">
            <a:xfrm>
              <a:off x="2195503" y="2060532"/>
              <a:ext cx="1246046" cy="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56" name="Rectangle 180"/>
            <p:cNvSpPr>
              <a:spLocks noChangeArrowheads="1"/>
            </p:cNvSpPr>
            <p:nvPr/>
          </p:nvSpPr>
          <p:spPr bwMode="auto">
            <a:xfrm flipH="1">
              <a:off x="3052656" y="1773227"/>
              <a:ext cx="1066679" cy="2771467"/>
            </a:xfrm>
            <a:prstGeom prst="rect">
              <a:avLst/>
            </a:prstGeom>
            <a:solidFill>
              <a:srgbClr val="FFFF66">
                <a:alpha val="50000"/>
              </a:srgbClr>
            </a:solidFill>
            <a:ln w="38100">
              <a:solidFill>
                <a:schemeClr val="bg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grpSp>
          <p:nvGrpSpPr>
            <p:cNvPr id="57415" name="Group 88"/>
            <p:cNvGrpSpPr>
              <a:grpSpLocks/>
            </p:cNvGrpSpPr>
            <p:nvPr/>
          </p:nvGrpSpPr>
          <p:grpSpPr bwMode="auto">
            <a:xfrm>
              <a:off x="3435495" y="4155246"/>
              <a:ext cx="273223" cy="379312"/>
              <a:chOff x="1824" y="2317"/>
              <a:chExt cx="288" cy="355"/>
            </a:xfrm>
          </p:grpSpPr>
          <p:sp>
            <p:nvSpPr>
              <p:cNvPr id="291" name="Oval 89"/>
              <p:cNvSpPr>
                <a:spLocks noChangeArrowheads="1"/>
              </p:cNvSpPr>
              <p:nvPr/>
            </p:nvSpPr>
            <p:spPr bwMode="auto">
              <a:xfrm>
                <a:off x="1824" y="2353"/>
                <a:ext cx="288" cy="287"/>
              </a:xfrm>
              <a:prstGeom prst="ellipse">
                <a:avLst/>
              </a:prstGeom>
              <a:noFill/>
              <a:ln w="9525">
                <a:solidFill>
                  <a:srgbClr val="FFFF66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92" name="Text Box 90"/>
              <p:cNvSpPr txBox="1">
                <a:spLocks noChangeArrowheads="1"/>
              </p:cNvSpPr>
              <p:nvPr/>
            </p:nvSpPr>
            <p:spPr bwMode="auto">
              <a:xfrm>
                <a:off x="1869" y="2319"/>
                <a:ext cx="218" cy="35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 sz="1800" b="0" dirty="0">
                    <a:solidFill>
                      <a:srgbClr val="FFFF66"/>
                    </a:solidFill>
                    <a:cs typeface="+mn-cs"/>
                  </a:rPr>
                  <a:t>x</a:t>
                </a:r>
              </a:p>
            </p:txBody>
          </p:sp>
        </p:grpSp>
        <p:grpSp>
          <p:nvGrpSpPr>
            <p:cNvPr id="57416" name="Group 91"/>
            <p:cNvGrpSpPr>
              <a:grpSpLocks/>
            </p:cNvGrpSpPr>
            <p:nvPr/>
          </p:nvGrpSpPr>
          <p:grpSpPr bwMode="auto">
            <a:xfrm>
              <a:off x="3435495" y="1843332"/>
              <a:ext cx="273223" cy="379488"/>
              <a:chOff x="1824" y="2319"/>
              <a:chExt cx="288" cy="354"/>
            </a:xfrm>
          </p:grpSpPr>
          <p:sp>
            <p:nvSpPr>
              <p:cNvPr id="289" name="Oval 92"/>
              <p:cNvSpPr>
                <a:spLocks noChangeArrowheads="1"/>
              </p:cNvSpPr>
              <p:nvPr/>
            </p:nvSpPr>
            <p:spPr bwMode="auto">
              <a:xfrm>
                <a:off x="1824" y="2351"/>
                <a:ext cx="288" cy="286"/>
              </a:xfrm>
              <a:prstGeom prst="ellipse">
                <a:avLst/>
              </a:prstGeom>
              <a:noFill/>
              <a:ln w="9525">
                <a:solidFill>
                  <a:srgbClr val="FFFF66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90" name="Text Box 93"/>
              <p:cNvSpPr txBox="1">
                <a:spLocks noChangeArrowheads="1"/>
              </p:cNvSpPr>
              <p:nvPr/>
            </p:nvSpPr>
            <p:spPr bwMode="auto">
              <a:xfrm>
                <a:off x="1869" y="2319"/>
                <a:ext cx="218" cy="3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 sz="1800" b="0" dirty="0">
                    <a:solidFill>
                      <a:srgbClr val="FFFF66"/>
                    </a:solidFill>
                    <a:cs typeface="+mn-cs"/>
                  </a:rPr>
                  <a:t>x</a:t>
                </a:r>
              </a:p>
            </p:txBody>
          </p:sp>
        </p:grpSp>
        <p:sp>
          <p:nvSpPr>
            <p:cNvPr id="259" name="Line 94"/>
            <p:cNvSpPr>
              <a:spLocks noChangeShapeType="1"/>
            </p:cNvSpPr>
            <p:nvPr/>
          </p:nvSpPr>
          <p:spPr bwMode="auto">
            <a:xfrm>
              <a:off x="3725680" y="2060532"/>
              <a:ext cx="90477" cy="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60" name="Line 102"/>
            <p:cNvSpPr>
              <a:spLocks noChangeShapeType="1"/>
            </p:cNvSpPr>
            <p:nvPr/>
          </p:nvSpPr>
          <p:spPr bwMode="auto">
            <a:xfrm>
              <a:off x="3336786" y="3104991"/>
              <a:ext cx="180954" cy="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grpSp>
          <p:nvGrpSpPr>
            <p:cNvPr id="57419" name="Group 104"/>
            <p:cNvGrpSpPr>
              <a:grpSpLocks/>
            </p:cNvGrpSpPr>
            <p:nvPr/>
          </p:nvGrpSpPr>
          <p:grpSpPr bwMode="auto">
            <a:xfrm flipH="1">
              <a:off x="3071199" y="2973755"/>
              <a:ext cx="273223" cy="379488"/>
              <a:chOff x="1824" y="2319"/>
              <a:chExt cx="288" cy="354"/>
            </a:xfrm>
          </p:grpSpPr>
          <p:sp>
            <p:nvSpPr>
              <p:cNvPr id="287" name="Oval 105"/>
              <p:cNvSpPr>
                <a:spLocks noChangeArrowheads="1"/>
              </p:cNvSpPr>
              <p:nvPr/>
            </p:nvSpPr>
            <p:spPr bwMode="auto">
              <a:xfrm>
                <a:off x="1824" y="2351"/>
                <a:ext cx="288" cy="286"/>
              </a:xfrm>
              <a:prstGeom prst="ellipse">
                <a:avLst/>
              </a:prstGeom>
              <a:noFill/>
              <a:ln w="9525">
                <a:solidFill>
                  <a:srgbClr val="FFFF66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88" name="Text Box 106"/>
              <p:cNvSpPr txBox="1">
                <a:spLocks noChangeArrowheads="1"/>
              </p:cNvSpPr>
              <p:nvPr/>
            </p:nvSpPr>
            <p:spPr bwMode="auto">
              <a:xfrm>
                <a:off x="1852" y="2319"/>
                <a:ext cx="219" cy="3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 sz="1800" b="0" dirty="0">
                    <a:solidFill>
                      <a:srgbClr val="FFFF66"/>
                    </a:solidFill>
                    <a:cs typeface="+mn-cs"/>
                  </a:rPr>
                  <a:t>x</a:t>
                </a:r>
              </a:p>
            </p:txBody>
          </p:sp>
        </p:grpSp>
        <p:grpSp>
          <p:nvGrpSpPr>
            <p:cNvPr id="57420" name="Group 107"/>
            <p:cNvGrpSpPr>
              <a:grpSpLocks/>
            </p:cNvGrpSpPr>
            <p:nvPr/>
          </p:nvGrpSpPr>
          <p:grpSpPr bwMode="auto">
            <a:xfrm flipH="1">
              <a:off x="3071199" y="4156316"/>
              <a:ext cx="273223" cy="379312"/>
              <a:chOff x="1585" y="2798"/>
              <a:chExt cx="288" cy="355"/>
            </a:xfrm>
          </p:grpSpPr>
          <p:sp>
            <p:nvSpPr>
              <p:cNvPr id="285" name="Oval 108"/>
              <p:cNvSpPr>
                <a:spLocks noChangeArrowheads="1"/>
              </p:cNvSpPr>
              <p:nvPr/>
            </p:nvSpPr>
            <p:spPr bwMode="auto">
              <a:xfrm>
                <a:off x="1585" y="2830"/>
                <a:ext cx="288" cy="287"/>
              </a:xfrm>
              <a:prstGeom prst="ellipse">
                <a:avLst/>
              </a:prstGeom>
              <a:noFill/>
              <a:ln w="9525">
                <a:solidFill>
                  <a:srgbClr val="FFFF66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86" name="Text Box 109"/>
              <p:cNvSpPr txBox="1">
                <a:spLocks noChangeArrowheads="1"/>
              </p:cNvSpPr>
              <p:nvPr/>
            </p:nvSpPr>
            <p:spPr bwMode="auto">
              <a:xfrm>
                <a:off x="1603" y="2798"/>
                <a:ext cx="248" cy="35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 sz="1800" b="0" dirty="0">
                    <a:solidFill>
                      <a:srgbClr val="FFFF66"/>
                    </a:solidFill>
                    <a:cs typeface="+mn-cs"/>
                  </a:rPr>
                  <a:t>+</a:t>
                </a:r>
              </a:p>
            </p:txBody>
          </p:sp>
        </p:grpSp>
        <p:sp>
          <p:nvSpPr>
            <p:cNvPr id="263" name="Line 110"/>
            <p:cNvSpPr>
              <a:spLocks noChangeShapeType="1"/>
            </p:cNvSpPr>
            <p:nvPr/>
          </p:nvSpPr>
          <p:spPr bwMode="auto">
            <a:xfrm flipH="1">
              <a:off x="3208214" y="3317692"/>
              <a:ext cx="0" cy="873028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64" name="Line 111"/>
            <p:cNvSpPr>
              <a:spLocks noChangeShapeType="1"/>
            </p:cNvSpPr>
            <p:nvPr/>
          </p:nvSpPr>
          <p:spPr bwMode="auto">
            <a:xfrm flipH="1">
              <a:off x="3208214" y="2031960"/>
              <a:ext cx="0" cy="976204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66" name="Line 122"/>
            <p:cNvSpPr>
              <a:spLocks noChangeShapeType="1"/>
            </p:cNvSpPr>
            <p:nvPr/>
          </p:nvSpPr>
          <p:spPr bwMode="auto">
            <a:xfrm flipH="1">
              <a:off x="3344723" y="4346278"/>
              <a:ext cx="90477" cy="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67" name="Line 124"/>
            <p:cNvSpPr>
              <a:spLocks noChangeShapeType="1"/>
            </p:cNvSpPr>
            <p:nvPr/>
          </p:nvSpPr>
          <p:spPr bwMode="auto">
            <a:xfrm>
              <a:off x="3571710" y="3985956"/>
              <a:ext cx="0" cy="204764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68" name="Line 125"/>
            <p:cNvSpPr>
              <a:spLocks noChangeShapeType="1"/>
            </p:cNvSpPr>
            <p:nvPr/>
          </p:nvSpPr>
          <p:spPr bwMode="auto">
            <a:xfrm>
              <a:off x="3571710" y="2185931"/>
              <a:ext cx="0" cy="206352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triangl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graphicFrame>
          <p:nvGraphicFramePr>
            <p:cNvPr id="57426" name="Object 126"/>
            <p:cNvGraphicFramePr>
              <a:graphicFrameLocks noChangeAspect="1"/>
            </p:cNvGraphicFramePr>
            <p:nvPr/>
          </p:nvGraphicFramePr>
          <p:xfrm>
            <a:off x="3395663" y="2371725"/>
            <a:ext cx="360362" cy="228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8360" name="Equation" r:id="rId14" imgW="368300" imgH="203200" progId="Equation.3">
                    <p:embed/>
                  </p:oleObj>
                </mc:Choice>
                <mc:Fallback>
                  <p:oleObj name="Equation" r:id="rId14" imgW="368300" imgH="203200" progId="Equation.3">
                    <p:embed/>
                    <p:pic>
                      <p:nvPicPr>
                        <p:cNvPr id="0" name="Object 12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95663" y="2371725"/>
                          <a:ext cx="360362" cy="228600"/>
                        </a:xfrm>
                        <a:prstGeom prst="rect">
                          <a:avLst/>
                        </a:prstGeom>
                        <a:solidFill>
                          <a:srgbClr val="FFFF66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57427" name="Group 135"/>
            <p:cNvGrpSpPr>
              <a:grpSpLocks/>
            </p:cNvGrpSpPr>
            <p:nvPr/>
          </p:nvGrpSpPr>
          <p:grpSpPr bwMode="auto">
            <a:xfrm flipH="1">
              <a:off x="3799792" y="1843334"/>
              <a:ext cx="273223" cy="379488"/>
              <a:chOff x="1585" y="2799"/>
              <a:chExt cx="288" cy="354"/>
            </a:xfrm>
          </p:grpSpPr>
          <p:sp>
            <p:nvSpPr>
              <p:cNvPr id="283" name="Oval 136"/>
              <p:cNvSpPr>
                <a:spLocks noChangeArrowheads="1"/>
              </p:cNvSpPr>
              <p:nvPr/>
            </p:nvSpPr>
            <p:spPr bwMode="auto">
              <a:xfrm>
                <a:off x="1585" y="2831"/>
                <a:ext cx="288" cy="286"/>
              </a:xfrm>
              <a:prstGeom prst="ellipse">
                <a:avLst/>
              </a:prstGeom>
              <a:noFill/>
              <a:ln w="9525">
                <a:solidFill>
                  <a:srgbClr val="FFFF66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84" name="Text Box 137"/>
              <p:cNvSpPr txBox="1">
                <a:spLocks noChangeArrowheads="1"/>
              </p:cNvSpPr>
              <p:nvPr/>
            </p:nvSpPr>
            <p:spPr bwMode="auto">
              <a:xfrm>
                <a:off x="1603" y="2799"/>
                <a:ext cx="248" cy="3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 sz="1800" b="0" dirty="0">
                    <a:solidFill>
                      <a:srgbClr val="FFFF66"/>
                    </a:solidFill>
                    <a:cs typeface="+mn-cs"/>
                  </a:rPr>
                  <a:t>+</a:t>
                </a:r>
              </a:p>
            </p:txBody>
          </p:sp>
        </p:grpSp>
        <p:sp>
          <p:nvSpPr>
            <p:cNvPr id="271" name="Line 138"/>
            <p:cNvSpPr>
              <a:spLocks noChangeShapeType="1"/>
            </p:cNvSpPr>
            <p:nvPr/>
          </p:nvSpPr>
          <p:spPr bwMode="auto">
            <a:xfrm flipV="1">
              <a:off x="3936793" y="3317692"/>
              <a:ext cx="0" cy="1028586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72" name="Oval 139"/>
            <p:cNvSpPr>
              <a:spLocks noChangeArrowheads="1"/>
            </p:cNvSpPr>
            <p:nvPr/>
          </p:nvSpPr>
          <p:spPr bwMode="auto">
            <a:xfrm flipH="1">
              <a:off x="3905047" y="4316119"/>
              <a:ext cx="63493" cy="85715"/>
            </a:xfrm>
            <a:prstGeom prst="ellipse">
              <a:avLst/>
            </a:prstGeom>
            <a:solidFill>
              <a:srgbClr val="FFFF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FFFF66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grpSp>
          <p:nvGrpSpPr>
            <p:cNvPr id="57430" name="Group 140"/>
            <p:cNvGrpSpPr>
              <a:grpSpLocks/>
            </p:cNvGrpSpPr>
            <p:nvPr/>
          </p:nvGrpSpPr>
          <p:grpSpPr bwMode="auto">
            <a:xfrm flipH="1">
              <a:off x="3799792" y="2974882"/>
              <a:ext cx="273223" cy="379487"/>
              <a:chOff x="1824" y="2320"/>
              <a:chExt cx="288" cy="354"/>
            </a:xfrm>
          </p:grpSpPr>
          <p:sp>
            <p:nvSpPr>
              <p:cNvPr id="281" name="Oval 141"/>
              <p:cNvSpPr>
                <a:spLocks noChangeArrowheads="1"/>
              </p:cNvSpPr>
              <p:nvPr/>
            </p:nvSpPr>
            <p:spPr bwMode="auto">
              <a:xfrm>
                <a:off x="1824" y="2353"/>
                <a:ext cx="288" cy="286"/>
              </a:xfrm>
              <a:prstGeom prst="ellipse">
                <a:avLst/>
              </a:prstGeom>
              <a:noFill/>
              <a:ln w="9525">
                <a:solidFill>
                  <a:srgbClr val="FFFF66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82" name="Text Box 142"/>
              <p:cNvSpPr txBox="1">
                <a:spLocks noChangeArrowheads="1"/>
              </p:cNvSpPr>
              <p:nvPr/>
            </p:nvSpPr>
            <p:spPr bwMode="auto">
              <a:xfrm>
                <a:off x="1866" y="2320"/>
                <a:ext cx="218" cy="3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 sz="1800" b="0" dirty="0">
                    <a:solidFill>
                      <a:srgbClr val="FFFF66"/>
                    </a:solidFill>
                    <a:cs typeface="+mn-cs"/>
                  </a:rPr>
                  <a:t>x</a:t>
                </a:r>
              </a:p>
            </p:txBody>
          </p:sp>
        </p:grpSp>
        <p:sp>
          <p:nvSpPr>
            <p:cNvPr id="274" name="Line 143"/>
            <p:cNvSpPr>
              <a:spLocks noChangeShapeType="1"/>
            </p:cNvSpPr>
            <p:nvPr/>
          </p:nvSpPr>
          <p:spPr bwMode="auto">
            <a:xfrm flipV="1">
              <a:off x="3936793" y="2185931"/>
              <a:ext cx="0" cy="822234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75" name="Line 144"/>
            <p:cNvSpPr>
              <a:spLocks noChangeShapeType="1"/>
            </p:cNvSpPr>
            <p:nvPr/>
          </p:nvSpPr>
          <p:spPr bwMode="auto">
            <a:xfrm>
              <a:off x="3647901" y="3212929"/>
              <a:ext cx="163494" cy="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graphicFrame>
          <p:nvGraphicFramePr>
            <p:cNvPr id="57433" name="Object 174"/>
            <p:cNvGraphicFramePr>
              <a:graphicFrameLocks noChangeAspect="1"/>
            </p:cNvGraphicFramePr>
            <p:nvPr/>
          </p:nvGraphicFramePr>
          <p:xfrm>
            <a:off x="3444875" y="3275013"/>
            <a:ext cx="344488" cy="1841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8361" name="Equation" r:id="rId16" imgW="444500" imgH="203200" progId="Equation.3">
                    <p:embed/>
                  </p:oleObj>
                </mc:Choice>
                <mc:Fallback>
                  <p:oleObj name="Equation" r:id="rId16" imgW="444500" imgH="203200" progId="Equation.3">
                    <p:embed/>
                    <p:pic>
                      <p:nvPicPr>
                        <p:cNvPr id="0" name="Object 17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44875" y="3275013"/>
                          <a:ext cx="344488" cy="184150"/>
                        </a:xfrm>
                        <a:prstGeom prst="rect">
                          <a:avLst/>
                        </a:prstGeom>
                        <a:solidFill>
                          <a:srgbClr val="FFFF66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7434" name="Object 175"/>
            <p:cNvGraphicFramePr>
              <a:graphicFrameLocks noChangeAspect="1"/>
            </p:cNvGraphicFramePr>
            <p:nvPr/>
          </p:nvGraphicFramePr>
          <p:xfrm>
            <a:off x="3351213" y="2798763"/>
            <a:ext cx="334962" cy="2270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8362" name="Equation" r:id="rId18" imgW="342900" imgH="203200" progId="Equation.3">
                    <p:embed/>
                  </p:oleObj>
                </mc:Choice>
                <mc:Fallback>
                  <p:oleObj name="Equation" r:id="rId18" imgW="342900" imgH="203200" progId="Equation.3">
                    <p:embed/>
                    <p:pic>
                      <p:nvPicPr>
                        <p:cNvPr id="0" name="Object 17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51213" y="2798763"/>
                          <a:ext cx="334962" cy="227012"/>
                        </a:xfrm>
                        <a:prstGeom prst="rect">
                          <a:avLst/>
                        </a:prstGeom>
                        <a:solidFill>
                          <a:srgbClr val="FFFF66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7435" name="Object 176"/>
            <p:cNvGraphicFramePr>
              <a:graphicFrameLocks noChangeAspect="1"/>
            </p:cNvGraphicFramePr>
            <p:nvPr/>
          </p:nvGraphicFramePr>
          <p:xfrm>
            <a:off x="3395663" y="3765550"/>
            <a:ext cx="360362" cy="228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8363" name="Equation" r:id="rId20" imgW="368300" imgH="203200" progId="Equation.3">
                    <p:embed/>
                  </p:oleObj>
                </mc:Choice>
                <mc:Fallback>
                  <p:oleObj name="Equation" r:id="rId20" imgW="368300" imgH="203200" progId="Equation.3">
                    <p:embed/>
                    <p:pic>
                      <p:nvPicPr>
                        <p:cNvPr id="0" name="Object 17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95663" y="3765550"/>
                          <a:ext cx="360362" cy="228600"/>
                        </a:xfrm>
                        <a:prstGeom prst="rect">
                          <a:avLst/>
                        </a:prstGeom>
                        <a:solidFill>
                          <a:srgbClr val="FFFF66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280" name="Straight Arrow Connector 279"/>
            <p:cNvCxnSpPr/>
            <p:nvPr/>
          </p:nvCxnSpPr>
          <p:spPr bwMode="auto">
            <a:xfrm flipH="1">
              <a:off x="3725680" y="4365326"/>
              <a:ext cx="463497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rgbClr val="FFFF66"/>
              </a:solidFill>
              <a:prstDash val="solid"/>
              <a:round/>
              <a:headEnd type="none" w="sm" len="sm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57437" name="Group 55"/>
            <p:cNvGrpSpPr>
              <a:grpSpLocks/>
            </p:cNvGrpSpPr>
            <p:nvPr/>
          </p:nvGrpSpPr>
          <p:grpSpPr bwMode="auto">
            <a:xfrm>
              <a:off x="6102245" y="4113076"/>
              <a:ext cx="361626" cy="468052"/>
              <a:chOff x="1008" y="2092"/>
              <a:chExt cx="288" cy="288"/>
            </a:xfrm>
          </p:grpSpPr>
          <p:sp>
            <p:nvSpPr>
              <p:cNvPr id="349" name="Rectangle 56"/>
              <p:cNvSpPr>
                <a:spLocks noChangeArrowheads="1"/>
              </p:cNvSpPr>
              <p:nvPr/>
            </p:nvSpPr>
            <p:spPr bwMode="auto">
              <a:xfrm>
                <a:off x="1008" y="2092"/>
                <a:ext cx="288" cy="288"/>
              </a:xfrm>
              <a:prstGeom prst="rect">
                <a:avLst/>
              </a:prstGeom>
              <a:noFill/>
              <a:ln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graphicFrame>
            <p:nvGraphicFramePr>
              <p:cNvPr id="57530" name="Object 57"/>
              <p:cNvGraphicFramePr>
                <a:graphicFrameLocks noChangeAspect="1"/>
              </p:cNvGraphicFramePr>
              <p:nvPr/>
            </p:nvGraphicFramePr>
            <p:xfrm>
              <a:off x="1056" y="2112"/>
              <a:ext cx="208" cy="24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8364" name="Equation" r:id="rId22" imgW="139579" imgH="164957" progId="Equation.3">
                      <p:embed/>
                    </p:oleObj>
                  </mc:Choice>
                  <mc:Fallback>
                    <p:oleObj name="Equation" r:id="rId22" imgW="139579" imgH="164957" progId="Equation.3">
                      <p:embed/>
                      <p:pic>
                        <p:nvPicPr>
                          <p:cNvPr id="0" name="Object 5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056" y="2112"/>
                            <a:ext cx="208" cy="244"/>
                          </a:xfrm>
                          <a:prstGeom prst="rect">
                            <a:avLst/>
                          </a:prstGeom>
                          <a:solidFill>
                            <a:srgbClr val="FFFF66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301" name="Line 103"/>
            <p:cNvSpPr>
              <a:spLocks noChangeShapeType="1"/>
            </p:cNvSpPr>
            <p:nvPr/>
          </p:nvSpPr>
          <p:spPr bwMode="auto">
            <a:xfrm flipV="1">
              <a:off x="4552673" y="4328818"/>
              <a:ext cx="438100" cy="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triangl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07" name="Line 119"/>
            <p:cNvSpPr>
              <a:spLocks noChangeShapeType="1"/>
            </p:cNvSpPr>
            <p:nvPr/>
          </p:nvSpPr>
          <p:spPr bwMode="auto">
            <a:xfrm flipH="1">
              <a:off x="4836804" y="4328818"/>
              <a:ext cx="0" cy="323814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08" name="Line 123"/>
            <p:cNvSpPr>
              <a:spLocks noChangeShapeType="1"/>
            </p:cNvSpPr>
            <p:nvPr/>
          </p:nvSpPr>
          <p:spPr bwMode="auto">
            <a:xfrm flipV="1">
              <a:off x="4108224" y="2060532"/>
              <a:ext cx="1244459" cy="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10" name="Rectangle 180"/>
            <p:cNvSpPr>
              <a:spLocks noChangeArrowheads="1"/>
            </p:cNvSpPr>
            <p:nvPr/>
          </p:nvSpPr>
          <p:spPr bwMode="auto">
            <a:xfrm flipH="1">
              <a:off x="4965377" y="1773227"/>
              <a:ext cx="1065092" cy="2771467"/>
            </a:xfrm>
            <a:prstGeom prst="rect">
              <a:avLst/>
            </a:prstGeom>
            <a:solidFill>
              <a:srgbClr val="FFFF66">
                <a:alpha val="50000"/>
              </a:srgbClr>
            </a:solidFill>
            <a:ln w="38100">
              <a:solidFill>
                <a:schemeClr val="bg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grpSp>
          <p:nvGrpSpPr>
            <p:cNvPr id="57442" name="Group 88"/>
            <p:cNvGrpSpPr>
              <a:grpSpLocks/>
            </p:cNvGrpSpPr>
            <p:nvPr/>
          </p:nvGrpSpPr>
          <p:grpSpPr bwMode="auto">
            <a:xfrm>
              <a:off x="5347822" y="4155246"/>
              <a:ext cx="273223" cy="379312"/>
              <a:chOff x="1824" y="2317"/>
              <a:chExt cx="288" cy="355"/>
            </a:xfrm>
          </p:grpSpPr>
          <p:sp>
            <p:nvSpPr>
              <p:cNvPr id="345" name="Oval 89"/>
              <p:cNvSpPr>
                <a:spLocks noChangeArrowheads="1"/>
              </p:cNvSpPr>
              <p:nvPr/>
            </p:nvSpPr>
            <p:spPr bwMode="auto">
              <a:xfrm>
                <a:off x="1824" y="2353"/>
                <a:ext cx="288" cy="287"/>
              </a:xfrm>
              <a:prstGeom prst="ellipse">
                <a:avLst/>
              </a:prstGeom>
              <a:noFill/>
              <a:ln w="9525">
                <a:solidFill>
                  <a:srgbClr val="FFFF66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46" name="Text Box 90"/>
              <p:cNvSpPr txBox="1">
                <a:spLocks noChangeArrowheads="1"/>
              </p:cNvSpPr>
              <p:nvPr/>
            </p:nvSpPr>
            <p:spPr bwMode="auto">
              <a:xfrm>
                <a:off x="1869" y="2319"/>
                <a:ext cx="218" cy="35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 sz="1800" b="0" dirty="0">
                    <a:solidFill>
                      <a:srgbClr val="FFFF66"/>
                    </a:solidFill>
                    <a:cs typeface="+mn-cs"/>
                  </a:rPr>
                  <a:t>x</a:t>
                </a:r>
              </a:p>
            </p:txBody>
          </p:sp>
        </p:grpSp>
        <p:grpSp>
          <p:nvGrpSpPr>
            <p:cNvPr id="57443" name="Group 91"/>
            <p:cNvGrpSpPr>
              <a:grpSpLocks/>
            </p:cNvGrpSpPr>
            <p:nvPr/>
          </p:nvGrpSpPr>
          <p:grpSpPr bwMode="auto">
            <a:xfrm>
              <a:off x="5347822" y="1843332"/>
              <a:ext cx="273223" cy="379488"/>
              <a:chOff x="1824" y="2319"/>
              <a:chExt cx="288" cy="354"/>
            </a:xfrm>
          </p:grpSpPr>
          <p:sp>
            <p:nvSpPr>
              <p:cNvPr id="343" name="Oval 92"/>
              <p:cNvSpPr>
                <a:spLocks noChangeArrowheads="1"/>
              </p:cNvSpPr>
              <p:nvPr/>
            </p:nvSpPr>
            <p:spPr bwMode="auto">
              <a:xfrm>
                <a:off x="1824" y="2351"/>
                <a:ext cx="288" cy="286"/>
              </a:xfrm>
              <a:prstGeom prst="ellipse">
                <a:avLst/>
              </a:prstGeom>
              <a:noFill/>
              <a:ln w="9525">
                <a:solidFill>
                  <a:srgbClr val="FFFF66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44" name="Text Box 93"/>
              <p:cNvSpPr txBox="1">
                <a:spLocks noChangeArrowheads="1"/>
              </p:cNvSpPr>
              <p:nvPr/>
            </p:nvSpPr>
            <p:spPr bwMode="auto">
              <a:xfrm>
                <a:off x="1869" y="2319"/>
                <a:ext cx="218" cy="3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 sz="1800" b="0" dirty="0">
                    <a:solidFill>
                      <a:srgbClr val="FFFF66"/>
                    </a:solidFill>
                    <a:cs typeface="+mn-cs"/>
                  </a:rPr>
                  <a:t>x</a:t>
                </a:r>
              </a:p>
            </p:txBody>
          </p:sp>
        </p:grpSp>
        <p:sp>
          <p:nvSpPr>
            <p:cNvPr id="313" name="Line 94"/>
            <p:cNvSpPr>
              <a:spLocks noChangeShapeType="1"/>
            </p:cNvSpPr>
            <p:nvPr/>
          </p:nvSpPr>
          <p:spPr bwMode="auto">
            <a:xfrm>
              <a:off x="5636814" y="2060532"/>
              <a:ext cx="92065" cy="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14" name="Line 102"/>
            <p:cNvSpPr>
              <a:spLocks noChangeShapeType="1"/>
            </p:cNvSpPr>
            <p:nvPr/>
          </p:nvSpPr>
          <p:spPr bwMode="auto">
            <a:xfrm>
              <a:off x="5249507" y="3104991"/>
              <a:ext cx="180954" cy="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grpSp>
          <p:nvGrpSpPr>
            <p:cNvPr id="57446" name="Group 104"/>
            <p:cNvGrpSpPr>
              <a:grpSpLocks/>
            </p:cNvGrpSpPr>
            <p:nvPr/>
          </p:nvGrpSpPr>
          <p:grpSpPr bwMode="auto">
            <a:xfrm flipH="1">
              <a:off x="4983526" y="2973755"/>
              <a:ext cx="273223" cy="379488"/>
              <a:chOff x="1824" y="2319"/>
              <a:chExt cx="288" cy="354"/>
            </a:xfrm>
          </p:grpSpPr>
          <p:sp>
            <p:nvSpPr>
              <p:cNvPr id="341" name="Oval 105"/>
              <p:cNvSpPr>
                <a:spLocks noChangeArrowheads="1"/>
              </p:cNvSpPr>
              <p:nvPr/>
            </p:nvSpPr>
            <p:spPr bwMode="auto">
              <a:xfrm>
                <a:off x="1822" y="2351"/>
                <a:ext cx="294" cy="286"/>
              </a:xfrm>
              <a:prstGeom prst="ellipse">
                <a:avLst/>
              </a:prstGeom>
              <a:noFill/>
              <a:ln w="9525">
                <a:solidFill>
                  <a:srgbClr val="FFFF66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42" name="Text Box 106"/>
              <p:cNvSpPr txBox="1">
                <a:spLocks noChangeArrowheads="1"/>
              </p:cNvSpPr>
              <p:nvPr/>
            </p:nvSpPr>
            <p:spPr bwMode="auto">
              <a:xfrm>
                <a:off x="1852" y="2319"/>
                <a:ext cx="219" cy="3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 sz="1800" b="0" dirty="0">
                    <a:solidFill>
                      <a:srgbClr val="FFFF66"/>
                    </a:solidFill>
                    <a:cs typeface="+mn-cs"/>
                  </a:rPr>
                  <a:t>x</a:t>
                </a:r>
              </a:p>
            </p:txBody>
          </p:sp>
        </p:grpSp>
        <p:grpSp>
          <p:nvGrpSpPr>
            <p:cNvPr id="57447" name="Group 107"/>
            <p:cNvGrpSpPr>
              <a:grpSpLocks/>
            </p:cNvGrpSpPr>
            <p:nvPr/>
          </p:nvGrpSpPr>
          <p:grpSpPr bwMode="auto">
            <a:xfrm flipH="1">
              <a:off x="4983526" y="4156316"/>
              <a:ext cx="273223" cy="379312"/>
              <a:chOff x="1585" y="2798"/>
              <a:chExt cx="288" cy="355"/>
            </a:xfrm>
          </p:grpSpPr>
          <p:sp>
            <p:nvSpPr>
              <p:cNvPr id="339" name="Oval 108"/>
              <p:cNvSpPr>
                <a:spLocks noChangeArrowheads="1"/>
              </p:cNvSpPr>
              <p:nvPr/>
            </p:nvSpPr>
            <p:spPr bwMode="auto">
              <a:xfrm>
                <a:off x="1583" y="2830"/>
                <a:ext cx="294" cy="287"/>
              </a:xfrm>
              <a:prstGeom prst="ellipse">
                <a:avLst/>
              </a:prstGeom>
              <a:noFill/>
              <a:ln w="9525">
                <a:solidFill>
                  <a:srgbClr val="FFFF66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40" name="Text Box 109"/>
              <p:cNvSpPr txBox="1">
                <a:spLocks noChangeArrowheads="1"/>
              </p:cNvSpPr>
              <p:nvPr/>
            </p:nvSpPr>
            <p:spPr bwMode="auto">
              <a:xfrm>
                <a:off x="1603" y="2798"/>
                <a:ext cx="249" cy="35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 sz="1800" b="0" dirty="0">
                    <a:solidFill>
                      <a:srgbClr val="FFFF66"/>
                    </a:solidFill>
                    <a:cs typeface="+mn-cs"/>
                  </a:rPr>
                  <a:t>+</a:t>
                </a:r>
              </a:p>
            </p:txBody>
          </p:sp>
        </p:grpSp>
        <p:sp>
          <p:nvSpPr>
            <p:cNvPr id="317" name="Line 110"/>
            <p:cNvSpPr>
              <a:spLocks noChangeShapeType="1"/>
            </p:cNvSpPr>
            <p:nvPr/>
          </p:nvSpPr>
          <p:spPr bwMode="auto">
            <a:xfrm flipH="1">
              <a:off x="5119347" y="3317692"/>
              <a:ext cx="0" cy="873028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18" name="Line 111"/>
            <p:cNvSpPr>
              <a:spLocks noChangeShapeType="1"/>
            </p:cNvSpPr>
            <p:nvPr/>
          </p:nvSpPr>
          <p:spPr bwMode="auto">
            <a:xfrm flipH="1">
              <a:off x="5119347" y="2031960"/>
              <a:ext cx="0" cy="976204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20" name="Line 122"/>
            <p:cNvSpPr>
              <a:spLocks noChangeShapeType="1"/>
            </p:cNvSpPr>
            <p:nvPr/>
          </p:nvSpPr>
          <p:spPr bwMode="auto">
            <a:xfrm flipH="1">
              <a:off x="5257444" y="4346278"/>
              <a:ext cx="90478" cy="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21" name="Line 124"/>
            <p:cNvSpPr>
              <a:spLocks noChangeShapeType="1"/>
            </p:cNvSpPr>
            <p:nvPr/>
          </p:nvSpPr>
          <p:spPr bwMode="auto">
            <a:xfrm>
              <a:off x="5484431" y="3985956"/>
              <a:ext cx="0" cy="204764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22" name="Line 125"/>
            <p:cNvSpPr>
              <a:spLocks noChangeShapeType="1"/>
            </p:cNvSpPr>
            <p:nvPr/>
          </p:nvSpPr>
          <p:spPr bwMode="auto">
            <a:xfrm>
              <a:off x="5484431" y="2185931"/>
              <a:ext cx="0" cy="206352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triangl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graphicFrame>
          <p:nvGraphicFramePr>
            <p:cNvPr id="57453" name="Object 126"/>
            <p:cNvGraphicFramePr>
              <a:graphicFrameLocks noChangeAspect="1"/>
            </p:cNvGraphicFramePr>
            <p:nvPr/>
          </p:nvGraphicFramePr>
          <p:xfrm>
            <a:off x="5302250" y="2371725"/>
            <a:ext cx="373063" cy="228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8365" name="Equation" r:id="rId23" imgW="381000" imgH="203200" progId="Equation.3">
                    <p:embed/>
                  </p:oleObj>
                </mc:Choice>
                <mc:Fallback>
                  <p:oleObj name="Equation" r:id="rId23" imgW="381000" imgH="203200" progId="Equation.3">
                    <p:embed/>
                    <p:pic>
                      <p:nvPicPr>
                        <p:cNvPr id="0" name="Object 12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02250" y="2371725"/>
                          <a:ext cx="373063" cy="228600"/>
                        </a:xfrm>
                        <a:prstGeom prst="rect">
                          <a:avLst/>
                        </a:prstGeom>
                        <a:solidFill>
                          <a:srgbClr val="FFFF66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57454" name="Group 135"/>
            <p:cNvGrpSpPr>
              <a:grpSpLocks/>
            </p:cNvGrpSpPr>
            <p:nvPr/>
          </p:nvGrpSpPr>
          <p:grpSpPr bwMode="auto">
            <a:xfrm flipH="1">
              <a:off x="5712119" y="1843334"/>
              <a:ext cx="273223" cy="379488"/>
              <a:chOff x="1585" y="2799"/>
              <a:chExt cx="288" cy="354"/>
            </a:xfrm>
          </p:grpSpPr>
          <p:sp>
            <p:nvSpPr>
              <p:cNvPr id="337" name="Oval 136"/>
              <p:cNvSpPr>
                <a:spLocks noChangeArrowheads="1"/>
              </p:cNvSpPr>
              <p:nvPr/>
            </p:nvSpPr>
            <p:spPr bwMode="auto">
              <a:xfrm>
                <a:off x="1583" y="2831"/>
                <a:ext cx="294" cy="286"/>
              </a:xfrm>
              <a:prstGeom prst="ellipse">
                <a:avLst/>
              </a:prstGeom>
              <a:noFill/>
              <a:ln w="9525">
                <a:solidFill>
                  <a:srgbClr val="FFFF66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38" name="Text Box 137"/>
              <p:cNvSpPr txBox="1">
                <a:spLocks noChangeArrowheads="1"/>
              </p:cNvSpPr>
              <p:nvPr/>
            </p:nvSpPr>
            <p:spPr bwMode="auto">
              <a:xfrm>
                <a:off x="1603" y="2799"/>
                <a:ext cx="249" cy="3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 sz="1800" b="0" dirty="0">
                    <a:solidFill>
                      <a:srgbClr val="FFFF66"/>
                    </a:solidFill>
                    <a:cs typeface="+mn-cs"/>
                  </a:rPr>
                  <a:t>+</a:t>
                </a:r>
              </a:p>
            </p:txBody>
          </p:sp>
        </p:grpSp>
        <p:sp>
          <p:nvSpPr>
            <p:cNvPr id="325" name="Line 138"/>
            <p:cNvSpPr>
              <a:spLocks noChangeShapeType="1"/>
            </p:cNvSpPr>
            <p:nvPr/>
          </p:nvSpPr>
          <p:spPr bwMode="auto">
            <a:xfrm flipV="1">
              <a:off x="5849515" y="3317692"/>
              <a:ext cx="0" cy="1028586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26" name="Oval 139"/>
            <p:cNvSpPr>
              <a:spLocks noChangeArrowheads="1"/>
            </p:cNvSpPr>
            <p:nvPr/>
          </p:nvSpPr>
          <p:spPr bwMode="auto">
            <a:xfrm flipH="1">
              <a:off x="5817768" y="4316119"/>
              <a:ext cx="61905" cy="85715"/>
            </a:xfrm>
            <a:prstGeom prst="ellipse">
              <a:avLst/>
            </a:prstGeom>
            <a:solidFill>
              <a:srgbClr val="FFFF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FFFF66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grpSp>
          <p:nvGrpSpPr>
            <p:cNvPr id="57457" name="Group 140"/>
            <p:cNvGrpSpPr>
              <a:grpSpLocks/>
            </p:cNvGrpSpPr>
            <p:nvPr/>
          </p:nvGrpSpPr>
          <p:grpSpPr bwMode="auto">
            <a:xfrm flipH="1">
              <a:off x="5712119" y="2974882"/>
              <a:ext cx="273223" cy="379487"/>
              <a:chOff x="1824" y="2320"/>
              <a:chExt cx="288" cy="354"/>
            </a:xfrm>
          </p:grpSpPr>
          <p:sp>
            <p:nvSpPr>
              <p:cNvPr id="335" name="Oval 141"/>
              <p:cNvSpPr>
                <a:spLocks noChangeArrowheads="1"/>
              </p:cNvSpPr>
              <p:nvPr/>
            </p:nvSpPr>
            <p:spPr bwMode="auto">
              <a:xfrm>
                <a:off x="1822" y="2353"/>
                <a:ext cx="294" cy="286"/>
              </a:xfrm>
              <a:prstGeom prst="ellipse">
                <a:avLst/>
              </a:prstGeom>
              <a:noFill/>
              <a:ln w="9525">
                <a:solidFill>
                  <a:srgbClr val="FFFF66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36" name="Text Box 142"/>
              <p:cNvSpPr txBox="1">
                <a:spLocks noChangeArrowheads="1"/>
              </p:cNvSpPr>
              <p:nvPr/>
            </p:nvSpPr>
            <p:spPr bwMode="auto">
              <a:xfrm>
                <a:off x="1865" y="2320"/>
                <a:ext cx="219" cy="3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 sz="1800" b="0" dirty="0">
                    <a:solidFill>
                      <a:srgbClr val="FFFF66"/>
                    </a:solidFill>
                    <a:cs typeface="+mn-cs"/>
                  </a:rPr>
                  <a:t>x</a:t>
                </a:r>
              </a:p>
            </p:txBody>
          </p:sp>
        </p:grpSp>
        <p:sp>
          <p:nvSpPr>
            <p:cNvPr id="328" name="Line 143"/>
            <p:cNvSpPr>
              <a:spLocks noChangeShapeType="1"/>
            </p:cNvSpPr>
            <p:nvPr/>
          </p:nvSpPr>
          <p:spPr bwMode="auto">
            <a:xfrm flipV="1">
              <a:off x="5849515" y="2185931"/>
              <a:ext cx="0" cy="822234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29" name="Line 144"/>
            <p:cNvSpPr>
              <a:spLocks noChangeShapeType="1"/>
            </p:cNvSpPr>
            <p:nvPr/>
          </p:nvSpPr>
          <p:spPr bwMode="auto">
            <a:xfrm>
              <a:off x="5559034" y="3212929"/>
              <a:ext cx="165081" cy="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graphicFrame>
          <p:nvGraphicFramePr>
            <p:cNvPr id="57460" name="Object 174"/>
            <p:cNvGraphicFramePr>
              <a:graphicFrameLocks noChangeAspect="1"/>
            </p:cNvGraphicFramePr>
            <p:nvPr/>
          </p:nvGraphicFramePr>
          <p:xfrm>
            <a:off x="5353050" y="3275013"/>
            <a:ext cx="354013" cy="1841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8366" name="Equation" r:id="rId25" imgW="457200" imgH="203200" progId="Equation.3">
                    <p:embed/>
                  </p:oleObj>
                </mc:Choice>
                <mc:Fallback>
                  <p:oleObj name="Equation" r:id="rId25" imgW="457200" imgH="203200" progId="Equation.3">
                    <p:embed/>
                    <p:pic>
                      <p:nvPicPr>
                        <p:cNvPr id="0" name="Object 17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53050" y="3275013"/>
                          <a:ext cx="354013" cy="184150"/>
                        </a:xfrm>
                        <a:prstGeom prst="rect">
                          <a:avLst/>
                        </a:prstGeom>
                        <a:solidFill>
                          <a:srgbClr val="FFFF66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7461" name="Object 175"/>
            <p:cNvGraphicFramePr>
              <a:graphicFrameLocks noChangeAspect="1"/>
            </p:cNvGraphicFramePr>
            <p:nvPr/>
          </p:nvGraphicFramePr>
          <p:xfrm>
            <a:off x="5256213" y="2798763"/>
            <a:ext cx="349250" cy="2270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8367" name="Equation" r:id="rId27" imgW="355600" imgH="203200" progId="Equation.3">
                    <p:embed/>
                  </p:oleObj>
                </mc:Choice>
                <mc:Fallback>
                  <p:oleObj name="Equation" r:id="rId27" imgW="355600" imgH="203200" progId="Equation.3">
                    <p:embed/>
                    <p:pic>
                      <p:nvPicPr>
                        <p:cNvPr id="0" name="Object 17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56213" y="2798763"/>
                          <a:ext cx="349250" cy="227012"/>
                        </a:xfrm>
                        <a:prstGeom prst="rect">
                          <a:avLst/>
                        </a:prstGeom>
                        <a:solidFill>
                          <a:srgbClr val="FFFF66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7462" name="Object 176"/>
            <p:cNvGraphicFramePr>
              <a:graphicFrameLocks noChangeAspect="1"/>
            </p:cNvGraphicFramePr>
            <p:nvPr/>
          </p:nvGraphicFramePr>
          <p:xfrm>
            <a:off x="5302250" y="3765550"/>
            <a:ext cx="373063" cy="228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0896" name="Equation" r:id="rId29" imgW="381000" imgH="203200" progId="Equation.3">
                    <p:embed/>
                  </p:oleObj>
                </mc:Choice>
                <mc:Fallback>
                  <p:oleObj name="Equation" r:id="rId29" imgW="381000" imgH="203200" progId="Equation.3">
                    <p:embed/>
                    <p:pic>
                      <p:nvPicPr>
                        <p:cNvPr id="0" name="Object 17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02250" y="3765550"/>
                          <a:ext cx="373063" cy="228600"/>
                        </a:xfrm>
                        <a:prstGeom prst="rect">
                          <a:avLst/>
                        </a:prstGeom>
                        <a:solidFill>
                          <a:srgbClr val="FFFF66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334" name="Straight Arrow Connector 333"/>
            <p:cNvCxnSpPr/>
            <p:nvPr/>
          </p:nvCxnSpPr>
          <p:spPr bwMode="auto">
            <a:xfrm flipH="1">
              <a:off x="5636814" y="4365326"/>
              <a:ext cx="465084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rgbClr val="FFFF66"/>
              </a:solidFill>
              <a:prstDash val="solid"/>
              <a:round/>
              <a:headEnd type="none" w="sm" len="sm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62" name="Line 123"/>
            <p:cNvSpPr>
              <a:spLocks noChangeShapeType="1"/>
            </p:cNvSpPr>
            <p:nvPr/>
          </p:nvSpPr>
          <p:spPr bwMode="auto">
            <a:xfrm>
              <a:off x="5986024" y="2060532"/>
              <a:ext cx="1279380" cy="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grpSp>
          <p:nvGrpSpPr>
            <p:cNvPr id="57465" name="Group 55"/>
            <p:cNvGrpSpPr>
              <a:grpSpLocks/>
            </p:cNvGrpSpPr>
            <p:nvPr/>
          </p:nvGrpSpPr>
          <p:grpSpPr bwMode="auto">
            <a:xfrm>
              <a:off x="8014572" y="4113076"/>
              <a:ext cx="361626" cy="468052"/>
              <a:chOff x="1008" y="2092"/>
              <a:chExt cx="288" cy="288"/>
            </a:xfrm>
          </p:grpSpPr>
          <p:sp>
            <p:nvSpPr>
              <p:cNvPr id="403" name="Rectangle 56"/>
              <p:cNvSpPr>
                <a:spLocks noChangeArrowheads="1"/>
              </p:cNvSpPr>
              <p:nvPr/>
            </p:nvSpPr>
            <p:spPr bwMode="auto">
              <a:xfrm>
                <a:off x="1008" y="2092"/>
                <a:ext cx="288" cy="288"/>
              </a:xfrm>
              <a:prstGeom prst="rect">
                <a:avLst/>
              </a:prstGeom>
              <a:noFill/>
              <a:ln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graphicFrame>
            <p:nvGraphicFramePr>
              <p:cNvPr id="57516" name="Object 57"/>
              <p:cNvGraphicFramePr>
                <a:graphicFrameLocks noChangeAspect="1"/>
              </p:cNvGraphicFramePr>
              <p:nvPr/>
            </p:nvGraphicFramePr>
            <p:xfrm>
              <a:off x="1056" y="2112"/>
              <a:ext cx="208" cy="24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80897" name="Equation" r:id="rId31" imgW="139579" imgH="164957" progId="Equation.3">
                      <p:embed/>
                    </p:oleObj>
                  </mc:Choice>
                  <mc:Fallback>
                    <p:oleObj name="Equation" r:id="rId31" imgW="139579" imgH="164957" progId="Equation.3">
                      <p:embed/>
                      <p:pic>
                        <p:nvPicPr>
                          <p:cNvPr id="0" name="Object 5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056" y="2112"/>
                            <a:ext cx="208" cy="244"/>
                          </a:xfrm>
                          <a:prstGeom prst="rect">
                            <a:avLst/>
                          </a:prstGeom>
                          <a:solidFill>
                            <a:srgbClr val="FFFF66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355" name="Line 103"/>
            <p:cNvSpPr>
              <a:spLocks noChangeShapeType="1"/>
            </p:cNvSpPr>
            <p:nvPr/>
          </p:nvSpPr>
          <p:spPr bwMode="auto">
            <a:xfrm flipV="1">
              <a:off x="6465395" y="4328818"/>
              <a:ext cx="438100" cy="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triangl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63" name="Line 165"/>
            <p:cNvSpPr>
              <a:spLocks noChangeShapeType="1"/>
            </p:cNvSpPr>
            <p:nvPr/>
          </p:nvSpPr>
          <p:spPr bwMode="auto">
            <a:xfrm flipV="1">
              <a:off x="7886046" y="2060532"/>
              <a:ext cx="898423" cy="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64" name="Rectangle 180"/>
            <p:cNvSpPr>
              <a:spLocks noChangeArrowheads="1"/>
            </p:cNvSpPr>
            <p:nvPr/>
          </p:nvSpPr>
          <p:spPr bwMode="auto">
            <a:xfrm flipH="1">
              <a:off x="6878098" y="1773227"/>
              <a:ext cx="1065091" cy="2771467"/>
            </a:xfrm>
            <a:prstGeom prst="rect">
              <a:avLst/>
            </a:prstGeom>
            <a:solidFill>
              <a:srgbClr val="FFFF66">
                <a:alpha val="50000"/>
              </a:srgbClr>
            </a:solidFill>
            <a:ln w="38100">
              <a:solidFill>
                <a:schemeClr val="bg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grpSp>
          <p:nvGrpSpPr>
            <p:cNvPr id="57469" name="Group 88"/>
            <p:cNvGrpSpPr>
              <a:grpSpLocks/>
            </p:cNvGrpSpPr>
            <p:nvPr/>
          </p:nvGrpSpPr>
          <p:grpSpPr bwMode="auto">
            <a:xfrm>
              <a:off x="7260149" y="4155246"/>
              <a:ext cx="273223" cy="379312"/>
              <a:chOff x="1824" y="2317"/>
              <a:chExt cx="288" cy="355"/>
            </a:xfrm>
          </p:grpSpPr>
          <p:sp>
            <p:nvSpPr>
              <p:cNvPr id="399" name="Oval 89"/>
              <p:cNvSpPr>
                <a:spLocks noChangeArrowheads="1"/>
              </p:cNvSpPr>
              <p:nvPr/>
            </p:nvSpPr>
            <p:spPr bwMode="auto">
              <a:xfrm>
                <a:off x="1826" y="2353"/>
                <a:ext cx="288" cy="287"/>
              </a:xfrm>
              <a:prstGeom prst="ellipse">
                <a:avLst/>
              </a:prstGeom>
              <a:noFill/>
              <a:ln w="9525">
                <a:solidFill>
                  <a:srgbClr val="FFFF66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00" name="Text Box 90"/>
              <p:cNvSpPr txBox="1">
                <a:spLocks noChangeArrowheads="1"/>
              </p:cNvSpPr>
              <p:nvPr/>
            </p:nvSpPr>
            <p:spPr bwMode="auto">
              <a:xfrm>
                <a:off x="1870" y="2319"/>
                <a:ext cx="219" cy="35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 sz="1800" b="0" dirty="0">
                    <a:solidFill>
                      <a:srgbClr val="FFFF66"/>
                    </a:solidFill>
                    <a:cs typeface="+mn-cs"/>
                  </a:rPr>
                  <a:t>x</a:t>
                </a:r>
              </a:p>
            </p:txBody>
          </p:sp>
        </p:grpSp>
        <p:grpSp>
          <p:nvGrpSpPr>
            <p:cNvPr id="57470" name="Group 91"/>
            <p:cNvGrpSpPr>
              <a:grpSpLocks/>
            </p:cNvGrpSpPr>
            <p:nvPr/>
          </p:nvGrpSpPr>
          <p:grpSpPr bwMode="auto">
            <a:xfrm>
              <a:off x="7260149" y="1843332"/>
              <a:ext cx="273223" cy="379488"/>
              <a:chOff x="1824" y="2319"/>
              <a:chExt cx="288" cy="354"/>
            </a:xfrm>
          </p:grpSpPr>
          <p:sp>
            <p:nvSpPr>
              <p:cNvPr id="397" name="Oval 92"/>
              <p:cNvSpPr>
                <a:spLocks noChangeArrowheads="1"/>
              </p:cNvSpPr>
              <p:nvPr/>
            </p:nvSpPr>
            <p:spPr bwMode="auto">
              <a:xfrm>
                <a:off x="1826" y="2351"/>
                <a:ext cx="288" cy="286"/>
              </a:xfrm>
              <a:prstGeom prst="ellipse">
                <a:avLst/>
              </a:prstGeom>
              <a:noFill/>
              <a:ln w="9525">
                <a:solidFill>
                  <a:srgbClr val="FFFF66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98" name="Text Box 93"/>
              <p:cNvSpPr txBox="1">
                <a:spLocks noChangeArrowheads="1"/>
              </p:cNvSpPr>
              <p:nvPr/>
            </p:nvSpPr>
            <p:spPr bwMode="auto">
              <a:xfrm>
                <a:off x="1870" y="2319"/>
                <a:ext cx="219" cy="3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 sz="1800" b="0" dirty="0">
                    <a:solidFill>
                      <a:srgbClr val="FFFF66"/>
                    </a:solidFill>
                    <a:cs typeface="+mn-cs"/>
                  </a:rPr>
                  <a:t>x</a:t>
                </a:r>
              </a:p>
            </p:txBody>
          </p:sp>
        </p:grpSp>
        <p:sp>
          <p:nvSpPr>
            <p:cNvPr id="367" name="Line 94"/>
            <p:cNvSpPr>
              <a:spLocks noChangeShapeType="1"/>
            </p:cNvSpPr>
            <p:nvPr/>
          </p:nvSpPr>
          <p:spPr bwMode="auto">
            <a:xfrm>
              <a:off x="7549534" y="2060532"/>
              <a:ext cx="90478" cy="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68" name="Line 102"/>
            <p:cNvSpPr>
              <a:spLocks noChangeShapeType="1"/>
            </p:cNvSpPr>
            <p:nvPr/>
          </p:nvSpPr>
          <p:spPr bwMode="auto">
            <a:xfrm>
              <a:off x="7162228" y="3104991"/>
              <a:ext cx="180954" cy="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grpSp>
          <p:nvGrpSpPr>
            <p:cNvPr id="57473" name="Group 104"/>
            <p:cNvGrpSpPr>
              <a:grpSpLocks/>
            </p:cNvGrpSpPr>
            <p:nvPr/>
          </p:nvGrpSpPr>
          <p:grpSpPr bwMode="auto">
            <a:xfrm flipH="1">
              <a:off x="6895853" y="2973755"/>
              <a:ext cx="273223" cy="379488"/>
              <a:chOff x="1824" y="2319"/>
              <a:chExt cx="288" cy="354"/>
            </a:xfrm>
          </p:grpSpPr>
          <p:sp>
            <p:nvSpPr>
              <p:cNvPr id="395" name="Oval 105"/>
              <p:cNvSpPr>
                <a:spLocks noChangeArrowheads="1"/>
              </p:cNvSpPr>
              <p:nvPr/>
            </p:nvSpPr>
            <p:spPr bwMode="auto">
              <a:xfrm>
                <a:off x="1826" y="2351"/>
                <a:ext cx="288" cy="286"/>
              </a:xfrm>
              <a:prstGeom prst="ellipse">
                <a:avLst/>
              </a:prstGeom>
              <a:noFill/>
              <a:ln w="9525">
                <a:solidFill>
                  <a:srgbClr val="FFFF66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96" name="Text Box 106"/>
              <p:cNvSpPr txBox="1">
                <a:spLocks noChangeArrowheads="1"/>
              </p:cNvSpPr>
              <p:nvPr/>
            </p:nvSpPr>
            <p:spPr bwMode="auto">
              <a:xfrm>
                <a:off x="1853" y="2319"/>
                <a:ext cx="219" cy="3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 sz="1800" b="0" dirty="0">
                    <a:solidFill>
                      <a:srgbClr val="FFFF66"/>
                    </a:solidFill>
                    <a:cs typeface="+mn-cs"/>
                  </a:rPr>
                  <a:t>x</a:t>
                </a:r>
              </a:p>
            </p:txBody>
          </p:sp>
        </p:grpSp>
        <p:grpSp>
          <p:nvGrpSpPr>
            <p:cNvPr id="57474" name="Group 107"/>
            <p:cNvGrpSpPr>
              <a:grpSpLocks/>
            </p:cNvGrpSpPr>
            <p:nvPr/>
          </p:nvGrpSpPr>
          <p:grpSpPr bwMode="auto">
            <a:xfrm flipH="1">
              <a:off x="6895853" y="4156316"/>
              <a:ext cx="273223" cy="379312"/>
              <a:chOff x="1585" y="2798"/>
              <a:chExt cx="288" cy="355"/>
            </a:xfrm>
          </p:grpSpPr>
          <p:sp>
            <p:nvSpPr>
              <p:cNvPr id="393" name="Oval 108"/>
              <p:cNvSpPr>
                <a:spLocks noChangeArrowheads="1"/>
              </p:cNvSpPr>
              <p:nvPr/>
            </p:nvSpPr>
            <p:spPr bwMode="auto">
              <a:xfrm>
                <a:off x="1587" y="2830"/>
                <a:ext cx="288" cy="287"/>
              </a:xfrm>
              <a:prstGeom prst="ellipse">
                <a:avLst/>
              </a:prstGeom>
              <a:noFill/>
              <a:ln w="9525">
                <a:solidFill>
                  <a:srgbClr val="FFFF66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94" name="Text Box 109"/>
              <p:cNvSpPr txBox="1">
                <a:spLocks noChangeArrowheads="1"/>
              </p:cNvSpPr>
              <p:nvPr/>
            </p:nvSpPr>
            <p:spPr bwMode="auto">
              <a:xfrm>
                <a:off x="1604" y="2798"/>
                <a:ext cx="248" cy="35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 sz="1800" b="0" dirty="0">
                    <a:solidFill>
                      <a:srgbClr val="FFFF66"/>
                    </a:solidFill>
                    <a:cs typeface="+mn-cs"/>
                  </a:rPr>
                  <a:t>+</a:t>
                </a:r>
              </a:p>
            </p:txBody>
          </p:sp>
        </p:grpSp>
        <p:sp>
          <p:nvSpPr>
            <p:cNvPr id="371" name="Line 110"/>
            <p:cNvSpPr>
              <a:spLocks noChangeShapeType="1"/>
            </p:cNvSpPr>
            <p:nvPr/>
          </p:nvSpPr>
          <p:spPr bwMode="auto">
            <a:xfrm flipH="1">
              <a:off x="7032068" y="3317692"/>
              <a:ext cx="0" cy="873028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72" name="Line 111"/>
            <p:cNvSpPr>
              <a:spLocks noChangeShapeType="1"/>
            </p:cNvSpPr>
            <p:nvPr/>
          </p:nvSpPr>
          <p:spPr bwMode="auto">
            <a:xfrm flipH="1">
              <a:off x="7032068" y="2031960"/>
              <a:ext cx="0" cy="976204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74" name="Line 122"/>
            <p:cNvSpPr>
              <a:spLocks noChangeShapeType="1"/>
            </p:cNvSpPr>
            <p:nvPr/>
          </p:nvSpPr>
          <p:spPr bwMode="auto">
            <a:xfrm flipH="1">
              <a:off x="7168577" y="4346278"/>
              <a:ext cx="92065" cy="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75" name="Line 124"/>
            <p:cNvSpPr>
              <a:spLocks noChangeShapeType="1"/>
            </p:cNvSpPr>
            <p:nvPr/>
          </p:nvSpPr>
          <p:spPr bwMode="auto">
            <a:xfrm>
              <a:off x="7397151" y="3985956"/>
              <a:ext cx="0" cy="204764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76" name="Line 125"/>
            <p:cNvSpPr>
              <a:spLocks noChangeShapeType="1"/>
            </p:cNvSpPr>
            <p:nvPr/>
          </p:nvSpPr>
          <p:spPr bwMode="auto">
            <a:xfrm flipH="1">
              <a:off x="7386040" y="2185931"/>
              <a:ext cx="11111" cy="198415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triangl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graphicFrame>
          <p:nvGraphicFramePr>
            <p:cNvPr id="57480" name="Object 126"/>
            <p:cNvGraphicFramePr>
              <a:graphicFrameLocks noChangeAspect="1"/>
            </p:cNvGraphicFramePr>
            <p:nvPr/>
          </p:nvGraphicFramePr>
          <p:xfrm>
            <a:off x="7215188" y="2365375"/>
            <a:ext cx="373062" cy="2428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0898" name="Equation" r:id="rId32" imgW="381000" imgH="215900" progId="Equation.3">
                    <p:embed/>
                  </p:oleObj>
                </mc:Choice>
                <mc:Fallback>
                  <p:oleObj name="Equation" r:id="rId32" imgW="381000" imgH="215900" progId="Equation.3">
                    <p:embed/>
                    <p:pic>
                      <p:nvPicPr>
                        <p:cNvPr id="0" name="Object 12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215188" y="2365375"/>
                          <a:ext cx="373062" cy="242888"/>
                        </a:xfrm>
                        <a:prstGeom prst="rect">
                          <a:avLst/>
                        </a:prstGeom>
                        <a:solidFill>
                          <a:srgbClr val="FFFF66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57481" name="Group 135"/>
            <p:cNvGrpSpPr>
              <a:grpSpLocks/>
            </p:cNvGrpSpPr>
            <p:nvPr/>
          </p:nvGrpSpPr>
          <p:grpSpPr bwMode="auto">
            <a:xfrm flipH="1">
              <a:off x="7624446" y="1843334"/>
              <a:ext cx="273223" cy="379488"/>
              <a:chOff x="1585" y="2799"/>
              <a:chExt cx="288" cy="354"/>
            </a:xfrm>
          </p:grpSpPr>
          <p:sp>
            <p:nvSpPr>
              <p:cNvPr id="391" name="Oval 136"/>
              <p:cNvSpPr>
                <a:spLocks noChangeArrowheads="1"/>
              </p:cNvSpPr>
              <p:nvPr/>
            </p:nvSpPr>
            <p:spPr bwMode="auto">
              <a:xfrm>
                <a:off x="1587" y="2831"/>
                <a:ext cx="288" cy="286"/>
              </a:xfrm>
              <a:prstGeom prst="ellipse">
                <a:avLst/>
              </a:prstGeom>
              <a:noFill/>
              <a:ln w="9525">
                <a:solidFill>
                  <a:srgbClr val="FFFF66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92" name="Text Box 137"/>
              <p:cNvSpPr txBox="1">
                <a:spLocks noChangeArrowheads="1"/>
              </p:cNvSpPr>
              <p:nvPr/>
            </p:nvSpPr>
            <p:spPr bwMode="auto">
              <a:xfrm>
                <a:off x="1604" y="2799"/>
                <a:ext cx="248" cy="3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 sz="1800" b="0" dirty="0">
                    <a:solidFill>
                      <a:srgbClr val="FFFF66"/>
                    </a:solidFill>
                    <a:cs typeface="+mn-cs"/>
                  </a:rPr>
                  <a:t>+</a:t>
                </a:r>
              </a:p>
            </p:txBody>
          </p:sp>
        </p:grpSp>
        <p:sp>
          <p:nvSpPr>
            <p:cNvPr id="379" name="Line 138"/>
            <p:cNvSpPr>
              <a:spLocks noChangeShapeType="1"/>
            </p:cNvSpPr>
            <p:nvPr/>
          </p:nvSpPr>
          <p:spPr bwMode="auto">
            <a:xfrm flipV="1">
              <a:off x="7760648" y="3317692"/>
              <a:ext cx="0" cy="1028586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80" name="Oval 139"/>
            <p:cNvSpPr>
              <a:spLocks noChangeArrowheads="1"/>
            </p:cNvSpPr>
            <p:nvPr/>
          </p:nvSpPr>
          <p:spPr bwMode="auto">
            <a:xfrm flipH="1">
              <a:off x="7730488" y="4316119"/>
              <a:ext cx="61906" cy="85715"/>
            </a:xfrm>
            <a:prstGeom prst="ellipse">
              <a:avLst/>
            </a:prstGeom>
            <a:solidFill>
              <a:srgbClr val="FFFF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FFFF66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grpSp>
          <p:nvGrpSpPr>
            <p:cNvPr id="57484" name="Group 140"/>
            <p:cNvGrpSpPr>
              <a:grpSpLocks/>
            </p:cNvGrpSpPr>
            <p:nvPr/>
          </p:nvGrpSpPr>
          <p:grpSpPr bwMode="auto">
            <a:xfrm flipH="1">
              <a:off x="7624446" y="2974882"/>
              <a:ext cx="273223" cy="379487"/>
              <a:chOff x="1824" y="2320"/>
              <a:chExt cx="288" cy="354"/>
            </a:xfrm>
          </p:grpSpPr>
          <p:sp>
            <p:nvSpPr>
              <p:cNvPr id="389" name="Oval 141"/>
              <p:cNvSpPr>
                <a:spLocks noChangeArrowheads="1"/>
              </p:cNvSpPr>
              <p:nvPr/>
            </p:nvSpPr>
            <p:spPr bwMode="auto">
              <a:xfrm>
                <a:off x="1826" y="2353"/>
                <a:ext cx="288" cy="286"/>
              </a:xfrm>
              <a:prstGeom prst="ellipse">
                <a:avLst/>
              </a:prstGeom>
              <a:noFill/>
              <a:ln w="9525">
                <a:solidFill>
                  <a:srgbClr val="FFFF66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90" name="Text Box 142"/>
              <p:cNvSpPr txBox="1">
                <a:spLocks noChangeArrowheads="1"/>
              </p:cNvSpPr>
              <p:nvPr/>
            </p:nvSpPr>
            <p:spPr bwMode="auto">
              <a:xfrm>
                <a:off x="1866" y="2320"/>
                <a:ext cx="218" cy="3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 sz="1800" b="0" dirty="0">
                    <a:solidFill>
                      <a:srgbClr val="FFFF66"/>
                    </a:solidFill>
                    <a:cs typeface="+mn-cs"/>
                  </a:rPr>
                  <a:t>x</a:t>
                </a:r>
              </a:p>
            </p:txBody>
          </p:sp>
        </p:grpSp>
        <p:sp>
          <p:nvSpPr>
            <p:cNvPr id="382" name="Line 143"/>
            <p:cNvSpPr>
              <a:spLocks noChangeShapeType="1"/>
            </p:cNvSpPr>
            <p:nvPr/>
          </p:nvSpPr>
          <p:spPr bwMode="auto">
            <a:xfrm flipV="1">
              <a:off x="7760648" y="2185931"/>
              <a:ext cx="0" cy="822234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83" name="Line 144"/>
            <p:cNvSpPr>
              <a:spLocks noChangeShapeType="1"/>
            </p:cNvSpPr>
            <p:nvPr/>
          </p:nvSpPr>
          <p:spPr bwMode="auto">
            <a:xfrm>
              <a:off x="7471756" y="3212929"/>
              <a:ext cx="165081" cy="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graphicFrame>
          <p:nvGraphicFramePr>
            <p:cNvPr id="57487" name="Object 174"/>
            <p:cNvGraphicFramePr>
              <a:graphicFrameLocks noChangeAspect="1"/>
            </p:cNvGraphicFramePr>
            <p:nvPr/>
          </p:nvGraphicFramePr>
          <p:xfrm>
            <a:off x="7269163" y="3270250"/>
            <a:ext cx="346075" cy="1952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0899" name="Equation" r:id="rId34" imgW="444500" imgH="215900" progId="Equation.3">
                    <p:embed/>
                  </p:oleObj>
                </mc:Choice>
                <mc:Fallback>
                  <p:oleObj name="Equation" r:id="rId34" imgW="444500" imgH="215900" progId="Equation.3">
                    <p:embed/>
                    <p:pic>
                      <p:nvPicPr>
                        <p:cNvPr id="0" name="Object 17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269163" y="3270250"/>
                          <a:ext cx="346075" cy="195263"/>
                        </a:xfrm>
                        <a:prstGeom prst="rect">
                          <a:avLst/>
                        </a:prstGeom>
                        <a:solidFill>
                          <a:srgbClr val="FFFF66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7488" name="Object 175"/>
            <p:cNvGraphicFramePr>
              <a:graphicFrameLocks noChangeAspect="1"/>
            </p:cNvGraphicFramePr>
            <p:nvPr/>
          </p:nvGraphicFramePr>
          <p:xfrm>
            <a:off x="7169150" y="2792413"/>
            <a:ext cx="347663" cy="241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0900" name="Equation" r:id="rId36" imgW="355600" imgH="215900" progId="Equation.3">
                    <p:embed/>
                  </p:oleObj>
                </mc:Choice>
                <mc:Fallback>
                  <p:oleObj name="Equation" r:id="rId36" imgW="355600" imgH="215900" progId="Equation.3">
                    <p:embed/>
                    <p:pic>
                      <p:nvPicPr>
                        <p:cNvPr id="0" name="Object 17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169150" y="2792413"/>
                          <a:ext cx="347663" cy="241300"/>
                        </a:xfrm>
                        <a:prstGeom prst="rect">
                          <a:avLst/>
                        </a:prstGeom>
                        <a:solidFill>
                          <a:srgbClr val="FFFF66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7489" name="Object 176"/>
            <p:cNvGraphicFramePr>
              <a:graphicFrameLocks noChangeAspect="1"/>
            </p:cNvGraphicFramePr>
            <p:nvPr/>
          </p:nvGraphicFramePr>
          <p:xfrm>
            <a:off x="7213600" y="3759200"/>
            <a:ext cx="373063" cy="2428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0901" name="Equation" r:id="rId38" imgW="381000" imgH="215900" progId="Equation.3">
                    <p:embed/>
                  </p:oleObj>
                </mc:Choice>
                <mc:Fallback>
                  <p:oleObj name="Equation" r:id="rId38" imgW="381000" imgH="215900" progId="Equation.3">
                    <p:embed/>
                    <p:pic>
                      <p:nvPicPr>
                        <p:cNvPr id="0" name="Object 17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213600" y="3759200"/>
                          <a:ext cx="373063" cy="242888"/>
                        </a:xfrm>
                        <a:prstGeom prst="rect">
                          <a:avLst/>
                        </a:prstGeom>
                        <a:solidFill>
                          <a:srgbClr val="FFFF66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388" name="Straight Arrow Connector 387"/>
            <p:cNvCxnSpPr/>
            <p:nvPr/>
          </p:nvCxnSpPr>
          <p:spPr bwMode="auto">
            <a:xfrm flipH="1">
              <a:off x="7549534" y="4365326"/>
              <a:ext cx="465085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rgbClr val="FFFF66"/>
              </a:solidFill>
              <a:prstDash val="solid"/>
              <a:round/>
              <a:headEnd type="none" w="sm" len="sm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09" name="Line 119"/>
            <p:cNvSpPr>
              <a:spLocks noChangeShapeType="1"/>
            </p:cNvSpPr>
            <p:nvPr/>
          </p:nvSpPr>
          <p:spPr bwMode="auto">
            <a:xfrm flipH="1">
              <a:off x="8568593" y="4401835"/>
              <a:ext cx="0" cy="287305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12" name="Line 103"/>
            <p:cNvSpPr>
              <a:spLocks noChangeShapeType="1"/>
            </p:cNvSpPr>
            <p:nvPr/>
          </p:nvSpPr>
          <p:spPr bwMode="auto">
            <a:xfrm>
              <a:off x="8376528" y="4365326"/>
              <a:ext cx="407941" cy="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triangl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57493" name="TextBox 7"/>
            <p:cNvSpPr txBox="1">
              <a:spLocks noChangeArrowheads="1"/>
            </p:cNvSpPr>
            <p:nvPr/>
          </p:nvSpPr>
          <p:spPr bwMode="auto">
            <a:xfrm rot="-5400000">
              <a:off x="-171212" y="2851384"/>
              <a:ext cx="1214796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bg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600" b="0"/>
                <a:t>‘lattice part’</a:t>
              </a:r>
            </a:p>
          </p:txBody>
        </p:sp>
        <p:sp>
          <p:nvSpPr>
            <p:cNvPr id="416" name="Oval 121"/>
            <p:cNvSpPr>
              <a:spLocks noChangeArrowheads="1"/>
            </p:cNvSpPr>
            <p:nvPr/>
          </p:nvSpPr>
          <p:spPr bwMode="auto">
            <a:xfrm flipH="1">
              <a:off x="3168530" y="1989103"/>
              <a:ext cx="107938" cy="107938"/>
            </a:xfrm>
            <a:prstGeom prst="ellipse">
              <a:avLst/>
            </a:prstGeom>
            <a:solidFill>
              <a:srgbClr val="FFFF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FFFF66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17" name="Oval 121"/>
            <p:cNvSpPr>
              <a:spLocks noChangeArrowheads="1"/>
            </p:cNvSpPr>
            <p:nvPr/>
          </p:nvSpPr>
          <p:spPr bwMode="auto">
            <a:xfrm flipH="1">
              <a:off x="6984448" y="1989103"/>
              <a:ext cx="107938" cy="107938"/>
            </a:xfrm>
            <a:prstGeom prst="ellipse">
              <a:avLst/>
            </a:prstGeom>
            <a:solidFill>
              <a:srgbClr val="FFFF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FFFF66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18" name="Oval 121"/>
            <p:cNvSpPr>
              <a:spLocks noChangeArrowheads="1"/>
            </p:cNvSpPr>
            <p:nvPr/>
          </p:nvSpPr>
          <p:spPr bwMode="auto">
            <a:xfrm flipH="1">
              <a:off x="5076489" y="1989103"/>
              <a:ext cx="107938" cy="107938"/>
            </a:xfrm>
            <a:prstGeom prst="ellipse">
              <a:avLst/>
            </a:prstGeom>
            <a:solidFill>
              <a:srgbClr val="FFFF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FFFF66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19" name="Oval 121"/>
            <p:cNvSpPr>
              <a:spLocks noChangeArrowheads="1"/>
            </p:cNvSpPr>
            <p:nvPr/>
          </p:nvSpPr>
          <p:spPr bwMode="auto">
            <a:xfrm flipH="1">
              <a:off x="971679" y="4292309"/>
              <a:ext cx="107938" cy="109526"/>
            </a:xfrm>
            <a:prstGeom prst="ellipse">
              <a:avLst/>
            </a:prstGeom>
            <a:solidFill>
              <a:srgbClr val="FFFF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FFFF66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20" name="Oval 121"/>
            <p:cNvSpPr>
              <a:spLocks noChangeArrowheads="1"/>
            </p:cNvSpPr>
            <p:nvPr/>
          </p:nvSpPr>
          <p:spPr bwMode="auto">
            <a:xfrm flipH="1">
              <a:off x="2879638" y="4292309"/>
              <a:ext cx="107938" cy="109526"/>
            </a:xfrm>
            <a:prstGeom prst="ellipse">
              <a:avLst/>
            </a:prstGeom>
            <a:solidFill>
              <a:srgbClr val="FFFF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FFFF66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21" name="Oval 121"/>
            <p:cNvSpPr>
              <a:spLocks noChangeArrowheads="1"/>
            </p:cNvSpPr>
            <p:nvPr/>
          </p:nvSpPr>
          <p:spPr bwMode="auto">
            <a:xfrm flipH="1">
              <a:off x="4787597" y="4292309"/>
              <a:ext cx="107938" cy="109526"/>
            </a:xfrm>
            <a:prstGeom prst="ellipse">
              <a:avLst/>
            </a:prstGeom>
            <a:solidFill>
              <a:srgbClr val="FFFF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FFFF66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22" name="Oval 121"/>
            <p:cNvSpPr>
              <a:spLocks noChangeArrowheads="1"/>
            </p:cNvSpPr>
            <p:nvPr/>
          </p:nvSpPr>
          <p:spPr bwMode="auto">
            <a:xfrm flipH="1">
              <a:off x="6695556" y="4292309"/>
              <a:ext cx="107938" cy="109526"/>
            </a:xfrm>
            <a:prstGeom prst="ellipse">
              <a:avLst/>
            </a:prstGeom>
            <a:solidFill>
              <a:srgbClr val="FFFF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FFFF66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23" name="Oval 121"/>
            <p:cNvSpPr>
              <a:spLocks noChangeArrowheads="1"/>
            </p:cNvSpPr>
            <p:nvPr/>
          </p:nvSpPr>
          <p:spPr bwMode="auto">
            <a:xfrm flipH="1">
              <a:off x="8532086" y="4328818"/>
              <a:ext cx="107938" cy="107938"/>
            </a:xfrm>
            <a:prstGeom prst="ellipse">
              <a:avLst/>
            </a:prstGeom>
            <a:solidFill>
              <a:srgbClr val="FFFF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FFFF66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24" name="Line 111"/>
            <p:cNvSpPr>
              <a:spLocks noChangeShapeType="1"/>
            </p:cNvSpPr>
            <p:nvPr/>
          </p:nvSpPr>
          <p:spPr bwMode="auto">
            <a:xfrm>
              <a:off x="8784469" y="2060532"/>
              <a:ext cx="0" cy="2309556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233" name="Rectangle 2"/>
          <p:cNvSpPr>
            <a:spLocks noGrp="1" noChangeArrowheads="1"/>
          </p:cNvSpPr>
          <p:nvPr>
            <p:ph type="title"/>
          </p:nvPr>
        </p:nvSpPr>
        <p:spPr>
          <a:xfrm>
            <a:off x="292100" y="93663"/>
            <a:ext cx="8547100" cy="781050"/>
          </a:xfrm>
        </p:spPr>
        <p:txBody>
          <a:bodyPr/>
          <a:lstStyle/>
          <a:p>
            <a:pPr>
              <a:defRPr/>
            </a:pPr>
            <a:r>
              <a:rPr lang="en-US" sz="3200" dirty="0">
                <a:cs typeface="+mj-cs"/>
              </a:rPr>
              <a:t>I</a:t>
            </a:r>
            <a:r>
              <a:rPr lang="en-US" sz="3200" dirty="0" smtClean="0">
                <a:cs typeface="+mj-cs"/>
              </a:rPr>
              <a:t>IR  /  3. Lattice-Ladder Realization</a:t>
            </a:r>
          </a:p>
        </p:txBody>
      </p:sp>
    </p:spTree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90600"/>
            <a:ext cx="8558213" cy="5289550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en-US" sz="2400" b="0" dirty="0" smtClean="0"/>
              <a:t>PS: Similar derivation leads to 2</a:t>
            </a:r>
            <a:r>
              <a:rPr lang="en-US" sz="2400" b="0" baseline="30000" dirty="0" smtClean="0"/>
              <a:t>nd</a:t>
            </a:r>
            <a:r>
              <a:rPr lang="en-US" sz="2400" b="0" dirty="0" smtClean="0"/>
              <a:t> ‘lattice-ladder’ form</a:t>
            </a:r>
            <a:endParaRPr lang="en-US" sz="2400" b="0" dirty="0"/>
          </a:p>
          <a:p>
            <a:pPr>
              <a:defRPr/>
            </a:pPr>
            <a:endParaRPr lang="en-US" sz="2000" b="0" dirty="0" smtClean="0">
              <a:cs typeface="+mn-cs"/>
            </a:endParaRPr>
          </a:p>
          <a:p>
            <a:pPr>
              <a:defRPr/>
            </a:pPr>
            <a:endParaRPr lang="en-US" sz="2000" b="0" dirty="0" smtClean="0">
              <a:cs typeface="+mn-cs"/>
            </a:endParaRPr>
          </a:p>
          <a:p>
            <a:pPr>
              <a:buFontTx/>
              <a:buNone/>
              <a:defRPr/>
            </a:pPr>
            <a:r>
              <a:rPr lang="en-US" sz="2000" b="0" dirty="0" smtClean="0">
                <a:cs typeface="+mn-cs"/>
              </a:rPr>
              <a:t> </a:t>
            </a:r>
          </a:p>
          <a:p>
            <a:pPr>
              <a:defRPr/>
            </a:pPr>
            <a:endParaRPr lang="en-US" sz="2400" b="0" dirty="0" smtClean="0">
              <a:cs typeface="+mn-cs"/>
            </a:endParaRPr>
          </a:p>
          <a:p>
            <a:pPr>
              <a:defRPr/>
            </a:pPr>
            <a:endParaRPr lang="en-US" dirty="0" smtClean="0">
              <a:cs typeface="+mn-cs"/>
            </a:endParaRPr>
          </a:p>
          <a:p>
            <a:pPr>
              <a:defRPr/>
            </a:pPr>
            <a:endParaRPr lang="en-US" dirty="0" smtClean="0">
              <a:cs typeface="+mn-cs"/>
            </a:endParaRPr>
          </a:p>
          <a:p>
            <a:pPr>
              <a:defRPr/>
            </a:pPr>
            <a:endParaRPr lang="en-US" dirty="0" smtClean="0">
              <a:cs typeface="+mn-cs"/>
            </a:endParaRPr>
          </a:p>
          <a:p>
            <a:pPr>
              <a:defRPr/>
            </a:pPr>
            <a:endParaRPr lang="en-US" dirty="0" smtClean="0">
              <a:cs typeface="+mn-cs"/>
            </a:endParaRPr>
          </a:p>
          <a:p>
            <a:pPr>
              <a:defRPr/>
            </a:pPr>
            <a:endParaRPr lang="en-US" dirty="0" smtClean="0">
              <a:cs typeface="+mn-cs"/>
            </a:endParaRPr>
          </a:p>
          <a:p>
            <a:pPr>
              <a:defRPr/>
            </a:pPr>
            <a:endParaRPr lang="en-US" dirty="0" smtClean="0">
              <a:cs typeface="+mn-cs"/>
            </a:endParaRPr>
          </a:p>
        </p:txBody>
      </p:sp>
      <p:sp>
        <p:nvSpPr>
          <p:cNvPr id="215137" name="Text Box 97"/>
          <p:cNvSpPr txBox="1">
            <a:spLocks noChangeArrowheads="1"/>
          </p:cNvSpPr>
          <p:nvPr/>
        </p:nvSpPr>
        <p:spPr bwMode="auto">
          <a:xfrm>
            <a:off x="215900" y="5497513"/>
            <a:ext cx="6238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r>
              <a:rPr lang="en-US" b="0">
                <a:solidFill>
                  <a:srgbClr val="FFFF66"/>
                </a:solidFill>
                <a:cs typeface="+mn-cs"/>
              </a:rPr>
              <a:t>y[k]</a:t>
            </a:r>
            <a:endParaRPr lang="en-US">
              <a:solidFill>
                <a:srgbClr val="FFFF66"/>
              </a:solidFill>
              <a:cs typeface="+mn-cs"/>
            </a:endParaRPr>
          </a:p>
        </p:txBody>
      </p:sp>
      <p:sp>
        <p:nvSpPr>
          <p:cNvPr id="215126" name="Line 86"/>
          <p:cNvSpPr>
            <a:spLocks noChangeShapeType="1"/>
          </p:cNvSpPr>
          <p:nvPr/>
        </p:nvSpPr>
        <p:spPr bwMode="auto">
          <a:xfrm flipH="1" flipV="1">
            <a:off x="1187450" y="5724525"/>
            <a:ext cx="1555750" cy="7938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15141" name="Line 101"/>
          <p:cNvSpPr>
            <a:spLocks noChangeShapeType="1"/>
          </p:cNvSpPr>
          <p:nvPr/>
        </p:nvSpPr>
        <p:spPr bwMode="auto">
          <a:xfrm flipH="1">
            <a:off x="768350" y="5724525"/>
            <a:ext cx="104775" cy="0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15136" name="Text Box 96"/>
          <p:cNvSpPr txBox="1">
            <a:spLocks noChangeArrowheads="1"/>
          </p:cNvSpPr>
          <p:nvPr/>
        </p:nvSpPr>
        <p:spPr bwMode="auto">
          <a:xfrm>
            <a:off x="1100138" y="4905375"/>
            <a:ext cx="471487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r>
              <a:rPr lang="en-US" sz="2000" b="0" dirty="0">
                <a:solidFill>
                  <a:srgbClr val="FFFF66"/>
                </a:solidFill>
                <a:cs typeface="+mn-cs"/>
              </a:rPr>
              <a:t>b0</a:t>
            </a:r>
            <a:endParaRPr lang="en-US" dirty="0">
              <a:solidFill>
                <a:srgbClr val="FFFF66"/>
              </a:solidFill>
              <a:cs typeface="+mn-cs"/>
            </a:endParaRPr>
          </a:p>
        </p:txBody>
      </p:sp>
      <p:grpSp>
        <p:nvGrpSpPr>
          <p:cNvPr id="58375" name="Group 112"/>
          <p:cNvGrpSpPr>
            <a:grpSpLocks/>
          </p:cNvGrpSpPr>
          <p:nvPr/>
        </p:nvGrpSpPr>
        <p:grpSpPr bwMode="auto">
          <a:xfrm flipH="1">
            <a:off x="866775" y="4616450"/>
            <a:ext cx="314325" cy="457200"/>
            <a:chOff x="1824" y="2344"/>
            <a:chExt cx="288" cy="304"/>
          </a:xfrm>
        </p:grpSpPr>
        <p:sp>
          <p:nvSpPr>
            <p:cNvPr id="215153" name="Oval 113"/>
            <p:cNvSpPr>
              <a:spLocks noChangeArrowheads="1"/>
            </p:cNvSpPr>
            <p:nvPr/>
          </p:nvSpPr>
          <p:spPr bwMode="auto">
            <a:xfrm>
              <a:off x="1824" y="2352"/>
              <a:ext cx="288" cy="286"/>
            </a:xfrm>
            <a:prstGeom prst="ellips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15154" name="Text Box 114"/>
            <p:cNvSpPr txBox="1">
              <a:spLocks noChangeArrowheads="1"/>
            </p:cNvSpPr>
            <p:nvPr/>
          </p:nvSpPr>
          <p:spPr bwMode="auto">
            <a:xfrm>
              <a:off x="1844" y="2344"/>
              <a:ext cx="234" cy="3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>
                  <a:solidFill>
                    <a:srgbClr val="FFFF66"/>
                  </a:solidFill>
                  <a:cs typeface="+mn-cs"/>
                </a:rPr>
                <a:t>x</a:t>
              </a:r>
            </a:p>
          </p:txBody>
        </p:sp>
      </p:grpSp>
      <p:sp>
        <p:nvSpPr>
          <p:cNvPr id="215156" name="Line 116"/>
          <p:cNvSpPr>
            <a:spLocks noChangeShapeType="1"/>
          </p:cNvSpPr>
          <p:nvPr/>
        </p:nvSpPr>
        <p:spPr bwMode="auto">
          <a:xfrm flipH="1">
            <a:off x="1030288" y="5049838"/>
            <a:ext cx="7937" cy="457200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15157" name="Oval 117"/>
          <p:cNvSpPr>
            <a:spLocks noChangeArrowheads="1"/>
          </p:cNvSpPr>
          <p:nvPr/>
        </p:nvSpPr>
        <p:spPr bwMode="auto">
          <a:xfrm flipH="1">
            <a:off x="873125" y="5507038"/>
            <a:ext cx="314325" cy="433387"/>
          </a:xfrm>
          <a:prstGeom prst="ellipse">
            <a:avLst/>
          </a:prstGeom>
          <a:noFill/>
          <a:ln w="9525">
            <a:solidFill>
              <a:srgbClr val="FFFF66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15158" name="Text Box 118"/>
          <p:cNvSpPr txBox="1">
            <a:spLocks noChangeArrowheads="1"/>
          </p:cNvSpPr>
          <p:nvPr/>
        </p:nvSpPr>
        <p:spPr bwMode="auto">
          <a:xfrm flipH="1">
            <a:off x="882650" y="5497513"/>
            <a:ext cx="2587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66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r>
              <a:rPr lang="en-US">
                <a:solidFill>
                  <a:srgbClr val="FFFF66"/>
                </a:solidFill>
                <a:cs typeface="+mn-cs"/>
              </a:rPr>
              <a:t>+</a:t>
            </a:r>
          </a:p>
        </p:txBody>
      </p:sp>
      <p:sp>
        <p:nvSpPr>
          <p:cNvPr id="245" name="Line 86"/>
          <p:cNvSpPr>
            <a:spLocks noChangeShapeType="1"/>
          </p:cNvSpPr>
          <p:nvPr/>
        </p:nvSpPr>
        <p:spPr bwMode="auto">
          <a:xfrm flipH="1" flipV="1">
            <a:off x="3100388" y="5724525"/>
            <a:ext cx="1554162" cy="7938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48" name="Text Box 96"/>
          <p:cNvSpPr txBox="1">
            <a:spLocks noChangeArrowheads="1"/>
          </p:cNvSpPr>
          <p:nvPr/>
        </p:nvSpPr>
        <p:spPr bwMode="auto">
          <a:xfrm>
            <a:off x="2984500" y="4905375"/>
            <a:ext cx="528638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r>
              <a:rPr lang="en-US" sz="2000" b="0" dirty="0">
                <a:solidFill>
                  <a:srgbClr val="FFFF66"/>
                </a:solidFill>
                <a:cs typeface="+mn-cs"/>
              </a:rPr>
              <a:t>b1’</a:t>
            </a:r>
            <a:endParaRPr lang="en-US" dirty="0">
              <a:solidFill>
                <a:srgbClr val="FFFF66"/>
              </a:solidFill>
              <a:cs typeface="+mn-cs"/>
            </a:endParaRPr>
          </a:p>
        </p:txBody>
      </p:sp>
      <p:grpSp>
        <p:nvGrpSpPr>
          <p:cNvPr id="58381" name="Group 112"/>
          <p:cNvGrpSpPr>
            <a:grpSpLocks/>
          </p:cNvGrpSpPr>
          <p:nvPr/>
        </p:nvGrpSpPr>
        <p:grpSpPr bwMode="auto">
          <a:xfrm flipH="1">
            <a:off x="2778125" y="4616450"/>
            <a:ext cx="314325" cy="457200"/>
            <a:chOff x="1824" y="2344"/>
            <a:chExt cx="288" cy="304"/>
          </a:xfrm>
        </p:grpSpPr>
        <p:sp>
          <p:nvSpPr>
            <p:cNvPr id="293" name="Oval 113"/>
            <p:cNvSpPr>
              <a:spLocks noChangeArrowheads="1"/>
            </p:cNvSpPr>
            <p:nvPr/>
          </p:nvSpPr>
          <p:spPr bwMode="auto">
            <a:xfrm>
              <a:off x="1824" y="2352"/>
              <a:ext cx="288" cy="286"/>
            </a:xfrm>
            <a:prstGeom prst="ellips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94" name="Text Box 114"/>
            <p:cNvSpPr txBox="1">
              <a:spLocks noChangeArrowheads="1"/>
            </p:cNvSpPr>
            <p:nvPr/>
          </p:nvSpPr>
          <p:spPr bwMode="auto">
            <a:xfrm>
              <a:off x="1844" y="2344"/>
              <a:ext cx="234" cy="3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>
                  <a:solidFill>
                    <a:srgbClr val="FFFF66"/>
                  </a:solidFill>
                  <a:cs typeface="+mn-cs"/>
                </a:rPr>
                <a:t>x</a:t>
              </a:r>
            </a:p>
          </p:txBody>
        </p:sp>
      </p:grpSp>
      <p:sp>
        <p:nvSpPr>
          <p:cNvPr id="251" name="Line 116"/>
          <p:cNvSpPr>
            <a:spLocks noChangeShapeType="1"/>
          </p:cNvSpPr>
          <p:nvPr/>
        </p:nvSpPr>
        <p:spPr bwMode="auto">
          <a:xfrm flipH="1">
            <a:off x="2943225" y="5049838"/>
            <a:ext cx="6350" cy="457200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52" name="Oval 117"/>
          <p:cNvSpPr>
            <a:spLocks noChangeArrowheads="1"/>
          </p:cNvSpPr>
          <p:nvPr/>
        </p:nvSpPr>
        <p:spPr bwMode="auto">
          <a:xfrm flipH="1">
            <a:off x="2786063" y="5507038"/>
            <a:ext cx="314325" cy="433387"/>
          </a:xfrm>
          <a:prstGeom prst="ellipse">
            <a:avLst/>
          </a:prstGeom>
          <a:noFill/>
          <a:ln w="9525">
            <a:solidFill>
              <a:srgbClr val="FFFF66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79" name="Text Box 118"/>
          <p:cNvSpPr txBox="1">
            <a:spLocks noChangeArrowheads="1"/>
          </p:cNvSpPr>
          <p:nvPr/>
        </p:nvSpPr>
        <p:spPr bwMode="auto">
          <a:xfrm flipH="1">
            <a:off x="2795588" y="5497513"/>
            <a:ext cx="2587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66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r>
              <a:rPr lang="en-US">
                <a:solidFill>
                  <a:srgbClr val="FFFF66"/>
                </a:solidFill>
                <a:cs typeface="+mn-cs"/>
              </a:rPr>
              <a:t>+</a:t>
            </a:r>
          </a:p>
        </p:txBody>
      </p:sp>
      <p:sp>
        <p:nvSpPr>
          <p:cNvPr id="299" name="Line 86"/>
          <p:cNvSpPr>
            <a:spLocks noChangeShapeType="1"/>
          </p:cNvSpPr>
          <p:nvPr/>
        </p:nvSpPr>
        <p:spPr bwMode="auto">
          <a:xfrm flipH="1" flipV="1">
            <a:off x="5013325" y="5724525"/>
            <a:ext cx="1554163" cy="7938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02" name="Text Box 96"/>
          <p:cNvSpPr txBox="1">
            <a:spLocks noChangeArrowheads="1"/>
          </p:cNvSpPr>
          <p:nvPr/>
        </p:nvSpPr>
        <p:spPr bwMode="auto">
          <a:xfrm>
            <a:off x="4884738" y="4905375"/>
            <a:ext cx="550862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r>
              <a:rPr lang="en-US" sz="2000" b="0" dirty="0">
                <a:solidFill>
                  <a:srgbClr val="FFFF66"/>
                </a:solidFill>
                <a:cs typeface="+mn-cs"/>
              </a:rPr>
              <a:t>b2’’</a:t>
            </a:r>
            <a:endParaRPr lang="en-US" dirty="0">
              <a:solidFill>
                <a:srgbClr val="FFFF66"/>
              </a:solidFill>
              <a:cs typeface="+mn-cs"/>
            </a:endParaRPr>
          </a:p>
        </p:txBody>
      </p:sp>
      <p:grpSp>
        <p:nvGrpSpPr>
          <p:cNvPr id="58387" name="Group 112"/>
          <p:cNvGrpSpPr>
            <a:grpSpLocks/>
          </p:cNvGrpSpPr>
          <p:nvPr/>
        </p:nvGrpSpPr>
        <p:grpSpPr bwMode="auto">
          <a:xfrm flipH="1">
            <a:off x="4691063" y="4616450"/>
            <a:ext cx="314325" cy="457200"/>
            <a:chOff x="1824" y="2344"/>
            <a:chExt cx="288" cy="304"/>
          </a:xfrm>
        </p:grpSpPr>
        <p:sp>
          <p:nvSpPr>
            <p:cNvPr id="347" name="Oval 113"/>
            <p:cNvSpPr>
              <a:spLocks noChangeArrowheads="1"/>
            </p:cNvSpPr>
            <p:nvPr/>
          </p:nvSpPr>
          <p:spPr bwMode="auto">
            <a:xfrm>
              <a:off x="1824" y="2352"/>
              <a:ext cx="288" cy="286"/>
            </a:xfrm>
            <a:prstGeom prst="ellips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48" name="Text Box 114"/>
            <p:cNvSpPr txBox="1">
              <a:spLocks noChangeArrowheads="1"/>
            </p:cNvSpPr>
            <p:nvPr/>
          </p:nvSpPr>
          <p:spPr bwMode="auto">
            <a:xfrm>
              <a:off x="1844" y="2344"/>
              <a:ext cx="234" cy="3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>
                  <a:solidFill>
                    <a:srgbClr val="FFFF66"/>
                  </a:solidFill>
                  <a:cs typeface="+mn-cs"/>
                </a:rPr>
                <a:t>x</a:t>
              </a:r>
            </a:p>
          </p:txBody>
        </p:sp>
      </p:grpSp>
      <p:sp>
        <p:nvSpPr>
          <p:cNvPr id="305" name="Line 116"/>
          <p:cNvSpPr>
            <a:spLocks noChangeShapeType="1"/>
          </p:cNvSpPr>
          <p:nvPr/>
        </p:nvSpPr>
        <p:spPr bwMode="auto">
          <a:xfrm flipH="1">
            <a:off x="4856163" y="5049838"/>
            <a:ext cx="6350" cy="457200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06" name="Oval 117"/>
          <p:cNvSpPr>
            <a:spLocks noChangeArrowheads="1"/>
          </p:cNvSpPr>
          <p:nvPr/>
        </p:nvSpPr>
        <p:spPr bwMode="auto">
          <a:xfrm flipH="1">
            <a:off x="4699000" y="5507038"/>
            <a:ext cx="314325" cy="433387"/>
          </a:xfrm>
          <a:prstGeom prst="ellipse">
            <a:avLst/>
          </a:prstGeom>
          <a:noFill/>
          <a:ln w="9525">
            <a:solidFill>
              <a:srgbClr val="FFFF66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33" name="Text Box 118"/>
          <p:cNvSpPr txBox="1">
            <a:spLocks noChangeArrowheads="1"/>
          </p:cNvSpPr>
          <p:nvPr/>
        </p:nvSpPr>
        <p:spPr bwMode="auto">
          <a:xfrm flipH="1">
            <a:off x="4706938" y="5497513"/>
            <a:ext cx="2587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66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r>
              <a:rPr lang="en-US">
                <a:solidFill>
                  <a:srgbClr val="FFFF66"/>
                </a:solidFill>
                <a:cs typeface="+mn-cs"/>
              </a:rPr>
              <a:t>+</a:t>
            </a:r>
          </a:p>
        </p:txBody>
      </p:sp>
      <p:sp>
        <p:nvSpPr>
          <p:cNvPr id="353" name="Line 86"/>
          <p:cNvSpPr>
            <a:spLocks noChangeShapeType="1"/>
          </p:cNvSpPr>
          <p:nvPr/>
        </p:nvSpPr>
        <p:spPr bwMode="auto">
          <a:xfrm flipH="1" flipV="1">
            <a:off x="6924675" y="5761038"/>
            <a:ext cx="1622425" cy="7937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56" name="Text Box 96"/>
          <p:cNvSpPr txBox="1">
            <a:spLocks noChangeArrowheads="1"/>
          </p:cNvSpPr>
          <p:nvPr/>
        </p:nvSpPr>
        <p:spPr bwMode="auto">
          <a:xfrm>
            <a:off x="6756400" y="4941888"/>
            <a:ext cx="633413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r>
              <a:rPr lang="en-US" sz="2000" b="0" dirty="0">
                <a:solidFill>
                  <a:srgbClr val="FFFF66"/>
                </a:solidFill>
                <a:cs typeface="+mn-cs"/>
              </a:rPr>
              <a:t>b3’’’</a:t>
            </a:r>
            <a:endParaRPr lang="en-US" dirty="0">
              <a:solidFill>
                <a:srgbClr val="FFFF66"/>
              </a:solidFill>
              <a:cs typeface="+mn-cs"/>
            </a:endParaRPr>
          </a:p>
        </p:txBody>
      </p:sp>
      <p:sp>
        <p:nvSpPr>
          <p:cNvPr id="360" name="Oval 117"/>
          <p:cNvSpPr>
            <a:spLocks noChangeArrowheads="1"/>
          </p:cNvSpPr>
          <p:nvPr/>
        </p:nvSpPr>
        <p:spPr bwMode="auto">
          <a:xfrm flipH="1">
            <a:off x="6610350" y="5543550"/>
            <a:ext cx="314325" cy="433388"/>
          </a:xfrm>
          <a:prstGeom prst="ellipse">
            <a:avLst/>
          </a:prstGeom>
          <a:noFill/>
          <a:ln w="9525">
            <a:solidFill>
              <a:srgbClr val="FFFF66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grpSp>
        <p:nvGrpSpPr>
          <p:cNvPr id="58394" name="Group 112"/>
          <p:cNvGrpSpPr>
            <a:grpSpLocks/>
          </p:cNvGrpSpPr>
          <p:nvPr/>
        </p:nvGrpSpPr>
        <p:grpSpPr bwMode="auto">
          <a:xfrm flipH="1">
            <a:off x="6600825" y="4616450"/>
            <a:ext cx="314325" cy="457200"/>
            <a:chOff x="1824" y="2344"/>
            <a:chExt cx="288" cy="304"/>
          </a:xfrm>
        </p:grpSpPr>
        <p:sp>
          <p:nvSpPr>
            <p:cNvPr id="401" name="Oval 113"/>
            <p:cNvSpPr>
              <a:spLocks noChangeArrowheads="1"/>
            </p:cNvSpPr>
            <p:nvPr/>
          </p:nvSpPr>
          <p:spPr bwMode="auto">
            <a:xfrm>
              <a:off x="1824" y="2352"/>
              <a:ext cx="288" cy="286"/>
            </a:xfrm>
            <a:prstGeom prst="ellips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02" name="Text Box 114"/>
            <p:cNvSpPr txBox="1">
              <a:spLocks noChangeArrowheads="1"/>
            </p:cNvSpPr>
            <p:nvPr/>
          </p:nvSpPr>
          <p:spPr bwMode="auto">
            <a:xfrm>
              <a:off x="1844" y="2344"/>
              <a:ext cx="234" cy="3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>
                  <a:solidFill>
                    <a:srgbClr val="FFFF66"/>
                  </a:solidFill>
                  <a:cs typeface="+mn-cs"/>
                </a:rPr>
                <a:t>x</a:t>
              </a:r>
            </a:p>
          </p:txBody>
        </p:sp>
      </p:grpSp>
      <p:sp>
        <p:nvSpPr>
          <p:cNvPr id="359" name="Line 116"/>
          <p:cNvSpPr>
            <a:spLocks noChangeShapeType="1"/>
          </p:cNvSpPr>
          <p:nvPr/>
        </p:nvSpPr>
        <p:spPr bwMode="auto">
          <a:xfrm flipH="1">
            <a:off x="6765925" y="5049838"/>
            <a:ext cx="6350" cy="457200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87" name="Text Box 118"/>
          <p:cNvSpPr txBox="1">
            <a:spLocks noChangeArrowheads="1"/>
          </p:cNvSpPr>
          <p:nvPr/>
        </p:nvSpPr>
        <p:spPr bwMode="auto">
          <a:xfrm flipH="1">
            <a:off x="6619875" y="5534025"/>
            <a:ext cx="2587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66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r>
              <a:rPr lang="en-US">
                <a:solidFill>
                  <a:srgbClr val="FFFF66"/>
                </a:solidFill>
                <a:cs typeface="+mn-cs"/>
              </a:rPr>
              <a:t>+</a:t>
            </a:r>
          </a:p>
        </p:txBody>
      </p:sp>
      <p:grpSp>
        <p:nvGrpSpPr>
          <p:cNvPr id="58397" name="Group 112"/>
          <p:cNvGrpSpPr>
            <a:grpSpLocks/>
          </p:cNvGrpSpPr>
          <p:nvPr/>
        </p:nvGrpSpPr>
        <p:grpSpPr bwMode="auto">
          <a:xfrm flipH="1">
            <a:off x="8402638" y="4687888"/>
            <a:ext cx="314325" cy="457200"/>
            <a:chOff x="1824" y="2344"/>
            <a:chExt cx="288" cy="304"/>
          </a:xfrm>
        </p:grpSpPr>
        <p:sp>
          <p:nvSpPr>
            <p:cNvPr id="410" name="Oval 113"/>
            <p:cNvSpPr>
              <a:spLocks noChangeArrowheads="1"/>
            </p:cNvSpPr>
            <p:nvPr/>
          </p:nvSpPr>
          <p:spPr bwMode="auto">
            <a:xfrm>
              <a:off x="1824" y="2352"/>
              <a:ext cx="288" cy="286"/>
            </a:xfrm>
            <a:prstGeom prst="ellips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11" name="Text Box 114"/>
            <p:cNvSpPr txBox="1">
              <a:spLocks noChangeArrowheads="1"/>
            </p:cNvSpPr>
            <p:nvPr/>
          </p:nvSpPr>
          <p:spPr bwMode="auto">
            <a:xfrm>
              <a:off x="1844" y="2344"/>
              <a:ext cx="234" cy="3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>
                  <a:solidFill>
                    <a:srgbClr val="FFFF66"/>
                  </a:solidFill>
                  <a:cs typeface="+mn-cs"/>
                </a:rPr>
                <a:t>x</a:t>
              </a:r>
            </a:p>
          </p:txBody>
        </p:sp>
      </p:grpSp>
      <p:sp>
        <p:nvSpPr>
          <p:cNvPr id="407" name="Line 115"/>
          <p:cNvSpPr>
            <a:spLocks noChangeShapeType="1"/>
          </p:cNvSpPr>
          <p:nvPr/>
        </p:nvSpPr>
        <p:spPr bwMode="auto">
          <a:xfrm>
            <a:off x="8729663" y="4905375"/>
            <a:ext cx="234950" cy="0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 type="triangl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08" name="Line 116"/>
          <p:cNvSpPr>
            <a:spLocks noChangeShapeType="1"/>
          </p:cNvSpPr>
          <p:nvPr/>
        </p:nvSpPr>
        <p:spPr bwMode="auto">
          <a:xfrm>
            <a:off x="8547100" y="5157788"/>
            <a:ext cx="0" cy="611187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8400" name="TextBox 413"/>
          <p:cNvSpPr txBox="1">
            <a:spLocks noChangeArrowheads="1"/>
          </p:cNvSpPr>
          <p:nvPr/>
        </p:nvSpPr>
        <p:spPr bwMode="auto">
          <a:xfrm rot="-5400000">
            <a:off x="-168275" y="4821238"/>
            <a:ext cx="124936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600" b="0"/>
              <a:t>‘ladder part’</a:t>
            </a:r>
          </a:p>
        </p:txBody>
      </p:sp>
      <p:grpSp>
        <p:nvGrpSpPr>
          <p:cNvPr id="58401" name="Group 1"/>
          <p:cNvGrpSpPr>
            <a:grpSpLocks/>
          </p:cNvGrpSpPr>
          <p:nvPr/>
        </p:nvGrpSpPr>
        <p:grpSpPr bwMode="auto">
          <a:xfrm>
            <a:off x="266700" y="1676400"/>
            <a:ext cx="8482013" cy="3157538"/>
            <a:chOff x="266909" y="1676400"/>
            <a:chExt cx="8481556" cy="3156756"/>
          </a:xfrm>
        </p:grpSpPr>
        <p:sp>
          <p:nvSpPr>
            <p:cNvPr id="215135" name="Text Box 95"/>
            <p:cNvSpPr txBox="1">
              <a:spLocks noChangeArrowheads="1"/>
            </p:cNvSpPr>
            <p:nvPr/>
          </p:nvSpPr>
          <p:spPr bwMode="auto">
            <a:xfrm>
              <a:off x="284371" y="1676400"/>
              <a:ext cx="641315" cy="4570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 b="0" dirty="0">
                  <a:solidFill>
                    <a:srgbClr val="FFFF66"/>
                  </a:solidFill>
                  <a:cs typeface="+mn-cs"/>
                </a:rPr>
                <a:t>u[k]</a:t>
              </a:r>
              <a:endParaRPr lang="en-US" dirty="0">
                <a:solidFill>
                  <a:srgbClr val="FFFF66"/>
                </a:solidFill>
                <a:cs typeface="+mn-cs"/>
              </a:endParaRPr>
            </a:p>
          </p:txBody>
        </p:sp>
        <p:grpSp>
          <p:nvGrpSpPr>
            <p:cNvPr id="58403" name="Group 98"/>
            <p:cNvGrpSpPr>
              <a:grpSpLocks/>
            </p:cNvGrpSpPr>
            <p:nvPr/>
          </p:nvGrpSpPr>
          <p:grpSpPr bwMode="auto">
            <a:xfrm>
              <a:off x="283833" y="3609020"/>
              <a:ext cx="624864" cy="601663"/>
              <a:chOff x="1004" y="3209"/>
              <a:chExt cx="433" cy="400"/>
            </a:xfrm>
          </p:grpSpPr>
          <p:sp>
            <p:nvSpPr>
              <p:cNvPr id="215139" name="Text Box 99"/>
              <p:cNvSpPr txBox="1">
                <a:spLocks noChangeArrowheads="1"/>
              </p:cNvSpPr>
              <p:nvPr/>
            </p:nvSpPr>
            <p:spPr bwMode="auto">
              <a:xfrm>
                <a:off x="1005" y="3305"/>
                <a:ext cx="426" cy="3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 b="0" dirty="0">
                    <a:solidFill>
                      <a:srgbClr val="FFFF66"/>
                    </a:solidFill>
                    <a:cs typeface="+mn-cs"/>
                  </a:rPr>
                  <a:t>y[k]</a:t>
                </a:r>
                <a:endParaRPr lang="en-US" dirty="0">
                  <a:solidFill>
                    <a:srgbClr val="FFFF66"/>
                  </a:solidFill>
                  <a:cs typeface="+mn-cs"/>
                </a:endParaRPr>
              </a:p>
            </p:txBody>
          </p:sp>
          <p:sp>
            <p:nvSpPr>
              <p:cNvPr id="215140" name="Text Box 100"/>
              <p:cNvSpPr txBox="1">
                <a:spLocks noChangeArrowheads="1"/>
              </p:cNvSpPr>
              <p:nvPr/>
            </p:nvSpPr>
            <p:spPr bwMode="auto">
              <a:xfrm>
                <a:off x="1004" y="3209"/>
                <a:ext cx="238" cy="3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 dirty="0">
                    <a:solidFill>
                      <a:srgbClr val="FFFF66"/>
                    </a:solidFill>
                    <a:cs typeface="+mn-cs"/>
                  </a:rPr>
                  <a:t>~</a:t>
                </a:r>
              </a:p>
            </p:txBody>
          </p:sp>
        </p:grpSp>
        <p:grpSp>
          <p:nvGrpSpPr>
            <p:cNvPr id="58404" name="Group 55"/>
            <p:cNvGrpSpPr>
              <a:grpSpLocks/>
            </p:cNvGrpSpPr>
            <p:nvPr/>
          </p:nvGrpSpPr>
          <p:grpSpPr bwMode="auto">
            <a:xfrm>
              <a:off x="2339752" y="1772816"/>
              <a:ext cx="361626" cy="468052"/>
              <a:chOff x="1008" y="2092"/>
              <a:chExt cx="288" cy="288"/>
            </a:xfrm>
          </p:grpSpPr>
          <p:sp>
            <p:nvSpPr>
              <p:cNvPr id="215096" name="Rectangle 56"/>
              <p:cNvSpPr>
                <a:spLocks noChangeArrowheads="1"/>
              </p:cNvSpPr>
              <p:nvPr/>
            </p:nvSpPr>
            <p:spPr bwMode="auto">
              <a:xfrm>
                <a:off x="1008" y="2092"/>
                <a:ext cx="288" cy="288"/>
              </a:xfrm>
              <a:prstGeom prst="rect">
                <a:avLst/>
              </a:prstGeom>
              <a:noFill/>
              <a:ln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graphicFrame>
            <p:nvGraphicFramePr>
              <p:cNvPr id="58585" name="Object 57"/>
              <p:cNvGraphicFramePr>
                <a:graphicFrameLocks noChangeAspect="1"/>
              </p:cNvGraphicFramePr>
              <p:nvPr/>
            </p:nvGraphicFramePr>
            <p:xfrm>
              <a:off x="1056" y="2112"/>
              <a:ext cx="208" cy="24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9377" name="Equation" r:id="rId3" imgW="139579" imgH="164957" progId="Equation.3">
                      <p:embed/>
                    </p:oleObj>
                  </mc:Choice>
                  <mc:Fallback>
                    <p:oleObj name="Equation" r:id="rId3" imgW="139579" imgH="164957" progId="Equation.3">
                      <p:embed/>
                      <p:pic>
                        <p:nvPicPr>
                          <p:cNvPr id="0" name="Object 5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056" y="2112"/>
                            <a:ext cx="208" cy="244"/>
                          </a:xfrm>
                          <a:prstGeom prst="rect">
                            <a:avLst/>
                          </a:prstGeom>
                          <a:solidFill>
                            <a:srgbClr val="FFFF66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215143" name="Line 103"/>
            <p:cNvSpPr>
              <a:spLocks noChangeShapeType="1"/>
            </p:cNvSpPr>
            <p:nvPr/>
          </p:nvSpPr>
          <p:spPr bwMode="auto">
            <a:xfrm flipV="1">
              <a:off x="727259" y="4328456"/>
              <a:ext cx="439714" cy="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triangl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15155" name="Line 115"/>
            <p:cNvSpPr>
              <a:spLocks noChangeShapeType="1"/>
            </p:cNvSpPr>
            <p:nvPr/>
          </p:nvSpPr>
          <p:spPr bwMode="auto">
            <a:xfrm>
              <a:off x="1192372" y="4833156"/>
              <a:ext cx="234937" cy="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triangl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15159" name="Line 119"/>
            <p:cNvSpPr>
              <a:spLocks noChangeShapeType="1"/>
            </p:cNvSpPr>
            <p:nvPr/>
          </p:nvSpPr>
          <p:spPr bwMode="auto">
            <a:xfrm>
              <a:off x="1008232" y="2060480"/>
              <a:ext cx="3175" cy="2593333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15163" name="Line 123"/>
            <p:cNvSpPr>
              <a:spLocks noChangeShapeType="1"/>
            </p:cNvSpPr>
            <p:nvPr/>
          </p:nvSpPr>
          <p:spPr bwMode="auto">
            <a:xfrm>
              <a:off x="830442" y="2060480"/>
              <a:ext cx="698462" cy="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15220" name="Rectangle 180"/>
            <p:cNvSpPr>
              <a:spLocks noChangeArrowheads="1"/>
            </p:cNvSpPr>
            <p:nvPr/>
          </p:nvSpPr>
          <p:spPr bwMode="auto">
            <a:xfrm flipH="1">
              <a:off x="1141575" y="1773214"/>
              <a:ext cx="1065155" cy="2772675"/>
            </a:xfrm>
            <a:prstGeom prst="rect">
              <a:avLst/>
            </a:prstGeom>
            <a:solidFill>
              <a:srgbClr val="FFFF66">
                <a:alpha val="50000"/>
              </a:srgbClr>
            </a:solidFill>
            <a:ln w="38100">
              <a:solidFill>
                <a:schemeClr val="bg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grpSp>
          <p:nvGrpSpPr>
            <p:cNvPr id="58410" name="Group 88"/>
            <p:cNvGrpSpPr>
              <a:grpSpLocks/>
            </p:cNvGrpSpPr>
            <p:nvPr/>
          </p:nvGrpSpPr>
          <p:grpSpPr bwMode="auto">
            <a:xfrm>
              <a:off x="1523168" y="4155246"/>
              <a:ext cx="273223" cy="379312"/>
              <a:chOff x="1824" y="2317"/>
              <a:chExt cx="288" cy="355"/>
            </a:xfrm>
          </p:grpSpPr>
          <p:sp>
            <p:nvSpPr>
              <p:cNvPr id="215129" name="Oval 89"/>
              <p:cNvSpPr>
                <a:spLocks noChangeArrowheads="1"/>
              </p:cNvSpPr>
              <p:nvPr/>
            </p:nvSpPr>
            <p:spPr bwMode="auto">
              <a:xfrm>
                <a:off x="1822" y="2351"/>
                <a:ext cx="294" cy="288"/>
              </a:xfrm>
              <a:prstGeom prst="ellipse">
                <a:avLst/>
              </a:prstGeom>
              <a:noFill/>
              <a:ln w="9525">
                <a:solidFill>
                  <a:srgbClr val="FFFF66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15130" name="Text Box 90"/>
              <p:cNvSpPr txBox="1">
                <a:spLocks noChangeArrowheads="1"/>
              </p:cNvSpPr>
              <p:nvPr/>
            </p:nvSpPr>
            <p:spPr bwMode="auto">
              <a:xfrm>
                <a:off x="1869" y="2317"/>
                <a:ext cx="243" cy="35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 sz="1800" b="0" dirty="0">
                    <a:solidFill>
                      <a:srgbClr val="FFFF66"/>
                    </a:solidFill>
                    <a:cs typeface="+mn-cs"/>
                  </a:rPr>
                  <a:t>x</a:t>
                </a:r>
              </a:p>
            </p:txBody>
          </p:sp>
        </p:grpSp>
        <p:grpSp>
          <p:nvGrpSpPr>
            <p:cNvPr id="58411" name="Group 91"/>
            <p:cNvGrpSpPr>
              <a:grpSpLocks/>
            </p:cNvGrpSpPr>
            <p:nvPr/>
          </p:nvGrpSpPr>
          <p:grpSpPr bwMode="auto">
            <a:xfrm>
              <a:off x="1523168" y="1843332"/>
              <a:ext cx="273223" cy="379488"/>
              <a:chOff x="1824" y="2319"/>
              <a:chExt cx="288" cy="354"/>
            </a:xfrm>
          </p:grpSpPr>
          <p:sp>
            <p:nvSpPr>
              <p:cNvPr id="215132" name="Oval 92"/>
              <p:cNvSpPr>
                <a:spLocks noChangeArrowheads="1"/>
              </p:cNvSpPr>
              <p:nvPr/>
            </p:nvSpPr>
            <p:spPr bwMode="auto">
              <a:xfrm>
                <a:off x="1822" y="2351"/>
                <a:ext cx="294" cy="286"/>
              </a:xfrm>
              <a:prstGeom prst="ellipse">
                <a:avLst/>
              </a:prstGeom>
              <a:noFill/>
              <a:ln w="9525">
                <a:solidFill>
                  <a:srgbClr val="FFFF66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15133" name="Text Box 93"/>
              <p:cNvSpPr txBox="1">
                <a:spLocks noChangeArrowheads="1"/>
              </p:cNvSpPr>
              <p:nvPr/>
            </p:nvSpPr>
            <p:spPr bwMode="auto">
              <a:xfrm>
                <a:off x="1869" y="2319"/>
                <a:ext cx="243" cy="3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 sz="1800" b="0" dirty="0">
                    <a:solidFill>
                      <a:srgbClr val="FFFF66"/>
                    </a:solidFill>
                    <a:cs typeface="+mn-cs"/>
                  </a:rPr>
                  <a:t>x</a:t>
                </a:r>
              </a:p>
            </p:txBody>
          </p:sp>
        </p:grpSp>
        <p:sp>
          <p:nvSpPr>
            <p:cNvPr id="215134" name="Line 94"/>
            <p:cNvSpPr>
              <a:spLocks noChangeShapeType="1"/>
            </p:cNvSpPr>
            <p:nvPr/>
          </p:nvSpPr>
          <p:spPr bwMode="auto">
            <a:xfrm>
              <a:off x="1813051" y="2060480"/>
              <a:ext cx="90483" cy="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15142" name="Line 102"/>
            <p:cNvSpPr>
              <a:spLocks noChangeShapeType="1"/>
            </p:cNvSpPr>
            <p:nvPr/>
          </p:nvSpPr>
          <p:spPr bwMode="auto">
            <a:xfrm>
              <a:off x="1425722" y="3104796"/>
              <a:ext cx="180965" cy="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grpSp>
          <p:nvGrpSpPr>
            <p:cNvPr id="58414" name="Group 104"/>
            <p:cNvGrpSpPr>
              <a:grpSpLocks/>
            </p:cNvGrpSpPr>
            <p:nvPr/>
          </p:nvGrpSpPr>
          <p:grpSpPr bwMode="auto">
            <a:xfrm flipH="1">
              <a:off x="1158872" y="2973755"/>
              <a:ext cx="273223" cy="379488"/>
              <a:chOff x="1824" y="2319"/>
              <a:chExt cx="288" cy="354"/>
            </a:xfrm>
          </p:grpSpPr>
          <p:sp>
            <p:nvSpPr>
              <p:cNvPr id="215145" name="Oval 105"/>
              <p:cNvSpPr>
                <a:spLocks noChangeArrowheads="1"/>
              </p:cNvSpPr>
              <p:nvPr/>
            </p:nvSpPr>
            <p:spPr bwMode="auto">
              <a:xfrm>
                <a:off x="1824" y="2351"/>
                <a:ext cx="288" cy="287"/>
              </a:xfrm>
              <a:prstGeom prst="ellipse">
                <a:avLst/>
              </a:prstGeom>
              <a:noFill/>
              <a:ln w="9525">
                <a:solidFill>
                  <a:srgbClr val="FFFF66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15146" name="Text Box 106"/>
              <p:cNvSpPr txBox="1">
                <a:spLocks noChangeArrowheads="1"/>
              </p:cNvSpPr>
              <p:nvPr/>
            </p:nvSpPr>
            <p:spPr bwMode="auto">
              <a:xfrm>
                <a:off x="1852" y="2317"/>
                <a:ext cx="219" cy="35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 sz="1800" b="0" dirty="0">
                    <a:solidFill>
                      <a:srgbClr val="FFFF66"/>
                    </a:solidFill>
                    <a:cs typeface="+mn-cs"/>
                  </a:rPr>
                  <a:t>x</a:t>
                </a:r>
              </a:p>
            </p:txBody>
          </p:sp>
        </p:grpSp>
        <p:grpSp>
          <p:nvGrpSpPr>
            <p:cNvPr id="58415" name="Group 107"/>
            <p:cNvGrpSpPr>
              <a:grpSpLocks/>
            </p:cNvGrpSpPr>
            <p:nvPr/>
          </p:nvGrpSpPr>
          <p:grpSpPr bwMode="auto">
            <a:xfrm flipH="1">
              <a:off x="1158872" y="4156316"/>
              <a:ext cx="273223" cy="379312"/>
              <a:chOff x="1585" y="2798"/>
              <a:chExt cx="288" cy="355"/>
            </a:xfrm>
          </p:grpSpPr>
          <p:sp>
            <p:nvSpPr>
              <p:cNvPr id="215148" name="Oval 108"/>
              <p:cNvSpPr>
                <a:spLocks noChangeArrowheads="1"/>
              </p:cNvSpPr>
              <p:nvPr/>
            </p:nvSpPr>
            <p:spPr bwMode="auto">
              <a:xfrm>
                <a:off x="1585" y="2831"/>
                <a:ext cx="288" cy="288"/>
              </a:xfrm>
              <a:prstGeom prst="ellipse">
                <a:avLst/>
              </a:prstGeom>
              <a:noFill/>
              <a:ln w="9525">
                <a:solidFill>
                  <a:srgbClr val="FFFF66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15149" name="Text Box 109"/>
              <p:cNvSpPr txBox="1">
                <a:spLocks noChangeArrowheads="1"/>
              </p:cNvSpPr>
              <p:nvPr/>
            </p:nvSpPr>
            <p:spPr bwMode="auto">
              <a:xfrm>
                <a:off x="1603" y="2800"/>
                <a:ext cx="248" cy="35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 sz="1800" b="0" dirty="0">
                    <a:solidFill>
                      <a:srgbClr val="FFFF66"/>
                    </a:solidFill>
                    <a:cs typeface="+mn-cs"/>
                  </a:rPr>
                  <a:t>+</a:t>
                </a:r>
              </a:p>
            </p:txBody>
          </p:sp>
        </p:grpSp>
        <p:sp>
          <p:nvSpPr>
            <p:cNvPr id="215150" name="Line 110"/>
            <p:cNvSpPr>
              <a:spLocks noChangeShapeType="1"/>
            </p:cNvSpPr>
            <p:nvPr/>
          </p:nvSpPr>
          <p:spPr bwMode="auto">
            <a:xfrm flipH="1">
              <a:off x="1295554" y="3317468"/>
              <a:ext cx="0" cy="872909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15151" name="Line 111"/>
            <p:cNvSpPr>
              <a:spLocks noChangeShapeType="1"/>
            </p:cNvSpPr>
            <p:nvPr/>
          </p:nvSpPr>
          <p:spPr bwMode="auto">
            <a:xfrm flipH="1">
              <a:off x="1295554" y="2031912"/>
              <a:ext cx="0" cy="976071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15161" name="Oval 121"/>
            <p:cNvSpPr>
              <a:spLocks noChangeArrowheads="1"/>
            </p:cNvSpPr>
            <p:nvPr/>
          </p:nvSpPr>
          <p:spPr bwMode="auto">
            <a:xfrm flipH="1">
              <a:off x="1259044" y="1989061"/>
              <a:ext cx="107944" cy="107923"/>
            </a:xfrm>
            <a:prstGeom prst="ellipse">
              <a:avLst/>
            </a:prstGeom>
            <a:solidFill>
              <a:srgbClr val="FFFF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FFFF66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15162" name="Line 122"/>
            <p:cNvSpPr>
              <a:spLocks noChangeShapeType="1"/>
            </p:cNvSpPr>
            <p:nvPr/>
          </p:nvSpPr>
          <p:spPr bwMode="auto">
            <a:xfrm flipH="1">
              <a:off x="1432071" y="4345914"/>
              <a:ext cx="90483" cy="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15164" name="Line 124"/>
            <p:cNvSpPr>
              <a:spLocks noChangeShapeType="1"/>
            </p:cNvSpPr>
            <p:nvPr/>
          </p:nvSpPr>
          <p:spPr bwMode="auto">
            <a:xfrm>
              <a:off x="1659072" y="3985641"/>
              <a:ext cx="0" cy="204736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15165" name="Line 125"/>
            <p:cNvSpPr>
              <a:spLocks noChangeShapeType="1"/>
            </p:cNvSpPr>
            <p:nvPr/>
          </p:nvSpPr>
          <p:spPr bwMode="auto">
            <a:xfrm>
              <a:off x="1659072" y="2185862"/>
              <a:ext cx="0" cy="206324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triangl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graphicFrame>
          <p:nvGraphicFramePr>
            <p:cNvPr id="58422" name="Object 126"/>
            <p:cNvGraphicFramePr>
              <a:graphicFrameLocks noChangeAspect="1"/>
            </p:cNvGraphicFramePr>
            <p:nvPr/>
          </p:nvGraphicFramePr>
          <p:xfrm>
            <a:off x="1477631" y="2358961"/>
            <a:ext cx="373206" cy="2568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9378" name="Equation" r:id="rId5" imgW="381000" imgH="228600" progId="Equation.3">
                    <p:embed/>
                  </p:oleObj>
                </mc:Choice>
                <mc:Fallback>
                  <p:oleObj name="Equation" r:id="rId5" imgW="381000" imgH="228600" progId="Equation.3">
                    <p:embed/>
                    <p:pic>
                      <p:nvPicPr>
                        <p:cNvPr id="0" name="Object 12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77631" y="2358961"/>
                          <a:ext cx="373206" cy="256863"/>
                        </a:xfrm>
                        <a:prstGeom prst="rect">
                          <a:avLst/>
                        </a:prstGeom>
                        <a:solidFill>
                          <a:srgbClr val="FFFF66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58423" name="Group 135"/>
            <p:cNvGrpSpPr>
              <a:grpSpLocks/>
            </p:cNvGrpSpPr>
            <p:nvPr/>
          </p:nvGrpSpPr>
          <p:grpSpPr bwMode="auto">
            <a:xfrm flipH="1">
              <a:off x="1887465" y="1843334"/>
              <a:ext cx="273223" cy="379488"/>
              <a:chOff x="1585" y="2799"/>
              <a:chExt cx="288" cy="354"/>
            </a:xfrm>
          </p:grpSpPr>
          <p:sp>
            <p:nvSpPr>
              <p:cNvPr id="215176" name="Oval 136"/>
              <p:cNvSpPr>
                <a:spLocks noChangeArrowheads="1"/>
              </p:cNvSpPr>
              <p:nvPr/>
            </p:nvSpPr>
            <p:spPr bwMode="auto">
              <a:xfrm>
                <a:off x="1585" y="2831"/>
                <a:ext cx="288" cy="286"/>
              </a:xfrm>
              <a:prstGeom prst="ellipse">
                <a:avLst/>
              </a:prstGeom>
              <a:noFill/>
              <a:ln w="9525">
                <a:solidFill>
                  <a:srgbClr val="FFFF66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15177" name="Text Box 137"/>
              <p:cNvSpPr txBox="1">
                <a:spLocks noChangeArrowheads="1"/>
              </p:cNvSpPr>
              <p:nvPr/>
            </p:nvSpPr>
            <p:spPr bwMode="auto">
              <a:xfrm>
                <a:off x="1603" y="2799"/>
                <a:ext cx="248" cy="3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 sz="1800" b="0" dirty="0">
                    <a:solidFill>
                      <a:srgbClr val="FFFF66"/>
                    </a:solidFill>
                    <a:cs typeface="+mn-cs"/>
                  </a:rPr>
                  <a:t>+</a:t>
                </a:r>
              </a:p>
            </p:txBody>
          </p:sp>
        </p:grpSp>
        <p:sp>
          <p:nvSpPr>
            <p:cNvPr id="215178" name="Line 138"/>
            <p:cNvSpPr>
              <a:spLocks noChangeShapeType="1"/>
            </p:cNvSpPr>
            <p:nvPr/>
          </p:nvSpPr>
          <p:spPr bwMode="auto">
            <a:xfrm flipV="1">
              <a:off x="2024177" y="3317468"/>
              <a:ext cx="0" cy="1028445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15179" name="Oval 139"/>
            <p:cNvSpPr>
              <a:spLocks noChangeArrowheads="1"/>
            </p:cNvSpPr>
            <p:nvPr/>
          </p:nvSpPr>
          <p:spPr bwMode="auto">
            <a:xfrm flipH="1">
              <a:off x="1994016" y="4315759"/>
              <a:ext cx="61910" cy="85704"/>
            </a:xfrm>
            <a:prstGeom prst="ellipse">
              <a:avLst/>
            </a:prstGeom>
            <a:solidFill>
              <a:srgbClr val="FFFF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FFFF66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grpSp>
          <p:nvGrpSpPr>
            <p:cNvPr id="58426" name="Group 140"/>
            <p:cNvGrpSpPr>
              <a:grpSpLocks/>
            </p:cNvGrpSpPr>
            <p:nvPr/>
          </p:nvGrpSpPr>
          <p:grpSpPr bwMode="auto">
            <a:xfrm flipH="1">
              <a:off x="1887465" y="2974882"/>
              <a:ext cx="273223" cy="379487"/>
              <a:chOff x="1824" y="2320"/>
              <a:chExt cx="288" cy="354"/>
            </a:xfrm>
          </p:grpSpPr>
          <p:sp>
            <p:nvSpPr>
              <p:cNvPr id="215181" name="Oval 141"/>
              <p:cNvSpPr>
                <a:spLocks noChangeArrowheads="1"/>
              </p:cNvSpPr>
              <p:nvPr/>
            </p:nvSpPr>
            <p:spPr bwMode="auto">
              <a:xfrm>
                <a:off x="1824" y="2352"/>
                <a:ext cx="288" cy="286"/>
              </a:xfrm>
              <a:prstGeom prst="ellipse">
                <a:avLst/>
              </a:prstGeom>
              <a:noFill/>
              <a:ln w="9525">
                <a:solidFill>
                  <a:srgbClr val="FFFF66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15182" name="Text Box 142"/>
              <p:cNvSpPr txBox="1">
                <a:spLocks noChangeArrowheads="1"/>
              </p:cNvSpPr>
              <p:nvPr/>
            </p:nvSpPr>
            <p:spPr bwMode="auto">
              <a:xfrm>
                <a:off x="1866" y="2320"/>
                <a:ext cx="218" cy="3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 sz="1800" b="0" dirty="0">
                    <a:solidFill>
                      <a:srgbClr val="FFFF66"/>
                    </a:solidFill>
                    <a:cs typeface="+mn-cs"/>
                  </a:rPr>
                  <a:t>x</a:t>
                </a:r>
              </a:p>
            </p:txBody>
          </p:sp>
        </p:grpSp>
        <p:sp>
          <p:nvSpPr>
            <p:cNvPr id="215183" name="Line 143"/>
            <p:cNvSpPr>
              <a:spLocks noChangeShapeType="1"/>
            </p:cNvSpPr>
            <p:nvPr/>
          </p:nvSpPr>
          <p:spPr bwMode="auto">
            <a:xfrm flipV="1">
              <a:off x="2024177" y="2185862"/>
              <a:ext cx="0" cy="822121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15184" name="Line 144"/>
            <p:cNvSpPr>
              <a:spLocks noChangeShapeType="1"/>
            </p:cNvSpPr>
            <p:nvPr/>
          </p:nvSpPr>
          <p:spPr bwMode="auto">
            <a:xfrm>
              <a:off x="1735268" y="3212719"/>
              <a:ext cx="163503" cy="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graphicFrame>
          <p:nvGraphicFramePr>
            <p:cNvPr id="58429" name="Object 174"/>
            <p:cNvGraphicFramePr>
              <a:graphicFrameLocks noChangeAspect="1"/>
            </p:cNvGraphicFramePr>
            <p:nvPr/>
          </p:nvGraphicFramePr>
          <p:xfrm>
            <a:off x="1523168" y="3265336"/>
            <a:ext cx="364296" cy="20594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9379" name="Equation" r:id="rId7" imgW="469900" imgH="228600" progId="Equation.3">
                    <p:embed/>
                  </p:oleObj>
                </mc:Choice>
                <mc:Fallback>
                  <p:oleObj name="Equation" r:id="rId7" imgW="469900" imgH="228600" progId="Equation.3">
                    <p:embed/>
                    <p:pic>
                      <p:nvPicPr>
                        <p:cNvPr id="0" name="Object 17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23168" y="3265336"/>
                          <a:ext cx="364296" cy="205943"/>
                        </a:xfrm>
                        <a:prstGeom prst="rect">
                          <a:avLst/>
                        </a:prstGeom>
                        <a:solidFill>
                          <a:srgbClr val="FFFF66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8430" name="Object 175"/>
            <p:cNvGraphicFramePr>
              <a:graphicFrameLocks noChangeAspect="1"/>
            </p:cNvGraphicFramePr>
            <p:nvPr/>
          </p:nvGraphicFramePr>
          <p:xfrm>
            <a:off x="1432094" y="2785557"/>
            <a:ext cx="348457" cy="2568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9380" name="Equation" r:id="rId9" imgW="355446" imgH="228501" progId="Equation.3">
                    <p:embed/>
                  </p:oleObj>
                </mc:Choice>
                <mc:Fallback>
                  <p:oleObj name="Equation" r:id="rId9" imgW="355446" imgH="228501" progId="Equation.3">
                    <p:embed/>
                    <p:pic>
                      <p:nvPicPr>
                        <p:cNvPr id="0" name="Object 17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32094" y="2785557"/>
                          <a:ext cx="348457" cy="256862"/>
                        </a:xfrm>
                        <a:prstGeom prst="rect">
                          <a:avLst/>
                        </a:prstGeom>
                        <a:solidFill>
                          <a:srgbClr val="FFFF66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8431" name="Object 176"/>
            <p:cNvGraphicFramePr>
              <a:graphicFrameLocks noChangeAspect="1"/>
            </p:cNvGraphicFramePr>
            <p:nvPr/>
          </p:nvGraphicFramePr>
          <p:xfrm>
            <a:off x="1476848" y="3753036"/>
            <a:ext cx="373206" cy="2568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9381" name="Equation" r:id="rId11" imgW="381000" imgH="228600" progId="Equation.3">
                    <p:embed/>
                  </p:oleObj>
                </mc:Choice>
                <mc:Fallback>
                  <p:oleObj name="Equation" r:id="rId11" imgW="381000" imgH="228600" progId="Equation.3">
                    <p:embed/>
                    <p:pic>
                      <p:nvPicPr>
                        <p:cNvPr id="0" name="Object 17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76848" y="3753036"/>
                          <a:ext cx="373206" cy="256862"/>
                        </a:xfrm>
                        <a:prstGeom prst="rect">
                          <a:avLst/>
                        </a:prstGeom>
                        <a:solidFill>
                          <a:srgbClr val="FFFF66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58432" name="Group 55"/>
            <p:cNvGrpSpPr>
              <a:grpSpLocks/>
            </p:cNvGrpSpPr>
            <p:nvPr/>
          </p:nvGrpSpPr>
          <p:grpSpPr bwMode="auto">
            <a:xfrm>
              <a:off x="4247964" y="1772816"/>
              <a:ext cx="361626" cy="468052"/>
              <a:chOff x="1008" y="2092"/>
              <a:chExt cx="288" cy="288"/>
            </a:xfrm>
          </p:grpSpPr>
          <p:sp>
            <p:nvSpPr>
              <p:cNvPr id="295" name="Rectangle 56"/>
              <p:cNvSpPr>
                <a:spLocks noChangeArrowheads="1"/>
              </p:cNvSpPr>
              <p:nvPr/>
            </p:nvSpPr>
            <p:spPr bwMode="auto">
              <a:xfrm>
                <a:off x="1008" y="2092"/>
                <a:ext cx="288" cy="288"/>
              </a:xfrm>
              <a:prstGeom prst="rect">
                <a:avLst/>
              </a:prstGeom>
              <a:noFill/>
              <a:ln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graphicFrame>
            <p:nvGraphicFramePr>
              <p:cNvPr id="58571" name="Object 57"/>
              <p:cNvGraphicFramePr>
                <a:graphicFrameLocks noChangeAspect="1"/>
              </p:cNvGraphicFramePr>
              <p:nvPr/>
            </p:nvGraphicFramePr>
            <p:xfrm>
              <a:off x="1056" y="2112"/>
              <a:ext cx="208" cy="24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9382" name="Equation" r:id="rId13" imgW="139579" imgH="164957" progId="Equation.3">
                      <p:embed/>
                    </p:oleObj>
                  </mc:Choice>
                  <mc:Fallback>
                    <p:oleObj name="Equation" r:id="rId13" imgW="139579" imgH="164957" progId="Equation.3">
                      <p:embed/>
                      <p:pic>
                        <p:nvPicPr>
                          <p:cNvPr id="0" name="Object 5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056" y="2112"/>
                            <a:ext cx="208" cy="244"/>
                          </a:xfrm>
                          <a:prstGeom prst="rect">
                            <a:avLst/>
                          </a:prstGeom>
                          <a:solidFill>
                            <a:srgbClr val="FFFF66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250" name="Line 115"/>
            <p:cNvSpPr>
              <a:spLocks noChangeShapeType="1"/>
            </p:cNvSpPr>
            <p:nvPr/>
          </p:nvSpPr>
          <p:spPr bwMode="auto">
            <a:xfrm>
              <a:off x="3105206" y="4833156"/>
              <a:ext cx="234937" cy="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triangl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53" name="Line 119"/>
            <p:cNvSpPr>
              <a:spLocks noChangeShapeType="1"/>
            </p:cNvSpPr>
            <p:nvPr/>
          </p:nvSpPr>
          <p:spPr bwMode="auto">
            <a:xfrm>
              <a:off x="2916304" y="2060480"/>
              <a:ext cx="7937" cy="2593333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54" name="Line 123"/>
            <p:cNvSpPr>
              <a:spLocks noChangeShapeType="1"/>
            </p:cNvSpPr>
            <p:nvPr/>
          </p:nvSpPr>
          <p:spPr bwMode="auto">
            <a:xfrm>
              <a:off x="2700416" y="2060480"/>
              <a:ext cx="739735" cy="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56" name="Rectangle 180"/>
            <p:cNvSpPr>
              <a:spLocks noChangeArrowheads="1"/>
            </p:cNvSpPr>
            <p:nvPr/>
          </p:nvSpPr>
          <p:spPr bwMode="auto">
            <a:xfrm flipH="1">
              <a:off x="3052822" y="1773214"/>
              <a:ext cx="1065155" cy="2772675"/>
            </a:xfrm>
            <a:prstGeom prst="rect">
              <a:avLst/>
            </a:prstGeom>
            <a:solidFill>
              <a:srgbClr val="FFFF66">
                <a:alpha val="50000"/>
              </a:srgbClr>
            </a:solidFill>
            <a:ln w="38100">
              <a:solidFill>
                <a:schemeClr val="bg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grpSp>
          <p:nvGrpSpPr>
            <p:cNvPr id="58437" name="Group 88"/>
            <p:cNvGrpSpPr>
              <a:grpSpLocks/>
            </p:cNvGrpSpPr>
            <p:nvPr/>
          </p:nvGrpSpPr>
          <p:grpSpPr bwMode="auto">
            <a:xfrm>
              <a:off x="3435495" y="4155246"/>
              <a:ext cx="273223" cy="379312"/>
              <a:chOff x="1824" y="2317"/>
              <a:chExt cx="288" cy="355"/>
            </a:xfrm>
          </p:grpSpPr>
          <p:sp>
            <p:nvSpPr>
              <p:cNvPr id="291" name="Oval 89"/>
              <p:cNvSpPr>
                <a:spLocks noChangeArrowheads="1"/>
              </p:cNvSpPr>
              <p:nvPr/>
            </p:nvSpPr>
            <p:spPr bwMode="auto">
              <a:xfrm>
                <a:off x="1824" y="2351"/>
                <a:ext cx="288" cy="288"/>
              </a:xfrm>
              <a:prstGeom prst="ellipse">
                <a:avLst/>
              </a:prstGeom>
              <a:noFill/>
              <a:ln w="9525">
                <a:solidFill>
                  <a:srgbClr val="FFFF66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92" name="Text Box 90"/>
              <p:cNvSpPr txBox="1">
                <a:spLocks noChangeArrowheads="1"/>
              </p:cNvSpPr>
              <p:nvPr/>
            </p:nvSpPr>
            <p:spPr bwMode="auto">
              <a:xfrm>
                <a:off x="1869" y="2317"/>
                <a:ext cx="218" cy="35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 sz="1800" b="0" dirty="0">
                    <a:solidFill>
                      <a:srgbClr val="FFFF66"/>
                    </a:solidFill>
                    <a:cs typeface="+mn-cs"/>
                  </a:rPr>
                  <a:t>x</a:t>
                </a:r>
              </a:p>
            </p:txBody>
          </p:sp>
        </p:grpSp>
        <p:grpSp>
          <p:nvGrpSpPr>
            <p:cNvPr id="58438" name="Group 91"/>
            <p:cNvGrpSpPr>
              <a:grpSpLocks/>
            </p:cNvGrpSpPr>
            <p:nvPr/>
          </p:nvGrpSpPr>
          <p:grpSpPr bwMode="auto">
            <a:xfrm>
              <a:off x="3435495" y="1843332"/>
              <a:ext cx="273223" cy="379488"/>
              <a:chOff x="1824" y="2319"/>
              <a:chExt cx="288" cy="354"/>
            </a:xfrm>
          </p:grpSpPr>
          <p:sp>
            <p:nvSpPr>
              <p:cNvPr id="289" name="Oval 92"/>
              <p:cNvSpPr>
                <a:spLocks noChangeArrowheads="1"/>
              </p:cNvSpPr>
              <p:nvPr/>
            </p:nvSpPr>
            <p:spPr bwMode="auto">
              <a:xfrm>
                <a:off x="1824" y="2351"/>
                <a:ext cx="288" cy="286"/>
              </a:xfrm>
              <a:prstGeom prst="ellipse">
                <a:avLst/>
              </a:prstGeom>
              <a:noFill/>
              <a:ln w="9525">
                <a:solidFill>
                  <a:srgbClr val="FFFF66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90" name="Text Box 93"/>
              <p:cNvSpPr txBox="1">
                <a:spLocks noChangeArrowheads="1"/>
              </p:cNvSpPr>
              <p:nvPr/>
            </p:nvSpPr>
            <p:spPr bwMode="auto">
              <a:xfrm>
                <a:off x="1869" y="2319"/>
                <a:ext cx="218" cy="3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 sz="1800" b="0" dirty="0">
                    <a:solidFill>
                      <a:srgbClr val="FFFF66"/>
                    </a:solidFill>
                    <a:cs typeface="+mn-cs"/>
                  </a:rPr>
                  <a:t>x</a:t>
                </a:r>
              </a:p>
            </p:txBody>
          </p:sp>
        </p:grpSp>
        <p:sp>
          <p:nvSpPr>
            <p:cNvPr id="259" name="Line 94"/>
            <p:cNvSpPr>
              <a:spLocks noChangeShapeType="1"/>
            </p:cNvSpPr>
            <p:nvPr/>
          </p:nvSpPr>
          <p:spPr bwMode="auto">
            <a:xfrm>
              <a:off x="3724298" y="2060480"/>
              <a:ext cx="92070" cy="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60" name="Line 102"/>
            <p:cNvSpPr>
              <a:spLocks noChangeShapeType="1"/>
            </p:cNvSpPr>
            <p:nvPr/>
          </p:nvSpPr>
          <p:spPr bwMode="auto">
            <a:xfrm>
              <a:off x="3336969" y="3104796"/>
              <a:ext cx="180965" cy="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grpSp>
          <p:nvGrpSpPr>
            <p:cNvPr id="58441" name="Group 104"/>
            <p:cNvGrpSpPr>
              <a:grpSpLocks/>
            </p:cNvGrpSpPr>
            <p:nvPr/>
          </p:nvGrpSpPr>
          <p:grpSpPr bwMode="auto">
            <a:xfrm flipH="1">
              <a:off x="3071199" y="2973755"/>
              <a:ext cx="273223" cy="379488"/>
              <a:chOff x="1824" y="2319"/>
              <a:chExt cx="288" cy="354"/>
            </a:xfrm>
          </p:grpSpPr>
          <p:sp>
            <p:nvSpPr>
              <p:cNvPr id="287" name="Oval 105"/>
              <p:cNvSpPr>
                <a:spLocks noChangeArrowheads="1"/>
              </p:cNvSpPr>
              <p:nvPr/>
            </p:nvSpPr>
            <p:spPr bwMode="auto">
              <a:xfrm>
                <a:off x="1822" y="2351"/>
                <a:ext cx="288" cy="287"/>
              </a:xfrm>
              <a:prstGeom prst="ellipse">
                <a:avLst/>
              </a:prstGeom>
              <a:noFill/>
              <a:ln w="9525">
                <a:solidFill>
                  <a:srgbClr val="FFFF66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88" name="Text Box 106"/>
              <p:cNvSpPr txBox="1">
                <a:spLocks noChangeArrowheads="1"/>
              </p:cNvSpPr>
              <p:nvPr/>
            </p:nvSpPr>
            <p:spPr bwMode="auto">
              <a:xfrm>
                <a:off x="1852" y="2317"/>
                <a:ext cx="219" cy="35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 sz="1800" b="0" dirty="0">
                    <a:solidFill>
                      <a:srgbClr val="FFFF66"/>
                    </a:solidFill>
                    <a:cs typeface="+mn-cs"/>
                  </a:rPr>
                  <a:t>x</a:t>
                </a:r>
              </a:p>
            </p:txBody>
          </p:sp>
        </p:grpSp>
        <p:grpSp>
          <p:nvGrpSpPr>
            <p:cNvPr id="58442" name="Group 107"/>
            <p:cNvGrpSpPr>
              <a:grpSpLocks/>
            </p:cNvGrpSpPr>
            <p:nvPr/>
          </p:nvGrpSpPr>
          <p:grpSpPr bwMode="auto">
            <a:xfrm flipH="1">
              <a:off x="3071199" y="4156316"/>
              <a:ext cx="273223" cy="379312"/>
              <a:chOff x="1585" y="2798"/>
              <a:chExt cx="288" cy="355"/>
            </a:xfrm>
          </p:grpSpPr>
          <p:sp>
            <p:nvSpPr>
              <p:cNvPr id="285" name="Oval 108"/>
              <p:cNvSpPr>
                <a:spLocks noChangeArrowheads="1"/>
              </p:cNvSpPr>
              <p:nvPr/>
            </p:nvSpPr>
            <p:spPr bwMode="auto">
              <a:xfrm>
                <a:off x="1583" y="2831"/>
                <a:ext cx="288" cy="288"/>
              </a:xfrm>
              <a:prstGeom prst="ellipse">
                <a:avLst/>
              </a:prstGeom>
              <a:noFill/>
              <a:ln w="9525">
                <a:solidFill>
                  <a:srgbClr val="FFFF66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86" name="Text Box 109"/>
              <p:cNvSpPr txBox="1">
                <a:spLocks noChangeArrowheads="1"/>
              </p:cNvSpPr>
              <p:nvPr/>
            </p:nvSpPr>
            <p:spPr bwMode="auto">
              <a:xfrm>
                <a:off x="1603" y="2800"/>
                <a:ext cx="248" cy="35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 sz="1800" b="0" dirty="0">
                    <a:solidFill>
                      <a:srgbClr val="FFFF66"/>
                    </a:solidFill>
                    <a:cs typeface="+mn-cs"/>
                  </a:rPr>
                  <a:t>+</a:t>
                </a:r>
              </a:p>
            </p:txBody>
          </p:sp>
        </p:grpSp>
        <p:sp>
          <p:nvSpPr>
            <p:cNvPr id="263" name="Line 110"/>
            <p:cNvSpPr>
              <a:spLocks noChangeShapeType="1"/>
            </p:cNvSpPr>
            <p:nvPr/>
          </p:nvSpPr>
          <p:spPr bwMode="auto">
            <a:xfrm flipH="1">
              <a:off x="3208389" y="3317468"/>
              <a:ext cx="0" cy="872909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64" name="Line 111"/>
            <p:cNvSpPr>
              <a:spLocks noChangeShapeType="1"/>
            </p:cNvSpPr>
            <p:nvPr/>
          </p:nvSpPr>
          <p:spPr bwMode="auto">
            <a:xfrm flipH="1">
              <a:off x="3208389" y="2031912"/>
              <a:ext cx="0" cy="976071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66" name="Line 122"/>
            <p:cNvSpPr>
              <a:spLocks noChangeShapeType="1"/>
            </p:cNvSpPr>
            <p:nvPr/>
          </p:nvSpPr>
          <p:spPr bwMode="auto">
            <a:xfrm flipH="1">
              <a:off x="3344906" y="4345914"/>
              <a:ext cx="90482" cy="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67" name="Line 124"/>
            <p:cNvSpPr>
              <a:spLocks noChangeShapeType="1"/>
            </p:cNvSpPr>
            <p:nvPr/>
          </p:nvSpPr>
          <p:spPr bwMode="auto">
            <a:xfrm>
              <a:off x="3571906" y="3985641"/>
              <a:ext cx="0" cy="204736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68" name="Line 125"/>
            <p:cNvSpPr>
              <a:spLocks noChangeShapeType="1"/>
            </p:cNvSpPr>
            <p:nvPr/>
          </p:nvSpPr>
          <p:spPr bwMode="auto">
            <a:xfrm>
              <a:off x="3571906" y="2185862"/>
              <a:ext cx="0" cy="206324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triangl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graphicFrame>
          <p:nvGraphicFramePr>
            <p:cNvPr id="58448" name="Object 126"/>
            <p:cNvGraphicFramePr>
              <a:graphicFrameLocks noChangeAspect="1"/>
            </p:cNvGraphicFramePr>
            <p:nvPr/>
          </p:nvGraphicFramePr>
          <p:xfrm>
            <a:off x="3395663" y="2371725"/>
            <a:ext cx="360362" cy="228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9383" name="Equation" r:id="rId14" imgW="368300" imgH="203200" progId="Equation.3">
                    <p:embed/>
                  </p:oleObj>
                </mc:Choice>
                <mc:Fallback>
                  <p:oleObj name="Equation" r:id="rId14" imgW="368300" imgH="203200" progId="Equation.3">
                    <p:embed/>
                    <p:pic>
                      <p:nvPicPr>
                        <p:cNvPr id="0" name="Object 12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95663" y="2371725"/>
                          <a:ext cx="360362" cy="228600"/>
                        </a:xfrm>
                        <a:prstGeom prst="rect">
                          <a:avLst/>
                        </a:prstGeom>
                        <a:solidFill>
                          <a:srgbClr val="FFFF66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58449" name="Group 135"/>
            <p:cNvGrpSpPr>
              <a:grpSpLocks/>
            </p:cNvGrpSpPr>
            <p:nvPr/>
          </p:nvGrpSpPr>
          <p:grpSpPr bwMode="auto">
            <a:xfrm flipH="1">
              <a:off x="3799792" y="1843334"/>
              <a:ext cx="273223" cy="379488"/>
              <a:chOff x="1585" y="2799"/>
              <a:chExt cx="288" cy="354"/>
            </a:xfrm>
          </p:grpSpPr>
          <p:sp>
            <p:nvSpPr>
              <p:cNvPr id="283" name="Oval 136"/>
              <p:cNvSpPr>
                <a:spLocks noChangeArrowheads="1"/>
              </p:cNvSpPr>
              <p:nvPr/>
            </p:nvSpPr>
            <p:spPr bwMode="auto">
              <a:xfrm>
                <a:off x="1583" y="2831"/>
                <a:ext cx="288" cy="286"/>
              </a:xfrm>
              <a:prstGeom prst="ellipse">
                <a:avLst/>
              </a:prstGeom>
              <a:noFill/>
              <a:ln w="9525">
                <a:solidFill>
                  <a:srgbClr val="FFFF66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84" name="Text Box 137"/>
              <p:cNvSpPr txBox="1">
                <a:spLocks noChangeArrowheads="1"/>
              </p:cNvSpPr>
              <p:nvPr/>
            </p:nvSpPr>
            <p:spPr bwMode="auto">
              <a:xfrm>
                <a:off x="1603" y="2799"/>
                <a:ext cx="248" cy="3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 sz="1800" b="0" dirty="0">
                    <a:solidFill>
                      <a:srgbClr val="FFFF66"/>
                    </a:solidFill>
                    <a:cs typeface="+mn-cs"/>
                  </a:rPr>
                  <a:t>+</a:t>
                </a:r>
              </a:p>
            </p:txBody>
          </p:sp>
        </p:grpSp>
        <p:sp>
          <p:nvSpPr>
            <p:cNvPr id="271" name="Line 138"/>
            <p:cNvSpPr>
              <a:spLocks noChangeShapeType="1"/>
            </p:cNvSpPr>
            <p:nvPr/>
          </p:nvSpPr>
          <p:spPr bwMode="auto">
            <a:xfrm flipV="1">
              <a:off x="3937011" y="3317468"/>
              <a:ext cx="0" cy="1028445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72" name="Oval 139"/>
            <p:cNvSpPr>
              <a:spLocks noChangeArrowheads="1"/>
            </p:cNvSpPr>
            <p:nvPr/>
          </p:nvSpPr>
          <p:spPr bwMode="auto">
            <a:xfrm flipH="1">
              <a:off x="3905263" y="4315759"/>
              <a:ext cx="63497" cy="85704"/>
            </a:xfrm>
            <a:prstGeom prst="ellipse">
              <a:avLst/>
            </a:prstGeom>
            <a:solidFill>
              <a:srgbClr val="FFFF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FFFF66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grpSp>
          <p:nvGrpSpPr>
            <p:cNvPr id="58452" name="Group 140"/>
            <p:cNvGrpSpPr>
              <a:grpSpLocks/>
            </p:cNvGrpSpPr>
            <p:nvPr/>
          </p:nvGrpSpPr>
          <p:grpSpPr bwMode="auto">
            <a:xfrm flipH="1">
              <a:off x="3799792" y="2974882"/>
              <a:ext cx="273223" cy="379487"/>
              <a:chOff x="1824" y="2320"/>
              <a:chExt cx="288" cy="354"/>
            </a:xfrm>
          </p:grpSpPr>
          <p:sp>
            <p:nvSpPr>
              <p:cNvPr id="281" name="Oval 141"/>
              <p:cNvSpPr>
                <a:spLocks noChangeArrowheads="1"/>
              </p:cNvSpPr>
              <p:nvPr/>
            </p:nvSpPr>
            <p:spPr bwMode="auto">
              <a:xfrm>
                <a:off x="1822" y="2352"/>
                <a:ext cx="288" cy="286"/>
              </a:xfrm>
              <a:prstGeom prst="ellipse">
                <a:avLst/>
              </a:prstGeom>
              <a:noFill/>
              <a:ln w="9525">
                <a:solidFill>
                  <a:srgbClr val="FFFF66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82" name="Text Box 142"/>
              <p:cNvSpPr txBox="1">
                <a:spLocks noChangeArrowheads="1"/>
              </p:cNvSpPr>
              <p:nvPr/>
            </p:nvSpPr>
            <p:spPr bwMode="auto">
              <a:xfrm>
                <a:off x="1864" y="2320"/>
                <a:ext cx="219" cy="3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 sz="1800" b="0" dirty="0">
                    <a:solidFill>
                      <a:srgbClr val="FFFF66"/>
                    </a:solidFill>
                    <a:cs typeface="+mn-cs"/>
                  </a:rPr>
                  <a:t>x</a:t>
                </a:r>
              </a:p>
            </p:txBody>
          </p:sp>
        </p:grpSp>
        <p:sp>
          <p:nvSpPr>
            <p:cNvPr id="274" name="Line 143"/>
            <p:cNvSpPr>
              <a:spLocks noChangeShapeType="1"/>
            </p:cNvSpPr>
            <p:nvPr/>
          </p:nvSpPr>
          <p:spPr bwMode="auto">
            <a:xfrm flipV="1">
              <a:off x="3937011" y="2185862"/>
              <a:ext cx="0" cy="822121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75" name="Line 144"/>
            <p:cNvSpPr>
              <a:spLocks noChangeShapeType="1"/>
            </p:cNvSpPr>
            <p:nvPr/>
          </p:nvSpPr>
          <p:spPr bwMode="auto">
            <a:xfrm>
              <a:off x="3648102" y="3212719"/>
              <a:ext cx="163504" cy="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graphicFrame>
          <p:nvGraphicFramePr>
            <p:cNvPr id="58455" name="Object 174"/>
            <p:cNvGraphicFramePr>
              <a:graphicFrameLocks noChangeAspect="1"/>
            </p:cNvGraphicFramePr>
            <p:nvPr/>
          </p:nvGraphicFramePr>
          <p:xfrm>
            <a:off x="3444875" y="3275013"/>
            <a:ext cx="344488" cy="1841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9384" name="Equation" r:id="rId16" imgW="444500" imgH="203200" progId="Equation.3">
                    <p:embed/>
                  </p:oleObj>
                </mc:Choice>
                <mc:Fallback>
                  <p:oleObj name="Equation" r:id="rId16" imgW="444500" imgH="203200" progId="Equation.3">
                    <p:embed/>
                    <p:pic>
                      <p:nvPicPr>
                        <p:cNvPr id="0" name="Object 17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44875" y="3275013"/>
                          <a:ext cx="344488" cy="184150"/>
                        </a:xfrm>
                        <a:prstGeom prst="rect">
                          <a:avLst/>
                        </a:prstGeom>
                        <a:solidFill>
                          <a:srgbClr val="FFFF66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8456" name="Object 175"/>
            <p:cNvGraphicFramePr>
              <a:graphicFrameLocks noChangeAspect="1"/>
            </p:cNvGraphicFramePr>
            <p:nvPr/>
          </p:nvGraphicFramePr>
          <p:xfrm>
            <a:off x="3351213" y="2798763"/>
            <a:ext cx="334962" cy="2270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9385" name="Equation" r:id="rId18" imgW="342900" imgH="203200" progId="Equation.3">
                    <p:embed/>
                  </p:oleObj>
                </mc:Choice>
                <mc:Fallback>
                  <p:oleObj name="Equation" r:id="rId18" imgW="342900" imgH="203200" progId="Equation.3">
                    <p:embed/>
                    <p:pic>
                      <p:nvPicPr>
                        <p:cNvPr id="0" name="Object 17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51213" y="2798763"/>
                          <a:ext cx="334962" cy="227012"/>
                        </a:xfrm>
                        <a:prstGeom prst="rect">
                          <a:avLst/>
                        </a:prstGeom>
                        <a:solidFill>
                          <a:srgbClr val="FFFF66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8457" name="Object 176"/>
            <p:cNvGraphicFramePr>
              <a:graphicFrameLocks noChangeAspect="1"/>
            </p:cNvGraphicFramePr>
            <p:nvPr/>
          </p:nvGraphicFramePr>
          <p:xfrm>
            <a:off x="3395663" y="3765550"/>
            <a:ext cx="360362" cy="228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9386" name="Equation" r:id="rId20" imgW="368300" imgH="203200" progId="Equation.3">
                    <p:embed/>
                  </p:oleObj>
                </mc:Choice>
                <mc:Fallback>
                  <p:oleObj name="Equation" r:id="rId20" imgW="368300" imgH="203200" progId="Equation.3">
                    <p:embed/>
                    <p:pic>
                      <p:nvPicPr>
                        <p:cNvPr id="0" name="Object 17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95663" y="3765550"/>
                          <a:ext cx="360362" cy="228600"/>
                        </a:xfrm>
                        <a:prstGeom prst="rect">
                          <a:avLst/>
                        </a:prstGeom>
                        <a:solidFill>
                          <a:srgbClr val="FFFF66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58458" name="Group 55"/>
            <p:cNvGrpSpPr>
              <a:grpSpLocks/>
            </p:cNvGrpSpPr>
            <p:nvPr/>
          </p:nvGrpSpPr>
          <p:grpSpPr bwMode="auto">
            <a:xfrm>
              <a:off x="6156176" y="1772816"/>
              <a:ext cx="361626" cy="468052"/>
              <a:chOff x="1008" y="2092"/>
              <a:chExt cx="288" cy="288"/>
            </a:xfrm>
          </p:grpSpPr>
          <p:sp>
            <p:nvSpPr>
              <p:cNvPr id="349" name="Rectangle 56"/>
              <p:cNvSpPr>
                <a:spLocks noChangeArrowheads="1"/>
              </p:cNvSpPr>
              <p:nvPr/>
            </p:nvSpPr>
            <p:spPr bwMode="auto">
              <a:xfrm>
                <a:off x="1008" y="2092"/>
                <a:ext cx="288" cy="288"/>
              </a:xfrm>
              <a:prstGeom prst="rect">
                <a:avLst/>
              </a:prstGeom>
              <a:noFill/>
              <a:ln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graphicFrame>
            <p:nvGraphicFramePr>
              <p:cNvPr id="58557" name="Object 57"/>
              <p:cNvGraphicFramePr>
                <a:graphicFrameLocks noChangeAspect="1"/>
              </p:cNvGraphicFramePr>
              <p:nvPr/>
            </p:nvGraphicFramePr>
            <p:xfrm>
              <a:off x="1056" y="2112"/>
              <a:ext cx="208" cy="24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9387" name="Equation" r:id="rId22" imgW="139579" imgH="164957" progId="Equation.3">
                      <p:embed/>
                    </p:oleObj>
                  </mc:Choice>
                  <mc:Fallback>
                    <p:oleObj name="Equation" r:id="rId22" imgW="139579" imgH="164957" progId="Equation.3">
                      <p:embed/>
                      <p:pic>
                        <p:nvPicPr>
                          <p:cNvPr id="0" name="Object 5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056" y="2112"/>
                            <a:ext cx="208" cy="244"/>
                          </a:xfrm>
                          <a:prstGeom prst="rect">
                            <a:avLst/>
                          </a:prstGeom>
                          <a:solidFill>
                            <a:srgbClr val="FFFF66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304" name="Line 115"/>
            <p:cNvSpPr>
              <a:spLocks noChangeShapeType="1"/>
            </p:cNvSpPr>
            <p:nvPr/>
          </p:nvSpPr>
          <p:spPr bwMode="auto">
            <a:xfrm>
              <a:off x="5018041" y="4833156"/>
              <a:ext cx="233349" cy="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triangl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07" name="Line 119"/>
            <p:cNvSpPr>
              <a:spLocks noChangeShapeType="1"/>
            </p:cNvSpPr>
            <p:nvPr/>
          </p:nvSpPr>
          <p:spPr bwMode="auto">
            <a:xfrm>
              <a:off x="4824376" y="2060480"/>
              <a:ext cx="12699" cy="2593333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08" name="Line 123"/>
            <p:cNvSpPr>
              <a:spLocks noChangeShapeType="1"/>
            </p:cNvSpPr>
            <p:nvPr/>
          </p:nvSpPr>
          <p:spPr bwMode="auto">
            <a:xfrm flipV="1">
              <a:off x="4608488" y="2060480"/>
              <a:ext cx="744497" cy="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10" name="Rectangle 180"/>
            <p:cNvSpPr>
              <a:spLocks noChangeArrowheads="1"/>
            </p:cNvSpPr>
            <p:nvPr/>
          </p:nvSpPr>
          <p:spPr bwMode="auto">
            <a:xfrm flipH="1">
              <a:off x="4965656" y="1773214"/>
              <a:ext cx="1065156" cy="2772675"/>
            </a:xfrm>
            <a:prstGeom prst="rect">
              <a:avLst/>
            </a:prstGeom>
            <a:solidFill>
              <a:srgbClr val="FFFF66">
                <a:alpha val="50000"/>
              </a:srgbClr>
            </a:solidFill>
            <a:ln w="38100">
              <a:solidFill>
                <a:schemeClr val="bg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grpSp>
          <p:nvGrpSpPr>
            <p:cNvPr id="58463" name="Group 88"/>
            <p:cNvGrpSpPr>
              <a:grpSpLocks/>
            </p:cNvGrpSpPr>
            <p:nvPr/>
          </p:nvGrpSpPr>
          <p:grpSpPr bwMode="auto">
            <a:xfrm>
              <a:off x="5347822" y="4155246"/>
              <a:ext cx="273223" cy="379312"/>
              <a:chOff x="1824" y="2317"/>
              <a:chExt cx="288" cy="355"/>
            </a:xfrm>
          </p:grpSpPr>
          <p:sp>
            <p:nvSpPr>
              <p:cNvPr id="345" name="Oval 89"/>
              <p:cNvSpPr>
                <a:spLocks noChangeArrowheads="1"/>
              </p:cNvSpPr>
              <p:nvPr/>
            </p:nvSpPr>
            <p:spPr bwMode="auto">
              <a:xfrm>
                <a:off x="1824" y="2351"/>
                <a:ext cx="288" cy="288"/>
              </a:xfrm>
              <a:prstGeom prst="ellipse">
                <a:avLst/>
              </a:prstGeom>
              <a:noFill/>
              <a:ln w="9525">
                <a:solidFill>
                  <a:srgbClr val="FFFF66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46" name="Text Box 90"/>
              <p:cNvSpPr txBox="1">
                <a:spLocks noChangeArrowheads="1"/>
              </p:cNvSpPr>
              <p:nvPr/>
            </p:nvSpPr>
            <p:spPr bwMode="auto">
              <a:xfrm>
                <a:off x="1870" y="2317"/>
                <a:ext cx="219" cy="35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 sz="1800" b="0" dirty="0">
                    <a:solidFill>
                      <a:srgbClr val="FFFF66"/>
                    </a:solidFill>
                    <a:cs typeface="+mn-cs"/>
                  </a:rPr>
                  <a:t>x</a:t>
                </a:r>
              </a:p>
            </p:txBody>
          </p:sp>
        </p:grpSp>
        <p:grpSp>
          <p:nvGrpSpPr>
            <p:cNvPr id="58464" name="Group 91"/>
            <p:cNvGrpSpPr>
              <a:grpSpLocks/>
            </p:cNvGrpSpPr>
            <p:nvPr/>
          </p:nvGrpSpPr>
          <p:grpSpPr bwMode="auto">
            <a:xfrm>
              <a:off x="5347822" y="1843332"/>
              <a:ext cx="273223" cy="379488"/>
              <a:chOff x="1824" y="2319"/>
              <a:chExt cx="288" cy="354"/>
            </a:xfrm>
          </p:grpSpPr>
          <p:sp>
            <p:nvSpPr>
              <p:cNvPr id="343" name="Oval 92"/>
              <p:cNvSpPr>
                <a:spLocks noChangeArrowheads="1"/>
              </p:cNvSpPr>
              <p:nvPr/>
            </p:nvSpPr>
            <p:spPr bwMode="auto">
              <a:xfrm>
                <a:off x="1824" y="2351"/>
                <a:ext cx="288" cy="286"/>
              </a:xfrm>
              <a:prstGeom prst="ellipse">
                <a:avLst/>
              </a:prstGeom>
              <a:noFill/>
              <a:ln w="9525">
                <a:solidFill>
                  <a:srgbClr val="FFFF66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44" name="Text Box 93"/>
              <p:cNvSpPr txBox="1">
                <a:spLocks noChangeArrowheads="1"/>
              </p:cNvSpPr>
              <p:nvPr/>
            </p:nvSpPr>
            <p:spPr bwMode="auto">
              <a:xfrm>
                <a:off x="1870" y="2319"/>
                <a:ext cx="219" cy="3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 sz="1800" b="0" dirty="0">
                    <a:solidFill>
                      <a:srgbClr val="FFFF66"/>
                    </a:solidFill>
                    <a:cs typeface="+mn-cs"/>
                  </a:rPr>
                  <a:t>x</a:t>
                </a:r>
              </a:p>
            </p:txBody>
          </p:sp>
        </p:grpSp>
        <p:sp>
          <p:nvSpPr>
            <p:cNvPr id="313" name="Line 94"/>
            <p:cNvSpPr>
              <a:spLocks noChangeShapeType="1"/>
            </p:cNvSpPr>
            <p:nvPr/>
          </p:nvSpPr>
          <p:spPr bwMode="auto">
            <a:xfrm>
              <a:off x="5637133" y="2060480"/>
              <a:ext cx="90482" cy="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14" name="Line 102"/>
            <p:cNvSpPr>
              <a:spLocks noChangeShapeType="1"/>
            </p:cNvSpPr>
            <p:nvPr/>
          </p:nvSpPr>
          <p:spPr bwMode="auto">
            <a:xfrm>
              <a:off x="5249804" y="3104796"/>
              <a:ext cx="180965" cy="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grpSp>
          <p:nvGrpSpPr>
            <p:cNvPr id="58467" name="Group 104"/>
            <p:cNvGrpSpPr>
              <a:grpSpLocks/>
            </p:cNvGrpSpPr>
            <p:nvPr/>
          </p:nvGrpSpPr>
          <p:grpSpPr bwMode="auto">
            <a:xfrm flipH="1">
              <a:off x="4983526" y="2973755"/>
              <a:ext cx="273223" cy="379488"/>
              <a:chOff x="1824" y="2319"/>
              <a:chExt cx="288" cy="354"/>
            </a:xfrm>
          </p:grpSpPr>
          <p:sp>
            <p:nvSpPr>
              <p:cNvPr id="341" name="Oval 105"/>
              <p:cNvSpPr>
                <a:spLocks noChangeArrowheads="1"/>
              </p:cNvSpPr>
              <p:nvPr/>
            </p:nvSpPr>
            <p:spPr bwMode="auto">
              <a:xfrm>
                <a:off x="1826" y="2351"/>
                <a:ext cx="288" cy="287"/>
              </a:xfrm>
              <a:prstGeom prst="ellipse">
                <a:avLst/>
              </a:prstGeom>
              <a:noFill/>
              <a:ln w="9525">
                <a:solidFill>
                  <a:srgbClr val="FFFF66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42" name="Text Box 106"/>
              <p:cNvSpPr txBox="1">
                <a:spLocks noChangeArrowheads="1"/>
              </p:cNvSpPr>
              <p:nvPr/>
            </p:nvSpPr>
            <p:spPr bwMode="auto">
              <a:xfrm>
                <a:off x="1853" y="2317"/>
                <a:ext cx="219" cy="35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 sz="1800" b="0" dirty="0">
                    <a:solidFill>
                      <a:srgbClr val="FFFF66"/>
                    </a:solidFill>
                    <a:cs typeface="+mn-cs"/>
                  </a:rPr>
                  <a:t>x</a:t>
                </a:r>
              </a:p>
            </p:txBody>
          </p:sp>
        </p:grpSp>
        <p:grpSp>
          <p:nvGrpSpPr>
            <p:cNvPr id="58468" name="Group 107"/>
            <p:cNvGrpSpPr>
              <a:grpSpLocks/>
            </p:cNvGrpSpPr>
            <p:nvPr/>
          </p:nvGrpSpPr>
          <p:grpSpPr bwMode="auto">
            <a:xfrm flipH="1">
              <a:off x="4983526" y="4156316"/>
              <a:ext cx="273223" cy="379312"/>
              <a:chOff x="1585" y="2798"/>
              <a:chExt cx="288" cy="355"/>
            </a:xfrm>
          </p:grpSpPr>
          <p:sp>
            <p:nvSpPr>
              <p:cNvPr id="339" name="Oval 108"/>
              <p:cNvSpPr>
                <a:spLocks noChangeArrowheads="1"/>
              </p:cNvSpPr>
              <p:nvPr/>
            </p:nvSpPr>
            <p:spPr bwMode="auto">
              <a:xfrm>
                <a:off x="1587" y="2831"/>
                <a:ext cx="288" cy="288"/>
              </a:xfrm>
              <a:prstGeom prst="ellipse">
                <a:avLst/>
              </a:prstGeom>
              <a:noFill/>
              <a:ln w="9525">
                <a:solidFill>
                  <a:srgbClr val="FFFF66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40" name="Text Box 109"/>
              <p:cNvSpPr txBox="1">
                <a:spLocks noChangeArrowheads="1"/>
              </p:cNvSpPr>
              <p:nvPr/>
            </p:nvSpPr>
            <p:spPr bwMode="auto">
              <a:xfrm>
                <a:off x="1604" y="2800"/>
                <a:ext cx="248" cy="35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 sz="1800" b="0" dirty="0">
                    <a:solidFill>
                      <a:srgbClr val="FFFF66"/>
                    </a:solidFill>
                    <a:cs typeface="+mn-cs"/>
                  </a:rPr>
                  <a:t>+</a:t>
                </a:r>
              </a:p>
            </p:txBody>
          </p:sp>
        </p:grpSp>
        <p:sp>
          <p:nvSpPr>
            <p:cNvPr id="317" name="Line 110"/>
            <p:cNvSpPr>
              <a:spLocks noChangeShapeType="1"/>
            </p:cNvSpPr>
            <p:nvPr/>
          </p:nvSpPr>
          <p:spPr bwMode="auto">
            <a:xfrm flipH="1">
              <a:off x="5119636" y="3317468"/>
              <a:ext cx="0" cy="872909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18" name="Line 111"/>
            <p:cNvSpPr>
              <a:spLocks noChangeShapeType="1"/>
            </p:cNvSpPr>
            <p:nvPr/>
          </p:nvSpPr>
          <p:spPr bwMode="auto">
            <a:xfrm flipH="1">
              <a:off x="5119636" y="2031912"/>
              <a:ext cx="0" cy="976071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20" name="Line 122"/>
            <p:cNvSpPr>
              <a:spLocks noChangeShapeType="1"/>
            </p:cNvSpPr>
            <p:nvPr/>
          </p:nvSpPr>
          <p:spPr bwMode="auto">
            <a:xfrm flipH="1">
              <a:off x="5256153" y="4345914"/>
              <a:ext cx="92070" cy="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21" name="Line 124"/>
            <p:cNvSpPr>
              <a:spLocks noChangeShapeType="1"/>
            </p:cNvSpPr>
            <p:nvPr/>
          </p:nvSpPr>
          <p:spPr bwMode="auto">
            <a:xfrm>
              <a:off x="5484741" y="3985641"/>
              <a:ext cx="0" cy="204736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22" name="Line 125"/>
            <p:cNvSpPr>
              <a:spLocks noChangeShapeType="1"/>
            </p:cNvSpPr>
            <p:nvPr/>
          </p:nvSpPr>
          <p:spPr bwMode="auto">
            <a:xfrm>
              <a:off x="5484741" y="2185862"/>
              <a:ext cx="0" cy="206324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triangl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graphicFrame>
          <p:nvGraphicFramePr>
            <p:cNvPr id="58474" name="Object 126"/>
            <p:cNvGraphicFramePr>
              <a:graphicFrameLocks noChangeAspect="1"/>
            </p:cNvGraphicFramePr>
            <p:nvPr/>
          </p:nvGraphicFramePr>
          <p:xfrm>
            <a:off x="5302250" y="2371725"/>
            <a:ext cx="373063" cy="228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9388" name="Equation" r:id="rId23" imgW="381000" imgH="203200" progId="Equation.3">
                    <p:embed/>
                  </p:oleObj>
                </mc:Choice>
                <mc:Fallback>
                  <p:oleObj name="Equation" r:id="rId23" imgW="381000" imgH="203200" progId="Equation.3">
                    <p:embed/>
                    <p:pic>
                      <p:nvPicPr>
                        <p:cNvPr id="0" name="Object 12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02250" y="2371725"/>
                          <a:ext cx="373063" cy="228600"/>
                        </a:xfrm>
                        <a:prstGeom prst="rect">
                          <a:avLst/>
                        </a:prstGeom>
                        <a:solidFill>
                          <a:srgbClr val="FFFF66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58475" name="Group 135"/>
            <p:cNvGrpSpPr>
              <a:grpSpLocks/>
            </p:cNvGrpSpPr>
            <p:nvPr/>
          </p:nvGrpSpPr>
          <p:grpSpPr bwMode="auto">
            <a:xfrm flipH="1">
              <a:off x="5712119" y="1843334"/>
              <a:ext cx="273223" cy="379488"/>
              <a:chOff x="1585" y="2799"/>
              <a:chExt cx="288" cy="354"/>
            </a:xfrm>
          </p:grpSpPr>
          <p:sp>
            <p:nvSpPr>
              <p:cNvPr id="337" name="Oval 136"/>
              <p:cNvSpPr>
                <a:spLocks noChangeArrowheads="1"/>
              </p:cNvSpPr>
              <p:nvPr/>
            </p:nvSpPr>
            <p:spPr bwMode="auto">
              <a:xfrm>
                <a:off x="1587" y="2831"/>
                <a:ext cx="288" cy="286"/>
              </a:xfrm>
              <a:prstGeom prst="ellipse">
                <a:avLst/>
              </a:prstGeom>
              <a:noFill/>
              <a:ln w="9525">
                <a:solidFill>
                  <a:srgbClr val="FFFF66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38" name="Text Box 137"/>
              <p:cNvSpPr txBox="1">
                <a:spLocks noChangeArrowheads="1"/>
              </p:cNvSpPr>
              <p:nvPr/>
            </p:nvSpPr>
            <p:spPr bwMode="auto">
              <a:xfrm>
                <a:off x="1604" y="2799"/>
                <a:ext cx="248" cy="3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 sz="1800" b="0" dirty="0">
                    <a:solidFill>
                      <a:srgbClr val="FFFF66"/>
                    </a:solidFill>
                    <a:cs typeface="+mn-cs"/>
                  </a:rPr>
                  <a:t>+</a:t>
                </a:r>
              </a:p>
            </p:txBody>
          </p:sp>
        </p:grpSp>
        <p:sp>
          <p:nvSpPr>
            <p:cNvPr id="325" name="Line 138"/>
            <p:cNvSpPr>
              <a:spLocks noChangeShapeType="1"/>
            </p:cNvSpPr>
            <p:nvPr/>
          </p:nvSpPr>
          <p:spPr bwMode="auto">
            <a:xfrm flipV="1">
              <a:off x="5848258" y="3317468"/>
              <a:ext cx="0" cy="1028445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26" name="Oval 139"/>
            <p:cNvSpPr>
              <a:spLocks noChangeArrowheads="1"/>
            </p:cNvSpPr>
            <p:nvPr/>
          </p:nvSpPr>
          <p:spPr bwMode="auto">
            <a:xfrm flipH="1">
              <a:off x="5818098" y="4315759"/>
              <a:ext cx="61909" cy="85704"/>
            </a:xfrm>
            <a:prstGeom prst="ellipse">
              <a:avLst/>
            </a:prstGeom>
            <a:solidFill>
              <a:srgbClr val="FFFF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FFFF66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grpSp>
          <p:nvGrpSpPr>
            <p:cNvPr id="58478" name="Group 140"/>
            <p:cNvGrpSpPr>
              <a:grpSpLocks/>
            </p:cNvGrpSpPr>
            <p:nvPr/>
          </p:nvGrpSpPr>
          <p:grpSpPr bwMode="auto">
            <a:xfrm flipH="1">
              <a:off x="5712119" y="2974882"/>
              <a:ext cx="273223" cy="379487"/>
              <a:chOff x="1824" y="2320"/>
              <a:chExt cx="288" cy="354"/>
            </a:xfrm>
          </p:grpSpPr>
          <p:sp>
            <p:nvSpPr>
              <p:cNvPr id="335" name="Oval 141"/>
              <p:cNvSpPr>
                <a:spLocks noChangeArrowheads="1"/>
              </p:cNvSpPr>
              <p:nvPr/>
            </p:nvSpPr>
            <p:spPr bwMode="auto">
              <a:xfrm>
                <a:off x="1826" y="2352"/>
                <a:ext cx="288" cy="286"/>
              </a:xfrm>
              <a:prstGeom prst="ellipse">
                <a:avLst/>
              </a:prstGeom>
              <a:noFill/>
              <a:ln w="9525">
                <a:solidFill>
                  <a:srgbClr val="FFFF66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36" name="Text Box 142"/>
              <p:cNvSpPr txBox="1">
                <a:spLocks noChangeArrowheads="1"/>
              </p:cNvSpPr>
              <p:nvPr/>
            </p:nvSpPr>
            <p:spPr bwMode="auto">
              <a:xfrm>
                <a:off x="1866" y="2320"/>
                <a:ext cx="218" cy="3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 sz="1800" b="0" dirty="0">
                    <a:solidFill>
                      <a:srgbClr val="FFFF66"/>
                    </a:solidFill>
                    <a:cs typeface="+mn-cs"/>
                  </a:rPr>
                  <a:t>x</a:t>
                </a:r>
              </a:p>
            </p:txBody>
          </p:sp>
        </p:grpSp>
        <p:sp>
          <p:nvSpPr>
            <p:cNvPr id="328" name="Line 143"/>
            <p:cNvSpPr>
              <a:spLocks noChangeShapeType="1"/>
            </p:cNvSpPr>
            <p:nvPr/>
          </p:nvSpPr>
          <p:spPr bwMode="auto">
            <a:xfrm flipV="1">
              <a:off x="5848258" y="2185862"/>
              <a:ext cx="0" cy="822121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29" name="Line 144"/>
            <p:cNvSpPr>
              <a:spLocks noChangeShapeType="1"/>
            </p:cNvSpPr>
            <p:nvPr/>
          </p:nvSpPr>
          <p:spPr bwMode="auto">
            <a:xfrm>
              <a:off x="5559349" y="3212719"/>
              <a:ext cx="165091" cy="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graphicFrame>
          <p:nvGraphicFramePr>
            <p:cNvPr id="58481" name="Object 174"/>
            <p:cNvGraphicFramePr>
              <a:graphicFrameLocks noChangeAspect="1"/>
            </p:cNvGraphicFramePr>
            <p:nvPr/>
          </p:nvGraphicFramePr>
          <p:xfrm>
            <a:off x="5353050" y="3275013"/>
            <a:ext cx="354013" cy="1841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9389" name="Equation" r:id="rId25" imgW="457200" imgH="203200" progId="Equation.3">
                    <p:embed/>
                  </p:oleObj>
                </mc:Choice>
                <mc:Fallback>
                  <p:oleObj name="Equation" r:id="rId25" imgW="457200" imgH="203200" progId="Equation.3">
                    <p:embed/>
                    <p:pic>
                      <p:nvPicPr>
                        <p:cNvPr id="0" name="Object 17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53050" y="3275013"/>
                          <a:ext cx="354013" cy="184150"/>
                        </a:xfrm>
                        <a:prstGeom prst="rect">
                          <a:avLst/>
                        </a:prstGeom>
                        <a:solidFill>
                          <a:srgbClr val="FFFF66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8482" name="Object 175"/>
            <p:cNvGraphicFramePr>
              <a:graphicFrameLocks noChangeAspect="1"/>
            </p:cNvGraphicFramePr>
            <p:nvPr/>
          </p:nvGraphicFramePr>
          <p:xfrm>
            <a:off x="5256213" y="2798763"/>
            <a:ext cx="349250" cy="2270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9390" name="Equation" r:id="rId27" imgW="355600" imgH="203200" progId="Equation.3">
                    <p:embed/>
                  </p:oleObj>
                </mc:Choice>
                <mc:Fallback>
                  <p:oleObj name="Equation" r:id="rId27" imgW="355600" imgH="203200" progId="Equation.3">
                    <p:embed/>
                    <p:pic>
                      <p:nvPicPr>
                        <p:cNvPr id="0" name="Object 17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56213" y="2798763"/>
                          <a:ext cx="349250" cy="227012"/>
                        </a:xfrm>
                        <a:prstGeom prst="rect">
                          <a:avLst/>
                        </a:prstGeom>
                        <a:solidFill>
                          <a:srgbClr val="FFFF66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8483" name="Object 176"/>
            <p:cNvGraphicFramePr>
              <a:graphicFrameLocks noChangeAspect="1"/>
            </p:cNvGraphicFramePr>
            <p:nvPr/>
          </p:nvGraphicFramePr>
          <p:xfrm>
            <a:off x="5302250" y="3765550"/>
            <a:ext cx="373063" cy="228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9391" name="Equation" r:id="rId29" imgW="381000" imgH="203200" progId="Equation.3">
                    <p:embed/>
                  </p:oleObj>
                </mc:Choice>
                <mc:Fallback>
                  <p:oleObj name="Equation" r:id="rId29" imgW="381000" imgH="203200" progId="Equation.3">
                    <p:embed/>
                    <p:pic>
                      <p:nvPicPr>
                        <p:cNvPr id="0" name="Object 17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02250" y="3765550"/>
                          <a:ext cx="373063" cy="228600"/>
                        </a:xfrm>
                        <a:prstGeom prst="rect">
                          <a:avLst/>
                        </a:prstGeom>
                        <a:solidFill>
                          <a:srgbClr val="FFFF66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58" name="Line 115"/>
            <p:cNvSpPr>
              <a:spLocks noChangeShapeType="1"/>
            </p:cNvSpPr>
            <p:nvPr/>
          </p:nvSpPr>
          <p:spPr bwMode="auto">
            <a:xfrm>
              <a:off x="6927700" y="4833156"/>
              <a:ext cx="234937" cy="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triangl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61" name="Line 119"/>
            <p:cNvSpPr>
              <a:spLocks noChangeShapeType="1"/>
            </p:cNvSpPr>
            <p:nvPr/>
          </p:nvSpPr>
          <p:spPr bwMode="auto">
            <a:xfrm>
              <a:off x="6732449" y="2060480"/>
              <a:ext cx="14286" cy="2593333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62" name="Line 123"/>
            <p:cNvSpPr>
              <a:spLocks noChangeShapeType="1"/>
            </p:cNvSpPr>
            <p:nvPr/>
          </p:nvSpPr>
          <p:spPr bwMode="auto">
            <a:xfrm>
              <a:off x="6516560" y="2060480"/>
              <a:ext cx="749260" cy="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grpSp>
          <p:nvGrpSpPr>
            <p:cNvPr id="58487" name="Group 55"/>
            <p:cNvGrpSpPr>
              <a:grpSpLocks/>
            </p:cNvGrpSpPr>
            <p:nvPr/>
          </p:nvGrpSpPr>
          <p:grpSpPr bwMode="auto">
            <a:xfrm>
              <a:off x="8064388" y="1772816"/>
              <a:ext cx="361626" cy="468052"/>
              <a:chOff x="1008" y="2092"/>
              <a:chExt cx="288" cy="288"/>
            </a:xfrm>
          </p:grpSpPr>
          <p:sp>
            <p:nvSpPr>
              <p:cNvPr id="403" name="Rectangle 56"/>
              <p:cNvSpPr>
                <a:spLocks noChangeArrowheads="1"/>
              </p:cNvSpPr>
              <p:nvPr/>
            </p:nvSpPr>
            <p:spPr bwMode="auto">
              <a:xfrm>
                <a:off x="1008" y="2092"/>
                <a:ext cx="288" cy="288"/>
              </a:xfrm>
              <a:prstGeom prst="rect">
                <a:avLst/>
              </a:prstGeom>
              <a:noFill/>
              <a:ln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graphicFrame>
            <p:nvGraphicFramePr>
              <p:cNvPr id="58543" name="Object 57"/>
              <p:cNvGraphicFramePr>
                <a:graphicFrameLocks noChangeAspect="1"/>
              </p:cNvGraphicFramePr>
              <p:nvPr/>
            </p:nvGraphicFramePr>
            <p:xfrm>
              <a:off x="1056" y="2112"/>
              <a:ext cx="208" cy="24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81920" name="Equation" r:id="rId31" imgW="139579" imgH="164957" progId="Equation.3">
                      <p:embed/>
                    </p:oleObj>
                  </mc:Choice>
                  <mc:Fallback>
                    <p:oleObj name="Equation" r:id="rId31" imgW="139579" imgH="164957" progId="Equation.3">
                      <p:embed/>
                      <p:pic>
                        <p:nvPicPr>
                          <p:cNvPr id="0" name="Object 5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056" y="2112"/>
                            <a:ext cx="208" cy="244"/>
                          </a:xfrm>
                          <a:prstGeom prst="rect">
                            <a:avLst/>
                          </a:prstGeom>
                          <a:solidFill>
                            <a:srgbClr val="FFFF66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363" name="Line 165"/>
            <p:cNvSpPr>
              <a:spLocks noChangeShapeType="1"/>
            </p:cNvSpPr>
            <p:nvPr/>
          </p:nvSpPr>
          <p:spPr bwMode="auto">
            <a:xfrm flipV="1">
              <a:off x="8424632" y="2060480"/>
              <a:ext cx="323833" cy="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64" name="Rectangle 180"/>
            <p:cNvSpPr>
              <a:spLocks noChangeArrowheads="1"/>
            </p:cNvSpPr>
            <p:nvPr/>
          </p:nvSpPr>
          <p:spPr bwMode="auto">
            <a:xfrm flipH="1">
              <a:off x="6878491" y="1773214"/>
              <a:ext cx="1065155" cy="2772675"/>
            </a:xfrm>
            <a:prstGeom prst="rect">
              <a:avLst/>
            </a:prstGeom>
            <a:solidFill>
              <a:srgbClr val="FFFF66">
                <a:alpha val="50000"/>
              </a:srgbClr>
            </a:solidFill>
            <a:ln w="38100">
              <a:solidFill>
                <a:schemeClr val="bg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grpSp>
          <p:nvGrpSpPr>
            <p:cNvPr id="58490" name="Group 88"/>
            <p:cNvGrpSpPr>
              <a:grpSpLocks/>
            </p:cNvGrpSpPr>
            <p:nvPr/>
          </p:nvGrpSpPr>
          <p:grpSpPr bwMode="auto">
            <a:xfrm>
              <a:off x="7260149" y="4155246"/>
              <a:ext cx="273223" cy="379312"/>
              <a:chOff x="1824" y="2317"/>
              <a:chExt cx="288" cy="355"/>
            </a:xfrm>
          </p:grpSpPr>
          <p:sp>
            <p:nvSpPr>
              <p:cNvPr id="399" name="Oval 89"/>
              <p:cNvSpPr>
                <a:spLocks noChangeArrowheads="1"/>
              </p:cNvSpPr>
              <p:nvPr/>
            </p:nvSpPr>
            <p:spPr bwMode="auto">
              <a:xfrm>
                <a:off x="1822" y="2351"/>
                <a:ext cx="294" cy="288"/>
              </a:xfrm>
              <a:prstGeom prst="ellipse">
                <a:avLst/>
              </a:prstGeom>
              <a:noFill/>
              <a:ln w="9525">
                <a:solidFill>
                  <a:srgbClr val="FFFF66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00" name="Text Box 90"/>
              <p:cNvSpPr txBox="1">
                <a:spLocks noChangeArrowheads="1"/>
              </p:cNvSpPr>
              <p:nvPr/>
            </p:nvSpPr>
            <p:spPr bwMode="auto">
              <a:xfrm>
                <a:off x="1867" y="2317"/>
                <a:ext cx="224" cy="35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 sz="1800" b="0" dirty="0">
                    <a:solidFill>
                      <a:srgbClr val="FFFF66"/>
                    </a:solidFill>
                    <a:cs typeface="+mn-cs"/>
                  </a:rPr>
                  <a:t>x</a:t>
                </a:r>
              </a:p>
            </p:txBody>
          </p:sp>
        </p:grpSp>
        <p:grpSp>
          <p:nvGrpSpPr>
            <p:cNvPr id="58491" name="Group 91"/>
            <p:cNvGrpSpPr>
              <a:grpSpLocks/>
            </p:cNvGrpSpPr>
            <p:nvPr/>
          </p:nvGrpSpPr>
          <p:grpSpPr bwMode="auto">
            <a:xfrm>
              <a:off x="7260149" y="1843332"/>
              <a:ext cx="273223" cy="379488"/>
              <a:chOff x="1824" y="2319"/>
              <a:chExt cx="288" cy="354"/>
            </a:xfrm>
          </p:grpSpPr>
          <p:sp>
            <p:nvSpPr>
              <p:cNvPr id="397" name="Oval 92"/>
              <p:cNvSpPr>
                <a:spLocks noChangeArrowheads="1"/>
              </p:cNvSpPr>
              <p:nvPr/>
            </p:nvSpPr>
            <p:spPr bwMode="auto">
              <a:xfrm>
                <a:off x="1822" y="2351"/>
                <a:ext cx="294" cy="286"/>
              </a:xfrm>
              <a:prstGeom prst="ellipse">
                <a:avLst/>
              </a:prstGeom>
              <a:noFill/>
              <a:ln w="9525">
                <a:solidFill>
                  <a:srgbClr val="FFFF66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98" name="Text Box 93"/>
              <p:cNvSpPr txBox="1">
                <a:spLocks noChangeArrowheads="1"/>
              </p:cNvSpPr>
              <p:nvPr/>
            </p:nvSpPr>
            <p:spPr bwMode="auto">
              <a:xfrm>
                <a:off x="1867" y="2319"/>
                <a:ext cx="224" cy="3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 sz="1800" b="0" dirty="0">
                    <a:solidFill>
                      <a:srgbClr val="FFFF66"/>
                    </a:solidFill>
                    <a:cs typeface="+mn-cs"/>
                  </a:rPr>
                  <a:t>x</a:t>
                </a:r>
              </a:p>
            </p:txBody>
          </p:sp>
        </p:grpSp>
        <p:sp>
          <p:nvSpPr>
            <p:cNvPr id="367" name="Line 94"/>
            <p:cNvSpPr>
              <a:spLocks noChangeShapeType="1"/>
            </p:cNvSpPr>
            <p:nvPr/>
          </p:nvSpPr>
          <p:spPr bwMode="auto">
            <a:xfrm>
              <a:off x="7549967" y="2060480"/>
              <a:ext cx="90483" cy="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68" name="Line 102"/>
            <p:cNvSpPr>
              <a:spLocks noChangeShapeType="1"/>
            </p:cNvSpPr>
            <p:nvPr/>
          </p:nvSpPr>
          <p:spPr bwMode="auto">
            <a:xfrm>
              <a:off x="7162637" y="3104796"/>
              <a:ext cx="180965" cy="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grpSp>
          <p:nvGrpSpPr>
            <p:cNvPr id="58494" name="Group 104"/>
            <p:cNvGrpSpPr>
              <a:grpSpLocks/>
            </p:cNvGrpSpPr>
            <p:nvPr/>
          </p:nvGrpSpPr>
          <p:grpSpPr bwMode="auto">
            <a:xfrm flipH="1">
              <a:off x="6895853" y="2973755"/>
              <a:ext cx="273223" cy="379488"/>
              <a:chOff x="1824" y="2319"/>
              <a:chExt cx="288" cy="354"/>
            </a:xfrm>
          </p:grpSpPr>
          <p:sp>
            <p:nvSpPr>
              <p:cNvPr id="395" name="Oval 105"/>
              <p:cNvSpPr>
                <a:spLocks noChangeArrowheads="1"/>
              </p:cNvSpPr>
              <p:nvPr/>
            </p:nvSpPr>
            <p:spPr bwMode="auto">
              <a:xfrm>
                <a:off x="1824" y="2351"/>
                <a:ext cx="288" cy="287"/>
              </a:xfrm>
              <a:prstGeom prst="ellipse">
                <a:avLst/>
              </a:prstGeom>
              <a:noFill/>
              <a:ln w="9525">
                <a:solidFill>
                  <a:srgbClr val="FFFF66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96" name="Text Box 106"/>
              <p:cNvSpPr txBox="1">
                <a:spLocks noChangeArrowheads="1"/>
              </p:cNvSpPr>
              <p:nvPr/>
            </p:nvSpPr>
            <p:spPr bwMode="auto">
              <a:xfrm>
                <a:off x="1853" y="2317"/>
                <a:ext cx="219" cy="35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 sz="1800" b="0" dirty="0">
                    <a:solidFill>
                      <a:srgbClr val="FFFF66"/>
                    </a:solidFill>
                    <a:cs typeface="+mn-cs"/>
                  </a:rPr>
                  <a:t>x</a:t>
                </a:r>
              </a:p>
            </p:txBody>
          </p:sp>
        </p:grpSp>
        <p:grpSp>
          <p:nvGrpSpPr>
            <p:cNvPr id="58495" name="Group 107"/>
            <p:cNvGrpSpPr>
              <a:grpSpLocks/>
            </p:cNvGrpSpPr>
            <p:nvPr/>
          </p:nvGrpSpPr>
          <p:grpSpPr bwMode="auto">
            <a:xfrm flipH="1">
              <a:off x="6895853" y="4156316"/>
              <a:ext cx="273223" cy="379312"/>
              <a:chOff x="1585" y="2798"/>
              <a:chExt cx="288" cy="355"/>
            </a:xfrm>
          </p:grpSpPr>
          <p:sp>
            <p:nvSpPr>
              <p:cNvPr id="393" name="Oval 108"/>
              <p:cNvSpPr>
                <a:spLocks noChangeArrowheads="1"/>
              </p:cNvSpPr>
              <p:nvPr/>
            </p:nvSpPr>
            <p:spPr bwMode="auto">
              <a:xfrm>
                <a:off x="1585" y="2831"/>
                <a:ext cx="288" cy="288"/>
              </a:xfrm>
              <a:prstGeom prst="ellipse">
                <a:avLst/>
              </a:prstGeom>
              <a:noFill/>
              <a:ln w="9525">
                <a:solidFill>
                  <a:srgbClr val="FFFF66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94" name="Text Box 109"/>
              <p:cNvSpPr txBox="1">
                <a:spLocks noChangeArrowheads="1"/>
              </p:cNvSpPr>
              <p:nvPr/>
            </p:nvSpPr>
            <p:spPr bwMode="auto">
              <a:xfrm>
                <a:off x="1603" y="2800"/>
                <a:ext cx="248" cy="35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 sz="1800" b="0" dirty="0">
                    <a:solidFill>
                      <a:srgbClr val="FFFF66"/>
                    </a:solidFill>
                    <a:cs typeface="+mn-cs"/>
                  </a:rPr>
                  <a:t>+</a:t>
                </a:r>
              </a:p>
            </p:txBody>
          </p:sp>
        </p:grpSp>
        <p:sp>
          <p:nvSpPr>
            <p:cNvPr id="371" name="Line 110"/>
            <p:cNvSpPr>
              <a:spLocks noChangeShapeType="1"/>
            </p:cNvSpPr>
            <p:nvPr/>
          </p:nvSpPr>
          <p:spPr bwMode="auto">
            <a:xfrm flipH="1">
              <a:off x="7032469" y="3317468"/>
              <a:ext cx="0" cy="872909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72" name="Line 111"/>
            <p:cNvSpPr>
              <a:spLocks noChangeShapeType="1"/>
            </p:cNvSpPr>
            <p:nvPr/>
          </p:nvSpPr>
          <p:spPr bwMode="auto">
            <a:xfrm flipH="1">
              <a:off x="7032469" y="2031912"/>
              <a:ext cx="0" cy="976071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74" name="Line 122"/>
            <p:cNvSpPr>
              <a:spLocks noChangeShapeType="1"/>
            </p:cNvSpPr>
            <p:nvPr/>
          </p:nvSpPr>
          <p:spPr bwMode="auto">
            <a:xfrm flipH="1">
              <a:off x="7168987" y="4345914"/>
              <a:ext cx="90483" cy="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75" name="Line 124"/>
            <p:cNvSpPr>
              <a:spLocks noChangeShapeType="1"/>
            </p:cNvSpPr>
            <p:nvPr/>
          </p:nvSpPr>
          <p:spPr bwMode="auto">
            <a:xfrm>
              <a:off x="7395988" y="3985641"/>
              <a:ext cx="0" cy="204736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76" name="Line 125"/>
            <p:cNvSpPr>
              <a:spLocks noChangeShapeType="1"/>
            </p:cNvSpPr>
            <p:nvPr/>
          </p:nvSpPr>
          <p:spPr bwMode="auto">
            <a:xfrm flipH="1">
              <a:off x="7386463" y="2185862"/>
              <a:ext cx="9524" cy="198388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triangl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graphicFrame>
          <p:nvGraphicFramePr>
            <p:cNvPr id="58501" name="Object 126"/>
            <p:cNvGraphicFramePr>
              <a:graphicFrameLocks noChangeAspect="1"/>
            </p:cNvGraphicFramePr>
            <p:nvPr/>
          </p:nvGraphicFramePr>
          <p:xfrm>
            <a:off x="7215188" y="2365375"/>
            <a:ext cx="373062" cy="2428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1921" name="Equation" r:id="rId32" imgW="381000" imgH="215900" progId="Equation.3">
                    <p:embed/>
                  </p:oleObj>
                </mc:Choice>
                <mc:Fallback>
                  <p:oleObj name="Equation" r:id="rId32" imgW="381000" imgH="215900" progId="Equation.3">
                    <p:embed/>
                    <p:pic>
                      <p:nvPicPr>
                        <p:cNvPr id="0" name="Object 12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215188" y="2365375"/>
                          <a:ext cx="373062" cy="242888"/>
                        </a:xfrm>
                        <a:prstGeom prst="rect">
                          <a:avLst/>
                        </a:prstGeom>
                        <a:solidFill>
                          <a:srgbClr val="FFFF66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58502" name="Group 135"/>
            <p:cNvGrpSpPr>
              <a:grpSpLocks/>
            </p:cNvGrpSpPr>
            <p:nvPr/>
          </p:nvGrpSpPr>
          <p:grpSpPr bwMode="auto">
            <a:xfrm flipH="1">
              <a:off x="7624446" y="1843334"/>
              <a:ext cx="273223" cy="379488"/>
              <a:chOff x="1585" y="2799"/>
              <a:chExt cx="288" cy="354"/>
            </a:xfrm>
          </p:grpSpPr>
          <p:sp>
            <p:nvSpPr>
              <p:cNvPr id="391" name="Oval 136"/>
              <p:cNvSpPr>
                <a:spLocks noChangeArrowheads="1"/>
              </p:cNvSpPr>
              <p:nvPr/>
            </p:nvSpPr>
            <p:spPr bwMode="auto">
              <a:xfrm>
                <a:off x="1585" y="2831"/>
                <a:ext cx="288" cy="286"/>
              </a:xfrm>
              <a:prstGeom prst="ellipse">
                <a:avLst/>
              </a:prstGeom>
              <a:noFill/>
              <a:ln w="9525">
                <a:solidFill>
                  <a:srgbClr val="FFFF66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92" name="Text Box 137"/>
              <p:cNvSpPr txBox="1">
                <a:spLocks noChangeArrowheads="1"/>
              </p:cNvSpPr>
              <p:nvPr/>
            </p:nvSpPr>
            <p:spPr bwMode="auto">
              <a:xfrm>
                <a:off x="1603" y="2799"/>
                <a:ext cx="248" cy="3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 sz="1800" b="0" dirty="0">
                    <a:solidFill>
                      <a:srgbClr val="FFFF66"/>
                    </a:solidFill>
                    <a:cs typeface="+mn-cs"/>
                  </a:rPr>
                  <a:t>+</a:t>
                </a:r>
              </a:p>
            </p:txBody>
          </p:sp>
        </p:grpSp>
        <p:sp>
          <p:nvSpPr>
            <p:cNvPr id="379" name="Line 138"/>
            <p:cNvSpPr>
              <a:spLocks noChangeShapeType="1"/>
            </p:cNvSpPr>
            <p:nvPr/>
          </p:nvSpPr>
          <p:spPr bwMode="auto">
            <a:xfrm flipV="1">
              <a:off x="7761093" y="3317468"/>
              <a:ext cx="0" cy="1028445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80" name="Oval 139"/>
            <p:cNvSpPr>
              <a:spLocks noChangeArrowheads="1"/>
            </p:cNvSpPr>
            <p:nvPr/>
          </p:nvSpPr>
          <p:spPr bwMode="auto">
            <a:xfrm flipH="1">
              <a:off x="7730932" y="4315759"/>
              <a:ext cx="61910" cy="85704"/>
            </a:xfrm>
            <a:prstGeom prst="ellipse">
              <a:avLst/>
            </a:prstGeom>
            <a:solidFill>
              <a:srgbClr val="FFFF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FFFF66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grpSp>
          <p:nvGrpSpPr>
            <p:cNvPr id="58505" name="Group 140"/>
            <p:cNvGrpSpPr>
              <a:grpSpLocks/>
            </p:cNvGrpSpPr>
            <p:nvPr/>
          </p:nvGrpSpPr>
          <p:grpSpPr bwMode="auto">
            <a:xfrm flipH="1">
              <a:off x="7624446" y="2974882"/>
              <a:ext cx="273223" cy="379487"/>
              <a:chOff x="1824" y="2320"/>
              <a:chExt cx="288" cy="354"/>
            </a:xfrm>
          </p:grpSpPr>
          <p:sp>
            <p:nvSpPr>
              <p:cNvPr id="389" name="Oval 141"/>
              <p:cNvSpPr>
                <a:spLocks noChangeArrowheads="1"/>
              </p:cNvSpPr>
              <p:nvPr/>
            </p:nvSpPr>
            <p:spPr bwMode="auto">
              <a:xfrm>
                <a:off x="1824" y="2352"/>
                <a:ext cx="288" cy="286"/>
              </a:xfrm>
              <a:prstGeom prst="ellipse">
                <a:avLst/>
              </a:prstGeom>
              <a:noFill/>
              <a:ln w="9525">
                <a:solidFill>
                  <a:srgbClr val="FFFF66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90" name="Text Box 142"/>
              <p:cNvSpPr txBox="1">
                <a:spLocks noChangeArrowheads="1"/>
              </p:cNvSpPr>
              <p:nvPr/>
            </p:nvSpPr>
            <p:spPr bwMode="auto">
              <a:xfrm>
                <a:off x="1866" y="2320"/>
                <a:ext cx="218" cy="3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 sz="1800" b="0" dirty="0">
                    <a:solidFill>
                      <a:srgbClr val="FFFF66"/>
                    </a:solidFill>
                    <a:cs typeface="+mn-cs"/>
                  </a:rPr>
                  <a:t>x</a:t>
                </a:r>
              </a:p>
            </p:txBody>
          </p:sp>
        </p:grpSp>
        <p:sp>
          <p:nvSpPr>
            <p:cNvPr id="382" name="Line 143"/>
            <p:cNvSpPr>
              <a:spLocks noChangeShapeType="1"/>
            </p:cNvSpPr>
            <p:nvPr/>
          </p:nvSpPr>
          <p:spPr bwMode="auto">
            <a:xfrm flipV="1">
              <a:off x="7761093" y="2185862"/>
              <a:ext cx="0" cy="822121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83" name="Line 144"/>
            <p:cNvSpPr>
              <a:spLocks noChangeShapeType="1"/>
            </p:cNvSpPr>
            <p:nvPr/>
          </p:nvSpPr>
          <p:spPr bwMode="auto">
            <a:xfrm>
              <a:off x="7472184" y="3212719"/>
              <a:ext cx="163503" cy="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graphicFrame>
          <p:nvGraphicFramePr>
            <p:cNvPr id="58508" name="Object 174"/>
            <p:cNvGraphicFramePr>
              <a:graphicFrameLocks noChangeAspect="1"/>
            </p:cNvGraphicFramePr>
            <p:nvPr/>
          </p:nvGraphicFramePr>
          <p:xfrm>
            <a:off x="7269163" y="3270250"/>
            <a:ext cx="346075" cy="1952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1922" name="Equation" r:id="rId34" imgW="444500" imgH="215900" progId="Equation.3">
                    <p:embed/>
                  </p:oleObj>
                </mc:Choice>
                <mc:Fallback>
                  <p:oleObj name="Equation" r:id="rId34" imgW="444500" imgH="215900" progId="Equation.3">
                    <p:embed/>
                    <p:pic>
                      <p:nvPicPr>
                        <p:cNvPr id="0" name="Object 17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269163" y="3270250"/>
                          <a:ext cx="346075" cy="195263"/>
                        </a:xfrm>
                        <a:prstGeom prst="rect">
                          <a:avLst/>
                        </a:prstGeom>
                        <a:solidFill>
                          <a:srgbClr val="FFFF66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8509" name="Object 175"/>
            <p:cNvGraphicFramePr>
              <a:graphicFrameLocks noChangeAspect="1"/>
            </p:cNvGraphicFramePr>
            <p:nvPr/>
          </p:nvGraphicFramePr>
          <p:xfrm>
            <a:off x="7169150" y="2792413"/>
            <a:ext cx="347663" cy="241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1923" name="Equation" r:id="rId36" imgW="355600" imgH="215900" progId="Equation.3">
                    <p:embed/>
                  </p:oleObj>
                </mc:Choice>
                <mc:Fallback>
                  <p:oleObj name="Equation" r:id="rId36" imgW="355600" imgH="215900" progId="Equation.3">
                    <p:embed/>
                    <p:pic>
                      <p:nvPicPr>
                        <p:cNvPr id="0" name="Object 17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169150" y="2792413"/>
                          <a:ext cx="347663" cy="241300"/>
                        </a:xfrm>
                        <a:prstGeom prst="rect">
                          <a:avLst/>
                        </a:prstGeom>
                        <a:solidFill>
                          <a:srgbClr val="FFFF66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8510" name="Object 176"/>
            <p:cNvGraphicFramePr>
              <a:graphicFrameLocks noChangeAspect="1"/>
            </p:cNvGraphicFramePr>
            <p:nvPr/>
          </p:nvGraphicFramePr>
          <p:xfrm>
            <a:off x="7213600" y="3759200"/>
            <a:ext cx="373063" cy="2428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1924" name="Equation" r:id="rId38" imgW="381000" imgH="215900" progId="Equation.3">
                    <p:embed/>
                  </p:oleObj>
                </mc:Choice>
                <mc:Fallback>
                  <p:oleObj name="Equation" r:id="rId38" imgW="381000" imgH="215900" progId="Equation.3">
                    <p:embed/>
                    <p:pic>
                      <p:nvPicPr>
                        <p:cNvPr id="0" name="Object 17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213600" y="3759200"/>
                          <a:ext cx="373063" cy="242888"/>
                        </a:xfrm>
                        <a:prstGeom prst="rect">
                          <a:avLst/>
                        </a:prstGeom>
                        <a:solidFill>
                          <a:srgbClr val="FFFF66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09" name="Line 119"/>
            <p:cNvSpPr>
              <a:spLocks noChangeShapeType="1"/>
            </p:cNvSpPr>
            <p:nvPr/>
          </p:nvSpPr>
          <p:spPr bwMode="auto">
            <a:xfrm>
              <a:off x="8581786" y="2060480"/>
              <a:ext cx="1588" cy="2628249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12" name="Line 103"/>
            <p:cNvSpPr>
              <a:spLocks noChangeShapeType="1"/>
            </p:cNvSpPr>
            <p:nvPr/>
          </p:nvSpPr>
          <p:spPr bwMode="auto">
            <a:xfrm>
              <a:off x="7561079" y="4364959"/>
              <a:ext cx="1187386" cy="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triangl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58513" name="TextBox 7"/>
            <p:cNvSpPr txBox="1">
              <a:spLocks noChangeArrowheads="1"/>
            </p:cNvSpPr>
            <p:nvPr/>
          </p:nvSpPr>
          <p:spPr bwMode="auto">
            <a:xfrm rot="-5400000">
              <a:off x="-171212" y="2851384"/>
              <a:ext cx="1214796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bg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600" b="0"/>
                <a:t>‘lattice part’</a:t>
              </a:r>
            </a:p>
          </p:txBody>
        </p:sp>
        <p:sp>
          <p:nvSpPr>
            <p:cNvPr id="416" name="Oval 121"/>
            <p:cNvSpPr>
              <a:spLocks noChangeArrowheads="1"/>
            </p:cNvSpPr>
            <p:nvPr/>
          </p:nvSpPr>
          <p:spPr bwMode="auto">
            <a:xfrm flipH="1">
              <a:off x="3167116" y="1989061"/>
              <a:ext cx="109531" cy="107923"/>
            </a:xfrm>
            <a:prstGeom prst="ellipse">
              <a:avLst/>
            </a:prstGeom>
            <a:solidFill>
              <a:srgbClr val="FFFF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FFFF66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17" name="Oval 121"/>
            <p:cNvSpPr>
              <a:spLocks noChangeArrowheads="1"/>
            </p:cNvSpPr>
            <p:nvPr/>
          </p:nvSpPr>
          <p:spPr bwMode="auto">
            <a:xfrm flipH="1">
              <a:off x="6984847" y="1989061"/>
              <a:ext cx="107944" cy="107923"/>
            </a:xfrm>
            <a:prstGeom prst="ellipse">
              <a:avLst/>
            </a:prstGeom>
            <a:solidFill>
              <a:srgbClr val="FFFF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FFFF66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18" name="Oval 121"/>
            <p:cNvSpPr>
              <a:spLocks noChangeArrowheads="1"/>
            </p:cNvSpPr>
            <p:nvPr/>
          </p:nvSpPr>
          <p:spPr bwMode="auto">
            <a:xfrm flipH="1">
              <a:off x="5076775" y="1989061"/>
              <a:ext cx="107944" cy="107923"/>
            </a:xfrm>
            <a:prstGeom prst="ellipse">
              <a:avLst/>
            </a:prstGeom>
            <a:solidFill>
              <a:srgbClr val="FFFF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FFFF66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19" name="Oval 121"/>
            <p:cNvSpPr>
              <a:spLocks noChangeArrowheads="1"/>
            </p:cNvSpPr>
            <p:nvPr/>
          </p:nvSpPr>
          <p:spPr bwMode="auto">
            <a:xfrm flipH="1">
              <a:off x="971721" y="1989061"/>
              <a:ext cx="107944" cy="107923"/>
            </a:xfrm>
            <a:prstGeom prst="ellipse">
              <a:avLst/>
            </a:prstGeom>
            <a:solidFill>
              <a:srgbClr val="FFFF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FFFF66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20" name="Oval 121"/>
            <p:cNvSpPr>
              <a:spLocks noChangeArrowheads="1"/>
            </p:cNvSpPr>
            <p:nvPr/>
          </p:nvSpPr>
          <p:spPr bwMode="auto">
            <a:xfrm flipH="1">
              <a:off x="2879793" y="1989061"/>
              <a:ext cx="107944" cy="107923"/>
            </a:xfrm>
            <a:prstGeom prst="ellipse">
              <a:avLst/>
            </a:prstGeom>
            <a:solidFill>
              <a:srgbClr val="FFFF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FFFF66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21" name="Oval 121"/>
            <p:cNvSpPr>
              <a:spLocks noChangeArrowheads="1"/>
            </p:cNvSpPr>
            <p:nvPr/>
          </p:nvSpPr>
          <p:spPr bwMode="auto">
            <a:xfrm flipH="1">
              <a:off x="4787865" y="1989061"/>
              <a:ext cx="107944" cy="107923"/>
            </a:xfrm>
            <a:prstGeom prst="ellipse">
              <a:avLst/>
            </a:prstGeom>
            <a:solidFill>
              <a:srgbClr val="FFFF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FFFF66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22" name="Oval 121"/>
            <p:cNvSpPr>
              <a:spLocks noChangeArrowheads="1"/>
            </p:cNvSpPr>
            <p:nvPr/>
          </p:nvSpPr>
          <p:spPr bwMode="auto">
            <a:xfrm flipH="1">
              <a:off x="6695938" y="1989061"/>
              <a:ext cx="107944" cy="107923"/>
            </a:xfrm>
            <a:prstGeom prst="ellipse">
              <a:avLst/>
            </a:prstGeom>
            <a:solidFill>
              <a:srgbClr val="FFFF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FFFF66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23" name="Oval 121"/>
            <p:cNvSpPr>
              <a:spLocks noChangeArrowheads="1"/>
            </p:cNvSpPr>
            <p:nvPr/>
          </p:nvSpPr>
          <p:spPr bwMode="auto">
            <a:xfrm flipH="1">
              <a:off x="8532577" y="2025564"/>
              <a:ext cx="107944" cy="107923"/>
            </a:xfrm>
            <a:prstGeom prst="ellipse">
              <a:avLst/>
            </a:prstGeom>
            <a:solidFill>
              <a:srgbClr val="FFFF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FFFF66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30" name="Line 103"/>
            <p:cNvSpPr>
              <a:spLocks noChangeShapeType="1"/>
            </p:cNvSpPr>
            <p:nvPr/>
          </p:nvSpPr>
          <p:spPr bwMode="auto">
            <a:xfrm>
              <a:off x="5616496" y="4364959"/>
              <a:ext cx="1260407" cy="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triangl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31" name="Line 103"/>
            <p:cNvSpPr>
              <a:spLocks noChangeShapeType="1"/>
            </p:cNvSpPr>
            <p:nvPr/>
          </p:nvSpPr>
          <p:spPr bwMode="auto">
            <a:xfrm>
              <a:off x="3708424" y="4364959"/>
              <a:ext cx="1260407" cy="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triangl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32" name="Line 103"/>
            <p:cNvSpPr>
              <a:spLocks noChangeShapeType="1"/>
            </p:cNvSpPr>
            <p:nvPr/>
          </p:nvSpPr>
          <p:spPr bwMode="auto">
            <a:xfrm>
              <a:off x="1763841" y="4364959"/>
              <a:ext cx="1260407" cy="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triangl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33" name="Line 123"/>
            <p:cNvSpPr>
              <a:spLocks noChangeShapeType="1"/>
            </p:cNvSpPr>
            <p:nvPr/>
          </p:nvSpPr>
          <p:spPr bwMode="auto">
            <a:xfrm flipV="1">
              <a:off x="4067179" y="2060480"/>
              <a:ext cx="180965" cy="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34" name="Line 123"/>
            <p:cNvSpPr>
              <a:spLocks noChangeShapeType="1"/>
            </p:cNvSpPr>
            <p:nvPr/>
          </p:nvSpPr>
          <p:spPr bwMode="auto">
            <a:xfrm flipV="1">
              <a:off x="5976839" y="2060480"/>
              <a:ext cx="179377" cy="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35" name="Line 123"/>
            <p:cNvSpPr>
              <a:spLocks noChangeShapeType="1"/>
            </p:cNvSpPr>
            <p:nvPr/>
          </p:nvSpPr>
          <p:spPr bwMode="auto">
            <a:xfrm flipV="1">
              <a:off x="7884912" y="2060480"/>
              <a:ext cx="179377" cy="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36" name="Line 123"/>
            <p:cNvSpPr>
              <a:spLocks noChangeShapeType="1"/>
            </p:cNvSpPr>
            <p:nvPr/>
          </p:nvSpPr>
          <p:spPr bwMode="auto">
            <a:xfrm flipV="1">
              <a:off x="2159107" y="2060480"/>
              <a:ext cx="180965" cy="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37" name="Line 119"/>
            <p:cNvSpPr>
              <a:spLocks noChangeShapeType="1"/>
            </p:cNvSpPr>
            <p:nvPr/>
          </p:nvSpPr>
          <p:spPr bwMode="auto">
            <a:xfrm>
              <a:off x="8748465" y="2060480"/>
              <a:ext cx="0" cy="2304479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238" name="Rectangle 2"/>
          <p:cNvSpPr>
            <a:spLocks noGrp="1" noChangeArrowheads="1"/>
          </p:cNvSpPr>
          <p:nvPr>
            <p:ph type="title"/>
          </p:nvPr>
        </p:nvSpPr>
        <p:spPr>
          <a:xfrm>
            <a:off x="292100" y="93663"/>
            <a:ext cx="8547100" cy="781050"/>
          </a:xfrm>
        </p:spPr>
        <p:txBody>
          <a:bodyPr/>
          <a:lstStyle/>
          <a:p>
            <a:pPr>
              <a:defRPr/>
            </a:pPr>
            <a:r>
              <a:rPr lang="en-US" sz="3200" dirty="0">
                <a:cs typeface="+mj-cs"/>
              </a:rPr>
              <a:t>I</a:t>
            </a:r>
            <a:r>
              <a:rPr lang="en-US" sz="3200" dirty="0" smtClean="0">
                <a:cs typeface="+mj-cs"/>
              </a:rPr>
              <a:t>IR  /  3. Lattice-Ladder Realization</a:t>
            </a:r>
          </a:p>
        </p:txBody>
      </p:sp>
    </p:spTree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sz="2400" b="0" dirty="0" smtClean="0">
                <a:cs typeface="+mn-cs"/>
              </a:rPr>
              <a:t>K</a:t>
            </a:r>
            <a:r>
              <a:rPr lang="en-US" sz="1400" b="0" dirty="0" smtClean="0">
                <a:cs typeface="+mn-cs"/>
              </a:rPr>
              <a:t>i</a:t>
            </a:r>
            <a:r>
              <a:rPr lang="en-US" sz="2400" b="0" dirty="0" smtClean="0">
                <a:latin typeface="Arial"/>
                <a:cs typeface="+mn-cs"/>
              </a:rPr>
              <a:t>’</a:t>
            </a:r>
            <a:r>
              <a:rPr lang="en-US" sz="2400" b="0" dirty="0" smtClean="0">
                <a:cs typeface="+mn-cs"/>
              </a:rPr>
              <a:t>s </a:t>
            </a:r>
            <a:r>
              <a:rPr lang="en-US" sz="2400" dirty="0"/>
              <a:t>(=sin(</a:t>
            </a:r>
            <a:r>
              <a:rPr lang="en-US" sz="2400" dirty="0" err="1" smtClean="0"/>
              <a:t>theta</a:t>
            </a:r>
            <a:r>
              <a:rPr lang="en-US" sz="1400" dirty="0" err="1" smtClean="0"/>
              <a:t>i</a:t>
            </a:r>
            <a:r>
              <a:rPr lang="en-US" sz="2400" dirty="0" smtClean="0"/>
              <a:t>)</a:t>
            </a:r>
            <a:r>
              <a:rPr lang="en-US" sz="2400" b="0" dirty="0" smtClean="0"/>
              <a:t> </a:t>
            </a:r>
            <a:r>
              <a:rPr lang="en-US" sz="2400" dirty="0"/>
              <a:t>!</a:t>
            </a:r>
            <a:r>
              <a:rPr lang="en-US" sz="2400" dirty="0" smtClean="0"/>
              <a:t>) </a:t>
            </a:r>
            <a:r>
              <a:rPr lang="en-US" sz="2400" b="0" dirty="0" smtClean="0">
                <a:cs typeface="+mn-cs"/>
              </a:rPr>
              <a:t>are `reflection coefficients</a:t>
            </a:r>
            <a:r>
              <a:rPr lang="ja-JP" altLang="en-US" sz="2400" b="0" dirty="0" smtClean="0">
                <a:latin typeface="Arial"/>
                <a:cs typeface="+mn-cs"/>
              </a:rPr>
              <a:t>’</a:t>
            </a:r>
            <a:endParaRPr lang="en-US" altLang="ja-JP" sz="2400" b="0" dirty="0" smtClean="0">
              <a:latin typeface="Arial"/>
              <a:cs typeface="+mn-cs"/>
            </a:endParaRPr>
          </a:p>
          <a:p>
            <a:pPr>
              <a:defRPr/>
            </a:pPr>
            <a:endParaRPr lang="en-US" sz="2400" b="0" dirty="0" smtClean="0">
              <a:cs typeface="+mn-cs"/>
            </a:endParaRPr>
          </a:p>
          <a:p>
            <a:pPr>
              <a:defRPr/>
            </a:pPr>
            <a:r>
              <a:rPr lang="en-US" sz="2400" b="0" dirty="0" smtClean="0">
                <a:cs typeface="+mn-cs"/>
              </a:rPr>
              <a:t>Procedure for computing K</a:t>
            </a:r>
            <a:r>
              <a:rPr lang="en-US" sz="1400" b="0" dirty="0" smtClean="0">
                <a:cs typeface="+mn-cs"/>
              </a:rPr>
              <a:t>i</a:t>
            </a:r>
            <a:r>
              <a:rPr lang="en-US" sz="2400" b="0" dirty="0" smtClean="0">
                <a:latin typeface="Arial"/>
                <a:cs typeface="+mn-cs"/>
              </a:rPr>
              <a:t>’</a:t>
            </a:r>
            <a:r>
              <a:rPr lang="en-US" sz="2400" b="0" dirty="0" smtClean="0">
                <a:cs typeface="+mn-cs"/>
              </a:rPr>
              <a:t>s from </a:t>
            </a:r>
            <a:r>
              <a:rPr lang="en-US" sz="2400" b="0" dirty="0" err="1" smtClean="0">
                <a:cs typeface="+mn-cs"/>
              </a:rPr>
              <a:t>a</a:t>
            </a:r>
            <a:r>
              <a:rPr lang="en-US" sz="1400" b="0" dirty="0" err="1" smtClean="0">
                <a:cs typeface="+mn-cs"/>
              </a:rPr>
              <a:t>i</a:t>
            </a:r>
            <a:r>
              <a:rPr lang="en-US" sz="2400" b="0" dirty="0" err="1" smtClean="0">
                <a:latin typeface="Arial"/>
                <a:cs typeface="+mn-cs"/>
              </a:rPr>
              <a:t>’</a:t>
            </a:r>
            <a:r>
              <a:rPr lang="en-US" sz="2400" b="0" dirty="0" err="1" smtClean="0">
                <a:cs typeface="+mn-cs"/>
              </a:rPr>
              <a:t>s</a:t>
            </a:r>
            <a:r>
              <a:rPr lang="en-US" sz="2400" b="0" dirty="0" smtClean="0">
                <a:cs typeface="+mn-cs"/>
              </a:rPr>
              <a:t> again corresponds to `</a:t>
            </a:r>
            <a:r>
              <a:rPr lang="en-US" sz="2400" u="sng" dirty="0" err="1" smtClean="0">
                <a:cs typeface="+mn-cs"/>
              </a:rPr>
              <a:t>Schur</a:t>
            </a:r>
            <a:r>
              <a:rPr lang="en-US" sz="2400" u="sng" dirty="0" smtClean="0">
                <a:cs typeface="+mn-cs"/>
              </a:rPr>
              <a:t>-Cohn</a:t>
            </a:r>
            <a:r>
              <a:rPr lang="en-US" sz="2400" u="sng" dirty="0" smtClean="0">
                <a:latin typeface="Arial"/>
                <a:cs typeface="+mn-cs"/>
              </a:rPr>
              <a:t>’ </a:t>
            </a:r>
            <a:r>
              <a:rPr lang="en-US" sz="2400" u="sng" dirty="0" smtClean="0">
                <a:cs typeface="+mn-cs"/>
              </a:rPr>
              <a:t>stability test</a:t>
            </a:r>
            <a:endParaRPr lang="en-US" sz="2400" b="0" dirty="0" smtClean="0">
              <a:cs typeface="+mn-cs"/>
            </a:endParaRPr>
          </a:p>
          <a:p>
            <a:pPr>
              <a:defRPr/>
            </a:pPr>
            <a:endParaRPr lang="en-US" sz="2400" b="0" dirty="0" smtClean="0">
              <a:cs typeface="+mn-cs"/>
            </a:endParaRPr>
          </a:p>
          <a:p>
            <a:pPr>
              <a:defRPr/>
            </a:pPr>
            <a:r>
              <a:rPr lang="en-US" sz="2400" b="0" dirty="0" smtClean="0">
                <a:cs typeface="+mn-cs"/>
              </a:rPr>
              <a:t>Orthogonal transformations correspond to 2-input/2-output `lossless</a:t>
            </a:r>
            <a:r>
              <a:rPr lang="ja-JP" altLang="en-US" sz="2400" b="0" dirty="0" smtClean="0">
                <a:latin typeface="Arial"/>
                <a:cs typeface="+mn-cs"/>
              </a:rPr>
              <a:t>’</a:t>
            </a:r>
            <a:r>
              <a:rPr lang="en-US" sz="2400" b="0" dirty="0" smtClean="0">
                <a:cs typeface="+mn-cs"/>
              </a:rPr>
              <a:t> sections       (=time-domain view).</a:t>
            </a:r>
          </a:p>
          <a:p>
            <a:pPr>
              <a:defRPr/>
            </a:pPr>
            <a:endParaRPr lang="en-US" sz="2400" b="0" dirty="0" smtClean="0">
              <a:cs typeface="+mn-cs"/>
            </a:endParaRPr>
          </a:p>
          <a:p>
            <a:pPr>
              <a:buFontTx/>
              <a:buNone/>
              <a:defRPr/>
            </a:pPr>
            <a:endParaRPr lang="en-US" sz="2400" b="0" dirty="0" smtClean="0">
              <a:cs typeface="+mn-cs"/>
            </a:endParaRPr>
          </a:p>
          <a:p>
            <a:pPr>
              <a:buFontTx/>
              <a:buNone/>
              <a:defRPr/>
            </a:pPr>
            <a:r>
              <a:rPr lang="en-US" sz="2400" b="0" dirty="0" smtClean="0">
                <a:cs typeface="+mn-cs"/>
              </a:rPr>
              <a:t>      Cascade of lossless sections (+delays) is also `</a:t>
            </a:r>
            <a:r>
              <a:rPr lang="en-US" sz="2400" b="0" u="sng" dirty="0" smtClean="0">
                <a:cs typeface="+mn-cs"/>
              </a:rPr>
              <a:t>lossless</a:t>
            </a:r>
            <a:r>
              <a:rPr lang="ja-JP" altLang="en-US" sz="2400" b="0" dirty="0" smtClean="0">
                <a:latin typeface="Arial"/>
                <a:cs typeface="+mn-cs"/>
              </a:rPr>
              <a:t>’</a:t>
            </a:r>
            <a:r>
              <a:rPr lang="en-US" sz="2400" b="0" dirty="0" smtClean="0">
                <a:cs typeface="+mn-cs"/>
              </a:rPr>
              <a:t>, </a:t>
            </a:r>
          </a:p>
          <a:p>
            <a:pPr>
              <a:buFontTx/>
              <a:buNone/>
              <a:defRPr/>
            </a:pPr>
            <a:r>
              <a:rPr lang="en-US" sz="2400" b="0" dirty="0">
                <a:cs typeface="+mn-cs"/>
              </a:rPr>
              <a:t> </a:t>
            </a:r>
            <a:r>
              <a:rPr lang="en-US" sz="2400" b="0" dirty="0" smtClean="0">
                <a:cs typeface="+mn-cs"/>
              </a:rPr>
              <a:t>     i.e. `all-pass</a:t>
            </a:r>
            <a:r>
              <a:rPr lang="ja-JP" altLang="en-US" sz="2400" b="0" dirty="0" smtClean="0">
                <a:latin typeface="Arial"/>
                <a:cs typeface="+mn-cs"/>
              </a:rPr>
              <a:t>’</a:t>
            </a:r>
            <a:r>
              <a:rPr lang="en-US" sz="2000" b="0" dirty="0" smtClean="0">
                <a:cs typeface="+mn-cs"/>
              </a:rPr>
              <a:t> </a:t>
            </a:r>
            <a:r>
              <a:rPr lang="en-US" sz="1400" b="0" dirty="0" smtClean="0">
                <a:cs typeface="+mn-cs"/>
              </a:rPr>
              <a:t>(see p.27, =</a:t>
            </a:r>
            <a:r>
              <a:rPr lang="en-US" sz="1400" b="0" dirty="0" err="1" smtClean="0">
                <a:cs typeface="+mn-cs"/>
              </a:rPr>
              <a:t>freq</a:t>
            </a:r>
            <a:r>
              <a:rPr lang="en-US" sz="1400" b="0" dirty="0" smtClean="0">
                <a:cs typeface="+mn-cs"/>
              </a:rPr>
              <a:t>-domain view)</a:t>
            </a:r>
          </a:p>
        </p:txBody>
      </p:sp>
      <p:graphicFrame>
        <p:nvGraphicFramePr>
          <p:cNvPr id="59395" name="Object 129"/>
          <p:cNvGraphicFramePr>
            <a:graphicFrameLocks noChangeAspect="1"/>
          </p:cNvGraphicFramePr>
          <p:nvPr/>
        </p:nvGraphicFramePr>
        <p:xfrm>
          <a:off x="1079500" y="4365625"/>
          <a:ext cx="6435725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54" name="Equation" r:id="rId3" imgW="4508500" imgH="482600" progId="Equation.3">
                  <p:embed/>
                </p:oleObj>
              </mc:Choice>
              <mc:Fallback>
                <p:oleObj name="Equation" r:id="rId3" imgW="4508500" imgH="482600" progId="Equation.3">
                  <p:embed/>
                  <p:pic>
                    <p:nvPicPr>
                      <p:cNvPr id="0" name="Object 1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9500" y="4365625"/>
                        <a:ext cx="6435725" cy="720725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4515" name="Oval 131"/>
          <p:cNvSpPr>
            <a:spLocks noChangeArrowheads="1"/>
          </p:cNvSpPr>
          <p:nvPr/>
        </p:nvSpPr>
        <p:spPr bwMode="auto">
          <a:xfrm>
            <a:off x="7056438" y="4797425"/>
            <a:ext cx="1584325" cy="1296988"/>
          </a:xfrm>
          <a:prstGeom prst="ellipse">
            <a:avLst/>
          </a:prstGeom>
          <a:solidFill>
            <a:srgbClr val="FFFF66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292100" y="93663"/>
            <a:ext cx="8547100" cy="781050"/>
          </a:xfrm>
        </p:spPr>
        <p:txBody>
          <a:bodyPr/>
          <a:lstStyle/>
          <a:p>
            <a:pPr>
              <a:defRPr/>
            </a:pPr>
            <a:r>
              <a:rPr lang="en-US" sz="3200" dirty="0">
                <a:cs typeface="+mj-cs"/>
              </a:rPr>
              <a:t>I</a:t>
            </a:r>
            <a:r>
              <a:rPr lang="en-US" sz="3200" dirty="0" smtClean="0">
                <a:cs typeface="+mj-cs"/>
              </a:rPr>
              <a:t>IR  /  3. Lattice-Ladder Realization</a:t>
            </a:r>
          </a:p>
        </p:txBody>
      </p:sp>
    </p:spTree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5900" y="1160463"/>
            <a:ext cx="8686800" cy="5145087"/>
          </a:xfrm>
        </p:spPr>
        <p:txBody>
          <a:bodyPr/>
          <a:lstStyle/>
          <a:p>
            <a:pPr>
              <a:lnSpc>
                <a:spcPct val="110000"/>
              </a:lnSpc>
              <a:buFontTx/>
              <a:buNone/>
              <a:defRPr/>
            </a:pPr>
            <a:r>
              <a:rPr lang="en-US" sz="2000" u="sng" dirty="0" smtClean="0">
                <a:cs typeface="+mn-cs"/>
              </a:rPr>
              <a:t>PS</a:t>
            </a:r>
            <a:r>
              <a:rPr lang="en-US" sz="2000" b="0" dirty="0" smtClean="0">
                <a:cs typeface="+mn-cs"/>
              </a:rPr>
              <a:t> : Note that the all-pass part corresponds to A(z) </a:t>
            </a:r>
            <a:r>
              <a:rPr lang="en-US" sz="1200" b="0" dirty="0" smtClean="0">
                <a:cs typeface="+mn-cs"/>
              </a:rPr>
              <a:t>(i.e. L angles </a:t>
            </a:r>
            <a:r>
              <a:rPr lang="en-US" sz="1200" b="0" dirty="0" err="1" smtClean="0">
                <a:cs typeface="+mn-cs"/>
              </a:rPr>
              <a:t>θ</a:t>
            </a:r>
            <a:r>
              <a:rPr lang="en-US" sz="800" b="0" dirty="0" err="1">
                <a:cs typeface="+mn-cs"/>
              </a:rPr>
              <a:t>i</a:t>
            </a:r>
            <a:r>
              <a:rPr lang="en-US" sz="1200" b="0" dirty="0" smtClean="0">
                <a:cs typeface="+mn-cs"/>
              </a:rPr>
              <a:t>  correspond to L </a:t>
            </a:r>
            <a:r>
              <a:rPr lang="en-US" sz="1200" b="0" dirty="0" err="1" smtClean="0">
                <a:cs typeface="+mn-cs"/>
              </a:rPr>
              <a:t>coeffs</a:t>
            </a:r>
            <a:r>
              <a:rPr lang="en-US" sz="1200" b="0" dirty="0" smtClean="0">
                <a:cs typeface="+mn-cs"/>
              </a:rPr>
              <a:t> </a:t>
            </a:r>
            <a:r>
              <a:rPr lang="en-US" sz="1200" b="0" dirty="0" err="1" smtClean="0">
                <a:cs typeface="+mn-cs"/>
              </a:rPr>
              <a:t>a</a:t>
            </a:r>
            <a:r>
              <a:rPr lang="en-US" sz="800" b="0" dirty="0" err="1" smtClean="0">
                <a:cs typeface="+mn-cs"/>
              </a:rPr>
              <a:t>i</a:t>
            </a:r>
            <a:r>
              <a:rPr lang="en-US" sz="1200" b="0" dirty="0" smtClean="0">
                <a:cs typeface="+mn-cs"/>
              </a:rPr>
              <a:t>) </a:t>
            </a:r>
            <a:r>
              <a:rPr lang="en-US" sz="2000" b="0" dirty="0" smtClean="0">
                <a:cs typeface="+mn-cs"/>
              </a:rPr>
              <a:t> while the ladder part corresponds to B(z).  If all </a:t>
            </a:r>
            <a:r>
              <a:rPr lang="en-US" sz="2000" b="0" dirty="0" err="1" smtClean="0">
                <a:cs typeface="+mn-cs"/>
              </a:rPr>
              <a:t>a</a:t>
            </a:r>
            <a:r>
              <a:rPr lang="en-US" sz="1400" b="0" dirty="0" err="1" smtClean="0">
                <a:cs typeface="+mn-cs"/>
              </a:rPr>
              <a:t>i</a:t>
            </a:r>
            <a:r>
              <a:rPr lang="en-US" sz="2000" b="0" dirty="0" smtClean="0">
                <a:cs typeface="+mn-cs"/>
              </a:rPr>
              <a:t>=0 (i.e. H(z) is FIR), then all </a:t>
            </a:r>
            <a:r>
              <a:rPr lang="en-US" sz="2000" b="0" dirty="0" err="1" smtClean="0">
                <a:cs typeface="+mn-cs"/>
              </a:rPr>
              <a:t>θ</a:t>
            </a:r>
            <a:r>
              <a:rPr lang="en-US" sz="1400" b="0" dirty="0" err="1" smtClean="0">
                <a:cs typeface="+mn-cs"/>
              </a:rPr>
              <a:t>i</a:t>
            </a:r>
            <a:r>
              <a:rPr lang="en-US" sz="2000" b="0" dirty="0" smtClean="0">
                <a:cs typeface="+mn-cs"/>
              </a:rPr>
              <a:t>=0, hence the all-pass part reduces to a delay line, and the lattice-ladder form reduces to a </a:t>
            </a:r>
            <a:r>
              <a:rPr lang="en-US" sz="2000" dirty="0" smtClean="0">
                <a:cs typeface="+mn-cs"/>
              </a:rPr>
              <a:t>direct-form FIR</a:t>
            </a:r>
            <a:r>
              <a:rPr lang="en-US" sz="2000" b="0" dirty="0" smtClean="0">
                <a:cs typeface="+mn-cs"/>
              </a:rPr>
              <a:t>. </a:t>
            </a:r>
          </a:p>
          <a:p>
            <a:pPr>
              <a:lnSpc>
                <a:spcPct val="110000"/>
              </a:lnSpc>
              <a:buFontTx/>
              <a:buNone/>
              <a:defRPr/>
            </a:pPr>
            <a:endParaRPr lang="en-US" sz="2000" b="0" dirty="0" smtClean="0">
              <a:cs typeface="+mn-cs"/>
            </a:endParaRPr>
          </a:p>
          <a:p>
            <a:pPr>
              <a:lnSpc>
                <a:spcPct val="110000"/>
              </a:lnSpc>
              <a:spcBef>
                <a:spcPts val="0"/>
              </a:spcBef>
              <a:buFontTx/>
              <a:buNone/>
              <a:defRPr/>
            </a:pPr>
            <a:r>
              <a:rPr lang="en-US" sz="2000" u="sng" dirty="0" smtClean="0">
                <a:cs typeface="+mn-cs"/>
              </a:rPr>
              <a:t>PS</a:t>
            </a:r>
            <a:r>
              <a:rPr lang="en-US" sz="2000" b="0" dirty="0" smtClean="0">
                <a:cs typeface="+mn-cs"/>
              </a:rPr>
              <a:t> : `All-pass</a:t>
            </a:r>
            <a:r>
              <a:rPr lang="ja-JP" altLang="en-US" sz="2000" b="0" dirty="0" smtClean="0">
                <a:latin typeface="Arial"/>
                <a:cs typeface="+mn-cs"/>
              </a:rPr>
              <a:t>’</a:t>
            </a:r>
            <a:r>
              <a:rPr lang="en-US" sz="2000" b="0" dirty="0" smtClean="0">
                <a:cs typeface="+mn-cs"/>
              </a:rPr>
              <a:t> part (SISO u[k]-&gt;y[k]) is known as </a:t>
            </a:r>
            <a:r>
              <a:rPr lang="en-US" sz="2000" dirty="0" smtClean="0">
                <a:cs typeface="+mn-cs"/>
              </a:rPr>
              <a:t>`</a:t>
            </a:r>
            <a:r>
              <a:rPr lang="en-US" sz="2000" u="sng" dirty="0" smtClean="0">
                <a:cs typeface="+mn-cs"/>
              </a:rPr>
              <a:t>Gray-Markel</a:t>
            </a:r>
            <a:r>
              <a:rPr lang="ja-JP" altLang="en-US" sz="2000" b="0" dirty="0" smtClean="0">
                <a:latin typeface="Arial"/>
                <a:cs typeface="+mn-cs"/>
              </a:rPr>
              <a:t>’</a:t>
            </a:r>
            <a:r>
              <a:rPr lang="en-US" sz="2000" b="0" dirty="0" smtClean="0">
                <a:cs typeface="+mn-cs"/>
              </a:rPr>
              <a:t> structure</a:t>
            </a:r>
          </a:p>
          <a:p>
            <a:pPr>
              <a:buFontTx/>
              <a:buNone/>
              <a:defRPr/>
            </a:pPr>
            <a:endParaRPr lang="en-US" sz="2000" b="0" dirty="0" smtClean="0">
              <a:cs typeface="+mn-cs"/>
            </a:endParaRPr>
          </a:p>
          <a:p>
            <a:pPr>
              <a:buFontTx/>
              <a:buNone/>
              <a:defRPr/>
            </a:pPr>
            <a:endParaRPr lang="en-US" sz="2000" b="0" dirty="0" smtClean="0">
              <a:cs typeface="+mn-cs"/>
            </a:endParaRPr>
          </a:p>
          <a:p>
            <a:pPr>
              <a:buFontTx/>
              <a:buNone/>
              <a:defRPr/>
            </a:pPr>
            <a:endParaRPr lang="en-US" sz="2000" b="0" dirty="0" smtClean="0">
              <a:cs typeface="+mn-cs"/>
            </a:endParaRPr>
          </a:p>
          <a:p>
            <a:pPr>
              <a:buFontTx/>
              <a:buNone/>
              <a:defRPr/>
            </a:pPr>
            <a:endParaRPr lang="en-US" sz="2000" b="0" dirty="0" smtClean="0">
              <a:cs typeface="+mn-cs"/>
            </a:endParaRPr>
          </a:p>
          <a:p>
            <a:pPr>
              <a:buFontTx/>
              <a:buNone/>
              <a:defRPr/>
            </a:pPr>
            <a:endParaRPr lang="en-US" sz="2000" b="0" dirty="0" smtClean="0">
              <a:cs typeface="+mn-cs"/>
            </a:endParaRPr>
          </a:p>
          <a:p>
            <a:pPr>
              <a:buFontTx/>
              <a:buNone/>
              <a:defRPr/>
            </a:pPr>
            <a:endParaRPr lang="en-US" sz="2000" b="0" dirty="0" smtClean="0">
              <a:cs typeface="+mn-cs"/>
            </a:endParaRPr>
          </a:p>
          <a:p>
            <a:pPr>
              <a:buFontTx/>
              <a:buNone/>
              <a:defRPr/>
            </a:pPr>
            <a:endParaRPr lang="en-US" sz="2000" b="0" dirty="0" smtClean="0">
              <a:cs typeface="+mn-cs"/>
            </a:endParaRPr>
          </a:p>
          <a:p>
            <a:pPr>
              <a:defRPr/>
            </a:pPr>
            <a:endParaRPr lang="en-US" sz="2000" b="0" dirty="0" smtClean="0">
              <a:cs typeface="+mn-cs"/>
            </a:endParaRPr>
          </a:p>
        </p:txBody>
      </p:sp>
      <p:grpSp>
        <p:nvGrpSpPr>
          <p:cNvPr id="60419" name="Group 133"/>
          <p:cNvGrpSpPr>
            <a:grpSpLocks/>
          </p:cNvGrpSpPr>
          <p:nvPr/>
        </p:nvGrpSpPr>
        <p:grpSpPr bwMode="auto">
          <a:xfrm>
            <a:off x="4211638" y="2600970"/>
            <a:ext cx="1763712" cy="107950"/>
            <a:chOff x="612" y="3475"/>
            <a:chExt cx="1429" cy="91"/>
          </a:xfrm>
        </p:grpSpPr>
        <p:sp>
          <p:nvSpPr>
            <p:cNvPr id="223366" name="Line 134"/>
            <p:cNvSpPr>
              <a:spLocks noChangeShapeType="1"/>
            </p:cNvSpPr>
            <p:nvPr/>
          </p:nvSpPr>
          <p:spPr bwMode="auto">
            <a:xfrm>
              <a:off x="612" y="3475"/>
              <a:ext cx="1429" cy="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23367" name="Line 135"/>
            <p:cNvSpPr>
              <a:spLocks noChangeShapeType="1"/>
            </p:cNvSpPr>
            <p:nvPr/>
          </p:nvSpPr>
          <p:spPr bwMode="auto">
            <a:xfrm>
              <a:off x="612" y="3566"/>
              <a:ext cx="1429" cy="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grpSp>
        <p:nvGrpSpPr>
          <p:cNvPr id="60420" name="Group 2"/>
          <p:cNvGrpSpPr>
            <a:grpSpLocks/>
          </p:cNvGrpSpPr>
          <p:nvPr/>
        </p:nvGrpSpPr>
        <p:grpSpPr bwMode="auto">
          <a:xfrm>
            <a:off x="376238" y="3392488"/>
            <a:ext cx="8501062" cy="2778125"/>
            <a:chOff x="376456" y="3392996"/>
            <a:chExt cx="8500636" cy="2777056"/>
          </a:xfrm>
        </p:grpSpPr>
        <p:sp>
          <p:nvSpPr>
            <p:cNvPr id="95" name="Text Box 95"/>
            <p:cNvSpPr txBox="1">
              <a:spLocks noChangeArrowheads="1"/>
            </p:cNvSpPr>
            <p:nvPr/>
          </p:nvSpPr>
          <p:spPr bwMode="auto">
            <a:xfrm>
              <a:off x="378043" y="3392996"/>
              <a:ext cx="639731" cy="4363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 b="0" dirty="0">
                  <a:solidFill>
                    <a:srgbClr val="FFFF66"/>
                  </a:solidFill>
                  <a:cs typeface="+mn-cs"/>
                </a:rPr>
                <a:t>u[k]</a:t>
              </a:r>
              <a:endParaRPr lang="en-US" dirty="0">
                <a:solidFill>
                  <a:srgbClr val="FFFF66"/>
                </a:solidFill>
                <a:cs typeface="+mn-cs"/>
              </a:endParaRPr>
            </a:p>
          </p:txBody>
        </p:sp>
        <p:grpSp>
          <p:nvGrpSpPr>
            <p:cNvPr id="60423" name="Group 98"/>
            <p:cNvGrpSpPr>
              <a:grpSpLocks/>
            </p:cNvGrpSpPr>
            <p:nvPr/>
          </p:nvGrpSpPr>
          <p:grpSpPr bwMode="auto">
            <a:xfrm>
              <a:off x="376456" y="5240671"/>
              <a:ext cx="624864" cy="575218"/>
              <a:chOff x="1004" y="3209"/>
              <a:chExt cx="433" cy="400"/>
            </a:xfrm>
          </p:grpSpPr>
          <p:sp>
            <p:nvSpPr>
              <p:cNvPr id="274" name="Text Box 99"/>
              <p:cNvSpPr txBox="1">
                <a:spLocks noChangeArrowheads="1"/>
              </p:cNvSpPr>
              <p:nvPr/>
            </p:nvSpPr>
            <p:spPr bwMode="auto">
              <a:xfrm>
                <a:off x="1005" y="3305"/>
                <a:ext cx="432" cy="3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 b="0" dirty="0">
                    <a:solidFill>
                      <a:srgbClr val="FFFF66"/>
                    </a:solidFill>
                    <a:cs typeface="+mn-cs"/>
                  </a:rPr>
                  <a:t>y[k]</a:t>
                </a:r>
                <a:endParaRPr lang="en-US" dirty="0">
                  <a:solidFill>
                    <a:srgbClr val="FFFF66"/>
                  </a:solidFill>
                  <a:cs typeface="+mn-cs"/>
                </a:endParaRPr>
              </a:p>
            </p:txBody>
          </p:sp>
          <p:sp>
            <p:nvSpPr>
              <p:cNvPr id="275" name="Text Box 100"/>
              <p:cNvSpPr txBox="1">
                <a:spLocks noChangeArrowheads="1"/>
              </p:cNvSpPr>
              <p:nvPr/>
            </p:nvSpPr>
            <p:spPr bwMode="auto">
              <a:xfrm>
                <a:off x="1004" y="3209"/>
                <a:ext cx="239" cy="30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 dirty="0">
                    <a:solidFill>
                      <a:srgbClr val="FFFF66"/>
                    </a:solidFill>
                    <a:cs typeface="+mn-cs"/>
                  </a:rPr>
                  <a:t>~</a:t>
                </a:r>
              </a:p>
            </p:txBody>
          </p:sp>
        </p:grpSp>
        <p:grpSp>
          <p:nvGrpSpPr>
            <p:cNvPr id="60424" name="Group 55"/>
            <p:cNvGrpSpPr>
              <a:grpSpLocks/>
            </p:cNvGrpSpPr>
            <p:nvPr/>
          </p:nvGrpSpPr>
          <p:grpSpPr bwMode="auto">
            <a:xfrm>
              <a:off x="2370214" y="5722572"/>
              <a:ext cx="361626" cy="447480"/>
              <a:chOff x="1008" y="2092"/>
              <a:chExt cx="288" cy="288"/>
            </a:xfrm>
          </p:grpSpPr>
          <p:sp>
            <p:nvSpPr>
              <p:cNvPr id="272" name="Rectangle 56"/>
              <p:cNvSpPr>
                <a:spLocks noChangeArrowheads="1"/>
              </p:cNvSpPr>
              <p:nvPr/>
            </p:nvSpPr>
            <p:spPr bwMode="auto">
              <a:xfrm>
                <a:off x="1008" y="2092"/>
                <a:ext cx="288" cy="288"/>
              </a:xfrm>
              <a:prstGeom prst="rect">
                <a:avLst/>
              </a:prstGeom>
              <a:noFill/>
              <a:ln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graphicFrame>
            <p:nvGraphicFramePr>
              <p:cNvPr id="60590" name="Object 57"/>
              <p:cNvGraphicFramePr>
                <a:graphicFrameLocks noChangeAspect="1"/>
              </p:cNvGraphicFramePr>
              <p:nvPr/>
            </p:nvGraphicFramePr>
            <p:xfrm>
              <a:off x="1056" y="2112"/>
              <a:ext cx="208" cy="24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61374" name="Equation" r:id="rId3" imgW="139579" imgH="164957" progId="Equation.3">
                      <p:embed/>
                    </p:oleObj>
                  </mc:Choice>
                  <mc:Fallback>
                    <p:oleObj name="Equation" r:id="rId3" imgW="139579" imgH="164957" progId="Equation.3">
                      <p:embed/>
                      <p:pic>
                        <p:nvPicPr>
                          <p:cNvPr id="0" name="Object 5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056" y="2112"/>
                            <a:ext cx="208" cy="244"/>
                          </a:xfrm>
                          <a:prstGeom prst="rect">
                            <a:avLst/>
                          </a:prstGeom>
                          <a:solidFill>
                            <a:srgbClr val="FFFF66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98" name="Line 103"/>
            <p:cNvSpPr>
              <a:spLocks noChangeShapeType="1"/>
            </p:cNvSpPr>
            <p:nvPr/>
          </p:nvSpPr>
          <p:spPr bwMode="auto">
            <a:xfrm flipV="1">
              <a:off x="820934" y="5928845"/>
              <a:ext cx="438128" cy="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triangl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0" name="Line 123"/>
            <p:cNvSpPr>
              <a:spLocks noChangeShapeType="1"/>
            </p:cNvSpPr>
            <p:nvPr/>
          </p:nvSpPr>
          <p:spPr bwMode="auto">
            <a:xfrm>
              <a:off x="924116" y="3761154"/>
              <a:ext cx="696878" cy="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1" name="Rectangle 180"/>
            <p:cNvSpPr>
              <a:spLocks noChangeArrowheads="1"/>
            </p:cNvSpPr>
            <p:nvPr/>
          </p:nvSpPr>
          <p:spPr bwMode="auto">
            <a:xfrm flipH="1">
              <a:off x="1233663" y="3485036"/>
              <a:ext cx="1065159" cy="2650105"/>
            </a:xfrm>
            <a:prstGeom prst="rect">
              <a:avLst/>
            </a:prstGeom>
            <a:solidFill>
              <a:srgbClr val="FFFF66">
                <a:alpha val="50000"/>
              </a:srgbClr>
            </a:solidFill>
            <a:ln w="38100">
              <a:solidFill>
                <a:schemeClr val="bg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grpSp>
          <p:nvGrpSpPr>
            <p:cNvPr id="60428" name="Group 88"/>
            <p:cNvGrpSpPr>
              <a:grpSpLocks/>
            </p:cNvGrpSpPr>
            <p:nvPr/>
          </p:nvGrpSpPr>
          <p:grpSpPr bwMode="auto">
            <a:xfrm>
              <a:off x="1615791" y="5762888"/>
              <a:ext cx="273223" cy="362640"/>
              <a:chOff x="1824" y="2317"/>
              <a:chExt cx="288" cy="355"/>
            </a:xfrm>
          </p:grpSpPr>
          <p:sp>
            <p:nvSpPr>
              <p:cNvPr id="270" name="Oval 89"/>
              <p:cNvSpPr>
                <a:spLocks noChangeArrowheads="1"/>
              </p:cNvSpPr>
              <p:nvPr/>
            </p:nvSpPr>
            <p:spPr bwMode="auto">
              <a:xfrm>
                <a:off x="1824" y="2351"/>
                <a:ext cx="288" cy="289"/>
              </a:xfrm>
              <a:prstGeom prst="ellipse">
                <a:avLst/>
              </a:prstGeom>
              <a:noFill/>
              <a:ln w="9525">
                <a:solidFill>
                  <a:srgbClr val="FFFF66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71" name="Text Box 90"/>
              <p:cNvSpPr txBox="1">
                <a:spLocks noChangeArrowheads="1"/>
              </p:cNvSpPr>
              <p:nvPr/>
            </p:nvSpPr>
            <p:spPr bwMode="auto">
              <a:xfrm>
                <a:off x="1870" y="2315"/>
                <a:ext cx="219" cy="35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 sz="1800" b="0" dirty="0">
                    <a:solidFill>
                      <a:srgbClr val="FFFF66"/>
                    </a:solidFill>
                    <a:cs typeface="+mn-cs"/>
                  </a:rPr>
                  <a:t>x</a:t>
                </a:r>
              </a:p>
            </p:txBody>
          </p:sp>
        </p:grpSp>
        <p:grpSp>
          <p:nvGrpSpPr>
            <p:cNvPr id="60429" name="Group 91"/>
            <p:cNvGrpSpPr>
              <a:grpSpLocks/>
            </p:cNvGrpSpPr>
            <p:nvPr/>
          </p:nvGrpSpPr>
          <p:grpSpPr bwMode="auto">
            <a:xfrm>
              <a:off x="1615791" y="3552591"/>
              <a:ext cx="273223" cy="362808"/>
              <a:chOff x="1824" y="2319"/>
              <a:chExt cx="288" cy="354"/>
            </a:xfrm>
          </p:grpSpPr>
          <p:sp>
            <p:nvSpPr>
              <p:cNvPr id="268" name="Oval 92"/>
              <p:cNvSpPr>
                <a:spLocks noChangeArrowheads="1"/>
              </p:cNvSpPr>
              <p:nvPr/>
            </p:nvSpPr>
            <p:spPr bwMode="auto">
              <a:xfrm>
                <a:off x="1824" y="2352"/>
                <a:ext cx="288" cy="285"/>
              </a:xfrm>
              <a:prstGeom prst="ellipse">
                <a:avLst/>
              </a:prstGeom>
              <a:noFill/>
              <a:ln w="9525">
                <a:solidFill>
                  <a:srgbClr val="FFFF66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69" name="Text Box 93"/>
              <p:cNvSpPr txBox="1">
                <a:spLocks noChangeArrowheads="1"/>
              </p:cNvSpPr>
              <p:nvPr/>
            </p:nvSpPr>
            <p:spPr bwMode="auto">
              <a:xfrm>
                <a:off x="1870" y="2321"/>
                <a:ext cx="219" cy="3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 sz="1800" b="0" dirty="0">
                    <a:solidFill>
                      <a:srgbClr val="FFFF66"/>
                    </a:solidFill>
                    <a:cs typeface="+mn-cs"/>
                  </a:rPr>
                  <a:t>x</a:t>
                </a:r>
              </a:p>
            </p:txBody>
          </p:sp>
        </p:grpSp>
        <p:sp>
          <p:nvSpPr>
            <p:cNvPr id="104" name="Line 94"/>
            <p:cNvSpPr>
              <a:spLocks noChangeShapeType="1"/>
            </p:cNvSpPr>
            <p:nvPr/>
          </p:nvSpPr>
          <p:spPr bwMode="auto">
            <a:xfrm>
              <a:off x="1905141" y="3761154"/>
              <a:ext cx="90483" cy="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5" name="Line 102"/>
            <p:cNvSpPr>
              <a:spLocks noChangeShapeType="1"/>
            </p:cNvSpPr>
            <p:nvPr/>
          </p:nvSpPr>
          <p:spPr bwMode="auto">
            <a:xfrm>
              <a:off x="1517811" y="4759307"/>
              <a:ext cx="180966" cy="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grpSp>
          <p:nvGrpSpPr>
            <p:cNvPr id="60432" name="Group 104"/>
            <p:cNvGrpSpPr>
              <a:grpSpLocks/>
            </p:cNvGrpSpPr>
            <p:nvPr/>
          </p:nvGrpSpPr>
          <p:grpSpPr bwMode="auto">
            <a:xfrm flipH="1">
              <a:off x="1251495" y="4633328"/>
              <a:ext cx="273223" cy="362808"/>
              <a:chOff x="1824" y="2319"/>
              <a:chExt cx="288" cy="354"/>
            </a:xfrm>
          </p:grpSpPr>
          <p:sp>
            <p:nvSpPr>
              <p:cNvPr id="266" name="Oval 105"/>
              <p:cNvSpPr>
                <a:spLocks noChangeArrowheads="1"/>
              </p:cNvSpPr>
              <p:nvPr/>
            </p:nvSpPr>
            <p:spPr bwMode="auto">
              <a:xfrm>
                <a:off x="1826" y="2352"/>
                <a:ext cx="288" cy="285"/>
              </a:xfrm>
              <a:prstGeom prst="ellipse">
                <a:avLst/>
              </a:prstGeom>
              <a:noFill/>
              <a:ln w="9525">
                <a:solidFill>
                  <a:srgbClr val="FFFF66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67" name="Text Box 106"/>
              <p:cNvSpPr txBox="1">
                <a:spLocks noChangeArrowheads="1"/>
              </p:cNvSpPr>
              <p:nvPr/>
            </p:nvSpPr>
            <p:spPr bwMode="auto">
              <a:xfrm>
                <a:off x="1853" y="2321"/>
                <a:ext cx="219" cy="3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 sz="1800" b="0" dirty="0">
                    <a:solidFill>
                      <a:srgbClr val="FFFF66"/>
                    </a:solidFill>
                    <a:cs typeface="+mn-cs"/>
                  </a:rPr>
                  <a:t>x</a:t>
                </a:r>
              </a:p>
            </p:txBody>
          </p:sp>
        </p:grpSp>
        <p:grpSp>
          <p:nvGrpSpPr>
            <p:cNvPr id="60433" name="Group 107"/>
            <p:cNvGrpSpPr>
              <a:grpSpLocks/>
            </p:cNvGrpSpPr>
            <p:nvPr/>
          </p:nvGrpSpPr>
          <p:grpSpPr bwMode="auto">
            <a:xfrm flipH="1">
              <a:off x="1251495" y="5763911"/>
              <a:ext cx="273223" cy="362640"/>
              <a:chOff x="1585" y="2798"/>
              <a:chExt cx="288" cy="355"/>
            </a:xfrm>
          </p:grpSpPr>
          <p:sp>
            <p:nvSpPr>
              <p:cNvPr id="264" name="Oval 108"/>
              <p:cNvSpPr>
                <a:spLocks noChangeArrowheads="1"/>
              </p:cNvSpPr>
              <p:nvPr/>
            </p:nvSpPr>
            <p:spPr bwMode="auto">
              <a:xfrm>
                <a:off x="1587" y="2831"/>
                <a:ext cx="288" cy="290"/>
              </a:xfrm>
              <a:prstGeom prst="ellipse">
                <a:avLst/>
              </a:prstGeom>
              <a:noFill/>
              <a:ln w="9525">
                <a:solidFill>
                  <a:srgbClr val="FFFF66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65" name="Text Box 109"/>
              <p:cNvSpPr txBox="1">
                <a:spLocks noChangeArrowheads="1"/>
              </p:cNvSpPr>
              <p:nvPr/>
            </p:nvSpPr>
            <p:spPr bwMode="auto">
              <a:xfrm>
                <a:off x="1604" y="2798"/>
                <a:ext cx="248" cy="35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 sz="1800" b="0" dirty="0">
                    <a:solidFill>
                      <a:srgbClr val="FFFF66"/>
                    </a:solidFill>
                    <a:cs typeface="+mn-cs"/>
                  </a:rPr>
                  <a:t>+</a:t>
                </a:r>
              </a:p>
            </p:txBody>
          </p:sp>
        </p:grpSp>
        <p:sp>
          <p:nvSpPr>
            <p:cNvPr id="108" name="Line 110"/>
            <p:cNvSpPr>
              <a:spLocks noChangeShapeType="1"/>
            </p:cNvSpPr>
            <p:nvPr/>
          </p:nvSpPr>
          <p:spPr bwMode="auto">
            <a:xfrm flipH="1">
              <a:off x="1387642" y="4962429"/>
              <a:ext cx="0" cy="834704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9" name="Line 111"/>
            <p:cNvSpPr>
              <a:spLocks noChangeShapeType="1"/>
            </p:cNvSpPr>
            <p:nvPr/>
          </p:nvSpPr>
          <p:spPr bwMode="auto">
            <a:xfrm flipH="1">
              <a:off x="1387642" y="3732590"/>
              <a:ext cx="0" cy="934677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10" name="Oval 121"/>
            <p:cNvSpPr>
              <a:spLocks noChangeArrowheads="1"/>
            </p:cNvSpPr>
            <p:nvPr/>
          </p:nvSpPr>
          <p:spPr bwMode="auto">
            <a:xfrm flipH="1">
              <a:off x="1352719" y="3691331"/>
              <a:ext cx="107945" cy="103147"/>
            </a:xfrm>
            <a:prstGeom prst="ellipse">
              <a:avLst/>
            </a:prstGeom>
            <a:solidFill>
              <a:srgbClr val="FFFF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FFFF66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11" name="Line 122"/>
            <p:cNvSpPr>
              <a:spLocks noChangeShapeType="1"/>
            </p:cNvSpPr>
            <p:nvPr/>
          </p:nvSpPr>
          <p:spPr bwMode="auto">
            <a:xfrm flipH="1">
              <a:off x="1524160" y="5944714"/>
              <a:ext cx="92070" cy="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12" name="Line 124"/>
            <p:cNvSpPr>
              <a:spLocks noChangeShapeType="1"/>
            </p:cNvSpPr>
            <p:nvPr/>
          </p:nvSpPr>
          <p:spPr bwMode="auto">
            <a:xfrm>
              <a:off x="1752749" y="5601946"/>
              <a:ext cx="0" cy="195187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13" name="Line 125"/>
            <p:cNvSpPr>
              <a:spLocks noChangeShapeType="1"/>
            </p:cNvSpPr>
            <p:nvPr/>
          </p:nvSpPr>
          <p:spPr bwMode="auto">
            <a:xfrm>
              <a:off x="1752749" y="3880170"/>
              <a:ext cx="0" cy="196774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triangl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graphicFrame>
          <p:nvGraphicFramePr>
            <p:cNvPr id="60440" name="Object 126"/>
            <p:cNvGraphicFramePr>
              <a:graphicFrameLocks noChangeAspect="1"/>
            </p:cNvGraphicFramePr>
            <p:nvPr/>
          </p:nvGraphicFramePr>
          <p:xfrm>
            <a:off x="1570254" y="4045556"/>
            <a:ext cx="373206" cy="24557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375" name="Equation" r:id="rId5" imgW="381000" imgH="228600" progId="Equation.3">
                    <p:embed/>
                  </p:oleObj>
                </mc:Choice>
                <mc:Fallback>
                  <p:oleObj name="Equation" r:id="rId5" imgW="381000" imgH="228600" progId="Equation.3">
                    <p:embed/>
                    <p:pic>
                      <p:nvPicPr>
                        <p:cNvPr id="0" name="Object 12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70254" y="4045556"/>
                          <a:ext cx="373206" cy="245573"/>
                        </a:xfrm>
                        <a:prstGeom prst="rect">
                          <a:avLst/>
                        </a:prstGeom>
                        <a:solidFill>
                          <a:srgbClr val="FFFF66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60441" name="Group 135"/>
            <p:cNvGrpSpPr>
              <a:grpSpLocks/>
            </p:cNvGrpSpPr>
            <p:nvPr/>
          </p:nvGrpSpPr>
          <p:grpSpPr bwMode="auto">
            <a:xfrm flipH="1">
              <a:off x="1980088" y="3552593"/>
              <a:ext cx="273223" cy="362808"/>
              <a:chOff x="1585" y="2799"/>
              <a:chExt cx="288" cy="354"/>
            </a:xfrm>
          </p:grpSpPr>
          <p:sp>
            <p:nvSpPr>
              <p:cNvPr id="262" name="Oval 136"/>
              <p:cNvSpPr>
                <a:spLocks noChangeArrowheads="1"/>
              </p:cNvSpPr>
              <p:nvPr/>
            </p:nvSpPr>
            <p:spPr bwMode="auto">
              <a:xfrm>
                <a:off x="1587" y="2832"/>
                <a:ext cx="288" cy="285"/>
              </a:xfrm>
              <a:prstGeom prst="ellipse">
                <a:avLst/>
              </a:prstGeom>
              <a:noFill/>
              <a:ln w="9525">
                <a:solidFill>
                  <a:srgbClr val="FFFF66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63" name="Text Box 137"/>
              <p:cNvSpPr txBox="1">
                <a:spLocks noChangeArrowheads="1"/>
              </p:cNvSpPr>
              <p:nvPr/>
            </p:nvSpPr>
            <p:spPr bwMode="auto">
              <a:xfrm>
                <a:off x="1604" y="2801"/>
                <a:ext cx="248" cy="3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 sz="1800" b="0" dirty="0">
                    <a:solidFill>
                      <a:srgbClr val="FFFF66"/>
                    </a:solidFill>
                    <a:cs typeface="+mn-cs"/>
                  </a:rPr>
                  <a:t>+</a:t>
                </a:r>
              </a:p>
            </p:txBody>
          </p:sp>
        </p:grpSp>
        <p:sp>
          <p:nvSpPr>
            <p:cNvPr id="116" name="Line 138"/>
            <p:cNvSpPr>
              <a:spLocks noChangeShapeType="1"/>
            </p:cNvSpPr>
            <p:nvPr/>
          </p:nvSpPr>
          <p:spPr bwMode="auto">
            <a:xfrm flipV="1">
              <a:off x="2116269" y="4962429"/>
              <a:ext cx="0" cy="982285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17" name="Oval 139"/>
            <p:cNvSpPr>
              <a:spLocks noChangeArrowheads="1"/>
            </p:cNvSpPr>
            <p:nvPr/>
          </p:nvSpPr>
          <p:spPr bwMode="auto">
            <a:xfrm flipH="1">
              <a:off x="2086107" y="5916150"/>
              <a:ext cx="61910" cy="82518"/>
            </a:xfrm>
            <a:prstGeom prst="ellipse">
              <a:avLst/>
            </a:prstGeom>
            <a:solidFill>
              <a:srgbClr val="FFFF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FFFF66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grpSp>
          <p:nvGrpSpPr>
            <p:cNvPr id="60444" name="Group 140"/>
            <p:cNvGrpSpPr>
              <a:grpSpLocks/>
            </p:cNvGrpSpPr>
            <p:nvPr/>
          </p:nvGrpSpPr>
          <p:grpSpPr bwMode="auto">
            <a:xfrm flipH="1">
              <a:off x="1980088" y="4634405"/>
              <a:ext cx="273223" cy="362807"/>
              <a:chOff x="1824" y="2320"/>
              <a:chExt cx="288" cy="354"/>
            </a:xfrm>
          </p:grpSpPr>
          <p:sp>
            <p:nvSpPr>
              <p:cNvPr id="260" name="Oval 141"/>
              <p:cNvSpPr>
                <a:spLocks noChangeArrowheads="1"/>
              </p:cNvSpPr>
              <p:nvPr/>
            </p:nvSpPr>
            <p:spPr bwMode="auto">
              <a:xfrm>
                <a:off x="1826" y="2352"/>
                <a:ext cx="288" cy="286"/>
              </a:xfrm>
              <a:prstGeom prst="ellipse">
                <a:avLst/>
              </a:prstGeom>
              <a:noFill/>
              <a:ln w="9525">
                <a:solidFill>
                  <a:srgbClr val="FFFF66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61" name="Text Box 142"/>
              <p:cNvSpPr txBox="1">
                <a:spLocks noChangeArrowheads="1"/>
              </p:cNvSpPr>
              <p:nvPr/>
            </p:nvSpPr>
            <p:spPr bwMode="auto">
              <a:xfrm>
                <a:off x="1866" y="2320"/>
                <a:ext cx="218" cy="35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 sz="1800" b="0" dirty="0">
                    <a:solidFill>
                      <a:srgbClr val="FFFF66"/>
                    </a:solidFill>
                    <a:cs typeface="+mn-cs"/>
                  </a:rPr>
                  <a:t>x</a:t>
                </a:r>
              </a:p>
            </p:txBody>
          </p:sp>
        </p:grpSp>
        <p:sp>
          <p:nvSpPr>
            <p:cNvPr id="119" name="Line 143"/>
            <p:cNvSpPr>
              <a:spLocks noChangeShapeType="1"/>
            </p:cNvSpPr>
            <p:nvPr/>
          </p:nvSpPr>
          <p:spPr bwMode="auto">
            <a:xfrm flipV="1">
              <a:off x="2116269" y="3880170"/>
              <a:ext cx="0" cy="787097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20" name="Line 144"/>
            <p:cNvSpPr>
              <a:spLocks noChangeShapeType="1"/>
            </p:cNvSpPr>
            <p:nvPr/>
          </p:nvSpPr>
          <p:spPr bwMode="auto">
            <a:xfrm>
              <a:off x="1827358" y="4862455"/>
              <a:ext cx="165092" cy="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graphicFrame>
          <p:nvGraphicFramePr>
            <p:cNvPr id="60447" name="Object 174"/>
            <p:cNvGraphicFramePr>
              <a:graphicFrameLocks noChangeAspect="1"/>
            </p:cNvGraphicFramePr>
            <p:nvPr/>
          </p:nvGraphicFramePr>
          <p:xfrm>
            <a:off x="1615791" y="4912093"/>
            <a:ext cx="364296" cy="19689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376" name="Equation" r:id="rId7" imgW="469900" imgH="228600" progId="Equation.3">
                    <p:embed/>
                  </p:oleObj>
                </mc:Choice>
                <mc:Fallback>
                  <p:oleObj name="Equation" r:id="rId7" imgW="469900" imgH="228600" progId="Equation.3">
                    <p:embed/>
                    <p:pic>
                      <p:nvPicPr>
                        <p:cNvPr id="0" name="Object 17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15791" y="4912093"/>
                          <a:ext cx="364296" cy="196891"/>
                        </a:xfrm>
                        <a:prstGeom prst="rect">
                          <a:avLst/>
                        </a:prstGeom>
                        <a:solidFill>
                          <a:srgbClr val="FFFF66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0448" name="Object 175"/>
            <p:cNvGraphicFramePr>
              <a:graphicFrameLocks noChangeAspect="1"/>
            </p:cNvGraphicFramePr>
            <p:nvPr/>
          </p:nvGraphicFramePr>
          <p:xfrm>
            <a:off x="1524717" y="4453402"/>
            <a:ext cx="348457" cy="2455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377" name="Equation" r:id="rId9" imgW="355446" imgH="228501" progId="Equation.3">
                    <p:embed/>
                  </p:oleObj>
                </mc:Choice>
                <mc:Fallback>
                  <p:oleObj name="Equation" r:id="rId9" imgW="355446" imgH="228501" progId="Equation.3">
                    <p:embed/>
                    <p:pic>
                      <p:nvPicPr>
                        <p:cNvPr id="0" name="Object 17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24717" y="4453402"/>
                          <a:ext cx="348457" cy="245572"/>
                        </a:xfrm>
                        <a:prstGeom prst="rect">
                          <a:avLst/>
                        </a:prstGeom>
                        <a:solidFill>
                          <a:srgbClr val="FFFF66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0449" name="Object 176"/>
            <p:cNvGraphicFramePr>
              <a:graphicFrameLocks noChangeAspect="1"/>
            </p:cNvGraphicFramePr>
            <p:nvPr/>
          </p:nvGraphicFramePr>
          <p:xfrm>
            <a:off x="1569471" y="5378357"/>
            <a:ext cx="373206" cy="2455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378" name="Equation" r:id="rId11" imgW="381000" imgH="228600" progId="Equation.3">
                    <p:embed/>
                  </p:oleObj>
                </mc:Choice>
                <mc:Fallback>
                  <p:oleObj name="Equation" r:id="rId11" imgW="381000" imgH="228600" progId="Equation.3">
                    <p:embed/>
                    <p:pic>
                      <p:nvPicPr>
                        <p:cNvPr id="0" name="Object 17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69471" y="5378357"/>
                          <a:ext cx="373206" cy="245572"/>
                        </a:xfrm>
                        <a:prstGeom prst="rect">
                          <a:avLst/>
                        </a:prstGeom>
                        <a:solidFill>
                          <a:srgbClr val="FFFF66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24" name="Straight Arrow Connector 123"/>
            <p:cNvCxnSpPr/>
            <p:nvPr/>
          </p:nvCxnSpPr>
          <p:spPr bwMode="auto">
            <a:xfrm flipH="1">
              <a:off x="1905141" y="5963756"/>
              <a:ext cx="465115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rgbClr val="FFFF66"/>
              </a:solidFill>
              <a:prstDash val="solid"/>
              <a:round/>
              <a:headEnd type="none" w="sm" len="sm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60451" name="Group 55"/>
            <p:cNvGrpSpPr>
              <a:grpSpLocks/>
            </p:cNvGrpSpPr>
            <p:nvPr/>
          </p:nvGrpSpPr>
          <p:grpSpPr bwMode="auto">
            <a:xfrm>
              <a:off x="4282541" y="5722572"/>
              <a:ext cx="361626" cy="447480"/>
              <a:chOff x="1008" y="2092"/>
              <a:chExt cx="288" cy="288"/>
            </a:xfrm>
          </p:grpSpPr>
          <p:sp>
            <p:nvSpPr>
              <p:cNvPr id="258" name="Rectangle 56"/>
              <p:cNvSpPr>
                <a:spLocks noChangeArrowheads="1"/>
              </p:cNvSpPr>
              <p:nvPr/>
            </p:nvSpPr>
            <p:spPr bwMode="auto">
              <a:xfrm>
                <a:off x="1008" y="2092"/>
                <a:ext cx="276" cy="288"/>
              </a:xfrm>
              <a:prstGeom prst="rect">
                <a:avLst/>
              </a:prstGeom>
              <a:noFill/>
              <a:ln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graphicFrame>
            <p:nvGraphicFramePr>
              <p:cNvPr id="60576" name="Object 57"/>
              <p:cNvGraphicFramePr>
                <a:graphicFrameLocks noChangeAspect="1"/>
              </p:cNvGraphicFramePr>
              <p:nvPr/>
            </p:nvGraphicFramePr>
            <p:xfrm>
              <a:off x="1056" y="2112"/>
              <a:ext cx="208" cy="24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61379" name="Equation" r:id="rId13" imgW="139579" imgH="164957" progId="Equation.3">
                      <p:embed/>
                    </p:oleObj>
                  </mc:Choice>
                  <mc:Fallback>
                    <p:oleObj name="Equation" r:id="rId13" imgW="139579" imgH="164957" progId="Equation.3">
                      <p:embed/>
                      <p:pic>
                        <p:nvPicPr>
                          <p:cNvPr id="0" name="Object 5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056" y="2112"/>
                            <a:ext cx="208" cy="244"/>
                          </a:xfrm>
                          <a:prstGeom prst="rect">
                            <a:avLst/>
                          </a:prstGeom>
                          <a:solidFill>
                            <a:srgbClr val="FFFF66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126" name="Line 103"/>
            <p:cNvSpPr>
              <a:spLocks noChangeShapeType="1"/>
            </p:cNvSpPr>
            <p:nvPr/>
          </p:nvSpPr>
          <p:spPr bwMode="auto">
            <a:xfrm flipV="1">
              <a:off x="2732188" y="5928845"/>
              <a:ext cx="439715" cy="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triangl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28" name="Line 123"/>
            <p:cNvSpPr>
              <a:spLocks noChangeShapeType="1"/>
            </p:cNvSpPr>
            <p:nvPr/>
          </p:nvSpPr>
          <p:spPr bwMode="auto">
            <a:xfrm>
              <a:off x="2289297" y="3761154"/>
              <a:ext cx="1244538" cy="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29" name="Rectangle 180"/>
            <p:cNvSpPr>
              <a:spLocks noChangeArrowheads="1"/>
            </p:cNvSpPr>
            <p:nvPr/>
          </p:nvSpPr>
          <p:spPr bwMode="auto">
            <a:xfrm flipH="1">
              <a:off x="3146504" y="3485036"/>
              <a:ext cx="1065160" cy="2650105"/>
            </a:xfrm>
            <a:prstGeom prst="rect">
              <a:avLst/>
            </a:prstGeom>
            <a:solidFill>
              <a:srgbClr val="FFFF66">
                <a:alpha val="50000"/>
              </a:srgbClr>
            </a:solidFill>
            <a:ln w="38100">
              <a:solidFill>
                <a:schemeClr val="bg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grpSp>
          <p:nvGrpSpPr>
            <p:cNvPr id="60455" name="Group 88"/>
            <p:cNvGrpSpPr>
              <a:grpSpLocks/>
            </p:cNvGrpSpPr>
            <p:nvPr/>
          </p:nvGrpSpPr>
          <p:grpSpPr bwMode="auto">
            <a:xfrm>
              <a:off x="3528118" y="5762888"/>
              <a:ext cx="273223" cy="362640"/>
              <a:chOff x="1824" y="2317"/>
              <a:chExt cx="288" cy="355"/>
            </a:xfrm>
          </p:grpSpPr>
          <p:sp>
            <p:nvSpPr>
              <p:cNvPr id="256" name="Oval 89"/>
              <p:cNvSpPr>
                <a:spLocks noChangeArrowheads="1"/>
              </p:cNvSpPr>
              <p:nvPr/>
            </p:nvSpPr>
            <p:spPr bwMode="auto">
              <a:xfrm>
                <a:off x="1822" y="2351"/>
                <a:ext cx="294" cy="289"/>
              </a:xfrm>
              <a:prstGeom prst="ellipse">
                <a:avLst/>
              </a:prstGeom>
              <a:noFill/>
              <a:ln w="9525">
                <a:solidFill>
                  <a:srgbClr val="FFFF66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57" name="Text Box 90"/>
              <p:cNvSpPr txBox="1">
                <a:spLocks noChangeArrowheads="1"/>
              </p:cNvSpPr>
              <p:nvPr/>
            </p:nvSpPr>
            <p:spPr bwMode="auto">
              <a:xfrm>
                <a:off x="1869" y="2315"/>
                <a:ext cx="243" cy="35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 sz="1800" b="0" dirty="0">
                    <a:solidFill>
                      <a:srgbClr val="FFFF66"/>
                    </a:solidFill>
                    <a:cs typeface="+mn-cs"/>
                  </a:rPr>
                  <a:t>x</a:t>
                </a:r>
              </a:p>
            </p:txBody>
          </p:sp>
        </p:grpSp>
        <p:grpSp>
          <p:nvGrpSpPr>
            <p:cNvPr id="60456" name="Group 91"/>
            <p:cNvGrpSpPr>
              <a:grpSpLocks/>
            </p:cNvGrpSpPr>
            <p:nvPr/>
          </p:nvGrpSpPr>
          <p:grpSpPr bwMode="auto">
            <a:xfrm>
              <a:off x="3528118" y="3552591"/>
              <a:ext cx="273223" cy="362808"/>
              <a:chOff x="1824" y="2319"/>
              <a:chExt cx="288" cy="354"/>
            </a:xfrm>
          </p:grpSpPr>
          <p:sp>
            <p:nvSpPr>
              <p:cNvPr id="254" name="Oval 92"/>
              <p:cNvSpPr>
                <a:spLocks noChangeArrowheads="1"/>
              </p:cNvSpPr>
              <p:nvPr/>
            </p:nvSpPr>
            <p:spPr bwMode="auto">
              <a:xfrm>
                <a:off x="1822" y="2352"/>
                <a:ext cx="294" cy="285"/>
              </a:xfrm>
              <a:prstGeom prst="ellipse">
                <a:avLst/>
              </a:prstGeom>
              <a:noFill/>
              <a:ln w="9525">
                <a:solidFill>
                  <a:srgbClr val="FFFF66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55" name="Text Box 93"/>
              <p:cNvSpPr txBox="1">
                <a:spLocks noChangeArrowheads="1"/>
              </p:cNvSpPr>
              <p:nvPr/>
            </p:nvSpPr>
            <p:spPr bwMode="auto">
              <a:xfrm>
                <a:off x="1869" y="2321"/>
                <a:ext cx="243" cy="3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 sz="1800" b="0" dirty="0">
                    <a:solidFill>
                      <a:srgbClr val="FFFF66"/>
                    </a:solidFill>
                    <a:cs typeface="+mn-cs"/>
                  </a:rPr>
                  <a:t>x</a:t>
                </a:r>
              </a:p>
            </p:txBody>
          </p:sp>
        </p:grpSp>
        <p:sp>
          <p:nvSpPr>
            <p:cNvPr id="132" name="Line 94"/>
            <p:cNvSpPr>
              <a:spLocks noChangeShapeType="1"/>
            </p:cNvSpPr>
            <p:nvPr/>
          </p:nvSpPr>
          <p:spPr bwMode="auto">
            <a:xfrm>
              <a:off x="3817984" y="3761154"/>
              <a:ext cx="90482" cy="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33" name="Line 102"/>
            <p:cNvSpPr>
              <a:spLocks noChangeShapeType="1"/>
            </p:cNvSpPr>
            <p:nvPr/>
          </p:nvSpPr>
          <p:spPr bwMode="auto">
            <a:xfrm>
              <a:off x="3430653" y="4759307"/>
              <a:ext cx="180966" cy="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grpSp>
          <p:nvGrpSpPr>
            <p:cNvPr id="60459" name="Group 104"/>
            <p:cNvGrpSpPr>
              <a:grpSpLocks/>
            </p:cNvGrpSpPr>
            <p:nvPr/>
          </p:nvGrpSpPr>
          <p:grpSpPr bwMode="auto">
            <a:xfrm flipH="1">
              <a:off x="3163822" y="4633328"/>
              <a:ext cx="273223" cy="362808"/>
              <a:chOff x="1824" y="2319"/>
              <a:chExt cx="288" cy="354"/>
            </a:xfrm>
          </p:grpSpPr>
          <p:sp>
            <p:nvSpPr>
              <p:cNvPr id="252" name="Oval 105"/>
              <p:cNvSpPr>
                <a:spLocks noChangeArrowheads="1"/>
              </p:cNvSpPr>
              <p:nvPr/>
            </p:nvSpPr>
            <p:spPr bwMode="auto">
              <a:xfrm>
                <a:off x="1824" y="2352"/>
                <a:ext cx="288" cy="285"/>
              </a:xfrm>
              <a:prstGeom prst="ellipse">
                <a:avLst/>
              </a:prstGeom>
              <a:noFill/>
              <a:ln w="9525">
                <a:solidFill>
                  <a:srgbClr val="FFFF66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53" name="Text Box 106"/>
              <p:cNvSpPr txBox="1">
                <a:spLocks noChangeArrowheads="1"/>
              </p:cNvSpPr>
              <p:nvPr/>
            </p:nvSpPr>
            <p:spPr bwMode="auto">
              <a:xfrm>
                <a:off x="1852" y="2321"/>
                <a:ext cx="219" cy="3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 sz="1800" b="0" dirty="0">
                    <a:solidFill>
                      <a:srgbClr val="FFFF66"/>
                    </a:solidFill>
                    <a:cs typeface="+mn-cs"/>
                  </a:rPr>
                  <a:t>x</a:t>
                </a:r>
              </a:p>
            </p:txBody>
          </p:sp>
        </p:grpSp>
        <p:grpSp>
          <p:nvGrpSpPr>
            <p:cNvPr id="60460" name="Group 107"/>
            <p:cNvGrpSpPr>
              <a:grpSpLocks/>
            </p:cNvGrpSpPr>
            <p:nvPr/>
          </p:nvGrpSpPr>
          <p:grpSpPr bwMode="auto">
            <a:xfrm flipH="1">
              <a:off x="3163822" y="5763911"/>
              <a:ext cx="273223" cy="362640"/>
              <a:chOff x="1585" y="2798"/>
              <a:chExt cx="288" cy="355"/>
            </a:xfrm>
          </p:grpSpPr>
          <p:sp>
            <p:nvSpPr>
              <p:cNvPr id="250" name="Oval 108"/>
              <p:cNvSpPr>
                <a:spLocks noChangeArrowheads="1"/>
              </p:cNvSpPr>
              <p:nvPr/>
            </p:nvSpPr>
            <p:spPr bwMode="auto">
              <a:xfrm>
                <a:off x="1585" y="2831"/>
                <a:ext cx="288" cy="290"/>
              </a:xfrm>
              <a:prstGeom prst="ellipse">
                <a:avLst/>
              </a:prstGeom>
              <a:noFill/>
              <a:ln w="9525">
                <a:solidFill>
                  <a:srgbClr val="FFFF66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51" name="Text Box 109"/>
              <p:cNvSpPr txBox="1">
                <a:spLocks noChangeArrowheads="1"/>
              </p:cNvSpPr>
              <p:nvPr/>
            </p:nvSpPr>
            <p:spPr bwMode="auto">
              <a:xfrm>
                <a:off x="1603" y="2798"/>
                <a:ext cx="248" cy="35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 sz="1800" b="0" dirty="0">
                    <a:solidFill>
                      <a:srgbClr val="FFFF66"/>
                    </a:solidFill>
                    <a:cs typeface="+mn-cs"/>
                  </a:rPr>
                  <a:t>+</a:t>
                </a:r>
              </a:p>
            </p:txBody>
          </p:sp>
        </p:grpSp>
        <p:sp>
          <p:nvSpPr>
            <p:cNvPr id="136" name="Line 110"/>
            <p:cNvSpPr>
              <a:spLocks noChangeShapeType="1"/>
            </p:cNvSpPr>
            <p:nvPr/>
          </p:nvSpPr>
          <p:spPr bwMode="auto">
            <a:xfrm flipH="1">
              <a:off x="3300484" y="4962429"/>
              <a:ext cx="0" cy="834704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37" name="Line 111"/>
            <p:cNvSpPr>
              <a:spLocks noChangeShapeType="1"/>
            </p:cNvSpPr>
            <p:nvPr/>
          </p:nvSpPr>
          <p:spPr bwMode="auto">
            <a:xfrm flipH="1">
              <a:off x="3300484" y="3732590"/>
              <a:ext cx="0" cy="934677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38" name="Line 122"/>
            <p:cNvSpPr>
              <a:spLocks noChangeShapeType="1"/>
            </p:cNvSpPr>
            <p:nvPr/>
          </p:nvSpPr>
          <p:spPr bwMode="auto">
            <a:xfrm flipH="1">
              <a:off x="3437003" y="5944714"/>
              <a:ext cx="90482" cy="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39" name="Line 124"/>
            <p:cNvSpPr>
              <a:spLocks noChangeShapeType="1"/>
            </p:cNvSpPr>
            <p:nvPr/>
          </p:nvSpPr>
          <p:spPr bwMode="auto">
            <a:xfrm>
              <a:off x="3664003" y="5601946"/>
              <a:ext cx="0" cy="195187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0" name="Line 125"/>
            <p:cNvSpPr>
              <a:spLocks noChangeShapeType="1"/>
            </p:cNvSpPr>
            <p:nvPr/>
          </p:nvSpPr>
          <p:spPr bwMode="auto">
            <a:xfrm>
              <a:off x="3664003" y="3880170"/>
              <a:ext cx="0" cy="196774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triangl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graphicFrame>
          <p:nvGraphicFramePr>
            <p:cNvPr id="60466" name="Object 126"/>
            <p:cNvGraphicFramePr>
              <a:graphicFrameLocks noChangeAspect="1"/>
            </p:cNvGraphicFramePr>
            <p:nvPr/>
          </p:nvGraphicFramePr>
          <p:xfrm>
            <a:off x="3488286" y="4057759"/>
            <a:ext cx="360362" cy="21855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380" name="Equation" r:id="rId14" imgW="368300" imgH="203200" progId="Equation.3">
                    <p:embed/>
                  </p:oleObj>
                </mc:Choice>
                <mc:Fallback>
                  <p:oleObj name="Equation" r:id="rId14" imgW="368300" imgH="203200" progId="Equation.3">
                    <p:embed/>
                    <p:pic>
                      <p:nvPicPr>
                        <p:cNvPr id="0" name="Object 12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88286" y="4057759"/>
                          <a:ext cx="360362" cy="218552"/>
                        </a:xfrm>
                        <a:prstGeom prst="rect">
                          <a:avLst/>
                        </a:prstGeom>
                        <a:solidFill>
                          <a:srgbClr val="FFFF66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60467" name="Group 135"/>
            <p:cNvGrpSpPr>
              <a:grpSpLocks/>
            </p:cNvGrpSpPr>
            <p:nvPr/>
          </p:nvGrpSpPr>
          <p:grpSpPr bwMode="auto">
            <a:xfrm flipH="1">
              <a:off x="3892415" y="3552593"/>
              <a:ext cx="273223" cy="362808"/>
              <a:chOff x="1585" y="2799"/>
              <a:chExt cx="288" cy="354"/>
            </a:xfrm>
          </p:grpSpPr>
          <p:sp>
            <p:nvSpPr>
              <p:cNvPr id="248" name="Oval 136"/>
              <p:cNvSpPr>
                <a:spLocks noChangeArrowheads="1"/>
              </p:cNvSpPr>
              <p:nvPr/>
            </p:nvSpPr>
            <p:spPr bwMode="auto">
              <a:xfrm>
                <a:off x="1585" y="2832"/>
                <a:ext cx="288" cy="285"/>
              </a:xfrm>
              <a:prstGeom prst="ellipse">
                <a:avLst/>
              </a:prstGeom>
              <a:noFill/>
              <a:ln w="9525">
                <a:solidFill>
                  <a:srgbClr val="FFFF66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49" name="Text Box 137"/>
              <p:cNvSpPr txBox="1">
                <a:spLocks noChangeArrowheads="1"/>
              </p:cNvSpPr>
              <p:nvPr/>
            </p:nvSpPr>
            <p:spPr bwMode="auto">
              <a:xfrm>
                <a:off x="1603" y="2801"/>
                <a:ext cx="248" cy="3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 sz="1800" b="0" dirty="0">
                    <a:solidFill>
                      <a:srgbClr val="FFFF66"/>
                    </a:solidFill>
                    <a:cs typeface="+mn-cs"/>
                  </a:rPr>
                  <a:t>+</a:t>
                </a:r>
              </a:p>
            </p:txBody>
          </p:sp>
        </p:grpSp>
        <p:sp>
          <p:nvSpPr>
            <p:cNvPr id="143" name="Line 138"/>
            <p:cNvSpPr>
              <a:spLocks noChangeShapeType="1"/>
            </p:cNvSpPr>
            <p:nvPr/>
          </p:nvSpPr>
          <p:spPr bwMode="auto">
            <a:xfrm flipV="1">
              <a:off x="4029110" y="4962429"/>
              <a:ext cx="0" cy="982285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4" name="Oval 139"/>
            <p:cNvSpPr>
              <a:spLocks noChangeArrowheads="1"/>
            </p:cNvSpPr>
            <p:nvPr/>
          </p:nvSpPr>
          <p:spPr bwMode="auto">
            <a:xfrm flipH="1">
              <a:off x="3998949" y="5916150"/>
              <a:ext cx="61909" cy="82518"/>
            </a:xfrm>
            <a:prstGeom prst="ellipse">
              <a:avLst/>
            </a:prstGeom>
            <a:solidFill>
              <a:srgbClr val="FFFF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FFFF66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grpSp>
          <p:nvGrpSpPr>
            <p:cNvPr id="60470" name="Group 140"/>
            <p:cNvGrpSpPr>
              <a:grpSpLocks/>
            </p:cNvGrpSpPr>
            <p:nvPr/>
          </p:nvGrpSpPr>
          <p:grpSpPr bwMode="auto">
            <a:xfrm flipH="1">
              <a:off x="3892415" y="4634405"/>
              <a:ext cx="273223" cy="362807"/>
              <a:chOff x="1824" y="2320"/>
              <a:chExt cx="288" cy="354"/>
            </a:xfrm>
          </p:grpSpPr>
          <p:sp>
            <p:nvSpPr>
              <p:cNvPr id="246" name="Oval 141"/>
              <p:cNvSpPr>
                <a:spLocks noChangeArrowheads="1"/>
              </p:cNvSpPr>
              <p:nvPr/>
            </p:nvSpPr>
            <p:spPr bwMode="auto">
              <a:xfrm>
                <a:off x="1824" y="2352"/>
                <a:ext cx="288" cy="286"/>
              </a:xfrm>
              <a:prstGeom prst="ellipse">
                <a:avLst/>
              </a:prstGeom>
              <a:noFill/>
              <a:ln w="9525">
                <a:solidFill>
                  <a:srgbClr val="FFFF66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47" name="Text Box 142"/>
              <p:cNvSpPr txBox="1">
                <a:spLocks noChangeArrowheads="1"/>
              </p:cNvSpPr>
              <p:nvPr/>
            </p:nvSpPr>
            <p:spPr bwMode="auto">
              <a:xfrm>
                <a:off x="1866" y="2320"/>
                <a:ext cx="218" cy="35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 sz="1800" b="0" dirty="0">
                    <a:solidFill>
                      <a:srgbClr val="FFFF66"/>
                    </a:solidFill>
                    <a:cs typeface="+mn-cs"/>
                  </a:rPr>
                  <a:t>x</a:t>
                </a:r>
              </a:p>
            </p:txBody>
          </p:sp>
        </p:grpSp>
        <p:sp>
          <p:nvSpPr>
            <p:cNvPr id="146" name="Line 143"/>
            <p:cNvSpPr>
              <a:spLocks noChangeShapeType="1"/>
            </p:cNvSpPr>
            <p:nvPr/>
          </p:nvSpPr>
          <p:spPr bwMode="auto">
            <a:xfrm flipV="1">
              <a:off x="4029110" y="3880170"/>
              <a:ext cx="0" cy="787097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7" name="Line 144"/>
            <p:cNvSpPr>
              <a:spLocks noChangeShapeType="1"/>
            </p:cNvSpPr>
            <p:nvPr/>
          </p:nvSpPr>
          <p:spPr bwMode="auto">
            <a:xfrm>
              <a:off x="3740199" y="4862455"/>
              <a:ext cx="163505" cy="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graphicFrame>
          <p:nvGraphicFramePr>
            <p:cNvPr id="60473" name="Object 174"/>
            <p:cNvGraphicFramePr>
              <a:graphicFrameLocks noChangeAspect="1"/>
            </p:cNvGraphicFramePr>
            <p:nvPr/>
          </p:nvGraphicFramePr>
          <p:xfrm>
            <a:off x="3537498" y="4921345"/>
            <a:ext cx="344488" cy="1760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381" name="Equation" r:id="rId16" imgW="444500" imgH="203200" progId="Equation.3">
                    <p:embed/>
                  </p:oleObj>
                </mc:Choice>
                <mc:Fallback>
                  <p:oleObj name="Equation" r:id="rId16" imgW="444500" imgH="203200" progId="Equation.3">
                    <p:embed/>
                    <p:pic>
                      <p:nvPicPr>
                        <p:cNvPr id="0" name="Object 17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37498" y="4921345"/>
                          <a:ext cx="344488" cy="176056"/>
                        </a:xfrm>
                        <a:prstGeom prst="rect">
                          <a:avLst/>
                        </a:prstGeom>
                        <a:solidFill>
                          <a:srgbClr val="FFFF66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0474" name="Object 175"/>
            <p:cNvGraphicFramePr>
              <a:graphicFrameLocks noChangeAspect="1"/>
            </p:cNvGraphicFramePr>
            <p:nvPr/>
          </p:nvGraphicFramePr>
          <p:xfrm>
            <a:off x="3443836" y="4466027"/>
            <a:ext cx="334962" cy="21703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382" name="Equation" r:id="rId18" imgW="342900" imgH="203200" progId="Equation.3">
                    <p:embed/>
                  </p:oleObj>
                </mc:Choice>
                <mc:Fallback>
                  <p:oleObj name="Equation" r:id="rId18" imgW="342900" imgH="203200" progId="Equation.3">
                    <p:embed/>
                    <p:pic>
                      <p:nvPicPr>
                        <p:cNvPr id="0" name="Object 17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43836" y="4466027"/>
                          <a:ext cx="334962" cy="217034"/>
                        </a:xfrm>
                        <a:prstGeom prst="rect">
                          <a:avLst/>
                        </a:prstGeom>
                        <a:solidFill>
                          <a:srgbClr val="FFFF66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0475" name="Object 176"/>
            <p:cNvGraphicFramePr>
              <a:graphicFrameLocks noChangeAspect="1"/>
            </p:cNvGraphicFramePr>
            <p:nvPr/>
          </p:nvGraphicFramePr>
          <p:xfrm>
            <a:off x="3488286" y="5390321"/>
            <a:ext cx="360362" cy="21855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383" name="Equation" r:id="rId20" imgW="368300" imgH="203200" progId="Equation.3">
                    <p:embed/>
                  </p:oleObj>
                </mc:Choice>
                <mc:Fallback>
                  <p:oleObj name="Equation" r:id="rId20" imgW="368300" imgH="203200" progId="Equation.3">
                    <p:embed/>
                    <p:pic>
                      <p:nvPicPr>
                        <p:cNvPr id="0" name="Object 17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88286" y="5390321"/>
                          <a:ext cx="360362" cy="218552"/>
                        </a:xfrm>
                        <a:prstGeom prst="rect">
                          <a:avLst/>
                        </a:prstGeom>
                        <a:solidFill>
                          <a:srgbClr val="FFFF66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51" name="Straight Arrow Connector 150"/>
            <p:cNvCxnSpPr/>
            <p:nvPr/>
          </p:nvCxnSpPr>
          <p:spPr bwMode="auto">
            <a:xfrm flipH="1">
              <a:off x="3817984" y="5963756"/>
              <a:ext cx="465114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rgbClr val="FFFF66"/>
              </a:solidFill>
              <a:prstDash val="solid"/>
              <a:round/>
              <a:headEnd type="none" w="sm" len="sm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60477" name="Group 55"/>
            <p:cNvGrpSpPr>
              <a:grpSpLocks/>
            </p:cNvGrpSpPr>
            <p:nvPr/>
          </p:nvGrpSpPr>
          <p:grpSpPr bwMode="auto">
            <a:xfrm>
              <a:off x="6194868" y="5722572"/>
              <a:ext cx="361626" cy="447480"/>
              <a:chOff x="1008" y="2092"/>
              <a:chExt cx="288" cy="288"/>
            </a:xfrm>
          </p:grpSpPr>
          <p:sp>
            <p:nvSpPr>
              <p:cNvPr id="244" name="Rectangle 56"/>
              <p:cNvSpPr>
                <a:spLocks noChangeArrowheads="1"/>
              </p:cNvSpPr>
              <p:nvPr/>
            </p:nvSpPr>
            <p:spPr bwMode="auto">
              <a:xfrm>
                <a:off x="1008" y="2092"/>
                <a:ext cx="288" cy="288"/>
              </a:xfrm>
              <a:prstGeom prst="rect">
                <a:avLst/>
              </a:prstGeom>
              <a:noFill/>
              <a:ln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graphicFrame>
            <p:nvGraphicFramePr>
              <p:cNvPr id="60562" name="Object 57"/>
              <p:cNvGraphicFramePr>
                <a:graphicFrameLocks noChangeAspect="1"/>
              </p:cNvGraphicFramePr>
              <p:nvPr/>
            </p:nvGraphicFramePr>
            <p:xfrm>
              <a:off x="1056" y="2112"/>
              <a:ext cx="208" cy="24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61384" name="Equation" r:id="rId22" imgW="139579" imgH="164957" progId="Equation.3">
                      <p:embed/>
                    </p:oleObj>
                  </mc:Choice>
                  <mc:Fallback>
                    <p:oleObj name="Equation" r:id="rId22" imgW="139579" imgH="164957" progId="Equation.3">
                      <p:embed/>
                      <p:pic>
                        <p:nvPicPr>
                          <p:cNvPr id="0" name="Object 5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056" y="2112"/>
                            <a:ext cx="208" cy="244"/>
                          </a:xfrm>
                          <a:prstGeom prst="rect">
                            <a:avLst/>
                          </a:prstGeom>
                          <a:solidFill>
                            <a:srgbClr val="FFFF66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153" name="Line 103"/>
            <p:cNvSpPr>
              <a:spLocks noChangeShapeType="1"/>
            </p:cNvSpPr>
            <p:nvPr/>
          </p:nvSpPr>
          <p:spPr bwMode="auto">
            <a:xfrm flipV="1">
              <a:off x="4645029" y="5928845"/>
              <a:ext cx="439716" cy="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triangl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55" name="Line 123"/>
            <p:cNvSpPr>
              <a:spLocks noChangeShapeType="1"/>
            </p:cNvSpPr>
            <p:nvPr/>
          </p:nvSpPr>
          <p:spPr bwMode="auto">
            <a:xfrm flipV="1">
              <a:off x="4200551" y="3761154"/>
              <a:ext cx="1244538" cy="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56" name="Rectangle 180"/>
            <p:cNvSpPr>
              <a:spLocks noChangeArrowheads="1"/>
            </p:cNvSpPr>
            <p:nvPr/>
          </p:nvSpPr>
          <p:spPr bwMode="auto">
            <a:xfrm flipH="1">
              <a:off x="5057758" y="3485036"/>
              <a:ext cx="1065160" cy="2650105"/>
            </a:xfrm>
            <a:prstGeom prst="rect">
              <a:avLst/>
            </a:prstGeom>
            <a:solidFill>
              <a:srgbClr val="FFFF66">
                <a:alpha val="50000"/>
              </a:srgbClr>
            </a:solidFill>
            <a:ln w="38100">
              <a:solidFill>
                <a:schemeClr val="bg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grpSp>
          <p:nvGrpSpPr>
            <p:cNvPr id="60481" name="Group 88"/>
            <p:cNvGrpSpPr>
              <a:grpSpLocks/>
            </p:cNvGrpSpPr>
            <p:nvPr/>
          </p:nvGrpSpPr>
          <p:grpSpPr bwMode="auto">
            <a:xfrm>
              <a:off x="5440445" y="5762888"/>
              <a:ext cx="273223" cy="362640"/>
              <a:chOff x="1824" y="2317"/>
              <a:chExt cx="288" cy="355"/>
            </a:xfrm>
          </p:grpSpPr>
          <p:sp>
            <p:nvSpPr>
              <p:cNvPr id="242" name="Oval 89"/>
              <p:cNvSpPr>
                <a:spLocks noChangeArrowheads="1"/>
              </p:cNvSpPr>
              <p:nvPr/>
            </p:nvSpPr>
            <p:spPr bwMode="auto">
              <a:xfrm>
                <a:off x="1824" y="2351"/>
                <a:ext cx="288" cy="289"/>
              </a:xfrm>
              <a:prstGeom prst="ellipse">
                <a:avLst/>
              </a:prstGeom>
              <a:noFill/>
              <a:ln w="9525">
                <a:solidFill>
                  <a:srgbClr val="FFFF66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43" name="Text Box 90"/>
              <p:cNvSpPr txBox="1">
                <a:spLocks noChangeArrowheads="1"/>
              </p:cNvSpPr>
              <p:nvPr/>
            </p:nvSpPr>
            <p:spPr bwMode="auto">
              <a:xfrm>
                <a:off x="1869" y="2315"/>
                <a:ext cx="218" cy="35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 sz="1800" b="0" dirty="0">
                    <a:solidFill>
                      <a:srgbClr val="FFFF66"/>
                    </a:solidFill>
                    <a:cs typeface="+mn-cs"/>
                  </a:rPr>
                  <a:t>x</a:t>
                </a:r>
              </a:p>
            </p:txBody>
          </p:sp>
        </p:grpSp>
        <p:grpSp>
          <p:nvGrpSpPr>
            <p:cNvPr id="60482" name="Group 91"/>
            <p:cNvGrpSpPr>
              <a:grpSpLocks/>
            </p:cNvGrpSpPr>
            <p:nvPr/>
          </p:nvGrpSpPr>
          <p:grpSpPr bwMode="auto">
            <a:xfrm>
              <a:off x="5440445" y="3552591"/>
              <a:ext cx="273223" cy="362808"/>
              <a:chOff x="1824" y="2319"/>
              <a:chExt cx="288" cy="354"/>
            </a:xfrm>
          </p:grpSpPr>
          <p:sp>
            <p:nvSpPr>
              <p:cNvPr id="240" name="Oval 92"/>
              <p:cNvSpPr>
                <a:spLocks noChangeArrowheads="1"/>
              </p:cNvSpPr>
              <p:nvPr/>
            </p:nvSpPr>
            <p:spPr bwMode="auto">
              <a:xfrm>
                <a:off x="1824" y="2352"/>
                <a:ext cx="288" cy="285"/>
              </a:xfrm>
              <a:prstGeom prst="ellipse">
                <a:avLst/>
              </a:prstGeom>
              <a:noFill/>
              <a:ln w="9525">
                <a:solidFill>
                  <a:srgbClr val="FFFF66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41" name="Text Box 93"/>
              <p:cNvSpPr txBox="1">
                <a:spLocks noChangeArrowheads="1"/>
              </p:cNvSpPr>
              <p:nvPr/>
            </p:nvSpPr>
            <p:spPr bwMode="auto">
              <a:xfrm>
                <a:off x="1869" y="2321"/>
                <a:ext cx="218" cy="3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 sz="1800" b="0" dirty="0">
                    <a:solidFill>
                      <a:srgbClr val="FFFF66"/>
                    </a:solidFill>
                    <a:cs typeface="+mn-cs"/>
                  </a:rPr>
                  <a:t>x</a:t>
                </a:r>
              </a:p>
            </p:txBody>
          </p:sp>
        </p:grpSp>
        <p:sp>
          <p:nvSpPr>
            <p:cNvPr id="159" name="Line 94"/>
            <p:cNvSpPr>
              <a:spLocks noChangeShapeType="1"/>
            </p:cNvSpPr>
            <p:nvPr/>
          </p:nvSpPr>
          <p:spPr bwMode="auto">
            <a:xfrm>
              <a:off x="5729238" y="3761154"/>
              <a:ext cx="92070" cy="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60" name="Line 102"/>
            <p:cNvSpPr>
              <a:spLocks noChangeShapeType="1"/>
            </p:cNvSpPr>
            <p:nvPr/>
          </p:nvSpPr>
          <p:spPr bwMode="auto">
            <a:xfrm>
              <a:off x="5341907" y="4759307"/>
              <a:ext cx="180966" cy="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grpSp>
          <p:nvGrpSpPr>
            <p:cNvPr id="60485" name="Group 104"/>
            <p:cNvGrpSpPr>
              <a:grpSpLocks/>
            </p:cNvGrpSpPr>
            <p:nvPr/>
          </p:nvGrpSpPr>
          <p:grpSpPr bwMode="auto">
            <a:xfrm flipH="1">
              <a:off x="5076149" y="4633328"/>
              <a:ext cx="273223" cy="362808"/>
              <a:chOff x="1824" y="2319"/>
              <a:chExt cx="288" cy="354"/>
            </a:xfrm>
          </p:grpSpPr>
          <p:sp>
            <p:nvSpPr>
              <p:cNvPr id="238" name="Oval 105"/>
              <p:cNvSpPr>
                <a:spLocks noChangeArrowheads="1"/>
              </p:cNvSpPr>
              <p:nvPr/>
            </p:nvSpPr>
            <p:spPr bwMode="auto">
              <a:xfrm>
                <a:off x="1824" y="2352"/>
                <a:ext cx="288" cy="285"/>
              </a:xfrm>
              <a:prstGeom prst="ellipse">
                <a:avLst/>
              </a:prstGeom>
              <a:noFill/>
              <a:ln w="9525">
                <a:solidFill>
                  <a:srgbClr val="FFFF66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39" name="Text Box 106"/>
              <p:cNvSpPr txBox="1">
                <a:spLocks noChangeArrowheads="1"/>
              </p:cNvSpPr>
              <p:nvPr/>
            </p:nvSpPr>
            <p:spPr bwMode="auto">
              <a:xfrm>
                <a:off x="1852" y="2321"/>
                <a:ext cx="219" cy="3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 sz="1800" b="0" dirty="0">
                    <a:solidFill>
                      <a:srgbClr val="FFFF66"/>
                    </a:solidFill>
                    <a:cs typeface="+mn-cs"/>
                  </a:rPr>
                  <a:t>x</a:t>
                </a:r>
              </a:p>
            </p:txBody>
          </p:sp>
        </p:grpSp>
        <p:grpSp>
          <p:nvGrpSpPr>
            <p:cNvPr id="60486" name="Group 107"/>
            <p:cNvGrpSpPr>
              <a:grpSpLocks/>
            </p:cNvGrpSpPr>
            <p:nvPr/>
          </p:nvGrpSpPr>
          <p:grpSpPr bwMode="auto">
            <a:xfrm flipH="1">
              <a:off x="5076149" y="5763911"/>
              <a:ext cx="273223" cy="362640"/>
              <a:chOff x="1585" y="2798"/>
              <a:chExt cx="288" cy="355"/>
            </a:xfrm>
          </p:grpSpPr>
          <p:sp>
            <p:nvSpPr>
              <p:cNvPr id="236" name="Oval 108"/>
              <p:cNvSpPr>
                <a:spLocks noChangeArrowheads="1"/>
              </p:cNvSpPr>
              <p:nvPr/>
            </p:nvSpPr>
            <p:spPr bwMode="auto">
              <a:xfrm>
                <a:off x="1585" y="2831"/>
                <a:ext cx="288" cy="290"/>
              </a:xfrm>
              <a:prstGeom prst="ellipse">
                <a:avLst/>
              </a:prstGeom>
              <a:noFill/>
              <a:ln w="9525">
                <a:solidFill>
                  <a:srgbClr val="FFFF66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37" name="Text Box 109"/>
              <p:cNvSpPr txBox="1">
                <a:spLocks noChangeArrowheads="1"/>
              </p:cNvSpPr>
              <p:nvPr/>
            </p:nvSpPr>
            <p:spPr bwMode="auto">
              <a:xfrm>
                <a:off x="1603" y="2798"/>
                <a:ext cx="248" cy="35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 sz="1800" b="0" dirty="0">
                    <a:solidFill>
                      <a:srgbClr val="FFFF66"/>
                    </a:solidFill>
                    <a:cs typeface="+mn-cs"/>
                  </a:rPr>
                  <a:t>+</a:t>
                </a:r>
              </a:p>
            </p:txBody>
          </p:sp>
        </p:grpSp>
        <p:sp>
          <p:nvSpPr>
            <p:cNvPr id="163" name="Line 110"/>
            <p:cNvSpPr>
              <a:spLocks noChangeShapeType="1"/>
            </p:cNvSpPr>
            <p:nvPr/>
          </p:nvSpPr>
          <p:spPr bwMode="auto">
            <a:xfrm flipH="1">
              <a:off x="5213326" y="4962429"/>
              <a:ext cx="0" cy="834704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64" name="Line 111"/>
            <p:cNvSpPr>
              <a:spLocks noChangeShapeType="1"/>
            </p:cNvSpPr>
            <p:nvPr/>
          </p:nvSpPr>
          <p:spPr bwMode="auto">
            <a:xfrm flipH="1">
              <a:off x="5213326" y="3732590"/>
              <a:ext cx="0" cy="934677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65" name="Line 122"/>
            <p:cNvSpPr>
              <a:spLocks noChangeShapeType="1"/>
            </p:cNvSpPr>
            <p:nvPr/>
          </p:nvSpPr>
          <p:spPr bwMode="auto">
            <a:xfrm flipH="1">
              <a:off x="5349844" y="5944714"/>
              <a:ext cx="90483" cy="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66" name="Line 124"/>
            <p:cNvSpPr>
              <a:spLocks noChangeShapeType="1"/>
            </p:cNvSpPr>
            <p:nvPr/>
          </p:nvSpPr>
          <p:spPr bwMode="auto">
            <a:xfrm>
              <a:off x="5576845" y="5601946"/>
              <a:ext cx="0" cy="195187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67" name="Line 125"/>
            <p:cNvSpPr>
              <a:spLocks noChangeShapeType="1"/>
            </p:cNvSpPr>
            <p:nvPr/>
          </p:nvSpPr>
          <p:spPr bwMode="auto">
            <a:xfrm>
              <a:off x="5576845" y="3880170"/>
              <a:ext cx="0" cy="196774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triangl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graphicFrame>
          <p:nvGraphicFramePr>
            <p:cNvPr id="60492" name="Object 126"/>
            <p:cNvGraphicFramePr>
              <a:graphicFrameLocks noChangeAspect="1"/>
            </p:cNvGraphicFramePr>
            <p:nvPr/>
          </p:nvGraphicFramePr>
          <p:xfrm>
            <a:off x="5394873" y="4057759"/>
            <a:ext cx="373063" cy="21855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385" name="Equation" r:id="rId23" imgW="381000" imgH="203200" progId="Equation.3">
                    <p:embed/>
                  </p:oleObj>
                </mc:Choice>
                <mc:Fallback>
                  <p:oleObj name="Equation" r:id="rId23" imgW="381000" imgH="203200" progId="Equation.3">
                    <p:embed/>
                    <p:pic>
                      <p:nvPicPr>
                        <p:cNvPr id="0" name="Object 12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94873" y="4057759"/>
                          <a:ext cx="373063" cy="218552"/>
                        </a:xfrm>
                        <a:prstGeom prst="rect">
                          <a:avLst/>
                        </a:prstGeom>
                        <a:solidFill>
                          <a:srgbClr val="FFFF66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60493" name="Group 135"/>
            <p:cNvGrpSpPr>
              <a:grpSpLocks/>
            </p:cNvGrpSpPr>
            <p:nvPr/>
          </p:nvGrpSpPr>
          <p:grpSpPr bwMode="auto">
            <a:xfrm flipH="1">
              <a:off x="5804742" y="3552593"/>
              <a:ext cx="273223" cy="362808"/>
              <a:chOff x="1585" y="2799"/>
              <a:chExt cx="288" cy="354"/>
            </a:xfrm>
          </p:grpSpPr>
          <p:sp>
            <p:nvSpPr>
              <p:cNvPr id="234" name="Oval 136"/>
              <p:cNvSpPr>
                <a:spLocks noChangeArrowheads="1"/>
              </p:cNvSpPr>
              <p:nvPr/>
            </p:nvSpPr>
            <p:spPr bwMode="auto">
              <a:xfrm>
                <a:off x="1583" y="2832"/>
                <a:ext cx="288" cy="285"/>
              </a:xfrm>
              <a:prstGeom prst="ellipse">
                <a:avLst/>
              </a:prstGeom>
              <a:noFill/>
              <a:ln w="9525">
                <a:solidFill>
                  <a:srgbClr val="FFFF66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35" name="Text Box 137"/>
              <p:cNvSpPr txBox="1">
                <a:spLocks noChangeArrowheads="1"/>
              </p:cNvSpPr>
              <p:nvPr/>
            </p:nvSpPr>
            <p:spPr bwMode="auto">
              <a:xfrm>
                <a:off x="1603" y="2801"/>
                <a:ext cx="248" cy="3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 sz="1800" b="0" dirty="0">
                    <a:solidFill>
                      <a:srgbClr val="FFFF66"/>
                    </a:solidFill>
                    <a:cs typeface="+mn-cs"/>
                  </a:rPr>
                  <a:t>+</a:t>
                </a:r>
              </a:p>
            </p:txBody>
          </p:sp>
        </p:grpSp>
        <p:sp>
          <p:nvSpPr>
            <p:cNvPr id="170" name="Line 138"/>
            <p:cNvSpPr>
              <a:spLocks noChangeShapeType="1"/>
            </p:cNvSpPr>
            <p:nvPr/>
          </p:nvSpPr>
          <p:spPr bwMode="auto">
            <a:xfrm flipV="1">
              <a:off x="5941952" y="4962429"/>
              <a:ext cx="0" cy="982285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71" name="Oval 139"/>
            <p:cNvSpPr>
              <a:spLocks noChangeArrowheads="1"/>
            </p:cNvSpPr>
            <p:nvPr/>
          </p:nvSpPr>
          <p:spPr bwMode="auto">
            <a:xfrm flipH="1">
              <a:off x="5910204" y="5916150"/>
              <a:ext cx="63497" cy="82518"/>
            </a:xfrm>
            <a:prstGeom prst="ellipse">
              <a:avLst/>
            </a:prstGeom>
            <a:solidFill>
              <a:srgbClr val="FFFF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FFFF66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grpSp>
          <p:nvGrpSpPr>
            <p:cNvPr id="60496" name="Group 140"/>
            <p:cNvGrpSpPr>
              <a:grpSpLocks/>
            </p:cNvGrpSpPr>
            <p:nvPr/>
          </p:nvGrpSpPr>
          <p:grpSpPr bwMode="auto">
            <a:xfrm flipH="1">
              <a:off x="5804742" y="4634405"/>
              <a:ext cx="273223" cy="362807"/>
              <a:chOff x="1824" y="2320"/>
              <a:chExt cx="288" cy="354"/>
            </a:xfrm>
          </p:grpSpPr>
          <p:sp>
            <p:nvSpPr>
              <p:cNvPr id="232" name="Oval 141"/>
              <p:cNvSpPr>
                <a:spLocks noChangeArrowheads="1"/>
              </p:cNvSpPr>
              <p:nvPr/>
            </p:nvSpPr>
            <p:spPr bwMode="auto">
              <a:xfrm>
                <a:off x="1822" y="2352"/>
                <a:ext cx="288" cy="286"/>
              </a:xfrm>
              <a:prstGeom prst="ellipse">
                <a:avLst/>
              </a:prstGeom>
              <a:noFill/>
              <a:ln w="9525">
                <a:solidFill>
                  <a:srgbClr val="FFFF66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33" name="Text Box 142"/>
              <p:cNvSpPr txBox="1">
                <a:spLocks noChangeArrowheads="1"/>
              </p:cNvSpPr>
              <p:nvPr/>
            </p:nvSpPr>
            <p:spPr bwMode="auto">
              <a:xfrm>
                <a:off x="1864" y="2320"/>
                <a:ext cx="219" cy="35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 sz="1800" b="0" dirty="0">
                    <a:solidFill>
                      <a:srgbClr val="FFFF66"/>
                    </a:solidFill>
                    <a:cs typeface="+mn-cs"/>
                  </a:rPr>
                  <a:t>x</a:t>
                </a:r>
              </a:p>
            </p:txBody>
          </p:sp>
        </p:grpSp>
        <p:sp>
          <p:nvSpPr>
            <p:cNvPr id="173" name="Line 143"/>
            <p:cNvSpPr>
              <a:spLocks noChangeShapeType="1"/>
            </p:cNvSpPr>
            <p:nvPr/>
          </p:nvSpPr>
          <p:spPr bwMode="auto">
            <a:xfrm flipV="1">
              <a:off x="5941952" y="3880170"/>
              <a:ext cx="0" cy="787097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74" name="Line 144"/>
            <p:cNvSpPr>
              <a:spLocks noChangeShapeType="1"/>
            </p:cNvSpPr>
            <p:nvPr/>
          </p:nvSpPr>
          <p:spPr bwMode="auto">
            <a:xfrm>
              <a:off x="5653042" y="4862455"/>
              <a:ext cx="163504" cy="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graphicFrame>
          <p:nvGraphicFramePr>
            <p:cNvPr id="60499" name="Object 174"/>
            <p:cNvGraphicFramePr>
              <a:graphicFrameLocks noChangeAspect="1"/>
            </p:cNvGraphicFramePr>
            <p:nvPr/>
          </p:nvGraphicFramePr>
          <p:xfrm>
            <a:off x="5445673" y="4921345"/>
            <a:ext cx="354013" cy="1760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386" name="Equation" r:id="rId25" imgW="457200" imgH="203200" progId="Equation.3">
                    <p:embed/>
                  </p:oleObj>
                </mc:Choice>
                <mc:Fallback>
                  <p:oleObj name="Equation" r:id="rId25" imgW="457200" imgH="203200" progId="Equation.3">
                    <p:embed/>
                    <p:pic>
                      <p:nvPicPr>
                        <p:cNvPr id="0" name="Object 17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45673" y="4921345"/>
                          <a:ext cx="354013" cy="176056"/>
                        </a:xfrm>
                        <a:prstGeom prst="rect">
                          <a:avLst/>
                        </a:prstGeom>
                        <a:solidFill>
                          <a:srgbClr val="FFFF66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0500" name="Object 175"/>
            <p:cNvGraphicFramePr>
              <a:graphicFrameLocks noChangeAspect="1"/>
            </p:cNvGraphicFramePr>
            <p:nvPr/>
          </p:nvGraphicFramePr>
          <p:xfrm>
            <a:off x="5348836" y="4466027"/>
            <a:ext cx="349250" cy="21703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387" name="Equation" r:id="rId27" imgW="355600" imgH="203200" progId="Equation.3">
                    <p:embed/>
                  </p:oleObj>
                </mc:Choice>
                <mc:Fallback>
                  <p:oleObj name="Equation" r:id="rId27" imgW="355600" imgH="203200" progId="Equation.3">
                    <p:embed/>
                    <p:pic>
                      <p:nvPicPr>
                        <p:cNvPr id="0" name="Object 17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48836" y="4466027"/>
                          <a:ext cx="349250" cy="217034"/>
                        </a:xfrm>
                        <a:prstGeom prst="rect">
                          <a:avLst/>
                        </a:prstGeom>
                        <a:solidFill>
                          <a:srgbClr val="FFFF66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0501" name="Object 176"/>
            <p:cNvGraphicFramePr>
              <a:graphicFrameLocks noChangeAspect="1"/>
            </p:cNvGraphicFramePr>
            <p:nvPr/>
          </p:nvGraphicFramePr>
          <p:xfrm>
            <a:off x="5394873" y="5390321"/>
            <a:ext cx="373063" cy="21855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388" name="Equation" r:id="rId29" imgW="381000" imgH="203200" progId="Equation.3">
                    <p:embed/>
                  </p:oleObj>
                </mc:Choice>
                <mc:Fallback>
                  <p:oleObj name="Equation" r:id="rId29" imgW="381000" imgH="203200" progId="Equation.3">
                    <p:embed/>
                    <p:pic>
                      <p:nvPicPr>
                        <p:cNvPr id="0" name="Object 17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94873" y="5390321"/>
                          <a:ext cx="373063" cy="218552"/>
                        </a:xfrm>
                        <a:prstGeom prst="rect">
                          <a:avLst/>
                        </a:prstGeom>
                        <a:solidFill>
                          <a:srgbClr val="FFFF66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78" name="Straight Arrow Connector 177"/>
            <p:cNvCxnSpPr/>
            <p:nvPr/>
          </p:nvCxnSpPr>
          <p:spPr bwMode="auto">
            <a:xfrm flipH="1">
              <a:off x="5729238" y="5963756"/>
              <a:ext cx="465114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rgbClr val="FFFF66"/>
              </a:solidFill>
              <a:prstDash val="solid"/>
              <a:round/>
              <a:headEnd type="none" w="sm" len="sm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9" name="Line 123"/>
            <p:cNvSpPr>
              <a:spLocks noChangeShapeType="1"/>
            </p:cNvSpPr>
            <p:nvPr/>
          </p:nvSpPr>
          <p:spPr bwMode="auto">
            <a:xfrm>
              <a:off x="6080057" y="3761154"/>
              <a:ext cx="1277874" cy="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grpSp>
          <p:nvGrpSpPr>
            <p:cNvPr id="60504" name="Group 55"/>
            <p:cNvGrpSpPr>
              <a:grpSpLocks/>
            </p:cNvGrpSpPr>
            <p:nvPr/>
          </p:nvGrpSpPr>
          <p:grpSpPr bwMode="auto">
            <a:xfrm>
              <a:off x="8107195" y="5722572"/>
              <a:ext cx="361626" cy="447480"/>
              <a:chOff x="1008" y="2092"/>
              <a:chExt cx="288" cy="288"/>
            </a:xfrm>
          </p:grpSpPr>
          <p:sp>
            <p:nvSpPr>
              <p:cNvPr id="230" name="Rectangle 56"/>
              <p:cNvSpPr>
                <a:spLocks noChangeArrowheads="1"/>
              </p:cNvSpPr>
              <p:nvPr/>
            </p:nvSpPr>
            <p:spPr bwMode="auto">
              <a:xfrm>
                <a:off x="1008" y="2092"/>
                <a:ext cx="288" cy="288"/>
              </a:xfrm>
              <a:prstGeom prst="rect">
                <a:avLst/>
              </a:prstGeom>
              <a:noFill/>
              <a:ln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graphicFrame>
            <p:nvGraphicFramePr>
              <p:cNvPr id="60548" name="Object 57"/>
              <p:cNvGraphicFramePr>
                <a:graphicFrameLocks noChangeAspect="1"/>
              </p:cNvGraphicFramePr>
              <p:nvPr/>
            </p:nvGraphicFramePr>
            <p:xfrm>
              <a:off x="1056" y="2112"/>
              <a:ext cx="208" cy="24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61389" name="Equation" r:id="rId31" imgW="139579" imgH="164957" progId="Equation.3">
                      <p:embed/>
                    </p:oleObj>
                  </mc:Choice>
                  <mc:Fallback>
                    <p:oleObj name="Equation" r:id="rId31" imgW="139579" imgH="164957" progId="Equation.3">
                      <p:embed/>
                      <p:pic>
                        <p:nvPicPr>
                          <p:cNvPr id="0" name="Object 5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056" y="2112"/>
                            <a:ext cx="208" cy="244"/>
                          </a:xfrm>
                          <a:prstGeom prst="rect">
                            <a:avLst/>
                          </a:prstGeom>
                          <a:solidFill>
                            <a:srgbClr val="FFFF66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181" name="Line 103"/>
            <p:cNvSpPr>
              <a:spLocks noChangeShapeType="1"/>
            </p:cNvSpPr>
            <p:nvPr/>
          </p:nvSpPr>
          <p:spPr bwMode="auto">
            <a:xfrm flipV="1">
              <a:off x="6557871" y="5928845"/>
              <a:ext cx="438128" cy="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triangl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82" name="Line 165"/>
            <p:cNvSpPr>
              <a:spLocks noChangeShapeType="1"/>
            </p:cNvSpPr>
            <p:nvPr/>
          </p:nvSpPr>
          <p:spPr bwMode="auto">
            <a:xfrm flipV="1">
              <a:off x="7978612" y="3761154"/>
              <a:ext cx="898480" cy="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83" name="Rectangle 180"/>
            <p:cNvSpPr>
              <a:spLocks noChangeArrowheads="1"/>
            </p:cNvSpPr>
            <p:nvPr/>
          </p:nvSpPr>
          <p:spPr bwMode="auto">
            <a:xfrm flipH="1">
              <a:off x="6970601" y="3485036"/>
              <a:ext cx="1065159" cy="2650105"/>
            </a:xfrm>
            <a:prstGeom prst="rect">
              <a:avLst/>
            </a:prstGeom>
            <a:solidFill>
              <a:srgbClr val="FFFF66">
                <a:alpha val="50000"/>
              </a:srgbClr>
            </a:solidFill>
            <a:ln w="38100">
              <a:solidFill>
                <a:schemeClr val="bg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grpSp>
          <p:nvGrpSpPr>
            <p:cNvPr id="60508" name="Group 88"/>
            <p:cNvGrpSpPr>
              <a:grpSpLocks/>
            </p:cNvGrpSpPr>
            <p:nvPr/>
          </p:nvGrpSpPr>
          <p:grpSpPr bwMode="auto">
            <a:xfrm>
              <a:off x="7352772" y="5762888"/>
              <a:ext cx="273223" cy="362640"/>
              <a:chOff x="1824" y="2317"/>
              <a:chExt cx="288" cy="355"/>
            </a:xfrm>
          </p:grpSpPr>
          <p:sp>
            <p:nvSpPr>
              <p:cNvPr id="228" name="Oval 89"/>
              <p:cNvSpPr>
                <a:spLocks noChangeArrowheads="1"/>
              </p:cNvSpPr>
              <p:nvPr/>
            </p:nvSpPr>
            <p:spPr bwMode="auto">
              <a:xfrm>
                <a:off x="1824" y="2351"/>
                <a:ext cx="288" cy="289"/>
              </a:xfrm>
              <a:prstGeom prst="ellipse">
                <a:avLst/>
              </a:prstGeom>
              <a:noFill/>
              <a:ln w="9525">
                <a:solidFill>
                  <a:srgbClr val="FFFF66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29" name="Text Box 90"/>
              <p:cNvSpPr txBox="1">
                <a:spLocks noChangeArrowheads="1"/>
              </p:cNvSpPr>
              <p:nvPr/>
            </p:nvSpPr>
            <p:spPr bwMode="auto">
              <a:xfrm>
                <a:off x="1870" y="2315"/>
                <a:ext cx="219" cy="35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 sz="1800" b="0" dirty="0">
                    <a:solidFill>
                      <a:srgbClr val="FFFF66"/>
                    </a:solidFill>
                    <a:cs typeface="+mn-cs"/>
                  </a:rPr>
                  <a:t>x</a:t>
                </a:r>
              </a:p>
            </p:txBody>
          </p:sp>
        </p:grpSp>
        <p:grpSp>
          <p:nvGrpSpPr>
            <p:cNvPr id="60509" name="Group 91"/>
            <p:cNvGrpSpPr>
              <a:grpSpLocks/>
            </p:cNvGrpSpPr>
            <p:nvPr/>
          </p:nvGrpSpPr>
          <p:grpSpPr bwMode="auto">
            <a:xfrm>
              <a:off x="7352772" y="3552591"/>
              <a:ext cx="273223" cy="362808"/>
              <a:chOff x="1824" y="2319"/>
              <a:chExt cx="288" cy="354"/>
            </a:xfrm>
          </p:grpSpPr>
          <p:sp>
            <p:nvSpPr>
              <p:cNvPr id="226" name="Oval 92"/>
              <p:cNvSpPr>
                <a:spLocks noChangeArrowheads="1"/>
              </p:cNvSpPr>
              <p:nvPr/>
            </p:nvSpPr>
            <p:spPr bwMode="auto">
              <a:xfrm>
                <a:off x="1824" y="2352"/>
                <a:ext cx="288" cy="285"/>
              </a:xfrm>
              <a:prstGeom prst="ellipse">
                <a:avLst/>
              </a:prstGeom>
              <a:noFill/>
              <a:ln w="9525">
                <a:solidFill>
                  <a:srgbClr val="FFFF66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27" name="Text Box 93"/>
              <p:cNvSpPr txBox="1">
                <a:spLocks noChangeArrowheads="1"/>
              </p:cNvSpPr>
              <p:nvPr/>
            </p:nvSpPr>
            <p:spPr bwMode="auto">
              <a:xfrm>
                <a:off x="1870" y="2321"/>
                <a:ext cx="219" cy="3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 sz="1800" b="0" dirty="0">
                    <a:solidFill>
                      <a:srgbClr val="FFFF66"/>
                    </a:solidFill>
                    <a:cs typeface="+mn-cs"/>
                  </a:rPr>
                  <a:t>x</a:t>
                </a:r>
              </a:p>
            </p:txBody>
          </p:sp>
        </p:grpSp>
        <p:sp>
          <p:nvSpPr>
            <p:cNvPr id="186" name="Line 94"/>
            <p:cNvSpPr>
              <a:spLocks noChangeShapeType="1"/>
            </p:cNvSpPr>
            <p:nvPr/>
          </p:nvSpPr>
          <p:spPr bwMode="auto">
            <a:xfrm>
              <a:off x="7642079" y="3761154"/>
              <a:ext cx="90483" cy="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87" name="Line 102"/>
            <p:cNvSpPr>
              <a:spLocks noChangeShapeType="1"/>
            </p:cNvSpPr>
            <p:nvPr/>
          </p:nvSpPr>
          <p:spPr bwMode="auto">
            <a:xfrm>
              <a:off x="7254748" y="4759307"/>
              <a:ext cx="180966" cy="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grpSp>
          <p:nvGrpSpPr>
            <p:cNvPr id="60512" name="Group 104"/>
            <p:cNvGrpSpPr>
              <a:grpSpLocks/>
            </p:cNvGrpSpPr>
            <p:nvPr/>
          </p:nvGrpSpPr>
          <p:grpSpPr bwMode="auto">
            <a:xfrm flipH="1">
              <a:off x="6988476" y="4633328"/>
              <a:ext cx="273223" cy="362808"/>
              <a:chOff x="1824" y="2319"/>
              <a:chExt cx="288" cy="354"/>
            </a:xfrm>
          </p:grpSpPr>
          <p:sp>
            <p:nvSpPr>
              <p:cNvPr id="224" name="Oval 105"/>
              <p:cNvSpPr>
                <a:spLocks noChangeArrowheads="1"/>
              </p:cNvSpPr>
              <p:nvPr/>
            </p:nvSpPr>
            <p:spPr bwMode="auto">
              <a:xfrm>
                <a:off x="1826" y="2352"/>
                <a:ext cx="288" cy="285"/>
              </a:xfrm>
              <a:prstGeom prst="ellipse">
                <a:avLst/>
              </a:prstGeom>
              <a:noFill/>
              <a:ln w="9525">
                <a:solidFill>
                  <a:srgbClr val="FFFF66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25" name="Text Box 106"/>
              <p:cNvSpPr txBox="1">
                <a:spLocks noChangeArrowheads="1"/>
              </p:cNvSpPr>
              <p:nvPr/>
            </p:nvSpPr>
            <p:spPr bwMode="auto">
              <a:xfrm>
                <a:off x="1853" y="2321"/>
                <a:ext cx="219" cy="3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 sz="1800" b="0" dirty="0">
                    <a:solidFill>
                      <a:srgbClr val="FFFF66"/>
                    </a:solidFill>
                    <a:cs typeface="+mn-cs"/>
                  </a:rPr>
                  <a:t>x</a:t>
                </a:r>
              </a:p>
            </p:txBody>
          </p:sp>
        </p:grpSp>
        <p:grpSp>
          <p:nvGrpSpPr>
            <p:cNvPr id="60513" name="Group 107"/>
            <p:cNvGrpSpPr>
              <a:grpSpLocks/>
            </p:cNvGrpSpPr>
            <p:nvPr/>
          </p:nvGrpSpPr>
          <p:grpSpPr bwMode="auto">
            <a:xfrm flipH="1">
              <a:off x="6988476" y="5763911"/>
              <a:ext cx="273223" cy="362640"/>
              <a:chOff x="1585" y="2798"/>
              <a:chExt cx="288" cy="355"/>
            </a:xfrm>
          </p:grpSpPr>
          <p:sp>
            <p:nvSpPr>
              <p:cNvPr id="222" name="Oval 108"/>
              <p:cNvSpPr>
                <a:spLocks noChangeArrowheads="1"/>
              </p:cNvSpPr>
              <p:nvPr/>
            </p:nvSpPr>
            <p:spPr bwMode="auto">
              <a:xfrm>
                <a:off x="1587" y="2831"/>
                <a:ext cx="288" cy="290"/>
              </a:xfrm>
              <a:prstGeom prst="ellipse">
                <a:avLst/>
              </a:prstGeom>
              <a:noFill/>
              <a:ln w="9525">
                <a:solidFill>
                  <a:srgbClr val="FFFF66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23" name="Text Box 109"/>
              <p:cNvSpPr txBox="1">
                <a:spLocks noChangeArrowheads="1"/>
              </p:cNvSpPr>
              <p:nvPr/>
            </p:nvSpPr>
            <p:spPr bwMode="auto">
              <a:xfrm>
                <a:off x="1604" y="2798"/>
                <a:ext cx="248" cy="35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 sz="1800" b="0" dirty="0">
                    <a:solidFill>
                      <a:srgbClr val="FFFF66"/>
                    </a:solidFill>
                    <a:cs typeface="+mn-cs"/>
                  </a:rPr>
                  <a:t>+</a:t>
                </a:r>
              </a:p>
            </p:txBody>
          </p:sp>
        </p:grpSp>
        <p:sp>
          <p:nvSpPr>
            <p:cNvPr id="190" name="Line 110"/>
            <p:cNvSpPr>
              <a:spLocks noChangeShapeType="1"/>
            </p:cNvSpPr>
            <p:nvPr/>
          </p:nvSpPr>
          <p:spPr bwMode="auto">
            <a:xfrm flipH="1">
              <a:off x="7124580" y="4962429"/>
              <a:ext cx="0" cy="834704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91" name="Line 111"/>
            <p:cNvSpPr>
              <a:spLocks noChangeShapeType="1"/>
            </p:cNvSpPr>
            <p:nvPr/>
          </p:nvSpPr>
          <p:spPr bwMode="auto">
            <a:xfrm flipH="1">
              <a:off x="7124580" y="3732590"/>
              <a:ext cx="0" cy="934677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92" name="Line 122"/>
            <p:cNvSpPr>
              <a:spLocks noChangeShapeType="1"/>
            </p:cNvSpPr>
            <p:nvPr/>
          </p:nvSpPr>
          <p:spPr bwMode="auto">
            <a:xfrm flipH="1">
              <a:off x="7261098" y="5944714"/>
              <a:ext cx="92070" cy="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93" name="Line 124"/>
            <p:cNvSpPr>
              <a:spLocks noChangeShapeType="1"/>
            </p:cNvSpPr>
            <p:nvPr/>
          </p:nvSpPr>
          <p:spPr bwMode="auto">
            <a:xfrm>
              <a:off x="7489687" y="5601946"/>
              <a:ext cx="0" cy="195187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94" name="Line 125"/>
            <p:cNvSpPr>
              <a:spLocks noChangeShapeType="1"/>
            </p:cNvSpPr>
            <p:nvPr/>
          </p:nvSpPr>
          <p:spPr bwMode="auto">
            <a:xfrm flipH="1">
              <a:off x="7480162" y="3880170"/>
              <a:ext cx="9525" cy="190427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triangl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graphicFrame>
          <p:nvGraphicFramePr>
            <p:cNvPr id="60519" name="Object 126"/>
            <p:cNvGraphicFramePr>
              <a:graphicFrameLocks noChangeAspect="1"/>
            </p:cNvGraphicFramePr>
            <p:nvPr/>
          </p:nvGraphicFramePr>
          <p:xfrm>
            <a:off x="7307811" y="4051688"/>
            <a:ext cx="373062" cy="2322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390" name="Equation" r:id="rId32" imgW="381000" imgH="215900" progId="Equation.3">
                    <p:embed/>
                  </p:oleObj>
                </mc:Choice>
                <mc:Fallback>
                  <p:oleObj name="Equation" r:id="rId32" imgW="381000" imgH="215900" progId="Equation.3">
                    <p:embed/>
                    <p:pic>
                      <p:nvPicPr>
                        <p:cNvPr id="0" name="Object 12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307811" y="4051688"/>
                          <a:ext cx="373062" cy="232212"/>
                        </a:xfrm>
                        <a:prstGeom prst="rect">
                          <a:avLst/>
                        </a:prstGeom>
                        <a:solidFill>
                          <a:srgbClr val="FFFF66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60520" name="Group 135"/>
            <p:cNvGrpSpPr>
              <a:grpSpLocks/>
            </p:cNvGrpSpPr>
            <p:nvPr/>
          </p:nvGrpSpPr>
          <p:grpSpPr bwMode="auto">
            <a:xfrm flipH="1">
              <a:off x="7717069" y="3552593"/>
              <a:ext cx="273223" cy="362808"/>
              <a:chOff x="1585" y="2799"/>
              <a:chExt cx="288" cy="354"/>
            </a:xfrm>
          </p:grpSpPr>
          <p:sp>
            <p:nvSpPr>
              <p:cNvPr id="220" name="Oval 136"/>
              <p:cNvSpPr>
                <a:spLocks noChangeArrowheads="1"/>
              </p:cNvSpPr>
              <p:nvPr/>
            </p:nvSpPr>
            <p:spPr bwMode="auto">
              <a:xfrm>
                <a:off x="1587" y="2832"/>
                <a:ext cx="288" cy="285"/>
              </a:xfrm>
              <a:prstGeom prst="ellipse">
                <a:avLst/>
              </a:prstGeom>
              <a:noFill/>
              <a:ln w="9525">
                <a:solidFill>
                  <a:srgbClr val="FFFF66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21" name="Text Box 137"/>
              <p:cNvSpPr txBox="1">
                <a:spLocks noChangeArrowheads="1"/>
              </p:cNvSpPr>
              <p:nvPr/>
            </p:nvSpPr>
            <p:spPr bwMode="auto">
              <a:xfrm>
                <a:off x="1604" y="2801"/>
                <a:ext cx="248" cy="3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 sz="1800" b="0" dirty="0">
                    <a:solidFill>
                      <a:srgbClr val="FFFF66"/>
                    </a:solidFill>
                    <a:cs typeface="+mn-cs"/>
                  </a:rPr>
                  <a:t>+</a:t>
                </a:r>
              </a:p>
            </p:txBody>
          </p:sp>
        </p:grpSp>
        <p:sp>
          <p:nvSpPr>
            <p:cNvPr id="197" name="Line 138"/>
            <p:cNvSpPr>
              <a:spLocks noChangeShapeType="1"/>
            </p:cNvSpPr>
            <p:nvPr/>
          </p:nvSpPr>
          <p:spPr bwMode="auto">
            <a:xfrm flipV="1">
              <a:off x="7853206" y="4962429"/>
              <a:ext cx="0" cy="982285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98" name="Oval 139"/>
            <p:cNvSpPr>
              <a:spLocks noChangeArrowheads="1"/>
            </p:cNvSpPr>
            <p:nvPr/>
          </p:nvSpPr>
          <p:spPr bwMode="auto">
            <a:xfrm flipH="1">
              <a:off x="7823045" y="5916150"/>
              <a:ext cx="61910" cy="82518"/>
            </a:xfrm>
            <a:prstGeom prst="ellipse">
              <a:avLst/>
            </a:prstGeom>
            <a:solidFill>
              <a:srgbClr val="FFFF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FFFF66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grpSp>
          <p:nvGrpSpPr>
            <p:cNvPr id="60523" name="Group 140"/>
            <p:cNvGrpSpPr>
              <a:grpSpLocks/>
            </p:cNvGrpSpPr>
            <p:nvPr/>
          </p:nvGrpSpPr>
          <p:grpSpPr bwMode="auto">
            <a:xfrm flipH="1">
              <a:off x="7717069" y="4634405"/>
              <a:ext cx="273223" cy="362807"/>
              <a:chOff x="1824" y="2320"/>
              <a:chExt cx="288" cy="354"/>
            </a:xfrm>
          </p:grpSpPr>
          <p:sp>
            <p:nvSpPr>
              <p:cNvPr id="218" name="Oval 141"/>
              <p:cNvSpPr>
                <a:spLocks noChangeArrowheads="1"/>
              </p:cNvSpPr>
              <p:nvPr/>
            </p:nvSpPr>
            <p:spPr bwMode="auto">
              <a:xfrm>
                <a:off x="1826" y="2352"/>
                <a:ext cx="288" cy="286"/>
              </a:xfrm>
              <a:prstGeom prst="ellipse">
                <a:avLst/>
              </a:prstGeom>
              <a:noFill/>
              <a:ln w="9525">
                <a:solidFill>
                  <a:srgbClr val="FFFF66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19" name="Text Box 142"/>
              <p:cNvSpPr txBox="1">
                <a:spLocks noChangeArrowheads="1"/>
              </p:cNvSpPr>
              <p:nvPr/>
            </p:nvSpPr>
            <p:spPr bwMode="auto">
              <a:xfrm>
                <a:off x="1866" y="2320"/>
                <a:ext cx="218" cy="35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 sz="1800" b="0" dirty="0">
                    <a:solidFill>
                      <a:srgbClr val="FFFF66"/>
                    </a:solidFill>
                    <a:cs typeface="+mn-cs"/>
                  </a:rPr>
                  <a:t>x</a:t>
                </a:r>
              </a:p>
            </p:txBody>
          </p:sp>
        </p:grpSp>
        <p:sp>
          <p:nvSpPr>
            <p:cNvPr id="200" name="Line 143"/>
            <p:cNvSpPr>
              <a:spLocks noChangeShapeType="1"/>
            </p:cNvSpPr>
            <p:nvPr/>
          </p:nvSpPr>
          <p:spPr bwMode="auto">
            <a:xfrm flipV="1">
              <a:off x="7853206" y="3880170"/>
              <a:ext cx="0" cy="787097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01" name="Line 144"/>
            <p:cNvSpPr>
              <a:spLocks noChangeShapeType="1"/>
            </p:cNvSpPr>
            <p:nvPr/>
          </p:nvSpPr>
          <p:spPr bwMode="auto">
            <a:xfrm>
              <a:off x="7564296" y="4862455"/>
              <a:ext cx="165092" cy="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graphicFrame>
          <p:nvGraphicFramePr>
            <p:cNvPr id="60526" name="Object 174"/>
            <p:cNvGraphicFramePr>
              <a:graphicFrameLocks noChangeAspect="1"/>
            </p:cNvGraphicFramePr>
            <p:nvPr/>
          </p:nvGraphicFramePr>
          <p:xfrm>
            <a:off x="7361786" y="4916791"/>
            <a:ext cx="346075" cy="1866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391" name="Equation" r:id="rId34" imgW="444500" imgH="215900" progId="Equation.3">
                    <p:embed/>
                  </p:oleObj>
                </mc:Choice>
                <mc:Fallback>
                  <p:oleObj name="Equation" r:id="rId34" imgW="444500" imgH="215900" progId="Equation.3">
                    <p:embed/>
                    <p:pic>
                      <p:nvPicPr>
                        <p:cNvPr id="0" name="Object 17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361786" y="4916791"/>
                          <a:ext cx="346075" cy="186681"/>
                        </a:xfrm>
                        <a:prstGeom prst="rect">
                          <a:avLst/>
                        </a:prstGeom>
                        <a:solidFill>
                          <a:srgbClr val="FFFF66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0527" name="Object 175"/>
            <p:cNvGraphicFramePr>
              <a:graphicFrameLocks noChangeAspect="1"/>
            </p:cNvGraphicFramePr>
            <p:nvPr/>
          </p:nvGraphicFramePr>
          <p:xfrm>
            <a:off x="7261773" y="4459956"/>
            <a:ext cx="347663" cy="23069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392" name="Equation" r:id="rId36" imgW="355600" imgH="215900" progId="Equation.3">
                    <p:embed/>
                  </p:oleObj>
                </mc:Choice>
                <mc:Fallback>
                  <p:oleObj name="Equation" r:id="rId36" imgW="355600" imgH="215900" progId="Equation.3">
                    <p:embed/>
                    <p:pic>
                      <p:nvPicPr>
                        <p:cNvPr id="0" name="Object 17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261773" y="4459956"/>
                          <a:ext cx="347663" cy="230694"/>
                        </a:xfrm>
                        <a:prstGeom prst="rect">
                          <a:avLst/>
                        </a:prstGeom>
                        <a:solidFill>
                          <a:srgbClr val="FFFF66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0528" name="Object 176"/>
            <p:cNvGraphicFramePr>
              <a:graphicFrameLocks noChangeAspect="1"/>
            </p:cNvGraphicFramePr>
            <p:nvPr/>
          </p:nvGraphicFramePr>
          <p:xfrm>
            <a:off x="7306223" y="5384250"/>
            <a:ext cx="373063" cy="2322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393" name="Equation" r:id="rId38" imgW="381000" imgH="215900" progId="Equation.3">
                    <p:embed/>
                  </p:oleObj>
                </mc:Choice>
                <mc:Fallback>
                  <p:oleObj name="Equation" r:id="rId38" imgW="381000" imgH="215900" progId="Equation.3">
                    <p:embed/>
                    <p:pic>
                      <p:nvPicPr>
                        <p:cNvPr id="0" name="Object 17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306223" y="5384250"/>
                          <a:ext cx="373063" cy="232212"/>
                        </a:xfrm>
                        <a:prstGeom prst="rect">
                          <a:avLst/>
                        </a:prstGeom>
                        <a:solidFill>
                          <a:srgbClr val="FFFF66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205" name="Straight Arrow Connector 204"/>
            <p:cNvCxnSpPr/>
            <p:nvPr/>
          </p:nvCxnSpPr>
          <p:spPr bwMode="auto">
            <a:xfrm flipH="1">
              <a:off x="7642079" y="5963756"/>
              <a:ext cx="465115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rgbClr val="FFFF66"/>
              </a:solidFill>
              <a:prstDash val="solid"/>
              <a:round/>
              <a:headEnd type="none" w="sm" len="sm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07" name="Line 103"/>
            <p:cNvSpPr>
              <a:spLocks noChangeShapeType="1"/>
            </p:cNvSpPr>
            <p:nvPr/>
          </p:nvSpPr>
          <p:spPr bwMode="auto">
            <a:xfrm>
              <a:off x="8469125" y="5963756"/>
              <a:ext cx="407967" cy="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triangl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09" name="Oval 121"/>
            <p:cNvSpPr>
              <a:spLocks noChangeArrowheads="1"/>
            </p:cNvSpPr>
            <p:nvPr/>
          </p:nvSpPr>
          <p:spPr bwMode="auto">
            <a:xfrm flipH="1">
              <a:off x="3260798" y="3691331"/>
              <a:ext cx="107945" cy="103147"/>
            </a:xfrm>
            <a:prstGeom prst="ellipse">
              <a:avLst/>
            </a:prstGeom>
            <a:solidFill>
              <a:srgbClr val="FFFF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FFFF66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10" name="Oval 121"/>
            <p:cNvSpPr>
              <a:spLocks noChangeArrowheads="1"/>
            </p:cNvSpPr>
            <p:nvPr/>
          </p:nvSpPr>
          <p:spPr bwMode="auto">
            <a:xfrm flipH="1">
              <a:off x="7076957" y="3691331"/>
              <a:ext cx="107945" cy="103147"/>
            </a:xfrm>
            <a:prstGeom prst="ellipse">
              <a:avLst/>
            </a:prstGeom>
            <a:solidFill>
              <a:srgbClr val="FFFF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FFFF66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11" name="Oval 121"/>
            <p:cNvSpPr>
              <a:spLocks noChangeArrowheads="1"/>
            </p:cNvSpPr>
            <p:nvPr/>
          </p:nvSpPr>
          <p:spPr bwMode="auto">
            <a:xfrm flipH="1">
              <a:off x="5168878" y="3691331"/>
              <a:ext cx="107945" cy="103147"/>
            </a:xfrm>
            <a:prstGeom prst="ellipse">
              <a:avLst/>
            </a:prstGeom>
            <a:solidFill>
              <a:srgbClr val="FFFF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FFFF66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17" name="Line 111"/>
            <p:cNvSpPr>
              <a:spLocks noChangeShapeType="1"/>
            </p:cNvSpPr>
            <p:nvPr/>
          </p:nvSpPr>
          <p:spPr bwMode="auto">
            <a:xfrm>
              <a:off x="8877092" y="3761154"/>
              <a:ext cx="0" cy="2207362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185" name="Text Box 100"/>
          <p:cNvSpPr txBox="1">
            <a:spLocks noChangeArrowheads="1"/>
          </p:cNvSpPr>
          <p:nvPr/>
        </p:nvSpPr>
        <p:spPr bwMode="auto">
          <a:xfrm>
            <a:off x="3887788" y="2744788"/>
            <a:ext cx="365125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66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r>
              <a:rPr lang="en-US" dirty="0">
                <a:cs typeface="+mn-cs"/>
              </a:rPr>
              <a:t>~</a:t>
            </a:r>
          </a:p>
        </p:txBody>
      </p:sp>
      <p:sp>
        <p:nvSpPr>
          <p:cNvPr id="184" name="Rectangle 2"/>
          <p:cNvSpPr>
            <a:spLocks noGrp="1" noChangeArrowheads="1"/>
          </p:cNvSpPr>
          <p:nvPr>
            <p:ph type="title"/>
          </p:nvPr>
        </p:nvSpPr>
        <p:spPr>
          <a:xfrm>
            <a:off x="292100" y="93663"/>
            <a:ext cx="8547100" cy="781050"/>
          </a:xfrm>
        </p:spPr>
        <p:txBody>
          <a:bodyPr/>
          <a:lstStyle/>
          <a:p>
            <a:pPr>
              <a:defRPr/>
            </a:pPr>
            <a:r>
              <a:rPr lang="en-US" sz="3200" dirty="0">
                <a:cs typeface="+mj-cs"/>
              </a:rPr>
              <a:t>I</a:t>
            </a:r>
            <a:r>
              <a:rPr lang="en-US" sz="3200" dirty="0" smtClean="0">
                <a:cs typeface="+mj-cs"/>
              </a:rPr>
              <a:t>IR  /  3. Lattice-Ladder Realization</a:t>
            </a:r>
          </a:p>
        </p:txBody>
      </p:sp>
    </p:spTree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  <a:defRPr/>
            </a:pPr>
            <a:r>
              <a:rPr lang="en-US" sz="2400" b="0" dirty="0" smtClean="0">
                <a:cs typeface="+mn-cs"/>
              </a:rPr>
              <a:t>Derived from combined realization of </a:t>
            </a:r>
            <a:r>
              <a:rPr lang="en-US" sz="1400" b="0" dirty="0" smtClean="0">
                <a:cs typeface="+mn-cs"/>
              </a:rPr>
              <a:t>(possibly rescaled, as on p.14) </a:t>
            </a:r>
          </a:p>
          <a:p>
            <a:pPr>
              <a:buFontTx/>
              <a:buNone/>
              <a:defRPr/>
            </a:pPr>
            <a:endParaRPr lang="en-US" sz="1400" b="0" dirty="0" smtClean="0">
              <a:cs typeface="+mn-cs"/>
            </a:endParaRPr>
          </a:p>
          <a:p>
            <a:pPr>
              <a:buFontTx/>
              <a:buNone/>
              <a:defRPr/>
            </a:pPr>
            <a:endParaRPr lang="en-US" sz="1400" b="0" dirty="0" smtClean="0">
              <a:cs typeface="+mn-cs"/>
            </a:endParaRPr>
          </a:p>
          <a:p>
            <a:pPr>
              <a:buFontTx/>
              <a:buNone/>
              <a:defRPr/>
            </a:pPr>
            <a:endParaRPr lang="en-US" sz="2400" b="0" dirty="0" smtClean="0">
              <a:cs typeface="+mn-cs"/>
            </a:endParaRPr>
          </a:p>
          <a:p>
            <a:pPr>
              <a:buFontTx/>
              <a:buNone/>
              <a:defRPr/>
            </a:pPr>
            <a:r>
              <a:rPr lang="en-US" sz="2400" b="0" dirty="0" smtClean="0">
                <a:cs typeface="+mn-cs"/>
              </a:rPr>
              <a:t>       with...</a:t>
            </a:r>
          </a:p>
          <a:p>
            <a:pPr>
              <a:defRPr/>
            </a:pPr>
            <a:endParaRPr lang="en-US" sz="2400" b="0" dirty="0" smtClean="0">
              <a:cs typeface="+mn-cs"/>
            </a:endParaRPr>
          </a:p>
          <a:p>
            <a:pPr>
              <a:buFontTx/>
              <a:buNone/>
              <a:defRPr/>
            </a:pPr>
            <a:r>
              <a:rPr lang="en-US" sz="2400" b="0" dirty="0" smtClean="0">
                <a:cs typeface="+mn-cs"/>
              </a:rPr>
              <a:t>       such that…   </a:t>
            </a:r>
          </a:p>
          <a:p>
            <a:pPr>
              <a:buFontTx/>
              <a:buNone/>
              <a:defRPr/>
            </a:pPr>
            <a:r>
              <a:rPr lang="en-US" sz="2400" b="0" dirty="0" smtClean="0">
                <a:cs typeface="+mn-cs"/>
              </a:rPr>
              <a:t>                                                                                            (**)</a:t>
            </a:r>
          </a:p>
          <a:p>
            <a:pPr>
              <a:buFontTx/>
              <a:buNone/>
              <a:defRPr/>
            </a:pPr>
            <a:r>
              <a:rPr lang="en-US" sz="2400" b="0" dirty="0" smtClean="0">
                <a:cs typeface="+mn-cs"/>
              </a:rPr>
              <a:t> </a:t>
            </a:r>
          </a:p>
          <a:p>
            <a:pPr>
              <a:buFontTx/>
              <a:buNone/>
              <a:defRPr/>
            </a:pPr>
            <a:endParaRPr lang="en-US" sz="2400" b="0" dirty="0" smtClean="0">
              <a:cs typeface="+mn-cs"/>
            </a:endParaRPr>
          </a:p>
          <a:p>
            <a:pPr>
              <a:buFontTx/>
              <a:buNone/>
              <a:defRPr/>
            </a:pPr>
            <a:r>
              <a:rPr lang="en-US" sz="2400" b="0" dirty="0" smtClean="0">
                <a:cs typeface="+mn-cs"/>
              </a:rPr>
              <a:t>         i.e.           and            are `power complementary</a:t>
            </a:r>
            <a:r>
              <a:rPr lang="ja-JP" altLang="en-US" sz="2400" b="0" dirty="0" smtClean="0">
                <a:latin typeface="Arial"/>
                <a:cs typeface="+mn-cs"/>
              </a:rPr>
              <a:t>’</a:t>
            </a:r>
            <a:r>
              <a:rPr lang="en-US" sz="2400" b="0" dirty="0" smtClean="0">
                <a:cs typeface="+mn-cs"/>
              </a:rPr>
              <a:t> </a:t>
            </a:r>
            <a:r>
              <a:rPr lang="en-US" sz="1600" b="0" dirty="0" smtClean="0">
                <a:cs typeface="+mn-cs"/>
              </a:rPr>
              <a:t>(p.15)</a:t>
            </a:r>
            <a:endParaRPr lang="en-US" sz="1600" dirty="0" smtClean="0">
              <a:cs typeface="+mn-cs"/>
            </a:endParaRPr>
          </a:p>
        </p:txBody>
      </p:sp>
      <p:graphicFrame>
        <p:nvGraphicFramePr>
          <p:cNvPr id="61443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2864518"/>
              </p:ext>
            </p:extLst>
          </p:nvPr>
        </p:nvGraphicFramePr>
        <p:xfrm>
          <a:off x="2147888" y="1972022"/>
          <a:ext cx="3863975" cy="750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58" name="Equation" r:id="rId4" imgW="2159000" imgH="444500" progId="Equation.3">
                  <p:embed/>
                </p:oleObj>
              </mc:Choice>
              <mc:Fallback>
                <p:oleObj name="Equation" r:id="rId4" imgW="2159000" imgH="4445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7888" y="1972022"/>
                        <a:ext cx="3863975" cy="750888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44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0008997"/>
              </p:ext>
            </p:extLst>
          </p:nvPr>
        </p:nvGraphicFramePr>
        <p:xfrm>
          <a:off x="2133600" y="2818160"/>
          <a:ext cx="4022725" cy="836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59" name="Equation" r:id="rId6" imgW="2247900" imgH="495300" progId="Equation.3">
                  <p:embed/>
                </p:oleObj>
              </mc:Choice>
              <mc:Fallback>
                <p:oleObj name="Equation" r:id="rId6" imgW="2247900" imgH="4953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2818160"/>
                        <a:ext cx="4022725" cy="836612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4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1952700"/>
              </p:ext>
            </p:extLst>
          </p:nvPr>
        </p:nvGraphicFramePr>
        <p:xfrm>
          <a:off x="1752600" y="5440710"/>
          <a:ext cx="609600" cy="436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60" name="Equation" r:id="rId8" imgW="368300" imgH="279400" progId="Equation.3">
                  <p:embed/>
                </p:oleObj>
              </mc:Choice>
              <mc:Fallback>
                <p:oleObj name="Equation" r:id="rId8" imgW="368300" imgH="2794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5440710"/>
                        <a:ext cx="609600" cy="436562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46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1429218"/>
              </p:ext>
            </p:extLst>
          </p:nvPr>
        </p:nvGraphicFramePr>
        <p:xfrm>
          <a:off x="3124200" y="5537547"/>
          <a:ext cx="658813" cy="33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61" name="Equation" r:id="rId10" imgW="368140" imgH="203112" progId="Equation.3">
                  <p:embed/>
                </p:oleObj>
              </mc:Choice>
              <mc:Fallback>
                <p:oleObj name="Equation" r:id="rId10" imgW="368140" imgH="203112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5537547"/>
                        <a:ext cx="658813" cy="339725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47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4300265"/>
              </p:ext>
            </p:extLst>
          </p:nvPr>
        </p:nvGraphicFramePr>
        <p:xfrm>
          <a:off x="2159000" y="4221510"/>
          <a:ext cx="5419725" cy="1095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62" name="Equation" r:id="rId12" imgW="2552700" imgH="546100" progId="Equation.3">
                  <p:embed/>
                </p:oleObj>
              </mc:Choice>
              <mc:Fallback>
                <p:oleObj name="Equation" r:id="rId12" imgW="2552700" imgH="54610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0" y="4221510"/>
                        <a:ext cx="5419725" cy="1095375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5596" name="Rectangle 12"/>
          <p:cNvSpPr>
            <a:spLocks noChangeArrowheads="1"/>
          </p:cNvSpPr>
          <p:nvPr/>
        </p:nvSpPr>
        <p:spPr bwMode="auto">
          <a:xfrm>
            <a:off x="4284663" y="4797772"/>
            <a:ext cx="1600200" cy="609600"/>
          </a:xfrm>
          <a:prstGeom prst="rect">
            <a:avLst/>
          </a:prstGeom>
          <a:solidFill>
            <a:schemeClr val="hlink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292100" y="93663"/>
            <a:ext cx="8547100" cy="781050"/>
          </a:xfrm>
        </p:spPr>
        <p:txBody>
          <a:bodyPr/>
          <a:lstStyle/>
          <a:p>
            <a:pPr>
              <a:defRPr/>
            </a:pPr>
            <a:r>
              <a:rPr lang="en-US" sz="3200" dirty="0">
                <a:cs typeface="+mj-cs"/>
              </a:rPr>
              <a:t>I</a:t>
            </a:r>
            <a:r>
              <a:rPr lang="en-US" sz="3200" dirty="0" smtClean="0">
                <a:cs typeface="+mj-cs"/>
              </a:rPr>
              <a:t>IR  /  4. Lossless Lattice Realization</a:t>
            </a:r>
          </a:p>
        </p:txBody>
      </p:sp>
    </p:spTree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  <a:defRPr/>
            </a:pPr>
            <a:r>
              <a:rPr lang="en-US" sz="2400" b="0" dirty="0" smtClean="0">
                <a:cs typeface="+mn-cs"/>
              </a:rPr>
              <a:t>Starting point is direct form realization… </a:t>
            </a:r>
          </a:p>
          <a:p>
            <a:pPr>
              <a:defRPr/>
            </a:pPr>
            <a:endParaRPr lang="en-US" sz="2000" b="0" dirty="0" smtClean="0">
              <a:cs typeface="+mn-cs"/>
            </a:endParaRPr>
          </a:p>
          <a:p>
            <a:pPr>
              <a:defRPr/>
            </a:pPr>
            <a:endParaRPr lang="en-US" sz="2400" b="0" dirty="0" smtClean="0">
              <a:cs typeface="+mn-cs"/>
            </a:endParaRPr>
          </a:p>
          <a:p>
            <a:pPr>
              <a:defRPr/>
            </a:pPr>
            <a:endParaRPr lang="en-US" sz="2400" b="0" dirty="0" smtClean="0">
              <a:cs typeface="+mn-cs"/>
            </a:endParaRPr>
          </a:p>
          <a:p>
            <a:pPr>
              <a:defRPr/>
            </a:pPr>
            <a:endParaRPr lang="en-US" sz="2400" b="0" dirty="0" smtClean="0">
              <a:cs typeface="+mn-cs"/>
            </a:endParaRPr>
          </a:p>
          <a:p>
            <a:pPr>
              <a:defRPr/>
            </a:pPr>
            <a:endParaRPr lang="en-US" dirty="0" smtClean="0">
              <a:cs typeface="+mn-cs"/>
            </a:endParaRPr>
          </a:p>
          <a:p>
            <a:pPr>
              <a:defRPr/>
            </a:pPr>
            <a:endParaRPr lang="en-US" dirty="0" smtClean="0">
              <a:cs typeface="+mn-cs"/>
            </a:endParaRPr>
          </a:p>
          <a:p>
            <a:pPr>
              <a:defRPr/>
            </a:pPr>
            <a:endParaRPr lang="en-US" dirty="0" smtClean="0">
              <a:cs typeface="+mn-cs"/>
            </a:endParaRPr>
          </a:p>
          <a:p>
            <a:pPr>
              <a:defRPr/>
            </a:pPr>
            <a:endParaRPr lang="en-US" dirty="0" smtClean="0">
              <a:cs typeface="+mn-cs"/>
            </a:endParaRPr>
          </a:p>
          <a:p>
            <a:pPr>
              <a:defRPr/>
            </a:pPr>
            <a:endParaRPr lang="en-US" dirty="0" smtClean="0">
              <a:cs typeface="+mn-cs"/>
            </a:endParaRPr>
          </a:p>
          <a:p>
            <a:pPr>
              <a:defRPr/>
            </a:pPr>
            <a:endParaRPr lang="en-US" dirty="0" smtClean="0">
              <a:cs typeface="+mn-cs"/>
            </a:endParaRPr>
          </a:p>
        </p:txBody>
      </p:sp>
      <p:grpSp>
        <p:nvGrpSpPr>
          <p:cNvPr id="63491" name="Group 328"/>
          <p:cNvGrpSpPr>
            <a:grpSpLocks/>
          </p:cNvGrpSpPr>
          <p:nvPr/>
        </p:nvGrpSpPr>
        <p:grpSpPr bwMode="auto">
          <a:xfrm>
            <a:off x="1516063" y="1747838"/>
            <a:ext cx="7339012" cy="4284662"/>
            <a:chOff x="852" y="1048"/>
            <a:chExt cx="4896" cy="2848"/>
          </a:xfrm>
        </p:grpSpPr>
        <p:sp>
          <p:nvSpPr>
            <p:cNvPr id="140415" name="Text Box 127"/>
            <p:cNvSpPr txBox="1">
              <a:spLocks noChangeArrowheads="1"/>
            </p:cNvSpPr>
            <p:nvPr/>
          </p:nvSpPr>
          <p:spPr bwMode="auto">
            <a:xfrm>
              <a:off x="852" y="1097"/>
              <a:ext cx="450" cy="3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 b="0">
                  <a:solidFill>
                    <a:srgbClr val="FFFF66"/>
                  </a:solidFill>
                  <a:cs typeface="+mn-cs"/>
                </a:rPr>
                <a:t>u[k]</a:t>
              </a:r>
              <a:endParaRPr lang="en-US">
                <a:solidFill>
                  <a:srgbClr val="FFFF66"/>
                </a:solidFill>
                <a:cs typeface="+mn-cs"/>
              </a:endParaRPr>
            </a:p>
          </p:txBody>
        </p:sp>
        <p:sp>
          <p:nvSpPr>
            <p:cNvPr id="140427" name="Line 139"/>
            <p:cNvSpPr>
              <a:spLocks noChangeShapeType="1"/>
            </p:cNvSpPr>
            <p:nvPr/>
          </p:nvSpPr>
          <p:spPr bwMode="auto">
            <a:xfrm>
              <a:off x="2624" y="2832"/>
              <a:ext cx="0" cy="48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0428" name="Oval 140"/>
            <p:cNvSpPr>
              <a:spLocks noChangeArrowheads="1"/>
            </p:cNvSpPr>
            <p:nvPr/>
          </p:nvSpPr>
          <p:spPr bwMode="auto">
            <a:xfrm>
              <a:off x="2480" y="3312"/>
              <a:ext cx="288" cy="287"/>
            </a:xfrm>
            <a:prstGeom prst="ellips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0429" name="Text Box 141"/>
            <p:cNvSpPr txBox="1">
              <a:spLocks noChangeArrowheads="1"/>
            </p:cNvSpPr>
            <p:nvPr/>
          </p:nvSpPr>
          <p:spPr bwMode="auto">
            <a:xfrm>
              <a:off x="2504" y="3304"/>
              <a:ext cx="240" cy="3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>
                  <a:solidFill>
                    <a:srgbClr val="FFFF66"/>
                  </a:solidFill>
                  <a:cs typeface="+mn-cs"/>
                </a:rPr>
                <a:t>+</a:t>
              </a:r>
            </a:p>
          </p:txBody>
        </p:sp>
        <p:sp>
          <p:nvSpPr>
            <p:cNvPr id="140430" name="Line 142"/>
            <p:cNvSpPr>
              <a:spLocks noChangeShapeType="1"/>
            </p:cNvSpPr>
            <p:nvPr/>
          </p:nvSpPr>
          <p:spPr bwMode="auto">
            <a:xfrm flipH="1">
              <a:off x="2767" y="3457"/>
              <a:ext cx="528" cy="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0435" name="Line 147"/>
            <p:cNvSpPr>
              <a:spLocks noChangeShapeType="1"/>
            </p:cNvSpPr>
            <p:nvPr/>
          </p:nvSpPr>
          <p:spPr bwMode="auto">
            <a:xfrm>
              <a:off x="3440" y="2832"/>
              <a:ext cx="0" cy="48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0436" name="Oval 148"/>
            <p:cNvSpPr>
              <a:spLocks noChangeArrowheads="1"/>
            </p:cNvSpPr>
            <p:nvPr/>
          </p:nvSpPr>
          <p:spPr bwMode="auto">
            <a:xfrm>
              <a:off x="3296" y="3312"/>
              <a:ext cx="288" cy="287"/>
            </a:xfrm>
            <a:prstGeom prst="ellips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0437" name="Text Box 149"/>
            <p:cNvSpPr txBox="1">
              <a:spLocks noChangeArrowheads="1"/>
            </p:cNvSpPr>
            <p:nvPr/>
          </p:nvSpPr>
          <p:spPr bwMode="auto">
            <a:xfrm>
              <a:off x="3320" y="3304"/>
              <a:ext cx="241" cy="3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>
                  <a:solidFill>
                    <a:srgbClr val="FFFF66"/>
                  </a:solidFill>
                  <a:cs typeface="+mn-cs"/>
                </a:rPr>
                <a:t>+</a:t>
              </a:r>
            </a:p>
          </p:txBody>
        </p:sp>
        <p:sp>
          <p:nvSpPr>
            <p:cNvPr id="140438" name="Line 150"/>
            <p:cNvSpPr>
              <a:spLocks noChangeShapeType="1"/>
            </p:cNvSpPr>
            <p:nvPr/>
          </p:nvSpPr>
          <p:spPr bwMode="auto">
            <a:xfrm flipH="1">
              <a:off x="3583" y="3457"/>
              <a:ext cx="480" cy="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0440" name="Oval 152"/>
            <p:cNvSpPr>
              <a:spLocks noChangeArrowheads="1"/>
            </p:cNvSpPr>
            <p:nvPr/>
          </p:nvSpPr>
          <p:spPr bwMode="auto">
            <a:xfrm>
              <a:off x="2719" y="2832"/>
              <a:ext cx="288" cy="288"/>
            </a:xfrm>
            <a:prstGeom prst="ellips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0441" name="Text Box 153"/>
            <p:cNvSpPr txBox="1">
              <a:spLocks noChangeArrowheads="1"/>
            </p:cNvSpPr>
            <p:nvPr/>
          </p:nvSpPr>
          <p:spPr bwMode="auto">
            <a:xfrm>
              <a:off x="2748" y="2818"/>
              <a:ext cx="236" cy="3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>
                  <a:solidFill>
                    <a:srgbClr val="FFFF66"/>
                  </a:solidFill>
                  <a:cs typeface="+mn-cs"/>
                </a:rPr>
                <a:t>x</a:t>
              </a:r>
            </a:p>
          </p:txBody>
        </p:sp>
        <p:sp>
          <p:nvSpPr>
            <p:cNvPr id="140442" name="Line 154"/>
            <p:cNvSpPr>
              <a:spLocks noChangeShapeType="1"/>
            </p:cNvSpPr>
            <p:nvPr/>
          </p:nvSpPr>
          <p:spPr bwMode="auto">
            <a:xfrm>
              <a:off x="3007" y="2976"/>
              <a:ext cx="144" cy="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triangl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0443" name="Line 155"/>
            <p:cNvSpPr>
              <a:spLocks noChangeShapeType="1"/>
            </p:cNvSpPr>
            <p:nvPr/>
          </p:nvSpPr>
          <p:spPr bwMode="auto">
            <a:xfrm>
              <a:off x="2863" y="3120"/>
              <a:ext cx="0" cy="479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0448" name="Oval 160"/>
            <p:cNvSpPr>
              <a:spLocks noChangeArrowheads="1"/>
            </p:cNvSpPr>
            <p:nvPr/>
          </p:nvSpPr>
          <p:spPr bwMode="auto">
            <a:xfrm>
              <a:off x="3535" y="2832"/>
              <a:ext cx="288" cy="288"/>
            </a:xfrm>
            <a:prstGeom prst="ellips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0449" name="Text Box 161"/>
            <p:cNvSpPr txBox="1">
              <a:spLocks noChangeArrowheads="1"/>
            </p:cNvSpPr>
            <p:nvPr/>
          </p:nvSpPr>
          <p:spPr bwMode="auto">
            <a:xfrm>
              <a:off x="3556" y="2818"/>
              <a:ext cx="236" cy="3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>
                  <a:solidFill>
                    <a:srgbClr val="FFFF66"/>
                  </a:solidFill>
                  <a:cs typeface="+mn-cs"/>
                </a:rPr>
                <a:t>x</a:t>
              </a:r>
            </a:p>
          </p:txBody>
        </p:sp>
        <p:sp>
          <p:nvSpPr>
            <p:cNvPr id="140450" name="Line 162"/>
            <p:cNvSpPr>
              <a:spLocks noChangeShapeType="1"/>
            </p:cNvSpPr>
            <p:nvPr/>
          </p:nvSpPr>
          <p:spPr bwMode="auto">
            <a:xfrm>
              <a:off x="3679" y="3120"/>
              <a:ext cx="0" cy="479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0453" name="Text Box 165"/>
            <p:cNvSpPr txBox="1">
              <a:spLocks noChangeArrowheads="1"/>
            </p:cNvSpPr>
            <p:nvPr/>
          </p:nvSpPr>
          <p:spPr bwMode="auto">
            <a:xfrm>
              <a:off x="3000" y="2728"/>
              <a:ext cx="349" cy="3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 b="0">
                  <a:solidFill>
                    <a:srgbClr val="FFFF66"/>
                  </a:solidFill>
                  <a:cs typeface="+mn-cs"/>
                </a:rPr>
                <a:t>b1</a:t>
              </a:r>
              <a:endParaRPr lang="en-US">
                <a:solidFill>
                  <a:srgbClr val="FFFF66"/>
                </a:solidFill>
                <a:cs typeface="+mn-cs"/>
              </a:endParaRPr>
            </a:p>
          </p:txBody>
        </p:sp>
        <p:sp>
          <p:nvSpPr>
            <p:cNvPr id="140463" name="Line 175"/>
            <p:cNvSpPr>
              <a:spLocks noChangeShapeType="1"/>
            </p:cNvSpPr>
            <p:nvPr/>
          </p:nvSpPr>
          <p:spPr bwMode="auto">
            <a:xfrm>
              <a:off x="4261" y="2832"/>
              <a:ext cx="0" cy="48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0464" name="Oval 176"/>
            <p:cNvSpPr>
              <a:spLocks noChangeArrowheads="1"/>
            </p:cNvSpPr>
            <p:nvPr/>
          </p:nvSpPr>
          <p:spPr bwMode="auto">
            <a:xfrm>
              <a:off x="4117" y="3312"/>
              <a:ext cx="288" cy="287"/>
            </a:xfrm>
            <a:prstGeom prst="ellips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0465" name="Text Box 177"/>
            <p:cNvSpPr txBox="1">
              <a:spLocks noChangeArrowheads="1"/>
            </p:cNvSpPr>
            <p:nvPr/>
          </p:nvSpPr>
          <p:spPr bwMode="auto">
            <a:xfrm>
              <a:off x="4141" y="3304"/>
              <a:ext cx="235" cy="3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>
                  <a:solidFill>
                    <a:srgbClr val="FFFF66"/>
                  </a:solidFill>
                  <a:cs typeface="+mn-cs"/>
                </a:rPr>
                <a:t>+</a:t>
              </a:r>
            </a:p>
          </p:txBody>
        </p:sp>
        <p:sp>
          <p:nvSpPr>
            <p:cNvPr id="140466" name="Line 178"/>
            <p:cNvSpPr>
              <a:spLocks noChangeShapeType="1"/>
            </p:cNvSpPr>
            <p:nvPr/>
          </p:nvSpPr>
          <p:spPr bwMode="auto">
            <a:xfrm flipH="1">
              <a:off x="4404" y="3456"/>
              <a:ext cx="667" cy="1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0468" name="Line 180"/>
            <p:cNvSpPr>
              <a:spLocks noChangeShapeType="1"/>
            </p:cNvSpPr>
            <p:nvPr/>
          </p:nvSpPr>
          <p:spPr bwMode="auto">
            <a:xfrm>
              <a:off x="3823" y="2976"/>
              <a:ext cx="144" cy="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triangl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0469" name="Text Box 181"/>
            <p:cNvSpPr txBox="1">
              <a:spLocks noChangeArrowheads="1"/>
            </p:cNvSpPr>
            <p:nvPr/>
          </p:nvSpPr>
          <p:spPr bwMode="auto">
            <a:xfrm>
              <a:off x="3815" y="2728"/>
              <a:ext cx="345" cy="3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 b="0">
                  <a:solidFill>
                    <a:srgbClr val="FFFF66"/>
                  </a:solidFill>
                  <a:cs typeface="+mn-cs"/>
                </a:rPr>
                <a:t>b2</a:t>
              </a:r>
              <a:endParaRPr lang="en-US">
                <a:solidFill>
                  <a:srgbClr val="FFFF66"/>
                </a:solidFill>
                <a:cs typeface="+mn-cs"/>
              </a:endParaRPr>
            </a:p>
          </p:txBody>
        </p:sp>
        <p:sp>
          <p:nvSpPr>
            <p:cNvPr id="140471" name="Oval 183"/>
            <p:cNvSpPr>
              <a:spLocks noChangeArrowheads="1"/>
            </p:cNvSpPr>
            <p:nvPr/>
          </p:nvSpPr>
          <p:spPr bwMode="auto">
            <a:xfrm>
              <a:off x="4356" y="2832"/>
              <a:ext cx="288" cy="288"/>
            </a:xfrm>
            <a:prstGeom prst="ellips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0472" name="Text Box 184"/>
            <p:cNvSpPr txBox="1">
              <a:spLocks noChangeArrowheads="1"/>
            </p:cNvSpPr>
            <p:nvPr/>
          </p:nvSpPr>
          <p:spPr bwMode="auto">
            <a:xfrm>
              <a:off x="4398" y="2824"/>
              <a:ext cx="236" cy="3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>
                  <a:solidFill>
                    <a:srgbClr val="FFFF66"/>
                  </a:solidFill>
                  <a:cs typeface="+mn-cs"/>
                </a:rPr>
                <a:t>x</a:t>
              </a:r>
            </a:p>
          </p:txBody>
        </p:sp>
        <p:sp>
          <p:nvSpPr>
            <p:cNvPr id="140481" name="Line 193"/>
            <p:cNvSpPr>
              <a:spLocks noChangeShapeType="1"/>
            </p:cNvSpPr>
            <p:nvPr/>
          </p:nvSpPr>
          <p:spPr bwMode="auto">
            <a:xfrm flipH="1">
              <a:off x="1392" y="3456"/>
              <a:ext cx="271" cy="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grpSp>
          <p:nvGrpSpPr>
            <p:cNvPr id="63528" name="Group 194"/>
            <p:cNvGrpSpPr>
              <a:grpSpLocks/>
            </p:cNvGrpSpPr>
            <p:nvPr/>
          </p:nvGrpSpPr>
          <p:grpSpPr bwMode="auto">
            <a:xfrm>
              <a:off x="1664" y="3303"/>
              <a:ext cx="288" cy="304"/>
              <a:chOff x="1585" y="2823"/>
              <a:chExt cx="288" cy="304"/>
            </a:xfrm>
          </p:grpSpPr>
          <p:sp>
            <p:nvSpPr>
              <p:cNvPr id="140483" name="Oval 195"/>
              <p:cNvSpPr>
                <a:spLocks noChangeArrowheads="1"/>
              </p:cNvSpPr>
              <p:nvPr/>
            </p:nvSpPr>
            <p:spPr bwMode="auto">
              <a:xfrm>
                <a:off x="1585" y="2831"/>
                <a:ext cx="288" cy="286"/>
              </a:xfrm>
              <a:prstGeom prst="ellipse">
                <a:avLst/>
              </a:prstGeom>
              <a:noFill/>
              <a:ln w="9525">
                <a:solidFill>
                  <a:srgbClr val="FFFF66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40484" name="Text Box 196"/>
              <p:cNvSpPr txBox="1">
                <a:spLocks noChangeArrowheads="1"/>
              </p:cNvSpPr>
              <p:nvPr/>
            </p:nvSpPr>
            <p:spPr bwMode="auto">
              <a:xfrm>
                <a:off x="1613" y="2823"/>
                <a:ext cx="237" cy="3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>
                    <a:solidFill>
                      <a:srgbClr val="FFFF66"/>
                    </a:solidFill>
                    <a:cs typeface="+mn-cs"/>
                  </a:rPr>
                  <a:t>+</a:t>
                </a:r>
              </a:p>
            </p:txBody>
          </p:sp>
        </p:grpSp>
        <p:sp>
          <p:nvSpPr>
            <p:cNvPr id="140490" name="Line 202"/>
            <p:cNvSpPr>
              <a:spLocks noChangeShapeType="1"/>
            </p:cNvSpPr>
            <p:nvPr/>
          </p:nvSpPr>
          <p:spPr bwMode="auto">
            <a:xfrm flipH="1">
              <a:off x="1951" y="3457"/>
              <a:ext cx="485" cy="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0491" name="Text Box 203"/>
            <p:cNvSpPr txBox="1">
              <a:spLocks noChangeArrowheads="1"/>
            </p:cNvSpPr>
            <p:nvPr/>
          </p:nvSpPr>
          <p:spPr bwMode="auto">
            <a:xfrm>
              <a:off x="2182" y="2728"/>
              <a:ext cx="346" cy="3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 b="0">
                  <a:solidFill>
                    <a:srgbClr val="FFFF66"/>
                  </a:solidFill>
                  <a:cs typeface="+mn-cs"/>
                </a:rPr>
                <a:t>b0</a:t>
              </a:r>
              <a:endParaRPr lang="en-US">
                <a:solidFill>
                  <a:srgbClr val="FFFF66"/>
                </a:solidFill>
                <a:cs typeface="+mn-cs"/>
              </a:endParaRPr>
            </a:p>
          </p:txBody>
        </p:sp>
        <p:grpSp>
          <p:nvGrpSpPr>
            <p:cNvPr id="63531" name="Group 205"/>
            <p:cNvGrpSpPr>
              <a:grpSpLocks/>
            </p:cNvGrpSpPr>
            <p:nvPr/>
          </p:nvGrpSpPr>
          <p:grpSpPr bwMode="auto">
            <a:xfrm>
              <a:off x="1903" y="2823"/>
              <a:ext cx="288" cy="304"/>
              <a:chOff x="1824" y="2343"/>
              <a:chExt cx="288" cy="304"/>
            </a:xfrm>
          </p:grpSpPr>
          <p:sp>
            <p:nvSpPr>
              <p:cNvPr id="140494" name="Oval 206"/>
              <p:cNvSpPr>
                <a:spLocks noChangeArrowheads="1"/>
              </p:cNvSpPr>
              <p:nvPr/>
            </p:nvSpPr>
            <p:spPr bwMode="auto">
              <a:xfrm>
                <a:off x="1824" y="2352"/>
                <a:ext cx="288" cy="285"/>
              </a:xfrm>
              <a:prstGeom prst="ellipse">
                <a:avLst/>
              </a:prstGeom>
              <a:noFill/>
              <a:ln w="9525">
                <a:solidFill>
                  <a:srgbClr val="FFFF66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40495" name="Text Box 207"/>
              <p:cNvSpPr txBox="1">
                <a:spLocks noChangeArrowheads="1"/>
              </p:cNvSpPr>
              <p:nvPr/>
            </p:nvSpPr>
            <p:spPr bwMode="auto">
              <a:xfrm>
                <a:off x="1851" y="2343"/>
                <a:ext cx="234" cy="3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>
                    <a:solidFill>
                      <a:srgbClr val="FFFF66"/>
                    </a:solidFill>
                    <a:cs typeface="+mn-cs"/>
                  </a:rPr>
                  <a:t>x</a:t>
                </a:r>
              </a:p>
            </p:txBody>
          </p:sp>
        </p:grpSp>
        <p:sp>
          <p:nvSpPr>
            <p:cNvPr id="140496" name="Line 208"/>
            <p:cNvSpPr>
              <a:spLocks noChangeShapeType="1"/>
            </p:cNvSpPr>
            <p:nvPr/>
          </p:nvSpPr>
          <p:spPr bwMode="auto">
            <a:xfrm>
              <a:off x="2191" y="2976"/>
              <a:ext cx="144" cy="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triangl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0497" name="Line 209"/>
            <p:cNvSpPr>
              <a:spLocks noChangeShapeType="1"/>
            </p:cNvSpPr>
            <p:nvPr/>
          </p:nvSpPr>
          <p:spPr bwMode="auto">
            <a:xfrm>
              <a:off x="2047" y="3120"/>
              <a:ext cx="0" cy="479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0512" name="Line 224"/>
            <p:cNvSpPr>
              <a:spLocks noChangeShapeType="1"/>
            </p:cNvSpPr>
            <p:nvPr/>
          </p:nvSpPr>
          <p:spPr bwMode="auto">
            <a:xfrm flipH="1">
              <a:off x="5076" y="2832"/>
              <a:ext cx="1" cy="625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0514" name="Text Box 226"/>
            <p:cNvSpPr txBox="1">
              <a:spLocks noChangeArrowheads="1"/>
            </p:cNvSpPr>
            <p:nvPr/>
          </p:nvSpPr>
          <p:spPr bwMode="auto">
            <a:xfrm>
              <a:off x="4631" y="2728"/>
              <a:ext cx="349" cy="3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 b="0">
                  <a:solidFill>
                    <a:srgbClr val="FFFF66"/>
                  </a:solidFill>
                  <a:cs typeface="+mn-cs"/>
                </a:rPr>
                <a:t>b3</a:t>
              </a:r>
              <a:endParaRPr lang="en-US">
                <a:solidFill>
                  <a:srgbClr val="FFFF66"/>
                </a:solidFill>
                <a:cs typeface="+mn-cs"/>
              </a:endParaRPr>
            </a:p>
          </p:txBody>
        </p:sp>
        <p:sp>
          <p:nvSpPr>
            <p:cNvPr id="140515" name="Line 227"/>
            <p:cNvSpPr>
              <a:spLocks noChangeShapeType="1"/>
            </p:cNvSpPr>
            <p:nvPr/>
          </p:nvSpPr>
          <p:spPr bwMode="auto">
            <a:xfrm>
              <a:off x="4639" y="2976"/>
              <a:ext cx="144" cy="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triangl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0516" name="Line 228"/>
            <p:cNvSpPr>
              <a:spLocks noChangeShapeType="1"/>
            </p:cNvSpPr>
            <p:nvPr/>
          </p:nvSpPr>
          <p:spPr bwMode="auto">
            <a:xfrm>
              <a:off x="4495" y="3120"/>
              <a:ext cx="0" cy="479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0517" name="Oval 229"/>
            <p:cNvSpPr>
              <a:spLocks noChangeArrowheads="1"/>
            </p:cNvSpPr>
            <p:nvPr/>
          </p:nvSpPr>
          <p:spPr bwMode="auto">
            <a:xfrm>
              <a:off x="5124" y="2831"/>
              <a:ext cx="288" cy="288"/>
            </a:xfrm>
            <a:prstGeom prst="ellips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0518" name="Text Box 230"/>
            <p:cNvSpPr txBox="1">
              <a:spLocks noChangeArrowheads="1"/>
            </p:cNvSpPr>
            <p:nvPr/>
          </p:nvSpPr>
          <p:spPr bwMode="auto">
            <a:xfrm>
              <a:off x="5159" y="2824"/>
              <a:ext cx="236" cy="3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>
                  <a:solidFill>
                    <a:srgbClr val="FFFF66"/>
                  </a:solidFill>
                  <a:cs typeface="+mn-cs"/>
                </a:rPr>
                <a:t>x</a:t>
              </a:r>
            </a:p>
          </p:txBody>
        </p:sp>
        <p:sp>
          <p:nvSpPr>
            <p:cNvPr id="140519" name="Line 231"/>
            <p:cNvSpPr>
              <a:spLocks noChangeShapeType="1"/>
            </p:cNvSpPr>
            <p:nvPr/>
          </p:nvSpPr>
          <p:spPr bwMode="auto">
            <a:xfrm>
              <a:off x="5412" y="2976"/>
              <a:ext cx="144" cy="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triangl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0520" name="Line 232"/>
            <p:cNvSpPr>
              <a:spLocks noChangeShapeType="1"/>
            </p:cNvSpPr>
            <p:nvPr/>
          </p:nvSpPr>
          <p:spPr bwMode="auto">
            <a:xfrm flipH="1">
              <a:off x="5263" y="3120"/>
              <a:ext cx="1" cy="625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0522" name="Text Box 234"/>
            <p:cNvSpPr txBox="1">
              <a:spLocks noChangeArrowheads="1"/>
            </p:cNvSpPr>
            <p:nvPr/>
          </p:nvSpPr>
          <p:spPr bwMode="auto">
            <a:xfrm>
              <a:off x="5399" y="2728"/>
              <a:ext cx="349" cy="3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 b="0">
                  <a:solidFill>
                    <a:srgbClr val="FFFF66"/>
                  </a:solidFill>
                  <a:cs typeface="+mn-cs"/>
                </a:rPr>
                <a:t>b4</a:t>
              </a:r>
              <a:endParaRPr lang="en-US">
                <a:solidFill>
                  <a:srgbClr val="FFFF66"/>
                </a:solidFill>
                <a:cs typeface="+mn-cs"/>
              </a:endParaRPr>
            </a:p>
          </p:txBody>
        </p:sp>
        <p:sp>
          <p:nvSpPr>
            <p:cNvPr id="140476" name="Oval 188"/>
            <p:cNvSpPr>
              <a:spLocks noChangeArrowheads="1"/>
            </p:cNvSpPr>
            <p:nvPr/>
          </p:nvSpPr>
          <p:spPr bwMode="auto">
            <a:xfrm>
              <a:off x="1663" y="2542"/>
              <a:ext cx="288" cy="288"/>
            </a:xfrm>
            <a:prstGeom prst="ellips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0477" name="Text Box 189"/>
            <p:cNvSpPr txBox="1">
              <a:spLocks noChangeArrowheads="1"/>
            </p:cNvSpPr>
            <p:nvPr/>
          </p:nvSpPr>
          <p:spPr bwMode="auto">
            <a:xfrm>
              <a:off x="1691" y="2535"/>
              <a:ext cx="236" cy="3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>
                  <a:solidFill>
                    <a:srgbClr val="FFFF66"/>
                  </a:solidFill>
                  <a:cs typeface="+mn-cs"/>
                </a:rPr>
                <a:t>x</a:t>
              </a:r>
            </a:p>
          </p:txBody>
        </p:sp>
        <p:sp>
          <p:nvSpPr>
            <p:cNvPr id="140424" name="Oval 136"/>
            <p:cNvSpPr>
              <a:spLocks noChangeArrowheads="1"/>
            </p:cNvSpPr>
            <p:nvPr/>
          </p:nvSpPr>
          <p:spPr bwMode="auto">
            <a:xfrm>
              <a:off x="2479" y="2543"/>
              <a:ext cx="288" cy="288"/>
            </a:xfrm>
            <a:prstGeom prst="ellips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0425" name="Text Box 137"/>
            <p:cNvSpPr txBox="1">
              <a:spLocks noChangeArrowheads="1"/>
            </p:cNvSpPr>
            <p:nvPr/>
          </p:nvSpPr>
          <p:spPr bwMode="auto">
            <a:xfrm>
              <a:off x="2508" y="2536"/>
              <a:ext cx="236" cy="3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>
                  <a:solidFill>
                    <a:srgbClr val="FFFF66"/>
                  </a:solidFill>
                  <a:cs typeface="+mn-cs"/>
                </a:rPr>
                <a:t>x</a:t>
              </a:r>
            </a:p>
          </p:txBody>
        </p:sp>
        <p:sp>
          <p:nvSpPr>
            <p:cNvPr id="140431" name="Oval 143"/>
            <p:cNvSpPr>
              <a:spLocks noChangeArrowheads="1"/>
            </p:cNvSpPr>
            <p:nvPr/>
          </p:nvSpPr>
          <p:spPr bwMode="auto">
            <a:xfrm>
              <a:off x="3295" y="2543"/>
              <a:ext cx="288" cy="288"/>
            </a:xfrm>
            <a:prstGeom prst="ellips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0432" name="Text Box 144"/>
            <p:cNvSpPr txBox="1">
              <a:spLocks noChangeArrowheads="1"/>
            </p:cNvSpPr>
            <p:nvPr/>
          </p:nvSpPr>
          <p:spPr bwMode="auto">
            <a:xfrm>
              <a:off x="3323" y="2536"/>
              <a:ext cx="236" cy="3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>
                  <a:solidFill>
                    <a:srgbClr val="FFFF66"/>
                  </a:solidFill>
                  <a:cs typeface="+mn-cs"/>
                </a:rPr>
                <a:t>x</a:t>
              </a:r>
            </a:p>
          </p:txBody>
        </p:sp>
        <p:sp>
          <p:nvSpPr>
            <p:cNvPr id="140433" name="Line 145"/>
            <p:cNvSpPr>
              <a:spLocks noChangeShapeType="1"/>
            </p:cNvSpPr>
            <p:nvPr/>
          </p:nvSpPr>
          <p:spPr bwMode="auto">
            <a:xfrm>
              <a:off x="3152" y="2688"/>
              <a:ext cx="144" cy="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0459" name="Oval 171"/>
            <p:cNvSpPr>
              <a:spLocks noChangeArrowheads="1"/>
            </p:cNvSpPr>
            <p:nvPr/>
          </p:nvSpPr>
          <p:spPr bwMode="auto">
            <a:xfrm>
              <a:off x="4116" y="2543"/>
              <a:ext cx="288" cy="288"/>
            </a:xfrm>
            <a:prstGeom prst="ellips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0460" name="Text Box 172"/>
            <p:cNvSpPr txBox="1">
              <a:spLocks noChangeArrowheads="1"/>
            </p:cNvSpPr>
            <p:nvPr/>
          </p:nvSpPr>
          <p:spPr bwMode="auto">
            <a:xfrm>
              <a:off x="4145" y="2536"/>
              <a:ext cx="236" cy="3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>
                  <a:solidFill>
                    <a:srgbClr val="FFFF66"/>
                  </a:solidFill>
                  <a:cs typeface="+mn-cs"/>
                </a:rPr>
                <a:t>x</a:t>
              </a:r>
            </a:p>
          </p:txBody>
        </p:sp>
        <p:sp>
          <p:nvSpPr>
            <p:cNvPr id="140461" name="Line 173"/>
            <p:cNvSpPr>
              <a:spLocks noChangeShapeType="1"/>
            </p:cNvSpPr>
            <p:nvPr/>
          </p:nvSpPr>
          <p:spPr bwMode="auto">
            <a:xfrm>
              <a:off x="3973" y="2688"/>
              <a:ext cx="144" cy="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0489" name="Line 201"/>
            <p:cNvSpPr>
              <a:spLocks noChangeShapeType="1"/>
            </p:cNvSpPr>
            <p:nvPr/>
          </p:nvSpPr>
          <p:spPr bwMode="auto">
            <a:xfrm>
              <a:off x="2335" y="2688"/>
              <a:ext cx="144" cy="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0508" name="Oval 220"/>
            <p:cNvSpPr>
              <a:spLocks noChangeArrowheads="1"/>
            </p:cNvSpPr>
            <p:nvPr/>
          </p:nvSpPr>
          <p:spPr bwMode="auto">
            <a:xfrm>
              <a:off x="4933" y="2543"/>
              <a:ext cx="287" cy="288"/>
            </a:xfrm>
            <a:prstGeom prst="ellips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0509" name="Text Box 221"/>
            <p:cNvSpPr txBox="1">
              <a:spLocks noChangeArrowheads="1"/>
            </p:cNvSpPr>
            <p:nvPr/>
          </p:nvSpPr>
          <p:spPr bwMode="auto">
            <a:xfrm>
              <a:off x="4960" y="2536"/>
              <a:ext cx="236" cy="3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>
                  <a:solidFill>
                    <a:srgbClr val="FFFF66"/>
                  </a:solidFill>
                  <a:cs typeface="+mn-cs"/>
                </a:rPr>
                <a:t>x</a:t>
              </a:r>
            </a:p>
          </p:txBody>
        </p:sp>
        <p:sp>
          <p:nvSpPr>
            <p:cNvPr id="140510" name="Line 222"/>
            <p:cNvSpPr>
              <a:spLocks noChangeShapeType="1"/>
            </p:cNvSpPr>
            <p:nvPr/>
          </p:nvSpPr>
          <p:spPr bwMode="auto">
            <a:xfrm>
              <a:off x="4788" y="2688"/>
              <a:ext cx="144" cy="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grpSp>
          <p:nvGrpSpPr>
            <p:cNvPr id="63557" name="Group 129"/>
            <p:cNvGrpSpPr>
              <a:grpSpLocks/>
            </p:cNvGrpSpPr>
            <p:nvPr/>
          </p:nvGrpSpPr>
          <p:grpSpPr bwMode="auto">
            <a:xfrm>
              <a:off x="2976" y="2064"/>
              <a:ext cx="288" cy="288"/>
              <a:chOff x="1008" y="2092"/>
              <a:chExt cx="288" cy="288"/>
            </a:xfrm>
          </p:grpSpPr>
          <p:sp>
            <p:nvSpPr>
              <p:cNvPr id="140418" name="Rectangle 130"/>
              <p:cNvSpPr>
                <a:spLocks noChangeArrowheads="1"/>
              </p:cNvSpPr>
              <p:nvPr/>
            </p:nvSpPr>
            <p:spPr bwMode="auto">
              <a:xfrm>
                <a:off x="1008" y="2092"/>
                <a:ext cx="288" cy="288"/>
              </a:xfrm>
              <a:prstGeom prst="rect">
                <a:avLst/>
              </a:prstGeom>
              <a:noFill/>
              <a:ln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graphicFrame>
            <p:nvGraphicFramePr>
              <p:cNvPr id="63646" name="Object 131"/>
              <p:cNvGraphicFramePr>
                <a:graphicFrameLocks noChangeAspect="1"/>
              </p:cNvGraphicFramePr>
              <p:nvPr/>
            </p:nvGraphicFramePr>
            <p:xfrm>
              <a:off x="1056" y="2112"/>
              <a:ext cx="208" cy="24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64012" name="Equation" r:id="rId3" imgW="139579" imgH="164957" progId="Equation.3">
                      <p:embed/>
                    </p:oleObj>
                  </mc:Choice>
                  <mc:Fallback>
                    <p:oleObj name="Equation" r:id="rId3" imgW="139579" imgH="164957" progId="Equation.3">
                      <p:embed/>
                      <p:pic>
                        <p:nvPicPr>
                          <p:cNvPr id="0" name="Object 131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056" y="2112"/>
                            <a:ext cx="208" cy="244"/>
                          </a:xfrm>
                          <a:prstGeom prst="rect">
                            <a:avLst/>
                          </a:prstGeom>
                          <a:solidFill>
                            <a:srgbClr val="FFFF66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140421" name="Line 133"/>
            <p:cNvSpPr>
              <a:spLocks noChangeShapeType="1"/>
            </p:cNvSpPr>
            <p:nvPr/>
          </p:nvSpPr>
          <p:spPr bwMode="auto">
            <a:xfrm>
              <a:off x="2448" y="2208"/>
              <a:ext cx="528" cy="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0439" name="Line 151"/>
            <p:cNvSpPr>
              <a:spLocks noChangeShapeType="1"/>
            </p:cNvSpPr>
            <p:nvPr/>
          </p:nvSpPr>
          <p:spPr bwMode="auto">
            <a:xfrm>
              <a:off x="3265" y="2208"/>
              <a:ext cx="527" cy="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grpSp>
          <p:nvGrpSpPr>
            <p:cNvPr id="63560" name="Group 167"/>
            <p:cNvGrpSpPr>
              <a:grpSpLocks/>
            </p:cNvGrpSpPr>
            <p:nvPr/>
          </p:nvGrpSpPr>
          <p:grpSpPr bwMode="auto">
            <a:xfrm>
              <a:off x="3792" y="2064"/>
              <a:ext cx="288" cy="288"/>
              <a:chOff x="1008" y="2092"/>
              <a:chExt cx="288" cy="288"/>
            </a:xfrm>
          </p:grpSpPr>
          <p:sp>
            <p:nvSpPr>
              <p:cNvPr id="140456" name="Rectangle 168"/>
              <p:cNvSpPr>
                <a:spLocks noChangeArrowheads="1"/>
              </p:cNvSpPr>
              <p:nvPr/>
            </p:nvSpPr>
            <p:spPr bwMode="auto">
              <a:xfrm>
                <a:off x="1008" y="2092"/>
                <a:ext cx="288" cy="288"/>
              </a:xfrm>
              <a:prstGeom prst="rect">
                <a:avLst/>
              </a:prstGeom>
              <a:noFill/>
              <a:ln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graphicFrame>
            <p:nvGraphicFramePr>
              <p:cNvPr id="63644" name="Object 169"/>
              <p:cNvGraphicFramePr>
                <a:graphicFrameLocks noChangeAspect="1"/>
              </p:cNvGraphicFramePr>
              <p:nvPr/>
            </p:nvGraphicFramePr>
            <p:xfrm>
              <a:off x="1056" y="2112"/>
              <a:ext cx="208" cy="24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64013" name="Equation" r:id="rId5" imgW="139579" imgH="164957" progId="Equation.3">
                      <p:embed/>
                    </p:oleObj>
                  </mc:Choice>
                  <mc:Fallback>
                    <p:oleObj name="Equation" r:id="rId5" imgW="139579" imgH="164957" progId="Equation.3">
                      <p:embed/>
                      <p:pic>
                        <p:nvPicPr>
                          <p:cNvPr id="0" name="Object 169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056" y="2112"/>
                            <a:ext cx="208" cy="244"/>
                          </a:xfrm>
                          <a:prstGeom prst="rect">
                            <a:avLst/>
                          </a:prstGeom>
                          <a:solidFill>
                            <a:srgbClr val="FFFF66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140467" name="Line 179"/>
            <p:cNvSpPr>
              <a:spLocks noChangeShapeType="1"/>
            </p:cNvSpPr>
            <p:nvPr/>
          </p:nvSpPr>
          <p:spPr bwMode="auto">
            <a:xfrm>
              <a:off x="4080" y="2208"/>
              <a:ext cx="528" cy="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grpSp>
          <p:nvGrpSpPr>
            <p:cNvPr id="63562" name="Group 197"/>
            <p:cNvGrpSpPr>
              <a:grpSpLocks/>
            </p:cNvGrpSpPr>
            <p:nvPr/>
          </p:nvGrpSpPr>
          <p:grpSpPr bwMode="auto">
            <a:xfrm>
              <a:off x="2160" y="2064"/>
              <a:ext cx="288" cy="288"/>
              <a:chOff x="1008" y="2092"/>
              <a:chExt cx="288" cy="288"/>
            </a:xfrm>
          </p:grpSpPr>
          <p:sp>
            <p:nvSpPr>
              <p:cNvPr id="140486" name="Rectangle 198"/>
              <p:cNvSpPr>
                <a:spLocks noChangeArrowheads="1"/>
              </p:cNvSpPr>
              <p:nvPr/>
            </p:nvSpPr>
            <p:spPr bwMode="auto">
              <a:xfrm>
                <a:off x="1008" y="2092"/>
                <a:ext cx="288" cy="288"/>
              </a:xfrm>
              <a:prstGeom prst="rect">
                <a:avLst/>
              </a:prstGeom>
              <a:noFill/>
              <a:ln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graphicFrame>
            <p:nvGraphicFramePr>
              <p:cNvPr id="63642" name="Object 199"/>
              <p:cNvGraphicFramePr>
                <a:graphicFrameLocks noChangeAspect="1"/>
              </p:cNvGraphicFramePr>
              <p:nvPr/>
            </p:nvGraphicFramePr>
            <p:xfrm>
              <a:off x="1056" y="2112"/>
              <a:ext cx="208" cy="24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64014" name="Equation" r:id="rId6" imgW="139579" imgH="164957" progId="Equation.3">
                      <p:embed/>
                    </p:oleObj>
                  </mc:Choice>
                  <mc:Fallback>
                    <p:oleObj name="Equation" r:id="rId6" imgW="139579" imgH="164957" progId="Equation.3">
                      <p:embed/>
                      <p:pic>
                        <p:nvPicPr>
                          <p:cNvPr id="0" name="Object 199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056" y="2112"/>
                            <a:ext cx="208" cy="244"/>
                          </a:xfrm>
                          <a:prstGeom prst="rect">
                            <a:avLst/>
                          </a:prstGeom>
                          <a:solidFill>
                            <a:srgbClr val="FFFF66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140488" name="Line 200"/>
            <p:cNvSpPr>
              <a:spLocks noChangeShapeType="1"/>
            </p:cNvSpPr>
            <p:nvPr/>
          </p:nvSpPr>
          <p:spPr bwMode="auto">
            <a:xfrm>
              <a:off x="1824" y="2208"/>
              <a:ext cx="336" cy="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grpSp>
          <p:nvGrpSpPr>
            <p:cNvPr id="63564" name="Group 216"/>
            <p:cNvGrpSpPr>
              <a:grpSpLocks/>
            </p:cNvGrpSpPr>
            <p:nvPr/>
          </p:nvGrpSpPr>
          <p:grpSpPr bwMode="auto">
            <a:xfrm>
              <a:off x="4608" y="2064"/>
              <a:ext cx="288" cy="288"/>
              <a:chOff x="1008" y="2092"/>
              <a:chExt cx="288" cy="288"/>
            </a:xfrm>
          </p:grpSpPr>
          <p:sp>
            <p:nvSpPr>
              <p:cNvPr id="140505" name="Rectangle 217"/>
              <p:cNvSpPr>
                <a:spLocks noChangeArrowheads="1"/>
              </p:cNvSpPr>
              <p:nvPr/>
            </p:nvSpPr>
            <p:spPr bwMode="auto">
              <a:xfrm>
                <a:off x="1008" y="2092"/>
                <a:ext cx="288" cy="288"/>
              </a:xfrm>
              <a:prstGeom prst="rect">
                <a:avLst/>
              </a:prstGeom>
              <a:noFill/>
              <a:ln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graphicFrame>
            <p:nvGraphicFramePr>
              <p:cNvPr id="63640" name="Object 218"/>
              <p:cNvGraphicFramePr>
                <a:graphicFrameLocks noChangeAspect="1"/>
              </p:cNvGraphicFramePr>
              <p:nvPr/>
            </p:nvGraphicFramePr>
            <p:xfrm>
              <a:off x="1056" y="2112"/>
              <a:ext cx="208" cy="24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64015" name="Equation" r:id="rId7" imgW="139579" imgH="164957" progId="Equation.3">
                      <p:embed/>
                    </p:oleObj>
                  </mc:Choice>
                  <mc:Fallback>
                    <p:oleObj name="Equation" r:id="rId7" imgW="139579" imgH="164957" progId="Equation.3">
                      <p:embed/>
                      <p:pic>
                        <p:nvPicPr>
                          <p:cNvPr id="0" name="Object 218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056" y="2112"/>
                            <a:ext cx="208" cy="244"/>
                          </a:xfrm>
                          <a:prstGeom prst="rect">
                            <a:avLst/>
                          </a:prstGeom>
                          <a:solidFill>
                            <a:srgbClr val="FFFF66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140513" name="Line 225"/>
            <p:cNvSpPr>
              <a:spLocks noChangeShapeType="1"/>
            </p:cNvSpPr>
            <p:nvPr/>
          </p:nvSpPr>
          <p:spPr bwMode="auto">
            <a:xfrm>
              <a:off x="4897" y="2208"/>
              <a:ext cx="383" cy="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0533" name="Oval 245"/>
            <p:cNvSpPr>
              <a:spLocks noChangeArrowheads="1"/>
            </p:cNvSpPr>
            <p:nvPr/>
          </p:nvSpPr>
          <p:spPr bwMode="auto">
            <a:xfrm>
              <a:off x="2485" y="1583"/>
              <a:ext cx="288" cy="288"/>
            </a:xfrm>
            <a:prstGeom prst="ellips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0534" name="Text Box 246"/>
            <p:cNvSpPr txBox="1">
              <a:spLocks noChangeArrowheads="1"/>
            </p:cNvSpPr>
            <p:nvPr/>
          </p:nvSpPr>
          <p:spPr bwMode="auto">
            <a:xfrm>
              <a:off x="2513" y="1577"/>
              <a:ext cx="236" cy="3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>
                  <a:solidFill>
                    <a:srgbClr val="FFFF66"/>
                  </a:solidFill>
                  <a:cs typeface="+mn-cs"/>
                </a:rPr>
                <a:t>x</a:t>
              </a:r>
            </a:p>
          </p:txBody>
        </p:sp>
        <p:sp>
          <p:nvSpPr>
            <p:cNvPr id="140535" name="Text Box 247"/>
            <p:cNvSpPr txBox="1">
              <a:spLocks noChangeArrowheads="1"/>
            </p:cNvSpPr>
            <p:nvPr/>
          </p:nvSpPr>
          <p:spPr bwMode="auto">
            <a:xfrm>
              <a:off x="2189" y="1482"/>
              <a:ext cx="349" cy="3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 b="0">
                  <a:solidFill>
                    <a:srgbClr val="FFFF66"/>
                  </a:solidFill>
                  <a:cs typeface="+mn-cs"/>
                </a:rPr>
                <a:t>a1</a:t>
              </a:r>
              <a:endParaRPr lang="en-US">
                <a:solidFill>
                  <a:srgbClr val="FFFF66"/>
                </a:solidFill>
                <a:cs typeface="+mn-cs"/>
              </a:endParaRPr>
            </a:p>
          </p:txBody>
        </p:sp>
        <p:sp>
          <p:nvSpPr>
            <p:cNvPr id="140536" name="Oval 248"/>
            <p:cNvSpPr>
              <a:spLocks noChangeArrowheads="1"/>
            </p:cNvSpPr>
            <p:nvPr/>
          </p:nvSpPr>
          <p:spPr bwMode="auto">
            <a:xfrm>
              <a:off x="3301" y="1583"/>
              <a:ext cx="288" cy="288"/>
            </a:xfrm>
            <a:prstGeom prst="ellips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0537" name="Text Box 249"/>
            <p:cNvSpPr txBox="1">
              <a:spLocks noChangeArrowheads="1"/>
            </p:cNvSpPr>
            <p:nvPr/>
          </p:nvSpPr>
          <p:spPr bwMode="auto">
            <a:xfrm>
              <a:off x="3329" y="1577"/>
              <a:ext cx="236" cy="3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>
                  <a:solidFill>
                    <a:srgbClr val="FFFF66"/>
                  </a:solidFill>
                  <a:cs typeface="+mn-cs"/>
                </a:rPr>
                <a:t>x</a:t>
              </a:r>
            </a:p>
          </p:txBody>
        </p:sp>
        <p:sp>
          <p:nvSpPr>
            <p:cNvPr id="140538" name="Line 250"/>
            <p:cNvSpPr>
              <a:spLocks noChangeShapeType="1"/>
            </p:cNvSpPr>
            <p:nvPr/>
          </p:nvSpPr>
          <p:spPr bwMode="auto">
            <a:xfrm>
              <a:off x="3158" y="1728"/>
              <a:ext cx="144" cy="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0539" name="Text Box 251"/>
            <p:cNvSpPr txBox="1">
              <a:spLocks noChangeArrowheads="1"/>
            </p:cNvSpPr>
            <p:nvPr/>
          </p:nvSpPr>
          <p:spPr bwMode="auto">
            <a:xfrm>
              <a:off x="3005" y="1482"/>
              <a:ext cx="348" cy="3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 b="0">
                  <a:solidFill>
                    <a:srgbClr val="FFFF66"/>
                  </a:solidFill>
                  <a:cs typeface="+mn-cs"/>
                </a:rPr>
                <a:t>a2</a:t>
              </a:r>
              <a:endParaRPr lang="en-US">
                <a:solidFill>
                  <a:srgbClr val="FFFF66"/>
                </a:solidFill>
                <a:cs typeface="+mn-cs"/>
              </a:endParaRPr>
            </a:p>
          </p:txBody>
        </p:sp>
        <p:sp>
          <p:nvSpPr>
            <p:cNvPr id="140540" name="Oval 252"/>
            <p:cNvSpPr>
              <a:spLocks noChangeArrowheads="1"/>
            </p:cNvSpPr>
            <p:nvPr/>
          </p:nvSpPr>
          <p:spPr bwMode="auto">
            <a:xfrm>
              <a:off x="4122" y="1583"/>
              <a:ext cx="288" cy="288"/>
            </a:xfrm>
            <a:prstGeom prst="ellips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0541" name="Text Box 253"/>
            <p:cNvSpPr txBox="1">
              <a:spLocks noChangeArrowheads="1"/>
            </p:cNvSpPr>
            <p:nvPr/>
          </p:nvSpPr>
          <p:spPr bwMode="auto">
            <a:xfrm>
              <a:off x="4150" y="1577"/>
              <a:ext cx="236" cy="3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>
                  <a:solidFill>
                    <a:srgbClr val="FFFF66"/>
                  </a:solidFill>
                  <a:cs typeface="+mn-cs"/>
                </a:rPr>
                <a:t>x</a:t>
              </a:r>
            </a:p>
          </p:txBody>
        </p:sp>
        <p:sp>
          <p:nvSpPr>
            <p:cNvPr id="140542" name="Line 254"/>
            <p:cNvSpPr>
              <a:spLocks noChangeShapeType="1"/>
            </p:cNvSpPr>
            <p:nvPr/>
          </p:nvSpPr>
          <p:spPr bwMode="auto">
            <a:xfrm>
              <a:off x="3979" y="1728"/>
              <a:ext cx="144" cy="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0543" name="Text Box 255"/>
            <p:cNvSpPr txBox="1">
              <a:spLocks noChangeArrowheads="1"/>
            </p:cNvSpPr>
            <p:nvPr/>
          </p:nvSpPr>
          <p:spPr bwMode="auto">
            <a:xfrm>
              <a:off x="3821" y="1482"/>
              <a:ext cx="349" cy="3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 b="0">
                  <a:solidFill>
                    <a:srgbClr val="FFFF66"/>
                  </a:solidFill>
                  <a:cs typeface="+mn-cs"/>
                </a:rPr>
                <a:t>a3</a:t>
              </a:r>
              <a:endParaRPr lang="en-US">
                <a:solidFill>
                  <a:srgbClr val="FFFF66"/>
                </a:solidFill>
                <a:cs typeface="+mn-cs"/>
              </a:endParaRPr>
            </a:p>
          </p:txBody>
        </p:sp>
        <p:sp>
          <p:nvSpPr>
            <p:cNvPr id="140544" name="Line 256"/>
            <p:cNvSpPr>
              <a:spLocks noChangeShapeType="1"/>
            </p:cNvSpPr>
            <p:nvPr/>
          </p:nvSpPr>
          <p:spPr bwMode="auto">
            <a:xfrm>
              <a:off x="2341" y="1728"/>
              <a:ext cx="144" cy="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0545" name="Oval 257"/>
            <p:cNvSpPr>
              <a:spLocks noChangeArrowheads="1"/>
            </p:cNvSpPr>
            <p:nvPr/>
          </p:nvSpPr>
          <p:spPr bwMode="auto">
            <a:xfrm>
              <a:off x="4938" y="1583"/>
              <a:ext cx="288" cy="288"/>
            </a:xfrm>
            <a:prstGeom prst="ellips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0546" name="Text Box 258"/>
            <p:cNvSpPr txBox="1">
              <a:spLocks noChangeArrowheads="1"/>
            </p:cNvSpPr>
            <p:nvPr/>
          </p:nvSpPr>
          <p:spPr bwMode="auto">
            <a:xfrm>
              <a:off x="4966" y="1577"/>
              <a:ext cx="235" cy="3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>
                  <a:solidFill>
                    <a:srgbClr val="FFFF66"/>
                  </a:solidFill>
                  <a:cs typeface="+mn-cs"/>
                </a:rPr>
                <a:t>x</a:t>
              </a:r>
            </a:p>
          </p:txBody>
        </p:sp>
        <p:sp>
          <p:nvSpPr>
            <p:cNvPr id="140547" name="Line 259"/>
            <p:cNvSpPr>
              <a:spLocks noChangeShapeType="1"/>
            </p:cNvSpPr>
            <p:nvPr/>
          </p:nvSpPr>
          <p:spPr bwMode="auto">
            <a:xfrm>
              <a:off x="4795" y="1728"/>
              <a:ext cx="144" cy="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0548" name="Text Box 260"/>
            <p:cNvSpPr txBox="1">
              <a:spLocks noChangeArrowheads="1"/>
            </p:cNvSpPr>
            <p:nvPr/>
          </p:nvSpPr>
          <p:spPr bwMode="auto">
            <a:xfrm>
              <a:off x="4637" y="1482"/>
              <a:ext cx="348" cy="3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 b="0">
                  <a:solidFill>
                    <a:srgbClr val="FFFF66"/>
                  </a:solidFill>
                  <a:cs typeface="+mn-cs"/>
                </a:rPr>
                <a:t>a4</a:t>
              </a:r>
              <a:endParaRPr lang="en-US">
                <a:solidFill>
                  <a:srgbClr val="FFFF66"/>
                </a:solidFill>
                <a:cs typeface="+mn-cs"/>
              </a:endParaRPr>
            </a:p>
          </p:txBody>
        </p:sp>
        <p:sp>
          <p:nvSpPr>
            <p:cNvPr id="140551" name="Line 263"/>
            <p:cNvSpPr>
              <a:spLocks noChangeShapeType="1"/>
            </p:cNvSpPr>
            <p:nvPr/>
          </p:nvSpPr>
          <p:spPr bwMode="auto">
            <a:xfrm>
              <a:off x="2640" y="1872"/>
              <a:ext cx="0" cy="672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0552" name="Line 264"/>
            <p:cNvSpPr>
              <a:spLocks noChangeShapeType="1"/>
            </p:cNvSpPr>
            <p:nvPr/>
          </p:nvSpPr>
          <p:spPr bwMode="auto">
            <a:xfrm>
              <a:off x="3456" y="1872"/>
              <a:ext cx="0" cy="672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0553" name="Line 265"/>
            <p:cNvSpPr>
              <a:spLocks noChangeShapeType="1"/>
            </p:cNvSpPr>
            <p:nvPr/>
          </p:nvSpPr>
          <p:spPr bwMode="auto">
            <a:xfrm>
              <a:off x="4272" y="1872"/>
              <a:ext cx="0" cy="672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0554" name="Line 266"/>
            <p:cNvSpPr>
              <a:spLocks noChangeShapeType="1"/>
            </p:cNvSpPr>
            <p:nvPr/>
          </p:nvSpPr>
          <p:spPr bwMode="auto">
            <a:xfrm>
              <a:off x="5088" y="1872"/>
              <a:ext cx="0" cy="672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0555" name="Line 267"/>
            <p:cNvSpPr>
              <a:spLocks noChangeShapeType="1"/>
            </p:cNvSpPr>
            <p:nvPr/>
          </p:nvSpPr>
          <p:spPr bwMode="auto">
            <a:xfrm>
              <a:off x="2064" y="2208"/>
              <a:ext cx="0" cy="628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0556" name="Line 268"/>
            <p:cNvSpPr>
              <a:spLocks noChangeShapeType="1"/>
            </p:cNvSpPr>
            <p:nvPr/>
          </p:nvSpPr>
          <p:spPr bwMode="auto">
            <a:xfrm>
              <a:off x="2880" y="2208"/>
              <a:ext cx="0" cy="628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0557" name="Line 269"/>
            <p:cNvSpPr>
              <a:spLocks noChangeShapeType="1"/>
            </p:cNvSpPr>
            <p:nvPr/>
          </p:nvSpPr>
          <p:spPr bwMode="auto">
            <a:xfrm>
              <a:off x="3696" y="2208"/>
              <a:ext cx="0" cy="628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0558" name="Line 270"/>
            <p:cNvSpPr>
              <a:spLocks noChangeShapeType="1"/>
            </p:cNvSpPr>
            <p:nvPr/>
          </p:nvSpPr>
          <p:spPr bwMode="auto">
            <a:xfrm>
              <a:off x="5280" y="2208"/>
              <a:ext cx="0" cy="628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0559" name="Line 271"/>
            <p:cNvSpPr>
              <a:spLocks noChangeShapeType="1"/>
            </p:cNvSpPr>
            <p:nvPr/>
          </p:nvSpPr>
          <p:spPr bwMode="auto">
            <a:xfrm>
              <a:off x="4512" y="2208"/>
              <a:ext cx="0" cy="628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0560" name="Oval 272"/>
            <p:cNvSpPr>
              <a:spLocks noChangeArrowheads="1"/>
            </p:cNvSpPr>
            <p:nvPr/>
          </p:nvSpPr>
          <p:spPr bwMode="auto">
            <a:xfrm>
              <a:off x="2613" y="2188"/>
              <a:ext cx="48" cy="55"/>
            </a:xfrm>
            <a:prstGeom prst="ellipse">
              <a:avLst/>
            </a:prstGeom>
            <a:solidFill>
              <a:srgbClr val="FFFF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FFFF66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0561" name="Oval 273"/>
            <p:cNvSpPr>
              <a:spLocks noChangeArrowheads="1"/>
            </p:cNvSpPr>
            <p:nvPr/>
          </p:nvSpPr>
          <p:spPr bwMode="auto">
            <a:xfrm>
              <a:off x="2048" y="2194"/>
              <a:ext cx="51" cy="49"/>
            </a:xfrm>
            <a:prstGeom prst="ellipse">
              <a:avLst/>
            </a:prstGeom>
            <a:solidFill>
              <a:srgbClr val="FFFF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FFFF66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0562" name="Oval 274"/>
            <p:cNvSpPr>
              <a:spLocks noChangeArrowheads="1"/>
            </p:cNvSpPr>
            <p:nvPr/>
          </p:nvSpPr>
          <p:spPr bwMode="auto">
            <a:xfrm>
              <a:off x="2859" y="2189"/>
              <a:ext cx="48" cy="54"/>
            </a:xfrm>
            <a:prstGeom prst="ellipse">
              <a:avLst/>
            </a:prstGeom>
            <a:solidFill>
              <a:srgbClr val="FFFF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FFFF66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0563" name="Oval 275"/>
            <p:cNvSpPr>
              <a:spLocks noChangeArrowheads="1"/>
            </p:cNvSpPr>
            <p:nvPr/>
          </p:nvSpPr>
          <p:spPr bwMode="auto">
            <a:xfrm>
              <a:off x="1790" y="2203"/>
              <a:ext cx="48" cy="39"/>
            </a:xfrm>
            <a:prstGeom prst="ellipse">
              <a:avLst/>
            </a:prstGeom>
            <a:solidFill>
              <a:srgbClr val="FFFF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FFFF66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0564" name="Oval 276"/>
            <p:cNvSpPr>
              <a:spLocks noChangeArrowheads="1"/>
            </p:cNvSpPr>
            <p:nvPr/>
          </p:nvSpPr>
          <p:spPr bwMode="auto">
            <a:xfrm>
              <a:off x="3664" y="2195"/>
              <a:ext cx="49" cy="47"/>
            </a:xfrm>
            <a:prstGeom prst="ellipse">
              <a:avLst/>
            </a:prstGeom>
            <a:solidFill>
              <a:srgbClr val="FFFF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FFFF66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0565" name="Oval 277"/>
            <p:cNvSpPr>
              <a:spLocks noChangeArrowheads="1"/>
            </p:cNvSpPr>
            <p:nvPr/>
          </p:nvSpPr>
          <p:spPr bwMode="auto">
            <a:xfrm>
              <a:off x="4250" y="2182"/>
              <a:ext cx="49" cy="41"/>
            </a:xfrm>
            <a:prstGeom prst="ellipse">
              <a:avLst/>
            </a:prstGeom>
            <a:solidFill>
              <a:srgbClr val="FFFF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FFFF66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0566" name="Oval 278"/>
            <p:cNvSpPr>
              <a:spLocks noChangeArrowheads="1"/>
            </p:cNvSpPr>
            <p:nvPr/>
          </p:nvSpPr>
          <p:spPr bwMode="auto">
            <a:xfrm>
              <a:off x="3434" y="2189"/>
              <a:ext cx="48" cy="54"/>
            </a:xfrm>
            <a:prstGeom prst="ellipse">
              <a:avLst/>
            </a:prstGeom>
            <a:solidFill>
              <a:srgbClr val="FFFF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FFFF66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0567" name="Oval 279"/>
            <p:cNvSpPr>
              <a:spLocks noChangeArrowheads="1"/>
            </p:cNvSpPr>
            <p:nvPr/>
          </p:nvSpPr>
          <p:spPr bwMode="auto">
            <a:xfrm>
              <a:off x="4485" y="2183"/>
              <a:ext cx="53" cy="40"/>
            </a:xfrm>
            <a:prstGeom prst="ellipse">
              <a:avLst/>
            </a:prstGeom>
            <a:solidFill>
              <a:srgbClr val="FFFF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FFFF66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0568" name="Oval 280"/>
            <p:cNvSpPr>
              <a:spLocks noChangeArrowheads="1"/>
            </p:cNvSpPr>
            <p:nvPr/>
          </p:nvSpPr>
          <p:spPr bwMode="auto">
            <a:xfrm>
              <a:off x="5057" y="2197"/>
              <a:ext cx="48" cy="45"/>
            </a:xfrm>
            <a:prstGeom prst="ellipse">
              <a:avLst/>
            </a:prstGeom>
            <a:solidFill>
              <a:srgbClr val="FFFF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FFFF66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0571" name="Oval 283"/>
            <p:cNvSpPr>
              <a:spLocks noChangeArrowheads="1"/>
            </p:cNvSpPr>
            <p:nvPr/>
          </p:nvSpPr>
          <p:spPr bwMode="auto">
            <a:xfrm>
              <a:off x="2719" y="3599"/>
              <a:ext cx="288" cy="287"/>
            </a:xfrm>
            <a:prstGeom prst="ellips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0572" name="Text Box 284"/>
            <p:cNvSpPr txBox="1">
              <a:spLocks noChangeArrowheads="1"/>
            </p:cNvSpPr>
            <p:nvPr/>
          </p:nvSpPr>
          <p:spPr bwMode="auto">
            <a:xfrm>
              <a:off x="2739" y="3592"/>
              <a:ext cx="238" cy="3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>
                  <a:solidFill>
                    <a:srgbClr val="FFFF66"/>
                  </a:solidFill>
                  <a:cs typeface="+mn-cs"/>
                </a:rPr>
                <a:t>+</a:t>
              </a:r>
            </a:p>
          </p:txBody>
        </p:sp>
        <p:sp>
          <p:nvSpPr>
            <p:cNvPr id="140573" name="Line 285"/>
            <p:cNvSpPr>
              <a:spLocks noChangeShapeType="1"/>
            </p:cNvSpPr>
            <p:nvPr/>
          </p:nvSpPr>
          <p:spPr bwMode="auto">
            <a:xfrm flipH="1">
              <a:off x="3007" y="3744"/>
              <a:ext cx="526" cy="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0574" name="Line 286"/>
            <p:cNvSpPr>
              <a:spLocks noChangeShapeType="1"/>
            </p:cNvSpPr>
            <p:nvPr/>
          </p:nvSpPr>
          <p:spPr bwMode="auto">
            <a:xfrm flipH="1">
              <a:off x="2191" y="3744"/>
              <a:ext cx="536" cy="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0575" name="Oval 287"/>
            <p:cNvSpPr>
              <a:spLocks noChangeArrowheads="1"/>
            </p:cNvSpPr>
            <p:nvPr/>
          </p:nvSpPr>
          <p:spPr bwMode="auto">
            <a:xfrm>
              <a:off x="3535" y="3599"/>
              <a:ext cx="288" cy="287"/>
            </a:xfrm>
            <a:prstGeom prst="ellips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0576" name="Text Box 288"/>
            <p:cNvSpPr txBox="1">
              <a:spLocks noChangeArrowheads="1"/>
            </p:cNvSpPr>
            <p:nvPr/>
          </p:nvSpPr>
          <p:spPr bwMode="auto">
            <a:xfrm>
              <a:off x="3577" y="3592"/>
              <a:ext cx="244" cy="3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>
                  <a:solidFill>
                    <a:srgbClr val="FFFF66"/>
                  </a:solidFill>
                  <a:cs typeface="+mn-cs"/>
                </a:rPr>
                <a:t>+</a:t>
              </a:r>
            </a:p>
          </p:txBody>
        </p:sp>
        <p:sp>
          <p:nvSpPr>
            <p:cNvPr id="140577" name="Line 289"/>
            <p:cNvSpPr>
              <a:spLocks noChangeShapeType="1"/>
            </p:cNvSpPr>
            <p:nvPr/>
          </p:nvSpPr>
          <p:spPr bwMode="auto">
            <a:xfrm flipH="1">
              <a:off x="3823" y="3744"/>
              <a:ext cx="528" cy="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0578" name="Oval 290"/>
            <p:cNvSpPr>
              <a:spLocks noChangeArrowheads="1"/>
            </p:cNvSpPr>
            <p:nvPr/>
          </p:nvSpPr>
          <p:spPr bwMode="auto">
            <a:xfrm>
              <a:off x="4356" y="3599"/>
              <a:ext cx="288" cy="287"/>
            </a:xfrm>
            <a:prstGeom prst="ellips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0579" name="Text Box 291"/>
            <p:cNvSpPr txBox="1">
              <a:spLocks noChangeArrowheads="1"/>
            </p:cNvSpPr>
            <p:nvPr/>
          </p:nvSpPr>
          <p:spPr bwMode="auto">
            <a:xfrm>
              <a:off x="4374" y="3586"/>
              <a:ext cx="235" cy="3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>
                  <a:solidFill>
                    <a:srgbClr val="FFFF66"/>
                  </a:solidFill>
                  <a:cs typeface="+mn-cs"/>
                </a:rPr>
                <a:t>+</a:t>
              </a:r>
            </a:p>
          </p:txBody>
        </p:sp>
        <p:sp>
          <p:nvSpPr>
            <p:cNvPr id="140580" name="Oval 292"/>
            <p:cNvSpPr>
              <a:spLocks noChangeArrowheads="1"/>
            </p:cNvSpPr>
            <p:nvPr/>
          </p:nvSpPr>
          <p:spPr bwMode="auto">
            <a:xfrm>
              <a:off x="1903" y="3599"/>
              <a:ext cx="288" cy="287"/>
            </a:xfrm>
            <a:prstGeom prst="ellips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0581" name="Line 293"/>
            <p:cNvSpPr>
              <a:spLocks noChangeShapeType="1"/>
            </p:cNvSpPr>
            <p:nvPr/>
          </p:nvSpPr>
          <p:spPr bwMode="auto">
            <a:xfrm flipH="1">
              <a:off x="1392" y="3744"/>
              <a:ext cx="527" cy="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0582" name="Text Box 294"/>
            <p:cNvSpPr txBox="1">
              <a:spLocks noChangeArrowheads="1"/>
            </p:cNvSpPr>
            <p:nvPr/>
          </p:nvSpPr>
          <p:spPr bwMode="auto">
            <a:xfrm>
              <a:off x="1933" y="3591"/>
              <a:ext cx="237" cy="3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>
                  <a:solidFill>
                    <a:srgbClr val="FFFF66"/>
                  </a:solidFill>
                  <a:cs typeface="+mn-cs"/>
                </a:rPr>
                <a:t>+</a:t>
              </a:r>
            </a:p>
          </p:txBody>
        </p:sp>
        <p:sp>
          <p:nvSpPr>
            <p:cNvPr id="140583" name="Line 295"/>
            <p:cNvSpPr>
              <a:spLocks noChangeShapeType="1"/>
            </p:cNvSpPr>
            <p:nvPr/>
          </p:nvSpPr>
          <p:spPr bwMode="auto">
            <a:xfrm flipH="1">
              <a:off x="4687" y="3744"/>
              <a:ext cx="576" cy="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0585" name="Oval 297"/>
            <p:cNvSpPr>
              <a:spLocks noChangeArrowheads="1"/>
            </p:cNvSpPr>
            <p:nvPr/>
          </p:nvSpPr>
          <p:spPr bwMode="auto">
            <a:xfrm>
              <a:off x="2496" y="1159"/>
              <a:ext cx="288" cy="288"/>
            </a:xfrm>
            <a:prstGeom prst="ellips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0586" name="Text Box 298"/>
            <p:cNvSpPr txBox="1">
              <a:spLocks noChangeArrowheads="1"/>
            </p:cNvSpPr>
            <p:nvPr/>
          </p:nvSpPr>
          <p:spPr bwMode="auto">
            <a:xfrm>
              <a:off x="2517" y="1151"/>
              <a:ext cx="241" cy="3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>
                  <a:solidFill>
                    <a:srgbClr val="FFFF66"/>
                  </a:solidFill>
                  <a:cs typeface="+mn-cs"/>
                </a:rPr>
                <a:t>+</a:t>
              </a:r>
            </a:p>
          </p:txBody>
        </p:sp>
        <p:sp>
          <p:nvSpPr>
            <p:cNvPr id="140587" name="Line 299"/>
            <p:cNvSpPr>
              <a:spLocks noChangeShapeType="1"/>
            </p:cNvSpPr>
            <p:nvPr/>
          </p:nvSpPr>
          <p:spPr bwMode="auto">
            <a:xfrm flipH="1">
              <a:off x="2784" y="1303"/>
              <a:ext cx="528" cy="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0588" name="Line 300"/>
            <p:cNvSpPr>
              <a:spLocks noChangeShapeType="1"/>
            </p:cNvSpPr>
            <p:nvPr/>
          </p:nvSpPr>
          <p:spPr bwMode="auto">
            <a:xfrm flipH="1">
              <a:off x="1968" y="1303"/>
              <a:ext cx="533" cy="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0589" name="Oval 301"/>
            <p:cNvSpPr>
              <a:spLocks noChangeArrowheads="1"/>
            </p:cNvSpPr>
            <p:nvPr/>
          </p:nvSpPr>
          <p:spPr bwMode="auto">
            <a:xfrm>
              <a:off x="3312" y="1159"/>
              <a:ext cx="288" cy="288"/>
            </a:xfrm>
            <a:prstGeom prst="ellips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0590" name="Text Box 302"/>
            <p:cNvSpPr txBox="1">
              <a:spLocks noChangeArrowheads="1"/>
            </p:cNvSpPr>
            <p:nvPr/>
          </p:nvSpPr>
          <p:spPr bwMode="auto">
            <a:xfrm>
              <a:off x="3353" y="1151"/>
              <a:ext cx="233" cy="3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>
                  <a:solidFill>
                    <a:srgbClr val="FFFF66"/>
                  </a:solidFill>
                  <a:cs typeface="+mn-cs"/>
                </a:rPr>
                <a:t>+</a:t>
              </a:r>
            </a:p>
          </p:txBody>
        </p:sp>
        <p:sp>
          <p:nvSpPr>
            <p:cNvPr id="140591" name="Line 303"/>
            <p:cNvSpPr>
              <a:spLocks noChangeShapeType="1"/>
            </p:cNvSpPr>
            <p:nvPr/>
          </p:nvSpPr>
          <p:spPr bwMode="auto">
            <a:xfrm flipH="1">
              <a:off x="3600" y="1303"/>
              <a:ext cx="524" cy="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0592" name="Oval 304"/>
            <p:cNvSpPr>
              <a:spLocks noChangeArrowheads="1"/>
            </p:cNvSpPr>
            <p:nvPr/>
          </p:nvSpPr>
          <p:spPr bwMode="auto">
            <a:xfrm>
              <a:off x="4133" y="1159"/>
              <a:ext cx="288" cy="288"/>
            </a:xfrm>
            <a:prstGeom prst="ellips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0593" name="Text Box 305"/>
            <p:cNvSpPr txBox="1">
              <a:spLocks noChangeArrowheads="1"/>
            </p:cNvSpPr>
            <p:nvPr/>
          </p:nvSpPr>
          <p:spPr bwMode="auto">
            <a:xfrm>
              <a:off x="4151" y="1144"/>
              <a:ext cx="243" cy="3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>
                  <a:solidFill>
                    <a:srgbClr val="FFFF66"/>
                  </a:solidFill>
                  <a:cs typeface="+mn-cs"/>
                </a:rPr>
                <a:t>+</a:t>
              </a:r>
            </a:p>
          </p:txBody>
        </p:sp>
        <p:sp>
          <p:nvSpPr>
            <p:cNvPr id="140594" name="Oval 306"/>
            <p:cNvSpPr>
              <a:spLocks noChangeArrowheads="1"/>
            </p:cNvSpPr>
            <p:nvPr/>
          </p:nvSpPr>
          <p:spPr bwMode="auto">
            <a:xfrm>
              <a:off x="1680" y="1159"/>
              <a:ext cx="288" cy="288"/>
            </a:xfrm>
            <a:prstGeom prst="ellips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0595" name="Line 307"/>
            <p:cNvSpPr>
              <a:spLocks noChangeShapeType="1"/>
            </p:cNvSpPr>
            <p:nvPr/>
          </p:nvSpPr>
          <p:spPr bwMode="auto">
            <a:xfrm flipH="1">
              <a:off x="1296" y="1303"/>
              <a:ext cx="384" cy="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triangl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0596" name="Text Box 308"/>
            <p:cNvSpPr txBox="1">
              <a:spLocks noChangeArrowheads="1"/>
            </p:cNvSpPr>
            <p:nvPr/>
          </p:nvSpPr>
          <p:spPr bwMode="auto">
            <a:xfrm>
              <a:off x="1711" y="1151"/>
              <a:ext cx="241" cy="3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>
                  <a:solidFill>
                    <a:srgbClr val="FFFF66"/>
                  </a:solidFill>
                  <a:cs typeface="+mn-cs"/>
                </a:rPr>
                <a:t>+</a:t>
              </a:r>
            </a:p>
          </p:txBody>
        </p:sp>
        <p:sp>
          <p:nvSpPr>
            <p:cNvPr id="140597" name="Line 309"/>
            <p:cNvSpPr>
              <a:spLocks noChangeShapeType="1"/>
            </p:cNvSpPr>
            <p:nvPr/>
          </p:nvSpPr>
          <p:spPr bwMode="auto">
            <a:xfrm flipH="1">
              <a:off x="4416" y="1296"/>
              <a:ext cx="672" cy="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0598" name="Line 310"/>
            <p:cNvSpPr>
              <a:spLocks noChangeShapeType="1"/>
            </p:cNvSpPr>
            <p:nvPr/>
          </p:nvSpPr>
          <p:spPr bwMode="auto">
            <a:xfrm flipV="1">
              <a:off x="2640" y="1439"/>
              <a:ext cx="0" cy="145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0599" name="Line 311"/>
            <p:cNvSpPr>
              <a:spLocks noChangeShapeType="1"/>
            </p:cNvSpPr>
            <p:nvPr/>
          </p:nvSpPr>
          <p:spPr bwMode="auto">
            <a:xfrm flipV="1">
              <a:off x="4272" y="1439"/>
              <a:ext cx="0" cy="145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0600" name="Line 312"/>
            <p:cNvSpPr>
              <a:spLocks noChangeShapeType="1"/>
            </p:cNvSpPr>
            <p:nvPr/>
          </p:nvSpPr>
          <p:spPr bwMode="auto">
            <a:xfrm flipV="1">
              <a:off x="3456" y="1439"/>
              <a:ext cx="0" cy="145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0601" name="Line 313"/>
            <p:cNvSpPr>
              <a:spLocks noChangeShapeType="1"/>
            </p:cNvSpPr>
            <p:nvPr/>
          </p:nvSpPr>
          <p:spPr bwMode="auto">
            <a:xfrm flipV="1">
              <a:off x="5088" y="1296"/>
              <a:ext cx="0" cy="288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0603" name="Text Box 315"/>
            <p:cNvSpPr txBox="1">
              <a:spLocks noChangeArrowheads="1"/>
            </p:cNvSpPr>
            <p:nvPr/>
          </p:nvSpPr>
          <p:spPr bwMode="auto">
            <a:xfrm>
              <a:off x="853" y="3592"/>
              <a:ext cx="438" cy="3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 b="0">
                  <a:solidFill>
                    <a:srgbClr val="FFFF66"/>
                  </a:solidFill>
                  <a:cs typeface="+mn-cs"/>
                </a:rPr>
                <a:t>y[k]</a:t>
              </a:r>
              <a:endParaRPr lang="en-US">
                <a:solidFill>
                  <a:srgbClr val="FFFF66"/>
                </a:solidFill>
                <a:cs typeface="+mn-cs"/>
              </a:endParaRPr>
            </a:p>
          </p:txBody>
        </p:sp>
        <p:grpSp>
          <p:nvGrpSpPr>
            <p:cNvPr id="63631" name="Group 317"/>
            <p:cNvGrpSpPr>
              <a:grpSpLocks/>
            </p:cNvGrpSpPr>
            <p:nvPr/>
          </p:nvGrpSpPr>
          <p:grpSpPr bwMode="auto">
            <a:xfrm>
              <a:off x="858" y="3208"/>
              <a:ext cx="439" cy="400"/>
              <a:chOff x="1002" y="3208"/>
              <a:chExt cx="439" cy="400"/>
            </a:xfrm>
          </p:grpSpPr>
          <p:sp>
            <p:nvSpPr>
              <p:cNvPr id="140602" name="Text Box 314"/>
              <p:cNvSpPr txBox="1">
                <a:spLocks noChangeArrowheads="1"/>
              </p:cNvSpPr>
              <p:nvPr/>
            </p:nvSpPr>
            <p:spPr bwMode="auto">
              <a:xfrm>
                <a:off x="1002" y="3304"/>
                <a:ext cx="430" cy="3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 b="0">
                    <a:solidFill>
                      <a:srgbClr val="FFFF66"/>
                    </a:solidFill>
                    <a:cs typeface="+mn-cs"/>
                  </a:rPr>
                  <a:t>y[k]</a:t>
                </a:r>
                <a:endParaRPr lang="en-US">
                  <a:solidFill>
                    <a:srgbClr val="FFFF66"/>
                  </a:solidFill>
                  <a:cs typeface="+mn-cs"/>
                </a:endParaRPr>
              </a:p>
            </p:txBody>
          </p:sp>
          <p:sp>
            <p:nvSpPr>
              <p:cNvPr id="140604" name="Text Box 316"/>
              <p:cNvSpPr txBox="1">
                <a:spLocks noChangeArrowheads="1"/>
              </p:cNvSpPr>
              <p:nvPr/>
            </p:nvSpPr>
            <p:spPr bwMode="auto">
              <a:xfrm>
                <a:off x="1002" y="3208"/>
                <a:ext cx="237" cy="3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>
                    <a:solidFill>
                      <a:srgbClr val="FFFF66"/>
                    </a:solidFill>
                    <a:cs typeface="+mn-cs"/>
                  </a:rPr>
                  <a:t>~</a:t>
                </a:r>
              </a:p>
            </p:txBody>
          </p:sp>
        </p:grpSp>
        <p:sp>
          <p:nvSpPr>
            <p:cNvPr id="140475" name="Line 187"/>
            <p:cNvSpPr>
              <a:spLocks noChangeShapeType="1"/>
            </p:cNvSpPr>
            <p:nvPr/>
          </p:nvSpPr>
          <p:spPr bwMode="auto">
            <a:xfrm>
              <a:off x="1807" y="1445"/>
              <a:ext cx="0" cy="1104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0480" name="Line 192"/>
            <p:cNvSpPr>
              <a:spLocks noChangeShapeType="1"/>
            </p:cNvSpPr>
            <p:nvPr/>
          </p:nvSpPr>
          <p:spPr bwMode="auto">
            <a:xfrm>
              <a:off x="1808" y="2831"/>
              <a:ext cx="0" cy="48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0478" name="Line 190"/>
            <p:cNvSpPr>
              <a:spLocks noChangeShapeType="1"/>
            </p:cNvSpPr>
            <p:nvPr/>
          </p:nvSpPr>
          <p:spPr bwMode="auto">
            <a:xfrm>
              <a:off x="1520" y="2687"/>
              <a:ext cx="144" cy="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0606" name="Text Box 318"/>
            <p:cNvSpPr txBox="1">
              <a:spLocks noChangeArrowheads="1"/>
            </p:cNvSpPr>
            <p:nvPr/>
          </p:nvSpPr>
          <p:spPr bwMode="auto">
            <a:xfrm>
              <a:off x="1332" y="2009"/>
              <a:ext cx="438" cy="3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 b="0">
                  <a:solidFill>
                    <a:srgbClr val="FFFF66"/>
                  </a:solidFill>
                  <a:cs typeface="+mn-cs"/>
                </a:rPr>
                <a:t>x[k]</a:t>
              </a:r>
              <a:endParaRPr lang="en-US">
                <a:solidFill>
                  <a:srgbClr val="FFFF66"/>
                </a:solidFill>
                <a:cs typeface="+mn-cs"/>
              </a:endParaRPr>
            </a:p>
          </p:txBody>
        </p:sp>
        <p:sp>
          <p:nvSpPr>
            <p:cNvPr id="140614" name="Text Box 326"/>
            <p:cNvSpPr txBox="1">
              <a:spLocks noChangeArrowheads="1"/>
            </p:cNvSpPr>
            <p:nvPr/>
          </p:nvSpPr>
          <p:spPr bwMode="auto">
            <a:xfrm>
              <a:off x="1963" y="1048"/>
              <a:ext cx="190" cy="3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>
                  <a:solidFill>
                    <a:srgbClr val="FFFF66"/>
                  </a:solidFill>
                  <a:cs typeface="+mn-cs"/>
                </a:rPr>
                <a:t>-</a:t>
              </a:r>
            </a:p>
          </p:txBody>
        </p:sp>
      </p:grpSp>
      <p:sp>
        <p:nvSpPr>
          <p:cNvPr id="159" name="Oval 8"/>
          <p:cNvSpPr>
            <a:spLocks noChangeArrowheads="1"/>
          </p:cNvSpPr>
          <p:nvPr/>
        </p:nvSpPr>
        <p:spPr bwMode="auto">
          <a:xfrm>
            <a:off x="1943100" y="2781300"/>
            <a:ext cx="1152525" cy="1079500"/>
          </a:xfrm>
          <a:prstGeom prst="ellipse">
            <a:avLst/>
          </a:prstGeom>
          <a:solidFill>
            <a:srgbClr val="FFFF66">
              <a:alpha val="50000"/>
            </a:srgbClr>
          </a:solidFill>
          <a:ln w="38100" cmpd="sng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cxnSp>
        <p:nvCxnSpPr>
          <p:cNvPr id="4" name="Straight Arrow Connector 3"/>
          <p:cNvCxnSpPr/>
          <p:nvPr/>
        </p:nvCxnSpPr>
        <p:spPr bwMode="auto">
          <a:xfrm>
            <a:off x="1547813" y="3321050"/>
            <a:ext cx="360362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FFFF"/>
            </a:solidFill>
            <a:prstDash val="solid"/>
            <a:round/>
            <a:headEnd type="none" w="sm" len="sm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3495" name="TextBox 4"/>
          <p:cNvSpPr txBox="1">
            <a:spLocks noChangeArrowheads="1"/>
          </p:cNvSpPr>
          <p:nvPr/>
        </p:nvSpPr>
        <p:spPr bwMode="auto">
          <a:xfrm rot="-5400000">
            <a:off x="511176" y="2954337"/>
            <a:ext cx="14795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b="0"/>
              <a:t>will use</a:t>
            </a:r>
          </a:p>
          <a:p>
            <a:r>
              <a:rPr lang="en-US" sz="1800" b="0"/>
              <a:t>‘state vector’</a:t>
            </a:r>
          </a:p>
        </p:txBody>
      </p:sp>
      <p:grpSp>
        <p:nvGrpSpPr>
          <p:cNvPr id="63496" name="Group 131"/>
          <p:cNvGrpSpPr>
            <a:grpSpLocks/>
          </p:cNvGrpSpPr>
          <p:nvPr/>
        </p:nvGrpSpPr>
        <p:grpSpPr bwMode="auto">
          <a:xfrm>
            <a:off x="2124075" y="3681413"/>
            <a:ext cx="5292725" cy="630237"/>
            <a:chOff x="2245" y="2387"/>
            <a:chExt cx="3450" cy="397"/>
          </a:xfrm>
        </p:grpSpPr>
        <p:graphicFrame>
          <p:nvGraphicFramePr>
            <p:cNvPr id="63497" name="Object 119"/>
            <p:cNvGraphicFramePr>
              <a:graphicFrameLocks noChangeAspect="1"/>
            </p:cNvGraphicFramePr>
            <p:nvPr/>
          </p:nvGraphicFramePr>
          <p:xfrm>
            <a:off x="5472" y="2448"/>
            <a:ext cx="223" cy="3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4016" name="Equation" r:id="rId8" imgW="165028" imgH="279279" progId="Equation.3">
                    <p:embed/>
                  </p:oleObj>
                </mc:Choice>
                <mc:Fallback>
                  <p:oleObj name="Equation" r:id="rId8" imgW="165028" imgH="279279" progId="Equation.3">
                    <p:embed/>
                    <p:pic>
                      <p:nvPicPr>
                        <p:cNvPr id="0" name="Object 11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72" y="2448"/>
                          <a:ext cx="223" cy="336"/>
                        </a:xfrm>
                        <a:prstGeom prst="rect">
                          <a:avLst/>
                        </a:prstGeom>
                        <a:solidFill>
                          <a:srgbClr val="FFFF66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7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3498" name="Object 116"/>
            <p:cNvGraphicFramePr>
              <a:graphicFrameLocks noChangeAspect="1"/>
            </p:cNvGraphicFramePr>
            <p:nvPr/>
          </p:nvGraphicFramePr>
          <p:xfrm>
            <a:off x="2245" y="2387"/>
            <a:ext cx="206" cy="36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4017" name="Equation" r:id="rId10" imgW="152334" imgH="291973" progId="Equation.3">
                    <p:embed/>
                  </p:oleObj>
                </mc:Choice>
                <mc:Fallback>
                  <p:oleObj name="Equation" r:id="rId10" imgW="152334" imgH="291973" progId="Equation.3">
                    <p:embed/>
                    <p:pic>
                      <p:nvPicPr>
                        <p:cNvPr id="0" name="Object 1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45" y="2387"/>
                          <a:ext cx="206" cy="361"/>
                        </a:xfrm>
                        <a:prstGeom prst="rect">
                          <a:avLst/>
                        </a:prstGeom>
                        <a:solidFill>
                          <a:srgbClr val="FFFF66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7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3499" name="Object 117"/>
            <p:cNvGraphicFramePr>
              <a:graphicFrameLocks noChangeAspect="1"/>
            </p:cNvGraphicFramePr>
            <p:nvPr/>
          </p:nvGraphicFramePr>
          <p:xfrm>
            <a:off x="3061" y="2402"/>
            <a:ext cx="189" cy="34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4018" name="Equation" r:id="rId12" imgW="139700" imgH="279400" progId="Equation.3">
                    <p:embed/>
                  </p:oleObj>
                </mc:Choice>
                <mc:Fallback>
                  <p:oleObj name="Equation" r:id="rId12" imgW="139700" imgH="279400" progId="Equation.3">
                    <p:embed/>
                    <p:pic>
                      <p:nvPicPr>
                        <p:cNvPr id="0" name="Object 1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61" y="2402"/>
                          <a:ext cx="189" cy="345"/>
                        </a:xfrm>
                        <a:prstGeom prst="rect">
                          <a:avLst/>
                        </a:prstGeom>
                        <a:solidFill>
                          <a:srgbClr val="FFFF66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7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3500" name="Object 118"/>
            <p:cNvGraphicFramePr>
              <a:graphicFrameLocks noChangeAspect="1"/>
            </p:cNvGraphicFramePr>
            <p:nvPr/>
          </p:nvGraphicFramePr>
          <p:xfrm>
            <a:off x="3870" y="2387"/>
            <a:ext cx="223" cy="34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4019" name="Equation" r:id="rId14" imgW="165028" imgH="279279" progId="Equation.3">
                    <p:embed/>
                  </p:oleObj>
                </mc:Choice>
                <mc:Fallback>
                  <p:oleObj name="Equation" r:id="rId14" imgW="165028" imgH="279279" progId="Equation.3">
                    <p:embed/>
                    <p:pic>
                      <p:nvPicPr>
                        <p:cNvPr id="0" name="Object 1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70" y="2387"/>
                          <a:ext cx="223" cy="346"/>
                        </a:xfrm>
                        <a:prstGeom prst="rect">
                          <a:avLst/>
                        </a:prstGeom>
                        <a:solidFill>
                          <a:srgbClr val="FFFF66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7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3501" name="Object 120"/>
            <p:cNvGraphicFramePr>
              <a:graphicFrameLocks noChangeAspect="1"/>
            </p:cNvGraphicFramePr>
            <p:nvPr/>
          </p:nvGraphicFramePr>
          <p:xfrm>
            <a:off x="4694" y="2408"/>
            <a:ext cx="206" cy="36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4020" name="Equation" r:id="rId16" imgW="152334" imgH="291973" progId="Equation.3">
                    <p:embed/>
                  </p:oleObj>
                </mc:Choice>
                <mc:Fallback>
                  <p:oleObj name="Equation" r:id="rId16" imgW="152334" imgH="291973" progId="Equation.3">
                    <p:embed/>
                    <p:pic>
                      <p:nvPicPr>
                        <p:cNvPr id="0" name="Object 12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94" y="2408"/>
                          <a:ext cx="206" cy="361"/>
                        </a:xfrm>
                        <a:prstGeom prst="rect">
                          <a:avLst/>
                        </a:prstGeom>
                        <a:solidFill>
                          <a:srgbClr val="FFFF66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7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65" name="Rectangle 2"/>
          <p:cNvSpPr>
            <a:spLocks noGrp="1" noChangeArrowheads="1"/>
          </p:cNvSpPr>
          <p:nvPr>
            <p:ph type="title"/>
          </p:nvPr>
        </p:nvSpPr>
        <p:spPr>
          <a:xfrm>
            <a:off x="292100" y="93663"/>
            <a:ext cx="8547100" cy="781050"/>
          </a:xfrm>
        </p:spPr>
        <p:txBody>
          <a:bodyPr/>
          <a:lstStyle/>
          <a:p>
            <a:pPr>
              <a:defRPr/>
            </a:pPr>
            <a:r>
              <a:rPr lang="en-US" sz="3200" dirty="0">
                <a:cs typeface="+mj-cs"/>
              </a:rPr>
              <a:t>I</a:t>
            </a:r>
            <a:r>
              <a:rPr lang="en-US" sz="3200" dirty="0" smtClean="0">
                <a:cs typeface="+mj-cs"/>
              </a:rPr>
              <a:t>IR  /  4. Lossless Lattice Realization</a:t>
            </a:r>
          </a:p>
        </p:txBody>
      </p:sp>
      <p:sp>
        <p:nvSpPr>
          <p:cNvPr id="164" name="TextBox 1"/>
          <p:cNvSpPr txBox="1">
            <a:spLocks noChangeArrowheads="1"/>
          </p:cNvSpPr>
          <p:nvPr/>
        </p:nvSpPr>
        <p:spPr bwMode="auto">
          <a:xfrm>
            <a:off x="5818739" y="6409072"/>
            <a:ext cx="3109745" cy="369332"/>
          </a:xfrm>
          <a:prstGeom prst="rect">
            <a:avLst/>
          </a:prstGeom>
          <a:solidFill>
            <a:srgbClr val="FF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b="0" dirty="0" smtClean="0">
                <a:solidFill>
                  <a:srgbClr val="FF0000"/>
                </a:solidFill>
              </a:rPr>
              <a:t>Now 1 page (full) of </a:t>
            </a:r>
            <a:r>
              <a:rPr lang="en-US" sz="1800" b="0" dirty="0" err="1">
                <a:solidFill>
                  <a:srgbClr val="FF0000"/>
                </a:solidFill>
              </a:rPr>
              <a:t>maths</a:t>
            </a:r>
            <a:r>
              <a:rPr lang="en-US" sz="1800" b="0" dirty="0">
                <a:solidFill>
                  <a:srgbClr val="FF0000"/>
                </a:solidFill>
              </a:rPr>
              <a:t>…</a:t>
            </a:r>
          </a:p>
        </p:txBody>
      </p:sp>
    </p:spTree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81075"/>
            <a:ext cx="8558213" cy="5219700"/>
          </a:xfrm>
        </p:spPr>
        <p:txBody>
          <a:bodyPr/>
          <a:lstStyle/>
          <a:p>
            <a:pPr>
              <a:buFontTx/>
              <a:buNone/>
              <a:defRPr/>
            </a:pPr>
            <a:endParaRPr lang="en-US" sz="2400" b="0" dirty="0" smtClean="0">
              <a:cs typeface="+mn-cs"/>
            </a:endParaRPr>
          </a:p>
          <a:p>
            <a:pPr>
              <a:buFontTx/>
              <a:buNone/>
              <a:defRPr/>
            </a:pPr>
            <a:endParaRPr lang="en-US" sz="2400" b="0" dirty="0">
              <a:cs typeface="+mn-cs"/>
            </a:endParaRPr>
          </a:p>
          <a:p>
            <a:pPr>
              <a:buFontTx/>
              <a:buNone/>
              <a:defRPr/>
            </a:pPr>
            <a:endParaRPr lang="en-US" sz="2400" b="0" dirty="0" smtClean="0">
              <a:cs typeface="+mn-cs"/>
            </a:endParaRPr>
          </a:p>
          <a:p>
            <a:pPr>
              <a:buFontTx/>
              <a:buNone/>
              <a:defRPr/>
            </a:pPr>
            <a:endParaRPr lang="en-US" sz="2400" b="0" dirty="0">
              <a:cs typeface="+mn-cs"/>
            </a:endParaRPr>
          </a:p>
          <a:p>
            <a:pPr>
              <a:buFontTx/>
              <a:buNone/>
              <a:defRPr/>
            </a:pPr>
            <a:endParaRPr lang="en-US" sz="2400" b="0" dirty="0" smtClean="0">
              <a:cs typeface="+mn-cs"/>
            </a:endParaRPr>
          </a:p>
          <a:p>
            <a:pPr>
              <a:buFontTx/>
              <a:buNone/>
              <a:defRPr/>
            </a:pPr>
            <a:endParaRPr lang="en-US" sz="2400" b="0" dirty="0">
              <a:cs typeface="+mn-cs"/>
            </a:endParaRPr>
          </a:p>
          <a:p>
            <a:pPr>
              <a:buFontTx/>
              <a:buNone/>
              <a:defRPr/>
            </a:pPr>
            <a:endParaRPr lang="en-US" sz="2400" b="0" dirty="0" smtClean="0">
              <a:cs typeface="+mn-cs"/>
            </a:endParaRPr>
          </a:p>
          <a:p>
            <a:pPr>
              <a:buFontTx/>
              <a:buNone/>
              <a:defRPr/>
            </a:pPr>
            <a:endParaRPr lang="en-US" sz="1600" b="0" dirty="0" smtClean="0">
              <a:cs typeface="+mn-cs"/>
            </a:endParaRPr>
          </a:p>
          <a:p>
            <a:pPr>
              <a:buFontTx/>
              <a:buNone/>
              <a:defRPr/>
            </a:pPr>
            <a:r>
              <a:rPr lang="en-US" sz="1600" b="0" dirty="0" smtClean="0">
                <a:cs typeface="+mn-cs"/>
              </a:rPr>
              <a:t>PS: right-hand side of (o) has </a:t>
            </a:r>
          </a:p>
          <a:p>
            <a:pPr>
              <a:buFontTx/>
              <a:buNone/>
              <a:defRPr/>
            </a:pPr>
            <a:r>
              <a:rPr lang="en-US" sz="1600" b="0" dirty="0" smtClean="0">
                <a:cs typeface="+mn-cs"/>
              </a:rPr>
              <a:t>modulus &lt;1 (hence |</a:t>
            </a:r>
            <a:r>
              <a:rPr lang="en-US" sz="1600" b="0" dirty="0" err="1" smtClean="0">
                <a:cs typeface="+mn-cs"/>
              </a:rPr>
              <a:t>sinθo</a:t>
            </a:r>
            <a:r>
              <a:rPr lang="en-US" sz="1600" b="0" dirty="0" smtClean="0">
                <a:cs typeface="+mn-cs"/>
              </a:rPr>
              <a:t>|≠1, co</a:t>
            </a:r>
            <a:r>
              <a:rPr lang="en-US" sz="1600" b="0" dirty="0" smtClean="0"/>
              <a:t>sθo≠</a:t>
            </a:r>
            <a:r>
              <a:rPr lang="en-US" sz="1600" b="0" dirty="0"/>
              <a:t>0</a:t>
            </a:r>
            <a:r>
              <a:rPr lang="en-US" sz="1600" b="0" dirty="0" smtClean="0"/>
              <a:t>)</a:t>
            </a:r>
          </a:p>
          <a:p>
            <a:pPr>
              <a:buFontTx/>
              <a:buNone/>
              <a:defRPr/>
            </a:pPr>
            <a:r>
              <a:rPr lang="en-US" sz="1600" b="0" dirty="0" smtClean="0">
                <a:cs typeface="+mn-cs"/>
              </a:rPr>
              <a:t>which follows from ‘modulus property’ </a:t>
            </a:r>
          </a:p>
          <a:p>
            <a:pPr>
              <a:buFontTx/>
              <a:buNone/>
              <a:defRPr/>
            </a:pPr>
            <a:r>
              <a:rPr lang="en-US" sz="1600" b="0" dirty="0" smtClean="0">
                <a:cs typeface="+mn-cs"/>
              </a:rPr>
              <a:t>for (**) p.35:     </a:t>
            </a:r>
          </a:p>
          <a:p>
            <a:pPr>
              <a:buFontTx/>
              <a:buNone/>
              <a:defRPr/>
            </a:pPr>
            <a:r>
              <a:rPr lang="en-US" sz="1800" b="0" dirty="0" smtClean="0">
                <a:cs typeface="+mn-cs"/>
              </a:rPr>
              <a:t>                                                                                                             </a:t>
            </a:r>
          </a:p>
          <a:p>
            <a:pPr>
              <a:buFontTx/>
              <a:buNone/>
              <a:defRPr/>
            </a:pPr>
            <a:r>
              <a:rPr lang="en-US" sz="1800" b="0" dirty="0" smtClean="0">
                <a:cs typeface="+mn-cs"/>
              </a:rPr>
              <a:t>    </a:t>
            </a:r>
            <a:endParaRPr lang="en-US" sz="2400" b="0" dirty="0" smtClean="0">
              <a:cs typeface="+mn-cs"/>
            </a:endParaRPr>
          </a:p>
        </p:txBody>
      </p:sp>
      <p:graphicFrame>
        <p:nvGraphicFramePr>
          <p:cNvPr id="64516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3843463"/>
              </p:ext>
            </p:extLst>
          </p:nvPr>
        </p:nvGraphicFramePr>
        <p:xfrm>
          <a:off x="215516" y="5517232"/>
          <a:ext cx="4176464" cy="6480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682" name="Equation" r:id="rId3" imgW="4978400" imgH="1104900" progId="Equation.3">
                  <p:embed/>
                </p:oleObj>
              </mc:Choice>
              <mc:Fallback>
                <p:oleObj name="Equation" r:id="rId3" imgW="4978400" imgH="110490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516" y="5517232"/>
                        <a:ext cx="4176464" cy="648072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" name="Group 3"/>
          <p:cNvGrpSpPr/>
          <p:nvPr/>
        </p:nvGrpSpPr>
        <p:grpSpPr>
          <a:xfrm>
            <a:off x="251520" y="1052513"/>
            <a:ext cx="4140460" cy="3276587"/>
            <a:chOff x="468313" y="1052513"/>
            <a:chExt cx="7883525" cy="3671887"/>
          </a:xfrm>
        </p:grpSpPr>
        <p:graphicFrame>
          <p:nvGraphicFramePr>
            <p:cNvPr id="64515" name="Object 114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09273470"/>
                </p:ext>
              </p:extLst>
            </p:nvPr>
          </p:nvGraphicFramePr>
          <p:xfrm>
            <a:off x="468313" y="1052513"/>
            <a:ext cx="7883525" cy="36718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4683" name="Equation" r:id="rId5" imgW="6832600" imgH="4318000" progId="Equation.3">
                    <p:embed/>
                  </p:oleObj>
                </mc:Choice>
                <mc:Fallback>
                  <p:oleObj name="Equation" r:id="rId5" imgW="6832600" imgH="4318000" progId="Equation.3">
                    <p:embed/>
                    <p:pic>
                      <p:nvPicPr>
                        <p:cNvPr id="0" name="Object 114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8313" y="1052513"/>
                          <a:ext cx="7883525" cy="3671887"/>
                        </a:xfrm>
                        <a:prstGeom prst="rect">
                          <a:avLst/>
                        </a:prstGeom>
                        <a:solidFill>
                          <a:srgbClr val="FFFF66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" name="Rectangle 1143"/>
            <p:cNvSpPr>
              <a:spLocks noChangeArrowheads="1"/>
            </p:cNvSpPr>
            <p:nvPr/>
          </p:nvSpPr>
          <p:spPr bwMode="auto">
            <a:xfrm>
              <a:off x="4716463" y="3536950"/>
              <a:ext cx="468312" cy="287338"/>
            </a:xfrm>
            <a:prstGeom prst="rect">
              <a:avLst/>
            </a:prstGeom>
            <a:solidFill>
              <a:srgbClr val="FF0000">
                <a:alpha val="50000"/>
              </a:srgbClr>
            </a:solidFill>
            <a:ln w="38100" cmpd="sng">
              <a:solidFill>
                <a:srgbClr val="FFFFFF"/>
              </a:solidFill>
              <a:miter lim="800000"/>
              <a:headEnd type="none" w="sm" len="sm"/>
              <a:tailEnd type="none" w="sm" len="sm"/>
            </a:ln>
            <a:effectLst/>
            <a:extLst/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" name="Rectangle 1143"/>
            <p:cNvSpPr>
              <a:spLocks noChangeArrowheads="1"/>
            </p:cNvSpPr>
            <p:nvPr/>
          </p:nvSpPr>
          <p:spPr bwMode="auto">
            <a:xfrm>
              <a:off x="1223963" y="1052513"/>
              <a:ext cx="431800" cy="900112"/>
            </a:xfrm>
            <a:prstGeom prst="rect">
              <a:avLst/>
            </a:prstGeom>
            <a:solidFill>
              <a:schemeClr val="hlink">
                <a:alpha val="50000"/>
              </a:schemeClr>
            </a:solidFill>
            <a:ln w="38100" cmpd="sng">
              <a:solidFill>
                <a:srgbClr val="FFFFFF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1" name="Rectangle 1143"/>
            <p:cNvSpPr>
              <a:spLocks noChangeArrowheads="1"/>
            </p:cNvSpPr>
            <p:nvPr/>
          </p:nvSpPr>
          <p:spPr bwMode="auto">
            <a:xfrm>
              <a:off x="2627313" y="1052513"/>
              <a:ext cx="431800" cy="900112"/>
            </a:xfrm>
            <a:prstGeom prst="rect">
              <a:avLst/>
            </a:prstGeom>
            <a:solidFill>
              <a:schemeClr val="hlink">
                <a:alpha val="50000"/>
              </a:schemeClr>
            </a:solidFill>
            <a:ln w="38100" cmpd="sng">
              <a:solidFill>
                <a:srgbClr val="FFFFFF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13" name="Rectangle 2"/>
          <p:cNvSpPr>
            <a:spLocks noGrp="1" noChangeArrowheads="1"/>
          </p:cNvSpPr>
          <p:nvPr>
            <p:ph type="title"/>
          </p:nvPr>
        </p:nvSpPr>
        <p:spPr>
          <a:xfrm>
            <a:off x="292100" y="93663"/>
            <a:ext cx="8547100" cy="781050"/>
          </a:xfrm>
        </p:spPr>
        <p:txBody>
          <a:bodyPr/>
          <a:lstStyle/>
          <a:p>
            <a:pPr>
              <a:defRPr/>
            </a:pPr>
            <a:r>
              <a:rPr lang="en-US" sz="3200" dirty="0">
                <a:cs typeface="+mj-cs"/>
              </a:rPr>
              <a:t>I</a:t>
            </a:r>
            <a:r>
              <a:rPr lang="en-US" sz="3200" dirty="0" smtClean="0">
                <a:cs typeface="+mj-cs"/>
              </a:rPr>
              <a:t>IR  /  4. Lossless Lattice Realization</a:t>
            </a:r>
          </a:p>
        </p:txBody>
      </p:sp>
      <p:cxnSp>
        <p:nvCxnSpPr>
          <p:cNvPr id="14" name="Straight Connector 13"/>
          <p:cNvCxnSpPr/>
          <p:nvPr/>
        </p:nvCxnSpPr>
        <p:spPr bwMode="auto">
          <a:xfrm>
            <a:off x="4463988" y="1052736"/>
            <a:ext cx="0" cy="511256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" name="Rectangle 4"/>
          <p:cNvSpPr/>
          <p:nvPr/>
        </p:nvSpPr>
        <p:spPr>
          <a:xfrm>
            <a:off x="4572000" y="1088740"/>
            <a:ext cx="4572000" cy="710964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>
              <a:buFontTx/>
              <a:buNone/>
              <a:defRPr/>
            </a:pPr>
            <a:r>
              <a:rPr lang="en-US" sz="1600" b="0" dirty="0"/>
              <a:t>Now it is proved </a:t>
            </a:r>
            <a:r>
              <a:rPr lang="en-US" sz="1600" b="0" dirty="0" smtClean="0"/>
              <a:t>that</a:t>
            </a:r>
          </a:p>
          <a:p>
            <a:pPr algn="l">
              <a:spcBef>
                <a:spcPts val="984"/>
              </a:spcBef>
              <a:buFontTx/>
              <a:buNone/>
              <a:defRPr/>
            </a:pPr>
            <a:r>
              <a:rPr lang="en-US" sz="1600" b="0" dirty="0" smtClean="0"/>
              <a:t>From </a:t>
            </a:r>
            <a:r>
              <a:rPr lang="en-US" sz="1600" b="0" dirty="0"/>
              <a:t>(**) p</a:t>
            </a:r>
            <a:r>
              <a:rPr lang="en-US" sz="1600" b="0" dirty="0" smtClean="0"/>
              <a:t>.35 </a:t>
            </a:r>
            <a:r>
              <a:rPr lang="en-US" sz="1600" b="0" dirty="0"/>
              <a:t>it follows </a:t>
            </a:r>
            <a:r>
              <a:rPr lang="en-US" sz="1600" b="0" dirty="0" smtClean="0"/>
              <a:t>that</a:t>
            </a:r>
            <a:endParaRPr lang="en-US" sz="1600" b="0" dirty="0"/>
          </a:p>
        </p:txBody>
      </p:sp>
      <p:grpSp>
        <p:nvGrpSpPr>
          <p:cNvPr id="16" name="Group 1"/>
          <p:cNvGrpSpPr>
            <a:grpSpLocks/>
          </p:cNvGrpSpPr>
          <p:nvPr/>
        </p:nvGrpSpPr>
        <p:grpSpPr bwMode="auto">
          <a:xfrm>
            <a:off x="6552220" y="1052736"/>
            <a:ext cx="1254125" cy="432309"/>
            <a:chOff x="3098800" y="1484313"/>
            <a:chExt cx="1254125" cy="469900"/>
          </a:xfrm>
        </p:grpSpPr>
        <p:graphicFrame>
          <p:nvGraphicFramePr>
            <p:cNvPr id="17" name="Object 1140"/>
            <p:cNvGraphicFramePr>
              <a:graphicFrameLocks noChangeAspect="1"/>
            </p:cNvGraphicFramePr>
            <p:nvPr/>
          </p:nvGraphicFramePr>
          <p:xfrm>
            <a:off x="3098800" y="1484313"/>
            <a:ext cx="1254125" cy="469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4684" name="Equation" r:id="rId7" imgW="711200" imgH="279400" progId="Equation.3">
                    <p:embed/>
                  </p:oleObj>
                </mc:Choice>
                <mc:Fallback>
                  <p:oleObj name="Equation" r:id="rId7" imgW="711200" imgH="2794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98800" y="1484313"/>
                          <a:ext cx="1254125" cy="469900"/>
                        </a:xfrm>
                        <a:prstGeom prst="rect">
                          <a:avLst/>
                        </a:prstGeom>
                        <a:solidFill>
                          <a:srgbClr val="FFFF66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8" name="Rectangle 1143"/>
            <p:cNvSpPr>
              <a:spLocks noChangeArrowheads="1"/>
            </p:cNvSpPr>
            <p:nvPr/>
          </p:nvSpPr>
          <p:spPr bwMode="auto">
            <a:xfrm>
              <a:off x="3167063" y="1520950"/>
              <a:ext cx="576262" cy="431670"/>
            </a:xfrm>
            <a:prstGeom prst="rect">
              <a:avLst/>
            </a:prstGeom>
            <a:solidFill>
              <a:srgbClr val="FF0000">
                <a:alpha val="50000"/>
              </a:srgbClr>
            </a:solidFill>
            <a:ln w="38100" cmpd="sng">
              <a:solidFill>
                <a:srgbClr val="FFFFFF"/>
              </a:solidFill>
              <a:miter lim="800000"/>
              <a:headEnd type="none" w="sm" len="sm"/>
              <a:tailEnd type="none" w="sm" len="sm"/>
            </a:ln>
            <a:effectLst/>
            <a:extLst/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graphicFrame>
        <p:nvGraphicFramePr>
          <p:cNvPr id="23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0628351"/>
              </p:ext>
            </p:extLst>
          </p:nvPr>
        </p:nvGraphicFramePr>
        <p:xfrm>
          <a:off x="4535996" y="1880468"/>
          <a:ext cx="4464496" cy="2555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685" name="Equation" r:id="rId9" imgW="4483100" imgH="2514600" progId="Equation.3">
                  <p:embed/>
                </p:oleObj>
              </mc:Choice>
              <mc:Fallback>
                <p:oleObj name="Equation" r:id="rId9" imgW="4483100" imgH="2514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35996" y="1880468"/>
                        <a:ext cx="4464496" cy="2555875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Rectangle 1143"/>
          <p:cNvSpPr>
            <a:spLocks noChangeArrowheads="1"/>
          </p:cNvSpPr>
          <p:nvPr/>
        </p:nvSpPr>
        <p:spPr bwMode="auto">
          <a:xfrm>
            <a:off x="8100392" y="1916832"/>
            <a:ext cx="288368" cy="863600"/>
          </a:xfrm>
          <a:prstGeom prst="rect">
            <a:avLst/>
          </a:prstGeom>
          <a:solidFill>
            <a:schemeClr val="hlink">
              <a:alpha val="50000"/>
            </a:schemeClr>
          </a:solidFill>
          <a:ln w="38100" cmpd="sng">
            <a:solidFill>
              <a:srgbClr val="FFFFFF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5" name="Rectangle 1143"/>
          <p:cNvSpPr>
            <a:spLocks noChangeArrowheads="1"/>
          </p:cNvSpPr>
          <p:nvPr/>
        </p:nvSpPr>
        <p:spPr bwMode="auto">
          <a:xfrm rot="16200000">
            <a:off x="6455871" y="1941173"/>
            <a:ext cx="358775" cy="814149"/>
          </a:xfrm>
          <a:prstGeom prst="rect">
            <a:avLst/>
          </a:prstGeom>
          <a:solidFill>
            <a:schemeClr val="hlink">
              <a:alpha val="50000"/>
            </a:schemeClr>
          </a:solidFill>
          <a:ln w="38100" cmpd="sng">
            <a:solidFill>
              <a:srgbClr val="FFFFFF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6" name="TextBox 2"/>
          <p:cNvSpPr txBox="1">
            <a:spLocks noChangeArrowheads="1"/>
          </p:cNvSpPr>
          <p:nvPr/>
        </p:nvSpPr>
        <p:spPr bwMode="auto">
          <a:xfrm rot="16200000">
            <a:off x="7536814" y="1904347"/>
            <a:ext cx="255628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b="0" dirty="0"/>
              <a:t>= ‘orthogonal’ </a:t>
            </a:r>
            <a:r>
              <a:rPr lang="en-US" sz="1200" b="0" dirty="0" smtClean="0"/>
              <a:t>vectors</a:t>
            </a:r>
            <a:endParaRPr lang="en-US" sz="1200" b="0" dirty="0"/>
          </a:p>
        </p:txBody>
      </p:sp>
      <p:sp>
        <p:nvSpPr>
          <p:cNvPr id="6" name="Rectangle 5"/>
          <p:cNvSpPr/>
          <p:nvPr/>
        </p:nvSpPr>
        <p:spPr>
          <a:xfrm>
            <a:off x="4535996" y="4401108"/>
            <a:ext cx="14933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buFontTx/>
              <a:buNone/>
              <a:defRPr/>
            </a:pPr>
            <a:r>
              <a:rPr lang="en-US" sz="1800" b="0" dirty="0"/>
              <a:t>This leads to    </a:t>
            </a:r>
            <a:endParaRPr lang="en-US" sz="1800" dirty="0"/>
          </a:p>
        </p:txBody>
      </p:sp>
      <p:grpSp>
        <p:nvGrpSpPr>
          <p:cNvPr id="29" name="Group 2"/>
          <p:cNvGrpSpPr>
            <a:grpSpLocks/>
          </p:cNvGrpSpPr>
          <p:nvPr/>
        </p:nvGrpSpPr>
        <p:grpSpPr bwMode="auto">
          <a:xfrm>
            <a:off x="4535996" y="4761148"/>
            <a:ext cx="4464496" cy="1403350"/>
            <a:chOff x="798513" y="4818467"/>
            <a:chExt cx="7954962" cy="1470320"/>
          </a:xfrm>
        </p:grpSpPr>
        <p:graphicFrame>
          <p:nvGraphicFramePr>
            <p:cNvPr id="30" name="Object 1140"/>
            <p:cNvGraphicFramePr>
              <a:graphicFrameLocks noChangeAspect="1"/>
            </p:cNvGraphicFramePr>
            <p:nvPr/>
          </p:nvGraphicFramePr>
          <p:xfrm>
            <a:off x="798513" y="4818467"/>
            <a:ext cx="7954962" cy="14703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4686" name="Equation" r:id="rId11" imgW="7366000" imgH="1612900" progId="Equation.3">
                    <p:embed/>
                  </p:oleObj>
                </mc:Choice>
                <mc:Fallback>
                  <p:oleObj name="Equation" r:id="rId11" imgW="7366000" imgH="16129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98513" y="4818467"/>
                          <a:ext cx="7954962" cy="1470320"/>
                        </a:xfrm>
                        <a:prstGeom prst="rect">
                          <a:avLst/>
                        </a:prstGeom>
                        <a:solidFill>
                          <a:srgbClr val="FFFF66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1" name="Rectangle 1143"/>
            <p:cNvSpPr>
              <a:spLocks noChangeArrowheads="1"/>
            </p:cNvSpPr>
            <p:nvPr/>
          </p:nvSpPr>
          <p:spPr bwMode="auto">
            <a:xfrm>
              <a:off x="7962900" y="5196026"/>
              <a:ext cx="396875" cy="538896"/>
            </a:xfrm>
            <a:prstGeom prst="rect">
              <a:avLst/>
            </a:prstGeom>
            <a:solidFill>
              <a:schemeClr val="hlink">
                <a:alpha val="50000"/>
              </a:schemeClr>
            </a:solidFill>
            <a:ln w="38100" cmpd="sng">
              <a:solidFill>
                <a:srgbClr val="FFFFFF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2" name="TextBox 11"/>
            <p:cNvSpPr txBox="1">
              <a:spLocks noChangeArrowheads="1"/>
            </p:cNvSpPr>
            <p:nvPr/>
          </p:nvSpPr>
          <p:spPr bwMode="auto">
            <a:xfrm>
              <a:off x="7470417" y="5799179"/>
              <a:ext cx="1028701" cy="485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bg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lnSpc>
                  <a:spcPts val="1500"/>
                </a:lnSpc>
                <a:spcBef>
                  <a:spcPct val="0"/>
                </a:spcBef>
              </a:pPr>
              <a:r>
                <a:rPr lang="en-US" sz="1600" b="0" dirty="0"/>
                <a:t>order </a:t>
              </a:r>
            </a:p>
            <a:p>
              <a:pPr>
                <a:lnSpc>
                  <a:spcPts val="1500"/>
                </a:lnSpc>
                <a:spcBef>
                  <a:spcPct val="0"/>
                </a:spcBef>
              </a:pPr>
              <a:r>
                <a:rPr lang="en-US" sz="1600" b="0" dirty="0"/>
                <a:t>reduction</a:t>
              </a:r>
            </a:p>
          </p:txBody>
        </p:sp>
        <p:sp>
          <p:nvSpPr>
            <p:cNvPr id="33" name="Rectangle 1143"/>
            <p:cNvSpPr>
              <a:spLocks noChangeArrowheads="1"/>
            </p:cNvSpPr>
            <p:nvPr/>
          </p:nvSpPr>
          <p:spPr bwMode="auto">
            <a:xfrm>
              <a:off x="5010150" y="5309128"/>
              <a:ext cx="315913" cy="251152"/>
            </a:xfrm>
            <a:prstGeom prst="rect">
              <a:avLst/>
            </a:prstGeom>
            <a:solidFill>
              <a:schemeClr val="hlink">
                <a:alpha val="50000"/>
              </a:schemeClr>
            </a:solidFill>
            <a:ln w="38100" cmpd="sng">
              <a:solidFill>
                <a:srgbClr val="FFFFFF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27" name="Text Box 203"/>
          <p:cNvSpPr txBox="1">
            <a:spLocks noChangeArrowheads="1"/>
          </p:cNvSpPr>
          <p:nvPr/>
        </p:nvSpPr>
        <p:spPr bwMode="auto">
          <a:xfrm rot="19654630">
            <a:off x="533879" y="3620287"/>
            <a:ext cx="9631142" cy="1570303"/>
          </a:xfrm>
          <a:prstGeom prst="rect">
            <a:avLst/>
          </a:prstGeom>
          <a:solidFill>
            <a:srgbClr val="FFFF00">
              <a:alpha val="20000"/>
            </a:srgbClr>
          </a:solidFill>
          <a:ln w="9525">
            <a:noFill/>
            <a:miter lim="800000"/>
            <a:headEnd type="none" w="sm" len="sm"/>
            <a:tailEnd type="none" w="sm" len="sm"/>
          </a:ln>
          <a:effectLst/>
          <a:extLst/>
        </p:spPr>
        <p:txBody>
          <a:bodyPr wrap="square" lIns="92075" tIns="46038" rIns="92075" bIns="46038" anchor="ctr">
            <a:spAutoFit/>
          </a:bodyPr>
          <a:lstStyle/>
          <a:p>
            <a:pPr>
              <a:defRPr/>
            </a:pPr>
            <a:r>
              <a:rPr lang="en-US" sz="9600" dirty="0">
                <a:solidFill>
                  <a:schemeClr val="accent1"/>
                </a:solidFill>
                <a:cs typeface="+mn-cs"/>
              </a:rPr>
              <a:t>Skip this slide</a:t>
            </a:r>
          </a:p>
        </p:txBody>
      </p:sp>
    </p:spTree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852" name="Rectangle 244"/>
          <p:cNvSpPr>
            <a:spLocks noChangeArrowheads="1"/>
          </p:cNvSpPr>
          <p:nvPr/>
        </p:nvSpPr>
        <p:spPr bwMode="auto">
          <a:xfrm flipH="1">
            <a:off x="1116013" y="2097088"/>
            <a:ext cx="3935412" cy="3990975"/>
          </a:xfrm>
          <a:prstGeom prst="rect">
            <a:avLst/>
          </a:prstGeom>
          <a:solidFill>
            <a:srgbClr val="FFFF66">
              <a:alpha val="50000"/>
            </a:srgbClr>
          </a:solidFill>
          <a:ln w="38100" cmpd="sng">
            <a:solidFill>
              <a:srgbClr val="FFFFFF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96854" name="Rectangle 246"/>
          <p:cNvSpPr>
            <a:spLocks noChangeArrowheads="1"/>
          </p:cNvSpPr>
          <p:nvPr/>
        </p:nvSpPr>
        <p:spPr bwMode="auto">
          <a:xfrm>
            <a:off x="3671888" y="2276475"/>
            <a:ext cx="1258887" cy="2884488"/>
          </a:xfrm>
          <a:prstGeom prst="rect">
            <a:avLst/>
          </a:prstGeom>
          <a:solidFill>
            <a:srgbClr val="FF0000">
              <a:alpha val="50000"/>
            </a:srgbClr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96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81075"/>
            <a:ext cx="8699500" cy="5292725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en-US" dirty="0" smtClean="0">
                <a:cs typeface="+mn-cs"/>
              </a:rPr>
              <a:t> </a:t>
            </a:r>
          </a:p>
          <a:p>
            <a:pPr>
              <a:buFontTx/>
              <a:buNone/>
              <a:defRPr/>
            </a:pPr>
            <a:r>
              <a:rPr lang="en-US" sz="2400" b="0" dirty="0" smtClean="0">
                <a:cs typeface="+mn-cs"/>
              </a:rPr>
              <a:t>Rearranging rows, etc.., and repeating the order-reduction process, leads to…</a:t>
            </a:r>
          </a:p>
          <a:p>
            <a:pPr>
              <a:defRPr/>
            </a:pPr>
            <a:endParaRPr lang="en-US" sz="2400" b="0" dirty="0" smtClean="0">
              <a:cs typeface="+mn-cs"/>
            </a:endParaRPr>
          </a:p>
          <a:p>
            <a:pPr>
              <a:defRPr/>
            </a:pPr>
            <a:endParaRPr lang="en-US" sz="2400" b="0" dirty="0" smtClean="0">
              <a:cs typeface="+mn-cs"/>
            </a:endParaRPr>
          </a:p>
          <a:p>
            <a:pPr>
              <a:defRPr/>
            </a:pPr>
            <a:endParaRPr lang="en-US" sz="2400" b="0" dirty="0" smtClean="0">
              <a:cs typeface="+mn-cs"/>
            </a:endParaRPr>
          </a:p>
          <a:p>
            <a:pPr>
              <a:defRPr/>
            </a:pPr>
            <a:endParaRPr lang="en-US" sz="2400" b="0" dirty="0" smtClean="0">
              <a:cs typeface="+mn-cs"/>
            </a:endParaRPr>
          </a:p>
          <a:p>
            <a:pPr>
              <a:defRPr/>
            </a:pPr>
            <a:endParaRPr lang="en-US" dirty="0" smtClean="0">
              <a:cs typeface="+mn-cs"/>
            </a:endParaRPr>
          </a:p>
          <a:p>
            <a:pPr>
              <a:defRPr/>
            </a:pPr>
            <a:endParaRPr lang="en-US" dirty="0" smtClean="0">
              <a:cs typeface="+mn-cs"/>
            </a:endParaRPr>
          </a:p>
          <a:p>
            <a:pPr>
              <a:defRPr/>
            </a:pPr>
            <a:endParaRPr lang="en-US" dirty="0" smtClean="0">
              <a:cs typeface="+mn-cs"/>
            </a:endParaRPr>
          </a:p>
          <a:p>
            <a:pPr>
              <a:defRPr/>
            </a:pPr>
            <a:endParaRPr lang="en-US" dirty="0" smtClean="0">
              <a:cs typeface="+mn-cs"/>
            </a:endParaRPr>
          </a:p>
          <a:p>
            <a:pPr>
              <a:defRPr/>
            </a:pPr>
            <a:endParaRPr lang="en-US" dirty="0" smtClean="0">
              <a:cs typeface="+mn-cs"/>
            </a:endParaRPr>
          </a:p>
          <a:p>
            <a:pPr>
              <a:buFontTx/>
              <a:buNone/>
              <a:defRPr/>
            </a:pPr>
            <a:r>
              <a:rPr lang="en-US" dirty="0" smtClean="0">
                <a:cs typeface="+mn-cs"/>
              </a:rPr>
              <a:t>                                 </a:t>
            </a:r>
            <a:endParaRPr lang="en-US" sz="2000" b="0" dirty="0" smtClean="0">
              <a:cs typeface="+mn-cs"/>
            </a:endParaRPr>
          </a:p>
        </p:txBody>
      </p:sp>
      <p:sp>
        <p:nvSpPr>
          <p:cNvPr id="196612" name="Line 4"/>
          <p:cNvSpPr>
            <a:spLocks noChangeShapeType="1"/>
          </p:cNvSpPr>
          <p:nvPr/>
        </p:nvSpPr>
        <p:spPr bwMode="auto">
          <a:xfrm>
            <a:off x="8502650" y="4776788"/>
            <a:ext cx="0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66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grpSp>
        <p:nvGrpSpPr>
          <p:cNvPr id="66566" name="Group 21"/>
          <p:cNvGrpSpPr>
            <a:grpSpLocks/>
          </p:cNvGrpSpPr>
          <p:nvPr/>
        </p:nvGrpSpPr>
        <p:grpSpPr bwMode="auto">
          <a:xfrm>
            <a:off x="5224463" y="4735513"/>
            <a:ext cx="333375" cy="319087"/>
            <a:chOff x="1008" y="2092"/>
            <a:chExt cx="288" cy="288"/>
          </a:xfrm>
        </p:grpSpPr>
        <p:sp>
          <p:nvSpPr>
            <p:cNvPr id="196630" name="Rectangle 22"/>
            <p:cNvSpPr>
              <a:spLocks noChangeArrowheads="1"/>
            </p:cNvSpPr>
            <p:nvPr/>
          </p:nvSpPr>
          <p:spPr bwMode="auto">
            <a:xfrm>
              <a:off x="1008" y="2092"/>
              <a:ext cx="288" cy="288"/>
            </a:xfrm>
            <a:prstGeom prst="rect">
              <a:avLst/>
            </a:prstGeom>
            <a:noFill/>
            <a:ln w="12700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graphicFrame>
          <p:nvGraphicFramePr>
            <p:cNvPr id="66701" name="Object 23"/>
            <p:cNvGraphicFramePr>
              <a:graphicFrameLocks noChangeAspect="1"/>
            </p:cNvGraphicFramePr>
            <p:nvPr/>
          </p:nvGraphicFramePr>
          <p:xfrm>
            <a:off x="1056" y="2112"/>
            <a:ext cx="208" cy="2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7215" name="Equation" r:id="rId3" imgW="139579" imgH="164957" progId="Equation.3">
                    <p:embed/>
                  </p:oleObj>
                </mc:Choice>
                <mc:Fallback>
                  <p:oleObj name="Equation" r:id="rId3" imgW="139579" imgH="164957" progId="Equation.3">
                    <p:embed/>
                    <p:pic>
                      <p:nvPicPr>
                        <p:cNvPr id="0" name="Object 2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56" y="2112"/>
                          <a:ext cx="208" cy="244"/>
                        </a:xfrm>
                        <a:prstGeom prst="rect">
                          <a:avLst/>
                        </a:prstGeom>
                        <a:solidFill>
                          <a:srgbClr val="FFFF66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96635" name="Line 27"/>
          <p:cNvSpPr>
            <a:spLocks noChangeShapeType="1"/>
          </p:cNvSpPr>
          <p:nvPr/>
        </p:nvSpPr>
        <p:spPr bwMode="auto">
          <a:xfrm>
            <a:off x="4364038" y="4873625"/>
            <a:ext cx="874712" cy="7938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 type="triangl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96636" name="Line 28"/>
          <p:cNvSpPr>
            <a:spLocks noChangeShapeType="1"/>
          </p:cNvSpPr>
          <p:nvPr/>
        </p:nvSpPr>
        <p:spPr bwMode="auto">
          <a:xfrm>
            <a:off x="5570538" y="4883150"/>
            <a:ext cx="166687" cy="0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 type="triangl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96637" name="Oval 29"/>
          <p:cNvSpPr>
            <a:spLocks noChangeArrowheads="1"/>
          </p:cNvSpPr>
          <p:nvPr/>
        </p:nvSpPr>
        <p:spPr bwMode="auto">
          <a:xfrm>
            <a:off x="5715000" y="2441575"/>
            <a:ext cx="111125" cy="104775"/>
          </a:xfrm>
          <a:prstGeom prst="ellipse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FF66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96638" name="Oval 30"/>
          <p:cNvSpPr>
            <a:spLocks noChangeArrowheads="1"/>
          </p:cNvSpPr>
          <p:nvPr/>
        </p:nvSpPr>
        <p:spPr bwMode="auto">
          <a:xfrm>
            <a:off x="5715000" y="4838700"/>
            <a:ext cx="111125" cy="107950"/>
          </a:xfrm>
          <a:prstGeom prst="ellipse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FF66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96639" name="Oval 31"/>
          <p:cNvSpPr>
            <a:spLocks noChangeArrowheads="1"/>
          </p:cNvSpPr>
          <p:nvPr/>
        </p:nvSpPr>
        <p:spPr bwMode="auto">
          <a:xfrm>
            <a:off x="5715000" y="5157788"/>
            <a:ext cx="111125" cy="106362"/>
          </a:xfrm>
          <a:prstGeom prst="ellipse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FF66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96640" name="Rectangle 32"/>
          <p:cNvSpPr>
            <a:spLocks noChangeArrowheads="1"/>
          </p:cNvSpPr>
          <p:nvPr/>
        </p:nvSpPr>
        <p:spPr bwMode="auto">
          <a:xfrm>
            <a:off x="5773738" y="2271713"/>
            <a:ext cx="611187" cy="3152775"/>
          </a:xfrm>
          <a:prstGeom prst="rect">
            <a:avLst/>
          </a:prstGeom>
          <a:noFill/>
          <a:ln w="9525">
            <a:solidFill>
              <a:srgbClr val="FFFF66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grpSp>
        <p:nvGrpSpPr>
          <p:cNvPr id="66573" name="Group 33"/>
          <p:cNvGrpSpPr>
            <a:grpSpLocks/>
          </p:cNvGrpSpPr>
          <p:nvPr/>
        </p:nvGrpSpPr>
        <p:grpSpPr bwMode="auto">
          <a:xfrm>
            <a:off x="6602413" y="4700588"/>
            <a:ext cx="333375" cy="319087"/>
            <a:chOff x="1008" y="2092"/>
            <a:chExt cx="288" cy="288"/>
          </a:xfrm>
        </p:grpSpPr>
        <p:sp>
          <p:nvSpPr>
            <p:cNvPr id="196642" name="Rectangle 34"/>
            <p:cNvSpPr>
              <a:spLocks noChangeArrowheads="1"/>
            </p:cNvSpPr>
            <p:nvPr/>
          </p:nvSpPr>
          <p:spPr bwMode="auto">
            <a:xfrm>
              <a:off x="1008" y="2092"/>
              <a:ext cx="288" cy="288"/>
            </a:xfrm>
            <a:prstGeom prst="rect">
              <a:avLst/>
            </a:prstGeom>
            <a:noFill/>
            <a:ln w="12700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graphicFrame>
          <p:nvGraphicFramePr>
            <p:cNvPr id="66699" name="Object 35"/>
            <p:cNvGraphicFramePr>
              <a:graphicFrameLocks noChangeAspect="1"/>
            </p:cNvGraphicFramePr>
            <p:nvPr/>
          </p:nvGraphicFramePr>
          <p:xfrm>
            <a:off x="1056" y="2112"/>
            <a:ext cx="208" cy="2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7216" name="Equation" r:id="rId5" imgW="139579" imgH="164957" progId="Equation.3">
                    <p:embed/>
                  </p:oleObj>
                </mc:Choice>
                <mc:Fallback>
                  <p:oleObj name="Equation" r:id="rId5" imgW="139579" imgH="164957" progId="Equation.3">
                    <p:embed/>
                    <p:pic>
                      <p:nvPicPr>
                        <p:cNvPr id="0" name="Object 3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56" y="2112"/>
                          <a:ext cx="208" cy="244"/>
                        </a:xfrm>
                        <a:prstGeom prst="rect">
                          <a:avLst/>
                        </a:prstGeom>
                        <a:solidFill>
                          <a:srgbClr val="FFFF66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96644" name="Oval 36"/>
          <p:cNvSpPr>
            <a:spLocks noChangeArrowheads="1"/>
          </p:cNvSpPr>
          <p:nvPr/>
        </p:nvSpPr>
        <p:spPr bwMode="auto">
          <a:xfrm>
            <a:off x="6327775" y="2441575"/>
            <a:ext cx="109538" cy="104775"/>
          </a:xfrm>
          <a:prstGeom prst="ellipse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FF66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96645" name="Oval 37"/>
          <p:cNvSpPr>
            <a:spLocks noChangeArrowheads="1"/>
          </p:cNvSpPr>
          <p:nvPr/>
        </p:nvSpPr>
        <p:spPr bwMode="auto">
          <a:xfrm>
            <a:off x="6327775" y="5157788"/>
            <a:ext cx="109538" cy="104775"/>
          </a:xfrm>
          <a:prstGeom prst="ellipse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FF66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96646" name="Oval 38"/>
          <p:cNvSpPr>
            <a:spLocks noChangeArrowheads="1"/>
          </p:cNvSpPr>
          <p:nvPr/>
        </p:nvSpPr>
        <p:spPr bwMode="auto">
          <a:xfrm>
            <a:off x="6327775" y="4838700"/>
            <a:ext cx="109538" cy="107950"/>
          </a:xfrm>
          <a:prstGeom prst="ellipse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FF66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96647" name="Line 39"/>
          <p:cNvSpPr>
            <a:spLocks noChangeShapeType="1"/>
          </p:cNvSpPr>
          <p:nvPr/>
        </p:nvSpPr>
        <p:spPr bwMode="auto">
          <a:xfrm>
            <a:off x="6403975" y="4883150"/>
            <a:ext cx="166688" cy="0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 type="triangl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96648" name="Line 40"/>
          <p:cNvSpPr>
            <a:spLocks noChangeShapeType="1"/>
          </p:cNvSpPr>
          <p:nvPr/>
        </p:nvSpPr>
        <p:spPr bwMode="auto">
          <a:xfrm>
            <a:off x="6958013" y="4883150"/>
            <a:ext cx="168275" cy="0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 type="triangl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96649" name="Oval 41"/>
          <p:cNvSpPr>
            <a:spLocks noChangeArrowheads="1"/>
          </p:cNvSpPr>
          <p:nvPr/>
        </p:nvSpPr>
        <p:spPr bwMode="auto">
          <a:xfrm>
            <a:off x="7104063" y="2441575"/>
            <a:ext cx="107950" cy="104775"/>
          </a:xfrm>
          <a:prstGeom prst="ellipse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FF66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96650" name="Oval 42"/>
          <p:cNvSpPr>
            <a:spLocks noChangeArrowheads="1"/>
          </p:cNvSpPr>
          <p:nvPr/>
        </p:nvSpPr>
        <p:spPr bwMode="auto">
          <a:xfrm>
            <a:off x="7104063" y="4838700"/>
            <a:ext cx="107950" cy="107950"/>
          </a:xfrm>
          <a:prstGeom prst="ellipse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FF66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96651" name="Oval 43"/>
          <p:cNvSpPr>
            <a:spLocks noChangeArrowheads="1"/>
          </p:cNvSpPr>
          <p:nvPr/>
        </p:nvSpPr>
        <p:spPr bwMode="auto">
          <a:xfrm>
            <a:off x="7104063" y="5157788"/>
            <a:ext cx="107950" cy="106362"/>
          </a:xfrm>
          <a:prstGeom prst="ellipse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FF66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96652" name="Rectangle 44"/>
          <p:cNvSpPr>
            <a:spLocks noChangeArrowheads="1"/>
          </p:cNvSpPr>
          <p:nvPr/>
        </p:nvSpPr>
        <p:spPr bwMode="auto">
          <a:xfrm>
            <a:off x="7158038" y="2271713"/>
            <a:ext cx="612775" cy="3135312"/>
          </a:xfrm>
          <a:prstGeom prst="rect">
            <a:avLst/>
          </a:prstGeom>
          <a:noFill/>
          <a:ln w="9525">
            <a:solidFill>
              <a:srgbClr val="FFFF66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grpSp>
        <p:nvGrpSpPr>
          <p:cNvPr id="66583" name="Group 45"/>
          <p:cNvGrpSpPr>
            <a:grpSpLocks/>
          </p:cNvGrpSpPr>
          <p:nvPr/>
        </p:nvGrpSpPr>
        <p:grpSpPr bwMode="auto">
          <a:xfrm>
            <a:off x="7945438" y="4700588"/>
            <a:ext cx="331787" cy="319087"/>
            <a:chOff x="1008" y="2092"/>
            <a:chExt cx="288" cy="288"/>
          </a:xfrm>
        </p:grpSpPr>
        <p:sp>
          <p:nvSpPr>
            <p:cNvPr id="196654" name="Rectangle 46"/>
            <p:cNvSpPr>
              <a:spLocks noChangeArrowheads="1"/>
            </p:cNvSpPr>
            <p:nvPr/>
          </p:nvSpPr>
          <p:spPr bwMode="auto">
            <a:xfrm>
              <a:off x="1008" y="2092"/>
              <a:ext cx="288" cy="288"/>
            </a:xfrm>
            <a:prstGeom prst="rect">
              <a:avLst/>
            </a:prstGeom>
            <a:noFill/>
            <a:ln w="12700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graphicFrame>
          <p:nvGraphicFramePr>
            <p:cNvPr id="66697" name="Object 47"/>
            <p:cNvGraphicFramePr>
              <a:graphicFrameLocks noChangeAspect="1"/>
            </p:cNvGraphicFramePr>
            <p:nvPr/>
          </p:nvGraphicFramePr>
          <p:xfrm>
            <a:off x="1056" y="2112"/>
            <a:ext cx="208" cy="2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7217" name="Equation" r:id="rId6" imgW="139579" imgH="164957" progId="Equation.3">
                    <p:embed/>
                  </p:oleObj>
                </mc:Choice>
                <mc:Fallback>
                  <p:oleObj name="Equation" r:id="rId6" imgW="139579" imgH="164957" progId="Equation.3">
                    <p:embed/>
                    <p:pic>
                      <p:nvPicPr>
                        <p:cNvPr id="0" name="Object 4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56" y="2112"/>
                          <a:ext cx="208" cy="244"/>
                        </a:xfrm>
                        <a:prstGeom prst="rect">
                          <a:avLst/>
                        </a:prstGeom>
                        <a:solidFill>
                          <a:srgbClr val="FFFF66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96656" name="Oval 48"/>
          <p:cNvSpPr>
            <a:spLocks noChangeArrowheads="1"/>
          </p:cNvSpPr>
          <p:nvPr/>
        </p:nvSpPr>
        <p:spPr bwMode="auto">
          <a:xfrm>
            <a:off x="7713663" y="2441575"/>
            <a:ext cx="111125" cy="104775"/>
          </a:xfrm>
          <a:prstGeom prst="ellipse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FF66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96657" name="Oval 49"/>
          <p:cNvSpPr>
            <a:spLocks noChangeArrowheads="1"/>
          </p:cNvSpPr>
          <p:nvPr/>
        </p:nvSpPr>
        <p:spPr bwMode="auto">
          <a:xfrm>
            <a:off x="7713663" y="5157788"/>
            <a:ext cx="111125" cy="104775"/>
          </a:xfrm>
          <a:prstGeom prst="ellipse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FF66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96658" name="Oval 50"/>
          <p:cNvSpPr>
            <a:spLocks noChangeArrowheads="1"/>
          </p:cNvSpPr>
          <p:nvPr/>
        </p:nvSpPr>
        <p:spPr bwMode="auto">
          <a:xfrm>
            <a:off x="7713663" y="4838700"/>
            <a:ext cx="111125" cy="107950"/>
          </a:xfrm>
          <a:prstGeom prst="ellipse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FF66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96659" name="Line 51"/>
          <p:cNvSpPr>
            <a:spLocks noChangeShapeType="1"/>
          </p:cNvSpPr>
          <p:nvPr/>
        </p:nvSpPr>
        <p:spPr bwMode="auto">
          <a:xfrm>
            <a:off x="7793038" y="4883150"/>
            <a:ext cx="165100" cy="0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 type="triangl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96662" name="Line 54"/>
          <p:cNvSpPr>
            <a:spLocks noChangeShapeType="1"/>
          </p:cNvSpPr>
          <p:nvPr/>
        </p:nvSpPr>
        <p:spPr bwMode="auto">
          <a:xfrm flipH="1">
            <a:off x="6437313" y="5210175"/>
            <a:ext cx="666750" cy="0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96664" name="Line 56"/>
          <p:cNvSpPr>
            <a:spLocks noChangeShapeType="1"/>
          </p:cNvSpPr>
          <p:nvPr/>
        </p:nvSpPr>
        <p:spPr bwMode="auto">
          <a:xfrm flipV="1">
            <a:off x="7737475" y="2513013"/>
            <a:ext cx="862013" cy="0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96665" name="Line 57"/>
          <p:cNvSpPr>
            <a:spLocks noChangeShapeType="1"/>
          </p:cNvSpPr>
          <p:nvPr/>
        </p:nvSpPr>
        <p:spPr bwMode="auto">
          <a:xfrm flipH="1">
            <a:off x="8280400" y="4891088"/>
            <a:ext cx="331788" cy="1587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96666" name="Line 58"/>
          <p:cNvSpPr>
            <a:spLocks noChangeShapeType="1"/>
          </p:cNvSpPr>
          <p:nvPr/>
        </p:nvSpPr>
        <p:spPr bwMode="auto">
          <a:xfrm flipV="1">
            <a:off x="8612188" y="4089400"/>
            <a:ext cx="1587" cy="801688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grpSp>
        <p:nvGrpSpPr>
          <p:cNvPr id="66592" name="Group 120"/>
          <p:cNvGrpSpPr>
            <a:grpSpLocks/>
          </p:cNvGrpSpPr>
          <p:nvPr/>
        </p:nvGrpSpPr>
        <p:grpSpPr bwMode="auto">
          <a:xfrm>
            <a:off x="8001000" y="4070350"/>
            <a:ext cx="514350" cy="455613"/>
            <a:chOff x="5214" y="2702"/>
            <a:chExt cx="357" cy="343"/>
          </a:xfrm>
        </p:grpSpPr>
        <p:sp>
          <p:nvSpPr>
            <p:cNvPr id="196667" name="Line 59"/>
            <p:cNvSpPr>
              <a:spLocks noChangeShapeType="1"/>
            </p:cNvSpPr>
            <p:nvPr/>
          </p:nvSpPr>
          <p:spPr bwMode="auto">
            <a:xfrm flipH="1">
              <a:off x="5214" y="2872"/>
              <a:ext cx="115" cy="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triangl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grpSp>
          <p:nvGrpSpPr>
            <p:cNvPr id="66693" name="Group 60"/>
            <p:cNvGrpSpPr>
              <a:grpSpLocks/>
            </p:cNvGrpSpPr>
            <p:nvPr/>
          </p:nvGrpSpPr>
          <p:grpSpPr bwMode="auto">
            <a:xfrm flipH="1">
              <a:off x="5325" y="2702"/>
              <a:ext cx="246" cy="343"/>
              <a:chOff x="1820" y="2291"/>
              <a:chExt cx="307" cy="413"/>
            </a:xfrm>
          </p:grpSpPr>
          <p:sp>
            <p:nvSpPr>
              <p:cNvPr id="196669" name="Oval 61"/>
              <p:cNvSpPr>
                <a:spLocks noChangeArrowheads="1"/>
              </p:cNvSpPr>
              <p:nvPr/>
            </p:nvSpPr>
            <p:spPr bwMode="auto">
              <a:xfrm>
                <a:off x="1824" y="2351"/>
                <a:ext cx="286" cy="289"/>
              </a:xfrm>
              <a:prstGeom prst="ellipse">
                <a:avLst/>
              </a:prstGeom>
              <a:noFill/>
              <a:ln w="9525">
                <a:solidFill>
                  <a:srgbClr val="FFFF66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6670" name="Text Box 62"/>
              <p:cNvSpPr txBox="1">
                <a:spLocks noChangeArrowheads="1"/>
              </p:cNvSpPr>
              <p:nvPr/>
            </p:nvSpPr>
            <p:spPr bwMode="auto">
              <a:xfrm>
                <a:off x="1820" y="2291"/>
                <a:ext cx="307" cy="4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>
                    <a:solidFill>
                      <a:srgbClr val="FFFF66"/>
                    </a:solidFill>
                    <a:cs typeface="+mn-cs"/>
                  </a:rPr>
                  <a:t>x</a:t>
                </a:r>
              </a:p>
            </p:txBody>
          </p:sp>
        </p:grpSp>
      </p:grpSp>
      <p:sp>
        <p:nvSpPr>
          <p:cNvPr id="196671" name="Line 63"/>
          <p:cNvSpPr>
            <a:spLocks noChangeShapeType="1"/>
          </p:cNvSpPr>
          <p:nvPr/>
        </p:nvSpPr>
        <p:spPr bwMode="auto">
          <a:xfrm flipH="1">
            <a:off x="8335963" y="2513013"/>
            <a:ext cx="0" cy="1651000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96672" name="Line 64"/>
          <p:cNvSpPr>
            <a:spLocks noChangeShapeType="1"/>
          </p:cNvSpPr>
          <p:nvPr/>
        </p:nvSpPr>
        <p:spPr bwMode="auto">
          <a:xfrm>
            <a:off x="8366125" y="4459288"/>
            <a:ext cx="0" cy="762000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96673" name="Line 65"/>
          <p:cNvSpPr>
            <a:spLocks noChangeShapeType="1"/>
          </p:cNvSpPr>
          <p:nvPr/>
        </p:nvSpPr>
        <p:spPr bwMode="auto">
          <a:xfrm flipH="1">
            <a:off x="7793038" y="5214938"/>
            <a:ext cx="555625" cy="0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96674" name="Line 66"/>
          <p:cNvSpPr>
            <a:spLocks noChangeShapeType="1"/>
          </p:cNvSpPr>
          <p:nvPr/>
        </p:nvSpPr>
        <p:spPr bwMode="auto">
          <a:xfrm flipH="1">
            <a:off x="919163" y="5219700"/>
            <a:ext cx="584200" cy="0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96675" name="Line 67"/>
          <p:cNvSpPr>
            <a:spLocks noChangeShapeType="1"/>
          </p:cNvSpPr>
          <p:nvPr/>
        </p:nvSpPr>
        <p:spPr bwMode="auto">
          <a:xfrm flipV="1">
            <a:off x="919163" y="4908550"/>
            <a:ext cx="342900" cy="0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 type="triangl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96677" name="Line 69"/>
          <p:cNvSpPr>
            <a:spLocks noChangeShapeType="1"/>
          </p:cNvSpPr>
          <p:nvPr/>
        </p:nvSpPr>
        <p:spPr bwMode="auto">
          <a:xfrm>
            <a:off x="4808538" y="2470150"/>
            <a:ext cx="920750" cy="7938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grpSp>
        <p:nvGrpSpPr>
          <p:cNvPr id="66599" name="Group 5"/>
          <p:cNvGrpSpPr>
            <a:grpSpLocks/>
          </p:cNvGrpSpPr>
          <p:nvPr/>
        </p:nvGrpSpPr>
        <p:grpSpPr bwMode="auto">
          <a:xfrm>
            <a:off x="250825" y="2157413"/>
            <a:ext cx="725488" cy="3287712"/>
            <a:chOff x="100" y="1204"/>
            <a:chExt cx="563" cy="2708"/>
          </a:xfrm>
        </p:grpSpPr>
        <p:sp>
          <p:nvSpPr>
            <p:cNvPr id="196614" name="Text Box 6"/>
            <p:cNvSpPr txBox="1">
              <a:spLocks noChangeArrowheads="1"/>
            </p:cNvSpPr>
            <p:nvPr/>
          </p:nvSpPr>
          <p:spPr bwMode="auto">
            <a:xfrm>
              <a:off x="139" y="1204"/>
              <a:ext cx="524" cy="3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 b="0">
                  <a:solidFill>
                    <a:srgbClr val="FFFF66"/>
                  </a:solidFill>
                  <a:cs typeface="+mn-cs"/>
                </a:rPr>
                <a:t>u[k]</a:t>
              </a:r>
              <a:endParaRPr lang="en-US">
                <a:solidFill>
                  <a:srgbClr val="FFFF66"/>
                </a:solidFill>
                <a:cs typeface="+mn-cs"/>
              </a:endParaRPr>
            </a:p>
          </p:txBody>
        </p:sp>
        <p:sp>
          <p:nvSpPr>
            <p:cNvPr id="196615" name="Text Box 7"/>
            <p:cNvSpPr txBox="1">
              <a:spLocks noChangeArrowheads="1"/>
            </p:cNvSpPr>
            <p:nvPr/>
          </p:nvSpPr>
          <p:spPr bwMode="auto">
            <a:xfrm>
              <a:off x="100" y="3535"/>
              <a:ext cx="510" cy="3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 b="0">
                  <a:solidFill>
                    <a:srgbClr val="FFFF66"/>
                  </a:solidFill>
                  <a:cs typeface="+mn-cs"/>
                </a:rPr>
                <a:t>y[k]</a:t>
              </a:r>
              <a:endParaRPr lang="en-US">
                <a:solidFill>
                  <a:srgbClr val="FFFF66"/>
                </a:solidFill>
                <a:cs typeface="+mn-cs"/>
              </a:endParaRPr>
            </a:p>
          </p:txBody>
        </p:sp>
        <p:grpSp>
          <p:nvGrpSpPr>
            <p:cNvPr id="66689" name="Group 8"/>
            <p:cNvGrpSpPr>
              <a:grpSpLocks/>
            </p:cNvGrpSpPr>
            <p:nvPr/>
          </p:nvGrpSpPr>
          <p:grpSpPr bwMode="auto">
            <a:xfrm>
              <a:off x="104" y="3140"/>
              <a:ext cx="510" cy="469"/>
              <a:chOff x="940" y="3159"/>
              <a:chExt cx="568" cy="509"/>
            </a:xfrm>
          </p:grpSpPr>
          <p:sp>
            <p:nvSpPr>
              <p:cNvPr id="196617" name="Text Box 9"/>
              <p:cNvSpPr txBox="1">
                <a:spLocks noChangeArrowheads="1"/>
              </p:cNvSpPr>
              <p:nvPr/>
            </p:nvSpPr>
            <p:spPr bwMode="auto">
              <a:xfrm>
                <a:off x="940" y="3260"/>
                <a:ext cx="568" cy="40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 b="0">
                    <a:solidFill>
                      <a:srgbClr val="FFFF66"/>
                    </a:solidFill>
                    <a:cs typeface="+mn-cs"/>
                  </a:rPr>
                  <a:t>y[k]</a:t>
                </a:r>
                <a:endParaRPr lang="en-US">
                  <a:solidFill>
                    <a:srgbClr val="FFFF66"/>
                  </a:solidFill>
                  <a:cs typeface="+mn-cs"/>
                </a:endParaRPr>
              </a:p>
            </p:txBody>
          </p:sp>
          <p:sp>
            <p:nvSpPr>
              <p:cNvPr id="196618" name="Text Box 10"/>
              <p:cNvSpPr txBox="1">
                <a:spLocks noChangeArrowheads="1"/>
              </p:cNvSpPr>
              <p:nvPr/>
            </p:nvSpPr>
            <p:spPr bwMode="auto">
              <a:xfrm>
                <a:off x="973" y="3161"/>
                <a:ext cx="313" cy="40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>
                    <a:solidFill>
                      <a:srgbClr val="FFFF66"/>
                    </a:solidFill>
                    <a:cs typeface="+mn-cs"/>
                  </a:rPr>
                  <a:t>~</a:t>
                </a:r>
              </a:p>
            </p:txBody>
          </p:sp>
        </p:grpSp>
      </p:grpSp>
      <p:sp>
        <p:nvSpPr>
          <p:cNvPr id="196730" name="Line 122"/>
          <p:cNvSpPr>
            <a:spLocks noChangeShapeType="1"/>
          </p:cNvSpPr>
          <p:nvPr/>
        </p:nvSpPr>
        <p:spPr bwMode="auto">
          <a:xfrm flipH="1">
            <a:off x="8164513" y="3921125"/>
            <a:ext cx="292100" cy="1588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 type="triangl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grpSp>
        <p:nvGrpSpPr>
          <p:cNvPr id="66601" name="Group 123"/>
          <p:cNvGrpSpPr>
            <a:grpSpLocks/>
          </p:cNvGrpSpPr>
          <p:nvPr/>
        </p:nvGrpSpPr>
        <p:grpSpPr bwMode="auto">
          <a:xfrm flipH="1">
            <a:off x="8451850" y="3694113"/>
            <a:ext cx="354013" cy="457200"/>
            <a:chOff x="1821" y="2291"/>
            <a:chExt cx="306" cy="413"/>
          </a:xfrm>
        </p:grpSpPr>
        <p:sp>
          <p:nvSpPr>
            <p:cNvPr id="196732" name="Oval 124"/>
            <p:cNvSpPr>
              <a:spLocks noChangeArrowheads="1"/>
            </p:cNvSpPr>
            <p:nvPr/>
          </p:nvSpPr>
          <p:spPr bwMode="auto">
            <a:xfrm>
              <a:off x="1824" y="2353"/>
              <a:ext cx="288" cy="287"/>
            </a:xfrm>
            <a:prstGeom prst="ellips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96733" name="Text Box 125"/>
            <p:cNvSpPr txBox="1">
              <a:spLocks noChangeArrowheads="1"/>
            </p:cNvSpPr>
            <p:nvPr/>
          </p:nvSpPr>
          <p:spPr bwMode="auto">
            <a:xfrm>
              <a:off x="1821" y="2291"/>
              <a:ext cx="306" cy="4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>
                  <a:solidFill>
                    <a:srgbClr val="FFFF66"/>
                  </a:solidFill>
                  <a:cs typeface="+mn-cs"/>
                </a:rPr>
                <a:t>x</a:t>
              </a:r>
            </a:p>
          </p:txBody>
        </p:sp>
      </p:grpSp>
      <p:sp>
        <p:nvSpPr>
          <p:cNvPr id="196734" name="Line 126"/>
          <p:cNvSpPr>
            <a:spLocks noChangeShapeType="1"/>
          </p:cNvSpPr>
          <p:nvPr/>
        </p:nvSpPr>
        <p:spPr bwMode="auto">
          <a:xfrm>
            <a:off x="8604250" y="2503488"/>
            <a:ext cx="0" cy="1271587"/>
          </a:xfrm>
          <a:prstGeom prst="line">
            <a:avLst/>
          </a:prstGeom>
          <a:noFill/>
          <a:ln w="12700">
            <a:solidFill>
              <a:srgbClr val="FFFF66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96776" name="Line 168"/>
          <p:cNvSpPr>
            <a:spLocks noChangeShapeType="1"/>
          </p:cNvSpPr>
          <p:nvPr/>
        </p:nvSpPr>
        <p:spPr bwMode="auto">
          <a:xfrm>
            <a:off x="952500" y="2478088"/>
            <a:ext cx="3114675" cy="14287"/>
          </a:xfrm>
          <a:prstGeom prst="line">
            <a:avLst/>
          </a:prstGeom>
          <a:noFill/>
          <a:ln w="12700">
            <a:solidFill>
              <a:srgbClr val="FFFF66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graphicFrame>
        <p:nvGraphicFramePr>
          <p:cNvPr id="66604" name="Object 185"/>
          <p:cNvGraphicFramePr>
            <a:graphicFrameLocks noChangeAspect="1"/>
          </p:cNvGraphicFramePr>
          <p:nvPr/>
        </p:nvGraphicFramePr>
        <p:xfrm>
          <a:off x="7521575" y="4062413"/>
          <a:ext cx="482600" cy="233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218" name="Equation" r:id="rId7" imgW="431613" imgH="228501" progId="Equation.3">
                  <p:embed/>
                </p:oleObj>
              </mc:Choice>
              <mc:Fallback>
                <p:oleObj name="Equation" r:id="rId7" imgW="431613" imgH="228501" progId="Equation.3">
                  <p:embed/>
                  <p:pic>
                    <p:nvPicPr>
                      <p:cNvPr id="0" name="Object 18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21575" y="4062413"/>
                        <a:ext cx="482600" cy="233362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605" name="Object 186"/>
          <p:cNvGraphicFramePr>
            <a:graphicFrameLocks noChangeAspect="1"/>
          </p:cNvGraphicFramePr>
          <p:nvPr/>
        </p:nvGraphicFramePr>
        <p:xfrm>
          <a:off x="7704138" y="3681413"/>
          <a:ext cx="500062" cy="231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219" name="Equation" r:id="rId9" imgW="444307" imgH="228501" progId="Equation.3">
                  <p:embed/>
                </p:oleObj>
              </mc:Choice>
              <mc:Fallback>
                <p:oleObj name="Equation" r:id="rId9" imgW="444307" imgH="228501" progId="Equation.3">
                  <p:embed/>
                  <p:pic>
                    <p:nvPicPr>
                      <p:cNvPr id="0" name="Object 18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04138" y="3681413"/>
                        <a:ext cx="500062" cy="231775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6796" name="Line 188"/>
          <p:cNvSpPr>
            <a:spLocks noChangeShapeType="1"/>
          </p:cNvSpPr>
          <p:nvPr/>
        </p:nvSpPr>
        <p:spPr bwMode="auto">
          <a:xfrm flipH="1">
            <a:off x="6429375" y="2513013"/>
            <a:ext cx="666750" cy="0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96853" name="Rectangle 245"/>
          <p:cNvSpPr>
            <a:spLocks noChangeArrowheads="1"/>
          </p:cNvSpPr>
          <p:nvPr/>
        </p:nvSpPr>
        <p:spPr bwMode="auto">
          <a:xfrm>
            <a:off x="1368425" y="2924175"/>
            <a:ext cx="1946275" cy="3060700"/>
          </a:xfrm>
          <a:prstGeom prst="rect">
            <a:avLst/>
          </a:prstGeom>
          <a:solidFill>
            <a:srgbClr val="FF0000">
              <a:alpha val="50000"/>
            </a:srgbClr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graphicFrame>
        <p:nvGraphicFramePr>
          <p:cNvPr id="66608" name="Object 192"/>
          <p:cNvGraphicFramePr>
            <a:graphicFrameLocks noChangeAspect="1"/>
          </p:cNvGraphicFramePr>
          <p:nvPr/>
        </p:nvGraphicFramePr>
        <p:xfrm>
          <a:off x="2038350" y="3130550"/>
          <a:ext cx="561975" cy="28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220" name="Equation" r:id="rId11" imgW="419100" imgH="228600" progId="Equation.3">
                  <p:embed/>
                </p:oleObj>
              </mc:Choice>
              <mc:Fallback>
                <p:oleObj name="Equation" r:id="rId11" imgW="419100" imgH="228600" progId="Equation.3">
                  <p:embed/>
                  <p:pic>
                    <p:nvPicPr>
                      <p:cNvPr id="0" name="Object 19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8350" y="3130550"/>
                        <a:ext cx="561975" cy="288925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6609" name="Group 193"/>
          <p:cNvGrpSpPr>
            <a:grpSpLocks/>
          </p:cNvGrpSpPr>
          <p:nvPr/>
        </p:nvGrpSpPr>
        <p:grpSpPr bwMode="auto">
          <a:xfrm>
            <a:off x="1509713" y="3562350"/>
            <a:ext cx="427037" cy="457200"/>
            <a:chOff x="1585" y="2806"/>
            <a:chExt cx="288" cy="339"/>
          </a:xfrm>
        </p:grpSpPr>
        <p:sp>
          <p:nvSpPr>
            <p:cNvPr id="196802" name="Oval 194"/>
            <p:cNvSpPr>
              <a:spLocks noChangeArrowheads="1"/>
            </p:cNvSpPr>
            <p:nvPr/>
          </p:nvSpPr>
          <p:spPr bwMode="auto">
            <a:xfrm>
              <a:off x="1585" y="2831"/>
              <a:ext cx="288" cy="288"/>
            </a:xfrm>
            <a:prstGeom prst="ellips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96803" name="Text Box 195"/>
            <p:cNvSpPr txBox="1">
              <a:spLocks noChangeArrowheads="1"/>
            </p:cNvSpPr>
            <p:nvPr/>
          </p:nvSpPr>
          <p:spPr bwMode="auto">
            <a:xfrm>
              <a:off x="1607" y="2806"/>
              <a:ext cx="243" cy="3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>
                  <a:solidFill>
                    <a:srgbClr val="FFFF66"/>
                  </a:solidFill>
                  <a:cs typeface="+mn-cs"/>
                </a:rPr>
                <a:t>+</a:t>
              </a:r>
            </a:p>
          </p:txBody>
        </p:sp>
      </p:grpSp>
      <p:grpSp>
        <p:nvGrpSpPr>
          <p:cNvPr id="66610" name="Group 196"/>
          <p:cNvGrpSpPr>
            <a:grpSpLocks/>
          </p:cNvGrpSpPr>
          <p:nvPr/>
        </p:nvGrpSpPr>
        <p:grpSpPr bwMode="auto">
          <a:xfrm>
            <a:off x="1509713" y="4989513"/>
            <a:ext cx="427037" cy="457200"/>
            <a:chOff x="1585" y="2806"/>
            <a:chExt cx="288" cy="339"/>
          </a:xfrm>
        </p:grpSpPr>
        <p:sp>
          <p:nvSpPr>
            <p:cNvPr id="196805" name="Oval 197"/>
            <p:cNvSpPr>
              <a:spLocks noChangeArrowheads="1"/>
            </p:cNvSpPr>
            <p:nvPr/>
          </p:nvSpPr>
          <p:spPr bwMode="auto">
            <a:xfrm>
              <a:off x="1585" y="2831"/>
              <a:ext cx="288" cy="288"/>
            </a:xfrm>
            <a:prstGeom prst="ellips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96806" name="Text Box 198"/>
            <p:cNvSpPr txBox="1">
              <a:spLocks noChangeArrowheads="1"/>
            </p:cNvSpPr>
            <p:nvPr/>
          </p:nvSpPr>
          <p:spPr bwMode="auto">
            <a:xfrm>
              <a:off x="1607" y="2806"/>
              <a:ext cx="243" cy="3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>
                  <a:solidFill>
                    <a:srgbClr val="FFFF66"/>
                  </a:solidFill>
                  <a:cs typeface="+mn-cs"/>
                </a:rPr>
                <a:t>+</a:t>
              </a:r>
            </a:p>
          </p:txBody>
        </p:sp>
      </p:grpSp>
      <p:grpSp>
        <p:nvGrpSpPr>
          <p:cNvPr id="66611" name="Group 199"/>
          <p:cNvGrpSpPr>
            <a:grpSpLocks/>
          </p:cNvGrpSpPr>
          <p:nvPr/>
        </p:nvGrpSpPr>
        <p:grpSpPr bwMode="auto">
          <a:xfrm>
            <a:off x="2354263" y="3951288"/>
            <a:ext cx="354012" cy="457200"/>
            <a:chOff x="1799" y="2293"/>
            <a:chExt cx="359" cy="406"/>
          </a:xfrm>
        </p:grpSpPr>
        <p:sp>
          <p:nvSpPr>
            <p:cNvPr id="196808" name="Oval 200"/>
            <p:cNvSpPr>
              <a:spLocks noChangeArrowheads="1"/>
            </p:cNvSpPr>
            <p:nvPr/>
          </p:nvSpPr>
          <p:spPr bwMode="auto">
            <a:xfrm>
              <a:off x="1825" y="2352"/>
              <a:ext cx="287" cy="288"/>
            </a:xfrm>
            <a:prstGeom prst="ellips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96809" name="Text Box 201"/>
            <p:cNvSpPr txBox="1">
              <a:spLocks noChangeArrowheads="1"/>
            </p:cNvSpPr>
            <p:nvPr/>
          </p:nvSpPr>
          <p:spPr bwMode="auto">
            <a:xfrm>
              <a:off x="1799" y="2293"/>
              <a:ext cx="359" cy="4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>
                  <a:solidFill>
                    <a:srgbClr val="FFFF66"/>
                  </a:solidFill>
                  <a:cs typeface="+mn-cs"/>
                </a:rPr>
                <a:t>x</a:t>
              </a:r>
            </a:p>
          </p:txBody>
        </p:sp>
      </p:grpSp>
      <p:sp>
        <p:nvSpPr>
          <p:cNvPr id="196811" name="Line 203"/>
          <p:cNvSpPr>
            <a:spLocks noChangeShapeType="1"/>
          </p:cNvSpPr>
          <p:nvPr/>
        </p:nvSpPr>
        <p:spPr bwMode="auto">
          <a:xfrm>
            <a:off x="2555875" y="3794125"/>
            <a:ext cx="0" cy="193675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96812" name="Line 204"/>
          <p:cNvSpPr>
            <a:spLocks noChangeShapeType="1"/>
          </p:cNvSpPr>
          <p:nvPr/>
        </p:nvSpPr>
        <p:spPr bwMode="auto">
          <a:xfrm flipH="1">
            <a:off x="2078038" y="4178300"/>
            <a:ext cx="285750" cy="0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96813" name="Line 205"/>
          <p:cNvSpPr>
            <a:spLocks noChangeShapeType="1"/>
          </p:cNvSpPr>
          <p:nvPr/>
        </p:nvSpPr>
        <p:spPr bwMode="auto">
          <a:xfrm flipH="1">
            <a:off x="1795463" y="4178300"/>
            <a:ext cx="282575" cy="844550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96814" name="Line 206"/>
          <p:cNvSpPr>
            <a:spLocks noChangeShapeType="1"/>
          </p:cNvSpPr>
          <p:nvPr/>
        </p:nvSpPr>
        <p:spPr bwMode="auto">
          <a:xfrm flipH="1">
            <a:off x="2078038" y="4829175"/>
            <a:ext cx="285750" cy="0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96815" name="Line 207"/>
          <p:cNvSpPr>
            <a:spLocks noChangeShapeType="1"/>
          </p:cNvSpPr>
          <p:nvPr/>
        </p:nvSpPr>
        <p:spPr bwMode="auto">
          <a:xfrm flipH="1" flipV="1">
            <a:off x="1795463" y="3984625"/>
            <a:ext cx="282575" cy="844550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96816" name="Line 208"/>
          <p:cNvSpPr>
            <a:spLocks noChangeShapeType="1"/>
          </p:cNvSpPr>
          <p:nvPr/>
        </p:nvSpPr>
        <p:spPr bwMode="auto">
          <a:xfrm flipV="1">
            <a:off x="2541588" y="4976813"/>
            <a:ext cx="0" cy="227012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grpSp>
        <p:nvGrpSpPr>
          <p:cNvPr id="66618" name="Group 209"/>
          <p:cNvGrpSpPr>
            <a:grpSpLocks/>
          </p:cNvGrpSpPr>
          <p:nvPr/>
        </p:nvGrpSpPr>
        <p:grpSpPr bwMode="auto">
          <a:xfrm>
            <a:off x="2070100" y="3562350"/>
            <a:ext cx="352425" cy="457200"/>
            <a:chOff x="1798" y="2292"/>
            <a:chExt cx="361" cy="407"/>
          </a:xfrm>
        </p:grpSpPr>
        <p:sp>
          <p:nvSpPr>
            <p:cNvPr id="196818" name="Oval 210"/>
            <p:cNvSpPr>
              <a:spLocks noChangeArrowheads="1"/>
            </p:cNvSpPr>
            <p:nvPr/>
          </p:nvSpPr>
          <p:spPr bwMode="auto">
            <a:xfrm>
              <a:off x="1824" y="2351"/>
              <a:ext cx="288" cy="288"/>
            </a:xfrm>
            <a:prstGeom prst="ellips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96819" name="Text Box 211"/>
            <p:cNvSpPr txBox="1">
              <a:spLocks noChangeArrowheads="1"/>
            </p:cNvSpPr>
            <p:nvPr/>
          </p:nvSpPr>
          <p:spPr bwMode="auto">
            <a:xfrm>
              <a:off x="1798" y="2292"/>
              <a:ext cx="361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>
                  <a:solidFill>
                    <a:srgbClr val="FFFF66"/>
                  </a:solidFill>
                  <a:cs typeface="+mn-cs"/>
                </a:rPr>
                <a:t>x</a:t>
              </a:r>
            </a:p>
          </p:txBody>
        </p:sp>
      </p:grpSp>
      <p:grpSp>
        <p:nvGrpSpPr>
          <p:cNvPr id="66619" name="Group 212"/>
          <p:cNvGrpSpPr>
            <a:grpSpLocks/>
          </p:cNvGrpSpPr>
          <p:nvPr/>
        </p:nvGrpSpPr>
        <p:grpSpPr bwMode="auto">
          <a:xfrm>
            <a:off x="2070100" y="4989513"/>
            <a:ext cx="352425" cy="457200"/>
            <a:chOff x="1798" y="2292"/>
            <a:chExt cx="361" cy="407"/>
          </a:xfrm>
        </p:grpSpPr>
        <p:sp>
          <p:nvSpPr>
            <p:cNvPr id="196821" name="Oval 213"/>
            <p:cNvSpPr>
              <a:spLocks noChangeArrowheads="1"/>
            </p:cNvSpPr>
            <p:nvPr/>
          </p:nvSpPr>
          <p:spPr bwMode="auto">
            <a:xfrm>
              <a:off x="1824" y="2351"/>
              <a:ext cx="288" cy="288"/>
            </a:xfrm>
            <a:prstGeom prst="ellips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96822" name="Text Box 214"/>
            <p:cNvSpPr txBox="1">
              <a:spLocks noChangeArrowheads="1"/>
            </p:cNvSpPr>
            <p:nvPr/>
          </p:nvSpPr>
          <p:spPr bwMode="auto">
            <a:xfrm>
              <a:off x="1798" y="2292"/>
              <a:ext cx="361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>
                  <a:solidFill>
                    <a:srgbClr val="FFFF66"/>
                  </a:solidFill>
                  <a:cs typeface="+mn-cs"/>
                </a:rPr>
                <a:t>x</a:t>
              </a:r>
            </a:p>
          </p:txBody>
        </p:sp>
      </p:grpSp>
      <p:grpSp>
        <p:nvGrpSpPr>
          <p:cNvPr id="66620" name="Group 215"/>
          <p:cNvGrpSpPr>
            <a:grpSpLocks/>
          </p:cNvGrpSpPr>
          <p:nvPr/>
        </p:nvGrpSpPr>
        <p:grpSpPr bwMode="auto">
          <a:xfrm>
            <a:off x="2354263" y="4600575"/>
            <a:ext cx="354012" cy="457200"/>
            <a:chOff x="1799" y="2293"/>
            <a:chExt cx="359" cy="406"/>
          </a:xfrm>
        </p:grpSpPr>
        <p:sp>
          <p:nvSpPr>
            <p:cNvPr id="196824" name="Oval 216"/>
            <p:cNvSpPr>
              <a:spLocks noChangeArrowheads="1"/>
            </p:cNvSpPr>
            <p:nvPr/>
          </p:nvSpPr>
          <p:spPr bwMode="auto">
            <a:xfrm>
              <a:off x="1825" y="2352"/>
              <a:ext cx="287" cy="288"/>
            </a:xfrm>
            <a:prstGeom prst="ellips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96825" name="Text Box 217"/>
            <p:cNvSpPr txBox="1">
              <a:spLocks noChangeArrowheads="1"/>
            </p:cNvSpPr>
            <p:nvPr/>
          </p:nvSpPr>
          <p:spPr bwMode="auto">
            <a:xfrm>
              <a:off x="1799" y="2293"/>
              <a:ext cx="359" cy="4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>
                  <a:solidFill>
                    <a:srgbClr val="FFFF66"/>
                  </a:solidFill>
                  <a:cs typeface="+mn-cs"/>
                </a:rPr>
                <a:t>x</a:t>
              </a:r>
            </a:p>
          </p:txBody>
        </p:sp>
      </p:grpSp>
      <p:sp>
        <p:nvSpPr>
          <p:cNvPr id="196826" name="Line 218"/>
          <p:cNvSpPr>
            <a:spLocks noChangeShapeType="1"/>
          </p:cNvSpPr>
          <p:nvPr/>
        </p:nvSpPr>
        <p:spPr bwMode="auto">
          <a:xfrm flipH="1">
            <a:off x="1936750" y="5218113"/>
            <a:ext cx="141288" cy="0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96827" name="Line 219"/>
          <p:cNvSpPr>
            <a:spLocks noChangeShapeType="1"/>
          </p:cNvSpPr>
          <p:nvPr/>
        </p:nvSpPr>
        <p:spPr bwMode="auto">
          <a:xfrm flipH="1">
            <a:off x="1936750" y="3789363"/>
            <a:ext cx="141288" cy="0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96828" name="Line 220"/>
          <p:cNvSpPr>
            <a:spLocks noChangeShapeType="1"/>
          </p:cNvSpPr>
          <p:nvPr/>
        </p:nvSpPr>
        <p:spPr bwMode="auto">
          <a:xfrm flipH="1" flipV="1">
            <a:off x="2220913" y="5411788"/>
            <a:ext cx="0" cy="195262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96829" name="Line 221"/>
          <p:cNvSpPr>
            <a:spLocks noChangeShapeType="1"/>
          </p:cNvSpPr>
          <p:nvPr/>
        </p:nvSpPr>
        <p:spPr bwMode="auto">
          <a:xfrm flipH="1">
            <a:off x="2239963" y="3416300"/>
            <a:ext cx="0" cy="193675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graphicFrame>
        <p:nvGraphicFramePr>
          <p:cNvPr id="66625" name="Object 222"/>
          <p:cNvGraphicFramePr>
            <a:graphicFrameLocks noChangeAspect="1"/>
          </p:cNvGraphicFramePr>
          <p:nvPr/>
        </p:nvGraphicFramePr>
        <p:xfrm>
          <a:off x="1911350" y="5607050"/>
          <a:ext cx="560388" cy="28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221" name="Equation" r:id="rId13" imgW="419100" imgH="228600" progId="Equation.3">
                  <p:embed/>
                </p:oleObj>
              </mc:Choice>
              <mc:Fallback>
                <p:oleObj name="Equation" r:id="rId13" imgW="419100" imgH="228600" progId="Equation.3">
                  <p:embed/>
                  <p:pic>
                    <p:nvPicPr>
                      <p:cNvPr id="0" name="Object 2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11350" y="5607050"/>
                        <a:ext cx="560388" cy="288925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6626" name="Group 224"/>
          <p:cNvGrpSpPr>
            <a:grpSpLocks/>
          </p:cNvGrpSpPr>
          <p:nvPr/>
        </p:nvGrpSpPr>
        <p:grpSpPr bwMode="auto">
          <a:xfrm>
            <a:off x="2506663" y="4308475"/>
            <a:ext cx="212725" cy="390525"/>
            <a:chOff x="1152" y="2448"/>
            <a:chExt cx="144" cy="288"/>
          </a:xfrm>
        </p:grpSpPr>
        <p:sp>
          <p:nvSpPr>
            <p:cNvPr id="196833" name="Line 225"/>
            <p:cNvSpPr>
              <a:spLocks noChangeShapeType="1"/>
            </p:cNvSpPr>
            <p:nvPr/>
          </p:nvSpPr>
          <p:spPr bwMode="auto">
            <a:xfrm flipH="1">
              <a:off x="1152" y="2544"/>
              <a:ext cx="144" cy="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96834" name="Line 226"/>
            <p:cNvSpPr>
              <a:spLocks noChangeShapeType="1"/>
            </p:cNvSpPr>
            <p:nvPr/>
          </p:nvSpPr>
          <p:spPr bwMode="auto">
            <a:xfrm flipV="1">
              <a:off x="1152" y="2448"/>
              <a:ext cx="0" cy="96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96835" name="Line 227"/>
            <p:cNvSpPr>
              <a:spLocks noChangeShapeType="1"/>
            </p:cNvSpPr>
            <p:nvPr/>
          </p:nvSpPr>
          <p:spPr bwMode="auto">
            <a:xfrm flipH="1">
              <a:off x="1152" y="2640"/>
              <a:ext cx="144" cy="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96836" name="Line 228"/>
            <p:cNvSpPr>
              <a:spLocks noChangeShapeType="1"/>
            </p:cNvSpPr>
            <p:nvPr/>
          </p:nvSpPr>
          <p:spPr bwMode="auto">
            <a:xfrm flipV="1">
              <a:off x="1152" y="2640"/>
              <a:ext cx="0" cy="96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graphicFrame>
        <p:nvGraphicFramePr>
          <p:cNvPr id="66627" name="Object 229"/>
          <p:cNvGraphicFramePr>
            <a:graphicFrameLocks noChangeAspect="1"/>
          </p:cNvGraphicFramePr>
          <p:nvPr/>
        </p:nvGraphicFramePr>
        <p:xfrm>
          <a:off x="2692400" y="4514850"/>
          <a:ext cx="681038" cy="28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222" name="Equation" r:id="rId15" imgW="508000" imgH="228600" progId="Equation.3">
                  <p:embed/>
                </p:oleObj>
              </mc:Choice>
              <mc:Fallback>
                <p:oleObj name="Equation" r:id="rId15" imgW="508000" imgH="228600" progId="Equation.3">
                  <p:embed/>
                  <p:pic>
                    <p:nvPicPr>
                      <p:cNvPr id="0" name="Object 2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2400" y="4514850"/>
                        <a:ext cx="681038" cy="288925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628" name="Object 230"/>
          <p:cNvGraphicFramePr>
            <a:graphicFrameLocks noChangeAspect="1"/>
          </p:cNvGraphicFramePr>
          <p:nvPr/>
        </p:nvGraphicFramePr>
        <p:xfrm>
          <a:off x="2708275" y="4184650"/>
          <a:ext cx="676275" cy="284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223" name="Equation" r:id="rId17" imgW="393529" imgH="228501" progId="Equation.3">
                  <p:embed/>
                </p:oleObj>
              </mc:Choice>
              <mc:Fallback>
                <p:oleObj name="Equation" r:id="rId17" imgW="393529" imgH="228501" progId="Equation.3">
                  <p:embed/>
                  <p:pic>
                    <p:nvPicPr>
                      <p:cNvPr id="0" name="Object 2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8275" y="4184650"/>
                        <a:ext cx="676275" cy="284163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6842" name="Line 234"/>
          <p:cNvSpPr>
            <a:spLocks noChangeShapeType="1"/>
          </p:cNvSpPr>
          <p:nvPr/>
        </p:nvSpPr>
        <p:spPr bwMode="auto">
          <a:xfrm flipH="1">
            <a:off x="2400300" y="5219700"/>
            <a:ext cx="3317875" cy="0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96843" name="Line 235"/>
          <p:cNvSpPr>
            <a:spLocks noChangeShapeType="1"/>
          </p:cNvSpPr>
          <p:nvPr/>
        </p:nvSpPr>
        <p:spPr bwMode="auto">
          <a:xfrm flipV="1">
            <a:off x="1262063" y="3797300"/>
            <a:ext cx="0" cy="1111250"/>
          </a:xfrm>
          <a:prstGeom prst="line">
            <a:avLst/>
          </a:prstGeom>
          <a:noFill/>
          <a:ln w="12700">
            <a:solidFill>
              <a:srgbClr val="FFFF66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96844" name="Line 236"/>
          <p:cNvSpPr>
            <a:spLocks noChangeShapeType="1"/>
          </p:cNvSpPr>
          <p:nvPr/>
        </p:nvSpPr>
        <p:spPr bwMode="auto">
          <a:xfrm>
            <a:off x="1262063" y="3797300"/>
            <a:ext cx="241300" cy="0"/>
          </a:xfrm>
          <a:prstGeom prst="line">
            <a:avLst/>
          </a:prstGeom>
          <a:noFill/>
          <a:ln w="12700">
            <a:solidFill>
              <a:srgbClr val="FFFF66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96845" name="Line 237"/>
          <p:cNvSpPr>
            <a:spLocks noChangeShapeType="1"/>
          </p:cNvSpPr>
          <p:nvPr/>
        </p:nvSpPr>
        <p:spPr bwMode="auto">
          <a:xfrm flipV="1">
            <a:off x="2400300" y="3789363"/>
            <a:ext cx="1092200" cy="7937"/>
          </a:xfrm>
          <a:prstGeom prst="line">
            <a:avLst/>
          </a:prstGeom>
          <a:noFill/>
          <a:ln w="12700">
            <a:solidFill>
              <a:srgbClr val="FFFF66"/>
            </a:solidFill>
            <a:round/>
            <a:headEnd type="triangl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96846" name="Line 238"/>
          <p:cNvSpPr>
            <a:spLocks noChangeShapeType="1"/>
          </p:cNvSpPr>
          <p:nvPr/>
        </p:nvSpPr>
        <p:spPr bwMode="auto">
          <a:xfrm flipH="1">
            <a:off x="3492500" y="3789363"/>
            <a:ext cx="0" cy="1079500"/>
          </a:xfrm>
          <a:prstGeom prst="line">
            <a:avLst/>
          </a:prstGeom>
          <a:noFill/>
          <a:ln w="12700">
            <a:solidFill>
              <a:srgbClr val="FFFF66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96847" name="Line 239"/>
          <p:cNvSpPr>
            <a:spLocks noChangeShapeType="1"/>
          </p:cNvSpPr>
          <p:nvPr/>
        </p:nvSpPr>
        <p:spPr bwMode="auto">
          <a:xfrm flipH="1" flipV="1">
            <a:off x="3492500" y="4868863"/>
            <a:ext cx="179388" cy="0"/>
          </a:xfrm>
          <a:prstGeom prst="line">
            <a:avLst/>
          </a:prstGeom>
          <a:noFill/>
          <a:ln w="12700">
            <a:solidFill>
              <a:srgbClr val="FFFF66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96619" name="Line 11"/>
          <p:cNvSpPr>
            <a:spLocks noChangeShapeType="1"/>
          </p:cNvSpPr>
          <p:nvPr/>
        </p:nvSpPr>
        <p:spPr bwMode="auto">
          <a:xfrm flipH="1">
            <a:off x="3990975" y="4873625"/>
            <a:ext cx="85725" cy="0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grpSp>
        <p:nvGrpSpPr>
          <p:cNvPr id="66636" name="Group 70"/>
          <p:cNvGrpSpPr>
            <a:grpSpLocks/>
          </p:cNvGrpSpPr>
          <p:nvPr/>
        </p:nvGrpSpPr>
        <p:grpSpPr bwMode="auto">
          <a:xfrm>
            <a:off x="4090988" y="4667250"/>
            <a:ext cx="354012" cy="457200"/>
            <a:chOff x="1819" y="2293"/>
            <a:chExt cx="327" cy="413"/>
          </a:xfrm>
        </p:grpSpPr>
        <p:sp>
          <p:nvSpPr>
            <p:cNvPr id="196679" name="Oval 71"/>
            <p:cNvSpPr>
              <a:spLocks noChangeArrowheads="1"/>
            </p:cNvSpPr>
            <p:nvPr/>
          </p:nvSpPr>
          <p:spPr bwMode="auto">
            <a:xfrm>
              <a:off x="1823" y="2352"/>
              <a:ext cx="289" cy="288"/>
            </a:xfrm>
            <a:prstGeom prst="ellips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96680" name="Text Box 72"/>
            <p:cNvSpPr txBox="1">
              <a:spLocks noChangeArrowheads="1"/>
            </p:cNvSpPr>
            <p:nvPr/>
          </p:nvSpPr>
          <p:spPr bwMode="auto">
            <a:xfrm>
              <a:off x="1819" y="2293"/>
              <a:ext cx="327" cy="4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>
                  <a:solidFill>
                    <a:srgbClr val="FFFF66"/>
                  </a:solidFill>
                  <a:cs typeface="+mn-cs"/>
                </a:rPr>
                <a:t>x</a:t>
              </a:r>
            </a:p>
          </p:txBody>
        </p:sp>
      </p:grpSp>
      <p:grpSp>
        <p:nvGrpSpPr>
          <p:cNvPr id="66637" name="Group 73"/>
          <p:cNvGrpSpPr>
            <a:grpSpLocks/>
          </p:cNvGrpSpPr>
          <p:nvPr/>
        </p:nvGrpSpPr>
        <p:grpSpPr bwMode="auto">
          <a:xfrm>
            <a:off x="4090988" y="2268538"/>
            <a:ext cx="354012" cy="457200"/>
            <a:chOff x="1819" y="2293"/>
            <a:chExt cx="327" cy="412"/>
          </a:xfrm>
        </p:grpSpPr>
        <p:sp>
          <p:nvSpPr>
            <p:cNvPr id="196682" name="Oval 74"/>
            <p:cNvSpPr>
              <a:spLocks noChangeArrowheads="1"/>
            </p:cNvSpPr>
            <p:nvPr/>
          </p:nvSpPr>
          <p:spPr bwMode="auto">
            <a:xfrm>
              <a:off x="1823" y="2352"/>
              <a:ext cx="289" cy="289"/>
            </a:xfrm>
            <a:prstGeom prst="ellips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96683" name="Text Box 75"/>
            <p:cNvSpPr txBox="1">
              <a:spLocks noChangeArrowheads="1"/>
            </p:cNvSpPr>
            <p:nvPr/>
          </p:nvSpPr>
          <p:spPr bwMode="auto">
            <a:xfrm>
              <a:off x="1819" y="2293"/>
              <a:ext cx="327" cy="4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>
                  <a:solidFill>
                    <a:srgbClr val="FFFF66"/>
                  </a:solidFill>
                  <a:cs typeface="+mn-cs"/>
                </a:rPr>
                <a:t>x</a:t>
              </a:r>
            </a:p>
          </p:txBody>
        </p:sp>
      </p:grpSp>
      <p:sp>
        <p:nvSpPr>
          <p:cNvPr id="196684" name="Line 76"/>
          <p:cNvSpPr>
            <a:spLocks noChangeShapeType="1"/>
          </p:cNvSpPr>
          <p:nvPr/>
        </p:nvSpPr>
        <p:spPr bwMode="auto">
          <a:xfrm>
            <a:off x="4408488" y="2493963"/>
            <a:ext cx="103187" cy="0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96685" name="Line 77"/>
          <p:cNvSpPr>
            <a:spLocks noChangeShapeType="1"/>
          </p:cNvSpPr>
          <p:nvPr/>
        </p:nvSpPr>
        <p:spPr bwMode="auto">
          <a:xfrm flipV="1">
            <a:off x="4032250" y="3752850"/>
            <a:ext cx="206375" cy="3175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grpSp>
        <p:nvGrpSpPr>
          <p:cNvPr id="66640" name="Group 78"/>
          <p:cNvGrpSpPr>
            <a:grpSpLocks/>
          </p:cNvGrpSpPr>
          <p:nvPr/>
        </p:nvGrpSpPr>
        <p:grpSpPr bwMode="auto">
          <a:xfrm flipH="1">
            <a:off x="3732213" y="3419475"/>
            <a:ext cx="354012" cy="457200"/>
            <a:chOff x="1811" y="2291"/>
            <a:chExt cx="328" cy="413"/>
          </a:xfrm>
        </p:grpSpPr>
        <p:sp>
          <p:nvSpPr>
            <p:cNvPr id="196687" name="Oval 79"/>
            <p:cNvSpPr>
              <a:spLocks noChangeArrowheads="1"/>
            </p:cNvSpPr>
            <p:nvPr/>
          </p:nvSpPr>
          <p:spPr bwMode="auto">
            <a:xfrm>
              <a:off x="1824" y="2353"/>
              <a:ext cx="288" cy="287"/>
            </a:xfrm>
            <a:prstGeom prst="ellips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96688" name="Text Box 80"/>
            <p:cNvSpPr txBox="1">
              <a:spLocks noChangeArrowheads="1"/>
            </p:cNvSpPr>
            <p:nvPr/>
          </p:nvSpPr>
          <p:spPr bwMode="auto">
            <a:xfrm>
              <a:off x="1811" y="2291"/>
              <a:ext cx="328" cy="4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>
                  <a:solidFill>
                    <a:srgbClr val="FFFF66"/>
                  </a:solidFill>
                  <a:cs typeface="+mn-cs"/>
                </a:rPr>
                <a:t>x</a:t>
              </a:r>
            </a:p>
          </p:txBody>
        </p:sp>
      </p:grpSp>
      <p:sp>
        <p:nvSpPr>
          <p:cNvPr id="196692" name="Line 84"/>
          <p:cNvSpPr>
            <a:spLocks noChangeShapeType="1"/>
          </p:cNvSpPr>
          <p:nvPr/>
        </p:nvSpPr>
        <p:spPr bwMode="auto">
          <a:xfrm flipH="1">
            <a:off x="3871913" y="3836988"/>
            <a:ext cx="0" cy="906462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96693" name="Line 85"/>
          <p:cNvSpPr>
            <a:spLocks noChangeShapeType="1"/>
          </p:cNvSpPr>
          <p:nvPr/>
        </p:nvSpPr>
        <p:spPr bwMode="auto">
          <a:xfrm flipH="1">
            <a:off x="3871913" y="2495550"/>
            <a:ext cx="0" cy="1011238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96703" name="Oval 95"/>
          <p:cNvSpPr>
            <a:spLocks noChangeArrowheads="1"/>
          </p:cNvSpPr>
          <p:nvPr/>
        </p:nvSpPr>
        <p:spPr bwMode="auto">
          <a:xfrm flipH="1">
            <a:off x="3822700" y="2462213"/>
            <a:ext cx="50800" cy="53975"/>
          </a:xfrm>
          <a:prstGeom prst="ellipse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FF66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96705" name="Line 97"/>
          <p:cNvSpPr>
            <a:spLocks noChangeShapeType="1"/>
          </p:cNvSpPr>
          <p:nvPr/>
        </p:nvSpPr>
        <p:spPr bwMode="auto">
          <a:xfrm>
            <a:off x="4252913" y="4518025"/>
            <a:ext cx="0" cy="212725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96706" name="Line 98"/>
          <p:cNvSpPr>
            <a:spLocks noChangeShapeType="1"/>
          </p:cNvSpPr>
          <p:nvPr/>
        </p:nvSpPr>
        <p:spPr bwMode="auto">
          <a:xfrm>
            <a:off x="4252913" y="2652713"/>
            <a:ext cx="0" cy="214312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 type="triangl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grpSp>
        <p:nvGrpSpPr>
          <p:cNvPr id="66646" name="Group 101"/>
          <p:cNvGrpSpPr>
            <a:grpSpLocks/>
          </p:cNvGrpSpPr>
          <p:nvPr/>
        </p:nvGrpSpPr>
        <p:grpSpPr bwMode="auto">
          <a:xfrm flipH="1">
            <a:off x="4491038" y="2268538"/>
            <a:ext cx="360362" cy="457200"/>
            <a:chOff x="1567" y="2773"/>
            <a:chExt cx="333" cy="412"/>
          </a:xfrm>
        </p:grpSpPr>
        <p:sp>
          <p:nvSpPr>
            <p:cNvPr id="196710" name="Oval 102"/>
            <p:cNvSpPr>
              <a:spLocks noChangeArrowheads="1"/>
            </p:cNvSpPr>
            <p:nvPr/>
          </p:nvSpPr>
          <p:spPr bwMode="auto">
            <a:xfrm>
              <a:off x="1585" y="2832"/>
              <a:ext cx="289" cy="289"/>
            </a:xfrm>
            <a:prstGeom prst="ellips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96711" name="Text Box 103"/>
            <p:cNvSpPr txBox="1">
              <a:spLocks noChangeArrowheads="1"/>
            </p:cNvSpPr>
            <p:nvPr/>
          </p:nvSpPr>
          <p:spPr bwMode="auto">
            <a:xfrm>
              <a:off x="1567" y="2773"/>
              <a:ext cx="333" cy="4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>
                  <a:solidFill>
                    <a:srgbClr val="FFFF66"/>
                  </a:solidFill>
                  <a:cs typeface="+mn-cs"/>
                </a:rPr>
                <a:t>+</a:t>
              </a:r>
            </a:p>
          </p:txBody>
        </p:sp>
      </p:grpSp>
      <p:sp>
        <p:nvSpPr>
          <p:cNvPr id="196712" name="Line 104"/>
          <p:cNvSpPr>
            <a:spLocks noChangeShapeType="1"/>
          </p:cNvSpPr>
          <p:nvPr/>
        </p:nvSpPr>
        <p:spPr bwMode="auto">
          <a:xfrm flipV="1">
            <a:off x="4667250" y="3824288"/>
            <a:ext cx="0" cy="1066800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96713" name="Oval 105"/>
          <p:cNvSpPr>
            <a:spLocks noChangeArrowheads="1"/>
          </p:cNvSpPr>
          <p:nvPr/>
        </p:nvSpPr>
        <p:spPr bwMode="auto">
          <a:xfrm flipH="1">
            <a:off x="4652963" y="4859338"/>
            <a:ext cx="53975" cy="53975"/>
          </a:xfrm>
          <a:prstGeom prst="ellipse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FF66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grpSp>
        <p:nvGrpSpPr>
          <p:cNvPr id="66649" name="Group 106"/>
          <p:cNvGrpSpPr>
            <a:grpSpLocks/>
          </p:cNvGrpSpPr>
          <p:nvPr/>
        </p:nvGrpSpPr>
        <p:grpSpPr bwMode="auto">
          <a:xfrm flipH="1">
            <a:off x="4500563" y="3440113"/>
            <a:ext cx="352425" cy="457200"/>
            <a:chOff x="1812" y="2290"/>
            <a:chExt cx="327" cy="414"/>
          </a:xfrm>
        </p:grpSpPr>
        <p:sp>
          <p:nvSpPr>
            <p:cNvPr id="196715" name="Oval 107"/>
            <p:cNvSpPr>
              <a:spLocks noChangeArrowheads="1"/>
            </p:cNvSpPr>
            <p:nvPr/>
          </p:nvSpPr>
          <p:spPr bwMode="auto">
            <a:xfrm>
              <a:off x="1824" y="2352"/>
              <a:ext cx="289" cy="288"/>
            </a:xfrm>
            <a:prstGeom prst="ellips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96716" name="Text Box 108"/>
            <p:cNvSpPr txBox="1">
              <a:spLocks noChangeArrowheads="1"/>
            </p:cNvSpPr>
            <p:nvPr/>
          </p:nvSpPr>
          <p:spPr bwMode="auto">
            <a:xfrm>
              <a:off x="1812" y="2290"/>
              <a:ext cx="327" cy="4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>
                  <a:solidFill>
                    <a:srgbClr val="FFFF66"/>
                  </a:solidFill>
                  <a:cs typeface="+mn-cs"/>
                </a:rPr>
                <a:t>x</a:t>
              </a:r>
            </a:p>
          </p:txBody>
        </p:sp>
      </p:grpSp>
      <p:sp>
        <p:nvSpPr>
          <p:cNvPr id="196717" name="Line 109"/>
          <p:cNvSpPr>
            <a:spLocks noChangeShapeType="1"/>
          </p:cNvSpPr>
          <p:nvPr/>
        </p:nvSpPr>
        <p:spPr bwMode="auto">
          <a:xfrm flipV="1">
            <a:off x="4667250" y="2652713"/>
            <a:ext cx="0" cy="852487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96718" name="Line 110"/>
          <p:cNvSpPr>
            <a:spLocks noChangeShapeType="1"/>
          </p:cNvSpPr>
          <p:nvPr/>
        </p:nvSpPr>
        <p:spPr bwMode="auto">
          <a:xfrm flipV="1">
            <a:off x="4356100" y="3608388"/>
            <a:ext cx="185738" cy="1587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graphicFrame>
        <p:nvGraphicFramePr>
          <p:cNvPr id="66652" name="Object 178"/>
          <p:cNvGraphicFramePr>
            <a:graphicFrameLocks noChangeAspect="1"/>
          </p:cNvGraphicFramePr>
          <p:nvPr/>
        </p:nvGraphicFramePr>
        <p:xfrm>
          <a:off x="4089400" y="2820988"/>
          <a:ext cx="404813" cy="246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224" name="Equation" r:id="rId19" imgW="381000" imgH="228600" progId="Equation.3">
                  <p:embed/>
                </p:oleObj>
              </mc:Choice>
              <mc:Fallback>
                <p:oleObj name="Equation" r:id="rId19" imgW="381000" imgH="228600" progId="Equation.3">
                  <p:embed/>
                  <p:pic>
                    <p:nvPicPr>
                      <p:cNvPr id="0" name="Object 1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89400" y="2820988"/>
                        <a:ext cx="404813" cy="246062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653" name="Object 179"/>
          <p:cNvGraphicFramePr>
            <a:graphicFrameLocks noChangeAspect="1"/>
          </p:cNvGraphicFramePr>
          <p:nvPr/>
        </p:nvGraphicFramePr>
        <p:xfrm>
          <a:off x="4089400" y="4292600"/>
          <a:ext cx="404813" cy="247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225" name="Equation" r:id="rId21" imgW="381000" imgH="228600" progId="Equation.3">
                  <p:embed/>
                </p:oleObj>
              </mc:Choice>
              <mc:Fallback>
                <p:oleObj name="Equation" r:id="rId21" imgW="381000" imgH="228600" progId="Equation.3">
                  <p:embed/>
                  <p:pic>
                    <p:nvPicPr>
                      <p:cNvPr id="0" name="Object 1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89400" y="4292600"/>
                        <a:ext cx="404813" cy="247650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654" name="Object 180"/>
          <p:cNvGraphicFramePr>
            <a:graphicFrameLocks noChangeAspect="1"/>
          </p:cNvGraphicFramePr>
          <p:nvPr/>
        </p:nvGraphicFramePr>
        <p:xfrm>
          <a:off x="4067175" y="3824288"/>
          <a:ext cx="395288" cy="246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226" name="Equation" r:id="rId23" imgW="355600" imgH="215900" progId="Equation.3">
                  <p:embed/>
                </p:oleObj>
              </mc:Choice>
              <mc:Fallback>
                <p:oleObj name="Equation" r:id="rId23" imgW="355600" imgH="215900" progId="Equation.3">
                  <p:embed/>
                  <p:pic>
                    <p:nvPicPr>
                      <p:cNvPr id="0" name="Object 18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7175" y="3824288"/>
                        <a:ext cx="395288" cy="246062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655" name="Object 182"/>
          <p:cNvGraphicFramePr>
            <a:graphicFrameLocks noChangeAspect="1"/>
          </p:cNvGraphicFramePr>
          <p:nvPr/>
        </p:nvGraphicFramePr>
        <p:xfrm>
          <a:off x="4032250" y="3284538"/>
          <a:ext cx="523875" cy="258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227" name="Equation" r:id="rId25" imgW="469900" imgH="228600" progId="Equation.3">
                  <p:embed/>
                </p:oleObj>
              </mc:Choice>
              <mc:Fallback>
                <p:oleObj name="Equation" r:id="rId25" imgW="469900" imgH="228600" progId="Equation.3">
                  <p:embed/>
                  <p:pic>
                    <p:nvPicPr>
                      <p:cNvPr id="0" name="Object 18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2250" y="3284538"/>
                        <a:ext cx="523875" cy="258762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6656" name="Group 231"/>
          <p:cNvGrpSpPr>
            <a:grpSpLocks/>
          </p:cNvGrpSpPr>
          <p:nvPr/>
        </p:nvGrpSpPr>
        <p:grpSpPr bwMode="auto">
          <a:xfrm flipH="1">
            <a:off x="3654425" y="4622800"/>
            <a:ext cx="361950" cy="457200"/>
            <a:chOff x="1570" y="2773"/>
            <a:chExt cx="332" cy="412"/>
          </a:xfrm>
        </p:grpSpPr>
        <p:sp>
          <p:nvSpPr>
            <p:cNvPr id="196840" name="Oval 232"/>
            <p:cNvSpPr>
              <a:spLocks noChangeArrowheads="1"/>
            </p:cNvSpPr>
            <p:nvPr/>
          </p:nvSpPr>
          <p:spPr bwMode="auto">
            <a:xfrm>
              <a:off x="1585" y="2832"/>
              <a:ext cx="288" cy="289"/>
            </a:xfrm>
            <a:prstGeom prst="ellips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96841" name="Text Box 233"/>
            <p:cNvSpPr txBox="1">
              <a:spLocks noChangeArrowheads="1"/>
            </p:cNvSpPr>
            <p:nvPr/>
          </p:nvSpPr>
          <p:spPr bwMode="auto">
            <a:xfrm>
              <a:off x="1570" y="2773"/>
              <a:ext cx="332" cy="4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>
                  <a:solidFill>
                    <a:srgbClr val="FFFF66"/>
                  </a:solidFill>
                  <a:cs typeface="+mn-cs"/>
                </a:rPr>
                <a:t>+</a:t>
              </a:r>
            </a:p>
          </p:txBody>
        </p:sp>
      </p:grpSp>
      <p:sp>
        <p:nvSpPr>
          <p:cNvPr id="144" name="Rectangle 2"/>
          <p:cNvSpPr>
            <a:spLocks noGrp="1" noChangeArrowheads="1"/>
          </p:cNvSpPr>
          <p:nvPr>
            <p:ph type="title"/>
          </p:nvPr>
        </p:nvSpPr>
        <p:spPr>
          <a:xfrm>
            <a:off x="292100" y="93663"/>
            <a:ext cx="8547100" cy="781050"/>
          </a:xfrm>
        </p:spPr>
        <p:txBody>
          <a:bodyPr/>
          <a:lstStyle/>
          <a:p>
            <a:pPr>
              <a:defRPr/>
            </a:pPr>
            <a:r>
              <a:rPr lang="en-US" sz="3200" dirty="0">
                <a:cs typeface="+mj-cs"/>
              </a:rPr>
              <a:t>I</a:t>
            </a:r>
            <a:r>
              <a:rPr lang="en-US" sz="3200" dirty="0" smtClean="0">
                <a:cs typeface="+mj-cs"/>
              </a:rPr>
              <a:t>IR  /  4. Lossless Lattice Realization</a:t>
            </a:r>
          </a:p>
        </p:txBody>
      </p:sp>
    </p:spTree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81075"/>
            <a:ext cx="8915400" cy="5343525"/>
          </a:xfrm>
        </p:spPr>
        <p:txBody>
          <a:bodyPr/>
          <a:lstStyle/>
          <a:p>
            <a:pPr>
              <a:spcBef>
                <a:spcPts val="0"/>
              </a:spcBef>
              <a:defRPr/>
            </a:pPr>
            <a:r>
              <a:rPr lang="en-US" sz="2400" b="0" dirty="0" smtClean="0">
                <a:cs typeface="+mn-cs"/>
              </a:rPr>
              <a:t>Orthogonal transformations correspond to (3-input 3-output) `lossless sections</a:t>
            </a:r>
            <a:r>
              <a:rPr lang="ja-JP" altLang="en-US" sz="2400" b="0" dirty="0" smtClean="0">
                <a:latin typeface="Arial"/>
                <a:cs typeface="+mn-cs"/>
              </a:rPr>
              <a:t>‘</a:t>
            </a:r>
            <a:endParaRPr lang="en-US" altLang="ja-JP" sz="2400" b="0" dirty="0">
              <a:latin typeface="Arial"/>
              <a:cs typeface="+mn-cs"/>
            </a:endParaRPr>
          </a:p>
          <a:p>
            <a:pPr>
              <a:spcBef>
                <a:spcPts val="0"/>
              </a:spcBef>
              <a:defRPr/>
            </a:pPr>
            <a:endParaRPr lang="en-US" sz="2400" b="0" dirty="0" smtClean="0">
              <a:latin typeface="Arial"/>
              <a:cs typeface="+mn-cs"/>
            </a:endParaRPr>
          </a:p>
          <a:p>
            <a:pPr>
              <a:spcBef>
                <a:spcPts val="0"/>
              </a:spcBef>
              <a:defRPr/>
            </a:pPr>
            <a:endParaRPr lang="en-US" sz="2400" b="0" dirty="0">
              <a:latin typeface="Arial"/>
              <a:cs typeface="+mn-cs"/>
            </a:endParaRPr>
          </a:p>
          <a:p>
            <a:pPr>
              <a:buFontTx/>
              <a:buNone/>
              <a:defRPr/>
            </a:pPr>
            <a:endParaRPr lang="en-US" sz="2400" b="0" dirty="0" smtClean="0"/>
          </a:p>
          <a:p>
            <a:pPr>
              <a:buFontTx/>
              <a:buNone/>
              <a:defRPr/>
            </a:pPr>
            <a:r>
              <a:rPr lang="en-US" sz="2400" b="0" dirty="0"/>
              <a:t> </a:t>
            </a:r>
            <a:r>
              <a:rPr lang="en-US" sz="2400" b="0" dirty="0" smtClean="0"/>
              <a:t>   Overall </a:t>
            </a:r>
            <a:r>
              <a:rPr lang="en-US" sz="2400" b="0" dirty="0"/>
              <a:t>system is realized as cascade of lossless sections (+delays), hence is itself also `</a:t>
            </a:r>
            <a:r>
              <a:rPr lang="en-US" sz="2400" b="0" u="sng" dirty="0" smtClean="0"/>
              <a:t>lossless</a:t>
            </a:r>
            <a:r>
              <a:rPr lang="ja-JP" altLang="en-US" sz="2400" b="0" dirty="0" smtClean="0"/>
              <a:t>‘</a:t>
            </a:r>
            <a:endParaRPr lang="en-US" altLang="ja-JP" sz="2400" b="0" dirty="0" smtClean="0"/>
          </a:p>
          <a:p>
            <a:pPr>
              <a:buFontTx/>
              <a:buNone/>
              <a:defRPr/>
            </a:pPr>
            <a:endParaRPr lang="en-US" sz="1600" b="0" dirty="0" smtClean="0">
              <a:cs typeface="+mn-cs"/>
            </a:endParaRPr>
          </a:p>
          <a:p>
            <a:pPr>
              <a:lnSpc>
                <a:spcPct val="105000"/>
              </a:lnSpc>
              <a:defRPr/>
            </a:pPr>
            <a:r>
              <a:rPr lang="en-US" sz="2000" u="sng" dirty="0" smtClean="0">
                <a:cs typeface="+mn-cs"/>
              </a:rPr>
              <a:t>PS</a:t>
            </a:r>
            <a:r>
              <a:rPr lang="en-US" sz="2000" b="0" dirty="0" smtClean="0">
                <a:cs typeface="+mn-cs"/>
              </a:rPr>
              <a:t> : </a:t>
            </a:r>
            <a:r>
              <a:rPr lang="en-US" sz="2400" b="0" dirty="0" smtClean="0">
                <a:cs typeface="+mn-cs"/>
              </a:rPr>
              <a:t>If all </a:t>
            </a:r>
            <a:r>
              <a:rPr lang="en-US" sz="2400" b="0" dirty="0" err="1" smtClean="0">
                <a:cs typeface="+mn-cs"/>
              </a:rPr>
              <a:t>a</a:t>
            </a:r>
            <a:r>
              <a:rPr lang="en-US" sz="1400" b="0" dirty="0" err="1" smtClean="0">
                <a:cs typeface="+mn-cs"/>
              </a:rPr>
              <a:t>i</a:t>
            </a:r>
            <a:r>
              <a:rPr lang="en-US" sz="2400" b="0" dirty="0" smtClean="0">
                <a:cs typeface="+mn-cs"/>
              </a:rPr>
              <a:t>=0 (i.e. H(z) is FIR), then all </a:t>
            </a:r>
            <a:r>
              <a:rPr lang="en-US" sz="2400" b="0" dirty="0" err="1" smtClean="0">
                <a:cs typeface="+mn-cs"/>
              </a:rPr>
              <a:t>θ</a:t>
            </a:r>
            <a:r>
              <a:rPr lang="en-US" sz="1400" b="0" dirty="0" err="1" smtClean="0">
                <a:cs typeface="+mn-cs"/>
              </a:rPr>
              <a:t>i</a:t>
            </a:r>
            <a:r>
              <a:rPr lang="en-US" sz="2400" b="0" dirty="0" smtClean="0">
                <a:cs typeface="+mn-cs"/>
              </a:rPr>
              <a:t>=0 and then this reduces to FIR lossless lattice</a:t>
            </a:r>
          </a:p>
          <a:p>
            <a:pPr marL="0" indent="0">
              <a:lnSpc>
                <a:spcPct val="105000"/>
              </a:lnSpc>
              <a:buFontTx/>
              <a:buNone/>
              <a:defRPr/>
            </a:pPr>
            <a:endParaRPr lang="en-US" sz="2400" b="0" dirty="0" smtClean="0">
              <a:cs typeface="+mn-cs"/>
            </a:endParaRPr>
          </a:p>
          <a:p>
            <a:pPr>
              <a:lnSpc>
                <a:spcPct val="90000"/>
              </a:lnSpc>
              <a:defRPr/>
            </a:pPr>
            <a:r>
              <a:rPr lang="en-US" sz="2400" u="sng" dirty="0" smtClean="0">
                <a:cs typeface="+mn-cs"/>
              </a:rPr>
              <a:t>PS</a:t>
            </a:r>
            <a:r>
              <a:rPr lang="en-US" sz="2400" b="0" dirty="0" smtClean="0">
                <a:cs typeface="+mn-cs"/>
              </a:rPr>
              <a:t> : If all </a:t>
            </a:r>
            <a:r>
              <a:rPr lang="en-US" sz="2400" b="0" dirty="0" err="1" smtClean="0">
                <a:cs typeface="+mn-cs"/>
              </a:rPr>
              <a:t>φ</a:t>
            </a:r>
            <a:r>
              <a:rPr lang="en-US" sz="1400" b="0" dirty="0" err="1" smtClean="0">
                <a:cs typeface="+mn-cs"/>
              </a:rPr>
              <a:t>i</a:t>
            </a:r>
            <a:r>
              <a:rPr lang="en-US" sz="2400" b="0" dirty="0" smtClean="0">
                <a:cs typeface="+mn-cs"/>
              </a:rPr>
              <a:t>=0, then this reduces to Gray-Markel structure</a:t>
            </a:r>
          </a:p>
        </p:txBody>
      </p:sp>
      <p:graphicFrame>
        <p:nvGraphicFramePr>
          <p:cNvPr id="67587" name="Object 4"/>
          <p:cNvGraphicFramePr>
            <a:graphicFrameLocks noChangeAspect="1"/>
          </p:cNvGraphicFramePr>
          <p:nvPr/>
        </p:nvGraphicFramePr>
        <p:xfrm>
          <a:off x="3384550" y="1916113"/>
          <a:ext cx="5327650" cy="1160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55" name="Equation" r:id="rId3" imgW="3644900" imgH="965200" progId="Equation.3">
                  <p:embed/>
                </p:oleObj>
              </mc:Choice>
              <mc:Fallback>
                <p:oleObj name="Equation" r:id="rId3" imgW="3644900" imgH="9652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84550" y="1916113"/>
                        <a:ext cx="5327650" cy="1160462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7588" name="Group 1"/>
          <p:cNvGrpSpPr>
            <a:grpSpLocks/>
          </p:cNvGrpSpPr>
          <p:nvPr/>
        </p:nvGrpSpPr>
        <p:grpSpPr bwMode="auto">
          <a:xfrm>
            <a:off x="2159000" y="5229225"/>
            <a:ext cx="2663825" cy="144463"/>
            <a:chOff x="971550" y="5516563"/>
            <a:chExt cx="2268538" cy="144462"/>
          </a:xfrm>
        </p:grpSpPr>
        <p:sp>
          <p:nvSpPr>
            <p:cNvPr id="222217" name="Line 9"/>
            <p:cNvSpPr>
              <a:spLocks noChangeShapeType="1"/>
            </p:cNvSpPr>
            <p:nvPr/>
          </p:nvSpPr>
          <p:spPr bwMode="auto">
            <a:xfrm>
              <a:off x="971550" y="5516563"/>
              <a:ext cx="2268538" cy="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22219" name="Line 11"/>
            <p:cNvSpPr>
              <a:spLocks noChangeShapeType="1"/>
            </p:cNvSpPr>
            <p:nvPr/>
          </p:nvSpPr>
          <p:spPr bwMode="auto">
            <a:xfrm>
              <a:off x="971550" y="5661025"/>
              <a:ext cx="2268538" cy="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222221" name="Text Box 13"/>
          <p:cNvSpPr txBox="1">
            <a:spLocks noChangeArrowheads="1"/>
          </p:cNvSpPr>
          <p:nvPr/>
        </p:nvSpPr>
        <p:spPr bwMode="auto">
          <a:xfrm>
            <a:off x="4895850" y="4545013"/>
            <a:ext cx="43815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>
              <a:defRPr/>
            </a:pPr>
            <a:r>
              <a:rPr lang="en-US" sz="6000" dirty="0">
                <a:cs typeface="+mn-cs"/>
              </a:rPr>
              <a:t>!</a:t>
            </a:r>
          </a:p>
        </p:txBody>
      </p:sp>
      <p:grpSp>
        <p:nvGrpSpPr>
          <p:cNvPr id="67590" name="Group 2"/>
          <p:cNvGrpSpPr>
            <a:grpSpLocks/>
          </p:cNvGrpSpPr>
          <p:nvPr/>
        </p:nvGrpSpPr>
        <p:grpSpPr bwMode="auto">
          <a:xfrm>
            <a:off x="5543550" y="5373688"/>
            <a:ext cx="3384550" cy="1006475"/>
            <a:chOff x="6119813" y="5481638"/>
            <a:chExt cx="2851150" cy="1006475"/>
          </a:xfrm>
        </p:grpSpPr>
        <p:sp>
          <p:nvSpPr>
            <p:cNvPr id="222218" name="Line 10"/>
            <p:cNvSpPr>
              <a:spLocks noChangeShapeType="1"/>
            </p:cNvSpPr>
            <p:nvPr/>
          </p:nvSpPr>
          <p:spPr bwMode="auto">
            <a:xfrm>
              <a:off x="6119813" y="6200775"/>
              <a:ext cx="2376405" cy="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22220" name="Line 12"/>
            <p:cNvSpPr>
              <a:spLocks noChangeShapeType="1"/>
            </p:cNvSpPr>
            <p:nvPr/>
          </p:nvSpPr>
          <p:spPr bwMode="auto">
            <a:xfrm>
              <a:off x="6119813" y="6310313"/>
              <a:ext cx="2376405" cy="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22222" name="Text Box 14"/>
            <p:cNvSpPr txBox="1">
              <a:spLocks noChangeArrowheads="1"/>
            </p:cNvSpPr>
            <p:nvPr/>
          </p:nvSpPr>
          <p:spPr bwMode="auto">
            <a:xfrm>
              <a:off x="8532325" y="5481638"/>
              <a:ext cx="438638" cy="1006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>
                <a:defRPr/>
              </a:pPr>
              <a:r>
                <a:rPr lang="en-US" sz="6000">
                  <a:cs typeface="+mn-cs"/>
                </a:rPr>
                <a:t>!</a:t>
              </a:r>
            </a:p>
          </p:txBody>
        </p:sp>
      </p:grpSp>
      <p:sp>
        <p:nvSpPr>
          <p:cNvPr id="13" name="Oval 37"/>
          <p:cNvSpPr>
            <a:spLocks noChangeArrowheads="1"/>
          </p:cNvSpPr>
          <p:nvPr/>
        </p:nvSpPr>
        <p:spPr bwMode="auto">
          <a:xfrm>
            <a:off x="503238" y="1412875"/>
            <a:ext cx="1584325" cy="1296988"/>
          </a:xfrm>
          <a:prstGeom prst="ellipse">
            <a:avLst/>
          </a:prstGeom>
          <a:solidFill>
            <a:srgbClr val="FFFF66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" name="Oval 37"/>
          <p:cNvSpPr>
            <a:spLocks noChangeArrowheads="1"/>
          </p:cNvSpPr>
          <p:nvPr/>
        </p:nvSpPr>
        <p:spPr bwMode="auto">
          <a:xfrm>
            <a:off x="4572000" y="3249613"/>
            <a:ext cx="1584325" cy="1296987"/>
          </a:xfrm>
          <a:prstGeom prst="ellipse">
            <a:avLst/>
          </a:prstGeom>
          <a:solidFill>
            <a:srgbClr val="FFFF66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7" name="Rectangle 2"/>
          <p:cNvSpPr>
            <a:spLocks noGrp="1" noChangeArrowheads="1"/>
          </p:cNvSpPr>
          <p:nvPr>
            <p:ph type="title"/>
          </p:nvPr>
        </p:nvSpPr>
        <p:spPr>
          <a:xfrm>
            <a:off x="292100" y="93663"/>
            <a:ext cx="8547100" cy="781050"/>
          </a:xfrm>
        </p:spPr>
        <p:txBody>
          <a:bodyPr/>
          <a:lstStyle/>
          <a:p>
            <a:pPr>
              <a:defRPr/>
            </a:pPr>
            <a:r>
              <a:rPr lang="en-US" sz="3200" dirty="0">
                <a:cs typeface="+mj-cs"/>
              </a:rPr>
              <a:t>I</a:t>
            </a:r>
            <a:r>
              <a:rPr lang="en-US" sz="3200" dirty="0" smtClean="0">
                <a:cs typeface="+mj-cs"/>
              </a:rPr>
              <a:t>IR  /  4. Lossless Lattice Realization</a:t>
            </a:r>
          </a:p>
        </p:txBody>
      </p:sp>
    </p:spTree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dirty="0" smtClean="0">
                <a:cs typeface="+mj-cs"/>
              </a:rPr>
              <a:t>FIR Filter Realization</a:t>
            </a:r>
          </a:p>
        </p:txBody>
      </p:sp>
      <p:sp>
        <p:nvSpPr>
          <p:cNvPr id="263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  <a:defRPr/>
            </a:pPr>
            <a:r>
              <a:rPr lang="en-US" sz="2400" dirty="0" smtClean="0">
                <a:cs typeface="+mn-cs"/>
              </a:rPr>
              <a:t>FIR Filter Realization</a:t>
            </a:r>
            <a:r>
              <a:rPr lang="en-US" sz="2400" b="0" dirty="0" smtClean="0">
                <a:cs typeface="+mn-cs"/>
              </a:rPr>
              <a:t> </a:t>
            </a:r>
          </a:p>
          <a:p>
            <a:pPr>
              <a:buFontTx/>
              <a:buNone/>
              <a:defRPr/>
            </a:pPr>
            <a:r>
              <a:rPr lang="en-US" sz="2400" b="0" dirty="0" smtClean="0">
                <a:cs typeface="+mn-cs"/>
              </a:rPr>
              <a:t>  =Construct (realize) LTI system (with delay elements,  adders and multipliers), such that I/O behavior is given by..</a:t>
            </a:r>
          </a:p>
          <a:p>
            <a:pPr>
              <a:buFontTx/>
              <a:buNone/>
              <a:defRPr/>
            </a:pPr>
            <a:endParaRPr lang="en-US" sz="2400" b="0" dirty="0" smtClean="0">
              <a:cs typeface="+mn-cs"/>
            </a:endParaRPr>
          </a:p>
          <a:p>
            <a:pPr>
              <a:buFontTx/>
              <a:buNone/>
              <a:defRPr/>
            </a:pPr>
            <a:endParaRPr lang="en-US" b="0" dirty="0" smtClean="0">
              <a:cs typeface="+mn-cs"/>
            </a:endParaRPr>
          </a:p>
          <a:p>
            <a:pPr>
              <a:buFontTx/>
              <a:buNone/>
              <a:defRPr/>
            </a:pPr>
            <a:r>
              <a:rPr lang="en-US" sz="2400" dirty="0" smtClean="0">
                <a:cs typeface="+mn-cs"/>
              </a:rPr>
              <a:t>Several possibilities exist…</a:t>
            </a:r>
          </a:p>
          <a:p>
            <a:pPr lvl="1">
              <a:buFontTx/>
              <a:buNone/>
              <a:defRPr/>
            </a:pPr>
            <a:r>
              <a:rPr lang="en-US" dirty="0" smtClean="0"/>
              <a:t>1. Direct form</a:t>
            </a:r>
          </a:p>
          <a:p>
            <a:pPr lvl="1">
              <a:buFontTx/>
              <a:buNone/>
              <a:defRPr/>
            </a:pPr>
            <a:r>
              <a:rPr lang="en-US" dirty="0" smtClean="0"/>
              <a:t>2. Transposed direct form</a:t>
            </a:r>
          </a:p>
          <a:p>
            <a:pPr lvl="1">
              <a:buFontTx/>
              <a:buNone/>
              <a:defRPr/>
            </a:pPr>
            <a:r>
              <a:rPr lang="en-US" dirty="0" smtClean="0"/>
              <a:t>3. Lattice realization (LPC lattice)</a:t>
            </a:r>
          </a:p>
          <a:p>
            <a:pPr lvl="1">
              <a:buFontTx/>
              <a:buNone/>
              <a:defRPr/>
            </a:pPr>
            <a:r>
              <a:rPr lang="en-US" dirty="0" smtClean="0"/>
              <a:t>4. Lossless lattice realization</a:t>
            </a:r>
            <a:r>
              <a:rPr lang="en-US" sz="1800" b="1" u="sng" dirty="0" smtClean="0"/>
              <a:t>      </a:t>
            </a:r>
          </a:p>
          <a:p>
            <a:pPr>
              <a:buFontTx/>
              <a:buNone/>
              <a:defRPr/>
            </a:pPr>
            <a:r>
              <a:rPr lang="en-US" sz="2000" b="0" dirty="0" smtClean="0">
                <a:cs typeface="+mn-cs"/>
              </a:rPr>
              <a:t>    </a:t>
            </a:r>
            <a:r>
              <a:rPr lang="en-US" sz="2400" b="0" dirty="0">
                <a:cs typeface="+mn-cs"/>
              </a:rPr>
              <a:t> </a:t>
            </a:r>
            <a:r>
              <a:rPr lang="en-US" sz="2400" b="0" dirty="0" smtClean="0">
                <a:cs typeface="+mn-cs"/>
              </a:rPr>
              <a:t> 5. Frequency-domain realization: see Part-IV</a:t>
            </a:r>
            <a:endParaRPr lang="en-US" sz="2400" b="0" u="sng" dirty="0" smtClean="0">
              <a:cs typeface="+mn-cs"/>
            </a:endParaRPr>
          </a:p>
        </p:txBody>
      </p:sp>
      <p:graphicFrame>
        <p:nvGraphicFramePr>
          <p:cNvPr id="19459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5470775"/>
              </p:ext>
            </p:extLst>
          </p:nvPr>
        </p:nvGraphicFramePr>
        <p:xfrm>
          <a:off x="791580" y="2681288"/>
          <a:ext cx="6773863" cy="50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18" name="Equation" r:id="rId3" imgW="2540000" imgH="215900" progId="Equation.3">
                  <p:embed/>
                </p:oleObj>
              </mc:Choice>
              <mc:Fallback>
                <p:oleObj name="Equation" r:id="rId3" imgW="2540000" imgH="2159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1580" y="2681288"/>
                        <a:ext cx="6773863" cy="501650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2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215900" y="1052513"/>
            <a:ext cx="8588375" cy="5289550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en-US" sz="2400" u="sng" dirty="0" smtClean="0">
                <a:cs typeface="+mn-cs"/>
              </a:rPr>
              <a:t>PS</a:t>
            </a:r>
            <a:r>
              <a:rPr lang="en-US" sz="2400" dirty="0" smtClean="0">
                <a:cs typeface="+mn-cs"/>
              </a:rPr>
              <a:t> </a:t>
            </a:r>
            <a:r>
              <a:rPr lang="en-US" sz="2400" b="0" dirty="0" smtClean="0">
                <a:cs typeface="+mn-cs"/>
              </a:rPr>
              <a:t>: Can be generalized to 1-input N-output lossless systems</a:t>
            </a:r>
          </a:p>
          <a:p>
            <a:pPr>
              <a:buFontTx/>
              <a:buNone/>
              <a:defRPr/>
            </a:pPr>
            <a:r>
              <a:rPr lang="en-US" sz="2000" b="0" dirty="0" smtClean="0">
                <a:cs typeface="+mn-cs"/>
              </a:rPr>
              <a:t>                          (=combine p.22 &amp; p.38 !) </a:t>
            </a:r>
          </a:p>
          <a:p>
            <a:pPr>
              <a:buFontTx/>
              <a:buNone/>
              <a:defRPr/>
            </a:pPr>
            <a:r>
              <a:rPr lang="en-US" sz="2400" b="0" dirty="0" smtClean="0">
                <a:cs typeface="+mn-cs"/>
              </a:rPr>
              <a:t>  </a:t>
            </a:r>
            <a:endParaRPr lang="en-US" sz="2400" dirty="0" smtClean="0">
              <a:cs typeface="+mn-cs"/>
            </a:endParaRPr>
          </a:p>
          <a:p>
            <a:pPr>
              <a:buFontTx/>
              <a:buNone/>
              <a:defRPr/>
            </a:pPr>
            <a:r>
              <a:rPr lang="en-US" sz="1800" b="0" dirty="0" smtClean="0">
                <a:cs typeface="+mn-cs"/>
              </a:rPr>
              <a:t>    </a:t>
            </a:r>
          </a:p>
          <a:p>
            <a:pPr>
              <a:buFontTx/>
              <a:buNone/>
              <a:defRPr/>
            </a:pPr>
            <a:endParaRPr lang="en-US" sz="2000" b="0" dirty="0" smtClean="0">
              <a:cs typeface="+mn-cs"/>
            </a:endParaRPr>
          </a:p>
          <a:p>
            <a:pPr>
              <a:buFontTx/>
              <a:buNone/>
              <a:defRPr/>
            </a:pPr>
            <a:endParaRPr lang="en-US" sz="2000" b="0" dirty="0" smtClean="0">
              <a:cs typeface="+mn-cs"/>
            </a:endParaRPr>
          </a:p>
          <a:p>
            <a:pPr>
              <a:defRPr/>
            </a:pPr>
            <a:endParaRPr lang="en-US" sz="2000" b="0" dirty="0" smtClean="0">
              <a:cs typeface="+mn-cs"/>
            </a:endParaRPr>
          </a:p>
          <a:p>
            <a:pPr>
              <a:defRPr/>
            </a:pPr>
            <a:endParaRPr lang="en-US" sz="2000" b="0" dirty="0" smtClean="0">
              <a:cs typeface="+mn-cs"/>
            </a:endParaRPr>
          </a:p>
          <a:p>
            <a:pPr>
              <a:defRPr/>
            </a:pPr>
            <a:endParaRPr lang="en-US" sz="2400" dirty="0" smtClean="0">
              <a:cs typeface="+mn-cs"/>
            </a:endParaRPr>
          </a:p>
          <a:p>
            <a:pPr>
              <a:defRPr/>
            </a:pPr>
            <a:endParaRPr lang="en-US" sz="2400" dirty="0" smtClean="0">
              <a:cs typeface="+mn-cs"/>
            </a:endParaRPr>
          </a:p>
          <a:p>
            <a:pPr>
              <a:defRPr/>
            </a:pPr>
            <a:endParaRPr lang="en-US" sz="2400" dirty="0" smtClean="0">
              <a:cs typeface="+mn-cs"/>
            </a:endParaRPr>
          </a:p>
          <a:p>
            <a:pPr>
              <a:defRPr/>
            </a:pPr>
            <a:endParaRPr lang="en-US" sz="2400" dirty="0" smtClean="0">
              <a:cs typeface="+mn-cs"/>
            </a:endParaRPr>
          </a:p>
          <a:p>
            <a:pPr>
              <a:defRPr/>
            </a:pPr>
            <a:endParaRPr lang="en-US" sz="2400" dirty="0" smtClean="0">
              <a:cs typeface="+mn-cs"/>
            </a:endParaRPr>
          </a:p>
        </p:txBody>
      </p:sp>
      <p:sp>
        <p:nvSpPr>
          <p:cNvPr id="308255" name="Rectangle 31"/>
          <p:cNvSpPr>
            <a:spLocks noChangeArrowheads="1"/>
          </p:cNvSpPr>
          <p:nvPr/>
        </p:nvSpPr>
        <p:spPr bwMode="auto">
          <a:xfrm>
            <a:off x="1368425" y="2025650"/>
            <a:ext cx="4583113" cy="4692650"/>
          </a:xfrm>
          <a:prstGeom prst="rect">
            <a:avLst/>
          </a:prstGeom>
          <a:solidFill>
            <a:srgbClr val="FFFF66">
              <a:alpha val="50000"/>
            </a:srgbClr>
          </a:solidFill>
          <a:ln w="57150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08226" name="Rectangle 2"/>
          <p:cNvSpPr>
            <a:spLocks noChangeArrowheads="1"/>
          </p:cNvSpPr>
          <p:nvPr/>
        </p:nvSpPr>
        <p:spPr bwMode="auto">
          <a:xfrm>
            <a:off x="6527800" y="2025650"/>
            <a:ext cx="784225" cy="4692650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08232" name="Line 8"/>
          <p:cNvSpPr>
            <a:spLocks noChangeShapeType="1"/>
          </p:cNvSpPr>
          <p:nvPr/>
        </p:nvSpPr>
        <p:spPr bwMode="auto">
          <a:xfrm flipH="1" flipV="1">
            <a:off x="8661400" y="2366963"/>
            <a:ext cx="12700" cy="3654425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08233" name="Line 9"/>
          <p:cNvSpPr>
            <a:spLocks noChangeShapeType="1"/>
          </p:cNvSpPr>
          <p:nvPr/>
        </p:nvSpPr>
        <p:spPr bwMode="auto">
          <a:xfrm>
            <a:off x="8664575" y="5973763"/>
            <a:ext cx="0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66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08234" name="Line 10"/>
          <p:cNvSpPr>
            <a:spLocks noChangeShapeType="1"/>
          </p:cNvSpPr>
          <p:nvPr/>
        </p:nvSpPr>
        <p:spPr bwMode="auto">
          <a:xfrm>
            <a:off x="8440738" y="6030913"/>
            <a:ext cx="220662" cy="1587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 type="triangl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grpSp>
        <p:nvGrpSpPr>
          <p:cNvPr id="68616" name="Group 11"/>
          <p:cNvGrpSpPr>
            <a:grpSpLocks/>
          </p:cNvGrpSpPr>
          <p:nvPr/>
        </p:nvGrpSpPr>
        <p:grpSpPr bwMode="auto">
          <a:xfrm>
            <a:off x="8016875" y="5784850"/>
            <a:ext cx="417513" cy="457200"/>
            <a:chOff x="1824" y="2315"/>
            <a:chExt cx="288" cy="361"/>
          </a:xfrm>
        </p:grpSpPr>
        <p:sp>
          <p:nvSpPr>
            <p:cNvPr id="308236" name="Oval 12"/>
            <p:cNvSpPr>
              <a:spLocks noChangeArrowheads="1"/>
            </p:cNvSpPr>
            <p:nvPr/>
          </p:nvSpPr>
          <p:spPr bwMode="auto">
            <a:xfrm>
              <a:off x="1824" y="2353"/>
              <a:ext cx="288" cy="287"/>
            </a:xfrm>
            <a:prstGeom prst="ellips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08237" name="Text Box 13"/>
            <p:cNvSpPr txBox="1">
              <a:spLocks noChangeArrowheads="1"/>
            </p:cNvSpPr>
            <p:nvPr/>
          </p:nvSpPr>
          <p:spPr bwMode="auto">
            <a:xfrm>
              <a:off x="1854" y="2315"/>
              <a:ext cx="244" cy="3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>
                  <a:solidFill>
                    <a:srgbClr val="FFFF66"/>
                  </a:solidFill>
                  <a:cs typeface="+mn-cs"/>
                </a:rPr>
                <a:t>x</a:t>
              </a:r>
            </a:p>
          </p:txBody>
        </p:sp>
      </p:grpSp>
      <p:sp>
        <p:nvSpPr>
          <p:cNvPr id="308238" name="Line 14"/>
          <p:cNvSpPr>
            <a:spLocks noChangeShapeType="1"/>
          </p:cNvSpPr>
          <p:nvPr/>
        </p:nvSpPr>
        <p:spPr bwMode="auto">
          <a:xfrm flipV="1">
            <a:off x="7307263" y="6037263"/>
            <a:ext cx="676275" cy="0"/>
          </a:xfrm>
          <a:prstGeom prst="line">
            <a:avLst/>
          </a:prstGeom>
          <a:noFill/>
          <a:ln w="12700">
            <a:solidFill>
              <a:srgbClr val="FFFF66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08239" name="Line 15"/>
          <p:cNvSpPr>
            <a:spLocks noChangeShapeType="1"/>
          </p:cNvSpPr>
          <p:nvPr/>
        </p:nvSpPr>
        <p:spPr bwMode="auto">
          <a:xfrm flipV="1">
            <a:off x="8245475" y="5640388"/>
            <a:ext cx="0" cy="165100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 type="triangl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08240" name="Line 16"/>
          <p:cNvSpPr>
            <a:spLocks noChangeShapeType="1"/>
          </p:cNvSpPr>
          <p:nvPr/>
        </p:nvSpPr>
        <p:spPr bwMode="auto">
          <a:xfrm>
            <a:off x="8664575" y="3297238"/>
            <a:ext cx="0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66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08241" name="Line 17"/>
          <p:cNvSpPr>
            <a:spLocks noChangeShapeType="1"/>
          </p:cNvSpPr>
          <p:nvPr/>
        </p:nvSpPr>
        <p:spPr bwMode="auto">
          <a:xfrm>
            <a:off x="8440738" y="3357563"/>
            <a:ext cx="220662" cy="1587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 type="triangl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grpSp>
        <p:nvGrpSpPr>
          <p:cNvPr id="68621" name="Group 18"/>
          <p:cNvGrpSpPr>
            <a:grpSpLocks/>
          </p:cNvGrpSpPr>
          <p:nvPr/>
        </p:nvGrpSpPr>
        <p:grpSpPr bwMode="auto">
          <a:xfrm>
            <a:off x="8016875" y="3108325"/>
            <a:ext cx="417513" cy="457200"/>
            <a:chOff x="1824" y="2315"/>
            <a:chExt cx="288" cy="361"/>
          </a:xfrm>
        </p:grpSpPr>
        <p:sp>
          <p:nvSpPr>
            <p:cNvPr id="308243" name="Oval 19"/>
            <p:cNvSpPr>
              <a:spLocks noChangeArrowheads="1"/>
            </p:cNvSpPr>
            <p:nvPr/>
          </p:nvSpPr>
          <p:spPr bwMode="auto">
            <a:xfrm>
              <a:off x="1824" y="2353"/>
              <a:ext cx="288" cy="287"/>
            </a:xfrm>
            <a:prstGeom prst="ellips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08244" name="Text Box 20"/>
            <p:cNvSpPr txBox="1">
              <a:spLocks noChangeArrowheads="1"/>
            </p:cNvSpPr>
            <p:nvPr/>
          </p:nvSpPr>
          <p:spPr bwMode="auto">
            <a:xfrm>
              <a:off x="1854" y="2315"/>
              <a:ext cx="244" cy="3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>
                  <a:solidFill>
                    <a:srgbClr val="FFFF66"/>
                  </a:solidFill>
                  <a:cs typeface="+mn-cs"/>
                </a:rPr>
                <a:t>x</a:t>
              </a:r>
            </a:p>
          </p:txBody>
        </p:sp>
      </p:grpSp>
      <p:sp>
        <p:nvSpPr>
          <p:cNvPr id="308245" name="Line 21"/>
          <p:cNvSpPr>
            <a:spLocks noChangeShapeType="1"/>
          </p:cNvSpPr>
          <p:nvPr/>
        </p:nvSpPr>
        <p:spPr bwMode="auto">
          <a:xfrm>
            <a:off x="7813675" y="3352800"/>
            <a:ext cx="171450" cy="4763"/>
          </a:xfrm>
          <a:prstGeom prst="line">
            <a:avLst/>
          </a:prstGeom>
          <a:noFill/>
          <a:ln w="12700">
            <a:solidFill>
              <a:srgbClr val="FFFF66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08246" name="Line 22"/>
          <p:cNvSpPr>
            <a:spLocks noChangeShapeType="1"/>
          </p:cNvSpPr>
          <p:nvPr/>
        </p:nvSpPr>
        <p:spPr bwMode="auto">
          <a:xfrm>
            <a:off x="8664575" y="4667250"/>
            <a:ext cx="0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66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08247" name="Line 23"/>
          <p:cNvSpPr>
            <a:spLocks noChangeShapeType="1"/>
          </p:cNvSpPr>
          <p:nvPr/>
        </p:nvSpPr>
        <p:spPr bwMode="auto">
          <a:xfrm>
            <a:off x="8440738" y="4725988"/>
            <a:ext cx="220662" cy="1587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 type="triangl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grpSp>
        <p:nvGrpSpPr>
          <p:cNvPr id="68625" name="Group 24"/>
          <p:cNvGrpSpPr>
            <a:grpSpLocks/>
          </p:cNvGrpSpPr>
          <p:nvPr/>
        </p:nvGrpSpPr>
        <p:grpSpPr bwMode="auto">
          <a:xfrm>
            <a:off x="8016875" y="4478338"/>
            <a:ext cx="417513" cy="457200"/>
            <a:chOff x="1824" y="2315"/>
            <a:chExt cx="288" cy="361"/>
          </a:xfrm>
        </p:grpSpPr>
        <p:sp>
          <p:nvSpPr>
            <p:cNvPr id="308249" name="Oval 25"/>
            <p:cNvSpPr>
              <a:spLocks noChangeArrowheads="1"/>
            </p:cNvSpPr>
            <p:nvPr/>
          </p:nvSpPr>
          <p:spPr bwMode="auto">
            <a:xfrm>
              <a:off x="1824" y="2353"/>
              <a:ext cx="288" cy="287"/>
            </a:xfrm>
            <a:prstGeom prst="ellips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08250" name="Text Box 26"/>
            <p:cNvSpPr txBox="1">
              <a:spLocks noChangeArrowheads="1"/>
            </p:cNvSpPr>
            <p:nvPr/>
          </p:nvSpPr>
          <p:spPr bwMode="auto">
            <a:xfrm>
              <a:off x="1854" y="2315"/>
              <a:ext cx="244" cy="3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>
                  <a:solidFill>
                    <a:srgbClr val="FFFF66"/>
                  </a:solidFill>
                  <a:cs typeface="+mn-cs"/>
                </a:rPr>
                <a:t>x</a:t>
              </a:r>
            </a:p>
          </p:txBody>
        </p:sp>
      </p:grpSp>
      <p:sp>
        <p:nvSpPr>
          <p:cNvPr id="308251" name="Line 27"/>
          <p:cNvSpPr>
            <a:spLocks noChangeShapeType="1"/>
          </p:cNvSpPr>
          <p:nvPr/>
        </p:nvSpPr>
        <p:spPr bwMode="auto">
          <a:xfrm flipV="1">
            <a:off x="7296150" y="4725988"/>
            <a:ext cx="688975" cy="1587"/>
          </a:xfrm>
          <a:prstGeom prst="line">
            <a:avLst/>
          </a:prstGeom>
          <a:noFill/>
          <a:ln w="12700">
            <a:solidFill>
              <a:srgbClr val="FFFF66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08252" name="Line 28"/>
          <p:cNvSpPr>
            <a:spLocks noChangeShapeType="1"/>
          </p:cNvSpPr>
          <p:nvPr/>
        </p:nvSpPr>
        <p:spPr bwMode="auto">
          <a:xfrm flipV="1">
            <a:off x="8213725" y="2965450"/>
            <a:ext cx="0" cy="163513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 type="triangl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08253" name="Line 29"/>
          <p:cNvSpPr>
            <a:spLocks noChangeShapeType="1"/>
          </p:cNvSpPr>
          <p:nvPr/>
        </p:nvSpPr>
        <p:spPr bwMode="auto">
          <a:xfrm flipV="1">
            <a:off x="8245475" y="4335463"/>
            <a:ext cx="0" cy="163512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 type="triangl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08254" name="Text Box 30"/>
          <p:cNvSpPr txBox="1">
            <a:spLocks noChangeArrowheads="1"/>
          </p:cNvSpPr>
          <p:nvPr/>
        </p:nvSpPr>
        <p:spPr bwMode="auto">
          <a:xfrm>
            <a:off x="685800" y="5481638"/>
            <a:ext cx="6572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r>
              <a:rPr lang="en-US" b="0">
                <a:solidFill>
                  <a:srgbClr val="FFFF66"/>
                </a:solidFill>
                <a:cs typeface="+mn-cs"/>
              </a:rPr>
              <a:t>y[k]</a:t>
            </a:r>
            <a:endParaRPr lang="en-US">
              <a:solidFill>
                <a:srgbClr val="FFFF66"/>
              </a:solidFill>
              <a:cs typeface="+mn-cs"/>
            </a:endParaRPr>
          </a:p>
        </p:txBody>
      </p:sp>
      <p:sp>
        <p:nvSpPr>
          <p:cNvPr id="308256" name="Line 32"/>
          <p:cNvSpPr>
            <a:spLocks noChangeShapeType="1"/>
          </p:cNvSpPr>
          <p:nvPr/>
        </p:nvSpPr>
        <p:spPr bwMode="auto">
          <a:xfrm>
            <a:off x="873125" y="6037263"/>
            <a:ext cx="576263" cy="0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 type="triangl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08257" name="Line 33"/>
          <p:cNvSpPr>
            <a:spLocks noChangeShapeType="1"/>
          </p:cNvSpPr>
          <p:nvPr/>
        </p:nvSpPr>
        <p:spPr bwMode="auto">
          <a:xfrm flipV="1">
            <a:off x="3514725" y="3317875"/>
            <a:ext cx="947738" cy="0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 type="triangl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grpSp>
        <p:nvGrpSpPr>
          <p:cNvPr id="68632" name="Group 35"/>
          <p:cNvGrpSpPr>
            <a:grpSpLocks/>
          </p:cNvGrpSpPr>
          <p:nvPr/>
        </p:nvGrpSpPr>
        <p:grpSpPr bwMode="auto">
          <a:xfrm>
            <a:off x="5951538" y="3149600"/>
            <a:ext cx="555625" cy="365125"/>
            <a:chOff x="3675" y="3294"/>
            <a:chExt cx="373" cy="244"/>
          </a:xfrm>
        </p:grpSpPr>
        <p:grpSp>
          <p:nvGrpSpPr>
            <p:cNvPr id="68775" name="Group 36"/>
            <p:cNvGrpSpPr>
              <a:grpSpLocks/>
            </p:cNvGrpSpPr>
            <p:nvPr/>
          </p:nvGrpSpPr>
          <p:grpSpPr bwMode="auto">
            <a:xfrm>
              <a:off x="3719" y="3294"/>
              <a:ext cx="278" cy="244"/>
              <a:chOff x="1008" y="2092"/>
              <a:chExt cx="288" cy="288"/>
            </a:xfrm>
          </p:grpSpPr>
          <p:sp>
            <p:nvSpPr>
              <p:cNvPr id="308261" name="Rectangle 37"/>
              <p:cNvSpPr>
                <a:spLocks noChangeArrowheads="1"/>
              </p:cNvSpPr>
              <p:nvPr/>
            </p:nvSpPr>
            <p:spPr bwMode="auto">
              <a:xfrm>
                <a:off x="1008" y="2092"/>
                <a:ext cx="288" cy="288"/>
              </a:xfrm>
              <a:prstGeom prst="rect">
                <a:avLst/>
              </a:prstGeom>
              <a:noFill/>
              <a:ln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graphicFrame>
            <p:nvGraphicFramePr>
              <p:cNvPr id="68779" name="Object 38"/>
              <p:cNvGraphicFramePr>
                <a:graphicFrameLocks noChangeAspect="1"/>
              </p:cNvGraphicFramePr>
              <p:nvPr/>
            </p:nvGraphicFramePr>
            <p:xfrm>
              <a:off x="1056" y="2112"/>
              <a:ext cx="208" cy="24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69337" name="Equation" r:id="rId3" imgW="139579" imgH="164957" progId="Equation.3">
                      <p:embed/>
                    </p:oleObj>
                  </mc:Choice>
                  <mc:Fallback>
                    <p:oleObj name="Equation" r:id="rId3" imgW="139579" imgH="164957" progId="Equation.3">
                      <p:embed/>
                      <p:pic>
                        <p:nvPicPr>
                          <p:cNvPr id="0" name="Object 38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056" y="2112"/>
                            <a:ext cx="208" cy="244"/>
                          </a:xfrm>
                          <a:prstGeom prst="rect">
                            <a:avLst/>
                          </a:prstGeom>
                          <a:solidFill>
                            <a:srgbClr val="FFFF66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308263" name="Line 39"/>
            <p:cNvSpPr>
              <a:spLocks noChangeShapeType="1"/>
            </p:cNvSpPr>
            <p:nvPr/>
          </p:nvSpPr>
          <p:spPr bwMode="auto">
            <a:xfrm flipV="1">
              <a:off x="3675" y="3403"/>
              <a:ext cx="44" cy="0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08264" name="Line 40"/>
            <p:cNvSpPr>
              <a:spLocks noChangeShapeType="1"/>
            </p:cNvSpPr>
            <p:nvPr/>
          </p:nvSpPr>
          <p:spPr bwMode="auto">
            <a:xfrm flipV="1">
              <a:off x="4005" y="3403"/>
              <a:ext cx="43" cy="0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308267" name="Line 43"/>
          <p:cNvSpPr>
            <a:spLocks noChangeShapeType="1"/>
          </p:cNvSpPr>
          <p:nvPr/>
        </p:nvSpPr>
        <p:spPr bwMode="auto">
          <a:xfrm>
            <a:off x="974725" y="3284538"/>
            <a:ext cx="1693863" cy="0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 type="triangl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08268" name="Line 44"/>
          <p:cNvSpPr>
            <a:spLocks noChangeShapeType="1"/>
          </p:cNvSpPr>
          <p:nvPr/>
        </p:nvSpPr>
        <p:spPr bwMode="auto">
          <a:xfrm>
            <a:off x="906463" y="4678363"/>
            <a:ext cx="590550" cy="0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 type="triangl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08269" name="Line 45"/>
          <p:cNvSpPr>
            <a:spLocks noChangeShapeType="1"/>
          </p:cNvSpPr>
          <p:nvPr/>
        </p:nvSpPr>
        <p:spPr bwMode="auto">
          <a:xfrm>
            <a:off x="3514725" y="4678363"/>
            <a:ext cx="3013075" cy="0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 type="triangl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08270" name="Line 46"/>
          <p:cNvSpPr>
            <a:spLocks noChangeShapeType="1"/>
          </p:cNvSpPr>
          <p:nvPr/>
        </p:nvSpPr>
        <p:spPr bwMode="auto">
          <a:xfrm>
            <a:off x="2328863" y="6037263"/>
            <a:ext cx="4197350" cy="0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 type="triangl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graphicFrame>
        <p:nvGraphicFramePr>
          <p:cNvPr id="68637" name="Object 47"/>
          <p:cNvGraphicFramePr>
            <a:graphicFrameLocks noChangeAspect="1"/>
          </p:cNvGraphicFramePr>
          <p:nvPr/>
        </p:nvGraphicFramePr>
        <p:xfrm>
          <a:off x="3008313" y="2773363"/>
          <a:ext cx="511175" cy="258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338" name="Equation" r:id="rId5" imgW="393359" imgH="215713" progId="Equation.3">
                  <p:embed/>
                </p:oleObj>
              </mc:Choice>
              <mc:Fallback>
                <p:oleObj name="Equation" r:id="rId5" imgW="393359" imgH="215713" progId="Equation.3">
                  <p:embed/>
                  <p:pic>
                    <p:nvPicPr>
                      <p:cNvPr id="0" name="Object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8313" y="2773363"/>
                        <a:ext cx="511175" cy="258762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8638" name="Group 48"/>
          <p:cNvGrpSpPr>
            <a:grpSpLocks/>
          </p:cNvGrpSpPr>
          <p:nvPr/>
        </p:nvGrpSpPr>
        <p:grpSpPr bwMode="auto">
          <a:xfrm>
            <a:off x="2668588" y="3089275"/>
            <a:ext cx="415925" cy="457200"/>
            <a:chOff x="1585" y="2795"/>
            <a:chExt cx="288" cy="361"/>
          </a:xfrm>
        </p:grpSpPr>
        <p:sp>
          <p:nvSpPr>
            <p:cNvPr id="308273" name="Oval 49"/>
            <p:cNvSpPr>
              <a:spLocks noChangeArrowheads="1"/>
            </p:cNvSpPr>
            <p:nvPr/>
          </p:nvSpPr>
          <p:spPr bwMode="auto">
            <a:xfrm>
              <a:off x="1585" y="2831"/>
              <a:ext cx="288" cy="287"/>
            </a:xfrm>
            <a:prstGeom prst="ellips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08274" name="Text Box 50"/>
            <p:cNvSpPr txBox="1">
              <a:spLocks noChangeArrowheads="1"/>
            </p:cNvSpPr>
            <p:nvPr/>
          </p:nvSpPr>
          <p:spPr bwMode="auto">
            <a:xfrm>
              <a:off x="1605" y="2795"/>
              <a:ext cx="252" cy="3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>
                  <a:solidFill>
                    <a:srgbClr val="FFFF66"/>
                  </a:solidFill>
                  <a:cs typeface="+mn-cs"/>
                </a:rPr>
                <a:t>+</a:t>
              </a:r>
            </a:p>
          </p:txBody>
        </p:sp>
      </p:grpSp>
      <p:grpSp>
        <p:nvGrpSpPr>
          <p:cNvPr id="68639" name="Group 51"/>
          <p:cNvGrpSpPr>
            <a:grpSpLocks/>
          </p:cNvGrpSpPr>
          <p:nvPr/>
        </p:nvGrpSpPr>
        <p:grpSpPr bwMode="auto">
          <a:xfrm>
            <a:off x="2668588" y="4430713"/>
            <a:ext cx="415925" cy="457200"/>
            <a:chOff x="1585" y="2795"/>
            <a:chExt cx="288" cy="361"/>
          </a:xfrm>
        </p:grpSpPr>
        <p:sp>
          <p:nvSpPr>
            <p:cNvPr id="308276" name="Oval 52"/>
            <p:cNvSpPr>
              <a:spLocks noChangeArrowheads="1"/>
            </p:cNvSpPr>
            <p:nvPr/>
          </p:nvSpPr>
          <p:spPr bwMode="auto">
            <a:xfrm>
              <a:off x="1585" y="2831"/>
              <a:ext cx="288" cy="287"/>
            </a:xfrm>
            <a:prstGeom prst="ellips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08277" name="Text Box 53"/>
            <p:cNvSpPr txBox="1">
              <a:spLocks noChangeArrowheads="1"/>
            </p:cNvSpPr>
            <p:nvPr/>
          </p:nvSpPr>
          <p:spPr bwMode="auto">
            <a:xfrm>
              <a:off x="1605" y="2795"/>
              <a:ext cx="252" cy="3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>
                  <a:solidFill>
                    <a:srgbClr val="FFFF66"/>
                  </a:solidFill>
                  <a:cs typeface="+mn-cs"/>
                </a:rPr>
                <a:t>+</a:t>
              </a:r>
            </a:p>
          </p:txBody>
        </p:sp>
      </p:grpSp>
      <p:grpSp>
        <p:nvGrpSpPr>
          <p:cNvPr id="68640" name="Group 54"/>
          <p:cNvGrpSpPr>
            <a:grpSpLocks/>
          </p:cNvGrpSpPr>
          <p:nvPr/>
        </p:nvGrpSpPr>
        <p:grpSpPr bwMode="auto">
          <a:xfrm>
            <a:off x="3484563" y="3454400"/>
            <a:ext cx="354012" cy="457200"/>
            <a:chOff x="1793" y="2280"/>
            <a:chExt cx="369" cy="433"/>
          </a:xfrm>
        </p:grpSpPr>
        <p:sp>
          <p:nvSpPr>
            <p:cNvPr id="308279" name="Oval 55"/>
            <p:cNvSpPr>
              <a:spLocks noChangeArrowheads="1"/>
            </p:cNvSpPr>
            <p:nvPr/>
          </p:nvSpPr>
          <p:spPr bwMode="auto">
            <a:xfrm>
              <a:off x="1824" y="2352"/>
              <a:ext cx="288" cy="287"/>
            </a:xfrm>
            <a:prstGeom prst="ellips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08280" name="Text Box 56"/>
            <p:cNvSpPr txBox="1">
              <a:spLocks noChangeArrowheads="1"/>
            </p:cNvSpPr>
            <p:nvPr/>
          </p:nvSpPr>
          <p:spPr bwMode="auto">
            <a:xfrm>
              <a:off x="1793" y="2280"/>
              <a:ext cx="369" cy="4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>
                  <a:solidFill>
                    <a:srgbClr val="FFFF66"/>
                  </a:solidFill>
                  <a:cs typeface="+mn-cs"/>
                </a:rPr>
                <a:t>x</a:t>
              </a:r>
            </a:p>
          </p:txBody>
        </p:sp>
      </p:grpSp>
      <p:sp>
        <p:nvSpPr>
          <p:cNvPr id="308281" name="Line 57"/>
          <p:cNvSpPr>
            <a:spLocks noChangeShapeType="1"/>
          </p:cNvSpPr>
          <p:nvPr/>
        </p:nvSpPr>
        <p:spPr bwMode="auto">
          <a:xfrm>
            <a:off x="3638550" y="3316288"/>
            <a:ext cx="0" cy="184150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08282" name="Line 58"/>
          <p:cNvSpPr>
            <a:spLocks noChangeShapeType="1"/>
          </p:cNvSpPr>
          <p:nvPr/>
        </p:nvSpPr>
        <p:spPr bwMode="auto">
          <a:xfrm flipH="1">
            <a:off x="3224213" y="3683000"/>
            <a:ext cx="276225" cy="0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08283" name="Line 59"/>
          <p:cNvSpPr>
            <a:spLocks noChangeShapeType="1"/>
          </p:cNvSpPr>
          <p:nvPr/>
        </p:nvSpPr>
        <p:spPr bwMode="auto">
          <a:xfrm flipH="1">
            <a:off x="2946400" y="3683000"/>
            <a:ext cx="277813" cy="792163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08284" name="Line 60"/>
          <p:cNvSpPr>
            <a:spLocks noChangeShapeType="1"/>
          </p:cNvSpPr>
          <p:nvPr/>
        </p:nvSpPr>
        <p:spPr bwMode="auto">
          <a:xfrm flipH="1">
            <a:off x="3224213" y="4294188"/>
            <a:ext cx="276225" cy="0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08285" name="Line 61"/>
          <p:cNvSpPr>
            <a:spLocks noChangeShapeType="1"/>
          </p:cNvSpPr>
          <p:nvPr/>
        </p:nvSpPr>
        <p:spPr bwMode="auto">
          <a:xfrm flipH="1" flipV="1">
            <a:off x="2946400" y="3500438"/>
            <a:ext cx="277813" cy="793750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08286" name="Line 62"/>
          <p:cNvSpPr>
            <a:spLocks noChangeShapeType="1"/>
          </p:cNvSpPr>
          <p:nvPr/>
        </p:nvSpPr>
        <p:spPr bwMode="auto">
          <a:xfrm flipV="1">
            <a:off x="3638550" y="4414838"/>
            <a:ext cx="0" cy="242887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grpSp>
        <p:nvGrpSpPr>
          <p:cNvPr id="68647" name="Group 63"/>
          <p:cNvGrpSpPr>
            <a:grpSpLocks/>
          </p:cNvGrpSpPr>
          <p:nvPr/>
        </p:nvGrpSpPr>
        <p:grpSpPr bwMode="auto">
          <a:xfrm>
            <a:off x="3208338" y="3089275"/>
            <a:ext cx="352425" cy="457200"/>
            <a:chOff x="1793" y="2280"/>
            <a:chExt cx="369" cy="431"/>
          </a:xfrm>
        </p:grpSpPr>
        <p:sp>
          <p:nvSpPr>
            <p:cNvPr id="308288" name="Oval 64"/>
            <p:cNvSpPr>
              <a:spLocks noChangeArrowheads="1"/>
            </p:cNvSpPr>
            <p:nvPr/>
          </p:nvSpPr>
          <p:spPr bwMode="auto">
            <a:xfrm>
              <a:off x="1825" y="2352"/>
              <a:ext cx="289" cy="289"/>
            </a:xfrm>
            <a:prstGeom prst="ellips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08289" name="Text Box 65"/>
            <p:cNvSpPr txBox="1">
              <a:spLocks noChangeArrowheads="1"/>
            </p:cNvSpPr>
            <p:nvPr/>
          </p:nvSpPr>
          <p:spPr bwMode="auto">
            <a:xfrm>
              <a:off x="1793" y="2280"/>
              <a:ext cx="369" cy="4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>
                  <a:solidFill>
                    <a:srgbClr val="FFFF66"/>
                  </a:solidFill>
                  <a:cs typeface="+mn-cs"/>
                </a:rPr>
                <a:t>x</a:t>
              </a:r>
            </a:p>
          </p:txBody>
        </p:sp>
      </p:grpSp>
      <p:grpSp>
        <p:nvGrpSpPr>
          <p:cNvPr id="68648" name="Group 66"/>
          <p:cNvGrpSpPr>
            <a:grpSpLocks/>
          </p:cNvGrpSpPr>
          <p:nvPr/>
        </p:nvGrpSpPr>
        <p:grpSpPr bwMode="auto">
          <a:xfrm>
            <a:off x="3208338" y="4429125"/>
            <a:ext cx="352425" cy="457200"/>
            <a:chOff x="1793" y="2279"/>
            <a:chExt cx="369" cy="432"/>
          </a:xfrm>
        </p:grpSpPr>
        <p:sp>
          <p:nvSpPr>
            <p:cNvPr id="308291" name="Oval 67"/>
            <p:cNvSpPr>
              <a:spLocks noChangeArrowheads="1"/>
            </p:cNvSpPr>
            <p:nvPr/>
          </p:nvSpPr>
          <p:spPr bwMode="auto">
            <a:xfrm>
              <a:off x="1825" y="2353"/>
              <a:ext cx="289" cy="288"/>
            </a:xfrm>
            <a:prstGeom prst="ellips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08292" name="Text Box 68"/>
            <p:cNvSpPr txBox="1">
              <a:spLocks noChangeArrowheads="1"/>
            </p:cNvSpPr>
            <p:nvPr/>
          </p:nvSpPr>
          <p:spPr bwMode="auto">
            <a:xfrm>
              <a:off x="1793" y="2279"/>
              <a:ext cx="369" cy="4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>
                  <a:solidFill>
                    <a:srgbClr val="FFFF66"/>
                  </a:solidFill>
                  <a:cs typeface="+mn-cs"/>
                </a:rPr>
                <a:t>x</a:t>
              </a:r>
            </a:p>
          </p:txBody>
        </p:sp>
      </p:grpSp>
      <p:grpSp>
        <p:nvGrpSpPr>
          <p:cNvPr id="68649" name="Group 69"/>
          <p:cNvGrpSpPr>
            <a:grpSpLocks/>
          </p:cNvGrpSpPr>
          <p:nvPr/>
        </p:nvGrpSpPr>
        <p:grpSpPr bwMode="auto">
          <a:xfrm>
            <a:off x="3484563" y="4065588"/>
            <a:ext cx="354012" cy="457200"/>
            <a:chOff x="1793" y="2279"/>
            <a:chExt cx="369" cy="432"/>
          </a:xfrm>
        </p:grpSpPr>
        <p:sp>
          <p:nvSpPr>
            <p:cNvPr id="308294" name="Oval 70"/>
            <p:cNvSpPr>
              <a:spLocks noChangeArrowheads="1"/>
            </p:cNvSpPr>
            <p:nvPr/>
          </p:nvSpPr>
          <p:spPr bwMode="auto">
            <a:xfrm>
              <a:off x="1824" y="2352"/>
              <a:ext cx="288" cy="288"/>
            </a:xfrm>
            <a:prstGeom prst="ellips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08295" name="Text Box 71"/>
            <p:cNvSpPr txBox="1">
              <a:spLocks noChangeArrowheads="1"/>
            </p:cNvSpPr>
            <p:nvPr/>
          </p:nvSpPr>
          <p:spPr bwMode="auto">
            <a:xfrm>
              <a:off x="1793" y="2279"/>
              <a:ext cx="369" cy="4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>
                  <a:solidFill>
                    <a:srgbClr val="FFFF66"/>
                  </a:solidFill>
                  <a:cs typeface="+mn-cs"/>
                </a:rPr>
                <a:t>x</a:t>
              </a:r>
            </a:p>
          </p:txBody>
        </p:sp>
      </p:grpSp>
      <p:sp>
        <p:nvSpPr>
          <p:cNvPr id="308296" name="Line 72"/>
          <p:cNvSpPr>
            <a:spLocks noChangeShapeType="1"/>
          </p:cNvSpPr>
          <p:nvPr/>
        </p:nvSpPr>
        <p:spPr bwMode="auto">
          <a:xfrm flipH="1">
            <a:off x="3084513" y="4657725"/>
            <a:ext cx="139700" cy="0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08297" name="Line 73"/>
          <p:cNvSpPr>
            <a:spLocks noChangeShapeType="1"/>
          </p:cNvSpPr>
          <p:nvPr/>
        </p:nvSpPr>
        <p:spPr bwMode="auto">
          <a:xfrm flipH="1">
            <a:off x="3084513" y="3316288"/>
            <a:ext cx="139700" cy="0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08298" name="Line 74"/>
          <p:cNvSpPr>
            <a:spLocks noChangeShapeType="1"/>
          </p:cNvSpPr>
          <p:nvPr/>
        </p:nvSpPr>
        <p:spPr bwMode="auto">
          <a:xfrm flipH="1" flipV="1">
            <a:off x="3362325" y="4841875"/>
            <a:ext cx="0" cy="184150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08299" name="Line 75"/>
          <p:cNvSpPr>
            <a:spLocks noChangeShapeType="1"/>
          </p:cNvSpPr>
          <p:nvPr/>
        </p:nvSpPr>
        <p:spPr bwMode="auto">
          <a:xfrm flipH="1">
            <a:off x="3362325" y="3013075"/>
            <a:ext cx="0" cy="182563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graphicFrame>
        <p:nvGraphicFramePr>
          <p:cNvPr id="68654" name="Object 76"/>
          <p:cNvGraphicFramePr>
            <a:graphicFrameLocks noChangeAspect="1"/>
          </p:cNvGraphicFramePr>
          <p:nvPr/>
        </p:nvGraphicFramePr>
        <p:xfrm>
          <a:off x="3852863" y="3690938"/>
          <a:ext cx="541337" cy="223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339" name="Equation" r:id="rId7" imgW="368140" imgH="215806" progId="Equation.3">
                  <p:embed/>
                </p:oleObj>
              </mc:Choice>
              <mc:Fallback>
                <p:oleObj name="Equation" r:id="rId7" imgW="368140" imgH="215806" progId="Equation.3">
                  <p:embed/>
                  <p:pic>
                    <p:nvPicPr>
                      <p:cNvPr id="0" name="Object 7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2863" y="3690938"/>
                        <a:ext cx="541337" cy="223837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655" name="Object 77"/>
          <p:cNvGraphicFramePr>
            <a:graphicFrameLocks noChangeAspect="1"/>
          </p:cNvGraphicFramePr>
          <p:nvPr/>
        </p:nvGraphicFramePr>
        <p:xfrm>
          <a:off x="3309938" y="5018088"/>
          <a:ext cx="512762" cy="257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340" name="Equation" r:id="rId9" imgW="393359" imgH="215713" progId="Equation.3">
                  <p:embed/>
                </p:oleObj>
              </mc:Choice>
              <mc:Fallback>
                <p:oleObj name="Equation" r:id="rId9" imgW="393359" imgH="215713" progId="Equation.3">
                  <p:embed/>
                  <p:pic>
                    <p:nvPicPr>
                      <p:cNvPr id="0" name="Object 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09938" y="5018088"/>
                        <a:ext cx="512762" cy="257175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8656" name="Group 78"/>
          <p:cNvGrpSpPr>
            <a:grpSpLocks/>
          </p:cNvGrpSpPr>
          <p:nvPr/>
        </p:nvGrpSpPr>
        <p:grpSpPr bwMode="auto">
          <a:xfrm>
            <a:off x="3638550" y="3803650"/>
            <a:ext cx="207963" cy="368300"/>
            <a:chOff x="1152" y="2448"/>
            <a:chExt cx="144" cy="288"/>
          </a:xfrm>
        </p:grpSpPr>
        <p:sp>
          <p:nvSpPr>
            <p:cNvPr id="308303" name="Line 79"/>
            <p:cNvSpPr>
              <a:spLocks noChangeShapeType="1"/>
            </p:cNvSpPr>
            <p:nvPr/>
          </p:nvSpPr>
          <p:spPr bwMode="auto">
            <a:xfrm flipH="1">
              <a:off x="1152" y="2544"/>
              <a:ext cx="144" cy="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08304" name="Line 80"/>
            <p:cNvSpPr>
              <a:spLocks noChangeShapeType="1"/>
            </p:cNvSpPr>
            <p:nvPr/>
          </p:nvSpPr>
          <p:spPr bwMode="auto">
            <a:xfrm flipV="1">
              <a:off x="1152" y="2448"/>
              <a:ext cx="0" cy="96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08305" name="Line 81"/>
            <p:cNvSpPr>
              <a:spLocks noChangeShapeType="1"/>
            </p:cNvSpPr>
            <p:nvPr/>
          </p:nvSpPr>
          <p:spPr bwMode="auto">
            <a:xfrm flipH="1">
              <a:off x="1152" y="2640"/>
              <a:ext cx="144" cy="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08306" name="Line 82"/>
            <p:cNvSpPr>
              <a:spLocks noChangeShapeType="1"/>
            </p:cNvSpPr>
            <p:nvPr/>
          </p:nvSpPr>
          <p:spPr bwMode="auto">
            <a:xfrm flipV="1">
              <a:off x="1152" y="2640"/>
              <a:ext cx="0" cy="96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graphicFrame>
        <p:nvGraphicFramePr>
          <p:cNvPr id="68657" name="Object 83"/>
          <p:cNvGraphicFramePr>
            <a:graphicFrameLocks noChangeAspect="1"/>
          </p:cNvGraphicFramePr>
          <p:nvPr/>
        </p:nvGraphicFramePr>
        <p:xfrm>
          <a:off x="3846513" y="4033838"/>
          <a:ext cx="514350" cy="211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341" name="Equation" r:id="rId11" imgW="482181" imgH="215713" progId="Equation.3">
                  <p:embed/>
                </p:oleObj>
              </mc:Choice>
              <mc:Fallback>
                <p:oleObj name="Equation" r:id="rId11" imgW="482181" imgH="215713" progId="Equation.3">
                  <p:embed/>
                  <p:pic>
                    <p:nvPicPr>
                      <p:cNvPr id="0" name="Object 8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46513" y="4033838"/>
                        <a:ext cx="514350" cy="211137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8658" name="Group 84"/>
          <p:cNvGrpSpPr>
            <a:grpSpLocks/>
          </p:cNvGrpSpPr>
          <p:nvPr/>
        </p:nvGrpSpPr>
        <p:grpSpPr bwMode="auto">
          <a:xfrm>
            <a:off x="1482725" y="4133850"/>
            <a:ext cx="1787525" cy="2524125"/>
            <a:chOff x="1676" y="2141"/>
            <a:chExt cx="1197" cy="1684"/>
          </a:xfrm>
        </p:grpSpPr>
        <p:graphicFrame>
          <p:nvGraphicFramePr>
            <p:cNvPr id="68722" name="Object 85"/>
            <p:cNvGraphicFramePr>
              <a:graphicFrameLocks noChangeAspect="1"/>
            </p:cNvGraphicFramePr>
            <p:nvPr/>
          </p:nvGraphicFramePr>
          <p:xfrm>
            <a:off x="2118" y="2141"/>
            <a:ext cx="322" cy="1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9342" name="Equation" r:id="rId13" imgW="368140" imgH="215806" progId="Equation.3">
                    <p:embed/>
                  </p:oleObj>
                </mc:Choice>
                <mc:Fallback>
                  <p:oleObj name="Equation" r:id="rId13" imgW="368140" imgH="215806" progId="Equation.3">
                    <p:embed/>
                    <p:pic>
                      <p:nvPicPr>
                        <p:cNvPr id="0" name="Object 8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18" y="2141"/>
                          <a:ext cx="322" cy="172"/>
                        </a:xfrm>
                        <a:prstGeom prst="rect">
                          <a:avLst/>
                        </a:prstGeom>
                        <a:solidFill>
                          <a:srgbClr val="FFFF66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68723" name="Group 86"/>
            <p:cNvGrpSpPr>
              <a:grpSpLocks/>
            </p:cNvGrpSpPr>
            <p:nvPr/>
          </p:nvGrpSpPr>
          <p:grpSpPr bwMode="auto">
            <a:xfrm>
              <a:off x="1676" y="2357"/>
              <a:ext cx="278" cy="305"/>
              <a:chOff x="1585" y="2795"/>
              <a:chExt cx="288" cy="361"/>
            </a:xfrm>
          </p:grpSpPr>
          <p:sp>
            <p:nvSpPr>
              <p:cNvPr id="308311" name="Oval 87"/>
              <p:cNvSpPr>
                <a:spLocks noChangeArrowheads="1"/>
              </p:cNvSpPr>
              <p:nvPr/>
            </p:nvSpPr>
            <p:spPr bwMode="auto">
              <a:xfrm>
                <a:off x="1585" y="2831"/>
                <a:ext cx="294" cy="287"/>
              </a:xfrm>
              <a:prstGeom prst="ellipse">
                <a:avLst/>
              </a:prstGeom>
              <a:noFill/>
              <a:ln w="9525">
                <a:solidFill>
                  <a:srgbClr val="FFFF66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08312" name="Text Box 88"/>
              <p:cNvSpPr txBox="1">
                <a:spLocks noChangeArrowheads="1"/>
              </p:cNvSpPr>
              <p:nvPr/>
            </p:nvSpPr>
            <p:spPr bwMode="auto">
              <a:xfrm>
                <a:off x="1604" y="2795"/>
                <a:ext cx="253" cy="36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>
                    <a:solidFill>
                      <a:srgbClr val="FFFF66"/>
                    </a:solidFill>
                    <a:cs typeface="+mn-cs"/>
                  </a:rPr>
                  <a:t>+</a:t>
                </a:r>
              </a:p>
            </p:txBody>
          </p:sp>
        </p:grpSp>
        <p:grpSp>
          <p:nvGrpSpPr>
            <p:cNvPr id="68724" name="Group 89"/>
            <p:cNvGrpSpPr>
              <a:grpSpLocks/>
            </p:cNvGrpSpPr>
            <p:nvPr/>
          </p:nvGrpSpPr>
          <p:grpSpPr bwMode="auto">
            <a:xfrm>
              <a:off x="1676" y="3254"/>
              <a:ext cx="278" cy="305"/>
              <a:chOff x="1585" y="2796"/>
              <a:chExt cx="288" cy="361"/>
            </a:xfrm>
          </p:grpSpPr>
          <p:sp>
            <p:nvSpPr>
              <p:cNvPr id="308314" name="Oval 90"/>
              <p:cNvSpPr>
                <a:spLocks noChangeArrowheads="1"/>
              </p:cNvSpPr>
              <p:nvPr/>
            </p:nvSpPr>
            <p:spPr bwMode="auto">
              <a:xfrm>
                <a:off x="1585" y="2831"/>
                <a:ext cx="294" cy="288"/>
              </a:xfrm>
              <a:prstGeom prst="ellipse">
                <a:avLst/>
              </a:prstGeom>
              <a:noFill/>
              <a:ln w="9525">
                <a:solidFill>
                  <a:srgbClr val="FFFF66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08315" name="Text Box 91"/>
              <p:cNvSpPr txBox="1">
                <a:spLocks noChangeArrowheads="1"/>
              </p:cNvSpPr>
              <p:nvPr/>
            </p:nvSpPr>
            <p:spPr bwMode="auto">
              <a:xfrm>
                <a:off x="1604" y="2796"/>
                <a:ext cx="253" cy="36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>
                    <a:solidFill>
                      <a:srgbClr val="FFFF66"/>
                    </a:solidFill>
                    <a:cs typeface="+mn-cs"/>
                  </a:rPr>
                  <a:t>+</a:t>
                </a:r>
              </a:p>
            </p:txBody>
          </p:sp>
        </p:grpSp>
        <p:grpSp>
          <p:nvGrpSpPr>
            <p:cNvPr id="68725" name="Group 92"/>
            <p:cNvGrpSpPr>
              <a:grpSpLocks/>
            </p:cNvGrpSpPr>
            <p:nvPr/>
          </p:nvGrpSpPr>
          <p:grpSpPr bwMode="auto">
            <a:xfrm>
              <a:off x="2223" y="2601"/>
              <a:ext cx="236" cy="305"/>
              <a:chOff x="1792" y="2280"/>
              <a:chExt cx="370" cy="433"/>
            </a:xfrm>
          </p:grpSpPr>
          <p:sp>
            <p:nvSpPr>
              <p:cNvPr id="308317" name="Oval 93"/>
              <p:cNvSpPr>
                <a:spLocks noChangeArrowheads="1"/>
              </p:cNvSpPr>
              <p:nvPr/>
            </p:nvSpPr>
            <p:spPr bwMode="auto">
              <a:xfrm>
                <a:off x="1824" y="2352"/>
                <a:ext cx="288" cy="287"/>
              </a:xfrm>
              <a:prstGeom prst="ellipse">
                <a:avLst/>
              </a:prstGeom>
              <a:noFill/>
              <a:ln w="9525">
                <a:solidFill>
                  <a:srgbClr val="FFFF66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08318" name="Text Box 94"/>
              <p:cNvSpPr txBox="1">
                <a:spLocks noChangeArrowheads="1"/>
              </p:cNvSpPr>
              <p:nvPr/>
            </p:nvSpPr>
            <p:spPr bwMode="auto">
              <a:xfrm>
                <a:off x="1794" y="2280"/>
                <a:ext cx="370" cy="4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>
                    <a:solidFill>
                      <a:srgbClr val="FFFF66"/>
                    </a:solidFill>
                    <a:cs typeface="+mn-cs"/>
                  </a:rPr>
                  <a:t>x</a:t>
                </a:r>
              </a:p>
            </p:txBody>
          </p:sp>
        </p:grpSp>
        <p:sp>
          <p:nvSpPr>
            <p:cNvPr id="308319" name="Line 95"/>
            <p:cNvSpPr>
              <a:spLocks noChangeShapeType="1"/>
            </p:cNvSpPr>
            <p:nvPr/>
          </p:nvSpPr>
          <p:spPr bwMode="auto">
            <a:xfrm>
              <a:off x="2358" y="2512"/>
              <a:ext cx="0" cy="122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08320" name="Line 96"/>
            <p:cNvSpPr>
              <a:spLocks noChangeShapeType="1"/>
            </p:cNvSpPr>
            <p:nvPr/>
          </p:nvSpPr>
          <p:spPr bwMode="auto">
            <a:xfrm flipH="1">
              <a:off x="2047" y="2753"/>
              <a:ext cx="186" cy="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08321" name="Line 97"/>
            <p:cNvSpPr>
              <a:spLocks noChangeShapeType="1"/>
            </p:cNvSpPr>
            <p:nvPr/>
          </p:nvSpPr>
          <p:spPr bwMode="auto">
            <a:xfrm flipH="1">
              <a:off x="1862" y="2753"/>
              <a:ext cx="185" cy="53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08322" name="Line 98"/>
            <p:cNvSpPr>
              <a:spLocks noChangeShapeType="1"/>
            </p:cNvSpPr>
            <p:nvPr/>
          </p:nvSpPr>
          <p:spPr bwMode="auto">
            <a:xfrm flipH="1">
              <a:off x="2047" y="3161"/>
              <a:ext cx="186" cy="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08323" name="Line 99"/>
            <p:cNvSpPr>
              <a:spLocks noChangeShapeType="1"/>
            </p:cNvSpPr>
            <p:nvPr/>
          </p:nvSpPr>
          <p:spPr bwMode="auto">
            <a:xfrm flipH="1" flipV="1">
              <a:off x="1862" y="2631"/>
              <a:ext cx="185" cy="53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08324" name="Line 100"/>
            <p:cNvSpPr>
              <a:spLocks noChangeShapeType="1"/>
            </p:cNvSpPr>
            <p:nvPr/>
          </p:nvSpPr>
          <p:spPr bwMode="auto">
            <a:xfrm flipV="1">
              <a:off x="2326" y="3241"/>
              <a:ext cx="0" cy="163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grpSp>
          <p:nvGrpSpPr>
            <p:cNvPr id="68732" name="Group 101"/>
            <p:cNvGrpSpPr>
              <a:grpSpLocks/>
            </p:cNvGrpSpPr>
            <p:nvPr/>
          </p:nvGrpSpPr>
          <p:grpSpPr bwMode="auto">
            <a:xfrm>
              <a:off x="2038" y="2356"/>
              <a:ext cx="236" cy="305"/>
              <a:chOff x="1794" y="2279"/>
              <a:chExt cx="368" cy="432"/>
            </a:xfrm>
          </p:grpSpPr>
          <p:sp>
            <p:nvSpPr>
              <p:cNvPr id="308326" name="Oval 102"/>
              <p:cNvSpPr>
                <a:spLocks noChangeArrowheads="1"/>
              </p:cNvSpPr>
              <p:nvPr/>
            </p:nvSpPr>
            <p:spPr bwMode="auto">
              <a:xfrm>
                <a:off x="1826" y="2353"/>
                <a:ext cx="287" cy="288"/>
              </a:xfrm>
              <a:prstGeom prst="ellipse">
                <a:avLst/>
              </a:prstGeom>
              <a:noFill/>
              <a:ln w="9525">
                <a:solidFill>
                  <a:srgbClr val="FFFF66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08327" name="Text Box 103"/>
              <p:cNvSpPr txBox="1">
                <a:spLocks noChangeArrowheads="1"/>
              </p:cNvSpPr>
              <p:nvPr/>
            </p:nvSpPr>
            <p:spPr bwMode="auto">
              <a:xfrm>
                <a:off x="1796" y="2279"/>
                <a:ext cx="368" cy="4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>
                    <a:solidFill>
                      <a:srgbClr val="FFFF66"/>
                    </a:solidFill>
                    <a:cs typeface="+mn-cs"/>
                  </a:rPr>
                  <a:t>x</a:t>
                </a:r>
              </a:p>
            </p:txBody>
          </p:sp>
        </p:grpSp>
        <p:grpSp>
          <p:nvGrpSpPr>
            <p:cNvPr id="68733" name="Group 104"/>
            <p:cNvGrpSpPr>
              <a:grpSpLocks/>
            </p:cNvGrpSpPr>
            <p:nvPr/>
          </p:nvGrpSpPr>
          <p:grpSpPr bwMode="auto">
            <a:xfrm>
              <a:off x="2038" y="3254"/>
              <a:ext cx="236" cy="305"/>
              <a:chOff x="1794" y="2280"/>
              <a:chExt cx="368" cy="433"/>
            </a:xfrm>
          </p:grpSpPr>
          <p:sp>
            <p:nvSpPr>
              <p:cNvPr id="308329" name="Oval 105"/>
              <p:cNvSpPr>
                <a:spLocks noChangeArrowheads="1"/>
              </p:cNvSpPr>
              <p:nvPr/>
            </p:nvSpPr>
            <p:spPr bwMode="auto">
              <a:xfrm>
                <a:off x="1826" y="2352"/>
                <a:ext cx="287" cy="287"/>
              </a:xfrm>
              <a:prstGeom prst="ellipse">
                <a:avLst/>
              </a:prstGeom>
              <a:noFill/>
              <a:ln w="9525">
                <a:solidFill>
                  <a:srgbClr val="FFFF66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08330" name="Text Box 106"/>
              <p:cNvSpPr txBox="1">
                <a:spLocks noChangeArrowheads="1"/>
              </p:cNvSpPr>
              <p:nvPr/>
            </p:nvSpPr>
            <p:spPr bwMode="auto">
              <a:xfrm>
                <a:off x="1796" y="2280"/>
                <a:ext cx="368" cy="4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>
                    <a:solidFill>
                      <a:srgbClr val="FFFF66"/>
                    </a:solidFill>
                    <a:cs typeface="+mn-cs"/>
                  </a:rPr>
                  <a:t>x</a:t>
                </a:r>
              </a:p>
            </p:txBody>
          </p:sp>
        </p:grpSp>
        <p:grpSp>
          <p:nvGrpSpPr>
            <p:cNvPr id="68734" name="Group 107"/>
            <p:cNvGrpSpPr>
              <a:grpSpLocks/>
            </p:cNvGrpSpPr>
            <p:nvPr/>
          </p:nvGrpSpPr>
          <p:grpSpPr bwMode="auto">
            <a:xfrm>
              <a:off x="2223" y="3009"/>
              <a:ext cx="236" cy="305"/>
              <a:chOff x="1792" y="2281"/>
              <a:chExt cx="370" cy="430"/>
            </a:xfrm>
          </p:grpSpPr>
          <p:sp>
            <p:nvSpPr>
              <p:cNvPr id="308332" name="Oval 108"/>
              <p:cNvSpPr>
                <a:spLocks noChangeArrowheads="1"/>
              </p:cNvSpPr>
              <p:nvPr/>
            </p:nvSpPr>
            <p:spPr bwMode="auto">
              <a:xfrm>
                <a:off x="1824" y="2353"/>
                <a:ext cx="288" cy="287"/>
              </a:xfrm>
              <a:prstGeom prst="ellipse">
                <a:avLst/>
              </a:prstGeom>
              <a:noFill/>
              <a:ln w="9525">
                <a:solidFill>
                  <a:srgbClr val="FFFF66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08333" name="Text Box 109"/>
              <p:cNvSpPr txBox="1">
                <a:spLocks noChangeArrowheads="1"/>
              </p:cNvSpPr>
              <p:nvPr/>
            </p:nvSpPr>
            <p:spPr bwMode="auto">
              <a:xfrm>
                <a:off x="1794" y="2283"/>
                <a:ext cx="370" cy="4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>
                    <a:solidFill>
                      <a:srgbClr val="FFFF66"/>
                    </a:solidFill>
                    <a:cs typeface="+mn-cs"/>
                  </a:rPr>
                  <a:t>x</a:t>
                </a:r>
              </a:p>
            </p:txBody>
          </p:sp>
        </p:grpSp>
        <p:sp>
          <p:nvSpPr>
            <p:cNvPr id="308334" name="Line 110"/>
            <p:cNvSpPr>
              <a:spLocks noChangeShapeType="1"/>
            </p:cNvSpPr>
            <p:nvPr/>
          </p:nvSpPr>
          <p:spPr bwMode="auto">
            <a:xfrm flipH="1">
              <a:off x="1955" y="3405"/>
              <a:ext cx="92" cy="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08335" name="Line 111"/>
            <p:cNvSpPr>
              <a:spLocks noChangeShapeType="1"/>
            </p:cNvSpPr>
            <p:nvPr/>
          </p:nvSpPr>
          <p:spPr bwMode="auto">
            <a:xfrm flipH="1">
              <a:off x="1955" y="2509"/>
              <a:ext cx="92" cy="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08336" name="Line 112"/>
            <p:cNvSpPr>
              <a:spLocks noChangeShapeType="1"/>
            </p:cNvSpPr>
            <p:nvPr/>
          </p:nvSpPr>
          <p:spPr bwMode="auto">
            <a:xfrm flipH="1" flipV="1">
              <a:off x="2139" y="3526"/>
              <a:ext cx="0" cy="123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08337" name="Line 113"/>
            <p:cNvSpPr>
              <a:spLocks noChangeShapeType="1"/>
            </p:cNvSpPr>
            <p:nvPr/>
          </p:nvSpPr>
          <p:spPr bwMode="auto">
            <a:xfrm flipH="1">
              <a:off x="2139" y="2306"/>
              <a:ext cx="0" cy="121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graphicFrame>
          <p:nvGraphicFramePr>
            <p:cNvPr id="68739" name="Object 114"/>
            <p:cNvGraphicFramePr>
              <a:graphicFrameLocks noChangeAspect="1"/>
            </p:cNvGraphicFramePr>
            <p:nvPr/>
          </p:nvGraphicFramePr>
          <p:xfrm>
            <a:off x="1960" y="3654"/>
            <a:ext cx="321" cy="17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9343" name="Equation" r:id="rId15" imgW="368140" imgH="215806" progId="Equation.3">
                    <p:embed/>
                  </p:oleObj>
                </mc:Choice>
                <mc:Fallback>
                  <p:oleObj name="Equation" r:id="rId15" imgW="368140" imgH="215806" progId="Equation.3">
                    <p:embed/>
                    <p:pic>
                      <p:nvPicPr>
                        <p:cNvPr id="0" name="Object 1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60" y="3654"/>
                          <a:ext cx="321" cy="171"/>
                        </a:xfrm>
                        <a:prstGeom prst="rect">
                          <a:avLst/>
                        </a:prstGeom>
                        <a:solidFill>
                          <a:srgbClr val="FFFF66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68740" name="Group 115"/>
            <p:cNvGrpSpPr>
              <a:grpSpLocks/>
            </p:cNvGrpSpPr>
            <p:nvPr/>
          </p:nvGrpSpPr>
          <p:grpSpPr bwMode="auto">
            <a:xfrm>
              <a:off x="2326" y="2834"/>
              <a:ext cx="139" cy="245"/>
              <a:chOff x="1152" y="2448"/>
              <a:chExt cx="144" cy="288"/>
            </a:xfrm>
          </p:grpSpPr>
          <p:sp>
            <p:nvSpPr>
              <p:cNvPr id="308340" name="Line 116"/>
              <p:cNvSpPr>
                <a:spLocks noChangeShapeType="1"/>
              </p:cNvSpPr>
              <p:nvPr/>
            </p:nvSpPr>
            <p:spPr bwMode="auto">
              <a:xfrm flipH="1">
                <a:off x="1152" y="2543"/>
                <a:ext cx="144" cy="0"/>
              </a:xfrm>
              <a:prstGeom prst="line">
                <a:avLst/>
              </a:prstGeom>
              <a:noFill/>
              <a:ln w="9525">
                <a:solidFill>
                  <a:srgbClr val="FFFF66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08341" name="Line 117"/>
              <p:cNvSpPr>
                <a:spLocks noChangeShapeType="1"/>
              </p:cNvSpPr>
              <p:nvPr/>
            </p:nvSpPr>
            <p:spPr bwMode="auto">
              <a:xfrm flipV="1">
                <a:off x="1152" y="2448"/>
                <a:ext cx="0" cy="96"/>
              </a:xfrm>
              <a:prstGeom prst="line">
                <a:avLst/>
              </a:prstGeom>
              <a:noFill/>
              <a:ln w="9525">
                <a:solidFill>
                  <a:srgbClr val="FFFF66"/>
                </a:solidFill>
                <a:round/>
                <a:headEnd type="none" w="sm" len="sm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08342" name="Line 118"/>
              <p:cNvSpPr>
                <a:spLocks noChangeShapeType="1"/>
              </p:cNvSpPr>
              <p:nvPr/>
            </p:nvSpPr>
            <p:spPr bwMode="auto">
              <a:xfrm flipH="1">
                <a:off x="1152" y="2641"/>
                <a:ext cx="144" cy="0"/>
              </a:xfrm>
              <a:prstGeom prst="line">
                <a:avLst/>
              </a:prstGeom>
              <a:noFill/>
              <a:ln w="9525">
                <a:solidFill>
                  <a:srgbClr val="FFFF66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08343" name="Line 119"/>
              <p:cNvSpPr>
                <a:spLocks noChangeShapeType="1"/>
              </p:cNvSpPr>
              <p:nvPr/>
            </p:nvSpPr>
            <p:spPr bwMode="auto">
              <a:xfrm flipV="1">
                <a:off x="1152" y="2641"/>
                <a:ext cx="0" cy="98"/>
              </a:xfrm>
              <a:prstGeom prst="line">
                <a:avLst/>
              </a:prstGeom>
              <a:noFill/>
              <a:ln w="9525">
                <a:solidFill>
                  <a:srgbClr val="FFFF66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  <p:graphicFrame>
          <p:nvGraphicFramePr>
            <p:cNvPr id="68741" name="Object 120"/>
            <p:cNvGraphicFramePr>
              <a:graphicFrameLocks noChangeAspect="1"/>
            </p:cNvGraphicFramePr>
            <p:nvPr/>
          </p:nvGraphicFramePr>
          <p:xfrm>
            <a:off x="2469" y="2969"/>
            <a:ext cx="399" cy="1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9344" name="Equation" r:id="rId17" imgW="457002" imgH="215806" progId="Equation.3">
                    <p:embed/>
                  </p:oleObj>
                </mc:Choice>
                <mc:Fallback>
                  <p:oleObj name="Equation" r:id="rId17" imgW="457002" imgH="215806" progId="Equation.3">
                    <p:embed/>
                    <p:pic>
                      <p:nvPicPr>
                        <p:cNvPr id="0" name="Object 12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69" y="2969"/>
                          <a:ext cx="399" cy="172"/>
                        </a:xfrm>
                        <a:prstGeom prst="rect">
                          <a:avLst/>
                        </a:prstGeom>
                        <a:solidFill>
                          <a:srgbClr val="FFFF66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8742" name="Object 121"/>
            <p:cNvGraphicFramePr>
              <a:graphicFrameLocks noChangeAspect="1"/>
            </p:cNvGraphicFramePr>
            <p:nvPr/>
          </p:nvGraphicFramePr>
          <p:xfrm>
            <a:off x="2469" y="2751"/>
            <a:ext cx="404" cy="17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9345" name="Equation" r:id="rId19" imgW="355292" imgH="215713" progId="Equation.3">
                    <p:embed/>
                  </p:oleObj>
                </mc:Choice>
                <mc:Fallback>
                  <p:oleObj name="Equation" r:id="rId19" imgW="355292" imgH="215713" progId="Equation.3">
                    <p:embed/>
                    <p:pic>
                      <p:nvPicPr>
                        <p:cNvPr id="0" name="Object 12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69" y="2751"/>
                          <a:ext cx="404" cy="173"/>
                        </a:xfrm>
                        <a:prstGeom prst="rect">
                          <a:avLst/>
                        </a:prstGeom>
                        <a:solidFill>
                          <a:srgbClr val="FFFF66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08346" name="Line 122"/>
          <p:cNvSpPr>
            <a:spLocks noChangeShapeType="1"/>
          </p:cNvSpPr>
          <p:nvPr/>
        </p:nvSpPr>
        <p:spPr bwMode="auto">
          <a:xfrm flipV="1">
            <a:off x="7339013" y="3317875"/>
            <a:ext cx="65087" cy="0"/>
          </a:xfrm>
          <a:prstGeom prst="line">
            <a:avLst/>
          </a:prstGeom>
          <a:noFill/>
          <a:ln w="12700">
            <a:solidFill>
              <a:srgbClr val="FFFF66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grpSp>
        <p:nvGrpSpPr>
          <p:cNvPr id="68660" name="Group 125"/>
          <p:cNvGrpSpPr>
            <a:grpSpLocks/>
          </p:cNvGrpSpPr>
          <p:nvPr/>
        </p:nvGrpSpPr>
        <p:grpSpPr bwMode="auto">
          <a:xfrm>
            <a:off x="7408863" y="3181350"/>
            <a:ext cx="415925" cy="366713"/>
            <a:chOff x="1008" y="2092"/>
            <a:chExt cx="288" cy="288"/>
          </a:xfrm>
        </p:grpSpPr>
        <p:sp>
          <p:nvSpPr>
            <p:cNvPr id="308350" name="Rectangle 126"/>
            <p:cNvSpPr>
              <a:spLocks noChangeArrowheads="1"/>
            </p:cNvSpPr>
            <p:nvPr/>
          </p:nvSpPr>
          <p:spPr bwMode="auto">
            <a:xfrm>
              <a:off x="1008" y="2092"/>
              <a:ext cx="288" cy="288"/>
            </a:xfrm>
            <a:prstGeom prst="rect">
              <a:avLst/>
            </a:prstGeom>
            <a:noFill/>
            <a:ln w="12700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graphicFrame>
          <p:nvGraphicFramePr>
            <p:cNvPr id="68721" name="Object 127"/>
            <p:cNvGraphicFramePr>
              <a:graphicFrameLocks noChangeAspect="1"/>
            </p:cNvGraphicFramePr>
            <p:nvPr/>
          </p:nvGraphicFramePr>
          <p:xfrm>
            <a:off x="1056" y="2112"/>
            <a:ext cx="208" cy="2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9346" name="Equation" r:id="rId21" imgW="139579" imgH="164957" progId="Equation.3">
                    <p:embed/>
                  </p:oleObj>
                </mc:Choice>
                <mc:Fallback>
                  <p:oleObj name="Equation" r:id="rId21" imgW="139579" imgH="164957" progId="Equation.3">
                    <p:embed/>
                    <p:pic>
                      <p:nvPicPr>
                        <p:cNvPr id="0" name="Object 12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56" y="2112"/>
                          <a:ext cx="208" cy="244"/>
                        </a:xfrm>
                        <a:prstGeom prst="rect">
                          <a:avLst/>
                        </a:prstGeom>
                        <a:solidFill>
                          <a:srgbClr val="FFFF66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68661" name="Group 128"/>
          <p:cNvGrpSpPr>
            <a:grpSpLocks/>
          </p:cNvGrpSpPr>
          <p:nvPr/>
        </p:nvGrpSpPr>
        <p:grpSpPr bwMode="auto">
          <a:xfrm>
            <a:off x="684213" y="3986213"/>
            <a:ext cx="658812" cy="673100"/>
            <a:chOff x="213" y="2900"/>
            <a:chExt cx="441" cy="449"/>
          </a:xfrm>
        </p:grpSpPr>
        <p:sp>
          <p:nvSpPr>
            <p:cNvPr id="308353" name="Text Box 129"/>
            <p:cNvSpPr txBox="1">
              <a:spLocks noChangeArrowheads="1"/>
            </p:cNvSpPr>
            <p:nvPr/>
          </p:nvSpPr>
          <p:spPr bwMode="auto">
            <a:xfrm>
              <a:off x="213" y="3044"/>
              <a:ext cx="441" cy="3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 b="0">
                  <a:solidFill>
                    <a:srgbClr val="FFFF66"/>
                  </a:solidFill>
                  <a:cs typeface="+mn-cs"/>
                </a:rPr>
                <a:t>y[k]</a:t>
              </a:r>
              <a:endParaRPr lang="en-US">
                <a:solidFill>
                  <a:srgbClr val="FFFF66"/>
                </a:solidFill>
                <a:cs typeface="+mn-cs"/>
              </a:endParaRPr>
            </a:p>
          </p:txBody>
        </p:sp>
        <p:sp>
          <p:nvSpPr>
            <p:cNvPr id="308354" name="Text Box 130"/>
            <p:cNvSpPr txBox="1">
              <a:spLocks noChangeArrowheads="1"/>
            </p:cNvSpPr>
            <p:nvPr/>
          </p:nvSpPr>
          <p:spPr bwMode="auto">
            <a:xfrm>
              <a:off x="274" y="2900"/>
              <a:ext cx="185" cy="3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>
                  <a:solidFill>
                    <a:srgbClr val="FFFF66"/>
                  </a:solidFill>
                  <a:cs typeface="+mn-cs"/>
                </a:rPr>
                <a:t>~</a:t>
              </a:r>
            </a:p>
          </p:txBody>
        </p:sp>
      </p:grpSp>
      <p:grpSp>
        <p:nvGrpSpPr>
          <p:cNvPr id="68662" name="Group 131"/>
          <p:cNvGrpSpPr>
            <a:grpSpLocks/>
          </p:cNvGrpSpPr>
          <p:nvPr/>
        </p:nvGrpSpPr>
        <p:grpSpPr bwMode="auto">
          <a:xfrm>
            <a:off x="719138" y="2557463"/>
            <a:ext cx="657225" cy="673100"/>
            <a:chOff x="131" y="2632"/>
            <a:chExt cx="441" cy="448"/>
          </a:xfrm>
        </p:grpSpPr>
        <p:sp>
          <p:nvSpPr>
            <p:cNvPr id="308356" name="Text Box 132"/>
            <p:cNvSpPr txBox="1">
              <a:spLocks noChangeArrowheads="1"/>
            </p:cNvSpPr>
            <p:nvPr/>
          </p:nvSpPr>
          <p:spPr bwMode="auto">
            <a:xfrm>
              <a:off x="131" y="2776"/>
              <a:ext cx="441" cy="3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 b="0">
                  <a:solidFill>
                    <a:srgbClr val="FFFF66"/>
                  </a:solidFill>
                  <a:cs typeface="+mn-cs"/>
                </a:rPr>
                <a:t>y[k]</a:t>
              </a:r>
              <a:endParaRPr lang="en-US">
                <a:solidFill>
                  <a:srgbClr val="FFFF66"/>
                </a:solidFill>
                <a:cs typeface="+mn-cs"/>
              </a:endParaRPr>
            </a:p>
          </p:txBody>
        </p:sp>
        <p:sp>
          <p:nvSpPr>
            <p:cNvPr id="308357" name="Text Box 133"/>
            <p:cNvSpPr txBox="1">
              <a:spLocks noChangeArrowheads="1"/>
            </p:cNvSpPr>
            <p:nvPr/>
          </p:nvSpPr>
          <p:spPr bwMode="auto">
            <a:xfrm>
              <a:off x="192" y="2632"/>
              <a:ext cx="180" cy="3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>
                  <a:solidFill>
                    <a:srgbClr val="FFFF66"/>
                  </a:solidFill>
                  <a:cs typeface="+mn-cs"/>
                </a:rPr>
                <a:t>~</a:t>
              </a:r>
            </a:p>
          </p:txBody>
        </p:sp>
        <p:sp>
          <p:nvSpPr>
            <p:cNvPr id="308358" name="Text Box 134"/>
            <p:cNvSpPr txBox="1">
              <a:spLocks noChangeArrowheads="1"/>
            </p:cNvSpPr>
            <p:nvPr/>
          </p:nvSpPr>
          <p:spPr bwMode="auto">
            <a:xfrm>
              <a:off x="192" y="2678"/>
              <a:ext cx="180" cy="2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>
                  <a:solidFill>
                    <a:srgbClr val="FFFF66"/>
                  </a:solidFill>
                  <a:cs typeface="+mn-cs"/>
                </a:rPr>
                <a:t>~</a:t>
              </a:r>
            </a:p>
          </p:txBody>
        </p:sp>
      </p:grpSp>
      <p:sp>
        <p:nvSpPr>
          <p:cNvPr id="308365" name="Line 141"/>
          <p:cNvSpPr>
            <a:spLocks noChangeShapeType="1"/>
          </p:cNvSpPr>
          <p:nvPr/>
        </p:nvSpPr>
        <p:spPr bwMode="auto">
          <a:xfrm flipV="1">
            <a:off x="2328863" y="4678363"/>
            <a:ext cx="339725" cy="0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 type="triangl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08406" name="Line 182"/>
          <p:cNvSpPr>
            <a:spLocks noChangeShapeType="1"/>
          </p:cNvSpPr>
          <p:nvPr/>
        </p:nvSpPr>
        <p:spPr bwMode="auto">
          <a:xfrm>
            <a:off x="4495800" y="3317875"/>
            <a:ext cx="0" cy="1019175"/>
          </a:xfrm>
          <a:prstGeom prst="line">
            <a:avLst/>
          </a:prstGeom>
          <a:noFill/>
          <a:ln w="12700">
            <a:solidFill>
              <a:srgbClr val="FFFF66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grpSp>
        <p:nvGrpSpPr>
          <p:cNvPr id="68665" name="Group 194"/>
          <p:cNvGrpSpPr>
            <a:grpSpLocks/>
          </p:cNvGrpSpPr>
          <p:nvPr/>
        </p:nvGrpSpPr>
        <p:grpSpPr bwMode="auto">
          <a:xfrm>
            <a:off x="4495800" y="2119313"/>
            <a:ext cx="1335088" cy="2466975"/>
            <a:chOff x="2721" y="788"/>
            <a:chExt cx="894" cy="1924"/>
          </a:xfrm>
        </p:grpSpPr>
        <p:sp>
          <p:nvSpPr>
            <p:cNvPr id="308370" name="Line 146"/>
            <p:cNvSpPr>
              <a:spLocks noChangeShapeType="1"/>
            </p:cNvSpPr>
            <p:nvPr/>
          </p:nvSpPr>
          <p:spPr bwMode="auto">
            <a:xfrm flipH="1">
              <a:off x="3017" y="2519"/>
              <a:ext cx="67" cy="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grpSp>
          <p:nvGrpSpPr>
            <p:cNvPr id="68679" name="Group 147"/>
            <p:cNvGrpSpPr>
              <a:grpSpLocks/>
            </p:cNvGrpSpPr>
            <p:nvPr/>
          </p:nvGrpSpPr>
          <p:grpSpPr bwMode="auto">
            <a:xfrm>
              <a:off x="3091" y="2355"/>
              <a:ext cx="238" cy="357"/>
              <a:chOff x="1824" y="2254"/>
              <a:chExt cx="313" cy="492"/>
            </a:xfrm>
          </p:grpSpPr>
          <p:sp>
            <p:nvSpPr>
              <p:cNvPr id="308372" name="Oval 148"/>
              <p:cNvSpPr>
                <a:spLocks noChangeArrowheads="1"/>
              </p:cNvSpPr>
              <p:nvPr/>
            </p:nvSpPr>
            <p:spPr bwMode="auto">
              <a:xfrm>
                <a:off x="1824" y="2352"/>
                <a:ext cx="288" cy="288"/>
              </a:xfrm>
              <a:prstGeom prst="ellipse">
                <a:avLst/>
              </a:prstGeom>
              <a:noFill/>
              <a:ln w="9525">
                <a:solidFill>
                  <a:srgbClr val="FFFF66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08373" name="Text Box 149"/>
              <p:cNvSpPr txBox="1">
                <a:spLocks noChangeArrowheads="1"/>
              </p:cNvSpPr>
              <p:nvPr/>
            </p:nvSpPr>
            <p:spPr bwMode="auto">
              <a:xfrm>
                <a:off x="1825" y="2256"/>
                <a:ext cx="312" cy="4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>
                    <a:solidFill>
                      <a:srgbClr val="FFFF66"/>
                    </a:solidFill>
                    <a:cs typeface="+mn-cs"/>
                  </a:rPr>
                  <a:t>x</a:t>
                </a:r>
              </a:p>
            </p:txBody>
          </p:sp>
        </p:grpSp>
        <p:grpSp>
          <p:nvGrpSpPr>
            <p:cNvPr id="68680" name="Group 150"/>
            <p:cNvGrpSpPr>
              <a:grpSpLocks/>
            </p:cNvGrpSpPr>
            <p:nvPr/>
          </p:nvGrpSpPr>
          <p:grpSpPr bwMode="auto">
            <a:xfrm>
              <a:off x="3091" y="789"/>
              <a:ext cx="238" cy="357"/>
              <a:chOff x="1824" y="2254"/>
              <a:chExt cx="313" cy="492"/>
            </a:xfrm>
          </p:grpSpPr>
          <p:sp>
            <p:nvSpPr>
              <p:cNvPr id="308375" name="Oval 151"/>
              <p:cNvSpPr>
                <a:spLocks noChangeArrowheads="1"/>
              </p:cNvSpPr>
              <p:nvPr/>
            </p:nvSpPr>
            <p:spPr bwMode="auto">
              <a:xfrm>
                <a:off x="1824" y="2352"/>
                <a:ext cx="288" cy="288"/>
              </a:xfrm>
              <a:prstGeom prst="ellipse">
                <a:avLst/>
              </a:prstGeom>
              <a:noFill/>
              <a:ln w="9525">
                <a:solidFill>
                  <a:srgbClr val="FFFF66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08376" name="Text Box 152"/>
              <p:cNvSpPr txBox="1">
                <a:spLocks noChangeArrowheads="1"/>
              </p:cNvSpPr>
              <p:nvPr/>
            </p:nvSpPr>
            <p:spPr bwMode="auto">
              <a:xfrm>
                <a:off x="1825" y="2254"/>
                <a:ext cx="312" cy="4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>
                    <a:solidFill>
                      <a:srgbClr val="FFFF66"/>
                    </a:solidFill>
                    <a:cs typeface="+mn-cs"/>
                  </a:rPr>
                  <a:t>x</a:t>
                </a:r>
              </a:p>
            </p:txBody>
          </p:sp>
        </p:grpSp>
        <p:sp>
          <p:nvSpPr>
            <p:cNvPr id="308377" name="Line 153"/>
            <p:cNvSpPr>
              <a:spLocks noChangeShapeType="1"/>
            </p:cNvSpPr>
            <p:nvPr/>
          </p:nvSpPr>
          <p:spPr bwMode="auto">
            <a:xfrm>
              <a:off x="3309" y="964"/>
              <a:ext cx="73" cy="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08378" name="Line 154"/>
            <p:cNvSpPr>
              <a:spLocks noChangeShapeType="1"/>
            </p:cNvSpPr>
            <p:nvPr/>
          </p:nvSpPr>
          <p:spPr bwMode="auto">
            <a:xfrm flipV="1">
              <a:off x="3055" y="1729"/>
              <a:ext cx="147" cy="2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grpSp>
          <p:nvGrpSpPr>
            <p:cNvPr id="68683" name="Group 155"/>
            <p:cNvGrpSpPr>
              <a:grpSpLocks/>
            </p:cNvGrpSpPr>
            <p:nvPr/>
          </p:nvGrpSpPr>
          <p:grpSpPr bwMode="auto">
            <a:xfrm flipH="1">
              <a:off x="2838" y="1540"/>
              <a:ext cx="238" cy="356"/>
              <a:chOff x="1817" y="2252"/>
              <a:chExt cx="312" cy="490"/>
            </a:xfrm>
          </p:grpSpPr>
          <p:sp>
            <p:nvSpPr>
              <p:cNvPr id="308380" name="Oval 156"/>
              <p:cNvSpPr>
                <a:spLocks noChangeArrowheads="1"/>
              </p:cNvSpPr>
              <p:nvPr/>
            </p:nvSpPr>
            <p:spPr bwMode="auto">
              <a:xfrm>
                <a:off x="1824" y="2352"/>
                <a:ext cx="288" cy="288"/>
              </a:xfrm>
              <a:prstGeom prst="ellipse">
                <a:avLst/>
              </a:prstGeom>
              <a:noFill/>
              <a:ln w="9525">
                <a:solidFill>
                  <a:srgbClr val="FFFF66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08381" name="Text Box 157"/>
              <p:cNvSpPr txBox="1">
                <a:spLocks noChangeArrowheads="1"/>
              </p:cNvSpPr>
              <p:nvPr/>
            </p:nvSpPr>
            <p:spPr bwMode="auto">
              <a:xfrm>
                <a:off x="1817" y="2250"/>
                <a:ext cx="312" cy="4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>
                    <a:solidFill>
                      <a:srgbClr val="FFFF66"/>
                    </a:solidFill>
                    <a:cs typeface="+mn-cs"/>
                  </a:rPr>
                  <a:t>x</a:t>
                </a:r>
              </a:p>
            </p:txBody>
          </p:sp>
        </p:grpSp>
        <p:sp>
          <p:nvSpPr>
            <p:cNvPr id="308382" name="Line 158"/>
            <p:cNvSpPr>
              <a:spLocks noChangeShapeType="1"/>
            </p:cNvSpPr>
            <p:nvPr/>
          </p:nvSpPr>
          <p:spPr bwMode="auto">
            <a:xfrm flipH="1">
              <a:off x="2931" y="1842"/>
              <a:ext cx="0" cy="592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08383" name="Line 159"/>
            <p:cNvSpPr>
              <a:spLocks noChangeShapeType="1"/>
            </p:cNvSpPr>
            <p:nvPr/>
          </p:nvSpPr>
          <p:spPr bwMode="auto">
            <a:xfrm flipH="1">
              <a:off x="2931" y="965"/>
              <a:ext cx="0" cy="661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08384" name="Oval 160"/>
            <p:cNvSpPr>
              <a:spLocks noChangeArrowheads="1"/>
            </p:cNvSpPr>
            <p:nvPr/>
          </p:nvSpPr>
          <p:spPr bwMode="auto">
            <a:xfrm flipH="1">
              <a:off x="2897" y="944"/>
              <a:ext cx="34" cy="35"/>
            </a:xfrm>
            <a:prstGeom prst="ellipse">
              <a:avLst/>
            </a:prstGeom>
            <a:solidFill>
              <a:srgbClr val="FFFF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FFFF66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08385" name="Line 161"/>
            <p:cNvSpPr>
              <a:spLocks noChangeShapeType="1"/>
            </p:cNvSpPr>
            <p:nvPr/>
          </p:nvSpPr>
          <p:spPr bwMode="auto">
            <a:xfrm>
              <a:off x="3200" y="2287"/>
              <a:ext cx="0" cy="139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08386" name="Line 162"/>
            <p:cNvSpPr>
              <a:spLocks noChangeShapeType="1"/>
            </p:cNvSpPr>
            <p:nvPr/>
          </p:nvSpPr>
          <p:spPr bwMode="auto">
            <a:xfrm>
              <a:off x="3200" y="1068"/>
              <a:ext cx="0" cy="14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triangl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grpSp>
          <p:nvGrpSpPr>
            <p:cNvPr id="68689" name="Group 163"/>
            <p:cNvGrpSpPr>
              <a:grpSpLocks/>
            </p:cNvGrpSpPr>
            <p:nvPr/>
          </p:nvGrpSpPr>
          <p:grpSpPr bwMode="auto">
            <a:xfrm flipH="1">
              <a:off x="3372" y="788"/>
              <a:ext cx="242" cy="357"/>
              <a:chOff x="1573" y="2734"/>
              <a:chExt cx="316" cy="491"/>
            </a:xfrm>
          </p:grpSpPr>
          <p:sp>
            <p:nvSpPr>
              <p:cNvPr id="308388" name="Oval 164"/>
              <p:cNvSpPr>
                <a:spLocks noChangeArrowheads="1"/>
              </p:cNvSpPr>
              <p:nvPr/>
            </p:nvSpPr>
            <p:spPr bwMode="auto">
              <a:xfrm>
                <a:off x="1586" y="2831"/>
                <a:ext cx="287" cy="288"/>
              </a:xfrm>
              <a:prstGeom prst="ellipse">
                <a:avLst/>
              </a:prstGeom>
              <a:noFill/>
              <a:ln w="9525">
                <a:solidFill>
                  <a:srgbClr val="FFFF66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08389" name="Text Box 165"/>
              <p:cNvSpPr txBox="1">
                <a:spLocks noChangeArrowheads="1"/>
              </p:cNvSpPr>
              <p:nvPr/>
            </p:nvSpPr>
            <p:spPr bwMode="auto">
              <a:xfrm>
                <a:off x="1573" y="2734"/>
                <a:ext cx="316" cy="48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>
                    <a:solidFill>
                      <a:srgbClr val="FFFF66"/>
                    </a:solidFill>
                    <a:cs typeface="+mn-cs"/>
                  </a:rPr>
                  <a:t>+</a:t>
                </a:r>
              </a:p>
            </p:txBody>
          </p:sp>
        </p:grpSp>
        <p:sp>
          <p:nvSpPr>
            <p:cNvPr id="308390" name="Line 166"/>
            <p:cNvSpPr>
              <a:spLocks noChangeShapeType="1"/>
            </p:cNvSpPr>
            <p:nvPr/>
          </p:nvSpPr>
          <p:spPr bwMode="auto">
            <a:xfrm flipV="1">
              <a:off x="3492" y="1834"/>
              <a:ext cx="0" cy="697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08391" name="Oval 167"/>
            <p:cNvSpPr>
              <a:spLocks noChangeArrowheads="1"/>
            </p:cNvSpPr>
            <p:nvPr/>
          </p:nvSpPr>
          <p:spPr bwMode="auto">
            <a:xfrm flipH="1">
              <a:off x="3481" y="2510"/>
              <a:ext cx="38" cy="35"/>
            </a:xfrm>
            <a:prstGeom prst="ellipse">
              <a:avLst/>
            </a:prstGeom>
            <a:solidFill>
              <a:srgbClr val="FFFF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FFFF66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grpSp>
          <p:nvGrpSpPr>
            <p:cNvPr id="68692" name="Group 168"/>
            <p:cNvGrpSpPr>
              <a:grpSpLocks/>
            </p:cNvGrpSpPr>
            <p:nvPr/>
          </p:nvGrpSpPr>
          <p:grpSpPr bwMode="auto">
            <a:xfrm flipH="1">
              <a:off x="3377" y="1554"/>
              <a:ext cx="238" cy="357"/>
              <a:chOff x="1817" y="2251"/>
              <a:chExt cx="311" cy="494"/>
            </a:xfrm>
          </p:grpSpPr>
          <p:sp>
            <p:nvSpPr>
              <p:cNvPr id="308393" name="Oval 169"/>
              <p:cNvSpPr>
                <a:spLocks noChangeArrowheads="1"/>
              </p:cNvSpPr>
              <p:nvPr/>
            </p:nvSpPr>
            <p:spPr bwMode="auto">
              <a:xfrm>
                <a:off x="1824" y="2353"/>
                <a:ext cx="288" cy="288"/>
              </a:xfrm>
              <a:prstGeom prst="ellipse">
                <a:avLst/>
              </a:prstGeom>
              <a:noFill/>
              <a:ln w="9525">
                <a:solidFill>
                  <a:srgbClr val="FFFF66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08394" name="Text Box 170"/>
              <p:cNvSpPr txBox="1">
                <a:spLocks noChangeArrowheads="1"/>
              </p:cNvSpPr>
              <p:nvPr/>
            </p:nvSpPr>
            <p:spPr bwMode="auto">
              <a:xfrm>
                <a:off x="1817" y="2253"/>
                <a:ext cx="311" cy="4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>
                    <a:solidFill>
                      <a:srgbClr val="FFFF66"/>
                    </a:solidFill>
                    <a:cs typeface="+mn-cs"/>
                  </a:rPr>
                  <a:t>x</a:t>
                </a:r>
              </a:p>
            </p:txBody>
          </p:sp>
        </p:grpSp>
        <p:sp>
          <p:nvSpPr>
            <p:cNvPr id="308395" name="Line 171"/>
            <p:cNvSpPr>
              <a:spLocks noChangeShapeType="1"/>
            </p:cNvSpPr>
            <p:nvPr/>
          </p:nvSpPr>
          <p:spPr bwMode="auto">
            <a:xfrm flipV="1">
              <a:off x="3492" y="1068"/>
              <a:ext cx="0" cy="557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08396" name="Line 172"/>
            <p:cNvSpPr>
              <a:spLocks noChangeShapeType="1"/>
            </p:cNvSpPr>
            <p:nvPr/>
          </p:nvSpPr>
          <p:spPr bwMode="auto">
            <a:xfrm flipV="1">
              <a:off x="3253" y="1730"/>
              <a:ext cx="135" cy="1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graphicFrame>
          <p:nvGraphicFramePr>
            <p:cNvPr id="68695" name="Object 173"/>
            <p:cNvGraphicFramePr>
              <a:graphicFrameLocks noChangeAspect="1"/>
            </p:cNvGraphicFramePr>
            <p:nvPr/>
          </p:nvGraphicFramePr>
          <p:xfrm>
            <a:off x="3086" y="1178"/>
            <a:ext cx="284" cy="16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9347" name="Equation" r:id="rId22" imgW="381000" imgH="228600" progId="Equation.3">
                    <p:embed/>
                  </p:oleObj>
                </mc:Choice>
                <mc:Fallback>
                  <p:oleObj name="Equation" r:id="rId22" imgW="381000" imgH="228600" progId="Equation.3">
                    <p:embed/>
                    <p:pic>
                      <p:nvPicPr>
                        <p:cNvPr id="0" name="Object 17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86" y="1178"/>
                          <a:ext cx="284" cy="161"/>
                        </a:xfrm>
                        <a:prstGeom prst="rect">
                          <a:avLst/>
                        </a:prstGeom>
                        <a:solidFill>
                          <a:srgbClr val="FFFF66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8696" name="Object 174"/>
            <p:cNvGraphicFramePr>
              <a:graphicFrameLocks noChangeAspect="1"/>
            </p:cNvGraphicFramePr>
            <p:nvPr/>
          </p:nvGraphicFramePr>
          <p:xfrm>
            <a:off x="3086" y="2139"/>
            <a:ext cx="284" cy="1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9348" name="Equation" r:id="rId24" imgW="381000" imgH="228600" progId="Equation.3">
                    <p:embed/>
                  </p:oleObj>
                </mc:Choice>
                <mc:Fallback>
                  <p:oleObj name="Equation" r:id="rId24" imgW="381000" imgH="228600" progId="Equation.3">
                    <p:embed/>
                    <p:pic>
                      <p:nvPicPr>
                        <p:cNvPr id="0" name="Object 17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86" y="2139"/>
                          <a:ext cx="284" cy="162"/>
                        </a:xfrm>
                        <a:prstGeom prst="rect">
                          <a:avLst/>
                        </a:prstGeom>
                        <a:solidFill>
                          <a:srgbClr val="FFFF66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8697" name="Object 175"/>
            <p:cNvGraphicFramePr>
              <a:graphicFrameLocks noChangeAspect="1"/>
            </p:cNvGraphicFramePr>
            <p:nvPr/>
          </p:nvGraphicFramePr>
          <p:xfrm>
            <a:off x="2978" y="1884"/>
            <a:ext cx="505" cy="17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9349" name="Equation" r:id="rId26" imgW="647700" imgH="228600" progId="Equation.3">
                    <p:embed/>
                  </p:oleObj>
                </mc:Choice>
                <mc:Fallback>
                  <p:oleObj name="Equation" r:id="rId26" imgW="647700" imgH="228600" progId="Equation.3">
                    <p:embed/>
                    <p:pic>
                      <p:nvPicPr>
                        <p:cNvPr id="0" name="Object 17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78" y="1884"/>
                          <a:ext cx="505" cy="170"/>
                        </a:xfrm>
                        <a:prstGeom prst="rect">
                          <a:avLst/>
                        </a:prstGeom>
                        <a:solidFill>
                          <a:srgbClr val="FFFF66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08400" name="Line 176"/>
            <p:cNvSpPr>
              <a:spLocks noChangeShapeType="1"/>
            </p:cNvSpPr>
            <p:nvPr/>
          </p:nvSpPr>
          <p:spPr bwMode="auto">
            <a:xfrm>
              <a:off x="3206" y="1723"/>
              <a:ext cx="0" cy="161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graphicFrame>
          <p:nvGraphicFramePr>
            <p:cNvPr id="68699" name="Object 177"/>
            <p:cNvGraphicFramePr>
              <a:graphicFrameLocks noChangeAspect="1"/>
            </p:cNvGraphicFramePr>
            <p:nvPr/>
          </p:nvGraphicFramePr>
          <p:xfrm>
            <a:off x="3023" y="1429"/>
            <a:ext cx="367" cy="16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9350" name="Equation" r:id="rId28" imgW="469900" imgH="228600" progId="Equation.3">
                    <p:embed/>
                  </p:oleObj>
                </mc:Choice>
                <mc:Fallback>
                  <p:oleObj name="Equation" r:id="rId28" imgW="469900" imgH="228600" progId="Equation.3">
                    <p:embed/>
                    <p:pic>
                      <p:nvPicPr>
                        <p:cNvPr id="0" name="Object 17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23" y="1429"/>
                          <a:ext cx="367" cy="169"/>
                        </a:xfrm>
                        <a:prstGeom prst="rect">
                          <a:avLst/>
                        </a:prstGeom>
                        <a:solidFill>
                          <a:srgbClr val="FFFF66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08402" name="Line 178"/>
            <p:cNvSpPr>
              <a:spLocks noChangeShapeType="1"/>
            </p:cNvSpPr>
            <p:nvPr/>
          </p:nvSpPr>
          <p:spPr bwMode="auto">
            <a:xfrm>
              <a:off x="3257" y="1596"/>
              <a:ext cx="1" cy="129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grpSp>
          <p:nvGrpSpPr>
            <p:cNvPr id="68701" name="Group 179"/>
            <p:cNvGrpSpPr>
              <a:grpSpLocks/>
            </p:cNvGrpSpPr>
            <p:nvPr/>
          </p:nvGrpSpPr>
          <p:grpSpPr bwMode="auto">
            <a:xfrm flipH="1">
              <a:off x="2782" y="2326"/>
              <a:ext cx="242" cy="356"/>
              <a:chOff x="1573" y="2734"/>
              <a:chExt cx="316" cy="489"/>
            </a:xfrm>
          </p:grpSpPr>
          <p:sp>
            <p:nvSpPr>
              <p:cNvPr id="308404" name="Oval 180"/>
              <p:cNvSpPr>
                <a:spLocks noChangeArrowheads="1"/>
              </p:cNvSpPr>
              <p:nvPr/>
            </p:nvSpPr>
            <p:spPr bwMode="auto">
              <a:xfrm>
                <a:off x="1586" y="2831"/>
                <a:ext cx="287" cy="289"/>
              </a:xfrm>
              <a:prstGeom prst="ellipse">
                <a:avLst/>
              </a:prstGeom>
              <a:noFill/>
              <a:ln w="9525">
                <a:solidFill>
                  <a:srgbClr val="FFFF66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08405" name="Text Box 181"/>
              <p:cNvSpPr txBox="1">
                <a:spLocks noChangeArrowheads="1"/>
              </p:cNvSpPr>
              <p:nvPr/>
            </p:nvSpPr>
            <p:spPr bwMode="auto">
              <a:xfrm>
                <a:off x="1573" y="2734"/>
                <a:ext cx="316" cy="4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>
                    <a:solidFill>
                      <a:srgbClr val="FFFF66"/>
                    </a:solidFill>
                    <a:cs typeface="+mn-cs"/>
                  </a:rPr>
                  <a:t>+</a:t>
                </a:r>
              </a:p>
            </p:txBody>
          </p:sp>
        </p:grpSp>
        <p:sp>
          <p:nvSpPr>
            <p:cNvPr id="308407" name="Line 183"/>
            <p:cNvSpPr>
              <a:spLocks noChangeShapeType="1"/>
            </p:cNvSpPr>
            <p:nvPr/>
          </p:nvSpPr>
          <p:spPr bwMode="auto">
            <a:xfrm flipH="1">
              <a:off x="2721" y="2497"/>
              <a:ext cx="68" cy="0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308408" name="Line 184"/>
          <p:cNvSpPr>
            <a:spLocks noChangeShapeType="1"/>
          </p:cNvSpPr>
          <p:nvPr/>
        </p:nvSpPr>
        <p:spPr bwMode="auto">
          <a:xfrm>
            <a:off x="1076325" y="2366963"/>
            <a:ext cx="3960813" cy="0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08409" name="Text Box 185"/>
          <p:cNvSpPr txBox="1">
            <a:spLocks noChangeArrowheads="1"/>
          </p:cNvSpPr>
          <p:nvPr/>
        </p:nvSpPr>
        <p:spPr bwMode="auto">
          <a:xfrm>
            <a:off x="750888" y="1844675"/>
            <a:ext cx="6746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r>
              <a:rPr lang="en-US" b="0">
                <a:solidFill>
                  <a:srgbClr val="FFFF66"/>
                </a:solidFill>
                <a:cs typeface="+mn-cs"/>
              </a:rPr>
              <a:t>u[k]</a:t>
            </a:r>
            <a:endParaRPr lang="en-US">
              <a:solidFill>
                <a:srgbClr val="FFFF66"/>
              </a:solidFill>
              <a:cs typeface="+mn-cs"/>
            </a:endParaRPr>
          </a:p>
        </p:txBody>
      </p:sp>
      <p:sp>
        <p:nvSpPr>
          <p:cNvPr id="308410" name="Line 186"/>
          <p:cNvSpPr>
            <a:spLocks noChangeShapeType="1"/>
          </p:cNvSpPr>
          <p:nvPr/>
        </p:nvSpPr>
        <p:spPr bwMode="auto">
          <a:xfrm>
            <a:off x="5816600" y="2366963"/>
            <a:ext cx="711200" cy="0"/>
          </a:xfrm>
          <a:prstGeom prst="line">
            <a:avLst/>
          </a:prstGeom>
          <a:noFill/>
          <a:ln w="12700">
            <a:solidFill>
              <a:srgbClr val="FFFF66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08411" name="Line 187"/>
          <p:cNvSpPr>
            <a:spLocks noChangeShapeType="1"/>
          </p:cNvSpPr>
          <p:nvPr/>
        </p:nvSpPr>
        <p:spPr bwMode="auto">
          <a:xfrm>
            <a:off x="7307263" y="2332038"/>
            <a:ext cx="1354137" cy="0"/>
          </a:xfrm>
          <a:prstGeom prst="line">
            <a:avLst/>
          </a:prstGeom>
          <a:noFill/>
          <a:ln w="12700">
            <a:solidFill>
              <a:srgbClr val="FFFF66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08412" name="Line 188"/>
          <p:cNvSpPr>
            <a:spLocks noChangeShapeType="1"/>
          </p:cNvSpPr>
          <p:nvPr/>
        </p:nvSpPr>
        <p:spPr bwMode="auto">
          <a:xfrm flipH="1">
            <a:off x="5341938" y="4337050"/>
            <a:ext cx="508000" cy="0"/>
          </a:xfrm>
          <a:prstGeom prst="line">
            <a:avLst/>
          </a:prstGeom>
          <a:noFill/>
          <a:ln w="12700">
            <a:solidFill>
              <a:srgbClr val="FFFF66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08413" name="Line 189"/>
          <p:cNvSpPr>
            <a:spLocks noChangeShapeType="1"/>
          </p:cNvSpPr>
          <p:nvPr/>
        </p:nvSpPr>
        <p:spPr bwMode="auto">
          <a:xfrm>
            <a:off x="5883275" y="3317875"/>
            <a:ext cx="0" cy="1019175"/>
          </a:xfrm>
          <a:prstGeom prst="line">
            <a:avLst/>
          </a:prstGeom>
          <a:noFill/>
          <a:ln w="12700">
            <a:solidFill>
              <a:srgbClr val="FFFF66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08419" name="Oval 195"/>
          <p:cNvSpPr>
            <a:spLocks noChangeArrowheads="1"/>
          </p:cNvSpPr>
          <p:nvPr/>
        </p:nvSpPr>
        <p:spPr bwMode="auto">
          <a:xfrm>
            <a:off x="5580063" y="4270375"/>
            <a:ext cx="106362" cy="103188"/>
          </a:xfrm>
          <a:prstGeom prst="ellipse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FF66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08420" name="Oval 196"/>
          <p:cNvSpPr>
            <a:spLocks noChangeArrowheads="1"/>
          </p:cNvSpPr>
          <p:nvPr/>
        </p:nvSpPr>
        <p:spPr bwMode="auto">
          <a:xfrm>
            <a:off x="4732338" y="2298700"/>
            <a:ext cx="107950" cy="103188"/>
          </a:xfrm>
          <a:prstGeom prst="ellipse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FF66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08422" name="Oval 198"/>
          <p:cNvSpPr>
            <a:spLocks noChangeArrowheads="1"/>
          </p:cNvSpPr>
          <p:nvPr/>
        </p:nvSpPr>
        <p:spPr bwMode="auto">
          <a:xfrm>
            <a:off x="8591550" y="2298700"/>
            <a:ext cx="107950" cy="103188"/>
          </a:xfrm>
          <a:prstGeom prst="ellipse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FF66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08423" name="Line 199"/>
          <p:cNvSpPr>
            <a:spLocks noChangeShapeType="1"/>
          </p:cNvSpPr>
          <p:nvPr/>
        </p:nvSpPr>
        <p:spPr bwMode="auto">
          <a:xfrm>
            <a:off x="5883275" y="3317875"/>
            <a:ext cx="101600" cy="0"/>
          </a:xfrm>
          <a:prstGeom prst="line">
            <a:avLst/>
          </a:prstGeom>
          <a:noFill/>
          <a:ln w="12700">
            <a:solidFill>
              <a:srgbClr val="FFFF66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08425" name="Oval 201"/>
          <p:cNvSpPr>
            <a:spLocks noChangeArrowheads="1"/>
          </p:cNvSpPr>
          <p:nvPr/>
        </p:nvSpPr>
        <p:spPr bwMode="auto">
          <a:xfrm>
            <a:off x="4427538" y="4257675"/>
            <a:ext cx="107950" cy="103188"/>
          </a:xfrm>
          <a:prstGeom prst="ellipse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FF66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08426" name="Oval 202"/>
          <p:cNvSpPr>
            <a:spLocks noChangeArrowheads="1"/>
          </p:cNvSpPr>
          <p:nvPr/>
        </p:nvSpPr>
        <p:spPr bwMode="auto">
          <a:xfrm>
            <a:off x="4427538" y="3284538"/>
            <a:ext cx="107950" cy="103187"/>
          </a:xfrm>
          <a:prstGeom prst="ellipse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FF66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80" name="Rectangle 2"/>
          <p:cNvSpPr>
            <a:spLocks noGrp="1" noChangeArrowheads="1"/>
          </p:cNvSpPr>
          <p:nvPr>
            <p:ph type="title"/>
          </p:nvPr>
        </p:nvSpPr>
        <p:spPr>
          <a:xfrm>
            <a:off x="292100" y="93663"/>
            <a:ext cx="8547100" cy="781050"/>
          </a:xfrm>
        </p:spPr>
        <p:txBody>
          <a:bodyPr/>
          <a:lstStyle/>
          <a:p>
            <a:pPr>
              <a:defRPr/>
            </a:pPr>
            <a:r>
              <a:rPr lang="en-US" sz="3200" dirty="0">
                <a:cs typeface="+mj-cs"/>
              </a:rPr>
              <a:t>I</a:t>
            </a:r>
            <a:r>
              <a:rPr lang="en-US" sz="3200" dirty="0" smtClean="0">
                <a:cs typeface="+mj-cs"/>
              </a:rPr>
              <a:t>IR  /  4. Lossless Lattice Realization</a:t>
            </a:r>
          </a:p>
        </p:txBody>
      </p:sp>
    </p:spTree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dirty="0" smtClean="0">
                <a:cs typeface="+mj-cs"/>
              </a:rPr>
              <a:t>FIR  /  1. Direct Form</a:t>
            </a:r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  <a:defRPr/>
            </a:pPr>
            <a:endParaRPr lang="en-US" dirty="0" smtClean="0">
              <a:cs typeface="+mn-cs"/>
            </a:endParaRPr>
          </a:p>
          <a:p>
            <a:pPr>
              <a:buFontTx/>
              <a:buNone/>
              <a:defRPr/>
            </a:pPr>
            <a:endParaRPr lang="en-US" dirty="0" smtClean="0">
              <a:cs typeface="+mn-cs"/>
            </a:endParaRPr>
          </a:p>
          <a:p>
            <a:pPr>
              <a:buFontTx/>
              <a:buNone/>
              <a:defRPr/>
            </a:pPr>
            <a:endParaRPr lang="en-US" dirty="0" smtClean="0">
              <a:cs typeface="+mn-cs"/>
            </a:endParaRPr>
          </a:p>
          <a:p>
            <a:pPr>
              <a:buFontTx/>
              <a:buNone/>
              <a:defRPr/>
            </a:pPr>
            <a:endParaRPr lang="en-US" dirty="0" smtClean="0">
              <a:cs typeface="+mn-cs"/>
            </a:endParaRPr>
          </a:p>
          <a:p>
            <a:pPr>
              <a:buFontTx/>
              <a:buNone/>
              <a:defRPr/>
            </a:pPr>
            <a:endParaRPr lang="en-US" dirty="0" smtClean="0">
              <a:cs typeface="+mn-cs"/>
            </a:endParaRPr>
          </a:p>
          <a:p>
            <a:pPr>
              <a:buFontTx/>
              <a:buNone/>
              <a:defRPr/>
            </a:pPr>
            <a:endParaRPr lang="en-US" dirty="0" smtClean="0">
              <a:cs typeface="+mn-cs"/>
            </a:endParaRPr>
          </a:p>
          <a:p>
            <a:pPr>
              <a:buFontTx/>
              <a:buNone/>
              <a:defRPr/>
            </a:pPr>
            <a:endParaRPr lang="en-US" dirty="0" smtClean="0">
              <a:cs typeface="+mn-cs"/>
            </a:endParaRPr>
          </a:p>
          <a:p>
            <a:pPr>
              <a:buFontTx/>
              <a:buNone/>
              <a:defRPr/>
            </a:pPr>
            <a:endParaRPr lang="en-US" dirty="0" smtClean="0">
              <a:cs typeface="+mn-cs"/>
            </a:endParaRPr>
          </a:p>
          <a:p>
            <a:pPr>
              <a:buFontTx/>
              <a:buNone/>
              <a:defRPr/>
            </a:pPr>
            <a:endParaRPr lang="en-US" dirty="0" smtClean="0">
              <a:cs typeface="+mn-cs"/>
            </a:endParaRPr>
          </a:p>
        </p:txBody>
      </p:sp>
      <p:grpSp>
        <p:nvGrpSpPr>
          <p:cNvPr id="20483" name="Group 4"/>
          <p:cNvGrpSpPr>
            <a:grpSpLocks/>
          </p:cNvGrpSpPr>
          <p:nvPr/>
        </p:nvGrpSpPr>
        <p:grpSpPr bwMode="auto">
          <a:xfrm>
            <a:off x="1561107" y="2394619"/>
            <a:ext cx="5891213" cy="3122613"/>
            <a:chOff x="1680" y="1872"/>
            <a:chExt cx="3711" cy="1967"/>
          </a:xfrm>
        </p:grpSpPr>
        <p:sp>
          <p:nvSpPr>
            <p:cNvPr id="229381" name="Text Box 5"/>
            <p:cNvSpPr txBox="1">
              <a:spLocks noChangeArrowheads="1"/>
            </p:cNvSpPr>
            <p:nvPr/>
          </p:nvSpPr>
          <p:spPr bwMode="auto">
            <a:xfrm>
              <a:off x="2011" y="1872"/>
              <a:ext cx="42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 b="0">
                  <a:solidFill>
                    <a:srgbClr val="FFFF66"/>
                  </a:solidFill>
                  <a:cs typeface="+mn-cs"/>
                </a:rPr>
                <a:t>u[k]</a:t>
              </a:r>
              <a:endParaRPr lang="en-US">
                <a:solidFill>
                  <a:srgbClr val="FFFF66"/>
                </a:solidFill>
                <a:cs typeface="+mn-cs"/>
              </a:endParaRPr>
            </a:p>
          </p:txBody>
        </p:sp>
        <p:grpSp>
          <p:nvGrpSpPr>
            <p:cNvPr id="20490" name="Group 6"/>
            <p:cNvGrpSpPr>
              <a:grpSpLocks/>
            </p:cNvGrpSpPr>
            <p:nvPr/>
          </p:nvGrpSpPr>
          <p:grpSpPr bwMode="auto">
            <a:xfrm>
              <a:off x="2443" y="2160"/>
              <a:ext cx="288" cy="288"/>
              <a:chOff x="1008" y="2092"/>
              <a:chExt cx="288" cy="288"/>
            </a:xfrm>
          </p:grpSpPr>
          <p:sp>
            <p:nvSpPr>
              <p:cNvPr id="229383" name="Rectangle 7"/>
              <p:cNvSpPr>
                <a:spLocks noChangeArrowheads="1"/>
              </p:cNvSpPr>
              <p:nvPr/>
            </p:nvSpPr>
            <p:spPr bwMode="auto">
              <a:xfrm>
                <a:off x="1008" y="2092"/>
                <a:ext cx="288" cy="288"/>
              </a:xfrm>
              <a:prstGeom prst="rect">
                <a:avLst/>
              </a:prstGeom>
              <a:noFill/>
              <a:ln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graphicFrame>
            <p:nvGraphicFramePr>
              <p:cNvPr id="20555" name="Object 8"/>
              <p:cNvGraphicFramePr>
                <a:graphicFrameLocks noChangeAspect="1"/>
              </p:cNvGraphicFramePr>
              <p:nvPr/>
            </p:nvGraphicFramePr>
            <p:xfrm>
              <a:off x="1056" y="2112"/>
              <a:ext cx="208" cy="24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0765" name="Equation" r:id="rId3" imgW="139579" imgH="164957" progId="Equation.3">
                      <p:embed/>
                    </p:oleObj>
                  </mc:Choice>
                  <mc:Fallback>
                    <p:oleObj name="Equation" r:id="rId3" imgW="139579" imgH="164957" progId="Equation.3">
                      <p:embed/>
                      <p:pic>
                        <p:nvPicPr>
                          <p:cNvPr id="0" name="Object 8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056" y="2112"/>
                            <a:ext cx="208" cy="244"/>
                          </a:xfrm>
                          <a:prstGeom prst="rect">
                            <a:avLst/>
                          </a:prstGeom>
                          <a:solidFill>
                            <a:srgbClr val="FFFF66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229385" name="Line 9"/>
            <p:cNvSpPr>
              <a:spLocks noChangeShapeType="1"/>
            </p:cNvSpPr>
            <p:nvPr/>
          </p:nvSpPr>
          <p:spPr bwMode="auto">
            <a:xfrm>
              <a:off x="2731" y="2304"/>
              <a:ext cx="384" cy="0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grpSp>
          <p:nvGrpSpPr>
            <p:cNvPr id="20492" name="Group 10"/>
            <p:cNvGrpSpPr>
              <a:grpSpLocks/>
            </p:cNvGrpSpPr>
            <p:nvPr/>
          </p:nvGrpSpPr>
          <p:grpSpPr bwMode="auto">
            <a:xfrm>
              <a:off x="3115" y="2160"/>
              <a:ext cx="288" cy="288"/>
              <a:chOff x="1008" y="2092"/>
              <a:chExt cx="288" cy="288"/>
            </a:xfrm>
          </p:grpSpPr>
          <p:sp>
            <p:nvSpPr>
              <p:cNvPr id="229387" name="Rectangle 11"/>
              <p:cNvSpPr>
                <a:spLocks noChangeArrowheads="1"/>
              </p:cNvSpPr>
              <p:nvPr/>
            </p:nvSpPr>
            <p:spPr bwMode="auto">
              <a:xfrm>
                <a:off x="1008" y="2092"/>
                <a:ext cx="288" cy="288"/>
              </a:xfrm>
              <a:prstGeom prst="rect">
                <a:avLst/>
              </a:prstGeom>
              <a:noFill/>
              <a:ln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graphicFrame>
            <p:nvGraphicFramePr>
              <p:cNvPr id="20553" name="Object 12"/>
              <p:cNvGraphicFramePr>
                <a:graphicFrameLocks noChangeAspect="1"/>
              </p:cNvGraphicFramePr>
              <p:nvPr/>
            </p:nvGraphicFramePr>
            <p:xfrm>
              <a:off x="1056" y="2112"/>
              <a:ext cx="208" cy="24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0766" name="Equation" r:id="rId5" imgW="139579" imgH="164957" progId="Equation.3">
                      <p:embed/>
                    </p:oleObj>
                  </mc:Choice>
                  <mc:Fallback>
                    <p:oleObj name="Equation" r:id="rId5" imgW="139579" imgH="164957" progId="Equation.3">
                      <p:embed/>
                      <p:pic>
                        <p:nvPicPr>
                          <p:cNvPr id="0" name="Object 1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056" y="2112"/>
                            <a:ext cx="208" cy="244"/>
                          </a:xfrm>
                          <a:prstGeom prst="rect">
                            <a:avLst/>
                          </a:prstGeom>
                          <a:solidFill>
                            <a:srgbClr val="FFFF66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20493" name="Group 13"/>
            <p:cNvGrpSpPr>
              <a:grpSpLocks/>
            </p:cNvGrpSpPr>
            <p:nvPr/>
          </p:nvGrpSpPr>
          <p:grpSpPr bwMode="auto">
            <a:xfrm>
              <a:off x="3787" y="2160"/>
              <a:ext cx="288" cy="288"/>
              <a:chOff x="1008" y="2092"/>
              <a:chExt cx="288" cy="288"/>
            </a:xfrm>
          </p:grpSpPr>
          <p:sp>
            <p:nvSpPr>
              <p:cNvPr id="229390" name="Rectangle 14"/>
              <p:cNvSpPr>
                <a:spLocks noChangeArrowheads="1"/>
              </p:cNvSpPr>
              <p:nvPr/>
            </p:nvSpPr>
            <p:spPr bwMode="auto">
              <a:xfrm>
                <a:off x="1008" y="2092"/>
                <a:ext cx="288" cy="288"/>
              </a:xfrm>
              <a:prstGeom prst="rect">
                <a:avLst/>
              </a:prstGeom>
              <a:noFill/>
              <a:ln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graphicFrame>
            <p:nvGraphicFramePr>
              <p:cNvPr id="20551" name="Object 15"/>
              <p:cNvGraphicFramePr>
                <a:graphicFrameLocks noChangeAspect="1"/>
              </p:cNvGraphicFramePr>
              <p:nvPr/>
            </p:nvGraphicFramePr>
            <p:xfrm>
              <a:off x="1056" y="2112"/>
              <a:ext cx="208" cy="24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0767" name="Equation" r:id="rId6" imgW="139579" imgH="164957" progId="Equation.3">
                      <p:embed/>
                    </p:oleObj>
                  </mc:Choice>
                  <mc:Fallback>
                    <p:oleObj name="Equation" r:id="rId6" imgW="139579" imgH="164957" progId="Equation.3">
                      <p:embed/>
                      <p:pic>
                        <p:nvPicPr>
                          <p:cNvPr id="0" name="Object 1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056" y="2112"/>
                            <a:ext cx="208" cy="244"/>
                          </a:xfrm>
                          <a:prstGeom prst="rect">
                            <a:avLst/>
                          </a:prstGeom>
                          <a:solidFill>
                            <a:srgbClr val="FFFF66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20494" name="Group 16"/>
            <p:cNvGrpSpPr>
              <a:grpSpLocks/>
            </p:cNvGrpSpPr>
            <p:nvPr/>
          </p:nvGrpSpPr>
          <p:grpSpPr bwMode="auto">
            <a:xfrm>
              <a:off x="4464" y="2160"/>
              <a:ext cx="288" cy="288"/>
              <a:chOff x="1008" y="2092"/>
              <a:chExt cx="288" cy="288"/>
            </a:xfrm>
          </p:grpSpPr>
          <p:sp>
            <p:nvSpPr>
              <p:cNvPr id="229393" name="Rectangle 17"/>
              <p:cNvSpPr>
                <a:spLocks noChangeArrowheads="1"/>
              </p:cNvSpPr>
              <p:nvPr/>
            </p:nvSpPr>
            <p:spPr bwMode="auto">
              <a:xfrm>
                <a:off x="1008" y="2092"/>
                <a:ext cx="288" cy="288"/>
              </a:xfrm>
              <a:prstGeom prst="rect">
                <a:avLst/>
              </a:prstGeom>
              <a:noFill/>
              <a:ln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graphicFrame>
            <p:nvGraphicFramePr>
              <p:cNvPr id="20549" name="Object 18"/>
              <p:cNvGraphicFramePr>
                <a:graphicFrameLocks noChangeAspect="1"/>
              </p:cNvGraphicFramePr>
              <p:nvPr/>
            </p:nvGraphicFramePr>
            <p:xfrm>
              <a:off x="1056" y="2112"/>
              <a:ext cx="208" cy="24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0768" name="Equation" r:id="rId7" imgW="139579" imgH="164957" progId="Equation.3">
                      <p:embed/>
                    </p:oleObj>
                  </mc:Choice>
                  <mc:Fallback>
                    <p:oleObj name="Equation" r:id="rId7" imgW="139579" imgH="164957" progId="Equation.3">
                      <p:embed/>
                      <p:pic>
                        <p:nvPicPr>
                          <p:cNvPr id="0" name="Object 18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056" y="2112"/>
                            <a:ext cx="208" cy="244"/>
                          </a:xfrm>
                          <a:prstGeom prst="rect">
                            <a:avLst/>
                          </a:prstGeom>
                          <a:solidFill>
                            <a:srgbClr val="FFFF66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229395" name="Line 19"/>
            <p:cNvSpPr>
              <a:spLocks noChangeShapeType="1"/>
            </p:cNvSpPr>
            <p:nvPr/>
          </p:nvSpPr>
          <p:spPr bwMode="auto">
            <a:xfrm>
              <a:off x="1920" y="2304"/>
              <a:ext cx="523" cy="0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29396" name="Line 20"/>
            <p:cNvSpPr>
              <a:spLocks noChangeShapeType="1"/>
            </p:cNvSpPr>
            <p:nvPr/>
          </p:nvSpPr>
          <p:spPr bwMode="auto">
            <a:xfrm>
              <a:off x="3403" y="2304"/>
              <a:ext cx="384" cy="0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29397" name="Line 21"/>
            <p:cNvSpPr>
              <a:spLocks noChangeShapeType="1"/>
            </p:cNvSpPr>
            <p:nvPr/>
          </p:nvSpPr>
          <p:spPr bwMode="auto">
            <a:xfrm>
              <a:off x="4075" y="2304"/>
              <a:ext cx="384" cy="0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29398" name="Line 22"/>
            <p:cNvSpPr>
              <a:spLocks noChangeShapeType="1"/>
            </p:cNvSpPr>
            <p:nvPr/>
          </p:nvSpPr>
          <p:spPr bwMode="auto">
            <a:xfrm>
              <a:off x="4747" y="2304"/>
              <a:ext cx="197" cy="0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29399" name="Text Box 23"/>
            <p:cNvSpPr txBox="1">
              <a:spLocks noChangeArrowheads="1"/>
            </p:cNvSpPr>
            <p:nvPr/>
          </p:nvSpPr>
          <p:spPr bwMode="auto">
            <a:xfrm>
              <a:off x="4795" y="1872"/>
              <a:ext cx="59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 b="0">
                  <a:solidFill>
                    <a:srgbClr val="FFFF66"/>
                  </a:solidFill>
                  <a:cs typeface="+mn-cs"/>
                </a:rPr>
                <a:t>u[k-4]</a:t>
              </a:r>
              <a:endParaRPr lang="en-US">
                <a:solidFill>
                  <a:srgbClr val="FFFF66"/>
                </a:solidFill>
                <a:cs typeface="+mn-cs"/>
              </a:endParaRPr>
            </a:p>
          </p:txBody>
        </p:sp>
        <p:sp>
          <p:nvSpPr>
            <p:cNvPr id="229400" name="Text Box 24"/>
            <p:cNvSpPr txBox="1">
              <a:spLocks noChangeArrowheads="1"/>
            </p:cNvSpPr>
            <p:nvPr/>
          </p:nvSpPr>
          <p:spPr bwMode="auto">
            <a:xfrm>
              <a:off x="4027" y="1872"/>
              <a:ext cx="59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 b="0">
                  <a:solidFill>
                    <a:srgbClr val="FFFF66"/>
                  </a:solidFill>
                  <a:cs typeface="+mn-cs"/>
                </a:rPr>
                <a:t>u[k-3]</a:t>
              </a:r>
              <a:endParaRPr lang="en-US">
                <a:solidFill>
                  <a:srgbClr val="FFFF66"/>
                </a:solidFill>
                <a:cs typeface="+mn-cs"/>
              </a:endParaRPr>
            </a:p>
          </p:txBody>
        </p:sp>
        <p:sp>
          <p:nvSpPr>
            <p:cNvPr id="229401" name="Text Box 25"/>
            <p:cNvSpPr txBox="1">
              <a:spLocks noChangeArrowheads="1"/>
            </p:cNvSpPr>
            <p:nvPr/>
          </p:nvSpPr>
          <p:spPr bwMode="auto">
            <a:xfrm>
              <a:off x="3355" y="1872"/>
              <a:ext cx="59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 b="0">
                  <a:solidFill>
                    <a:srgbClr val="FFFF66"/>
                  </a:solidFill>
                  <a:cs typeface="+mn-cs"/>
                </a:rPr>
                <a:t>u[k-2]</a:t>
              </a:r>
              <a:endParaRPr lang="en-US">
                <a:solidFill>
                  <a:srgbClr val="FFFF66"/>
                </a:solidFill>
                <a:cs typeface="+mn-cs"/>
              </a:endParaRPr>
            </a:p>
          </p:txBody>
        </p:sp>
        <p:sp>
          <p:nvSpPr>
            <p:cNvPr id="229402" name="Text Box 26"/>
            <p:cNvSpPr txBox="1">
              <a:spLocks noChangeArrowheads="1"/>
            </p:cNvSpPr>
            <p:nvPr/>
          </p:nvSpPr>
          <p:spPr bwMode="auto">
            <a:xfrm>
              <a:off x="2683" y="1872"/>
              <a:ext cx="59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 b="0">
                  <a:solidFill>
                    <a:srgbClr val="FFFF66"/>
                  </a:solidFill>
                  <a:cs typeface="+mn-cs"/>
                </a:rPr>
                <a:t>u[k-1]</a:t>
              </a:r>
              <a:endParaRPr lang="en-US">
                <a:solidFill>
                  <a:srgbClr val="FFFF66"/>
                </a:solidFill>
                <a:cs typeface="+mn-cs"/>
              </a:endParaRPr>
            </a:p>
          </p:txBody>
        </p:sp>
        <p:grpSp>
          <p:nvGrpSpPr>
            <p:cNvPr id="20503" name="Group 27"/>
            <p:cNvGrpSpPr>
              <a:grpSpLocks/>
            </p:cNvGrpSpPr>
            <p:nvPr/>
          </p:nvGrpSpPr>
          <p:grpSpPr bwMode="auto">
            <a:xfrm>
              <a:off x="1867" y="2304"/>
              <a:ext cx="529" cy="1535"/>
              <a:chOff x="479" y="2257"/>
              <a:chExt cx="529" cy="1535"/>
            </a:xfrm>
          </p:grpSpPr>
          <p:sp>
            <p:nvSpPr>
              <p:cNvPr id="229404" name="Line 28"/>
              <p:cNvSpPr>
                <a:spLocks noChangeShapeType="1"/>
              </p:cNvSpPr>
              <p:nvPr/>
            </p:nvSpPr>
            <p:spPr bwMode="auto">
              <a:xfrm>
                <a:off x="863" y="2257"/>
                <a:ext cx="0" cy="480"/>
              </a:xfrm>
              <a:prstGeom prst="line">
                <a:avLst/>
              </a:prstGeom>
              <a:noFill/>
              <a:ln w="9525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29405" name="Oval 29"/>
              <p:cNvSpPr>
                <a:spLocks noChangeArrowheads="1"/>
              </p:cNvSpPr>
              <p:nvPr/>
            </p:nvSpPr>
            <p:spPr bwMode="auto">
              <a:xfrm>
                <a:off x="719" y="2735"/>
                <a:ext cx="288" cy="288"/>
              </a:xfrm>
              <a:prstGeom prst="ellipse">
                <a:avLst/>
              </a:prstGeom>
              <a:noFill/>
              <a:ln w="9525">
                <a:solidFill>
                  <a:srgbClr val="FFFF66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29406" name="Text Box 30"/>
              <p:cNvSpPr txBox="1">
                <a:spLocks noChangeArrowheads="1"/>
              </p:cNvSpPr>
              <p:nvPr/>
            </p:nvSpPr>
            <p:spPr bwMode="auto">
              <a:xfrm>
                <a:off x="753" y="2736"/>
                <a:ext cx="22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>
                    <a:solidFill>
                      <a:srgbClr val="FFFF66"/>
                    </a:solidFill>
                    <a:cs typeface="+mn-cs"/>
                  </a:rPr>
                  <a:t>x</a:t>
                </a:r>
              </a:p>
            </p:txBody>
          </p:sp>
          <p:sp>
            <p:nvSpPr>
              <p:cNvPr id="229407" name="Line 31"/>
              <p:cNvSpPr>
                <a:spLocks noChangeShapeType="1"/>
              </p:cNvSpPr>
              <p:nvPr/>
            </p:nvSpPr>
            <p:spPr bwMode="auto">
              <a:xfrm>
                <a:off x="576" y="2880"/>
                <a:ext cx="144" cy="0"/>
              </a:xfrm>
              <a:prstGeom prst="line">
                <a:avLst/>
              </a:prstGeom>
              <a:noFill/>
              <a:ln w="9525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29408" name="Text Box 32"/>
              <p:cNvSpPr txBox="1">
                <a:spLocks noChangeArrowheads="1"/>
              </p:cNvSpPr>
              <p:nvPr/>
            </p:nvSpPr>
            <p:spPr bwMode="auto">
              <a:xfrm>
                <a:off x="479" y="2496"/>
                <a:ext cx="33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 b="0">
                    <a:solidFill>
                      <a:srgbClr val="FFFF66"/>
                    </a:solidFill>
                    <a:cs typeface="+mn-cs"/>
                  </a:rPr>
                  <a:t>bo</a:t>
                </a:r>
                <a:endParaRPr lang="en-US">
                  <a:solidFill>
                    <a:srgbClr val="FFFF66"/>
                  </a:solidFill>
                  <a:cs typeface="+mn-cs"/>
                </a:endParaRPr>
              </a:p>
            </p:txBody>
          </p:sp>
          <p:sp>
            <p:nvSpPr>
              <p:cNvPr id="229409" name="Line 33"/>
              <p:cNvSpPr>
                <a:spLocks noChangeShapeType="1"/>
              </p:cNvSpPr>
              <p:nvPr/>
            </p:nvSpPr>
            <p:spPr bwMode="auto">
              <a:xfrm>
                <a:off x="864" y="3024"/>
                <a:ext cx="0" cy="480"/>
              </a:xfrm>
              <a:prstGeom prst="line">
                <a:avLst/>
              </a:prstGeom>
              <a:noFill/>
              <a:ln w="9525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29410" name="Oval 34"/>
              <p:cNvSpPr>
                <a:spLocks noChangeArrowheads="1"/>
              </p:cNvSpPr>
              <p:nvPr/>
            </p:nvSpPr>
            <p:spPr bwMode="auto">
              <a:xfrm>
                <a:off x="720" y="3504"/>
                <a:ext cx="288" cy="288"/>
              </a:xfrm>
              <a:prstGeom prst="ellipse">
                <a:avLst/>
              </a:prstGeom>
              <a:noFill/>
              <a:ln w="9525">
                <a:solidFill>
                  <a:srgbClr val="FFFF66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29411" name="Line 35"/>
              <p:cNvSpPr>
                <a:spLocks noChangeShapeType="1"/>
              </p:cNvSpPr>
              <p:nvPr/>
            </p:nvSpPr>
            <p:spPr bwMode="auto">
              <a:xfrm flipH="1">
                <a:off x="528" y="3648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29412" name="Text Box 36"/>
              <p:cNvSpPr txBox="1">
                <a:spLocks noChangeArrowheads="1"/>
              </p:cNvSpPr>
              <p:nvPr/>
            </p:nvSpPr>
            <p:spPr bwMode="auto">
              <a:xfrm>
                <a:off x="750" y="3504"/>
                <a:ext cx="22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>
                    <a:solidFill>
                      <a:srgbClr val="FFFF66"/>
                    </a:solidFill>
                    <a:cs typeface="+mn-cs"/>
                  </a:rPr>
                  <a:t>+</a:t>
                </a:r>
              </a:p>
            </p:txBody>
          </p:sp>
        </p:grpSp>
        <p:sp>
          <p:nvSpPr>
            <p:cNvPr id="229413" name="Line 37"/>
            <p:cNvSpPr>
              <a:spLocks noChangeShapeType="1"/>
            </p:cNvSpPr>
            <p:nvPr/>
          </p:nvSpPr>
          <p:spPr bwMode="auto">
            <a:xfrm>
              <a:off x="4939" y="2304"/>
              <a:ext cx="0" cy="48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29414" name="Oval 38"/>
            <p:cNvSpPr>
              <a:spLocks noChangeArrowheads="1"/>
            </p:cNvSpPr>
            <p:nvPr/>
          </p:nvSpPr>
          <p:spPr bwMode="auto">
            <a:xfrm>
              <a:off x="4795" y="2782"/>
              <a:ext cx="288" cy="288"/>
            </a:xfrm>
            <a:prstGeom prst="ellips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29415" name="Text Box 39"/>
            <p:cNvSpPr txBox="1">
              <a:spLocks noChangeArrowheads="1"/>
            </p:cNvSpPr>
            <p:nvPr/>
          </p:nvSpPr>
          <p:spPr bwMode="auto">
            <a:xfrm>
              <a:off x="4829" y="2783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>
                  <a:solidFill>
                    <a:srgbClr val="FFFF66"/>
                  </a:solidFill>
                  <a:cs typeface="+mn-cs"/>
                </a:rPr>
                <a:t>x</a:t>
              </a:r>
            </a:p>
          </p:txBody>
        </p:sp>
        <p:sp>
          <p:nvSpPr>
            <p:cNvPr id="229416" name="Line 40"/>
            <p:cNvSpPr>
              <a:spLocks noChangeShapeType="1"/>
            </p:cNvSpPr>
            <p:nvPr/>
          </p:nvSpPr>
          <p:spPr bwMode="auto">
            <a:xfrm>
              <a:off x="4652" y="2927"/>
              <a:ext cx="144" cy="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29417" name="Text Box 41"/>
            <p:cNvSpPr txBox="1">
              <a:spLocks noChangeArrowheads="1"/>
            </p:cNvSpPr>
            <p:nvPr/>
          </p:nvSpPr>
          <p:spPr bwMode="auto">
            <a:xfrm>
              <a:off x="4555" y="2543"/>
              <a:ext cx="33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 b="0">
                  <a:solidFill>
                    <a:srgbClr val="FFFF66"/>
                  </a:solidFill>
                  <a:cs typeface="+mn-cs"/>
                </a:rPr>
                <a:t>b4</a:t>
              </a:r>
              <a:endParaRPr lang="en-US">
                <a:solidFill>
                  <a:srgbClr val="FFFF66"/>
                </a:solidFill>
                <a:cs typeface="+mn-cs"/>
              </a:endParaRPr>
            </a:p>
          </p:txBody>
        </p:sp>
        <p:sp>
          <p:nvSpPr>
            <p:cNvPr id="229418" name="Line 42"/>
            <p:cNvSpPr>
              <a:spLocks noChangeShapeType="1"/>
            </p:cNvSpPr>
            <p:nvPr/>
          </p:nvSpPr>
          <p:spPr bwMode="auto">
            <a:xfrm>
              <a:off x="4940" y="3071"/>
              <a:ext cx="4" cy="625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29419" name="Line 43"/>
            <p:cNvSpPr>
              <a:spLocks noChangeShapeType="1"/>
            </p:cNvSpPr>
            <p:nvPr/>
          </p:nvSpPr>
          <p:spPr bwMode="auto">
            <a:xfrm>
              <a:off x="4267" y="2304"/>
              <a:ext cx="0" cy="48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29420" name="Oval 44"/>
            <p:cNvSpPr>
              <a:spLocks noChangeArrowheads="1"/>
            </p:cNvSpPr>
            <p:nvPr/>
          </p:nvSpPr>
          <p:spPr bwMode="auto">
            <a:xfrm>
              <a:off x="4123" y="2782"/>
              <a:ext cx="288" cy="288"/>
            </a:xfrm>
            <a:prstGeom prst="ellips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29421" name="Text Box 45"/>
            <p:cNvSpPr txBox="1">
              <a:spLocks noChangeArrowheads="1"/>
            </p:cNvSpPr>
            <p:nvPr/>
          </p:nvSpPr>
          <p:spPr bwMode="auto">
            <a:xfrm>
              <a:off x="4157" y="2783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>
                  <a:solidFill>
                    <a:srgbClr val="FFFF66"/>
                  </a:solidFill>
                  <a:cs typeface="+mn-cs"/>
                </a:rPr>
                <a:t>x</a:t>
              </a:r>
            </a:p>
          </p:txBody>
        </p:sp>
        <p:sp>
          <p:nvSpPr>
            <p:cNvPr id="229422" name="Line 46"/>
            <p:cNvSpPr>
              <a:spLocks noChangeShapeType="1"/>
            </p:cNvSpPr>
            <p:nvPr/>
          </p:nvSpPr>
          <p:spPr bwMode="auto">
            <a:xfrm>
              <a:off x="3980" y="2927"/>
              <a:ext cx="144" cy="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29423" name="Text Box 47"/>
            <p:cNvSpPr txBox="1">
              <a:spLocks noChangeArrowheads="1"/>
            </p:cNvSpPr>
            <p:nvPr/>
          </p:nvSpPr>
          <p:spPr bwMode="auto">
            <a:xfrm>
              <a:off x="3883" y="2543"/>
              <a:ext cx="33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 b="0">
                  <a:solidFill>
                    <a:srgbClr val="FFFF66"/>
                  </a:solidFill>
                  <a:cs typeface="+mn-cs"/>
                </a:rPr>
                <a:t>b3</a:t>
              </a:r>
              <a:endParaRPr lang="en-US">
                <a:solidFill>
                  <a:srgbClr val="FFFF66"/>
                </a:solidFill>
                <a:cs typeface="+mn-cs"/>
              </a:endParaRPr>
            </a:p>
          </p:txBody>
        </p:sp>
        <p:sp>
          <p:nvSpPr>
            <p:cNvPr id="229424" name="Line 48"/>
            <p:cNvSpPr>
              <a:spLocks noChangeShapeType="1"/>
            </p:cNvSpPr>
            <p:nvPr/>
          </p:nvSpPr>
          <p:spPr bwMode="auto">
            <a:xfrm>
              <a:off x="4268" y="3071"/>
              <a:ext cx="0" cy="48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29425" name="Oval 49"/>
            <p:cNvSpPr>
              <a:spLocks noChangeArrowheads="1"/>
            </p:cNvSpPr>
            <p:nvPr/>
          </p:nvSpPr>
          <p:spPr bwMode="auto">
            <a:xfrm>
              <a:off x="4124" y="3551"/>
              <a:ext cx="288" cy="288"/>
            </a:xfrm>
            <a:prstGeom prst="ellips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29426" name="Text Box 50"/>
            <p:cNvSpPr txBox="1">
              <a:spLocks noChangeArrowheads="1"/>
            </p:cNvSpPr>
            <p:nvPr/>
          </p:nvSpPr>
          <p:spPr bwMode="auto">
            <a:xfrm>
              <a:off x="4154" y="3551"/>
              <a:ext cx="22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>
                  <a:solidFill>
                    <a:srgbClr val="FFFF66"/>
                  </a:solidFill>
                  <a:cs typeface="+mn-cs"/>
                </a:rPr>
                <a:t>+</a:t>
              </a:r>
            </a:p>
          </p:txBody>
        </p:sp>
        <p:sp>
          <p:nvSpPr>
            <p:cNvPr id="229427" name="Line 51"/>
            <p:cNvSpPr>
              <a:spLocks noChangeShapeType="1"/>
            </p:cNvSpPr>
            <p:nvPr/>
          </p:nvSpPr>
          <p:spPr bwMode="auto">
            <a:xfrm>
              <a:off x="3595" y="2304"/>
              <a:ext cx="0" cy="48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29428" name="Oval 52"/>
            <p:cNvSpPr>
              <a:spLocks noChangeArrowheads="1"/>
            </p:cNvSpPr>
            <p:nvPr/>
          </p:nvSpPr>
          <p:spPr bwMode="auto">
            <a:xfrm>
              <a:off x="3451" y="2782"/>
              <a:ext cx="288" cy="288"/>
            </a:xfrm>
            <a:prstGeom prst="ellips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29429" name="Text Box 53"/>
            <p:cNvSpPr txBox="1">
              <a:spLocks noChangeArrowheads="1"/>
            </p:cNvSpPr>
            <p:nvPr/>
          </p:nvSpPr>
          <p:spPr bwMode="auto">
            <a:xfrm>
              <a:off x="3485" y="2783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>
                  <a:solidFill>
                    <a:srgbClr val="FFFF66"/>
                  </a:solidFill>
                  <a:cs typeface="+mn-cs"/>
                </a:rPr>
                <a:t>x</a:t>
              </a:r>
            </a:p>
          </p:txBody>
        </p:sp>
        <p:sp>
          <p:nvSpPr>
            <p:cNvPr id="229430" name="Line 54"/>
            <p:cNvSpPr>
              <a:spLocks noChangeShapeType="1"/>
            </p:cNvSpPr>
            <p:nvPr/>
          </p:nvSpPr>
          <p:spPr bwMode="auto">
            <a:xfrm>
              <a:off x="3308" y="2927"/>
              <a:ext cx="144" cy="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29431" name="Text Box 55"/>
            <p:cNvSpPr txBox="1">
              <a:spLocks noChangeArrowheads="1"/>
            </p:cNvSpPr>
            <p:nvPr/>
          </p:nvSpPr>
          <p:spPr bwMode="auto">
            <a:xfrm>
              <a:off x="3211" y="2543"/>
              <a:ext cx="33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 b="0">
                  <a:solidFill>
                    <a:srgbClr val="FFFF66"/>
                  </a:solidFill>
                  <a:cs typeface="+mn-cs"/>
                </a:rPr>
                <a:t>b2</a:t>
              </a:r>
              <a:endParaRPr lang="en-US">
                <a:solidFill>
                  <a:srgbClr val="FFFF66"/>
                </a:solidFill>
                <a:cs typeface="+mn-cs"/>
              </a:endParaRPr>
            </a:p>
          </p:txBody>
        </p:sp>
        <p:sp>
          <p:nvSpPr>
            <p:cNvPr id="229432" name="Line 56"/>
            <p:cNvSpPr>
              <a:spLocks noChangeShapeType="1"/>
            </p:cNvSpPr>
            <p:nvPr/>
          </p:nvSpPr>
          <p:spPr bwMode="auto">
            <a:xfrm>
              <a:off x="3596" y="3071"/>
              <a:ext cx="0" cy="48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29433" name="Oval 57"/>
            <p:cNvSpPr>
              <a:spLocks noChangeArrowheads="1"/>
            </p:cNvSpPr>
            <p:nvPr/>
          </p:nvSpPr>
          <p:spPr bwMode="auto">
            <a:xfrm>
              <a:off x="3452" y="3551"/>
              <a:ext cx="288" cy="288"/>
            </a:xfrm>
            <a:prstGeom prst="ellips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29434" name="Text Box 58"/>
            <p:cNvSpPr txBox="1">
              <a:spLocks noChangeArrowheads="1"/>
            </p:cNvSpPr>
            <p:nvPr/>
          </p:nvSpPr>
          <p:spPr bwMode="auto">
            <a:xfrm>
              <a:off x="3482" y="3551"/>
              <a:ext cx="22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>
                  <a:solidFill>
                    <a:srgbClr val="FFFF66"/>
                  </a:solidFill>
                  <a:cs typeface="+mn-cs"/>
                </a:rPr>
                <a:t>+</a:t>
              </a:r>
            </a:p>
          </p:txBody>
        </p:sp>
        <p:sp>
          <p:nvSpPr>
            <p:cNvPr id="229435" name="Line 59"/>
            <p:cNvSpPr>
              <a:spLocks noChangeShapeType="1"/>
            </p:cNvSpPr>
            <p:nvPr/>
          </p:nvSpPr>
          <p:spPr bwMode="auto">
            <a:xfrm>
              <a:off x="2923" y="2304"/>
              <a:ext cx="0" cy="48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29436" name="Oval 60"/>
            <p:cNvSpPr>
              <a:spLocks noChangeArrowheads="1"/>
            </p:cNvSpPr>
            <p:nvPr/>
          </p:nvSpPr>
          <p:spPr bwMode="auto">
            <a:xfrm>
              <a:off x="2779" y="2782"/>
              <a:ext cx="288" cy="288"/>
            </a:xfrm>
            <a:prstGeom prst="ellips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29437" name="Text Box 61"/>
            <p:cNvSpPr txBox="1">
              <a:spLocks noChangeArrowheads="1"/>
            </p:cNvSpPr>
            <p:nvPr/>
          </p:nvSpPr>
          <p:spPr bwMode="auto">
            <a:xfrm>
              <a:off x="2813" y="2783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>
                  <a:solidFill>
                    <a:srgbClr val="FFFF66"/>
                  </a:solidFill>
                  <a:cs typeface="+mn-cs"/>
                </a:rPr>
                <a:t>x</a:t>
              </a:r>
            </a:p>
          </p:txBody>
        </p:sp>
        <p:sp>
          <p:nvSpPr>
            <p:cNvPr id="229438" name="Line 62"/>
            <p:cNvSpPr>
              <a:spLocks noChangeShapeType="1"/>
            </p:cNvSpPr>
            <p:nvPr/>
          </p:nvSpPr>
          <p:spPr bwMode="auto">
            <a:xfrm>
              <a:off x="2636" y="2927"/>
              <a:ext cx="144" cy="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29439" name="Text Box 63"/>
            <p:cNvSpPr txBox="1">
              <a:spLocks noChangeArrowheads="1"/>
            </p:cNvSpPr>
            <p:nvPr/>
          </p:nvSpPr>
          <p:spPr bwMode="auto">
            <a:xfrm>
              <a:off x="2539" y="2543"/>
              <a:ext cx="33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 b="0">
                  <a:solidFill>
                    <a:srgbClr val="FFFF66"/>
                  </a:solidFill>
                  <a:cs typeface="+mn-cs"/>
                </a:rPr>
                <a:t>b1</a:t>
              </a:r>
              <a:endParaRPr lang="en-US">
                <a:solidFill>
                  <a:srgbClr val="FFFF66"/>
                </a:solidFill>
                <a:cs typeface="+mn-cs"/>
              </a:endParaRPr>
            </a:p>
          </p:txBody>
        </p:sp>
        <p:sp>
          <p:nvSpPr>
            <p:cNvPr id="229440" name="Line 64"/>
            <p:cNvSpPr>
              <a:spLocks noChangeShapeType="1"/>
            </p:cNvSpPr>
            <p:nvPr/>
          </p:nvSpPr>
          <p:spPr bwMode="auto">
            <a:xfrm>
              <a:off x="2924" y="3071"/>
              <a:ext cx="0" cy="48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29441" name="Oval 65"/>
            <p:cNvSpPr>
              <a:spLocks noChangeArrowheads="1"/>
            </p:cNvSpPr>
            <p:nvPr/>
          </p:nvSpPr>
          <p:spPr bwMode="auto">
            <a:xfrm>
              <a:off x="2780" y="3551"/>
              <a:ext cx="288" cy="288"/>
            </a:xfrm>
            <a:prstGeom prst="ellips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29442" name="Text Box 66"/>
            <p:cNvSpPr txBox="1">
              <a:spLocks noChangeArrowheads="1"/>
            </p:cNvSpPr>
            <p:nvPr/>
          </p:nvSpPr>
          <p:spPr bwMode="auto">
            <a:xfrm>
              <a:off x="2810" y="3551"/>
              <a:ext cx="22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>
                  <a:solidFill>
                    <a:srgbClr val="FFFF66"/>
                  </a:solidFill>
                  <a:cs typeface="+mn-cs"/>
                </a:rPr>
                <a:t>+</a:t>
              </a:r>
            </a:p>
          </p:txBody>
        </p:sp>
        <p:sp>
          <p:nvSpPr>
            <p:cNvPr id="229443" name="Line 67"/>
            <p:cNvSpPr>
              <a:spLocks noChangeShapeType="1"/>
            </p:cNvSpPr>
            <p:nvPr/>
          </p:nvSpPr>
          <p:spPr bwMode="auto">
            <a:xfrm flipH="1">
              <a:off x="3067" y="3696"/>
              <a:ext cx="384" cy="1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29444" name="Line 68"/>
            <p:cNvSpPr>
              <a:spLocks noChangeShapeType="1"/>
            </p:cNvSpPr>
            <p:nvPr/>
          </p:nvSpPr>
          <p:spPr bwMode="auto">
            <a:xfrm flipH="1">
              <a:off x="3739" y="3696"/>
              <a:ext cx="384" cy="1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29445" name="Line 69"/>
            <p:cNvSpPr>
              <a:spLocks noChangeShapeType="1"/>
            </p:cNvSpPr>
            <p:nvPr/>
          </p:nvSpPr>
          <p:spPr bwMode="auto">
            <a:xfrm flipH="1">
              <a:off x="4411" y="3696"/>
              <a:ext cx="533" cy="1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29446" name="Line 70"/>
            <p:cNvSpPr>
              <a:spLocks noChangeShapeType="1"/>
            </p:cNvSpPr>
            <p:nvPr/>
          </p:nvSpPr>
          <p:spPr bwMode="auto">
            <a:xfrm flipH="1">
              <a:off x="2395" y="3696"/>
              <a:ext cx="384" cy="1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29447" name="Text Box 71"/>
            <p:cNvSpPr txBox="1">
              <a:spLocks noChangeArrowheads="1"/>
            </p:cNvSpPr>
            <p:nvPr/>
          </p:nvSpPr>
          <p:spPr bwMode="auto">
            <a:xfrm>
              <a:off x="1680" y="3312"/>
              <a:ext cx="41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 b="0">
                  <a:solidFill>
                    <a:srgbClr val="FFFF66"/>
                  </a:solidFill>
                  <a:cs typeface="+mn-cs"/>
                </a:rPr>
                <a:t>y[k]</a:t>
              </a:r>
              <a:endParaRPr lang="en-US">
                <a:solidFill>
                  <a:srgbClr val="FFFF66"/>
                </a:solidFill>
                <a:cs typeface="+mn-cs"/>
              </a:endParaRPr>
            </a:p>
          </p:txBody>
        </p:sp>
      </p:grpSp>
      <p:graphicFrame>
        <p:nvGraphicFramePr>
          <p:cNvPr id="20484" name="Object 7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6171594"/>
              </p:ext>
            </p:extLst>
          </p:nvPr>
        </p:nvGraphicFramePr>
        <p:xfrm>
          <a:off x="1223628" y="1556792"/>
          <a:ext cx="6773863" cy="50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69" name="Equation" r:id="rId8" imgW="2540000" imgH="215900" progId="Equation.3">
                  <p:embed/>
                </p:oleObj>
              </mc:Choice>
              <mc:Fallback>
                <p:oleObj name="Equation" r:id="rId8" imgW="2540000" imgH="215900" progId="Equation.3">
                  <p:embed/>
                  <p:pic>
                    <p:nvPicPr>
                      <p:cNvPr id="0" name="Object 7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3628" y="1556792"/>
                        <a:ext cx="6773863" cy="501650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9449" name="Oval 73"/>
          <p:cNvSpPr>
            <a:spLocks noChangeArrowheads="1"/>
          </p:cNvSpPr>
          <p:nvPr/>
        </p:nvSpPr>
        <p:spPr bwMode="auto">
          <a:xfrm>
            <a:off x="5599707" y="3004219"/>
            <a:ext cx="152400" cy="152400"/>
          </a:xfrm>
          <a:prstGeom prst="ellipse">
            <a:avLst/>
          </a:prstGeom>
          <a:solidFill>
            <a:srgbClr val="FFFF66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29450" name="Oval 74"/>
          <p:cNvSpPr>
            <a:spLocks noChangeArrowheads="1"/>
          </p:cNvSpPr>
          <p:nvPr/>
        </p:nvSpPr>
        <p:spPr bwMode="auto">
          <a:xfrm>
            <a:off x="4532907" y="3004219"/>
            <a:ext cx="152400" cy="152400"/>
          </a:xfrm>
          <a:prstGeom prst="ellipse">
            <a:avLst/>
          </a:prstGeom>
          <a:solidFill>
            <a:srgbClr val="FFFF66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29451" name="Oval 75"/>
          <p:cNvSpPr>
            <a:spLocks noChangeArrowheads="1"/>
          </p:cNvSpPr>
          <p:nvPr/>
        </p:nvSpPr>
        <p:spPr bwMode="auto">
          <a:xfrm>
            <a:off x="2399307" y="3004219"/>
            <a:ext cx="152400" cy="152400"/>
          </a:xfrm>
          <a:prstGeom prst="ellipse">
            <a:avLst/>
          </a:prstGeom>
          <a:solidFill>
            <a:srgbClr val="FFFF66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29452" name="Oval 76"/>
          <p:cNvSpPr>
            <a:spLocks noChangeArrowheads="1"/>
          </p:cNvSpPr>
          <p:nvPr/>
        </p:nvSpPr>
        <p:spPr bwMode="auto">
          <a:xfrm>
            <a:off x="3466107" y="3004219"/>
            <a:ext cx="152400" cy="152400"/>
          </a:xfrm>
          <a:prstGeom prst="ellipse">
            <a:avLst/>
          </a:prstGeom>
          <a:solidFill>
            <a:srgbClr val="FFFF66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7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  <a:defRPr/>
            </a:pPr>
            <a:r>
              <a:rPr lang="en-US" sz="2400" b="0" dirty="0" smtClean="0"/>
              <a:t>Starting </a:t>
            </a:r>
            <a:r>
              <a:rPr lang="en-US" sz="2400" b="0" dirty="0"/>
              <a:t>point is direct form </a:t>
            </a:r>
            <a:r>
              <a:rPr lang="en-US" sz="2400" b="0" dirty="0" smtClean="0"/>
              <a:t>:</a:t>
            </a:r>
          </a:p>
          <a:p>
            <a:pPr>
              <a:buNone/>
              <a:defRPr/>
            </a:pPr>
            <a:endParaRPr lang="en-US" sz="2400" b="0" dirty="0" smtClean="0">
              <a:cs typeface="+mn-cs"/>
            </a:endParaRPr>
          </a:p>
          <a:p>
            <a:pPr>
              <a:buNone/>
              <a:defRPr/>
            </a:pPr>
            <a:endParaRPr lang="en-US" sz="2400" b="0" dirty="0" smtClean="0">
              <a:cs typeface="+mn-cs"/>
            </a:endParaRPr>
          </a:p>
          <a:p>
            <a:pPr>
              <a:buNone/>
              <a:defRPr/>
            </a:pPr>
            <a:endParaRPr lang="en-US" sz="2400" b="0" dirty="0">
              <a:cs typeface="+mn-cs"/>
            </a:endParaRPr>
          </a:p>
          <a:p>
            <a:pPr>
              <a:buNone/>
              <a:defRPr/>
            </a:pPr>
            <a:endParaRPr lang="en-US" sz="2400" b="0" dirty="0">
              <a:cs typeface="+mn-cs"/>
            </a:endParaRPr>
          </a:p>
          <a:p>
            <a:pPr>
              <a:lnSpc>
                <a:spcPct val="70000"/>
              </a:lnSpc>
              <a:buFontTx/>
              <a:buNone/>
              <a:defRPr/>
            </a:pPr>
            <a:r>
              <a:rPr lang="en-US" sz="2400" dirty="0" smtClean="0"/>
              <a:t>`</a:t>
            </a:r>
            <a:r>
              <a:rPr lang="en-US" sz="2400" dirty="0"/>
              <a:t>Retiming</a:t>
            </a:r>
            <a:r>
              <a:rPr lang="ja-JP" altLang="en-US" sz="2400" dirty="0"/>
              <a:t>’</a:t>
            </a:r>
            <a:r>
              <a:rPr lang="en-US" sz="2400" dirty="0"/>
              <a:t> =</a:t>
            </a:r>
            <a:r>
              <a:rPr lang="en-US" sz="3200" dirty="0"/>
              <a:t> </a:t>
            </a:r>
            <a:endParaRPr lang="en-US" sz="3200" dirty="0" smtClean="0"/>
          </a:p>
          <a:p>
            <a:pPr>
              <a:lnSpc>
                <a:spcPct val="70000"/>
              </a:lnSpc>
              <a:buFontTx/>
              <a:buNone/>
              <a:defRPr/>
            </a:pPr>
            <a:r>
              <a:rPr lang="en-US" sz="3200" b="0" dirty="0"/>
              <a:t> </a:t>
            </a:r>
            <a:r>
              <a:rPr lang="en-US" sz="2000" b="0" dirty="0" smtClean="0"/>
              <a:t>select </a:t>
            </a:r>
            <a:r>
              <a:rPr lang="en-US" sz="2000" b="0" dirty="0" err="1"/>
              <a:t>subgraph</a:t>
            </a:r>
            <a:r>
              <a:rPr lang="en-US" sz="2000" b="0" dirty="0"/>
              <a:t> (shaded)</a:t>
            </a:r>
          </a:p>
          <a:p>
            <a:pPr>
              <a:lnSpc>
                <a:spcPct val="70000"/>
              </a:lnSpc>
              <a:buFontTx/>
              <a:buNone/>
              <a:defRPr/>
            </a:pPr>
            <a:r>
              <a:rPr lang="en-US" sz="2000" b="0" dirty="0"/>
              <a:t> </a:t>
            </a:r>
            <a:r>
              <a:rPr lang="en-US" sz="2000" b="0" dirty="0" smtClean="0"/>
              <a:t> remove </a:t>
            </a:r>
            <a:r>
              <a:rPr lang="en-US" sz="2000" b="0" dirty="0"/>
              <a:t>one delay element on all </a:t>
            </a:r>
            <a:endParaRPr lang="en-US" sz="2000" b="0" dirty="0" smtClean="0"/>
          </a:p>
          <a:p>
            <a:pPr>
              <a:lnSpc>
                <a:spcPct val="70000"/>
              </a:lnSpc>
              <a:buFontTx/>
              <a:buNone/>
              <a:defRPr/>
            </a:pPr>
            <a:r>
              <a:rPr lang="en-US" sz="2000" b="0" dirty="0"/>
              <a:t> </a:t>
            </a:r>
            <a:r>
              <a:rPr lang="en-US" sz="2000" b="0" dirty="0" smtClean="0"/>
              <a:t> inbound arrows </a:t>
            </a:r>
          </a:p>
          <a:p>
            <a:pPr>
              <a:lnSpc>
                <a:spcPct val="70000"/>
              </a:lnSpc>
              <a:buFontTx/>
              <a:buNone/>
              <a:defRPr/>
            </a:pPr>
            <a:r>
              <a:rPr lang="en-US" sz="2000" b="0" dirty="0"/>
              <a:t> </a:t>
            </a:r>
            <a:r>
              <a:rPr lang="en-US" sz="2000" b="0" dirty="0" smtClean="0"/>
              <a:t> add </a:t>
            </a:r>
            <a:r>
              <a:rPr lang="en-US" sz="2000" b="0" dirty="0"/>
              <a:t>one delay </a:t>
            </a:r>
            <a:r>
              <a:rPr lang="en-US" sz="2000" b="0" dirty="0" smtClean="0"/>
              <a:t>element </a:t>
            </a:r>
            <a:r>
              <a:rPr lang="en-US" sz="2000" b="0" dirty="0"/>
              <a:t>on all </a:t>
            </a:r>
            <a:endParaRPr lang="en-US" sz="2000" b="0" dirty="0" smtClean="0"/>
          </a:p>
          <a:p>
            <a:pPr>
              <a:lnSpc>
                <a:spcPct val="70000"/>
              </a:lnSpc>
              <a:buFontTx/>
              <a:buNone/>
              <a:defRPr/>
            </a:pPr>
            <a:r>
              <a:rPr lang="en-US" sz="2000" b="0" dirty="0"/>
              <a:t> </a:t>
            </a:r>
            <a:r>
              <a:rPr lang="en-US" sz="2000" b="0" dirty="0" smtClean="0"/>
              <a:t> outbound arrows</a:t>
            </a:r>
          </a:p>
          <a:p>
            <a:pPr>
              <a:lnSpc>
                <a:spcPct val="70000"/>
              </a:lnSpc>
              <a:buFontTx/>
              <a:buNone/>
              <a:defRPr/>
            </a:pPr>
            <a:endParaRPr lang="en-US" sz="2000" b="0" dirty="0">
              <a:cs typeface="+mn-cs"/>
            </a:endParaRPr>
          </a:p>
          <a:p>
            <a:pPr>
              <a:lnSpc>
                <a:spcPct val="70000"/>
              </a:lnSpc>
              <a:buFontTx/>
              <a:buNone/>
              <a:defRPr/>
            </a:pPr>
            <a:endParaRPr lang="en-US" sz="2000" b="0" dirty="0" smtClean="0">
              <a:cs typeface="+mn-cs"/>
            </a:endParaRPr>
          </a:p>
          <a:p>
            <a:pPr>
              <a:lnSpc>
                <a:spcPct val="70000"/>
              </a:lnSpc>
              <a:buFontTx/>
              <a:buNone/>
              <a:defRPr/>
            </a:pPr>
            <a:endParaRPr lang="en-US" sz="2000" b="0" dirty="0">
              <a:cs typeface="+mn-cs"/>
            </a:endParaRPr>
          </a:p>
          <a:p>
            <a:pPr>
              <a:lnSpc>
                <a:spcPct val="70000"/>
              </a:lnSpc>
              <a:buFontTx/>
              <a:buNone/>
              <a:defRPr/>
            </a:pPr>
            <a:endParaRPr lang="en-US" sz="2000" b="0" dirty="0" smtClean="0">
              <a:cs typeface="+mn-cs"/>
            </a:endParaRPr>
          </a:p>
        </p:txBody>
      </p:sp>
      <p:sp>
        <p:nvSpPr>
          <p:cNvPr id="77" name="Rectangle 2"/>
          <p:cNvSpPr>
            <a:spLocks noGrp="1" noChangeArrowheads="1"/>
          </p:cNvSpPr>
          <p:nvPr>
            <p:ph type="title"/>
          </p:nvPr>
        </p:nvSpPr>
        <p:spPr>
          <a:xfrm>
            <a:off x="292100" y="93663"/>
            <a:ext cx="8547100" cy="781050"/>
          </a:xfrm>
        </p:spPr>
        <p:txBody>
          <a:bodyPr/>
          <a:lstStyle/>
          <a:p>
            <a:pPr>
              <a:defRPr/>
            </a:pPr>
            <a:r>
              <a:rPr lang="en-US" sz="3200" dirty="0" smtClean="0">
                <a:cs typeface="+mj-cs"/>
              </a:rPr>
              <a:t>FIR  /  2. Transposed </a:t>
            </a:r>
            <a:r>
              <a:rPr lang="en-US" sz="3200" dirty="0">
                <a:cs typeface="+mj-cs"/>
              </a:rPr>
              <a:t>D</a:t>
            </a:r>
            <a:r>
              <a:rPr lang="en-US" sz="3200" dirty="0" smtClean="0">
                <a:cs typeface="+mj-cs"/>
              </a:rPr>
              <a:t>irect Form</a:t>
            </a:r>
          </a:p>
        </p:txBody>
      </p:sp>
      <p:sp>
        <p:nvSpPr>
          <p:cNvPr id="231499" name="Oval 1099"/>
          <p:cNvSpPr>
            <a:spLocks noChangeArrowheads="1"/>
          </p:cNvSpPr>
          <p:nvPr/>
        </p:nvSpPr>
        <p:spPr bwMode="auto">
          <a:xfrm>
            <a:off x="7421486" y="1553519"/>
            <a:ext cx="108855" cy="111285"/>
          </a:xfrm>
          <a:prstGeom prst="ellipse">
            <a:avLst/>
          </a:prstGeom>
          <a:solidFill>
            <a:srgbClr val="FFFF66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31498" name="Oval 1098"/>
          <p:cNvSpPr>
            <a:spLocks noChangeArrowheads="1"/>
          </p:cNvSpPr>
          <p:nvPr/>
        </p:nvSpPr>
        <p:spPr bwMode="auto">
          <a:xfrm>
            <a:off x="6659504" y="1553519"/>
            <a:ext cx="108855" cy="111285"/>
          </a:xfrm>
          <a:prstGeom prst="ellipse">
            <a:avLst/>
          </a:prstGeom>
          <a:solidFill>
            <a:srgbClr val="FFFF66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31428" name="Text Box 1028"/>
          <p:cNvSpPr txBox="1">
            <a:spLocks noChangeArrowheads="1"/>
          </p:cNvSpPr>
          <p:nvPr/>
        </p:nvSpPr>
        <p:spPr bwMode="auto">
          <a:xfrm>
            <a:off x="4803305" y="1113015"/>
            <a:ext cx="481909" cy="333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r>
              <a:rPr lang="en-US" b="0">
                <a:solidFill>
                  <a:srgbClr val="FFFF66"/>
                </a:solidFill>
                <a:cs typeface="+mn-cs"/>
              </a:rPr>
              <a:t>u[k]</a:t>
            </a:r>
            <a:endParaRPr lang="en-US">
              <a:solidFill>
                <a:srgbClr val="FFFF66"/>
              </a:solidFill>
              <a:cs typeface="+mn-cs"/>
            </a:endParaRPr>
          </a:p>
        </p:txBody>
      </p:sp>
      <p:grpSp>
        <p:nvGrpSpPr>
          <p:cNvPr id="22535" name="Group 1029"/>
          <p:cNvGrpSpPr>
            <a:grpSpLocks/>
          </p:cNvGrpSpPr>
          <p:nvPr/>
        </p:nvGrpSpPr>
        <p:grpSpPr bwMode="auto">
          <a:xfrm>
            <a:off x="5293151" y="1451508"/>
            <a:ext cx="326564" cy="341969"/>
            <a:chOff x="1008" y="2092"/>
            <a:chExt cx="288" cy="288"/>
          </a:xfrm>
        </p:grpSpPr>
        <p:sp>
          <p:nvSpPr>
            <p:cNvPr id="231430" name="Rectangle 1030"/>
            <p:cNvSpPr>
              <a:spLocks noChangeArrowheads="1"/>
            </p:cNvSpPr>
            <p:nvPr/>
          </p:nvSpPr>
          <p:spPr bwMode="auto">
            <a:xfrm>
              <a:off x="1008" y="2092"/>
              <a:ext cx="288" cy="288"/>
            </a:xfrm>
            <a:prstGeom prst="rect">
              <a:avLst/>
            </a:prstGeom>
            <a:noFill/>
            <a:ln w="12700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graphicFrame>
          <p:nvGraphicFramePr>
            <p:cNvPr id="22602" name="Object 1031"/>
            <p:cNvGraphicFramePr>
              <a:graphicFrameLocks noChangeAspect="1"/>
            </p:cNvGraphicFramePr>
            <p:nvPr/>
          </p:nvGraphicFramePr>
          <p:xfrm>
            <a:off x="1056" y="2112"/>
            <a:ext cx="208" cy="2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862" name="Equation" r:id="rId3" imgW="139579" imgH="164957" progId="Equation.3">
                    <p:embed/>
                  </p:oleObj>
                </mc:Choice>
                <mc:Fallback>
                  <p:oleObj name="Equation" r:id="rId3" imgW="139579" imgH="164957" progId="Equation.3">
                    <p:embed/>
                    <p:pic>
                      <p:nvPicPr>
                        <p:cNvPr id="0" name="Object 103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56" y="2112"/>
                          <a:ext cx="208" cy="244"/>
                        </a:xfrm>
                        <a:prstGeom prst="rect">
                          <a:avLst/>
                        </a:prstGeom>
                        <a:solidFill>
                          <a:srgbClr val="FFFF66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31435" name="Line 1035"/>
          <p:cNvSpPr>
            <a:spLocks noChangeShapeType="1"/>
          </p:cNvSpPr>
          <p:nvPr/>
        </p:nvSpPr>
        <p:spPr bwMode="auto">
          <a:xfrm>
            <a:off x="4700121" y="1621913"/>
            <a:ext cx="593031" cy="0"/>
          </a:xfrm>
          <a:prstGeom prst="line">
            <a:avLst/>
          </a:prstGeom>
          <a:noFill/>
          <a:ln w="12700">
            <a:solidFill>
              <a:srgbClr val="FFFF66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grpSp>
        <p:nvGrpSpPr>
          <p:cNvPr id="22536" name="Group 1032"/>
          <p:cNvGrpSpPr>
            <a:grpSpLocks/>
          </p:cNvGrpSpPr>
          <p:nvPr/>
        </p:nvGrpSpPr>
        <p:grpSpPr bwMode="auto">
          <a:xfrm>
            <a:off x="6106876" y="1447432"/>
            <a:ext cx="326564" cy="341969"/>
            <a:chOff x="1008" y="2092"/>
            <a:chExt cx="288" cy="288"/>
          </a:xfrm>
        </p:grpSpPr>
        <p:sp>
          <p:nvSpPr>
            <p:cNvPr id="231433" name="Rectangle 1033"/>
            <p:cNvSpPr>
              <a:spLocks noChangeArrowheads="1"/>
            </p:cNvSpPr>
            <p:nvPr/>
          </p:nvSpPr>
          <p:spPr bwMode="auto">
            <a:xfrm>
              <a:off x="1008" y="2092"/>
              <a:ext cx="288" cy="288"/>
            </a:xfrm>
            <a:prstGeom prst="rect">
              <a:avLst/>
            </a:prstGeom>
            <a:noFill/>
            <a:ln w="12700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graphicFrame>
          <p:nvGraphicFramePr>
            <p:cNvPr id="22600" name="Object 1034"/>
            <p:cNvGraphicFramePr>
              <a:graphicFrameLocks noChangeAspect="1"/>
            </p:cNvGraphicFramePr>
            <p:nvPr/>
          </p:nvGraphicFramePr>
          <p:xfrm>
            <a:off x="1056" y="2112"/>
            <a:ext cx="208" cy="2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863" name="Equation" r:id="rId5" imgW="139579" imgH="164957" progId="Equation.3">
                    <p:embed/>
                  </p:oleObj>
                </mc:Choice>
                <mc:Fallback>
                  <p:oleObj name="Equation" r:id="rId5" imgW="139579" imgH="164957" progId="Equation.3">
                    <p:embed/>
                    <p:pic>
                      <p:nvPicPr>
                        <p:cNvPr id="0" name="Object 103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56" y="2112"/>
                          <a:ext cx="208" cy="244"/>
                        </a:xfrm>
                        <a:prstGeom prst="rect">
                          <a:avLst/>
                        </a:prstGeom>
                        <a:solidFill>
                          <a:srgbClr val="FFFF66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31436" name="Text Box 1036"/>
          <p:cNvSpPr txBox="1">
            <a:spLocks noChangeArrowheads="1"/>
          </p:cNvSpPr>
          <p:nvPr/>
        </p:nvSpPr>
        <p:spPr bwMode="auto">
          <a:xfrm>
            <a:off x="5565288" y="1113015"/>
            <a:ext cx="675806" cy="333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r>
              <a:rPr lang="en-US" b="0">
                <a:solidFill>
                  <a:srgbClr val="FFFF66"/>
                </a:solidFill>
                <a:cs typeface="+mn-cs"/>
              </a:rPr>
              <a:t>u[k-1]</a:t>
            </a:r>
            <a:endParaRPr lang="en-US">
              <a:solidFill>
                <a:srgbClr val="FFFF66"/>
              </a:solidFill>
              <a:cs typeface="+mn-cs"/>
            </a:endParaRPr>
          </a:p>
        </p:txBody>
      </p:sp>
      <p:grpSp>
        <p:nvGrpSpPr>
          <p:cNvPr id="22539" name="Group 1037"/>
          <p:cNvGrpSpPr>
            <a:grpSpLocks/>
          </p:cNvGrpSpPr>
          <p:nvPr/>
        </p:nvGrpSpPr>
        <p:grpSpPr bwMode="auto">
          <a:xfrm>
            <a:off x="4640023" y="1621913"/>
            <a:ext cx="599835" cy="1821135"/>
            <a:chOff x="479" y="2257"/>
            <a:chExt cx="529" cy="1535"/>
          </a:xfrm>
        </p:grpSpPr>
        <p:sp>
          <p:nvSpPr>
            <p:cNvPr id="231438" name="Line 1038"/>
            <p:cNvSpPr>
              <a:spLocks noChangeShapeType="1"/>
            </p:cNvSpPr>
            <p:nvPr/>
          </p:nvSpPr>
          <p:spPr bwMode="auto">
            <a:xfrm>
              <a:off x="863" y="2257"/>
              <a:ext cx="0" cy="48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31439" name="Oval 1039"/>
            <p:cNvSpPr>
              <a:spLocks noChangeArrowheads="1"/>
            </p:cNvSpPr>
            <p:nvPr/>
          </p:nvSpPr>
          <p:spPr bwMode="auto">
            <a:xfrm>
              <a:off x="719" y="2735"/>
              <a:ext cx="288" cy="288"/>
            </a:xfrm>
            <a:prstGeom prst="ellips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31440" name="Text Box 1040"/>
            <p:cNvSpPr txBox="1">
              <a:spLocks noChangeArrowheads="1"/>
            </p:cNvSpPr>
            <p:nvPr/>
          </p:nvSpPr>
          <p:spPr bwMode="auto">
            <a:xfrm>
              <a:off x="753" y="2739"/>
              <a:ext cx="223" cy="2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>
                  <a:solidFill>
                    <a:srgbClr val="FFFF66"/>
                  </a:solidFill>
                  <a:cs typeface="+mn-cs"/>
                </a:rPr>
                <a:t>x</a:t>
              </a:r>
            </a:p>
          </p:txBody>
        </p:sp>
        <p:sp>
          <p:nvSpPr>
            <p:cNvPr id="231441" name="Line 1041"/>
            <p:cNvSpPr>
              <a:spLocks noChangeShapeType="1"/>
            </p:cNvSpPr>
            <p:nvPr/>
          </p:nvSpPr>
          <p:spPr bwMode="auto">
            <a:xfrm>
              <a:off x="576" y="2880"/>
              <a:ext cx="144" cy="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31442" name="Text Box 1042"/>
            <p:cNvSpPr txBox="1">
              <a:spLocks noChangeArrowheads="1"/>
            </p:cNvSpPr>
            <p:nvPr/>
          </p:nvSpPr>
          <p:spPr bwMode="auto">
            <a:xfrm>
              <a:off x="479" y="2499"/>
              <a:ext cx="330" cy="2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 b="0">
                  <a:solidFill>
                    <a:srgbClr val="FFFF66"/>
                  </a:solidFill>
                  <a:cs typeface="+mn-cs"/>
                </a:rPr>
                <a:t>bo</a:t>
              </a:r>
              <a:endParaRPr lang="en-US">
                <a:solidFill>
                  <a:srgbClr val="FFFF66"/>
                </a:solidFill>
                <a:cs typeface="+mn-cs"/>
              </a:endParaRPr>
            </a:p>
          </p:txBody>
        </p:sp>
        <p:sp>
          <p:nvSpPr>
            <p:cNvPr id="231443" name="Line 1043"/>
            <p:cNvSpPr>
              <a:spLocks noChangeShapeType="1"/>
            </p:cNvSpPr>
            <p:nvPr/>
          </p:nvSpPr>
          <p:spPr bwMode="auto">
            <a:xfrm>
              <a:off x="864" y="3024"/>
              <a:ext cx="0" cy="48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31444" name="Oval 1044"/>
            <p:cNvSpPr>
              <a:spLocks noChangeArrowheads="1"/>
            </p:cNvSpPr>
            <p:nvPr/>
          </p:nvSpPr>
          <p:spPr bwMode="auto">
            <a:xfrm>
              <a:off x="720" y="3504"/>
              <a:ext cx="288" cy="288"/>
            </a:xfrm>
            <a:prstGeom prst="ellips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31445" name="Line 1045"/>
            <p:cNvSpPr>
              <a:spLocks noChangeShapeType="1"/>
            </p:cNvSpPr>
            <p:nvPr/>
          </p:nvSpPr>
          <p:spPr bwMode="auto">
            <a:xfrm flipH="1">
              <a:off x="528" y="3648"/>
              <a:ext cx="192" cy="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31446" name="Text Box 1046"/>
            <p:cNvSpPr txBox="1">
              <a:spLocks noChangeArrowheads="1"/>
            </p:cNvSpPr>
            <p:nvPr/>
          </p:nvSpPr>
          <p:spPr bwMode="auto">
            <a:xfrm>
              <a:off x="750" y="3507"/>
              <a:ext cx="228" cy="2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>
                  <a:solidFill>
                    <a:srgbClr val="FFFF66"/>
                  </a:solidFill>
                  <a:cs typeface="+mn-cs"/>
                </a:rPr>
                <a:t>+</a:t>
              </a:r>
            </a:p>
          </p:txBody>
        </p:sp>
      </p:grpSp>
      <p:sp>
        <p:nvSpPr>
          <p:cNvPr id="231447" name="Line 1047"/>
          <p:cNvSpPr>
            <a:spLocks noChangeShapeType="1"/>
          </p:cNvSpPr>
          <p:nvPr/>
        </p:nvSpPr>
        <p:spPr bwMode="auto">
          <a:xfrm>
            <a:off x="5837424" y="1621913"/>
            <a:ext cx="0" cy="569177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31448" name="Oval 1048"/>
          <p:cNvSpPr>
            <a:spLocks noChangeArrowheads="1"/>
          </p:cNvSpPr>
          <p:nvPr/>
        </p:nvSpPr>
        <p:spPr bwMode="auto">
          <a:xfrm>
            <a:off x="5674142" y="2188771"/>
            <a:ext cx="326564" cy="341969"/>
          </a:xfrm>
          <a:prstGeom prst="ellipse">
            <a:avLst/>
          </a:prstGeom>
          <a:noFill/>
          <a:ln w="9525">
            <a:solidFill>
              <a:srgbClr val="FFFF66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31449" name="Text Box 1049"/>
          <p:cNvSpPr txBox="1">
            <a:spLocks noChangeArrowheads="1"/>
          </p:cNvSpPr>
          <p:nvPr/>
        </p:nvSpPr>
        <p:spPr bwMode="auto">
          <a:xfrm>
            <a:off x="5712695" y="2193408"/>
            <a:ext cx="252861" cy="333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66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r>
              <a:rPr lang="en-US">
                <a:solidFill>
                  <a:srgbClr val="FFFF66"/>
                </a:solidFill>
                <a:cs typeface="+mn-cs"/>
              </a:rPr>
              <a:t>x</a:t>
            </a:r>
          </a:p>
        </p:txBody>
      </p:sp>
      <p:sp>
        <p:nvSpPr>
          <p:cNvPr id="231450" name="Line 1050"/>
          <p:cNvSpPr>
            <a:spLocks noChangeShapeType="1"/>
          </p:cNvSpPr>
          <p:nvPr/>
        </p:nvSpPr>
        <p:spPr bwMode="auto">
          <a:xfrm>
            <a:off x="5511995" y="2361495"/>
            <a:ext cx="163282" cy="0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31451" name="Text Box 1051"/>
          <p:cNvSpPr txBox="1">
            <a:spLocks noChangeArrowheads="1"/>
          </p:cNvSpPr>
          <p:nvPr/>
        </p:nvSpPr>
        <p:spPr bwMode="auto">
          <a:xfrm>
            <a:off x="5402006" y="1909399"/>
            <a:ext cx="374188" cy="333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r>
              <a:rPr lang="en-US" b="0">
                <a:solidFill>
                  <a:srgbClr val="FFFF66"/>
                </a:solidFill>
                <a:cs typeface="+mn-cs"/>
              </a:rPr>
              <a:t>b1</a:t>
            </a:r>
            <a:endParaRPr lang="en-US">
              <a:solidFill>
                <a:srgbClr val="FFFF66"/>
              </a:solidFill>
              <a:cs typeface="+mn-cs"/>
            </a:endParaRPr>
          </a:p>
        </p:txBody>
      </p:sp>
      <p:sp>
        <p:nvSpPr>
          <p:cNvPr id="231452" name="Line 1052"/>
          <p:cNvSpPr>
            <a:spLocks noChangeShapeType="1"/>
          </p:cNvSpPr>
          <p:nvPr/>
        </p:nvSpPr>
        <p:spPr bwMode="auto">
          <a:xfrm>
            <a:off x="5838558" y="2531900"/>
            <a:ext cx="0" cy="569177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31453" name="Oval 1053"/>
          <p:cNvSpPr>
            <a:spLocks noChangeArrowheads="1"/>
          </p:cNvSpPr>
          <p:nvPr/>
        </p:nvSpPr>
        <p:spPr bwMode="auto">
          <a:xfrm>
            <a:off x="5675276" y="3101077"/>
            <a:ext cx="326564" cy="341970"/>
          </a:xfrm>
          <a:prstGeom prst="ellipse">
            <a:avLst/>
          </a:prstGeom>
          <a:noFill/>
          <a:ln w="9525">
            <a:solidFill>
              <a:srgbClr val="FFFF66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31454" name="Text Box 1054"/>
          <p:cNvSpPr txBox="1">
            <a:spLocks noChangeArrowheads="1"/>
          </p:cNvSpPr>
          <p:nvPr/>
        </p:nvSpPr>
        <p:spPr bwMode="auto">
          <a:xfrm>
            <a:off x="5709294" y="3104555"/>
            <a:ext cx="258530" cy="333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66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r>
              <a:rPr lang="en-US">
                <a:solidFill>
                  <a:srgbClr val="FFFF66"/>
                </a:solidFill>
                <a:cs typeface="+mn-cs"/>
              </a:rPr>
              <a:t>+</a:t>
            </a:r>
          </a:p>
        </p:txBody>
      </p:sp>
      <p:sp>
        <p:nvSpPr>
          <p:cNvPr id="231456" name="Line 1056"/>
          <p:cNvSpPr>
            <a:spLocks noChangeShapeType="1"/>
          </p:cNvSpPr>
          <p:nvPr/>
        </p:nvSpPr>
        <p:spPr bwMode="auto">
          <a:xfrm flipH="1">
            <a:off x="5238724" y="3273801"/>
            <a:ext cx="435418" cy="1159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31457" name="Text Box 1057"/>
          <p:cNvSpPr txBox="1">
            <a:spLocks noChangeArrowheads="1"/>
          </p:cNvSpPr>
          <p:nvPr/>
        </p:nvSpPr>
        <p:spPr bwMode="auto">
          <a:xfrm>
            <a:off x="4427984" y="2821705"/>
            <a:ext cx="469436" cy="333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r>
              <a:rPr lang="en-US" b="0">
                <a:solidFill>
                  <a:srgbClr val="FFFF66"/>
                </a:solidFill>
                <a:cs typeface="+mn-cs"/>
              </a:rPr>
              <a:t>y[k]</a:t>
            </a:r>
            <a:endParaRPr lang="en-US">
              <a:solidFill>
                <a:srgbClr val="FFFF66"/>
              </a:solidFill>
              <a:cs typeface="+mn-cs"/>
            </a:endParaRPr>
          </a:p>
        </p:txBody>
      </p:sp>
      <p:grpSp>
        <p:nvGrpSpPr>
          <p:cNvPr id="22551" name="Group 1058"/>
          <p:cNvGrpSpPr>
            <a:grpSpLocks/>
          </p:cNvGrpSpPr>
          <p:nvPr/>
        </p:nvGrpSpPr>
        <p:grpSpPr bwMode="auto">
          <a:xfrm>
            <a:off x="6931640" y="1451508"/>
            <a:ext cx="326564" cy="341969"/>
            <a:chOff x="1008" y="2092"/>
            <a:chExt cx="288" cy="288"/>
          </a:xfrm>
        </p:grpSpPr>
        <p:sp>
          <p:nvSpPr>
            <p:cNvPr id="231459" name="Rectangle 1059"/>
            <p:cNvSpPr>
              <a:spLocks noChangeArrowheads="1"/>
            </p:cNvSpPr>
            <p:nvPr/>
          </p:nvSpPr>
          <p:spPr bwMode="auto">
            <a:xfrm>
              <a:off x="1008" y="2092"/>
              <a:ext cx="288" cy="288"/>
            </a:xfrm>
            <a:prstGeom prst="rect">
              <a:avLst/>
            </a:prstGeom>
            <a:noFill/>
            <a:ln w="12700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graphicFrame>
          <p:nvGraphicFramePr>
            <p:cNvPr id="22589" name="Object 1060"/>
            <p:cNvGraphicFramePr>
              <a:graphicFrameLocks noChangeAspect="1"/>
            </p:cNvGraphicFramePr>
            <p:nvPr/>
          </p:nvGraphicFramePr>
          <p:xfrm>
            <a:off x="1056" y="2112"/>
            <a:ext cx="208" cy="2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864" name="Equation" r:id="rId6" imgW="139579" imgH="164957" progId="Equation.3">
                    <p:embed/>
                  </p:oleObj>
                </mc:Choice>
                <mc:Fallback>
                  <p:oleObj name="Equation" r:id="rId6" imgW="139579" imgH="164957" progId="Equation.3">
                    <p:embed/>
                    <p:pic>
                      <p:nvPicPr>
                        <p:cNvPr id="0" name="Object 106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56" y="2112"/>
                          <a:ext cx="208" cy="244"/>
                        </a:xfrm>
                        <a:prstGeom prst="rect">
                          <a:avLst/>
                        </a:prstGeom>
                        <a:solidFill>
                          <a:srgbClr val="FFFF66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2552" name="Group 1061"/>
          <p:cNvGrpSpPr>
            <a:grpSpLocks/>
          </p:cNvGrpSpPr>
          <p:nvPr/>
        </p:nvGrpSpPr>
        <p:grpSpPr bwMode="auto">
          <a:xfrm>
            <a:off x="7693623" y="1451508"/>
            <a:ext cx="326564" cy="341969"/>
            <a:chOff x="1008" y="2092"/>
            <a:chExt cx="288" cy="288"/>
          </a:xfrm>
        </p:grpSpPr>
        <p:sp>
          <p:nvSpPr>
            <p:cNvPr id="231462" name="Rectangle 1062"/>
            <p:cNvSpPr>
              <a:spLocks noChangeArrowheads="1"/>
            </p:cNvSpPr>
            <p:nvPr/>
          </p:nvSpPr>
          <p:spPr bwMode="auto">
            <a:xfrm>
              <a:off x="1008" y="2092"/>
              <a:ext cx="288" cy="288"/>
            </a:xfrm>
            <a:prstGeom prst="rect">
              <a:avLst/>
            </a:prstGeom>
            <a:noFill/>
            <a:ln w="12700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graphicFrame>
          <p:nvGraphicFramePr>
            <p:cNvPr id="22587" name="Object 1063"/>
            <p:cNvGraphicFramePr>
              <a:graphicFrameLocks noChangeAspect="1"/>
            </p:cNvGraphicFramePr>
            <p:nvPr/>
          </p:nvGraphicFramePr>
          <p:xfrm>
            <a:off x="1056" y="2112"/>
            <a:ext cx="208" cy="2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865" name="Equation" r:id="rId7" imgW="139579" imgH="164957" progId="Equation.3">
                    <p:embed/>
                  </p:oleObj>
                </mc:Choice>
                <mc:Fallback>
                  <p:oleObj name="Equation" r:id="rId7" imgW="139579" imgH="164957" progId="Equation.3">
                    <p:embed/>
                    <p:pic>
                      <p:nvPicPr>
                        <p:cNvPr id="0" name="Object 106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56" y="2112"/>
                          <a:ext cx="208" cy="244"/>
                        </a:xfrm>
                        <a:prstGeom prst="rect">
                          <a:avLst/>
                        </a:prstGeom>
                        <a:solidFill>
                          <a:srgbClr val="FFFF66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31464" name="Line 1064"/>
          <p:cNvSpPr>
            <a:spLocks noChangeShapeType="1"/>
          </p:cNvSpPr>
          <p:nvPr/>
        </p:nvSpPr>
        <p:spPr bwMode="auto">
          <a:xfrm>
            <a:off x="5625385" y="1621912"/>
            <a:ext cx="473740" cy="9745"/>
          </a:xfrm>
          <a:prstGeom prst="line">
            <a:avLst/>
          </a:prstGeom>
          <a:noFill/>
          <a:ln w="12700">
            <a:solidFill>
              <a:srgbClr val="FFFF66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31465" name="Line 1065"/>
          <p:cNvSpPr>
            <a:spLocks noChangeShapeType="1"/>
          </p:cNvSpPr>
          <p:nvPr/>
        </p:nvSpPr>
        <p:spPr bwMode="auto">
          <a:xfrm>
            <a:off x="7258204" y="1621913"/>
            <a:ext cx="435418" cy="0"/>
          </a:xfrm>
          <a:prstGeom prst="line">
            <a:avLst/>
          </a:prstGeom>
          <a:noFill/>
          <a:ln w="12700">
            <a:solidFill>
              <a:srgbClr val="FFFF66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31466" name="Line 1066"/>
          <p:cNvSpPr>
            <a:spLocks noChangeShapeType="1"/>
          </p:cNvSpPr>
          <p:nvPr/>
        </p:nvSpPr>
        <p:spPr bwMode="auto">
          <a:xfrm>
            <a:off x="8020186" y="1621913"/>
            <a:ext cx="223378" cy="0"/>
          </a:xfrm>
          <a:prstGeom prst="line">
            <a:avLst/>
          </a:prstGeom>
          <a:noFill/>
          <a:ln w="12700">
            <a:solidFill>
              <a:srgbClr val="FFFF66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31467" name="Text Box 1067"/>
          <p:cNvSpPr txBox="1">
            <a:spLocks noChangeArrowheads="1"/>
          </p:cNvSpPr>
          <p:nvPr/>
        </p:nvSpPr>
        <p:spPr bwMode="auto">
          <a:xfrm>
            <a:off x="8071212" y="1111856"/>
            <a:ext cx="682609" cy="337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r>
              <a:rPr lang="en-US" b="0" dirty="0">
                <a:solidFill>
                  <a:srgbClr val="FFFF66"/>
                </a:solidFill>
                <a:cs typeface="+mn-cs"/>
              </a:rPr>
              <a:t>u[k-4]</a:t>
            </a:r>
            <a:endParaRPr lang="en-US" dirty="0">
              <a:solidFill>
                <a:srgbClr val="FFFF66"/>
              </a:solidFill>
              <a:cs typeface="+mn-cs"/>
            </a:endParaRPr>
          </a:p>
        </p:txBody>
      </p:sp>
      <p:sp>
        <p:nvSpPr>
          <p:cNvPr id="231468" name="Text Box 1068"/>
          <p:cNvSpPr txBox="1">
            <a:spLocks noChangeArrowheads="1"/>
          </p:cNvSpPr>
          <p:nvPr/>
        </p:nvSpPr>
        <p:spPr bwMode="auto">
          <a:xfrm>
            <a:off x="7200375" y="1111856"/>
            <a:ext cx="682609" cy="337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r>
              <a:rPr lang="en-US" b="0" dirty="0">
                <a:solidFill>
                  <a:srgbClr val="FFFF66"/>
                </a:solidFill>
                <a:cs typeface="+mn-cs"/>
              </a:rPr>
              <a:t>u[k-3]</a:t>
            </a:r>
            <a:endParaRPr lang="en-US" dirty="0">
              <a:solidFill>
                <a:srgbClr val="FFFF66"/>
              </a:solidFill>
              <a:cs typeface="+mn-cs"/>
            </a:endParaRPr>
          </a:p>
        </p:txBody>
      </p:sp>
      <p:sp>
        <p:nvSpPr>
          <p:cNvPr id="231469" name="Line 1069"/>
          <p:cNvSpPr>
            <a:spLocks noChangeShapeType="1"/>
          </p:cNvSpPr>
          <p:nvPr/>
        </p:nvSpPr>
        <p:spPr bwMode="auto">
          <a:xfrm>
            <a:off x="8237896" y="1621913"/>
            <a:ext cx="0" cy="569177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31470" name="Oval 1070"/>
          <p:cNvSpPr>
            <a:spLocks noChangeArrowheads="1"/>
          </p:cNvSpPr>
          <p:nvPr/>
        </p:nvSpPr>
        <p:spPr bwMode="auto">
          <a:xfrm>
            <a:off x="8074614" y="2188771"/>
            <a:ext cx="326564" cy="341969"/>
          </a:xfrm>
          <a:prstGeom prst="ellipse">
            <a:avLst/>
          </a:prstGeom>
          <a:noFill/>
          <a:ln w="9525">
            <a:solidFill>
              <a:srgbClr val="FFFF66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31471" name="Text Box 1071"/>
          <p:cNvSpPr txBox="1">
            <a:spLocks noChangeArrowheads="1"/>
          </p:cNvSpPr>
          <p:nvPr/>
        </p:nvSpPr>
        <p:spPr bwMode="auto">
          <a:xfrm>
            <a:off x="8113166" y="2193408"/>
            <a:ext cx="252860" cy="333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66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r>
              <a:rPr lang="en-US">
                <a:solidFill>
                  <a:srgbClr val="FFFF66"/>
                </a:solidFill>
                <a:cs typeface="+mn-cs"/>
              </a:rPr>
              <a:t>x</a:t>
            </a:r>
          </a:p>
        </p:txBody>
      </p:sp>
      <p:sp>
        <p:nvSpPr>
          <p:cNvPr id="231472" name="Line 1072"/>
          <p:cNvSpPr>
            <a:spLocks noChangeShapeType="1"/>
          </p:cNvSpPr>
          <p:nvPr/>
        </p:nvSpPr>
        <p:spPr bwMode="auto">
          <a:xfrm>
            <a:off x="7912465" y="2361495"/>
            <a:ext cx="163282" cy="0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31473" name="Text Box 1073"/>
          <p:cNvSpPr txBox="1">
            <a:spLocks noChangeArrowheads="1"/>
          </p:cNvSpPr>
          <p:nvPr/>
        </p:nvSpPr>
        <p:spPr bwMode="auto">
          <a:xfrm>
            <a:off x="7802477" y="1909399"/>
            <a:ext cx="374188" cy="333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r>
              <a:rPr lang="en-US" b="0">
                <a:solidFill>
                  <a:srgbClr val="FFFF66"/>
                </a:solidFill>
                <a:cs typeface="+mn-cs"/>
              </a:rPr>
              <a:t>b4</a:t>
            </a:r>
            <a:endParaRPr lang="en-US">
              <a:solidFill>
                <a:srgbClr val="FFFF66"/>
              </a:solidFill>
              <a:cs typeface="+mn-cs"/>
            </a:endParaRPr>
          </a:p>
        </p:txBody>
      </p:sp>
      <p:sp>
        <p:nvSpPr>
          <p:cNvPr id="231474" name="Line 1074"/>
          <p:cNvSpPr>
            <a:spLocks noChangeShapeType="1"/>
          </p:cNvSpPr>
          <p:nvPr/>
        </p:nvSpPr>
        <p:spPr bwMode="auto">
          <a:xfrm>
            <a:off x="8239029" y="2531900"/>
            <a:ext cx="4536" cy="741901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31475" name="Line 1075"/>
          <p:cNvSpPr>
            <a:spLocks noChangeShapeType="1"/>
          </p:cNvSpPr>
          <p:nvPr/>
        </p:nvSpPr>
        <p:spPr bwMode="auto">
          <a:xfrm>
            <a:off x="7475913" y="1621913"/>
            <a:ext cx="0" cy="569177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31476" name="Oval 1076"/>
          <p:cNvSpPr>
            <a:spLocks noChangeArrowheads="1"/>
          </p:cNvSpPr>
          <p:nvPr/>
        </p:nvSpPr>
        <p:spPr bwMode="auto">
          <a:xfrm>
            <a:off x="7312631" y="2188771"/>
            <a:ext cx="326564" cy="341969"/>
          </a:xfrm>
          <a:prstGeom prst="ellipse">
            <a:avLst/>
          </a:prstGeom>
          <a:noFill/>
          <a:ln w="9525">
            <a:solidFill>
              <a:srgbClr val="FFFF66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31477" name="Text Box 1077"/>
          <p:cNvSpPr txBox="1">
            <a:spLocks noChangeArrowheads="1"/>
          </p:cNvSpPr>
          <p:nvPr/>
        </p:nvSpPr>
        <p:spPr bwMode="auto">
          <a:xfrm>
            <a:off x="7351184" y="2193408"/>
            <a:ext cx="252860" cy="333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66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r>
              <a:rPr lang="en-US">
                <a:solidFill>
                  <a:srgbClr val="FFFF66"/>
                </a:solidFill>
                <a:cs typeface="+mn-cs"/>
              </a:rPr>
              <a:t>x</a:t>
            </a:r>
          </a:p>
        </p:txBody>
      </p:sp>
      <p:sp>
        <p:nvSpPr>
          <p:cNvPr id="231478" name="Line 1078"/>
          <p:cNvSpPr>
            <a:spLocks noChangeShapeType="1"/>
          </p:cNvSpPr>
          <p:nvPr/>
        </p:nvSpPr>
        <p:spPr bwMode="auto">
          <a:xfrm>
            <a:off x="7150483" y="2361495"/>
            <a:ext cx="163282" cy="0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31479" name="Text Box 1079"/>
          <p:cNvSpPr txBox="1">
            <a:spLocks noChangeArrowheads="1"/>
          </p:cNvSpPr>
          <p:nvPr/>
        </p:nvSpPr>
        <p:spPr bwMode="auto">
          <a:xfrm>
            <a:off x="7040495" y="1909399"/>
            <a:ext cx="374188" cy="333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r>
              <a:rPr lang="en-US" b="0">
                <a:solidFill>
                  <a:srgbClr val="FFFF66"/>
                </a:solidFill>
                <a:cs typeface="+mn-cs"/>
              </a:rPr>
              <a:t>b3</a:t>
            </a:r>
            <a:endParaRPr lang="en-US">
              <a:solidFill>
                <a:srgbClr val="FFFF66"/>
              </a:solidFill>
              <a:cs typeface="+mn-cs"/>
            </a:endParaRPr>
          </a:p>
        </p:txBody>
      </p:sp>
      <p:sp>
        <p:nvSpPr>
          <p:cNvPr id="231480" name="Line 1080"/>
          <p:cNvSpPr>
            <a:spLocks noChangeShapeType="1"/>
          </p:cNvSpPr>
          <p:nvPr/>
        </p:nvSpPr>
        <p:spPr bwMode="auto">
          <a:xfrm>
            <a:off x="7477047" y="2531900"/>
            <a:ext cx="0" cy="569177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31481" name="Oval 1081"/>
          <p:cNvSpPr>
            <a:spLocks noChangeArrowheads="1"/>
          </p:cNvSpPr>
          <p:nvPr/>
        </p:nvSpPr>
        <p:spPr bwMode="auto">
          <a:xfrm>
            <a:off x="7313765" y="3101077"/>
            <a:ext cx="326564" cy="341970"/>
          </a:xfrm>
          <a:prstGeom prst="ellipse">
            <a:avLst/>
          </a:prstGeom>
          <a:noFill/>
          <a:ln w="9525">
            <a:solidFill>
              <a:srgbClr val="FFFF66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31482" name="Text Box 1082"/>
          <p:cNvSpPr txBox="1">
            <a:spLocks noChangeArrowheads="1"/>
          </p:cNvSpPr>
          <p:nvPr/>
        </p:nvSpPr>
        <p:spPr bwMode="auto">
          <a:xfrm>
            <a:off x="7347782" y="3104555"/>
            <a:ext cx="258530" cy="333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66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r>
              <a:rPr lang="en-US">
                <a:solidFill>
                  <a:srgbClr val="FFFF66"/>
                </a:solidFill>
                <a:cs typeface="+mn-cs"/>
              </a:rPr>
              <a:t>+</a:t>
            </a:r>
          </a:p>
        </p:txBody>
      </p:sp>
      <p:sp>
        <p:nvSpPr>
          <p:cNvPr id="231483" name="Line 1083"/>
          <p:cNvSpPr>
            <a:spLocks noChangeShapeType="1"/>
          </p:cNvSpPr>
          <p:nvPr/>
        </p:nvSpPr>
        <p:spPr bwMode="auto">
          <a:xfrm>
            <a:off x="6713931" y="1621913"/>
            <a:ext cx="0" cy="569177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31484" name="Oval 1084"/>
          <p:cNvSpPr>
            <a:spLocks noChangeArrowheads="1"/>
          </p:cNvSpPr>
          <p:nvPr/>
        </p:nvSpPr>
        <p:spPr bwMode="auto">
          <a:xfrm>
            <a:off x="6550649" y="2188771"/>
            <a:ext cx="326564" cy="341969"/>
          </a:xfrm>
          <a:prstGeom prst="ellipse">
            <a:avLst/>
          </a:prstGeom>
          <a:noFill/>
          <a:ln w="9525">
            <a:solidFill>
              <a:srgbClr val="FFFF66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31485" name="Text Box 1085"/>
          <p:cNvSpPr txBox="1">
            <a:spLocks noChangeArrowheads="1"/>
          </p:cNvSpPr>
          <p:nvPr/>
        </p:nvSpPr>
        <p:spPr bwMode="auto">
          <a:xfrm>
            <a:off x="6589202" y="2193408"/>
            <a:ext cx="252860" cy="333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66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r>
              <a:rPr lang="en-US">
                <a:solidFill>
                  <a:srgbClr val="FFFF66"/>
                </a:solidFill>
                <a:cs typeface="+mn-cs"/>
              </a:rPr>
              <a:t>x</a:t>
            </a:r>
          </a:p>
        </p:txBody>
      </p:sp>
      <p:sp>
        <p:nvSpPr>
          <p:cNvPr id="231486" name="Line 1086"/>
          <p:cNvSpPr>
            <a:spLocks noChangeShapeType="1"/>
          </p:cNvSpPr>
          <p:nvPr/>
        </p:nvSpPr>
        <p:spPr bwMode="auto">
          <a:xfrm>
            <a:off x="6388501" y="2361495"/>
            <a:ext cx="163282" cy="0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31487" name="Text Box 1087"/>
          <p:cNvSpPr txBox="1">
            <a:spLocks noChangeArrowheads="1"/>
          </p:cNvSpPr>
          <p:nvPr/>
        </p:nvSpPr>
        <p:spPr bwMode="auto">
          <a:xfrm>
            <a:off x="6278512" y="1909399"/>
            <a:ext cx="374188" cy="333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r>
              <a:rPr lang="en-US" b="0">
                <a:solidFill>
                  <a:srgbClr val="FFFF66"/>
                </a:solidFill>
                <a:cs typeface="+mn-cs"/>
              </a:rPr>
              <a:t>b2</a:t>
            </a:r>
            <a:endParaRPr lang="en-US">
              <a:solidFill>
                <a:srgbClr val="FFFF66"/>
              </a:solidFill>
              <a:cs typeface="+mn-cs"/>
            </a:endParaRPr>
          </a:p>
        </p:txBody>
      </p:sp>
      <p:sp>
        <p:nvSpPr>
          <p:cNvPr id="231488" name="Line 1088"/>
          <p:cNvSpPr>
            <a:spLocks noChangeShapeType="1"/>
          </p:cNvSpPr>
          <p:nvPr/>
        </p:nvSpPr>
        <p:spPr bwMode="auto">
          <a:xfrm>
            <a:off x="6715065" y="2531900"/>
            <a:ext cx="0" cy="569177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31489" name="Oval 1089"/>
          <p:cNvSpPr>
            <a:spLocks noChangeArrowheads="1"/>
          </p:cNvSpPr>
          <p:nvPr/>
        </p:nvSpPr>
        <p:spPr bwMode="auto">
          <a:xfrm>
            <a:off x="6551783" y="3101077"/>
            <a:ext cx="326564" cy="341970"/>
          </a:xfrm>
          <a:prstGeom prst="ellipse">
            <a:avLst/>
          </a:prstGeom>
          <a:noFill/>
          <a:ln w="9525">
            <a:solidFill>
              <a:srgbClr val="FFFF66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31490" name="Text Box 1090"/>
          <p:cNvSpPr txBox="1">
            <a:spLocks noChangeArrowheads="1"/>
          </p:cNvSpPr>
          <p:nvPr/>
        </p:nvSpPr>
        <p:spPr bwMode="auto">
          <a:xfrm>
            <a:off x="6585800" y="3104555"/>
            <a:ext cx="258530" cy="333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66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r>
              <a:rPr lang="en-US">
                <a:solidFill>
                  <a:srgbClr val="FFFF66"/>
                </a:solidFill>
                <a:cs typeface="+mn-cs"/>
              </a:rPr>
              <a:t>+</a:t>
            </a:r>
          </a:p>
        </p:txBody>
      </p:sp>
      <p:sp>
        <p:nvSpPr>
          <p:cNvPr id="231491" name="Line 1091"/>
          <p:cNvSpPr>
            <a:spLocks noChangeShapeType="1"/>
          </p:cNvSpPr>
          <p:nvPr/>
        </p:nvSpPr>
        <p:spPr bwMode="auto">
          <a:xfrm flipH="1">
            <a:off x="6877213" y="3273801"/>
            <a:ext cx="435418" cy="1159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31492" name="Line 1092"/>
          <p:cNvSpPr>
            <a:spLocks noChangeShapeType="1"/>
          </p:cNvSpPr>
          <p:nvPr/>
        </p:nvSpPr>
        <p:spPr bwMode="auto">
          <a:xfrm flipH="1">
            <a:off x="7639195" y="3273801"/>
            <a:ext cx="604370" cy="1159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31496" name="Oval 1096"/>
          <p:cNvSpPr>
            <a:spLocks noChangeArrowheads="1"/>
          </p:cNvSpPr>
          <p:nvPr/>
        </p:nvSpPr>
        <p:spPr bwMode="auto">
          <a:xfrm>
            <a:off x="5026684" y="1553519"/>
            <a:ext cx="108855" cy="111285"/>
          </a:xfrm>
          <a:prstGeom prst="ellipse">
            <a:avLst/>
          </a:prstGeom>
          <a:solidFill>
            <a:srgbClr val="FFFF66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31497" name="Oval 1097"/>
          <p:cNvSpPr>
            <a:spLocks noChangeArrowheads="1"/>
          </p:cNvSpPr>
          <p:nvPr/>
        </p:nvSpPr>
        <p:spPr bwMode="auto">
          <a:xfrm>
            <a:off x="5788667" y="1553519"/>
            <a:ext cx="108855" cy="111285"/>
          </a:xfrm>
          <a:prstGeom prst="ellipse">
            <a:avLst/>
          </a:prstGeom>
          <a:solidFill>
            <a:srgbClr val="FFFF66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8" name="Line 1056"/>
          <p:cNvSpPr>
            <a:spLocks noChangeShapeType="1"/>
          </p:cNvSpPr>
          <p:nvPr/>
        </p:nvSpPr>
        <p:spPr bwMode="auto">
          <a:xfrm flipH="1">
            <a:off x="5996259" y="3261683"/>
            <a:ext cx="565764" cy="0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9" name="Line 1065"/>
          <p:cNvSpPr>
            <a:spLocks noChangeShapeType="1"/>
          </p:cNvSpPr>
          <p:nvPr/>
        </p:nvSpPr>
        <p:spPr bwMode="auto">
          <a:xfrm>
            <a:off x="6433440" y="1605367"/>
            <a:ext cx="512568" cy="0"/>
          </a:xfrm>
          <a:prstGeom prst="line">
            <a:avLst/>
          </a:prstGeom>
          <a:noFill/>
          <a:ln w="12700">
            <a:solidFill>
              <a:srgbClr val="FFFF66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grpSp>
        <p:nvGrpSpPr>
          <p:cNvPr id="76" name="Group 75"/>
          <p:cNvGrpSpPr/>
          <p:nvPr/>
        </p:nvGrpSpPr>
        <p:grpSpPr>
          <a:xfrm>
            <a:off x="4427984" y="3717032"/>
            <a:ext cx="4392488" cy="2484276"/>
            <a:chOff x="2592388" y="1916113"/>
            <a:chExt cx="6172200" cy="3352800"/>
          </a:xfrm>
        </p:grpSpPr>
        <p:sp>
          <p:nvSpPr>
            <p:cNvPr id="80" name="Oval 1099"/>
            <p:cNvSpPr>
              <a:spLocks noChangeArrowheads="1"/>
            </p:cNvSpPr>
            <p:nvPr/>
          </p:nvSpPr>
          <p:spPr bwMode="auto">
            <a:xfrm>
              <a:off x="6783388" y="2601913"/>
              <a:ext cx="152400" cy="152400"/>
            </a:xfrm>
            <a:prstGeom prst="ellipse">
              <a:avLst/>
            </a:prstGeom>
            <a:solidFill>
              <a:srgbClr val="FFFF66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1" name="Oval 1098"/>
            <p:cNvSpPr>
              <a:spLocks noChangeArrowheads="1"/>
            </p:cNvSpPr>
            <p:nvPr/>
          </p:nvSpPr>
          <p:spPr bwMode="auto">
            <a:xfrm>
              <a:off x="5716588" y="2601913"/>
              <a:ext cx="152400" cy="152400"/>
            </a:xfrm>
            <a:prstGeom prst="ellipse">
              <a:avLst/>
            </a:prstGeom>
            <a:solidFill>
              <a:srgbClr val="FFFF66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2" name="Text Box 1028"/>
            <p:cNvSpPr txBox="1">
              <a:spLocks noChangeArrowheads="1"/>
            </p:cNvSpPr>
            <p:nvPr/>
          </p:nvSpPr>
          <p:spPr bwMode="auto">
            <a:xfrm>
              <a:off x="3117850" y="1998663"/>
              <a:ext cx="674688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 b="0">
                  <a:solidFill>
                    <a:srgbClr val="FFFF66"/>
                  </a:solidFill>
                  <a:cs typeface="+mn-cs"/>
                </a:rPr>
                <a:t>u[k]</a:t>
              </a:r>
              <a:endParaRPr lang="en-US">
                <a:solidFill>
                  <a:srgbClr val="FFFF66"/>
                </a:solidFill>
                <a:cs typeface="+mn-cs"/>
              </a:endParaRPr>
            </a:p>
          </p:txBody>
        </p:sp>
        <p:grpSp>
          <p:nvGrpSpPr>
            <p:cNvPr id="83" name="Group 1029"/>
            <p:cNvGrpSpPr>
              <a:grpSpLocks/>
            </p:cNvGrpSpPr>
            <p:nvPr/>
          </p:nvGrpSpPr>
          <p:grpSpPr bwMode="auto">
            <a:xfrm>
              <a:off x="3803650" y="2462213"/>
              <a:ext cx="457200" cy="468312"/>
              <a:chOff x="1008" y="2092"/>
              <a:chExt cx="288" cy="288"/>
            </a:xfrm>
          </p:grpSpPr>
          <p:sp>
            <p:nvSpPr>
              <p:cNvPr id="149" name="Rectangle 1030"/>
              <p:cNvSpPr>
                <a:spLocks noChangeArrowheads="1"/>
              </p:cNvSpPr>
              <p:nvPr/>
            </p:nvSpPr>
            <p:spPr bwMode="auto">
              <a:xfrm>
                <a:off x="1008" y="2092"/>
                <a:ext cx="288" cy="288"/>
              </a:xfrm>
              <a:prstGeom prst="rect">
                <a:avLst/>
              </a:prstGeom>
              <a:noFill/>
              <a:ln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graphicFrame>
            <p:nvGraphicFramePr>
              <p:cNvPr id="150" name="Object 1031"/>
              <p:cNvGraphicFramePr>
                <a:graphicFrameLocks noChangeAspect="1"/>
              </p:cNvGraphicFramePr>
              <p:nvPr/>
            </p:nvGraphicFramePr>
            <p:xfrm>
              <a:off x="1056" y="2112"/>
              <a:ext cx="208" cy="24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2866" name="Equation" r:id="rId8" imgW="139579" imgH="164957" progId="Equation.3">
                      <p:embed/>
                    </p:oleObj>
                  </mc:Choice>
                  <mc:Fallback>
                    <p:oleObj name="Equation" r:id="rId8" imgW="139579" imgH="164957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056" y="2112"/>
                            <a:ext cx="208" cy="244"/>
                          </a:xfrm>
                          <a:prstGeom prst="rect">
                            <a:avLst/>
                          </a:prstGeom>
                          <a:solidFill>
                            <a:srgbClr val="FFFF66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84" name="Group 1032"/>
            <p:cNvGrpSpPr>
              <a:grpSpLocks/>
            </p:cNvGrpSpPr>
            <p:nvPr/>
          </p:nvGrpSpPr>
          <p:grpSpPr bwMode="auto">
            <a:xfrm>
              <a:off x="4954588" y="4722813"/>
              <a:ext cx="457200" cy="468312"/>
              <a:chOff x="1008" y="2092"/>
              <a:chExt cx="288" cy="288"/>
            </a:xfrm>
          </p:grpSpPr>
          <p:sp>
            <p:nvSpPr>
              <p:cNvPr id="147" name="Rectangle 1033"/>
              <p:cNvSpPr>
                <a:spLocks noChangeArrowheads="1"/>
              </p:cNvSpPr>
              <p:nvPr/>
            </p:nvSpPr>
            <p:spPr bwMode="auto">
              <a:xfrm>
                <a:off x="1008" y="2092"/>
                <a:ext cx="288" cy="288"/>
              </a:xfrm>
              <a:prstGeom prst="rect">
                <a:avLst/>
              </a:prstGeom>
              <a:noFill/>
              <a:ln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graphicFrame>
            <p:nvGraphicFramePr>
              <p:cNvPr id="148" name="Object 1034"/>
              <p:cNvGraphicFramePr>
                <a:graphicFrameLocks noChangeAspect="1"/>
              </p:cNvGraphicFramePr>
              <p:nvPr/>
            </p:nvGraphicFramePr>
            <p:xfrm>
              <a:off x="1056" y="2112"/>
              <a:ext cx="208" cy="24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2867" name="Equation" r:id="rId9" imgW="139579" imgH="164957" progId="Equation.3">
                      <p:embed/>
                    </p:oleObj>
                  </mc:Choice>
                  <mc:Fallback>
                    <p:oleObj name="Equation" r:id="rId9" imgW="139579" imgH="164957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056" y="2112"/>
                            <a:ext cx="208" cy="244"/>
                          </a:xfrm>
                          <a:prstGeom prst="rect">
                            <a:avLst/>
                          </a:prstGeom>
                          <a:solidFill>
                            <a:srgbClr val="FFFF66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85" name="Line 1035"/>
            <p:cNvSpPr>
              <a:spLocks noChangeShapeType="1"/>
            </p:cNvSpPr>
            <p:nvPr/>
          </p:nvSpPr>
          <p:spPr bwMode="auto">
            <a:xfrm>
              <a:off x="2973388" y="2695575"/>
              <a:ext cx="830262" cy="0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6" name="Text Box 1036"/>
            <p:cNvSpPr txBox="1">
              <a:spLocks noChangeArrowheads="1"/>
            </p:cNvSpPr>
            <p:nvPr/>
          </p:nvSpPr>
          <p:spPr bwMode="auto">
            <a:xfrm>
              <a:off x="4184650" y="1998663"/>
              <a:ext cx="94615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 b="0">
                  <a:solidFill>
                    <a:srgbClr val="FFFF66"/>
                  </a:solidFill>
                  <a:cs typeface="+mn-cs"/>
                </a:rPr>
                <a:t>u[k-1]</a:t>
              </a:r>
              <a:endParaRPr lang="en-US">
                <a:solidFill>
                  <a:srgbClr val="FFFF66"/>
                </a:solidFill>
                <a:cs typeface="+mn-cs"/>
              </a:endParaRPr>
            </a:p>
          </p:txBody>
        </p:sp>
        <p:grpSp>
          <p:nvGrpSpPr>
            <p:cNvPr id="87" name="Group 1037"/>
            <p:cNvGrpSpPr>
              <a:grpSpLocks/>
            </p:cNvGrpSpPr>
            <p:nvPr/>
          </p:nvGrpSpPr>
          <p:grpSpPr bwMode="auto">
            <a:xfrm>
              <a:off x="2889250" y="2695575"/>
              <a:ext cx="839788" cy="2493963"/>
              <a:chOff x="479" y="2257"/>
              <a:chExt cx="529" cy="1535"/>
            </a:xfrm>
          </p:grpSpPr>
          <p:sp>
            <p:nvSpPr>
              <p:cNvPr id="138" name="Line 1038"/>
              <p:cNvSpPr>
                <a:spLocks noChangeShapeType="1"/>
              </p:cNvSpPr>
              <p:nvPr/>
            </p:nvSpPr>
            <p:spPr bwMode="auto">
              <a:xfrm>
                <a:off x="863" y="2257"/>
                <a:ext cx="0" cy="480"/>
              </a:xfrm>
              <a:prstGeom prst="line">
                <a:avLst/>
              </a:prstGeom>
              <a:noFill/>
              <a:ln w="9525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39" name="Oval 1039"/>
              <p:cNvSpPr>
                <a:spLocks noChangeArrowheads="1"/>
              </p:cNvSpPr>
              <p:nvPr/>
            </p:nvSpPr>
            <p:spPr bwMode="auto">
              <a:xfrm>
                <a:off x="719" y="2735"/>
                <a:ext cx="288" cy="288"/>
              </a:xfrm>
              <a:prstGeom prst="ellipse">
                <a:avLst/>
              </a:prstGeom>
              <a:noFill/>
              <a:ln w="9525">
                <a:solidFill>
                  <a:srgbClr val="FFFF66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40" name="Text Box 1040"/>
              <p:cNvSpPr txBox="1">
                <a:spLocks noChangeArrowheads="1"/>
              </p:cNvSpPr>
              <p:nvPr/>
            </p:nvSpPr>
            <p:spPr bwMode="auto">
              <a:xfrm>
                <a:off x="753" y="2739"/>
                <a:ext cx="223" cy="28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>
                    <a:solidFill>
                      <a:srgbClr val="FFFF66"/>
                    </a:solidFill>
                    <a:cs typeface="+mn-cs"/>
                  </a:rPr>
                  <a:t>x</a:t>
                </a:r>
              </a:p>
            </p:txBody>
          </p:sp>
          <p:sp>
            <p:nvSpPr>
              <p:cNvPr id="141" name="Line 1041"/>
              <p:cNvSpPr>
                <a:spLocks noChangeShapeType="1"/>
              </p:cNvSpPr>
              <p:nvPr/>
            </p:nvSpPr>
            <p:spPr bwMode="auto">
              <a:xfrm>
                <a:off x="576" y="2880"/>
                <a:ext cx="144" cy="0"/>
              </a:xfrm>
              <a:prstGeom prst="line">
                <a:avLst/>
              </a:prstGeom>
              <a:noFill/>
              <a:ln w="9525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42" name="Text Box 1042"/>
              <p:cNvSpPr txBox="1">
                <a:spLocks noChangeArrowheads="1"/>
              </p:cNvSpPr>
              <p:nvPr/>
            </p:nvSpPr>
            <p:spPr bwMode="auto">
              <a:xfrm>
                <a:off x="479" y="2499"/>
                <a:ext cx="330" cy="2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 b="0">
                    <a:solidFill>
                      <a:srgbClr val="FFFF66"/>
                    </a:solidFill>
                    <a:cs typeface="+mn-cs"/>
                  </a:rPr>
                  <a:t>bo</a:t>
                </a:r>
                <a:endParaRPr lang="en-US">
                  <a:solidFill>
                    <a:srgbClr val="FFFF66"/>
                  </a:solidFill>
                  <a:cs typeface="+mn-cs"/>
                </a:endParaRPr>
              </a:p>
            </p:txBody>
          </p:sp>
          <p:sp>
            <p:nvSpPr>
              <p:cNvPr id="143" name="Line 1043"/>
              <p:cNvSpPr>
                <a:spLocks noChangeShapeType="1"/>
              </p:cNvSpPr>
              <p:nvPr/>
            </p:nvSpPr>
            <p:spPr bwMode="auto">
              <a:xfrm>
                <a:off x="864" y="3024"/>
                <a:ext cx="0" cy="480"/>
              </a:xfrm>
              <a:prstGeom prst="line">
                <a:avLst/>
              </a:prstGeom>
              <a:noFill/>
              <a:ln w="9525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44" name="Oval 1044"/>
              <p:cNvSpPr>
                <a:spLocks noChangeArrowheads="1"/>
              </p:cNvSpPr>
              <p:nvPr/>
            </p:nvSpPr>
            <p:spPr bwMode="auto">
              <a:xfrm>
                <a:off x="720" y="3504"/>
                <a:ext cx="288" cy="288"/>
              </a:xfrm>
              <a:prstGeom prst="ellipse">
                <a:avLst/>
              </a:prstGeom>
              <a:noFill/>
              <a:ln w="9525">
                <a:solidFill>
                  <a:srgbClr val="FFFF66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45" name="Line 1045"/>
              <p:cNvSpPr>
                <a:spLocks noChangeShapeType="1"/>
              </p:cNvSpPr>
              <p:nvPr/>
            </p:nvSpPr>
            <p:spPr bwMode="auto">
              <a:xfrm flipH="1">
                <a:off x="528" y="3648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46" name="Text Box 1046"/>
              <p:cNvSpPr txBox="1">
                <a:spLocks noChangeArrowheads="1"/>
              </p:cNvSpPr>
              <p:nvPr/>
            </p:nvSpPr>
            <p:spPr bwMode="auto">
              <a:xfrm>
                <a:off x="750" y="3507"/>
                <a:ext cx="228" cy="28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>
                    <a:solidFill>
                      <a:srgbClr val="FFFF66"/>
                    </a:solidFill>
                    <a:cs typeface="+mn-cs"/>
                  </a:rPr>
                  <a:t>+</a:t>
                </a:r>
              </a:p>
            </p:txBody>
          </p:sp>
        </p:grpSp>
        <p:sp>
          <p:nvSpPr>
            <p:cNvPr id="88" name="Line 1047"/>
            <p:cNvSpPr>
              <a:spLocks noChangeShapeType="1"/>
            </p:cNvSpPr>
            <p:nvPr/>
          </p:nvSpPr>
          <p:spPr bwMode="auto">
            <a:xfrm>
              <a:off x="4565650" y="2695575"/>
              <a:ext cx="0" cy="779463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9" name="Oval 1048"/>
            <p:cNvSpPr>
              <a:spLocks noChangeArrowheads="1"/>
            </p:cNvSpPr>
            <p:nvPr/>
          </p:nvSpPr>
          <p:spPr bwMode="auto">
            <a:xfrm>
              <a:off x="4337050" y="3471863"/>
              <a:ext cx="457200" cy="468312"/>
            </a:xfrm>
            <a:prstGeom prst="ellips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90" name="Text Box 1049"/>
            <p:cNvSpPr txBox="1">
              <a:spLocks noChangeArrowheads="1"/>
            </p:cNvSpPr>
            <p:nvPr/>
          </p:nvSpPr>
          <p:spPr bwMode="auto">
            <a:xfrm>
              <a:off x="4391025" y="3478213"/>
              <a:ext cx="354013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>
                  <a:solidFill>
                    <a:srgbClr val="FFFF66"/>
                  </a:solidFill>
                  <a:cs typeface="+mn-cs"/>
                </a:rPr>
                <a:t>x</a:t>
              </a:r>
            </a:p>
          </p:txBody>
        </p:sp>
        <p:sp>
          <p:nvSpPr>
            <p:cNvPr id="91" name="Line 1050"/>
            <p:cNvSpPr>
              <a:spLocks noChangeShapeType="1"/>
            </p:cNvSpPr>
            <p:nvPr/>
          </p:nvSpPr>
          <p:spPr bwMode="auto">
            <a:xfrm>
              <a:off x="4110038" y="3708400"/>
              <a:ext cx="228600" cy="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92" name="Text Box 1051"/>
            <p:cNvSpPr txBox="1">
              <a:spLocks noChangeArrowheads="1"/>
            </p:cNvSpPr>
            <p:nvPr/>
          </p:nvSpPr>
          <p:spPr bwMode="auto">
            <a:xfrm>
              <a:off x="3956050" y="3089275"/>
              <a:ext cx="523875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 b="0">
                  <a:solidFill>
                    <a:srgbClr val="FFFF66"/>
                  </a:solidFill>
                  <a:cs typeface="+mn-cs"/>
                </a:rPr>
                <a:t>b1</a:t>
              </a:r>
              <a:endParaRPr lang="en-US">
                <a:solidFill>
                  <a:srgbClr val="FFFF66"/>
                </a:solidFill>
                <a:cs typeface="+mn-cs"/>
              </a:endParaRPr>
            </a:p>
          </p:txBody>
        </p:sp>
        <p:sp>
          <p:nvSpPr>
            <p:cNvPr id="93" name="Line 1052"/>
            <p:cNvSpPr>
              <a:spLocks noChangeShapeType="1"/>
            </p:cNvSpPr>
            <p:nvPr/>
          </p:nvSpPr>
          <p:spPr bwMode="auto">
            <a:xfrm>
              <a:off x="4567238" y="3941763"/>
              <a:ext cx="0" cy="779462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94" name="Oval 1053"/>
            <p:cNvSpPr>
              <a:spLocks noChangeArrowheads="1"/>
            </p:cNvSpPr>
            <p:nvPr/>
          </p:nvSpPr>
          <p:spPr bwMode="auto">
            <a:xfrm>
              <a:off x="4338638" y="4721225"/>
              <a:ext cx="457200" cy="468313"/>
            </a:xfrm>
            <a:prstGeom prst="ellips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95" name="Text Box 1054"/>
            <p:cNvSpPr txBox="1">
              <a:spLocks noChangeArrowheads="1"/>
            </p:cNvSpPr>
            <p:nvPr/>
          </p:nvSpPr>
          <p:spPr bwMode="auto">
            <a:xfrm>
              <a:off x="4386263" y="4725988"/>
              <a:ext cx="36195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>
                  <a:solidFill>
                    <a:srgbClr val="FFFF66"/>
                  </a:solidFill>
                  <a:cs typeface="+mn-cs"/>
                </a:rPr>
                <a:t>+</a:t>
              </a:r>
            </a:p>
          </p:txBody>
        </p:sp>
        <p:sp>
          <p:nvSpPr>
            <p:cNvPr id="96" name="Line 1055"/>
            <p:cNvSpPr>
              <a:spLocks noChangeShapeType="1"/>
            </p:cNvSpPr>
            <p:nvPr/>
          </p:nvSpPr>
          <p:spPr bwMode="auto">
            <a:xfrm flipH="1">
              <a:off x="4794250" y="4957763"/>
              <a:ext cx="160338" cy="1587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97" name="Line 1056"/>
            <p:cNvSpPr>
              <a:spLocks noChangeShapeType="1"/>
            </p:cNvSpPr>
            <p:nvPr/>
          </p:nvSpPr>
          <p:spPr bwMode="auto">
            <a:xfrm flipH="1">
              <a:off x="3727450" y="4957763"/>
              <a:ext cx="609600" cy="1587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98" name="Text Box 1057"/>
            <p:cNvSpPr txBox="1">
              <a:spLocks noChangeArrowheads="1"/>
            </p:cNvSpPr>
            <p:nvPr/>
          </p:nvSpPr>
          <p:spPr bwMode="auto">
            <a:xfrm>
              <a:off x="2592388" y="4338638"/>
              <a:ext cx="657225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 b="0">
                  <a:solidFill>
                    <a:srgbClr val="FFFF66"/>
                  </a:solidFill>
                  <a:cs typeface="+mn-cs"/>
                </a:rPr>
                <a:t>y[k]</a:t>
              </a:r>
              <a:endParaRPr lang="en-US">
                <a:solidFill>
                  <a:srgbClr val="FFFF66"/>
                </a:solidFill>
                <a:cs typeface="+mn-cs"/>
              </a:endParaRPr>
            </a:p>
          </p:txBody>
        </p:sp>
        <p:grpSp>
          <p:nvGrpSpPr>
            <p:cNvPr id="99" name="Group 1058"/>
            <p:cNvGrpSpPr>
              <a:grpSpLocks/>
            </p:cNvGrpSpPr>
            <p:nvPr/>
          </p:nvGrpSpPr>
          <p:grpSpPr bwMode="auto">
            <a:xfrm>
              <a:off x="6097588" y="2462213"/>
              <a:ext cx="457200" cy="468312"/>
              <a:chOff x="1008" y="2092"/>
              <a:chExt cx="288" cy="288"/>
            </a:xfrm>
          </p:grpSpPr>
          <p:sp>
            <p:nvSpPr>
              <p:cNvPr id="136" name="Rectangle 1059"/>
              <p:cNvSpPr>
                <a:spLocks noChangeArrowheads="1"/>
              </p:cNvSpPr>
              <p:nvPr/>
            </p:nvSpPr>
            <p:spPr bwMode="auto">
              <a:xfrm>
                <a:off x="1008" y="2092"/>
                <a:ext cx="288" cy="288"/>
              </a:xfrm>
              <a:prstGeom prst="rect">
                <a:avLst/>
              </a:prstGeom>
              <a:noFill/>
              <a:ln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graphicFrame>
            <p:nvGraphicFramePr>
              <p:cNvPr id="137" name="Object 1060"/>
              <p:cNvGraphicFramePr>
                <a:graphicFrameLocks noChangeAspect="1"/>
              </p:cNvGraphicFramePr>
              <p:nvPr/>
            </p:nvGraphicFramePr>
            <p:xfrm>
              <a:off x="1056" y="2112"/>
              <a:ext cx="208" cy="24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2868" name="Equation" r:id="rId10" imgW="139579" imgH="164957" progId="Equation.3">
                      <p:embed/>
                    </p:oleObj>
                  </mc:Choice>
                  <mc:Fallback>
                    <p:oleObj name="Equation" r:id="rId10" imgW="139579" imgH="164957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056" y="2112"/>
                            <a:ext cx="208" cy="244"/>
                          </a:xfrm>
                          <a:prstGeom prst="rect">
                            <a:avLst/>
                          </a:prstGeom>
                          <a:solidFill>
                            <a:srgbClr val="FFFF66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100" name="Group 1061"/>
            <p:cNvGrpSpPr>
              <a:grpSpLocks/>
            </p:cNvGrpSpPr>
            <p:nvPr/>
          </p:nvGrpSpPr>
          <p:grpSpPr bwMode="auto">
            <a:xfrm>
              <a:off x="7164388" y="2462213"/>
              <a:ext cx="457200" cy="468312"/>
              <a:chOff x="1008" y="2092"/>
              <a:chExt cx="288" cy="288"/>
            </a:xfrm>
          </p:grpSpPr>
          <p:sp>
            <p:nvSpPr>
              <p:cNvPr id="134" name="Rectangle 1062"/>
              <p:cNvSpPr>
                <a:spLocks noChangeArrowheads="1"/>
              </p:cNvSpPr>
              <p:nvPr/>
            </p:nvSpPr>
            <p:spPr bwMode="auto">
              <a:xfrm>
                <a:off x="1008" y="2092"/>
                <a:ext cx="288" cy="288"/>
              </a:xfrm>
              <a:prstGeom prst="rect">
                <a:avLst/>
              </a:prstGeom>
              <a:noFill/>
              <a:ln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graphicFrame>
            <p:nvGraphicFramePr>
              <p:cNvPr id="135" name="Object 1063"/>
              <p:cNvGraphicFramePr>
                <a:graphicFrameLocks noChangeAspect="1"/>
              </p:cNvGraphicFramePr>
              <p:nvPr/>
            </p:nvGraphicFramePr>
            <p:xfrm>
              <a:off x="1056" y="2112"/>
              <a:ext cx="208" cy="24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2869" name="Equation" r:id="rId11" imgW="139579" imgH="164957" progId="Equation.3">
                      <p:embed/>
                    </p:oleObj>
                  </mc:Choice>
                  <mc:Fallback>
                    <p:oleObj name="Equation" r:id="rId11" imgW="139579" imgH="164957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056" y="2112"/>
                            <a:ext cx="208" cy="244"/>
                          </a:xfrm>
                          <a:prstGeom prst="rect">
                            <a:avLst/>
                          </a:prstGeom>
                          <a:solidFill>
                            <a:srgbClr val="FFFF66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101" name="Line 1064"/>
            <p:cNvSpPr>
              <a:spLocks noChangeShapeType="1"/>
            </p:cNvSpPr>
            <p:nvPr/>
          </p:nvSpPr>
          <p:spPr bwMode="auto">
            <a:xfrm>
              <a:off x="4268788" y="2695575"/>
              <a:ext cx="1828800" cy="0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2" name="Line 1065"/>
            <p:cNvSpPr>
              <a:spLocks noChangeShapeType="1"/>
            </p:cNvSpPr>
            <p:nvPr/>
          </p:nvSpPr>
          <p:spPr bwMode="auto">
            <a:xfrm>
              <a:off x="6554788" y="2695575"/>
              <a:ext cx="609600" cy="0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3" name="Line 1066"/>
            <p:cNvSpPr>
              <a:spLocks noChangeShapeType="1"/>
            </p:cNvSpPr>
            <p:nvPr/>
          </p:nvSpPr>
          <p:spPr bwMode="auto">
            <a:xfrm>
              <a:off x="7621588" y="2695575"/>
              <a:ext cx="312737" cy="0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4" name="Text Box 1067"/>
            <p:cNvSpPr txBox="1">
              <a:spLocks noChangeArrowheads="1"/>
            </p:cNvSpPr>
            <p:nvPr/>
          </p:nvSpPr>
          <p:spPr bwMode="auto">
            <a:xfrm>
              <a:off x="7693025" y="1997075"/>
              <a:ext cx="955675" cy="4619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 b="0" dirty="0">
                  <a:solidFill>
                    <a:srgbClr val="FFFF66"/>
                  </a:solidFill>
                  <a:cs typeface="+mn-cs"/>
                </a:rPr>
                <a:t>u[k-4]</a:t>
              </a:r>
              <a:endParaRPr lang="en-US" dirty="0">
                <a:solidFill>
                  <a:srgbClr val="FFFF66"/>
                </a:solidFill>
                <a:cs typeface="+mn-cs"/>
              </a:endParaRPr>
            </a:p>
          </p:txBody>
        </p:sp>
        <p:sp>
          <p:nvSpPr>
            <p:cNvPr id="105" name="Text Box 1068"/>
            <p:cNvSpPr txBox="1">
              <a:spLocks noChangeArrowheads="1"/>
            </p:cNvSpPr>
            <p:nvPr/>
          </p:nvSpPr>
          <p:spPr bwMode="auto">
            <a:xfrm>
              <a:off x="6473825" y="1997075"/>
              <a:ext cx="955675" cy="4619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 b="0" dirty="0">
                  <a:solidFill>
                    <a:srgbClr val="FFFF66"/>
                  </a:solidFill>
                  <a:cs typeface="+mn-cs"/>
                </a:rPr>
                <a:t>u[k-3]</a:t>
              </a:r>
              <a:endParaRPr lang="en-US" dirty="0">
                <a:solidFill>
                  <a:srgbClr val="FFFF66"/>
                </a:solidFill>
                <a:cs typeface="+mn-cs"/>
              </a:endParaRPr>
            </a:p>
          </p:txBody>
        </p:sp>
        <p:sp>
          <p:nvSpPr>
            <p:cNvPr id="106" name="Line 1069"/>
            <p:cNvSpPr>
              <a:spLocks noChangeShapeType="1"/>
            </p:cNvSpPr>
            <p:nvPr/>
          </p:nvSpPr>
          <p:spPr bwMode="auto">
            <a:xfrm>
              <a:off x="7926388" y="2695575"/>
              <a:ext cx="0" cy="779463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7" name="Oval 1070"/>
            <p:cNvSpPr>
              <a:spLocks noChangeArrowheads="1"/>
            </p:cNvSpPr>
            <p:nvPr/>
          </p:nvSpPr>
          <p:spPr bwMode="auto">
            <a:xfrm>
              <a:off x="7697788" y="3471863"/>
              <a:ext cx="457200" cy="468312"/>
            </a:xfrm>
            <a:prstGeom prst="ellips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8" name="Text Box 1071"/>
            <p:cNvSpPr txBox="1">
              <a:spLocks noChangeArrowheads="1"/>
            </p:cNvSpPr>
            <p:nvPr/>
          </p:nvSpPr>
          <p:spPr bwMode="auto">
            <a:xfrm>
              <a:off x="7751763" y="3478213"/>
              <a:ext cx="354012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>
                  <a:solidFill>
                    <a:srgbClr val="FFFF66"/>
                  </a:solidFill>
                  <a:cs typeface="+mn-cs"/>
                </a:rPr>
                <a:t>x</a:t>
              </a:r>
            </a:p>
          </p:txBody>
        </p:sp>
        <p:sp>
          <p:nvSpPr>
            <p:cNvPr id="109" name="Line 1072"/>
            <p:cNvSpPr>
              <a:spLocks noChangeShapeType="1"/>
            </p:cNvSpPr>
            <p:nvPr/>
          </p:nvSpPr>
          <p:spPr bwMode="auto">
            <a:xfrm>
              <a:off x="7470775" y="3708400"/>
              <a:ext cx="228600" cy="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10" name="Text Box 1073"/>
            <p:cNvSpPr txBox="1">
              <a:spLocks noChangeArrowheads="1"/>
            </p:cNvSpPr>
            <p:nvPr/>
          </p:nvSpPr>
          <p:spPr bwMode="auto">
            <a:xfrm>
              <a:off x="7316788" y="3089275"/>
              <a:ext cx="523875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 b="0">
                  <a:solidFill>
                    <a:srgbClr val="FFFF66"/>
                  </a:solidFill>
                  <a:cs typeface="+mn-cs"/>
                </a:rPr>
                <a:t>b4</a:t>
              </a:r>
              <a:endParaRPr lang="en-US">
                <a:solidFill>
                  <a:srgbClr val="FFFF66"/>
                </a:solidFill>
                <a:cs typeface="+mn-cs"/>
              </a:endParaRPr>
            </a:p>
          </p:txBody>
        </p:sp>
        <p:sp>
          <p:nvSpPr>
            <p:cNvPr id="111" name="Line 1074"/>
            <p:cNvSpPr>
              <a:spLocks noChangeShapeType="1"/>
            </p:cNvSpPr>
            <p:nvPr/>
          </p:nvSpPr>
          <p:spPr bwMode="auto">
            <a:xfrm>
              <a:off x="7927975" y="3941763"/>
              <a:ext cx="6350" cy="101600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12" name="Line 1075"/>
            <p:cNvSpPr>
              <a:spLocks noChangeShapeType="1"/>
            </p:cNvSpPr>
            <p:nvPr/>
          </p:nvSpPr>
          <p:spPr bwMode="auto">
            <a:xfrm>
              <a:off x="6859588" y="2695575"/>
              <a:ext cx="0" cy="779463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13" name="Oval 1076"/>
            <p:cNvSpPr>
              <a:spLocks noChangeArrowheads="1"/>
            </p:cNvSpPr>
            <p:nvPr/>
          </p:nvSpPr>
          <p:spPr bwMode="auto">
            <a:xfrm>
              <a:off x="6630988" y="3471863"/>
              <a:ext cx="457200" cy="468312"/>
            </a:xfrm>
            <a:prstGeom prst="ellips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14" name="Text Box 1077"/>
            <p:cNvSpPr txBox="1">
              <a:spLocks noChangeArrowheads="1"/>
            </p:cNvSpPr>
            <p:nvPr/>
          </p:nvSpPr>
          <p:spPr bwMode="auto">
            <a:xfrm>
              <a:off x="6684963" y="3478213"/>
              <a:ext cx="354012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>
                  <a:solidFill>
                    <a:srgbClr val="FFFF66"/>
                  </a:solidFill>
                  <a:cs typeface="+mn-cs"/>
                </a:rPr>
                <a:t>x</a:t>
              </a:r>
            </a:p>
          </p:txBody>
        </p:sp>
        <p:sp>
          <p:nvSpPr>
            <p:cNvPr id="115" name="Line 1078"/>
            <p:cNvSpPr>
              <a:spLocks noChangeShapeType="1"/>
            </p:cNvSpPr>
            <p:nvPr/>
          </p:nvSpPr>
          <p:spPr bwMode="auto">
            <a:xfrm>
              <a:off x="6403975" y="3708400"/>
              <a:ext cx="228600" cy="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16" name="Text Box 1079"/>
            <p:cNvSpPr txBox="1">
              <a:spLocks noChangeArrowheads="1"/>
            </p:cNvSpPr>
            <p:nvPr/>
          </p:nvSpPr>
          <p:spPr bwMode="auto">
            <a:xfrm>
              <a:off x="6249988" y="3089275"/>
              <a:ext cx="523875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 b="0">
                  <a:solidFill>
                    <a:srgbClr val="FFFF66"/>
                  </a:solidFill>
                  <a:cs typeface="+mn-cs"/>
                </a:rPr>
                <a:t>b3</a:t>
              </a:r>
              <a:endParaRPr lang="en-US">
                <a:solidFill>
                  <a:srgbClr val="FFFF66"/>
                </a:solidFill>
                <a:cs typeface="+mn-cs"/>
              </a:endParaRPr>
            </a:p>
          </p:txBody>
        </p:sp>
        <p:sp>
          <p:nvSpPr>
            <p:cNvPr id="117" name="Line 1080"/>
            <p:cNvSpPr>
              <a:spLocks noChangeShapeType="1"/>
            </p:cNvSpPr>
            <p:nvPr/>
          </p:nvSpPr>
          <p:spPr bwMode="auto">
            <a:xfrm>
              <a:off x="6861175" y="3941763"/>
              <a:ext cx="0" cy="779462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18" name="Oval 1081"/>
            <p:cNvSpPr>
              <a:spLocks noChangeArrowheads="1"/>
            </p:cNvSpPr>
            <p:nvPr/>
          </p:nvSpPr>
          <p:spPr bwMode="auto">
            <a:xfrm>
              <a:off x="6632575" y="4721225"/>
              <a:ext cx="457200" cy="468313"/>
            </a:xfrm>
            <a:prstGeom prst="ellips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19" name="Text Box 1082"/>
            <p:cNvSpPr txBox="1">
              <a:spLocks noChangeArrowheads="1"/>
            </p:cNvSpPr>
            <p:nvPr/>
          </p:nvSpPr>
          <p:spPr bwMode="auto">
            <a:xfrm>
              <a:off x="6680200" y="4725988"/>
              <a:ext cx="36195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>
                  <a:solidFill>
                    <a:srgbClr val="FFFF66"/>
                  </a:solidFill>
                  <a:cs typeface="+mn-cs"/>
                </a:rPr>
                <a:t>+</a:t>
              </a:r>
            </a:p>
          </p:txBody>
        </p:sp>
        <p:sp>
          <p:nvSpPr>
            <p:cNvPr id="120" name="Line 1083"/>
            <p:cNvSpPr>
              <a:spLocks noChangeShapeType="1"/>
            </p:cNvSpPr>
            <p:nvPr/>
          </p:nvSpPr>
          <p:spPr bwMode="auto">
            <a:xfrm>
              <a:off x="5792788" y="2695575"/>
              <a:ext cx="0" cy="779463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21" name="Oval 1084"/>
            <p:cNvSpPr>
              <a:spLocks noChangeArrowheads="1"/>
            </p:cNvSpPr>
            <p:nvPr/>
          </p:nvSpPr>
          <p:spPr bwMode="auto">
            <a:xfrm>
              <a:off x="5564188" y="3471863"/>
              <a:ext cx="457200" cy="468312"/>
            </a:xfrm>
            <a:prstGeom prst="ellips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22" name="Text Box 1085"/>
            <p:cNvSpPr txBox="1">
              <a:spLocks noChangeArrowheads="1"/>
            </p:cNvSpPr>
            <p:nvPr/>
          </p:nvSpPr>
          <p:spPr bwMode="auto">
            <a:xfrm>
              <a:off x="5618163" y="3478213"/>
              <a:ext cx="354012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>
                  <a:solidFill>
                    <a:srgbClr val="FFFF66"/>
                  </a:solidFill>
                  <a:cs typeface="+mn-cs"/>
                </a:rPr>
                <a:t>x</a:t>
              </a:r>
            </a:p>
          </p:txBody>
        </p:sp>
        <p:sp>
          <p:nvSpPr>
            <p:cNvPr id="123" name="Line 1086"/>
            <p:cNvSpPr>
              <a:spLocks noChangeShapeType="1"/>
            </p:cNvSpPr>
            <p:nvPr/>
          </p:nvSpPr>
          <p:spPr bwMode="auto">
            <a:xfrm>
              <a:off x="5337175" y="3708400"/>
              <a:ext cx="228600" cy="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24" name="Text Box 1087"/>
            <p:cNvSpPr txBox="1">
              <a:spLocks noChangeArrowheads="1"/>
            </p:cNvSpPr>
            <p:nvPr/>
          </p:nvSpPr>
          <p:spPr bwMode="auto">
            <a:xfrm>
              <a:off x="5183188" y="3089275"/>
              <a:ext cx="523875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 b="0">
                  <a:solidFill>
                    <a:srgbClr val="FFFF66"/>
                  </a:solidFill>
                  <a:cs typeface="+mn-cs"/>
                </a:rPr>
                <a:t>b2</a:t>
              </a:r>
              <a:endParaRPr lang="en-US">
                <a:solidFill>
                  <a:srgbClr val="FFFF66"/>
                </a:solidFill>
                <a:cs typeface="+mn-cs"/>
              </a:endParaRPr>
            </a:p>
          </p:txBody>
        </p:sp>
        <p:sp>
          <p:nvSpPr>
            <p:cNvPr id="125" name="Line 1088"/>
            <p:cNvSpPr>
              <a:spLocks noChangeShapeType="1"/>
            </p:cNvSpPr>
            <p:nvPr/>
          </p:nvSpPr>
          <p:spPr bwMode="auto">
            <a:xfrm>
              <a:off x="5794375" y="3941763"/>
              <a:ext cx="0" cy="779462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26" name="Oval 1089"/>
            <p:cNvSpPr>
              <a:spLocks noChangeArrowheads="1"/>
            </p:cNvSpPr>
            <p:nvPr/>
          </p:nvSpPr>
          <p:spPr bwMode="auto">
            <a:xfrm>
              <a:off x="5565775" y="4721225"/>
              <a:ext cx="457200" cy="468313"/>
            </a:xfrm>
            <a:prstGeom prst="ellips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27" name="Text Box 1090"/>
            <p:cNvSpPr txBox="1">
              <a:spLocks noChangeArrowheads="1"/>
            </p:cNvSpPr>
            <p:nvPr/>
          </p:nvSpPr>
          <p:spPr bwMode="auto">
            <a:xfrm>
              <a:off x="5613400" y="4725988"/>
              <a:ext cx="36195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>
                  <a:solidFill>
                    <a:srgbClr val="FFFF66"/>
                  </a:solidFill>
                  <a:cs typeface="+mn-cs"/>
                </a:rPr>
                <a:t>+</a:t>
              </a:r>
            </a:p>
          </p:txBody>
        </p:sp>
        <p:sp>
          <p:nvSpPr>
            <p:cNvPr id="128" name="Line 1091"/>
            <p:cNvSpPr>
              <a:spLocks noChangeShapeType="1"/>
            </p:cNvSpPr>
            <p:nvPr/>
          </p:nvSpPr>
          <p:spPr bwMode="auto">
            <a:xfrm flipH="1">
              <a:off x="6021388" y="4957763"/>
              <a:ext cx="609600" cy="1587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29" name="Line 1092"/>
            <p:cNvSpPr>
              <a:spLocks noChangeShapeType="1"/>
            </p:cNvSpPr>
            <p:nvPr/>
          </p:nvSpPr>
          <p:spPr bwMode="auto">
            <a:xfrm flipH="1">
              <a:off x="7088188" y="4957763"/>
              <a:ext cx="846137" cy="1587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30" name="Line 1094"/>
            <p:cNvSpPr>
              <a:spLocks noChangeShapeType="1"/>
            </p:cNvSpPr>
            <p:nvPr/>
          </p:nvSpPr>
          <p:spPr bwMode="auto">
            <a:xfrm flipH="1">
              <a:off x="5411788" y="4957763"/>
              <a:ext cx="160337" cy="1587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31" name="Oval 1096"/>
            <p:cNvSpPr>
              <a:spLocks noChangeArrowheads="1"/>
            </p:cNvSpPr>
            <p:nvPr/>
          </p:nvSpPr>
          <p:spPr bwMode="auto">
            <a:xfrm>
              <a:off x="3430588" y="2601913"/>
              <a:ext cx="152400" cy="152400"/>
            </a:xfrm>
            <a:prstGeom prst="ellipse">
              <a:avLst/>
            </a:prstGeom>
            <a:solidFill>
              <a:srgbClr val="FFFF66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32" name="Oval 1097"/>
            <p:cNvSpPr>
              <a:spLocks noChangeArrowheads="1"/>
            </p:cNvSpPr>
            <p:nvPr/>
          </p:nvSpPr>
          <p:spPr bwMode="auto">
            <a:xfrm>
              <a:off x="4497388" y="2601913"/>
              <a:ext cx="152400" cy="152400"/>
            </a:xfrm>
            <a:prstGeom prst="ellipse">
              <a:avLst/>
            </a:prstGeom>
            <a:solidFill>
              <a:srgbClr val="FFFF66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33" name="Rectangle 1093"/>
            <p:cNvSpPr>
              <a:spLocks noChangeArrowheads="1"/>
            </p:cNvSpPr>
            <p:nvPr/>
          </p:nvSpPr>
          <p:spPr bwMode="auto">
            <a:xfrm>
              <a:off x="5183188" y="1916113"/>
              <a:ext cx="3581400" cy="3352800"/>
            </a:xfrm>
            <a:prstGeom prst="rect">
              <a:avLst/>
            </a:prstGeom>
            <a:solidFill>
              <a:srgbClr val="FF0000">
                <a:alpha val="50000"/>
              </a:srgbClr>
            </a:solidFill>
            <a:ln w="9525">
              <a:solidFill>
                <a:srgbClr val="FFFF66">
                  <a:alpha val="50000"/>
                </a:srgbClr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231493" name="Rectangle 1093"/>
          <p:cNvSpPr>
            <a:spLocks noChangeArrowheads="1"/>
          </p:cNvSpPr>
          <p:nvPr/>
        </p:nvSpPr>
        <p:spPr bwMode="auto">
          <a:xfrm>
            <a:off x="6278512" y="1052736"/>
            <a:ext cx="2558084" cy="2448272"/>
          </a:xfrm>
          <a:prstGeom prst="rect">
            <a:avLst/>
          </a:prstGeom>
          <a:solidFill>
            <a:srgbClr val="FF0000">
              <a:alpha val="50000"/>
            </a:srgbClr>
          </a:solidFill>
          <a:ln w="9525">
            <a:solidFill>
              <a:srgbClr val="FFFF66">
                <a:alpha val="50000"/>
              </a:srgbClr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" name="Curved Right Arrow 2"/>
          <p:cNvSpPr/>
          <p:nvPr/>
        </p:nvSpPr>
        <p:spPr bwMode="auto">
          <a:xfrm flipH="1">
            <a:off x="6408204" y="1448780"/>
            <a:ext cx="2556284" cy="4896544"/>
          </a:xfrm>
          <a:prstGeom prst="curvedRightArrow">
            <a:avLst/>
          </a:prstGeom>
          <a:solidFill>
            <a:schemeClr val="bg1">
              <a:alpha val="50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0"/>
            </a:endParaRPr>
          </a:p>
        </p:txBody>
      </p:sp>
    </p:spTree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  <a:defRPr/>
            </a:pPr>
            <a:r>
              <a:rPr lang="en-US" b="0" dirty="0" smtClean="0">
                <a:cs typeface="+mn-cs"/>
              </a:rPr>
              <a:t> </a:t>
            </a:r>
            <a:r>
              <a:rPr lang="en-US" dirty="0" smtClean="0">
                <a:cs typeface="+mn-cs"/>
              </a:rPr>
              <a:t>`</a:t>
            </a:r>
            <a:r>
              <a:rPr lang="en-US" sz="2400" dirty="0" smtClean="0">
                <a:cs typeface="+mn-cs"/>
              </a:rPr>
              <a:t>Retiming</a:t>
            </a:r>
            <a:r>
              <a:rPr lang="ja-JP" altLang="en-US" sz="2400" dirty="0" smtClean="0">
                <a:latin typeface="Arial"/>
                <a:cs typeface="+mn-cs"/>
              </a:rPr>
              <a:t>’</a:t>
            </a:r>
            <a:r>
              <a:rPr lang="en-US" sz="2400" b="0" dirty="0" smtClean="0">
                <a:cs typeface="+mn-cs"/>
              </a:rPr>
              <a:t> :</a:t>
            </a:r>
            <a:r>
              <a:rPr lang="en-US" sz="2400" dirty="0" smtClean="0">
                <a:cs typeface="+mn-cs"/>
              </a:rPr>
              <a:t> </a:t>
            </a:r>
            <a:r>
              <a:rPr lang="en-US" sz="2400" b="0" dirty="0" smtClean="0">
                <a:cs typeface="+mn-cs"/>
              </a:rPr>
              <a:t>repeated application results in...</a:t>
            </a:r>
            <a:r>
              <a:rPr lang="en-US" b="0" dirty="0" smtClean="0">
                <a:cs typeface="+mn-cs"/>
              </a:rPr>
              <a:t>                            </a:t>
            </a:r>
          </a:p>
          <a:p>
            <a:pPr>
              <a:buFontTx/>
              <a:buNone/>
              <a:defRPr/>
            </a:pPr>
            <a:r>
              <a:rPr lang="en-US" b="0" dirty="0" smtClean="0">
                <a:cs typeface="+mn-cs"/>
              </a:rPr>
              <a:t> </a:t>
            </a:r>
          </a:p>
          <a:p>
            <a:pPr>
              <a:buFontTx/>
              <a:buNone/>
              <a:defRPr/>
            </a:pPr>
            <a:endParaRPr lang="en-US" b="0" dirty="0" smtClean="0">
              <a:cs typeface="+mn-cs"/>
            </a:endParaRPr>
          </a:p>
          <a:p>
            <a:pPr>
              <a:buFontTx/>
              <a:buNone/>
              <a:defRPr/>
            </a:pPr>
            <a:endParaRPr lang="en-US" b="0" dirty="0" smtClean="0">
              <a:cs typeface="+mn-cs"/>
            </a:endParaRPr>
          </a:p>
          <a:p>
            <a:pPr>
              <a:buFontTx/>
              <a:buNone/>
              <a:defRPr/>
            </a:pPr>
            <a:endParaRPr lang="en-US" b="0" dirty="0" smtClean="0">
              <a:cs typeface="+mn-cs"/>
            </a:endParaRPr>
          </a:p>
          <a:p>
            <a:pPr>
              <a:buFontTx/>
              <a:buNone/>
              <a:defRPr/>
            </a:pPr>
            <a:endParaRPr lang="en-US" b="0" dirty="0" smtClean="0">
              <a:cs typeface="+mn-cs"/>
            </a:endParaRPr>
          </a:p>
          <a:p>
            <a:pPr>
              <a:buFontTx/>
              <a:buNone/>
              <a:defRPr/>
            </a:pPr>
            <a:endParaRPr lang="en-US" b="0" dirty="0" smtClean="0">
              <a:cs typeface="+mn-cs"/>
            </a:endParaRPr>
          </a:p>
          <a:p>
            <a:pPr>
              <a:buFontTx/>
              <a:buNone/>
              <a:defRPr/>
            </a:pPr>
            <a:r>
              <a:rPr lang="en-US" sz="3200" dirty="0" smtClean="0">
                <a:cs typeface="+mn-cs"/>
              </a:rPr>
              <a:t>   </a:t>
            </a:r>
            <a:r>
              <a:rPr lang="en-US" b="0" dirty="0" smtClean="0">
                <a:cs typeface="+mn-cs"/>
              </a:rPr>
              <a:t>i.e. `</a:t>
            </a:r>
            <a:r>
              <a:rPr lang="en-US" b="0" u="sng" dirty="0" smtClean="0">
                <a:cs typeface="+mn-cs"/>
              </a:rPr>
              <a:t>transposed direct form</a:t>
            </a:r>
            <a:r>
              <a:rPr lang="ja-JP" altLang="en-US" b="0" dirty="0" smtClean="0">
                <a:latin typeface="Arial"/>
                <a:cs typeface="+mn-cs"/>
              </a:rPr>
              <a:t>‘</a:t>
            </a:r>
            <a:r>
              <a:rPr lang="en-US" altLang="ja-JP" sz="1400" b="0" dirty="0" smtClean="0">
                <a:latin typeface="Arial"/>
                <a:cs typeface="+mn-cs"/>
              </a:rPr>
              <a:t>(named after ‘transposed’ state space model)</a:t>
            </a:r>
            <a:endParaRPr lang="en-US" b="0" dirty="0" smtClean="0">
              <a:cs typeface="+mn-cs"/>
            </a:endParaRPr>
          </a:p>
          <a:p>
            <a:pPr>
              <a:buFontTx/>
              <a:buNone/>
              <a:defRPr/>
            </a:pPr>
            <a:r>
              <a:rPr lang="en-US" sz="3200" dirty="0" smtClean="0">
                <a:cs typeface="+mn-cs"/>
              </a:rPr>
              <a:t>        </a:t>
            </a:r>
            <a:endParaRPr lang="en-US" b="0" dirty="0" smtClean="0">
              <a:cs typeface="+mn-cs"/>
            </a:endParaRPr>
          </a:p>
        </p:txBody>
      </p:sp>
      <p:sp>
        <p:nvSpPr>
          <p:cNvPr id="232516" name="Rectangle 68"/>
          <p:cNvSpPr>
            <a:spLocks noChangeArrowheads="1"/>
          </p:cNvSpPr>
          <p:nvPr/>
        </p:nvSpPr>
        <p:spPr bwMode="auto">
          <a:xfrm>
            <a:off x="431800" y="5516563"/>
            <a:ext cx="85010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0">
                <a:cs typeface="+mn-cs"/>
              </a:rPr>
              <a:t>(=different software/hardware </a:t>
            </a:r>
            <a:r>
              <a:rPr lang="en-US" sz="1600" b="0">
                <a:cs typeface="+mn-cs"/>
              </a:rPr>
              <a:t>(`pipeline delays</a:t>
            </a:r>
            <a:r>
              <a:rPr lang="ja-JP" altLang="en-US" sz="1600" b="0">
                <a:latin typeface="Arial"/>
                <a:cs typeface="+mn-cs"/>
              </a:rPr>
              <a:t>’</a:t>
            </a:r>
            <a:r>
              <a:rPr lang="en-US" sz="1600" b="0">
                <a:cs typeface="+mn-cs"/>
              </a:rPr>
              <a:t>),</a:t>
            </a:r>
            <a:r>
              <a:rPr lang="en-US" b="0">
                <a:cs typeface="+mn-cs"/>
              </a:rPr>
              <a:t> same i/o-behavior)</a:t>
            </a:r>
            <a:endParaRPr lang="en-GB" b="0">
              <a:cs typeface="+mn-cs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655676" y="1916832"/>
            <a:ext cx="5976664" cy="2808312"/>
            <a:chOff x="2438400" y="1831975"/>
            <a:chExt cx="6027738" cy="2887663"/>
          </a:xfrm>
        </p:grpSpPr>
        <p:grpSp>
          <p:nvGrpSpPr>
            <p:cNvPr id="23555" name="Group 4"/>
            <p:cNvGrpSpPr>
              <a:grpSpLocks/>
            </p:cNvGrpSpPr>
            <p:nvPr/>
          </p:nvGrpSpPr>
          <p:grpSpPr bwMode="auto">
            <a:xfrm>
              <a:off x="2438400" y="1831975"/>
              <a:ext cx="6027738" cy="2887663"/>
              <a:chOff x="1536" y="1627"/>
              <a:chExt cx="3797" cy="1881"/>
            </a:xfrm>
          </p:grpSpPr>
          <p:sp>
            <p:nvSpPr>
              <p:cNvPr id="232453" name="Text Box 5"/>
              <p:cNvSpPr txBox="1">
                <a:spLocks noChangeArrowheads="1"/>
              </p:cNvSpPr>
              <p:nvPr/>
            </p:nvSpPr>
            <p:spPr bwMode="auto">
              <a:xfrm>
                <a:off x="1584" y="1627"/>
                <a:ext cx="425" cy="29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 b="0">
                    <a:solidFill>
                      <a:srgbClr val="FFFF66"/>
                    </a:solidFill>
                    <a:cs typeface="+mn-cs"/>
                  </a:rPr>
                  <a:t>u[k]</a:t>
                </a:r>
                <a:endParaRPr lang="en-US">
                  <a:solidFill>
                    <a:srgbClr val="FFFF66"/>
                  </a:solidFill>
                  <a:cs typeface="+mn-cs"/>
                </a:endParaRPr>
              </a:p>
            </p:txBody>
          </p:sp>
          <p:grpSp>
            <p:nvGrpSpPr>
              <p:cNvPr id="23562" name="Group 6"/>
              <p:cNvGrpSpPr>
                <a:grpSpLocks/>
              </p:cNvGrpSpPr>
              <p:nvPr/>
            </p:nvGrpSpPr>
            <p:grpSpPr bwMode="auto">
              <a:xfrm>
                <a:off x="1723" y="1968"/>
                <a:ext cx="529" cy="1540"/>
                <a:chOff x="479" y="2257"/>
                <a:chExt cx="529" cy="1540"/>
              </a:xfrm>
            </p:grpSpPr>
            <p:sp>
              <p:nvSpPr>
                <p:cNvPr id="232455" name="Line 7"/>
                <p:cNvSpPr>
                  <a:spLocks noChangeShapeType="1"/>
                </p:cNvSpPr>
                <p:nvPr/>
              </p:nvSpPr>
              <p:spPr bwMode="auto">
                <a:xfrm>
                  <a:off x="863" y="2257"/>
                  <a:ext cx="0" cy="480"/>
                </a:xfrm>
                <a:prstGeom prst="line">
                  <a:avLst/>
                </a:prstGeom>
                <a:noFill/>
                <a:ln w="9525">
                  <a:solidFill>
                    <a:srgbClr val="FFFF66"/>
                  </a:solidFill>
                  <a:round/>
                  <a:headEnd type="none" w="sm" len="sm"/>
                  <a:tailEnd type="triangl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32456" name="Oval 8"/>
                <p:cNvSpPr>
                  <a:spLocks noChangeArrowheads="1"/>
                </p:cNvSpPr>
                <p:nvPr/>
              </p:nvSpPr>
              <p:spPr bwMode="auto">
                <a:xfrm>
                  <a:off x="719" y="2735"/>
                  <a:ext cx="288" cy="293"/>
                </a:xfrm>
                <a:prstGeom prst="ellipse">
                  <a:avLst/>
                </a:prstGeom>
                <a:noFill/>
                <a:ln w="9525">
                  <a:solidFill>
                    <a:srgbClr val="FFFF66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66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32457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753" y="2731"/>
                  <a:ext cx="223" cy="29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66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FFFF66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/>
                <a:p>
                  <a:pPr>
                    <a:defRPr/>
                  </a:pPr>
                  <a:r>
                    <a:rPr lang="en-US">
                      <a:solidFill>
                        <a:srgbClr val="FFFF66"/>
                      </a:solidFill>
                      <a:cs typeface="+mn-cs"/>
                    </a:rPr>
                    <a:t>x</a:t>
                  </a:r>
                </a:p>
              </p:txBody>
            </p:sp>
            <p:sp>
              <p:nvSpPr>
                <p:cNvPr id="232458" name="Line 10"/>
                <p:cNvSpPr>
                  <a:spLocks noChangeShapeType="1"/>
                </p:cNvSpPr>
                <p:nvPr/>
              </p:nvSpPr>
              <p:spPr bwMode="auto">
                <a:xfrm>
                  <a:off x="576" y="2880"/>
                  <a:ext cx="144" cy="0"/>
                </a:xfrm>
                <a:prstGeom prst="line">
                  <a:avLst/>
                </a:prstGeom>
                <a:noFill/>
                <a:ln w="9525">
                  <a:solidFill>
                    <a:srgbClr val="FFFF66"/>
                  </a:solidFill>
                  <a:round/>
                  <a:headEnd type="none" w="sm" len="sm"/>
                  <a:tailEnd type="triangl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32459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479" y="2492"/>
                  <a:ext cx="330" cy="29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FFFF66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/>
                <a:p>
                  <a:pPr>
                    <a:defRPr/>
                  </a:pPr>
                  <a:r>
                    <a:rPr lang="en-US" b="0">
                      <a:solidFill>
                        <a:srgbClr val="FFFF66"/>
                      </a:solidFill>
                      <a:cs typeface="+mn-cs"/>
                    </a:rPr>
                    <a:t>bo</a:t>
                  </a:r>
                  <a:endParaRPr lang="en-US">
                    <a:solidFill>
                      <a:srgbClr val="FFFF66"/>
                    </a:solidFill>
                    <a:cs typeface="+mn-cs"/>
                  </a:endParaRPr>
                </a:p>
              </p:txBody>
            </p:sp>
            <p:sp>
              <p:nvSpPr>
                <p:cNvPr id="232460" name="Line 12"/>
                <p:cNvSpPr>
                  <a:spLocks noChangeShapeType="1"/>
                </p:cNvSpPr>
                <p:nvPr/>
              </p:nvSpPr>
              <p:spPr bwMode="auto">
                <a:xfrm>
                  <a:off x="864" y="3028"/>
                  <a:ext cx="0" cy="483"/>
                </a:xfrm>
                <a:prstGeom prst="line">
                  <a:avLst/>
                </a:prstGeom>
                <a:noFill/>
                <a:ln w="9525">
                  <a:solidFill>
                    <a:srgbClr val="FFFF66"/>
                  </a:solidFill>
                  <a:round/>
                  <a:headEnd type="none" w="sm" len="sm"/>
                  <a:tailEnd type="triangl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32461" name="Oval 13"/>
                <p:cNvSpPr>
                  <a:spLocks noChangeArrowheads="1"/>
                </p:cNvSpPr>
                <p:nvPr/>
              </p:nvSpPr>
              <p:spPr bwMode="auto">
                <a:xfrm>
                  <a:off x="720" y="3504"/>
                  <a:ext cx="288" cy="277"/>
                </a:xfrm>
                <a:prstGeom prst="ellipse">
                  <a:avLst/>
                </a:prstGeom>
                <a:noFill/>
                <a:ln w="9525">
                  <a:solidFill>
                    <a:srgbClr val="FFFF66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66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32462" name="Line 14"/>
                <p:cNvSpPr>
                  <a:spLocks noChangeShapeType="1"/>
                </p:cNvSpPr>
                <p:nvPr/>
              </p:nvSpPr>
              <p:spPr bwMode="auto">
                <a:xfrm flipH="1">
                  <a:off x="528" y="3648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rgbClr val="FFFF66"/>
                  </a:solidFill>
                  <a:round/>
                  <a:headEnd type="none" w="sm" len="sm"/>
                  <a:tailEnd type="triangl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32463" name="Text Box 15"/>
                <p:cNvSpPr txBox="1">
                  <a:spLocks noChangeArrowheads="1"/>
                </p:cNvSpPr>
                <p:nvPr/>
              </p:nvSpPr>
              <p:spPr bwMode="auto">
                <a:xfrm>
                  <a:off x="750" y="3499"/>
                  <a:ext cx="228" cy="29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66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FFFF66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/>
                <a:p>
                  <a:pPr>
                    <a:defRPr/>
                  </a:pPr>
                  <a:r>
                    <a:rPr lang="en-US">
                      <a:solidFill>
                        <a:srgbClr val="FFFF66"/>
                      </a:solidFill>
                      <a:cs typeface="+mn-cs"/>
                    </a:rPr>
                    <a:t>+</a:t>
                  </a:r>
                </a:p>
              </p:txBody>
            </p:sp>
          </p:grpSp>
          <p:sp>
            <p:nvSpPr>
              <p:cNvPr id="232464" name="Line 16"/>
              <p:cNvSpPr>
                <a:spLocks noChangeShapeType="1"/>
              </p:cNvSpPr>
              <p:nvPr/>
            </p:nvSpPr>
            <p:spPr bwMode="auto">
              <a:xfrm flipH="1">
                <a:off x="2251" y="3360"/>
                <a:ext cx="101" cy="1"/>
              </a:xfrm>
              <a:prstGeom prst="line">
                <a:avLst/>
              </a:prstGeom>
              <a:noFill/>
              <a:ln w="9525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32465" name="Text Box 17"/>
              <p:cNvSpPr txBox="1">
                <a:spLocks noChangeArrowheads="1"/>
              </p:cNvSpPr>
              <p:nvPr/>
            </p:nvSpPr>
            <p:spPr bwMode="auto">
              <a:xfrm>
                <a:off x="1536" y="2971"/>
                <a:ext cx="414" cy="29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 b="0">
                    <a:solidFill>
                      <a:srgbClr val="FFFF66"/>
                    </a:solidFill>
                    <a:cs typeface="+mn-cs"/>
                  </a:rPr>
                  <a:t>y[k]</a:t>
                </a:r>
                <a:endParaRPr lang="en-US">
                  <a:solidFill>
                    <a:srgbClr val="FFFF66"/>
                  </a:solidFill>
                  <a:cs typeface="+mn-cs"/>
                </a:endParaRPr>
              </a:p>
            </p:txBody>
          </p:sp>
          <p:grpSp>
            <p:nvGrpSpPr>
              <p:cNvPr id="23565" name="Group 18"/>
              <p:cNvGrpSpPr>
                <a:grpSpLocks/>
              </p:cNvGrpSpPr>
              <p:nvPr/>
            </p:nvGrpSpPr>
            <p:grpSpPr bwMode="auto">
              <a:xfrm>
                <a:off x="2352" y="3216"/>
                <a:ext cx="288" cy="288"/>
                <a:chOff x="1008" y="2092"/>
                <a:chExt cx="288" cy="288"/>
              </a:xfrm>
            </p:grpSpPr>
            <p:sp>
              <p:nvSpPr>
                <p:cNvPr id="232467" name="Rectangle 19"/>
                <p:cNvSpPr>
                  <a:spLocks noChangeArrowheads="1"/>
                </p:cNvSpPr>
                <p:nvPr/>
              </p:nvSpPr>
              <p:spPr bwMode="auto">
                <a:xfrm>
                  <a:off x="1008" y="2092"/>
                  <a:ext cx="288" cy="273"/>
                </a:xfrm>
                <a:prstGeom prst="rect">
                  <a:avLst/>
                </a:prstGeom>
                <a:noFill/>
                <a:ln w="12700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lIns="92075" tIns="46038" rIns="92075" bIns="46038" anchor="ctr">
                  <a:spAutoFit/>
                </a:bodyPr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graphicFrame>
              <p:nvGraphicFramePr>
                <p:cNvPr id="23614" name="Object 20"/>
                <p:cNvGraphicFramePr>
                  <a:graphicFrameLocks noChangeAspect="1"/>
                </p:cNvGraphicFramePr>
                <p:nvPr/>
              </p:nvGraphicFramePr>
              <p:xfrm>
                <a:off x="1056" y="2112"/>
                <a:ext cx="208" cy="244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23795" name="Equation" r:id="rId3" imgW="139579" imgH="164957" progId="Equation.3">
                        <p:embed/>
                      </p:oleObj>
                    </mc:Choice>
                    <mc:Fallback>
                      <p:oleObj name="Equation" r:id="rId3" imgW="139579" imgH="164957" progId="Equation.3">
                        <p:embed/>
                        <p:pic>
                          <p:nvPicPr>
                            <p:cNvPr id="0" name="Object 20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4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056" y="2112"/>
                              <a:ext cx="208" cy="244"/>
                            </a:xfrm>
                            <a:prstGeom prst="rect">
                              <a:avLst/>
                            </a:prstGeom>
                            <a:solidFill>
                              <a:srgbClr val="FFFF66"/>
                            </a:solidFill>
                            <a:ln>
                              <a:noFill/>
                            </a:ln>
                            <a:effectLst/>
                            <a:extLs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rgbClr val="000000">
                                        <a:alpha val="74997"/>
                                      </a:srgb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grpSp>
            <p:nvGrpSpPr>
              <p:cNvPr id="23566" name="Group 21"/>
              <p:cNvGrpSpPr>
                <a:grpSpLocks/>
              </p:cNvGrpSpPr>
              <p:nvPr/>
            </p:nvGrpSpPr>
            <p:grpSpPr bwMode="auto">
              <a:xfrm>
                <a:off x="3125" y="3216"/>
                <a:ext cx="288" cy="288"/>
                <a:chOff x="1008" y="2092"/>
                <a:chExt cx="288" cy="288"/>
              </a:xfrm>
            </p:grpSpPr>
            <p:sp>
              <p:nvSpPr>
                <p:cNvPr id="232470" name="Rectangle 22"/>
                <p:cNvSpPr>
                  <a:spLocks noChangeArrowheads="1"/>
                </p:cNvSpPr>
                <p:nvPr/>
              </p:nvSpPr>
              <p:spPr bwMode="auto">
                <a:xfrm>
                  <a:off x="1008" y="2092"/>
                  <a:ext cx="288" cy="273"/>
                </a:xfrm>
                <a:prstGeom prst="rect">
                  <a:avLst/>
                </a:prstGeom>
                <a:noFill/>
                <a:ln w="12700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lIns="92075" tIns="46038" rIns="92075" bIns="46038" anchor="ctr">
                  <a:spAutoFit/>
                </a:bodyPr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graphicFrame>
              <p:nvGraphicFramePr>
                <p:cNvPr id="23612" name="Object 23"/>
                <p:cNvGraphicFramePr>
                  <a:graphicFrameLocks noChangeAspect="1"/>
                </p:cNvGraphicFramePr>
                <p:nvPr/>
              </p:nvGraphicFramePr>
              <p:xfrm>
                <a:off x="1056" y="2112"/>
                <a:ext cx="208" cy="244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23796" name="Equation" r:id="rId5" imgW="139579" imgH="164957" progId="Equation.3">
                        <p:embed/>
                      </p:oleObj>
                    </mc:Choice>
                    <mc:Fallback>
                      <p:oleObj name="Equation" r:id="rId5" imgW="139579" imgH="164957" progId="Equation.3">
                        <p:embed/>
                        <p:pic>
                          <p:nvPicPr>
                            <p:cNvPr id="0" name="Object 23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4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056" y="2112"/>
                              <a:ext cx="208" cy="244"/>
                            </a:xfrm>
                            <a:prstGeom prst="rect">
                              <a:avLst/>
                            </a:prstGeom>
                            <a:solidFill>
                              <a:srgbClr val="FFFF66"/>
                            </a:solidFill>
                            <a:ln>
                              <a:noFill/>
                            </a:ln>
                            <a:effectLst/>
                            <a:extLs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rgbClr val="000000">
                                        <a:alpha val="74997"/>
                                      </a:srgb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sp>
            <p:nvSpPr>
              <p:cNvPr id="232472" name="Line 24"/>
              <p:cNvSpPr>
                <a:spLocks noChangeShapeType="1"/>
              </p:cNvSpPr>
              <p:nvPr/>
            </p:nvSpPr>
            <p:spPr bwMode="auto">
              <a:xfrm>
                <a:off x="2880" y="1968"/>
                <a:ext cx="0" cy="480"/>
              </a:xfrm>
              <a:prstGeom prst="line">
                <a:avLst/>
              </a:prstGeom>
              <a:noFill/>
              <a:ln w="9525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32473" name="Oval 25"/>
              <p:cNvSpPr>
                <a:spLocks noChangeArrowheads="1"/>
              </p:cNvSpPr>
              <p:nvPr/>
            </p:nvSpPr>
            <p:spPr bwMode="auto">
              <a:xfrm>
                <a:off x="2736" y="2446"/>
                <a:ext cx="288" cy="289"/>
              </a:xfrm>
              <a:prstGeom prst="ellipse">
                <a:avLst/>
              </a:prstGeom>
              <a:noFill/>
              <a:ln w="9525">
                <a:solidFill>
                  <a:srgbClr val="FFFF66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32474" name="Text Box 26"/>
              <p:cNvSpPr txBox="1">
                <a:spLocks noChangeArrowheads="1"/>
              </p:cNvSpPr>
              <p:nvPr/>
            </p:nvSpPr>
            <p:spPr bwMode="auto">
              <a:xfrm>
                <a:off x="2770" y="2442"/>
                <a:ext cx="223" cy="29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>
                    <a:solidFill>
                      <a:srgbClr val="FFFF66"/>
                    </a:solidFill>
                    <a:cs typeface="+mn-cs"/>
                  </a:rPr>
                  <a:t>x</a:t>
                </a:r>
              </a:p>
            </p:txBody>
          </p:sp>
          <p:sp>
            <p:nvSpPr>
              <p:cNvPr id="232475" name="Line 27"/>
              <p:cNvSpPr>
                <a:spLocks noChangeShapeType="1"/>
              </p:cNvSpPr>
              <p:nvPr/>
            </p:nvSpPr>
            <p:spPr bwMode="auto">
              <a:xfrm>
                <a:off x="2593" y="2591"/>
                <a:ext cx="144" cy="0"/>
              </a:xfrm>
              <a:prstGeom prst="line">
                <a:avLst/>
              </a:prstGeom>
              <a:noFill/>
              <a:ln w="9525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32476" name="Text Box 28"/>
              <p:cNvSpPr txBox="1">
                <a:spLocks noChangeArrowheads="1"/>
              </p:cNvSpPr>
              <p:nvPr/>
            </p:nvSpPr>
            <p:spPr bwMode="auto">
              <a:xfrm>
                <a:off x="2496" y="2203"/>
                <a:ext cx="330" cy="29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 b="0">
                    <a:solidFill>
                      <a:srgbClr val="FFFF66"/>
                    </a:solidFill>
                    <a:cs typeface="+mn-cs"/>
                  </a:rPr>
                  <a:t>b1</a:t>
                </a:r>
                <a:endParaRPr lang="en-US">
                  <a:solidFill>
                    <a:srgbClr val="FFFF66"/>
                  </a:solidFill>
                  <a:cs typeface="+mn-cs"/>
                </a:endParaRPr>
              </a:p>
            </p:txBody>
          </p:sp>
          <p:sp>
            <p:nvSpPr>
              <p:cNvPr id="232477" name="Line 29"/>
              <p:cNvSpPr>
                <a:spLocks noChangeShapeType="1"/>
              </p:cNvSpPr>
              <p:nvPr/>
            </p:nvSpPr>
            <p:spPr bwMode="auto">
              <a:xfrm>
                <a:off x="2881" y="2735"/>
                <a:ext cx="0" cy="485"/>
              </a:xfrm>
              <a:prstGeom prst="line">
                <a:avLst/>
              </a:prstGeom>
              <a:noFill/>
              <a:ln w="9525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32478" name="Oval 30"/>
              <p:cNvSpPr>
                <a:spLocks noChangeArrowheads="1"/>
              </p:cNvSpPr>
              <p:nvPr/>
            </p:nvSpPr>
            <p:spPr bwMode="auto">
              <a:xfrm>
                <a:off x="2737" y="3215"/>
                <a:ext cx="288" cy="277"/>
              </a:xfrm>
              <a:prstGeom prst="ellipse">
                <a:avLst/>
              </a:prstGeom>
              <a:noFill/>
              <a:ln w="9525">
                <a:solidFill>
                  <a:srgbClr val="FFFF66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32479" name="Text Box 31"/>
              <p:cNvSpPr txBox="1">
                <a:spLocks noChangeArrowheads="1"/>
              </p:cNvSpPr>
              <p:nvPr/>
            </p:nvSpPr>
            <p:spPr bwMode="auto">
              <a:xfrm>
                <a:off x="2767" y="3210"/>
                <a:ext cx="228" cy="29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>
                    <a:solidFill>
                      <a:srgbClr val="FFFF66"/>
                    </a:solidFill>
                    <a:cs typeface="+mn-cs"/>
                  </a:rPr>
                  <a:t>+</a:t>
                </a:r>
              </a:p>
            </p:txBody>
          </p:sp>
          <p:sp>
            <p:nvSpPr>
              <p:cNvPr id="232480" name="Line 32"/>
              <p:cNvSpPr>
                <a:spLocks noChangeShapeType="1"/>
              </p:cNvSpPr>
              <p:nvPr/>
            </p:nvSpPr>
            <p:spPr bwMode="auto">
              <a:xfrm flipH="1">
                <a:off x="3024" y="3360"/>
                <a:ext cx="101" cy="1"/>
              </a:xfrm>
              <a:prstGeom prst="line">
                <a:avLst/>
              </a:prstGeom>
              <a:noFill/>
              <a:ln w="9525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32481" name="Line 33"/>
              <p:cNvSpPr>
                <a:spLocks noChangeShapeType="1"/>
              </p:cNvSpPr>
              <p:nvPr/>
            </p:nvSpPr>
            <p:spPr bwMode="auto">
              <a:xfrm>
                <a:off x="3653" y="1968"/>
                <a:ext cx="0" cy="480"/>
              </a:xfrm>
              <a:prstGeom prst="line">
                <a:avLst/>
              </a:prstGeom>
              <a:noFill/>
              <a:ln w="9525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32482" name="Oval 34"/>
              <p:cNvSpPr>
                <a:spLocks noChangeArrowheads="1"/>
              </p:cNvSpPr>
              <p:nvPr/>
            </p:nvSpPr>
            <p:spPr bwMode="auto">
              <a:xfrm>
                <a:off x="3509" y="2446"/>
                <a:ext cx="288" cy="289"/>
              </a:xfrm>
              <a:prstGeom prst="ellipse">
                <a:avLst/>
              </a:prstGeom>
              <a:noFill/>
              <a:ln w="9525">
                <a:solidFill>
                  <a:srgbClr val="FFFF66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32483" name="Text Box 35"/>
              <p:cNvSpPr txBox="1">
                <a:spLocks noChangeArrowheads="1"/>
              </p:cNvSpPr>
              <p:nvPr/>
            </p:nvSpPr>
            <p:spPr bwMode="auto">
              <a:xfrm>
                <a:off x="3543" y="2442"/>
                <a:ext cx="223" cy="29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>
                    <a:solidFill>
                      <a:srgbClr val="FFFF66"/>
                    </a:solidFill>
                    <a:cs typeface="+mn-cs"/>
                  </a:rPr>
                  <a:t>x</a:t>
                </a:r>
              </a:p>
            </p:txBody>
          </p:sp>
          <p:sp>
            <p:nvSpPr>
              <p:cNvPr id="232484" name="Line 36"/>
              <p:cNvSpPr>
                <a:spLocks noChangeShapeType="1"/>
              </p:cNvSpPr>
              <p:nvPr/>
            </p:nvSpPr>
            <p:spPr bwMode="auto">
              <a:xfrm>
                <a:off x="3366" y="2591"/>
                <a:ext cx="144" cy="0"/>
              </a:xfrm>
              <a:prstGeom prst="line">
                <a:avLst/>
              </a:prstGeom>
              <a:noFill/>
              <a:ln w="9525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32485" name="Text Box 37"/>
              <p:cNvSpPr txBox="1">
                <a:spLocks noChangeArrowheads="1"/>
              </p:cNvSpPr>
              <p:nvPr/>
            </p:nvSpPr>
            <p:spPr bwMode="auto">
              <a:xfrm>
                <a:off x="3269" y="2203"/>
                <a:ext cx="330" cy="29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 b="0">
                    <a:solidFill>
                      <a:srgbClr val="FFFF66"/>
                    </a:solidFill>
                    <a:cs typeface="+mn-cs"/>
                  </a:rPr>
                  <a:t>b2</a:t>
                </a:r>
                <a:endParaRPr lang="en-US">
                  <a:solidFill>
                    <a:srgbClr val="FFFF66"/>
                  </a:solidFill>
                  <a:cs typeface="+mn-cs"/>
                </a:endParaRPr>
              </a:p>
            </p:txBody>
          </p:sp>
          <p:sp>
            <p:nvSpPr>
              <p:cNvPr id="232486" name="Line 38"/>
              <p:cNvSpPr>
                <a:spLocks noChangeShapeType="1"/>
              </p:cNvSpPr>
              <p:nvPr/>
            </p:nvSpPr>
            <p:spPr bwMode="auto">
              <a:xfrm>
                <a:off x="3654" y="2735"/>
                <a:ext cx="0" cy="485"/>
              </a:xfrm>
              <a:prstGeom prst="line">
                <a:avLst/>
              </a:prstGeom>
              <a:noFill/>
              <a:ln w="9525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32487" name="Oval 39"/>
              <p:cNvSpPr>
                <a:spLocks noChangeArrowheads="1"/>
              </p:cNvSpPr>
              <p:nvPr/>
            </p:nvSpPr>
            <p:spPr bwMode="auto">
              <a:xfrm>
                <a:off x="3510" y="3215"/>
                <a:ext cx="288" cy="277"/>
              </a:xfrm>
              <a:prstGeom prst="ellipse">
                <a:avLst/>
              </a:prstGeom>
              <a:noFill/>
              <a:ln w="9525">
                <a:solidFill>
                  <a:srgbClr val="FFFF66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32488" name="Text Box 40"/>
              <p:cNvSpPr txBox="1">
                <a:spLocks noChangeArrowheads="1"/>
              </p:cNvSpPr>
              <p:nvPr/>
            </p:nvSpPr>
            <p:spPr bwMode="auto">
              <a:xfrm>
                <a:off x="3540" y="3210"/>
                <a:ext cx="228" cy="29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>
                    <a:solidFill>
                      <a:srgbClr val="FFFF66"/>
                    </a:solidFill>
                    <a:cs typeface="+mn-cs"/>
                  </a:rPr>
                  <a:t>+</a:t>
                </a:r>
              </a:p>
            </p:txBody>
          </p:sp>
          <p:sp>
            <p:nvSpPr>
              <p:cNvPr id="232489" name="Line 41"/>
              <p:cNvSpPr>
                <a:spLocks noChangeShapeType="1"/>
              </p:cNvSpPr>
              <p:nvPr/>
            </p:nvSpPr>
            <p:spPr bwMode="auto">
              <a:xfrm flipH="1">
                <a:off x="3797" y="3360"/>
                <a:ext cx="96" cy="1"/>
              </a:xfrm>
              <a:prstGeom prst="line">
                <a:avLst/>
              </a:prstGeom>
              <a:noFill/>
              <a:ln w="9525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32490" name="Line 42"/>
              <p:cNvSpPr>
                <a:spLocks noChangeShapeType="1"/>
              </p:cNvSpPr>
              <p:nvPr/>
            </p:nvSpPr>
            <p:spPr bwMode="auto">
              <a:xfrm flipH="1">
                <a:off x="3413" y="3360"/>
                <a:ext cx="101" cy="1"/>
              </a:xfrm>
              <a:prstGeom prst="line">
                <a:avLst/>
              </a:prstGeom>
              <a:noFill/>
              <a:ln w="9525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32491" name="Line 43"/>
              <p:cNvSpPr>
                <a:spLocks noChangeShapeType="1"/>
              </p:cNvSpPr>
              <p:nvPr/>
            </p:nvSpPr>
            <p:spPr bwMode="auto">
              <a:xfrm flipH="1">
                <a:off x="2640" y="3360"/>
                <a:ext cx="101" cy="1"/>
              </a:xfrm>
              <a:prstGeom prst="line">
                <a:avLst/>
              </a:prstGeom>
              <a:noFill/>
              <a:ln w="9525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32492" name="Line 44"/>
              <p:cNvSpPr>
                <a:spLocks noChangeShapeType="1"/>
              </p:cNvSpPr>
              <p:nvPr/>
            </p:nvSpPr>
            <p:spPr bwMode="auto">
              <a:xfrm flipH="1">
                <a:off x="4181" y="3360"/>
                <a:ext cx="101" cy="1"/>
              </a:xfrm>
              <a:prstGeom prst="line">
                <a:avLst/>
              </a:prstGeom>
              <a:noFill/>
              <a:ln w="9525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grpSp>
            <p:nvGrpSpPr>
              <p:cNvPr id="23588" name="Group 45"/>
              <p:cNvGrpSpPr>
                <a:grpSpLocks/>
              </p:cNvGrpSpPr>
              <p:nvPr/>
            </p:nvGrpSpPr>
            <p:grpSpPr bwMode="auto">
              <a:xfrm>
                <a:off x="3893" y="3216"/>
                <a:ext cx="288" cy="288"/>
                <a:chOff x="1008" y="2092"/>
                <a:chExt cx="288" cy="288"/>
              </a:xfrm>
            </p:grpSpPr>
            <p:sp>
              <p:nvSpPr>
                <p:cNvPr id="232494" name="Rectangle 46"/>
                <p:cNvSpPr>
                  <a:spLocks noChangeArrowheads="1"/>
                </p:cNvSpPr>
                <p:nvPr/>
              </p:nvSpPr>
              <p:spPr bwMode="auto">
                <a:xfrm>
                  <a:off x="1008" y="2092"/>
                  <a:ext cx="288" cy="273"/>
                </a:xfrm>
                <a:prstGeom prst="rect">
                  <a:avLst/>
                </a:prstGeom>
                <a:noFill/>
                <a:ln w="12700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lIns="92075" tIns="46038" rIns="92075" bIns="46038" anchor="ctr">
                  <a:spAutoFit/>
                </a:bodyPr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graphicFrame>
              <p:nvGraphicFramePr>
                <p:cNvPr id="23610" name="Object 47"/>
                <p:cNvGraphicFramePr>
                  <a:graphicFrameLocks noChangeAspect="1"/>
                </p:cNvGraphicFramePr>
                <p:nvPr/>
              </p:nvGraphicFramePr>
              <p:xfrm>
                <a:off x="1056" y="2112"/>
                <a:ext cx="208" cy="244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23797" name="Equation" r:id="rId6" imgW="139579" imgH="164957" progId="Equation.3">
                        <p:embed/>
                      </p:oleObj>
                    </mc:Choice>
                    <mc:Fallback>
                      <p:oleObj name="Equation" r:id="rId6" imgW="139579" imgH="164957" progId="Equation.3">
                        <p:embed/>
                        <p:pic>
                          <p:nvPicPr>
                            <p:cNvPr id="0" name="Object 47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4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056" y="2112"/>
                              <a:ext cx="208" cy="244"/>
                            </a:xfrm>
                            <a:prstGeom prst="rect">
                              <a:avLst/>
                            </a:prstGeom>
                            <a:solidFill>
                              <a:srgbClr val="FFFF66"/>
                            </a:solidFill>
                            <a:ln>
                              <a:noFill/>
                            </a:ln>
                            <a:effectLst/>
                            <a:extLs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rgbClr val="000000">
                                        <a:alpha val="74997"/>
                                      </a:srgb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sp>
            <p:nvSpPr>
              <p:cNvPr id="232496" name="Line 48"/>
              <p:cNvSpPr>
                <a:spLocks noChangeShapeType="1"/>
              </p:cNvSpPr>
              <p:nvPr/>
            </p:nvSpPr>
            <p:spPr bwMode="auto">
              <a:xfrm>
                <a:off x="4421" y="1968"/>
                <a:ext cx="0" cy="480"/>
              </a:xfrm>
              <a:prstGeom prst="line">
                <a:avLst/>
              </a:prstGeom>
              <a:noFill/>
              <a:ln w="9525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32497" name="Oval 49"/>
              <p:cNvSpPr>
                <a:spLocks noChangeArrowheads="1"/>
              </p:cNvSpPr>
              <p:nvPr/>
            </p:nvSpPr>
            <p:spPr bwMode="auto">
              <a:xfrm>
                <a:off x="4277" y="2446"/>
                <a:ext cx="288" cy="289"/>
              </a:xfrm>
              <a:prstGeom prst="ellipse">
                <a:avLst/>
              </a:prstGeom>
              <a:noFill/>
              <a:ln w="9525">
                <a:solidFill>
                  <a:srgbClr val="FFFF66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32498" name="Text Box 50"/>
              <p:cNvSpPr txBox="1">
                <a:spLocks noChangeArrowheads="1"/>
              </p:cNvSpPr>
              <p:nvPr/>
            </p:nvSpPr>
            <p:spPr bwMode="auto">
              <a:xfrm>
                <a:off x="4311" y="2442"/>
                <a:ext cx="223" cy="29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>
                    <a:solidFill>
                      <a:srgbClr val="FFFF66"/>
                    </a:solidFill>
                    <a:cs typeface="+mn-cs"/>
                  </a:rPr>
                  <a:t>x</a:t>
                </a:r>
              </a:p>
            </p:txBody>
          </p:sp>
          <p:sp>
            <p:nvSpPr>
              <p:cNvPr id="232499" name="Line 51"/>
              <p:cNvSpPr>
                <a:spLocks noChangeShapeType="1"/>
              </p:cNvSpPr>
              <p:nvPr/>
            </p:nvSpPr>
            <p:spPr bwMode="auto">
              <a:xfrm>
                <a:off x="4134" y="2591"/>
                <a:ext cx="144" cy="0"/>
              </a:xfrm>
              <a:prstGeom prst="line">
                <a:avLst/>
              </a:prstGeom>
              <a:noFill/>
              <a:ln w="9525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32500" name="Text Box 52"/>
              <p:cNvSpPr txBox="1">
                <a:spLocks noChangeArrowheads="1"/>
              </p:cNvSpPr>
              <p:nvPr/>
            </p:nvSpPr>
            <p:spPr bwMode="auto">
              <a:xfrm>
                <a:off x="4037" y="2203"/>
                <a:ext cx="330" cy="29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 b="0">
                    <a:solidFill>
                      <a:srgbClr val="FFFF66"/>
                    </a:solidFill>
                    <a:cs typeface="+mn-cs"/>
                  </a:rPr>
                  <a:t>b3</a:t>
                </a:r>
                <a:endParaRPr lang="en-US">
                  <a:solidFill>
                    <a:srgbClr val="FFFF66"/>
                  </a:solidFill>
                  <a:cs typeface="+mn-cs"/>
                </a:endParaRPr>
              </a:p>
            </p:txBody>
          </p:sp>
          <p:sp>
            <p:nvSpPr>
              <p:cNvPr id="232501" name="Line 53"/>
              <p:cNvSpPr>
                <a:spLocks noChangeShapeType="1"/>
              </p:cNvSpPr>
              <p:nvPr/>
            </p:nvSpPr>
            <p:spPr bwMode="auto">
              <a:xfrm>
                <a:off x="4422" y="2735"/>
                <a:ext cx="0" cy="485"/>
              </a:xfrm>
              <a:prstGeom prst="line">
                <a:avLst/>
              </a:prstGeom>
              <a:noFill/>
              <a:ln w="9525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32502" name="Oval 54"/>
              <p:cNvSpPr>
                <a:spLocks noChangeArrowheads="1"/>
              </p:cNvSpPr>
              <p:nvPr/>
            </p:nvSpPr>
            <p:spPr bwMode="auto">
              <a:xfrm>
                <a:off x="4278" y="3215"/>
                <a:ext cx="288" cy="277"/>
              </a:xfrm>
              <a:prstGeom prst="ellipse">
                <a:avLst/>
              </a:prstGeom>
              <a:noFill/>
              <a:ln w="9525">
                <a:solidFill>
                  <a:srgbClr val="FFFF66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32503" name="Text Box 55"/>
              <p:cNvSpPr txBox="1">
                <a:spLocks noChangeArrowheads="1"/>
              </p:cNvSpPr>
              <p:nvPr/>
            </p:nvSpPr>
            <p:spPr bwMode="auto">
              <a:xfrm>
                <a:off x="4308" y="3210"/>
                <a:ext cx="228" cy="29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>
                    <a:solidFill>
                      <a:srgbClr val="FFFF66"/>
                    </a:solidFill>
                    <a:cs typeface="+mn-cs"/>
                  </a:rPr>
                  <a:t>+</a:t>
                </a:r>
              </a:p>
            </p:txBody>
          </p:sp>
          <p:grpSp>
            <p:nvGrpSpPr>
              <p:cNvPr id="23597" name="Group 56"/>
              <p:cNvGrpSpPr>
                <a:grpSpLocks/>
              </p:cNvGrpSpPr>
              <p:nvPr/>
            </p:nvGrpSpPr>
            <p:grpSpPr bwMode="auto">
              <a:xfrm>
                <a:off x="4661" y="3216"/>
                <a:ext cx="288" cy="288"/>
                <a:chOff x="1008" y="2092"/>
                <a:chExt cx="288" cy="288"/>
              </a:xfrm>
            </p:grpSpPr>
            <p:sp>
              <p:nvSpPr>
                <p:cNvPr id="232505" name="Rectangle 57"/>
                <p:cNvSpPr>
                  <a:spLocks noChangeArrowheads="1"/>
                </p:cNvSpPr>
                <p:nvPr/>
              </p:nvSpPr>
              <p:spPr bwMode="auto">
                <a:xfrm>
                  <a:off x="1008" y="2092"/>
                  <a:ext cx="288" cy="273"/>
                </a:xfrm>
                <a:prstGeom prst="rect">
                  <a:avLst/>
                </a:prstGeom>
                <a:noFill/>
                <a:ln w="12700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lIns="92075" tIns="46038" rIns="92075" bIns="46038" anchor="ctr">
                  <a:spAutoFit/>
                </a:bodyPr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graphicFrame>
              <p:nvGraphicFramePr>
                <p:cNvPr id="23608" name="Object 58"/>
                <p:cNvGraphicFramePr>
                  <a:graphicFrameLocks noChangeAspect="1"/>
                </p:cNvGraphicFramePr>
                <p:nvPr/>
              </p:nvGraphicFramePr>
              <p:xfrm>
                <a:off x="1056" y="2112"/>
                <a:ext cx="208" cy="244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23798" name="Equation" r:id="rId7" imgW="139579" imgH="164957" progId="Equation.3">
                        <p:embed/>
                      </p:oleObj>
                    </mc:Choice>
                    <mc:Fallback>
                      <p:oleObj name="Equation" r:id="rId7" imgW="139579" imgH="164957" progId="Equation.3">
                        <p:embed/>
                        <p:pic>
                          <p:nvPicPr>
                            <p:cNvPr id="0" name="Object 58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4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056" y="2112"/>
                              <a:ext cx="208" cy="244"/>
                            </a:xfrm>
                            <a:prstGeom prst="rect">
                              <a:avLst/>
                            </a:prstGeom>
                            <a:solidFill>
                              <a:srgbClr val="FFFF66"/>
                            </a:solidFill>
                            <a:ln>
                              <a:noFill/>
                            </a:ln>
                            <a:effectLst/>
                            <a:extLs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rgbClr val="000000">
                                        <a:alpha val="74997"/>
                                      </a:srgb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sp>
            <p:nvSpPr>
              <p:cNvPr id="232507" name="Line 59"/>
              <p:cNvSpPr>
                <a:spLocks noChangeShapeType="1"/>
              </p:cNvSpPr>
              <p:nvPr/>
            </p:nvSpPr>
            <p:spPr bwMode="auto">
              <a:xfrm>
                <a:off x="1776" y="1968"/>
                <a:ext cx="3413" cy="0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32508" name="Line 60"/>
              <p:cNvSpPr>
                <a:spLocks noChangeShapeType="1"/>
              </p:cNvSpPr>
              <p:nvPr/>
            </p:nvSpPr>
            <p:spPr bwMode="auto">
              <a:xfrm>
                <a:off x="5189" y="1968"/>
                <a:ext cx="0" cy="480"/>
              </a:xfrm>
              <a:prstGeom prst="line">
                <a:avLst/>
              </a:prstGeom>
              <a:noFill/>
              <a:ln w="9525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32509" name="Oval 61"/>
              <p:cNvSpPr>
                <a:spLocks noChangeArrowheads="1"/>
              </p:cNvSpPr>
              <p:nvPr/>
            </p:nvSpPr>
            <p:spPr bwMode="auto">
              <a:xfrm>
                <a:off x="5045" y="2446"/>
                <a:ext cx="288" cy="289"/>
              </a:xfrm>
              <a:prstGeom prst="ellipse">
                <a:avLst/>
              </a:prstGeom>
              <a:noFill/>
              <a:ln w="9525">
                <a:solidFill>
                  <a:srgbClr val="FFFF66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32510" name="Text Box 62"/>
              <p:cNvSpPr txBox="1">
                <a:spLocks noChangeArrowheads="1"/>
              </p:cNvSpPr>
              <p:nvPr/>
            </p:nvSpPr>
            <p:spPr bwMode="auto">
              <a:xfrm>
                <a:off x="5079" y="2442"/>
                <a:ext cx="223" cy="29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>
                    <a:solidFill>
                      <a:srgbClr val="FFFF66"/>
                    </a:solidFill>
                    <a:cs typeface="+mn-cs"/>
                  </a:rPr>
                  <a:t>x</a:t>
                </a:r>
              </a:p>
            </p:txBody>
          </p:sp>
          <p:sp>
            <p:nvSpPr>
              <p:cNvPr id="232511" name="Line 63"/>
              <p:cNvSpPr>
                <a:spLocks noChangeShapeType="1"/>
              </p:cNvSpPr>
              <p:nvPr/>
            </p:nvSpPr>
            <p:spPr bwMode="auto">
              <a:xfrm>
                <a:off x="4902" y="2591"/>
                <a:ext cx="144" cy="0"/>
              </a:xfrm>
              <a:prstGeom prst="line">
                <a:avLst/>
              </a:prstGeom>
              <a:noFill/>
              <a:ln w="9525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32512" name="Text Box 64"/>
              <p:cNvSpPr txBox="1">
                <a:spLocks noChangeArrowheads="1"/>
              </p:cNvSpPr>
              <p:nvPr/>
            </p:nvSpPr>
            <p:spPr bwMode="auto">
              <a:xfrm>
                <a:off x="4805" y="2203"/>
                <a:ext cx="330" cy="29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 b="0">
                    <a:solidFill>
                      <a:srgbClr val="FFFF66"/>
                    </a:solidFill>
                    <a:cs typeface="+mn-cs"/>
                  </a:rPr>
                  <a:t>b4</a:t>
                </a:r>
                <a:endParaRPr lang="en-US">
                  <a:solidFill>
                    <a:srgbClr val="FFFF66"/>
                  </a:solidFill>
                  <a:cs typeface="+mn-cs"/>
                </a:endParaRPr>
              </a:p>
            </p:txBody>
          </p:sp>
          <p:sp>
            <p:nvSpPr>
              <p:cNvPr id="232513" name="Line 65"/>
              <p:cNvSpPr>
                <a:spLocks noChangeShapeType="1"/>
              </p:cNvSpPr>
              <p:nvPr/>
            </p:nvSpPr>
            <p:spPr bwMode="auto">
              <a:xfrm flipH="1">
                <a:off x="5189" y="2735"/>
                <a:ext cx="1" cy="637"/>
              </a:xfrm>
              <a:prstGeom prst="line">
                <a:avLst/>
              </a:prstGeom>
              <a:noFill/>
              <a:ln w="9525">
                <a:solidFill>
                  <a:srgbClr val="FFFF66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32514" name="Line 66"/>
              <p:cNvSpPr>
                <a:spLocks noChangeShapeType="1"/>
              </p:cNvSpPr>
              <p:nvPr/>
            </p:nvSpPr>
            <p:spPr bwMode="auto">
              <a:xfrm flipH="1">
                <a:off x="4949" y="3360"/>
                <a:ext cx="240" cy="0"/>
              </a:xfrm>
              <a:prstGeom prst="line">
                <a:avLst/>
              </a:prstGeom>
              <a:noFill/>
              <a:ln w="9525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32515" name="Line 67"/>
              <p:cNvSpPr>
                <a:spLocks noChangeShapeType="1"/>
              </p:cNvSpPr>
              <p:nvPr/>
            </p:nvSpPr>
            <p:spPr bwMode="auto">
              <a:xfrm flipH="1">
                <a:off x="4565" y="3360"/>
                <a:ext cx="101" cy="1"/>
              </a:xfrm>
              <a:prstGeom prst="line">
                <a:avLst/>
              </a:prstGeom>
              <a:noFill/>
              <a:ln w="9525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  <p:sp>
          <p:nvSpPr>
            <p:cNvPr id="232517" name="Oval 69"/>
            <p:cNvSpPr>
              <a:spLocks noChangeArrowheads="1"/>
            </p:cNvSpPr>
            <p:nvPr/>
          </p:nvSpPr>
          <p:spPr bwMode="auto">
            <a:xfrm>
              <a:off x="3276600" y="2286000"/>
              <a:ext cx="152400" cy="152400"/>
            </a:xfrm>
            <a:prstGeom prst="ellipse">
              <a:avLst/>
            </a:prstGeom>
            <a:solidFill>
              <a:srgbClr val="FFFF66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32518" name="Oval 70"/>
            <p:cNvSpPr>
              <a:spLocks noChangeArrowheads="1"/>
            </p:cNvSpPr>
            <p:nvPr/>
          </p:nvSpPr>
          <p:spPr bwMode="auto">
            <a:xfrm>
              <a:off x="4495800" y="2286000"/>
              <a:ext cx="152400" cy="152400"/>
            </a:xfrm>
            <a:prstGeom prst="ellipse">
              <a:avLst/>
            </a:prstGeom>
            <a:solidFill>
              <a:srgbClr val="FFFF66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32519" name="Oval 71"/>
            <p:cNvSpPr>
              <a:spLocks noChangeArrowheads="1"/>
            </p:cNvSpPr>
            <p:nvPr/>
          </p:nvSpPr>
          <p:spPr bwMode="auto">
            <a:xfrm>
              <a:off x="5715000" y="2286000"/>
              <a:ext cx="152400" cy="152400"/>
            </a:xfrm>
            <a:prstGeom prst="ellipse">
              <a:avLst/>
            </a:prstGeom>
            <a:solidFill>
              <a:srgbClr val="FFFF66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32520" name="Oval 72"/>
            <p:cNvSpPr>
              <a:spLocks noChangeArrowheads="1"/>
            </p:cNvSpPr>
            <p:nvPr/>
          </p:nvSpPr>
          <p:spPr bwMode="auto">
            <a:xfrm>
              <a:off x="6934200" y="2286000"/>
              <a:ext cx="152400" cy="152400"/>
            </a:xfrm>
            <a:prstGeom prst="ellipse">
              <a:avLst/>
            </a:prstGeom>
            <a:solidFill>
              <a:srgbClr val="FFFF66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74" name="Rectangle 2"/>
          <p:cNvSpPr>
            <a:spLocks noGrp="1" noChangeArrowheads="1"/>
          </p:cNvSpPr>
          <p:nvPr>
            <p:ph type="title"/>
          </p:nvPr>
        </p:nvSpPr>
        <p:spPr>
          <a:xfrm>
            <a:off x="292100" y="93663"/>
            <a:ext cx="8547100" cy="781050"/>
          </a:xfrm>
        </p:spPr>
        <p:txBody>
          <a:bodyPr/>
          <a:lstStyle/>
          <a:p>
            <a:pPr>
              <a:defRPr/>
            </a:pPr>
            <a:r>
              <a:rPr lang="en-US" sz="3200" dirty="0" smtClean="0">
                <a:cs typeface="+mj-cs"/>
              </a:rPr>
              <a:t>FIR  /  2. Transposed </a:t>
            </a:r>
            <a:r>
              <a:rPr lang="en-US" sz="3200" dirty="0">
                <a:cs typeface="+mj-cs"/>
              </a:rPr>
              <a:t>D</a:t>
            </a:r>
            <a:r>
              <a:rPr lang="en-US" sz="3200" dirty="0" smtClean="0">
                <a:cs typeface="+mj-cs"/>
              </a:rPr>
              <a:t>irect Form</a:t>
            </a:r>
          </a:p>
        </p:txBody>
      </p:sp>
    </p:spTree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sz="2400" b="0" dirty="0" smtClean="0">
                <a:cs typeface="+mn-cs"/>
              </a:rPr>
              <a:t>Derived from combined realization of…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endParaRPr lang="en-US" sz="2400" b="0" dirty="0" smtClean="0">
              <a:cs typeface="+mn-cs"/>
            </a:endParaRPr>
          </a:p>
          <a:p>
            <a:pPr>
              <a:lnSpc>
                <a:spcPct val="90000"/>
              </a:lnSpc>
              <a:buFontTx/>
              <a:buNone/>
              <a:defRPr/>
            </a:pPr>
            <a:endParaRPr lang="en-US" sz="2400" b="0" dirty="0" smtClean="0">
              <a:cs typeface="+mn-cs"/>
            </a:endParaRP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sz="2400" b="0" dirty="0" smtClean="0">
                <a:cs typeface="+mn-cs"/>
              </a:rPr>
              <a:t>    …with `flipped</a:t>
            </a:r>
            <a:r>
              <a:rPr lang="ja-JP" altLang="en-US" sz="2400" b="0" dirty="0" smtClean="0">
                <a:latin typeface="Arial"/>
                <a:cs typeface="+mn-cs"/>
              </a:rPr>
              <a:t>’</a:t>
            </a:r>
            <a:r>
              <a:rPr lang="en-US" sz="2400" b="0" dirty="0" smtClean="0">
                <a:cs typeface="+mn-cs"/>
              </a:rPr>
              <a:t> version of H(z)</a:t>
            </a:r>
          </a:p>
          <a:p>
            <a:pPr>
              <a:lnSpc>
                <a:spcPct val="90000"/>
              </a:lnSpc>
              <a:defRPr/>
            </a:pPr>
            <a:endParaRPr lang="en-US" sz="2400" b="0" dirty="0" smtClean="0">
              <a:cs typeface="+mn-cs"/>
            </a:endParaRPr>
          </a:p>
          <a:p>
            <a:pPr>
              <a:lnSpc>
                <a:spcPct val="90000"/>
              </a:lnSpc>
              <a:defRPr/>
            </a:pPr>
            <a:endParaRPr lang="en-US" sz="2400" b="0" dirty="0" smtClean="0">
              <a:cs typeface="+mn-cs"/>
            </a:endParaRP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sz="2400" b="0" dirty="0" smtClean="0">
                <a:cs typeface="+mn-cs"/>
              </a:rPr>
              <a:t>    Reversed </a:t>
            </a:r>
            <a:r>
              <a:rPr lang="en-US" sz="1800" b="0" dirty="0" smtClean="0">
                <a:cs typeface="+mn-cs"/>
              </a:rPr>
              <a:t>(real-valued)</a:t>
            </a:r>
            <a:r>
              <a:rPr lang="en-US" sz="2400" b="0" dirty="0" smtClean="0">
                <a:cs typeface="+mn-cs"/>
              </a:rPr>
              <a:t> coefficient vector results in... 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endParaRPr lang="en-US" sz="2400" b="0" dirty="0" smtClean="0">
              <a:cs typeface="+mn-cs"/>
            </a:endParaRPr>
          </a:p>
          <a:p>
            <a:pPr>
              <a:lnSpc>
                <a:spcPct val="90000"/>
              </a:lnSpc>
              <a:buFontTx/>
              <a:buNone/>
              <a:defRPr/>
            </a:pPr>
            <a:endParaRPr lang="en-US" sz="2400" b="0" dirty="0" smtClean="0">
              <a:cs typeface="+mn-cs"/>
            </a:endParaRP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sz="2400" b="0" dirty="0" smtClean="0">
                <a:cs typeface="+mn-cs"/>
              </a:rPr>
              <a:t>           </a:t>
            </a:r>
            <a:r>
              <a:rPr lang="en-US" sz="2000" b="0" dirty="0" smtClean="0">
                <a:cs typeface="+mn-cs"/>
              </a:rPr>
              <a:t>i.e.    - same magnitude response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sz="2000" b="0" dirty="0" smtClean="0">
                <a:cs typeface="+mn-cs"/>
              </a:rPr>
              <a:t>                      - different phase response</a:t>
            </a:r>
            <a:endParaRPr lang="en-US" sz="2000" dirty="0" smtClean="0">
              <a:cs typeface="+mn-cs"/>
            </a:endParaRPr>
          </a:p>
        </p:txBody>
      </p:sp>
      <p:graphicFrame>
        <p:nvGraphicFramePr>
          <p:cNvPr id="24579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3832442"/>
              </p:ext>
            </p:extLst>
          </p:nvPr>
        </p:nvGraphicFramePr>
        <p:xfrm>
          <a:off x="795810" y="3333551"/>
          <a:ext cx="7556611" cy="4068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21" name="Equation" r:id="rId3" imgW="3911600" imgH="241300" progId="Equation.3">
                  <p:embed/>
                </p:oleObj>
              </mc:Choice>
              <mc:Fallback>
                <p:oleObj name="Equation" r:id="rId3" imgW="3911600" imgH="2413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5810" y="3333551"/>
                        <a:ext cx="7556611" cy="406824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0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103955"/>
              </p:ext>
            </p:extLst>
          </p:nvPr>
        </p:nvGraphicFramePr>
        <p:xfrm>
          <a:off x="791581" y="4413671"/>
          <a:ext cx="6122987" cy="671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22" name="Equation" r:id="rId5" imgW="2857500" imgH="330200" progId="Equation.3">
                  <p:embed/>
                </p:oleObj>
              </mc:Choice>
              <mc:Fallback>
                <p:oleObj name="Equation" r:id="rId5" imgW="2857500" imgH="3302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1581" y="4413671"/>
                        <a:ext cx="6122987" cy="671513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1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6826443"/>
              </p:ext>
            </p:extLst>
          </p:nvPr>
        </p:nvGraphicFramePr>
        <p:xfrm>
          <a:off x="791580" y="2037407"/>
          <a:ext cx="7571777" cy="4320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23" name="Equation" r:id="rId7" imgW="3302000" imgH="215900" progId="Equation.3">
                  <p:embed/>
                </p:oleObj>
              </mc:Choice>
              <mc:Fallback>
                <p:oleObj name="Equation" r:id="rId7" imgW="3302000" imgH="2159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1580" y="2037407"/>
                        <a:ext cx="7571777" cy="432048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292100" y="93663"/>
            <a:ext cx="8547100" cy="781050"/>
          </a:xfrm>
        </p:spPr>
        <p:txBody>
          <a:bodyPr/>
          <a:lstStyle/>
          <a:p>
            <a:pPr>
              <a:defRPr/>
            </a:pPr>
            <a:r>
              <a:rPr lang="en-US" sz="3200" dirty="0" smtClean="0">
                <a:cs typeface="+mj-cs"/>
              </a:rPr>
              <a:t>FIR  /  3. Lattice Realization</a:t>
            </a:r>
          </a:p>
        </p:txBody>
      </p:sp>
    </p:spTree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066800"/>
            <a:ext cx="8558213" cy="5289550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en-US" sz="2400" b="0" dirty="0">
                <a:cs typeface="+mn-cs"/>
              </a:rPr>
              <a:t>S</a:t>
            </a:r>
            <a:r>
              <a:rPr lang="en-US" sz="2400" b="0" dirty="0" smtClean="0">
                <a:cs typeface="+mn-cs"/>
              </a:rPr>
              <a:t>tarting point is direct form realization…</a:t>
            </a:r>
          </a:p>
          <a:p>
            <a:pPr>
              <a:defRPr/>
            </a:pPr>
            <a:endParaRPr lang="en-US" sz="2400" b="0" dirty="0" smtClean="0">
              <a:cs typeface="+mn-cs"/>
            </a:endParaRPr>
          </a:p>
          <a:p>
            <a:pPr>
              <a:defRPr/>
            </a:pPr>
            <a:endParaRPr lang="en-US" sz="2400" b="0" dirty="0" smtClean="0">
              <a:cs typeface="+mn-cs"/>
            </a:endParaRPr>
          </a:p>
          <a:p>
            <a:pPr>
              <a:defRPr/>
            </a:pPr>
            <a:endParaRPr lang="en-US" sz="2400" b="0" dirty="0" smtClean="0">
              <a:cs typeface="+mn-cs"/>
            </a:endParaRPr>
          </a:p>
          <a:p>
            <a:pPr>
              <a:defRPr/>
            </a:pPr>
            <a:endParaRPr lang="en-US" dirty="0" smtClean="0">
              <a:cs typeface="+mn-cs"/>
            </a:endParaRPr>
          </a:p>
          <a:p>
            <a:pPr>
              <a:defRPr/>
            </a:pPr>
            <a:endParaRPr lang="en-US" dirty="0" smtClean="0">
              <a:cs typeface="+mn-cs"/>
            </a:endParaRPr>
          </a:p>
          <a:p>
            <a:pPr>
              <a:defRPr/>
            </a:pPr>
            <a:endParaRPr lang="en-US" dirty="0" smtClean="0">
              <a:cs typeface="+mn-cs"/>
            </a:endParaRPr>
          </a:p>
          <a:p>
            <a:pPr>
              <a:defRPr/>
            </a:pPr>
            <a:endParaRPr lang="en-US" dirty="0" smtClean="0">
              <a:cs typeface="+mn-cs"/>
            </a:endParaRPr>
          </a:p>
          <a:p>
            <a:pPr>
              <a:defRPr/>
            </a:pPr>
            <a:endParaRPr lang="en-US" dirty="0" smtClean="0">
              <a:cs typeface="+mn-cs"/>
            </a:endParaRPr>
          </a:p>
          <a:p>
            <a:pPr>
              <a:defRPr/>
            </a:pPr>
            <a:endParaRPr lang="en-US" dirty="0" smtClean="0">
              <a:cs typeface="+mn-cs"/>
            </a:endParaRPr>
          </a:p>
        </p:txBody>
      </p:sp>
      <p:sp>
        <p:nvSpPr>
          <p:cNvPr id="234606" name="Text Box 110"/>
          <p:cNvSpPr txBox="1">
            <a:spLocks noChangeArrowheads="1"/>
          </p:cNvSpPr>
          <p:nvPr/>
        </p:nvSpPr>
        <p:spPr bwMode="auto">
          <a:xfrm>
            <a:off x="8458200" y="3581400"/>
            <a:ext cx="523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r>
              <a:rPr lang="en-US" b="0">
                <a:solidFill>
                  <a:srgbClr val="FFFF66"/>
                </a:solidFill>
                <a:cs typeface="+mn-cs"/>
              </a:rPr>
              <a:t>b4</a:t>
            </a:r>
            <a:endParaRPr lang="en-US">
              <a:solidFill>
                <a:srgbClr val="FFFF66"/>
              </a:solidFill>
              <a:cs typeface="+mn-cs"/>
            </a:endParaRPr>
          </a:p>
        </p:txBody>
      </p:sp>
      <p:sp>
        <p:nvSpPr>
          <p:cNvPr id="234500" name="Text Box 4"/>
          <p:cNvSpPr txBox="1">
            <a:spLocks noChangeArrowheads="1"/>
          </p:cNvSpPr>
          <p:nvPr/>
        </p:nvSpPr>
        <p:spPr bwMode="auto">
          <a:xfrm>
            <a:off x="2667000" y="1914525"/>
            <a:ext cx="6746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r>
              <a:rPr lang="en-US" b="0">
                <a:solidFill>
                  <a:srgbClr val="FFFF66"/>
                </a:solidFill>
                <a:cs typeface="+mn-cs"/>
              </a:rPr>
              <a:t>u[k]</a:t>
            </a:r>
            <a:endParaRPr lang="en-US">
              <a:solidFill>
                <a:srgbClr val="FFFF66"/>
              </a:solidFill>
              <a:cs typeface="+mn-cs"/>
            </a:endParaRPr>
          </a:p>
        </p:txBody>
      </p:sp>
      <p:sp>
        <p:nvSpPr>
          <p:cNvPr id="234501" name="Text Box 5"/>
          <p:cNvSpPr txBox="1">
            <a:spLocks noChangeArrowheads="1"/>
          </p:cNvSpPr>
          <p:nvPr/>
        </p:nvSpPr>
        <p:spPr bwMode="auto">
          <a:xfrm>
            <a:off x="3657600" y="1914525"/>
            <a:ext cx="946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r>
              <a:rPr lang="en-US" b="0">
                <a:solidFill>
                  <a:srgbClr val="FFFF66"/>
                </a:solidFill>
                <a:cs typeface="+mn-cs"/>
              </a:rPr>
              <a:t>u[k-1]</a:t>
            </a:r>
            <a:endParaRPr lang="en-US">
              <a:solidFill>
                <a:srgbClr val="FFFF66"/>
              </a:solidFill>
              <a:cs typeface="+mn-cs"/>
            </a:endParaRPr>
          </a:p>
        </p:txBody>
      </p:sp>
      <p:grpSp>
        <p:nvGrpSpPr>
          <p:cNvPr id="25606" name="Group 6"/>
          <p:cNvGrpSpPr>
            <a:grpSpLocks/>
          </p:cNvGrpSpPr>
          <p:nvPr/>
        </p:nvGrpSpPr>
        <p:grpSpPr bwMode="auto">
          <a:xfrm>
            <a:off x="4572000" y="2301875"/>
            <a:ext cx="457200" cy="477838"/>
            <a:chOff x="1008" y="2092"/>
            <a:chExt cx="288" cy="288"/>
          </a:xfrm>
        </p:grpSpPr>
        <p:sp>
          <p:nvSpPr>
            <p:cNvPr id="234503" name="Rectangle 7"/>
            <p:cNvSpPr>
              <a:spLocks noChangeArrowheads="1"/>
            </p:cNvSpPr>
            <p:nvPr/>
          </p:nvSpPr>
          <p:spPr bwMode="auto">
            <a:xfrm>
              <a:off x="1008" y="2092"/>
              <a:ext cx="288" cy="288"/>
            </a:xfrm>
            <a:prstGeom prst="rect">
              <a:avLst/>
            </a:prstGeom>
            <a:noFill/>
            <a:ln w="12700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graphicFrame>
          <p:nvGraphicFramePr>
            <p:cNvPr id="25724" name="Object 8"/>
            <p:cNvGraphicFramePr>
              <a:graphicFrameLocks noChangeAspect="1"/>
            </p:cNvGraphicFramePr>
            <p:nvPr/>
          </p:nvGraphicFramePr>
          <p:xfrm>
            <a:off x="1056" y="2112"/>
            <a:ext cx="208" cy="2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900" name="Equation" r:id="rId3" imgW="139579" imgH="164957" progId="Equation.3">
                    <p:embed/>
                  </p:oleObj>
                </mc:Choice>
                <mc:Fallback>
                  <p:oleObj name="Equation" r:id="rId3" imgW="139579" imgH="164957" progId="Equation.3">
                    <p:embed/>
                    <p:pic>
                      <p:nvPicPr>
                        <p:cNvPr id="0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56" y="2112"/>
                          <a:ext cx="208" cy="244"/>
                        </a:xfrm>
                        <a:prstGeom prst="rect">
                          <a:avLst/>
                        </a:prstGeom>
                        <a:solidFill>
                          <a:srgbClr val="FFFF66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34505" name="Line 9"/>
          <p:cNvSpPr>
            <a:spLocks noChangeShapeType="1"/>
          </p:cNvSpPr>
          <p:nvPr/>
        </p:nvSpPr>
        <p:spPr bwMode="auto">
          <a:xfrm>
            <a:off x="4038600" y="2540000"/>
            <a:ext cx="0" cy="795338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34506" name="Line 10"/>
          <p:cNvSpPr>
            <a:spLocks noChangeShapeType="1"/>
          </p:cNvSpPr>
          <p:nvPr/>
        </p:nvSpPr>
        <p:spPr bwMode="auto">
          <a:xfrm>
            <a:off x="3733800" y="2540000"/>
            <a:ext cx="838200" cy="0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34507" name="Text Box 11"/>
          <p:cNvSpPr txBox="1">
            <a:spLocks noChangeArrowheads="1"/>
          </p:cNvSpPr>
          <p:nvPr/>
        </p:nvSpPr>
        <p:spPr bwMode="auto">
          <a:xfrm>
            <a:off x="4876800" y="1914525"/>
            <a:ext cx="946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r>
              <a:rPr lang="en-US" b="0">
                <a:solidFill>
                  <a:srgbClr val="FFFF66"/>
                </a:solidFill>
                <a:cs typeface="+mn-cs"/>
              </a:rPr>
              <a:t>u[k-2]</a:t>
            </a:r>
            <a:endParaRPr lang="en-US">
              <a:solidFill>
                <a:srgbClr val="FFFF66"/>
              </a:solidFill>
              <a:cs typeface="+mn-cs"/>
            </a:endParaRPr>
          </a:p>
        </p:txBody>
      </p:sp>
      <p:sp>
        <p:nvSpPr>
          <p:cNvPr id="234508" name="Line 12"/>
          <p:cNvSpPr>
            <a:spLocks noChangeShapeType="1"/>
          </p:cNvSpPr>
          <p:nvPr/>
        </p:nvSpPr>
        <p:spPr bwMode="auto">
          <a:xfrm>
            <a:off x="5334000" y="2540000"/>
            <a:ext cx="0" cy="795338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34509" name="Oval 13"/>
          <p:cNvSpPr>
            <a:spLocks noChangeArrowheads="1"/>
          </p:cNvSpPr>
          <p:nvPr/>
        </p:nvSpPr>
        <p:spPr bwMode="auto">
          <a:xfrm>
            <a:off x="3810000" y="3333750"/>
            <a:ext cx="457200" cy="477838"/>
          </a:xfrm>
          <a:prstGeom prst="ellipse">
            <a:avLst/>
          </a:prstGeom>
          <a:noFill/>
          <a:ln w="9525">
            <a:solidFill>
              <a:srgbClr val="FFFF66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34510" name="Text Box 14"/>
          <p:cNvSpPr txBox="1">
            <a:spLocks noChangeArrowheads="1"/>
          </p:cNvSpPr>
          <p:nvPr/>
        </p:nvSpPr>
        <p:spPr bwMode="auto">
          <a:xfrm>
            <a:off x="3863975" y="3346450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66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r>
              <a:rPr lang="en-US">
                <a:solidFill>
                  <a:srgbClr val="FFFF66"/>
                </a:solidFill>
                <a:cs typeface="+mn-cs"/>
              </a:rPr>
              <a:t>x</a:t>
            </a:r>
          </a:p>
        </p:txBody>
      </p:sp>
      <p:sp>
        <p:nvSpPr>
          <p:cNvPr id="234511" name="Text Box 15"/>
          <p:cNvSpPr txBox="1">
            <a:spLocks noChangeArrowheads="1"/>
          </p:cNvSpPr>
          <p:nvPr/>
        </p:nvSpPr>
        <p:spPr bwMode="auto">
          <a:xfrm>
            <a:off x="3352800" y="3184525"/>
            <a:ext cx="523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r>
              <a:rPr lang="en-US" b="0">
                <a:solidFill>
                  <a:srgbClr val="FFFF66"/>
                </a:solidFill>
                <a:cs typeface="+mn-cs"/>
              </a:rPr>
              <a:t>b3</a:t>
            </a:r>
            <a:endParaRPr lang="en-US">
              <a:solidFill>
                <a:srgbClr val="FFFF66"/>
              </a:solidFill>
              <a:cs typeface="+mn-cs"/>
            </a:endParaRPr>
          </a:p>
        </p:txBody>
      </p:sp>
      <p:sp>
        <p:nvSpPr>
          <p:cNvPr id="234512" name="Line 16"/>
          <p:cNvSpPr>
            <a:spLocks noChangeShapeType="1"/>
          </p:cNvSpPr>
          <p:nvPr/>
        </p:nvSpPr>
        <p:spPr bwMode="auto">
          <a:xfrm>
            <a:off x="4040188" y="3813175"/>
            <a:ext cx="0" cy="795338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34513" name="Oval 17"/>
          <p:cNvSpPr>
            <a:spLocks noChangeArrowheads="1"/>
          </p:cNvSpPr>
          <p:nvPr/>
        </p:nvSpPr>
        <p:spPr bwMode="auto">
          <a:xfrm>
            <a:off x="3811588" y="4608513"/>
            <a:ext cx="457200" cy="476250"/>
          </a:xfrm>
          <a:prstGeom prst="ellipse">
            <a:avLst/>
          </a:prstGeom>
          <a:noFill/>
          <a:ln w="9525">
            <a:solidFill>
              <a:srgbClr val="FFFF66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34514" name="Text Box 18"/>
          <p:cNvSpPr txBox="1">
            <a:spLocks noChangeArrowheads="1"/>
          </p:cNvSpPr>
          <p:nvPr/>
        </p:nvSpPr>
        <p:spPr bwMode="auto">
          <a:xfrm>
            <a:off x="3859213" y="4616450"/>
            <a:ext cx="361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66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r>
              <a:rPr lang="en-US">
                <a:solidFill>
                  <a:srgbClr val="FFFF66"/>
                </a:solidFill>
                <a:cs typeface="+mn-cs"/>
              </a:rPr>
              <a:t>+</a:t>
            </a:r>
          </a:p>
        </p:txBody>
      </p:sp>
      <p:sp>
        <p:nvSpPr>
          <p:cNvPr id="234515" name="Line 19"/>
          <p:cNvSpPr>
            <a:spLocks noChangeShapeType="1"/>
          </p:cNvSpPr>
          <p:nvPr/>
        </p:nvSpPr>
        <p:spPr bwMode="auto">
          <a:xfrm flipH="1">
            <a:off x="4267200" y="4848225"/>
            <a:ext cx="838200" cy="0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34516" name="Oval 20"/>
          <p:cNvSpPr>
            <a:spLocks noChangeArrowheads="1"/>
          </p:cNvSpPr>
          <p:nvPr/>
        </p:nvSpPr>
        <p:spPr bwMode="auto">
          <a:xfrm>
            <a:off x="5105400" y="3333750"/>
            <a:ext cx="457200" cy="477838"/>
          </a:xfrm>
          <a:prstGeom prst="ellipse">
            <a:avLst/>
          </a:prstGeom>
          <a:noFill/>
          <a:ln w="9525">
            <a:solidFill>
              <a:srgbClr val="FFFF66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34517" name="Text Box 21"/>
          <p:cNvSpPr txBox="1">
            <a:spLocks noChangeArrowheads="1"/>
          </p:cNvSpPr>
          <p:nvPr/>
        </p:nvSpPr>
        <p:spPr bwMode="auto">
          <a:xfrm>
            <a:off x="5159375" y="3346450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66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r>
              <a:rPr lang="en-US">
                <a:solidFill>
                  <a:srgbClr val="FFFF66"/>
                </a:solidFill>
                <a:cs typeface="+mn-cs"/>
              </a:rPr>
              <a:t>x</a:t>
            </a:r>
          </a:p>
        </p:txBody>
      </p:sp>
      <p:sp>
        <p:nvSpPr>
          <p:cNvPr id="234518" name="Line 22"/>
          <p:cNvSpPr>
            <a:spLocks noChangeShapeType="1"/>
          </p:cNvSpPr>
          <p:nvPr/>
        </p:nvSpPr>
        <p:spPr bwMode="auto">
          <a:xfrm>
            <a:off x="4878388" y="3575050"/>
            <a:ext cx="228600" cy="0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34519" name="Text Box 23"/>
          <p:cNvSpPr txBox="1">
            <a:spLocks noChangeArrowheads="1"/>
          </p:cNvSpPr>
          <p:nvPr/>
        </p:nvSpPr>
        <p:spPr bwMode="auto">
          <a:xfrm>
            <a:off x="4648200" y="3184525"/>
            <a:ext cx="523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r>
              <a:rPr lang="en-US" b="0">
                <a:solidFill>
                  <a:srgbClr val="FFFF66"/>
                </a:solidFill>
                <a:cs typeface="+mn-cs"/>
              </a:rPr>
              <a:t>b2</a:t>
            </a:r>
            <a:endParaRPr lang="en-US">
              <a:solidFill>
                <a:srgbClr val="FFFF66"/>
              </a:solidFill>
              <a:cs typeface="+mn-cs"/>
            </a:endParaRPr>
          </a:p>
        </p:txBody>
      </p:sp>
      <p:sp>
        <p:nvSpPr>
          <p:cNvPr id="234520" name="Line 24"/>
          <p:cNvSpPr>
            <a:spLocks noChangeShapeType="1"/>
          </p:cNvSpPr>
          <p:nvPr/>
        </p:nvSpPr>
        <p:spPr bwMode="auto">
          <a:xfrm>
            <a:off x="5335588" y="3813175"/>
            <a:ext cx="0" cy="795338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34521" name="Oval 25"/>
          <p:cNvSpPr>
            <a:spLocks noChangeArrowheads="1"/>
          </p:cNvSpPr>
          <p:nvPr/>
        </p:nvSpPr>
        <p:spPr bwMode="auto">
          <a:xfrm>
            <a:off x="5106988" y="4608513"/>
            <a:ext cx="457200" cy="476250"/>
          </a:xfrm>
          <a:prstGeom prst="ellipse">
            <a:avLst/>
          </a:prstGeom>
          <a:noFill/>
          <a:ln w="9525">
            <a:solidFill>
              <a:srgbClr val="FFFF66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34522" name="Text Box 26"/>
          <p:cNvSpPr txBox="1">
            <a:spLocks noChangeArrowheads="1"/>
          </p:cNvSpPr>
          <p:nvPr/>
        </p:nvSpPr>
        <p:spPr bwMode="auto">
          <a:xfrm>
            <a:off x="5154613" y="4616450"/>
            <a:ext cx="361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66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r>
              <a:rPr lang="en-US">
                <a:solidFill>
                  <a:srgbClr val="FFFF66"/>
                </a:solidFill>
                <a:cs typeface="+mn-cs"/>
              </a:rPr>
              <a:t>+</a:t>
            </a:r>
          </a:p>
        </p:txBody>
      </p:sp>
      <p:sp>
        <p:nvSpPr>
          <p:cNvPr id="234523" name="Line 27"/>
          <p:cNvSpPr>
            <a:spLocks noChangeShapeType="1"/>
          </p:cNvSpPr>
          <p:nvPr/>
        </p:nvSpPr>
        <p:spPr bwMode="auto">
          <a:xfrm flipH="1">
            <a:off x="5562600" y="4848225"/>
            <a:ext cx="762000" cy="0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34524" name="Line 28"/>
          <p:cNvSpPr>
            <a:spLocks noChangeShapeType="1"/>
          </p:cNvSpPr>
          <p:nvPr/>
        </p:nvSpPr>
        <p:spPr bwMode="auto">
          <a:xfrm>
            <a:off x="5029200" y="2540000"/>
            <a:ext cx="838200" cy="0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34525" name="Oval 29"/>
          <p:cNvSpPr>
            <a:spLocks noChangeArrowheads="1"/>
          </p:cNvSpPr>
          <p:nvPr/>
        </p:nvSpPr>
        <p:spPr bwMode="auto">
          <a:xfrm>
            <a:off x="4191000" y="3813175"/>
            <a:ext cx="457200" cy="477838"/>
          </a:xfrm>
          <a:prstGeom prst="ellipse">
            <a:avLst/>
          </a:prstGeom>
          <a:noFill/>
          <a:ln w="9525">
            <a:solidFill>
              <a:srgbClr val="FFFF66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34526" name="Text Box 30"/>
          <p:cNvSpPr txBox="1">
            <a:spLocks noChangeArrowheads="1"/>
          </p:cNvSpPr>
          <p:nvPr/>
        </p:nvSpPr>
        <p:spPr bwMode="auto">
          <a:xfrm>
            <a:off x="4246563" y="3811588"/>
            <a:ext cx="3540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66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r>
              <a:rPr lang="en-US">
                <a:solidFill>
                  <a:srgbClr val="FFFF66"/>
                </a:solidFill>
                <a:cs typeface="+mn-cs"/>
              </a:rPr>
              <a:t>x</a:t>
            </a:r>
          </a:p>
        </p:txBody>
      </p:sp>
      <p:sp>
        <p:nvSpPr>
          <p:cNvPr id="234527" name="Line 31"/>
          <p:cNvSpPr>
            <a:spLocks noChangeShapeType="1"/>
          </p:cNvSpPr>
          <p:nvPr/>
        </p:nvSpPr>
        <p:spPr bwMode="auto">
          <a:xfrm>
            <a:off x="4648200" y="4051300"/>
            <a:ext cx="228600" cy="0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 type="triangl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34528" name="Line 32"/>
          <p:cNvSpPr>
            <a:spLocks noChangeShapeType="1"/>
          </p:cNvSpPr>
          <p:nvPr/>
        </p:nvSpPr>
        <p:spPr bwMode="auto">
          <a:xfrm>
            <a:off x="4419600" y="4291013"/>
            <a:ext cx="0" cy="793750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34529" name="Oval 33"/>
          <p:cNvSpPr>
            <a:spLocks noChangeArrowheads="1"/>
          </p:cNvSpPr>
          <p:nvPr/>
        </p:nvSpPr>
        <p:spPr bwMode="auto">
          <a:xfrm>
            <a:off x="4191000" y="5084763"/>
            <a:ext cx="457200" cy="477837"/>
          </a:xfrm>
          <a:prstGeom prst="ellipse">
            <a:avLst/>
          </a:prstGeom>
          <a:noFill/>
          <a:ln w="9525">
            <a:solidFill>
              <a:srgbClr val="FFFF66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34530" name="Text Box 34"/>
          <p:cNvSpPr txBox="1">
            <a:spLocks noChangeArrowheads="1"/>
          </p:cNvSpPr>
          <p:nvPr/>
        </p:nvSpPr>
        <p:spPr bwMode="auto">
          <a:xfrm>
            <a:off x="4233863" y="5095875"/>
            <a:ext cx="361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66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r>
              <a:rPr lang="en-US">
                <a:solidFill>
                  <a:srgbClr val="FFFF66"/>
                </a:solidFill>
                <a:cs typeface="+mn-cs"/>
              </a:rPr>
              <a:t>+</a:t>
            </a:r>
          </a:p>
        </p:txBody>
      </p:sp>
      <p:sp>
        <p:nvSpPr>
          <p:cNvPr id="234531" name="Line 35"/>
          <p:cNvSpPr>
            <a:spLocks noChangeShapeType="1"/>
          </p:cNvSpPr>
          <p:nvPr/>
        </p:nvSpPr>
        <p:spPr bwMode="auto">
          <a:xfrm flipH="1">
            <a:off x="4648200" y="5324475"/>
            <a:ext cx="838200" cy="0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34532" name="Line 36"/>
          <p:cNvSpPr>
            <a:spLocks noChangeShapeType="1"/>
          </p:cNvSpPr>
          <p:nvPr/>
        </p:nvSpPr>
        <p:spPr bwMode="auto">
          <a:xfrm flipH="1">
            <a:off x="3352800" y="5324475"/>
            <a:ext cx="846138" cy="0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34533" name="Oval 37"/>
          <p:cNvSpPr>
            <a:spLocks noChangeArrowheads="1"/>
          </p:cNvSpPr>
          <p:nvPr/>
        </p:nvSpPr>
        <p:spPr bwMode="auto">
          <a:xfrm>
            <a:off x="5486400" y="3813175"/>
            <a:ext cx="457200" cy="477838"/>
          </a:xfrm>
          <a:prstGeom prst="ellipse">
            <a:avLst/>
          </a:prstGeom>
          <a:noFill/>
          <a:ln w="9525">
            <a:solidFill>
              <a:srgbClr val="FFFF66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34534" name="Text Box 38"/>
          <p:cNvSpPr txBox="1">
            <a:spLocks noChangeArrowheads="1"/>
          </p:cNvSpPr>
          <p:nvPr/>
        </p:nvSpPr>
        <p:spPr bwMode="auto">
          <a:xfrm>
            <a:off x="5529263" y="3811588"/>
            <a:ext cx="3540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66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r>
              <a:rPr lang="en-US">
                <a:solidFill>
                  <a:srgbClr val="FFFF66"/>
                </a:solidFill>
                <a:cs typeface="+mn-cs"/>
              </a:rPr>
              <a:t>x</a:t>
            </a:r>
          </a:p>
        </p:txBody>
      </p:sp>
      <p:sp>
        <p:nvSpPr>
          <p:cNvPr id="234535" name="Line 39"/>
          <p:cNvSpPr>
            <a:spLocks noChangeShapeType="1"/>
          </p:cNvSpPr>
          <p:nvPr/>
        </p:nvSpPr>
        <p:spPr bwMode="auto">
          <a:xfrm>
            <a:off x="5715000" y="4291013"/>
            <a:ext cx="0" cy="793750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34536" name="Oval 40"/>
          <p:cNvSpPr>
            <a:spLocks noChangeArrowheads="1"/>
          </p:cNvSpPr>
          <p:nvPr/>
        </p:nvSpPr>
        <p:spPr bwMode="auto">
          <a:xfrm>
            <a:off x="5486400" y="5084763"/>
            <a:ext cx="457200" cy="477837"/>
          </a:xfrm>
          <a:prstGeom prst="ellipse">
            <a:avLst/>
          </a:prstGeom>
          <a:noFill/>
          <a:ln w="9525">
            <a:solidFill>
              <a:srgbClr val="FFFF66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34537" name="Text Box 41"/>
          <p:cNvSpPr txBox="1">
            <a:spLocks noChangeArrowheads="1"/>
          </p:cNvSpPr>
          <p:nvPr/>
        </p:nvSpPr>
        <p:spPr bwMode="auto">
          <a:xfrm>
            <a:off x="5562600" y="5095875"/>
            <a:ext cx="361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66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r>
              <a:rPr lang="en-US">
                <a:solidFill>
                  <a:srgbClr val="FFFF66"/>
                </a:solidFill>
                <a:cs typeface="+mn-cs"/>
              </a:rPr>
              <a:t>+</a:t>
            </a:r>
          </a:p>
        </p:txBody>
      </p:sp>
      <p:sp>
        <p:nvSpPr>
          <p:cNvPr id="234538" name="Text Box 42"/>
          <p:cNvSpPr txBox="1">
            <a:spLocks noChangeArrowheads="1"/>
          </p:cNvSpPr>
          <p:nvPr/>
        </p:nvSpPr>
        <p:spPr bwMode="auto">
          <a:xfrm>
            <a:off x="4648200" y="3663950"/>
            <a:ext cx="523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r>
              <a:rPr lang="en-US" b="0">
                <a:solidFill>
                  <a:srgbClr val="FFFF66"/>
                </a:solidFill>
                <a:cs typeface="+mn-cs"/>
              </a:rPr>
              <a:t>b1</a:t>
            </a:r>
            <a:endParaRPr lang="en-US">
              <a:solidFill>
                <a:srgbClr val="FFFF66"/>
              </a:solidFill>
              <a:cs typeface="+mn-cs"/>
            </a:endParaRPr>
          </a:p>
        </p:txBody>
      </p:sp>
      <p:sp>
        <p:nvSpPr>
          <p:cNvPr id="234539" name="Text Box 43"/>
          <p:cNvSpPr txBox="1">
            <a:spLocks noChangeArrowheads="1"/>
          </p:cNvSpPr>
          <p:nvPr/>
        </p:nvSpPr>
        <p:spPr bwMode="auto">
          <a:xfrm>
            <a:off x="6180138" y="1914525"/>
            <a:ext cx="946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r>
              <a:rPr lang="en-US" b="0">
                <a:solidFill>
                  <a:srgbClr val="FFFF66"/>
                </a:solidFill>
                <a:cs typeface="+mn-cs"/>
              </a:rPr>
              <a:t>u[k-3]</a:t>
            </a:r>
            <a:endParaRPr lang="en-US">
              <a:solidFill>
                <a:srgbClr val="FFFF66"/>
              </a:solidFill>
              <a:cs typeface="+mn-cs"/>
            </a:endParaRPr>
          </a:p>
        </p:txBody>
      </p:sp>
      <p:grpSp>
        <p:nvGrpSpPr>
          <p:cNvPr id="25642" name="Group 44"/>
          <p:cNvGrpSpPr>
            <a:grpSpLocks/>
          </p:cNvGrpSpPr>
          <p:nvPr/>
        </p:nvGrpSpPr>
        <p:grpSpPr bwMode="auto">
          <a:xfrm>
            <a:off x="5867400" y="2301875"/>
            <a:ext cx="457200" cy="477838"/>
            <a:chOff x="1008" y="2092"/>
            <a:chExt cx="288" cy="288"/>
          </a:xfrm>
        </p:grpSpPr>
        <p:sp>
          <p:nvSpPr>
            <p:cNvPr id="234541" name="Rectangle 45"/>
            <p:cNvSpPr>
              <a:spLocks noChangeArrowheads="1"/>
            </p:cNvSpPr>
            <p:nvPr/>
          </p:nvSpPr>
          <p:spPr bwMode="auto">
            <a:xfrm>
              <a:off x="1008" y="2092"/>
              <a:ext cx="288" cy="288"/>
            </a:xfrm>
            <a:prstGeom prst="rect">
              <a:avLst/>
            </a:prstGeom>
            <a:noFill/>
            <a:ln w="12700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graphicFrame>
          <p:nvGraphicFramePr>
            <p:cNvPr id="25722" name="Object 46"/>
            <p:cNvGraphicFramePr>
              <a:graphicFrameLocks noChangeAspect="1"/>
            </p:cNvGraphicFramePr>
            <p:nvPr/>
          </p:nvGraphicFramePr>
          <p:xfrm>
            <a:off x="1056" y="2112"/>
            <a:ext cx="208" cy="2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901" name="Equation" r:id="rId5" imgW="139579" imgH="164957" progId="Equation.3">
                    <p:embed/>
                  </p:oleObj>
                </mc:Choice>
                <mc:Fallback>
                  <p:oleObj name="Equation" r:id="rId5" imgW="139579" imgH="164957" progId="Equation.3">
                    <p:embed/>
                    <p:pic>
                      <p:nvPicPr>
                        <p:cNvPr id="0" name="Object 4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56" y="2112"/>
                          <a:ext cx="208" cy="244"/>
                        </a:xfrm>
                        <a:prstGeom prst="rect">
                          <a:avLst/>
                        </a:prstGeom>
                        <a:solidFill>
                          <a:srgbClr val="FFFF66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34543" name="Line 47"/>
          <p:cNvSpPr>
            <a:spLocks noChangeShapeType="1"/>
          </p:cNvSpPr>
          <p:nvPr/>
        </p:nvSpPr>
        <p:spPr bwMode="auto">
          <a:xfrm>
            <a:off x="6637338" y="2540000"/>
            <a:ext cx="0" cy="795338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34544" name="Oval 48"/>
          <p:cNvSpPr>
            <a:spLocks noChangeArrowheads="1"/>
          </p:cNvSpPr>
          <p:nvPr/>
        </p:nvSpPr>
        <p:spPr bwMode="auto">
          <a:xfrm>
            <a:off x="6408738" y="3333750"/>
            <a:ext cx="457200" cy="477838"/>
          </a:xfrm>
          <a:prstGeom prst="ellipse">
            <a:avLst/>
          </a:prstGeom>
          <a:noFill/>
          <a:ln w="9525">
            <a:solidFill>
              <a:srgbClr val="FFFF66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34545" name="Text Box 49"/>
          <p:cNvSpPr txBox="1">
            <a:spLocks noChangeArrowheads="1"/>
          </p:cNvSpPr>
          <p:nvPr/>
        </p:nvSpPr>
        <p:spPr bwMode="auto">
          <a:xfrm>
            <a:off x="6462713" y="3346450"/>
            <a:ext cx="3540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66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r>
              <a:rPr lang="en-US">
                <a:solidFill>
                  <a:srgbClr val="FFFF66"/>
                </a:solidFill>
                <a:cs typeface="+mn-cs"/>
              </a:rPr>
              <a:t>x</a:t>
            </a:r>
          </a:p>
        </p:txBody>
      </p:sp>
      <p:sp>
        <p:nvSpPr>
          <p:cNvPr id="234546" name="Line 50"/>
          <p:cNvSpPr>
            <a:spLocks noChangeShapeType="1"/>
          </p:cNvSpPr>
          <p:nvPr/>
        </p:nvSpPr>
        <p:spPr bwMode="auto">
          <a:xfrm>
            <a:off x="6181725" y="3575050"/>
            <a:ext cx="228600" cy="0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34547" name="Text Box 51"/>
          <p:cNvSpPr txBox="1">
            <a:spLocks noChangeArrowheads="1"/>
          </p:cNvSpPr>
          <p:nvPr/>
        </p:nvSpPr>
        <p:spPr bwMode="auto">
          <a:xfrm>
            <a:off x="5943600" y="3184525"/>
            <a:ext cx="523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r>
              <a:rPr lang="en-US" b="0">
                <a:solidFill>
                  <a:srgbClr val="FFFF66"/>
                </a:solidFill>
                <a:cs typeface="+mn-cs"/>
              </a:rPr>
              <a:t>b1</a:t>
            </a:r>
            <a:endParaRPr lang="en-US">
              <a:solidFill>
                <a:srgbClr val="FFFF66"/>
              </a:solidFill>
              <a:cs typeface="+mn-cs"/>
            </a:endParaRPr>
          </a:p>
        </p:txBody>
      </p:sp>
      <p:sp>
        <p:nvSpPr>
          <p:cNvPr id="234548" name="Line 52"/>
          <p:cNvSpPr>
            <a:spLocks noChangeShapeType="1"/>
          </p:cNvSpPr>
          <p:nvPr/>
        </p:nvSpPr>
        <p:spPr bwMode="auto">
          <a:xfrm>
            <a:off x="6638925" y="3813175"/>
            <a:ext cx="0" cy="795338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34549" name="Oval 53"/>
          <p:cNvSpPr>
            <a:spLocks noChangeArrowheads="1"/>
          </p:cNvSpPr>
          <p:nvPr/>
        </p:nvSpPr>
        <p:spPr bwMode="auto">
          <a:xfrm>
            <a:off x="6410325" y="4608513"/>
            <a:ext cx="457200" cy="476250"/>
          </a:xfrm>
          <a:prstGeom prst="ellipse">
            <a:avLst/>
          </a:prstGeom>
          <a:noFill/>
          <a:ln w="9525">
            <a:solidFill>
              <a:srgbClr val="FFFF66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34550" name="Text Box 54"/>
          <p:cNvSpPr txBox="1">
            <a:spLocks noChangeArrowheads="1"/>
          </p:cNvSpPr>
          <p:nvPr/>
        </p:nvSpPr>
        <p:spPr bwMode="auto">
          <a:xfrm>
            <a:off x="6457950" y="4616450"/>
            <a:ext cx="361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66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r>
              <a:rPr lang="en-US">
                <a:solidFill>
                  <a:srgbClr val="FFFF66"/>
                </a:solidFill>
                <a:cs typeface="+mn-cs"/>
              </a:rPr>
              <a:t>+</a:t>
            </a:r>
          </a:p>
        </p:txBody>
      </p:sp>
      <p:sp>
        <p:nvSpPr>
          <p:cNvPr id="234551" name="Line 55"/>
          <p:cNvSpPr>
            <a:spLocks noChangeShapeType="1"/>
          </p:cNvSpPr>
          <p:nvPr/>
        </p:nvSpPr>
        <p:spPr bwMode="auto">
          <a:xfrm flipH="1">
            <a:off x="6865938" y="4846638"/>
            <a:ext cx="1058862" cy="1587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34552" name="Line 56"/>
          <p:cNvSpPr>
            <a:spLocks noChangeShapeType="1"/>
          </p:cNvSpPr>
          <p:nvPr/>
        </p:nvSpPr>
        <p:spPr bwMode="auto">
          <a:xfrm>
            <a:off x="6324600" y="2540000"/>
            <a:ext cx="838200" cy="0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34553" name="Line 57"/>
          <p:cNvSpPr>
            <a:spLocks noChangeShapeType="1"/>
          </p:cNvSpPr>
          <p:nvPr/>
        </p:nvSpPr>
        <p:spPr bwMode="auto">
          <a:xfrm>
            <a:off x="5943600" y="4051300"/>
            <a:ext cx="228600" cy="0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 type="triangl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34554" name="Text Box 58"/>
          <p:cNvSpPr txBox="1">
            <a:spLocks noChangeArrowheads="1"/>
          </p:cNvSpPr>
          <p:nvPr/>
        </p:nvSpPr>
        <p:spPr bwMode="auto">
          <a:xfrm>
            <a:off x="5943600" y="3663950"/>
            <a:ext cx="523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r>
              <a:rPr lang="en-US" b="0">
                <a:solidFill>
                  <a:srgbClr val="FFFF66"/>
                </a:solidFill>
                <a:cs typeface="+mn-cs"/>
              </a:rPr>
              <a:t>b2</a:t>
            </a:r>
            <a:endParaRPr lang="en-US">
              <a:solidFill>
                <a:srgbClr val="FFFF66"/>
              </a:solidFill>
              <a:cs typeface="+mn-cs"/>
            </a:endParaRPr>
          </a:p>
        </p:txBody>
      </p:sp>
      <p:sp>
        <p:nvSpPr>
          <p:cNvPr id="234555" name="Line 59"/>
          <p:cNvSpPr>
            <a:spLocks noChangeShapeType="1"/>
          </p:cNvSpPr>
          <p:nvPr/>
        </p:nvSpPr>
        <p:spPr bwMode="auto">
          <a:xfrm flipH="1">
            <a:off x="5943600" y="5324475"/>
            <a:ext cx="838200" cy="0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34556" name="Oval 60"/>
          <p:cNvSpPr>
            <a:spLocks noChangeArrowheads="1"/>
          </p:cNvSpPr>
          <p:nvPr/>
        </p:nvSpPr>
        <p:spPr bwMode="auto">
          <a:xfrm>
            <a:off x="6789738" y="3813175"/>
            <a:ext cx="457200" cy="477838"/>
          </a:xfrm>
          <a:prstGeom prst="ellipse">
            <a:avLst/>
          </a:prstGeom>
          <a:noFill/>
          <a:ln w="9525">
            <a:solidFill>
              <a:srgbClr val="FFFF66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34557" name="Text Box 61"/>
          <p:cNvSpPr txBox="1">
            <a:spLocks noChangeArrowheads="1"/>
          </p:cNvSpPr>
          <p:nvPr/>
        </p:nvSpPr>
        <p:spPr bwMode="auto">
          <a:xfrm>
            <a:off x="6865938" y="3822700"/>
            <a:ext cx="3540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66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r>
              <a:rPr lang="en-US">
                <a:solidFill>
                  <a:srgbClr val="FFFF66"/>
                </a:solidFill>
                <a:cs typeface="+mn-cs"/>
              </a:rPr>
              <a:t>x</a:t>
            </a:r>
          </a:p>
        </p:txBody>
      </p:sp>
      <p:sp>
        <p:nvSpPr>
          <p:cNvPr id="234558" name="Oval 62"/>
          <p:cNvSpPr>
            <a:spLocks noChangeArrowheads="1"/>
          </p:cNvSpPr>
          <p:nvPr/>
        </p:nvSpPr>
        <p:spPr bwMode="auto">
          <a:xfrm>
            <a:off x="6789738" y="5084763"/>
            <a:ext cx="457200" cy="477837"/>
          </a:xfrm>
          <a:prstGeom prst="ellipse">
            <a:avLst/>
          </a:prstGeom>
          <a:noFill/>
          <a:ln w="9525">
            <a:solidFill>
              <a:srgbClr val="FFFF66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34559" name="Text Box 63"/>
          <p:cNvSpPr txBox="1">
            <a:spLocks noChangeArrowheads="1"/>
          </p:cNvSpPr>
          <p:nvPr/>
        </p:nvSpPr>
        <p:spPr bwMode="auto">
          <a:xfrm>
            <a:off x="6827838" y="5083175"/>
            <a:ext cx="361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66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r>
              <a:rPr lang="en-US">
                <a:solidFill>
                  <a:srgbClr val="FFFF66"/>
                </a:solidFill>
                <a:cs typeface="+mn-cs"/>
              </a:rPr>
              <a:t>+</a:t>
            </a:r>
          </a:p>
        </p:txBody>
      </p:sp>
      <p:sp>
        <p:nvSpPr>
          <p:cNvPr id="234560" name="Line 64"/>
          <p:cNvSpPr>
            <a:spLocks noChangeShapeType="1"/>
          </p:cNvSpPr>
          <p:nvPr/>
        </p:nvSpPr>
        <p:spPr bwMode="auto">
          <a:xfrm>
            <a:off x="2743200" y="2540000"/>
            <a:ext cx="0" cy="795338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34561" name="Oval 65"/>
          <p:cNvSpPr>
            <a:spLocks noChangeArrowheads="1"/>
          </p:cNvSpPr>
          <p:nvPr/>
        </p:nvSpPr>
        <p:spPr bwMode="auto">
          <a:xfrm>
            <a:off x="2514600" y="3332163"/>
            <a:ext cx="457200" cy="477837"/>
          </a:xfrm>
          <a:prstGeom prst="ellipse">
            <a:avLst/>
          </a:prstGeom>
          <a:noFill/>
          <a:ln w="9525">
            <a:solidFill>
              <a:srgbClr val="FFFF66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34562" name="Text Box 66"/>
          <p:cNvSpPr txBox="1">
            <a:spLocks noChangeArrowheads="1"/>
          </p:cNvSpPr>
          <p:nvPr/>
        </p:nvSpPr>
        <p:spPr bwMode="auto">
          <a:xfrm>
            <a:off x="2568575" y="3344863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66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r>
              <a:rPr lang="en-US">
                <a:solidFill>
                  <a:srgbClr val="FFFF66"/>
                </a:solidFill>
                <a:cs typeface="+mn-cs"/>
              </a:rPr>
              <a:t>x</a:t>
            </a:r>
          </a:p>
        </p:txBody>
      </p:sp>
      <p:sp>
        <p:nvSpPr>
          <p:cNvPr id="234563" name="Line 67"/>
          <p:cNvSpPr>
            <a:spLocks noChangeShapeType="1"/>
          </p:cNvSpPr>
          <p:nvPr/>
        </p:nvSpPr>
        <p:spPr bwMode="auto">
          <a:xfrm>
            <a:off x="2287588" y="3573463"/>
            <a:ext cx="228600" cy="0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34564" name="Text Box 68"/>
          <p:cNvSpPr txBox="1">
            <a:spLocks noChangeArrowheads="1"/>
          </p:cNvSpPr>
          <p:nvPr/>
        </p:nvSpPr>
        <p:spPr bwMode="auto">
          <a:xfrm>
            <a:off x="2057400" y="3184525"/>
            <a:ext cx="523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r>
              <a:rPr lang="en-US" b="0">
                <a:solidFill>
                  <a:srgbClr val="FFFF66"/>
                </a:solidFill>
                <a:cs typeface="+mn-cs"/>
              </a:rPr>
              <a:t>b4</a:t>
            </a:r>
            <a:endParaRPr lang="en-US">
              <a:solidFill>
                <a:srgbClr val="FFFF66"/>
              </a:solidFill>
              <a:cs typeface="+mn-cs"/>
            </a:endParaRPr>
          </a:p>
        </p:txBody>
      </p:sp>
      <p:sp>
        <p:nvSpPr>
          <p:cNvPr id="234565" name="Line 69"/>
          <p:cNvSpPr>
            <a:spLocks noChangeShapeType="1"/>
          </p:cNvSpPr>
          <p:nvPr/>
        </p:nvSpPr>
        <p:spPr bwMode="auto">
          <a:xfrm>
            <a:off x="2744788" y="3811588"/>
            <a:ext cx="0" cy="795337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34566" name="Oval 70"/>
          <p:cNvSpPr>
            <a:spLocks noChangeArrowheads="1"/>
          </p:cNvSpPr>
          <p:nvPr/>
        </p:nvSpPr>
        <p:spPr bwMode="auto">
          <a:xfrm>
            <a:off x="2516188" y="4606925"/>
            <a:ext cx="457200" cy="476250"/>
          </a:xfrm>
          <a:prstGeom prst="ellipse">
            <a:avLst/>
          </a:prstGeom>
          <a:noFill/>
          <a:ln w="9525">
            <a:solidFill>
              <a:srgbClr val="FFFF66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34567" name="Line 71"/>
          <p:cNvSpPr>
            <a:spLocks noChangeShapeType="1"/>
          </p:cNvSpPr>
          <p:nvPr/>
        </p:nvSpPr>
        <p:spPr bwMode="auto">
          <a:xfrm flipH="1">
            <a:off x="2211388" y="4845050"/>
            <a:ext cx="304800" cy="0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34568" name="Text Box 72"/>
          <p:cNvSpPr txBox="1">
            <a:spLocks noChangeArrowheads="1"/>
          </p:cNvSpPr>
          <p:nvPr/>
        </p:nvSpPr>
        <p:spPr bwMode="auto">
          <a:xfrm>
            <a:off x="2563813" y="4614863"/>
            <a:ext cx="361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66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r>
              <a:rPr lang="en-US">
                <a:solidFill>
                  <a:srgbClr val="FFFF66"/>
                </a:solidFill>
                <a:cs typeface="+mn-cs"/>
              </a:rPr>
              <a:t>+</a:t>
            </a:r>
          </a:p>
        </p:txBody>
      </p:sp>
      <p:grpSp>
        <p:nvGrpSpPr>
          <p:cNvPr id="25669" name="Group 73"/>
          <p:cNvGrpSpPr>
            <a:grpSpLocks/>
          </p:cNvGrpSpPr>
          <p:nvPr/>
        </p:nvGrpSpPr>
        <p:grpSpPr bwMode="auto">
          <a:xfrm>
            <a:off x="3276600" y="2301875"/>
            <a:ext cx="457200" cy="477838"/>
            <a:chOff x="1008" y="2092"/>
            <a:chExt cx="288" cy="288"/>
          </a:xfrm>
        </p:grpSpPr>
        <p:sp>
          <p:nvSpPr>
            <p:cNvPr id="234570" name="Rectangle 74"/>
            <p:cNvSpPr>
              <a:spLocks noChangeArrowheads="1"/>
            </p:cNvSpPr>
            <p:nvPr/>
          </p:nvSpPr>
          <p:spPr bwMode="auto">
            <a:xfrm>
              <a:off x="1008" y="2092"/>
              <a:ext cx="288" cy="288"/>
            </a:xfrm>
            <a:prstGeom prst="rect">
              <a:avLst/>
            </a:prstGeom>
            <a:noFill/>
            <a:ln w="12700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graphicFrame>
          <p:nvGraphicFramePr>
            <p:cNvPr id="25720" name="Object 75"/>
            <p:cNvGraphicFramePr>
              <a:graphicFrameLocks noChangeAspect="1"/>
            </p:cNvGraphicFramePr>
            <p:nvPr/>
          </p:nvGraphicFramePr>
          <p:xfrm>
            <a:off x="1056" y="2112"/>
            <a:ext cx="208" cy="2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902" name="Equation" r:id="rId6" imgW="139579" imgH="164957" progId="Equation.3">
                    <p:embed/>
                  </p:oleObj>
                </mc:Choice>
                <mc:Fallback>
                  <p:oleObj name="Equation" r:id="rId6" imgW="139579" imgH="164957" progId="Equation.3">
                    <p:embed/>
                    <p:pic>
                      <p:nvPicPr>
                        <p:cNvPr id="0" name="Object 7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56" y="2112"/>
                          <a:ext cx="208" cy="244"/>
                        </a:xfrm>
                        <a:prstGeom prst="rect">
                          <a:avLst/>
                        </a:prstGeom>
                        <a:solidFill>
                          <a:srgbClr val="FFFF66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34572" name="Line 76"/>
          <p:cNvSpPr>
            <a:spLocks noChangeShapeType="1"/>
          </p:cNvSpPr>
          <p:nvPr/>
        </p:nvSpPr>
        <p:spPr bwMode="auto">
          <a:xfrm>
            <a:off x="2286000" y="2540000"/>
            <a:ext cx="990600" cy="0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34573" name="Text Box 77"/>
          <p:cNvSpPr txBox="1">
            <a:spLocks noChangeArrowheads="1"/>
          </p:cNvSpPr>
          <p:nvPr/>
        </p:nvSpPr>
        <p:spPr bwMode="auto">
          <a:xfrm>
            <a:off x="1511300" y="5084763"/>
            <a:ext cx="6572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r>
              <a:rPr lang="en-US" b="0">
                <a:solidFill>
                  <a:srgbClr val="FFFF66"/>
                </a:solidFill>
                <a:cs typeface="+mn-cs"/>
              </a:rPr>
              <a:t>y[k]</a:t>
            </a:r>
            <a:endParaRPr lang="en-US">
              <a:solidFill>
                <a:srgbClr val="FFFF66"/>
              </a:solidFill>
              <a:cs typeface="+mn-cs"/>
            </a:endParaRPr>
          </a:p>
        </p:txBody>
      </p:sp>
      <p:sp>
        <p:nvSpPr>
          <p:cNvPr id="234574" name="Line 78"/>
          <p:cNvSpPr>
            <a:spLocks noChangeShapeType="1"/>
          </p:cNvSpPr>
          <p:nvPr/>
        </p:nvSpPr>
        <p:spPr bwMode="auto">
          <a:xfrm>
            <a:off x="3581400" y="3575050"/>
            <a:ext cx="228600" cy="0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34575" name="Line 79"/>
          <p:cNvSpPr>
            <a:spLocks noChangeShapeType="1"/>
          </p:cNvSpPr>
          <p:nvPr/>
        </p:nvSpPr>
        <p:spPr bwMode="auto">
          <a:xfrm flipH="1">
            <a:off x="2971800" y="4848225"/>
            <a:ext cx="769938" cy="0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34576" name="Text Box 80"/>
          <p:cNvSpPr txBox="1">
            <a:spLocks noChangeArrowheads="1"/>
          </p:cNvSpPr>
          <p:nvPr/>
        </p:nvSpPr>
        <p:spPr bwMode="auto">
          <a:xfrm>
            <a:off x="3352800" y="3663950"/>
            <a:ext cx="523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r>
              <a:rPr lang="en-US" b="0">
                <a:solidFill>
                  <a:srgbClr val="FFFF66"/>
                </a:solidFill>
                <a:cs typeface="+mn-cs"/>
              </a:rPr>
              <a:t>bo</a:t>
            </a:r>
            <a:endParaRPr lang="en-US">
              <a:solidFill>
                <a:srgbClr val="FFFF66"/>
              </a:solidFill>
              <a:cs typeface="+mn-cs"/>
            </a:endParaRPr>
          </a:p>
        </p:txBody>
      </p:sp>
      <p:sp>
        <p:nvSpPr>
          <p:cNvPr id="234577" name="Line 81"/>
          <p:cNvSpPr>
            <a:spLocks noChangeShapeType="1"/>
          </p:cNvSpPr>
          <p:nvPr/>
        </p:nvSpPr>
        <p:spPr bwMode="auto">
          <a:xfrm>
            <a:off x="3124200" y="2540000"/>
            <a:ext cx="0" cy="1273175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34578" name="Oval 82"/>
          <p:cNvSpPr>
            <a:spLocks noChangeArrowheads="1"/>
          </p:cNvSpPr>
          <p:nvPr/>
        </p:nvSpPr>
        <p:spPr bwMode="auto">
          <a:xfrm>
            <a:off x="2895600" y="3813175"/>
            <a:ext cx="457200" cy="477838"/>
          </a:xfrm>
          <a:prstGeom prst="ellipse">
            <a:avLst/>
          </a:prstGeom>
          <a:noFill/>
          <a:ln w="9525">
            <a:solidFill>
              <a:srgbClr val="FFFF66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34579" name="Text Box 83"/>
          <p:cNvSpPr txBox="1">
            <a:spLocks noChangeArrowheads="1"/>
          </p:cNvSpPr>
          <p:nvPr/>
        </p:nvSpPr>
        <p:spPr bwMode="auto">
          <a:xfrm>
            <a:off x="2959100" y="3821113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66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r>
              <a:rPr lang="en-US">
                <a:solidFill>
                  <a:srgbClr val="FFFF66"/>
                </a:solidFill>
                <a:cs typeface="+mn-cs"/>
              </a:rPr>
              <a:t>x</a:t>
            </a:r>
          </a:p>
        </p:txBody>
      </p:sp>
      <p:sp>
        <p:nvSpPr>
          <p:cNvPr id="234580" name="Line 84"/>
          <p:cNvSpPr>
            <a:spLocks noChangeShapeType="1"/>
          </p:cNvSpPr>
          <p:nvPr/>
        </p:nvSpPr>
        <p:spPr bwMode="auto">
          <a:xfrm>
            <a:off x="3352800" y="4051300"/>
            <a:ext cx="228600" cy="0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 type="triangl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34581" name="Line 85"/>
          <p:cNvSpPr>
            <a:spLocks noChangeShapeType="1"/>
          </p:cNvSpPr>
          <p:nvPr/>
        </p:nvSpPr>
        <p:spPr bwMode="auto">
          <a:xfrm>
            <a:off x="3124200" y="4291013"/>
            <a:ext cx="0" cy="793750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34582" name="Oval 86"/>
          <p:cNvSpPr>
            <a:spLocks noChangeArrowheads="1"/>
          </p:cNvSpPr>
          <p:nvPr/>
        </p:nvSpPr>
        <p:spPr bwMode="auto">
          <a:xfrm>
            <a:off x="2895600" y="5084763"/>
            <a:ext cx="457200" cy="477837"/>
          </a:xfrm>
          <a:prstGeom prst="ellipse">
            <a:avLst/>
          </a:prstGeom>
          <a:noFill/>
          <a:ln w="9525">
            <a:solidFill>
              <a:srgbClr val="FFFF66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34583" name="Line 87"/>
          <p:cNvSpPr>
            <a:spLocks noChangeShapeType="1"/>
          </p:cNvSpPr>
          <p:nvPr/>
        </p:nvSpPr>
        <p:spPr bwMode="auto">
          <a:xfrm flipH="1">
            <a:off x="2209800" y="5324475"/>
            <a:ext cx="685800" cy="0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34584" name="Text Box 88"/>
          <p:cNvSpPr txBox="1">
            <a:spLocks noChangeArrowheads="1"/>
          </p:cNvSpPr>
          <p:nvPr/>
        </p:nvSpPr>
        <p:spPr bwMode="auto">
          <a:xfrm>
            <a:off x="2954338" y="5094288"/>
            <a:ext cx="361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66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r>
              <a:rPr lang="en-US">
                <a:solidFill>
                  <a:srgbClr val="FFFF66"/>
                </a:solidFill>
                <a:cs typeface="+mn-cs"/>
              </a:rPr>
              <a:t>+</a:t>
            </a:r>
          </a:p>
        </p:txBody>
      </p:sp>
      <p:sp>
        <p:nvSpPr>
          <p:cNvPr id="234585" name="Line 89"/>
          <p:cNvSpPr>
            <a:spLocks noChangeShapeType="1"/>
          </p:cNvSpPr>
          <p:nvPr/>
        </p:nvSpPr>
        <p:spPr bwMode="auto">
          <a:xfrm>
            <a:off x="4419600" y="2540000"/>
            <a:ext cx="0" cy="1273175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34586" name="Line 90"/>
          <p:cNvSpPr>
            <a:spLocks noChangeShapeType="1"/>
          </p:cNvSpPr>
          <p:nvPr/>
        </p:nvSpPr>
        <p:spPr bwMode="auto">
          <a:xfrm>
            <a:off x="5715000" y="2540000"/>
            <a:ext cx="0" cy="1273175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34587" name="Text Box 91"/>
          <p:cNvSpPr txBox="1">
            <a:spLocks noChangeArrowheads="1"/>
          </p:cNvSpPr>
          <p:nvPr/>
        </p:nvSpPr>
        <p:spPr bwMode="auto">
          <a:xfrm>
            <a:off x="7383463" y="1914525"/>
            <a:ext cx="946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r>
              <a:rPr lang="en-US" b="0">
                <a:solidFill>
                  <a:srgbClr val="FFFF66"/>
                </a:solidFill>
                <a:cs typeface="+mn-cs"/>
              </a:rPr>
              <a:t>u[k-4]</a:t>
            </a:r>
            <a:endParaRPr lang="en-US">
              <a:solidFill>
                <a:srgbClr val="FFFF66"/>
              </a:solidFill>
              <a:cs typeface="+mn-cs"/>
            </a:endParaRPr>
          </a:p>
        </p:txBody>
      </p:sp>
      <p:grpSp>
        <p:nvGrpSpPr>
          <p:cNvPr id="25686" name="Group 92"/>
          <p:cNvGrpSpPr>
            <a:grpSpLocks/>
          </p:cNvGrpSpPr>
          <p:nvPr/>
        </p:nvGrpSpPr>
        <p:grpSpPr bwMode="auto">
          <a:xfrm>
            <a:off x="7162800" y="2301875"/>
            <a:ext cx="457200" cy="477838"/>
            <a:chOff x="1008" y="2092"/>
            <a:chExt cx="288" cy="288"/>
          </a:xfrm>
        </p:grpSpPr>
        <p:sp>
          <p:nvSpPr>
            <p:cNvPr id="234589" name="Rectangle 93"/>
            <p:cNvSpPr>
              <a:spLocks noChangeArrowheads="1"/>
            </p:cNvSpPr>
            <p:nvPr/>
          </p:nvSpPr>
          <p:spPr bwMode="auto">
            <a:xfrm>
              <a:off x="1008" y="2092"/>
              <a:ext cx="288" cy="288"/>
            </a:xfrm>
            <a:prstGeom prst="rect">
              <a:avLst/>
            </a:prstGeom>
            <a:noFill/>
            <a:ln w="12700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graphicFrame>
          <p:nvGraphicFramePr>
            <p:cNvPr id="25718" name="Object 94"/>
            <p:cNvGraphicFramePr>
              <a:graphicFrameLocks noChangeAspect="1"/>
            </p:cNvGraphicFramePr>
            <p:nvPr/>
          </p:nvGraphicFramePr>
          <p:xfrm>
            <a:off x="1056" y="2112"/>
            <a:ext cx="208" cy="2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903" name="Equation" r:id="rId7" imgW="139579" imgH="164957" progId="Equation.3">
                    <p:embed/>
                  </p:oleObj>
                </mc:Choice>
                <mc:Fallback>
                  <p:oleObj name="Equation" r:id="rId7" imgW="139579" imgH="164957" progId="Equation.3">
                    <p:embed/>
                    <p:pic>
                      <p:nvPicPr>
                        <p:cNvPr id="0" name="Object 9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56" y="2112"/>
                          <a:ext cx="208" cy="244"/>
                        </a:xfrm>
                        <a:prstGeom prst="rect">
                          <a:avLst/>
                        </a:prstGeom>
                        <a:solidFill>
                          <a:srgbClr val="FFFF66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34591" name="Line 95"/>
          <p:cNvSpPr>
            <a:spLocks noChangeShapeType="1"/>
          </p:cNvSpPr>
          <p:nvPr/>
        </p:nvSpPr>
        <p:spPr bwMode="auto">
          <a:xfrm>
            <a:off x="7932738" y="2540000"/>
            <a:ext cx="0" cy="795338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34592" name="Oval 96"/>
          <p:cNvSpPr>
            <a:spLocks noChangeArrowheads="1"/>
          </p:cNvSpPr>
          <p:nvPr/>
        </p:nvSpPr>
        <p:spPr bwMode="auto">
          <a:xfrm>
            <a:off x="7704138" y="3333750"/>
            <a:ext cx="457200" cy="477838"/>
          </a:xfrm>
          <a:prstGeom prst="ellipse">
            <a:avLst/>
          </a:prstGeom>
          <a:noFill/>
          <a:ln w="9525">
            <a:solidFill>
              <a:srgbClr val="FFFF66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34593" name="Text Box 97"/>
          <p:cNvSpPr txBox="1">
            <a:spLocks noChangeArrowheads="1"/>
          </p:cNvSpPr>
          <p:nvPr/>
        </p:nvSpPr>
        <p:spPr bwMode="auto">
          <a:xfrm>
            <a:off x="7758113" y="3346450"/>
            <a:ext cx="3540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66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r>
              <a:rPr lang="en-US">
                <a:solidFill>
                  <a:srgbClr val="FFFF66"/>
                </a:solidFill>
                <a:cs typeface="+mn-cs"/>
              </a:rPr>
              <a:t>x</a:t>
            </a:r>
          </a:p>
        </p:txBody>
      </p:sp>
      <p:sp>
        <p:nvSpPr>
          <p:cNvPr id="234594" name="Line 98"/>
          <p:cNvSpPr>
            <a:spLocks noChangeShapeType="1"/>
          </p:cNvSpPr>
          <p:nvPr/>
        </p:nvSpPr>
        <p:spPr bwMode="auto">
          <a:xfrm>
            <a:off x="7477125" y="3575050"/>
            <a:ext cx="228600" cy="0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34595" name="Text Box 99"/>
          <p:cNvSpPr txBox="1">
            <a:spLocks noChangeArrowheads="1"/>
          </p:cNvSpPr>
          <p:nvPr/>
        </p:nvSpPr>
        <p:spPr bwMode="auto">
          <a:xfrm>
            <a:off x="7239000" y="3184525"/>
            <a:ext cx="523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r>
              <a:rPr lang="en-US" b="0">
                <a:solidFill>
                  <a:srgbClr val="FFFF66"/>
                </a:solidFill>
                <a:cs typeface="+mn-cs"/>
              </a:rPr>
              <a:t>bo</a:t>
            </a:r>
            <a:endParaRPr lang="en-US">
              <a:solidFill>
                <a:srgbClr val="FFFF66"/>
              </a:solidFill>
              <a:cs typeface="+mn-cs"/>
            </a:endParaRPr>
          </a:p>
        </p:txBody>
      </p:sp>
      <p:sp>
        <p:nvSpPr>
          <p:cNvPr id="234596" name="Line 100"/>
          <p:cNvSpPr>
            <a:spLocks noChangeShapeType="1"/>
          </p:cNvSpPr>
          <p:nvPr/>
        </p:nvSpPr>
        <p:spPr bwMode="auto">
          <a:xfrm flipH="1">
            <a:off x="7932738" y="3813175"/>
            <a:ext cx="1587" cy="1035050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34597" name="Line 101"/>
          <p:cNvSpPr>
            <a:spLocks noChangeShapeType="1"/>
          </p:cNvSpPr>
          <p:nvPr/>
        </p:nvSpPr>
        <p:spPr bwMode="auto">
          <a:xfrm>
            <a:off x="7620000" y="2540000"/>
            <a:ext cx="609600" cy="0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34598" name="Text Box 102"/>
          <p:cNvSpPr txBox="1">
            <a:spLocks noChangeArrowheads="1"/>
          </p:cNvSpPr>
          <p:nvPr/>
        </p:nvSpPr>
        <p:spPr bwMode="auto">
          <a:xfrm>
            <a:off x="7239000" y="3663950"/>
            <a:ext cx="523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r>
              <a:rPr lang="en-US" b="0">
                <a:solidFill>
                  <a:srgbClr val="FFFF66"/>
                </a:solidFill>
                <a:cs typeface="+mn-cs"/>
              </a:rPr>
              <a:t>b3</a:t>
            </a:r>
            <a:endParaRPr lang="en-US">
              <a:solidFill>
                <a:srgbClr val="FFFF66"/>
              </a:solidFill>
              <a:cs typeface="+mn-cs"/>
            </a:endParaRPr>
          </a:p>
        </p:txBody>
      </p:sp>
      <p:sp>
        <p:nvSpPr>
          <p:cNvPr id="234599" name="Line 103"/>
          <p:cNvSpPr>
            <a:spLocks noChangeShapeType="1"/>
          </p:cNvSpPr>
          <p:nvPr/>
        </p:nvSpPr>
        <p:spPr bwMode="auto">
          <a:xfrm>
            <a:off x="7239000" y="4051300"/>
            <a:ext cx="228600" cy="0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 type="triangl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34600" name="Line 104"/>
          <p:cNvSpPr>
            <a:spLocks noChangeShapeType="1"/>
          </p:cNvSpPr>
          <p:nvPr/>
        </p:nvSpPr>
        <p:spPr bwMode="auto">
          <a:xfrm>
            <a:off x="7010400" y="4291013"/>
            <a:ext cx="0" cy="793750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34601" name="Oval 105"/>
          <p:cNvSpPr>
            <a:spLocks noChangeArrowheads="1"/>
          </p:cNvSpPr>
          <p:nvPr/>
        </p:nvSpPr>
        <p:spPr bwMode="auto">
          <a:xfrm>
            <a:off x="8008938" y="3811588"/>
            <a:ext cx="457200" cy="476250"/>
          </a:xfrm>
          <a:prstGeom prst="ellipse">
            <a:avLst/>
          </a:prstGeom>
          <a:noFill/>
          <a:ln w="9525">
            <a:solidFill>
              <a:srgbClr val="FFFF66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34602" name="Text Box 106"/>
          <p:cNvSpPr txBox="1">
            <a:spLocks noChangeArrowheads="1"/>
          </p:cNvSpPr>
          <p:nvPr/>
        </p:nvSpPr>
        <p:spPr bwMode="auto">
          <a:xfrm>
            <a:off x="8074025" y="3822700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66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r>
              <a:rPr lang="en-US">
                <a:solidFill>
                  <a:srgbClr val="FFFF66"/>
                </a:solidFill>
                <a:cs typeface="+mn-cs"/>
              </a:rPr>
              <a:t>x</a:t>
            </a:r>
          </a:p>
        </p:txBody>
      </p:sp>
      <p:sp>
        <p:nvSpPr>
          <p:cNvPr id="234603" name="Line 107"/>
          <p:cNvSpPr>
            <a:spLocks noChangeShapeType="1"/>
          </p:cNvSpPr>
          <p:nvPr/>
        </p:nvSpPr>
        <p:spPr bwMode="auto">
          <a:xfrm>
            <a:off x="8466138" y="4051300"/>
            <a:ext cx="228600" cy="0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 type="triangl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34604" name="Line 108"/>
          <p:cNvSpPr>
            <a:spLocks noChangeShapeType="1"/>
          </p:cNvSpPr>
          <p:nvPr/>
        </p:nvSpPr>
        <p:spPr bwMode="auto">
          <a:xfrm flipH="1">
            <a:off x="8229600" y="4291013"/>
            <a:ext cx="1588" cy="1035050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34605" name="Line 109"/>
          <p:cNvSpPr>
            <a:spLocks noChangeShapeType="1"/>
          </p:cNvSpPr>
          <p:nvPr/>
        </p:nvSpPr>
        <p:spPr bwMode="auto">
          <a:xfrm flipH="1">
            <a:off x="7239000" y="5324475"/>
            <a:ext cx="990600" cy="0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34607" name="Line 111"/>
          <p:cNvSpPr>
            <a:spLocks noChangeShapeType="1"/>
          </p:cNvSpPr>
          <p:nvPr/>
        </p:nvSpPr>
        <p:spPr bwMode="auto">
          <a:xfrm>
            <a:off x="7010400" y="2540000"/>
            <a:ext cx="0" cy="1273175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34608" name="Line 112"/>
          <p:cNvSpPr>
            <a:spLocks noChangeShapeType="1"/>
          </p:cNvSpPr>
          <p:nvPr/>
        </p:nvSpPr>
        <p:spPr bwMode="auto">
          <a:xfrm>
            <a:off x="8229600" y="2540000"/>
            <a:ext cx="0" cy="1273175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grpSp>
        <p:nvGrpSpPr>
          <p:cNvPr id="25704" name="Group 113"/>
          <p:cNvGrpSpPr>
            <a:grpSpLocks/>
          </p:cNvGrpSpPr>
          <p:nvPr/>
        </p:nvGrpSpPr>
        <p:grpSpPr bwMode="auto">
          <a:xfrm>
            <a:off x="1511300" y="4473575"/>
            <a:ext cx="657225" cy="615950"/>
            <a:chOff x="1008" y="2982"/>
            <a:chExt cx="414" cy="371"/>
          </a:xfrm>
        </p:grpSpPr>
        <p:sp>
          <p:nvSpPr>
            <p:cNvPr id="234610" name="Text Box 114"/>
            <p:cNvSpPr txBox="1">
              <a:spLocks noChangeArrowheads="1"/>
            </p:cNvSpPr>
            <p:nvPr/>
          </p:nvSpPr>
          <p:spPr bwMode="auto">
            <a:xfrm>
              <a:off x="1008" y="3077"/>
              <a:ext cx="414" cy="2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 b="0">
                  <a:solidFill>
                    <a:srgbClr val="FFFF66"/>
                  </a:solidFill>
                  <a:cs typeface="+mn-cs"/>
                </a:rPr>
                <a:t>y[k]</a:t>
              </a:r>
              <a:endParaRPr lang="en-US">
                <a:solidFill>
                  <a:srgbClr val="FFFF66"/>
                </a:solidFill>
                <a:cs typeface="+mn-cs"/>
              </a:endParaRPr>
            </a:p>
          </p:txBody>
        </p:sp>
        <p:sp>
          <p:nvSpPr>
            <p:cNvPr id="234611" name="Text Box 115"/>
            <p:cNvSpPr txBox="1">
              <a:spLocks noChangeArrowheads="1"/>
            </p:cNvSpPr>
            <p:nvPr/>
          </p:nvSpPr>
          <p:spPr bwMode="auto">
            <a:xfrm>
              <a:off x="1056" y="2982"/>
              <a:ext cx="162" cy="2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>
                  <a:solidFill>
                    <a:srgbClr val="FFFF66"/>
                  </a:solidFill>
                  <a:cs typeface="+mn-cs"/>
                </a:rPr>
                <a:t>~</a:t>
              </a:r>
            </a:p>
          </p:txBody>
        </p:sp>
      </p:grpSp>
      <p:sp>
        <p:nvSpPr>
          <p:cNvPr id="234612" name="Oval 116"/>
          <p:cNvSpPr>
            <a:spLocks noChangeArrowheads="1"/>
          </p:cNvSpPr>
          <p:nvPr/>
        </p:nvSpPr>
        <p:spPr bwMode="auto">
          <a:xfrm>
            <a:off x="2667000" y="2460625"/>
            <a:ext cx="152400" cy="160338"/>
          </a:xfrm>
          <a:prstGeom prst="ellipse">
            <a:avLst/>
          </a:prstGeom>
          <a:solidFill>
            <a:srgbClr val="FFFF66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34613" name="Oval 117"/>
          <p:cNvSpPr>
            <a:spLocks noChangeArrowheads="1"/>
          </p:cNvSpPr>
          <p:nvPr/>
        </p:nvSpPr>
        <p:spPr bwMode="auto">
          <a:xfrm>
            <a:off x="3048000" y="2460625"/>
            <a:ext cx="152400" cy="160338"/>
          </a:xfrm>
          <a:prstGeom prst="ellipse">
            <a:avLst/>
          </a:prstGeom>
          <a:solidFill>
            <a:srgbClr val="FFFF66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34614" name="Oval 118"/>
          <p:cNvSpPr>
            <a:spLocks noChangeArrowheads="1"/>
          </p:cNvSpPr>
          <p:nvPr/>
        </p:nvSpPr>
        <p:spPr bwMode="auto">
          <a:xfrm>
            <a:off x="3962400" y="2460625"/>
            <a:ext cx="152400" cy="160338"/>
          </a:xfrm>
          <a:prstGeom prst="ellipse">
            <a:avLst/>
          </a:prstGeom>
          <a:solidFill>
            <a:srgbClr val="FFFF66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34615" name="Oval 119"/>
          <p:cNvSpPr>
            <a:spLocks noChangeArrowheads="1"/>
          </p:cNvSpPr>
          <p:nvPr/>
        </p:nvSpPr>
        <p:spPr bwMode="auto">
          <a:xfrm>
            <a:off x="4343400" y="2460625"/>
            <a:ext cx="152400" cy="160338"/>
          </a:xfrm>
          <a:prstGeom prst="ellipse">
            <a:avLst/>
          </a:prstGeom>
          <a:solidFill>
            <a:srgbClr val="FFFF66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34616" name="Oval 120"/>
          <p:cNvSpPr>
            <a:spLocks noChangeArrowheads="1"/>
          </p:cNvSpPr>
          <p:nvPr/>
        </p:nvSpPr>
        <p:spPr bwMode="auto">
          <a:xfrm>
            <a:off x="5257800" y="2460625"/>
            <a:ext cx="152400" cy="160338"/>
          </a:xfrm>
          <a:prstGeom prst="ellipse">
            <a:avLst/>
          </a:prstGeom>
          <a:solidFill>
            <a:srgbClr val="FFFF66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34617" name="Oval 121"/>
          <p:cNvSpPr>
            <a:spLocks noChangeArrowheads="1"/>
          </p:cNvSpPr>
          <p:nvPr/>
        </p:nvSpPr>
        <p:spPr bwMode="auto">
          <a:xfrm>
            <a:off x="5638800" y="2460625"/>
            <a:ext cx="152400" cy="160338"/>
          </a:xfrm>
          <a:prstGeom prst="ellipse">
            <a:avLst/>
          </a:prstGeom>
          <a:solidFill>
            <a:srgbClr val="FFFF66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34618" name="Oval 122"/>
          <p:cNvSpPr>
            <a:spLocks noChangeArrowheads="1"/>
          </p:cNvSpPr>
          <p:nvPr/>
        </p:nvSpPr>
        <p:spPr bwMode="auto">
          <a:xfrm>
            <a:off x="6553200" y="2460625"/>
            <a:ext cx="152400" cy="160338"/>
          </a:xfrm>
          <a:prstGeom prst="ellipse">
            <a:avLst/>
          </a:prstGeom>
          <a:solidFill>
            <a:srgbClr val="FFFF66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34619" name="Oval 123"/>
          <p:cNvSpPr>
            <a:spLocks noChangeArrowheads="1"/>
          </p:cNvSpPr>
          <p:nvPr/>
        </p:nvSpPr>
        <p:spPr bwMode="auto">
          <a:xfrm>
            <a:off x="6934200" y="2460625"/>
            <a:ext cx="152400" cy="160338"/>
          </a:xfrm>
          <a:prstGeom prst="ellipse">
            <a:avLst/>
          </a:prstGeom>
          <a:solidFill>
            <a:srgbClr val="FFFF66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34620" name="Oval 124"/>
          <p:cNvSpPr>
            <a:spLocks noChangeArrowheads="1"/>
          </p:cNvSpPr>
          <p:nvPr/>
        </p:nvSpPr>
        <p:spPr bwMode="auto">
          <a:xfrm>
            <a:off x="7848600" y="2460625"/>
            <a:ext cx="152400" cy="160338"/>
          </a:xfrm>
          <a:prstGeom prst="ellipse">
            <a:avLst/>
          </a:prstGeom>
          <a:solidFill>
            <a:srgbClr val="FFFF66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5714" name="TextBox 1"/>
          <p:cNvSpPr txBox="1">
            <a:spLocks noChangeArrowheads="1"/>
          </p:cNvSpPr>
          <p:nvPr/>
        </p:nvSpPr>
        <p:spPr bwMode="auto">
          <a:xfrm>
            <a:off x="6336196" y="5877272"/>
            <a:ext cx="2595562" cy="369888"/>
          </a:xfrm>
          <a:prstGeom prst="rect">
            <a:avLst/>
          </a:prstGeom>
          <a:solidFill>
            <a:srgbClr val="FF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b="0">
                <a:solidFill>
                  <a:srgbClr val="FF0000"/>
                </a:solidFill>
              </a:rPr>
              <a:t>Now 1 page of maths…</a:t>
            </a:r>
          </a:p>
        </p:txBody>
      </p:sp>
      <p:sp>
        <p:nvSpPr>
          <p:cNvPr id="127" name="Rectangle 2"/>
          <p:cNvSpPr>
            <a:spLocks noGrp="1" noChangeArrowheads="1"/>
          </p:cNvSpPr>
          <p:nvPr>
            <p:ph type="title"/>
          </p:nvPr>
        </p:nvSpPr>
        <p:spPr>
          <a:xfrm>
            <a:off x="292100" y="93663"/>
            <a:ext cx="8547100" cy="781050"/>
          </a:xfrm>
        </p:spPr>
        <p:txBody>
          <a:bodyPr/>
          <a:lstStyle/>
          <a:p>
            <a:pPr>
              <a:defRPr/>
            </a:pPr>
            <a:r>
              <a:rPr lang="en-US" sz="3200" dirty="0" smtClean="0">
                <a:cs typeface="+mj-cs"/>
              </a:rPr>
              <a:t>FIR  /  3. Lattice Realization</a:t>
            </a:r>
          </a:p>
        </p:txBody>
      </p:sp>
    </p:spTree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lecture4">
  <a:themeElements>
    <a:clrScheme name="">
      <a:dk1>
        <a:srgbClr val="081D58"/>
      </a:dk1>
      <a:lt1>
        <a:srgbClr val="FFFFFF"/>
      </a:lt1>
      <a:dk2>
        <a:srgbClr val="AA0000"/>
      </a:dk2>
      <a:lt2>
        <a:srgbClr val="A2C1FE"/>
      </a:lt2>
      <a:accent1>
        <a:srgbClr val="AA0000"/>
      </a:accent1>
      <a:accent2>
        <a:srgbClr val="3365FB"/>
      </a:accent2>
      <a:accent3>
        <a:srgbClr val="FFFFFF"/>
      </a:accent3>
      <a:accent4>
        <a:srgbClr val="06174A"/>
      </a:accent4>
      <a:accent5>
        <a:srgbClr val="D2AAAA"/>
      </a:accent5>
      <a:accent6>
        <a:srgbClr val="2D5BE3"/>
      </a:accent6>
      <a:hlink>
        <a:srgbClr val="FE9B03"/>
      </a:hlink>
      <a:folHlink>
        <a:srgbClr val="438E00"/>
      </a:folHlink>
    </a:clrScheme>
    <a:fontScheme name="lecture4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2075" tIns="46038" rIns="92075" bIns="46038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2075" tIns="46038" rIns="92075" bIns="46038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lecture4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cture4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4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cture4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cture4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cture4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cture4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chapter4-2010</Template>
  <TotalTime>7768</TotalTime>
  <Words>3223</Words>
  <Application>Microsoft Macintosh PowerPoint</Application>
  <PresentationFormat>On-screen Show (4:3)</PresentationFormat>
  <Paragraphs>1101</Paragraphs>
  <Slides>40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2" baseType="lpstr">
      <vt:lpstr>lecture4</vt:lpstr>
      <vt:lpstr>Equation</vt:lpstr>
      <vt:lpstr>DSP-CIS  Part-II : Filter Design &amp; Implementation  Chapter-5 : Filter Realization</vt:lpstr>
      <vt:lpstr>Filter Design Process</vt:lpstr>
      <vt:lpstr>Chapter-5 : Filter Realization</vt:lpstr>
      <vt:lpstr>FIR Filter Realization</vt:lpstr>
      <vt:lpstr>FIR  /  1. Direct Form</vt:lpstr>
      <vt:lpstr>FIR  /  2. Transposed Direct Form</vt:lpstr>
      <vt:lpstr>FIR  /  2. Transposed Direct Form</vt:lpstr>
      <vt:lpstr>FIR  /  3. Lattice Realization</vt:lpstr>
      <vt:lpstr>FIR  /  3. Lattice Realization</vt:lpstr>
      <vt:lpstr>FIR  /  3. Lattice Realization</vt:lpstr>
      <vt:lpstr>FIR  /  3. Lattice Realization</vt:lpstr>
      <vt:lpstr>FIR  /  3. Lattice Realization</vt:lpstr>
      <vt:lpstr>FIR  /  3. Lattice Realization</vt:lpstr>
      <vt:lpstr>FIR  /  4. Lossless Lattice Realization</vt:lpstr>
      <vt:lpstr>FIR  /  4. Lossless Lattice Realization</vt:lpstr>
      <vt:lpstr>FIR  /  4. Lossless Lattice Realization</vt:lpstr>
      <vt:lpstr>FIR  /  4. Lossless Lattice Realization</vt:lpstr>
      <vt:lpstr>FIR  /  4. Lossless Lattice Realization</vt:lpstr>
      <vt:lpstr>FIR  /  4. Lossless Lattice Realization</vt:lpstr>
      <vt:lpstr>FIR  /  4. Lossless Lattice Realization</vt:lpstr>
      <vt:lpstr>FIR  /  4. Lossless Lattice Realization</vt:lpstr>
      <vt:lpstr>FIR  /  4. Lossless Lattice Realization</vt:lpstr>
      <vt:lpstr>IIR Filter Realization</vt:lpstr>
      <vt:lpstr>IIR / 1. Direct Form</vt:lpstr>
      <vt:lpstr>IIR / 2. Transposed Direct Form</vt:lpstr>
      <vt:lpstr>IIR / PS: Parallel &amp; Cascade Realization</vt:lpstr>
      <vt:lpstr>IIR  /  3. Lattice-Ladder Realization</vt:lpstr>
      <vt:lpstr>IIR  /  3. Lattice-Ladder Realization</vt:lpstr>
      <vt:lpstr>IIR  /  3. Lattice-Ladder Realization</vt:lpstr>
      <vt:lpstr>IIR  /  3. Lattice-Ladder Realization</vt:lpstr>
      <vt:lpstr>IIR  /  3. Lattice-Ladder Realization</vt:lpstr>
      <vt:lpstr>IIR  /  3. Lattice-Ladder Realization</vt:lpstr>
      <vt:lpstr>IIR  /  3. Lattice-Ladder Realization</vt:lpstr>
      <vt:lpstr>IIR  /  3. Lattice-Ladder Realization</vt:lpstr>
      <vt:lpstr>IIR  /  4. Lossless Lattice Realization</vt:lpstr>
      <vt:lpstr>IIR  /  4. Lossless Lattice Realization</vt:lpstr>
      <vt:lpstr>IIR  /  4. Lossless Lattice Realization</vt:lpstr>
      <vt:lpstr>IIR  /  4. Lossless Lattice Realization</vt:lpstr>
      <vt:lpstr>IIR  /  4. Lossless Lattice Realization</vt:lpstr>
      <vt:lpstr>IIR  /  4. Lossless Lattice Realization</vt:lpstr>
    </vt:vector>
  </TitlesOfParts>
  <Company>Dell Computer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Moonen </dc:title>
  <dc:creator>marc moonen</dc:creator>
  <cp:lastModifiedBy>Marc Moonen</cp:lastModifiedBy>
  <cp:revision>271</cp:revision>
  <cp:lastPrinted>2019-09-19T08:08:06Z</cp:lastPrinted>
  <dcterms:created xsi:type="dcterms:W3CDTF">2000-04-04T19:59:43Z</dcterms:created>
  <dcterms:modified xsi:type="dcterms:W3CDTF">2019-09-19T08:08:12Z</dcterms:modified>
</cp:coreProperties>
</file>