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42"/>
  </p:notesMasterIdLst>
  <p:handoutMasterIdLst>
    <p:handoutMasterId r:id="rId43"/>
  </p:handoutMasterIdLst>
  <p:sldIdLst>
    <p:sldId id="260" r:id="rId2"/>
    <p:sldId id="360" r:id="rId3"/>
    <p:sldId id="386" r:id="rId4"/>
    <p:sldId id="261" r:id="rId5"/>
    <p:sldId id="388" r:id="rId6"/>
    <p:sldId id="357" r:id="rId7"/>
    <p:sldId id="361" r:id="rId8"/>
    <p:sldId id="362" r:id="rId9"/>
    <p:sldId id="363" r:id="rId10"/>
    <p:sldId id="364" r:id="rId11"/>
    <p:sldId id="365" r:id="rId12"/>
    <p:sldId id="369" r:id="rId13"/>
    <p:sldId id="366" r:id="rId14"/>
    <p:sldId id="367" r:id="rId15"/>
    <p:sldId id="376" r:id="rId16"/>
    <p:sldId id="373" r:id="rId17"/>
    <p:sldId id="374" r:id="rId18"/>
    <p:sldId id="377" r:id="rId19"/>
    <p:sldId id="375" r:id="rId20"/>
    <p:sldId id="372" r:id="rId21"/>
    <p:sldId id="411" r:id="rId22"/>
    <p:sldId id="412" r:id="rId23"/>
    <p:sldId id="413" r:id="rId24"/>
    <p:sldId id="414" r:id="rId25"/>
    <p:sldId id="416" r:id="rId26"/>
    <p:sldId id="417" r:id="rId27"/>
    <p:sldId id="418" r:id="rId28"/>
    <p:sldId id="419" r:id="rId29"/>
    <p:sldId id="390" r:id="rId30"/>
    <p:sldId id="395" r:id="rId31"/>
    <p:sldId id="392" r:id="rId32"/>
    <p:sldId id="396" r:id="rId33"/>
    <p:sldId id="397" r:id="rId34"/>
    <p:sldId id="398" r:id="rId35"/>
    <p:sldId id="400" r:id="rId36"/>
    <p:sldId id="410" r:id="rId37"/>
    <p:sldId id="421" r:id="rId38"/>
    <p:sldId id="422" r:id="rId39"/>
    <p:sldId id="423" r:id="rId40"/>
    <p:sldId id="424" r:id="rId41"/>
  </p:sldIdLst>
  <p:sldSz cx="9144000" cy="6858000" type="screen4x3"/>
  <p:notesSz cx="6935788" cy="92202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EAED77"/>
    <a:srgbClr val="DCDE86"/>
    <a:srgbClr val="D4D490"/>
    <a:srgbClr val="AA0000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2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notesViewPr>
    <p:cSldViewPr>
      <p:cViewPr varScale="1">
        <p:scale>
          <a:sx n="61" d="100"/>
          <a:sy n="61" d="100"/>
        </p:scale>
        <p:origin x="-1512" y="-78"/>
      </p:cViewPr>
      <p:guideLst>
        <p:guide orient="horz" pos="2904"/>
        <p:guide pos="218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wmf"/><Relationship Id="rId1" Type="http://schemas.openxmlformats.org/officeDocument/2006/relationships/image" Target="../media/image45.wmf"/><Relationship Id="rId2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emf"/><Relationship Id="rId3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Relationship Id="rId2" Type="http://schemas.openxmlformats.org/officeDocument/2006/relationships/image" Target="../media/image64.emf"/><Relationship Id="rId3" Type="http://schemas.openxmlformats.org/officeDocument/2006/relationships/image" Target="../media/image6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Relationship Id="rId2" Type="http://schemas.openxmlformats.org/officeDocument/2006/relationships/image" Target="../media/image6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4" Type="http://schemas.openxmlformats.org/officeDocument/2006/relationships/image" Target="../media/image72.wmf"/><Relationship Id="rId5" Type="http://schemas.openxmlformats.org/officeDocument/2006/relationships/image" Target="../media/image73.emf"/><Relationship Id="rId1" Type="http://schemas.openxmlformats.org/officeDocument/2006/relationships/image" Target="../media/image69.emf"/><Relationship Id="rId2" Type="http://schemas.openxmlformats.org/officeDocument/2006/relationships/image" Target="../media/image7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1.wmf"/><Relationship Id="rId5" Type="http://schemas.openxmlformats.org/officeDocument/2006/relationships/image" Target="../media/image74.emf"/><Relationship Id="rId1" Type="http://schemas.openxmlformats.org/officeDocument/2006/relationships/image" Target="../media/image72.wmf"/><Relationship Id="rId2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wmf"/><Relationship Id="rId3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wmf"/><Relationship Id="rId6" Type="http://schemas.openxmlformats.org/officeDocument/2006/relationships/image" Target="../media/image23.wmf"/><Relationship Id="rId7" Type="http://schemas.openxmlformats.org/officeDocument/2006/relationships/image" Target="../media/image24.w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w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w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78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78525" y="92075"/>
            <a:ext cx="9572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556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61138" y="8943975"/>
            <a:ext cx="374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85BD045D-6C88-8943-8F4D-D8B7D188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29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9538"/>
            <a:ext cx="787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940425" y="109538"/>
            <a:ext cx="957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709613"/>
            <a:ext cx="4635500" cy="3475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1388" y="5838825"/>
            <a:ext cx="2649537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556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23038" y="8943975"/>
            <a:ext cx="374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4E44DF67-04B6-8544-BE59-3C3D9759D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1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2550" y="3913188"/>
            <a:ext cx="6438900" cy="16938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95325" y="2298700"/>
            <a:ext cx="7753350" cy="113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8397552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3:</a:t>
            </a:r>
            <a:r>
              <a:rPr lang="en-GB"/>
              <a:t> </a:t>
            </a:r>
            <a:r>
              <a:rPr lang="en-US"/>
              <a:t>FIR/IIR Filter Design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708910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93663"/>
            <a:ext cx="2141538" cy="6230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93663"/>
            <a:ext cx="6276975" cy="6230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3:</a:t>
            </a:r>
            <a:r>
              <a:rPr lang="en-GB"/>
              <a:t> </a:t>
            </a:r>
            <a:r>
              <a:rPr lang="en-US"/>
              <a:t>FIR/IIR Filter Design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0052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3:</a:t>
            </a:r>
            <a:r>
              <a:rPr lang="en-GB"/>
              <a:t> </a:t>
            </a:r>
            <a:r>
              <a:rPr lang="en-US"/>
              <a:t>FIR/IIR Filter Design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209050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3:</a:t>
            </a:r>
            <a:r>
              <a:rPr lang="en-GB"/>
              <a:t> </a:t>
            </a:r>
            <a:r>
              <a:rPr lang="en-US"/>
              <a:t>FIR/IIR Filter Design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01715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3:</a:t>
            </a:r>
            <a:r>
              <a:rPr lang="en-GB"/>
              <a:t> </a:t>
            </a:r>
            <a:r>
              <a:rPr lang="en-US"/>
              <a:t>FIR/IIR Filter Design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960071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3:</a:t>
            </a:r>
            <a:r>
              <a:rPr lang="en-GB"/>
              <a:t> </a:t>
            </a:r>
            <a:r>
              <a:rPr lang="en-US"/>
              <a:t>FIR/IIR Filter Design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53453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3:</a:t>
            </a:r>
            <a:r>
              <a:rPr lang="en-GB"/>
              <a:t> </a:t>
            </a:r>
            <a:r>
              <a:rPr lang="en-US"/>
              <a:t>FIR/IIR Filter Design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599476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3:</a:t>
            </a:r>
            <a:r>
              <a:rPr lang="en-GB"/>
              <a:t> </a:t>
            </a:r>
            <a:r>
              <a:rPr lang="en-US"/>
              <a:t>FIR/IIR Filter Design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639249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3:</a:t>
            </a:r>
            <a:r>
              <a:rPr lang="en-GB"/>
              <a:t> </a:t>
            </a:r>
            <a:r>
              <a:rPr lang="en-US"/>
              <a:t>FIR/IIR Filter Design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654458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3:</a:t>
            </a:r>
            <a:r>
              <a:rPr lang="en-GB"/>
              <a:t> </a:t>
            </a:r>
            <a:r>
              <a:rPr lang="en-US"/>
              <a:t>FIR/IIR Filter Design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305230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3:</a:t>
            </a:r>
            <a:r>
              <a:rPr lang="en-GB"/>
              <a:t> </a:t>
            </a:r>
            <a:r>
              <a:rPr lang="en-US"/>
              <a:t>FIR/IIR Filter Design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323"/>
      </p:ext>
    </p:extLst>
  </p:cSld>
  <p:clrMapOvr>
    <a:masterClrMapping/>
  </p:clrMapOvr>
  <p:transition xmlns:p14="http://schemas.microsoft.com/office/powerpoint/2010/main"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gamma/>
                <a:tint val="69804"/>
                <a:invGamma/>
              </a:schemeClr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35050"/>
            <a:ext cx="8558213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41668" name="Line 4"/>
          <p:cNvSpPr>
            <a:spLocks noChangeShapeType="1"/>
          </p:cNvSpPr>
          <p:nvPr/>
        </p:nvSpPr>
        <p:spPr bwMode="auto">
          <a:xfrm flipH="1">
            <a:off x="219075" y="968375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228600" y="6400800"/>
            <a:ext cx="281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>
              <a:spcBef>
                <a:spcPct val="0"/>
              </a:spcBef>
              <a:defRPr/>
            </a:pPr>
            <a:r>
              <a:rPr lang="en-US" sz="1200" b="0" dirty="0">
                <a:cs typeface="+mn-cs"/>
              </a:rPr>
              <a:t>DSP-CIS </a:t>
            </a:r>
            <a:r>
              <a:rPr lang="en-US" sz="1200" b="0" dirty="0" smtClean="0">
                <a:cs typeface="+mn-cs"/>
              </a:rPr>
              <a:t>2019-2020  </a:t>
            </a:r>
            <a:r>
              <a:rPr lang="en-US" sz="1200" b="0" dirty="0">
                <a:cs typeface="+mn-cs"/>
              </a:rPr>
              <a:t>/  </a:t>
            </a:r>
            <a:r>
              <a:rPr lang="en-US" sz="1200" b="0" dirty="0" smtClean="0">
                <a:cs typeface="+mn-cs"/>
              </a:rPr>
              <a:t>Chapter</a:t>
            </a:r>
            <a:r>
              <a:rPr lang="en-US" sz="1200" b="0" dirty="0">
                <a:cs typeface="+mn-cs"/>
              </a:rPr>
              <a:t>-4: Filter Design</a:t>
            </a:r>
            <a:endParaRPr lang="en-GB" sz="1000" b="0" dirty="0">
              <a:latin typeface="Univers" charset="0"/>
              <a:cs typeface="+mn-cs"/>
            </a:endParaRPr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7034213" y="6400800"/>
            <a:ext cx="182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>
              <a:spcBef>
                <a:spcPct val="0"/>
              </a:spcBef>
              <a:defRPr/>
            </a:pPr>
            <a:r>
              <a:rPr lang="en-GB" sz="1200" b="0" dirty="0">
                <a:solidFill>
                  <a:srgbClr val="CCFF33"/>
                </a:solidFill>
                <a:cs typeface="+mn-cs"/>
              </a:rPr>
              <a:t> </a:t>
            </a:r>
            <a:fld id="{E6D2CA84-39F7-1A4C-833D-F859CC2B279B}" type="slidenum">
              <a:rPr lang="en-GB" sz="1200" b="0">
                <a:cs typeface="+mn-cs"/>
              </a:rPr>
              <a:pPr algn="r">
                <a:spcBef>
                  <a:spcPct val="0"/>
                </a:spcBef>
                <a:defRPr/>
              </a:pPr>
              <a:t>‹#›</a:t>
            </a:fld>
            <a:r>
              <a:rPr lang="en-GB" sz="1200" b="0" dirty="0">
                <a:cs typeface="+mn-cs"/>
              </a:rPr>
              <a:t> / 40</a:t>
            </a:r>
          </a:p>
        </p:txBody>
      </p:sp>
      <p:sp>
        <p:nvSpPr>
          <p:cNvPr id="241672" name="Line 8"/>
          <p:cNvSpPr>
            <a:spLocks noChangeShapeType="1"/>
          </p:cNvSpPr>
          <p:nvPr userDrawn="1"/>
        </p:nvSpPr>
        <p:spPr bwMode="auto">
          <a:xfrm flipH="1">
            <a:off x="228600" y="6324600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</p:sldLayoutIdLst>
  <p:transition xmlns:p14="http://schemas.microsoft.com/office/powerpoint/2010/main" spd="slow">
    <p:pull/>
  </p:transition>
  <p:hf sldNum="0" hdr="0" dt="0"/>
  <p:txStyles>
    <p:titleStyle>
      <a:lvl1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3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3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3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4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43.emf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4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45.w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47.emf"/><Relationship Id="rId9" Type="http://schemas.openxmlformats.org/officeDocument/2006/relationships/oleObject" Target="../embeddings/oleObject44.bin"/><Relationship Id="rId10" Type="http://schemas.openxmlformats.org/officeDocument/2006/relationships/image" Target="../media/image48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9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50.e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5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49.w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52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54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63.e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64.e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6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67.wmf"/><Relationship Id="rId7" Type="http://schemas.openxmlformats.org/officeDocument/2006/relationships/image" Target="../media/image68.jpe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1.bin"/><Relationship Id="rId12" Type="http://schemas.openxmlformats.org/officeDocument/2006/relationships/image" Target="../media/image73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7.bin"/><Relationship Id="rId4" Type="http://schemas.openxmlformats.org/officeDocument/2006/relationships/image" Target="../media/image69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70.w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71.wmf"/><Relationship Id="rId9" Type="http://schemas.openxmlformats.org/officeDocument/2006/relationships/oleObject" Target="../embeddings/oleObject60.bin"/><Relationship Id="rId10" Type="http://schemas.openxmlformats.org/officeDocument/2006/relationships/image" Target="../media/image72.wmf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6.bin"/><Relationship Id="rId12" Type="http://schemas.openxmlformats.org/officeDocument/2006/relationships/image" Target="../media/image74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2.bin"/><Relationship Id="rId4" Type="http://schemas.openxmlformats.org/officeDocument/2006/relationships/image" Target="../media/image72.wmf"/><Relationship Id="rId5" Type="http://schemas.openxmlformats.org/officeDocument/2006/relationships/oleObject" Target="../embeddings/oleObject63.bin"/><Relationship Id="rId6" Type="http://schemas.openxmlformats.org/officeDocument/2006/relationships/image" Target="../media/image70.wmf"/><Relationship Id="rId7" Type="http://schemas.openxmlformats.org/officeDocument/2006/relationships/oleObject" Target="../embeddings/oleObject64.bin"/><Relationship Id="rId8" Type="http://schemas.openxmlformats.org/officeDocument/2006/relationships/image" Target="../media/image73.emf"/><Relationship Id="rId9" Type="http://schemas.openxmlformats.org/officeDocument/2006/relationships/oleObject" Target="../embeddings/oleObject65.bin"/><Relationship Id="rId10" Type="http://schemas.openxmlformats.org/officeDocument/2006/relationships/image" Target="../media/image71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.bin"/><Relationship Id="rId12" Type="http://schemas.openxmlformats.org/officeDocument/2006/relationships/image" Target="../media/image22.w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23.w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2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25" y="1295400"/>
            <a:ext cx="7753350" cy="1447800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cs typeface="+mj-cs"/>
              </a:rPr>
              <a:t>DSP-CIS</a:t>
            </a:r>
            <a:br>
              <a:rPr lang="en-US" sz="6000" dirty="0" smtClean="0">
                <a:cs typeface="+mj-cs"/>
              </a:rPr>
            </a:br>
            <a:r>
              <a:rPr lang="en-US" sz="6000" dirty="0" smtClean="0">
                <a:cs typeface="+mj-cs"/>
              </a:rPr>
              <a:t/>
            </a:r>
            <a:br>
              <a:rPr lang="en-US" sz="6000" dirty="0" smtClean="0">
                <a:cs typeface="+mj-cs"/>
              </a:rPr>
            </a:br>
            <a:r>
              <a:rPr lang="en-US" sz="2400" dirty="0" smtClean="0">
                <a:cs typeface="+mj-cs"/>
              </a:rPr>
              <a:t>Part-II: Filter Design and Implementation</a:t>
            </a:r>
            <a:br>
              <a:rPr lang="en-US" sz="2400" dirty="0" smtClean="0">
                <a:cs typeface="+mj-cs"/>
              </a:rPr>
            </a:br>
            <a:r>
              <a:rPr lang="en-US" sz="2400" dirty="0">
                <a:cs typeface="+mj-cs"/>
              </a:rPr>
              <a:t/>
            </a:r>
            <a:br>
              <a:rPr lang="en-US" sz="2400" dirty="0">
                <a:cs typeface="+mj-cs"/>
              </a:rPr>
            </a:br>
            <a:r>
              <a:rPr lang="en-US" sz="3200" dirty="0" smtClean="0">
                <a:cs typeface="+mj-cs"/>
              </a:rPr>
              <a:t>Chapter-4 : Filter Design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794658"/>
            <a:ext cx="7467600" cy="24066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n-cs"/>
              </a:rPr>
              <a:t>Marc Moonen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Dept. E.E./ESAT-STADIUS, KU Leuven</a:t>
            </a: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marc.moonen@kuleuven.be</a:t>
            </a: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www.esat.kuleuven.be</a:t>
            </a:r>
            <a:r>
              <a:rPr lang="en-US" sz="2400" b="0" dirty="0" smtClean="0">
                <a:cs typeface="+mn-cs"/>
              </a:rPr>
              <a:t>/</a:t>
            </a:r>
            <a:r>
              <a:rPr lang="en-US" sz="2400" b="0" dirty="0" err="1" smtClean="0">
                <a:cs typeface="+mn-cs"/>
              </a:rPr>
              <a:t>stadius</a:t>
            </a:r>
            <a:r>
              <a:rPr lang="en-US" sz="2400" b="0" dirty="0" smtClean="0">
                <a:cs typeface="+mn-cs"/>
              </a:rPr>
              <a:t>/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Filter Design by Optimization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7782"/>
            <a:ext cx="8558213" cy="5289550"/>
          </a:xfrm>
        </p:spPr>
        <p:txBody>
          <a:bodyPr/>
          <a:lstStyle/>
          <a:p>
            <a:pPr>
              <a:defRPr/>
            </a:pPr>
            <a:r>
              <a:rPr lang="en-US" sz="2400" b="0" dirty="0" smtClean="0">
                <a:cs typeface="+mn-cs"/>
              </a:rPr>
              <a:t>This is </a:t>
            </a:r>
            <a:r>
              <a:rPr lang="en-US" sz="2400" b="0" dirty="0"/>
              <a:t>`Quadratic Optimization</a:t>
            </a:r>
            <a:r>
              <a:rPr lang="ja-JP" altLang="en-US" sz="2400" b="0" dirty="0"/>
              <a:t>’</a:t>
            </a:r>
            <a:r>
              <a:rPr lang="en-US" sz="2400" b="0" dirty="0"/>
              <a:t> problem </a:t>
            </a:r>
            <a:endParaRPr lang="en-US" sz="1800" b="0" dirty="0"/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 marL="0" indent="0">
              <a:buNone/>
              <a:defRPr/>
            </a:pPr>
            <a:endParaRPr lang="en-US" dirty="0" smtClean="0">
              <a:cs typeface="+mn-cs"/>
            </a:endParaRPr>
          </a:p>
          <a:p>
            <a:pPr>
              <a:spcBef>
                <a:spcPts val="2976"/>
              </a:spcBef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</a:t>
            </a:r>
            <a:r>
              <a:rPr lang="mr-IN" sz="2400" b="0" dirty="0" smtClean="0">
                <a:cs typeface="+mn-cs"/>
              </a:rPr>
              <a:t>…</a:t>
            </a:r>
            <a:r>
              <a:rPr lang="en-US" sz="2400" b="0" dirty="0" smtClean="0">
                <a:cs typeface="+mn-cs"/>
              </a:rPr>
              <a:t> with solution</a:t>
            </a:r>
            <a:endParaRPr lang="en-US" sz="18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1800" b="0" dirty="0" smtClean="0">
                <a:cs typeface="+mn-cs"/>
              </a:rPr>
              <a:t> </a:t>
            </a:r>
            <a:endParaRPr lang="en-US" sz="2400" b="0" dirty="0" smtClean="0">
              <a:cs typeface="+mn-cs"/>
            </a:endParaRPr>
          </a:p>
        </p:txBody>
      </p:sp>
      <p:graphicFrame>
        <p:nvGraphicFramePr>
          <p:cNvPr id="2457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729259"/>
              </p:ext>
            </p:extLst>
          </p:nvPr>
        </p:nvGraphicFramePr>
        <p:xfrm>
          <a:off x="871599" y="1592796"/>
          <a:ext cx="7285997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Equation" r:id="rId3" imgW="3810000" imgH="2108200" progId="Equation.3">
                  <p:embed/>
                </p:oleObj>
              </mc:Choice>
              <mc:Fallback>
                <p:oleObj name="Equation" r:id="rId3" imgW="3810000" imgH="2108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99" y="1592796"/>
                        <a:ext cx="7285997" cy="388843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364708"/>
              </p:ext>
            </p:extLst>
          </p:nvPr>
        </p:nvGraphicFramePr>
        <p:xfrm>
          <a:off x="2987824" y="5697252"/>
          <a:ext cx="1765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6" name="Equation" r:id="rId5" imgW="812447" imgH="241195" progId="Equation.3">
                  <p:embed/>
                </p:oleObj>
              </mc:Choice>
              <mc:Fallback>
                <p:oleObj name="Equation" r:id="rId5" imgW="812447" imgH="24119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697252"/>
                        <a:ext cx="1765300" cy="5334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87" name="AutoShape 11"/>
          <p:cNvSpPr>
            <a:spLocks noChangeArrowheads="1"/>
          </p:cNvSpPr>
          <p:nvPr/>
        </p:nvSpPr>
        <p:spPr bwMode="auto">
          <a:xfrm>
            <a:off x="8100392" y="5625244"/>
            <a:ext cx="457200" cy="533400"/>
          </a:xfrm>
          <a:prstGeom prst="sun">
            <a:avLst>
              <a:gd name="adj" fmla="val 12500"/>
            </a:avLst>
          </a:prstGeom>
          <a:solidFill>
            <a:srgbClr val="EAED77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34340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Filter Design by Optimization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35050"/>
            <a:ext cx="8623300" cy="528955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cs typeface="+mn-cs"/>
              </a:rPr>
              <a:t>Example:</a:t>
            </a:r>
            <a:r>
              <a:rPr lang="en-US" sz="2400" b="0" dirty="0" smtClean="0">
                <a:cs typeface="+mn-cs"/>
              </a:rPr>
              <a:t> Low-pass design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Optimization function is 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i.e.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</p:txBody>
      </p:sp>
      <p:graphicFrame>
        <p:nvGraphicFramePr>
          <p:cNvPr id="2560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051018"/>
              </p:ext>
            </p:extLst>
          </p:nvPr>
        </p:nvGraphicFramePr>
        <p:xfrm>
          <a:off x="1598613" y="4037013"/>
          <a:ext cx="441642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" name="Equation" r:id="rId4" imgW="2590800" imgH="647700" progId="Equation.3">
                  <p:embed/>
                </p:oleObj>
              </mc:Choice>
              <mc:Fallback>
                <p:oleObj name="Equation" r:id="rId4" imgW="2590800" imgH="647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4037013"/>
                        <a:ext cx="4416425" cy="11001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225517"/>
              </p:ext>
            </p:extLst>
          </p:nvPr>
        </p:nvGraphicFramePr>
        <p:xfrm>
          <a:off x="1497013" y="2430463"/>
          <a:ext cx="30527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7" name="Equation" r:id="rId6" imgW="1943100" imgH="495300" progId="Equation.3">
                  <p:embed/>
                </p:oleObj>
              </mc:Choice>
              <mc:Fallback>
                <p:oleObj name="Equation" r:id="rId6" imgW="1943100" imgH="495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2430463"/>
                        <a:ext cx="3052762" cy="7794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15"/>
          <p:cNvGraphicFramePr>
            <a:graphicFrameLocks noGrp="1" noChangeAspect="1"/>
          </p:cNvGraphicFramePr>
          <p:nvPr>
            <p:ph sz="half" idx="2"/>
          </p:nvPr>
        </p:nvGraphicFramePr>
        <p:xfrm>
          <a:off x="1187450" y="5661025"/>
          <a:ext cx="45243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" name="Equation" r:id="rId8" imgW="3035300" imgH="254000" progId="Equation.3">
                  <p:embed/>
                </p:oleObj>
              </mc:Choice>
              <mc:Fallback>
                <p:oleObj name="Equation" r:id="rId8" imgW="3035300" imgH="254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661025"/>
                        <a:ext cx="4524375" cy="3778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Filter Design by Optimization</a:t>
            </a:r>
          </a:p>
        </p:txBody>
      </p:sp>
      <p:sp>
        <p:nvSpPr>
          <p:cNvPr id="157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686800" cy="5289550"/>
          </a:xfrm>
        </p:spPr>
        <p:txBody>
          <a:bodyPr/>
          <a:lstStyle/>
          <a:p>
            <a:pPr>
              <a:defRPr/>
            </a:pPr>
            <a:r>
              <a:rPr lang="en-US" sz="2400" b="0" dirty="0">
                <a:cs typeface="+mn-cs"/>
              </a:rPr>
              <a:t>A</a:t>
            </a:r>
            <a:r>
              <a:rPr lang="en-US" sz="2400" b="0" dirty="0" smtClean="0">
                <a:cs typeface="+mn-cs"/>
              </a:rPr>
              <a:t> simpler problem is obtained by replacing the F(..) by…</a:t>
            </a: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where the </a:t>
            </a:r>
            <a:r>
              <a:rPr lang="en-US" sz="2000" b="0" dirty="0" err="1" smtClean="0">
                <a:cs typeface="+mn-cs"/>
              </a:rPr>
              <a:t>wi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s are a set of </a:t>
            </a:r>
            <a:r>
              <a:rPr lang="en-US" sz="2000" u="sng" dirty="0" smtClean="0">
                <a:cs typeface="+mn-cs"/>
              </a:rPr>
              <a:t>sample frequencies</a:t>
            </a: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This leads to an equivalent (`discretized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) quadratic optimization function:</a:t>
            </a:r>
          </a:p>
          <a:p>
            <a:pPr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cs typeface="+mn-cs"/>
              </a:rPr>
              <a:t>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cs typeface="+mn-cs"/>
              </a:rPr>
              <a:t>    +++ </a:t>
            </a:r>
            <a:r>
              <a:rPr lang="en-US" sz="2000" b="0" dirty="0">
                <a:cs typeface="+mn-cs"/>
              </a:rPr>
              <a:t>S</a:t>
            </a:r>
            <a:r>
              <a:rPr lang="en-US" sz="2000" b="0" dirty="0" smtClean="0">
                <a:cs typeface="+mn-cs"/>
              </a:rPr>
              <a:t>imple</a:t>
            </a:r>
            <a:endParaRPr lang="en-US" sz="20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cs typeface="+mn-cs"/>
              </a:rPr>
              <a:t>    - - -  </a:t>
            </a:r>
            <a:r>
              <a:rPr lang="en-US" sz="2000" b="0" dirty="0">
                <a:cs typeface="+mn-cs"/>
              </a:rPr>
              <a:t>U</a:t>
            </a:r>
            <a:r>
              <a:rPr lang="en-US" sz="2000" b="0" dirty="0" smtClean="0">
                <a:cs typeface="+mn-cs"/>
              </a:rPr>
              <a:t>npredictable behavior in between sample </a:t>
            </a:r>
            <a:r>
              <a:rPr lang="en-US" sz="2000" b="0" dirty="0" err="1" smtClean="0">
                <a:cs typeface="+mn-cs"/>
              </a:rPr>
              <a:t>freqs</a:t>
            </a:r>
            <a:r>
              <a:rPr lang="en-US" sz="2000" b="0" dirty="0" smtClean="0">
                <a:cs typeface="+mn-cs"/>
              </a:rPr>
              <a:t>.</a:t>
            </a:r>
          </a:p>
        </p:txBody>
      </p:sp>
      <p:graphicFrame>
        <p:nvGraphicFramePr>
          <p:cNvPr id="26627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757457"/>
              </p:ext>
            </p:extLst>
          </p:nvPr>
        </p:nvGraphicFramePr>
        <p:xfrm>
          <a:off x="1379538" y="3167063"/>
          <a:ext cx="6759575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2" name="Equation" r:id="rId3" imgW="3721100" imgH="800100" progId="Equation.3">
                  <p:embed/>
                </p:oleObj>
              </mc:Choice>
              <mc:Fallback>
                <p:oleObj name="Equation" r:id="rId3" imgW="3721100" imgH="80010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3167063"/>
                        <a:ext cx="6759575" cy="12334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5" name="AutoShape 1033"/>
          <p:cNvSpPr>
            <a:spLocks noChangeArrowheads="1"/>
          </p:cNvSpPr>
          <p:nvPr/>
        </p:nvSpPr>
        <p:spPr bwMode="auto">
          <a:xfrm>
            <a:off x="8458200" y="5105400"/>
            <a:ext cx="457200" cy="533400"/>
          </a:xfrm>
          <a:prstGeom prst="sun">
            <a:avLst>
              <a:gd name="adj" fmla="val 12500"/>
            </a:avLst>
          </a:prstGeom>
          <a:solidFill>
            <a:srgbClr val="EAED77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706" name="Text Box 1034"/>
          <p:cNvSpPr txBox="1">
            <a:spLocks noChangeArrowheads="1"/>
          </p:cNvSpPr>
          <p:nvPr/>
        </p:nvSpPr>
        <p:spPr bwMode="auto">
          <a:xfrm>
            <a:off x="6429375" y="5207000"/>
            <a:ext cx="197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>
                <a:solidFill>
                  <a:schemeClr val="accent1"/>
                </a:solidFill>
                <a:cs typeface="+mn-cs"/>
              </a:rPr>
              <a:t>Compare to p.10</a:t>
            </a:r>
          </a:p>
        </p:txBody>
      </p:sp>
      <p:graphicFrame>
        <p:nvGraphicFramePr>
          <p:cNvPr id="26630" name="Object 10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693591"/>
              </p:ext>
            </p:extLst>
          </p:nvPr>
        </p:nvGraphicFramePr>
        <p:xfrm>
          <a:off x="1355725" y="4518025"/>
          <a:ext cx="66262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3" name="Equation" r:id="rId5" imgW="3683000" imgH="317500" progId="Equation.3">
                  <p:embed/>
                </p:oleObj>
              </mc:Choice>
              <mc:Fallback>
                <p:oleObj name="Equation" r:id="rId5" imgW="3683000" imgH="317500" progId="Equation.3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4518025"/>
                        <a:ext cx="6626225" cy="5508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10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504487"/>
              </p:ext>
            </p:extLst>
          </p:nvPr>
        </p:nvGraphicFramePr>
        <p:xfrm>
          <a:off x="1162050" y="1611313"/>
          <a:ext cx="37719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4" name="Equation" r:id="rId7" imgW="2146300" imgH="355600" progId="Equation.3">
                  <p:embed/>
                </p:oleObj>
              </mc:Choice>
              <mc:Fallback>
                <p:oleObj name="Equation" r:id="rId7" imgW="2146300" imgH="355600" progId="Equation.3">
                  <p:embed/>
                  <p:pic>
                    <p:nvPicPr>
                      <p:cNvPr id="0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611313"/>
                        <a:ext cx="3771900" cy="6254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1037"/>
          <p:cNvGraphicFramePr>
            <a:graphicFrameLocks noChangeAspect="1"/>
          </p:cNvGraphicFramePr>
          <p:nvPr/>
        </p:nvGraphicFramePr>
        <p:xfrm>
          <a:off x="3276600" y="5192713"/>
          <a:ext cx="17907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5" name="Equation" r:id="rId9" imgW="812447" imgH="266584" progId="Equation.3">
                  <p:embed/>
                </p:oleObj>
              </mc:Choice>
              <mc:Fallback>
                <p:oleObj name="Equation" r:id="rId9" imgW="812447" imgH="266584" progId="Equation.3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192713"/>
                        <a:ext cx="1790700" cy="5889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Filter Design by Optimization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0" dirty="0" smtClean="0">
                <a:cs typeface="+mn-cs"/>
              </a:rPr>
              <a:t>This is often supplemented with additional constraints, e.g. for pass-band and stop-band ripple control :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smtClean="0">
                <a:cs typeface="+mn-cs"/>
              </a:rPr>
              <a:t>The resulting optimization problem is :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minimize :                                          </a:t>
            </a:r>
            <a:r>
              <a:rPr lang="en-US" sz="2000" b="0" dirty="0" smtClean="0">
                <a:cs typeface="+mn-cs"/>
              </a:rPr>
              <a:t>(=quadratic function)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subject to                    </a:t>
            </a:r>
            <a:r>
              <a:rPr lang="en-US" sz="2000" b="0" dirty="0" smtClean="0">
                <a:cs typeface="+mn-cs"/>
              </a:rPr>
              <a:t>(=pass-band constraints)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          </a:t>
            </a:r>
            <a:r>
              <a:rPr lang="en-US" sz="2000" b="0" dirty="0" smtClean="0">
                <a:cs typeface="+mn-cs"/>
              </a:rPr>
              <a:t>(=stop-band constraints)              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=  `Quadratic Programming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 problem </a:t>
            </a:r>
            <a:endParaRPr lang="en-US" sz="2000" b="0" dirty="0" smtClean="0">
              <a:cs typeface="+mn-cs"/>
            </a:endParaRPr>
          </a:p>
        </p:txBody>
      </p:sp>
      <p:graphicFrame>
        <p:nvGraphicFramePr>
          <p:cNvPr id="27651" name="Object 10"/>
          <p:cNvGraphicFramePr>
            <a:graphicFrameLocks noChangeAspect="1"/>
          </p:cNvGraphicFramePr>
          <p:nvPr/>
        </p:nvGraphicFramePr>
        <p:xfrm>
          <a:off x="2808288" y="3752850"/>
          <a:ext cx="305435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3" name="Equation" r:id="rId3" imgW="1587500" imgH="571500" progId="Equation.3">
                  <p:embed/>
                </p:oleObj>
              </mc:Choice>
              <mc:Fallback>
                <p:oleObj name="Equation" r:id="rId3" imgW="1587500" imgH="5715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3752850"/>
                        <a:ext cx="3054350" cy="10969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421008"/>
              </p:ext>
            </p:extLst>
          </p:nvPr>
        </p:nvGraphicFramePr>
        <p:xfrm>
          <a:off x="2887663" y="4986338"/>
          <a:ext cx="93821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Equation" r:id="rId5" imgW="520700" imgH="419100" progId="Equation.3">
                  <p:embed/>
                </p:oleObj>
              </mc:Choice>
              <mc:Fallback>
                <p:oleObj name="Equation" r:id="rId5" imgW="520700" imgH="419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663" y="4986338"/>
                        <a:ext cx="938212" cy="7540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558149"/>
              </p:ext>
            </p:extLst>
          </p:nvPr>
        </p:nvGraphicFramePr>
        <p:xfrm>
          <a:off x="1455738" y="2033588"/>
          <a:ext cx="66960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Equation" r:id="rId7" imgW="3975100" imgH="495300" progId="Equation.3">
                  <p:embed/>
                </p:oleObj>
              </mc:Choice>
              <mc:Fallback>
                <p:oleObj name="Equation" r:id="rId7" imgW="3975100" imgH="495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2033588"/>
                        <a:ext cx="6696075" cy="8286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Filter Design by Optimization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1075"/>
            <a:ext cx="8558213" cy="5289550"/>
          </a:xfrm>
        </p:spPr>
        <p:txBody>
          <a:bodyPr/>
          <a:lstStyle/>
          <a:p>
            <a:pPr marL="571500" indent="-571500">
              <a:spcBef>
                <a:spcPts val="800"/>
              </a:spcBef>
              <a:buFontTx/>
              <a:buAutoNum type="romanUcParenBoth" startAt="2"/>
              <a:defRPr/>
            </a:pPr>
            <a:r>
              <a:rPr lang="en-US" sz="3200" dirty="0" smtClean="0">
                <a:cs typeface="+mn-cs"/>
              </a:rPr>
              <a:t>`</a:t>
            </a:r>
            <a:r>
              <a:rPr lang="en-US" sz="3200" dirty="0" err="1" smtClean="0">
                <a:cs typeface="+mn-cs"/>
              </a:rPr>
              <a:t>Minimax</a:t>
            </a:r>
            <a:r>
              <a:rPr lang="ja-JP" altLang="en-US" sz="3200" dirty="0" smtClean="0">
                <a:latin typeface="Arial"/>
                <a:cs typeface="+mn-cs"/>
              </a:rPr>
              <a:t>’</a:t>
            </a:r>
            <a:r>
              <a:rPr lang="en-US" sz="3200" dirty="0" smtClean="0">
                <a:cs typeface="+mn-cs"/>
              </a:rPr>
              <a:t> Design :</a:t>
            </a:r>
          </a:p>
          <a:p>
            <a:pPr>
              <a:spcBef>
                <a:spcPts val="800"/>
              </a:spcBef>
              <a:defRPr/>
            </a:pPr>
            <a:r>
              <a:rPr lang="en-US" sz="2400" b="0" dirty="0">
                <a:cs typeface="+mn-cs"/>
              </a:rPr>
              <a:t>S</a:t>
            </a:r>
            <a:r>
              <a:rPr lang="en-US" sz="2400" b="0" dirty="0" smtClean="0">
                <a:cs typeface="+mn-cs"/>
              </a:rPr>
              <a:t>elect one of the basic forms that yield linear phase</a:t>
            </a:r>
          </a:p>
          <a:p>
            <a:pPr>
              <a:spcBef>
                <a:spcPts val="800"/>
              </a:spcBef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e.g. Type-1 </a:t>
            </a:r>
          </a:p>
          <a:p>
            <a:pPr>
              <a:spcBef>
                <a:spcPts val="800"/>
              </a:spcBef>
              <a:defRPr/>
            </a:pPr>
            <a:endParaRPr lang="en-US" sz="2400" b="0" dirty="0" smtClean="0">
              <a:cs typeface="+mn-cs"/>
            </a:endParaRPr>
          </a:p>
          <a:p>
            <a:pPr>
              <a:spcBef>
                <a:spcPts val="800"/>
              </a:spcBef>
              <a:defRPr/>
            </a:pPr>
            <a:r>
              <a:rPr lang="en-US" sz="2400" b="0" dirty="0">
                <a:cs typeface="+mn-cs"/>
              </a:rPr>
              <a:t>S</a:t>
            </a:r>
            <a:r>
              <a:rPr lang="en-US" sz="2400" b="0" dirty="0" smtClean="0">
                <a:cs typeface="+mn-cs"/>
              </a:rPr>
              <a:t>pecify desired frequency response (LP,HP,BP,…) </a:t>
            </a:r>
          </a:p>
          <a:p>
            <a:pPr>
              <a:spcBef>
                <a:spcPts val="800"/>
              </a:spcBef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</a:t>
            </a:r>
          </a:p>
          <a:p>
            <a:pPr>
              <a:spcBef>
                <a:spcPts val="800"/>
              </a:spcBef>
              <a:defRPr/>
            </a:pPr>
            <a:r>
              <a:rPr lang="en-US" sz="2400" b="0" dirty="0">
                <a:cs typeface="+mn-cs"/>
              </a:rPr>
              <a:t>O</a:t>
            </a:r>
            <a:r>
              <a:rPr lang="en-US" sz="2400" b="0" dirty="0" smtClean="0">
                <a:cs typeface="+mn-cs"/>
              </a:rPr>
              <a:t>ptimization criterion is </a:t>
            </a:r>
          </a:p>
          <a:p>
            <a:pPr>
              <a:spcBef>
                <a:spcPts val="800"/>
              </a:spcBef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spcBef>
                <a:spcPts val="800"/>
              </a:spcBef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where               is a weighting function</a:t>
            </a:r>
          </a:p>
          <a:p>
            <a:pPr>
              <a:spcBef>
                <a:spcPts val="800"/>
              </a:spcBef>
              <a:defRPr/>
            </a:pPr>
            <a:r>
              <a:rPr lang="en-US" sz="1800" b="0" dirty="0" smtClean="0">
                <a:cs typeface="+mn-cs"/>
              </a:rPr>
              <a:t>Leads to  </a:t>
            </a:r>
            <a:r>
              <a:rPr lang="en-US" sz="1800" b="0" dirty="0"/>
              <a:t>`Semi-Definite Programming</a:t>
            </a:r>
            <a:r>
              <a:rPr lang="ja-JP" altLang="en-US" sz="1800" b="0" dirty="0"/>
              <a:t>’</a:t>
            </a:r>
            <a:r>
              <a:rPr lang="en-US" sz="1800" b="0" dirty="0"/>
              <a:t> (SDP) problem, for which efficient interior-point </a:t>
            </a:r>
            <a:r>
              <a:rPr lang="en-US" sz="1800" b="0" dirty="0" smtClean="0"/>
              <a:t>algorithms &amp; software </a:t>
            </a:r>
            <a:r>
              <a:rPr lang="en-US" sz="1800" b="0" dirty="0"/>
              <a:t>are available. </a:t>
            </a:r>
            <a:endParaRPr lang="en-US" sz="1800" dirty="0" smtClean="0">
              <a:cs typeface="+mn-cs"/>
            </a:endParaRPr>
          </a:p>
        </p:txBody>
      </p:sp>
      <p:graphicFrame>
        <p:nvGraphicFramePr>
          <p:cNvPr id="286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005010"/>
              </p:ext>
            </p:extLst>
          </p:nvPr>
        </p:nvGraphicFramePr>
        <p:xfrm>
          <a:off x="2779713" y="2317750"/>
          <a:ext cx="400367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8" name="Equation" r:id="rId3" imgW="2349500" imgH="406400" progId="Equation.3">
                  <p:embed/>
                </p:oleObj>
              </mc:Choice>
              <mc:Fallback>
                <p:oleObj name="Equation" r:id="rId3" imgW="2349500" imgH="40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2317750"/>
                        <a:ext cx="4003675" cy="6905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157382"/>
              </p:ext>
            </p:extLst>
          </p:nvPr>
        </p:nvGraphicFramePr>
        <p:xfrm>
          <a:off x="2817813" y="3581400"/>
          <a:ext cx="25161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9" name="Equation" r:id="rId5" imgW="1168400" imgH="228600" progId="Equation.3">
                  <p:embed/>
                </p:oleObj>
              </mc:Choice>
              <mc:Fallback>
                <p:oleObj name="Equation" r:id="rId5" imgW="11684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3581400"/>
                        <a:ext cx="2516187" cy="4889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606737"/>
              </p:ext>
            </p:extLst>
          </p:nvPr>
        </p:nvGraphicFramePr>
        <p:xfrm>
          <a:off x="1743075" y="5101245"/>
          <a:ext cx="8921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0" name="Equation" r:id="rId7" imgW="520700" imgH="177800" progId="Equation.3">
                  <p:embed/>
                </p:oleObj>
              </mc:Choice>
              <mc:Fallback>
                <p:oleObj name="Equation" r:id="rId7" imgW="520700" imgH="177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5101245"/>
                        <a:ext cx="892175" cy="3079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223109"/>
              </p:ext>
            </p:extLst>
          </p:nvPr>
        </p:nvGraphicFramePr>
        <p:xfrm>
          <a:off x="755576" y="4509120"/>
          <a:ext cx="77739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1" name="Equation" r:id="rId9" imgW="4559300" imgH="304800" progId="Equation.3">
                  <p:embed/>
                </p:oleObj>
              </mc:Choice>
              <mc:Fallback>
                <p:oleObj name="Equation" r:id="rId9" imgW="45593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509120"/>
                        <a:ext cx="7773988" cy="5207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Filter Design by Optimization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Conclusion: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(I) Weighted least squares design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(II) </a:t>
            </a:r>
            <a:r>
              <a:rPr lang="en-US" sz="2400" b="0" dirty="0" err="1">
                <a:cs typeface="+mn-cs"/>
              </a:rPr>
              <a:t>M</a:t>
            </a:r>
            <a:r>
              <a:rPr lang="en-US" sz="2400" b="0" dirty="0" err="1" smtClean="0">
                <a:cs typeface="+mn-cs"/>
              </a:rPr>
              <a:t>inimax</a:t>
            </a:r>
            <a:r>
              <a:rPr lang="en-US" sz="2400" b="0" dirty="0" smtClean="0">
                <a:cs typeface="+mn-cs"/>
              </a:rPr>
              <a:t> design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provide general `framework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, procedures to translate filter design problems into standard optimization problems 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In practice (and in textbooks):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Emphasis on specific (ad-hoc) procedures :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- Filter design based on `windows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- </a:t>
            </a:r>
            <a:r>
              <a:rPr lang="en-US" sz="2400" b="0" dirty="0" err="1">
                <a:cs typeface="+mn-cs"/>
              </a:rPr>
              <a:t>E</a:t>
            </a:r>
            <a:r>
              <a:rPr lang="en-US" sz="2400" b="0" dirty="0" err="1" smtClean="0">
                <a:cs typeface="+mn-cs"/>
              </a:rPr>
              <a:t>quiripple</a:t>
            </a:r>
            <a:r>
              <a:rPr lang="en-US" sz="2400" b="0" dirty="0" smtClean="0">
                <a:cs typeface="+mn-cs"/>
              </a:rPr>
              <a:t> design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Filter Design using `Windows</a:t>
            </a:r>
            <a:r>
              <a:rPr lang="ja-JP" altLang="en-US" dirty="0" smtClean="0">
                <a:latin typeface="Arial"/>
                <a:cs typeface="+mj-cs"/>
              </a:rPr>
              <a:t>’</a:t>
            </a:r>
            <a:endParaRPr lang="en-US" dirty="0" smtClean="0">
              <a:cs typeface="+mj-cs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08050"/>
            <a:ext cx="85582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Example : Low-pass filter design</a:t>
            </a:r>
          </a:p>
          <a:p>
            <a:pPr>
              <a:defRPr/>
            </a:pPr>
            <a:r>
              <a:rPr lang="en-US" sz="2000" b="0" dirty="0">
                <a:cs typeface="+mn-cs"/>
              </a:rPr>
              <a:t>I</a:t>
            </a:r>
            <a:r>
              <a:rPr lang="en-US" sz="2000" b="0" dirty="0" smtClean="0">
                <a:cs typeface="+mn-cs"/>
              </a:rPr>
              <a:t>deal low-pass filter is</a:t>
            </a: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r>
              <a:rPr lang="en-US" sz="2000" b="0" dirty="0">
                <a:cs typeface="+mn-cs"/>
              </a:rPr>
              <a:t>H</a:t>
            </a:r>
            <a:r>
              <a:rPr lang="en-US" sz="2000" b="0" dirty="0" smtClean="0">
                <a:cs typeface="+mn-cs"/>
              </a:rPr>
              <a:t>ence ideal time-domain impulse response is </a:t>
            </a:r>
            <a:r>
              <a:rPr lang="en-US" sz="1400" b="0" dirty="0" smtClean="0">
                <a:cs typeface="+mn-cs"/>
              </a:rPr>
              <a:t>(non-causal zero-phase)</a:t>
            </a: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i="1" dirty="0" smtClean="0">
              <a:cs typeface="+mn-cs"/>
            </a:endParaRPr>
          </a:p>
          <a:p>
            <a:pPr>
              <a:defRPr/>
            </a:pPr>
            <a:endParaRPr lang="en-US" sz="2000" b="0" i="1" dirty="0" smtClean="0">
              <a:cs typeface="+mn-cs"/>
            </a:endParaRPr>
          </a:p>
          <a:p>
            <a:pPr>
              <a:defRPr/>
            </a:pPr>
            <a:r>
              <a:rPr lang="en-US" sz="2000" b="0" u="sng" dirty="0">
                <a:cs typeface="+mn-cs"/>
              </a:rPr>
              <a:t>T</a:t>
            </a:r>
            <a:r>
              <a:rPr lang="en-US" sz="2000" b="0" u="sng" dirty="0" smtClean="0">
                <a:cs typeface="+mn-cs"/>
              </a:rPr>
              <a:t>runcate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2000" b="0" dirty="0" err="1" smtClean="0">
                <a:cs typeface="+mn-cs"/>
              </a:rPr>
              <a:t>h</a:t>
            </a:r>
            <a:r>
              <a:rPr lang="en-US" sz="1400" b="0" dirty="0" err="1" smtClean="0">
                <a:cs typeface="+mn-cs"/>
              </a:rPr>
              <a:t>d</a:t>
            </a:r>
            <a:r>
              <a:rPr lang="en-US" sz="2000" b="0" dirty="0" smtClean="0">
                <a:cs typeface="+mn-cs"/>
              </a:rPr>
              <a:t>[k] to L+1 samples </a:t>
            </a:r>
            <a:r>
              <a:rPr lang="en-US" sz="1400" b="0" dirty="0" smtClean="0">
                <a:cs typeface="+mn-cs"/>
              </a:rPr>
              <a:t>(L even)</a:t>
            </a:r>
            <a:r>
              <a:rPr lang="en-US" sz="2000" b="0" dirty="0" smtClean="0">
                <a:cs typeface="+mn-cs"/>
              </a:rPr>
              <a:t>:</a:t>
            </a: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sz="2000" b="0" dirty="0">
                <a:cs typeface="+mn-cs"/>
              </a:rPr>
              <a:t>A</a:t>
            </a:r>
            <a:r>
              <a:rPr lang="en-US" sz="2000" b="0" dirty="0" smtClean="0">
                <a:cs typeface="+mn-cs"/>
              </a:rPr>
              <a:t>dd delay to turn into causal filter</a:t>
            </a: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1219200" y="1989138"/>
          <a:ext cx="3741738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4" name="Equation" r:id="rId3" imgW="1600200" imgH="508000" progId="Equation.3">
                  <p:embed/>
                </p:oleObj>
              </mc:Choice>
              <mc:Fallback>
                <p:oleObj name="Equation" r:id="rId3" imgW="1600200" imgH="508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9138"/>
                        <a:ext cx="3741738" cy="9747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5"/>
          <p:cNvGraphicFramePr>
            <a:graphicFrameLocks noChangeAspect="1"/>
          </p:cNvGraphicFramePr>
          <p:nvPr/>
        </p:nvGraphicFramePr>
        <p:xfrm>
          <a:off x="1223963" y="3468688"/>
          <a:ext cx="74676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5" name="Equation" r:id="rId5" imgW="3759200" imgH="457200" progId="Equation.3">
                  <p:embed/>
                </p:oleObj>
              </mc:Choice>
              <mc:Fallback>
                <p:oleObj name="Equation" r:id="rId5" imgW="37592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3468688"/>
                        <a:ext cx="7467600" cy="8651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6"/>
          <p:cNvGraphicFramePr>
            <a:graphicFrameLocks noChangeAspect="1"/>
          </p:cNvGraphicFramePr>
          <p:nvPr/>
        </p:nvGraphicFramePr>
        <p:xfrm>
          <a:off x="1258888" y="4908550"/>
          <a:ext cx="44291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6" name="Equation" r:id="rId7" imgW="2209800" imgH="533400" progId="Equation.3">
                  <p:embed/>
                </p:oleObj>
              </mc:Choice>
              <mc:Fallback>
                <p:oleObj name="Equation" r:id="rId7" imgW="2209800" imgH="533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908550"/>
                        <a:ext cx="4429125" cy="7921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6" name="Group 7"/>
          <p:cNvGrpSpPr>
            <a:grpSpLocks/>
          </p:cNvGrpSpPr>
          <p:nvPr/>
        </p:nvGrpSpPr>
        <p:grpSpPr bwMode="auto">
          <a:xfrm>
            <a:off x="6324600" y="1447800"/>
            <a:ext cx="2328863" cy="1719263"/>
            <a:chOff x="240" y="1584"/>
            <a:chExt cx="1467" cy="1083"/>
          </a:xfrm>
        </p:grpSpPr>
        <p:grpSp>
          <p:nvGrpSpPr>
            <p:cNvPr id="30727" name="Group 8"/>
            <p:cNvGrpSpPr>
              <a:grpSpLocks/>
            </p:cNvGrpSpPr>
            <p:nvPr/>
          </p:nvGrpSpPr>
          <p:grpSpPr bwMode="auto">
            <a:xfrm>
              <a:off x="240" y="1584"/>
              <a:ext cx="1467" cy="1083"/>
              <a:chOff x="240" y="1776"/>
              <a:chExt cx="1467" cy="1083"/>
            </a:xfrm>
          </p:grpSpPr>
          <p:sp>
            <p:nvSpPr>
              <p:cNvPr id="162825" name="Line 9"/>
              <p:cNvSpPr>
                <a:spLocks noChangeShapeType="1"/>
              </p:cNvSpPr>
              <p:nvPr/>
            </p:nvSpPr>
            <p:spPr bwMode="auto">
              <a:xfrm>
                <a:off x="960" y="1776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2826" name="Line 10"/>
              <p:cNvSpPr>
                <a:spLocks noChangeShapeType="1"/>
              </p:cNvSpPr>
              <p:nvPr/>
            </p:nvSpPr>
            <p:spPr bwMode="auto">
              <a:xfrm>
                <a:off x="960" y="2496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2827" name="Line 11"/>
              <p:cNvSpPr>
                <a:spLocks noChangeShapeType="1"/>
              </p:cNvSpPr>
              <p:nvPr/>
            </p:nvSpPr>
            <p:spPr bwMode="auto">
              <a:xfrm>
                <a:off x="240" y="2496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2828" name="Line 12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2829" name="Line 13"/>
              <p:cNvSpPr>
                <a:spLocks noChangeShapeType="1"/>
              </p:cNvSpPr>
              <p:nvPr/>
            </p:nvSpPr>
            <p:spPr bwMode="auto">
              <a:xfrm>
                <a:off x="336" y="2448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0738" name="Object 14"/>
              <p:cNvGraphicFramePr>
                <a:graphicFrameLocks noChangeAspect="1"/>
              </p:cNvGraphicFramePr>
              <p:nvPr/>
            </p:nvGraphicFramePr>
            <p:xfrm>
              <a:off x="1440" y="2592"/>
              <a:ext cx="267" cy="2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17" name="Equation" r:id="rId9" imgW="139700" imgH="139700" progId="Equation.3">
                      <p:embed/>
                    </p:oleObj>
                  </mc:Choice>
                  <mc:Fallback>
                    <p:oleObj name="Equation" r:id="rId9" imgW="139700" imgH="139700" progId="Equation.3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0" y="2592"/>
                            <a:ext cx="267" cy="267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2831" name="Line 15"/>
            <p:cNvSpPr>
              <a:spLocks noChangeShapeType="1"/>
            </p:cNvSpPr>
            <p:nvPr/>
          </p:nvSpPr>
          <p:spPr bwMode="auto">
            <a:xfrm>
              <a:off x="816" y="1776"/>
              <a:ext cx="28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832" name="Line 16"/>
            <p:cNvSpPr>
              <a:spLocks noChangeShapeType="1"/>
            </p:cNvSpPr>
            <p:nvPr/>
          </p:nvSpPr>
          <p:spPr bwMode="auto">
            <a:xfrm>
              <a:off x="816" y="1776"/>
              <a:ext cx="0" cy="5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833" name="Line 17"/>
            <p:cNvSpPr>
              <a:spLocks noChangeShapeType="1"/>
            </p:cNvSpPr>
            <p:nvPr/>
          </p:nvSpPr>
          <p:spPr bwMode="auto">
            <a:xfrm>
              <a:off x="1104" y="1776"/>
              <a:ext cx="0" cy="528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834" name="Line 18"/>
            <p:cNvSpPr>
              <a:spLocks noChangeShapeType="1"/>
            </p:cNvSpPr>
            <p:nvPr/>
          </p:nvSpPr>
          <p:spPr bwMode="auto">
            <a:xfrm>
              <a:off x="336" y="1632"/>
              <a:ext cx="0" cy="6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835" name="Line 19"/>
            <p:cNvSpPr>
              <a:spLocks noChangeShapeType="1"/>
            </p:cNvSpPr>
            <p:nvPr/>
          </p:nvSpPr>
          <p:spPr bwMode="auto">
            <a:xfrm>
              <a:off x="1584" y="1632"/>
              <a:ext cx="0" cy="67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Filter Design using `Windows</a:t>
            </a:r>
            <a:r>
              <a:rPr lang="ja-JP" altLang="en-US" sz="3200" dirty="0" smtClean="0">
                <a:latin typeface="Arial"/>
                <a:cs typeface="+mj-cs"/>
              </a:rPr>
              <a:t>’</a:t>
            </a:r>
            <a:endParaRPr lang="en-US" sz="3200" dirty="0" smtClean="0">
              <a:cs typeface="+mj-cs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Example : Low-pass filter design (continued)</a:t>
            </a:r>
          </a:p>
          <a:p>
            <a:pPr>
              <a:defRPr/>
            </a:pPr>
            <a:r>
              <a:rPr lang="en-US" sz="2000" b="0" dirty="0" smtClean="0">
                <a:cs typeface="+mn-cs"/>
              </a:rPr>
              <a:t>PS : </a:t>
            </a:r>
            <a:r>
              <a:rPr lang="en-US" sz="2000" b="0" dirty="0">
                <a:cs typeface="+mn-cs"/>
              </a:rPr>
              <a:t>I</a:t>
            </a:r>
            <a:r>
              <a:rPr lang="en-US" sz="2000" b="0" dirty="0" smtClean="0">
                <a:cs typeface="+mn-cs"/>
              </a:rPr>
              <a:t>t can be shown (use </a:t>
            </a:r>
            <a:r>
              <a:rPr lang="en-US" sz="2000" b="0" dirty="0" err="1" smtClean="0">
                <a:cs typeface="+mn-cs"/>
              </a:rPr>
              <a:t>Parceval’s</a:t>
            </a:r>
            <a:r>
              <a:rPr lang="en-US" sz="2000" b="0" dirty="0" smtClean="0">
                <a:cs typeface="+mn-cs"/>
              </a:rPr>
              <a:t> theorem) that the filter obtained by such time-domain truncation is also obtained by using a weighted least-squares design procedure with the given </a:t>
            </a:r>
            <a:r>
              <a:rPr lang="en-US" sz="2000" b="0" dirty="0" err="1" smtClean="0">
                <a:cs typeface="+mn-cs"/>
              </a:rPr>
              <a:t>H</a:t>
            </a:r>
            <a:r>
              <a:rPr lang="en-US" sz="1400" b="0" dirty="0" err="1" smtClean="0">
                <a:cs typeface="+mn-cs"/>
              </a:rPr>
              <a:t>d</a:t>
            </a:r>
            <a:r>
              <a:rPr lang="en-US" sz="1400" b="0" dirty="0" smtClean="0">
                <a:cs typeface="+mn-cs"/>
              </a:rPr>
              <a:t>  (+linear phase)</a:t>
            </a:r>
            <a:r>
              <a:rPr lang="en-US" sz="2000" b="0" dirty="0" smtClean="0">
                <a:cs typeface="+mn-cs"/>
              </a:rPr>
              <a:t> and weighting function           </a:t>
            </a:r>
          </a:p>
          <a:p>
            <a:pPr marL="342000">
              <a:lnSpc>
                <a:spcPct val="90000"/>
              </a:lnSpc>
              <a:spcBef>
                <a:spcPts val="1680"/>
              </a:spcBef>
              <a:defRPr/>
            </a:pPr>
            <a:r>
              <a:rPr lang="en-US" sz="2000" b="0" dirty="0">
                <a:cs typeface="+mn-cs"/>
              </a:rPr>
              <a:t>T</a:t>
            </a:r>
            <a:r>
              <a:rPr lang="en-US" sz="2000" b="0" dirty="0" smtClean="0">
                <a:cs typeface="+mn-cs"/>
              </a:rPr>
              <a:t>runcation corresponds to applying a `rectangular window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:</a:t>
            </a:r>
          </a:p>
          <a:p>
            <a:pPr>
              <a:lnSpc>
                <a:spcPct val="90000"/>
              </a:lnSpc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b="0" dirty="0" smtClean="0">
                <a:cs typeface="+mn-cs"/>
              </a:rPr>
              <a:t>+++ Simple procedure (also for HP,BP,…)</a:t>
            </a:r>
          </a:p>
          <a:p>
            <a:pPr>
              <a:defRPr/>
            </a:pPr>
            <a:r>
              <a:rPr lang="en-US" sz="2000" b="0" dirty="0" smtClean="0">
                <a:cs typeface="+mn-cs"/>
              </a:rPr>
              <a:t>- - -  Truncation in time-domain results in `Gibbs effect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in frequency domain, i.e. large ripple in pass-band and stop-band (at band edge discontinuity), which cannot be reduced by increasing the filter order L.</a:t>
            </a:r>
            <a:endParaRPr lang="en-US" dirty="0" smtClean="0">
              <a:cs typeface="+mn-cs"/>
            </a:endParaRPr>
          </a:p>
        </p:txBody>
      </p:sp>
      <p:graphicFrame>
        <p:nvGraphicFramePr>
          <p:cNvPr id="31747" name="Object 5"/>
          <p:cNvGraphicFramePr>
            <a:graphicFrameLocks noChangeAspect="1"/>
          </p:cNvGraphicFramePr>
          <p:nvPr/>
        </p:nvGraphicFramePr>
        <p:xfrm>
          <a:off x="1763713" y="3357563"/>
          <a:ext cx="22875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9" name="Equation" r:id="rId3" imgW="1079500" imgH="228600" progId="Equation.3">
                  <p:embed/>
                </p:oleObj>
              </mc:Choice>
              <mc:Fallback>
                <p:oleObj name="Equation" r:id="rId3" imgW="10795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357563"/>
                        <a:ext cx="2287587" cy="4857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6"/>
          <p:cNvGraphicFramePr>
            <a:graphicFrameLocks noChangeAspect="1"/>
          </p:cNvGraphicFramePr>
          <p:nvPr/>
        </p:nvGraphicFramePr>
        <p:xfrm>
          <a:off x="1752600" y="3933825"/>
          <a:ext cx="4440238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" name="Equation" r:id="rId5" imgW="2057400" imgH="495300" progId="Equation.3">
                  <p:embed/>
                </p:oleObj>
              </mc:Choice>
              <mc:Fallback>
                <p:oleObj name="Equation" r:id="rId5" imgW="2057400" imgH="495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933825"/>
                        <a:ext cx="4440238" cy="8366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74588"/>
              </p:ext>
            </p:extLst>
          </p:nvPr>
        </p:nvGraphicFramePr>
        <p:xfrm>
          <a:off x="2915816" y="2600908"/>
          <a:ext cx="10382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1" name="Equation" r:id="rId7" imgW="596641" imgH="203112" progId="Equation.3">
                  <p:embed/>
                </p:oleObj>
              </mc:Choice>
              <mc:Fallback>
                <p:oleObj name="Equation" r:id="rId7" imgW="596641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600908"/>
                        <a:ext cx="1038225" cy="3508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Filter Design using `Windows</a:t>
            </a:r>
            <a:r>
              <a:rPr lang="ja-JP" altLang="en-US" sz="3200" dirty="0" smtClean="0">
                <a:latin typeface="Arial"/>
                <a:cs typeface="+mj-cs"/>
              </a:rPr>
              <a:t>’</a:t>
            </a:r>
            <a:endParaRPr lang="en-US" sz="3200" dirty="0" smtClean="0">
              <a:cs typeface="+mj-cs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Remedy:  Apply other window functions…</a:t>
            </a: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r>
              <a:rPr lang="en-US" sz="2000" b="0" dirty="0">
                <a:cs typeface="+mn-cs"/>
              </a:rPr>
              <a:t>T</a:t>
            </a:r>
            <a:r>
              <a:rPr lang="en-US" sz="2000" b="0" dirty="0" smtClean="0">
                <a:cs typeface="+mn-cs"/>
              </a:rPr>
              <a:t>ime-domain multiplication with a window function w[k] corresponds to frequency domain convolution  with W(z) :</a:t>
            </a: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r>
              <a:rPr lang="en-US" sz="2000" b="0" dirty="0">
                <a:cs typeface="+mn-cs"/>
              </a:rPr>
              <a:t>C</a:t>
            </a:r>
            <a:r>
              <a:rPr lang="en-US" sz="2000" b="0" dirty="0" smtClean="0">
                <a:cs typeface="+mn-cs"/>
              </a:rPr>
              <a:t>andidate windows : Han, Hamming, Blackman, Kaiser,…. (see textbooks, see DSP-I)</a:t>
            </a:r>
          </a:p>
          <a:p>
            <a:pPr>
              <a:defRPr/>
            </a:pPr>
            <a:r>
              <a:rPr lang="en-US" sz="2000" b="0" dirty="0">
                <a:cs typeface="+mn-cs"/>
              </a:rPr>
              <a:t>W</a:t>
            </a:r>
            <a:r>
              <a:rPr lang="en-US" sz="2000" b="0" dirty="0" smtClean="0">
                <a:cs typeface="+mn-cs"/>
              </a:rPr>
              <a:t>indow choice/design = trade-off between side-lobe levels (define peak pass-/stop-band ripple) and width main-lobe (defines transition bandwidth), see examples p.25-28</a:t>
            </a:r>
          </a:p>
          <a:p>
            <a:pPr>
              <a:defRPr/>
            </a:pPr>
            <a:endParaRPr lang="en-US" sz="2000" b="0" dirty="0" smtClean="0">
              <a:cs typeface="+mn-cs"/>
            </a:endParaRPr>
          </a:p>
        </p:txBody>
      </p:sp>
      <p:graphicFrame>
        <p:nvGraphicFramePr>
          <p:cNvPr id="32771" name="Object 4"/>
          <p:cNvGraphicFramePr>
            <a:graphicFrameLocks noChangeAspect="1"/>
          </p:cNvGraphicFramePr>
          <p:nvPr/>
        </p:nvGraphicFramePr>
        <p:xfrm>
          <a:off x="1223963" y="2889250"/>
          <a:ext cx="22875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6" name="Equation" r:id="rId3" imgW="1079500" imgH="228600" progId="Equation.3">
                  <p:embed/>
                </p:oleObj>
              </mc:Choice>
              <mc:Fallback>
                <p:oleObj name="Equation" r:id="rId3" imgW="10795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2889250"/>
                        <a:ext cx="2287587" cy="4857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6"/>
          <p:cNvGraphicFramePr>
            <a:graphicFrameLocks noChangeAspect="1"/>
          </p:cNvGraphicFramePr>
          <p:nvPr/>
        </p:nvGraphicFramePr>
        <p:xfrm>
          <a:off x="1223963" y="3536950"/>
          <a:ext cx="27987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7" name="Equation" r:id="rId5" imgW="1320800" imgH="228600" progId="Equation.3">
                  <p:embed/>
                </p:oleObj>
              </mc:Choice>
              <mc:Fallback>
                <p:oleObj name="Equation" r:id="rId5" imgW="13208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3536950"/>
                        <a:ext cx="2798762" cy="4857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</a:t>
            </a:r>
            <a:r>
              <a:rPr lang="en-US" sz="3200" dirty="0" err="1" smtClean="0">
                <a:cs typeface="+mj-cs"/>
              </a:rPr>
              <a:t>Equiripple</a:t>
            </a:r>
            <a:r>
              <a:rPr lang="en-US" sz="3200" dirty="0" smtClean="0">
                <a:cs typeface="+mj-cs"/>
              </a:rPr>
              <a:t> Design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000" b="0" dirty="0" smtClean="0">
                <a:cs typeface="+mn-cs"/>
              </a:rPr>
              <a:t>Starting point is </a:t>
            </a:r>
            <a:r>
              <a:rPr lang="en-US" sz="2000" b="0" dirty="0" err="1" smtClean="0">
                <a:cs typeface="+mn-cs"/>
              </a:rPr>
              <a:t>minimax</a:t>
            </a:r>
            <a:r>
              <a:rPr lang="en-US" sz="2000" b="0" dirty="0" smtClean="0">
                <a:cs typeface="+mn-cs"/>
              </a:rPr>
              <a:t> criterion, e.g.</a:t>
            </a: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r>
              <a:rPr lang="en-US" sz="2000" b="0" dirty="0" smtClean="0">
                <a:cs typeface="+mn-cs"/>
              </a:rPr>
              <a:t>Based on theory of </a:t>
            </a:r>
            <a:r>
              <a:rPr lang="en-US" sz="2000" b="0" dirty="0" err="1" smtClean="0">
                <a:cs typeface="+mn-cs"/>
              </a:rPr>
              <a:t>Chebyshev</a:t>
            </a:r>
            <a:r>
              <a:rPr lang="en-US" sz="2000" b="0" dirty="0" smtClean="0">
                <a:cs typeface="+mn-cs"/>
              </a:rPr>
              <a:t> approximation and the `alternation theorem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, which (roughly) states that the optimal d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s are such that the `max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(maximum weighted approximation error) is obtained at L</a:t>
            </a:r>
            <a:r>
              <a:rPr lang="en-US" sz="1400" b="0" dirty="0" smtClean="0">
                <a:cs typeface="+mn-cs"/>
              </a:rPr>
              <a:t>o</a:t>
            </a:r>
            <a:r>
              <a:rPr lang="en-US" sz="2000" b="0" dirty="0" smtClean="0">
                <a:cs typeface="+mn-cs"/>
              </a:rPr>
              <a:t>+2 </a:t>
            </a:r>
            <a:r>
              <a:rPr lang="en-US" sz="2000" b="0" dirty="0" err="1" smtClean="0">
                <a:cs typeface="+mn-cs"/>
              </a:rPr>
              <a:t>extremal</a:t>
            </a:r>
            <a:r>
              <a:rPr lang="en-US" sz="2000" b="0" dirty="0" smtClean="0">
                <a:cs typeface="+mn-cs"/>
              </a:rPr>
              <a:t> frequencies…</a:t>
            </a: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…that hence will exhibit the same maximum ripple  (`</a:t>
            </a:r>
            <a:r>
              <a:rPr lang="en-US" sz="2000" b="0" dirty="0" err="1" smtClean="0">
                <a:cs typeface="+mn-cs"/>
              </a:rPr>
              <a:t>equiripple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)</a:t>
            </a:r>
          </a:p>
          <a:p>
            <a:pPr>
              <a:defRPr/>
            </a:pPr>
            <a:r>
              <a:rPr lang="en-US" sz="2000" b="0" dirty="0" smtClean="0">
                <a:cs typeface="+mn-cs"/>
              </a:rPr>
              <a:t>Iterative procedure for computing </a:t>
            </a:r>
            <a:r>
              <a:rPr lang="en-US" sz="2000" b="0" dirty="0" err="1" smtClean="0">
                <a:cs typeface="+mn-cs"/>
              </a:rPr>
              <a:t>extremal</a:t>
            </a:r>
            <a:r>
              <a:rPr lang="en-US" sz="2000" b="0" dirty="0" smtClean="0">
                <a:cs typeface="+mn-cs"/>
              </a:rPr>
              <a:t> frequencies, etc. (</a:t>
            </a:r>
            <a:r>
              <a:rPr lang="en-US" sz="2000" b="0" u="sng" dirty="0" err="1" smtClean="0">
                <a:cs typeface="+mn-cs"/>
              </a:rPr>
              <a:t>Remez</a:t>
            </a:r>
            <a:r>
              <a:rPr lang="en-US" sz="2000" b="0" dirty="0" smtClean="0">
                <a:cs typeface="+mn-cs"/>
              </a:rPr>
              <a:t> exchange algorithm, </a:t>
            </a:r>
            <a:r>
              <a:rPr lang="en-US" sz="2000" b="0" u="sng" dirty="0" smtClean="0">
                <a:cs typeface="+mn-cs"/>
              </a:rPr>
              <a:t>Parks-McClellan</a:t>
            </a:r>
            <a:r>
              <a:rPr lang="en-US" sz="2000" b="0" dirty="0" smtClean="0">
                <a:cs typeface="+mn-cs"/>
              </a:rPr>
              <a:t> algorithm) </a:t>
            </a:r>
          </a:p>
          <a:p>
            <a:pPr>
              <a:defRPr/>
            </a:pPr>
            <a:r>
              <a:rPr lang="en-US" sz="2000" b="0" dirty="0" smtClean="0">
                <a:cs typeface="+mn-cs"/>
              </a:rPr>
              <a:t>Very flexible, etc., available in many software packages</a:t>
            </a:r>
          </a:p>
          <a:p>
            <a:pPr>
              <a:defRPr/>
            </a:pPr>
            <a:r>
              <a:rPr lang="en-US" sz="2000" b="0" dirty="0" smtClean="0">
                <a:cs typeface="+mn-cs"/>
              </a:rPr>
              <a:t>Details omitted here (see textbooks)</a:t>
            </a:r>
            <a:endParaRPr lang="en-US" dirty="0" smtClean="0">
              <a:cs typeface="+mn-cs"/>
            </a:endParaRPr>
          </a:p>
        </p:txBody>
      </p:sp>
      <p:graphicFrame>
        <p:nvGraphicFramePr>
          <p:cNvPr id="3379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62823"/>
              </p:ext>
            </p:extLst>
          </p:nvPr>
        </p:nvGraphicFramePr>
        <p:xfrm>
          <a:off x="827584" y="1736812"/>
          <a:ext cx="58689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0" name="Equation" r:id="rId3" imgW="3441700" imgH="254000" progId="Equation.3">
                  <p:embed/>
                </p:oleObj>
              </mc:Choice>
              <mc:Fallback>
                <p:oleObj name="Equation" r:id="rId3" imgW="34417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36812"/>
                        <a:ext cx="5868988" cy="4286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5"/>
          <p:cNvGraphicFramePr>
            <a:graphicFrameLocks noChangeAspect="1"/>
          </p:cNvGraphicFramePr>
          <p:nvPr/>
        </p:nvGraphicFramePr>
        <p:xfrm>
          <a:off x="817563" y="3743325"/>
          <a:ext cx="45466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1" name="Equation" r:id="rId5" imgW="2667000" imgH="241300" progId="Equation.3">
                  <p:embed/>
                </p:oleObj>
              </mc:Choice>
              <mc:Fallback>
                <p:oleObj name="Equation" r:id="rId5" imgW="26670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3743325"/>
                        <a:ext cx="4546600" cy="4111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Filter Design Process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cs typeface="+mn-cs"/>
              </a:rPr>
              <a:t>Ste</a:t>
            </a:r>
            <a:r>
              <a:rPr lang="en-US" dirty="0" smtClean="0">
                <a:cs typeface="+mn-cs"/>
              </a:rPr>
              <a:t>p</a:t>
            </a:r>
            <a:r>
              <a:rPr lang="en-US" u="sng" dirty="0" smtClean="0">
                <a:cs typeface="+mn-cs"/>
              </a:rPr>
              <a:t>-1</a:t>
            </a:r>
            <a:r>
              <a:rPr lang="en-US" dirty="0" smtClean="0">
                <a:cs typeface="+mn-cs"/>
              </a:rPr>
              <a:t> : Define filter specs </a:t>
            </a: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   </a:t>
            </a:r>
            <a:r>
              <a:rPr lang="en-US" sz="2400" b="0" dirty="0">
                <a:cs typeface="+mn-cs"/>
              </a:rPr>
              <a:t>P</a:t>
            </a:r>
            <a:r>
              <a:rPr lang="en-US" sz="2400" b="0" dirty="0" smtClean="0">
                <a:cs typeface="+mn-cs"/>
              </a:rPr>
              <a:t>ass-band, stop-band, optimization criterion,…</a:t>
            </a:r>
          </a:p>
          <a:p>
            <a:pPr>
              <a:defRPr/>
            </a:pPr>
            <a:r>
              <a:rPr lang="en-US" u="sng" dirty="0" smtClean="0">
                <a:solidFill>
                  <a:srgbClr val="FFFF66"/>
                </a:solidFill>
                <a:cs typeface="+mn-cs"/>
              </a:rPr>
              <a:t>Ste</a:t>
            </a:r>
            <a:r>
              <a:rPr lang="en-US" dirty="0" smtClean="0">
                <a:solidFill>
                  <a:srgbClr val="FFFF66"/>
                </a:solidFill>
                <a:cs typeface="+mn-cs"/>
              </a:rPr>
              <a:t>p</a:t>
            </a:r>
            <a:r>
              <a:rPr lang="en-US" u="sng" dirty="0" smtClean="0">
                <a:solidFill>
                  <a:srgbClr val="FFFF66"/>
                </a:solidFill>
                <a:cs typeface="+mn-cs"/>
              </a:rPr>
              <a:t>-2</a:t>
            </a:r>
            <a:r>
              <a:rPr lang="en-US" dirty="0" smtClean="0">
                <a:solidFill>
                  <a:srgbClr val="FFFF66"/>
                </a:solidFill>
                <a:cs typeface="+mn-cs"/>
              </a:rPr>
              <a:t> : Derive optimal transfer function</a:t>
            </a: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rgbClr val="FFFF66"/>
                </a:solidFill>
                <a:cs typeface="+mn-cs"/>
              </a:rPr>
              <a:t>      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FIR or IIR filter </a:t>
            </a:r>
            <a:r>
              <a:rPr lang="en-US" sz="2400" b="0" u="sng" dirty="0" smtClean="0">
                <a:solidFill>
                  <a:srgbClr val="FFFF66"/>
                </a:solidFill>
                <a:cs typeface="+mn-cs"/>
              </a:rPr>
              <a:t>design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                                                        </a:t>
            </a:r>
          </a:p>
          <a:p>
            <a:pPr>
              <a:defRPr/>
            </a:pPr>
            <a:r>
              <a:rPr lang="en-US" u="sng" dirty="0" smtClean="0">
                <a:cs typeface="+mn-cs"/>
              </a:rPr>
              <a:t>Ste</a:t>
            </a:r>
            <a:r>
              <a:rPr lang="en-US" dirty="0" smtClean="0">
                <a:cs typeface="+mn-cs"/>
              </a:rPr>
              <a:t>p</a:t>
            </a:r>
            <a:r>
              <a:rPr lang="en-US" u="sng" dirty="0" smtClean="0">
                <a:cs typeface="+mn-cs"/>
              </a:rPr>
              <a:t>-3</a:t>
            </a:r>
            <a:r>
              <a:rPr lang="en-US" dirty="0" smtClean="0">
                <a:cs typeface="+mn-cs"/>
              </a:rPr>
              <a:t> : Filter realization </a:t>
            </a:r>
            <a:r>
              <a:rPr lang="en-US" sz="2400" b="0" dirty="0" smtClean="0">
                <a:cs typeface="+mn-cs"/>
              </a:rPr>
              <a:t>(block scheme/flow graph)</a:t>
            </a: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   </a:t>
            </a:r>
            <a:r>
              <a:rPr lang="en-US" sz="2400" b="0" dirty="0">
                <a:cs typeface="+mn-cs"/>
              </a:rPr>
              <a:t>D</a:t>
            </a:r>
            <a:r>
              <a:rPr lang="en-US" sz="2400" b="0" dirty="0" smtClean="0">
                <a:cs typeface="+mn-cs"/>
              </a:rPr>
              <a:t>irect form realizations, lattice realizations,… 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u="sng" dirty="0" smtClean="0">
                <a:cs typeface="+mn-cs"/>
              </a:rPr>
              <a:t>Ste</a:t>
            </a:r>
            <a:r>
              <a:rPr lang="en-US" dirty="0" smtClean="0">
                <a:cs typeface="+mn-cs"/>
              </a:rPr>
              <a:t>p</a:t>
            </a:r>
            <a:r>
              <a:rPr lang="en-US" u="sng" dirty="0" smtClean="0">
                <a:cs typeface="+mn-cs"/>
              </a:rPr>
              <a:t>-4</a:t>
            </a:r>
            <a:r>
              <a:rPr lang="en-US" dirty="0" smtClean="0">
                <a:cs typeface="+mn-cs"/>
              </a:rPr>
              <a:t> : Filter implementation </a:t>
            </a:r>
            <a:r>
              <a:rPr lang="en-US" sz="2400" b="0" dirty="0" smtClean="0">
                <a:cs typeface="+mn-cs"/>
              </a:rPr>
              <a:t>(software/hardware)</a:t>
            </a: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   </a:t>
            </a:r>
            <a:r>
              <a:rPr lang="en-US" sz="2400" b="0" dirty="0">
                <a:cs typeface="+mn-cs"/>
              </a:rPr>
              <a:t>F</a:t>
            </a:r>
            <a:r>
              <a:rPr lang="en-US" sz="2400" b="0" dirty="0" smtClean="0">
                <a:cs typeface="+mn-cs"/>
              </a:rPr>
              <a:t>inite word-length</a:t>
            </a:r>
            <a:r>
              <a:rPr lang="en-US" b="0" dirty="0" smtClean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issues, …</a:t>
            </a: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   </a:t>
            </a:r>
            <a:r>
              <a:rPr lang="en-US" sz="2400" b="0" dirty="0">
                <a:cs typeface="+mn-cs"/>
              </a:rPr>
              <a:t>Q</a:t>
            </a:r>
            <a:r>
              <a:rPr lang="en-US" sz="2400" b="0" dirty="0" smtClean="0">
                <a:cs typeface="+mn-cs"/>
              </a:rPr>
              <a:t>uestion: implemented filter = designed filter ?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</a:t>
            </a:r>
            <a:r>
              <a:rPr lang="en-US" sz="1600" b="0" dirty="0" smtClean="0">
                <a:cs typeface="+mn-cs"/>
              </a:rPr>
              <a:t>‘You can’t always get what you want’ -</a:t>
            </a:r>
            <a:r>
              <a:rPr lang="en-US" sz="1600" b="0" dirty="0" err="1" smtClean="0">
                <a:cs typeface="+mn-cs"/>
              </a:rPr>
              <a:t>Jagger</a:t>
            </a:r>
            <a:r>
              <a:rPr lang="en-US" sz="1600" b="0" dirty="0" smtClean="0">
                <a:cs typeface="+mn-cs"/>
              </a:rPr>
              <a:t>/Richards (?)</a:t>
            </a:r>
          </a:p>
        </p:txBody>
      </p:sp>
      <p:pic>
        <p:nvPicPr>
          <p:cNvPr id="16391" name="Picture 1" descr="ceramic-pourover.jpg"/>
          <p:cNvPicPr>
            <a:picLocks noChangeAspect="1"/>
          </p:cNvPicPr>
          <p:nvPr/>
        </p:nvPicPr>
        <p:blipFill>
          <a:blip r:embed="rId2">
            <a:alphaModFix amt="15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1125538"/>
            <a:ext cx="320992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490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7129463" y="2743200"/>
            <a:ext cx="1624012" cy="46196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Chapter-4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7129463" y="3810000"/>
            <a:ext cx="1624012" cy="46196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Chapter-5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6390" name="Picture 1" descr="ceramic-pourover.jpg"/>
          <p:cNvSpPr>
            <a:spLocks noChangeAspect="1"/>
          </p:cNvSpPr>
          <p:nvPr/>
        </p:nvSpPr>
        <p:spPr bwMode="auto">
          <a:xfrm>
            <a:off x="5651500" y="1089025"/>
            <a:ext cx="320992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490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rolling_stones_logo_embroidery_design.jpg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5192713"/>
            <a:ext cx="1582738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127875" y="4868863"/>
            <a:ext cx="1622425" cy="4619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Chapter-6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Filter Design Software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58213" cy="5181600"/>
          </a:xfrm>
        </p:spPr>
        <p:txBody>
          <a:bodyPr/>
          <a:lstStyle/>
          <a:p>
            <a:pPr>
              <a:defRPr/>
            </a:pPr>
            <a:r>
              <a:rPr lang="en-US" b="0" dirty="0" smtClean="0">
                <a:cs typeface="+mn-cs"/>
              </a:rPr>
              <a:t>FIR Filter design abundantly available in commercial software</a:t>
            </a:r>
          </a:p>
          <a:p>
            <a:pPr>
              <a:defRPr/>
            </a:pPr>
            <a:r>
              <a:rPr lang="en-US" b="0" dirty="0" err="1" smtClean="0">
                <a:cs typeface="+mn-cs"/>
              </a:rPr>
              <a:t>Matlab</a:t>
            </a:r>
            <a:r>
              <a:rPr lang="en-US" b="0" dirty="0" smtClean="0">
                <a:cs typeface="+mn-cs"/>
              </a:rPr>
              <a:t>:</a:t>
            </a:r>
          </a:p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  </a:t>
            </a:r>
            <a:r>
              <a:rPr lang="en-US" sz="2000" b="0" dirty="0" smtClean="0">
                <a:cs typeface="+mn-cs"/>
              </a:rPr>
              <a:t>b=fir1(</a:t>
            </a:r>
            <a:r>
              <a:rPr lang="en-US" sz="2000" b="0" dirty="0" err="1">
                <a:cs typeface="+mn-cs"/>
              </a:rPr>
              <a:t>L</a:t>
            </a:r>
            <a:r>
              <a:rPr lang="en-US" sz="2000" b="0" dirty="0" err="1" smtClean="0">
                <a:cs typeface="+mn-cs"/>
              </a:rPr>
              <a:t>,Wn,type,window</a:t>
            </a:r>
            <a:r>
              <a:rPr lang="en-US" sz="2000" b="0" dirty="0" smtClean="0">
                <a:cs typeface="+mn-cs"/>
              </a:rPr>
              <a:t>), windowed linear-phase FIR design, L is filter order, </a:t>
            </a:r>
            <a:r>
              <a:rPr lang="en-US" sz="2000" b="0" dirty="0" err="1" smtClean="0">
                <a:cs typeface="+mn-cs"/>
              </a:rPr>
              <a:t>Wn</a:t>
            </a:r>
            <a:r>
              <a:rPr lang="en-US" sz="2000" b="0" dirty="0" smtClean="0">
                <a:cs typeface="+mn-cs"/>
              </a:rPr>
              <a:t> defines band-edges, type is `high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,`stop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,…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b=fir2(</a:t>
            </a:r>
            <a:r>
              <a:rPr lang="en-US" sz="2000" b="0" dirty="0" err="1">
                <a:cs typeface="+mn-cs"/>
              </a:rPr>
              <a:t>L</a:t>
            </a:r>
            <a:r>
              <a:rPr lang="en-US" sz="2000" b="0" dirty="0" err="1" smtClean="0">
                <a:cs typeface="+mn-cs"/>
              </a:rPr>
              <a:t>,f,m,window</a:t>
            </a:r>
            <a:r>
              <a:rPr lang="en-US" sz="2000" b="0" dirty="0" smtClean="0">
                <a:cs typeface="+mn-cs"/>
              </a:rPr>
              <a:t>),  windowed FIR design based on inverse Fourier transform with frequency points f and corresponding magnitude response m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b=</a:t>
            </a:r>
            <a:r>
              <a:rPr lang="en-US" sz="2000" b="0" dirty="0" err="1" smtClean="0">
                <a:cs typeface="+mn-cs"/>
              </a:rPr>
              <a:t>remez</a:t>
            </a:r>
            <a:r>
              <a:rPr lang="en-US" sz="2000" b="0" dirty="0" smtClean="0">
                <a:cs typeface="+mn-cs"/>
              </a:rPr>
              <a:t>(</a:t>
            </a:r>
            <a:r>
              <a:rPr lang="en-US" sz="2000" b="0" dirty="0" err="1">
                <a:cs typeface="+mn-cs"/>
              </a:rPr>
              <a:t>L</a:t>
            </a:r>
            <a:r>
              <a:rPr lang="en-US" sz="2000" b="0" dirty="0" err="1" smtClean="0">
                <a:cs typeface="+mn-cs"/>
              </a:rPr>
              <a:t>,f,m</a:t>
            </a:r>
            <a:r>
              <a:rPr lang="en-US" sz="2000" b="0" dirty="0" smtClean="0">
                <a:cs typeface="+mn-cs"/>
              </a:rPr>
              <a:t>), </a:t>
            </a:r>
            <a:r>
              <a:rPr lang="en-US" sz="2000" b="0" dirty="0" err="1" smtClean="0">
                <a:cs typeface="+mn-cs"/>
              </a:rPr>
              <a:t>equiripple</a:t>
            </a:r>
            <a:r>
              <a:rPr lang="en-US" sz="2000" b="0" dirty="0" smtClean="0">
                <a:cs typeface="+mn-cs"/>
              </a:rPr>
              <a:t> linear-phase FIR design with Parks-McClellan (</a:t>
            </a:r>
            <a:r>
              <a:rPr lang="en-US" sz="2000" b="0" dirty="0" err="1" smtClean="0">
                <a:cs typeface="+mn-cs"/>
              </a:rPr>
              <a:t>Remez</a:t>
            </a:r>
            <a:r>
              <a:rPr lang="en-US" sz="2000" b="0" dirty="0" smtClean="0">
                <a:cs typeface="+mn-cs"/>
              </a:rPr>
              <a:t> exchange) algorithm</a:t>
            </a: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latin typeface="Arial" charset="0"/>
                <a:ea typeface="ＭＳ Ｐゴシック" charset="0"/>
              </a:rPr>
              <a:t>FIR Filter Design 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– </a:t>
            </a:r>
            <a:r>
              <a:rPr lang="en-US" sz="3200" dirty="0" err="1" smtClean="0">
                <a:latin typeface="Arial" charset="0"/>
                <a:ea typeface="ＭＳ Ｐゴシック" charset="0"/>
              </a:rPr>
              <a:t>Matlab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 Examples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35842" name="Picture 4" descr="FIR1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133600"/>
            <a:ext cx="53213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8186738" y="1125538"/>
            <a:ext cx="611187" cy="461962"/>
          </a:xfrm>
          <a:prstGeom prst="rect">
            <a:avLst/>
          </a:prstGeom>
          <a:solidFill>
            <a:srgbClr val="8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1/8</a:t>
            </a:r>
          </a:p>
        </p:txBody>
      </p:sp>
      <p:grpSp>
        <p:nvGrpSpPr>
          <p:cNvPr id="35844" name="Group 3"/>
          <p:cNvGrpSpPr>
            <a:grpSpLocks/>
          </p:cNvGrpSpPr>
          <p:nvPr/>
        </p:nvGrpSpPr>
        <p:grpSpPr bwMode="auto">
          <a:xfrm>
            <a:off x="250825" y="944563"/>
            <a:ext cx="8558213" cy="2554287"/>
            <a:chOff x="250825" y="944724"/>
            <a:chExt cx="8558213" cy="2554126"/>
          </a:xfrm>
        </p:grpSpPr>
        <p:sp>
          <p:nvSpPr>
            <p:cNvPr id="58374" name="Rectangle 6"/>
            <p:cNvSpPr>
              <a:spLocks noChangeArrowheads="1"/>
            </p:cNvSpPr>
            <p:nvPr/>
          </p:nvSpPr>
          <p:spPr bwMode="auto">
            <a:xfrm>
              <a:off x="250825" y="981234"/>
              <a:ext cx="8558213" cy="2517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marL="342900" indent="-342900" algn="l" defTabSz="762000">
                <a:lnSpc>
                  <a:spcPct val="80000"/>
                </a:lnSpc>
                <a:buSzPct val="100000"/>
                <a:buFontTx/>
                <a:buChar char="•"/>
                <a:defRPr/>
              </a:pPr>
              <a:r>
                <a:rPr lang="en-US" sz="1800" dirty="0"/>
                <a:t>for </a:t>
              </a:r>
              <a:r>
                <a:rPr lang="en-US" sz="1800" dirty="0" err="1"/>
                <a:t>filter_order</a:t>
              </a:r>
              <a:r>
                <a:rPr lang="en-US" sz="1800" dirty="0"/>
                <a:t>=10:30:100</a:t>
              </a:r>
            </a:p>
            <a:p>
              <a:pPr marL="342900" indent="-342900" algn="l" defTabSz="762000">
                <a:lnSpc>
                  <a:spcPct val="80000"/>
                </a:lnSpc>
                <a:buSzPct val="100000"/>
                <a:buFontTx/>
                <a:buChar char="•"/>
                <a:defRPr/>
              </a:pPr>
              <a:r>
                <a:rPr lang="en-US" sz="1800" dirty="0"/>
                <a:t>    % Impulse response</a:t>
              </a:r>
            </a:p>
            <a:p>
              <a:pPr marL="342900" indent="-342900" algn="l" defTabSz="762000">
                <a:lnSpc>
                  <a:spcPct val="80000"/>
                </a:lnSpc>
                <a:buSzPct val="100000"/>
                <a:buFontTx/>
                <a:buChar char="•"/>
                <a:defRPr/>
              </a:pPr>
              <a:r>
                <a:rPr lang="en-US" sz="1800" dirty="0"/>
                <a:t>    b = fir1(</a:t>
              </a:r>
              <a:r>
                <a:rPr lang="en-US" sz="1800" dirty="0" err="1"/>
                <a:t>filter_order</a:t>
              </a:r>
              <a:r>
                <a:rPr lang="en-US" sz="1800" dirty="0"/>
                <a:t>,[W1 W2],'</a:t>
              </a:r>
              <a:r>
                <a:rPr lang="en-US" sz="1800" dirty="0" err="1"/>
                <a:t>bandpass</a:t>
              </a:r>
              <a:r>
                <a:rPr lang="en-US" sz="1800" dirty="0"/>
                <a:t>');</a:t>
              </a:r>
            </a:p>
            <a:p>
              <a:pPr marL="342900" indent="-342900" algn="l" defTabSz="762000">
                <a:lnSpc>
                  <a:spcPct val="80000"/>
                </a:lnSpc>
                <a:buSzPct val="100000"/>
                <a:buFontTx/>
                <a:buChar char="•"/>
                <a:defRPr/>
              </a:pPr>
              <a:r>
                <a:rPr lang="en-US" sz="1800" dirty="0"/>
                <a:t>    % Frequency response</a:t>
              </a:r>
            </a:p>
            <a:p>
              <a:pPr marL="342900" indent="-342900" algn="l" defTabSz="762000">
                <a:lnSpc>
                  <a:spcPct val="80000"/>
                </a:lnSpc>
                <a:buSzPct val="100000"/>
                <a:buFontTx/>
                <a:buChar char="•"/>
                <a:defRPr/>
              </a:pPr>
              <a:r>
                <a:rPr lang="en-US" sz="1800" dirty="0"/>
                <a:t>    % Plotting </a:t>
              </a:r>
            </a:p>
            <a:p>
              <a:pPr marL="342900" indent="-342900" algn="l" defTabSz="762000">
                <a:lnSpc>
                  <a:spcPct val="80000"/>
                </a:lnSpc>
                <a:buSzPct val="100000"/>
                <a:buFontTx/>
                <a:buChar char="•"/>
                <a:defRPr/>
              </a:pPr>
              <a:r>
                <a:rPr lang="en-US" sz="1800" dirty="0"/>
                <a:t>end</a:t>
              </a:r>
            </a:p>
            <a:p>
              <a:pPr marL="342900" indent="-342900" algn="l" defTabSz="762000">
                <a:lnSpc>
                  <a:spcPct val="80000"/>
                </a:lnSpc>
                <a:buSzPct val="100000"/>
                <a:buFontTx/>
                <a:buChar char="•"/>
                <a:defRPr/>
              </a:pPr>
              <a:endParaRPr lang="en-US" sz="1400" dirty="0"/>
            </a:p>
            <a:p>
              <a:pPr marL="342900" indent="-342900" algn="l" defTabSz="762000">
                <a:lnSpc>
                  <a:spcPct val="80000"/>
                </a:lnSpc>
                <a:buSzPct val="100000"/>
                <a:buFontTx/>
                <a:buChar char="•"/>
                <a:defRPr/>
              </a:pPr>
              <a:endParaRPr lang="en-US" sz="1400" dirty="0"/>
            </a:p>
          </p:txBody>
        </p:sp>
        <p:sp>
          <p:nvSpPr>
            <p:cNvPr id="35847" name="Oval 2"/>
            <p:cNvSpPr>
              <a:spLocks noChangeArrowheads="1"/>
            </p:cNvSpPr>
            <p:nvPr/>
          </p:nvSpPr>
          <p:spPr bwMode="auto">
            <a:xfrm>
              <a:off x="1079612" y="1556792"/>
              <a:ext cx="972108" cy="684076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5848" name="Oval 7"/>
            <p:cNvSpPr>
              <a:spLocks noChangeArrowheads="1"/>
            </p:cNvSpPr>
            <p:nvPr/>
          </p:nvSpPr>
          <p:spPr bwMode="auto">
            <a:xfrm>
              <a:off x="1619672" y="944724"/>
              <a:ext cx="1908212" cy="684076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x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5845" name="TextBox 4"/>
          <p:cNvSpPr txBox="1">
            <a:spLocks noChangeArrowheads="1"/>
          </p:cNvSpPr>
          <p:nvPr/>
        </p:nvSpPr>
        <p:spPr bwMode="auto">
          <a:xfrm rot="-5400000">
            <a:off x="1983582" y="4648993"/>
            <a:ext cx="225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filter_order-10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latin typeface="Arial" charset="0"/>
                <a:ea typeface="ＭＳ Ｐゴシック" charset="0"/>
              </a:rPr>
              <a:t>FIR Filter Design 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– </a:t>
            </a:r>
            <a:r>
              <a:rPr lang="en-US" sz="3200" dirty="0" err="1" smtClean="0">
                <a:latin typeface="Arial" charset="0"/>
                <a:ea typeface="ＭＳ Ｐゴシック" charset="0"/>
              </a:rPr>
              <a:t>Matlab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 Examples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36866" name="Picture 7" descr="FIR1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128838"/>
            <a:ext cx="53213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8186738" y="1125538"/>
            <a:ext cx="611187" cy="461962"/>
          </a:xfrm>
          <a:prstGeom prst="rect">
            <a:avLst/>
          </a:prstGeom>
          <a:solidFill>
            <a:srgbClr val="8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2/8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0825" y="981075"/>
            <a:ext cx="855821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en-US" sz="1800" dirty="0"/>
              <a:t>for </a:t>
            </a:r>
            <a:r>
              <a:rPr lang="en-US" sz="1800" dirty="0" err="1"/>
              <a:t>filter_order</a:t>
            </a:r>
            <a:r>
              <a:rPr lang="en-US" sz="1800" dirty="0"/>
              <a:t>=10:30:100</a:t>
            </a:r>
          </a:p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en-US" sz="1800" dirty="0"/>
              <a:t>    % Impulse response</a:t>
            </a:r>
          </a:p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en-US" sz="1800" dirty="0"/>
              <a:t>    b = fir1(</a:t>
            </a:r>
            <a:r>
              <a:rPr lang="en-US" sz="1800" dirty="0" err="1"/>
              <a:t>filter_order</a:t>
            </a:r>
            <a:r>
              <a:rPr lang="en-US" sz="1800" dirty="0"/>
              <a:t>,[W1 W2],'</a:t>
            </a:r>
            <a:r>
              <a:rPr lang="en-US" sz="1800" dirty="0" err="1"/>
              <a:t>bandpass</a:t>
            </a:r>
            <a:r>
              <a:rPr lang="en-US" sz="1800" dirty="0"/>
              <a:t>');</a:t>
            </a:r>
          </a:p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en-US" sz="1800" dirty="0"/>
              <a:t>    % Frequency response</a:t>
            </a:r>
          </a:p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en-US" sz="1800" dirty="0"/>
              <a:t>    % Plotting </a:t>
            </a:r>
          </a:p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en-US" sz="1800" dirty="0"/>
              <a:t>end</a:t>
            </a:r>
          </a:p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endParaRPr lang="en-US" sz="1400" dirty="0"/>
          </a:p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endParaRPr lang="en-US" sz="1400" dirty="0"/>
          </a:p>
        </p:txBody>
      </p:sp>
      <p:sp>
        <p:nvSpPr>
          <p:cNvPr id="36869" name="TextBox 10"/>
          <p:cNvSpPr txBox="1">
            <a:spLocks noChangeArrowheads="1"/>
          </p:cNvSpPr>
          <p:nvPr/>
        </p:nvSpPr>
        <p:spPr bwMode="auto">
          <a:xfrm rot="-5400000">
            <a:off x="1983582" y="4648993"/>
            <a:ext cx="225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filter_order-40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latin typeface="Arial" charset="0"/>
                <a:ea typeface="ＭＳ Ｐゴシック" charset="0"/>
              </a:rPr>
              <a:t>FIR Filter Design 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– </a:t>
            </a:r>
            <a:r>
              <a:rPr lang="en-US" sz="3200" dirty="0" err="1" smtClean="0">
                <a:latin typeface="Arial" charset="0"/>
                <a:ea typeface="ＭＳ Ｐゴシック" charset="0"/>
              </a:rPr>
              <a:t>Matlab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 Examples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37890" name="Picture 8" descr="FIR1_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128838"/>
            <a:ext cx="53213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8186738" y="1125538"/>
            <a:ext cx="611187" cy="461962"/>
          </a:xfrm>
          <a:prstGeom prst="rect">
            <a:avLst/>
          </a:prstGeom>
          <a:solidFill>
            <a:srgbClr val="8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3/8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0825" y="981075"/>
            <a:ext cx="855821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en-US" sz="1800" dirty="0"/>
              <a:t>for </a:t>
            </a:r>
            <a:r>
              <a:rPr lang="en-US" sz="1800" dirty="0" err="1"/>
              <a:t>filter_order</a:t>
            </a:r>
            <a:r>
              <a:rPr lang="en-US" sz="1800" dirty="0"/>
              <a:t>=10:30:100</a:t>
            </a:r>
          </a:p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en-US" sz="1800" dirty="0"/>
              <a:t>    % Impulse response</a:t>
            </a:r>
          </a:p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en-US" sz="1800" dirty="0"/>
              <a:t>    b = fir1(</a:t>
            </a:r>
            <a:r>
              <a:rPr lang="en-US" sz="1800" dirty="0" err="1"/>
              <a:t>filter_order</a:t>
            </a:r>
            <a:r>
              <a:rPr lang="en-US" sz="1800" dirty="0"/>
              <a:t>,[W1 W2],'</a:t>
            </a:r>
            <a:r>
              <a:rPr lang="en-US" sz="1800" dirty="0" err="1"/>
              <a:t>bandpass</a:t>
            </a:r>
            <a:r>
              <a:rPr lang="en-US" sz="1800" dirty="0"/>
              <a:t>');</a:t>
            </a:r>
          </a:p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en-US" sz="1800" dirty="0"/>
              <a:t>    % Frequency response</a:t>
            </a:r>
          </a:p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en-US" sz="1800" dirty="0"/>
              <a:t>    % Plotting </a:t>
            </a:r>
          </a:p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en-US" sz="1800" dirty="0"/>
              <a:t>end</a:t>
            </a:r>
          </a:p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endParaRPr lang="en-US" sz="1400" dirty="0"/>
          </a:p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endParaRPr lang="en-US" sz="1400" dirty="0"/>
          </a:p>
        </p:txBody>
      </p:sp>
      <p:sp>
        <p:nvSpPr>
          <p:cNvPr id="37893" name="TextBox 10"/>
          <p:cNvSpPr txBox="1">
            <a:spLocks noChangeArrowheads="1"/>
          </p:cNvSpPr>
          <p:nvPr/>
        </p:nvSpPr>
        <p:spPr bwMode="auto">
          <a:xfrm rot="-5400000">
            <a:off x="1983582" y="4648993"/>
            <a:ext cx="225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filter_order-70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latin typeface="Arial" charset="0"/>
                <a:ea typeface="ＭＳ Ｐゴシック" charset="0"/>
              </a:rPr>
              <a:t>FIR Filter Design 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– </a:t>
            </a:r>
            <a:r>
              <a:rPr lang="en-US" sz="3200" dirty="0" err="1" smtClean="0">
                <a:latin typeface="Arial" charset="0"/>
                <a:ea typeface="ＭＳ Ｐゴシック" charset="0"/>
              </a:rPr>
              <a:t>Matlab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 Examples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38914" name="Picture 8" descr="FIR1_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128838"/>
            <a:ext cx="53213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8186738" y="1125538"/>
            <a:ext cx="611187" cy="461962"/>
          </a:xfrm>
          <a:prstGeom prst="rect">
            <a:avLst/>
          </a:prstGeom>
          <a:solidFill>
            <a:srgbClr val="8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4/8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0825" y="981075"/>
            <a:ext cx="855821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en-US" sz="1800" dirty="0"/>
              <a:t>for </a:t>
            </a:r>
            <a:r>
              <a:rPr lang="en-US" sz="1800" dirty="0" err="1"/>
              <a:t>filter_order</a:t>
            </a:r>
            <a:r>
              <a:rPr lang="en-US" sz="1800" dirty="0"/>
              <a:t>=10:30:100</a:t>
            </a:r>
          </a:p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en-US" sz="1800" dirty="0"/>
              <a:t>    % Impulse response</a:t>
            </a:r>
          </a:p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en-US" sz="1800" dirty="0"/>
              <a:t>    b = fir1(</a:t>
            </a:r>
            <a:r>
              <a:rPr lang="en-US" sz="1800" dirty="0" err="1"/>
              <a:t>filter_order</a:t>
            </a:r>
            <a:r>
              <a:rPr lang="en-US" sz="1800" dirty="0"/>
              <a:t>,[W1 W2],'</a:t>
            </a:r>
            <a:r>
              <a:rPr lang="en-US" sz="1800" dirty="0" err="1"/>
              <a:t>bandpass</a:t>
            </a:r>
            <a:r>
              <a:rPr lang="en-US" sz="1800" dirty="0"/>
              <a:t>');</a:t>
            </a:r>
          </a:p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en-US" sz="1800" dirty="0"/>
              <a:t>    % Frequency response</a:t>
            </a:r>
          </a:p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en-US" sz="1800" dirty="0"/>
              <a:t>    % Plotting </a:t>
            </a:r>
          </a:p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r>
              <a:rPr lang="en-US" sz="1800" dirty="0"/>
              <a:t>end</a:t>
            </a:r>
          </a:p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endParaRPr lang="en-US" sz="1400" dirty="0"/>
          </a:p>
          <a:p>
            <a:pPr marL="342900" indent="-342900" algn="l" defTabSz="762000">
              <a:lnSpc>
                <a:spcPct val="80000"/>
              </a:lnSpc>
              <a:buSzPct val="100000"/>
              <a:buFontTx/>
              <a:buChar char="•"/>
              <a:defRPr/>
            </a:pPr>
            <a:endParaRPr lang="en-US" sz="1400" dirty="0"/>
          </a:p>
        </p:txBody>
      </p:sp>
      <p:sp>
        <p:nvSpPr>
          <p:cNvPr id="38917" name="TextBox 10"/>
          <p:cNvSpPr txBox="1">
            <a:spLocks noChangeArrowheads="1"/>
          </p:cNvSpPr>
          <p:nvPr/>
        </p:nvSpPr>
        <p:spPr bwMode="auto">
          <a:xfrm rot="-5400000">
            <a:off x="1897857" y="4648993"/>
            <a:ext cx="2425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filter_order-100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588125" y="1736725"/>
            <a:ext cx="2339975" cy="4497388"/>
          </a:xfrm>
          <a:prstGeom prst="rect">
            <a:avLst/>
          </a:prstGeom>
          <a:solidFill>
            <a:srgbClr val="7F0000">
              <a:alpha val="50000"/>
            </a:srgb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 anchor="ctr"/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1000" b="0" dirty="0" smtClean="0">
              <a:solidFill>
                <a:srgbClr val="EAED77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% See help fir1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% </a:t>
            </a:r>
            <a:r>
              <a:rPr lang="en-US" sz="8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Bandpass</a:t>
            </a: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filter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% B = FIR1(N,</a:t>
            </a:r>
            <a:r>
              <a:rPr lang="en-US" sz="8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Wn</a:t>
            </a: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,'</a:t>
            </a:r>
            <a:r>
              <a:rPr lang="en-US" sz="8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bandpass</a:t>
            </a: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')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% </a:t>
            </a:r>
            <a:r>
              <a:rPr lang="en-US" sz="8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Wn</a:t>
            </a: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= [W1 W2] upper and lower cut-off </a:t>
            </a:r>
            <a:r>
              <a:rPr lang="en-US" sz="8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freq</a:t>
            </a:r>
            <a:endParaRPr lang="en-US" sz="800" b="0" dirty="0" smtClean="0">
              <a:solidFill>
                <a:srgbClr val="EAED77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W1 = 0.25; % 1/4*pi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W2 = 0.75; % 3/4*pi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for </a:t>
            </a:r>
            <a:r>
              <a:rPr lang="en-US" sz="8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filter_order</a:t>
            </a: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=10:30:100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% Impulse response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b = fir1(</a:t>
            </a:r>
            <a:r>
              <a:rPr lang="en-US" sz="8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filter_order</a:t>
            </a: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,[W1 W2],'</a:t>
            </a:r>
            <a:r>
              <a:rPr lang="en-US" sz="8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bandpass</a:t>
            </a: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');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% Frequency response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[H W]=</a:t>
            </a:r>
            <a:r>
              <a:rPr lang="en-US" sz="8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freqz</a:t>
            </a: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(b);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% Plotting 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subplot(211)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plot(</a:t>
            </a:r>
            <a:r>
              <a:rPr lang="en-US" sz="8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W,db</a:t>
            </a: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(abs(H)));hold on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set(gca,'XTick',0:pi/2:pi)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set(</a:t>
            </a:r>
            <a:r>
              <a:rPr lang="en-US" sz="8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gca</a:t>
            </a: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,'</a:t>
            </a:r>
            <a:r>
              <a:rPr lang="en-US" sz="8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XTickLabel</a:t>
            </a: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',{'0','pi/2','pi'})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title('FIR filter design');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8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xlabel</a:t>
            </a: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('Circular frequency (Radians)');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8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ylabel</a:t>
            </a: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('Magnitude response (dB)');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axis([0 pi -100 20])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subplot(212)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plot(b)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8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xlabel</a:t>
            </a: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('Samples');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8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ylabel</a:t>
            </a: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('Impulse response');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axis([0 100 -0.5 0.5])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pause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end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hold off</a:t>
            </a:r>
          </a:p>
          <a:p>
            <a:pPr>
              <a:lnSpc>
                <a:spcPct val="80000"/>
              </a:lnSpc>
              <a:defRPr/>
            </a:pPr>
            <a:endParaRPr lang="en-US" sz="1000" dirty="0">
              <a:solidFill>
                <a:srgbClr val="EAED77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rial" charset="0"/>
                <a:ea typeface="ＭＳ Ｐゴシック" charset="0"/>
              </a:rPr>
              <a:t>FIR Filter Design – </a:t>
            </a:r>
            <a:r>
              <a:rPr lang="en-US" sz="3200" dirty="0" err="1" smtClean="0">
                <a:latin typeface="Arial" charset="0"/>
                <a:ea typeface="ＭＳ Ｐゴシック" charset="0"/>
              </a:rPr>
              <a:t>Matlab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 Examples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39938" name="Picture 5" descr="wi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428750"/>
            <a:ext cx="53213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8186738" y="1125538"/>
            <a:ext cx="611187" cy="461962"/>
          </a:xfrm>
          <a:prstGeom prst="rect">
            <a:avLst/>
          </a:prstGeom>
          <a:solidFill>
            <a:srgbClr val="8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5/8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rial" charset="0"/>
                <a:ea typeface="ＭＳ Ｐゴシック" charset="0"/>
              </a:rPr>
              <a:t>FIR Filter Design – </a:t>
            </a:r>
            <a:r>
              <a:rPr lang="en-US" sz="3200" dirty="0" err="1" smtClean="0">
                <a:latin typeface="Arial" charset="0"/>
                <a:ea typeface="ＭＳ Ｐゴシック" charset="0"/>
              </a:rPr>
              <a:t>Matlab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 Examples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40962" name="Picture 3" descr="wi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428750"/>
            <a:ext cx="53213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8186738" y="1125538"/>
            <a:ext cx="611187" cy="461962"/>
          </a:xfrm>
          <a:prstGeom prst="rect">
            <a:avLst/>
          </a:prstGeom>
          <a:solidFill>
            <a:srgbClr val="8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6/8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rial" charset="0"/>
                <a:ea typeface="ＭＳ Ｐゴシック" charset="0"/>
              </a:rPr>
              <a:t>FIR Filter Design – </a:t>
            </a:r>
            <a:r>
              <a:rPr lang="en-US" sz="3200" dirty="0" err="1" smtClean="0">
                <a:latin typeface="Arial" charset="0"/>
                <a:ea typeface="ＭＳ Ｐゴシック" charset="0"/>
              </a:rPr>
              <a:t>Matlab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 Examples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41986" name="Picture 3" descr="wi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428750"/>
            <a:ext cx="53213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8186738" y="1125538"/>
            <a:ext cx="611187" cy="461962"/>
          </a:xfrm>
          <a:prstGeom prst="rect">
            <a:avLst/>
          </a:prstGeom>
          <a:solidFill>
            <a:srgbClr val="8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7/8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rial" charset="0"/>
                <a:ea typeface="ＭＳ Ｐゴシック" charset="0"/>
              </a:rPr>
              <a:t>FIR Filter Design – </a:t>
            </a:r>
            <a:r>
              <a:rPr lang="en-US" sz="3200" dirty="0" err="1" smtClean="0">
                <a:latin typeface="Arial" charset="0"/>
                <a:ea typeface="ＭＳ Ｐゴシック" charset="0"/>
              </a:rPr>
              <a:t>Matlab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 Examples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43010" name="Picture 3" descr="wi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428750"/>
            <a:ext cx="53213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67288" y="1052513"/>
            <a:ext cx="3817937" cy="5184775"/>
          </a:xfrm>
          <a:prstGeom prst="rect">
            <a:avLst/>
          </a:prstGeom>
          <a:solidFill>
            <a:srgbClr val="7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 anchor="ctr"/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% See help fir1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% Bandpass filter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% B = FIR1(N,Wn,'bandpass',win)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% Wn = [W1 W2] upper and lower cut-off frequencies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% win windown type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W1            = 0.25; % 1/4*pi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W2            = 0.75; % 3/4*pi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filter_order  = 50;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win1          = triang(filter_order+1);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win2          = rectwin(filter_order+1);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win3          = hamming(filter_order+1);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win4          = blackman(filter_order+1);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b1 = fir1(filter_order,[W1 W2],'bandpass',win1);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b2 = fir1(filter_order,[W1 W2],'bandpass',win2);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b3 = fir1(filter_order,[W1 W2],'bandpass',win3);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b4 = fir1(filter_order,[W1 W2],'bandpass',win4);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[H1 W] = freqz(b1);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[H2 W] = freqz(b2);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[H3 W] = freqz(b3);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[H4 W] = freqz(b4);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subplot(211)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plot(W,db(abs(H1)));hold on;plot(W,db(abs(H2)));plot(W,db(abs(H3)));plot(W,db(abs(H4)));hold off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set(gca,'XTick',0:pi/2:pi)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set(gca,'XTickLabel',{'0','pi/2','pi'})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title('Blackman window');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xlabel('Circular frequency (Radians)');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ylabel('Magnitude response (dB)');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axis([0 pi -100 20])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subplot(212)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plot(b4);hold on;plot(win4,'r');;hold off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xlabel('Samples');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ylabel('Impulse response');</a:t>
            </a:r>
          </a:p>
          <a:p>
            <a:pPr>
              <a:lnSpc>
                <a:spcPct val="80000"/>
              </a:lnSpc>
              <a:defRPr/>
            </a:pPr>
            <a:r>
              <a:rPr lang="en-US" sz="800" b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axis([0 filter_order+1 -0.5 1.5])</a:t>
            </a:r>
          </a:p>
          <a:p>
            <a:pPr>
              <a:lnSpc>
                <a:spcPct val="80000"/>
              </a:lnSpc>
              <a:defRPr/>
            </a:pPr>
            <a:endParaRPr lang="en-US" sz="800" dirty="0">
              <a:solidFill>
                <a:srgbClr val="EAED77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8186738" y="1125538"/>
            <a:ext cx="611187" cy="461962"/>
          </a:xfrm>
          <a:prstGeom prst="rect">
            <a:avLst/>
          </a:prstGeom>
          <a:solidFill>
            <a:srgbClr val="8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8/8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IIR filters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Rational  transfer function :</a:t>
            </a:r>
          </a:p>
          <a:p>
            <a:pPr>
              <a:defRPr/>
            </a:pPr>
            <a:r>
              <a:rPr lang="en-US" b="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    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</a:t>
            </a:r>
            <a:r>
              <a:rPr lang="en-US" sz="2000" b="0" dirty="0">
                <a:cs typeface="+mn-cs"/>
              </a:rPr>
              <a:t>L</a:t>
            </a:r>
            <a:r>
              <a:rPr lang="en-US" sz="2000" b="0" dirty="0" smtClean="0">
                <a:cs typeface="+mn-cs"/>
              </a:rPr>
              <a:t> poles (zeros of A(z)) , L zeros (zeros of B(z))</a:t>
            </a:r>
          </a:p>
          <a:p>
            <a:pPr>
              <a:defRPr/>
            </a:pPr>
            <a:r>
              <a:rPr lang="en-US" sz="2400" b="0" dirty="0">
                <a:cs typeface="+mn-cs"/>
              </a:rPr>
              <a:t>I</a:t>
            </a:r>
            <a:r>
              <a:rPr lang="en-US" sz="2400" b="0" dirty="0" smtClean="0">
                <a:cs typeface="+mn-cs"/>
              </a:rPr>
              <a:t>nfinitely long impulse response</a:t>
            </a:r>
          </a:p>
          <a:p>
            <a:pPr>
              <a:defRPr/>
            </a:pPr>
            <a:r>
              <a:rPr lang="en-US" sz="2400" b="0" dirty="0">
                <a:cs typeface="+mn-cs"/>
              </a:rPr>
              <a:t>S</a:t>
            </a:r>
            <a:r>
              <a:rPr lang="en-US" sz="2400" b="0" dirty="0" smtClean="0">
                <a:cs typeface="+mn-cs"/>
              </a:rPr>
              <a:t>table </a:t>
            </a:r>
            <a:r>
              <a:rPr lang="en-US" sz="2400" b="0" dirty="0" err="1" smtClean="0">
                <a:cs typeface="+mn-cs"/>
              </a:rPr>
              <a:t>iff</a:t>
            </a:r>
            <a:r>
              <a:rPr lang="en-US" sz="2400" b="0" dirty="0" smtClean="0">
                <a:cs typeface="+mn-cs"/>
              </a:rPr>
              <a:t> poles lie inside the unit circle</a:t>
            </a:r>
          </a:p>
          <a:p>
            <a:pPr>
              <a:defRPr/>
            </a:pPr>
            <a:r>
              <a:rPr lang="en-US" sz="2400" b="0" dirty="0">
                <a:cs typeface="+mn-cs"/>
              </a:rPr>
              <a:t>C</a:t>
            </a:r>
            <a:r>
              <a:rPr lang="en-US" sz="2400" b="0" dirty="0" smtClean="0">
                <a:cs typeface="+mn-cs"/>
              </a:rPr>
              <a:t>orresponds to difference equation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= also known as  `ARMA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(autoregressive-moving average)</a:t>
            </a:r>
          </a:p>
          <a:p>
            <a:pPr>
              <a:buFontTx/>
              <a:buNone/>
              <a:defRPr/>
            </a:pPr>
            <a:endParaRPr lang="en-US" sz="2000" dirty="0" smtClean="0">
              <a:cs typeface="+mn-cs"/>
            </a:endParaRPr>
          </a:p>
        </p:txBody>
      </p:sp>
      <p:graphicFrame>
        <p:nvGraphicFramePr>
          <p:cNvPr id="44035" name="Object 4"/>
          <p:cNvGraphicFramePr>
            <a:graphicFrameLocks noChangeAspect="1"/>
          </p:cNvGraphicFramePr>
          <p:nvPr/>
        </p:nvGraphicFramePr>
        <p:xfrm>
          <a:off x="611188" y="1533525"/>
          <a:ext cx="80343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8" name="Equation" r:id="rId3" imgW="3543300" imgH="444500" progId="Equation.3">
                  <p:embed/>
                </p:oleObj>
              </mc:Choice>
              <mc:Fallback>
                <p:oleObj name="Equation" r:id="rId3" imgW="3543300" imgH="444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533525"/>
                        <a:ext cx="8034337" cy="9350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36" name="Group 1"/>
          <p:cNvGrpSpPr>
            <a:grpSpLocks/>
          </p:cNvGrpSpPr>
          <p:nvPr/>
        </p:nvGrpSpPr>
        <p:grpSpPr bwMode="auto">
          <a:xfrm>
            <a:off x="588963" y="4340225"/>
            <a:ext cx="8051800" cy="1189038"/>
            <a:chOff x="606425" y="4506912"/>
            <a:chExt cx="8051850" cy="1189039"/>
          </a:xfrm>
        </p:grpSpPr>
        <p:graphicFrame>
          <p:nvGraphicFramePr>
            <p:cNvPr id="44037" name="Object 5"/>
            <p:cNvGraphicFramePr>
              <a:graphicFrameLocks noChangeAspect="1"/>
            </p:cNvGraphicFramePr>
            <p:nvPr/>
          </p:nvGraphicFramePr>
          <p:xfrm>
            <a:off x="629022" y="4506912"/>
            <a:ext cx="8029253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99" name="Equation" r:id="rId5" imgW="4254500" imgH="215900" progId="Equation.3">
                    <p:embed/>
                  </p:oleObj>
                </mc:Choice>
                <mc:Fallback>
                  <p:oleObj name="Equation" r:id="rId5" imgW="4254500" imgH="2159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022" y="4506912"/>
                          <a:ext cx="8029253" cy="39687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38" name="Object 6"/>
            <p:cNvGraphicFramePr>
              <a:graphicFrameLocks noChangeAspect="1"/>
            </p:cNvGraphicFramePr>
            <p:nvPr/>
          </p:nvGraphicFramePr>
          <p:xfrm>
            <a:off x="606425" y="5016500"/>
            <a:ext cx="8051850" cy="679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00" name="Equation" r:id="rId7" imgW="4216400" imgH="368300" progId="Equation.3">
                    <p:embed/>
                  </p:oleObj>
                </mc:Choice>
                <mc:Fallback>
                  <p:oleObj name="Equation" r:id="rId7" imgW="4216400" imgH="3683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425" y="5016500"/>
                          <a:ext cx="8051850" cy="67945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Filter Design </a:t>
            </a:r>
            <a:r>
              <a:rPr lang="en-US" sz="3200" dirty="0" smtClean="0"/>
              <a:t>Process</a:t>
            </a:r>
            <a:endParaRPr lang="en-US" sz="3200" b="0" dirty="0" smtClean="0">
              <a:cs typeface="+mj-cs"/>
            </a:endParaRPr>
          </a:p>
        </p:txBody>
      </p:sp>
      <p:sp>
        <p:nvSpPr>
          <p:cNvPr id="18330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304800" y="1055688"/>
            <a:ext cx="8558213" cy="5289550"/>
          </a:xfrm>
        </p:spPr>
        <p:txBody>
          <a:bodyPr/>
          <a:lstStyle/>
          <a:p>
            <a:pPr>
              <a:defRPr/>
            </a:pPr>
            <a:r>
              <a:rPr lang="en-US" dirty="0"/>
              <a:t>Step-1: Filter </a:t>
            </a:r>
            <a:r>
              <a:rPr lang="en-US" dirty="0" smtClean="0"/>
              <a:t>Specification </a:t>
            </a:r>
          </a:p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         Example: Low-pass filter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grpSp>
        <p:nvGrpSpPr>
          <p:cNvPr id="17411" name="Group 1"/>
          <p:cNvGrpSpPr>
            <a:grpSpLocks/>
          </p:cNvGrpSpPr>
          <p:nvPr/>
        </p:nvGrpSpPr>
        <p:grpSpPr bwMode="auto">
          <a:xfrm>
            <a:off x="3203575" y="2276475"/>
            <a:ext cx="5483225" cy="3757613"/>
            <a:chOff x="2133600" y="1620838"/>
            <a:chExt cx="6553200" cy="4413250"/>
          </a:xfrm>
        </p:grpSpPr>
        <p:pic>
          <p:nvPicPr>
            <p:cNvPr id="183299" name="Picture 10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518" y="1620838"/>
              <a:ext cx="5868282" cy="441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aphicFrame>
          <p:nvGraphicFramePr>
            <p:cNvPr id="17413" name="Object 1029"/>
            <p:cNvGraphicFramePr>
              <a:graphicFrameLocks noChangeAspect="1"/>
            </p:cNvGraphicFramePr>
            <p:nvPr/>
          </p:nvGraphicFramePr>
          <p:xfrm>
            <a:off x="8077200" y="4114800"/>
            <a:ext cx="500063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4" name="Equation" r:id="rId4" imgW="177646" imgH="228402" progId="Equation.3">
                    <p:embed/>
                  </p:oleObj>
                </mc:Choice>
                <mc:Fallback>
                  <p:oleObj name="Equation" r:id="rId4" imgW="177646" imgH="228402" progId="Equation.3">
                    <p:embed/>
                    <p:pic>
                      <p:nvPicPr>
                        <p:cNvPr id="0" name="Object 10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7200" y="4114800"/>
                          <a:ext cx="500063" cy="6477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4" name="Object 1030"/>
            <p:cNvGraphicFramePr>
              <a:graphicFrameLocks noChangeAspect="1"/>
            </p:cNvGraphicFramePr>
            <p:nvPr/>
          </p:nvGraphicFramePr>
          <p:xfrm>
            <a:off x="5562600" y="2895600"/>
            <a:ext cx="609600" cy="608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5" name="Equation" r:id="rId6" imgW="215619" imgH="215619" progId="Equation.3">
                    <p:embed/>
                  </p:oleObj>
                </mc:Choice>
                <mc:Fallback>
                  <p:oleObj name="Equation" r:id="rId6" imgW="215619" imgH="215619" progId="Equation.3">
                    <p:embed/>
                    <p:pic>
                      <p:nvPicPr>
                        <p:cNvPr id="0" name="Object 10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2895600"/>
                          <a:ext cx="609600" cy="60801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5" name="Object 1031"/>
            <p:cNvGraphicFramePr>
              <a:graphicFrameLocks noChangeAspect="1"/>
            </p:cNvGraphicFramePr>
            <p:nvPr/>
          </p:nvGraphicFramePr>
          <p:xfrm>
            <a:off x="2133600" y="2590800"/>
            <a:ext cx="1046163" cy="608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6" name="Equation" r:id="rId8" imgW="368140" imgH="215806" progId="Equation.3">
                    <p:embed/>
                  </p:oleObj>
                </mc:Choice>
                <mc:Fallback>
                  <p:oleObj name="Equation" r:id="rId8" imgW="368140" imgH="215806" progId="Equation.3">
                    <p:embed/>
                    <p:pic>
                      <p:nvPicPr>
                        <p:cNvPr id="0" name="Object 10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2590800"/>
                          <a:ext cx="1046163" cy="60801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6" name="Object 1032"/>
            <p:cNvGraphicFramePr>
              <a:graphicFrameLocks noChangeAspect="1"/>
            </p:cNvGraphicFramePr>
            <p:nvPr/>
          </p:nvGraphicFramePr>
          <p:xfrm>
            <a:off x="6477000" y="2895600"/>
            <a:ext cx="573088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7" name="Equation" r:id="rId10" imgW="203112" imgH="228501" progId="Equation.3">
                    <p:embed/>
                  </p:oleObj>
                </mc:Choice>
                <mc:Fallback>
                  <p:oleObj name="Equation" r:id="rId10" imgW="203112" imgH="228501" progId="Equation.3">
                    <p:embed/>
                    <p:pic>
                      <p:nvPicPr>
                        <p:cNvPr id="0" name="Object 10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2895600"/>
                          <a:ext cx="573088" cy="6477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3305" name="Line 1033"/>
            <p:cNvSpPr>
              <a:spLocks noChangeShapeType="1"/>
            </p:cNvSpPr>
            <p:nvPr/>
          </p:nvSpPr>
          <p:spPr bwMode="auto">
            <a:xfrm flipH="1">
              <a:off x="3199871" y="2743261"/>
              <a:ext cx="381354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308" name="Line 1036"/>
            <p:cNvSpPr>
              <a:spLocks noChangeShapeType="1"/>
            </p:cNvSpPr>
            <p:nvPr/>
          </p:nvSpPr>
          <p:spPr bwMode="auto">
            <a:xfrm flipH="1">
              <a:off x="7696421" y="4648771"/>
              <a:ext cx="381354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684213" y="1202842"/>
            <a:ext cx="467407" cy="46196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647564" y="3213100"/>
            <a:ext cx="46582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594725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 +</a:t>
            </a:r>
          </a:p>
          <a:p>
            <a:pPr>
              <a:defRPr/>
            </a:pPr>
            <a:r>
              <a:rPr lang="en-US" sz="2400" b="0" dirty="0">
                <a:cs typeface="+mn-cs"/>
              </a:rPr>
              <a:t>L</a:t>
            </a:r>
            <a:r>
              <a:rPr lang="en-US" sz="2400" b="0" dirty="0" smtClean="0">
                <a:cs typeface="+mn-cs"/>
              </a:rPr>
              <a:t>ow-order filters can produce sharp frequency response</a:t>
            </a:r>
          </a:p>
          <a:p>
            <a:pPr>
              <a:defRPr/>
            </a:pPr>
            <a:r>
              <a:rPr lang="en-US" sz="2400" b="0" dirty="0">
                <a:cs typeface="+mn-cs"/>
              </a:rPr>
              <a:t>L</a:t>
            </a:r>
            <a:r>
              <a:rPr lang="en-US" sz="2400" b="0" dirty="0" smtClean="0">
                <a:cs typeface="+mn-cs"/>
              </a:rPr>
              <a:t>ow computational cost (</a:t>
            </a:r>
            <a:r>
              <a:rPr lang="en-US" sz="2400" b="0" dirty="0" err="1" smtClean="0">
                <a:cs typeface="+mn-cs"/>
              </a:rPr>
              <a:t>cfr</a:t>
            </a:r>
            <a:r>
              <a:rPr lang="en-US" sz="2400" b="0" dirty="0" smtClean="0">
                <a:cs typeface="+mn-cs"/>
              </a:rPr>
              <a:t>. difference equation p.29) </a:t>
            </a:r>
            <a:r>
              <a:rPr lang="en-US" dirty="0" smtClean="0">
                <a:cs typeface="+mn-cs"/>
              </a:rPr>
              <a:t> 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 -</a:t>
            </a:r>
          </a:p>
          <a:p>
            <a:pPr>
              <a:defRPr/>
            </a:pPr>
            <a:r>
              <a:rPr lang="en-US" sz="2400" b="0" dirty="0">
                <a:cs typeface="+mn-cs"/>
              </a:rPr>
              <a:t>D</a:t>
            </a:r>
            <a:r>
              <a:rPr lang="en-US" sz="2400" b="0" dirty="0" smtClean="0">
                <a:cs typeface="+mn-cs"/>
              </a:rPr>
              <a:t>esign more difficult</a:t>
            </a:r>
          </a:p>
          <a:p>
            <a:pPr>
              <a:defRPr/>
            </a:pPr>
            <a:r>
              <a:rPr lang="en-US" sz="2400" b="0" dirty="0">
                <a:cs typeface="+mn-cs"/>
              </a:rPr>
              <a:t>S</a:t>
            </a:r>
            <a:r>
              <a:rPr lang="en-US" sz="2400" b="0" dirty="0" smtClean="0">
                <a:cs typeface="+mn-cs"/>
              </a:rPr>
              <a:t>tability should be checked/guaranteed</a:t>
            </a:r>
          </a:p>
          <a:p>
            <a:pPr>
              <a:defRPr/>
            </a:pPr>
            <a:r>
              <a:rPr lang="en-US" sz="2400" b="0" dirty="0">
                <a:cs typeface="+mn-cs"/>
              </a:rPr>
              <a:t>P</a:t>
            </a:r>
            <a:r>
              <a:rPr lang="en-US" sz="2400" b="0" dirty="0" smtClean="0">
                <a:cs typeface="+mn-cs"/>
              </a:rPr>
              <a:t>hase response not easily controlled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(e.g. no linear-phase IIR filters)</a:t>
            </a:r>
          </a:p>
          <a:p>
            <a:pPr>
              <a:defRPr/>
            </a:pPr>
            <a:r>
              <a:rPr lang="en-US" sz="2400" b="0" dirty="0">
                <a:cs typeface="+mn-cs"/>
              </a:rPr>
              <a:t>C</a:t>
            </a:r>
            <a:r>
              <a:rPr lang="en-US" sz="2400" b="0" dirty="0" smtClean="0">
                <a:cs typeface="+mn-cs"/>
              </a:rPr>
              <a:t>oefficient sensitivity, quantization noise, etc. can be a problem (see Chapter-6) </a:t>
            </a: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IIR Filter Design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IIR filters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8050"/>
            <a:ext cx="8763000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Frequency response versus pole-zero location :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</a:t>
            </a:r>
            <a:r>
              <a:rPr lang="en-US" sz="1800" b="0" dirty="0" smtClean="0"/>
              <a:t>( ~ Frequency </a:t>
            </a:r>
            <a:r>
              <a:rPr lang="en-US" sz="1800" b="0" dirty="0"/>
              <a:t>response  is </a:t>
            </a:r>
            <a:r>
              <a:rPr lang="en-US" sz="1800" b="0" dirty="0" smtClean="0"/>
              <a:t>z</a:t>
            </a:r>
            <a:r>
              <a:rPr lang="en-US" sz="1800" b="0" dirty="0"/>
              <a:t>-transform </a:t>
            </a:r>
            <a:endParaRPr lang="en-US" sz="1800" b="0" dirty="0" smtClean="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800" b="0" dirty="0"/>
              <a:t> </a:t>
            </a:r>
            <a:r>
              <a:rPr lang="en-US" sz="1800" b="0" dirty="0" smtClean="0"/>
              <a:t>         evaluated </a:t>
            </a:r>
            <a:r>
              <a:rPr lang="en-US" sz="1800" b="0" dirty="0"/>
              <a:t>on the unit </a:t>
            </a:r>
            <a:r>
              <a:rPr lang="en-US" sz="1800" b="0" dirty="0" smtClean="0"/>
              <a:t>circle)</a:t>
            </a: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</a:t>
            </a:r>
            <a:r>
              <a:rPr lang="en-US" sz="2400" b="0" u="sng" dirty="0" smtClean="0">
                <a:cs typeface="+mn-cs"/>
              </a:rPr>
              <a:t>Example</a:t>
            </a: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Low-pass filter with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poles at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zeros at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</p:txBody>
      </p:sp>
      <p:graphicFrame>
        <p:nvGraphicFramePr>
          <p:cNvPr id="46083" name="Object 4"/>
          <p:cNvGraphicFramePr>
            <a:graphicFrameLocks noChangeAspect="1"/>
          </p:cNvGraphicFramePr>
          <p:nvPr/>
        </p:nvGraphicFramePr>
        <p:xfrm>
          <a:off x="1943100" y="3068638"/>
          <a:ext cx="15128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5" name="Equation" r:id="rId3" imgW="787400" imgH="190500" progId="Equation.3">
                  <p:embed/>
                </p:oleObj>
              </mc:Choice>
              <mc:Fallback>
                <p:oleObj name="Equation" r:id="rId3" imgW="787400" imgH="190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3068638"/>
                        <a:ext cx="1512888" cy="3937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6"/>
          <p:cNvGraphicFramePr>
            <a:graphicFrameLocks noChangeAspect="1"/>
          </p:cNvGraphicFramePr>
          <p:nvPr/>
        </p:nvGraphicFramePr>
        <p:xfrm>
          <a:off x="1908175" y="3573463"/>
          <a:ext cx="15446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6" name="Equation" r:id="rId5" imgW="787058" imgH="203112" progId="Equation.3">
                  <p:embed/>
                </p:oleObj>
              </mc:Choice>
              <mc:Fallback>
                <p:oleObj name="Equation" r:id="rId5" imgW="787058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573463"/>
                        <a:ext cx="1544638" cy="3952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30" name="Rectangle 18"/>
          <p:cNvSpPr>
            <a:spLocks noChangeArrowheads="1"/>
          </p:cNvSpPr>
          <p:nvPr/>
        </p:nvSpPr>
        <p:spPr bwMode="auto">
          <a:xfrm>
            <a:off x="152400" y="5867400"/>
            <a:ext cx="8839200" cy="8366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SzPct val="100000"/>
              <a:defRPr/>
            </a:pPr>
            <a:r>
              <a:rPr lang="en-US" sz="1800" b="0" dirty="0">
                <a:solidFill>
                  <a:schemeClr val="tx1"/>
                </a:solidFill>
                <a:cs typeface="+mn-cs"/>
              </a:rPr>
              <a:t>Zero near (or on) unit-circle introduces `dip</a:t>
            </a:r>
            <a:r>
              <a:rPr lang="ja-JP" altLang="en-US" sz="1800" b="0" dirty="0">
                <a:solidFill>
                  <a:schemeClr val="tx1"/>
                </a:solidFill>
                <a:latin typeface="Arial"/>
                <a:cs typeface="+mn-cs"/>
              </a:rPr>
              <a:t>’</a:t>
            </a:r>
            <a:r>
              <a:rPr lang="en-US" sz="1800" b="0" dirty="0">
                <a:solidFill>
                  <a:schemeClr val="tx1"/>
                </a:solidFill>
                <a:cs typeface="+mn-cs"/>
              </a:rPr>
              <a:t> (or </a:t>
            </a:r>
            <a:r>
              <a:rPr lang="en-US" sz="1800" b="0" dirty="0" err="1">
                <a:solidFill>
                  <a:schemeClr val="tx1"/>
                </a:solidFill>
                <a:cs typeface="+mn-cs"/>
              </a:rPr>
              <a:t>transmision</a:t>
            </a:r>
            <a:r>
              <a:rPr lang="en-US" sz="1800" b="0" dirty="0">
                <a:solidFill>
                  <a:schemeClr val="tx1"/>
                </a:solidFill>
                <a:cs typeface="+mn-cs"/>
              </a:rPr>
              <a:t> zero) in freq. response</a:t>
            </a:r>
          </a:p>
          <a:p>
            <a:pPr>
              <a:lnSpc>
                <a:spcPct val="85000"/>
              </a:lnSpc>
              <a:spcBef>
                <a:spcPct val="50000"/>
              </a:spcBef>
              <a:buSzPct val="100000"/>
              <a:defRPr/>
            </a:pPr>
            <a:r>
              <a:rPr lang="en-US" b="0" dirty="0">
                <a:solidFill>
                  <a:schemeClr val="tx1"/>
                </a:solidFill>
                <a:cs typeface="+mn-cs"/>
              </a:rPr>
              <a:t>hence </a:t>
            </a:r>
            <a:r>
              <a:rPr lang="en-US" i="1" dirty="0">
                <a:solidFill>
                  <a:schemeClr val="tx1"/>
                </a:solidFill>
                <a:cs typeface="+mn-cs"/>
              </a:rPr>
              <a:t>stop-band</a:t>
            </a:r>
            <a:r>
              <a:rPr lang="en-US" b="0" dirty="0">
                <a:solidFill>
                  <a:schemeClr val="tx1"/>
                </a:solidFill>
                <a:cs typeface="+mn-cs"/>
              </a:rPr>
              <a:t> can be emphasized by </a:t>
            </a:r>
            <a:r>
              <a:rPr lang="en-US" i="1" dirty="0">
                <a:solidFill>
                  <a:schemeClr val="tx1"/>
                </a:solidFill>
                <a:cs typeface="+mn-cs"/>
              </a:rPr>
              <a:t>zero placement</a:t>
            </a:r>
          </a:p>
        </p:txBody>
      </p:sp>
      <p:grpSp>
        <p:nvGrpSpPr>
          <p:cNvPr id="46086" name="Group 1"/>
          <p:cNvGrpSpPr>
            <a:grpSpLocks/>
          </p:cNvGrpSpPr>
          <p:nvPr/>
        </p:nvGrpSpPr>
        <p:grpSpPr bwMode="auto">
          <a:xfrm>
            <a:off x="4572000" y="1484313"/>
            <a:ext cx="4392613" cy="3529012"/>
            <a:chOff x="2819400" y="1600200"/>
            <a:chExt cx="6096000" cy="4170883"/>
          </a:xfrm>
        </p:grpSpPr>
        <p:grpSp>
          <p:nvGrpSpPr>
            <p:cNvPr id="46088" name="Group 17"/>
            <p:cNvGrpSpPr>
              <a:grpSpLocks/>
            </p:cNvGrpSpPr>
            <p:nvPr/>
          </p:nvGrpSpPr>
          <p:grpSpPr bwMode="auto">
            <a:xfrm>
              <a:off x="2819400" y="1600200"/>
              <a:ext cx="6096000" cy="4170883"/>
              <a:chOff x="1776" y="1008"/>
              <a:chExt cx="3840" cy="2950"/>
            </a:xfrm>
          </p:grpSpPr>
          <p:pic>
            <p:nvPicPr>
              <p:cNvPr id="46093" name="Picture 5"/>
              <p:cNvPicPr>
                <a:picLocks noChangeAspect="1" noChangeArrowheads="1"/>
              </p:cNvPicPr>
              <p:nvPr/>
            </p:nvPicPr>
            <p:blipFill>
              <a:blip r:embed="rId7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1008"/>
                <a:ext cx="3840" cy="28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2519" name="Line 7"/>
              <p:cNvSpPr>
                <a:spLocks noChangeShapeType="1"/>
              </p:cNvSpPr>
              <p:nvPr/>
            </p:nvSpPr>
            <p:spPr bwMode="auto">
              <a:xfrm flipH="1" flipV="1">
                <a:off x="4608" y="3312"/>
                <a:ext cx="0" cy="24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2522" name="Line 10"/>
              <p:cNvSpPr>
                <a:spLocks noChangeShapeType="1"/>
              </p:cNvSpPr>
              <p:nvPr/>
            </p:nvSpPr>
            <p:spPr bwMode="auto">
              <a:xfrm flipV="1">
                <a:off x="2909" y="2352"/>
                <a:ext cx="19" cy="552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2523" name="Line 11"/>
              <p:cNvSpPr>
                <a:spLocks noChangeShapeType="1"/>
              </p:cNvSpPr>
              <p:nvPr/>
            </p:nvSpPr>
            <p:spPr bwMode="auto">
              <a:xfrm flipH="1" flipV="1">
                <a:off x="3984" y="3407"/>
                <a:ext cx="0" cy="238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2524" name="Text Box 12"/>
              <p:cNvSpPr txBox="1">
                <a:spLocks noChangeArrowheads="1"/>
              </p:cNvSpPr>
              <p:nvPr/>
            </p:nvSpPr>
            <p:spPr bwMode="auto">
              <a:xfrm>
                <a:off x="3738" y="3633"/>
                <a:ext cx="530" cy="325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solidFill>
                      <a:schemeClr val="tx2"/>
                    </a:solidFill>
                    <a:cs typeface="+mn-cs"/>
                  </a:rPr>
                  <a:t>zero</a:t>
                </a:r>
                <a:endParaRPr lang="en-US" sz="2000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192525" name="Text Box 13"/>
              <p:cNvSpPr txBox="1">
                <a:spLocks noChangeArrowheads="1"/>
              </p:cNvSpPr>
              <p:nvPr/>
            </p:nvSpPr>
            <p:spPr bwMode="auto">
              <a:xfrm>
                <a:off x="3838" y="1040"/>
                <a:ext cx="530" cy="325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solidFill>
                      <a:schemeClr val="tx2"/>
                    </a:solidFill>
                    <a:cs typeface="+mn-cs"/>
                  </a:rPr>
                  <a:t>pole</a:t>
                </a:r>
                <a:endParaRPr lang="en-US" sz="2000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192526" name="Line 14"/>
              <p:cNvSpPr>
                <a:spLocks noChangeShapeType="1"/>
              </p:cNvSpPr>
              <p:nvPr/>
            </p:nvSpPr>
            <p:spPr bwMode="auto">
              <a:xfrm flipH="1" flipV="1">
                <a:off x="4511" y="1295"/>
                <a:ext cx="0" cy="43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2527" name="Line 15"/>
              <p:cNvSpPr>
                <a:spLocks noChangeShapeType="1"/>
              </p:cNvSpPr>
              <p:nvPr/>
            </p:nvSpPr>
            <p:spPr bwMode="auto">
              <a:xfrm flipH="1" flipV="1">
                <a:off x="4273" y="1392"/>
                <a:ext cx="0" cy="434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2528" name="Text Box 16"/>
              <p:cNvSpPr txBox="1">
                <a:spLocks noChangeArrowheads="1"/>
              </p:cNvSpPr>
              <p:nvPr/>
            </p:nvSpPr>
            <p:spPr bwMode="auto">
              <a:xfrm>
                <a:off x="4602" y="1040"/>
                <a:ext cx="530" cy="325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solidFill>
                      <a:schemeClr val="tx2"/>
                    </a:solidFill>
                    <a:cs typeface="+mn-cs"/>
                  </a:rPr>
                  <a:t>pole</a:t>
                </a:r>
                <a:endParaRPr lang="en-US" sz="2000" dirty="0">
                  <a:solidFill>
                    <a:srgbClr val="FFFF66"/>
                  </a:solidFill>
                  <a:cs typeface="+mn-cs"/>
                </a:endParaRPr>
              </a:p>
            </p:txBody>
          </p:sp>
        </p:grp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6948024" y="5253241"/>
              <a:ext cx="1727237" cy="45968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tx2"/>
                  </a:solidFill>
                  <a:cs typeface="+mn-cs"/>
                </a:rPr>
                <a:t>DC (z=1)</a:t>
              </a:r>
              <a:endParaRPr lang="en-US" sz="2000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3074961" y="3037401"/>
              <a:ext cx="3436848" cy="459678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2000" dirty="0" err="1">
                  <a:solidFill>
                    <a:schemeClr val="tx2"/>
                  </a:solidFill>
                  <a:cs typeface="+mn-cs"/>
                </a:rPr>
                <a:t>Nyquist</a:t>
              </a:r>
              <a:r>
                <a:rPr lang="en-US" sz="2000" dirty="0">
                  <a:solidFill>
                    <a:schemeClr val="tx2"/>
                  </a:solidFill>
                  <a:cs typeface="+mn-cs"/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  <a:cs typeface="+mn-cs"/>
                </a:rPr>
                <a:t>freq</a:t>
              </a:r>
              <a:r>
                <a:rPr lang="en-US" sz="2000" dirty="0">
                  <a:solidFill>
                    <a:schemeClr val="tx2"/>
                  </a:solidFill>
                  <a:cs typeface="+mn-cs"/>
                </a:rPr>
                <a:t> (z=-1)</a:t>
              </a:r>
              <a:endParaRPr lang="en-US" sz="2000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V="1">
              <a:off x="4247014" y="3861070"/>
              <a:ext cx="3811377" cy="137153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 flipV="1">
              <a:off x="4139062" y="4185660"/>
              <a:ext cx="3963390" cy="82554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142875" y="4968875"/>
            <a:ext cx="8858250" cy="8366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SzPct val="100000"/>
              <a:defRPr/>
            </a:pPr>
            <a:r>
              <a:rPr lang="en-US" sz="1800" b="0" dirty="0">
                <a:solidFill>
                  <a:schemeClr val="tx1"/>
                </a:solidFill>
                <a:cs typeface="+mn-cs"/>
              </a:rPr>
              <a:t>Pole near unit-circle introduces `peak</a:t>
            </a:r>
            <a:r>
              <a:rPr lang="ja-JP" altLang="en-US" sz="1800" b="0" dirty="0">
                <a:solidFill>
                  <a:schemeClr val="tx1"/>
                </a:solidFill>
                <a:latin typeface="Arial"/>
                <a:cs typeface="+mn-cs"/>
              </a:rPr>
              <a:t>’</a:t>
            </a:r>
            <a:r>
              <a:rPr lang="en-US" sz="1800" b="0" dirty="0">
                <a:solidFill>
                  <a:schemeClr val="tx1"/>
                </a:solidFill>
                <a:cs typeface="+mn-cs"/>
              </a:rPr>
              <a:t> in frequency response</a:t>
            </a:r>
          </a:p>
          <a:p>
            <a:pPr>
              <a:lnSpc>
                <a:spcPct val="85000"/>
              </a:lnSpc>
              <a:spcBef>
                <a:spcPct val="50000"/>
              </a:spcBef>
              <a:buSzPct val="100000"/>
              <a:defRPr/>
            </a:pPr>
            <a:r>
              <a:rPr lang="en-US" b="0" dirty="0">
                <a:solidFill>
                  <a:schemeClr val="tx1"/>
                </a:solidFill>
                <a:cs typeface="+mn-cs"/>
              </a:rPr>
              <a:t>hence </a:t>
            </a:r>
            <a:r>
              <a:rPr lang="en-US" i="1" dirty="0">
                <a:solidFill>
                  <a:schemeClr val="tx1"/>
                </a:solidFill>
                <a:cs typeface="+mn-cs"/>
              </a:rPr>
              <a:t>pass-band</a:t>
            </a:r>
            <a:r>
              <a:rPr lang="en-US" b="0" dirty="0">
                <a:solidFill>
                  <a:schemeClr val="tx1"/>
                </a:solidFill>
                <a:cs typeface="+mn-cs"/>
              </a:rPr>
              <a:t> can be set by </a:t>
            </a:r>
            <a:r>
              <a:rPr lang="en-US" i="1" dirty="0">
                <a:solidFill>
                  <a:schemeClr val="tx1"/>
                </a:solidFill>
                <a:cs typeface="+mn-cs"/>
              </a:rPr>
              <a:t>pole placement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IIR Filter Design by Optimization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(I)  Weighted Least Squares Design :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0" dirty="0" smtClean="0">
                <a:cs typeface="+mn-cs"/>
              </a:rPr>
              <a:t>IIR filter transfer function is</a:t>
            </a:r>
          </a:p>
          <a:p>
            <a:pPr>
              <a:lnSpc>
                <a:spcPct val="90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0" dirty="0">
                <a:cs typeface="+mn-cs"/>
              </a:rPr>
              <a:t>S</a:t>
            </a:r>
            <a:r>
              <a:rPr lang="en-US" sz="2400" b="0" dirty="0" smtClean="0">
                <a:cs typeface="+mn-cs"/>
              </a:rPr>
              <a:t>pecify desired frequency response (LP,HP,BP,…)</a:t>
            </a:r>
          </a:p>
          <a:p>
            <a:pPr>
              <a:lnSpc>
                <a:spcPct val="90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0" dirty="0" smtClean="0">
                <a:cs typeface="+mn-cs"/>
              </a:rPr>
              <a:t>Optimization criterion is </a:t>
            </a:r>
          </a:p>
          <a:p>
            <a:pPr>
              <a:lnSpc>
                <a:spcPct val="90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where                 is a weighting function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0" dirty="0">
                <a:cs typeface="+mn-cs"/>
              </a:rPr>
              <a:t>S</a:t>
            </a:r>
            <a:r>
              <a:rPr lang="en-US" sz="2400" b="0" dirty="0" smtClean="0">
                <a:cs typeface="+mn-cs"/>
              </a:rPr>
              <a:t>tability constraint  :</a:t>
            </a:r>
          </a:p>
        </p:txBody>
      </p:sp>
      <p:graphicFrame>
        <p:nvGraphicFramePr>
          <p:cNvPr id="47107" name="Object 5"/>
          <p:cNvGraphicFramePr>
            <a:graphicFrameLocks noChangeAspect="1"/>
          </p:cNvGraphicFramePr>
          <p:nvPr/>
        </p:nvGraphicFramePr>
        <p:xfrm>
          <a:off x="1368425" y="4184650"/>
          <a:ext cx="4525963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3" name="Equation" r:id="rId3" imgW="2654300" imgH="635000" progId="Equation.3">
                  <p:embed/>
                </p:oleObj>
              </mc:Choice>
              <mc:Fallback>
                <p:oleObj name="Equation" r:id="rId3" imgW="2654300" imgH="635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4184650"/>
                        <a:ext cx="4525963" cy="10826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6"/>
          <p:cNvGraphicFramePr>
            <a:graphicFrameLocks noChangeAspect="1"/>
          </p:cNvGraphicFramePr>
          <p:nvPr/>
        </p:nvGraphicFramePr>
        <p:xfrm>
          <a:off x="1752600" y="5310188"/>
          <a:ext cx="10795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4" name="Equation" r:id="rId5" imgW="622030" imgH="203112" progId="Equation.3">
                  <p:embed/>
                </p:oleObj>
              </mc:Choice>
              <mc:Fallback>
                <p:oleObj name="Equation" r:id="rId5" imgW="622030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310188"/>
                        <a:ext cx="1079500" cy="3508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8"/>
          <p:cNvGraphicFramePr>
            <a:graphicFrameLocks noChangeAspect="1"/>
          </p:cNvGraphicFramePr>
          <p:nvPr/>
        </p:nvGraphicFramePr>
        <p:xfrm>
          <a:off x="3581400" y="5761038"/>
          <a:ext cx="16160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5" name="Equation" r:id="rId7" imgW="926698" imgH="253890" progId="Equation.3">
                  <p:embed/>
                </p:oleObj>
              </mc:Choice>
              <mc:Fallback>
                <p:oleObj name="Equation" r:id="rId7" imgW="926698" imgH="2538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761038"/>
                        <a:ext cx="1616075" cy="4397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319649"/>
              </p:ext>
            </p:extLst>
          </p:nvPr>
        </p:nvGraphicFramePr>
        <p:xfrm>
          <a:off x="1362075" y="3320988"/>
          <a:ext cx="7969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6" name="Equation" r:id="rId9" imgW="457200" imgH="228600" progId="Equation.3">
                  <p:embed/>
                </p:oleObj>
              </mc:Choice>
              <mc:Fallback>
                <p:oleObj name="Equation" r:id="rId9" imgW="457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3320988"/>
                        <a:ext cx="796925" cy="3984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6"/>
          <p:cNvGraphicFramePr>
            <a:graphicFrameLocks noChangeAspect="1"/>
          </p:cNvGraphicFramePr>
          <p:nvPr/>
        </p:nvGraphicFramePr>
        <p:xfrm>
          <a:off x="1341438" y="2144713"/>
          <a:ext cx="379412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7" name="Equation" r:id="rId11" imgW="2159000" imgH="444500" progId="Equation.3">
                  <p:embed/>
                </p:oleObj>
              </mc:Choice>
              <mc:Fallback>
                <p:oleObj name="Equation" r:id="rId11" imgW="2159000" imgH="444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2144713"/>
                        <a:ext cx="3794125" cy="7350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IIR Filter Design by Optimization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1075"/>
            <a:ext cx="85582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(II)  `</a:t>
            </a:r>
            <a:r>
              <a:rPr lang="en-US" dirty="0" err="1" smtClean="0">
                <a:cs typeface="+mn-cs"/>
              </a:rPr>
              <a:t>Minimax</a:t>
            </a:r>
            <a:r>
              <a:rPr lang="ja-JP" alt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 Design :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0" dirty="0" smtClean="0">
                <a:cs typeface="+mn-cs"/>
              </a:rPr>
              <a:t>IIR filter transfer function is</a:t>
            </a:r>
          </a:p>
          <a:p>
            <a:pPr>
              <a:lnSpc>
                <a:spcPct val="90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0" dirty="0">
                <a:cs typeface="+mn-cs"/>
              </a:rPr>
              <a:t>S</a:t>
            </a:r>
            <a:r>
              <a:rPr lang="en-US" sz="2400" b="0" dirty="0" smtClean="0">
                <a:cs typeface="+mn-cs"/>
              </a:rPr>
              <a:t>pecify desired frequency response (LP,HP,BP,…)</a:t>
            </a:r>
          </a:p>
          <a:p>
            <a:pPr>
              <a:lnSpc>
                <a:spcPct val="90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0" dirty="0">
                <a:cs typeface="+mn-cs"/>
              </a:rPr>
              <a:t>O</a:t>
            </a:r>
            <a:r>
              <a:rPr lang="en-US" sz="2400" b="0" dirty="0" smtClean="0">
                <a:cs typeface="+mn-cs"/>
              </a:rPr>
              <a:t>ptimization criterion is </a:t>
            </a:r>
          </a:p>
          <a:p>
            <a:pPr>
              <a:lnSpc>
                <a:spcPct val="90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where                 is a weighting function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0" dirty="0">
                <a:cs typeface="+mn-cs"/>
              </a:rPr>
              <a:t>S</a:t>
            </a:r>
            <a:r>
              <a:rPr lang="en-US" sz="2400" b="0" dirty="0" smtClean="0">
                <a:cs typeface="+mn-cs"/>
              </a:rPr>
              <a:t>tability constraint  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</a:t>
            </a:r>
            <a:endParaRPr lang="en-US" dirty="0" smtClean="0">
              <a:cs typeface="+mn-cs"/>
            </a:endParaRPr>
          </a:p>
        </p:txBody>
      </p:sp>
      <p:graphicFrame>
        <p:nvGraphicFramePr>
          <p:cNvPr id="481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745237"/>
              </p:ext>
            </p:extLst>
          </p:nvPr>
        </p:nvGraphicFramePr>
        <p:xfrm>
          <a:off x="1362075" y="3320988"/>
          <a:ext cx="7969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7" name="Equation" r:id="rId3" imgW="457200" imgH="228600" progId="Equation.3">
                  <p:embed/>
                </p:oleObj>
              </mc:Choice>
              <mc:Fallback>
                <p:oleObj name="Equation" r:id="rId3" imgW="457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3320988"/>
                        <a:ext cx="796925" cy="3984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5"/>
          <p:cNvGraphicFramePr>
            <a:graphicFrameLocks noChangeAspect="1"/>
          </p:cNvGraphicFramePr>
          <p:nvPr/>
        </p:nvGraphicFramePr>
        <p:xfrm>
          <a:off x="1752600" y="4953000"/>
          <a:ext cx="10795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8" name="Equation" r:id="rId5" imgW="622030" imgH="203112" progId="Equation.3">
                  <p:embed/>
                </p:oleObj>
              </mc:Choice>
              <mc:Fallback>
                <p:oleObj name="Equation" r:id="rId5" imgW="622030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953000"/>
                        <a:ext cx="1079500" cy="3508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6"/>
          <p:cNvGraphicFramePr>
            <a:graphicFrameLocks noChangeAspect="1"/>
          </p:cNvGraphicFramePr>
          <p:nvPr/>
        </p:nvGraphicFramePr>
        <p:xfrm>
          <a:off x="1341438" y="2144713"/>
          <a:ext cx="379412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9" name="Equation" r:id="rId7" imgW="2159000" imgH="444500" progId="Equation.3">
                  <p:embed/>
                </p:oleObj>
              </mc:Choice>
              <mc:Fallback>
                <p:oleObj name="Equation" r:id="rId7" imgW="2159000" imgH="444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2144713"/>
                        <a:ext cx="3794125" cy="7350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7"/>
          <p:cNvGraphicFramePr>
            <a:graphicFrameLocks noChangeAspect="1"/>
          </p:cNvGraphicFramePr>
          <p:nvPr/>
        </p:nvGraphicFramePr>
        <p:xfrm>
          <a:off x="1219200" y="5751513"/>
          <a:ext cx="16160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0" name="Equation" r:id="rId9" imgW="926698" imgH="253890" progId="Equation.3">
                  <p:embed/>
                </p:oleObj>
              </mc:Choice>
              <mc:Fallback>
                <p:oleObj name="Equation" r:id="rId9" imgW="926698" imgH="2538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751513"/>
                        <a:ext cx="1616075" cy="4397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8"/>
          <p:cNvGraphicFramePr>
            <a:graphicFrameLocks noChangeAspect="1"/>
          </p:cNvGraphicFramePr>
          <p:nvPr/>
        </p:nvGraphicFramePr>
        <p:xfrm>
          <a:off x="1368425" y="4184650"/>
          <a:ext cx="52371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1" name="Equation" r:id="rId11" imgW="2857500" imgH="279400" progId="Equation.3">
                  <p:embed/>
                </p:oleObj>
              </mc:Choice>
              <mc:Fallback>
                <p:oleObj name="Equation" r:id="rId11" imgW="2857500" imgH="279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4184650"/>
                        <a:ext cx="5237163" cy="5111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IIR Filter Design by Optimization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These optimization problems are significantly more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difficult than those for the FIR design case… 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u="sng" dirty="0" smtClean="0">
                <a:cs typeface="+mn-cs"/>
              </a:rPr>
              <a:t>Problem-1</a:t>
            </a:r>
            <a:r>
              <a:rPr lang="en-US" sz="2400" dirty="0" smtClean="0">
                <a:cs typeface="+mn-cs"/>
              </a:rPr>
              <a:t>:</a:t>
            </a:r>
            <a:r>
              <a:rPr lang="en-US" sz="2400" b="0" dirty="0" smtClean="0">
                <a:cs typeface="+mn-cs"/>
              </a:rPr>
              <a:t> Presence of denominator polynomial leads to non-linear/non-quadratic optimization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u="sng" dirty="0"/>
              <a:t>Problem-2</a:t>
            </a:r>
            <a:r>
              <a:rPr lang="en-US" sz="2400" dirty="0"/>
              <a:t>:</a:t>
            </a:r>
            <a:r>
              <a:rPr lang="en-US" sz="2400" b="0" dirty="0"/>
              <a:t> </a:t>
            </a:r>
            <a:r>
              <a:rPr lang="en-US" sz="2400" b="0" dirty="0" smtClean="0"/>
              <a:t>Stability </a:t>
            </a:r>
            <a:r>
              <a:rPr lang="en-US" sz="2400" b="0" dirty="0"/>
              <a:t>constraint </a:t>
            </a:r>
          </a:p>
          <a:p>
            <a:pPr>
              <a:buFontTx/>
              <a:buNone/>
              <a:defRPr/>
            </a:pPr>
            <a:r>
              <a:rPr lang="en-US" sz="2000" b="0" dirty="0"/>
              <a:t>     (zeros of a high-order polynomial are related to the </a:t>
            </a:r>
            <a:r>
              <a:rPr lang="en-US" sz="2000" b="0" dirty="0" smtClean="0"/>
              <a:t>its  </a:t>
            </a:r>
            <a:endParaRPr lang="en-US" sz="2000" b="0" dirty="0"/>
          </a:p>
          <a:p>
            <a:pPr>
              <a:buFontTx/>
              <a:buNone/>
              <a:defRPr/>
            </a:pPr>
            <a:r>
              <a:rPr lang="en-US" sz="2000" b="0" dirty="0"/>
              <a:t>      coefficients in a highly non-linear manner</a:t>
            </a:r>
            <a:r>
              <a:rPr lang="en-US" sz="2000" b="0" dirty="0" smtClean="0"/>
              <a:t>)</a:t>
            </a:r>
            <a:endParaRPr lang="en-US" sz="2000" b="0" dirty="0"/>
          </a:p>
          <a:p>
            <a:pPr lvl="1">
              <a:defRPr/>
            </a:pPr>
            <a:r>
              <a:rPr lang="en-US" dirty="0"/>
              <a:t>Solutions based on alternative stability constraints, that e.g. are affine functions of the filter coefficients, etc…</a:t>
            </a:r>
          </a:p>
          <a:p>
            <a:pPr lvl="1">
              <a:defRPr/>
            </a:pPr>
            <a:r>
              <a:rPr lang="en-US" dirty="0"/>
              <a:t>Topic of ongoing research, details omitted </a:t>
            </a:r>
            <a:r>
              <a:rPr lang="en-US" dirty="0" smtClean="0"/>
              <a:t>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IIR Filter Design by Optimization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Conclusion: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(I) Weighted least squares design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(II) </a:t>
            </a:r>
            <a:r>
              <a:rPr lang="en-US" sz="2400" b="0" dirty="0" err="1">
                <a:cs typeface="+mn-cs"/>
              </a:rPr>
              <a:t>M</a:t>
            </a:r>
            <a:r>
              <a:rPr lang="en-US" sz="2400" b="0" dirty="0" err="1" smtClean="0">
                <a:cs typeface="+mn-cs"/>
              </a:rPr>
              <a:t>inimax</a:t>
            </a:r>
            <a:r>
              <a:rPr lang="en-US" sz="2400" b="0" dirty="0" smtClean="0">
                <a:cs typeface="+mn-cs"/>
              </a:rPr>
              <a:t> design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provide general `framework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, procedures to translate filter design problems into ``standard</a:t>
            </a:r>
            <a:r>
              <a:rPr lang="ja-JP" altLang="en-US" sz="2400" b="0" dirty="0" smtClean="0">
                <a:latin typeface="Arial"/>
                <a:cs typeface="+mn-cs"/>
              </a:rPr>
              <a:t>’’</a:t>
            </a:r>
            <a:r>
              <a:rPr lang="en-US" sz="2400" b="0" dirty="0" smtClean="0">
                <a:cs typeface="+mn-cs"/>
              </a:rPr>
              <a:t> optimization problems 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In practice (and in textbooks):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Emphasis on specific (ad-hoc) procedures :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- IIR filter design based </a:t>
            </a:r>
            <a:r>
              <a:rPr lang="en-US" sz="2400" i="1" dirty="0" smtClean="0">
                <a:cs typeface="+mn-cs"/>
              </a:rPr>
              <a:t>analog filter design </a:t>
            </a:r>
            <a:r>
              <a:rPr lang="en-US" sz="2400" b="0" dirty="0" smtClean="0">
                <a:cs typeface="+mn-cs"/>
              </a:rPr>
              <a:t>(Butterworth, </a:t>
            </a: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  </a:t>
            </a:r>
            <a:r>
              <a:rPr lang="en-US" sz="2400" b="0" dirty="0" err="1" smtClean="0">
                <a:cs typeface="+mn-cs"/>
              </a:rPr>
              <a:t>Chebyshev</a:t>
            </a:r>
            <a:r>
              <a:rPr lang="en-US" sz="2400" b="0" dirty="0" smtClean="0">
                <a:cs typeface="+mn-cs"/>
              </a:rPr>
              <a:t>, elliptic,…) and </a:t>
            </a:r>
            <a:r>
              <a:rPr lang="en-US" sz="2400" i="1" dirty="0" smtClean="0">
                <a:cs typeface="+mn-cs"/>
              </a:rPr>
              <a:t>analog-&gt;digital conversion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- IIR filter design by </a:t>
            </a:r>
            <a:r>
              <a:rPr lang="en-US" sz="2400" i="1" dirty="0" smtClean="0">
                <a:cs typeface="+mn-cs"/>
              </a:rPr>
              <a:t>modeling </a:t>
            </a:r>
            <a:r>
              <a:rPr lang="en-US" sz="2400" b="0" dirty="0" smtClean="0">
                <a:cs typeface="+mn-cs"/>
              </a:rPr>
              <a:t>= direct  z-domain design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(</a:t>
            </a:r>
            <a:r>
              <a:rPr lang="en-US" sz="2400" b="0" dirty="0" err="1" smtClean="0">
                <a:cs typeface="+mn-cs"/>
              </a:rPr>
              <a:t>Pade</a:t>
            </a:r>
            <a:r>
              <a:rPr lang="en-US" sz="2400" b="0" dirty="0" smtClean="0">
                <a:cs typeface="+mn-cs"/>
              </a:rPr>
              <a:t> approximation, </a:t>
            </a:r>
            <a:r>
              <a:rPr lang="en-US" sz="2400" b="0" dirty="0" err="1" smtClean="0">
                <a:cs typeface="+mn-cs"/>
              </a:rPr>
              <a:t>Prony</a:t>
            </a:r>
            <a:r>
              <a:rPr lang="en-US" sz="2400" b="0" dirty="0" smtClean="0">
                <a:cs typeface="+mn-cs"/>
              </a:rPr>
              <a:t>, etc., not addressed here)</a:t>
            </a:r>
          </a:p>
        </p:txBody>
      </p:sp>
      <p:sp>
        <p:nvSpPr>
          <p:cNvPr id="200708" name="Line 4"/>
          <p:cNvSpPr>
            <a:spLocks noChangeShapeType="1"/>
          </p:cNvSpPr>
          <p:nvPr/>
        </p:nvSpPr>
        <p:spPr bwMode="auto">
          <a:xfrm flipV="1">
            <a:off x="3959225" y="3033713"/>
            <a:ext cx="1044575" cy="3587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IIR Filter Design Software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>
                <a:cs typeface="+mn-cs"/>
              </a:rPr>
              <a:t>IIR filter design considerably more complicated than FIR design (stability, phase response, etc..)  </a:t>
            </a:r>
          </a:p>
          <a:p>
            <a:pPr>
              <a:defRPr/>
            </a:pPr>
            <a:r>
              <a:rPr lang="en-US" b="0" dirty="0" smtClean="0">
                <a:cs typeface="+mn-cs"/>
              </a:rPr>
              <a:t>(Fortunately) IIR Filter design abundantly available in commercial software</a:t>
            </a:r>
          </a:p>
          <a:p>
            <a:pPr>
              <a:defRPr/>
            </a:pPr>
            <a:r>
              <a:rPr lang="en-US" b="0" dirty="0" err="1" smtClean="0">
                <a:cs typeface="+mn-cs"/>
              </a:rPr>
              <a:t>Matlab</a:t>
            </a:r>
            <a:r>
              <a:rPr lang="en-US" b="0" dirty="0" smtClean="0">
                <a:cs typeface="+mn-cs"/>
              </a:rPr>
              <a:t>:</a:t>
            </a:r>
          </a:p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  </a:t>
            </a:r>
            <a:r>
              <a:rPr lang="en-US" sz="2000" b="0" dirty="0" smtClean="0">
                <a:cs typeface="+mn-cs"/>
              </a:rPr>
              <a:t>[</a:t>
            </a:r>
            <a:r>
              <a:rPr lang="en-US" sz="2000" b="0" dirty="0" err="1" smtClean="0">
                <a:cs typeface="+mn-cs"/>
              </a:rPr>
              <a:t>b,a</a:t>
            </a:r>
            <a:r>
              <a:rPr lang="en-US" sz="2000" b="0" dirty="0" smtClean="0">
                <a:cs typeface="+mn-cs"/>
              </a:rPr>
              <a:t>]=butter/cheby1/cheby2/</a:t>
            </a:r>
            <a:r>
              <a:rPr lang="en-US" sz="2000" b="0" dirty="0" err="1" smtClean="0">
                <a:cs typeface="+mn-cs"/>
              </a:rPr>
              <a:t>ellip</a:t>
            </a:r>
            <a:r>
              <a:rPr lang="en-US" sz="2000" b="0" dirty="0" smtClean="0">
                <a:cs typeface="+mn-cs"/>
              </a:rPr>
              <a:t>(L,…,</a:t>
            </a:r>
            <a:r>
              <a:rPr lang="en-US" sz="2000" b="0" dirty="0" err="1" smtClean="0">
                <a:cs typeface="+mn-cs"/>
              </a:rPr>
              <a:t>Wn</a:t>
            </a:r>
            <a:r>
              <a:rPr lang="en-US" sz="2000" b="0" dirty="0" smtClean="0">
                <a:cs typeface="+mn-cs"/>
              </a:rPr>
              <a:t>),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IIR  LP/HP/BP/BS design based on analog prototypes, pre-warping,  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bilinear transform, …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immediately gives H(z)    </a:t>
            </a:r>
            <a:r>
              <a:rPr lang="en-US" sz="2000" b="0" dirty="0" smtClean="0">
                <a:cs typeface="+mn-cs"/>
                <a:sym typeface="Wingdings"/>
              </a:rPr>
              <a:t></a:t>
            </a: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analog prototypes, transforms, … can also be called individually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filter order estimation tool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etc...</a:t>
            </a:r>
            <a:r>
              <a:rPr lang="en-US" sz="2400" b="0" dirty="0" smtClean="0"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3200" dirty="0">
                <a:latin typeface="Arial" charset="0"/>
                <a:ea typeface="ＭＳ Ｐゴシック" charset="0"/>
              </a:rPr>
              <a:t>I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IR Filter Design – </a:t>
            </a:r>
            <a:r>
              <a:rPr lang="en-US" sz="3200" dirty="0" err="1" smtClean="0">
                <a:latin typeface="Arial" charset="0"/>
                <a:ea typeface="ＭＳ Ｐゴシック" charset="0"/>
              </a:rPr>
              <a:t>Matlab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 Examples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52226" name="Picture 4" descr="II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428750"/>
            <a:ext cx="53213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441325" y="5746750"/>
            <a:ext cx="7767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600" dirty="0"/>
              <a:t>Butterworth 2</a:t>
            </a:r>
            <a:r>
              <a:rPr lang="en-US" sz="1600" baseline="30000" dirty="0"/>
              <a:t>nd</a:t>
            </a:r>
            <a:r>
              <a:rPr lang="en-US" sz="1600" dirty="0"/>
              <a:t>  order</a:t>
            </a: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8186738" y="1125538"/>
            <a:ext cx="611187" cy="461962"/>
          </a:xfrm>
          <a:prstGeom prst="rect">
            <a:avLst/>
          </a:prstGeom>
          <a:solidFill>
            <a:srgbClr val="8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1/4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rial" charset="0"/>
                <a:ea typeface="ＭＳ Ｐゴシック" charset="0"/>
              </a:rPr>
              <a:t>IIR Filter Design – </a:t>
            </a:r>
            <a:r>
              <a:rPr lang="en-US" sz="3200" dirty="0" err="1" smtClean="0">
                <a:latin typeface="Arial" charset="0"/>
                <a:ea typeface="ＭＳ Ｐゴシック" charset="0"/>
              </a:rPr>
              <a:t>Matlab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 Examples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53250" name="Picture 4" descr="IIR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428750"/>
            <a:ext cx="53213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441325" y="5746750"/>
            <a:ext cx="7767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600" dirty="0"/>
              <a:t>Butterworth 2</a:t>
            </a:r>
            <a:r>
              <a:rPr lang="en-US" sz="1600" baseline="30000" dirty="0"/>
              <a:t>nd</a:t>
            </a:r>
            <a:r>
              <a:rPr lang="en-US" sz="1600" dirty="0"/>
              <a:t> , 10</a:t>
            </a:r>
            <a:r>
              <a:rPr lang="en-US" sz="1600" baseline="30000" dirty="0"/>
              <a:t>th</a:t>
            </a:r>
            <a:r>
              <a:rPr lang="en-US" sz="1600" dirty="0"/>
              <a:t>  order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8186738" y="1125538"/>
            <a:ext cx="611187" cy="461962"/>
          </a:xfrm>
          <a:prstGeom prst="rect">
            <a:avLst/>
          </a:prstGeom>
          <a:solidFill>
            <a:srgbClr val="8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2/4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rial" charset="0"/>
                <a:ea typeface="ＭＳ Ｐゴシック" charset="0"/>
              </a:rPr>
              <a:t>IIR Filter Design – </a:t>
            </a:r>
            <a:r>
              <a:rPr lang="en-US" sz="3200" dirty="0" err="1" smtClean="0">
                <a:latin typeface="Arial" charset="0"/>
                <a:ea typeface="ＭＳ Ｐゴシック" charset="0"/>
              </a:rPr>
              <a:t>Matlab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 Examples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54274" name="Picture 4" descr="IIR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428750"/>
            <a:ext cx="53213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41325" y="5746750"/>
            <a:ext cx="7767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600" dirty="0"/>
              <a:t>Butterworth 2</a:t>
            </a:r>
            <a:r>
              <a:rPr lang="en-US" sz="1600" baseline="30000" dirty="0"/>
              <a:t>nd</a:t>
            </a:r>
            <a:r>
              <a:rPr lang="en-US" sz="1600" dirty="0"/>
              <a:t>, 10</a:t>
            </a:r>
            <a:r>
              <a:rPr lang="en-US" sz="1600" baseline="30000" dirty="0"/>
              <a:t>th</a:t>
            </a:r>
            <a:r>
              <a:rPr lang="en-US" sz="1600" dirty="0"/>
              <a:t>, 18</a:t>
            </a:r>
            <a:r>
              <a:rPr lang="en-US" sz="1600" baseline="30000" dirty="0"/>
              <a:t>th</a:t>
            </a:r>
            <a:r>
              <a:rPr lang="en-US" sz="1600" dirty="0"/>
              <a:t>  order</a:t>
            </a: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8186738" y="1125538"/>
            <a:ext cx="611187" cy="461962"/>
          </a:xfrm>
          <a:prstGeom prst="rect">
            <a:avLst/>
          </a:prstGeom>
          <a:solidFill>
            <a:srgbClr val="8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3/4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Chapter-4 : Filter Design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0704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FIR filters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Linear-phase FIR filters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FIR design </a:t>
            </a:r>
            <a:r>
              <a:rPr lang="en-US" sz="2000" u="sng" dirty="0" smtClean="0"/>
              <a:t>by optimization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600" b="1" dirty="0" smtClean="0"/>
              <a:t>     </a:t>
            </a:r>
            <a:r>
              <a:rPr lang="en-US" sz="1800" dirty="0" smtClean="0"/>
              <a:t>Weighted least-squares design, </a:t>
            </a:r>
            <a:r>
              <a:rPr lang="en-US" sz="1800" dirty="0" err="1" smtClean="0"/>
              <a:t>Minimax</a:t>
            </a:r>
            <a:r>
              <a:rPr lang="en-US" sz="1800" dirty="0" smtClean="0"/>
              <a:t> design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FIR design </a:t>
            </a:r>
            <a:r>
              <a:rPr lang="en-US" sz="2000" u="sng" dirty="0" smtClean="0"/>
              <a:t>in practice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600" b="1" dirty="0" smtClean="0"/>
              <a:t>     </a:t>
            </a:r>
            <a:r>
              <a:rPr lang="en-US" sz="1800" dirty="0" smtClean="0"/>
              <a:t>`Windows</a:t>
            </a:r>
            <a:r>
              <a:rPr lang="ja-JP" altLang="en-US" sz="1800" dirty="0" smtClean="0">
                <a:latin typeface="Arial"/>
              </a:rPr>
              <a:t>’</a:t>
            </a:r>
            <a:r>
              <a:rPr lang="en-US" sz="1800" dirty="0" smtClean="0"/>
              <a:t>, </a:t>
            </a:r>
            <a:r>
              <a:rPr lang="en-US" sz="1800" dirty="0" err="1" smtClean="0"/>
              <a:t>Equiripple</a:t>
            </a:r>
            <a:r>
              <a:rPr lang="en-US" sz="1800" dirty="0" smtClean="0"/>
              <a:t> design, …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Software (</a:t>
            </a:r>
            <a:r>
              <a:rPr lang="en-US" sz="1800" dirty="0" err="1" smtClean="0"/>
              <a:t>Matlab</a:t>
            </a:r>
            <a:r>
              <a:rPr lang="en-US" sz="1800" dirty="0" smtClean="0"/>
              <a:t>,…)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IIR filters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Poles and zeros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IIR design </a:t>
            </a:r>
            <a:r>
              <a:rPr lang="en-US" sz="2000" u="sng" dirty="0" smtClean="0"/>
              <a:t>by optimization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600" b="1" dirty="0" smtClean="0"/>
              <a:t>     </a:t>
            </a:r>
            <a:r>
              <a:rPr lang="en-US" sz="1800" dirty="0" smtClean="0"/>
              <a:t>Weighted least-squares design, </a:t>
            </a:r>
            <a:r>
              <a:rPr lang="en-US" sz="1800" dirty="0" err="1" smtClean="0"/>
              <a:t>Minimax</a:t>
            </a:r>
            <a:r>
              <a:rPr lang="en-US" sz="1800" dirty="0" smtClean="0"/>
              <a:t> design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IIR design </a:t>
            </a:r>
            <a:r>
              <a:rPr lang="en-US" sz="2000" u="sng" dirty="0" smtClean="0"/>
              <a:t>in practice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 smtClean="0"/>
              <a:t>    Software (</a:t>
            </a:r>
            <a:r>
              <a:rPr lang="en-US" sz="1800" dirty="0" err="1" smtClean="0"/>
              <a:t>Matlab</a:t>
            </a:r>
            <a:r>
              <a:rPr lang="en-US" sz="1800" dirty="0" smtClean="0"/>
              <a:t>,…)</a:t>
            </a:r>
          </a:p>
          <a:p>
            <a:pPr>
              <a:lnSpc>
                <a:spcPct val="90000"/>
              </a:lnSpc>
              <a:defRPr/>
            </a:pPr>
            <a:endParaRPr lang="en-US" sz="1800" dirty="0" smtClean="0">
              <a:cs typeface="+mn-cs"/>
            </a:endParaRPr>
          </a:p>
        </p:txBody>
      </p:sp>
      <p:pic>
        <p:nvPicPr>
          <p:cNvPr id="18435" name="Picture 1" descr="introduction-thai-food.jpg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052513"/>
            <a:ext cx="3449637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rial" charset="0"/>
                <a:ea typeface="ＭＳ Ｐゴシック" charset="0"/>
              </a:rPr>
              <a:t>IIR Filter Design – </a:t>
            </a:r>
            <a:r>
              <a:rPr lang="en-US" sz="3200" dirty="0" err="1" smtClean="0">
                <a:latin typeface="Arial" charset="0"/>
                <a:ea typeface="ＭＳ Ｐゴシック" charset="0"/>
              </a:rPr>
              <a:t>Matlab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 Examples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55298" name="Picture 4" descr="IIR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428750"/>
            <a:ext cx="53213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27650" y="1052513"/>
            <a:ext cx="3708400" cy="5221287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 anchor="ctr"/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1000" b="0" dirty="0" smtClean="0">
              <a:solidFill>
                <a:srgbClr val="EAED77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% See help butter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% </a:t>
            </a:r>
            <a:r>
              <a:rPr lang="en-US" sz="10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Bandpass</a:t>
            </a: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filter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% [B,A] = butter(</a:t>
            </a:r>
            <a:r>
              <a:rPr lang="en-US" sz="10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filter_order</a:t>
            </a: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,[W1 W2],'</a:t>
            </a:r>
            <a:r>
              <a:rPr lang="en-US" sz="10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bandpass</a:t>
            </a: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');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% </a:t>
            </a:r>
            <a:r>
              <a:rPr lang="en-US" sz="10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Wn</a:t>
            </a: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= [W1 W2] upper and lower cut-off frequencies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W1 = 0.25; % 1/4*pi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W2 = 0.75; % 3/4*pi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for </a:t>
            </a:r>
            <a:r>
              <a:rPr lang="en-US" sz="10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filter_order</a:t>
            </a: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=2:8:28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% Coefficients response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[B,A] = butter(</a:t>
            </a:r>
            <a:r>
              <a:rPr lang="en-US" sz="10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filter_order</a:t>
            </a: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,[W1 W2],'</a:t>
            </a:r>
            <a:r>
              <a:rPr lang="en-US" sz="10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bandpass</a:t>
            </a: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');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% Frequency response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[H W] = </a:t>
            </a:r>
            <a:r>
              <a:rPr lang="en-US" sz="10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freqz</a:t>
            </a: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(B,A);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% Impulse response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h     = filter(B,A,[zeros(2,1);1;zeros(100,1)]);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% Plotting 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subplot(211)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plot(</a:t>
            </a:r>
            <a:r>
              <a:rPr lang="en-US" sz="10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W,db</a:t>
            </a: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(abs(H)));hold on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set(gca,'XTick',0:pi/2:pi)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set(</a:t>
            </a:r>
            <a:r>
              <a:rPr lang="en-US" sz="10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gca</a:t>
            </a: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,'</a:t>
            </a:r>
            <a:r>
              <a:rPr lang="en-US" sz="10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XTickLabel</a:t>
            </a: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',{'0','pi/2','pi'})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title('IIR filter design');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10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xlabel</a:t>
            </a: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('Circular frequency (Radians)');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10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ylabel</a:t>
            </a: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('Magnitude response (dB)');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axis([0 pi -100 20])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subplot(212)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plot(h)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10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xlabel</a:t>
            </a: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('Samples');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1000" b="0" dirty="0" err="1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ylabel</a:t>
            </a: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('Impulse response');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axis([0 100 -0.5 0.5])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    pause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end</a:t>
            </a:r>
          </a:p>
          <a:p>
            <a:pPr>
              <a:lnSpc>
                <a:spcPct val="80000"/>
              </a:lnSpc>
              <a:defRPr/>
            </a:pPr>
            <a:r>
              <a:rPr lang="en-US" sz="1000" b="0" dirty="0" smtClean="0">
                <a:solidFill>
                  <a:srgbClr val="EAED77"/>
                </a:solidFill>
                <a:latin typeface="Arial" charset="0"/>
                <a:ea typeface="ＭＳ Ｐゴシック" charset="0"/>
              </a:rPr>
              <a:t>hold off</a:t>
            </a:r>
          </a:p>
          <a:p>
            <a:pPr>
              <a:lnSpc>
                <a:spcPct val="80000"/>
              </a:lnSpc>
              <a:defRPr/>
            </a:pPr>
            <a:endParaRPr lang="en-US" sz="1000" b="0" dirty="0">
              <a:solidFill>
                <a:srgbClr val="EAED77"/>
              </a:solidFill>
              <a:latin typeface="Arial" charset="0"/>
              <a:ea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000" b="0" dirty="0">
              <a:solidFill>
                <a:srgbClr val="EAED77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41325" y="5746750"/>
            <a:ext cx="7767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600" dirty="0"/>
              <a:t>Butterworth 2</a:t>
            </a:r>
            <a:r>
              <a:rPr lang="en-US" sz="1600" baseline="30000" dirty="0"/>
              <a:t>nd</a:t>
            </a:r>
            <a:r>
              <a:rPr lang="en-US" sz="1600" dirty="0"/>
              <a:t>, 10</a:t>
            </a:r>
            <a:r>
              <a:rPr lang="en-US" sz="1600" baseline="30000" dirty="0"/>
              <a:t>th</a:t>
            </a:r>
            <a:r>
              <a:rPr lang="en-US" sz="1600" dirty="0"/>
              <a:t>, 18</a:t>
            </a:r>
            <a:r>
              <a:rPr lang="en-US" sz="1600" baseline="30000" dirty="0"/>
              <a:t>th</a:t>
            </a:r>
            <a:r>
              <a:rPr lang="en-US" sz="1600" dirty="0"/>
              <a:t>, 26</a:t>
            </a:r>
            <a:r>
              <a:rPr lang="en-US" sz="1600" baseline="30000" dirty="0"/>
              <a:t>th</a:t>
            </a:r>
            <a:r>
              <a:rPr lang="en-US" sz="1600" dirty="0"/>
              <a:t> order</a:t>
            </a:r>
          </a:p>
        </p:txBody>
      </p:sp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8186738" y="1125538"/>
            <a:ext cx="611187" cy="461962"/>
          </a:xfrm>
          <a:prstGeom prst="rect">
            <a:avLst/>
          </a:prstGeom>
          <a:solidFill>
            <a:srgbClr val="80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4/4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Filters</a:t>
            </a:r>
          </a:p>
        </p:txBody>
      </p:sp>
      <p:sp>
        <p:nvSpPr>
          <p:cNvPr id="187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08050"/>
            <a:ext cx="85582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200" dirty="0" smtClean="0">
                <a:cs typeface="+mn-cs"/>
              </a:rPr>
              <a:t>FIR filter = finite impulse response filter</a:t>
            </a:r>
          </a:p>
          <a:p>
            <a:pPr>
              <a:buFontTx/>
              <a:buNone/>
              <a:defRPr/>
            </a:pPr>
            <a:r>
              <a:rPr lang="en-US" sz="3200" b="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endParaRPr lang="en-US" sz="32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smtClean="0">
                <a:cs typeface="+mn-cs"/>
              </a:rPr>
              <a:t>L poles at the origin z=0 (hence guaranteed stability) </a:t>
            </a:r>
          </a:p>
          <a:p>
            <a:pPr>
              <a:defRPr/>
            </a:pPr>
            <a:r>
              <a:rPr lang="en-US" sz="2400" b="0" dirty="0">
                <a:cs typeface="+mn-cs"/>
              </a:rPr>
              <a:t>L</a:t>
            </a:r>
            <a:r>
              <a:rPr lang="en-US" sz="2400" b="0" dirty="0" smtClean="0">
                <a:cs typeface="+mn-cs"/>
              </a:rPr>
              <a:t> zeros (zeros of B(z)), `all zero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 filters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Corresponds to difference equation 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smtClean="0"/>
              <a:t>Hence also </a:t>
            </a:r>
            <a:r>
              <a:rPr lang="en-US" sz="2400" b="0" dirty="0"/>
              <a:t>known as </a:t>
            </a:r>
            <a:r>
              <a:rPr lang="en-US" sz="2400" b="0" dirty="0" smtClean="0"/>
              <a:t>`</a:t>
            </a:r>
            <a:r>
              <a:rPr lang="en-US" sz="2400" b="0" dirty="0"/>
              <a:t>moving average filters</a:t>
            </a:r>
            <a:r>
              <a:rPr lang="ja-JP" altLang="en-US" sz="2400" b="0" dirty="0"/>
              <a:t>’</a:t>
            </a:r>
            <a:r>
              <a:rPr lang="en-US" sz="2400" b="0" dirty="0"/>
              <a:t> (MA)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Impulse response</a:t>
            </a:r>
            <a:endParaRPr lang="en-US" sz="2400" dirty="0" smtClean="0">
              <a:cs typeface="+mn-cs"/>
            </a:endParaRPr>
          </a:p>
          <a:p>
            <a:pPr>
              <a:defRPr/>
            </a:pPr>
            <a:endParaRPr lang="en-US" sz="2400" dirty="0" smtClean="0">
              <a:cs typeface="+mn-cs"/>
            </a:endParaRPr>
          </a:p>
        </p:txBody>
      </p:sp>
      <p:graphicFrame>
        <p:nvGraphicFramePr>
          <p:cNvPr id="19459" name="Object 1028"/>
          <p:cNvGraphicFramePr>
            <a:graphicFrameLocks noChangeAspect="1"/>
          </p:cNvGraphicFramePr>
          <p:nvPr/>
        </p:nvGraphicFramePr>
        <p:xfrm>
          <a:off x="863600" y="1844675"/>
          <a:ext cx="61880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" name="Equation" r:id="rId3" imgW="2120900" imgH="406400" progId="Equation.3">
                  <p:embed/>
                </p:oleObj>
              </mc:Choice>
              <mc:Fallback>
                <p:oleObj name="Equation" r:id="rId3" imgW="2120900" imgH="4064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1844675"/>
                        <a:ext cx="6188075" cy="9747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1029"/>
          <p:cNvGraphicFramePr>
            <a:graphicFrameLocks noChangeAspect="1"/>
          </p:cNvGraphicFramePr>
          <p:nvPr/>
        </p:nvGraphicFramePr>
        <p:xfrm>
          <a:off x="869950" y="4257675"/>
          <a:ext cx="61849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" name="Equation" r:id="rId5" imgW="2540000" imgH="215900" progId="Equation.3">
                  <p:embed/>
                </p:oleObj>
              </mc:Choice>
              <mc:Fallback>
                <p:oleObj name="Equation" r:id="rId5" imgW="2540000" imgH="21590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4257675"/>
                        <a:ext cx="6184900" cy="3968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1030"/>
          <p:cNvGraphicFramePr>
            <a:graphicFrameLocks noChangeAspect="1"/>
          </p:cNvGraphicFramePr>
          <p:nvPr/>
        </p:nvGraphicFramePr>
        <p:xfrm>
          <a:off x="863600" y="5589588"/>
          <a:ext cx="61991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" name="Equation" r:id="rId7" imgW="2730500" imgH="215900" progId="Equation.3">
                  <p:embed/>
                </p:oleObj>
              </mc:Choice>
              <mc:Fallback>
                <p:oleObj name="Equation" r:id="rId7" imgW="2730500" imgH="2159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5589588"/>
                        <a:ext cx="6199188" cy="3968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Linear Phase FIR Filters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35050"/>
            <a:ext cx="8623300" cy="528955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u="sng" dirty="0" smtClean="0">
                <a:cs typeface="+mn-cs"/>
              </a:rPr>
              <a:t>Non-causal</a:t>
            </a:r>
            <a:r>
              <a:rPr lang="en-US" sz="2400" b="0" dirty="0" smtClean="0">
                <a:cs typeface="+mn-cs"/>
              </a:rPr>
              <a:t> </a:t>
            </a:r>
            <a:r>
              <a:rPr lang="en-US" sz="2400" b="0" u="sng" dirty="0" smtClean="0">
                <a:cs typeface="+mn-cs"/>
              </a:rPr>
              <a:t>zero-phase</a:t>
            </a:r>
            <a:r>
              <a:rPr lang="en-US" sz="2400" b="0" dirty="0" smtClean="0">
                <a:cs typeface="+mn-cs"/>
              </a:rPr>
              <a:t> filters :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Example: symmetric impulse response (length 2.L</a:t>
            </a:r>
            <a:r>
              <a:rPr lang="en-US" sz="1600" b="0" dirty="0" smtClean="0">
                <a:cs typeface="+mn-cs"/>
              </a:rPr>
              <a:t>o</a:t>
            </a:r>
            <a:r>
              <a:rPr lang="en-US" sz="2400" b="0" dirty="0" smtClean="0">
                <a:cs typeface="+mn-cs"/>
              </a:rPr>
              <a:t>+1)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h[-L</a:t>
            </a:r>
            <a:r>
              <a:rPr lang="en-US" sz="1600" b="0" dirty="0" smtClean="0">
                <a:cs typeface="+mn-cs"/>
              </a:rPr>
              <a:t>o</a:t>
            </a:r>
            <a:r>
              <a:rPr lang="en-US" sz="2400" b="0" dirty="0" smtClean="0">
                <a:cs typeface="+mn-cs"/>
              </a:rPr>
              <a:t>],….h[-1], h[0] ,h[1],...,h[L</a:t>
            </a:r>
            <a:r>
              <a:rPr lang="en-US" sz="1600" b="0" dirty="0" smtClean="0">
                <a:cs typeface="+mn-cs"/>
              </a:rPr>
              <a:t>o</a:t>
            </a:r>
            <a:r>
              <a:rPr lang="en-US" sz="2400" b="0" dirty="0" smtClean="0">
                <a:cs typeface="+mn-cs"/>
              </a:rPr>
              <a:t>]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h[k]=h[-k], k=1..L</a:t>
            </a:r>
            <a:r>
              <a:rPr lang="en-US" sz="1600" b="0" dirty="0" smtClean="0">
                <a:cs typeface="+mn-cs"/>
              </a:rPr>
              <a:t>o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Frequency response is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i.e. real-valued (</a:t>
            </a:r>
            <a:r>
              <a:rPr lang="en-US" sz="2400" dirty="0" smtClean="0">
                <a:cs typeface="+mn-cs"/>
              </a:rPr>
              <a:t>=zero-phase</a:t>
            </a:r>
            <a:r>
              <a:rPr lang="en-US" sz="2400" b="0" dirty="0" smtClean="0">
                <a:cs typeface="+mn-cs"/>
              </a:rPr>
              <a:t>) transfer function</a:t>
            </a: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grpSp>
        <p:nvGrpSpPr>
          <p:cNvPr id="20483" name="Group 20"/>
          <p:cNvGrpSpPr>
            <a:grpSpLocks/>
          </p:cNvGrpSpPr>
          <p:nvPr/>
        </p:nvGrpSpPr>
        <p:grpSpPr bwMode="auto">
          <a:xfrm>
            <a:off x="4643438" y="2744788"/>
            <a:ext cx="3613150" cy="1220787"/>
            <a:chOff x="1344" y="1776"/>
            <a:chExt cx="2276" cy="769"/>
          </a:xfrm>
        </p:grpSpPr>
        <p:grpSp>
          <p:nvGrpSpPr>
            <p:cNvPr id="20494" name="Group 16"/>
            <p:cNvGrpSpPr>
              <a:grpSpLocks/>
            </p:cNvGrpSpPr>
            <p:nvPr/>
          </p:nvGrpSpPr>
          <p:grpSpPr bwMode="auto">
            <a:xfrm>
              <a:off x="1344" y="1776"/>
              <a:ext cx="2064" cy="672"/>
              <a:chOff x="1440" y="2304"/>
              <a:chExt cx="2064" cy="672"/>
            </a:xfrm>
          </p:grpSpPr>
          <p:sp>
            <p:nvSpPr>
              <p:cNvPr id="145412" name="Line 4"/>
              <p:cNvSpPr>
                <a:spLocks noChangeShapeType="1"/>
              </p:cNvSpPr>
              <p:nvPr/>
            </p:nvSpPr>
            <p:spPr bwMode="auto">
              <a:xfrm>
                <a:off x="1440" y="2784"/>
                <a:ext cx="206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5413" name="Line 5"/>
              <p:cNvSpPr>
                <a:spLocks noChangeShapeType="1"/>
              </p:cNvSpPr>
              <p:nvPr/>
            </p:nvSpPr>
            <p:spPr bwMode="auto">
              <a:xfrm flipV="1">
                <a:off x="2448" y="2304"/>
                <a:ext cx="0" cy="672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5415" name="Line 7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0" cy="240"/>
              </a:xfrm>
              <a:prstGeom prst="line">
                <a:avLst/>
              </a:prstGeom>
              <a:noFill/>
              <a:ln w="762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5416" name="Line 8"/>
              <p:cNvSpPr>
                <a:spLocks noChangeShapeType="1"/>
              </p:cNvSpPr>
              <p:nvPr/>
            </p:nvSpPr>
            <p:spPr bwMode="auto">
              <a:xfrm>
                <a:off x="2592" y="2496"/>
                <a:ext cx="0" cy="288"/>
              </a:xfrm>
              <a:prstGeom prst="line">
                <a:avLst/>
              </a:prstGeom>
              <a:noFill/>
              <a:ln w="762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5417" name="Line 9"/>
              <p:cNvSpPr>
                <a:spLocks noChangeShapeType="1"/>
              </p:cNvSpPr>
              <p:nvPr/>
            </p:nvSpPr>
            <p:spPr bwMode="auto">
              <a:xfrm>
                <a:off x="2304" y="2496"/>
                <a:ext cx="0" cy="288"/>
              </a:xfrm>
              <a:prstGeom prst="line">
                <a:avLst/>
              </a:prstGeom>
              <a:noFill/>
              <a:ln w="762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5418" name="Line 10"/>
              <p:cNvSpPr>
                <a:spLocks noChangeShapeType="1"/>
              </p:cNvSpPr>
              <p:nvPr/>
            </p:nvSpPr>
            <p:spPr bwMode="auto">
              <a:xfrm>
                <a:off x="2736" y="2304"/>
                <a:ext cx="0" cy="480"/>
              </a:xfrm>
              <a:prstGeom prst="line">
                <a:avLst/>
              </a:prstGeom>
              <a:noFill/>
              <a:ln w="762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5419" name="Line 11"/>
              <p:cNvSpPr>
                <a:spLocks noChangeShapeType="1"/>
              </p:cNvSpPr>
              <p:nvPr/>
            </p:nvSpPr>
            <p:spPr bwMode="auto">
              <a:xfrm>
                <a:off x="2160" y="2304"/>
                <a:ext cx="0" cy="480"/>
              </a:xfrm>
              <a:prstGeom prst="line">
                <a:avLst/>
              </a:prstGeom>
              <a:noFill/>
              <a:ln w="762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5420" name="Line 12"/>
              <p:cNvSpPr>
                <a:spLocks noChangeShapeType="1"/>
              </p:cNvSpPr>
              <p:nvPr/>
            </p:nvSpPr>
            <p:spPr bwMode="auto">
              <a:xfrm>
                <a:off x="2880" y="2688"/>
                <a:ext cx="0" cy="96"/>
              </a:xfrm>
              <a:prstGeom prst="line">
                <a:avLst/>
              </a:prstGeom>
              <a:noFill/>
              <a:ln w="762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5421" name="Line 13"/>
              <p:cNvSpPr>
                <a:spLocks noChangeShapeType="1"/>
              </p:cNvSpPr>
              <p:nvPr/>
            </p:nvSpPr>
            <p:spPr bwMode="auto">
              <a:xfrm>
                <a:off x="2016" y="2688"/>
                <a:ext cx="0" cy="96"/>
              </a:xfrm>
              <a:prstGeom prst="line">
                <a:avLst/>
              </a:prstGeom>
              <a:noFill/>
              <a:ln w="762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5422" name="Line 14"/>
              <p:cNvSpPr>
                <a:spLocks noChangeShapeType="1"/>
              </p:cNvSpPr>
              <p:nvPr/>
            </p:nvSpPr>
            <p:spPr bwMode="auto">
              <a:xfrm>
                <a:off x="3024" y="2736"/>
                <a:ext cx="0" cy="48"/>
              </a:xfrm>
              <a:prstGeom prst="line">
                <a:avLst/>
              </a:prstGeom>
              <a:noFill/>
              <a:ln w="762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5423" name="Line 15"/>
              <p:cNvSpPr>
                <a:spLocks noChangeShapeType="1"/>
              </p:cNvSpPr>
              <p:nvPr/>
            </p:nvSpPr>
            <p:spPr bwMode="auto">
              <a:xfrm>
                <a:off x="1872" y="2736"/>
                <a:ext cx="0" cy="48"/>
              </a:xfrm>
              <a:prstGeom prst="line">
                <a:avLst/>
              </a:prstGeom>
              <a:noFill/>
              <a:ln w="762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45426" name="Text Box 18"/>
            <p:cNvSpPr txBox="1">
              <a:spLocks noChangeArrowheads="1"/>
            </p:cNvSpPr>
            <p:nvPr/>
          </p:nvSpPr>
          <p:spPr bwMode="auto">
            <a:xfrm>
              <a:off x="3408" y="211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k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45427" name="Text Box 19"/>
            <p:cNvSpPr txBox="1">
              <a:spLocks noChangeArrowheads="1"/>
            </p:cNvSpPr>
            <p:nvPr/>
          </p:nvSpPr>
          <p:spPr bwMode="auto">
            <a:xfrm>
              <a:off x="2784" y="2254"/>
              <a:ext cx="33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Lo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</p:grpSp>
      <p:grpSp>
        <p:nvGrpSpPr>
          <p:cNvPr id="20484" name="Group 24"/>
          <p:cNvGrpSpPr>
            <a:grpSpLocks/>
          </p:cNvGrpSpPr>
          <p:nvPr/>
        </p:nvGrpSpPr>
        <p:grpSpPr bwMode="auto">
          <a:xfrm>
            <a:off x="1874838" y="4076700"/>
            <a:ext cx="6945312" cy="1193800"/>
            <a:chOff x="828" y="2500"/>
            <a:chExt cx="4375" cy="752"/>
          </a:xfrm>
        </p:grpSpPr>
        <p:graphicFrame>
          <p:nvGraphicFramePr>
            <p:cNvPr id="20491" name="Object 17"/>
            <p:cNvGraphicFramePr>
              <a:graphicFrameLocks noChangeAspect="1"/>
            </p:cNvGraphicFramePr>
            <p:nvPr/>
          </p:nvGraphicFramePr>
          <p:xfrm>
            <a:off x="828" y="2722"/>
            <a:ext cx="4375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7" name="Equation" r:id="rId3" imgW="3759200" imgH="457200" progId="Equation.3">
                    <p:embed/>
                  </p:oleObj>
                </mc:Choice>
                <mc:Fallback>
                  <p:oleObj name="Equation" r:id="rId3" imgW="3759200" imgH="4572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" y="2722"/>
                          <a:ext cx="4375" cy="53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2" name="Object 21"/>
            <p:cNvGraphicFramePr>
              <a:graphicFrameLocks noChangeAspect="1"/>
            </p:cNvGraphicFramePr>
            <p:nvPr/>
          </p:nvGraphicFramePr>
          <p:xfrm>
            <a:off x="2245" y="2500"/>
            <a:ext cx="1134" cy="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8" name="Equation" r:id="rId5" imgW="1218671" imgH="203112" progId="Equation.3">
                    <p:embed/>
                  </p:oleObj>
                </mc:Choice>
                <mc:Fallback>
                  <p:oleObj name="Equation" r:id="rId5" imgW="1218671" imgH="203112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5" y="2500"/>
                          <a:ext cx="1134" cy="189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5431" name="Line 23"/>
            <p:cNvSpPr>
              <a:spLocks noChangeShapeType="1"/>
            </p:cNvSpPr>
            <p:nvPr/>
          </p:nvSpPr>
          <p:spPr bwMode="auto">
            <a:xfrm>
              <a:off x="2721" y="2682"/>
              <a:ext cx="0" cy="22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5433" name="Rectangle 25"/>
          <p:cNvSpPr>
            <a:spLocks noChangeArrowheads="1"/>
          </p:cNvSpPr>
          <p:nvPr/>
        </p:nvSpPr>
        <p:spPr bwMode="auto">
          <a:xfrm>
            <a:off x="3348038" y="2097088"/>
            <a:ext cx="576262" cy="468312"/>
          </a:xfrm>
          <a:prstGeom prst="rect">
            <a:avLst/>
          </a:prstGeom>
          <a:solidFill>
            <a:srgbClr val="EAED77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86" name="Oval 1"/>
          <p:cNvSpPr>
            <a:spLocks noChangeArrowheads="1"/>
          </p:cNvSpPr>
          <p:nvPr/>
        </p:nvSpPr>
        <p:spPr bwMode="auto">
          <a:xfrm>
            <a:off x="2916238" y="4257675"/>
            <a:ext cx="576262" cy="1258888"/>
          </a:xfrm>
          <a:prstGeom prst="ellipse">
            <a:avLst/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487" name="Oval 24"/>
          <p:cNvSpPr>
            <a:spLocks noChangeArrowheads="1"/>
          </p:cNvSpPr>
          <p:nvPr/>
        </p:nvSpPr>
        <p:spPr bwMode="auto">
          <a:xfrm>
            <a:off x="5148263" y="4292600"/>
            <a:ext cx="576262" cy="1260475"/>
          </a:xfrm>
          <a:prstGeom prst="ellipse">
            <a:avLst/>
          </a:pr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488" name="TextBox 2"/>
          <p:cNvSpPr txBox="1">
            <a:spLocks noChangeArrowheads="1"/>
          </p:cNvSpPr>
          <p:nvPr/>
        </p:nvSpPr>
        <p:spPr bwMode="auto">
          <a:xfrm>
            <a:off x="2592388" y="5300663"/>
            <a:ext cx="1330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/>
              <a:t>2Lo+1 terms</a:t>
            </a:r>
          </a:p>
        </p:txBody>
      </p:sp>
      <p:sp>
        <p:nvSpPr>
          <p:cNvPr id="20489" name="TextBox 26"/>
          <p:cNvSpPr txBox="1">
            <a:spLocks noChangeArrowheads="1"/>
          </p:cNvSpPr>
          <p:nvPr/>
        </p:nvSpPr>
        <p:spPr bwMode="auto">
          <a:xfrm>
            <a:off x="4967288" y="5300663"/>
            <a:ext cx="12176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/>
              <a:t>Lo+1 terms</a:t>
            </a:r>
          </a:p>
        </p:txBody>
      </p:sp>
      <p:graphicFrame>
        <p:nvGraphicFramePr>
          <p:cNvPr id="20490" name="Object 17"/>
          <p:cNvGraphicFramePr>
            <a:graphicFrameLocks noChangeAspect="1"/>
          </p:cNvGraphicFramePr>
          <p:nvPr/>
        </p:nvGraphicFramePr>
        <p:xfrm>
          <a:off x="7340600" y="5013325"/>
          <a:ext cx="14795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9" name="Equation" r:id="rId7" imgW="1016000" imgH="215900" progId="Equation.3">
                  <p:embed/>
                </p:oleObj>
              </mc:Choice>
              <mc:Fallback>
                <p:oleObj name="Equation" r:id="rId7" imgW="1016000" imgH="2159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5013325"/>
                        <a:ext cx="1479550" cy="2555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Linear Phase FIR Filters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686800" cy="5289550"/>
          </a:xfrm>
        </p:spPr>
        <p:txBody>
          <a:bodyPr/>
          <a:lstStyle/>
          <a:p>
            <a:pPr>
              <a:defRPr/>
            </a:pPr>
            <a:r>
              <a:rPr lang="en-US" sz="2400" b="0" u="sng" dirty="0" smtClean="0">
                <a:cs typeface="+mn-cs"/>
              </a:rPr>
              <a:t>Causal</a:t>
            </a:r>
            <a:r>
              <a:rPr lang="en-US" sz="2400" b="0" dirty="0" smtClean="0">
                <a:cs typeface="+mn-cs"/>
              </a:rPr>
              <a:t> </a:t>
            </a:r>
            <a:r>
              <a:rPr lang="en-US" sz="2400" b="0" u="sng" dirty="0" smtClean="0">
                <a:cs typeface="+mn-cs"/>
              </a:rPr>
              <a:t>linear-phase</a:t>
            </a:r>
            <a:r>
              <a:rPr lang="en-US" sz="2400" b="0" dirty="0" smtClean="0">
                <a:cs typeface="+mn-cs"/>
              </a:rPr>
              <a:t> filters = non-causal zero-phase + delay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Example: symmetric impulse response &amp; L even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h[0],h[1],….,h[L]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L=2.L</a:t>
            </a:r>
            <a:r>
              <a:rPr lang="en-US" sz="1600" b="0" dirty="0" smtClean="0">
                <a:cs typeface="+mn-cs"/>
              </a:rPr>
              <a:t>o</a:t>
            </a:r>
            <a:r>
              <a:rPr lang="en-US" sz="2400" b="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h[k]=h[L-k], k=0..L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Frequency response is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= i.e. causal implementation of zero-phase filter, by  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introducing delay</a:t>
            </a:r>
            <a:r>
              <a:rPr lang="en-US" dirty="0" smtClean="0">
                <a:cs typeface="+mn-cs"/>
              </a:rPr>
              <a:t>                       </a:t>
            </a:r>
          </a:p>
        </p:txBody>
      </p:sp>
      <p:graphicFrame>
        <p:nvGraphicFramePr>
          <p:cNvPr id="21507" name="Object 16"/>
          <p:cNvGraphicFramePr>
            <a:graphicFrameLocks noChangeAspect="1"/>
          </p:cNvGraphicFramePr>
          <p:nvPr/>
        </p:nvGraphicFramePr>
        <p:xfrm>
          <a:off x="593725" y="4292600"/>
          <a:ext cx="81915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" name="Equation" r:id="rId3" imgW="4241800" imgH="457200" progId="Equation.3">
                  <p:embed/>
                </p:oleObj>
              </mc:Choice>
              <mc:Fallback>
                <p:oleObj name="Equation" r:id="rId3" imgW="42418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292600"/>
                        <a:ext cx="8191500" cy="9001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09" name="Line 5"/>
          <p:cNvSpPr>
            <a:spLocks noChangeShapeType="1"/>
          </p:cNvSpPr>
          <p:nvPr/>
        </p:nvSpPr>
        <p:spPr bwMode="auto">
          <a:xfrm>
            <a:off x="4267200" y="3581400"/>
            <a:ext cx="3276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510" name="Line 6"/>
          <p:cNvSpPr>
            <a:spLocks noChangeShapeType="1"/>
          </p:cNvSpPr>
          <p:nvPr/>
        </p:nvSpPr>
        <p:spPr bwMode="auto">
          <a:xfrm flipV="1">
            <a:off x="4953000" y="2819400"/>
            <a:ext cx="0" cy="1066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511" name="Line 7"/>
          <p:cNvSpPr>
            <a:spLocks noChangeShapeType="1"/>
          </p:cNvSpPr>
          <p:nvPr/>
        </p:nvSpPr>
        <p:spPr bwMode="auto">
          <a:xfrm>
            <a:off x="5867400" y="3200400"/>
            <a:ext cx="0" cy="3810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512" name="Line 8"/>
          <p:cNvSpPr>
            <a:spLocks noChangeShapeType="1"/>
          </p:cNvSpPr>
          <p:nvPr/>
        </p:nvSpPr>
        <p:spPr bwMode="auto">
          <a:xfrm>
            <a:off x="6096000" y="3124200"/>
            <a:ext cx="0" cy="4572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513" name="Line 9"/>
          <p:cNvSpPr>
            <a:spLocks noChangeShapeType="1"/>
          </p:cNvSpPr>
          <p:nvPr/>
        </p:nvSpPr>
        <p:spPr bwMode="auto">
          <a:xfrm>
            <a:off x="5638800" y="3124200"/>
            <a:ext cx="0" cy="4572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514" name="Line 10"/>
          <p:cNvSpPr>
            <a:spLocks noChangeShapeType="1"/>
          </p:cNvSpPr>
          <p:nvPr/>
        </p:nvSpPr>
        <p:spPr bwMode="auto">
          <a:xfrm>
            <a:off x="6324600" y="2819400"/>
            <a:ext cx="0" cy="7620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515" name="Line 11"/>
          <p:cNvSpPr>
            <a:spLocks noChangeShapeType="1"/>
          </p:cNvSpPr>
          <p:nvPr/>
        </p:nvSpPr>
        <p:spPr bwMode="auto">
          <a:xfrm>
            <a:off x="5410200" y="2819400"/>
            <a:ext cx="0" cy="7620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516" name="Line 12"/>
          <p:cNvSpPr>
            <a:spLocks noChangeShapeType="1"/>
          </p:cNvSpPr>
          <p:nvPr/>
        </p:nvSpPr>
        <p:spPr bwMode="auto">
          <a:xfrm>
            <a:off x="6553200" y="3429000"/>
            <a:ext cx="0" cy="1524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517" name="Line 13"/>
          <p:cNvSpPr>
            <a:spLocks noChangeShapeType="1"/>
          </p:cNvSpPr>
          <p:nvPr/>
        </p:nvSpPr>
        <p:spPr bwMode="auto">
          <a:xfrm>
            <a:off x="5181600" y="3429000"/>
            <a:ext cx="0" cy="1524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518" name="Line 14"/>
          <p:cNvSpPr>
            <a:spLocks noChangeShapeType="1"/>
          </p:cNvSpPr>
          <p:nvPr/>
        </p:nvSpPr>
        <p:spPr bwMode="auto">
          <a:xfrm>
            <a:off x="6781800" y="3505200"/>
            <a:ext cx="0" cy="762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519" name="Line 15"/>
          <p:cNvSpPr>
            <a:spLocks noChangeShapeType="1"/>
          </p:cNvSpPr>
          <p:nvPr/>
        </p:nvSpPr>
        <p:spPr bwMode="auto">
          <a:xfrm>
            <a:off x="4953000" y="3505200"/>
            <a:ext cx="0" cy="762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7543800" y="3352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k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6635750" y="3578225"/>
            <a:ext cx="3571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FFFF66"/>
                </a:solidFill>
                <a:cs typeface="+mn-cs"/>
              </a:rPr>
              <a:t>L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graphicFrame>
        <p:nvGraphicFramePr>
          <p:cNvPr id="21521" name="Object 20"/>
          <p:cNvGraphicFramePr>
            <a:graphicFrameLocks noChangeAspect="1"/>
          </p:cNvGraphicFramePr>
          <p:nvPr/>
        </p:nvGraphicFramePr>
        <p:xfrm>
          <a:off x="3986213" y="5624513"/>
          <a:ext cx="20986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9" name="Equation" r:id="rId5" imgW="1028700" imgH="292100" progId="Equation.3">
                  <p:embed/>
                </p:oleObj>
              </mc:Choice>
              <mc:Fallback>
                <p:oleObj name="Equation" r:id="rId5" imgW="1028700" imgH="2921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13" y="5624513"/>
                        <a:ext cx="2098675" cy="5953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25" name="Text Box 21"/>
          <p:cNvSpPr txBox="1">
            <a:spLocks noChangeArrowheads="1"/>
          </p:cNvSpPr>
          <p:nvPr/>
        </p:nvSpPr>
        <p:spPr bwMode="auto">
          <a:xfrm>
            <a:off x="4648200" y="3581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0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183310" name="Rectangle 14"/>
          <p:cNvSpPr>
            <a:spLocks noChangeArrowheads="1"/>
          </p:cNvSpPr>
          <p:nvPr/>
        </p:nvSpPr>
        <p:spPr bwMode="auto">
          <a:xfrm>
            <a:off x="3959225" y="4257675"/>
            <a:ext cx="757238" cy="1008063"/>
          </a:xfrm>
          <a:prstGeom prst="rect">
            <a:avLst/>
          </a:prstGeom>
          <a:solidFill>
            <a:srgbClr val="99CC00">
              <a:alpha val="50000"/>
            </a:srgbClr>
          </a:solidFill>
          <a:ln w="9525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311" name="Rectangle 15"/>
          <p:cNvSpPr>
            <a:spLocks noChangeArrowheads="1"/>
          </p:cNvSpPr>
          <p:nvPr/>
        </p:nvSpPr>
        <p:spPr bwMode="auto">
          <a:xfrm>
            <a:off x="3943350" y="5589588"/>
            <a:ext cx="719138" cy="684212"/>
          </a:xfrm>
          <a:prstGeom prst="rect">
            <a:avLst/>
          </a:prstGeom>
          <a:solidFill>
            <a:srgbClr val="99CC00">
              <a:alpha val="50000"/>
            </a:srgbClr>
          </a:solidFill>
          <a:ln w="9525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1525" name="Object 17"/>
          <p:cNvGraphicFramePr>
            <a:graphicFrameLocks noChangeAspect="1"/>
          </p:cNvGraphicFramePr>
          <p:nvPr/>
        </p:nvGraphicFramePr>
        <p:xfrm>
          <a:off x="7183438" y="4889500"/>
          <a:ext cx="15811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0" name="Equation" r:id="rId7" imgW="1104900" imgH="215900" progId="Equation.3">
                  <p:embed/>
                </p:oleObj>
              </mc:Choice>
              <mc:Fallback>
                <p:oleObj name="Equation" r:id="rId7" imgW="1104900" imgH="2159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3438" y="4889500"/>
                        <a:ext cx="1581150" cy="3063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 rot="5400000">
            <a:off x="5490102" y="5607242"/>
            <a:ext cx="648072" cy="468052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Curved Down Arrow 2"/>
          <p:cNvSpPr/>
          <p:nvPr/>
        </p:nvSpPr>
        <p:spPr bwMode="auto">
          <a:xfrm rot="3488231">
            <a:off x="2236359" y="2975856"/>
            <a:ext cx="5525591" cy="731520"/>
          </a:xfrm>
          <a:prstGeom prst="curvedDownArrow">
            <a:avLst/>
          </a:prstGeom>
          <a:solidFill>
            <a:schemeClr val="accent1">
              <a:alpha val="4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 rot="5400000">
            <a:off x="2267744" y="476672"/>
            <a:ext cx="720080" cy="1872208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1443" y="5625244"/>
            <a:ext cx="2262571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1400" b="0" dirty="0">
                <a:sym typeface="Wingdings"/>
              </a:rPr>
              <a:t> </a:t>
            </a:r>
            <a:r>
              <a:rPr lang="en-US" sz="1400" b="0" dirty="0" smtClean="0"/>
              <a:t>phase is linear function </a:t>
            </a:r>
          </a:p>
          <a:p>
            <a:r>
              <a:rPr lang="en-US" sz="1400" b="0" dirty="0" smtClean="0"/>
              <a:t>of frequency</a:t>
            </a:r>
            <a:endParaRPr lang="en-US" sz="1400" b="0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Linear Phase FIR Filters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659813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Type-1              Type-2               Type-3              Type-4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>
                <a:cs typeface="+mn-cs"/>
              </a:rPr>
              <a:t>L</a:t>
            </a:r>
            <a:r>
              <a:rPr lang="en-US" sz="2400" b="0" dirty="0" smtClean="0">
                <a:cs typeface="+mn-cs"/>
              </a:rPr>
              <a:t>=2L</a:t>
            </a:r>
            <a:r>
              <a:rPr lang="en-US" sz="1600" b="0" dirty="0" smtClean="0">
                <a:cs typeface="+mn-cs"/>
              </a:rPr>
              <a:t>o</a:t>
            </a:r>
            <a:r>
              <a:rPr lang="en-US" sz="2400" b="0" dirty="0" smtClean="0">
                <a:cs typeface="+mn-cs"/>
              </a:rPr>
              <a:t>=even      L=2L</a:t>
            </a:r>
            <a:r>
              <a:rPr lang="en-US" sz="1600" b="0" dirty="0" smtClean="0">
                <a:cs typeface="+mn-cs"/>
              </a:rPr>
              <a:t>o</a:t>
            </a:r>
            <a:r>
              <a:rPr lang="en-US" sz="2400" b="0" dirty="0" smtClean="0">
                <a:cs typeface="+mn-cs"/>
              </a:rPr>
              <a:t>+1=odd    L=2L</a:t>
            </a:r>
            <a:r>
              <a:rPr lang="en-US" sz="1600" b="0" dirty="0" smtClean="0">
                <a:cs typeface="+mn-cs"/>
              </a:rPr>
              <a:t>o</a:t>
            </a:r>
            <a:r>
              <a:rPr lang="en-US" sz="2400" b="0" dirty="0" smtClean="0">
                <a:cs typeface="+mn-cs"/>
              </a:rPr>
              <a:t>=even     L=2L</a:t>
            </a:r>
            <a:r>
              <a:rPr lang="en-US" sz="1600" b="0" dirty="0" smtClean="0">
                <a:cs typeface="+mn-cs"/>
              </a:rPr>
              <a:t>o</a:t>
            </a:r>
            <a:r>
              <a:rPr lang="en-US" sz="2400" b="0" dirty="0" smtClean="0">
                <a:cs typeface="+mn-cs"/>
              </a:rPr>
              <a:t>+1=odd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symmetric         </a:t>
            </a:r>
            <a:r>
              <a:rPr lang="en-US" sz="2000" b="0" dirty="0" smtClean="0">
                <a:cs typeface="+mn-cs"/>
              </a:rPr>
              <a:t>symmetric</a:t>
            </a:r>
            <a:r>
              <a:rPr lang="en-US" sz="2400" b="0" dirty="0" smtClean="0">
                <a:cs typeface="+mn-cs"/>
              </a:rPr>
              <a:t>             </a:t>
            </a:r>
            <a:r>
              <a:rPr lang="en-US" sz="2000" b="0" dirty="0" smtClean="0">
                <a:cs typeface="+mn-cs"/>
              </a:rPr>
              <a:t>anti-symmetric</a:t>
            </a:r>
            <a:r>
              <a:rPr lang="en-US" sz="2400" b="0" dirty="0" smtClean="0">
                <a:cs typeface="+mn-cs"/>
              </a:rPr>
              <a:t>      </a:t>
            </a:r>
            <a:r>
              <a:rPr lang="en-US" sz="2000" b="0" dirty="0" smtClean="0">
                <a:cs typeface="+mn-cs"/>
              </a:rPr>
              <a:t>anti-symmetric</a:t>
            </a: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h[k]=h[L-k]        h[k]=h[L-k]         h[k]=-h[L-k]        h[k]=-h[L-k]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     zero at               zero at               zero at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LP/HP/BP         LP/BP                BP                      HP/BP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600" b="0" dirty="0" smtClean="0">
                <a:cs typeface="+mn-cs"/>
              </a:rPr>
              <a:t>PS: `Modulating</a:t>
            </a:r>
            <a:r>
              <a:rPr lang="ja-JP" altLang="en-US" sz="1600" b="0" dirty="0" smtClean="0">
                <a:latin typeface="Arial"/>
                <a:cs typeface="+mn-cs"/>
              </a:rPr>
              <a:t>’</a:t>
            </a:r>
            <a:r>
              <a:rPr lang="en-US" sz="1600" b="0" dirty="0" smtClean="0">
                <a:cs typeface="+mn-cs"/>
              </a:rPr>
              <a:t> Type-2 with 1,-1,1,-1,.. gives Type-4 (LP-&gt;HP)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600" b="0" dirty="0" smtClean="0">
                <a:cs typeface="+mn-cs"/>
              </a:rPr>
              <a:t>PS: `Modulating</a:t>
            </a:r>
            <a:r>
              <a:rPr lang="ja-JP" altLang="en-US" sz="1600" b="0" dirty="0" smtClean="0">
                <a:latin typeface="Arial"/>
                <a:cs typeface="+mn-cs"/>
              </a:rPr>
              <a:t>’</a:t>
            </a:r>
            <a:r>
              <a:rPr lang="en-US" sz="1600" b="0" dirty="0" smtClean="0">
                <a:cs typeface="+mn-cs"/>
              </a:rPr>
              <a:t> Type-4 with 1,-1,1,-1,.. gives Type-2 (HP-&gt;LP)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600" b="0" dirty="0" smtClean="0">
                <a:cs typeface="+mn-cs"/>
              </a:rPr>
              <a:t>PS: `Modulating</a:t>
            </a:r>
            <a:r>
              <a:rPr lang="ja-JP" altLang="en-US" sz="1600" b="0" dirty="0" smtClean="0">
                <a:latin typeface="Arial"/>
                <a:cs typeface="+mn-cs"/>
              </a:rPr>
              <a:t>’</a:t>
            </a:r>
            <a:r>
              <a:rPr lang="en-US" sz="1600" b="0" dirty="0" smtClean="0">
                <a:cs typeface="+mn-cs"/>
              </a:rPr>
              <a:t> Type-1 with 1,-1,1,-1,.. gives Type-1 (LP&lt;-&gt;HP)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600" b="0" dirty="0" smtClean="0">
                <a:cs typeface="+mn-cs"/>
              </a:rPr>
              <a:t>PS: `Modulating</a:t>
            </a:r>
            <a:r>
              <a:rPr lang="ja-JP" altLang="en-US" sz="1600" b="0" dirty="0" smtClean="0">
                <a:latin typeface="Arial"/>
                <a:cs typeface="+mn-cs"/>
              </a:rPr>
              <a:t>’</a:t>
            </a:r>
            <a:r>
              <a:rPr lang="en-US" sz="1600" b="0" dirty="0" smtClean="0">
                <a:cs typeface="+mn-cs"/>
              </a:rPr>
              <a:t> Type-3 with 1,-1,1,-1,.. gives Type-3</a:t>
            </a:r>
            <a:r>
              <a:rPr lang="en-US" sz="1600" dirty="0" smtClean="0">
                <a:cs typeface="+mn-cs"/>
              </a:rPr>
              <a:t> </a:t>
            </a:r>
            <a:r>
              <a:rPr lang="en-US" sz="1600" b="0" dirty="0" smtClean="0">
                <a:cs typeface="+mn-cs"/>
              </a:rPr>
              <a:t>(BP&lt;-&gt;BP)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600" b="0" dirty="0" smtClean="0">
                <a:cs typeface="+mn-cs"/>
              </a:rPr>
              <a:t>PS: </a:t>
            </a:r>
            <a:r>
              <a:rPr lang="en-US" sz="1800" b="0" dirty="0" smtClean="0">
                <a:cs typeface="+mn-cs"/>
              </a:rPr>
              <a:t>IIR filters can NEVER have linear-phase property ! (proof see literature)</a:t>
            </a:r>
            <a:r>
              <a:rPr lang="en-US" dirty="0" smtClean="0">
                <a:cs typeface="+mn-cs"/>
              </a:rPr>
              <a:t> </a:t>
            </a:r>
          </a:p>
        </p:txBody>
      </p:sp>
      <p:graphicFrame>
        <p:nvGraphicFramePr>
          <p:cNvPr id="22531" name="Object 21"/>
          <p:cNvGraphicFramePr>
            <a:graphicFrameLocks noChangeAspect="1"/>
          </p:cNvGraphicFramePr>
          <p:nvPr/>
        </p:nvGraphicFramePr>
        <p:xfrm>
          <a:off x="6994525" y="3008313"/>
          <a:ext cx="17970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5" name="Equation" r:id="rId3" imgW="1549400" imgH="393700" progId="Equation.3">
                  <p:embed/>
                </p:oleObj>
              </mc:Choice>
              <mc:Fallback>
                <p:oleObj name="Equation" r:id="rId3" imgW="1549400" imgH="3937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4525" y="3008313"/>
                        <a:ext cx="1797050" cy="4572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33"/>
          <p:cNvGraphicFramePr>
            <a:graphicFrameLocks noChangeAspect="1"/>
          </p:cNvGraphicFramePr>
          <p:nvPr/>
        </p:nvGraphicFramePr>
        <p:xfrm>
          <a:off x="298450" y="2927350"/>
          <a:ext cx="16621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6" name="Equation" r:id="rId5" imgW="1104900" imgH="393700" progId="Equation.3">
                  <p:embed/>
                </p:oleObj>
              </mc:Choice>
              <mc:Fallback>
                <p:oleObj name="Equation" r:id="rId5" imgW="1104900" imgH="3937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2927350"/>
                        <a:ext cx="1662113" cy="5191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34"/>
          <p:cNvGraphicFramePr>
            <a:graphicFrameLocks noChangeAspect="1"/>
          </p:cNvGraphicFramePr>
          <p:nvPr/>
        </p:nvGraphicFramePr>
        <p:xfrm>
          <a:off x="2452688" y="2967038"/>
          <a:ext cx="186848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7" name="Equation" r:id="rId7" imgW="1485900" imgH="393700" progId="Equation.3">
                  <p:embed/>
                </p:oleObj>
              </mc:Choice>
              <mc:Fallback>
                <p:oleObj name="Equation" r:id="rId7" imgW="1485900" imgH="3937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2967038"/>
                        <a:ext cx="1868487" cy="4492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35"/>
          <p:cNvGraphicFramePr>
            <a:graphicFrameLocks noChangeAspect="1"/>
          </p:cNvGraphicFramePr>
          <p:nvPr/>
        </p:nvGraphicFramePr>
        <p:xfrm>
          <a:off x="4822825" y="2974975"/>
          <a:ext cx="172243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8" name="Equation" r:id="rId9" imgW="1511300" imgH="393700" progId="Equation.3">
                  <p:embed/>
                </p:oleObj>
              </mc:Choice>
              <mc:Fallback>
                <p:oleObj name="Equation" r:id="rId9" imgW="1511300" imgH="3937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825" y="2974975"/>
                        <a:ext cx="1722438" cy="4556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36"/>
          <p:cNvGraphicFramePr>
            <a:graphicFrameLocks noChangeAspect="1"/>
          </p:cNvGraphicFramePr>
          <p:nvPr/>
        </p:nvGraphicFramePr>
        <p:xfrm>
          <a:off x="3608388" y="3548063"/>
          <a:ext cx="838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9" name="Equation" r:id="rId11" imgW="406224" imgH="139639" progId="Equation.3">
                  <p:embed/>
                </p:oleObj>
              </mc:Choice>
              <mc:Fallback>
                <p:oleObj name="Equation" r:id="rId11" imgW="406224" imgH="139639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3548063"/>
                        <a:ext cx="838200" cy="2540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37"/>
          <p:cNvGraphicFramePr>
            <a:graphicFrameLocks noChangeAspect="1"/>
          </p:cNvGraphicFramePr>
          <p:nvPr/>
        </p:nvGraphicFramePr>
        <p:xfrm>
          <a:off x="5818188" y="3548063"/>
          <a:ext cx="89376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" name="Equation" r:id="rId13" imgW="533169" imgH="203112" progId="Equation.3">
                  <p:embed/>
                </p:oleObj>
              </mc:Choice>
              <mc:Fallback>
                <p:oleObj name="Equation" r:id="rId13" imgW="533169" imgH="203112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3548063"/>
                        <a:ext cx="893762" cy="2968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38"/>
          <p:cNvGraphicFramePr>
            <a:graphicFrameLocks noChangeAspect="1"/>
          </p:cNvGraphicFramePr>
          <p:nvPr/>
        </p:nvGraphicFramePr>
        <p:xfrm>
          <a:off x="8053388" y="3516313"/>
          <a:ext cx="7874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1" name="Equation" r:id="rId15" imgW="380670" imgH="177646" progId="Equation.3">
                  <p:embed/>
                </p:oleObj>
              </mc:Choice>
              <mc:Fallback>
                <p:oleObj name="Equation" r:id="rId15" imgW="380670" imgH="177646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3388" y="3516313"/>
                        <a:ext cx="787400" cy="3190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7" name="Rectangle 39"/>
          <p:cNvSpPr>
            <a:spLocks noChangeArrowheads="1"/>
          </p:cNvSpPr>
          <p:nvPr/>
        </p:nvSpPr>
        <p:spPr bwMode="auto">
          <a:xfrm>
            <a:off x="255588" y="1066800"/>
            <a:ext cx="1981200" cy="33528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0568" name="Rectangle 40"/>
          <p:cNvSpPr>
            <a:spLocks noChangeArrowheads="1"/>
          </p:cNvSpPr>
          <p:nvPr/>
        </p:nvSpPr>
        <p:spPr bwMode="auto">
          <a:xfrm>
            <a:off x="2465388" y="1066800"/>
            <a:ext cx="1981200" cy="33528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0569" name="Rectangle 41"/>
          <p:cNvSpPr>
            <a:spLocks noChangeArrowheads="1"/>
          </p:cNvSpPr>
          <p:nvPr/>
        </p:nvSpPr>
        <p:spPr bwMode="auto">
          <a:xfrm>
            <a:off x="4675188" y="1066800"/>
            <a:ext cx="1981200" cy="33528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0570" name="Rectangle 42"/>
          <p:cNvSpPr>
            <a:spLocks noChangeArrowheads="1"/>
          </p:cNvSpPr>
          <p:nvPr/>
        </p:nvSpPr>
        <p:spPr bwMode="auto">
          <a:xfrm>
            <a:off x="6808788" y="1066800"/>
            <a:ext cx="1981200" cy="33528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Filter Design by Optimization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1075"/>
            <a:ext cx="8558213" cy="5289550"/>
          </a:xfrm>
        </p:spPr>
        <p:txBody>
          <a:bodyPr/>
          <a:lstStyle/>
          <a:p>
            <a:pPr marL="571500" indent="-571500">
              <a:buFontTx/>
              <a:buAutoNum type="romanUcParenBoth"/>
              <a:defRPr/>
            </a:pPr>
            <a:r>
              <a:rPr lang="en-US" dirty="0" smtClean="0">
                <a:cs typeface="+mn-cs"/>
              </a:rPr>
              <a:t>Weighted Least Squares Design :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Select one of the basic forms that yield linear phase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e.g. Type-1 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>
                <a:cs typeface="+mn-cs"/>
              </a:rPr>
              <a:t>S</a:t>
            </a:r>
            <a:r>
              <a:rPr lang="en-US" sz="2400" b="0" dirty="0" smtClean="0">
                <a:cs typeface="+mn-cs"/>
              </a:rPr>
              <a:t>pecify desired frequency response (LP,HP,BP,…)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</a:t>
            </a:r>
          </a:p>
          <a:p>
            <a:pPr>
              <a:defRPr/>
            </a:pPr>
            <a:r>
              <a:rPr lang="en-US" sz="2400" b="0" dirty="0">
                <a:cs typeface="+mn-cs"/>
              </a:rPr>
              <a:t>O</a:t>
            </a:r>
            <a:r>
              <a:rPr lang="en-US" sz="2400" b="0" dirty="0" smtClean="0">
                <a:cs typeface="+mn-cs"/>
              </a:rPr>
              <a:t>ptimization criterion is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</a:t>
            </a: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where               is a weighting function </a:t>
            </a:r>
            <a:endParaRPr lang="en-US" dirty="0" smtClean="0">
              <a:cs typeface="+mn-cs"/>
            </a:endParaRPr>
          </a:p>
        </p:txBody>
      </p:sp>
      <p:graphicFrame>
        <p:nvGraphicFramePr>
          <p:cNvPr id="2355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610531"/>
              </p:ext>
            </p:extLst>
          </p:nvPr>
        </p:nvGraphicFramePr>
        <p:xfrm>
          <a:off x="2591780" y="2168860"/>
          <a:ext cx="621982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4" name="Equation" r:id="rId3" imgW="3111500" imgH="406400" progId="Equation.3">
                  <p:embed/>
                </p:oleObj>
              </mc:Choice>
              <mc:Fallback>
                <p:oleObj name="Equation" r:id="rId3" imgW="3111500" imgH="40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1780" y="2168860"/>
                        <a:ext cx="6219825" cy="7667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5040"/>
              </p:ext>
            </p:extLst>
          </p:nvPr>
        </p:nvGraphicFramePr>
        <p:xfrm>
          <a:off x="2591780" y="3429000"/>
          <a:ext cx="24574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" name="Equation" r:id="rId5" imgW="1168400" imgH="228600" progId="Equation.3">
                  <p:embed/>
                </p:oleObj>
              </mc:Choice>
              <mc:Fallback>
                <p:oleObj name="Equation" r:id="rId5" imgW="11684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1780" y="3429000"/>
                        <a:ext cx="2457450" cy="4762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233065"/>
              </p:ext>
            </p:extLst>
          </p:nvPr>
        </p:nvGraphicFramePr>
        <p:xfrm>
          <a:off x="1290638" y="4502150"/>
          <a:ext cx="688657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6" name="Equation" r:id="rId7" imgW="4038600" imgH="558800" progId="Equation.3">
                  <p:embed/>
                </p:oleObj>
              </mc:Choice>
              <mc:Fallback>
                <p:oleObj name="Equation" r:id="rId7" imgW="4038600" imgH="558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4502150"/>
                        <a:ext cx="6886575" cy="9540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7"/>
          <p:cNvGraphicFramePr>
            <a:graphicFrameLocks noChangeAspect="1"/>
          </p:cNvGraphicFramePr>
          <p:nvPr/>
        </p:nvGraphicFramePr>
        <p:xfrm>
          <a:off x="1600200" y="5661025"/>
          <a:ext cx="10795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7" name="Equation" r:id="rId9" imgW="622030" imgH="203112" progId="Equation.3">
                  <p:embed/>
                </p:oleObj>
              </mc:Choice>
              <mc:Fallback>
                <p:oleObj name="Equation" r:id="rId9" imgW="622030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661025"/>
                        <a:ext cx="1079500" cy="3508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3">
  <a:themeElements>
    <a:clrScheme name="">
      <a:dk1>
        <a:srgbClr val="081D58"/>
      </a:dk1>
      <a:lt1>
        <a:srgbClr val="FFFFFF"/>
      </a:lt1>
      <a:dk2>
        <a:srgbClr val="AA0000"/>
      </a:dk2>
      <a:lt2>
        <a:srgbClr val="A2C1FE"/>
      </a:lt2>
      <a:accent1>
        <a:srgbClr val="AA0000"/>
      </a:accent1>
      <a:accent2>
        <a:srgbClr val="3365FB"/>
      </a:accent2>
      <a:accent3>
        <a:srgbClr val="FFFFFF"/>
      </a:accent3>
      <a:accent4>
        <a:srgbClr val="06174A"/>
      </a:accent4>
      <a:accent5>
        <a:srgbClr val="D2AAAA"/>
      </a:accent5>
      <a:accent6>
        <a:srgbClr val="2D5BE3"/>
      </a:accent6>
      <a:hlink>
        <a:srgbClr val="FE9B03"/>
      </a:hlink>
      <a:folHlink>
        <a:srgbClr val="438E00"/>
      </a:folHlink>
    </a:clrScheme>
    <a:fontScheme name="lecture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ecture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Chapter3</Template>
  <TotalTime>7563</TotalTime>
  <Words>3518</Words>
  <Application>Microsoft Macintosh PowerPoint</Application>
  <PresentationFormat>On-screen Show (4:3)</PresentationFormat>
  <Paragraphs>493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lecture3</vt:lpstr>
      <vt:lpstr>Equation</vt:lpstr>
      <vt:lpstr>DSP-CIS  Part-II: Filter Design and Implementation  Chapter-4 : Filter Design</vt:lpstr>
      <vt:lpstr>Filter Design Process</vt:lpstr>
      <vt:lpstr>Filter Design Process</vt:lpstr>
      <vt:lpstr>Chapter-4 : Filter Design </vt:lpstr>
      <vt:lpstr>FIR Filters</vt:lpstr>
      <vt:lpstr>Linear Phase FIR Filters</vt:lpstr>
      <vt:lpstr>Linear Phase FIR Filters</vt:lpstr>
      <vt:lpstr>Linear Phase FIR Filters</vt:lpstr>
      <vt:lpstr>FIR Filter Design by Optimization</vt:lpstr>
      <vt:lpstr>FIR Filter Design by Optimization</vt:lpstr>
      <vt:lpstr>FIR Filter Design by Optimization</vt:lpstr>
      <vt:lpstr>FIR Filter Design by Optimization</vt:lpstr>
      <vt:lpstr>FIR Filter Design by Optimization</vt:lpstr>
      <vt:lpstr>FIR Filter Design by Optimization</vt:lpstr>
      <vt:lpstr>FIR Filter Design by Optimization</vt:lpstr>
      <vt:lpstr>FIR Filter Design using `Windows’</vt:lpstr>
      <vt:lpstr>FIR Filter Design using `Windows’</vt:lpstr>
      <vt:lpstr>FIR Filter Design using `Windows’</vt:lpstr>
      <vt:lpstr>FIR Equiripple Design</vt:lpstr>
      <vt:lpstr>FIR Filter Design Software</vt:lpstr>
      <vt:lpstr>FIR Filter Design – Matlab Examples</vt:lpstr>
      <vt:lpstr>FIR Filter Design – Matlab Examples</vt:lpstr>
      <vt:lpstr>FIR Filter Design – Matlab Examples</vt:lpstr>
      <vt:lpstr>FIR Filter Design – Matlab Examples</vt:lpstr>
      <vt:lpstr>FIR Filter Design – Matlab Examples</vt:lpstr>
      <vt:lpstr>FIR Filter Design – Matlab Examples</vt:lpstr>
      <vt:lpstr>FIR Filter Design – Matlab Examples</vt:lpstr>
      <vt:lpstr>FIR Filter Design – Matlab Examples</vt:lpstr>
      <vt:lpstr>IIR filters</vt:lpstr>
      <vt:lpstr>IIR Filter Design</vt:lpstr>
      <vt:lpstr>IIR filters</vt:lpstr>
      <vt:lpstr>IIR Filter Design by Optimization</vt:lpstr>
      <vt:lpstr>IIR Filter Design by Optimization</vt:lpstr>
      <vt:lpstr>IIR Filter Design by Optimization</vt:lpstr>
      <vt:lpstr>IIR Filter Design by Optimization</vt:lpstr>
      <vt:lpstr>IIR Filter Design Software</vt:lpstr>
      <vt:lpstr>IIR Filter Design – Matlab Examples</vt:lpstr>
      <vt:lpstr>IIR Filter Design – Matlab Examples</vt:lpstr>
      <vt:lpstr>IIR Filter Design – Matlab Examples</vt:lpstr>
      <vt:lpstr>IIR Filter Design – Matlab Examples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Moonen </dc:title>
  <dc:creator>marc moonen</dc:creator>
  <cp:lastModifiedBy>Marc Moonen</cp:lastModifiedBy>
  <cp:revision>179</cp:revision>
  <cp:lastPrinted>2014-09-22T14:50:36Z</cp:lastPrinted>
  <dcterms:created xsi:type="dcterms:W3CDTF">2000-04-04T19:59:43Z</dcterms:created>
  <dcterms:modified xsi:type="dcterms:W3CDTF">2019-09-19T07:58:42Z</dcterms:modified>
</cp:coreProperties>
</file>