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</p:sldMasterIdLst>
  <p:notesMasterIdLst>
    <p:notesMasterId r:id="rId42"/>
  </p:notesMasterIdLst>
  <p:handoutMasterIdLst>
    <p:handoutMasterId r:id="rId43"/>
  </p:handoutMasterIdLst>
  <p:sldIdLst>
    <p:sldId id="260" r:id="rId2"/>
    <p:sldId id="406" r:id="rId3"/>
    <p:sldId id="405" r:id="rId4"/>
    <p:sldId id="364" r:id="rId5"/>
    <p:sldId id="365" r:id="rId6"/>
    <p:sldId id="366" r:id="rId7"/>
    <p:sldId id="399" r:id="rId8"/>
    <p:sldId id="368" r:id="rId9"/>
    <p:sldId id="400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407" r:id="rId24"/>
    <p:sldId id="408" r:id="rId25"/>
    <p:sldId id="382" r:id="rId26"/>
    <p:sldId id="383" r:id="rId27"/>
    <p:sldId id="384" r:id="rId28"/>
    <p:sldId id="401" r:id="rId29"/>
    <p:sldId id="385" r:id="rId30"/>
    <p:sldId id="386" r:id="rId31"/>
    <p:sldId id="402" r:id="rId32"/>
    <p:sldId id="409" r:id="rId33"/>
    <p:sldId id="410" r:id="rId34"/>
    <p:sldId id="387" r:id="rId35"/>
    <p:sldId id="411" r:id="rId36"/>
    <p:sldId id="388" r:id="rId37"/>
    <p:sldId id="389" r:id="rId38"/>
    <p:sldId id="391" r:id="rId39"/>
    <p:sldId id="412" r:id="rId40"/>
    <p:sldId id="414" r:id="rId41"/>
  </p:sldIdLst>
  <p:sldSz cx="9144000" cy="6858000" type="screen4x3"/>
  <p:notesSz cx="6742113" cy="8758238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AA0000"/>
    <a:srgbClr val="FFCC66"/>
    <a:srgbClr val="000066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6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61" d="100"/>
          <a:sy n="61" d="100"/>
        </p:scale>
        <p:origin x="-1512" y="-78"/>
      </p:cViewPr>
      <p:guideLst>
        <p:guide orient="horz" pos="2759"/>
        <p:guide pos="212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5.emf"/><Relationship Id="rId1" Type="http://schemas.openxmlformats.org/officeDocument/2006/relationships/image" Target="../media/image26.emf"/><Relationship Id="rId2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7728" tIns="43864" rIns="87728" bIns="43864" numCol="1" anchor="t" anchorCtr="0" compatLnSpc="1">
            <a:prstTxWarp prst="textNoShape">
              <a:avLst/>
            </a:prstTxWarp>
          </a:bodyPr>
          <a:lstStyle>
            <a:lvl1pPr algn="l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413" y="0"/>
            <a:ext cx="28956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7728" tIns="43864" rIns="87728" bIns="43864" numCol="1" anchor="t" anchorCtr="0" compatLnSpc="1">
            <a:prstTxWarp prst="textNoShape">
              <a:avLst/>
            </a:prstTxWarp>
          </a:bodyPr>
          <a:lstStyle>
            <a:lvl1pPr algn="r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86750"/>
            <a:ext cx="28956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7728" tIns="43864" rIns="87728" bIns="43864" numCol="1" anchor="b" anchorCtr="0" compatLnSpc="1">
            <a:prstTxWarp prst="textNoShape">
              <a:avLst/>
            </a:prstTxWarp>
          </a:bodyPr>
          <a:lstStyle>
            <a:lvl1pPr algn="l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413" y="8286750"/>
            <a:ext cx="28956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7728" tIns="43864" rIns="87728" bIns="43864" numCol="1" anchor="b" anchorCtr="0" compatLnSpc="1">
            <a:prstTxWarp prst="textNoShape">
              <a:avLst/>
            </a:prstTxWarp>
          </a:bodyPr>
          <a:lstStyle>
            <a:lvl1pPr algn="r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87387CC1-80E4-8048-A0AA-EECFACB8B9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07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0013"/>
            <a:ext cx="7778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88337" tIns="44169" rIns="88337" bIns="44169" numCol="1" anchor="ctr" anchorCtr="0" compatLnSpc="1">
            <a:prstTxWarp prst="textNoShape">
              <a:avLst/>
            </a:prstTxWarp>
            <a:spAutoFit/>
          </a:bodyPr>
          <a:lstStyle>
            <a:lvl1pPr algn="l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56275" y="100013"/>
            <a:ext cx="947738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88337" tIns="44169" rIns="88337" bIns="44169" numCol="1" anchor="ctr" anchorCtr="0" compatLnSpc="1">
            <a:prstTxWarp prst="textNoShape">
              <a:avLst/>
            </a:prstTxWarp>
            <a:spAutoFit/>
          </a:bodyPr>
          <a:lstStyle>
            <a:lvl1pPr algn="r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74688"/>
            <a:ext cx="4400550" cy="3300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5519738"/>
            <a:ext cx="264001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88337" tIns="44169" rIns="88337" bIns="44169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86775"/>
            <a:ext cx="7112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88337" tIns="44169" rIns="88337" bIns="44169" numCol="1" anchor="b" anchorCtr="0" compatLnSpc="1">
            <a:prstTxWarp prst="textNoShape">
              <a:avLst/>
            </a:prstTxWarp>
            <a:spAutoFit/>
          </a:bodyPr>
          <a:lstStyle>
            <a:lvl1pPr algn="l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40475" y="8486775"/>
            <a:ext cx="363538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88337" tIns="44169" rIns="88337" bIns="44169" numCol="1" anchor="b" anchorCtr="0" compatLnSpc="1">
            <a:prstTxWarp prst="textNoShape">
              <a:avLst/>
            </a:prstTxWarp>
            <a:spAutoFit/>
          </a:bodyPr>
          <a:lstStyle>
            <a:lvl1pPr algn="r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E6A03494-2414-924D-AA4E-5F7C0F431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19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2550" y="3913188"/>
            <a:ext cx="6438900" cy="16938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95325" y="2298700"/>
            <a:ext cx="7753350" cy="113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627199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13190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27069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957153"/>
      </p:ext>
    </p:extLst>
  </p:cSld>
  <p:clrMapOvr>
    <a:masterClrMapping/>
  </p:clrMapOvr>
  <p:transition xmlns:p14="http://schemas.microsoft.com/office/powerpoint/2010/main"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gamma/>
                <a:tint val="69804"/>
                <a:invGamma/>
              </a:schemeClr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35050"/>
            <a:ext cx="8558213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98660" name="Line 4"/>
          <p:cNvSpPr>
            <a:spLocks noChangeShapeType="1"/>
          </p:cNvSpPr>
          <p:nvPr/>
        </p:nvSpPr>
        <p:spPr bwMode="auto">
          <a:xfrm flipH="1">
            <a:off x="219075" y="968375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228600" y="6400800"/>
            <a:ext cx="502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>
              <a:spcBef>
                <a:spcPct val="0"/>
              </a:spcBef>
              <a:defRPr/>
            </a:pPr>
            <a:r>
              <a:rPr lang="en-US" sz="1200" b="0" dirty="0">
                <a:cs typeface="+mn-cs"/>
              </a:rPr>
              <a:t>DSP-CIS  </a:t>
            </a:r>
            <a:r>
              <a:rPr lang="en-US" sz="1200" b="0" dirty="0" smtClean="0">
                <a:cs typeface="+mn-cs"/>
              </a:rPr>
              <a:t>2019-2020  </a:t>
            </a:r>
            <a:r>
              <a:rPr lang="en-US" sz="1200" b="0" dirty="0">
                <a:cs typeface="+mn-cs"/>
              </a:rPr>
              <a:t>/  </a:t>
            </a:r>
            <a:r>
              <a:rPr lang="en-US" sz="1200" b="0" dirty="0" smtClean="0">
                <a:cs typeface="+mn-cs"/>
              </a:rPr>
              <a:t>Chapter</a:t>
            </a:r>
            <a:r>
              <a:rPr lang="en-US" sz="1200" b="0" dirty="0">
                <a:cs typeface="+mn-cs"/>
              </a:rPr>
              <a:t>-3: Acoustic Modem Project</a:t>
            </a:r>
            <a:endParaRPr lang="en-GB" sz="1000" b="0" dirty="0">
              <a:latin typeface="Univers" charset="0"/>
              <a:cs typeface="+mn-cs"/>
            </a:endParaRPr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7034213" y="6400800"/>
            <a:ext cx="182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>
              <a:spcBef>
                <a:spcPct val="0"/>
              </a:spcBef>
              <a:defRPr/>
            </a:pPr>
            <a:r>
              <a:rPr lang="en-GB" sz="1200" b="0" dirty="0">
                <a:solidFill>
                  <a:srgbClr val="CCFF33"/>
                </a:solidFill>
                <a:cs typeface="+mn-cs"/>
              </a:rPr>
              <a:t> </a:t>
            </a:r>
            <a:r>
              <a:rPr lang="en-GB" sz="1200" b="0" dirty="0">
                <a:cs typeface="+mn-cs"/>
              </a:rPr>
              <a:t> </a:t>
            </a:r>
            <a:fld id="{C5FA222E-A80B-7643-B821-C69D59DF8DB1}" type="slidenum">
              <a:rPr lang="en-GB" sz="1200" b="0">
                <a:cs typeface="+mn-cs"/>
              </a:rPr>
              <a:pPr algn="r">
                <a:spcBef>
                  <a:spcPct val="0"/>
                </a:spcBef>
                <a:defRPr/>
              </a:pPr>
              <a:t>‹#›</a:t>
            </a:fld>
            <a:r>
              <a:rPr lang="en-GB" sz="1200" b="0" dirty="0">
                <a:cs typeface="+mn-cs"/>
              </a:rPr>
              <a:t> / 40</a:t>
            </a:r>
          </a:p>
        </p:txBody>
      </p:sp>
      <p:sp>
        <p:nvSpPr>
          <p:cNvPr id="198664" name="Line 8"/>
          <p:cNvSpPr>
            <a:spLocks noChangeShapeType="1"/>
          </p:cNvSpPr>
          <p:nvPr/>
        </p:nvSpPr>
        <p:spPr bwMode="auto">
          <a:xfrm flipH="1">
            <a:off x="228600" y="6324600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1" r:id="rId2"/>
    <p:sldLayoutId id="2147483882" r:id="rId3"/>
    <p:sldLayoutId id="2147483883" r:id="rId4"/>
  </p:sldLayoutIdLst>
  <p:transition xmlns:p14="http://schemas.microsoft.com/office/powerpoint/2010/main" spd="slow">
    <p:pull/>
  </p:transition>
  <p:hf sldNum="0" hdr="0" dt="0"/>
  <p:txStyles>
    <p:titleStyle>
      <a:lvl1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6.emf"/><Relationship Id="rId5" Type="http://schemas.openxmlformats.org/officeDocument/2006/relationships/image" Target="../media/image17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24.e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2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22.bin"/><Relationship Id="rId14" Type="http://schemas.openxmlformats.org/officeDocument/2006/relationships/image" Target="../media/image3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40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4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4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4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48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9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4" Type="http://schemas.openxmlformats.org/officeDocument/2006/relationships/image" Target="../media/image53.png"/><Relationship Id="rId5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837319"/>
            <a:ext cx="8172450" cy="1979613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5400" dirty="0" smtClean="0">
                <a:cs typeface="+mj-cs"/>
              </a:rPr>
              <a:t>DSP-CIS </a:t>
            </a:r>
            <a:br>
              <a:rPr lang="en-US" sz="5400" dirty="0" smtClean="0">
                <a:cs typeface="+mj-cs"/>
              </a:rPr>
            </a:br>
            <a:r>
              <a:rPr lang="en-US" sz="5400" dirty="0" smtClean="0">
                <a:cs typeface="+mj-cs"/>
              </a:rPr>
              <a:t/>
            </a:r>
            <a:br>
              <a:rPr lang="en-US" sz="5400" dirty="0" smtClean="0">
                <a:cs typeface="+mj-cs"/>
              </a:rPr>
            </a:br>
            <a:r>
              <a:rPr lang="en-US" sz="2400" dirty="0" smtClean="0">
                <a:cs typeface="+mj-cs"/>
              </a:rPr>
              <a:t>Part-I : Introduction</a:t>
            </a:r>
            <a:br>
              <a:rPr lang="en-US" sz="2400" dirty="0" smtClean="0">
                <a:cs typeface="+mj-cs"/>
              </a:rPr>
            </a:br>
            <a:r>
              <a:rPr lang="en-US" sz="3200" dirty="0" smtClean="0">
                <a:cs typeface="+mj-cs"/>
              </a:rPr>
              <a:t>Chapter</a:t>
            </a:r>
            <a:r>
              <a:rPr lang="en-US" sz="3200" dirty="0" smtClean="0">
                <a:cs typeface="+mj-cs"/>
              </a:rPr>
              <a:t>-3:</a:t>
            </a:r>
            <a:r>
              <a:rPr lang="en-US" sz="3200" dirty="0">
                <a:cs typeface="+mj-cs"/>
              </a:rPr>
              <a:t> </a:t>
            </a:r>
            <a:r>
              <a:rPr lang="en-US" sz="3200" dirty="0" smtClean="0">
                <a:cs typeface="+mj-cs"/>
              </a:rPr>
              <a:t>Acoustic Modem Project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752850"/>
            <a:ext cx="7467600" cy="24066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n-cs"/>
              </a:rPr>
              <a:t>Marc Moonen 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Dept. E.E./ESAT-STADIUS, KU Leuven</a:t>
            </a: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marc.moonen@kuleuven.be</a:t>
            </a: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www.esat.kuleuven.be</a:t>
            </a:r>
            <a:r>
              <a:rPr lang="en-US" sz="2400" b="0" dirty="0" smtClean="0">
                <a:cs typeface="+mn-cs"/>
              </a:rPr>
              <a:t>/</a:t>
            </a:r>
            <a:r>
              <a:rPr lang="en-US" sz="2400" b="0" dirty="0" err="1" smtClean="0">
                <a:cs typeface="+mn-cs"/>
              </a:rPr>
              <a:t>stadius</a:t>
            </a:r>
            <a:r>
              <a:rPr lang="en-US" sz="2400" b="0" dirty="0" smtClean="0">
                <a:cs typeface="+mn-cs"/>
              </a:rPr>
              <a:t>/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839200" cy="4824412"/>
          </a:xfrm>
        </p:spPr>
        <p:txBody>
          <a:bodyPr/>
          <a:lstStyle/>
          <a:p>
            <a:pPr marL="533400" indent="-533400">
              <a:buFontTx/>
              <a:buNone/>
              <a:defRPr/>
            </a:pPr>
            <a:endParaRPr lang="en-US" sz="2400" b="0"/>
          </a:p>
          <a:p>
            <a:pPr marL="533400" indent="-533400">
              <a:defRPr/>
            </a:pPr>
            <a:endParaRPr lang="en-US" sz="2400" b="0"/>
          </a:p>
          <a:p>
            <a:pPr marL="914400" lvl="1" indent="-457200">
              <a:buFontTx/>
              <a:buNone/>
              <a:defRPr/>
            </a:pPr>
            <a:endParaRPr lang="nl-NL" sz="1800"/>
          </a:p>
          <a:p>
            <a:pPr marL="914400" lvl="1" indent="-457200">
              <a:buFontTx/>
              <a:buNone/>
              <a:defRPr/>
            </a:pPr>
            <a:endParaRPr lang="nl-NL" sz="1800"/>
          </a:p>
          <a:p>
            <a:pPr marL="914400" lvl="1" indent="-457200">
              <a:buFontTx/>
              <a:buNone/>
              <a:defRPr/>
            </a:pPr>
            <a:endParaRPr lang="nl-NL" sz="1800"/>
          </a:p>
          <a:p>
            <a:pPr marL="914400" lvl="1" indent="-457200">
              <a:buFontTx/>
              <a:buNone/>
              <a:defRPr/>
            </a:pPr>
            <a:endParaRPr lang="nl-NL" sz="1800"/>
          </a:p>
          <a:p>
            <a:pPr marL="914400" lvl="1" indent="-457200">
              <a:buFontTx/>
              <a:buNone/>
              <a:defRPr/>
            </a:pPr>
            <a:endParaRPr lang="nl-NL" sz="1800"/>
          </a:p>
          <a:p>
            <a:pPr marL="914400" lvl="1" indent="-457200">
              <a:buFontTx/>
              <a:buNone/>
              <a:defRPr/>
            </a:pPr>
            <a:endParaRPr lang="nl-NL" sz="1800"/>
          </a:p>
          <a:p>
            <a:pPr marL="914400" lvl="1" indent="-457200">
              <a:buFontTx/>
              <a:buNone/>
              <a:defRPr/>
            </a:pPr>
            <a:endParaRPr lang="nl-NL" sz="1800"/>
          </a:p>
          <a:p>
            <a:pPr marL="914400" lvl="1" indent="-457200">
              <a:buFontTx/>
              <a:buNone/>
              <a:defRPr/>
            </a:pPr>
            <a:endParaRPr lang="nl-NL" sz="1800"/>
          </a:p>
          <a:p>
            <a:pPr marL="914400" lvl="1" indent="-457200">
              <a:buFontTx/>
              <a:buNone/>
              <a:defRPr/>
            </a:pPr>
            <a:r>
              <a:rPr lang="nl-NL" sz="1800"/>
              <a:t> </a:t>
            </a:r>
            <a:r>
              <a:rPr lang="en-US" sz="1800"/>
              <a:t> </a:t>
            </a:r>
          </a:p>
        </p:txBody>
      </p:sp>
      <p:grpSp>
        <p:nvGrpSpPr>
          <p:cNvPr id="13314" name="Group 30"/>
          <p:cNvGrpSpPr>
            <a:grpSpLocks/>
          </p:cNvGrpSpPr>
          <p:nvPr/>
        </p:nvGrpSpPr>
        <p:grpSpPr bwMode="auto">
          <a:xfrm>
            <a:off x="712788" y="2528888"/>
            <a:ext cx="7807325" cy="2773362"/>
            <a:chOff x="449" y="1593"/>
            <a:chExt cx="4918" cy="1747"/>
          </a:xfrm>
        </p:grpSpPr>
        <p:pic>
          <p:nvPicPr>
            <p:cNvPr id="13318" name="Picture 4" descr="MCj0424762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1820"/>
              <a:ext cx="81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5" descr="MCj0230325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8" y="1707"/>
              <a:ext cx="939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0" name="Rectangle 6"/>
            <p:cNvSpPr>
              <a:spLocks noChangeArrowheads="1"/>
            </p:cNvSpPr>
            <p:nvPr/>
          </p:nvSpPr>
          <p:spPr bwMode="auto">
            <a:xfrm>
              <a:off x="1860" y="1593"/>
              <a:ext cx="2010" cy="1747"/>
            </a:xfrm>
            <a:prstGeom prst="rect">
              <a:avLst/>
            </a:prstGeom>
            <a:solidFill>
              <a:srgbClr val="EBEB5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11" name="Freeform 7"/>
            <p:cNvSpPr>
              <a:spLocks/>
            </p:cNvSpPr>
            <p:nvPr/>
          </p:nvSpPr>
          <p:spPr bwMode="auto">
            <a:xfrm>
              <a:off x="1826" y="2229"/>
              <a:ext cx="190" cy="408"/>
            </a:xfrm>
            <a:custGeom>
              <a:avLst/>
              <a:gdLst>
                <a:gd name="T0" fmla="*/ 0 w 205"/>
                <a:gd name="T1" fmla="*/ 294 h 294"/>
                <a:gd name="T2" fmla="*/ 137 w 205"/>
                <a:gd name="T3" fmla="*/ 204 h 294"/>
                <a:gd name="T4" fmla="*/ 69 w 205"/>
                <a:gd name="T5" fmla="*/ 68 h 294"/>
                <a:gd name="T6" fmla="*/ 205 w 205"/>
                <a:gd name="T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294">
                  <a:moveTo>
                    <a:pt x="0" y="294"/>
                  </a:moveTo>
                  <a:cubicBezTo>
                    <a:pt x="63" y="268"/>
                    <a:pt x="126" y="242"/>
                    <a:pt x="137" y="204"/>
                  </a:cubicBezTo>
                  <a:cubicBezTo>
                    <a:pt x="148" y="166"/>
                    <a:pt x="58" y="102"/>
                    <a:pt x="69" y="68"/>
                  </a:cubicBezTo>
                  <a:cubicBezTo>
                    <a:pt x="80" y="34"/>
                    <a:pt x="142" y="17"/>
                    <a:pt x="205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12" name="Rectangle 8"/>
            <p:cNvSpPr>
              <a:spLocks noChangeArrowheads="1"/>
            </p:cNvSpPr>
            <p:nvPr/>
          </p:nvSpPr>
          <p:spPr bwMode="auto">
            <a:xfrm>
              <a:off x="1283" y="2529"/>
              <a:ext cx="564" cy="23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/>
                <a:t>D-to-A</a:t>
              </a:r>
            </a:p>
          </p:txBody>
        </p:sp>
        <p:sp>
          <p:nvSpPr>
            <p:cNvPr id="98313" name="Rectangle 9"/>
            <p:cNvSpPr>
              <a:spLocks noChangeArrowheads="1"/>
            </p:cNvSpPr>
            <p:nvPr/>
          </p:nvSpPr>
          <p:spPr bwMode="auto">
            <a:xfrm>
              <a:off x="3878" y="2523"/>
              <a:ext cx="593" cy="23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/>
                <a:t>A-to-D</a:t>
              </a:r>
            </a:p>
          </p:txBody>
        </p:sp>
        <p:sp>
          <p:nvSpPr>
            <p:cNvPr id="98316" name="Line 12"/>
            <p:cNvSpPr>
              <a:spLocks noChangeShapeType="1"/>
            </p:cNvSpPr>
            <p:nvPr/>
          </p:nvSpPr>
          <p:spPr bwMode="auto">
            <a:xfrm flipV="1">
              <a:off x="1111" y="2682"/>
              <a:ext cx="20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17" name="Line 13"/>
            <p:cNvSpPr>
              <a:spLocks noChangeShapeType="1"/>
            </p:cNvSpPr>
            <p:nvPr/>
          </p:nvSpPr>
          <p:spPr bwMode="auto">
            <a:xfrm flipV="1">
              <a:off x="4468" y="2636"/>
              <a:ext cx="20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18" name="Oval 14"/>
            <p:cNvSpPr>
              <a:spLocks noChangeArrowheads="1"/>
            </p:cNvSpPr>
            <p:nvPr/>
          </p:nvSpPr>
          <p:spPr bwMode="auto">
            <a:xfrm>
              <a:off x="998" y="2614"/>
              <a:ext cx="114" cy="1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19" name="Oval 15"/>
            <p:cNvSpPr>
              <a:spLocks noChangeArrowheads="1"/>
            </p:cNvSpPr>
            <p:nvPr/>
          </p:nvSpPr>
          <p:spPr bwMode="auto">
            <a:xfrm>
              <a:off x="4672" y="2546"/>
              <a:ext cx="136" cy="1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22" name="Line 18"/>
            <p:cNvSpPr>
              <a:spLocks noChangeShapeType="1"/>
            </p:cNvSpPr>
            <p:nvPr/>
          </p:nvSpPr>
          <p:spPr bwMode="auto">
            <a:xfrm flipV="1">
              <a:off x="793" y="2682"/>
              <a:ext cx="20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23" name="Line 19"/>
            <p:cNvSpPr>
              <a:spLocks noChangeShapeType="1"/>
            </p:cNvSpPr>
            <p:nvPr/>
          </p:nvSpPr>
          <p:spPr bwMode="auto">
            <a:xfrm flipV="1">
              <a:off x="4808" y="2614"/>
              <a:ext cx="20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24" name="Rectangle 20"/>
            <p:cNvSpPr>
              <a:spLocks noChangeArrowheads="1"/>
            </p:cNvSpPr>
            <p:nvPr/>
          </p:nvSpPr>
          <p:spPr bwMode="auto">
            <a:xfrm>
              <a:off x="449" y="2519"/>
              <a:ext cx="348" cy="296"/>
            </a:xfrm>
            <a:prstGeom prst="rect">
              <a:avLst/>
            </a:prstGeom>
            <a:solidFill>
              <a:srgbClr val="EBEB5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/>
                <a:t>Tx</a:t>
              </a:r>
            </a:p>
          </p:txBody>
        </p:sp>
        <p:sp>
          <p:nvSpPr>
            <p:cNvPr id="98325" name="Rectangle 21"/>
            <p:cNvSpPr>
              <a:spLocks noChangeArrowheads="1"/>
            </p:cNvSpPr>
            <p:nvPr/>
          </p:nvSpPr>
          <p:spPr bwMode="auto">
            <a:xfrm>
              <a:off x="4997" y="2451"/>
              <a:ext cx="370" cy="296"/>
            </a:xfrm>
            <a:prstGeom prst="rect">
              <a:avLst/>
            </a:prstGeom>
            <a:solidFill>
              <a:srgbClr val="EBEB5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/>
                <a:t>Rx</a:t>
              </a:r>
            </a:p>
          </p:txBody>
        </p:sp>
      </p:grpSp>
      <p:sp>
        <p:nvSpPr>
          <p:cNvPr id="13315" name="Text Box 29"/>
          <p:cNvSpPr txBox="1">
            <a:spLocks noChangeArrowheads="1"/>
          </p:cNvSpPr>
          <p:nvPr/>
        </p:nvSpPr>
        <p:spPr bwMode="auto">
          <a:xfrm>
            <a:off x="935038" y="1233488"/>
            <a:ext cx="7200900" cy="1236662"/>
          </a:xfrm>
          <a:prstGeom prst="rect">
            <a:avLst/>
          </a:prstGeom>
          <a:solidFill>
            <a:srgbClr val="AA0000">
              <a:alpha val="49019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u="sng" dirty="0"/>
              <a:t>Target:</a:t>
            </a:r>
            <a:r>
              <a:rPr lang="en-US" b="0" dirty="0"/>
              <a:t>  </a:t>
            </a:r>
          </a:p>
          <a:p>
            <a:pPr>
              <a:lnSpc>
                <a:spcPct val="90000"/>
              </a:lnSpc>
            </a:pPr>
            <a:r>
              <a:rPr lang="en-US" b="0" dirty="0"/>
              <a:t>Design efficient OFDM based modem (</a:t>
            </a:r>
            <a:r>
              <a:rPr lang="en-US" b="0" dirty="0" err="1"/>
              <a:t>Tx</a:t>
            </a:r>
            <a:r>
              <a:rPr lang="en-US" b="0" dirty="0"/>
              <a:t>/Rx)</a:t>
            </a:r>
          </a:p>
          <a:p>
            <a:pPr>
              <a:lnSpc>
                <a:spcPct val="90000"/>
              </a:lnSpc>
            </a:pPr>
            <a:r>
              <a:rPr lang="en-US" b="0" dirty="0"/>
              <a:t>for transmission over acoustic channel   </a:t>
            </a:r>
            <a:endParaRPr lang="en-US" dirty="0"/>
          </a:p>
        </p:txBody>
      </p:sp>
      <p:sp>
        <p:nvSpPr>
          <p:cNvPr id="13316" name="Text Box 47"/>
          <p:cNvSpPr txBox="1">
            <a:spLocks noChangeArrowheads="1"/>
          </p:cNvSpPr>
          <p:nvPr/>
        </p:nvSpPr>
        <p:spPr bwMode="auto">
          <a:xfrm>
            <a:off x="935038" y="4797425"/>
            <a:ext cx="7200900" cy="1244060"/>
          </a:xfrm>
          <a:prstGeom prst="rect">
            <a:avLst/>
          </a:prstGeom>
          <a:solidFill>
            <a:srgbClr val="AA0000">
              <a:alpha val="49019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u="sng" dirty="0"/>
              <a:t>Specifications:</a:t>
            </a:r>
            <a:r>
              <a:rPr lang="en-US" b="0" dirty="0"/>
              <a:t>  </a:t>
            </a:r>
          </a:p>
          <a:p>
            <a:pPr>
              <a:lnSpc>
                <a:spcPct val="90000"/>
              </a:lnSpc>
            </a:pPr>
            <a:r>
              <a:rPr lang="en-US" b="0" dirty="0"/>
              <a:t>Data rate (e.g. 1kbits/sec), bit error rate (e.g. 0.5%),</a:t>
            </a:r>
          </a:p>
          <a:p>
            <a:pPr>
              <a:lnSpc>
                <a:spcPct val="90000"/>
              </a:lnSpc>
            </a:pPr>
            <a:r>
              <a:rPr lang="en-US" b="0" dirty="0"/>
              <a:t>channel tracking speed, </a:t>
            </a:r>
            <a:r>
              <a:rPr lang="en-US" b="0" dirty="0" err="1"/>
              <a:t>synchronisation</a:t>
            </a:r>
            <a:r>
              <a:rPr lang="en-US" b="0" dirty="0"/>
              <a:t>, …</a:t>
            </a:r>
          </a:p>
        </p:txBody>
      </p:sp>
      <p:sp>
        <p:nvSpPr>
          <p:cNvPr id="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Introduction</a:t>
            </a:r>
            <a:endParaRPr lang="en-US" sz="3200" dirty="0" smtClean="0"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Work Plan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070475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b="0" dirty="0" smtClean="0"/>
          </a:p>
          <a:p>
            <a:pPr>
              <a:buFontTx/>
              <a:buNone/>
              <a:defRPr/>
            </a:pPr>
            <a:r>
              <a:rPr lang="en-US" b="0" dirty="0" smtClean="0"/>
              <a:t>8 Weeks</a:t>
            </a:r>
            <a:r>
              <a:rPr lang="en-US" dirty="0" smtClean="0"/>
              <a:t>: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Week 0: </a:t>
            </a:r>
            <a:r>
              <a:rPr lang="en-US" dirty="0"/>
              <a:t>Introduction </a:t>
            </a:r>
            <a:r>
              <a:rPr lang="en-US" dirty="0" err="1"/>
              <a:t>Matlab</a:t>
            </a:r>
            <a:r>
              <a:rPr lang="en-US" dirty="0"/>
              <a:t>/</a:t>
            </a:r>
            <a:r>
              <a:rPr lang="en-US" dirty="0" smtClean="0"/>
              <a:t>Simulink</a:t>
            </a:r>
          </a:p>
          <a:p>
            <a:pPr lvl="1">
              <a:defRPr/>
            </a:pPr>
            <a:r>
              <a:rPr lang="en-US" dirty="0" smtClean="0"/>
              <a:t>Week 1</a:t>
            </a:r>
            <a:r>
              <a:rPr lang="en-US" dirty="0"/>
              <a:t>: Audio playback, recording and analysis</a:t>
            </a:r>
          </a:p>
          <a:p>
            <a:pPr lvl="1">
              <a:defRPr/>
            </a:pPr>
            <a:r>
              <a:rPr lang="en-US" dirty="0"/>
              <a:t>Week 2: Acoustic channel measurement &amp; modeling 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CCFFCC"/>
                </a:solidFill>
              </a:rPr>
              <a:t> *deliverable*</a:t>
            </a:r>
            <a:endParaRPr lang="en-US" dirty="0">
              <a:solidFill>
                <a:srgbClr val="CCFFCC"/>
              </a:solidFill>
            </a:endParaRPr>
          </a:p>
          <a:p>
            <a:pPr lvl="1">
              <a:defRPr/>
            </a:pPr>
            <a:r>
              <a:rPr lang="en-US" dirty="0"/>
              <a:t>Week </a:t>
            </a:r>
            <a:r>
              <a:rPr lang="en-US" dirty="0" smtClean="0"/>
              <a:t>3-4: OFDM </a:t>
            </a:r>
            <a:r>
              <a:rPr lang="en-US" dirty="0"/>
              <a:t>transmitter/receiver </a:t>
            </a:r>
            <a:r>
              <a:rPr lang="en-US" dirty="0" smtClean="0"/>
              <a:t>design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CCFFCC"/>
                </a:solidFill>
              </a:rPr>
              <a:t>*</a:t>
            </a:r>
            <a:r>
              <a:rPr lang="en-US" dirty="0">
                <a:solidFill>
                  <a:srgbClr val="CCFFCC"/>
                </a:solidFill>
              </a:rPr>
              <a:t>deliverable*</a:t>
            </a:r>
          </a:p>
          <a:p>
            <a:pPr lvl="1">
              <a:defRPr/>
            </a:pPr>
            <a:r>
              <a:rPr lang="en-US" dirty="0"/>
              <a:t>Week </a:t>
            </a:r>
            <a:r>
              <a:rPr lang="en-US" dirty="0" smtClean="0"/>
              <a:t>5-6: OFDM </a:t>
            </a:r>
            <a:r>
              <a:rPr lang="en-US" dirty="0"/>
              <a:t>over acoustic channel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/>
              <a:t>      </a:t>
            </a:r>
            <a:r>
              <a:rPr lang="en-US" dirty="0">
                <a:solidFill>
                  <a:srgbClr val="CCFFCC"/>
                </a:solidFill>
              </a:rPr>
              <a:t>*deliverable*</a:t>
            </a:r>
            <a:endParaRPr lang="en-US" dirty="0" smtClean="0">
              <a:solidFill>
                <a:srgbClr val="CCFFCC"/>
              </a:solidFill>
            </a:endParaRPr>
          </a:p>
          <a:p>
            <a:pPr lvl="1">
              <a:defRPr/>
            </a:pPr>
            <a:r>
              <a:rPr lang="en-US" dirty="0" smtClean="0"/>
              <a:t>Week 7-8: OFDM with adaptive equalization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/>
              <a:t>     </a:t>
            </a:r>
            <a:r>
              <a:rPr lang="en-US" dirty="0">
                <a:solidFill>
                  <a:srgbClr val="CCFFCC"/>
                </a:solidFill>
              </a:rPr>
              <a:t>*deliverable*</a:t>
            </a:r>
            <a:endParaRPr lang="en-US" dirty="0" smtClean="0">
              <a:solidFill>
                <a:srgbClr val="CCFFCC"/>
              </a:solidFill>
            </a:endParaRPr>
          </a:p>
          <a:p>
            <a:pPr lvl="1">
              <a:defRPr/>
            </a:pP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matlabdesktop_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089025"/>
            <a:ext cx="5540375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Week 0</a:t>
            </a:r>
            <a:r>
              <a:rPr lang="en-US" sz="4000" dirty="0" smtClean="0"/>
              <a:t> </a:t>
            </a:r>
            <a:r>
              <a:rPr lang="en-US" sz="2400" dirty="0"/>
              <a:t>/ </a:t>
            </a:r>
            <a:r>
              <a:rPr lang="en-US" sz="2400" dirty="0" smtClean="0"/>
              <a:t>Introduction to </a:t>
            </a:r>
            <a:r>
              <a:rPr lang="en-US" sz="2400" dirty="0" err="1" smtClean="0"/>
              <a:t>Matlab</a:t>
            </a:r>
            <a:r>
              <a:rPr lang="en-US" sz="2400" dirty="0" smtClean="0"/>
              <a:t> </a:t>
            </a:r>
            <a:r>
              <a:rPr lang="en-US" sz="2400" dirty="0"/>
              <a:t>&amp; Simulink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990600"/>
            <a:ext cx="8532812" cy="495935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b="0" dirty="0" smtClean="0"/>
          </a:p>
          <a:p>
            <a:pPr>
              <a:buFontTx/>
              <a:buNone/>
              <a:defRPr/>
            </a:pPr>
            <a:endParaRPr lang="en-US" b="0" dirty="0" smtClean="0"/>
          </a:p>
          <a:p>
            <a:pPr>
              <a:buFontTx/>
              <a:buNone/>
              <a:defRPr/>
            </a:pPr>
            <a:endParaRPr lang="en-US" b="0" dirty="0"/>
          </a:p>
          <a:p>
            <a:pPr>
              <a:buFontTx/>
              <a:buNone/>
              <a:defRPr/>
            </a:pPr>
            <a:r>
              <a:rPr lang="en-US" sz="2400" b="0" dirty="0" err="1"/>
              <a:t>Matlab</a:t>
            </a:r>
            <a:r>
              <a:rPr lang="en-US" sz="2400" b="0" dirty="0"/>
              <a:t> </a:t>
            </a:r>
            <a:r>
              <a:rPr lang="en-US" sz="2400" b="0" dirty="0" smtClean="0"/>
              <a:t>tutorial</a:t>
            </a:r>
            <a:r>
              <a:rPr lang="en-US" sz="2400" b="0" dirty="0"/>
              <a:t>  </a:t>
            </a:r>
            <a:r>
              <a:rPr lang="en-US" sz="2400" b="0" dirty="0" smtClean="0"/>
              <a:t>provided..</a:t>
            </a:r>
          </a:p>
          <a:p>
            <a:pPr>
              <a:buFontTx/>
              <a:buNone/>
              <a:defRPr/>
            </a:pPr>
            <a:r>
              <a:rPr lang="en-US" sz="2000" b="0" dirty="0" smtClean="0"/>
              <a:t>   </a:t>
            </a:r>
            <a:r>
              <a:rPr lang="en-US" sz="2000" b="0" u="sng" dirty="0" smtClean="0"/>
              <a:t>Self-tes</a:t>
            </a:r>
            <a:r>
              <a:rPr lang="en-US" sz="2000" b="0" dirty="0" smtClean="0"/>
              <a:t>t = exercise </a:t>
            </a:r>
            <a:r>
              <a:rPr lang="en-US" sz="2000" b="0" dirty="0"/>
              <a:t>6 </a:t>
            </a:r>
            <a:r>
              <a:rPr lang="en-US" sz="2000" b="0" dirty="0" smtClean="0"/>
              <a:t>(IF ‘</a:t>
            </a:r>
            <a:r>
              <a:rPr lang="en-US" sz="2000" b="0" dirty="0" err="1" smtClean="0"/>
              <a:t>failure’,THEN</a:t>
            </a:r>
            <a:r>
              <a:rPr lang="en-US" sz="2000" b="0" dirty="0" smtClean="0"/>
              <a:t> ‘brush up </a:t>
            </a:r>
            <a:r>
              <a:rPr lang="en-US" sz="2000" b="0" dirty="0"/>
              <a:t>your </a:t>
            </a:r>
            <a:r>
              <a:rPr lang="en-US" sz="2000" b="0" dirty="0" err="1" smtClean="0"/>
              <a:t>Matlab</a:t>
            </a:r>
            <a:r>
              <a:rPr lang="en-US" sz="2000" b="0" dirty="0" smtClean="0"/>
              <a:t> skills!’)</a:t>
            </a:r>
            <a:endParaRPr lang="en-US" sz="2000" b="0" dirty="0"/>
          </a:p>
        </p:txBody>
      </p:sp>
      <p:pic>
        <p:nvPicPr>
          <p:cNvPr id="15364" name="Picture 7" descr="matlab7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33488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179388" y="1881188"/>
            <a:ext cx="8775700" cy="3071812"/>
          </a:xfrm>
          <a:prstGeom prst="rect">
            <a:avLst/>
          </a:prstGeom>
          <a:solidFill>
            <a:srgbClr val="800000">
              <a:alpha val="6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8800" dirty="0">
                <a:solidFill>
                  <a:srgbClr val="FF0000"/>
                </a:solidFill>
              </a:rPr>
              <a:t>=CRUCIAL </a:t>
            </a:r>
          </a:p>
          <a:p>
            <a:r>
              <a:rPr lang="en-US" sz="8800" dirty="0">
                <a:solidFill>
                  <a:srgbClr val="FF0000"/>
                </a:solidFill>
              </a:rPr>
              <a:t>PREREQUISITE 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Week 1</a:t>
            </a:r>
            <a:r>
              <a:rPr lang="en-US" sz="4000" dirty="0" smtClean="0"/>
              <a:t> </a:t>
            </a:r>
            <a:r>
              <a:rPr lang="en-US" sz="2400" dirty="0"/>
              <a:t>/ Audio playback, recording and analysis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90600"/>
            <a:ext cx="8642350" cy="5070475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287338" y="1125538"/>
            <a:ext cx="8461375" cy="482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342900" indent="-342900" algn="l" defTabSz="762000">
              <a:buSzPct val="100000"/>
              <a:defRPr/>
            </a:pPr>
            <a:r>
              <a:rPr lang="en-US" b="0"/>
              <a:t>Will provide basic Simulink scheme… </a:t>
            </a:r>
            <a:r>
              <a:rPr lang="en-US" sz="1800" b="0"/>
              <a:t>(`Real-Time Workshop</a:t>
            </a:r>
            <a:r>
              <a:rPr lang="ja-JP" altLang="en-US" sz="1800" b="0"/>
              <a:t>’</a:t>
            </a:r>
            <a:r>
              <a:rPr lang="en-US" altLang="ja-JP" sz="1800" b="0"/>
              <a:t>)</a:t>
            </a:r>
          </a:p>
          <a:p>
            <a:pPr marL="342900" indent="-342900" algn="l" defTabSz="762000">
              <a:buSzPct val="100000"/>
              <a:defRPr/>
            </a:pPr>
            <a:endParaRPr lang="en-US" sz="1800" b="0"/>
          </a:p>
          <a:p>
            <a:pPr marL="342900" indent="-342900" algn="l" defTabSz="762000">
              <a:buSzPct val="100000"/>
              <a:defRPr/>
            </a:pPr>
            <a:endParaRPr lang="en-US" sz="2800"/>
          </a:p>
          <a:p>
            <a:pPr marL="342900" indent="-342900" algn="l" defTabSz="762000">
              <a:buSzPct val="100000"/>
              <a:defRPr/>
            </a:pPr>
            <a:endParaRPr lang="en-US" sz="2800"/>
          </a:p>
          <a:p>
            <a:pPr marL="342900" indent="-342900" algn="l" defTabSz="762000">
              <a:buSzPct val="100000"/>
              <a:defRPr/>
            </a:pPr>
            <a:endParaRPr lang="en-US" sz="2800"/>
          </a:p>
          <a:p>
            <a:pPr marL="342900" indent="-342900" algn="l" defTabSz="762000">
              <a:buSzPct val="100000"/>
              <a:defRPr/>
            </a:pPr>
            <a:endParaRPr lang="en-US" sz="2800"/>
          </a:p>
          <a:p>
            <a:pPr marL="342900" indent="-342900" algn="l" defTabSz="762000">
              <a:buSzPct val="100000"/>
              <a:defRPr/>
            </a:pPr>
            <a:endParaRPr lang="en-US" sz="2800"/>
          </a:p>
          <a:p>
            <a:pPr marL="342900" indent="-342900" algn="l" defTabSz="762000">
              <a:buSzPct val="100000"/>
              <a:defRPr/>
            </a:pPr>
            <a:endParaRPr lang="en-US" sz="2800"/>
          </a:p>
          <a:p>
            <a:pPr marL="342900" indent="-342900" algn="l" defTabSz="762000">
              <a:buSzPct val="100000"/>
              <a:defRPr/>
            </a:pPr>
            <a:endParaRPr lang="en-US" sz="2800"/>
          </a:p>
          <a:p>
            <a:pPr marL="342900" indent="-342900" algn="l" defTabSz="762000">
              <a:buSzPct val="100000"/>
              <a:defRPr/>
            </a:pPr>
            <a:r>
              <a:rPr lang="en-US" sz="2800" b="0">
                <a:latin typeface="Zapf Dingbats" charset="0"/>
                <a:cs typeface="Zapf Dingbats" charset="0"/>
                <a:sym typeface="Zapf Dingbats" charset="0"/>
              </a:rPr>
              <a:t>✪</a:t>
            </a:r>
            <a:r>
              <a:rPr lang="en-US" sz="2800" b="0"/>
              <a:t>Time-frequency analysis of recorded signals</a:t>
            </a:r>
          </a:p>
        </p:txBody>
      </p:sp>
      <p:pic>
        <p:nvPicPr>
          <p:cNvPr id="16388" name="Picture 8" descr="SimulinkSchema"/>
          <p:cNvPicPr>
            <a:picLocks noChangeAspect="1" noChangeArrowheads="1"/>
          </p:cNvPicPr>
          <p:nvPr/>
        </p:nvPicPr>
        <p:blipFill>
          <a:blip r:embed="rId2">
            <a:lum bright="-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700213"/>
            <a:ext cx="7669212" cy="36718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5" name="Rectangle 35"/>
          <p:cNvSpPr>
            <a:spLocks noChangeArrowheads="1"/>
          </p:cNvSpPr>
          <p:nvPr/>
        </p:nvSpPr>
        <p:spPr bwMode="auto">
          <a:xfrm>
            <a:off x="1692275" y="3213100"/>
            <a:ext cx="5832475" cy="27717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0704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dirty="0"/>
              <a:t>Transmission channel consist of</a:t>
            </a:r>
            <a:r>
              <a:rPr lang="en-US" dirty="0"/>
              <a:t>  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000" dirty="0" err="1"/>
              <a:t>Tx</a:t>
            </a:r>
            <a:r>
              <a:rPr lang="en-US" sz="2000" dirty="0"/>
              <a:t> `front end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: </a:t>
            </a:r>
            <a:r>
              <a:rPr lang="en-US" sz="2000" dirty="0" smtClean="0"/>
              <a:t>Digital</a:t>
            </a:r>
            <a:r>
              <a:rPr lang="en-US" sz="2000" dirty="0"/>
              <a:t>-to-Analog </a:t>
            </a:r>
            <a:r>
              <a:rPr lang="en-US" sz="2000" dirty="0" smtClean="0"/>
              <a:t>conv./filtering</a:t>
            </a:r>
            <a:r>
              <a:rPr lang="en-US" sz="2000" dirty="0"/>
              <a:t>/amplification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000" dirty="0"/>
              <a:t>Loudspeaker </a:t>
            </a:r>
            <a:r>
              <a:rPr lang="en-US" sz="1600" dirty="0"/>
              <a:t>(</a:t>
            </a:r>
            <a:r>
              <a:rPr lang="en-US" sz="1600" dirty="0" err="1"/>
              <a:t>ps</a:t>
            </a:r>
            <a:r>
              <a:rPr lang="en-US" sz="1600" dirty="0"/>
              <a:t>: cheap loudspeakers mostly have a non-linear characteristic </a:t>
            </a:r>
            <a:r>
              <a:rPr lang="en-US" sz="1600" dirty="0">
                <a:sym typeface="Wingdings" charset="0"/>
              </a:rPr>
              <a:t></a:t>
            </a:r>
            <a:r>
              <a:rPr lang="en-US" sz="1600" dirty="0"/>
              <a:t>)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000" u="sng" dirty="0"/>
              <a:t>Acoustic channel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000" dirty="0"/>
              <a:t>Microphone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000" dirty="0"/>
              <a:t>Rx `front end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: filtering/Analog-to-Digital conv.</a:t>
            </a:r>
          </a:p>
          <a:p>
            <a:pPr lvl="1">
              <a:lnSpc>
                <a:spcPct val="85000"/>
              </a:lnSpc>
              <a:defRPr/>
            </a:pPr>
            <a:endParaRPr lang="en-US" sz="2000" dirty="0"/>
          </a:p>
          <a:p>
            <a:pPr lvl="1">
              <a:lnSpc>
                <a:spcPct val="85000"/>
              </a:lnSpc>
              <a:defRPr/>
            </a:pPr>
            <a:endParaRPr lang="en-US" sz="2000" dirty="0"/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2000" dirty="0"/>
          </a:p>
          <a:p>
            <a:pPr>
              <a:buFontTx/>
              <a:buNone/>
              <a:defRPr/>
            </a:pPr>
            <a:endParaRPr lang="en-US" sz="2000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</p:txBody>
      </p:sp>
      <p:grpSp>
        <p:nvGrpSpPr>
          <p:cNvPr id="17411" name="Group 7"/>
          <p:cNvGrpSpPr>
            <a:grpSpLocks/>
          </p:cNvGrpSpPr>
          <p:nvPr/>
        </p:nvGrpSpPr>
        <p:grpSpPr bwMode="auto">
          <a:xfrm>
            <a:off x="503238" y="3284538"/>
            <a:ext cx="8101012" cy="2557462"/>
            <a:chOff x="317" y="1593"/>
            <a:chExt cx="5103" cy="1747"/>
          </a:xfrm>
        </p:grpSpPr>
        <p:pic>
          <p:nvPicPr>
            <p:cNvPr id="17413" name="Picture 8" descr="MCj0424762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1820"/>
              <a:ext cx="81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9" descr="MCj0230325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8" y="1707"/>
              <a:ext cx="939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90" name="Rectangle 10"/>
            <p:cNvSpPr>
              <a:spLocks noChangeArrowheads="1"/>
            </p:cNvSpPr>
            <p:nvPr/>
          </p:nvSpPr>
          <p:spPr bwMode="auto">
            <a:xfrm>
              <a:off x="1860" y="1593"/>
              <a:ext cx="2010" cy="1747"/>
            </a:xfrm>
            <a:prstGeom prst="rect">
              <a:avLst/>
            </a:prstGeom>
            <a:solidFill>
              <a:srgbClr val="EBEB5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691" name="Freeform 11"/>
            <p:cNvSpPr>
              <a:spLocks/>
            </p:cNvSpPr>
            <p:nvPr/>
          </p:nvSpPr>
          <p:spPr bwMode="auto">
            <a:xfrm>
              <a:off x="1826" y="2228"/>
              <a:ext cx="190" cy="409"/>
            </a:xfrm>
            <a:custGeom>
              <a:avLst/>
              <a:gdLst>
                <a:gd name="T0" fmla="*/ 0 w 205"/>
                <a:gd name="T1" fmla="*/ 294 h 294"/>
                <a:gd name="T2" fmla="*/ 137 w 205"/>
                <a:gd name="T3" fmla="*/ 204 h 294"/>
                <a:gd name="T4" fmla="*/ 69 w 205"/>
                <a:gd name="T5" fmla="*/ 68 h 294"/>
                <a:gd name="T6" fmla="*/ 205 w 205"/>
                <a:gd name="T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294">
                  <a:moveTo>
                    <a:pt x="0" y="294"/>
                  </a:moveTo>
                  <a:cubicBezTo>
                    <a:pt x="63" y="268"/>
                    <a:pt x="126" y="242"/>
                    <a:pt x="137" y="204"/>
                  </a:cubicBezTo>
                  <a:cubicBezTo>
                    <a:pt x="148" y="166"/>
                    <a:pt x="58" y="102"/>
                    <a:pt x="69" y="68"/>
                  </a:cubicBezTo>
                  <a:cubicBezTo>
                    <a:pt x="80" y="34"/>
                    <a:pt x="142" y="17"/>
                    <a:pt x="205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692" name="Rectangle 12"/>
            <p:cNvSpPr>
              <a:spLocks noChangeArrowheads="1"/>
            </p:cNvSpPr>
            <p:nvPr/>
          </p:nvSpPr>
          <p:spPr bwMode="auto">
            <a:xfrm>
              <a:off x="1283" y="2519"/>
              <a:ext cx="564" cy="25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/>
                <a:t>D-to-A</a:t>
              </a:r>
            </a:p>
          </p:txBody>
        </p:sp>
        <p:sp>
          <p:nvSpPr>
            <p:cNvPr id="71693" name="Rectangle 13"/>
            <p:cNvSpPr>
              <a:spLocks noChangeArrowheads="1"/>
            </p:cNvSpPr>
            <p:nvPr/>
          </p:nvSpPr>
          <p:spPr bwMode="auto">
            <a:xfrm>
              <a:off x="3878" y="2514"/>
              <a:ext cx="593" cy="25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/>
                <a:t>A-to-D</a:t>
              </a:r>
            </a:p>
          </p:txBody>
        </p:sp>
        <p:sp>
          <p:nvSpPr>
            <p:cNvPr id="71694" name="Text Box 14"/>
            <p:cNvSpPr txBox="1">
              <a:spLocks noChangeArrowheads="1"/>
            </p:cNvSpPr>
            <p:nvPr/>
          </p:nvSpPr>
          <p:spPr bwMode="auto">
            <a:xfrm>
              <a:off x="1246" y="2849"/>
              <a:ext cx="662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75000"/>
                </a:lnSpc>
                <a:defRPr/>
              </a:pPr>
              <a:r>
                <a:rPr lang="en-US" sz="1600"/>
                <a:t>+filtering</a:t>
              </a:r>
            </a:p>
            <a:p>
              <a:pPr algn="l">
                <a:lnSpc>
                  <a:spcPct val="75000"/>
                </a:lnSpc>
                <a:defRPr/>
              </a:pPr>
              <a:r>
                <a:rPr lang="en-US" sz="1600"/>
                <a:t>+amplif.</a:t>
              </a:r>
            </a:p>
          </p:txBody>
        </p:sp>
        <p:sp>
          <p:nvSpPr>
            <p:cNvPr id="71695" name="Text Box 15"/>
            <p:cNvSpPr txBox="1">
              <a:spLocks noChangeArrowheads="1"/>
            </p:cNvSpPr>
            <p:nvPr/>
          </p:nvSpPr>
          <p:spPr bwMode="auto">
            <a:xfrm>
              <a:off x="3891" y="2872"/>
              <a:ext cx="662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75000"/>
                </a:lnSpc>
                <a:defRPr/>
              </a:pPr>
              <a:r>
                <a:rPr lang="en-US" sz="1600"/>
                <a:t>+filtering</a:t>
              </a:r>
            </a:p>
            <a:p>
              <a:pPr algn="l">
                <a:lnSpc>
                  <a:spcPct val="75000"/>
                </a:lnSpc>
                <a:defRPr/>
              </a:pPr>
              <a:r>
                <a:rPr lang="en-US" sz="1600"/>
                <a:t>+…</a:t>
              </a:r>
            </a:p>
          </p:txBody>
        </p:sp>
        <p:sp>
          <p:nvSpPr>
            <p:cNvPr id="71696" name="Line 16"/>
            <p:cNvSpPr>
              <a:spLocks noChangeShapeType="1"/>
            </p:cNvSpPr>
            <p:nvPr/>
          </p:nvSpPr>
          <p:spPr bwMode="auto">
            <a:xfrm flipV="1">
              <a:off x="1111" y="2682"/>
              <a:ext cx="20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697" name="Line 17"/>
            <p:cNvSpPr>
              <a:spLocks noChangeShapeType="1"/>
            </p:cNvSpPr>
            <p:nvPr/>
          </p:nvSpPr>
          <p:spPr bwMode="auto">
            <a:xfrm flipV="1">
              <a:off x="4468" y="2636"/>
              <a:ext cx="20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698" name="Oval 18"/>
            <p:cNvSpPr>
              <a:spLocks noChangeArrowheads="1"/>
            </p:cNvSpPr>
            <p:nvPr/>
          </p:nvSpPr>
          <p:spPr bwMode="auto">
            <a:xfrm>
              <a:off x="998" y="2615"/>
              <a:ext cx="114" cy="14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699" name="Oval 19"/>
            <p:cNvSpPr>
              <a:spLocks noChangeArrowheads="1"/>
            </p:cNvSpPr>
            <p:nvPr/>
          </p:nvSpPr>
          <p:spPr bwMode="auto">
            <a:xfrm>
              <a:off x="4672" y="2546"/>
              <a:ext cx="136" cy="1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00" name="Text Box 20"/>
            <p:cNvSpPr txBox="1">
              <a:spLocks noChangeArrowheads="1"/>
            </p:cNvSpPr>
            <p:nvPr/>
          </p:nvSpPr>
          <p:spPr bwMode="auto">
            <a:xfrm>
              <a:off x="317" y="1752"/>
              <a:ext cx="1466" cy="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800"/>
                <a:t>Discrete-time </a:t>
              </a:r>
            </a:p>
            <a:p>
              <a:pPr>
                <a:defRPr/>
              </a:pPr>
              <a:r>
                <a:rPr lang="en-US" sz="1800"/>
                <a:t>transmit signal</a:t>
              </a:r>
            </a:p>
            <a:p>
              <a:pPr>
                <a:defRPr/>
              </a:pPr>
              <a:r>
                <a:rPr lang="en-US" sz="1200"/>
                <a:t>(sampling rate Fs, e.g. 10kHz)</a:t>
              </a:r>
            </a:p>
          </p:txBody>
        </p:sp>
        <p:sp>
          <p:nvSpPr>
            <p:cNvPr id="71701" name="Text Box 21"/>
            <p:cNvSpPr txBox="1">
              <a:spLocks noChangeArrowheads="1"/>
            </p:cNvSpPr>
            <p:nvPr/>
          </p:nvSpPr>
          <p:spPr bwMode="auto">
            <a:xfrm>
              <a:off x="3946" y="1706"/>
              <a:ext cx="1474" cy="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800" dirty="0"/>
                <a:t>Discrete-time </a:t>
              </a:r>
            </a:p>
            <a:p>
              <a:pPr>
                <a:defRPr/>
              </a:pPr>
              <a:r>
                <a:rPr lang="en-US" sz="1800" dirty="0"/>
                <a:t>receiver signal</a:t>
              </a:r>
            </a:p>
            <a:p>
              <a:pPr>
                <a:defRPr/>
              </a:pPr>
              <a:r>
                <a:rPr lang="en-US" sz="1200" dirty="0"/>
                <a:t>(sampling rate </a:t>
              </a:r>
              <a:r>
                <a:rPr lang="en-US" sz="1200" dirty="0" err="1"/>
                <a:t>Fs</a:t>
              </a:r>
              <a:r>
                <a:rPr lang="en-US" sz="1200" dirty="0"/>
                <a:t>, e.g. 10kHz)</a:t>
              </a:r>
            </a:p>
          </p:txBody>
        </p:sp>
        <p:sp>
          <p:nvSpPr>
            <p:cNvPr id="71702" name="Line 22"/>
            <p:cNvSpPr>
              <a:spLocks noChangeShapeType="1"/>
            </p:cNvSpPr>
            <p:nvPr/>
          </p:nvSpPr>
          <p:spPr bwMode="auto">
            <a:xfrm flipV="1">
              <a:off x="793" y="2682"/>
              <a:ext cx="20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03" name="Rectangle 23"/>
            <p:cNvSpPr>
              <a:spLocks noChangeArrowheads="1"/>
            </p:cNvSpPr>
            <p:nvPr/>
          </p:nvSpPr>
          <p:spPr bwMode="auto">
            <a:xfrm>
              <a:off x="449" y="2507"/>
              <a:ext cx="348" cy="321"/>
            </a:xfrm>
            <a:prstGeom prst="rect">
              <a:avLst/>
            </a:prstGeom>
            <a:solidFill>
              <a:srgbClr val="EBEB5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/>
                <a:t>Tx</a:t>
              </a:r>
            </a:p>
          </p:txBody>
        </p:sp>
        <p:sp>
          <p:nvSpPr>
            <p:cNvPr id="71704" name="Line 24"/>
            <p:cNvSpPr>
              <a:spLocks noChangeShapeType="1"/>
            </p:cNvSpPr>
            <p:nvPr/>
          </p:nvSpPr>
          <p:spPr bwMode="auto">
            <a:xfrm flipV="1">
              <a:off x="4808" y="2636"/>
              <a:ext cx="20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05" name="Rectangle 25"/>
            <p:cNvSpPr>
              <a:spLocks noChangeArrowheads="1"/>
            </p:cNvSpPr>
            <p:nvPr/>
          </p:nvSpPr>
          <p:spPr bwMode="auto">
            <a:xfrm>
              <a:off x="5012" y="2467"/>
              <a:ext cx="370" cy="321"/>
            </a:xfrm>
            <a:prstGeom prst="rect">
              <a:avLst/>
            </a:prstGeom>
            <a:solidFill>
              <a:srgbClr val="EBEB5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/>
                <a:t>Rx</a:t>
              </a:r>
            </a:p>
          </p:txBody>
        </p:sp>
      </p:grp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Week 2</a:t>
            </a:r>
            <a:r>
              <a:rPr lang="en-US" sz="4000" dirty="0" smtClean="0"/>
              <a:t> </a:t>
            </a:r>
            <a:r>
              <a:rPr lang="en-US" sz="2400" dirty="0"/>
              <a:t>/ Channel </a:t>
            </a:r>
            <a:r>
              <a:rPr lang="en-US" sz="2400" dirty="0" smtClean="0"/>
              <a:t>Modeling </a:t>
            </a:r>
            <a:r>
              <a:rPr lang="en-US" sz="2400" dirty="0"/>
              <a:t>&amp; Evaluation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0" y="2673350"/>
            <a:ext cx="9144000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lvl="1" algn="l">
              <a:lnSpc>
                <a:spcPct val="90000"/>
              </a:lnSpc>
              <a:buSzPct val="100000"/>
              <a:defRPr/>
            </a:pPr>
            <a:endParaRPr lang="en-US" b="0" dirty="0"/>
          </a:p>
          <a:p>
            <a:pPr lvl="1" algn="l">
              <a:lnSpc>
                <a:spcPct val="90000"/>
              </a:lnSpc>
              <a:buSzPct val="100000"/>
              <a:defRPr/>
            </a:pPr>
            <a:endParaRPr lang="en-US" sz="2000" b="0" dirty="0"/>
          </a:p>
          <a:p>
            <a:pPr lvl="1" algn="l">
              <a:lnSpc>
                <a:spcPct val="90000"/>
              </a:lnSpc>
              <a:buSzPct val="100000"/>
              <a:defRPr/>
            </a:pPr>
            <a:endParaRPr lang="en-US" sz="2000" b="0" dirty="0"/>
          </a:p>
          <a:p>
            <a:pPr lvl="1" algn="l">
              <a:lnSpc>
                <a:spcPct val="90000"/>
              </a:lnSpc>
              <a:buSzPct val="100000"/>
              <a:buFontTx/>
              <a:buChar char="–"/>
              <a:defRPr/>
            </a:pPr>
            <a:r>
              <a:rPr lang="en-US" sz="2000" b="0" dirty="0"/>
              <a:t> First there is a </a:t>
            </a:r>
            <a:r>
              <a:rPr lang="en-US" sz="2000" b="0" u="sng" dirty="0"/>
              <a:t>dead time</a:t>
            </a:r>
          </a:p>
          <a:p>
            <a:pPr lvl="1" algn="l">
              <a:buSzPct val="100000"/>
              <a:buFontTx/>
              <a:buChar char="–"/>
              <a:defRPr/>
            </a:pPr>
            <a:r>
              <a:rPr lang="en-US" sz="2000" b="0" dirty="0"/>
              <a:t> Then come the </a:t>
            </a:r>
            <a:r>
              <a:rPr lang="en-US" sz="2000" b="0" u="sng" dirty="0"/>
              <a:t>direct path</a:t>
            </a:r>
            <a:r>
              <a:rPr lang="en-US" sz="2000" b="0" dirty="0"/>
              <a:t> impulse </a:t>
            </a:r>
          </a:p>
          <a:p>
            <a:pPr lvl="1" algn="l">
              <a:buSzPct val="100000"/>
              <a:defRPr/>
            </a:pPr>
            <a:r>
              <a:rPr lang="en-US" sz="2000" b="0" dirty="0"/>
              <a:t>   and some </a:t>
            </a:r>
            <a:r>
              <a:rPr lang="en-US" sz="2000" b="0" u="sng" dirty="0"/>
              <a:t>early reflections</a:t>
            </a:r>
            <a:r>
              <a:rPr lang="en-US" sz="2000" b="0" dirty="0"/>
              <a:t>, which </a:t>
            </a:r>
          </a:p>
          <a:p>
            <a:pPr lvl="1" algn="l">
              <a:buSzPct val="100000"/>
              <a:defRPr/>
            </a:pPr>
            <a:r>
              <a:rPr lang="en-US" sz="2000" b="0" dirty="0"/>
              <a:t>   depend on the geometry of the room</a:t>
            </a:r>
          </a:p>
          <a:p>
            <a:pPr lvl="1" algn="l">
              <a:buSzPct val="100000"/>
              <a:buFontTx/>
              <a:buChar char="–"/>
              <a:defRPr/>
            </a:pPr>
            <a:r>
              <a:rPr lang="en-US" sz="2000" b="0" dirty="0"/>
              <a:t> Finally there is an exponentially decaying tail called </a:t>
            </a:r>
            <a:r>
              <a:rPr lang="en-US" sz="2000" b="0" u="sng" dirty="0"/>
              <a:t>reverberation</a:t>
            </a:r>
            <a:r>
              <a:rPr lang="en-US" sz="2000" b="0" dirty="0"/>
              <a:t>,   </a:t>
            </a:r>
          </a:p>
          <a:p>
            <a:pPr lvl="1" algn="l">
              <a:buSzPct val="100000"/>
              <a:defRPr/>
            </a:pPr>
            <a:r>
              <a:rPr lang="en-US" sz="2000" b="0" dirty="0"/>
              <a:t>   corresponding to multiple reflections on walls, objects,... 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287338" y="1233488"/>
            <a:ext cx="84931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en-US" u="sng"/>
              <a:t>Acoustic channel</a:t>
            </a:r>
            <a:r>
              <a:rPr lang="en-US"/>
              <a:t> (`room acoustics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):</a:t>
            </a:r>
          </a:p>
          <a:p>
            <a:pPr algn="l">
              <a:defRPr/>
            </a:pPr>
            <a:r>
              <a:rPr lang="en-US" sz="2000" b="0"/>
              <a:t>Acoustic path between loudspeaker and microphone is represented by the</a:t>
            </a:r>
            <a:r>
              <a:rPr lang="en-US" sz="2000"/>
              <a:t> </a:t>
            </a:r>
            <a:r>
              <a:rPr lang="en-US" sz="2000" u="sng"/>
              <a:t>acoustic impulse response</a:t>
            </a:r>
            <a:r>
              <a:rPr lang="en-US" sz="2000"/>
              <a:t> </a:t>
            </a:r>
            <a:r>
              <a:rPr lang="en-US" sz="1800" b="0"/>
              <a:t>(which can be recorded/measured)</a:t>
            </a:r>
            <a:endParaRPr lang="en-GB" sz="1800" b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Week 2</a:t>
            </a:r>
            <a:r>
              <a:rPr lang="en-US" sz="4000" dirty="0" smtClean="0"/>
              <a:t> </a:t>
            </a:r>
            <a:r>
              <a:rPr lang="en-US" sz="2400" dirty="0"/>
              <a:t>/ Channel </a:t>
            </a:r>
            <a:r>
              <a:rPr lang="en-US" sz="2400" dirty="0" smtClean="0"/>
              <a:t>Modeling </a:t>
            </a:r>
            <a:r>
              <a:rPr lang="en-US" sz="2400" dirty="0"/>
              <a:t>&amp; Evaluation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57450"/>
            <a:ext cx="3960812" cy="2663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304925"/>
            <a:ext cx="8704262" cy="4756150"/>
          </a:xfrm>
        </p:spPr>
        <p:txBody>
          <a:bodyPr/>
          <a:lstStyle/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2400" dirty="0"/>
              <a:t>Complete transmission channel will be modeled by a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2400" dirty="0"/>
              <a:t>discrete-time (FIR </a:t>
            </a:r>
            <a:r>
              <a:rPr lang="en-US" sz="1600" dirty="0"/>
              <a:t>`finite impulse response</a:t>
            </a:r>
            <a:r>
              <a:rPr lang="ja-JP" altLang="en-US" sz="1600" dirty="0">
                <a:latin typeface="Arial"/>
              </a:rPr>
              <a:t>’</a:t>
            </a:r>
            <a:r>
              <a:rPr lang="en-US" sz="2400" dirty="0"/>
              <a:t>) transfer function </a:t>
            </a:r>
            <a:r>
              <a:rPr lang="en-US" dirty="0"/>
              <a:t>  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/>
          </a:p>
          <a:p>
            <a:pPr lvl="1">
              <a:lnSpc>
                <a:spcPct val="85000"/>
              </a:lnSpc>
              <a:defRPr/>
            </a:pPr>
            <a:r>
              <a:rPr lang="en-US" sz="2000" dirty="0"/>
              <a:t>Pragmatic &amp; good-enough approximation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000" dirty="0"/>
              <a:t>Model order L</a:t>
            </a:r>
            <a:r>
              <a:rPr lang="en-US" sz="2000" dirty="0" smtClean="0"/>
              <a:t> </a:t>
            </a:r>
            <a:r>
              <a:rPr lang="en-US" sz="2000" dirty="0"/>
              <a:t>depends on sampling rate (e.g. L</a:t>
            </a:r>
            <a:r>
              <a:rPr lang="en-US" sz="2000" dirty="0" smtClean="0"/>
              <a:t>=</a:t>
            </a:r>
            <a:r>
              <a:rPr lang="en-US" sz="2000" dirty="0"/>
              <a:t>100…1000…) </a:t>
            </a:r>
          </a:p>
          <a:p>
            <a:pPr lvl="1">
              <a:lnSpc>
                <a:spcPct val="85000"/>
              </a:lnSpc>
              <a:defRPr/>
            </a:pPr>
            <a:endParaRPr lang="en-US" sz="2000" dirty="0"/>
          </a:p>
          <a:p>
            <a:pPr lvl="1">
              <a:lnSpc>
                <a:spcPct val="85000"/>
              </a:lnSpc>
              <a:defRPr/>
            </a:pPr>
            <a:endParaRPr lang="en-US" sz="2000" dirty="0"/>
          </a:p>
          <a:p>
            <a:pPr lvl="1">
              <a:lnSpc>
                <a:spcPct val="85000"/>
              </a:lnSpc>
              <a:defRPr/>
            </a:pPr>
            <a:endParaRPr lang="en-US" sz="2000" dirty="0"/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2000" dirty="0"/>
          </a:p>
          <a:p>
            <a:pPr>
              <a:buFontTx/>
              <a:buNone/>
              <a:defRPr/>
            </a:pPr>
            <a:endParaRPr lang="en-US" sz="2000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102423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Week 2</a:t>
            </a:r>
            <a:r>
              <a:rPr lang="en-US" sz="4000" dirty="0" smtClean="0"/>
              <a:t> </a:t>
            </a:r>
            <a:r>
              <a:rPr lang="en-US" sz="2400" dirty="0"/>
              <a:t>/ Channel </a:t>
            </a:r>
            <a:r>
              <a:rPr lang="en-US" sz="2400" dirty="0" smtClean="0"/>
              <a:t>Modeling </a:t>
            </a:r>
            <a:r>
              <a:rPr lang="en-US" sz="2400" dirty="0"/>
              <a:t>&amp; Evaluation</a:t>
            </a:r>
          </a:p>
        </p:txBody>
      </p:sp>
      <p:grpSp>
        <p:nvGrpSpPr>
          <p:cNvPr id="19459" name="Group 1"/>
          <p:cNvGrpSpPr>
            <a:grpSpLocks/>
          </p:cNvGrpSpPr>
          <p:nvPr/>
        </p:nvGrpSpPr>
        <p:grpSpPr bwMode="auto">
          <a:xfrm>
            <a:off x="431800" y="3681413"/>
            <a:ext cx="7723188" cy="2482850"/>
            <a:chOff x="712788" y="3213100"/>
            <a:chExt cx="7831137" cy="2771775"/>
          </a:xfrm>
        </p:grpSpPr>
        <p:sp>
          <p:nvSpPr>
            <p:cNvPr id="102402" name="Rectangle 2"/>
            <p:cNvSpPr>
              <a:spLocks noChangeArrowheads="1"/>
            </p:cNvSpPr>
            <p:nvPr/>
          </p:nvSpPr>
          <p:spPr bwMode="auto">
            <a:xfrm>
              <a:off x="1691479" y="3213100"/>
              <a:ext cx="5833513" cy="2771775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9463" name="Picture 5" descr="MCj0424762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000" y="3616847"/>
              <a:ext cx="1295400" cy="1727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6" descr="MCj0230325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5" y="3451424"/>
              <a:ext cx="1490662" cy="1326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07" name="Rectangle 7"/>
            <p:cNvSpPr>
              <a:spLocks noChangeArrowheads="1"/>
            </p:cNvSpPr>
            <p:nvPr/>
          </p:nvSpPr>
          <p:spPr bwMode="auto">
            <a:xfrm>
              <a:off x="2953475" y="3283989"/>
              <a:ext cx="3190403" cy="2557334"/>
            </a:xfrm>
            <a:prstGeom prst="rect">
              <a:avLst/>
            </a:prstGeom>
            <a:solidFill>
              <a:srgbClr val="EBEB5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08" name="Freeform 8"/>
            <p:cNvSpPr>
              <a:spLocks/>
            </p:cNvSpPr>
            <p:nvPr/>
          </p:nvSpPr>
          <p:spPr bwMode="auto">
            <a:xfrm>
              <a:off x="2898746" y="4214412"/>
              <a:ext cx="301012" cy="599015"/>
            </a:xfrm>
            <a:custGeom>
              <a:avLst/>
              <a:gdLst>
                <a:gd name="T0" fmla="*/ 0 w 205"/>
                <a:gd name="T1" fmla="*/ 294 h 294"/>
                <a:gd name="T2" fmla="*/ 137 w 205"/>
                <a:gd name="T3" fmla="*/ 204 h 294"/>
                <a:gd name="T4" fmla="*/ 69 w 205"/>
                <a:gd name="T5" fmla="*/ 68 h 294"/>
                <a:gd name="T6" fmla="*/ 205 w 205"/>
                <a:gd name="T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294">
                  <a:moveTo>
                    <a:pt x="0" y="294"/>
                  </a:moveTo>
                  <a:cubicBezTo>
                    <a:pt x="63" y="268"/>
                    <a:pt x="126" y="242"/>
                    <a:pt x="137" y="204"/>
                  </a:cubicBezTo>
                  <a:cubicBezTo>
                    <a:pt x="148" y="166"/>
                    <a:pt x="58" y="102"/>
                    <a:pt x="69" y="68"/>
                  </a:cubicBezTo>
                  <a:cubicBezTo>
                    <a:pt x="80" y="34"/>
                    <a:pt x="142" y="17"/>
                    <a:pt x="205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09" name="Rectangle 9"/>
            <p:cNvSpPr>
              <a:spLocks noChangeArrowheads="1"/>
            </p:cNvSpPr>
            <p:nvPr/>
          </p:nvSpPr>
          <p:spPr bwMode="auto">
            <a:xfrm>
              <a:off x="2037562" y="4639748"/>
              <a:ext cx="894987" cy="37925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/>
                <a:t>D-to-A</a:t>
              </a:r>
            </a:p>
          </p:txBody>
        </p:sp>
        <p:sp>
          <p:nvSpPr>
            <p:cNvPr id="102410" name="Rectangle 10"/>
            <p:cNvSpPr>
              <a:spLocks noChangeArrowheads="1"/>
            </p:cNvSpPr>
            <p:nvPr/>
          </p:nvSpPr>
          <p:spPr bwMode="auto">
            <a:xfrm>
              <a:off x="6156756" y="4632659"/>
              <a:ext cx="941669" cy="37925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/>
                <a:t>A-to-D</a:t>
              </a:r>
            </a:p>
          </p:txBody>
        </p:sp>
        <p:sp>
          <p:nvSpPr>
            <p:cNvPr id="102411" name="Text Box 11"/>
            <p:cNvSpPr txBox="1">
              <a:spLocks noChangeArrowheads="1"/>
            </p:cNvSpPr>
            <p:nvPr/>
          </p:nvSpPr>
          <p:spPr bwMode="auto">
            <a:xfrm>
              <a:off x="1978003" y="5123569"/>
              <a:ext cx="1051127" cy="508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75000"/>
                </a:lnSpc>
                <a:defRPr/>
              </a:pPr>
              <a:r>
                <a:rPr lang="en-US" sz="1600"/>
                <a:t>+filtering</a:t>
              </a:r>
            </a:p>
            <a:p>
              <a:pPr algn="l">
                <a:lnSpc>
                  <a:spcPct val="75000"/>
                </a:lnSpc>
                <a:defRPr/>
              </a:pPr>
              <a:r>
                <a:rPr lang="en-US" sz="1600"/>
                <a:t>+amplif.</a:t>
              </a:r>
            </a:p>
          </p:txBody>
        </p:sp>
        <p:sp>
          <p:nvSpPr>
            <p:cNvPr id="102412" name="Text Box 12"/>
            <p:cNvSpPr txBox="1">
              <a:spLocks noChangeArrowheads="1"/>
            </p:cNvSpPr>
            <p:nvPr/>
          </p:nvSpPr>
          <p:spPr bwMode="auto">
            <a:xfrm>
              <a:off x="6177682" y="5157241"/>
              <a:ext cx="1049517" cy="508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75000"/>
                </a:lnSpc>
                <a:defRPr/>
              </a:pPr>
              <a:r>
                <a:rPr lang="en-US" sz="1600"/>
                <a:t>+filtering</a:t>
              </a:r>
            </a:p>
            <a:p>
              <a:pPr algn="l">
                <a:lnSpc>
                  <a:spcPct val="75000"/>
                </a:lnSpc>
                <a:defRPr/>
              </a:pPr>
              <a:r>
                <a:rPr lang="en-US" sz="1600"/>
                <a:t>+…</a:t>
              </a:r>
            </a:p>
          </p:txBody>
        </p:sp>
        <p:sp>
          <p:nvSpPr>
            <p:cNvPr id="102413" name="Line 13"/>
            <p:cNvSpPr>
              <a:spLocks noChangeShapeType="1"/>
            </p:cNvSpPr>
            <p:nvPr/>
          </p:nvSpPr>
          <p:spPr bwMode="auto">
            <a:xfrm flipV="1">
              <a:off x="1763915" y="4879001"/>
              <a:ext cx="32676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14" name="Line 14"/>
            <p:cNvSpPr>
              <a:spLocks noChangeShapeType="1"/>
            </p:cNvSpPr>
            <p:nvPr/>
          </p:nvSpPr>
          <p:spPr bwMode="auto">
            <a:xfrm flipV="1">
              <a:off x="7093595" y="4811656"/>
              <a:ext cx="32676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15" name="Oval 15"/>
            <p:cNvSpPr>
              <a:spLocks noChangeArrowheads="1"/>
            </p:cNvSpPr>
            <p:nvPr/>
          </p:nvSpPr>
          <p:spPr bwMode="auto">
            <a:xfrm>
              <a:off x="1583630" y="4781527"/>
              <a:ext cx="181894" cy="2020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16" name="Oval 16"/>
            <p:cNvSpPr>
              <a:spLocks noChangeArrowheads="1"/>
            </p:cNvSpPr>
            <p:nvPr/>
          </p:nvSpPr>
          <p:spPr bwMode="auto">
            <a:xfrm>
              <a:off x="7417143" y="4680510"/>
              <a:ext cx="215698" cy="2303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19" name="Line 19"/>
            <p:cNvSpPr>
              <a:spLocks noChangeShapeType="1"/>
            </p:cNvSpPr>
            <p:nvPr/>
          </p:nvSpPr>
          <p:spPr bwMode="auto">
            <a:xfrm flipV="1">
              <a:off x="1258473" y="4879001"/>
              <a:ext cx="32676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20" name="Rectangle 20"/>
            <p:cNvSpPr>
              <a:spLocks noChangeArrowheads="1"/>
            </p:cNvSpPr>
            <p:nvPr/>
          </p:nvSpPr>
          <p:spPr bwMode="auto">
            <a:xfrm>
              <a:off x="712788" y="4622026"/>
              <a:ext cx="552124" cy="469643"/>
            </a:xfrm>
            <a:prstGeom prst="rect">
              <a:avLst/>
            </a:prstGeom>
            <a:solidFill>
              <a:srgbClr val="EBEB5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/>
                <a:t>Tx</a:t>
              </a:r>
            </a:p>
          </p:txBody>
        </p:sp>
        <p:sp>
          <p:nvSpPr>
            <p:cNvPr id="102421" name="Line 21"/>
            <p:cNvSpPr>
              <a:spLocks noChangeShapeType="1"/>
            </p:cNvSpPr>
            <p:nvPr/>
          </p:nvSpPr>
          <p:spPr bwMode="auto">
            <a:xfrm flipV="1">
              <a:off x="7632841" y="4811656"/>
              <a:ext cx="32676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22" name="Rectangle 22"/>
            <p:cNvSpPr>
              <a:spLocks noChangeArrowheads="1"/>
            </p:cNvSpPr>
            <p:nvPr/>
          </p:nvSpPr>
          <p:spPr bwMode="auto">
            <a:xfrm>
              <a:off x="7956388" y="4563543"/>
              <a:ext cx="587537" cy="469642"/>
            </a:xfrm>
            <a:prstGeom prst="rect">
              <a:avLst/>
            </a:prstGeom>
            <a:solidFill>
              <a:srgbClr val="EBEB5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/>
                <a:t>Rx</a:t>
              </a:r>
            </a:p>
          </p:txBody>
        </p:sp>
        <p:sp>
          <p:nvSpPr>
            <p:cNvPr id="102424" name="Text Box 24"/>
            <p:cNvSpPr txBox="1">
              <a:spLocks noChangeArrowheads="1"/>
            </p:cNvSpPr>
            <p:nvPr/>
          </p:nvSpPr>
          <p:spPr bwMode="auto">
            <a:xfrm>
              <a:off x="1834742" y="3457668"/>
              <a:ext cx="5522842" cy="2247194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 w="12700">
              <a:solidFill>
                <a:srgbClr val="3F3E08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9600" dirty="0"/>
                <a:t>H(z)</a:t>
              </a:r>
            </a:p>
            <a:p>
              <a:pPr>
                <a:defRPr/>
              </a:pPr>
              <a:endParaRPr lang="en-US" dirty="0"/>
            </a:p>
          </p:txBody>
        </p:sp>
      </p:grpSp>
      <p:graphicFrame>
        <p:nvGraphicFramePr>
          <p:cNvPr id="19460" name="Object 25"/>
          <p:cNvGraphicFramePr>
            <a:graphicFrameLocks noChangeAspect="1"/>
          </p:cNvGraphicFramePr>
          <p:nvPr/>
        </p:nvGraphicFramePr>
        <p:xfrm>
          <a:off x="1800225" y="2168525"/>
          <a:ext cx="54705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Equation" r:id="rId5" imgW="2235200" imgH="241300" progId="Equation.3">
                  <p:embed/>
                </p:oleObj>
              </mc:Choice>
              <mc:Fallback>
                <p:oleObj name="Equation" r:id="rId5" imgW="2235200" imgH="2413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2168525"/>
                        <a:ext cx="5470525" cy="612775"/>
                      </a:xfrm>
                      <a:prstGeom prst="rect">
                        <a:avLst/>
                      </a:prstGeom>
                      <a:solidFill>
                        <a:srgbClr val="EBEB5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Box 1"/>
          <p:cNvSpPr txBox="1">
            <a:spLocks noChangeArrowheads="1"/>
          </p:cNvSpPr>
          <p:nvPr/>
        </p:nvSpPr>
        <p:spPr bwMode="auto">
          <a:xfrm rot="-5400000">
            <a:off x="6473031" y="3718719"/>
            <a:ext cx="4316413" cy="701675"/>
          </a:xfrm>
          <a:prstGeom prst="rect">
            <a:avLst/>
          </a:prstGeom>
          <a:solidFill>
            <a:srgbClr val="800000">
              <a:alpha val="50195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PS: will use shorthand notation here, i.e.</a:t>
            </a:r>
          </a:p>
          <a:p>
            <a:r>
              <a:rPr lang="en-US" sz="1800" b="0"/>
              <a:t>h</a:t>
            </a:r>
            <a:r>
              <a:rPr lang="en-US" sz="1200" b="0"/>
              <a:t>k</a:t>
            </a:r>
            <a:r>
              <a:rPr lang="en-US" sz="1800" b="0"/>
              <a:t>, x</a:t>
            </a:r>
            <a:r>
              <a:rPr lang="en-US" sz="1200" b="0"/>
              <a:t>k</a:t>
            </a:r>
            <a:r>
              <a:rPr lang="en-US" sz="1800" b="0"/>
              <a:t>, y</a:t>
            </a:r>
            <a:r>
              <a:rPr lang="en-US" sz="1200" b="0"/>
              <a:t>k</a:t>
            </a:r>
            <a:r>
              <a:rPr lang="en-US" sz="1800" b="0"/>
              <a:t> , instead of h[k], x[k], y[k]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233488"/>
            <a:ext cx="8704263" cy="48275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/>
              <a:t>When a discrete-time </a:t>
            </a:r>
            <a:r>
              <a:rPr lang="en-US" sz="2400" b="0" dirty="0" smtClean="0"/>
              <a:t>(</a:t>
            </a:r>
            <a:r>
              <a:rPr lang="en-US" sz="2400" b="0" dirty="0" err="1" smtClean="0"/>
              <a:t>Tx</a:t>
            </a:r>
            <a:r>
              <a:rPr lang="en-US" sz="2400" b="0" dirty="0" smtClean="0"/>
              <a:t>) signal </a:t>
            </a:r>
            <a:r>
              <a:rPr lang="en-US" sz="2400" b="0" dirty="0" err="1" smtClean="0"/>
              <a:t>x</a:t>
            </a:r>
            <a:r>
              <a:rPr lang="en-US" sz="1400" b="0" dirty="0" err="1" smtClean="0"/>
              <a:t>k</a:t>
            </a:r>
            <a:r>
              <a:rPr lang="en-US" sz="2400" b="0" dirty="0" smtClean="0"/>
              <a:t> </a:t>
            </a:r>
            <a:r>
              <a:rPr lang="en-US" sz="2400" b="0" dirty="0"/>
              <a:t>is sent over a channel…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/>
              <a:t>..then channel output signal (=Rx input signal) </a:t>
            </a:r>
            <a:r>
              <a:rPr lang="en-US" sz="2400" b="0" dirty="0" err="1" smtClean="0"/>
              <a:t>y</a:t>
            </a:r>
            <a:r>
              <a:rPr lang="en-US" sz="1400" b="0" dirty="0" err="1" smtClean="0"/>
              <a:t>k</a:t>
            </a:r>
            <a:r>
              <a:rPr lang="en-US" sz="2400" b="0" dirty="0" smtClean="0"/>
              <a:t> </a:t>
            </a:r>
            <a:r>
              <a:rPr lang="en-US" sz="2400" b="0" dirty="0"/>
              <a:t>is</a:t>
            </a:r>
          </a:p>
          <a:p>
            <a:pPr lvl="1">
              <a:lnSpc>
                <a:spcPct val="85000"/>
              </a:lnSpc>
              <a:defRPr/>
            </a:pPr>
            <a:endParaRPr lang="en-US" sz="2000" dirty="0"/>
          </a:p>
          <a:p>
            <a:pPr lvl="1">
              <a:lnSpc>
                <a:spcPct val="85000"/>
              </a:lnSpc>
              <a:defRPr/>
            </a:pPr>
            <a:endParaRPr lang="en-US" sz="2000" dirty="0"/>
          </a:p>
          <a:p>
            <a:pPr lvl="1">
              <a:lnSpc>
                <a:spcPct val="85000"/>
              </a:lnSpc>
              <a:defRPr/>
            </a:pPr>
            <a:endParaRPr lang="en-US" sz="2000" dirty="0"/>
          </a:p>
          <a:p>
            <a:pPr lvl="1">
              <a:lnSpc>
                <a:spcPct val="85000"/>
              </a:lnSpc>
              <a:defRPr/>
            </a:pPr>
            <a:endParaRPr lang="en-US" sz="2000" dirty="0"/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2000" dirty="0"/>
          </a:p>
          <a:p>
            <a:pPr>
              <a:buFontTx/>
              <a:buNone/>
              <a:defRPr/>
            </a:pPr>
            <a:endParaRPr lang="en-US" sz="2000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</p:txBody>
      </p:sp>
      <p:graphicFrame>
        <p:nvGraphicFramePr>
          <p:cNvPr id="20482" name="Object 26"/>
          <p:cNvGraphicFramePr>
            <a:graphicFrameLocks noChangeAspect="1"/>
          </p:cNvGraphicFramePr>
          <p:nvPr/>
        </p:nvGraphicFramePr>
        <p:xfrm>
          <a:off x="692150" y="2740025"/>
          <a:ext cx="7989888" cy="310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" name="Equation" r:id="rId3" imgW="3403600" imgH="1752600" progId="Equation.3">
                  <p:embed/>
                </p:oleObj>
              </mc:Choice>
              <mc:Fallback>
                <p:oleObj name="Equation" r:id="rId3" imgW="3403600" imgH="1752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2740025"/>
                        <a:ext cx="7989888" cy="31035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rgbClr val="3F3E0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47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Week 2</a:t>
            </a:r>
            <a:r>
              <a:rPr lang="en-US" sz="4000" dirty="0" smtClean="0"/>
              <a:t> </a:t>
            </a:r>
            <a:r>
              <a:rPr lang="en-US" sz="2400" dirty="0"/>
              <a:t>/ Channel </a:t>
            </a:r>
            <a:r>
              <a:rPr lang="en-US" sz="2400" dirty="0" smtClean="0"/>
              <a:t>Modeling </a:t>
            </a:r>
            <a:r>
              <a:rPr lang="en-US" sz="2400" dirty="0"/>
              <a:t>&amp; Evaluation</a:t>
            </a:r>
          </a:p>
        </p:txBody>
      </p:sp>
      <p:graphicFrame>
        <p:nvGraphicFramePr>
          <p:cNvPr id="20484" name="Object 25"/>
          <p:cNvGraphicFramePr>
            <a:graphicFrameLocks noChangeAspect="1"/>
          </p:cNvGraphicFramePr>
          <p:nvPr/>
        </p:nvGraphicFramePr>
        <p:xfrm>
          <a:off x="1949450" y="1592263"/>
          <a:ext cx="52451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Equation" r:id="rId5" imgW="2235200" imgH="241300" progId="Equation.3">
                  <p:embed/>
                </p:oleObj>
              </mc:Choice>
              <mc:Fallback>
                <p:oleObj name="Equation" r:id="rId5" imgW="2235200" imgH="2413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1592263"/>
                        <a:ext cx="5245100" cy="5397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27"/>
          <p:cNvSpPr txBox="1">
            <a:spLocks noChangeArrowheads="1"/>
          </p:cNvSpPr>
          <p:nvPr/>
        </p:nvSpPr>
        <p:spPr bwMode="auto">
          <a:xfrm>
            <a:off x="3095625" y="5805488"/>
            <a:ext cx="2855913" cy="469900"/>
          </a:xfrm>
          <a:prstGeom prst="rect">
            <a:avLst/>
          </a:prstGeom>
          <a:solidFill>
            <a:srgbClr val="FFFF66">
              <a:alpha val="50195"/>
            </a:srgbClr>
          </a:solidFill>
          <a:ln w="12700">
            <a:solidFill>
              <a:srgbClr val="3F3E08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=`convolution</a:t>
            </a:r>
            <a:r>
              <a:rPr lang="ja-JP" altLang="en-US"/>
              <a:t>’</a:t>
            </a:r>
            <a:endParaRPr lang="en-US"/>
          </a:p>
        </p:txBody>
      </p: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2555875" y="2889250"/>
            <a:ext cx="539750" cy="792163"/>
            <a:chOff x="1610" y="1865"/>
            <a:chExt cx="340" cy="499"/>
          </a:xfrm>
        </p:grpSpPr>
        <p:sp>
          <p:nvSpPr>
            <p:cNvPr id="103452" name="Rectangle 28"/>
            <p:cNvSpPr>
              <a:spLocks noChangeArrowheads="1"/>
            </p:cNvSpPr>
            <p:nvPr/>
          </p:nvSpPr>
          <p:spPr bwMode="auto">
            <a:xfrm>
              <a:off x="1610" y="1865"/>
              <a:ext cx="340" cy="227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57" name="Rectangle 33"/>
            <p:cNvSpPr>
              <a:spLocks noChangeArrowheads="1"/>
            </p:cNvSpPr>
            <p:nvPr/>
          </p:nvSpPr>
          <p:spPr bwMode="auto">
            <a:xfrm>
              <a:off x="1610" y="2137"/>
              <a:ext cx="340" cy="22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487" name="Group 35"/>
          <p:cNvGrpSpPr>
            <a:grpSpLocks/>
          </p:cNvGrpSpPr>
          <p:nvPr/>
        </p:nvGrpSpPr>
        <p:grpSpPr bwMode="auto">
          <a:xfrm>
            <a:off x="4751388" y="3716338"/>
            <a:ext cx="539750" cy="792162"/>
            <a:chOff x="1610" y="1865"/>
            <a:chExt cx="340" cy="499"/>
          </a:xfrm>
        </p:grpSpPr>
        <p:sp>
          <p:nvSpPr>
            <p:cNvPr id="103460" name="Rectangle 36"/>
            <p:cNvSpPr>
              <a:spLocks noChangeArrowheads="1"/>
            </p:cNvSpPr>
            <p:nvPr/>
          </p:nvSpPr>
          <p:spPr bwMode="auto">
            <a:xfrm>
              <a:off x="1610" y="1865"/>
              <a:ext cx="340" cy="227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61" name="Rectangle 37"/>
            <p:cNvSpPr>
              <a:spLocks noChangeArrowheads="1"/>
            </p:cNvSpPr>
            <p:nvPr/>
          </p:nvSpPr>
          <p:spPr bwMode="auto">
            <a:xfrm>
              <a:off x="1610" y="2137"/>
              <a:ext cx="340" cy="22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488" name="Group 38"/>
          <p:cNvGrpSpPr>
            <a:grpSpLocks/>
          </p:cNvGrpSpPr>
          <p:nvPr/>
        </p:nvGrpSpPr>
        <p:grpSpPr bwMode="auto">
          <a:xfrm>
            <a:off x="3600450" y="3321050"/>
            <a:ext cx="539750" cy="792163"/>
            <a:chOff x="1610" y="1865"/>
            <a:chExt cx="340" cy="499"/>
          </a:xfrm>
        </p:grpSpPr>
        <p:sp>
          <p:nvSpPr>
            <p:cNvPr id="103463" name="Rectangle 39"/>
            <p:cNvSpPr>
              <a:spLocks noChangeArrowheads="1"/>
            </p:cNvSpPr>
            <p:nvPr/>
          </p:nvSpPr>
          <p:spPr bwMode="auto">
            <a:xfrm>
              <a:off x="1610" y="1865"/>
              <a:ext cx="340" cy="227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64" name="Rectangle 40"/>
            <p:cNvSpPr>
              <a:spLocks noChangeArrowheads="1"/>
            </p:cNvSpPr>
            <p:nvPr/>
          </p:nvSpPr>
          <p:spPr bwMode="auto">
            <a:xfrm>
              <a:off x="1610" y="2137"/>
              <a:ext cx="340" cy="22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1692275" y="3213100"/>
            <a:ext cx="5832475" cy="27717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052513"/>
            <a:ext cx="8704263" cy="4756150"/>
          </a:xfrm>
        </p:spPr>
        <p:txBody>
          <a:bodyPr/>
          <a:lstStyle/>
          <a:p>
            <a:pPr marL="533400" indent="-533400">
              <a:lnSpc>
                <a:spcPct val="85000"/>
              </a:lnSpc>
              <a:buFontTx/>
              <a:buNone/>
              <a:defRPr/>
            </a:pPr>
            <a:r>
              <a:rPr lang="en-US" sz="2400" dirty="0"/>
              <a:t>Can now run parameter estimation experiment: </a:t>
            </a:r>
          </a:p>
          <a:p>
            <a:pPr marL="914400" lvl="1" indent="-457200">
              <a:lnSpc>
                <a:spcPct val="85000"/>
              </a:lnSpc>
              <a:buFontTx/>
              <a:buAutoNum type="arabicPeriod"/>
              <a:defRPr/>
            </a:pPr>
            <a:r>
              <a:rPr lang="en-US" sz="2000" dirty="0"/>
              <a:t>Transmit </a:t>
            </a:r>
            <a:r>
              <a:rPr lang="en-US" sz="2000" dirty="0" smtClean="0">
                <a:latin typeface="Arial"/>
              </a:rPr>
              <a:t>your favorite</a:t>
            </a:r>
            <a:r>
              <a:rPr lang="en-US" sz="2000" dirty="0" smtClean="0"/>
              <a:t> </a:t>
            </a:r>
            <a:r>
              <a:rPr lang="en-US" sz="2000" dirty="0"/>
              <a:t>signal </a:t>
            </a:r>
            <a:r>
              <a:rPr lang="en-US" sz="2000" dirty="0" err="1" smtClean="0"/>
              <a:t>x</a:t>
            </a:r>
            <a:r>
              <a:rPr lang="en-US" sz="1400" dirty="0" err="1" smtClean="0"/>
              <a:t>k</a:t>
            </a:r>
            <a:endParaRPr lang="en-US" sz="2000" dirty="0"/>
          </a:p>
          <a:p>
            <a:pPr marL="914400" lvl="1" indent="-457200">
              <a:lnSpc>
                <a:spcPct val="85000"/>
              </a:lnSpc>
              <a:buFontTx/>
              <a:buAutoNum type="arabicPeriod"/>
              <a:defRPr/>
            </a:pPr>
            <a:r>
              <a:rPr lang="en-US" sz="2000" dirty="0"/>
              <a:t>Record corresponding  signal </a:t>
            </a:r>
            <a:r>
              <a:rPr lang="en-US" sz="2000" dirty="0" err="1" smtClean="0"/>
              <a:t>y</a:t>
            </a:r>
            <a:r>
              <a:rPr lang="en-US" sz="1400" dirty="0" err="1" smtClean="0"/>
              <a:t>k</a:t>
            </a:r>
            <a:endParaRPr lang="en-US" sz="2000" dirty="0"/>
          </a:p>
          <a:p>
            <a:pPr marL="914400" lvl="1" indent="-457200">
              <a:lnSpc>
                <a:spcPct val="85000"/>
              </a:lnSpc>
              <a:buFontTx/>
              <a:buAutoNum type="arabicPeriod"/>
              <a:defRPr/>
            </a:pPr>
            <a:endParaRPr lang="en-US" sz="2000" dirty="0"/>
          </a:p>
          <a:p>
            <a:pPr marL="914400" lvl="1" indent="-457200">
              <a:lnSpc>
                <a:spcPct val="85000"/>
              </a:lnSpc>
              <a:defRPr/>
            </a:pPr>
            <a:endParaRPr lang="en-US" sz="2000" dirty="0"/>
          </a:p>
          <a:p>
            <a:pPr marL="914400" lvl="1" indent="-457200">
              <a:lnSpc>
                <a:spcPct val="85000"/>
              </a:lnSpc>
              <a:defRPr/>
            </a:pPr>
            <a:endParaRPr lang="en-US" sz="2000" dirty="0"/>
          </a:p>
          <a:p>
            <a:pPr marL="914400" lvl="1" indent="-457200">
              <a:lnSpc>
                <a:spcPct val="85000"/>
              </a:lnSpc>
              <a:defRPr/>
            </a:pPr>
            <a:endParaRPr lang="en-US" sz="2000" dirty="0"/>
          </a:p>
          <a:p>
            <a:pPr marL="533400" indent="-533400">
              <a:lnSpc>
                <a:spcPct val="85000"/>
              </a:lnSpc>
              <a:buFontTx/>
              <a:buNone/>
              <a:defRPr/>
            </a:pPr>
            <a:endParaRPr lang="en-US" sz="2000" dirty="0"/>
          </a:p>
          <a:p>
            <a:pPr marL="533400" indent="-533400">
              <a:buFontTx/>
              <a:buNone/>
              <a:defRPr/>
            </a:pPr>
            <a:endParaRPr lang="en-US" sz="2000" dirty="0"/>
          </a:p>
          <a:p>
            <a:pPr marL="533400" indent="-533400">
              <a:buFontTx/>
              <a:buNone/>
              <a:defRPr/>
            </a:pPr>
            <a:endParaRPr lang="en-US" dirty="0"/>
          </a:p>
          <a:p>
            <a:pPr marL="533400" indent="-533400">
              <a:buFontTx/>
              <a:buNone/>
              <a:defRPr/>
            </a:pPr>
            <a:endParaRPr lang="en-US" dirty="0"/>
          </a:p>
          <a:p>
            <a:pPr marL="533400" indent="-533400">
              <a:buFontTx/>
              <a:buNone/>
              <a:defRPr/>
            </a:pPr>
            <a:endParaRPr lang="en-US" dirty="0"/>
          </a:p>
        </p:txBody>
      </p:sp>
      <p:pic>
        <p:nvPicPr>
          <p:cNvPr id="21507" name="Picture 5" descr="MCj042476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616325"/>
            <a:ext cx="12954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MCj023032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3451225"/>
            <a:ext cx="149066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2952750" y="3284538"/>
            <a:ext cx="3190875" cy="2557462"/>
          </a:xfrm>
          <a:prstGeom prst="rect">
            <a:avLst/>
          </a:prstGeom>
          <a:solidFill>
            <a:srgbClr val="EBEB5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6504" name="Freeform 8"/>
          <p:cNvSpPr>
            <a:spLocks/>
          </p:cNvSpPr>
          <p:nvPr/>
        </p:nvSpPr>
        <p:spPr bwMode="auto">
          <a:xfrm>
            <a:off x="2898775" y="4214813"/>
            <a:ext cx="301625" cy="598487"/>
          </a:xfrm>
          <a:custGeom>
            <a:avLst/>
            <a:gdLst>
              <a:gd name="T0" fmla="*/ 0 w 205"/>
              <a:gd name="T1" fmla="*/ 294 h 294"/>
              <a:gd name="T2" fmla="*/ 137 w 205"/>
              <a:gd name="T3" fmla="*/ 204 h 294"/>
              <a:gd name="T4" fmla="*/ 69 w 205"/>
              <a:gd name="T5" fmla="*/ 68 h 294"/>
              <a:gd name="T6" fmla="*/ 205 w 205"/>
              <a:gd name="T7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5" h="294">
                <a:moveTo>
                  <a:pt x="0" y="294"/>
                </a:moveTo>
                <a:cubicBezTo>
                  <a:pt x="63" y="268"/>
                  <a:pt x="126" y="242"/>
                  <a:pt x="137" y="204"/>
                </a:cubicBezTo>
                <a:cubicBezTo>
                  <a:pt x="148" y="166"/>
                  <a:pt x="58" y="102"/>
                  <a:pt x="69" y="68"/>
                </a:cubicBezTo>
                <a:cubicBezTo>
                  <a:pt x="80" y="34"/>
                  <a:pt x="142" y="17"/>
                  <a:pt x="205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2036763" y="4640263"/>
            <a:ext cx="895350" cy="3794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/>
              <a:t>D-to-A</a:t>
            </a:r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6156325" y="4632325"/>
            <a:ext cx="941388" cy="3794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/>
              <a:t>A-to-D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1978025" y="5122863"/>
            <a:ext cx="10509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75000"/>
              </a:lnSpc>
              <a:defRPr/>
            </a:pPr>
            <a:r>
              <a:rPr lang="en-US" sz="1600"/>
              <a:t>+filtering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1600"/>
              <a:t>+amplif.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6176963" y="5156200"/>
            <a:ext cx="105092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75000"/>
              </a:lnSpc>
              <a:defRPr/>
            </a:pPr>
            <a:r>
              <a:rPr lang="en-US" sz="1600"/>
              <a:t>+filtering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1600"/>
              <a:t>+…</a:t>
            </a:r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 flipV="1">
            <a:off x="1763713" y="4878388"/>
            <a:ext cx="327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 flipV="1">
            <a:off x="7092950" y="4811713"/>
            <a:ext cx="327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6511" name="Oval 15"/>
          <p:cNvSpPr>
            <a:spLocks noChangeArrowheads="1"/>
          </p:cNvSpPr>
          <p:nvPr/>
        </p:nvSpPr>
        <p:spPr bwMode="auto">
          <a:xfrm>
            <a:off x="1584325" y="4779963"/>
            <a:ext cx="180975" cy="1984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6512" name="Oval 16"/>
          <p:cNvSpPr>
            <a:spLocks noChangeArrowheads="1"/>
          </p:cNvSpPr>
          <p:nvPr/>
        </p:nvSpPr>
        <p:spPr bwMode="auto">
          <a:xfrm>
            <a:off x="7416800" y="4679950"/>
            <a:ext cx="215900" cy="2317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6515" name="Line 19"/>
          <p:cNvSpPr>
            <a:spLocks noChangeShapeType="1"/>
          </p:cNvSpPr>
          <p:nvPr/>
        </p:nvSpPr>
        <p:spPr bwMode="auto">
          <a:xfrm flipV="1">
            <a:off x="1258888" y="4878388"/>
            <a:ext cx="327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6516" name="Rectangle 20"/>
          <p:cNvSpPr>
            <a:spLocks noChangeArrowheads="1"/>
          </p:cNvSpPr>
          <p:nvPr/>
        </p:nvSpPr>
        <p:spPr bwMode="auto">
          <a:xfrm>
            <a:off x="712788" y="4622800"/>
            <a:ext cx="552450" cy="469900"/>
          </a:xfrm>
          <a:prstGeom prst="rect">
            <a:avLst/>
          </a:prstGeom>
          <a:solidFill>
            <a:srgbClr val="EBEB5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/>
              <a:t>Tx</a:t>
            </a:r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 flipV="1">
            <a:off x="7632700" y="4811713"/>
            <a:ext cx="327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6518" name="Rectangle 22"/>
          <p:cNvSpPr>
            <a:spLocks noChangeArrowheads="1"/>
          </p:cNvSpPr>
          <p:nvPr/>
        </p:nvSpPr>
        <p:spPr bwMode="auto">
          <a:xfrm>
            <a:off x="7956550" y="4564063"/>
            <a:ext cx="587375" cy="469900"/>
          </a:xfrm>
          <a:prstGeom prst="rect">
            <a:avLst/>
          </a:prstGeom>
          <a:solidFill>
            <a:srgbClr val="EBEB5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/>
              <a:t>Rx</a:t>
            </a:r>
          </a:p>
        </p:txBody>
      </p:sp>
      <p:sp>
        <p:nvSpPr>
          <p:cNvPr id="10651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Week 2</a:t>
            </a:r>
            <a:r>
              <a:rPr lang="en-US" sz="4000" dirty="0" smtClean="0"/>
              <a:t> </a:t>
            </a:r>
            <a:r>
              <a:rPr lang="en-US" sz="2400" dirty="0"/>
              <a:t>/ Channel </a:t>
            </a:r>
            <a:r>
              <a:rPr lang="en-US" sz="2400" dirty="0" smtClean="0"/>
              <a:t>Modeling </a:t>
            </a:r>
            <a:r>
              <a:rPr lang="en-US" sz="2400" dirty="0"/>
              <a:t>&amp; Evaluation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1835150" y="3608388"/>
            <a:ext cx="5581650" cy="2006600"/>
          </a:xfrm>
          <a:prstGeom prst="rect">
            <a:avLst/>
          </a:prstGeom>
          <a:solidFill>
            <a:srgbClr val="EBEB5F"/>
          </a:solidFill>
          <a:ln w="12700">
            <a:solidFill>
              <a:srgbClr val="3F3E08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9600"/>
              <a:t>H(z)</a:t>
            </a:r>
          </a:p>
          <a:p>
            <a:pPr>
              <a:defRPr/>
            </a:pPr>
            <a:endParaRPr lang="en-US"/>
          </a:p>
        </p:txBody>
      </p:sp>
      <p:pic>
        <p:nvPicPr>
          <p:cNvPr id="21525" name="Picture 27" descr="MPj043870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2197100" cy="14684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24" name="Line 28"/>
          <p:cNvSpPr>
            <a:spLocks noChangeShapeType="1"/>
          </p:cNvSpPr>
          <p:nvPr/>
        </p:nvSpPr>
        <p:spPr bwMode="auto">
          <a:xfrm>
            <a:off x="1511300" y="4149725"/>
            <a:ext cx="0" cy="6111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331640" y="3681028"/>
            <a:ext cx="379412" cy="3397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dirty="0" err="1"/>
              <a:t>x</a:t>
            </a:r>
            <a:r>
              <a:rPr lang="en-US" sz="1000" dirty="0" err="1"/>
              <a:t>k</a:t>
            </a:r>
            <a:endParaRPr lang="en-US" sz="1600" dirty="0"/>
          </a:p>
        </p:txBody>
      </p:sp>
      <p:sp>
        <p:nvSpPr>
          <p:cNvPr id="106527" name="Text Box 31"/>
          <p:cNvSpPr txBox="1">
            <a:spLocks noChangeArrowheads="1"/>
          </p:cNvSpPr>
          <p:nvPr/>
        </p:nvSpPr>
        <p:spPr bwMode="auto">
          <a:xfrm>
            <a:off x="7596336" y="3573016"/>
            <a:ext cx="392112" cy="3397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/>
              <a:t>y</a:t>
            </a:r>
            <a:r>
              <a:rPr lang="en-US" sz="1000"/>
              <a:t>k</a:t>
            </a:r>
            <a:endParaRPr lang="en-US" sz="1600" dirty="0"/>
          </a:p>
        </p:txBody>
      </p:sp>
      <p:sp>
        <p:nvSpPr>
          <p:cNvPr id="106528" name="Line 32"/>
          <p:cNvSpPr>
            <a:spLocks noChangeShapeType="1"/>
          </p:cNvSpPr>
          <p:nvPr/>
        </p:nvSpPr>
        <p:spPr bwMode="auto">
          <a:xfrm>
            <a:off x="7776356" y="3968750"/>
            <a:ext cx="0" cy="6111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21530" name="Picture 2" descr="Unknow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2384425"/>
            <a:ext cx="36353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233488"/>
            <a:ext cx="8704262" cy="4827587"/>
          </a:xfrm>
        </p:spPr>
        <p:txBody>
          <a:bodyPr/>
          <a:lstStyle/>
          <a:p>
            <a:pPr marL="914400" lvl="1" indent="-457200">
              <a:lnSpc>
                <a:spcPct val="85000"/>
              </a:lnSpc>
              <a:buFontTx/>
              <a:buNone/>
              <a:defRPr/>
            </a:pPr>
            <a:r>
              <a:rPr lang="en-US"/>
              <a:t>3.   Least squares estimation</a:t>
            </a:r>
            <a:r>
              <a:rPr lang="en-US" sz="2000"/>
              <a:t> </a:t>
            </a:r>
          </a:p>
          <a:p>
            <a:pPr marL="914400" lvl="1" indent="-457200">
              <a:lnSpc>
                <a:spcPct val="85000"/>
              </a:lnSpc>
              <a:buFontTx/>
              <a:buNone/>
              <a:defRPr/>
            </a:pPr>
            <a:r>
              <a:rPr lang="en-US" sz="2000"/>
              <a:t> </a:t>
            </a:r>
          </a:p>
          <a:p>
            <a:pPr marL="914400" lvl="1" indent="-457200">
              <a:lnSpc>
                <a:spcPct val="85000"/>
              </a:lnSpc>
              <a:defRPr/>
            </a:pPr>
            <a:endParaRPr lang="en-US" sz="2000"/>
          </a:p>
          <a:p>
            <a:pPr marL="914400" lvl="1" indent="-457200">
              <a:lnSpc>
                <a:spcPct val="85000"/>
              </a:lnSpc>
              <a:defRPr/>
            </a:pPr>
            <a:endParaRPr lang="en-US" sz="2000"/>
          </a:p>
          <a:p>
            <a:pPr marL="914400" lvl="1" indent="-457200">
              <a:lnSpc>
                <a:spcPct val="85000"/>
              </a:lnSpc>
              <a:defRPr/>
            </a:pPr>
            <a:endParaRPr lang="en-US" sz="2000"/>
          </a:p>
          <a:p>
            <a:pPr marL="914400" lvl="1" indent="-457200">
              <a:lnSpc>
                <a:spcPct val="85000"/>
              </a:lnSpc>
              <a:defRPr/>
            </a:pPr>
            <a:endParaRPr lang="en-US" sz="2000"/>
          </a:p>
          <a:p>
            <a:pPr marL="914400" lvl="1" indent="-457200">
              <a:lnSpc>
                <a:spcPct val="85000"/>
              </a:lnSpc>
              <a:defRPr/>
            </a:pPr>
            <a:endParaRPr lang="en-US" sz="2000"/>
          </a:p>
          <a:p>
            <a:pPr marL="533400" indent="-533400">
              <a:lnSpc>
                <a:spcPct val="85000"/>
              </a:lnSpc>
              <a:buFontTx/>
              <a:buNone/>
              <a:defRPr/>
            </a:pPr>
            <a:endParaRPr lang="en-US" sz="2000"/>
          </a:p>
          <a:p>
            <a:pPr marL="533400" indent="-533400">
              <a:buFontTx/>
              <a:buNone/>
              <a:defRPr/>
            </a:pPr>
            <a:endParaRPr lang="en-US" sz="2000"/>
          </a:p>
          <a:p>
            <a:pPr marL="533400" indent="-533400">
              <a:buFontTx/>
              <a:buNone/>
              <a:defRPr/>
            </a:pPr>
            <a:endParaRPr lang="en-US"/>
          </a:p>
          <a:p>
            <a:pPr marL="533400" indent="-533400">
              <a:buFontTx/>
              <a:buNone/>
              <a:defRPr/>
            </a:pPr>
            <a:endParaRPr lang="en-US"/>
          </a:p>
          <a:p>
            <a:pPr marL="533400" indent="-533400">
              <a:buFontTx/>
              <a:buNone/>
              <a:defRPr/>
            </a:pPr>
            <a:r>
              <a:rPr lang="en-US" sz="2000" b="0"/>
              <a:t>         (i.e. one line of Matlab code </a:t>
            </a:r>
            <a:r>
              <a:rPr lang="en-US" sz="2000" b="0">
                <a:sym typeface="Wingdings" charset="0"/>
              </a:rPr>
              <a:t>)</a:t>
            </a:r>
            <a:endParaRPr lang="en-US" sz="2000" b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60338" y="1927225"/>
          <a:ext cx="8593137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tion" r:id="rId3" imgW="4559300" imgH="1816100" progId="Equation.3">
                  <p:embed/>
                </p:oleObj>
              </mc:Choice>
              <mc:Fallback>
                <p:oleObj name="Equation" r:id="rId3" imgW="4559300" imgH="1816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1927225"/>
                        <a:ext cx="8593137" cy="31115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rgbClr val="3F3E0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Week 2 </a:t>
            </a:r>
            <a:r>
              <a:rPr lang="en-US" sz="2400" dirty="0"/>
              <a:t>/ Channel </a:t>
            </a:r>
            <a:r>
              <a:rPr lang="en-US" sz="2400" dirty="0" smtClean="0"/>
              <a:t>Modeling </a:t>
            </a:r>
            <a:r>
              <a:rPr lang="en-US" sz="2400" dirty="0"/>
              <a:t>&amp; Evaluation</a:t>
            </a:r>
          </a:p>
        </p:txBody>
      </p:sp>
      <p:pic>
        <p:nvPicPr>
          <p:cNvPr id="22532" name="Picture 1" descr="images-4.jpeg"/>
          <p:cNvPicPr>
            <a:picLocks noChangeAspect="1"/>
          </p:cNvPicPr>
          <p:nvPr/>
        </p:nvPicPr>
        <p:blipFill>
          <a:blip r:embed="rId5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28888"/>
            <a:ext cx="579755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84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2"/>
          <p:cNvSpPr txBox="1">
            <a:spLocks noChangeArrowheads="1"/>
          </p:cNvSpPr>
          <p:nvPr/>
        </p:nvSpPr>
        <p:spPr bwMode="auto">
          <a:xfrm rot="-5400000">
            <a:off x="7656513" y="4748212"/>
            <a:ext cx="269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Carl Friedrich Gauss</a:t>
            </a:r>
            <a:r>
              <a:rPr lang="en-US" sz="1200" b="0"/>
              <a:t> (1777 – 1855)</a:t>
            </a:r>
            <a:endParaRPr lang="en-US" sz="120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Chapter-3: Acoustic Modem Project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0463"/>
            <a:ext cx="8551863" cy="4897437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3200" dirty="0" smtClean="0">
                <a:cs typeface="+mn-cs"/>
              </a:rPr>
              <a:t>Introduction</a:t>
            </a:r>
          </a:p>
          <a:p>
            <a:pPr marL="457200" lvl="1" indent="0">
              <a:lnSpc>
                <a:spcPct val="95000"/>
              </a:lnSpc>
              <a:buFontTx/>
              <a:buNone/>
              <a:defRPr/>
            </a:pPr>
            <a:r>
              <a:rPr lang="en-US" sz="2800" dirty="0" smtClean="0">
                <a:cs typeface="+mn-cs"/>
              </a:rPr>
              <a:t>Overview &amp; Target</a:t>
            </a:r>
          </a:p>
          <a:p>
            <a:pPr>
              <a:lnSpc>
                <a:spcPct val="95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r>
              <a:rPr lang="en-US" sz="3200" dirty="0" smtClean="0">
                <a:cs typeface="+mn-cs"/>
              </a:rPr>
              <a:t>Work Plan</a:t>
            </a:r>
          </a:p>
          <a:p>
            <a:pPr lvl="1">
              <a:lnSpc>
                <a:spcPct val="95000"/>
              </a:lnSpc>
              <a:buFontTx/>
              <a:buNone/>
              <a:defRPr/>
            </a:pPr>
            <a:r>
              <a:rPr lang="en-US" sz="2800" dirty="0" smtClean="0"/>
              <a:t>Week-1</a:t>
            </a:r>
          </a:p>
          <a:p>
            <a:pPr lvl="1">
              <a:lnSpc>
                <a:spcPct val="95000"/>
              </a:lnSpc>
              <a:buFontTx/>
              <a:buNone/>
              <a:defRPr/>
            </a:pPr>
            <a:r>
              <a:rPr lang="en-US" sz="2800" dirty="0" smtClean="0"/>
              <a:t>Week-2: Channel modeling &amp; evaluation</a:t>
            </a:r>
          </a:p>
          <a:p>
            <a:pPr lvl="1">
              <a:lnSpc>
                <a:spcPct val="95000"/>
              </a:lnSpc>
              <a:buFontTx/>
              <a:buNone/>
              <a:defRPr/>
            </a:pPr>
            <a:r>
              <a:rPr lang="en-US" sz="2800" dirty="0" smtClean="0"/>
              <a:t>Week 3-4: OFDM modulation </a:t>
            </a:r>
          </a:p>
          <a:p>
            <a:pPr lvl="1">
              <a:lnSpc>
                <a:spcPct val="95000"/>
              </a:lnSpc>
              <a:buFontTx/>
              <a:buNone/>
              <a:defRPr/>
            </a:pPr>
            <a:r>
              <a:rPr lang="en-US" sz="2800" dirty="0" smtClean="0"/>
              <a:t>Week 5-6</a:t>
            </a:r>
          </a:p>
          <a:p>
            <a:pPr lvl="1">
              <a:lnSpc>
                <a:spcPct val="95000"/>
              </a:lnSpc>
              <a:buFontTx/>
              <a:buNone/>
              <a:defRPr/>
            </a:pPr>
            <a:r>
              <a:rPr lang="en-US" sz="2800" dirty="0" smtClean="0"/>
              <a:t>Week 7-8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533400" y="53340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4" name="Picture 1" descr="introduction-thai-food.jpg"/>
          <p:cNvSpPr>
            <a:spLocks noChangeAspect="1"/>
          </p:cNvSpPr>
          <p:nvPr/>
        </p:nvSpPr>
        <p:spPr bwMode="auto">
          <a:xfrm>
            <a:off x="5472113" y="1052513"/>
            <a:ext cx="3449637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5" name="Picture 1" descr="introduction-thai-food.jpg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052513"/>
            <a:ext cx="3449638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95-3510XclaudeXshannonXolderXphoto"/>
          <p:cNvPicPr>
            <a:picLocks noChangeAspect="1" noChangeArrowheads="1"/>
          </p:cNvPicPr>
          <p:nvPr/>
        </p:nvPicPr>
        <p:blipFill>
          <a:blip r:embed="rId3">
            <a:lum bright="50000" contrast="-68000"/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188913"/>
            <a:ext cx="4368800" cy="651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Week 2</a:t>
            </a:r>
            <a:r>
              <a:rPr lang="en-US" sz="4400" dirty="0" smtClean="0"/>
              <a:t> </a:t>
            </a:r>
            <a:r>
              <a:rPr lang="en-US" sz="2400" dirty="0"/>
              <a:t>/ Channel </a:t>
            </a:r>
            <a:r>
              <a:rPr lang="en-US" sz="2400" dirty="0" smtClean="0"/>
              <a:t>Modeling </a:t>
            </a:r>
            <a:r>
              <a:rPr lang="en-US" sz="2400" dirty="0"/>
              <a:t>&amp; Evaluation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89025"/>
            <a:ext cx="8704262" cy="49720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/>
              <a:t>Estimated transmission channel can then be analysed…</a:t>
            </a:r>
          </a:p>
          <a:p>
            <a:pPr>
              <a:defRPr/>
            </a:pPr>
            <a:endParaRPr lang="en-US" sz="2000" b="0"/>
          </a:p>
          <a:p>
            <a:pPr>
              <a:defRPr/>
            </a:pPr>
            <a:r>
              <a:rPr lang="en-US" sz="2400" b="0"/>
              <a:t>Frequency response</a:t>
            </a:r>
          </a:p>
          <a:p>
            <a:pPr>
              <a:buFontTx/>
              <a:buNone/>
              <a:defRPr/>
            </a:pPr>
            <a:endParaRPr lang="en-US" sz="2400" b="0"/>
          </a:p>
          <a:p>
            <a:pPr>
              <a:defRPr/>
            </a:pPr>
            <a:r>
              <a:rPr lang="en-US" sz="2400" b="0"/>
              <a:t>Information theoretic capacity</a:t>
            </a:r>
          </a:p>
          <a:p>
            <a:pPr>
              <a:buFontTx/>
              <a:buNone/>
              <a:defRPr/>
            </a:pPr>
            <a:endParaRPr lang="en-US" sz="2400" b="0"/>
          </a:p>
          <a:p>
            <a:pPr>
              <a:buFontTx/>
              <a:buNone/>
              <a:defRPr/>
            </a:pPr>
            <a:r>
              <a:rPr lang="en-US" sz="2000"/>
              <a:t> </a:t>
            </a:r>
          </a:p>
          <a:p>
            <a:pPr>
              <a:buFontTx/>
              <a:buNone/>
              <a:defRPr/>
            </a:pPr>
            <a:endParaRPr lang="en-US" sz="2000"/>
          </a:p>
          <a:p>
            <a:pPr>
              <a:buFontTx/>
              <a:buNone/>
              <a:defRPr/>
            </a:pPr>
            <a:endParaRPr lang="en-US" sz="2000"/>
          </a:p>
          <a:p>
            <a:pPr>
              <a:buFontTx/>
              <a:buNone/>
              <a:defRPr/>
            </a:pPr>
            <a:r>
              <a:rPr lang="en-US"/>
              <a:t>     </a:t>
            </a:r>
            <a:r>
              <a:rPr lang="en-US" sz="1800" b="0"/>
              <a:t>ps: noise spectrum?</a:t>
            </a:r>
          </a:p>
          <a:p>
            <a:pPr>
              <a:buFontTx/>
              <a:buNone/>
              <a:defRPr/>
            </a:pPr>
            <a:endParaRPr lang="en-US" sz="1800" b="0"/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895850" y="6273800"/>
            <a:ext cx="304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 b="0"/>
              <a:t>Claude Shannon 1916-2001</a:t>
            </a:r>
          </a:p>
        </p:txBody>
      </p:sp>
      <p:graphicFrame>
        <p:nvGraphicFramePr>
          <p:cNvPr id="23557" name="Object 6"/>
          <p:cNvGraphicFramePr>
            <a:graphicFrameLocks noChangeAspect="1"/>
          </p:cNvGraphicFramePr>
          <p:nvPr/>
        </p:nvGraphicFramePr>
        <p:xfrm>
          <a:off x="863600" y="3681413"/>
          <a:ext cx="5405438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Equation" r:id="rId4" imgW="2094591" imgH="495085" progId="Equation.3">
                  <p:embed/>
                </p:oleObj>
              </mc:Choice>
              <mc:Fallback>
                <p:oleObj name="Equation" r:id="rId4" imgW="2094591" imgH="49508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3681413"/>
                        <a:ext cx="5405438" cy="1160462"/>
                      </a:xfrm>
                      <a:prstGeom prst="rect">
                        <a:avLst/>
                      </a:prstGeom>
                      <a:solidFill>
                        <a:srgbClr val="EBEB5F"/>
                      </a:solidFill>
                      <a:ln w="9525">
                        <a:solidFill>
                          <a:srgbClr val="3F3E08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Week 3-4 </a:t>
            </a:r>
            <a:r>
              <a:rPr lang="en-US" sz="2400" dirty="0"/>
              <a:t>/ </a:t>
            </a:r>
            <a:r>
              <a:rPr lang="en-US" sz="2400" dirty="0" smtClean="0"/>
              <a:t>OFDM </a:t>
            </a:r>
            <a:r>
              <a:rPr lang="en-US" sz="2400" dirty="0"/>
              <a:t>modulation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990600"/>
            <a:ext cx="8704262" cy="50704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OFDM </a:t>
            </a:r>
            <a:r>
              <a:rPr lang="en-US" sz="2400" dirty="0"/>
              <a:t>– Orthogonal Frequency Division Multiplexing</a:t>
            </a:r>
            <a:r>
              <a:rPr lang="en-US" dirty="0"/>
              <a:t> </a:t>
            </a:r>
          </a:p>
          <a:p>
            <a:pPr>
              <a:buNone/>
              <a:defRPr/>
            </a:pPr>
            <a:r>
              <a:rPr lang="en-US" sz="1600" b="0" dirty="0" smtClean="0"/>
              <a:t>a.k.a.</a:t>
            </a:r>
          </a:p>
          <a:p>
            <a:pPr>
              <a:buNone/>
              <a:defRPr/>
            </a:pPr>
            <a:r>
              <a:rPr lang="en-US" dirty="0" smtClean="0"/>
              <a:t>DMT </a:t>
            </a:r>
            <a:r>
              <a:rPr lang="en-US" dirty="0"/>
              <a:t>– </a:t>
            </a:r>
            <a:r>
              <a:rPr lang="en-US" sz="2400" dirty="0"/>
              <a:t>Discrete </a:t>
            </a:r>
            <a:r>
              <a:rPr lang="en-US" sz="2400" dirty="0" err="1"/>
              <a:t>Multitone</a:t>
            </a:r>
            <a:r>
              <a:rPr lang="en-US" sz="2400" dirty="0"/>
              <a:t> Modulation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sz="2000" b="0" dirty="0"/>
              <a:t>Basic idea is to (QAM-)modulate (many) different carriers with low-rate bit </a:t>
            </a:r>
          </a:p>
          <a:p>
            <a:pPr>
              <a:buFontTx/>
              <a:buNone/>
              <a:defRPr/>
            </a:pPr>
            <a:r>
              <a:rPr lang="en-US" sz="2000" b="0" dirty="0"/>
              <a:t>streams. The modulated carriers are summed and then transmitted. </a:t>
            </a:r>
          </a:p>
          <a:p>
            <a:pPr>
              <a:buFontTx/>
              <a:buNone/>
              <a:defRPr/>
            </a:pPr>
            <a:r>
              <a:rPr lang="en-US" sz="2000" b="0" dirty="0"/>
              <a:t>A high-rate bit stream is thus carried by dividing it into hundreds </a:t>
            </a:r>
          </a:p>
          <a:p>
            <a:pPr>
              <a:buFontTx/>
              <a:buNone/>
              <a:defRPr/>
            </a:pPr>
            <a:r>
              <a:rPr lang="en-US" sz="2000" b="0" dirty="0"/>
              <a:t>of low-rate streams. </a:t>
            </a:r>
          </a:p>
          <a:p>
            <a:pPr>
              <a:buFontTx/>
              <a:buNone/>
              <a:defRPr/>
            </a:pPr>
            <a:r>
              <a:rPr lang="en-US" sz="2000" b="0" dirty="0"/>
              <a:t>Modulation/demodulation is performed by FFT/IFFT (see below) 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sz="2400" dirty="0"/>
              <a:t>Now </a:t>
            </a:r>
            <a:r>
              <a:rPr lang="en-US" sz="2400" dirty="0" smtClean="0"/>
              <a:t>14 </a:t>
            </a:r>
            <a:r>
              <a:rPr lang="en-US" sz="2400" dirty="0"/>
              <a:t>pages of (simple) </a:t>
            </a:r>
            <a:r>
              <a:rPr lang="en-US" sz="2400" dirty="0" err="1"/>
              <a:t>maths</a:t>
            </a:r>
            <a:r>
              <a:rPr lang="en-US" sz="2400" dirty="0"/>
              <a:t>/theory…</a:t>
            </a:r>
          </a:p>
          <a:p>
            <a:pPr>
              <a:buFontTx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OFDM Modulation</a:t>
            </a:r>
            <a:endParaRPr lang="en-US" sz="32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981075"/>
            <a:ext cx="8532812" cy="52562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/>
              <a:t>Consider the </a:t>
            </a:r>
            <a:r>
              <a:rPr lang="en-US" sz="2400" b="0" u="sng" dirty="0"/>
              <a:t>modulation</a:t>
            </a:r>
            <a:r>
              <a:rPr lang="en-US" sz="2400" b="0" dirty="0"/>
              <a:t> of </a:t>
            </a:r>
            <a:endParaRPr lang="en-US" sz="2400" b="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/>
              <a:t>a </a:t>
            </a:r>
            <a:r>
              <a:rPr lang="en-US" sz="2400" b="0" dirty="0"/>
              <a:t>complex exponential </a:t>
            </a:r>
            <a:r>
              <a:rPr lang="en-US" sz="2400" b="0" dirty="0" smtClean="0"/>
              <a:t>carrier (with period N)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/>
              <a:t>by </a:t>
            </a:r>
            <a:r>
              <a:rPr lang="en-US" sz="2400" b="0" dirty="0"/>
              <a:t>a `</a:t>
            </a:r>
            <a:r>
              <a:rPr lang="en-US" sz="2400" b="0" dirty="0" smtClean="0"/>
              <a:t>symbol sequence</a:t>
            </a:r>
            <a:r>
              <a:rPr lang="en-US" sz="2400" b="0" dirty="0" smtClean="0">
                <a:latin typeface="Arial"/>
              </a:rPr>
              <a:t>’ (see p.27)</a:t>
            </a:r>
            <a:endParaRPr lang="en-US" dirty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en-US" sz="2400" b="0" dirty="0"/>
              <a:t>d</a:t>
            </a:r>
            <a:r>
              <a:rPr lang="en-US" sz="2400" b="0" dirty="0" smtClean="0"/>
              <a:t>efined as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spcAft>
                <a:spcPts val="1200"/>
              </a:spcAft>
              <a:buFontTx/>
              <a:buNone/>
              <a:defRPr/>
            </a:pPr>
            <a:r>
              <a:rPr lang="en-US" sz="2400" b="0" dirty="0" smtClean="0"/>
              <a:t>(i.e. “1 symbol per N samples of the carrier”)</a:t>
            </a:r>
            <a:endParaRPr lang="en-US" sz="2400" b="0" dirty="0"/>
          </a:p>
          <a:p>
            <a:pPr>
              <a:lnSpc>
                <a:spcPct val="80000"/>
              </a:lnSpc>
              <a:defRPr/>
            </a:pPr>
            <a:r>
              <a:rPr lang="en-US" sz="2000" b="0" dirty="0" smtClean="0"/>
              <a:t>PS</a:t>
            </a:r>
            <a:r>
              <a:rPr lang="en-US" sz="2000" b="0" dirty="0"/>
              <a:t>: remember that modulation of </a:t>
            </a:r>
            <a:r>
              <a:rPr lang="en-US" sz="2000" b="0" dirty="0" err="1"/>
              <a:t>sines</a:t>
            </a:r>
            <a:r>
              <a:rPr lang="en-US" sz="2000" b="0" dirty="0"/>
              <a:t> and cosines is similar/related </a:t>
            </a:r>
            <a:endParaRPr lang="en-US" sz="2000" b="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0" dirty="0"/>
              <a:t> </a:t>
            </a:r>
            <a:r>
              <a:rPr lang="en-US" sz="2000" b="0" dirty="0" smtClean="0"/>
              <a:t>          </a:t>
            </a:r>
            <a:r>
              <a:rPr lang="en-US" sz="2000" b="0" dirty="0"/>
              <a:t> </a:t>
            </a:r>
            <a:r>
              <a:rPr lang="en-US" sz="2000" b="0" dirty="0" smtClean="0"/>
              <a:t>to </a:t>
            </a:r>
            <a:r>
              <a:rPr lang="en-US" sz="2000" b="0" dirty="0"/>
              <a:t>modulation of complex </a:t>
            </a:r>
            <a:r>
              <a:rPr lang="en-US" sz="2000" b="0" dirty="0" smtClean="0"/>
              <a:t>exponentials  </a:t>
            </a:r>
            <a:r>
              <a:rPr lang="en-US" sz="2400" dirty="0" smtClean="0"/>
              <a:t> </a:t>
            </a:r>
            <a:r>
              <a:rPr lang="en-US" sz="1600" b="0" dirty="0" smtClean="0"/>
              <a:t>(see also p.26, 2</a:t>
            </a:r>
            <a:r>
              <a:rPr lang="en-US" sz="1600" b="0" baseline="30000" dirty="0" smtClean="0"/>
              <a:t>nd</a:t>
            </a:r>
            <a:r>
              <a:rPr lang="en-US" sz="1600" b="0" dirty="0" smtClean="0"/>
              <a:t> ‘PS’)</a:t>
            </a:r>
            <a:endParaRPr lang="en-US" sz="1600" b="0" dirty="0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7853363" y="315913"/>
            <a:ext cx="785812" cy="461962"/>
          </a:xfrm>
          <a:prstGeom prst="rect">
            <a:avLst/>
          </a:prstGeom>
          <a:solidFill>
            <a:srgbClr val="B2B2B2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/>
              <a:t>1/14</a:t>
            </a:r>
          </a:p>
        </p:txBody>
      </p:sp>
      <p:grpSp>
        <p:nvGrpSpPr>
          <p:cNvPr id="25604" name="Group 29"/>
          <p:cNvGrpSpPr>
            <a:grpSpLocks/>
          </p:cNvGrpSpPr>
          <p:nvPr/>
        </p:nvGrpSpPr>
        <p:grpSpPr bwMode="auto">
          <a:xfrm>
            <a:off x="5940425" y="2205038"/>
            <a:ext cx="2987675" cy="2519362"/>
            <a:chOff x="6012160" y="2204864"/>
            <a:chExt cx="2988332" cy="2520280"/>
          </a:xfrm>
        </p:grpSpPr>
        <p:sp>
          <p:nvSpPr>
            <p:cNvPr id="25611" name="Oval 1"/>
            <p:cNvSpPr>
              <a:spLocks noChangeArrowheads="1"/>
            </p:cNvSpPr>
            <p:nvPr/>
          </p:nvSpPr>
          <p:spPr bwMode="auto">
            <a:xfrm>
              <a:off x="7415488" y="3501008"/>
              <a:ext cx="446532" cy="468052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" name="Straight Arrow Connector 3"/>
            <p:cNvCxnSpPr>
              <a:endCxn id="25611" idx="2"/>
            </p:cNvCxnSpPr>
            <p:nvPr/>
          </p:nvCxnSpPr>
          <p:spPr bwMode="auto">
            <a:xfrm flipV="1">
              <a:off x="6763213" y="3735772"/>
              <a:ext cx="652605" cy="1746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7827072" y="3716715"/>
              <a:ext cx="652605" cy="1905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7622239" y="3068779"/>
              <a:ext cx="0" cy="43195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25615" name="Object 4"/>
            <p:cNvGraphicFramePr>
              <a:graphicFrameLocks noChangeAspect="1"/>
            </p:cNvGraphicFramePr>
            <p:nvPr/>
          </p:nvGraphicFramePr>
          <p:xfrm>
            <a:off x="7491912" y="2662114"/>
            <a:ext cx="377114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7" name="Equation" r:id="rId3" imgW="165100" imgH="215900" progId="Equation.3">
                    <p:embed/>
                  </p:oleObj>
                </mc:Choice>
                <mc:Fallback>
                  <p:oleObj name="Equation" r:id="rId3" imgW="165100" imgH="2159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1912" y="2662114"/>
                          <a:ext cx="377114" cy="382587"/>
                        </a:xfrm>
                        <a:prstGeom prst="rect">
                          <a:avLst/>
                        </a:prstGeom>
                        <a:solidFill>
                          <a:srgbClr val="EBEB5F"/>
                        </a:solidFill>
                        <a:ln w="9525">
                          <a:solidFill>
                            <a:srgbClr val="3F3E08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6" name="Object 4"/>
            <p:cNvGraphicFramePr>
              <a:graphicFrameLocks noChangeAspect="1"/>
            </p:cNvGraphicFramePr>
            <p:nvPr/>
          </p:nvGraphicFramePr>
          <p:xfrm>
            <a:off x="6605588" y="3238500"/>
            <a:ext cx="46513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8" name="Equation" r:id="rId5" imgW="203200" imgH="228600" progId="Equation.3">
                    <p:embed/>
                  </p:oleObj>
                </mc:Choice>
                <mc:Fallback>
                  <p:oleObj name="Equation" r:id="rId5" imgW="203200" imgH="2286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5588" y="3238500"/>
                          <a:ext cx="465137" cy="406400"/>
                        </a:xfrm>
                        <a:prstGeom prst="rect">
                          <a:avLst/>
                        </a:prstGeom>
                        <a:solidFill>
                          <a:srgbClr val="EBEB5F"/>
                        </a:solidFill>
                        <a:ln w="9525">
                          <a:solidFill>
                            <a:srgbClr val="3F3E08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17" name="TextBox 9"/>
            <p:cNvSpPr txBox="1">
              <a:spLocks noChangeArrowheads="1"/>
            </p:cNvSpPr>
            <p:nvPr/>
          </p:nvSpPr>
          <p:spPr bwMode="auto">
            <a:xfrm>
              <a:off x="7484186" y="3465004"/>
              <a:ext cx="3394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x</a:t>
              </a:r>
            </a:p>
          </p:txBody>
        </p:sp>
        <p:sp>
          <p:nvSpPr>
            <p:cNvPr id="25618" name="TextBox 13"/>
            <p:cNvSpPr txBox="1">
              <a:spLocks noChangeArrowheads="1"/>
            </p:cNvSpPr>
            <p:nvPr/>
          </p:nvSpPr>
          <p:spPr bwMode="auto">
            <a:xfrm>
              <a:off x="7147498" y="2204864"/>
              <a:ext cx="10081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/>
                <a:t>carrier</a:t>
              </a:r>
            </a:p>
          </p:txBody>
        </p:sp>
        <p:sp>
          <p:nvSpPr>
            <p:cNvPr id="25619" name="TextBox 20"/>
            <p:cNvSpPr txBox="1">
              <a:spLocks noChangeArrowheads="1"/>
            </p:cNvSpPr>
            <p:nvPr/>
          </p:nvSpPr>
          <p:spPr bwMode="auto">
            <a:xfrm>
              <a:off x="6110240" y="3789040"/>
              <a:ext cx="144960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b="0"/>
                <a:t>symbol</a:t>
              </a:r>
            </a:p>
            <a:p>
              <a:pPr>
                <a:spcBef>
                  <a:spcPct val="0"/>
                </a:spcBef>
              </a:pPr>
              <a:r>
                <a:rPr lang="en-US" b="0"/>
                <a:t>sequence</a:t>
              </a:r>
            </a:p>
          </p:txBody>
        </p:sp>
        <p:graphicFrame>
          <p:nvGraphicFramePr>
            <p:cNvPr id="25620" name="Object 4"/>
            <p:cNvGraphicFramePr>
              <a:graphicFrameLocks noChangeAspect="1"/>
            </p:cNvGraphicFramePr>
            <p:nvPr/>
          </p:nvGraphicFramePr>
          <p:xfrm>
            <a:off x="8377250" y="3212976"/>
            <a:ext cx="375599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9" name="Equation" r:id="rId7" imgW="165100" imgH="215900" progId="Equation.3">
                    <p:embed/>
                  </p:oleObj>
                </mc:Choice>
                <mc:Fallback>
                  <p:oleObj name="Equation" r:id="rId7" imgW="165100" imgH="2159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7250" y="3212976"/>
                          <a:ext cx="375599" cy="384175"/>
                        </a:xfrm>
                        <a:prstGeom prst="rect">
                          <a:avLst/>
                        </a:prstGeom>
                        <a:solidFill>
                          <a:srgbClr val="EBEB5F"/>
                        </a:solidFill>
                        <a:ln w="9525">
                          <a:solidFill>
                            <a:srgbClr val="3F3E08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21" name="Rectangle 16"/>
            <p:cNvSpPr>
              <a:spLocks noChangeArrowheads="1"/>
            </p:cNvSpPr>
            <p:nvPr/>
          </p:nvSpPr>
          <p:spPr bwMode="auto">
            <a:xfrm>
              <a:off x="6012160" y="2204864"/>
              <a:ext cx="2988332" cy="252028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5605" name="Object 4"/>
          <p:cNvGraphicFramePr>
            <a:graphicFrameLocks noChangeAspect="1"/>
          </p:cNvGraphicFramePr>
          <p:nvPr/>
        </p:nvGraphicFramePr>
        <p:xfrm>
          <a:off x="358775" y="1881188"/>
          <a:ext cx="40814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0" name="Equation" r:id="rId9" imgW="1701800" imgH="241300" progId="Equation.3">
                  <p:embed/>
                </p:oleObj>
              </mc:Choice>
              <mc:Fallback>
                <p:oleObj name="Equation" r:id="rId9" imgW="17018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881188"/>
                        <a:ext cx="4081463" cy="428625"/>
                      </a:xfrm>
                      <a:prstGeom prst="rect">
                        <a:avLst/>
                      </a:prstGeom>
                      <a:solidFill>
                        <a:srgbClr val="EBEB5F"/>
                      </a:solidFill>
                      <a:ln w="9525">
                        <a:solidFill>
                          <a:srgbClr val="3F3E0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4"/>
          <p:cNvGraphicFramePr>
            <a:graphicFrameLocks noChangeAspect="1"/>
          </p:cNvGraphicFramePr>
          <p:nvPr/>
        </p:nvGraphicFramePr>
        <p:xfrm>
          <a:off x="385763" y="2963863"/>
          <a:ext cx="26209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1" name="Equation" r:id="rId11" imgW="1092200" imgH="254000" progId="Equation.3">
                  <p:embed/>
                </p:oleObj>
              </mc:Choice>
              <mc:Fallback>
                <p:oleObj name="Equation" r:id="rId11" imgW="10922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2963863"/>
                        <a:ext cx="2620962" cy="450850"/>
                      </a:xfrm>
                      <a:prstGeom prst="rect">
                        <a:avLst/>
                      </a:prstGeom>
                      <a:solidFill>
                        <a:srgbClr val="EBEB5F"/>
                      </a:solidFill>
                      <a:ln w="9525">
                        <a:solidFill>
                          <a:srgbClr val="3F3E0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7" name="Group 28"/>
          <p:cNvGrpSpPr>
            <a:grpSpLocks/>
          </p:cNvGrpSpPr>
          <p:nvPr/>
        </p:nvGrpSpPr>
        <p:grpSpPr bwMode="auto">
          <a:xfrm>
            <a:off x="358775" y="2997200"/>
            <a:ext cx="5857875" cy="2136775"/>
            <a:chOff x="371475" y="3092398"/>
            <a:chExt cx="5856709" cy="2136802"/>
          </a:xfrm>
        </p:grpSpPr>
        <p:graphicFrame>
          <p:nvGraphicFramePr>
            <p:cNvPr id="25608" name="Object 4"/>
            <p:cNvGraphicFramePr>
              <a:graphicFrameLocks noChangeAspect="1"/>
            </p:cNvGraphicFramePr>
            <p:nvPr/>
          </p:nvGraphicFramePr>
          <p:xfrm>
            <a:off x="371475" y="4041775"/>
            <a:ext cx="5699125" cy="765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12" name="Equation" r:id="rId13" imgW="2374900" imgH="431800" progId="Equation.3">
                    <p:embed/>
                  </p:oleObj>
                </mc:Choice>
                <mc:Fallback>
                  <p:oleObj name="Equation" r:id="rId13" imgW="2374900" imgH="4318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475" y="4041775"/>
                          <a:ext cx="5699125" cy="765175"/>
                        </a:xfrm>
                        <a:prstGeom prst="rect">
                          <a:avLst/>
                        </a:prstGeom>
                        <a:solidFill>
                          <a:srgbClr val="EBEB5F"/>
                        </a:solidFill>
                        <a:ln w="9525">
                          <a:solidFill>
                            <a:srgbClr val="3F3E08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09" name="Oval 23"/>
            <p:cNvSpPr>
              <a:spLocks noChangeArrowheads="1"/>
            </p:cNvSpPr>
            <p:nvPr/>
          </p:nvSpPr>
          <p:spPr bwMode="auto">
            <a:xfrm>
              <a:off x="4752020" y="3537012"/>
              <a:ext cx="1476164" cy="1692188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5610" name="Right Arrow 24"/>
            <p:cNvSpPr>
              <a:spLocks noChangeArrowheads="1"/>
            </p:cNvSpPr>
            <p:nvPr/>
          </p:nvSpPr>
          <p:spPr bwMode="auto">
            <a:xfrm rot="2649609">
              <a:off x="4522683" y="3092398"/>
              <a:ext cx="684076" cy="7560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alpha val="50195"/>
              </a:schemeClr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OFDM Modulation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981075"/>
            <a:ext cx="8532812" cy="52562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/>
              <a:t>This corresponds to (for k=0,N,2N,..):</a:t>
            </a:r>
            <a:endParaRPr lang="en-US" sz="2400" b="0" dirty="0"/>
          </a:p>
          <a:p>
            <a:pPr>
              <a:buFontTx/>
              <a:buNone/>
              <a:defRPr/>
            </a:pPr>
            <a:endParaRPr lang="en-US" sz="2400" dirty="0"/>
          </a:p>
          <a:p>
            <a:pPr>
              <a:buFontTx/>
              <a:buNone/>
              <a:defRPr/>
            </a:pPr>
            <a:endParaRPr lang="en-US" sz="2400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</p:txBody>
      </p:sp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503238" y="2852738"/>
          <a:ext cx="4178300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6" name="Equation" r:id="rId3" imgW="1943100" imgH="2070100" progId="Equation.3">
                  <p:embed/>
                </p:oleObj>
              </mc:Choice>
              <mc:Fallback>
                <p:oleObj name="Equation" r:id="rId3" imgW="1943100" imgH="2070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852738"/>
                        <a:ext cx="4178300" cy="3298825"/>
                      </a:xfrm>
                      <a:prstGeom prst="rect">
                        <a:avLst/>
                      </a:prstGeom>
                      <a:solidFill>
                        <a:srgbClr val="EBEB5F"/>
                      </a:solidFill>
                      <a:ln w="9525">
                        <a:solidFill>
                          <a:srgbClr val="3F3E0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7853363" y="315913"/>
            <a:ext cx="785812" cy="461962"/>
          </a:xfrm>
          <a:prstGeom prst="rect">
            <a:avLst/>
          </a:prstGeom>
          <a:solidFill>
            <a:srgbClr val="B2B2B2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/>
              <a:t>2/14</a:t>
            </a:r>
          </a:p>
        </p:txBody>
      </p:sp>
      <p:sp>
        <p:nvSpPr>
          <p:cNvPr id="26629" name="Oval 36"/>
          <p:cNvSpPr>
            <a:spLocks noChangeArrowheads="1"/>
          </p:cNvSpPr>
          <p:nvPr/>
        </p:nvSpPr>
        <p:spPr bwMode="auto">
          <a:xfrm>
            <a:off x="7343775" y="3500438"/>
            <a:ext cx="446088" cy="468312"/>
          </a:xfrm>
          <a:prstGeom prst="ellips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cxnSp>
        <p:nvCxnSpPr>
          <p:cNvPr id="38" name="Straight Arrow Connector 37"/>
          <p:cNvCxnSpPr>
            <a:endCxn id="26629" idx="2"/>
          </p:cNvCxnSpPr>
          <p:nvPr/>
        </p:nvCxnSpPr>
        <p:spPr bwMode="auto">
          <a:xfrm flipV="1">
            <a:off x="6691313" y="3735388"/>
            <a:ext cx="652462" cy="1746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7754938" y="3716338"/>
            <a:ext cx="654050" cy="190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7550150" y="3068638"/>
            <a:ext cx="0" cy="431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6633" name="Object 4"/>
          <p:cNvGraphicFramePr>
            <a:graphicFrameLocks noChangeAspect="1"/>
          </p:cNvGraphicFramePr>
          <p:nvPr/>
        </p:nvGraphicFramePr>
        <p:xfrm>
          <a:off x="7419975" y="2662238"/>
          <a:ext cx="3778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7" name="Equation" r:id="rId5" imgW="165100" imgH="215900" progId="Equation.3">
                  <p:embed/>
                </p:oleObj>
              </mc:Choice>
              <mc:Fallback>
                <p:oleObj name="Equation" r:id="rId5" imgW="165100" imgH="215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2662238"/>
                        <a:ext cx="377825" cy="382587"/>
                      </a:xfrm>
                      <a:prstGeom prst="rect">
                        <a:avLst/>
                      </a:prstGeom>
                      <a:solidFill>
                        <a:srgbClr val="EBEB5F"/>
                      </a:solidFill>
                      <a:ln w="9525">
                        <a:solidFill>
                          <a:srgbClr val="3F3E0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4"/>
          <p:cNvGraphicFramePr>
            <a:graphicFrameLocks noChangeAspect="1"/>
          </p:cNvGraphicFramePr>
          <p:nvPr/>
        </p:nvGraphicFramePr>
        <p:xfrm>
          <a:off x="6534150" y="3238500"/>
          <a:ext cx="4651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8" name="Equation" r:id="rId7" imgW="203200" imgH="228600" progId="Equation.3">
                  <p:embed/>
                </p:oleObj>
              </mc:Choice>
              <mc:Fallback>
                <p:oleObj name="Equation" r:id="rId7" imgW="203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3238500"/>
                        <a:ext cx="465138" cy="406400"/>
                      </a:xfrm>
                      <a:prstGeom prst="rect">
                        <a:avLst/>
                      </a:prstGeom>
                      <a:solidFill>
                        <a:srgbClr val="EBEB5F"/>
                      </a:solidFill>
                      <a:ln w="9525">
                        <a:solidFill>
                          <a:srgbClr val="3F3E0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TextBox 42"/>
          <p:cNvSpPr txBox="1">
            <a:spLocks noChangeArrowheads="1"/>
          </p:cNvSpPr>
          <p:nvPr/>
        </p:nvSpPr>
        <p:spPr bwMode="auto">
          <a:xfrm>
            <a:off x="7412038" y="3465513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26636" name="TextBox 43"/>
          <p:cNvSpPr txBox="1">
            <a:spLocks noChangeArrowheads="1"/>
          </p:cNvSpPr>
          <p:nvPr/>
        </p:nvSpPr>
        <p:spPr bwMode="auto">
          <a:xfrm>
            <a:off x="7075488" y="2205038"/>
            <a:ext cx="1008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/>
              <a:t>carrier</a:t>
            </a:r>
          </a:p>
        </p:txBody>
      </p:sp>
      <p:sp>
        <p:nvSpPr>
          <p:cNvPr id="26637" name="TextBox 44"/>
          <p:cNvSpPr txBox="1">
            <a:spLocks noChangeArrowheads="1"/>
          </p:cNvSpPr>
          <p:nvPr/>
        </p:nvSpPr>
        <p:spPr bwMode="auto">
          <a:xfrm>
            <a:off x="6038850" y="3789363"/>
            <a:ext cx="1449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b="0"/>
              <a:t>symbol</a:t>
            </a:r>
          </a:p>
          <a:p>
            <a:pPr>
              <a:spcBef>
                <a:spcPct val="0"/>
              </a:spcBef>
            </a:pPr>
            <a:r>
              <a:rPr lang="en-US" b="0"/>
              <a:t>sequence</a:t>
            </a:r>
          </a:p>
        </p:txBody>
      </p:sp>
      <p:graphicFrame>
        <p:nvGraphicFramePr>
          <p:cNvPr id="26638" name="Object 4"/>
          <p:cNvGraphicFramePr>
            <a:graphicFrameLocks noChangeAspect="1"/>
          </p:cNvGraphicFramePr>
          <p:nvPr/>
        </p:nvGraphicFramePr>
        <p:xfrm>
          <a:off x="8305800" y="3213100"/>
          <a:ext cx="3746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9" name="Equation" r:id="rId9" imgW="165100" imgH="215900" progId="Equation.3">
                  <p:embed/>
                </p:oleObj>
              </mc:Choice>
              <mc:Fallback>
                <p:oleObj name="Equation" r:id="rId9" imgW="165100" imgH="215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3213100"/>
                        <a:ext cx="374650" cy="384175"/>
                      </a:xfrm>
                      <a:prstGeom prst="rect">
                        <a:avLst/>
                      </a:prstGeom>
                      <a:solidFill>
                        <a:srgbClr val="EBEB5F"/>
                      </a:solidFill>
                      <a:ln w="9525">
                        <a:solidFill>
                          <a:srgbClr val="3F3E0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9" name="Rectangle 46"/>
          <p:cNvSpPr>
            <a:spLocks noChangeArrowheads="1"/>
          </p:cNvSpPr>
          <p:nvPr/>
        </p:nvSpPr>
        <p:spPr bwMode="auto">
          <a:xfrm>
            <a:off x="5940425" y="2205038"/>
            <a:ext cx="2987675" cy="2519362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26640" name="Group 47"/>
          <p:cNvGrpSpPr>
            <a:grpSpLocks/>
          </p:cNvGrpSpPr>
          <p:nvPr/>
        </p:nvGrpSpPr>
        <p:grpSpPr bwMode="auto">
          <a:xfrm>
            <a:off x="468313" y="476250"/>
            <a:ext cx="5856287" cy="2136775"/>
            <a:chOff x="371475" y="3092398"/>
            <a:chExt cx="5856709" cy="2136802"/>
          </a:xfrm>
        </p:grpSpPr>
        <p:graphicFrame>
          <p:nvGraphicFramePr>
            <p:cNvPr id="26641" name="Object 4"/>
            <p:cNvGraphicFramePr>
              <a:graphicFrameLocks noChangeAspect="1"/>
            </p:cNvGraphicFramePr>
            <p:nvPr/>
          </p:nvGraphicFramePr>
          <p:xfrm>
            <a:off x="371475" y="4041775"/>
            <a:ext cx="5699125" cy="765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20" name="Equation" r:id="rId11" imgW="2374900" imgH="431800" progId="Equation.3">
                    <p:embed/>
                  </p:oleObj>
                </mc:Choice>
                <mc:Fallback>
                  <p:oleObj name="Equation" r:id="rId11" imgW="2374900" imgH="4318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475" y="4041775"/>
                          <a:ext cx="5699125" cy="765175"/>
                        </a:xfrm>
                        <a:prstGeom prst="rect">
                          <a:avLst/>
                        </a:prstGeom>
                        <a:solidFill>
                          <a:srgbClr val="EBEB5F"/>
                        </a:solidFill>
                        <a:ln w="9525">
                          <a:solidFill>
                            <a:srgbClr val="3F3E08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2" name="Oval 49"/>
            <p:cNvSpPr>
              <a:spLocks noChangeArrowheads="1"/>
            </p:cNvSpPr>
            <p:nvPr/>
          </p:nvSpPr>
          <p:spPr bwMode="auto">
            <a:xfrm>
              <a:off x="4752020" y="3537012"/>
              <a:ext cx="1476164" cy="1692188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6643" name="Right Arrow 50"/>
            <p:cNvSpPr>
              <a:spLocks noChangeArrowheads="1"/>
            </p:cNvSpPr>
            <p:nvPr/>
          </p:nvSpPr>
          <p:spPr bwMode="auto">
            <a:xfrm rot="2649609">
              <a:off x="4522683" y="3092398"/>
              <a:ext cx="684076" cy="7560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alpha val="50195"/>
              </a:schemeClr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OFDM </a:t>
            </a:r>
            <a:r>
              <a:rPr lang="en-US" sz="3200" dirty="0" smtClean="0"/>
              <a:t>Modulation</a:t>
            </a:r>
            <a:endParaRPr lang="en-US" sz="32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981075"/>
            <a:ext cx="8532812" cy="52562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/>
              <a:t>Now consider the </a:t>
            </a:r>
            <a:r>
              <a:rPr lang="en-US" sz="2400" b="0" u="sng" dirty="0"/>
              <a:t>modulation</a:t>
            </a:r>
            <a:r>
              <a:rPr lang="en-US" sz="2400" b="0" dirty="0"/>
              <a:t> of </a:t>
            </a:r>
            <a:endParaRPr lang="en-US" sz="2400" b="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/>
              <a:t>N such complex </a:t>
            </a:r>
            <a:r>
              <a:rPr lang="en-US" sz="2400" b="0" dirty="0"/>
              <a:t>exponential </a:t>
            </a:r>
            <a:r>
              <a:rPr lang="en-US" sz="2400" b="0" dirty="0" smtClean="0"/>
              <a:t>carriers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/>
              <a:t>b</a:t>
            </a:r>
            <a:r>
              <a:rPr lang="en-US" sz="2400" b="0" dirty="0" smtClean="0"/>
              <a:t>y `symbol sequences</a:t>
            </a:r>
            <a:r>
              <a:rPr lang="en-US" sz="2400" b="0" dirty="0" smtClean="0">
                <a:latin typeface="Arial"/>
              </a:rPr>
              <a:t>’</a:t>
            </a:r>
            <a:endParaRPr lang="en-US" dirty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en-US" sz="2400" b="0" dirty="0"/>
              <a:t>d</a:t>
            </a:r>
            <a:r>
              <a:rPr lang="en-US" sz="2400" b="0" dirty="0" smtClean="0"/>
              <a:t>efined as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 smtClean="0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7853363" y="315913"/>
            <a:ext cx="785812" cy="461962"/>
          </a:xfrm>
          <a:prstGeom prst="rect">
            <a:avLst/>
          </a:prstGeom>
          <a:solidFill>
            <a:srgbClr val="B2B2B2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/>
              <a:t>3/14</a:t>
            </a:r>
          </a:p>
        </p:txBody>
      </p:sp>
      <p:grpSp>
        <p:nvGrpSpPr>
          <p:cNvPr id="27652" name="Group 2"/>
          <p:cNvGrpSpPr>
            <a:grpSpLocks/>
          </p:cNvGrpSpPr>
          <p:nvPr/>
        </p:nvGrpSpPr>
        <p:grpSpPr bwMode="auto">
          <a:xfrm>
            <a:off x="6689725" y="3068638"/>
            <a:ext cx="1717675" cy="900112"/>
            <a:chOff x="6762864" y="3068960"/>
            <a:chExt cx="1717432" cy="900100"/>
          </a:xfrm>
        </p:grpSpPr>
        <p:sp>
          <p:nvSpPr>
            <p:cNvPr id="27684" name="Oval 1"/>
            <p:cNvSpPr>
              <a:spLocks noChangeArrowheads="1"/>
            </p:cNvSpPr>
            <p:nvPr/>
          </p:nvSpPr>
          <p:spPr bwMode="auto">
            <a:xfrm>
              <a:off x="7415488" y="3501008"/>
              <a:ext cx="446532" cy="468052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" name="Straight Arrow Connector 3"/>
            <p:cNvCxnSpPr>
              <a:endCxn id="27684" idx="2"/>
            </p:cNvCxnSpPr>
            <p:nvPr/>
          </p:nvCxnSpPr>
          <p:spPr bwMode="auto">
            <a:xfrm flipV="1">
              <a:off x="6762864" y="3735701"/>
              <a:ext cx="652371" cy="1746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7827926" y="3716651"/>
              <a:ext cx="652370" cy="1905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7621580" y="3068960"/>
              <a:ext cx="0" cy="43179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88" name="TextBox 9"/>
            <p:cNvSpPr txBox="1">
              <a:spLocks noChangeArrowheads="1"/>
            </p:cNvSpPr>
            <p:nvPr/>
          </p:nvSpPr>
          <p:spPr bwMode="auto">
            <a:xfrm>
              <a:off x="7484186" y="3465004"/>
              <a:ext cx="3394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x</a:t>
              </a:r>
            </a:p>
          </p:txBody>
        </p:sp>
      </p:grpSp>
      <p:sp>
        <p:nvSpPr>
          <p:cNvPr id="27653" name="Oval 33"/>
          <p:cNvSpPr>
            <a:spLocks noChangeArrowheads="1"/>
          </p:cNvSpPr>
          <p:nvPr/>
        </p:nvSpPr>
        <p:spPr bwMode="auto">
          <a:xfrm>
            <a:off x="7385050" y="5572125"/>
            <a:ext cx="446088" cy="468313"/>
          </a:xfrm>
          <a:prstGeom prst="ellips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cxnSp>
        <p:nvCxnSpPr>
          <p:cNvPr id="35" name="Straight Arrow Connector 34"/>
          <p:cNvCxnSpPr>
            <a:endCxn id="27653" idx="2"/>
          </p:cNvCxnSpPr>
          <p:nvPr/>
        </p:nvCxnSpPr>
        <p:spPr bwMode="auto">
          <a:xfrm flipV="1">
            <a:off x="6731000" y="5805488"/>
            <a:ext cx="654050" cy="190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7796213" y="5788025"/>
            <a:ext cx="654050" cy="1746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559675" y="5157788"/>
            <a:ext cx="0" cy="431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57" name="TextBox 39"/>
          <p:cNvSpPr txBox="1">
            <a:spLocks noChangeArrowheads="1"/>
          </p:cNvSpPr>
          <p:nvPr/>
        </p:nvSpPr>
        <p:spPr bwMode="auto">
          <a:xfrm>
            <a:off x="7453313" y="55356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27658" name="Oval 44"/>
          <p:cNvSpPr>
            <a:spLocks noChangeArrowheads="1"/>
          </p:cNvSpPr>
          <p:nvPr/>
        </p:nvSpPr>
        <p:spPr bwMode="auto">
          <a:xfrm>
            <a:off x="8172450" y="4041775"/>
            <a:ext cx="446088" cy="468313"/>
          </a:xfrm>
          <a:prstGeom prst="ellips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27659" name="Group 45"/>
          <p:cNvGrpSpPr>
            <a:grpSpLocks/>
          </p:cNvGrpSpPr>
          <p:nvPr/>
        </p:nvGrpSpPr>
        <p:grpSpPr bwMode="auto">
          <a:xfrm>
            <a:off x="6731000" y="1160463"/>
            <a:ext cx="1719263" cy="900112"/>
            <a:chOff x="6762864" y="3068960"/>
            <a:chExt cx="1717432" cy="900100"/>
          </a:xfrm>
        </p:grpSpPr>
        <p:sp>
          <p:nvSpPr>
            <p:cNvPr id="27679" name="Oval 46"/>
            <p:cNvSpPr>
              <a:spLocks noChangeArrowheads="1"/>
            </p:cNvSpPr>
            <p:nvPr/>
          </p:nvSpPr>
          <p:spPr bwMode="auto">
            <a:xfrm>
              <a:off x="7415488" y="3501008"/>
              <a:ext cx="446532" cy="468052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8" name="Straight Arrow Connector 47"/>
            <p:cNvCxnSpPr>
              <a:endCxn id="27679" idx="2"/>
            </p:cNvCxnSpPr>
            <p:nvPr/>
          </p:nvCxnSpPr>
          <p:spPr bwMode="auto">
            <a:xfrm flipV="1">
              <a:off x="6762864" y="3735701"/>
              <a:ext cx="653353" cy="1746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 flipV="1">
              <a:off x="7826943" y="3716651"/>
              <a:ext cx="653353" cy="1905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7622373" y="3068960"/>
              <a:ext cx="0" cy="43179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83" name="TextBox 50"/>
            <p:cNvSpPr txBox="1">
              <a:spLocks noChangeArrowheads="1"/>
            </p:cNvSpPr>
            <p:nvPr/>
          </p:nvSpPr>
          <p:spPr bwMode="auto">
            <a:xfrm>
              <a:off x="7484186" y="3465004"/>
              <a:ext cx="3394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x</a:t>
              </a:r>
            </a:p>
          </p:txBody>
        </p:sp>
      </p:grpSp>
      <p:sp>
        <p:nvSpPr>
          <p:cNvPr id="27660" name="TextBox 4"/>
          <p:cNvSpPr txBox="1">
            <a:spLocks noChangeArrowheads="1"/>
          </p:cNvSpPr>
          <p:nvPr/>
        </p:nvSpPr>
        <p:spPr bwMode="auto">
          <a:xfrm rot="5400000">
            <a:off x="7689056" y="3948907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…</a:t>
            </a:r>
          </a:p>
        </p:txBody>
      </p:sp>
      <p:sp>
        <p:nvSpPr>
          <p:cNvPr id="27661" name="TextBox 5"/>
          <p:cNvSpPr txBox="1">
            <a:spLocks noChangeArrowheads="1"/>
          </p:cNvSpPr>
          <p:nvPr/>
        </p:nvSpPr>
        <p:spPr bwMode="auto">
          <a:xfrm>
            <a:off x="8208963" y="4041775"/>
            <a:ext cx="363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+</a:t>
            </a:r>
          </a:p>
        </p:txBody>
      </p:sp>
      <p:cxnSp>
        <p:nvCxnSpPr>
          <p:cNvPr id="55" name="Straight Arrow Connector 54"/>
          <p:cNvCxnSpPr/>
          <p:nvPr/>
        </p:nvCxnSpPr>
        <p:spPr bwMode="auto">
          <a:xfrm flipV="1">
            <a:off x="8640763" y="4257675"/>
            <a:ext cx="503237" cy="1746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860" name="Straight Connector 121859"/>
          <p:cNvCxnSpPr>
            <a:endCxn id="27658" idx="0"/>
          </p:cNvCxnSpPr>
          <p:nvPr/>
        </p:nvCxnSpPr>
        <p:spPr bwMode="auto">
          <a:xfrm>
            <a:off x="8388350" y="1881188"/>
            <a:ext cx="7938" cy="21605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>
            <a:off x="8424863" y="4510088"/>
            <a:ext cx="6350" cy="1295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65" name="Oval 72"/>
          <p:cNvSpPr>
            <a:spLocks noChangeArrowheads="1"/>
          </p:cNvSpPr>
          <p:nvPr/>
        </p:nvSpPr>
        <p:spPr bwMode="auto">
          <a:xfrm>
            <a:off x="7343775" y="3502025"/>
            <a:ext cx="446088" cy="466725"/>
          </a:xfrm>
          <a:prstGeom prst="ellips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cxnSp>
        <p:nvCxnSpPr>
          <p:cNvPr id="74" name="Straight Arrow Connector 73"/>
          <p:cNvCxnSpPr>
            <a:endCxn id="27665" idx="2"/>
          </p:cNvCxnSpPr>
          <p:nvPr/>
        </p:nvCxnSpPr>
        <p:spPr bwMode="auto">
          <a:xfrm flipV="1">
            <a:off x="6689725" y="3735388"/>
            <a:ext cx="654050" cy="1746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 flipV="1">
            <a:off x="7754938" y="3717925"/>
            <a:ext cx="652462" cy="1746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7548563" y="3068638"/>
            <a:ext cx="0" cy="43338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7669" name="Object 4"/>
          <p:cNvGraphicFramePr>
            <a:graphicFrameLocks noChangeAspect="1"/>
          </p:cNvGraphicFramePr>
          <p:nvPr/>
        </p:nvGraphicFramePr>
        <p:xfrm>
          <a:off x="7334250" y="2640013"/>
          <a:ext cx="5508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4" name="Equation" r:id="rId3" imgW="241300" imgH="241300" progId="Equation.3">
                  <p:embed/>
                </p:oleObj>
              </mc:Choice>
              <mc:Fallback>
                <p:oleObj name="Equation" r:id="rId3" imgW="2413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0" y="2640013"/>
                        <a:ext cx="550863" cy="428625"/>
                      </a:xfrm>
                      <a:prstGeom prst="rect">
                        <a:avLst/>
                      </a:prstGeom>
                      <a:solidFill>
                        <a:srgbClr val="EBEB5F"/>
                      </a:solidFill>
                      <a:ln w="9525">
                        <a:solidFill>
                          <a:srgbClr val="3F3E0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0" name="Object 4"/>
          <p:cNvGraphicFramePr>
            <a:graphicFrameLocks noChangeAspect="1"/>
          </p:cNvGraphicFramePr>
          <p:nvPr/>
        </p:nvGraphicFramePr>
        <p:xfrm>
          <a:off x="6446838" y="3216275"/>
          <a:ext cx="6397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5" name="Equation" r:id="rId5" imgW="279400" imgH="254000" progId="Equation.3">
                  <p:embed/>
                </p:oleObj>
              </mc:Choice>
              <mc:Fallback>
                <p:oleObj name="Equation" r:id="rId5" imgW="2794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838" y="3216275"/>
                        <a:ext cx="639762" cy="450850"/>
                      </a:xfrm>
                      <a:prstGeom prst="rect">
                        <a:avLst/>
                      </a:prstGeom>
                      <a:solidFill>
                        <a:srgbClr val="EBEB5F"/>
                      </a:solidFill>
                      <a:ln w="9525">
                        <a:solidFill>
                          <a:srgbClr val="3F3E0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1" name="Object 4"/>
          <p:cNvGraphicFramePr>
            <a:graphicFrameLocks noChangeAspect="1"/>
          </p:cNvGraphicFramePr>
          <p:nvPr/>
        </p:nvGraphicFramePr>
        <p:xfrm>
          <a:off x="7748588" y="3119438"/>
          <a:ext cx="5762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6" name="Equation" r:id="rId7" imgW="254000" imgH="241300" progId="Equation.3">
                  <p:embed/>
                </p:oleObj>
              </mc:Choice>
              <mc:Fallback>
                <p:oleObj name="Equation" r:id="rId7" imgW="2540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8588" y="3119438"/>
                        <a:ext cx="576262" cy="428625"/>
                      </a:xfrm>
                      <a:prstGeom prst="rect">
                        <a:avLst/>
                      </a:prstGeom>
                      <a:solidFill>
                        <a:srgbClr val="EBEB5F"/>
                      </a:solidFill>
                      <a:ln w="9525">
                        <a:solidFill>
                          <a:srgbClr val="3F3E0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2" name="TextBox 78"/>
          <p:cNvSpPr txBox="1">
            <a:spLocks noChangeArrowheads="1"/>
          </p:cNvSpPr>
          <p:nvPr/>
        </p:nvSpPr>
        <p:spPr bwMode="auto">
          <a:xfrm>
            <a:off x="7412038" y="34655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27673" name="TextBox 87"/>
          <p:cNvSpPr txBox="1">
            <a:spLocks noChangeArrowheads="1"/>
          </p:cNvSpPr>
          <p:nvPr/>
        </p:nvSpPr>
        <p:spPr bwMode="auto">
          <a:xfrm rot="5400000">
            <a:off x="7689056" y="2040732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…</a:t>
            </a:r>
          </a:p>
        </p:txBody>
      </p:sp>
      <p:sp>
        <p:nvSpPr>
          <p:cNvPr id="27674" name="Rectangle 63"/>
          <p:cNvSpPr>
            <a:spLocks noChangeArrowheads="1"/>
          </p:cNvSpPr>
          <p:nvPr/>
        </p:nvSpPr>
        <p:spPr bwMode="auto">
          <a:xfrm>
            <a:off x="5903913" y="1125538"/>
            <a:ext cx="3025775" cy="50768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aphicFrame>
        <p:nvGraphicFramePr>
          <p:cNvPr id="27675" name="Object 4"/>
          <p:cNvGraphicFramePr>
            <a:graphicFrameLocks noChangeAspect="1"/>
          </p:cNvGraphicFramePr>
          <p:nvPr/>
        </p:nvGraphicFramePr>
        <p:xfrm>
          <a:off x="407988" y="3068638"/>
          <a:ext cx="58197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7" name="Equation" r:id="rId9" imgW="2425700" imgH="254000" progId="Equation.3">
                  <p:embed/>
                </p:oleObj>
              </mc:Choice>
              <mc:Fallback>
                <p:oleObj name="Equation" r:id="rId9" imgW="24257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3068638"/>
                        <a:ext cx="5819775" cy="450850"/>
                      </a:xfrm>
                      <a:prstGeom prst="rect">
                        <a:avLst/>
                      </a:prstGeom>
                      <a:solidFill>
                        <a:srgbClr val="EBEB5F"/>
                      </a:solidFill>
                      <a:ln w="9525">
                        <a:solidFill>
                          <a:srgbClr val="3F3E0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6" name="Object 4"/>
          <p:cNvGraphicFramePr>
            <a:graphicFrameLocks noChangeAspect="1"/>
          </p:cNvGraphicFramePr>
          <p:nvPr/>
        </p:nvGraphicFramePr>
        <p:xfrm>
          <a:off x="468313" y="4221163"/>
          <a:ext cx="5759450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8" name="Equation" r:id="rId11" imgW="2400300" imgH="901700" progId="Equation.3">
                  <p:embed/>
                </p:oleObj>
              </mc:Choice>
              <mc:Fallback>
                <p:oleObj name="Equation" r:id="rId11" imgW="2400300" imgH="901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221163"/>
                        <a:ext cx="5759450" cy="1597025"/>
                      </a:xfrm>
                      <a:prstGeom prst="rect">
                        <a:avLst/>
                      </a:prstGeom>
                      <a:solidFill>
                        <a:srgbClr val="EBEB5F"/>
                      </a:solidFill>
                      <a:ln w="9525">
                        <a:solidFill>
                          <a:srgbClr val="3F3E0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7" name="Object 4"/>
          <p:cNvGraphicFramePr>
            <a:graphicFrameLocks noChangeAspect="1"/>
          </p:cNvGraphicFramePr>
          <p:nvPr/>
        </p:nvGraphicFramePr>
        <p:xfrm>
          <a:off x="463550" y="2097088"/>
          <a:ext cx="73739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9" name="Equation" r:id="rId13" imgW="3073400" imgH="241300" progId="Equation.3">
                  <p:embed/>
                </p:oleObj>
              </mc:Choice>
              <mc:Fallback>
                <p:oleObj name="Equation" r:id="rId13" imgW="30734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2097088"/>
                        <a:ext cx="7373938" cy="428625"/>
                      </a:xfrm>
                      <a:prstGeom prst="rect">
                        <a:avLst/>
                      </a:prstGeom>
                      <a:solidFill>
                        <a:srgbClr val="EBEB5F"/>
                      </a:solidFill>
                      <a:ln w="9525">
                        <a:solidFill>
                          <a:srgbClr val="3F3E0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8" name="TextBox 1"/>
          <p:cNvSpPr txBox="1">
            <a:spLocks noChangeArrowheads="1"/>
          </p:cNvSpPr>
          <p:nvPr/>
        </p:nvSpPr>
        <p:spPr bwMode="auto">
          <a:xfrm>
            <a:off x="9783763" y="2857500"/>
            <a:ext cx="185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OFDM </a:t>
            </a:r>
            <a:r>
              <a:rPr lang="en-US" sz="3200" dirty="0" smtClean="0"/>
              <a:t>Modulation</a:t>
            </a:r>
            <a:endParaRPr lang="en-US" sz="3200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558213" cy="53101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/>
              <a:t>This corresponds to </a:t>
            </a:r>
            <a:r>
              <a:rPr lang="en-US" sz="2400" b="0" dirty="0"/>
              <a:t>(for k=0,N,2N,..)</a:t>
            </a:r>
            <a:r>
              <a:rPr lang="en-US" sz="2400" b="0" dirty="0" smtClean="0"/>
              <a:t>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/>
              <a:t>..and so can be </a:t>
            </a:r>
            <a:r>
              <a:rPr lang="en-US" sz="2400" b="0" dirty="0"/>
              <a:t>realized by means of </a:t>
            </a:r>
            <a:r>
              <a:rPr lang="en-US" sz="2400" b="0" dirty="0" smtClean="0"/>
              <a:t>an N</a:t>
            </a:r>
            <a:r>
              <a:rPr lang="en-US" sz="2400" b="0" dirty="0"/>
              <a:t>-</a:t>
            </a:r>
            <a:r>
              <a:rPr lang="en-US" sz="2400" b="0" dirty="0" smtClean="0"/>
              <a:t>point</a:t>
            </a:r>
            <a:endParaRPr lang="en-US" sz="2400" b="0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dirty="0"/>
              <a:t>`Inverse Discrete Fourier Transform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 (IDFT)</a:t>
            </a:r>
            <a:r>
              <a:rPr lang="en-US" sz="2400" b="0" dirty="0"/>
              <a:t> </a:t>
            </a:r>
            <a:r>
              <a:rPr lang="en-US" sz="2400" b="0" dirty="0" smtClean="0"/>
              <a:t>  !!!</a:t>
            </a:r>
            <a:endParaRPr lang="en-US" sz="2400" b="0" dirty="0"/>
          </a:p>
        </p:txBody>
      </p:sp>
      <p:grpSp>
        <p:nvGrpSpPr>
          <p:cNvPr id="28675" name="Group 1"/>
          <p:cNvGrpSpPr>
            <a:grpSpLocks/>
          </p:cNvGrpSpPr>
          <p:nvPr/>
        </p:nvGrpSpPr>
        <p:grpSpPr bwMode="auto">
          <a:xfrm>
            <a:off x="539750" y="1700213"/>
            <a:ext cx="8208963" cy="3816350"/>
            <a:chOff x="354013" y="1528763"/>
            <a:chExt cx="8582025" cy="4014787"/>
          </a:xfrm>
        </p:grpSpPr>
        <p:graphicFrame>
          <p:nvGraphicFramePr>
            <p:cNvPr id="28677" name="Object 14"/>
            <p:cNvGraphicFramePr>
              <a:graphicFrameLocks noChangeAspect="1"/>
            </p:cNvGraphicFramePr>
            <p:nvPr/>
          </p:nvGraphicFramePr>
          <p:xfrm>
            <a:off x="354013" y="1528763"/>
            <a:ext cx="8582025" cy="3819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3" name="Equation" r:id="rId3" imgW="6489700" imgH="2895600" progId="Equation.3">
                    <p:embed/>
                  </p:oleObj>
                </mc:Choice>
                <mc:Fallback>
                  <p:oleObj name="Equation" r:id="rId3" imgW="6489700" imgH="28956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13" y="1528763"/>
                          <a:ext cx="8582025" cy="3819525"/>
                        </a:xfrm>
                        <a:prstGeom prst="rect">
                          <a:avLst/>
                        </a:prstGeom>
                        <a:solidFill>
                          <a:srgbClr val="EBEB5F"/>
                        </a:solidFill>
                        <a:ln w="9525">
                          <a:solidFill>
                            <a:srgbClr val="3F3E08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608" name="Rectangle 16"/>
            <p:cNvSpPr>
              <a:spLocks noChangeArrowheads="1"/>
            </p:cNvSpPr>
            <p:nvPr/>
          </p:nvSpPr>
          <p:spPr bwMode="auto">
            <a:xfrm>
              <a:off x="3240136" y="1592225"/>
              <a:ext cx="899528" cy="3276627"/>
            </a:xfrm>
            <a:prstGeom prst="rect">
              <a:avLst/>
            </a:prstGeom>
            <a:solidFill>
              <a:srgbClr val="AA0000">
                <a:alpha val="39000"/>
              </a:srgbClr>
            </a:solidFill>
            <a:ln w="12700">
              <a:solidFill>
                <a:srgbClr val="3F3E08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609" name="Rectangle 17"/>
            <p:cNvSpPr>
              <a:spLocks noChangeArrowheads="1"/>
            </p:cNvSpPr>
            <p:nvPr/>
          </p:nvSpPr>
          <p:spPr bwMode="auto">
            <a:xfrm>
              <a:off x="8172601" y="2781296"/>
              <a:ext cx="468020" cy="323989"/>
            </a:xfrm>
            <a:prstGeom prst="rect">
              <a:avLst/>
            </a:prstGeom>
            <a:solidFill>
              <a:srgbClr val="AA0000">
                <a:alpha val="39000"/>
              </a:srgbClr>
            </a:solidFill>
            <a:ln w="12700">
              <a:solidFill>
                <a:srgbClr val="3F3E08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610" name="Rectangle 18"/>
            <p:cNvSpPr>
              <a:spLocks noChangeArrowheads="1"/>
            </p:cNvSpPr>
            <p:nvPr/>
          </p:nvSpPr>
          <p:spPr bwMode="auto">
            <a:xfrm>
              <a:off x="2304096" y="1592225"/>
              <a:ext cx="828162" cy="3276627"/>
            </a:xfrm>
            <a:prstGeom prst="rect">
              <a:avLst/>
            </a:prstGeom>
            <a:solidFill>
              <a:srgbClr val="2E1C38">
                <a:alpha val="49001"/>
              </a:srgbClr>
            </a:solidFill>
            <a:ln w="12700">
              <a:solidFill>
                <a:srgbClr val="3F3E08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611" name="Rectangle 19"/>
            <p:cNvSpPr>
              <a:spLocks noChangeArrowheads="1"/>
            </p:cNvSpPr>
            <p:nvPr/>
          </p:nvSpPr>
          <p:spPr bwMode="auto">
            <a:xfrm>
              <a:off x="8172601" y="2383826"/>
              <a:ext cx="431508" cy="323989"/>
            </a:xfrm>
            <a:prstGeom prst="rect">
              <a:avLst/>
            </a:prstGeom>
            <a:solidFill>
              <a:srgbClr val="2E1C38">
                <a:alpha val="49001"/>
              </a:srgbClr>
            </a:solidFill>
            <a:ln w="12700">
              <a:solidFill>
                <a:srgbClr val="3F3E08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682" name="Oval 20"/>
            <p:cNvSpPr>
              <a:spLocks noChangeArrowheads="1"/>
            </p:cNvSpPr>
            <p:nvPr/>
          </p:nvSpPr>
          <p:spPr bwMode="auto">
            <a:xfrm>
              <a:off x="3384550" y="4689475"/>
              <a:ext cx="2447925" cy="854075"/>
            </a:xfrm>
            <a:prstGeom prst="ellipse">
              <a:avLst/>
            </a:prstGeom>
            <a:solidFill>
              <a:srgbClr val="AA0000">
                <a:alpha val="39999"/>
              </a:srgbClr>
            </a:solidFill>
            <a:ln w="1905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0614" name="Text Box 22"/>
          <p:cNvSpPr txBox="1">
            <a:spLocks noChangeArrowheads="1"/>
          </p:cNvSpPr>
          <p:nvPr/>
        </p:nvSpPr>
        <p:spPr bwMode="auto">
          <a:xfrm>
            <a:off x="7853363" y="315913"/>
            <a:ext cx="785812" cy="461962"/>
          </a:xfrm>
          <a:prstGeom prst="rect">
            <a:avLst/>
          </a:prstGeom>
          <a:solidFill>
            <a:srgbClr val="B2B2B2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/>
              <a:t>4/14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OFDM </a:t>
            </a:r>
            <a:r>
              <a:rPr lang="en-US" sz="3200" dirty="0" smtClean="0"/>
              <a:t>Modulation</a:t>
            </a:r>
            <a:endParaRPr lang="en-US" sz="3200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640763" cy="5364162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000" b="0" dirty="0"/>
              <a:t>PS:</a:t>
            </a:r>
            <a:r>
              <a:rPr lang="en-US" sz="2000" dirty="0"/>
              <a:t> </a:t>
            </a:r>
            <a:r>
              <a:rPr lang="en-US" sz="2000" b="0" dirty="0"/>
              <a:t>Note that       </a:t>
            </a:r>
            <a:r>
              <a:rPr lang="en-US" sz="2000" b="0" dirty="0" smtClean="0"/>
              <a:t>  modulates </a:t>
            </a:r>
            <a:r>
              <a:rPr lang="en-US" sz="2000" b="0" dirty="0"/>
              <a:t>a DC </a:t>
            </a:r>
            <a:r>
              <a:rPr lang="en-US" sz="2000" b="0" dirty="0" smtClean="0"/>
              <a:t>signal  (hence often set to zero) </a:t>
            </a:r>
            <a:endParaRPr lang="en-US" sz="2000" b="0" dirty="0"/>
          </a:p>
          <a:p>
            <a:pPr>
              <a:lnSpc>
                <a:spcPct val="95000"/>
              </a:lnSpc>
              <a:defRPr/>
            </a:pPr>
            <a:r>
              <a:rPr lang="en-US" sz="2000" b="0" dirty="0"/>
              <a:t>PS: To </a:t>
            </a:r>
            <a:r>
              <a:rPr lang="en-US" sz="2000" b="0" dirty="0" smtClean="0"/>
              <a:t>ensure </a:t>
            </a:r>
            <a:r>
              <a:rPr lang="en-US" sz="2000" b="0" dirty="0"/>
              <a:t>time-domain signal is real-valued, have to choose</a:t>
            </a:r>
            <a:r>
              <a:rPr lang="en-US" sz="2000" dirty="0"/>
              <a:t> </a:t>
            </a:r>
          </a:p>
          <a:p>
            <a:pPr>
              <a:lnSpc>
                <a:spcPct val="95000"/>
              </a:lnSpc>
              <a:defRPr/>
            </a:pPr>
            <a:endParaRPr lang="en-US" sz="2000" dirty="0" smtClean="0"/>
          </a:p>
          <a:p>
            <a:pPr>
              <a:lnSpc>
                <a:spcPct val="95000"/>
              </a:lnSpc>
              <a:defRPr/>
            </a:pPr>
            <a:endParaRPr lang="en-US" sz="2000" dirty="0"/>
          </a:p>
          <a:p>
            <a:pPr>
              <a:lnSpc>
                <a:spcPct val="95000"/>
              </a:lnSpc>
              <a:defRPr/>
            </a:pPr>
            <a:r>
              <a:rPr lang="en-US" sz="2400" dirty="0" smtClean="0"/>
              <a:t>PS: The </a:t>
            </a:r>
            <a:r>
              <a:rPr lang="en-US" sz="2400" u="sng" dirty="0"/>
              <a:t>IDFT matrix</a:t>
            </a:r>
            <a:r>
              <a:rPr lang="en-US" sz="2400" dirty="0"/>
              <a:t> is a cool matrix:</a:t>
            </a:r>
          </a:p>
          <a:p>
            <a:pPr lvl="1">
              <a:defRPr/>
            </a:pPr>
            <a:r>
              <a:rPr lang="en-US" sz="2000" dirty="0"/>
              <a:t>For any </a:t>
            </a:r>
            <a:r>
              <a:rPr lang="en-US" sz="2000" dirty="0" smtClean="0"/>
              <a:t>chosen dimension </a:t>
            </a:r>
            <a:r>
              <a:rPr lang="en-US" sz="2000" dirty="0"/>
              <a:t>N, an IDFT matrix can be constructed as given on the previous slide.</a:t>
            </a:r>
          </a:p>
          <a:p>
            <a:pPr lvl="1">
              <a:defRPr/>
            </a:pPr>
            <a:r>
              <a:rPr lang="en-US" sz="2000" dirty="0"/>
              <a:t>Its inverse is the </a:t>
            </a:r>
            <a:r>
              <a:rPr lang="en-US" sz="2000" dirty="0" smtClean="0"/>
              <a:t>DFT </a:t>
            </a:r>
            <a:r>
              <a:rPr lang="en-US" sz="2000" dirty="0"/>
              <a:t>matrix (symbol `</a:t>
            </a:r>
            <a:r>
              <a:rPr lang="en-US" sz="2000" b="1" dirty="0"/>
              <a:t>F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). </a:t>
            </a:r>
            <a:r>
              <a:rPr lang="en-US" sz="2000" dirty="0" smtClean="0"/>
              <a:t>                                   DFT </a:t>
            </a:r>
            <a:r>
              <a:rPr lang="en-US" sz="2000" dirty="0"/>
              <a:t>and IDFT matrices are </a:t>
            </a:r>
            <a:r>
              <a:rPr lang="en-US" sz="2000" u="sng" dirty="0"/>
              <a:t>unitary</a:t>
            </a:r>
            <a:r>
              <a:rPr lang="en-US" sz="2000" dirty="0"/>
              <a:t> (up to a scalar), i.e.</a:t>
            </a:r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r>
              <a:rPr lang="en-US" sz="2000" dirty="0"/>
              <a:t>The structure of the </a:t>
            </a:r>
            <a:r>
              <a:rPr lang="en-US" sz="2000" dirty="0" smtClean="0"/>
              <a:t>IDFT </a:t>
            </a:r>
            <a:r>
              <a:rPr lang="en-US" sz="2000" dirty="0"/>
              <a:t>matrix allows for a cheap (complexity </a:t>
            </a:r>
            <a:r>
              <a:rPr lang="en-US" sz="2000" dirty="0" err="1"/>
              <a:t>N.logN</a:t>
            </a:r>
            <a:r>
              <a:rPr lang="en-US" sz="2000" dirty="0"/>
              <a:t> instead of N.N) algorithm to compute the matrix-vector product on the previous slide </a:t>
            </a:r>
            <a:r>
              <a:rPr lang="en-US" sz="2000" dirty="0" smtClean="0"/>
              <a:t>(=</a:t>
            </a:r>
            <a:r>
              <a:rPr lang="en-US" sz="2000" b="1" u="sng" dirty="0" smtClean="0"/>
              <a:t>IFFT</a:t>
            </a:r>
            <a:r>
              <a:rPr lang="en-US" sz="2000" dirty="0" smtClean="0"/>
              <a:t> =inverse </a:t>
            </a:r>
            <a:r>
              <a:rPr lang="en-US" sz="2000" dirty="0"/>
              <a:t>fast </a:t>
            </a:r>
            <a:r>
              <a:rPr lang="en-US" sz="2000" dirty="0" smtClean="0"/>
              <a:t>Fourier transform)</a:t>
            </a:r>
            <a:endParaRPr lang="en-US" sz="2000" dirty="0"/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/>
        </p:nvGraphicFramePr>
        <p:xfrm>
          <a:off x="1439863" y="4473575"/>
          <a:ext cx="50974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9" name="Equation" r:id="rId3" imgW="2705100" imgH="228600" progId="Equation.3">
                  <p:embed/>
                </p:oleObj>
              </mc:Choice>
              <mc:Fallback>
                <p:oleObj name="Equation" r:id="rId3" imgW="27051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4473575"/>
                        <a:ext cx="5097462" cy="355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6"/>
          <p:cNvGraphicFramePr>
            <a:graphicFrameLocks noChangeAspect="1"/>
          </p:cNvGraphicFramePr>
          <p:nvPr/>
        </p:nvGraphicFramePr>
        <p:xfrm>
          <a:off x="1439863" y="2024063"/>
          <a:ext cx="39465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name="Equation" r:id="rId5" imgW="2222500" imgH="254000" progId="Equation.3">
                  <p:embed/>
                </p:oleObj>
              </mc:Choice>
              <mc:Fallback>
                <p:oleObj name="Equation" r:id="rId5" imgW="2222500" imgH="254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2024063"/>
                        <a:ext cx="3946525" cy="4079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7"/>
          <p:cNvGraphicFramePr>
            <a:graphicFrameLocks noChangeAspect="1"/>
          </p:cNvGraphicFramePr>
          <p:nvPr/>
        </p:nvGraphicFramePr>
        <p:xfrm>
          <a:off x="2359025" y="1065213"/>
          <a:ext cx="46196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Equation" r:id="rId7" imgW="279400" imgH="254000" progId="Equation.3">
                  <p:embed/>
                </p:oleObj>
              </mc:Choice>
              <mc:Fallback>
                <p:oleObj name="Equation" r:id="rId7" imgW="279400" imgH="254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5" y="1065213"/>
                        <a:ext cx="461963" cy="465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7853363" y="315913"/>
            <a:ext cx="785812" cy="461962"/>
          </a:xfrm>
          <a:prstGeom prst="rect">
            <a:avLst/>
          </a:prstGeom>
          <a:solidFill>
            <a:srgbClr val="B2B2B2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/>
              <a:t>5/14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OFDM </a:t>
            </a:r>
            <a:r>
              <a:rPr lang="en-US" sz="3200" dirty="0" smtClean="0"/>
              <a:t>Modulation</a:t>
            </a:r>
            <a:endParaRPr lang="en-US" sz="3200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160463"/>
            <a:ext cx="8539162" cy="5221287"/>
          </a:xfrm>
        </p:spPr>
        <p:txBody>
          <a:bodyPr/>
          <a:lstStyle/>
          <a:p>
            <a:pPr marL="0" indent="0">
              <a:lnSpc>
                <a:spcPct val="95000"/>
              </a:lnSpc>
              <a:buFontTx/>
              <a:buNone/>
              <a:defRPr/>
            </a:pPr>
            <a:r>
              <a:rPr lang="en-US" sz="2400" b="0" dirty="0"/>
              <a:t>So this will be the basic modulation operation at the </a:t>
            </a:r>
            <a:r>
              <a:rPr lang="en-US" sz="2400" b="0" dirty="0" err="1"/>
              <a:t>Tx</a:t>
            </a:r>
            <a:r>
              <a:rPr lang="en-US" sz="2400" b="0" dirty="0"/>
              <a:t> :</a:t>
            </a:r>
            <a:r>
              <a:rPr lang="en-US" sz="2000" b="0" dirty="0"/>
              <a:t> </a:t>
            </a:r>
          </a:p>
          <a:p>
            <a:pPr lvl="1">
              <a:defRPr/>
            </a:pPr>
            <a:r>
              <a:rPr lang="en-US" sz="2000" dirty="0"/>
              <a:t>The </a:t>
            </a:r>
            <a:r>
              <a:rPr lang="en-US" sz="2000" dirty="0" smtClean="0"/>
              <a:t>X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/>
              <a:t>s are </a:t>
            </a:r>
            <a:r>
              <a:rPr lang="en-US" sz="2000" dirty="0"/>
              <a:t>(QAM-symbols) defined by the input bit </a:t>
            </a:r>
            <a:r>
              <a:rPr lang="en-US" sz="2000" dirty="0" smtClean="0"/>
              <a:t>stream</a:t>
            </a:r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r>
              <a:rPr lang="en-US" sz="2000" dirty="0" smtClean="0"/>
              <a:t>The </a:t>
            </a:r>
            <a:r>
              <a:rPr lang="en-US" sz="2000" dirty="0"/>
              <a:t>time-domain signal </a:t>
            </a:r>
            <a:r>
              <a:rPr lang="en-US" sz="2000" dirty="0" smtClean="0"/>
              <a:t>segments                                                 are obtained by </a:t>
            </a:r>
            <a:r>
              <a:rPr lang="en-US" sz="2000" dirty="0"/>
              <a:t>I</a:t>
            </a:r>
            <a:r>
              <a:rPr lang="en-US" sz="2000" dirty="0" smtClean="0"/>
              <a:t>DFT/</a:t>
            </a:r>
            <a:r>
              <a:rPr lang="en-US" sz="2000" u="sng" dirty="0" smtClean="0"/>
              <a:t>IFFT</a:t>
            </a:r>
            <a:r>
              <a:rPr lang="en-US" sz="2000" dirty="0" smtClean="0"/>
              <a:t> and then transmitted </a:t>
            </a:r>
            <a:r>
              <a:rPr lang="en-US" sz="2000" dirty="0"/>
              <a:t>over the channel, one after the other. </a:t>
            </a:r>
            <a:r>
              <a:rPr lang="en-US" sz="2000" dirty="0" smtClean="0"/>
              <a:t>At </a:t>
            </a:r>
            <a:r>
              <a:rPr lang="en-US" sz="2000" dirty="0"/>
              <a:t>the </a:t>
            </a:r>
            <a:r>
              <a:rPr lang="en-US" sz="2000" dirty="0" smtClean="0"/>
              <a:t>Rx, </a:t>
            </a:r>
            <a:r>
              <a:rPr lang="en-US" sz="2000" dirty="0"/>
              <a:t>demodulation </a:t>
            </a:r>
            <a:r>
              <a:rPr lang="en-US" sz="2000" dirty="0" smtClean="0"/>
              <a:t>is done </a:t>
            </a:r>
            <a:r>
              <a:rPr lang="en-US" sz="2000" dirty="0"/>
              <a:t>with an inverse </a:t>
            </a:r>
            <a:r>
              <a:rPr lang="en-US" sz="2000" dirty="0" smtClean="0"/>
              <a:t>operation  (i.e. DFT/</a:t>
            </a:r>
            <a:r>
              <a:rPr lang="en-US" sz="2000" u="sng" dirty="0" smtClean="0"/>
              <a:t>FFT</a:t>
            </a:r>
            <a:r>
              <a:rPr lang="en-US" sz="2000" dirty="0"/>
              <a:t>=</a:t>
            </a:r>
            <a:r>
              <a:rPr lang="en-US" sz="2000" dirty="0" smtClean="0"/>
              <a:t>fast </a:t>
            </a:r>
            <a:r>
              <a:rPr lang="en-US" sz="2000" dirty="0"/>
              <a:t>Fourier </a:t>
            </a:r>
            <a:r>
              <a:rPr lang="en-US" sz="2000" dirty="0" smtClean="0"/>
              <a:t>transform, see </a:t>
            </a:r>
            <a:r>
              <a:rPr lang="en-US" sz="2000" dirty="0"/>
              <a:t>also </a:t>
            </a:r>
            <a:r>
              <a:rPr lang="en-US" sz="2000" dirty="0" smtClean="0"/>
              <a:t>p.33)</a:t>
            </a:r>
            <a:r>
              <a:rPr lang="en-US" sz="2000" dirty="0"/>
              <a:t>.</a:t>
            </a:r>
          </a:p>
          <a:p>
            <a:pPr lvl="1">
              <a:buFontTx/>
              <a:buNone/>
              <a:defRPr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7853363" y="315913"/>
            <a:ext cx="785812" cy="461962"/>
          </a:xfrm>
          <a:prstGeom prst="rect">
            <a:avLst/>
          </a:prstGeom>
          <a:solidFill>
            <a:srgbClr val="B2B2B2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/>
              <a:t>6/14</a:t>
            </a:r>
          </a:p>
        </p:txBody>
      </p:sp>
      <p:grpSp>
        <p:nvGrpSpPr>
          <p:cNvPr id="30724" name="Group 1"/>
          <p:cNvGrpSpPr>
            <a:grpSpLocks/>
          </p:cNvGrpSpPr>
          <p:nvPr/>
        </p:nvGrpSpPr>
        <p:grpSpPr bwMode="auto">
          <a:xfrm>
            <a:off x="2663825" y="1916113"/>
            <a:ext cx="3708400" cy="2773362"/>
            <a:chOff x="2663825" y="1989138"/>
            <a:chExt cx="3333116" cy="2781300"/>
          </a:xfrm>
        </p:grpSpPr>
        <p:pic>
          <p:nvPicPr>
            <p:cNvPr id="30727" name="Picture 1" descr="568px-16QAM_Gray_Coded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825" y="2384425"/>
              <a:ext cx="2262188" cy="238601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8" name="TextBox 2"/>
            <p:cNvSpPr txBox="1">
              <a:spLocks noChangeArrowheads="1"/>
            </p:cNvSpPr>
            <p:nvPr/>
          </p:nvSpPr>
          <p:spPr bwMode="auto">
            <a:xfrm>
              <a:off x="5029834" y="3429000"/>
              <a:ext cx="9671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0"/>
                <a:t>Real(X)</a:t>
              </a:r>
            </a:p>
          </p:txBody>
        </p:sp>
        <p:sp>
          <p:nvSpPr>
            <p:cNvPr id="30729" name="TextBox 15"/>
            <p:cNvSpPr txBox="1">
              <a:spLocks noChangeArrowheads="1"/>
            </p:cNvSpPr>
            <p:nvPr/>
          </p:nvSpPr>
          <p:spPr bwMode="auto">
            <a:xfrm>
              <a:off x="3265955" y="1989138"/>
              <a:ext cx="10055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0"/>
                <a:t>Imag(X)</a:t>
              </a:r>
            </a:p>
          </p:txBody>
        </p:sp>
      </p:grpSp>
      <p:graphicFrame>
        <p:nvGraphicFramePr>
          <p:cNvPr id="30725" name="Object 6"/>
          <p:cNvGraphicFramePr>
            <a:graphicFrameLocks noChangeAspect="1"/>
          </p:cNvGraphicFramePr>
          <p:nvPr/>
        </p:nvGraphicFramePr>
        <p:xfrm>
          <a:off x="5148263" y="4805363"/>
          <a:ext cx="19780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Equation" r:id="rId4" imgW="1257300" imgH="215900" progId="Equation.3">
                  <p:embed/>
                </p:oleObj>
              </mc:Choice>
              <mc:Fallback>
                <p:oleObj name="Equation" r:id="rId4" imgW="1257300" imgH="215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805363"/>
                        <a:ext cx="1978025" cy="306387"/>
                      </a:xfrm>
                      <a:prstGeom prst="rect">
                        <a:avLst/>
                      </a:prstGeom>
                      <a:solidFill>
                        <a:srgbClr val="EBEB5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Box 3"/>
          <p:cNvSpPr txBox="1">
            <a:spLocks noChangeArrowheads="1"/>
          </p:cNvSpPr>
          <p:nvPr/>
        </p:nvSpPr>
        <p:spPr bwMode="auto">
          <a:xfrm rot="-5400000">
            <a:off x="969962" y="3179763"/>
            <a:ext cx="249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/>
            <a:r>
              <a:rPr lang="en-US" sz="2000"/>
              <a:t>Example: ‘16-QAM’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OFDM </a:t>
            </a:r>
            <a:r>
              <a:rPr lang="en-US" sz="3200" dirty="0" smtClean="0"/>
              <a:t>Modulation</a:t>
            </a:r>
            <a:endParaRPr lang="en-US" sz="3200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16000"/>
            <a:ext cx="8539162" cy="51498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Sounds </a:t>
            </a:r>
            <a:r>
              <a:rPr lang="en-US" sz="2400" dirty="0"/>
              <a:t>simple, but forgot one thing: </a:t>
            </a:r>
            <a:r>
              <a:rPr lang="en-US" sz="2400" u="sng" dirty="0"/>
              <a:t>channel</a:t>
            </a:r>
            <a:r>
              <a:rPr lang="en-US" sz="2400" dirty="0"/>
              <a:t> H(z</a:t>
            </a:r>
            <a:r>
              <a:rPr lang="en-US" sz="2400" dirty="0" smtClean="0"/>
              <a:t>) !!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 marL="457200" lvl="1" indent="0">
              <a:buFontTx/>
              <a:buNone/>
              <a:defRPr/>
            </a:pPr>
            <a:r>
              <a:rPr lang="en-US" sz="2000" dirty="0" smtClean="0"/>
              <a:t>OFDM has </a:t>
            </a:r>
            <a:r>
              <a:rPr lang="en-US" sz="2000" dirty="0"/>
              <a:t>an ingenious way of dealing with the channel </a:t>
            </a:r>
            <a:r>
              <a:rPr lang="en-US" sz="2000" dirty="0" smtClean="0"/>
              <a:t>effect, </a:t>
            </a:r>
            <a:r>
              <a:rPr lang="en-US" sz="2000" dirty="0"/>
              <a:t>namely through the insertion of a </a:t>
            </a:r>
            <a:r>
              <a:rPr lang="en-US" sz="2000" dirty="0" smtClean="0"/>
              <a:t>so</a:t>
            </a:r>
            <a:r>
              <a:rPr lang="en-US" sz="2000" dirty="0"/>
              <a:t>-</a:t>
            </a:r>
            <a:r>
              <a:rPr lang="en-US" sz="2000" dirty="0" smtClean="0"/>
              <a:t>called </a:t>
            </a:r>
            <a:r>
              <a:rPr lang="en-US" sz="2000" dirty="0"/>
              <a:t>`</a:t>
            </a:r>
            <a:r>
              <a:rPr lang="en-US" sz="2000" b="1" dirty="0"/>
              <a:t>cyclic prefix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 at the </a:t>
            </a:r>
            <a:r>
              <a:rPr lang="en-US" sz="2000" dirty="0" err="1"/>
              <a:t>Tx</a:t>
            </a:r>
            <a:r>
              <a:rPr lang="en-US" sz="2000" dirty="0"/>
              <a:t> </a:t>
            </a:r>
            <a:r>
              <a:rPr lang="en-US" sz="2000" dirty="0" smtClean="0"/>
              <a:t>:</a:t>
            </a:r>
          </a:p>
          <a:p>
            <a:pPr marL="457200" lvl="1" indent="0">
              <a:buFontTx/>
              <a:buNone/>
              <a:defRPr/>
            </a:pPr>
            <a:endParaRPr lang="en-US" sz="2000" dirty="0" smtClean="0"/>
          </a:p>
          <a:p>
            <a:pPr marL="457200" lvl="1" indent="0">
              <a:buFontTx/>
              <a:buNone/>
              <a:defRPr/>
            </a:pPr>
            <a:r>
              <a:rPr lang="en-US" sz="2000" dirty="0" smtClean="0"/>
              <a:t>If the channel is FIR with order L (see p.16), then per segment, instead </a:t>
            </a:r>
            <a:r>
              <a:rPr lang="en-US" sz="2000" dirty="0"/>
              <a:t>of transmitting N samples,  </a:t>
            </a:r>
            <a:r>
              <a:rPr lang="en-US" sz="2000" b="1" u="sng" dirty="0"/>
              <a:t>N+L</a:t>
            </a:r>
            <a:r>
              <a:rPr lang="en-US" sz="2000" dirty="0"/>
              <a:t> </a:t>
            </a:r>
            <a:r>
              <a:rPr lang="en-US" sz="2000" dirty="0" err="1"/>
              <a:t>sampes</a:t>
            </a:r>
            <a:r>
              <a:rPr lang="en-US" sz="2000" dirty="0"/>
              <a:t> are transmitted (assuming L&lt;&lt;N</a:t>
            </a:r>
            <a:r>
              <a:rPr lang="en-US" sz="2000" dirty="0" smtClean="0"/>
              <a:t>), where the last L samples are copied and put up front…</a:t>
            </a:r>
          </a:p>
          <a:p>
            <a:pPr marL="457200" lvl="1" indent="0">
              <a:buFontTx/>
              <a:buNone/>
              <a:defRPr/>
            </a:pPr>
            <a:endParaRPr lang="en-US" sz="2000" dirty="0"/>
          </a:p>
          <a:p>
            <a:pPr marL="457200" lvl="1" indent="0">
              <a:buFontTx/>
              <a:buNone/>
              <a:defRPr/>
            </a:pPr>
            <a:endParaRPr lang="en-US" sz="2000" dirty="0"/>
          </a:p>
          <a:p>
            <a:pPr lvl="1">
              <a:buFontTx/>
              <a:buNone/>
              <a:defRPr/>
            </a:pPr>
            <a:endParaRPr lang="en-US" sz="2000" dirty="0"/>
          </a:p>
          <a:p>
            <a:pPr lvl="1">
              <a:buFontTx/>
              <a:buNone/>
              <a:defRPr/>
            </a:pPr>
            <a:endParaRPr lang="en-US" sz="2000" dirty="0"/>
          </a:p>
          <a:p>
            <a:pPr lvl="1">
              <a:buFontTx/>
              <a:buNone/>
              <a:defRPr/>
            </a:pPr>
            <a:r>
              <a:rPr lang="en-US" sz="2000" dirty="0"/>
              <a:t> </a:t>
            </a: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971550" y="4545013"/>
            <a:ext cx="7453313" cy="1358900"/>
            <a:chOff x="971550" y="3824288"/>
            <a:chExt cx="7453313" cy="1358900"/>
          </a:xfrm>
        </p:grpSpPr>
        <p:sp>
          <p:nvSpPr>
            <p:cNvPr id="123913" name="Text Box 9"/>
            <p:cNvSpPr txBox="1">
              <a:spLocks noChangeArrowheads="1"/>
            </p:cNvSpPr>
            <p:nvPr/>
          </p:nvSpPr>
          <p:spPr bwMode="auto">
            <a:xfrm>
              <a:off x="5472113" y="3824288"/>
              <a:ext cx="574675" cy="706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dirty="0"/>
                <a:t>N</a:t>
              </a:r>
            </a:p>
          </p:txBody>
        </p:sp>
        <p:sp>
          <p:nvSpPr>
            <p:cNvPr id="123915" name="Text Box 11"/>
            <p:cNvSpPr txBox="1">
              <a:spLocks noChangeArrowheads="1"/>
            </p:cNvSpPr>
            <p:nvPr/>
          </p:nvSpPr>
          <p:spPr bwMode="auto">
            <a:xfrm>
              <a:off x="1908175" y="3824288"/>
              <a:ext cx="523875" cy="706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dirty="0"/>
                <a:t>L</a:t>
              </a:r>
            </a:p>
          </p:txBody>
        </p:sp>
        <p:graphicFrame>
          <p:nvGraphicFramePr>
            <p:cNvPr id="31752" name="Object 6"/>
            <p:cNvGraphicFramePr>
              <a:graphicFrameLocks noChangeAspect="1"/>
            </p:cNvGraphicFramePr>
            <p:nvPr/>
          </p:nvGraphicFramePr>
          <p:xfrm>
            <a:off x="3597275" y="4640263"/>
            <a:ext cx="4584700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0" name="Equation" r:id="rId3" imgW="2095500" imgH="215900" progId="Equation.3">
                    <p:embed/>
                  </p:oleObj>
                </mc:Choice>
                <mc:Fallback>
                  <p:oleObj name="Equation" r:id="rId3" imgW="2095500" imgH="2159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7275" y="4640263"/>
                          <a:ext cx="4584700" cy="425450"/>
                        </a:xfrm>
                        <a:prstGeom prst="rect">
                          <a:avLst/>
                        </a:prstGeom>
                        <a:solidFill>
                          <a:srgbClr val="EBEB5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3" name="Object 7"/>
            <p:cNvGraphicFramePr>
              <a:graphicFrameLocks noChangeAspect="1"/>
            </p:cNvGraphicFramePr>
            <p:nvPr/>
          </p:nvGraphicFramePr>
          <p:xfrm>
            <a:off x="971550" y="4627563"/>
            <a:ext cx="213995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1" name="Equation" r:id="rId5" imgW="977900" imgH="228600" progId="Equation.3">
                    <p:embed/>
                  </p:oleObj>
                </mc:Choice>
                <mc:Fallback>
                  <p:oleObj name="Equation" r:id="rId5" imgW="977900" imgH="2286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550" y="4627563"/>
                          <a:ext cx="2139950" cy="45085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912" name="Line 8"/>
            <p:cNvSpPr>
              <a:spLocks noChangeShapeType="1"/>
            </p:cNvSpPr>
            <p:nvPr/>
          </p:nvSpPr>
          <p:spPr bwMode="auto">
            <a:xfrm>
              <a:off x="3422650" y="4349750"/>
              <a:ext cx="47974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14" name="Line 10"/>
            <p:cNvSpPr>
              <a:spLocks noChangeShapeType="1"/>
            </p:cNvSpPr>
            <p:nvPr/>
          </p:nvSpPr>
          <p:spPr bwMode="auto">
            <a:xfrm>
              <a:off x="971550" y="4349750"/>
              <a:ext cx="20939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17" name="Rectangle 13"/>
            <p:cNvSpPr>
              <a:spLocks noChangeArrowheads="1"/>
            </p:cNvSpPr>
            <p:nvPr/>
          </p:nvSpPr>
          <p:spPr bwMode="auto">
            <a:xfrm>
              <a:off x="6178550" y="4516438"/>
              <a:ext cx="2246313" cy="666750"/>
            </a:xfrm>
            <a:prstGeom prst="rect">
              <a:avLst/>
            </a:prstGeom>
            <a:solidFill>
              <a:srgbClr val="B2B2B2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7853363" y="315913"/>
            <a:ext cx="785812" cy="461962"/>
          </a:xfrm>
          <a:prstGeom prst="rect">
            <a:avLst/>
          </a:prstGeom>
          <a:solidFill>
            <a:srgbClr val="B2B2B2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/>
              <a:t>7/14</a:t>
            </a:r>
          </a:p>
        </p:txBody>
      </p:sp>
      <p:sp>
        <p:nvSpPr>
          <p:cNvPr id="2" name="Curved Up Arrow 1"/>
          <p:cNvSpPr/>
          <p:nvPr/>
        </p:nvSpPr>
        <p:spPr bwMode="auto">
          <a:xfrm rot="10800000">
            <a:off x="1223963" y="1989138"/>
            <a:ext cx="6516687" cy="3492500"/>
          </a:xfrm>
          <a:prstGeom prst="curvedUpArrow">
            <a:avLst/>
          </a:prstGeom>
          <a:solidFill>
            <a:srgbClr val="800000">
              <a:alpha val="49000"/>
            </a:srgb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OFDM </a:t>
            </a:r>
            <a:r>
              <a:rPr lang="en-US" sz="3200" dirty="0" smtClean="0"/>
              <a:t>Modulation</a:t>
            </a:r>
            <a:endParaRPr lang="en-US" sz="32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44563"/>
            <a:ext cx="8569325" cy="54371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0" dirty="0"/>
              <a:t>At the </a:t>
            </a:r>
            <a:r>
              <a:rPr lang="en-US" sz="2400" b="0" dirty="0" smtClean="0"/>
              <a:t>Rx, </a:t>
            </a:r>
            <a:r>
              <a:rPr lang="en-US" sz="2400" b="0" dirty="0"/>
              <a:t>throw away L samples corresponding to cyclic prefix, keep the other N </a:t>
            </a:r>
            <a:r>
              <a:rPr lang="en-US" sz="2400" b="0" dirty="0" smtClean="0"/>
              <a:t>samples, which correspond to  </a:t>
            </a:r>
            <a:endParaRPr lang="en-US" sz="2400" b="0" dirty="0"/>
          </a:p>
          <a:p>
            <a:pPr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/>
          </a:p>
          <a:p>
            <a:pPr>
              <a:buFontTx/>
              <a:buNone/>
              <a:defRPr/>
            </a:pPr>
            <a:endParaRPr lang="en-US" sz="2400" b="0" dirty="0"/>
          </a:p>
          <a:p>
            <a:pPr marL="0" indent="0">
              <a:lnSpc>
                <a:spcPct val="95000"/>
              </a:lnSpc>
              <a:buFontTx/>
              <a:buNone/>
              <a:defRPr/>
            </a:pPr>
            <a:endParaRPr lang="en-US" sz="2400" b="0" dirty="0" smtClean="0"/>
          </a:p>
          <a:p>
            <a:pPr marL="0" indent="0">
              <a:lnSpc>
                <a:spcPct val="95000"/>
              </a:lnSpc>
              <a:buFontTx/>
              <a:buNone/>
              <a:defRPr/>
            </a:pPr>
            <a:endParaRPr lang="en-US" sz="2400" b="0" dirty="0" smtClean="0"/>
          </a:p>
          <a:p>
            <a:pPr marL="0" indent="0">
              <a:lnSpc>
                <a:spcPct val="95000"/>
              </a:lnSpc>
              <a:buFontTx/>
              <a:buNone/>
              <a:defRPr/>
            </a:pPr>
            <a:r>
              <a:rPr lang="en-US" sz="2400" b="0" dirty="0" smtClean="0"/>
              <a:t>This </a:t>
            </a:r>
            <a:r>
              <a:rPr lang="en-US" sz="2400" b="0" dirty="0"/>
              <a:t>is equivalent to …</a:t>
            </a:r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7853363" y="315913"/>
            <a:ext cx="785812" cy="461962"/>
          </a:xfrm>
          <a:prstGeom prst="rect">
            <a:avLst/>
          </a:prstGeom>
          <a:solidFill>
            <a:srgbClr val="B2B2B2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/>
              <a:t>8/14</a:t>
            </a:r>
          </a:p>
        </p:txBody>
      </p:sp>
      <p:graphicFrame>
        <p:nvGraphicFramePr>
          <p:cNvPr id="32772" name="Object 5"/>
          <p:cNvGraphicFramePr>
            <a:graphicFrameLocks noChangeAspect="1"/>
          </p:cNvGraphicFramePr>
          <p:nvPr/>
        </p:nvGraphicFramePr>
        <p:xfrm>
          <a:off x="827088" y="2205038"/>
          <a:ext cx="7421562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name="Equation" r:id="rId3" imgW="4483100" imgH="2400300" progId="Equation.3">
                  <p:embed/>
                </p:oleObj>
              </mc:Choice>
              <mc:Fallback>
                <p:oleObj name="Equation" r:id="rId3" imgW="4483100" imgH="2400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05038"/>
                        <a:ext cx="7421562" cy="3238500"/>
                      </a:xfrm>
                      <a:prstGeom prst="rect">
                        <a:avLst/>
                      </a:prstGeom>
                      <a:solidFill>
                        <a:srgbClr val="EBEB5F"/>
                      </a:solidFill>
                      <a:ln w="9525">
                        <a:solidFill>
                          <a:srgbClr val="3F3E0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5867400" y="2166938"/>
            <a:ext cx="9636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800000"/>
                </a:solidFill>
              </a:rPr>
              <a:t>prefix</a:t>
            </a:r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>
            <a:off x="6875463" y="2466975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32775" name="Group 1"/>
          <p:cNvGrpSpPr>
            <a:grpSpLocks/>
          </p:cNvGrpSpPr>
          <p:nvPr/>
        </p:nvGrpSpPr>
        <p:grpSpPr bwMode="auto">
          <a:xfrm>
            <a:off x="179388" y="2771775"/>
            <a:ext cx="468312" cy="2065338"/>
            <a:chOff x="152184" y="2600325"/>
            <a:chExt cx="497412" cy="2197100"/>
          </a:xfrm>
        </p:grpSpPr>
        <p:sp>
          <p:nvSpPr>
            <p:cNvPr id="122892" name="Line 12"/>
            <p:cNvSpPr>
              <a:spLocks noChangeShapeType="1"/>
            </p:cNvSpPr>
            <p:nvPr/>
          </p:nvSpPr>
          <p:spPr bwMode="auto">
            <a:xfrm>
              <a:off x="649596" y="2600325"/>
              <a:ext cx="0" cy="219710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893" name="Text Box 13"/>
            <p:cNvSpPr txBox="1">
              <a:spLocks noChangeArrowheads="1"/>
            </p:cNvSpPr>
            <p:nvPr/>
          </p:nvSpPr>
          <p:spPr bwMode="auto">
            <a:xfrm rot="16200000">
              <a:off x="177158" y="3249173"/>
              <a:ext cx="406995" cy="456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B2B2B2"/>
                  </a:solidFill>
                </a:rPr>
                <a:t>N</a:t>
              </a:r>
            </a:p>
          </p:txBody>
        </p:sp>
      </p:grpSp>
      <p:grpSp>
        <p:nvGrpSpPr>
          <p:cNvPr id="32776" name="Group 15"/>
          <p:cNvGrpSpPr>
            <a:grpSpLocks/>
          </p:cNvGrpSpPr>
          <p:nvPr/>
        </p:nvGrpSpPr>
        <p:grpSpPr bwMode="auto">
          <a:xfrm flipH="1">
            <a:off x="8426450" y="2433638"/>
            <a:ext cx="501650" cy="2809875"/>
            <a:chOff x="156602" y="2600325"/>
            <a:chExt cx="454134" cy="2197100"/>
          </a:xfrm>
        </p:grpSpPr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610736" y="2600325"/>
              <a:ext cx="0" cy="219710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 rot="16200000">
              <a:off x="-23245" y="3223316"/>
              <a:ext cx="753469" cy="393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B2B2B2"/>
                  </a:solidFill>
                </a:rPr>
                <a:t>   N+L</a:t>
              </a:r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182813" y="2466975"/>
            <a:ext cx="1998662" cy="2606675"/>
          </a:xfrm>
          <a:prstGeom prst="rect">
            <a:avLst/>
          </a:prstGeom>
          <a:solidFill>
            <a:srgbClr val="2E1C38">
              <a:alpha val="49001"/>
            </a:srgbClr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231063" y="2265363"/>
            <a:ext cx="847725" cy="1250950"/>
          </a:xfrm>
          <a:prstGeom prst="rect">
            <a:avLst/>
          </a:prstGeom>
          <a:solidFill>
            <a:srgbClr val="2E1C38">
              <a:alpha val="49001"/>
            </a:srgbClr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889625" y="2205038"/>
            <a:ext cx="914400" cy="439737"/>
          </a:xfrm>
          <a:prstGeom prst="rect">
            <a:avLst/>
          </a:prstGeom>
          <a:solidFill>
            <a:srgbClr val="2E1C38">
              <a:alpha val="49001"/>
            </a:srgbClr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160463"/>
            <a:ext cx="8558213" cy="4897437"/>
          </a:xfrm>
        </p:spPr>
        <p:txBody>
          <a:bodyPr/>
          <a:lstStyle/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dirty="0">
              <a:cs typeface="+mn-cs"/>
            </a:endParaRPr>
          </a:p>
          <a:p>
            <a:pPr lvl="1">
              <a:lnSpc>
                <a:spcPct val="85000"/>
              </a:lnSpc>
              <a:defRPr/>
            </a:pPr>
            <a:r>
              <a:rPr lang="en-US" sz="2000" dirty="0">
                <a:cs typeface="+mn-cs"/>
              </a:rPr>
              <a:t>D</a:t>
            </a:r>
            <a:r>
              <a:rPr lang="en-US" sz="2000" dirty="0" smtClean="0">
                <a:cs typeface="+mn-cs"/>
              </a:rPr>
              <a:t>igital communication over an acoustic channel </a:t>
            </a:r>
          </a:p>
          <a:p>
            <a:pPr marL="457200" lvl="1" indent="0">
              <a:lnSpc>
                <a:spcPct val="85000"/>
              </a:lnSpc>
              <a:buFontTx/>
              <a:buNone/>
              <a:defRPr/>
            </a:pPr>
            <a:r>
              <a:rPr lang="en-US" sz="2000" dirty="0">
                <a:cs typeface="+mn-cs"/>
              </a:rPr>
              <a:t> </a:t>
            </a:r>
            <a:r>
              <a:rPr lang="en-US" sz="2000" dirty="0" smtClean="0">
                <a:cs typeface="+mn-cs"/>
              </a:rPr>
              <a:t>   (from loudspeaker to microphone)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000" dirty="0" smtClean="0">
                <a:cs typeface="+mn-cs"/>
              </a:rPr>
              <a:t>FFT/IFFT-based modulation format : OFDM</a:t>
            </a:r>
          </a:p>
          <a:p>
            <a:pPr marL="400050" lvl="1" indent="0">
              <a:lnSpc>
                <a:spcPct val="85000"/>
              </a:lnSpc>
              <a:buFontTx/>
              <a:buNone/>
              <a:defRPr/>
            </a:pPr>
            <a:r>
              <a:rPr lang="en-US" sz="2000" dirty="0">
                <a:cs typeface="+mn-cs"/>
              </a:rPr>
              <a:t> </a:t>
            </a:r>
            <a:r>
              <a:rPr lang="en-US" sz="2000" dirty="0" smtClean="0">
                <a:cs typeface="+mn-cs"/>
              </a:rPr>
              <a:t>    (as in ADSL/VDSL, </a:t>
            </a:r>
            <a:r>
              <a:rPr lang="en-US" sz="2000" dirty="0" err="1" smtClean="0">
                <a:cs typeface="+mn-cs"/>
              </a:rPr>
              <a:t>WiFi</a:t>
            </a:r>
            <a:r>
              <a:rPr lang="en-US" sz="2000" dirty="0" smtClean="0">
                <a:cs typeface="+mn-cs"/>
              </a:rPr>
              <a:t>, DAB, DVB…) </a:t>
            </a:r>
          </a:p>
          <a:p>
            <a:pPr lvl="1" indent="-342900">
              <a:lnSpc>
                <a:spcPct val="85000"/>
              </a:lnSpc>
              <a:defRPr/>
            </a:pPr>
            <a:r>
              <a:rPr lang="en-US" sz="2000" dirty="0" smtClean="0">
                <a:cs typeface="+mn-cs"/>
              </a:rPr>
              <a:t>Channel estimation, equalization, etc…</a:t>
            </a:r>
          </a:p>
        </p:txBody>
      </p:sp>
      <p:sp>
        <p:nvSpPr>
          <p:cNvPr id="6146" name="TextBox 26"/>
          <p:cNvSpPr txBox="1">
            <a:spLocks noChangeArrowheads="1"/>
          </p:cNvSpPr>
          <p:nvPr/>
        </p:nvSpPr>
        <p:spPr bwMode="auto">
          <a:xfrm>
            <a:off x="6834188" y="4437063"/>
            <a:ext cx="2312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FFFF66"/>
                </a:solidFill>
              </a:rPr>
              <a:t>Digital Picture (OUT)</a:t>
            </a:r>
          </a:p>
        </p:txBody>
      </p:sp>
      <p:sp>
        <p:nvSpPr>
          <p:cNvPr id="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Introduction/Overview</a:t>
            </a:r>
          </a:p>
        </p:txBody>
      </p:sp>
      <p:grpSp>
        <p:nvGrpSpPr>
          <p:cNvPr id="6148" name="Group 1"/>
          <p:cNvGrpSpPr>
            <a:grpSpLocks/>
          </p:cNvGrpSpPr>
          <p:nvPr/>
        </p:nvGrpSpPr>
        <p:grpSpPr bwMode="auto">
          <a:xfrm>
            <a:off x="-4763" y="1304925"/>
            <a:ext cx="9004301" cy="3132138"/>
            <a:chOff x="-4763" y="1304925"/>
            <a:chExt cx="9004301" cy="3132138"/>
          </a:xfrm>
        </p:grpSpPr>
        <p:grpSp>
          <p:nvGrpSpPr>
            <p:cNvPr id="6149" name="Group 22"/>
            <p:cNvGrpSpPr>
              <a:grpSpLocks/>
            </p:cNvGrpSpPr>
            <p:nvPr/>
          </p:nvGrpSpPr>
          <p:grpSpPr bwMode="auto">
            <a:xfrm>
              <a:off x="611188" y="1304925"/>
              <a:ext cx="8101012" cy="3132138"/>
              <a:chOff x="395536" y="1772816"/>
              <a:chExt cx="8604956" cy="3276364"/>
            </a:xfrm>
          </p:grpSpPr>
          <p:sp>
            <p:nvSpPr>
              <p:cNvPr id="6157" name="Rectangle 1"/>
              <p:cNvSpPr>
                <a:spLocks noChangeArrowheads="1"/>
              </p:cNvSpPr>
              <p:nvPr/>
            </p:nvSpPr>
            <p:spPr bwMode="auto">
              <a:xfrm>
                <a:off x="395536" y="1772816"/>
                <a:ext cx="8604956" cy="3276364"/>
              </a:xfrm>
              <a:prstGeom prst="rect">
                <a:avLst/>
              </a:prstGeom>
              <a:solidFill>
                <a:srgbClr val="FFCC66">
                  <a:alpha val="58823"/>
                </a:srgbClr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6158" name="Picture 10" descr="MCj04247620000[1]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8322" y="2385206"/>
                <a:ext cx="1295400" cy="1873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Picture 11" descr="MCj02303250000[1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0147" y="2205819"/>
                <a:ext cx="1490662" cy="143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12"/>
              <p:cNvSpPr>
                <a:spLocks noChangeArrowheads="1"/>
              </p:cNvSpPr>
              <p:nvPr/>
            </p:nvSpPr>
            <p:spPr bwMode="auto">
              <a:xfrm>
                <a:off x="3061504" y="2025227"/>
                <a:ext cx="3190393" cy="2771542"/>
              </a:xfrm>
              <a:prstGeom prst="rect">
                <a:avLst/>
              </a:prstGeom>
              <a:solidFill>
                <a:srgbClr val="EBEB5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14"/>
              <p:cNvSpPr>
                <a:spLocks/>
              </p:cNvSpPr>
              <p:nvPr/>
            </p:nvSpPr>
            <p:spPr bwMode="auto">
              <a:xfrm>
                <a:off x="3007544" y="3034872"/>
                <a:ext cx="301840" cy="647634"/>
              </a:xfrm>
              <a:custGeom>
                <a:avLst/>
                <a:gdLst>
                  <a:gd name="T0" fmla="*/ 0 w 205"/>
                  <a:gd name="T1" fmla="*/ 294 h 294"/>
                  <a:gd name="T2" fmla="*/ 137 w 205"/>
                  <a:gd name="T3" fmla="*/ 204 h 294"/>
                  <a:gd name="T4" fmla="*/ 69 w 205"/>
                  <a:gd name="T5" fmla="*/ 68 h 294"/>
                  <a:gd name="T6" fmla="*/ 205 w 205"/>
                  <a:gd name="T7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5" h="294">
                    <a:moveTo>
                      <a:pt x="0" y="294"/>
                    </a:moveTo>
                    <a:cubicBezTo>
                      <a:pt x="63" y="268"/>
                      <a:pt x="126" y="242"/>
                      <a:pt x="137" y="204"/>
                    </a:cubicBezTo>
                    <a:cubicBezTo>
                      <a:pt x="148" y="166"/>
                      <a:pt x="58" y="102"/>
                      <a:pt x="69" y="68"/>
                    </a:cubicBezTo>
                    <a:cubicBezTo>
                      <a:pt x="80" y="34"/>
                      <a:pt x="142" y="17"/>
                      <a:pt x="205" y="0"/>
                    </a:cubicBezTo>
                  </a:path>
                </a:pathLst>
              </a:custGeom>
              <a:noFill/>
              <a:ln w="571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2145868" y="3509803"/>
                <a:ext cx="895401" cy="38027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/>
                  <a:t>D-to-A</a:t>
                </a:r>
              </a:p>
            </p:txBody>
          </p:sp>
          <p:sp>
            <p:nvSpPr>
              <p:cNvPr id="10" name="Rectangle 17"/>
              <p:cNvSpPr>
                <a:spLocks noChangeArrowheads="1"/>
              </p:cNvSpPr>
              <p:nvPr/>
            </p:nvSpPr>
            <p:spPr bwMode="auto">
              <a:xfrm>
                <a:off x="6265387" y="3501501"/>
                <a:ext cx="940930" cy="37861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/>
                  <a:t>A-to-D</a:t>
                </a:r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2086849" y="4019608"/>
                <a:ext cx="1050537" cy="5098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lnSpc>
                    <a:spcPct val="75000"/>
                  </a:lnSpc>
                  <a:defRPr/>
                </a:pPr>
                <a:r>
                  <a:rPr lang="en-US" sz="1600"/>
                  <a:t>+filtering</a:t>
                </a:r>
              </a:p>
              <a:p>
                <a:pPr algn="l">
                  <a:lnSpc>
                    <a:spcPct val="75000"/>
                  </a:lnSpc>
                  <a:defRPr/>
                </a:pPr>
                <a:r>
                  <a:rPr lang="en-US" sz="1600"/>
                  <a:t>+amplif.</a:t>
                </a:r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6285622" y="4056141"/>
                <a:ext cx="1050537" cy="5098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lnSpc>
                    <a:spcPct val="75000"/>
                  </a:lnSpc>
                  <a:defRPr/>
                </a:pPr>
                <a:r>
                  <a:rPr lang="en-US" sz="1600"/>
                  <a:t>+filtering</a:t>
                </a:r>
              </a:p>
              <a:p>
                <a:pPr algn="l">
                  <a:lnSpc>
                    <a:spcPct val="75000"/>
                  </a:lnSpc>
                  <a:defRPr/>
                </a:pPr>
                <a:r>
                  <a:rPr lang="en-US" sz="1600"/>
                  <a:t>+…</a:t>
                </a:r>
              </a:p>
            </p:txBody>
          </p:sp>
          <p:sp>
            <p:nvSpPr>
              <p:cNvPr id="13" name="Line 23"/>
              <p:cNvSpPr>
                <a:spLocks noChangeShapeType="1"/>
              </p:cNvSpPr>
              <p:nvPr/>
            </p:nvSpPr>
            <p:spPr bwMode="auto">
              <a:xfrm flipV="1">
                <a:off x="1872695" y="3753912"/>
                <a:ext cx="32713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Line 24"/>
              <p:cNvSpPr>
                <a:spLocks noChangeShapeType="1"/>
              </p:cNvSpPr>
              <p:nvPr/>
            </p:nvSpPr>
            <p:spPr bwMode="auto">
              <a:xfrm flipV="1">
                <a:off x="7201259" y="3680846"/>
                <a:ext cx="32713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Oval 27"/>
              <p:cNvSpPr>
                <a:spLocks noChangeArrowheads="1"/>
              </p:cNvSpPr>
              <p:nvPr/>
            </p:nvSpPr>
            <p:spPr bwMode="auto">
              <a:xfrm>
                <a:off x="1692265" y="3645973"/>
                <a:ext cx="182115" cy="2158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Oval 28"/>
              <p:cNvSpPr>
                <a:spLocks noChangeArrowheads="1"/>
              </p:cNvSpPr>
              <p:nvPr/>
            </p:nvSpPr>
            <p:spPr bwMode="auto">
              <a:xfrm>
                <a:off x="7525020" y="3538034"/>
                <a:ext cx="215841" cy="24909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Line 33"/>
              <p:cNvSpPr>
                <a:spLocks noChangeShapeType="1"/>
              </p:cNvSpPr>
              <p:nvPr/>
            </p:nvSpPr>
            <p:spPr bwMode="auto">
              <a:xfrm flipV="1">
                <a:off x="1366819" y="3753912"/>
                <a:ext cx="32713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35"/>
              <p:cNvSpPr>
                <a:spLocks noChangeArrowheads="1"/>
              </p:cNvSpPr>
              <p:nvPr/>
            </p:nvSpPr>
            <p:spPr bwMode="auto">
              <a:xfrm>
                <a:off x="820472" y="3494859"/>
                <a:ext cx="553091" cy="471610"/>
              </a:xfrm>
              <a:prstGeom prst="rect">
                <a:avLst/>
              </a:prstGeom>
              <a:solidFill>
                <a:srgbClr val="EBEB5F">
                  <a:alpha val="50000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/>
                  <a:t>Tx</a:t>
                </a:r>
              </a:p>
            </p:txBody>
          </p:sp>
          <p:sp>
            <p:nvSpPr>
              <p:cNvPr id="21" name="Line 38"/>
              <p:cNvSpPr>
                <a:spLocks noChangeShapeType="1"/>
              </p:cNvSpPr>
              <p:nvPr/>
            </p:nvSpPr>
            <p:spPr bwMode="auto">
              <a:xfrm flipV="1">
                <a:off x="7740860" y="3680846"/>
                <a:ext cx="32713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39"/>
              <p:cNvSpPr>
                <a:spLocks noChangeArrowheads="1"/>
              </p:cNvSpPr>
              <p:nvPr/>
            </p:nvSpPr>
            <p:spPr bwMode="auto">
              <a:xfrm>
                <a:off x="8064621" y="3430095"/>
                <a:ext cx="586817" cy="471610"/>
              </a:xfrm>
              <a:prstGeom prst="rect">
                <a:avLst/>
              </a:prstGeom>
              <a:solidFill>
                <a:srgbClr val="EBEB5F">
                  <a:alpha val="50000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/>
                  <a:t>Rx</a:t>
                </a:r>
              </a:p>
            </p:txBody>
          </p:sp>
        </p:grpSp>
        <p:sp>
          <p:nvSpPr>
            <p:cNvPr id="6150" name="Right Arrow 23"/>
            <p:cNvSpPr>
              <a:spLocks noChangeArrowheads="1"/>
            </p:cNvSpPr>
            <p:nvPr/>
          </p:nvSpPr>
          <p:spPr bwMode="auto">
            <a:xfrm>
              <a:off x="358775" y="2924175"/>
              <a:ext cx="649288" cy="541338"/>
            </a:xfrm>
            <a:prstGeom prst="rightArrow">
              <a:avLst>
                <a:gd name="adj1" fmla="val 50000"/>
                <a:gd name="adj2" fmla="val 49976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6151" name="Right Arrow 28"/>
            <p:cNvSpPr>
              <a:spLocks noChangeArrowheads="1"/>
            </p:cNvSpPr>
            <p:nvPr/>
          </p:nvSpPr>
          <p:spPr bwMode="auto">
            <a:xfrm>
              <a:off x="8351838" y="2889250"/>
              <a:ext cx="647700" cy="53975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6154" name="TextBox 1"/>
            <p:cNvSpPr txBox="1">
              <a:spLocks noChangeArrowheads="1"/>
            </p:cNvSpPr>
            <p:nvPr/>
          </p:nvSpPr>
          <p:spPr bwMode="auto">
            <a:xfrm>
              <a:off x="-4763" y="1520825"/>
              <a:ext cx="2057401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0">
                  <a:solidFill>
                    <a:srgbClr val="FFFF66"/>
                  </a:solidFill>
                </a:rPr>
                <a:t>Digital Picture (IN)</a:t>
              </a:r>
            </a:p>
          </p:txBody>
        </p:sp>
        <p:sp>
          <p:nvSpPr>
            <p:cNvPr id="6155" name="TextBox 1"/>
            <p:cNvSpPr txBox="1">
              <a:spLocks noChangeArrowheads="1"/>
            </p:cNvSpPr>
            <p:nvPr/>
          </p:nvSpPr>
          <p:spPr bwMode="auto">
            <a:xfrm>
              <a:off x="684213" y="3465513"/>
              <a:ext cx="13430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0">
                  <a:solidFill>
                    <a:srgbClr val="FFFF66"/>
                  </a:solidFill>
                </a:rPr>
                <a:t>Transmitter</a:t>
              </a:r>
            </a:p>
          </p:txBody>
        </p:sp>
        <p:sp>
          <p:nvSpPr>
            <p:cNvPr id="6156" name="TextBox 1"/>
            <p:cNvSpPr txBox="1">
              <a:spLocks noChangeArrowheads="1"/>
            </p:cNvSpPr>
            <p:nvPr/>
          </p:nvSpPr>
          <p:spPr bwMode="auto">
            <a:xfrm>
              <a:off x="7559675" y="2457450"/>
              <a:ext cx="10953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0">
                  <a:solidFill>
                    <a:srgbClr val="FFFF66"/>
                  </a:solidFill>
                </a:rPr>
                <a:t>Receiver</a:t>
              </a:r>
            </a:p>
          </p:txBody>
        </p:sp>
      </p:grpSp>
      <p:pic>
        <p:nvPicPr>
          <p:cNvPr id="31" name="Picture 30" descr="NdZSXiHSJMP3roDLgLNNUM-320-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0828"/>
            <a:ext cx="1432069" cy="805539"/>
          </a:xfrm>
          <a:prstGeom prst="rect">
            <a:avLst/>
          </a:prstGeom>
        </p:spPr>
      </p:pic>
      <p:pic>
        <p:nvPicPr>
          <p:cNvPr id="32" name="Picture 31" descr="NdZSXiHSJMP3roDLgLNNUM-320-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0" y="3609020"/>
            <a:ext cx="1368152" cy="76958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33488"/>
            <a:ext cx="8539163" cy="47879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2400" b="0" dirty="0"/>
          </a:p>
          <a:p>
            <a:pPr>
              <a:buFontTx/>
              <a:buNone/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 smtClean="0"/>
          </a:p>
          <a:p>
            <a:pPr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 smtClean="0"/>
          </a:p>
          <a:p>
            <a:pPr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 smtClean="0"/>
          </a:p>
          <a:p>
            <a:pPr marL="0" indent="0">
              <a:buFontTx/>
              <a:buNone/>
              <a:defRPr/>
            </a:pPr>
            <a:endParaRPr lang="en-US" sz="2400" b="0" dirty="0"/>
          </a:p>
          <a:p>
            <a:pPr marL="0" indent="0">
              <a:buFontTx/>
              <a:buNone/>
              <a:defRPr/>
            </a:pPr>
            <a:r>
              <a:rPr lang="en-US" sz="2400" b="0" dirty="0" smtClean="0"/>
              <a:t>    The resulting matrix </a:t>
            </a:r>
            <a:r>
              <a:rPr lang="en-US" sz="2400" b="0" dirty="0"/>
              <a:t>(call it `</a:t>
            </a:r>
            <a:r>
              <a:rPr lang="en-US" sz="2400" dirty="0"/>
              <a:t>H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b="0" dirty="0"/>
              <a:t>) </a:t>
            </a:r>
            <a:r>
              <a:rPr lang="en-US" sz="2400" b="0" dirty="0" smtClean="0"/>
              <a:t>is an </a:t>
            </a:r>
            <a:r>
              <a:rPr lang="en-US" sz="2400" b="0" dirty="0" err="1"/>
              <a:t>NxN</a:t>
            </a:r>
            <a:r>
              <a:rPr lang="en-US" sz="2400" b="0" dirty="0"/>
              <a:t> `</a:t>
            </a:r>
            <a:r>
              <a:rPr lang="en-US" sz="2400" b="0" dirty="0" err="1" smtClean="0"/>
              <a:t>circulant</a:t>
            </a:r>
            <a:r>
              <a:rPr lang="en-US" sz="2400" b="0" dirty="0" smtClean="0"/>
              <a:t> matrix</a:t>
            </a:r>
            <a:r>
              <a:rPr lang="ja-JP" altLang="en-US" sz="2400" b="0" dirty="0">
                <a:latin typeface="Arial"/>
              </a:rPr>
              <a:t>’</a:t>
            </a:r>
            <a:r>
              <a:rPr lang="en-US" sz="2400" b="0" dirty="0"/>
              <a:t>              </a:t>
            </a:r>
            <a:endParaRPr lang="en-US" sz="2400" b="0" dirty="0" smtClean="0"/>
          </a:p>
          <a:p>
            <a:pPr marL="0" indent="0">
              <a:buFontTx/>
              <a:buNone/>
              <a:defRPr/>
            </a:pPr>
            <a:r>
              <a:rPr lang="en-US" sz="2400" b="0" dirty="0"/>
              <a:t> </a:t>
            </a:r>
            <a:r>
              <a:rPr lang="en-US" sz="2400" b="0" dirty="0" smtClean="0"/>
              <a:t>    =</a:t>
            </a:r>
            <a:r>
              <a:rPr lang="en-US" sz="2400" b="0" dirty="0"/>
              <a:t>every row is the previous row up to a </a:t>
            </a:r>
            <a:r>
              <a:rPr lang="en-US" sz="2400" b="0" dirty="0" smtClean="0"/>
              <a:t>‘cyclic shift’ </a:t>
            </a:r>
            <a:endParaRPr lang="en-US" sz="2400" b="0" dirty="0"/>
          </a:p>
          <a:p>
            <a:pPr>
              <a:defRPr/>
            </a:pPr>
            <a:endParaRPr lang="en-US" sz="2400" b="0" dirty="0"/>
          </a:p>
        </p:txBody>
      </p:sp>
      <p:grpSp>
        <p:nvGrpSpPr>
          <p:cNvPr id="2" name="Group 1"/>
          <p:cNvGrpSpPr/>
          <p:nvPr/>
        </p:nvGrpSpPr>
        <p:grpSpPr>
          <a:xfrm>
            <a:off x="323528" y="1448780"/>
            <a:ext cx="8460940" cy="3636404"/>
            <a:chOff x="287338" y="1304925"/>
            <a:chExt cx="8532812" cy="3887788"/>
          </a:xfrm>
        </p:grpSpPr>
        <p:grpSp>
          <p:nvGrpSpPr>
            <p:cNvPr id="33794" name="Group 6"/>
            <p:cNvGrpSpPr>
              <a:grpSpLocks/>
            </p:cNvGrpSpPr>
            <p:nvPr/>
          </p:nvGrpSpPr>
          <p:grpSpPr bwMode="auto">
            <a:xfrm>
              <a:off x="287338" y="1406525"/>
              <a:ext cx="444500" cy="1722438"/>
              <a:chOff x="215900" y="2600325"/>
              <a:chExt cx="404813" cy="2032931"/>
            </a:xfrm>
          </p:grpSpPr>
          <p:sp>
            <p:nvSpPr>
              <p:cNvPr id="8" name="Line 12"/>
              <p:cNvSpPr>
                <a:spLocks noChangeShapeType="1"/>
              </p:cNvSpPr>
              <p:nvPr/>
            </p:nvSpPr>
            <p:spPr bwMode="auto">
              <a:xfrm>
                <a:off x="610592" y="2600325"/>
                <a:ext cx="4338" cy="2032931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Text Box 13"/>
              <p:cNvSpPr txBox="1">
                <a:spLocks noChangeArrowheads="1"/>
              </p:cNvSpPr>
              <p:nvPr/>
            </p:nvSpPr>
            <p:spPr bwMode="auto">
              <a:xfrm>
                <a:off x="215900" y="3250489"/>
                <a:ext cx="404813" cy="455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B2B2B2"/>
                    </a:solidFill>
                  </a:rPr>
                  <a:t>N</a:t>
                </a:r>
              </a:p>
            </p:txBody>
          </p:sp>
        </p:grpSp>
        <p:graphicFrame>
          <p:nvGraphicFramePr>
            <p:cNvPr id="3379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1556620"/>
                </p:ext>
              </p:extLst>
            </p:nvPr>
          </p:nvGraphicFramePr>
          <p:xfrm>
            <a:off x="868363" y="1304925"/>
            <a:ext cx="7194550" cy="3887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5" name="Equation" r:id="rId3" imgW="5334000" imgH="3962400" progId="Equation.3">
                    <p:embed/>
                  </p:oleObj>
                </mc:Choice>
                <mc:Fallback>
                  <p:oleObj name="Equation" r:id="rId3" imgW="5334000" imgH="39624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363" y="1304925"/>
                          <a:ext cx="7194550" cy="3887788"/>
                        </a:xfrm>
                        <a:prstGeom prst="rect">
                          <a:avLst/>
                        </a:prstGeom>
                        <a:solidFill>
                          <a:srgbClr val="EBEB5F"/>
                        </a:solidFill>
                        <a:ln w="9525">
                          <a:solidFill>
                            <a:srgbClr val="3F3E08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3796" name="Group 6"/>
            <p:cNvGrpSpPr>
              <a:grpSpLocks/>
            </p:cNvGrpSpPr>
            <p:nvPr/>
          </p:nvGrpSpPr>
          <p:grpSpPr bwMode="auto">
            <a:xfrm flipH="1">
              <a:off x="8239125" y="1439863"/>
              <a:ext cx="581025" cy="1654175"/>
              <a:chOff x="215900" y="2600325"/>
              <a:chExt cx="404813" cy="2032931"/>
            </a:xfrm>
          </p:grpSpPr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>
                <a:off x="610758" y="2600325"/>
                <a:ext cx="4424" cy="2032931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Text Box 13"/>
              <p:cNvSpPr txBox="1">
                <a:spLocks noChangeArrowheads="1"/>
              </p:cNvSpPr>
              <p:nvPr/>
            </p:nvSpPr>
            <p:spPr bwMode="auto">
              <a:xfrm>
                <a:off x="215900" y="3250004"/>
                <a:ext cx="404813" cy="4565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B2B2B2"/>
                    </a:solidFill>
                  </a:rPr>
                  <a:t>N</a:t>
                </a:r>
              </a:p>
            </p:txBody>
          </p:sp>
        </p:grpSp>
        <p:sp>
          <p:nvSpPr>
            <p:cNvPr id="33797" name="TextBox 20"/>
            <p:cNvSpPr txBox="1">
              <a:spLocks noChangeArrowheads="1"/>
            </p:cNvSpPr>
            <p:nvPr/>
          </p:nvSpPr>
          <p:spPr bwMode="auto">
            <a:xfrm>
              <a:off x="8143875" y="4275138"/>
              <a:ext cx="484188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(*)</a:t>
              </a:r>
            </a:p>
          </p:txBody>
        </p:sp>
      </p:grp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OFDM </a:t>
            </a:r>
            <a:r>
              <a:rPr lang="en-US" sz="3200" dirty="0" smtClean="0"/>
              <a:t>Modulation</a:t>
            </a:r>
            <a:endParaRPr lang="en-US" sz="3200" dirty="0"/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7853363" y="315913"/>
            <a:ext cx="785812" cy="461962"/>
          </a:xfrm>
          <a:prstGeom prst="rect">
            <a:avLst/>
          </a:prstGeom>
          <a:solidFill>
            <a:srgbClr val="B2B2B2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/>
              <a:t>9/14</a:t>
            </a: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5327650" y="5049838"/>
            <a:ext cx="3421063" cy="1079500"/>
          </a:xfrm>
          <a:prstGeom prst="ellipse">
            <a:avLst/>
          </a:prstGeom>
          <a:solidFill>
            <a:srgbClr val="FFFF66">
              <a:alpha val="45000"/>
            </a:srgb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OFDM </a:t>
            </a:r>
            <a:r>
              <a:rPr lang="en-US" sz="3200" dirty="0" smtClean="0"/>
              <a:t>Modulation</a:t>
            </a:r>
            <a:endParaRPr lang="en-US" sz="3200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539163" cy="4645025"/>
          </a:xfrm>
        </p:spPr>
        <p:txBody>
          <a:bodyPr/>
          <a:lstStyle/>
          <a:p>
            <a:pPr>
              <a:defRPr/>
            </a:pPr>
            <a:r>
              <a:rPr lang="en-US" sz="2400" b="0" dirty="0" smtClean="0"/>
              <a:t>PS: Cyclic prefix converts a (</a:t>
            </a:r>
            <a:r>
              <a:rPr lang="en-US" sz="2400" b="0" u="sng" dirty="0" smtClean="0"/>
              <a:t>linear</a:t>
            </a:r>
            <a:r>
              <a:rPr lang="en-US" sz="2400" b="0" dirty="0" smtClean="0"/>
              <a:t>) </a:t>
            </a:r>
            <a:r>
              <a:rPr lang="en-US" sz="2400" b="0" u="sng" dirty="0" smtClean="0"/>
              <a:t>convolution</a:t>
            </a:r>
            <a:r>
              <a:rPr lang="en-US" sz="2400" b="0" dirty="0" smtClean="0"/>
              <a:t> (see p.29) into a so-called ‘</a:t>
            </a:r>
            <a:r>
              <a:rPr lang="en-US" sz="2400" b="0" u="sng" dirty="0" smtClean="0"/>
              <a:t>circular convolution</a:t>
            </a:r>
            <a:r>
              <a:rPr lang="en-US" sz="2400" b="0" dirty="0" smtClean="0"/>
              <a:t>’ (see p.30)</a:t>
            </a:r>
          </a:p>
          <a:p>
            <a:pPr>
              <a:defRPr/>
            </a:pPr>
            <a:r>
              <a:rPr lang="en-US" sz="3200" dirty="0" err="1" smtClean="0"/>
              <a:t>Circulant</a:t>
            </a:r>
            <a:r>
              <a:rPr lang="en-US" sz="3200" dirty="0" smtClean="0"/>
              <a:t> matri</a:t>
            </a:r>
            <a:r>
              <a:rPr lang="en-US" sz="3200" b="0" dirty="0" smtClean="0"/>
              <a:t>ces </a:t>
            </a:r>
            <a:r>
              <a:rPr lang="en-US" sz="2400" b="0" dirty="0" smtClean="0"/>
              <a:t>are cool matrices…</a:t>
            </a:r>
            <a:endParaRPr lang="en-US" b="0" dirty="0"/>
          </a:p>
          <a:p>
            <a:pPr marL="400050" lvl="1" indent="0">
              <a:buFontTx/>
              <a:buNone/>
              <a:defRPr/>
            </a:pPr>
            <a:r>
              <a:rPr lang="en-US" dirty="0" smtClean="0"/>
              <a:t>A </a:t>
            </a:r>
            <a:r>
              <a:rPr lang="en-US" dirty="0"/>
              <a:t>weird property </a:t>
            </a:r>
            <a:r>
              <a:rPr lang="en-US" dirty="0" smtClean="0"/>
              <a:t>(</a:t>
            </a:r>
            <a:r>
              <a:rPr lang="en-US" dirty="0"/>
              <a:t>proof by </a:t>
            </a:r>
            <a:r>
              <a:rPr lang="en-US" dirty="0" err="1"/>
              <a:t>Matlab</a:t>
            </a:r>
            <a:r>
              <a:rPr lang="en-US" dirty="0"/>
              <a:t>!) is </a:t>
            </a:r>
            <a:r>
              <a:rPr lang="en-US" dirty="0" smtClean="0"/>
              <a:t>that when a </a:t>
            </a:r>
            <a:r>
              <a:rPr lang="en-US" dirty="0" err="1"/>
              <a:t>circulant</a:t>
            </a:r>
            <a:r>
              <a:rPr lang="en-US" dirty="0"/>
              <a:t> matrix H </a:t>
            </a:r>
            <a:r>
              <a:rPr lang="en-US" dirty="0" smtClean="0"/>
              <a:t> is pre-/post-multiplied by the DFT/IDFT matrix, a diagonal matrix is always obtained:</a:t>
            </a:r>
          </a:p>
          <a:p>
            <a:pPr marL="400050" lvl="1" indent="0">
              <a:buFontTx/>
              <a:buNone/>
              <a:defRPr/>
            </a:pPr>
            <a:r>
              <a:rPr lang="en-US" dirty="0" smtClean="0"/>
              <a:t>Hence, a </a:t>
            </a:r>
            <a:r>
              <a:rPr lang="en-US" dirty="0" err="1" smtClean="0"/>
              <a:t>circulant</a:t>
            </a:r>
            <a:r>
              <a:rPr lang="en-US" dirty="0" smtClean="0"/>
              <a:t> matrix can </a:t>
            </a:r>
            <a:r>
              <a:rPr lang="en-US" sz="3200" b="1" dirty="0" smtClean="0"/>
              <a:t>always</a:t>
            </a:r>
            <a:r>
              <a:rPr lang="en-US" dirty="0" smtClean="0"/>
              <a:t> be written as </a:t>
            </a:r>
            <a:r>
              <a:rPr lang="en-US" sz="1800" dirty="0" smtClean="0"/>
              <a:t>(=eigenvalue decomposition!</a:t>
            </a:r>
            <a:r>
              <a:rPr lang="en-US" dirty="0" smtClean="0"/>
              <a:t>) </a:t>
            </a:r>
            <a:endParaRPr lang="en-US" dirty="0"/>
          </a:p>
          <a:p>
            <a:pPr>
              <a:defRPr/>
            </a:pPr>
            <a:endParaRPr lang="en-US" b="0" dirty="0" smtClean="0"/>
          </a:p>
          <a:p>
            <a:pPr marL="0" indent="0">
              <a:buFontTx/>
              <a:buNone/>
              <a:defRPr/>
            </a:pPr>
            <a:endParaRPr lang="en-US" b="0" dirty="0" smtClean="0"/>
          </a:p>
          <a:p>
            <a:pPr>
              <a:defRPr/>
            </a:pPr>
            <a:endParaRPr lang="en-US" b="0" dirty="0"/>
          </a:p>
        </p:txBody>
      </p:sp>
      <p:graphicFrame>
        <p:nvGraphicFramePr>
          <p:cNvPr id="34819" name="Object 13"/>
          <p:cNvGraphicFramePr>
            <a:graphicFrameLocks noChangeAspect="1"/>
          </p:cNvGraphicFramePr>
          <p:nvPr/>
        </p:nvGraphicFramePr>
        <p:xfrm>
          <a:off x="4427538" y="4365625"/>
          <a:ext cx="4213225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6" name="Equation" r:id="rId3" imgW="2146300" imgH="1003300" progId="Equation.3">
                  <p:embed/>
                </p:oleObj>
              </mc:Choice>
              <mc:Fallback>
                <p:oleObj name="Equation" r:id="rId3" imgW="2146300" imgH="1003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365625"/>
                        <a:ext cx="4213225" cy="16891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7767638" y="315913"/>
            <a:ext cx="957262" cy="461962"/>
          </a:xfrm>
          <a:prstGeom prst="rect">
            <a:avLst/>
          </a:prstGeom>
          <a:solidFill>
            <a:srgbClr val="B2B2B2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/>
              <a:t>10/14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539750" y="1665288"/>
            <a:ext cx="2519363" cy="1152525"/>
          </a:xfrm>
          <a:prstGeom prst="ellipse">
            <a:avLst/>
          </a:prstGeom>
          <a:solidFill>
            <a:srgbClr val="FFFF66">
              <a:alpha val="45000"/>
            </a:srgbClr>
          </a:solidFill>
          <a:ln w="12700">
            <a:noFill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4822" name="Object 13"/>
          <p:cNvGraphicFramePr>
            <a:graphicFrameLocks noChangeAspect="1"/>
          </p:cNvGraphicFramePr>
          <p:nvPr/>
        </p:nvGraphicFramePr>
        <p:xfrm>
          <a:off x="5651500" y="3321050"/>
          <a:ext cx="298926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" name="Equation" r:id="rId5" imgW="1676400" imgH="228600" progId="Equation.3">
                  <p:embed/>
                </p:oleObj>
              </mc:Choice>
              <mc:Fallback>
                <p:oleObj name="Equation" r:id="rId5" imgW="16764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321050"/>
                        <a:ext cx="2989263" cy="3063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OFDM </a:t>
            </a:r>
            <a:r>
              <a:rPr lang="en-US" sz="3200" dirty="0" smtClean="0"/>
              <a:t>Modulation</a:t>
            </a:r>
            <a:endParaRPr lang="en-US" sz="3200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60463"/>
            <a:ext cx="8539163" cy="48609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0" dirty="0" smtClean="0"/>
              <a:t>Combine previous formulas, </a:t>
            </a:r>
            <a:r>
              <a:rPr lang="en-US" sz="2400" b="0" dirty="0"/>
              <a:t>to obtain…</a:t>
            </a:r>
          </a:p>
          <a:p>
            <a:pPr marL="0" indent="0">
              <a:buFontTx/>
              <a:buNone/>
              <a:defRPr/>
            </a:pPr>
            <a:endParaRPr lang="en-US" sz="2400" b="0" dirty="0" smtClean="0"/>
          </a:p>
          <a:p>
            <a:pPr marL="0" indent="0">
              <a:buFontTx/>
              <a:buNone/>
              <a:defRPr/>
            </a:pPr>
            <a:endParaRPr lang="en-US" sz="2400" b="0" dirty="0"/>
          </a:p>
          <a:p>
            <a:pPr marL="0" indent="0">
              <a:buFontTx/>
              <a:buNone/>
              <a:defRPr/>
            </a:pPr>
            <a:endParaRPr lang="en-US" sz="2400" b="0" dirty="0" smtClean="0"/>
          </a:p>
          <a:p>
            <a:pPr marL="0" indent="0">
              <a:buFontTx/>
              <a:buNone/>
              <a:defRPr/>
            </a:pPr>
            <a:endParaRPr lang="en-US" sz="2400" b="0" dirty="0"/>
          </a:p>
          <a:p>
            <a:pPr marL="0" indent="0">
              <a:buFontTx/>
              <a:buNone/>
              <a:defRPr/>
            </a:pPr>
            <a:endParaRPr lang="en-US" sz="2400" b="0" dirty="0" smtClean="0"/>
          </a:p>
          <a:p>
            <a:pPr marL="0" indent="0">
              <a:buFontTx/>
              <a:buNone/>
              <a:defRPr/>
            </a:pPr>
            <a:endParaRPr lang="en-US" sz="2400" b="0" dirty="0"/>
          </a:p>
          <a:p>
            <a:pPr marL="0" indent="0">
              <a:buFontTx/>
              <a:buNone/>
              <a:defRPr/>
            </a:pPr>
            <a:endParaRPr lang="en-US" sz="2400" b="0" dirty="0" smtClean="0"/>
          </a:p>
          <a:p>
            <a:pPr marL="0" indent="0">
              <a:buFontTx/>
              <a:buNone/>
              <a:defRPr/>
            </a:pPr>
            <a:endParaRPr lang="en-US" sz="2400" b="0" dirty="0"/>
          </a:p>
          <a:p>
            <a:pPr marL="0" indent="0">
              <a:buFontTx/>
              <a:buNone/>
              <a:defRPr/>
            </a:pPr>
            <a:endParaRPr lang="en-US" sz="2400" b="0" dirty="0"/>
          </a:p>
          <a:p>
            <a:pPr marL="0" indent="0">
              <a:buFontTx/>
              <a:buNone/>
              <a:defRPr/>
            </a:pPr>
            <a:r>
              <a:rPr lang="en-US" sz="2400" b="0" dirty="0" smtClean="0"/>
              <a:t>    </a:t>
            </a:r>
            <a:endParaRPr lang="en-US" sz="2400" b="0" dirty="0"/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7777163" y="315913"/>
            <a:ext cx="938212" cy="461962"/>
          </a:xfrm>
          <a:prstGeom prst="rect">
            <a:avLst/>
          </a:prstGeom>
          <a:solidFill>
            <a:srgbClr val="B2B2B2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/>
              <a:t>11/14</a:t>
            </a:r>
          </a:p>
        </p:txBody>
      </p:sp>
      <p:graphicFrame>
        <p:nvGraphicFramePr>
          <p:cNvPr id="358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411590"/>
              </p:ext>
            </p:extLst>
          </p:nvPr>
        </p:nvGraphicFramePr>
        <p:xfrm>
          <a:off x="1439863" y="1828800"/>
          <a:ext cx="6408501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name="Equation" r:id="rId3" imgW="3403600" imgH="3530600" progId="Equation.3">
                  <p:embed/>
                </p:oleObj>
              </mc:Choice>
              <mc:Fallback>
                <p:oleObj name="Equation" r:id="rId3" imgW="3403600" imgH="3530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1828800"/>
                        <a:ext cx="6408501" cy="4264025"/>
                      </a:xfrm>
                      <a:prstGeom prst="rect">
                        <a:avLst/>
                      </a:prstGeom>
                      <a:solidFill>
                        <a:srgbClr val="EBEB5F"/>
                      </a:solidFill>
                      <a:ln w="9525">
                        <a:solidFill>
                          <a:srgbClr val="3F3E0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33488"/>
            <a:ext cx="8677275" cy="52197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0" dirty="0" smtClean="0"/>
              <a:t>In other words…</a:t>
            </a:r>
          </a:p>
          <a:p>
            <a:pPr marL="0" indent="0">
              <a:buFontTx/>
              <a:buNone/>
              <a:defRPr/>
            </a:pPr>
            <a:endParaRPr lang="en-US" sz="2400" b="0" dirty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buFontTx/>
              <a:buNone/>
              <a:defRPr/>
            </a:pPr>
            <a:endParaRPr lang="en-US" sz="2000" b="0" dirty="0"/>
          </a:p>
          <a:p>
            <a:pPr marL="0" indent="0">
              <a:buFontTx/>
              <a:buNone/>
              <a:defRPr/>
            </a:pPr>
            <a:r>
              <a:rPr lang="en-US" sz="2000" b="0" dirty="0"/>
              <a:t>This means that after removing the prefix part and performing a DFT in the </a:t>
            </a:r>
            <a:r>
              <a:rPr lang="en-US" sz="2000" b="0" dirty="0" smtClean="0"/>
              <a:t>Rx, </a:t>
            </a:r>
            <a:r>
              <a:rPr lang="en-US" sz="2000" b="0" dirty="0"/>
              <a:t>the obtained </a:t>
            </a:r>
            <a:r>
              <a:rPr lang="en-US" sz="2000" b="0" dirty="0" smtClean="0"/>
              <a:t>Y’s are </a:t>
            </a:r>
            <a:r>
              <a:rPr lang="en-US" sz="2000" b="0" dirty="0"/>
              <a:t>equal to the transmitted </a:t>
            </a:r>
            <a:r>
              <a:rPr lang="en-US" sz="2000" b="0" dirty="0" smtClean="0"/>
              <a:t>X’s, </a:t>
            </a:r>
            <a:r>
              <a:rPr lang="en-US" sz="2000" b="0" dirty="0"/>
              <a:t>up to (scalar) channel attenuations </a:t>
            </a:r>
            <a:r>
              <a:rPr lang="en-US" sz="2000" b="0" dirty="0" err="1" smtClean="0"/>
              <a:t>H</a:t>
            </a:r>
            <a:r>
              <a:rPr lang="en-US" sz="1400" b="0" dirty="0" err="1" smtClean="0"/>
              <a:t>n</a:t>
            </a:r>
            <a:r>
              <a:rPr lang="en-US" sz="2000" b="0" dirty="0" smtClean="0"/>
              <a:t> </a:t>
            </a:r>
            <a:r>
              <a:rPr lang="en-US" sz="2000" b="0" dirty="0"/>
              <a:t>(!!</a:t>
            </a:r>
            <a:r>
              <a:rPr lang="en-US" sz="2000" b="0" dirty="0" smtClean="0"/>
              <a:t>)</a:t>
            </a:r>
          </a:p>
          <a:p>
            <a:pPr>
              <a:defRPr/>
            </a:pPr>
            <a:endParaRPr lang="en-US" sz="2000" b="0" dirty="0" smtClean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OFDM </a:t>
            </a:r>
            <a:r>
              <a:rPr lang="en-US" sz="3200" dirty="0" smtClean="0"/>
              <a:t>Modulation</a:t>
            </a:r>
            <a:endParaRPr lang="en-US" sz="3200" dirty="0"/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7767638" y="315913"/>
            <a:ext cx="957262" cy="461962"/>
          </a:xfrm>
          <a:prstGeom prst="rect">
            <a:avLst/>
          </a:prstGeom>
          <a:solidFill>
            <a:srgbClr val="B2B2B2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/>
              <a:t>12/14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380288" y="4400550"/>
            <a:ext cx="935037" cy="576263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6869" name="Object 4"/>
          <p:cNvGraphicFramePr>
            <a:graphicFrameLocks noChangeAspect="1"/>
          </p:cNvGraphicFramePr>
          <p:nvPr/>
        </p:nvGraphicFramePr>
        <p:xfrm>
          <a:off x="715963" y="1628775"/>
          <a:ext cx="7616825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0" name="Equation" r:id="rId3" imgW="4406900" imgH="2006600" progId="Equation.3">
                  <p:embed/>
                </p:oleObj>
              </mc:Choice>
              <mc:Fallback>
                <p:oleObj name="Equation" r:id="rId3" imgW="4406900" imgH="2006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628775"/>
                        <a:ext cx="7616825" cy="27368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763713" y="2744788"/>
            <a:ext cx="612775" cy="531812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3635375" y="2168525"/>
            <a:ext cx="463550" cy="331788"/>
          </a:xfrm>
          <a:prstGeom prst="rect">
            <a:avLst/>
          </a:prstGeom>
          <a:solidFill>
            <a:srgbClr val="2E1C38">
              <a:alpha val="49001"/>
            </a:srgbClr>
          </a:solidFill>
          <a:ln w="12700">
            <a:solidFill>
              <a:srgbClr val="3F3E08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7534275" y="2060575"/>
            <a:ext cx="458788" cy="366713"/>
          </a:xfrm>
          <a:prstGeom prst="rect">
            <a:avLst/>
          </a:prstGeom>
          <a:solidFill>
            <a:srgbClr val="2E1C38">
              <a:alpha val="49001"/>
            </a:srgbClr>
          </a:solidFill>
          <a:ln w="12700">
            <a:solidFill>
              <a:srgbClr val="3F3E08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1012825" y="2097088"/>
            <a:ext cx="463550" cy="331787"/>
          </a:xfrm>
          <a:prstGeom prst="rect">
            <a:avLst/>
          </a:prstGeom>
          <a:solidFill>
            <a:srgbClr val="2E1C38">
              <a:alpha val="49001"/>
            </a:srgbClr>
          </a:solidFill>
          <a:ln w="12700">
            <a:solidFill>
              <a:srgbClr val="3F3E08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303463" y="3068638"/>
            <a:ext cx="5140325" cy="147478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CC66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68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387794"/>
              </p:ext>
            </p:extLst>
          </p:nvPr>
        </p:nvGraphicFramePr>
        <p:xfrm>
          <a:off x="3192425" y="5337212"/>
          <a:ext cx="34036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1" name="Equation" r:id="rId5" imgW="901700" imgH="254000" progId="Equation.3">
                  <p:embed/>
                </p:oleObj>
              </mc:Choice>
              <mc:Fallback>
                <p:oleObj name="Equation" r:id="rId5" imgW="9017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25" y="5337212"/>
                        <a:ext cx="3403600" cy="7556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6" name="Right Arrow 12"/>
          <p:cNvSpPr>
            <a:spLocks noChangeArrowheads="1"/>
          </p:cNvSpPr>
          <p:nvPr/>
        </p:nvSpPr>
        <p:spPr bwMode="auto">
          <a:xfrm>
            <a:off x="2663788" y="5445125"/>
            <a:ext cx="468312" cy="5048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820150" cy="5146675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2000" b="0" dirty="0"/>
          </a:p>
          <a:p>
            <a:pPr>
              <a:defRPr/>
            </a:pPr>
            <a:r>
              <a:rPr lang="en-US" sz="2000" b="0" dirty="0" smtClean="0"/>
              <a:t>PS: It </a:t>
            </a:r>
            <a:r>
              <a:rPr lang="en-US" sz="2000" b="0" dirty="0"/>
              <a:t>can be shown </a:t>
            </a:r>
            <a:r>
              <a:rPr lang="en-US" sz="2000" b="0" dirty="0" smtClean="0"/>
              <a:t>(check first column of                                          ) that </a:t>
            </a:r>
            <a:r>
              <a:rPr lang="en-US" sz="2000" b="0" dirty="0" err="1" smtClean="0"/>
              <a:t>H</a:t>
            </a:r>
            <a:r>
              <a:rPr lang="en-US" sz="1400" b="0" dirty="0" err="1" smtClean="0"/>
              <a:t>n</a:t>
            </a:r>
            <a:r>
              <a:rPr lang="en-US" sz="2000" b="0" dirty="0" smtClean="0"/>
              <a:t> </a:t>
            </a:r>
            <a:r>
              <a:rPr lang="en-US" sz="2000" b="0" dirty="0"/>
              <a:t>is the channel frequency response </a:t>
            </a:r>
            <a:r>
              <a:rPr lang="en-US" sz="2000" b="0" dirty="0" smtClean="0"/>
              <a:t>evaluated </a:t>
            </a:r>
            <a:r>
              <a:rPr lang="en-US" sz="2000" b="0" dirty="0"/>
              <a:t>at </a:t>
            </a:r>
            <a:r>
              <a:rPr lang="en-US" sz="2000" b="0" dirty="0" smtClean="0"/>
              <a:t>the n-</a:t>
            </a:r>
            <a:r>
              <a:rPr lang="en-US" sz="2000" b="0" dirty="0" err="1"/>
              <a:t>th</a:t>
            </a:r>
            <a:r>
              <a:rPr lang="en-US" sz="2000" b="0" dirty="0"/>
              <a:t> carrier !</a:t>
            </a:r>
            <a:endParaRPr lang="en-US" sz="2000" b="0" dirty="0" smtClean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 smtClean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 smtClean="0"/>
          </a:p>
          <a:p>
            <a:pPr>
              <a:defRPr/>
            </a:pPr>
            <a:endParaRPr lang="en-US" sz="2000" b="0" dirty="0" smtClean="0"/>
          </a:p>
          <a:p>
            <a:pPr marL="0" indent="0">
              <a:buFontTx/>
              <a:buNone/>
              <a:defRPr/>
            </a:pPr>
            <a:endParaRPr lang="en-US" sz="2000" b="0" dirty="0" smtClean="0"/>
          </a:p>
          <a:p>
            <a:pPr marL="0" indent="0">
              <a:buFontTx/>
              <a:buNone/>
              <a:defRPr/>
            </a:pPr>
            <a:r>
              <a:rPr lang="en-US" sz="2000" b="0" dirty="0" smtClean="0"/>
              <a:t>      (p.33 then represents ‘frequency domain version’ of circular convolution,   </a:t>
            </a:r>
          </a:p>
          <a:p>
            <a:pPr marL="0" indent="0">
              <a:buFontTx/>
              <a:buNone/>
              <a:defRPr/>
            </a:pPr>
            <a:r>
              <a:rPr lang="en-US" sz="2000" b="0" dirty="0"/>
              <a:t> </a:t>
            </a:r>
            <a:r>
              <a:rPr lang="en-US" sz="2000" b="0" dirty="0" smtClean="0"/>
              <a:t>      i.e. ‘</a:t>
            </a:r>
            <a:r>
              <a:rPr lang="en-US" sz="2000" b="0" u="sng" dirty="0" smtClean="0"/>
              <a:t>component-wise multiplication</a:t>
            </a:r>
            <a:r>
              <a:rPr lang="en-US" sz="2000" b="0" dirty="0" smtClean="0"/>
              <a:t> in the frequency domain’)</a:t>
            </a:r>
            <a:endParaRPr lang="en-US" sz="2000" b="0" dirty="0"/>
          </a:p>
          <a:p>
            <a:pPr marL="0" indent="0">
              <a:buFontTx/>
              <a:buNone/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 smtClean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OFDM </a:t>
            </a:r>
            <a:r>
              <a:rPr lang="en-US" sz="3200" dirty="0" smtClean="0"/>
              <a:t>Modulation</a:t>
            </a:r>
            <a:endParaRPr lang="en-US" sz="3200" dirty="0"/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7767638" y="315913"/>
            <a:ext cx="957262" cy="461962"/>
          </a:xfrm>
          <a:prstGeom prst="rect">
            <a:avLst/>
          </a:prstGeom>
          <a:solidFill>
            <a:srgbClr val="B2B2B2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/>
              <a:t>13/14</a:t>
            </a: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1042988" y="1917700"/>
          <a:ext cx="720090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7" name="Equation" r:id="rId3" imgW="4076700" imgH="1689100" progId="Equation.3">
                  <p:embed/>
                </p:oleObj>
              </mc:Choice>
              <mc:Fallback>
                <p:oleObj name="Equation" r:id="rId3" imgW="4076700" imgH="168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17700"/>
                        <a:ext cx="7200900" cy="18716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13"/>
          <p:cNvGraphicFramePr>
            <a:graphicFrameLocks noChangeAspect="1"/>
          </p:cNvGraphicFramePr>
          <p:nvPr/>
        </p:nvGraphicFramePr>
        <p:xfrm>
          <a:off x="5616575" y="1222375"/>
          <a:ext cx="277177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8" name="Equation" r:id="rId5" imgW="1625600" imgH="203200" progId="Equation.3">
                  <p:embed/>
                </p:oleObj>
              </mc:Choice>
              <mc:Fallback>
                <p:oleObj name="Equation" r:id="rId5" imgW="1625600" imgH="203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575" y="1222375"/>
                        <a:ext cx="2771775" cy="2619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Object 4"/>
          <p:cNvGraphicFramePr>
            <a:graphicFrameLocks noChangeAspect="1"/>
          </p:cNvGraphicFramePr>
          <p:nvPr/>
        </p:nvGraphicFramePr>
        <p:xfrm>
          <a:off x="1079500" y="5481638"/>
          <a:ext cx="72009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6" name="Equation" r:id="rId3" imgW="2959100" imgH="254000" progId="Equation.3">
                  <p:embed/>
                </p:oleObj>
              </mc:Choice>
              <mc:Fallback>
                <p:oleObj name="Equation" r:id="rId3" imgW="29591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5481638"/>
                        <a:ext cx="7200900" cy="4683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60463"/>
            <a:ext cx="8820150" cy="5148262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2000" b="0" dirty="0"/>
          </a:p>
          <a:p>
            <a:pPr>
              <a:defRPr/>
            </a:pPr>
            <a:r>
              <a:rPr lang="en-US" sz="2000" b="0" dirty="0" smtClean="0"/>
              <a:t>PS: It </a:t>
            </a:r>
            <a:r>
              <a:rPr lang="en-US" sz="2000" b="0" dirty="0"/>
              <a:t>can be shown </a:t>
            </a:r>
            <a:r>
              <a:rPr lang="en-US" sz="2000" b="0" dirty="0" smtClean="0"/>
              <a:t>(check first column of                                          ) that </a:t>
            </a:r>
            <a:r>
              <a:rPr lang="en-US" sz="2000" b="0" dirty="0" err="1" smtClean="0"/>
              <a:t>H</a:t>
            </a:r>
            <a:r>
              <a:rPr lang="en-US" sz="1400" b="0" dirty="0" err="1" smtClean="0"/>
              <a:t>n</a:t>
            </a:r>
            <a:r>
              <a:rPr lang="en-US" sz="2000" b="0" dirty="0" smtClean="0"/>
              <a:t> </a:t>
            </a:r>
            <a:r>
              <a:rPr lang="en-US" sz="2000" b="0" dirty="0"/>
              <a:t>is the channel frequency response </a:t>
            </a:r>
            <a:r>
              <a:rPr lang="en-US" sz="2000" b="0" dirty="0" smtClean="0"/>
              <a:t>evaluated </a:t>
            </a:r>
            <a:r>
              <a:rPr lang="en-US" sz="2000" b="0" dirty="0"/>
              <a:t>at </a:t>
            </a:r>
            <a:r>
              <a:rPr lang="en-US" sz="2000" b="0" dirty="0" smtClean="0"/>
              <a:t>the n-</a:t>
            </a:r>
            <a:r>
              <a:rPr lang="en-US" sz="2000" b="0" dirty="0" err="1"/>
              <a:t>th</a:t>
            </a:r>
            <a:r>
              <a:rPr lang="en-US" sz="2000" b="0" dirty="0"/>
              <a:t> carrier !</a:t>
            </a:r>
            <a:endParaRPr lang="en-US" sz="2000" b="0" dirty="0" smtClean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 smtClean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 smtClean="0"/>
          </a:p>
          <a:p>
            <a:pPr>
              <a:defRPr/>
            </a:pPr>
            <a:endParaRPr lang="en-US" sz="2000" b="0" dirty="0" smtClean="0"/>
          </a:p>
          <a:p>
            <a:pPr marL="0" indent="0">
              <a:buFontTx/>
              <a:buNone/>
              <a:defRPr/>
            </a:pPr>
            <a:endParaRPr lang="en-US" sz="2000" b="0" dirty="0" smtClean="0"/>
          </a:p>
          <a:p>
            <a:pPr marL="0" indent="0">
              <a:buFontTx/>
              <a:buNone/>
              <a:defRPr/>
            </a:pPr>
            <a:r>
              <a:rPr lang="en-US" b="0" dirty="0" smtClean="0"/>
              <a:t>`</a:t>
            </a:r>
            <a:r>
              <a:rPr lang="en-US" dirty="0" smtClean="0"/>
              <a:t>Channel </a:t>
            </a:r>
            <a:r>
              <a:rPr lang="en-US" dirty="0"/>
              <a:t>equalization</a:t>
            </a:r>
            <a:r>
              <a:rPr lang="ja-JP" altLang="en-US" b="0" dirty="0"/>
              <a:t>’</a:t>
            </a:r>
            <a:r>
              <a:rPr lang="en-US" b="0" dirty="0"/>
              <a:t> </a:t>
            </a:r>
            <a:r>
              <a:rPr lang="en-US" sz="2000" b="0" dirty="0"/>
              <a:t>may </a:t>
            </a:r>
            <a:r>
              <a:rPr lang="en-US" sz="2000" b="0" dirty="0" smtClean="0"/>
              <a:t>then be </a:t>
            </a:r>
            <a:r>
              <a:rPr lang="en-US" sz="2000" b="0" dirty="0"/>
              <a:t>performed after the </a:t>
            </a:r>
            <a:r>
              <a:rPr lang="en-US" sz="2000" b="0" dirty="0" smtClean="0"/>
              <a:t>DFT     </a:t>
            </a:r>
          </a:p>
          <a:p>
            <a:pPr marL="0" indent="0">
              <a:buFontTx/>
              <a:buNone/>
              <a:defRPr/>
            </a:pPr>
            <a:r>
              <a:rPr lang="en-US" sz="2000" b="0" dirty="0"/>
              <a:t> </a:t>
            </a:r>
            <a:r>
              <a:rPr lang="en-US" sz="2000" b="0" dirty="0" smtClean="0"/>
              <a:t>      </a:t>
            </a:r>
            <a:r>
              <a:rPr lang="en-US" sz="1600" b="0" dirty="0" smtClean="0"/>
              <a:t>(</a:t>
            </a:r>
            <a:r>
              <a:rPr lang="en-US" sz="1600" b="0" dirty="0"/>
              <a:t>=in the frequency domain),</a:t>
            </a:r>
            <a:r>
              <a:rPr lang="en-US" sz="2000" b="0" dirty="0"/>
              <a:t> by </a:t>
            </a:r>
            <a:r>
              <a:rPr lang="en-US" sz="2000" b="0" u="sng" dirty="0"/>
              <a:t>component-wise </a:t>
            </a:r>
            <a:r>
              <a:rPr lang="en-US" sz="2000" b="0" u="sng" dirty="0" smtClean="0"/>
              <a:t>division</a:t>
            </a:r>
            <a:r>
              <a:rPr lang="en-US" sz="2000" b="0" dirty="0" smtClean="0"/>
              <a:t> </a:t>
            </a:r>
            <a:r>
              <a:rPr lang="en-US" sz="2000" b="0" dirty="0"/>
              <a:t>(divide by </a:t>
            </a:r>
            <a:r>
              <a:rPr lang="en-US" sz="2000" b="0" dirty="0" err="1" smtClean="0"/>
              <a:t>H</a:t>
            </a:r>
            <a:r>
              <a:rPr lang="en-US" sz="1400" b="0" dirty="0" err="1"/>
              <a:t>n</a:t>
            </a:r>
            <a:r>
              <a:rPr lang="en-US" sz="2000" b="0" dirty="0" smtClean="0"/>
              <a:t> </a:t>
            </a:r>
            <a:r>
              <a:rPr lang="en-US" sz="2000" b="0" dirty="0"/>
              <a:t>for </a:t>
            </a:r>
            <a:r>
              <a:rPr lang="en-US" sz="2000" b="0" dirty="0" smtClean="0"/>
              <a:t>    </a:t>
            </a:r>
          </a:p>
          <a:p>
            <a:pPr marL="0" indent="0">
              <a:buFontTx/>
              <a:buNone/>
              <a:defRPr/>
            </a:pPr>
            <a:r>
              <a:rPr lang="en-US" sz="2000" b="0" dirty="0"/>
              <a:t> </a:t>
            </a:r>
            <a:r>
              <a:rPr lang="en-US" sz="2000" b="0" dirty="0" smtClean="0"/>
              <a:t>       carrier-n)</a:t>
            </a:r>
            <a:r>
              <a:rPr lang="en-US" sz="2000" b="0" dirty="0"/>
              <a:t>. This is referred to as `1-</a:t>
            </a:r>
            <a:r>
              <a:rPr lang="en-US" sz="2000" b="0" dirty="0" smtClean="0"/>
              <a:t>tap </a:t>
            </a:r>
            <a:r>
              <a:rPr lang="en-US" sz="2000" b="0" dirty="0"/>
              <a:t>FEQ</a:t>
            </a:r>
            <a:r>
              <a:rPr lang="ja-JP" altLang="en-US" sz="2000" b="0" dirty="0"/>
              <a:t>’</a:t>
            </a:r>
            <a:r>
              <a:rPr lang="en-US" sz="2000" b="0" dirty="0"/>
              <a:t>  </a:t>
            </a:r>
            <a:r>
              <a:rPr lang="en-US" sz="1600" b="0" dirty="0" smtClean="0"/>
              <a:t>(Freq.-</a:t>
            </a:r>
            <a:r>
              <a:rPr lang="en-US" sz="1600" b="0" dirty="0"/>
              <a:t>domain </a:t>
            </a:r>
            <a:r>
              <a:rPr lang="en-US" sz="1600" b="0" dirty="0" err="1" smtClean="0"/>
              <a:t>EQualization</a:t>
            </a:r>
            <a:r>
              <a:rPr lang="en-US" sz="1600" b="0" dirty="0"/>
              <a:t>) </a:t>
            </a:r>
            <a:endParaRPr lang="en-US" sz="1600" b="0" dirty="0" smtClean="0"/>
          </a:p>
          <a:p>
            <a:pPr marL="0" indent="0">
              <a:buFontTx/>
              <a:buNone/>
              <a:defRPr/>
            </a:pPr>
            <a:endParaRPr lang="en-US" sz="1600" b="0" dirty="0"/>
          </a:p>
          <a:p>
            <a:pPr marL="0" indent="0">
              <a:buFontTx/>
              <a:buNone/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OFDM </a:t>
            </a:r>
            <a:r>
              <a:rPr lang="en-US" sz="3200" dirty="0" smtClean="0"/>
              <a:t>Modulation</a:t>
            </a:r>
            <a:endParaRPr lang="en-US" sz="3200" dirty="0"/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7767638" y="315913"/>
            <a:ext cx="957262" cy="461962"/>
          </a:xfrm>
          <a:prstGeom prst="rect">
            <a:avLst/>
          </a:prstGeom>
          <a:solidFill>
            <a:srgbClr val="B2B2B2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/>
              <a:t>13/14</a:t>
            </a:r>
          </a:p>
        </p:txBody>
      </p:sp>
      <p:graphicFrame>
        <p:nvGraphicFramePr>
          <p:cNvPr id="38917" name="Object 4"/>
          <p:cNvGraphicFramePr>
            <a:graphicFrameLocks noChangeAspect="1"/>
          </p:cNvGraphicFramePr>
          <p:nvPr/>
        </p:nvGraphicFramePr>
        <p:xfrm>
          <a:off x="1042988" y="1917700"/>
          <a:ext cx="720090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7" name="Equation" r:id="rId5" imgW="4076700" imgH="1689100" progId="Equation.3">
                  <p:embed/>
                </p:oleObj>
              </mc:Choice>
              <mc:Fallback>
                <p:oleObj name="Equation" r:id="rId5" imgW="4076700" imgH="168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17700"/>
                        <a:ext cx="7200900" cy="18716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13"/>
          <p:cNvGraphicFramePr>
            <a:graphicFrameLocks noChangeAspect="1"/>
          </p:cNvGraphicFramePr>
          <p:nvPr/>
        </p:nvGraphicFramePr>
        <p:xfrm>
          <a:off x="5616575" y="1222375"/>
          <a:ext cx="277177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8" name="Equation" r:id="rId7" imgW="1625600" imgH="203200" progId="Equation.3">
                  <p:embed/>
                </p:oleObj>
              </mc:Choice>
              <mc:Fallback>
                <p:oleObj name="Equation" r:id="rId7" imgW="1625600" imgH="203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575" y="1222375"/>
                        <a:ext cx="2771775" cy="2619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15900" y="4437063"/>
            <a:ext cx="4068763" cy="1152525"/>
          </a:xfrm>
          <a:prstGeom prst="ellipse">
            <a:avLst/>
          </a:prstGeom>
          <a:solidFill>
            <a:srgbClr val="FFFF66">
              <a:alpha val="45000"/>
            </a:srgbClr>
          </a:solidFill>
          <a:ln w="12700">
            <a:noFill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OFDM </a:t>
            </a:r>
            <a:r>
              <a:rPr lang="en-US" sz="3200" dirty="0" smtClean="0"/>
              <a:t>Modulation</a:t>
            </a:r>
            <a:endParaRPr lang="en-US" sz="3200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532813" cy="4679950"/>
          </a:xfrm>
        </p:spPr>
        <p:txBody>
          <a:bodyPr/>
          <a:lstStyle/>
          <a:p>
            <a:pPr>
              <a:defRPr/>
            </a:pPr>
            <a:r>
              <a:rPr lang="en-US" sz="2000" b="0" dirty="0" smtClean="0"/>
              <a:t>Conclusion</a:t>
            </a:r>
            <a:r>
              <a:rPr lang="en-US" sz="2000" b="0" dirty="0"/>
              <a:t>:  DMT-modulation with cyclic prefix leads to a simple (trivial) channel equalization problem (!!</a:t>
            </a:r>
            <a:r>
              <a:rPr lang="en-US" sz="2000" b="0" dirty="0" smtClean="0"/>
              <a:t>)</a:t>
            </a:r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</p:txBody>
      </p:sp>
      <p:sp>
        <p:nvSpPr>
          <p:cNvPr id="127080" name="Text Box 104"/>
          <p:cNvSpPr txBox="1">
            <a:spLocks noChangeArrowheads="1"/>
          </p:cNvSpPr>
          <p:nvPr/>
        </p:nvSpPr>
        <p:spPr bwMode="auto">
          <a:xfrm>
            <a:off x="7767638" y="315913"/>
            <a:ext cx="957262" cy="461962"/>
          </a:xfrm>
          <a:prstGeom prst="rect">
            <a:avLst/>
          </a:prstGeom>
          <a:solidFill>
            <a:srgbClr val="B2B2B2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/>
              <a:t>14/14</a:t>
            </a:r>
          </a:p>
        </p:txBody>
      </p:sp>
      <p:grpSp>
        <p:nvGrpSpPr>
          <p:cNvPr id="39940" name="Group 1"/>
          <p:cNvGrpSpPr>
            <a:grpSpLocks/>
          </p:cNvGrpSpPr>
          <p:nvPr/>
        </p:nvGrpSpPr>
        <p:grpSpPr bwMode="auto">
          <a:xfrm>
            <a:off x="503238" y="2492375"/>
            <a:ext cx="8245475" cy="3313113"/>
            <a:chOff x="503238" y="2816225"/>
            <a:chExt cx="8245475" cy="3313113"/>
          </a:xfrm>
        </p:grpSpPr>
        <p:sp>
          <p:nvSpPr>
            <p:cNvPr id="39941" name="Rectangle 2"/>
            <p:cNvSpPr>
              <a:spLocks noChangeArrowheads="1"/>
            </p:cNvSpPr>
            <p:nvPr/>
          </p:nvSpPr>
          <p:spPr bwMode="auto">
            <a:xfrm>
              <a:off x="503238" y="2816225"/>
              <a:ext cx="8245475" cy="3313113"/>
            </a:xfrm>
            <a:prstGeom prst="rect">
              <a:avLst/>
            </a:prstGeom>
            <a:solidFill>
              <a:srgbClr val="FFFF66">
                <a:alpha val="23921"/>
              </a:srgbClr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07" name="Rectangle 6"/>
            <p:cNvSpPr>
              <a:spLocks noChangeArrowheads="1"/>
            </p:cNvSpPr>
            <p:nvPr/>
          </p:nvSpPr>
          <p:spPr bwMode="auto">
            <a:xfrm>
              <a:off x="6015038" y="3509963"/>
              <a:ext cx="144462" cy="3429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Rectangle 7"/>
            <p:cNvSpPr>
              <a:spLocks noChangeArrowheads="1"/>
            </p:cNvSpPr>
            <p:nvPr/>
          </p:nvSpPr>
          <p:spPr bwMode="auto">
            <a:xfrm>
              <a:off x="5508625" y="3500438"/>
              <a:ext cx="288925" cy="13350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400">
                  <a:latin typeface="Times New Roman" charset="0"/>
                </a:rPr>
                <a:t>S/P</a:t>
              </a:r>
            </a:p>
          </p:txBody>
        </p:sp>
        <p:sp>
          <p:nvSpPr>
            <p:cNvPr id="109" name="Rectangle 8"/>
            <p:cNvSpPr>
              <a:spLocks noChangeArrowheads="1"/>
            </p:cNvSpPr>
            <p:nvPr/>
          </p:nvSpPr>
          <p:spPr bwMode="auto">
            <a:xfrm>
              <a:off x="6015038" y="3863975"/>
              <a:ext cx="465137" cy="965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262800"/>
            <a:lstStyle/>
            <a:p>
              <a:pPr>
                <a:spcBef>
                  <a:spcPct val="0"/>
                </a:spcBef>
                <a:defRPr/>
              </a:pPr>
              <a:r>
                <a:rPr lang="en-US" sz="1400">
                  <a:latin typeface="Times New Roman" charset="0"/>
                </a:rPr>
                <a:t>FFT</a:t>
              </a:r>
              <a:endParaRPr lang="en-US" sz="1400" b="0">
                <a:latin typeface="Times New Roman" charset="0"/>
              </a:endParaRPr>
            </a:p>
          </p:txBody>
        </p:sp>
        <p:sp>
          <p:nvSpPr>
            <p:cNvPr id="131" name="Line 30"/>
            <p:cNvSpPr>
              <a:spLocks noChangeShapeType="1"/>
            </p:cNvSpPr>
            <p:nvPr/>
          </p:nvSpPr>
          <p:spPr bwMode="auto">
            <a:xfrm>
              <a:off x="5146675" y="4046538"/>
              <a:ext cx="3619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Line 32"/>
            <p:cNvSpPr>
              <a:spLocks noChangeShapeType="1"/>
            </p:cNvSpPr>
            <p:nvPr/>
          </p:nvSpPr>
          <p:spPr bwMode="auto">
            <a:xfrm>
              <a:off x="5797550" y="3562350"/>
              <a:ext cx="217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Line 33"/>
            <p:cNvSpPr>
              <a:spLocks noChangeShapeType="1"/>
            </p:cNvSpPr>
            <p:nvPr/>
          </p:nvSpPr>
          <p:spPr bwMode="auto">
            <a:xfrm>
              <a:off x="5797550" y="3683000"/>
              <a:ext cx="217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Line 34"/>
            <p:cNvSpPr>
              <a:spLocks noChangeShapeType="1"/>
            </p:cNvSpPr>
            <p:nvPr/>
          </p:nvSpPr>
          <p:spPr bwMode="auto">
            <a:xfrm>
              <a:off x="5797550" y="3803650"/>
              <a:ext cx="217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Line 35"/>
            <p:cNvSpPr>
              <a:spLocks noChangeShapeType="1"/>
            </p:cNvSpPr>
            <p:nvPr/>
          </p:nvSpPr>
          <p:spPr bwMode="auto">
            <a:xfrm>
              <a:off x="5797550" y="3924300"/>
              <a:ext cx="217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Line 36"/>
            <p:cNvSpPr>
              <a:spLocks noChangeShapeType="1"/>
            </p:cNvSpPr>
            <p:nvPr/>
          </p:nvSpPr>
          <p:spPr bwMode="auto">
            <a:xfrm>
              <a:off x="5797550" y="4046538"/>
              <a:ext cx="217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Line 37"/>
            <p:cNvSpPr>
              <a:spLocks noChangeShapeType="1"/>
            </p:cNvSpPr>
            <p:nvPr/>
          </p:nvSpPr>
          <p:spPr bwMode="auto">
            <a:xfrm>
              <a:off x="5797550" y="4168775"/>
              <a:ext cx="217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Line 38"/>
            <p:cNvSpPr>
              <a:spLocks noChangeShapeType="1"/>
            </p:cNvSpPr>
            <p:nvPr/>
          </p:nvSpPr>
          <p:spPr bwMode="auto">
            <a:xfrm>
              <a:off x="5797550" y="4289425"/>
              <a:ext cx="217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Line 39"/>
            <p:cNvSpPr>
              <a:spLocks noChangeShapeType="1"/>
            </p:cNvSpPr>
            <p:nvPr/>
          </p:nvSpPr>
          <p:spPr bwMode="auto">
            <a:xfrm>
              <a:off x="5797550" y="4410075"/>
              <a:ext cx="217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Line 40"/>
            <p:cNvSpPr>
              <a:spLocks noChangeShapeType="1"/>
            </p:cNvSpPr>
            <p:nvPr/>
          </p:nvSpPr>
          <p:spPr bwMode="auto">
            <a:xfrm>
              <a:off x="5797550" y="4532313"/>
              <a:ext cx="217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Line 41"/>
            <p:cNvSpPr>
              <a:spLocks noChangeShapeType="1"/>
            </p:cNvSpPr>
            <p:nvPr/>
          </p:nvSpPr>
          <p:spPr bwMode="auto">
            <a:xfrm>
              <a:off x="5797550" y="4652963"/>
              <a:ext cx="217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Line 42"/>
            <p:cNvSpPr>
              <a:spLocks noChangeShapeType="1"/>
            </p:cNvSpPr>
            <p:nvPr/>
          </p:nvSpPr>
          <p:spPr bwMode="auto">
            <a:xfrm>
              <a:off x="5797550" y="4775200"/>
              <a:ext cx="217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9957" name="Group 1"/>
            <p:cNvGrpSpPr>
              <a:grpSpLocks/>
            </p:cNvGrpSpPr>
            <p:nvPr/>
          </p:nvGrpSpPr>
          <p:grpSpPr bwMode="auto">
            <a:xfrm>
              <a:off x="6480175" y="2889250"/>
              <a:ext cx="1955800" cy="2320925"/>
              <a:chOff x="6480175" y="3292475"/>
              <a:chExt cx="1955800" cy="2428875"/>
            </a:xfrm>
          </p:grpSpPr>
          <p:sp>
            <p:nvSpPr>
              <p:cNvPr id="110" name="Rectangle 9"/>
              <p:cNvSpPr>
                <a:spLocks noChangeArrowheads="1"/>
              </p:cNvSpPr>
              <p:nvPr/>
            </p:nvSpPr>
            <p:spPr bwMode="auto">
              <a:xfrm>
                <a:off x="6480175" y="4324166"/>
                <a:ext cx="144463" cy="486771"/>
              </a:xfrm>
              <a:prstGeom prst="rect">
                <a:avLst/>
              </a:prstGeom>
              <a:solidFill>
                <a:srgbClr val="93C6F8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1" name="Line 10"/>
              <p:cNvSpPr>
                <a:spLocks noChangeShapeType="1"/>
              </p:cNvSpPr>
              <p:nvPr/>
            </p:nvSpPr>
            <p:spPr bwMode="auto">
              <a:xfrm>
                <a:off x="6624638" y="4383974"/>
                <a:ext cx="2174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" name="Line 11"/>
              <p:cNvSpPr>
                <a:spLocks noChangeShapeType="1"/>
              </p:cNvSpPr>
              <p:nvPr/>
            </p:nvSpPr>
            <p:spPr bwMode="auto">
              <a:xfrm>
                <a:off x="6624638" y="4628190"/>
                <a:ext cx="2174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" name="Line 12"/>
              <p:cNvSpPr>
                <a:spLocks noChangeShapeType="1"/>
              </p:cNvSpPr>
              <p:nvPr/>
            </p:nvSpPr>
            <p:spPr bwMode="auto">
              <a:xfrm>
                <a:off x="6624638" y="4506913"/>
                <a:ext cx="2174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" name="Line 13"/>
              <p:cNvSpPr>
                <a:spLocks noChangeShapeType="1"/>
              </p:cNvSpPr>
              <p:nvPr/>
            </p:nvSpPr>
            <p:spPr bwMode="auto">
              <a:xfrm>
                <a:off x="6624638" y="4749468"/>
                <a:ext cx="2174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" name="Rectangle 14"/>
              <p:cNvSpPr>
                <a:spLocks noChangeArrowheads="1"/>
              </p:cNvSpPr>
              <p:nvPr/>
            </p:nvSpPr>
            <p:spPr bwMode="auto">
              <a:xfrm>
                <a:off x="6842125" y="4324166"/>
                <a:ext cx="361950" cy="48677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400" dirty="0">
                    <a:latin typeface="Times New Roman" charset="0"/>
                  </a:rPr>
                  <a:t>FEQ</a:t>
                </a:r>
              </a:p>
            </p:txBody>
          </p:sp>
          <p:sp>
            <p:nvSpPr>
              <p:cNvPr id="116" name="Line 15"/>
              <p:cNvSpPr>
                <a:spLocks noChangeShapeType="1"/>
              </p:cNvSpPr>
              <p:nvPr/>
            </p:nvSpPr>
            <p:spPr bwMode="auto">
              <a:xfrm flipV="1">
                <a:off x="8001000" y="3292475"/>
                <a:ext cx="0" cy="729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" name="Line 16"/>
              <p:cNvSpPr>
                <a:spLocks noChangeShapeType="1"/>
              </p:cNvSpPr>
              <p:nvPr/>
            </p:nvSpPr>
            <p:spPr bwMode="auto">
              <a:xfrm>
                <a:off x="7639050" y="3657969"/>
                <a:ext cx="7969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" name="Oval 17"/>
              <p:cNvSpPr>
                <a:spLocks noChangeArrowheads="1"/>
              </p:cNvSpPr>
              <p:nvPr/>
            </p:nvSpPr>
            <p:spPr bwMode="auto">
              <a:xfrm>
                <a:off x="8147050" y="3475222"/>
                <a:ext cx="71438" cy="6147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" name="Line 18"/>
              <p:cNvSpPr>
                <a:spLocks noChangeShapeType="1"/>
              </p:cNvSpPr>
              <p:nvPr/>
            </p:nvSpPr>
            <p:spPr bwMode="auto">
              <a:xfrm flipV="1">
                <a:off x="8001000" y="4143080"/>
                <a:ext cx="0" cy="729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" name="Line 19"/>
              <p:cNvSpPr>
                <a:spLocks noChangeShapeType="1"/>
              </p:cNvSpPr>
              <p:nvPr/>
            </p:nvSpPr>
            <p:spPr bwMode="auto">
              <a:xfrm>
                <a:off x="7639050" y="4506913"/>
                <a:ext cx="7969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" name="Line 20"/>
              <p:cNvSpPr>
                <a:spLocks noChangeShapeType="1"/>
              </p:cNvSpPr>
              <p:nvPr/>
            </p:nvSpPr>
            <p:spPr bwMode="auto">
              <a:xfrm flipV="1">
                <a:off x="8001000" y="4992023"/>
                <a:ext cx="0" cy="7293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" name="Line 21"/>
              <p:cNvSpPr>
                <a:spLocks noChangeShapeType="1"/>
              </p:cNvSpPr>
              <p:nvPr/>
            </p:nvSpPr>
            <p:spPr bwMode="auto">
              <a:xfrm>
                <a:off x="7639050" y="5355856"/>
                <a:ext cx="7969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" name="Oval 22"/>
              <p:cNvSpPr>
                <a:spLocks noChangeArrowheads="1"/>
              </p:cNvSpPr>
              <p:nvPr/>
            </p:nvSpPr>
            <p:spPr bwMode="auto">
              <a:xfrm>
                <a:off x="8147050" y="5478795"/>
                <a:ext cx="71438" cy="5980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" name="Oval 23"/>
              <p:cNvSpPr>
                <a:spLocks noChangeArrowheads="1"/>
              </p:cNvSpPr>
              <p:nvPr/>
            </p:nvSpPr>
            <p:spPr bwMode="auto">
              <a:xfrm>
                <a:off x="7712075" y="4566721"/>
                <a:ext cx="71438" cy="6146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" name="Line 24"/>
              <p:cNvSpPr>
                <a:spLocks noChangeShapeType="1"/>
              </p:cNvSpPr>
              <p:nvPr/>
            </p:nvSpPr>
            <p:spPr bwMode="auto">
              <a:xfrm>
                <a:off x="7204075" y="4506913"/>
                <a:ext cx="1460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" name="Line 25"/>
              <p:cNvSpPr>
                <a:spLocks noChangeShapeType="1"/>
              </p:cNvSpPr>
              <p:nvPr/>
            </p:nvSpPr>
            <p:spPr bwMode="auto">
              <a:xfrm flipV="1">
                <a:off x="7350125" y="3657969"/>
                <a:ext cx="0" cy="8489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" name="Line 26"/>
              <p:cNvSpPr>
                <a:spLocks noChangeShapeType="1"/>
              </p:cNvSpPr>
              <p:nvPr/>
            </p:nvSpPr>
            <p:spPr bwMode="auto">
              <a:xfrm>
                <a:off x="7350125" y="3657969"/>
                <a:ext cx="2174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" name="Line 27"/>
              <p:cNvSpPr>
                <a:spLocks noChangeShapeType="1"/>
              </p:cNvSpPr>
              <p:nvPr/>
            </p:nvSpPr>
            <p:spPr bwMode="auto">
              <a:xfrm>
                <a:off x="7204075" y="4749468"/>
                <a:ext cx="1460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9" name="Line 28"/>
              <p:cNvSpPr>
                <a:spLocks noChangeShapeType="1"/>
              </p:cNvSpPr>
              <p:nvPr/>
            </p:nvSpPr>
            <p:spPr bwMode="auto">
              <a:xfrm flipV="1">
                <a:off x="7350125" y="4749468"/>
                <a:ext cx="0" cy="6063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" name="Line 29"/>
              <p:cNvSpPr>
                <a:spLocks noChangeShapeType="1"/>
              </p:cNvSpPr>
              <p:nvPr/>
            </p:nvSpPr>
            <p:spPr bwMode="auto">
              <a:xfrm>
                <a:off x="7350125" y="5355856"/>
                <a:ext cx="2174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" name="Line 31"/>
              <p:cNvSpPr>
                <a:spLocks noChangeShapeType="1"/>
              </p:cNvSpPr>
              <p:nvPr/>
            </p:nvSpPr>
            <p:spPr bwMode="auto">
              <a:xfrm>
                <a:off x="7204075" y="4383974"/>
                <a:ext cx="730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4" name="Line 43"/>
              <p:cNvSpPr>
                <a:spLocks noChangeShapeType="1"/>
              </p:cNvSpPr>
              <p:nvPr/>
            </p:nvSpPr>
            <p:spPr bwMode="auto">
              <a:xfrm>
                <a:off x="7204075" y="4628190"/>
                <a:ext cx="2174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" name="Line 44"/>
              <p:cNvSpPr>
                <a:spLocks noChangeShapeType="1"/>
              </p:cNvSpPr>
              <p:nvPr/>
            </p:nvSpPr>
            <p:spPr bwMode="auto">
              <a:xfrm flipV="1">
                <a:off x="7421563" y="4506913"/>
                <a:ext cx="0" cy="1212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6" name="Line 45"/>
              <p:cNvSpPr>
                <a:spLocks noChangeShapeType="1"/>
              </p:cNvSpPr>
              <p:nvPr/>
            </p:nvSpPr>
            <p:spPr bwMode="auto">
              <a:xfrm>
                <a:off x="7421563" y="4506913"/>
                <a:ext cx="1460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47" name="Line 46"/>
            <p:cNvSpPr>
              <a:spLocks noChangeShapeType="1"/>
            </p:cNvSpPr>
            <p:nvPr/>
          </p:nvSpPr>
          <p:spPr bwMode="auto">
            <a:xfrm flipV="1">
              <a:off x="1117600" y="3432175"/>
              <a:ext cx="0" cy="7286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Line 47"/>
            <p:cNvSpPr>
              <a:spLocks noChangeShapeType="1"/>
            </p:cNvSpPr>
            <p:nvPr/>
          </p:nvSpPr>
          <p:spPr bwMode="auto">
            <a:xfrm>
              <a:off x="755650" y="3795713"/>
              <a:ext cx="7969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Oval 48"/>
            <p:cNvSpPr>
              <a:spLocks noChangeArrowheads="1"/>
            </p:cNvSpPr>
            <p:nvPr/>
          </p:nvSpPr>
          <p:spPr bwMode="auto">
            <a:xfrm>
              <a:off x="1262063" y="3613150"/>
              <a:ext cx="73025" cy="6191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49"/>
            <p:cNvSpPr>
              <a:spLocks noChangeArrowheads="1"/>
            </p:cNvSpPr>
            <p:nvPr/>
          </p:nvSpPr>
          <p:spPr bwMode="auto">
            <a:xfrm>
              <a:off x="900113" y="3613150"/>
              <a:ext cx="73025" cy="61913"/>
            </a:xfrm>
            <a:prstGeom prst="ellipse">
              <a:avLst/>
            </a:prstGeom>
            <a:solidFill>
              <a:srgbClr val="FCD79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50"/>
            <p:cNvSpPr>
              <a:spLocks noChangeArrowheads="1"/>
            </p:cNvSpPr>
            <p:nvPr/>
          </p:nvSpPr>
          <p:spPr bwMode="auto">
            <a:xfrm>
              <a:off x="900113" y="3916363"/>
              <a:ext cx="73025" cy="61912"/>
            </a:xfrm>
            <a:prstGeom prst="ellipse">
              <a:avLst/>
            </a:prstGeom>
            <a:solidFill>
              <a:srgbClr val="FCD79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51"/>
            <p:cNvSpPr>
              <a:spLocks noChangeArrowheads="1"/>
            </p:cNvSpPr>
            <p:nvPr/>
          </p:nvSpPr>
          <p:spPr bwMode="auto">
            <a:xfrm>
              <a:off x="1262063" y="3916363"/>
              <a:ext cx="73025" cy="61912"/>
            </a:xfrm>
            <a:prstGeom prst="ellipse">
              <a:avLst/>
            </a:prstGeom>
            <a:solidFill>
              <a:srgbClr val="FCD79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Line 52"/>
            <p:cNvSpPr>
              <a:spLocks noChangeShapeType="1"/>
            </p:cNvSpPr>
            <p:nvPr/>
          </p:nvSpPr>
          <p:spPr bwMode="auto">
            <a:xfrm flipV="1">
              <a:off x="1117600" y="4281488"/>
              <a:ext cx="0" cy="728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Line 53"/>
            <p:cNvSpPr>
              <a:spLocks noChangeShapeType="1"/>
            </p:cNvSpPr>
            <p:nvPr/>
          </p:nvSpPr>
          <p:spPr bwMode="auto">
            <a:xfrm>
              <a:off x="755650" y="4645025"/>
              <a:ext cx="7969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Oval 54"/>
            <p:cNvSpPr>
              <a:spLocks noChangeArrowheads="1"/>
            </p:cNvSpPr>
            <p:nvPr/>
          </p:nvSpPr>
          <p:spPr bwMode="auto">
            <a:xfrm>
              <a:off x="1190625" y="4524375"/>
              <a:ext cx="71438" cy="60325"/>
            </a:xfrm>
            <a:prstGeom prst="ellipse">
              <a:avLst/>
            </a:prstGeom>
            <a:solidFill>
              <a:srgbClr val="FCD79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55"/>
            <p:cNvSpPr>
              <a:spLocks noChangeArrowheads="1"/>
            </p:cNvSpPr>
            <p:nvPr/>
          </p:nvSpPr>
          <p:spPr bwMode="auto">
            <a:xfrm>
              <a:off x="973138" y="4524375"/>
              <a:ext cx="71437" cy="60325"/>
            </a:xfrm>
            <a:prstGeom prst="ellipse">
              <a:avLst/>
            </a:prstGeom>
            <a:solidFill>
              <a:srgbClr val="FCD79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Oval 56"/>
            <p:cNvSpPr>
              <a:spLocks noChangeArrowheads="1"/>
            </p:cNvSpPr>
            <p:nvPr/>
          </p:nvSpPr>
          <p:spPr bwMode="auto">
            <a:xfrm>
              <a:off x="973138" y="4706938"/>
              <a:ext cx="71437" cy="60325"/>
            </a:xfrm>
            <a:prstGeom prst="ellipse">
              <a:avLst/>
            </a:prstGeom>
            <a:solidFill>
              <a:srgbClr val="FCD79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57"/>
            <p:cNvSpPr>
              <a:spLocks noChangeArrowheads="1"/>
            </p:cNvSpPr>
            <p:nvPr/>
          </p:nvSpPr>
          <p:spPr bwMode="auto">
            <a:xfrm>
              <a:off x="1190625" y="4706938"/>
              <a:ext cx="71438" cy="60325"/>
            </a:xfrm>
            <a:prstGeom prst="ellipse">
              <a:avLst/>
            </a:prstGeom>
            <a:solidFill>
              <a:srgbClr val="FCD79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Line 58"/>
            <p:cNvSpPr>
              <a:spLocks noChangeShapeType="1"/>
            </p:cNvSpPr>
            <p:nvPr/>
          </p:nvSpPr>
          <p:spPr bwMode="auto">
            <a:xfrm flipV="1">
              <a:off x="1117600" y="5130800"/>
              <a:ext cx="0" cy="7286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Line 59"/>
            <p:cNvSpPr>
              <a:spLocks noChangeShapeType="1"/>
            </p:cNvSpPr>
            <p:nvPr/>
          </p:nvSpPr>
          <p:spPr bwMode="auto">
            <a:xfrm>
              <a:off x="755650" y="5495925"/>
              <a:ext cx="7969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Oval 60"/>
            <p:cNvSpPr>
              <a:spLocks noChangeArrowheads="1"/>
            </p:cNvSpPr>
            <p:nvPr/>
          </p:nvSpPr>
          <p:spPr bwMode="auto">
            <a:xfrm>
              <a:off x="1262063" y="5313363"/>
              <a:ext cx="73025" cy="61912"/>
            </a:xfrm>
            <a:prstGeom prst="ellipse">
              <a:avLst/>
            </a:prstGeom>
            <a:solidFill>
              <a:srgbClr val="FCD79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Oval 61"/>
            <p:cNvSpPr>
              <a:spLocks noChangeArrowheads="1"/>
            </p:cNvSpPr>
            <p:nvPr/>
          </p:nvSpPr>
          <p:spPr bwMode="auto">
            <a:xfrm>
              <a:off x="900113" y="5313363"/>
              <a:ext cx="73025" cy="61912"/>
            </a:xfrm>
            <a:prstGeom prst="ellipse">
              <a:avLst/>
            </a:prstGeom>
            <a:solidFill>
              <a:srgbClr val="FCD79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Oval 62"/>
            <p:cNvSpPr>
              <a:spLocks noChangeArrowheads="1"/>
            </p:cNvSpPr>
            <p:nvPr/>
          </p:nvSpPr>
          <p:spPr bwMode="auto">
            <a:xfrm>
              <a:off x="900113" y="5616575"/>
              <a:ext cx="73025" cy="60325"/>
            </a:xfrm>
            <a:prstGeom prst="ellipse">
              <a:avLst/>
            </a:prstGeom>
            <a:solidFill>
              <a:srgbClr val="FCD79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63"/>
            <p:cNvSpPr>
              <a:spLocks noChangeArrowheads="1"/>
            </p:cNvSpPr>
            <p:nvPr/>
          </p:nvSpPr>
          <p:spPr bwMode="auto">
            <a:xfrm>
              <a:off x="1262063" y="5616575"/>
              <a:ext cx="73025" cy="603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64"/>
            <p:cNvSpPr>
              <a:spLocks noChangeArrowheads="1"/>
            </p:cNvSpPr>
            <p:nvPr/>
          </p:nvSpPr>
          <p:spPr bwMode="auto">
            <a:xfrm>
              <a:off x="1335088" y="4524375"/>
              <a:ext cx="73025" cy="60325"/>
            </a:xfrm>
            <a:prstGeom prst="ellipse">
              <a:avLst/>
            </a:prstGeom>
            <a:solidFill>
              <a:srgbClr val="FCD79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65"/>
            <p:cNvSpPr>
              <a:spLocks noChangeArrowheads="1"/>
            </p:cNvSpPr>
            <p:nvPr/>
          </p:nvSpPr>
          <p:spPr bwMode="auto">
            <a:xfrm>
              <a:off x="973138" y="4402138"/>
              <a:ext cx="71437" cy="60325"/>
            </a:xfrm>
            <a:prstGeom prst="ellipse">
              <a:avLst/>
            </a:prstGeom>
            <a:solidFill>
              <a:srgbClr val="FCD79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66"/>
            <p:cNvSpPr>
              <a:spLocks noChangeArrowheads="1"/>
            </p:cNvSpPr>
            <p:nvPr/>
          </p:nvSpPr>
          <p:spPr bwMode="auto">
            <a:xfrm>
              <a:off x="828675" y="4706938"/>
              <a:ext cx="71438" cy="603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67"/>
            <p:cNvSpPr>
              <a:spLocks noChangeArrowheads="1"/>
            </p:cNvSpPr>
            <p:nvPr/>
          </p:nvSpPr>
          <p:spPr bwMode="auto">
            <a:xfrm>
              <a:off x="1190625" y="4837113"/>
              <a:ext cx="71438" cy="60325"/>
            </a:xfrm>
            <a:prstGeom prst="ellipse">
              <a:avLst/>
            </a:prstGeom>
            <a:solidFill>
              <a:srgbClr val="FCD79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Rectangle 68"/>
            <p:cNvSpPr>
              <a:spLocks noChangeArrowheads="1"/>
            </p:cNvSpPr>
            <p:nvPr/>
          </p:nvSpPr>
          <p:spPr bwMode="auto">
            <a:xfrm>
              <a:off x="2132013" y="3735388"/>
              <a:ext cx="603250" cy="971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rIns="0" anchor="ctr"/>
            <a:lstStyle/>
            <a:p>
              <a:pPr algn="r">
                <a:spcBef>
                  <a:spcPct val="0"/>
                </a:spcBef>
                <a:defRPr/>
              </a:pPr>
              <a:r>
                <a:rPr lang="en-US" sz="1400">
                  <a:latin typeface="Times New Roman" charset="0"/>
                </a:rPr>
                <a:t>   IFFT</a:t>
              </a:r>
              <a:endParaRPr lang="en-US" sz="1400" b="0">
                <a:latin typeface="Times New Roman" charset="0"/>
              </a:endParaRPr>
            </a:p>
          </p:txBody>
        </p:sp>
        <p:sp>
          <p:nvSpPr>
            <p:cNvPr id="170" name="Rectangle 69"/>
            <p:cNvSpPr>
              <a:spLocks noChangeArrowheads="1"/>
            </p:cNvSpPr>
            <p:nvPr/>
          </p:nvSpPr>
          <p:spPr bwMode="auto">
            <a:xfrm>
              <a:off x="2132013" y="3735388"/>
              <a:ext cx="144462" cy="485775"/>
            </a:xfrm>
            <a:prstGeom prst="rect">
              <a:avLst/>
            </a:prstGeom>
            <a:solidFill>
              <a:srgbClr val="93C6F8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Rectangle 70"/>
            <p:cNvSpPr>
              <a:spLocks noChangeArrowheads="1"/>
            </p:cNvSpPr>
            <p:nvPr/>
          </p:nvSpPr>
          <p:spPr bwMode="auto">
            <a:xfrm>
              <a:off x="2132013" y="4221163"/>
              <a:ext cx="144462" cy="485775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Rectangle 71"/>
            <p:cNvSpPr>
              <a:spLocks noChangeArrowheads="1"/>
            </p:cNvSpPr>
            <p:nvPr/>
          </p:nvSpPr>
          <p:spPr bwMode="auto">
            <a:xfrm>
              <a:off x="2735263" y="3389313"/>
              <a:ext cx="146050" cy="363537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GB" sz="1200" b="0">
                <a:latin typeface="Times New Roman" charset="0"/>
              </a:endParaRPr>
            </a:p>
          </p:txBody>
        </p:sp>
        <p:sp>
          <p:nvSpPr>
            <p:cNvPr id="173" name="Rectangle 72"/>
            <p:cNvSpPr>
              <a:spLocks noChangeArrowheads="1"/>
            </p:cNvSpPr>
            <p:nvPr/>
          </p:nvSpPr>
          <p:spPr bwMode="auto">
            <a:xfrm>
              <a:off x="3095625" y="3392488"/>
              <a:ext cx="290513" cy="1331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400">
                  <a:latin typeface="Times New Roman" charset="0"/>
                </a:rPr>
                <a:t>P/S</a:t>
              </a:r>
              <a:endParaRPr lang="en-US" sz="1400" b="0">
                <a:latin typeface="Times New Roman" charset="0"/>
              </a:endParaRPr>
            </a:p>
          </p:txBody>
        </p:sp>
        <p:sp>
          <p:nvSpPr>
            <p:cNvPr id="174" name="Rectangle 73"/>
            <p:cNvSpPr>
              <a:spLocks noChangeArrowheads="1"/>
            </p:cNvSpPr>
            <p:nvPr/>
          </p:nvSpPr>
          <p:spPr bwMode="auto">
            <a:xfrm>
              <a:off x="2735263" y="4360863"/>
              <a:ext cx="146050" cy="363537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Line 74"/>
            <p:cNvSpPr>
              <a:spLocks noChangeShapeType="1"/>
            </p:cNvSpPr>
            <p:nvPr/>
          </p:nvSpPr>
          <p:spPr bwMode="auto">
            <a:xfrm flipV="1">
              <a:off x="1835150" y="3795713"/>
              <a:ext cx="290513" cy="285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Line 75"/>
            <p:cNvSpPr>
              <a:spLocks noChangeShapeType="1"/>
            </p:cNvSpPr>
            <p:nvPr/>
          </p:nvSpPr>
          <p:spPr bwMode="auto">
            <a:xfrm>
              <a:off x="1770063" y="4038600"/>
              <a:ext cx="355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Line 76"/>
            <p:cNvSpPr>
              <a:spLocks noChangeShapeType="1"/>
            </p:cNvSpPr>
            <p:nvPr/>
          </p:nvSpPr>
          <p:spPr bwMode="auto">
            <a:xfrm>
              <a:off x="1697038" y="3916363"/>
              <a:ext cx="4286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Line 77"/>
            <p:cNvSpPr>
              <a:spLocks noChangeShapeType="1"/>
            </p:cNvSpPr>
            <p:nvPr/>
          </p:nvSpPr>
          <p:spPr bwMode="auto">
            <a:xfrm>
              <a:off x="1914525" y="4160838"/>
              <a:ext cx="211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Line 78"/>
            <p:cNvSpPr>
              <a:spLocks noChangeShapeType="1"/>
            </p:cNvSpPr>
            <p:nvPr/>
          </p:nvSpPr>
          <p:spPr bwMode="auto">
            <a:xfrm flipV="1">
              <a:off x="1770063" y="4038600"/>
              <a:ext cx="0" cy="606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Line 79"/>
            <p:cNvSpPr>
              <a:spLocks noChangeShapeType="1"/>
            </p:cNvSpPr>
            <p:nvPr/>
          </p:nvSpPr>
          <p:spPr bwMode="auto">
            <a:xfrm flipV="1">
              <a:off x="1914525" y="4160838"/>
              <a:ext cx="0" cy="13350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Text Box 80"/>
            <p:cNvSpPr txBox="1">
              <a:spLocks noChangeArrowheads="1"/>
            </p:cNvSpPr>
            <p:nvPr/>
          </p:nvSpPr>
          <p:spPr bwMode="auto">
            <a:xfrm>
              <a:off x="1692275" y="3249613"/>
              <a:ext cx="282575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defRPr/>
              </a:pPr>
              <a:r>
                <a:rPr lang="en-US" sz="1400" b="0">
                  <a:latin typeface="Times New Roman" charset="0"/>
                </a:rPr>
                <a:t>0</a:t>
              </a:r>
            </a:p>
          </p:txBody>
        </p:sp>
        <p:sp>
          <p:nvSpPr>
            <p:cNvPr id="182" name="Line 81"/>
            <p:cNvSpPr>
              <a:spLocks noChangeShapeType="1"/>
            </p:cNvSpPr>
            <p:nvPr/>
          </p:nvSpPr>
          <p:spPr bwMode="auto">
            <a:xfrm>
              <a:off x="3421063" y="4040188"/>
              <a:ext cx="3619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Line 82"/>
            <p:cNvSpPr>
              <a:spLocks noChangeShapeType="1"/>
            </p:cNvSpPr>
            <p:nvPr/>
          </p:nvSpPr>
          <p:spPr bwMode="auto">
            <a:xfrm flipH="1">
              <a:off x="1624013" y="4645025"/>
              <a:ext cx="1460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Line 83"/>
            <p:cNvSpPr>
              <a:spLocks noChangeShapeType="1"/>
            </p:cNvSpPr>
            <p:nvPr/>
          </p:nvSpPr>
          <p:spPr bwMode="auto">
            <a:xfrm flipH="1">
              <a:off x="1624013" y="5495925"/>
              <a:ext cx="2905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Line 84"/>
            <p:cNvSpPr>
              <a:spLocks noChangeShapeType="1"/>
            </p:cNvSpPr>
            <p:nvPr/>
          </p:nvSpPr>
          <p:spPr bwMode="auto">
            <a:xfrm>
              <a:off x="2879725" y="3429000"/>
              <a:ext cx="219075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Line 85"/>
            <p:cNvSpPr>
              <a:spLocks noChangeShapeType="1"/>
            </p:cNvSpPr>
            <p:nvPr/>
          </p:nvSpPr>
          <p:spPr bwMode="auto">
            <a:xfrm>
              <a:off x="2881313" y="3692525"/>
              <a:ext cx="2174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Line 86"/>
            <p:cNvSpPr>
              <a:spLocks noChangeShapeType="1"/>
            </p:cNvSpPr>
            <p:nvPr/>
          </p:nvSpPr>
          <p:spPr bwMode="auto">
            <a:xfrm>
              <a:off x="2881313" y="3570288"/>
              <a:ext cx="2174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Line 87"/>
            <p:cNvSpPr>
              <a:spLocks noChangeShapeType="1"/>
            </p:cNvSpPr>
            <p:nvPr/>
          </p:nvSpPr>
          <p:spPr bwMode="auto">
            <a:xfrm>
              <a:off x="2881313" y="3814763"/>
              <a:ext cx="2174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Line 88"/>
            <p:cNvSpPr>
              <a:spLocks noChangeShapeType="1"/>
            </p:cNvSpPr>
            <p:nvPr/>
          </p:nvSpPr>
          <p:spPr bwMode="auto">
            <a:xfrm>
              <a:off x="2881313" y="3935413"/>
              <a:ext cx="2174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Line 89"/>
            <p:cNvSpPr>
              <a:spLocks noChangeShapeType="1"/>
            </p:cNvSpPr>
            <p:nvPr/>
          </p:nvSpPr>
          <p:spPr bwMode="auto">
            <a:xfrm>
              <a:off x="2881313" y="4056063"/>
              <a:ext cx="2174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Line 90"/>
            <p:cNvSpPr>
              <a:spLocks noChangeShapeType="1"/>
            </p:cNvSpPr>
            <p:nvPr/>
          </p:nvSpPr>
          <p:spPr bwMode="auto">
            <a:xfrm>
              <a:off x="2881313" y="4178300"/>
              <a:ext cx="2174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Line 91"/>
            <p:cNvSpPr>
              <a:spLocks noChangeShapeType="1"/>
            </p:cNvSpPr>
            <p:nvPr/>
          </p:nvSpPr>
          <p:spPr bwMode="auto">
            <a:xfrm>
              <a:off x="2881313" y="4298950"/>
              <a:ext cx="2174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Line 92"/>
            <p:cNvSpPr>
              <a:spLocks noChangeShapeType="1"/>
            </p:cNvSpPr>
            <p:nvPr/>
          </p:nvSpPr>
          <p:spPr bwMode="auto">
            <a:xfrm>
              <a:off x="2881313" y="4421188"/>
              <a:ext cx="2174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Line 93"/>
            <p:cNvSpPr>
              <a:spLocks noChangeShapeType="1"/>
            </p:cNvSpPr>
            <p:nvPr/>
          </p:nvSpPr>
          <p:spPr bwMode="auto">
            <a:xfrm>
              <a:off x="2881313" y="4541838"/>
              <a:ext cx="2174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Line 94"/>
            <p:cNvSpPr>
              <a:spLocks noChangeShapeType="1"/>
            </p:cNvSpPr>
            <p:nvPr/>
          </p:nvSpPr>
          <p:spPr bwMode="auto">
            <a:xfrm>
              <a:off x="2881313" y="4664075"/>
              <a:ext cx="2174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Line 95"/>
            <p:cNvSpPr>
              <a:spLocks noChangeShapeType="1"/>
            </p:cNvSpPr>
            <p:nvPr/>
          </p:nvSpPr>
          <p:spPr bwMode="auto">
            <a:xfrm flipV="1">
              <a:off x="1697038" y="3795713"/>
              <a:ext cx="0" cy="1206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Line 96"/>
            <p:cNvSpPr>
              <a:spLocks noChangeShapeType="1"/>
            </p:cNvSpPr>
            <p:nvPr/>
          </p:nvSpPr>
          <p:spPr bwMode="auto">
            <a:xfrm>
              <a:off x="1624013" y="3795713"/>
              <a:ext cx="730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AutoShape 97"/>
            <p:cNvSpPr>
              <a:spLocks noChangeArrowheads="1"/>
            </p:cNvSpPr>
            <p:nvPr/>
          </p:nvSpPr>
          <p:spPr bwMode="auto">
            <a:xfrm>
              <a:off x="3744913" y="3608388"/>
              <a:ext cx="1387475" cy="80962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600">
                  <a:latin typeface="Times New Roman" charset="0"/>
                </a:rPr>
                <a:t>Discrete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en-US" sz="1600">
                  <a:latin typeface="Times New Roman" charset="0"/>
                </a:rPr>
                <a:t>equivalent 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en-US" sz="1600">
                  <a:latin typeface="Times New Roman" charset="0"/>
                </a:rPr>
                <a:t>channel</a:t>
              </a:r>
              <a:endParaRPr lang="en-US" sz="2200">
                <a:latin typeface="Times New Roman" charset="0"/>
              </a:endParaRPr>
            </a:p>
          </p:txBody>
        </p:sp>
        <p:sp>
          <p:nvSpPr>
            <p:cNvPr id="199" name="Oval 98"/>
            <p:cNvSpPr>
              <a:spLocks noChangeArrowheads="1"/>
            </p:cNvSpPr>
            <p:nvPr/>
          </p:nvSpPr>
          <p:spPr bwMode="auto">
            <a:xfrm>
              <a:off x="5670550" y="3219450"/>
              <a:ext cx="609600" cy="792163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Oval 100"/>
            <p:cNvSpPr>
              <a:spLocks noChangeArrowheads="1"/>
            </p:cNvSpPr>
            <p:nvPr/>
          </p:nvSpPr>
          <p:spPr bwMode="auto">
            <a:xfrm>
              <a:off x="2484438" y="3140075"/>
              <a:ext cx="609600" cy="792163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Text Box 102"/>
            <p:cNvSpPr txBox="1">
              <a:spLocks noChangeArrowheads="1"/>
            </p:cNvSpPr>
            <p:nvPr/>
          </p:nvSpPr>
          <p:spPr bwMode="auto">
            <a:xfrm>
              <a:off x="2843213" y="2852738"/>
              <a:ext cx="15303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800" dirty="0"/>
                <a:t>CP insertion</a:t>
              </a:r>
            </a:p>
          </p:txBody>
        </p:sp>
        <p:sp>
          <p:nvSpPr>
            <p:cNvPr id="204" name="Line 107"/>
            <p:cNvSpPr>
              <a:spLocks noChangeShapeType="1"/>
            </p:cNvSpPr>
            <p:nvPr/>
          </p:nvSpPr>
          <p:spPr bwMode="auto">
            <a:xfrm flipV="1">
              <a:off x="1835150" y="3573463"/>
              <a:ext cx="0" cy="25082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Line 108"/>
            <p:cNvSpPr>
              <a:spLocks noChangeShapeType="1"/>
            </p:cNvSpPr>
            <p:nvPr/>
          </p:nvSpPr>
          <p:spPr bwMode="auto">
            <a:xfrm flipV="1">
              <a:off x="2879725" y="3752850"/>
              <a:ext cx="0" cy="6477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Text Box 102"/>
            <p:cNvSpPr txBox="1">
              <a:spLocks noChangeArrowheads="1"/>
            </p:cNvSpPr>
            <p:nvPr/>
          </p:nvSpPr>
          <p:spPr bwMode="auto">
            <a:xfrm>
              <a:off x="5976938" y="2852738"/>
              <a:ext cx="1452562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800" dirty="0"/>
                <a:t>CP removal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Week 3-4</a:t>
            </a:r>
            <a:endParaRPr lang="en-US" sz="3200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33488"/>
            <a:ext cx="8677275" cy="4679950"/>
          </a:xfrm>
        </p:spPr>
        <p:txBody>
          <a:bodyPr/>
          <a:lstStyle/>
          <a:p>
            <a:pPr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/>
          </a:p>
        </p:txBody>
      </p:sp>
      <p:sp>
        <p:nvSpPr>
          <p:cNvPr id="128104" name="Rectangle 104"/>
          <p:cNvSpPr>
            <a:spLocks noChangeArrowheads="1"/>
          </p:cNvSpPr>
          <p:nvPr/>
        </p:nvSpPr>
        <p:spPr bwMode="auto">
          <a:xfrm>
            <a:off x="296863" y="944563"/>
            <a:ext cx="866775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342900" indent="-342900" algn="l" defTabSz="762000">
              <a:buSzPct val="100000"/>
              <a:defRPr/>
            </a:pPr>
            <a:r>
              <a:rPr lang="en-US" sz="2800" dirty="0"/>
              <a:t>Target Week 3-4:</a:t>
            </a:r>
          </a:p>
          <a:p>
            <a:pPr marL="742950" lvl="1" indent="-285750" algn="l" defTabSz="762000">
              <a:buSzPct val="100000"/>
              <a:buFontTx/>
              <a:buChar char="–"/>
              <a:defRPr/>
            </a:pPr>
            <a:endParaRPr lang="en-US" b="0" dirty="0"/>
          </a:p>
          <a:p>
            <a:pPr marL="742950" lvl="1" indent="-285750" algn="l" defTabSz="762000">
              <a:buSzPct val="100000"/>
              <a:buFontTx/>
              <a:buChar char="–"/>
              <a:defRPr/>
            </a:pPr>
            <a:r>
              <a:rPr lang="en-US" b="0" dirty="0"/>
              <a:t>Study/understand OFDM scheme </a:t>
            </a:r>
          </a:p>
          <a:p>
            <a:pPr marL="742950" lvl="1" indent="-285750" algn="l" defTabSz="762000">
              <a:buSzPct val="100000"/>
              <a:defRPr/>
            </a:pPr>
            <a:r>
              <a:rPr lang="en-US" b="0" dirty="0"/>
              <a:t>   </a:t>
            </a:r>
            <a:r>
              <a:rPr lang="en-US" sz="1800" b="0" dirty="0"/>
              <a:t>  Surf around, use IEEE </a:t>
            </a:r>
            <a:r>
              <a:rPr lang="en-US" sz="1800" b="0" dirty="0" err="1"/>
              <a:t>Xplore</a:t>
            </a:r>
            <a:r>
              <a:rPr lang="en-US" sz="1800" b="0" dirty="0"/>
              <a:t>, Wikipedia, etc.</a:t>
            </a:r>
          </a:p>
          <a:p>
            <a:pPr marL="742950" lvl="1" indent="-285750" algn="l" defTabSz="762000">
              <a:buSzPct val="100000"/>
              <a:buFontTx/>
              <a:buChar char="–"/>
              <a:defRPr/>
            </a:pPr>
            <a:r>
              <a:rPr lang="en-US" b="0" dirty="0"/>
              <a:t>Simulate basic </a:t>
            </a:r>
            <a:r>
              <a:rPr lang="en-US" b="0" u="sng" dirty="0"/>
              <a:t>OFDM Transceiver in </a:t>
            </a:r>
            <a:r>
              <a:rPr lang="en-US" b="0" u="sng" dirty="0" err="1"/>
              <a:t>Matlab</a:t>
            </a:r>
            <a:endParaRPr lang="en-US" b="0" u="sng" dirty="0"/>
          </a:p>
          <a:p>
            <a:pPr lvl="1" algn="l" defTabSz="762000">
              <a:buSzPct val="100000"/>
              <a:defRPr/>
            </a:pPr>
            <a:r>
              <a:rPr lang="en-US" sz="2000" b="0" dirty="0"/>
              <a:t>      </a:t>
            </a:r>
            <a:r>
              <a:rPr lang="en-US" sz="1800" b="0" dirty="0"/>
              <a:t>First without channel dispersion &amp; without noise, then with noise, </a:t>
            </a:r>
          </a:p>
          <a:p>
            <a:pPr lvl="1" algn="l" defTabSz="762000">
              <a:buSzPct val="100000"/>
              <a:defRPr/>
            </a:pPr>
            <a:r>
              <a:rPr lang="en-US" sz="1800" b="0" dirty="0"/>
              <a:t>      then with channel (model from Week-2) </a:t>
            </a:r>
          </a:p>
          <a:p>
            <a:pPr lvl="1" algn="l" defTabSz="762000">
              <a:buSzPct val="100000"/>
              <a:defRPr/>
            </a:pPr>
            <a:endParaRPr lang="en-US" sz="1800" b="0" dirty="0"/>
          </a:p>
          <a:p>
            <a:pPr marL="742950" lvl="1" indent="-285750" algn="l" defTabSz="762000">
              <a:buSzPct val="100000"/>
              <a:buFontTx/>
              <a:buChar char="–"/>
              <a:defRPr/>
            </a:pPr>
            <a:r>
              <a:rPr lang="en-US" b="0" dirty="0"/>
              <a:t>Optional : Extend OFDM </a:t>
            </a:r>
            <a:r>
              <a:rPr lang="en-US" b="0" dirty="0" err="1"/>
              <a:t>Tx</a:t>
            </a:r>
            <a:r>
              <a:rPr lang="en-US" b="0" dirty="0"/>
              <a:t>/Rx with `bit-loading</a:t>
            </a:r>
            <a:r>
              <a:rPr lang="ja-JP" altLang="en-US" b="0" dirty="0">
                <a:latin typeface="Arial"/>
              </a:rPr>
              <a:t>‘</a:t>
            </a:r>
            <a:r>
              <a:rPr lang="en-US" altLang="ja-JP" b="0" dirty="0"/>
              <a:t> </a:t>
            </a:r>
          </a:p>
          <a:p>
            <a:pPr lvl="1" algn="l" defTabSz="762000">
              <a:buSzPct val="100000"/>
              <a:defRPr/>
            </a:pPr>
            <a:r>
              <a:rPr lang="en-US" b="0" dirty="0"/>
              <a:t>   </a:t>
            </a:r>
            <a:r>
              <a:rPr lang="en-US" sz="1800" b="0" dirty="0"/>
              <a:t>  =Carriers with a high SNR transmit more bits/sec</a:t>
            </a:r>
          </a:p>
          <a:p>
            <a:pPr lvl="1" algn="l" defTabSz="762000">
              <a:buSzPct val="100000"/>
              <a:defRPr/>
            </a:pPr>
            <a:endParaRPr lang="en-US" sz="1800" b="0" dirty="0"/>
          </a:p>
          <a:p>
            <a:pPr lvl="1" algn="l" defTabSz="762000">
              <a:buSzPct val="100000"/>
              <a:defRPr/>
            </a:pP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287338" y="944563"/>
            <a:ext cx="8569325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342900" indent="-342900" algn="l" defTabSz="762000">
              <a:buSzPct val="100000"/>
              <a:defRPr/>
            </a:pPr>
            <a:r>
              <a:rPr lang="en-US" sz="2800" dirty="0"/>
              <a:t>Target Week 5-6: </a:t>
            </a:r>
          </a:p>
          <a:p>
            <a:pPr marL="742950" lvl="1" indent="-285750" algn="l" defTabSz="762000">
              <a:spcBef>
                <a:spcPts val="1776"/>
              </a:spcBef>
              <a:buSzPct val="100000"/>
              <a:buFontTx/>
              <a:buChar char="–"/>
              <a:defRPr/>
            </a:pPr>
            <a:r>
              <a:rPr lang="en-US" b="0" u="sng" dirty="0"/>
              <a:t>OFDM over acoustic channel</a:t>
            </a:r>
            <a:r>
              <a:rPr lang="en-US" b="0" dirty="0"/>
              <a:t>, with basic Simulink   (Real-time Workshop) scheme (Week-1</a:t>
            </a:r>
            <a:r>
              <a:rPr lang="en-US" b="0" dirty="0" smtClean="0"/>
              <a:t>)</a:t>
            </a:r>
            <a:endParaRPr lang="en-US" b="0" dirty="0"/>
          </a:p>
          <a:p>
            <a:pPr marL="742950" lvl="1" indent="-285750" algn="l" defTabSz="762000">
              <a:spcBef>
                <a:spcPts val="1776"/>
              </a:spcBef>
              <a:buSzPct val="100000"/>
              <a:buFontTx/>
              <a:buChar char="–"/>
              <a:defRPr/>
            </a:pPr>
            <a:r>
              <a:rPr lang="en-US" b="0" dirty="0"/>
              <a:t>Extend OFDM </a:t>
            </a:r>
            <a:r>
              <a:rPr lang="en-US" b="0" dirty="0" err="1"/>
              <a:t>Tx</a:t>
            </a:r>
            <a:r>
              <a:rPr lang="en-US" b="0" dirty="0"/>
              <a:t>/Rx with mechanism for channel estimation and/or equalizer (FEQ) initialization/updating based on transmitted training </a:t>
            </a:r>
            <a:r>
              <a:rPr lang="en-US" b="0" dirty="0" smtClean="0"/>
              <a:t>symbols</a:t>
            </a:r>
            <a:endParaRPr lang="en-US" b="0" dirty="0"/>
          </a:p>
          <a:p>
            <a:pPr lvl="1" algn="l" defTabSz="762000">
              <a:buSzPct val="100000"/>
              <a:defRPr/>
            </a:pPr>
            <a:endParaRPr lang="en-US" b="0" dirty="0"/>
          </a:p>
          <a:p>
            <a:pPr marL="742950" lvl="1" indent="-285750" algn="l" defTabSz="762000">
              <a:buSzPct val="100000"/>
              <a:buFontTx/>
              <a:buChar char="–"/>
              <a:defRPr/>
            </a:pPr>
            <a:endParaRPr lang="en-US" b="0" dirty="0"/>
          </a:p>
          <a:p>
            <a:pPr marL="742950" lvl="1" indent="-285750" algn="l" defTabSz="762000">
              <a:buSzPct val="100000"/>
              <a:buFontTx/>
              <a:buChar char="–"/>
              <a:defRPr/>
            </a:pPr>
            <a:endParaRPr lang="en-US" b="0" dirty="0"/>
          </a:p>
          <a:p>
            <a:pPr marL="742950" lvl="1" indent="-285750" algn="l" defTabSz="762000">
              <a:buSzPct val="100000"/>
              <a:buFontTx/>
              <a:buChar char="–"/>
              <a:defRPr/>
            </a:pPr>
            <a:endParaRPr lang="en-US" b="0" dirty="0"/>
          </a:p>
          <a:p>
            <a:pPr marL="742950" lvl="1" indent="-285750" algn="l" defTabSz="762000">
              <a:buSzPct val="100000"/>
              <a:buFontTx/>
              <a:buChar char="–"/>
              <a:defRPr/>
            </a:pPr>
            <a:endParaRPr lang="en-US" b="0" dirty="0"/>
          </a:p>
        </p:txBody>
      </p:sp>
      <p:grpSp>
        <p:nvGrpSpPr>
          <p:cNvPr id="41986" name="Group 7"/>
          <p:cNvGrpSpPr>
            <a:grpSpLocks/>
          </p:cNvGrpSpPr>
          <p:nvPr/>
        </p:nvGrpSpPr>
        <p:grpSpPr bwMode="auto">
          <a:xfrm>
            <a:off x="755650" y="3860800"/>
            <a:ext cx="7524750" cy="2270125"/>
            <a:chOff x="449" y="1593"/>
            <a:chExt cx="4918" cy="1747"/>
          </a:xfrm>
        </p:grpSpPr>
        <p:pic>
          <p:nvPicPr>
            <p:cNvPr id="41988" name="Picture 8" descr="MCj0424762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1820"/>
              <a:ext cx="81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9" name="Picture 9" descr="MCj0230325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8" y="1707"/>
              <a:ext cx="939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034" name="Rectangle 10"/>
            <p:cNvSpPr>
              <a:spLocks noChangeArrowheads="1"/>
            </p:cNvSpPr>
            <p:nvPr/>
          </p:nvSpPr>
          <p:spPr bwMode="auto">
            <a:xfrm>
              <a:off x="1860" y="1593"/>
              <a:ext cx="2010" cy="1747"/>
            </a:xfrm>
            <a:prstGeom prst="rect">
              <a:avLst/>
            </a:prstGeom>
            <a:solidFill>
              <a:srgbClr val="EBEB5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035" name="Freeform 11"/>
            <p:cNvSpPr>
              <a:spLocks/>
            </p:cNvSpPr>
            <p:nvPr/>
          </p:nvSpPr>
          <p:spPr bwMode="auto">
            <a:xfrm>
              <a:off x="1826" y="2228"/>
              <a:ext cx="190" cy="409"/>
            </a:xfrm>
            <a:custGeom>
              <a:avLst/>
              <a:gdLst>
                <a:gd name="T0" fmla="*/ 0 w 205"/>
                <a:gd name="T1" fmla="*/ 294 h 294"/>
                <a:gd name="T2" fmla="*/ 137 w 205"/>
                <a:gd name="T3" fmla="*/ 204 h 294"/>
                <a:gd name="T4" fmla="*/ 69 w 205"/>
                <a:gd name="T5" fmla="*/ 68 h 294"/>
                <a:gd name="T6" fmla="*/ 205 w 205"/>
                <a:gd name="T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294">
                  <a:moveTo>
                    <a:pt x="0" y="294"/>
                  </a:moveTo>
                  <a:cubicBezTo>
                    <a:pt x="63" y="268"/>
                    <a:pt x="126" y="242"/>
                    <a:pt x="137" y="204"/>
                  </a:cubicBezTo>
                  <a:cubicBezTo>
                    <a:pt x="148" y="166"/>
                    <a:pt x="58" y="102"/>
                    <a:pt x="69" y="68"/>
                  </a:cubicBezTo>
                  <a:cubicBezTo>
                    <a:pt x="80" y="34"/>
                    <a:pt x="142" y="17"/>
                    <a:pt x="205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036" name="Rectangle 12"/>
            <p:cNvSpPr>
              <a:spLocks noChangeArrowheads="1"/>
            </p:cNvSpPr>
            <p:nvPr/>
          </p:nvSpPr>
          <p:spPr bwMode="auto">
            <a:xfrm>
              <a:off x="1283" y="2529"/>
              <a:ext cx="561" cy="24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/>
                <a:t>D-to-A</a:t>
              </a:r>
            </a:p>
          </p:txBody>
        </p:sp>
        <p:sp>
          <p:nvSpPr>
            <p:cNvPr id="129037" name="Rectangle 13"/>
            <p:cNvSpPr>
              <a:spLocks noChangeArrowheads="1"/>
            </p:cNvSpPr>
            <p:nvPr/>
          </p:nvSpPr>
          <p:spPr bwMode="auto">
            <a:xfrm>
              <a:off x="3878" y="2523"/>
              <a:ext cx="591" cy="23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/>
                <a:t>A-to-D</a:t>
              </a:r>
            </a:p>
          </p:txBody>
        </p:sp>
        <p:sp>
          <p:nvSpPr>
            <p:cNvPr id="129038" name="Line 14"/>
            <p:cNvSpPr>
              <a:spLocks noChangeShapeType="1"/>
            </p:cNvSpPr>
            <p:nvPr/>
          </p:nvSpPr>
          <p:spPr bwMode="auto">
            <a:xfrm flipV="1">
              <a:off x="1111" y="2683"/>
              <a:ext cx="20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039" name="Line 15"/>
            <p:cNvSpPr>
              <a:spLocks noChangeShapeType="1"/>
            </p:cNvSpPr>
            <p:nvPr/>
          </p:nvSpPr>
          <p:spPr bwMode="auto">
            <a:xfrm flipV="1">
              <a:off x="4468" y="2636"/>
              <a:ext cx="19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040" name="Oval 16"/>
            <p:cNvSpPr>
              <a:spLocks noChangeArrowheads="1"/>
            </p:cNvSpPr>
            <p:nvPr/>
          </p:nvSpPr>
          <p:spPr bwMode="auto">
            <a:xfrm>
              <a:off x="998" y="2614"/>
              <a:ext cx="114" cy="13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041" name="Oval 17"/>
            <p:cNvSpPr>
              <a:spLocks noChangeArrowheads="1"/>
            </p:cNvSpPr>
            <p:nvPr/>
          </p:nvSpPr>
          <p:spPr bwMode="auto">
            <a:xfrm>
              <a:off x="4672" y="2546"/>
              <a:ext cx="136" cy="1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042" name="Line 18"/>
            <p:cNvSpPr>
              <a:spLocks noChangeShapeType="1"/>
            </p:cNvSpPr>
            <p:nvPr/>
          </p:nvSpPr>
          <p:spPr bwMode="auto">
            <a:xfrm flipV="1">
              <a:off x="793" y="2683"/>
              <a:ext cx="19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043" name="Line 19"/>
            <p:cNvSpPr>
              <a:spLocks noChangeShapeType="1"/>
            </p:cNvSpPr>
            <p:nvPr/>
          </p:nvSpPr>
          <p:spPr bwMode="auto">
            <a:xfrm flipV="1">
              <a:off x="4808" y="2614"/>
              <a:ext cx="20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044" name="Rectangle 20"/>
            <p:cNvSpPr>
              <a:spLocks noChangeArrowheads="1"/>
            </p:cNvSpPr>
            <p:nvPr/>
          </p:nvSpPr>
          <p:spPr bwMode="auto">
            <a:xfrm>
              <a:off x="449" y="2519"/>
              <a:ext cx="348" cy="296"/>
            </a:xfrm>
            <a:prstGeom prst="rect">
              <a:avLst/>
            </a:prstGeom>
            <a:solidFill>
              <a:srgbClr val="EBEB5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/>
                <a:t>Tx</a:t>
              </a:r>
            </a:p>
          </p:txBody>
        </p:sp>
        <p:sp>
          <p:nvSpPr>
            <p:cNvPr id="129045" name="Rectangle 21"/>
            <p:cNvSpPr>
              <a:spLocks noChangeArrowheads="1"/>
            </p:cNvSpPr>
            <p:nvPr/>
          </p:nvSpPr>
          <p:spPr bwMode="auto">
            <a:xfrm>
              <a:off x="4997" y="2451"/>
              <a:ext cx="370" cy="297"/>
            </a:xfrm>
            <a:prstGeom prst="rect">
              <a:avLst/>
            </a:prstGeom>
            <a:solidFill>
              <a:srgbClr val="EBEB5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dirty="0"/>
                <a:t>Rx</a:t>
              </a:r>
            </a:p>
          </p:txBody>
        </p:sp>
      </p:grp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Week 5-6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287338" y="1160463"/>
            <a:ext cx="85693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342900" indent="-342900" algn="l" defTabSz="762000">
              <a:buSzPct val="100000"/>
              <a:defRPr/>
            </a:pPr>
            <a:r>
              <a:rPr lang="en-US" sz="2800" dirty="0"/>
              <a:t>Target Week 7-8: </a:t>
            </a:r>
          </a:p>
          <a:p>
            <a:pPr marL="800100" lvl="2" indent="-342900" algn="l" defTabSz="762000">
              <a:spcBef>
                <a:spcPts val="2376"/>
              </a:spcBef>
              <a:buSzPct val="100000"/>
              <a:buFont typeface="Arial"/>
              <a:buChar char="•"/>
              <a:defRPr/>
            </a:pPr>
            <a:r>
              <a:rPr lang="en-US" b="0" dirty="0"/>
              <a:t>OFDM over acoustic channel, with decision-directed </a:t>
            </a:r>
            <a:r>
              <a:rPr lang="en-US" b="0" u="sng" dirty="0"/>
              <a:t>adaptive equalization </a:t>
            </a:r>
            <a:r>
              <a:rPr lang="en-US" b="0" dirty="0"/>
              <a:t>(see Part </a:t>
            </a:r>
            <a:r>
              <a:rPr lang="en-US" b="0" dirty="0" smtClean="0"/>
              <a:t>III) </a:t>
            </a:r>
            <a:endParaRPr lang="en-US" sz="2800" dirty="0"/>
          </a:p>
          <a:p>
            <a:pPr marL="742950" lvl="1" indent="-285750" algn="l" defTabSz="762000">
              <a:buSzPct val="100000"/>
              <a:buFontTx/>
              <a:buChar char="–"/>
              <a:defRPr/>
            </a:pPr>
            <a:endParaRPr lang="en-US" b="0" dirty="0"/>
          </a:p>
          <a:p>
            <a:pPr marL="742950" lvl="1" indent="-285750" algn="l" defTabSz="762000">
              <a:buSzPct val="100000"/>
              <a:buFontTx/>
              <a:buChar char="–"/>
              <a:defRPr/>
            </a:pPr>
            <a:endParaRPr lang="en-US" b="0" dirty="0"/>
          </a:p>
          <a:p>
            <a:pPr marL="742950" lvl="1" indent="-285750" algn="l" defTabSz="762000">
              <a:buSzPct val="100000"/>
              <a:buFontTx/>
              <a:buChar char="–"/>
              <a:defRPr/>
            </a:pPr>
            <a:endParaRPr lang="en-US" b="0" dirty="0"/>
          </a:p>
          <a:p>
            <a:pPr marL="742950" lvl="1" indent="-285750" algn="l" defTabSz="762000">
              <a:buSzPct val="100000"/>
              <a:buFontTx/>
              <a:buChar char="–"/>
              <a:defRPr/>
            </a:pPr>
            <a:endParaRPr lang="en-US" b="0" dirty="0"/>
          </a:p>
          <a:p>
            <a:pPr marL="742950" lvl="1" indent="-285750" algn="l" defTabSz="762000">
              <a:buSzPct val="100000"/>
              <a:buFontTx/>
              <a:buChar char="–"/>
              <a:defRPr/>
            </a:pPr>
            <a:endParaRPr lang="en-US" b="0" dirty="0"/>
          </a:p>
          <a:p>
            <a:pPr marL="742950" lvl="1" indent="-285750" algn="l" defTabSz="762000">
              <a:buSzPct val="100000"/>
              <a:buFontTx/>
              <a:buChar char="–"/>
              <a:defRPr/>
            </a:pPr>
            <a:endParaRPr lang="en-US" b="0" dirty="0"/>
          </a:p>
          <a:p>
            <a:pPr marL="742950" lvl="1" indent="-285750" algn="l" defTabSz="762000">
              <a:buSzPct val="100000"/>
              <a:buFontTx/>
              <a:buChar char="–"/>
              <a:defRPr/>
            </a:pPr>
            <a:endParaRPr lang="en-US" b="0" dirty="0"/>
          </a:p>
          <a:p>
            <a:pPr marL="742950" lvl="1" indent="-285750" algn="l" defTabSz="762000">
              <a:buSzPct val="100000"/>
              <a:buFontTx/>
              <a:buChar char="–"/>
              <a:defRPr/>
            </a:pPr>
            <a:endParaRPr lang="en-US" b="0" dirty="0"/>
          </a:p>
        </p:txBody>
      </p:sp>
      <p:grpSp>
        <p:nvGrpSpPr>
          <p:cNvPr id="43010" name="Group 7"/>
          <p:cNvGrpSpPr>
            <a:grpSpLocks/>
          </p:cNvGrpSpPr>
          <p:nvPr/>
        </p:nvGrpSpPr>
        <p:grpSpPr bwMode="auto">
          <a:xfrm>
            <a:off x="755650" y="3716338"/>
            <a:ext cx="7524750" cy="2414587"/>
            <a:chOff x="449" y="1593"/>
            <a:chExt cx="4918" cy="1747"/>
          </a:xfrm>
        </p:grpSpPr>
        <p:sp>
          <p:nvSpPr>
            <p:cNvPr id="129044" name="Rectangle 20"/>
            <p:cNvSpPr>
              <a:spLocks noChangeArrowheads="1"/>
            </p:cNvSpPr>
            <p:nvPr/>
          </p:nvSpPr>
          <p:spPr bwMode="auto">
            <a:xfrm>
              <a:off x="449" y="2519"/>
              <a:ext cx="348" cy="296"/>
            </a:xfrm>
            <a:prstGeom prst="rect">
              <a:avLst/>
            </a:prstGeom>
            <a:solidFill>
              <a:srgbClr val="EBEB5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dirty="0" err="1"/>
                <a:t>Tx</a:t>
              </a:r>
              <a:endParaRPr lang="en-US" dirty="0"/>
            </a:p>
          </p:txBody>
        </p:sp>
        <p:pic>
          <p:nvPicPr>
            <p:cNvPr id="43013" name="Picture 8" descr="MCj0424762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1820"/>
              <a:ext cx="81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4" name="Picture 9" descr="MCj0230325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8" y="1707"/>
              <a:ext cx="939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034" name="Rectangle 10"/>
            <p:cNvSpPr>
              <a:spLocks noChangeArrowheads="1"/>
            </p:cNvSpPr>
            <p:nvPr/>
          </p:nvSpPr>
          <p:spPr bwMode="auto">
            <a:xfrm>
              <a:off x="1860" y="1593"/>
              <a:ext cx="2010" cy="1747"/>
            </a:xfrm>
            <a:prstGeom prst="rect">
              <a:avLst/>
            </a:prstGeom>
            <a:solidFill>
              <a:srgbClr val="EBEB5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035" name="Freeform 11"/>
            <p:cNvSpPr>
              <a:spLocks/>
            </p:cNvSpPr>
            <p:nvPr/>
          </p:nvSpPr>
          <p:spPr bwMode="auto">
            <a:xfrm>
              <a:off x="1826" y="2228"/>
              <a:ext cx="190" cy="409"/>
            </a:xfrm>
            <a:custGeom>
              <a:avLst/>
              <a:gdLst>
                <a:gd name="T0" fmla="*/ 0 w 205"/>
                <a:gd name="T1" fmla="*/ 294 h 294"/>
                <a:gd name="T2" fmla="*/ 137 w 205"/>
                <a:gd name="T3" fmla="*/ 204 h 294"/>
                <a:gd name="T4" fmla="*/ 69 w 205"/>
                <a:gd name="T5" fmla="*/ 68 h 294"/>
                <a:gd name="T6" fmla="*/ 205 w 205"/>
                <a:gd name="T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294">
                  <a:moveTo>
                    <a:pt x="0" y="294"/>
                  </a:moveTo>
                  <a:cubicBezTo>
                    <a:pt x="63" y="268"/>
                    <a:pt x="126" y="242"/>
                    <a:pt x="137" y="204"/>
                  </a:cubicBezTo>
                  <a:cubicBezTo>
                    <a:pt x="148" y="166"/>
                    <a:pt x="58" y="102"/>
                    <a:pt x="69" y="68"/>
                  </a:cubicBezTo>
                  <a:cubicBezTo>
                    <a:pt x="80" y="34"/>
                    <a:pt x="142" y="17"/>
                    <a:pt x="205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036" name="Rectangle 12"/>
            <p:cNvSpPr>
              <a:spLocks noChangeArrowheads="1"/>
            </p:cNvSpPr>
            <p:nvPr/>
          </p:nvSpPr>
          <p:spPr bwMode="auto">
            <a:xfrm>
              <a:off x="1283" y="2529"/>
              <a:ext cx="561" cy="24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/>
                <a:t>D-to-A</a:t>
              </a:r>
            </a:p>
          </p:txBody>
        </p:sp>
        <p:sp>
          <p:nvSpPr>
            <p:cNvPr id="129037" name="Rectangle 13"/>
            <p:cNvSpPr>
              <a:spLocks noChangeArrowheads="1"/>
            </p:cNvSpPr>
            <p:nvPr/>
          </p:nvSpPr>
          <p:spPr bwMode="auto">
            <a:xfrm>
              <a:off x="3878" y="2523"/>
              <a:ext cx="591" cy="23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/>
                <a:t>A-to-D</a:t>
              </a:r>
            </a:p>
          </p:txBody>
        </p:sp>
        <p:sp>
          <p:nvSpPr>
            <p:cNvPr id="129038" name="Line 14"/>
            <p:cNvSpPr>
              <a:spLocks noChangeShapeType="1"/>
            </p:cNvSpPr>
            <p:nvPr/>
          </p:nvSpPr>
          <p:spPr bwMode="auto">
            <a:xfrm flipV="1">
              <a:off x="1111" y="2683"/>
              <a:ext cx="20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039" name="Line 15"/>
            <p:cNvSpPr>
              <a:spLocks noChangeShapeType="1"/>
            </p:cNvSpPr>
            <p:nvPr/>
          </p:nvSpPr>
          <p:spPr bwMode="auto">
            <a:xfrm flipV="1">
              <a:off x="4468" y="2636"/>
              <a:ext cx="19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040" name="Oval 16"/>
            <p:cNvSpPr>
              <a:spLocks noChangeArrowheads="1"/>
            </p:cNvSpPr>
            <p:nvPr/>
          </p:nvSpPr>
          <p:spPr bwMode="auto">
            <a:xfrm>
              <a:off x="998" y="2614"/>
              <a:ext cx="114" cy="13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041" name="Oval 17"/>
            <p:cNvSpPr>
              <a:spLocks noChangeArrowheads="1"/>
            </p:cNvSpPr>
            <p:nvPr/>
          </p:nvSpPr>
          <p:spPr bwMode="auto">
            <a:xfrm>
              <a:off x="4672" y="2546"/>
              <a:ext cx="136" cy="1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042" name="Line 18"/>
            <p:cNvSpPr>
              <a:spLocks noChangeShapeType="1"/>
            </p:cNvSpPr>
            <p:nvPr/>
          </p:nvSpPr>
          <p:spPr bwMode="auto">
            <a:xfrm flipV="1">
              <a:off x="793" y="2683"/>
              <a:ext cx="19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043" name="Line 19"/>
            <p:cNvSpPr>
              <a:spLocks noChangeShapeType="1"/>
            </p:cNvSpPr>
            <p:nvPr/>
          </p:nvSpPr>
          <p:spPr bwMode="auto">
            <a:xfrm flipV="1">
              <a:off x="4808" y="2614"/>
              <a:ext cx="20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045" name="Rectangle 21"/>
            <p:cNvSpPr>
              <a:spLocks noChangeArrowheads="1"/>
            </p:cNvSpPr>
            <p:nvPr/>
          </p:nvSpPr>
          <p:spPr bwMode="auto">
            <a:xfrm>
              <a:off x="4997" y="2451"/>
              <a:ext cx="370" cy="297"/>
            </a:xfrm>
            <a:prstGeom prst="rect">
              <a:avLst/>
            </a:prstGeom>
            <a:solidFill>
              <a:srgbClr val="EBEB5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/>
                <a:t>Rx</a:t>
              </a:r>
            </a:p>
          </p:txBody>
        </p:sp>
      </p:grp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Week 7-8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052513"/>
            <a:ext cx="8839200" cy="4824412"/>
          </a:xfrm>
        </p:spPr>
        <p:txBody>
          <a:bodyPr/>
          <a:lstStyle/>
          <a:p>
            <a:pPr marL="533400" indent="-533400">
              <a:defRPr/>
            </a:pPr>
            <a:r>
              <a:rPr lang="en-US" sz="2400" b="0" dirty="0"/>
              <a:t>D</a:t>
            </a:r>
            <a:r>
              <a:rPr lang="en-US" sz="2400" b="0" dirty="0" smtClean="0"/>
              <a:t>igital </a:t>
            </a:r>
            <a:r>
              <a:rPr lang="en-US" sz="2400" b="0" dirty="0"/>
              <a:t>communications </a:t>
            </a:r>
            <a:r>
              <a:rPr lang="en-US" sz="2400" b="0" dirty="0" smtClean="0"/>
              <a:t>over an </a:t>
            </a:r>
            <a:r>
              <a:rPr lang="en-US" sz="2400" b="0" u="sng" dirty="0"/>
              <a:t>acoustic channel</a:t>
            </a:r>
            <a:r>
              <a:rPr lang="en-US" sz="2400" b="0" dirty="0"/>
              <a:t>: </a:t>
            </a:r>
          </a:p>
          <a:p>
            <a:pPr marL="533400" indent="-533400">
              <a:defRPr/>
            </a:pPr>
            <a:endParaRPr lang="en-US" sz="2400" b="0" dirty="0"/>
          </a:p>
          <a:p>
            <a:pPr marL="533400" indent="-533400">
              <a:defRPr/>
            </a:pPr>
            <a:endParaRPr lang="en-US" sz="2400" b="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r>
              <a:rPr lang="nl-NL" sz="1800" dirty="0"/>
              <a:t> </a:t>
            </a:r>
            <a:r>
              <a:rPr lang="en-US" sz="1800" dirty="0"/>
              <a:t> </a:t>
            </a:r>
          </a:p>
        </p:txBody>
      </p:sp>
      <p:grpSp>
        <p:nvGrpSpPr>
          <p:cNvPr id="7170" name="Group 40"/>
          <p:cNvGrpSpPr>
            <a:grpSpLocks/>
          </p:cNvGrpSpPr>
          <p:nvPr/>
        </p:nvGrpSpPr>
        <p:grpSpPr bwMode="auto">
          <a:xfrm>
            <a:off x="503238" y="2528888"/>
            <a:ext cx="8101012" cy="2773362"/>
            <a:chOff x="317" y="1593"/>
            <a:chExt cx="5103" cy="1747"/>
          </a:xfrm>
        </p:grpSpPr>
        <p:pic>
          <p:nvPicPr>
            <p:cNvPr id="7172" name="Picture 10" descr="MCj0424762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1820"/>
              <a:ext cx="81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Picture 11" descr="MCj0230325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8" y="1707"/>
              <a:ext cx="939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84" name="Rectangle 12"/>
            <p:cNvSpPr>
              <a:spLocks noChangeArrowheads="1"/>
            </p:cNvSpPr>
            <p:nvPr/>
          </p:nvSpPr>
          <p:spPr bwMode="auto">
            <a:xfrm>
              <a:off x="1860" y="1593"/>
              <a:ext cx="2010" cy="1747"/>
            </a:xfrm>
            <a:prstGeom prst="rect">
              <a:avLst/>
            </a:prstGeom>
            <a:solidFill>
              <a:srgbClr val="EBEB5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86" name="Freeform 14"/>
            <p:cNvSpPr>
              <a:spLocks/>
            </p:cNvSpPr>
            <p:nvPr/>
          </p:nvSpPr>
          <p:spPr bwMode="auto">
            <a:xfrm>
              <a:off x="1826" y="2229"/>
              <a:ext cx="190" cy="408"/>
            </a:xfrm>
            <a:custGeom>
              <a:avLst/>
              <a:gdLst>
                <a:gd name="T0" fmla="*/ 0 w 205"/>
                <a:gd name="T1" fmla="*/ 294 h 294"/>
                <a:gd name="T2" fmla="*/ 137 w 205"/>
                <a:gd name="T3" fmla="*/ 204 h 294"/>
                <a:gd name="T4" fmla="*/ 69 w 205"/>
                <a:gd name="T5" fmla="*/ 68 h 294"/>
                <a:gd name="T6" fmla="*/ 205 w 205"/>
                <a:gd name="T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294">
                  <a:moveTo>
                    <a:pt x="0" y="294"/>
                  </a:moveTo>
                  <a:cubicBezTo>
                    <a:pt x="63" y="268"/>
                    <a:pt x="126" y="242"/>
                    <a:pt x="137" y="204"/>
                  </a:cubicBezTo>
                  <a:cubicBezTo>
                    <a:pt x="148" y="166"/>
                    <a:pt x="58" y="102"/>
                    <a:pt x="69" y="68"/>
                  </a:cubicBezTo>
                  <a:cubicBezTo>
                    <a:pt x="80" y="34"/>
                    <a:pt x="142" y="17"/>
                    <a:pt x="205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87" name="Rectangle 15"/>
            <p:cNvSpPr>
              <a:spLocks noChangeArrowheads="1"/>
            </p:cNvSpPr>
            <p:nvPr/>
          </p:nvSpPr>
          <p:spPr bwMode="auto">
            <a:xfrm>
              <a:off x="1283" y="2529"/>
              <a:ext cx="564" cy="23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/>
                <a:t>D-to-A</a:t>
              </a:r>
            </a:p>
          </p:txBody>
        </p:sp>
        <p:sp>
          <p:nvSpPr>
            <p:cNvPr id="79889" name="Rectangle 17"/>
            <p:cNvSpPr>
              <a:spLocks noChangeArrowheads="1"/>
            </p:cNvSpPr>
            <p:nvPr/>
          </p:nvSpPr>
          <p:spPr bwMode="auto">
            <a:xfrm>
              <a:off x="3878" y="2523"/>
              <a:ext cx="593" cy="23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/>
                <a:t>A-to-D</a:t>
              </a:r>
            </a:p>
          </p:txBody>
        </p:sp>
        <p:sp>
          <p:nvSpPr>
            <p:cNvPr id="79893" name="Text Box 21"/>
            <p:cNvSpPr txBox="1">
              <a:spLocks noChangeArrowheads="1"/>
            </p:cNvSpPr>
            <p:nvPr/>
          </p:nvSpPr>
          <p:spPr bwMode="auto">
            <a:xfrm>
              <a:off x="1246" y="2849"/>
              <a:ext cx="662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75000"/>
                </a:lnSpc>
                <a:defRPr/>
              </a:pPr>
              <a:r>
                <a:rPr lang="en-US" sz="1600"/>
                <a:t>+filtering</a:t>
              </a:r>
            </a:p>
            <a:p>
              <a:pPr algn="l">
                <a:lnSpc>
                  <a:spcPct val="75000"/>
                </a:lnSpc>
                <a:defRPr/>
              </a:pPr>
              <a:r>
                <a:rPr lang="en-US" sz="1600"/>
                <a:t>+amplif.</a:t>
              </a:r>
            </a:p>
          </p:txBody>
        </p:sp>
        <p:sp>
          <p:nvSpPr>
            <p:cNvPr id="79894" name="Text Box 22"/>
            <p:cNvSpPr txBox="1">
              <a:spLocks noChangeArrowheads="1"/>
            </p:cNvSpPr>
            <p:nvPr/>
          </p:nvSpPr>
          <p:spPr bwMode="auto">
            <a:xfrm>
              <a:off x="3891" y="2872"/>
              <a:ext cx="662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75000"/>
                </a:lnSpc>
                <a:defRPr/>
              </a:pPr>
              <a:r>
                <a:rPr lang="en-US" sz="1600"/>
                <a:t>+filtering</a:t>
              </a:r>
            </a:p>
            <a:p>
              <a:pPr algn="l">
                <a:lnSpc>
                  <a:spcPct val="75000"/>
                </a:lnSpc>
                <a:defRPr/>
              </a:pPr>
              <a:r>
                <a:rPr lang="en-US" sz="1600"/>
                <a:t>+…</a:t>
              </a:r>
            </a:p>
          </p:txBody>
        </p:sp>
        <p:sp>
          <p:nvSpPr>
            <p:cNvPr id="79895" name="Line 23"/>
            <p:cNvSpPr>
              <a:spLocks noChangeShapeType="1"/>
            </p:cNvSpPr>
            <p:nvPr/>
          </p:nvSpPr>
          <p:spPr bwMode="auto">
            <a:xfrm flipV="1">
              <a:off x="1111" y="2682"/>
              <a:ext cx="20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96" name="Line 24"/>
            <p:cNvSpPr>
              <a:spLocks noChangeShapeType="1"/>
            </p:cNvSpPr>
            <p:nvPr/>
          </p:nvSpPr>
          <p:spPr bwMode="auto">
            <a:xfrm flipV="1">
              <a:off x="4468" y="2636"/>
              <a:ext cx="20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99" name="Oval 27"/>
            <p:cNvSpPr>
              <a:spLocks noChangeArrowheads="1"/>
            </p:cNvSpPr>
            <p:nvPr/>
          </p:nvSpPr>
          <p:spPr bwMode="auto">
            <a:xfrm>
              <a:off x="998" y="2614"/>
              <a:ext cx="114" cy="1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900" name="Oval 28"/>
            <p:cNvSpPr>
              <a:spLocks noChangeArrowheads="1"/>
            </p:cNvSpPr>
            <p:nvPr/>
          </p:nvSpPr>
          <p:spPr bwMode="auto">
            <a:xfrm>
              <a:off x="4672" y="2546"/>
              <a:ext cx="136" cy="1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903" name="Text Box 31"/>
            <p:cNvSpPr txBox="1">
              <a:spLocks noChangeArrowheads="1"/>
            </p:cNvSpPr>
            <p:nvPr/>
          </p:nvSpPr>
          <p:spPr bwMode="auto">
            <a:xfrm>
              <a:off x="317" y="1752"/>
              <a:ext cx="146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800"/>
                <a:t>Discrete-time </a:t>
              </a:r>
            </a:p>
            <a:p>
              <a:pPr>
                <a:defRPr/>
              </a:pPr>
              <a:r>
                <a:rPr lang="en-US" sz="1800"/>
                <a:t>transmit signal</a:t>
              </a:r>
            </a:p>
            <a:p>
              <a:pPr>
                <a:defRPr/>
              </a:pPr>
              <a:r>
                <a:rPr lang="en-US" sz="1200"/>
                <a:t>(sampling rate Fs, e.g. 10kHz)</a:t>
              </a:r>
            </a:p>
          </p:txBody>
        </p:sp>
        <p:sp>
          <p:nvSpPr>
            <p:cNvPr id="79904" name="Text Box 32"/>
            <p:cNvSpPr txBox="1">
              <a:spLocks noChangeArrowheads="1"/>
            </p:cNvSpPr>
            <p:nvPr/>
          </p:nvSpPr>
          <p:spPr bwMode="auto">
            <a:xfrm>
              <a:off x="3946" y="1706"/>
              <a:ext cx="147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800" dirty="0"/>
                <a:t>Discrete-time </a:t>
              </a:r>
            </a:p>
            <a:p>
              <a:pPr>
                <a:defRPr/>
              </a:pPr>
              <a:r>
                <a:rPr lang="en-US" sz="1800" dirty="0"/>
                <a:t>receiver signal</a:t>
              </a:r>
            </a:p>
            <a:p>
              <a:pPr>
                <a:defRPr/>
              </a:pPr>
              <a:r>
                <a:rPr lang="en-US" sz="1200" dirty="0"/>
                <a:t>(sampling rate </a:t>
              </a:r>
              <a:r>
                <a:rPr lang="en-US" sz="1200" dirty="0" err="1"/>
                <a:t>Fs</a:t>
              </a:r>
              <a:r>
                <a:rPr lang="en-US" sz="1200" dirty="0"/>
                <a:t>, e.g. 10kHz)</a:t>
              </a:r>
            </a:p>
          </p:txBody>
        </p:sp>
        <p:sp>
          <p:nvSpPr>
            <p:cNvPr id="79905" name="Line 33"/>
            <p:cNvSpPr>
              <a:spLocks noChangeShapeType="1"/>
            </p:cNvSpPr>
            <p:nvPr/>
          </p:nvSpPr>
          <p:spPr bwMode="auto">
            <a:xfrm flipV="1">
              <a:off x="793" y="2682"/>
              <a:ext cx="20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907" name="Rectangle 35"/>
            <p:cNvSpPr>
              <a:spLocks noChangeArrowheads="1"/>
            </p:cNvSpPr>
            <p:nvPr/>
          </p:nvSpPr>
          <p:spPr bwMode="auto">
            <a:xfrm>
              <a:off x="449" y="2519"/>
              <a:ext cx="348" cy="296"/>
            </a:xfrm>
            <a:prstGeom prst="rect">
              <a:avLst/>
            </a:prstGeom>
            <a:solidFill>
              <a:srgbClr val="EBEB5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/>
                <a:t>Tx</a:t>
              </a:r>
            </a:p>
          </p:txBody>
        </p:sp>
        <p:sp>
          <p:nvSpPr>
            <p:cNvPr id="79910" name="Line 38"/>
            <p:cNvSpPr>
              <a:spLocks noChangeShapeType="1"/>
            </p:cNvSpPr>
            <p:nvPr/>
          </p:nvSpPr>
          <p:spPr bwMode="auto">
            <a:xfrm flipV="1">
              <a:off x="4808" y="2636"/>
              <a:ext cx="20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911" name="Rectangle 39"/>
            <p:cNvSpPr>
              <a:spLocks noChangeArrowheads="1"/>
            </p:cNvSpPr>
            <p:nvPr/>
          </p:nvSpPr>
          <p:spPr bwMode="auto">
            <a:xfrm>
              <a:off x="5012" y="2478"/>
              <a:ext cx="370" cy="296"/>
            </a:xfrm>
            <a:prstGeom prst="rect">
              <a:avLst/>
            </a:prstGeom>
            <a:solidFill>
              <a:srgbClr val="EBEB5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/>
                <a:t>Rx</a:t>
              </a:r>
            </a:p>
          </p:txBody>
        </p:sp>
      </p:grpSp>
      <p:sp>
        <p:nvSpPr>
          <p:cNvPr id="2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Introduction</a:t>
            </a:r>
            <a:endParaRPr lang="en-US" sz="3200" dirty="0" smtClean="0"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9-09-19 at 09.33.00.png"/>
          <p:cNvPicPr>
            <a:picLocks noChangeAspect="1"/>
          </p:cNvPicPr>
          <p:nvPr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27679"/>
            <a:ext cx="2016224" cy="2737625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>
              <a:rot lat="1080000" lon="1560000" rev="0"/>
            </a:camera>
            <a:lightRig rig="threePt" dir="t"/>
          </a:scene3d>
        </p:spPr>
      </p:pic>
      <p:pic>
        <p:nvPicPr>
          <p:cNvPr id="4" name="Picture 3" descr="Amin.jpg"/>
          <p:cNvPicPr>
            <a:picLocks noChangeAspect="1"/>
          </p:cNvPicPr>
          <p:nvPr/>
        </p:nvPicPr>
        <p:blipFill>
          <a:blip r:embed="rId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3137853"/>
            <a:ext cx="2412267" cy="2667411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2" name="Picture 1" descr="Screen Shot 2017-09-25 at 14.51.16.png"/>
          <p:cNvPicPr>
            <a:picLocks noChangeAspect="1"/>
          </p:cNvPicPr>
          <p:nvPr/>
        </p:nvPicPr>
        <p:blipFill>
          <a:blip r:embed="rId4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89040"/>
            <a:ext cx="2231389" cy="2744924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5" name="Picture 4" descr="Unknown.jpg"/>
          <p:cNvPicPr>
            <a:picLocks noChangeAspect="1"/>
          </p:cNvPicPr>
          <p:nvPr/>
        </p:nvPicPr>
        <p:blipFill>
          <a:blip r:embed="rId5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227" y="4149080"/>
            <a:ext cx="2167255" cy="2706373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388" y="93663"/>
            <a:ext cx="8785225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Important !</a:t>
            </a:r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44563"/>
            <a:ext cx="8558213" cy="5380037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2400" b="0" dirty="0" smtClean="0">
                <a:cs typeface="+mn-cs"/>
              </a:rPr>
              <a:t>Runs over 8 weeks</a:t>
            </a:r>
          </a:p>
          <a:p>
            <a:pPr>
              <a:lnSpc>
                <a:spcPct val="85000"/>
              </a:lnSpc>
              <a:defRPr/>
            </a:pPr>
            <a:r>
              <a:rPr lang="en-US" sz="2400" b="0" dirty="0">
                <a:cs typeface="+mn-cs"/>
              </a:rPr>
              <a:t>E</a:t>
            </a:r>
            <a:r>
              <a:rPr lang="en-US" sz="2400" b="0" dirty="0" smtClean="0">
                <a:cs typeface="+mn-cs"/>
              </a:rPr>
              <a:t>ach week 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>
                <a:cs typeface="+mn-cs"/>
              </a:rPr>
              <a:t>1 PC/</a:t>
            </a:r>
            <a:r>
              <a:rPr lang="en-US" dirty="0" err="1" smtClean="0">
                <a:cs typeface="+mn-cs"/>
              </a:rPr>
              <a:t>Matlab</a:t>
            </a:r>
            <a:r>
              <a:rPr lang="en-US" dirty="0" smtClean="0">
                <a:cs typeface="+mn-cs"/>
              </a:rPr>
              <a:t> </a:t>
            </a:r>
            <a:r>
              <a:rPr lang="en-US" dirty="0">
                <a:cs typeface="+mn-cs"/>
              </a:rPr>
              <a:t>s</a:t>
            </a:r>
            <a:r>
              <a:rPr lang="en-US" dirty="0" smtClean="0">
                <a:cs typeface="+mn-cs"/>
              </a:rPr>
              <a:t>ession (supervised, 2.5hrs)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>
                <a:cs typeface="+mn-cs"/>
              </a:rPr>
              <a:t>2 ‘Homework’ </a:t>
            </a:r>
            <a:r>
              <a:rPr lang="en-US" dirty="0" err="1" smtClean="0">
                <a:cs typeface="+mn-cs"/>
              </a:rPr>
              <a:t>sesions</a:t>
            </a:r>
            <a:r>
              <a:rPr lang="en-US" dirty="0" smtClean="0">
                <a:cs typeface="+mn-cs"/>
              </a:rPr>
              <a:t> (unsupervised, 2*2.5hrs)</a:t>
            </a:r>
            <a:r>
              <a:rPr lang="en-US" sz="2000" dirty="0" smtClean="0">
                <a:cs typeface="+mn-cs"/>
              </a:rPr>
              <a:t>                   </a:t>
            </a: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r>
              <a:rPr lang="en-US" sz="2000" dirty="0" smtClean="0">
                <a:cs typeface="+mn-cs"/>
              </a:rPr>
              <a:t>                                                </a:t>
            </a:r>
            <a:r>
              <a:rPr lang="en-US" sz="2000" b="0" dirty="0" smtClean="0">
                <a:solidFill>
                  <a:srgbClr val="FFFF66"/>
                </a:solidFill>
                <a:cs typeface="+mn-cs"/>
              </a:rPr>
              <a:t>PS: Time budget = 8*(2.5hrs+5hrs) = 60 </a:t>
            </a:r>
            <a:r>
              <a:rPr lang="en-US" sz="2000" b="0" dirty="0" err="1" smtClean="0">
                <a:solidFill>
                  <a:srgbClr val="FFFF66"/>
                </a:solidFill>
                <a:cs typeface="+mn-cs"/>
              </a:rPr>
              <a:t>hrs</a:t>
            </a:r>
            <a:r>
              <a:rPr lang="en-US" sz="2000" b="0" dirty="0" smtClean="0">
                <a:solidFill>
                  <a:srgbClr val="FFFF66"/>
                </a:solidFill>
                <a:cs typeface="+mn-cs"/>
              </a:rPr>
              <a:t> </a:t>
            </a:r>
            <a:endParaRPr lang="en-US" sz="2000" b="0" dirty="0">
              <a:solidFill>
                <a:srgbClr val="FFFF66"/>
              </a:solidFill>
              <a:cs typeface="+mn-cs"/>
            </a:endParaRPr>
          </a:p>
          <a:p>
            <a:pPr>
              <a:lnSpc>
                <a:spcPct val="85000"/>
              </a:lnSpc>
              <a:defRPr/>
            </a:pPr>
            <a:r>
              <a:rPr lang="en-US" sz="2400" b="0" dirty="0" smtClean="0">
                <a:solidFill>
                  <a:srgbClr val="FFFFFF"/>
                </a:solidFill>
                <a:cs typeface="+mn-cs"/>
              </a:rPr>
              <a:t>‘Deliverables’ after week 2, 4, 6, 8</a:t>
            </a:r>
          </a:p>
          <a:p>
            <a:pPr>
              <a:lnSpc>
                <a:spcPct val="85000"/>
              </a:lnSpc>
              <a:defRPr/>
            </a:pPr>
            <a:r>
              <a:rPr lang="en-US" sz="2400" b="0" dirty="0" smtClean="0">
                <a:solidFill>
                  <a:srgbClr val="FFFFFF"/>
                </a:solidFill>
                <a:cs typeface="+mn-cs"/>
              </a:rPr>
              <a:t>Grading: based on deliverables, evaluated during sessions</a:t>
            </a: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               main part=80%, optional part=20% </a:t>
            </a:r>
          </a:p>
          <a:p>
            <a:pPr>
              <a:lnSpc>
                <a:spcPct val="85000"/>
              </a:lnSpc>
              <a:defRPr/>
            </a:pPr>
            <a:r>
              <a:rPr lang="en-US" sz="2400" b="0" u="sng" dirty="0" smtClean="0">
                <a:solidFill>
                  <a:srgbClr val="FFFF66"/>
                </a:solidFill>
                <a:cs typeface="+mn-cs"/>
              </a:rPr>
              <a:t>TAs</a:t>
            </a:r>
            <a:r>
              <a:rPr lang="en-US" sz="2400" b="0" dirty="0">
                <a:solidFill>
                  <a:srgbClr val="FFFF66"/>
                </a:solidFill>
              </a:rPr>
              <a:t>: </a:t>
            </a:r>
            <a:r>
              <a:rPr lang="en-US" sz="2400" b="0" dirty="0" err="1">
                <a:solidFill>
                  <a:srgbClr val="FFFF66"/>
                </a:solidFill>
              </a:rPr>
              <a:t>amin.hassani@kuleuven.be</a:t>
            </a:r>
            <a:r>
              <a:rPr lang="en-US" sz="2400" b="0" dirty="0">
                <a:solidFill>
                  <a:srgbClr val="FFFF66"/>
                </a:solidFill>
              </a:rPr>
              <a:t> </a:t>
            </a:r>
            <a:r>
              <a:rPr lang="en-US" sz="1400" b="0" dirty="0">
                <a:solidFill>
                  <a:srgbClr val="FFFF66"/>
                </a:solidFill>
              </a:rPr>
              <a:t>(</a:t>
            </a:r>
            <a:r>
              <a:rPr lang="en-US" sz="1400" b="0" dirty="0" err="1">
                <a:solidFill>
                  <a:srgbClr val="FFFF66"/>
                </a:solidFill>
              </a:rPr>
              <a:t>English+Persian</a:t>
            </a:r>
            <a:r>
              <a:rPr lang="en-US" sz="1400" b="0" dirty="0">
                <a:solidFill>
                  <a:srgbClr val="FFFF66"/>
                </a:solidFill>
              </a:rPr>
              <a:t>)</a:t>
            </a: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n-US" sz="2400" b="0" dirty="0">
                <a:solidFill>
                  <a:srgbClr val="FFFF66"/>
                </a:solidFill>
              </a:rPr>
              <a:t>            </a:t>
            </a:r>
            <a:r>
              <a:rPr lang="en-US" sz="2400" b="0" dirty="0" err="1">
                <a:solidFill>
                  <a:srgbClr val="FFFF66"/>
                </a:solidFill>
              </a:rPr>
              <a:t>mohit.sharma@kuleuven.be</a:t>
            </a:r>
            <a:r>
              <a:rPr lang="en-US" sz="2400" b="0" dirty="0">
                <a:solidFill>
                  <a:srgbClr val="FFFF66"/>
                </a:solidFill>
              </a:rPr>
              <a:t> </a:t>
            </a:r>
            <a:r>
              <a:rPr lang="en-US" sz="1400" b="0" dirty="0">
                <a:solidFill>
                  <a:srgbClr val="FFFF66"/>
                </a:solidFill>
              </a:rPr>
              <a:t>(</a:t>
            </a:r>
            <a:r>
              <a:rPr lang="en-US" sz="1400" b="0" dirty="0" err="1">
                <a:solidFill>
                  <a:srgbClr val="FFFF66"/>
                </a:solidFill>
              </a:rPr>
              <a:t>English+Hindi</a:t>
            </a:r>
            <a:r>
              <a:rPr lang="en-US" sz="1400" b="0" dirty="0">
                <a:solidFill>
                  <a:srgbClr val="FFFF66"/>
                </a:solidFill>
              </a:rPr>
              <a:t>)</a:t>
            </a:r>
          </a:p>
          <a:p>
            <a:pPr>
              <a:lnSpc>
                <a:spcPct val="85000"/>
              </a:lnSpc>
              <a:buNone/>
              <a:defRPr/>
            </a:pPr>
            <a:r>
              <a:rPr lang="en-US" sz="1400" b="0" dirty="0">
                <a:solidFill>
                  <a:srgbClr val="FFFF66"/>
                </a:solidFill>
              </a:rPr>
              <a:t>                     </a:t>
            </a:r>
            <a:r>
              <a:rPr lang="en-US" sz="2400" b="0" dirty="0" err="1">
                <a:solidFill>
                  <a:srgbClr val="FFFF66"/>
                </a:solidFill>
              </a:rPr>
              <a:t>robbe.vanrompaey@kuleuven.be</a:t>
            </a:r>
            <a:r>
              <a:rPr lang="en-US" sz="2400" b="0" dirty="0">
                <a:solidFill>
                  <a:srgbClr val="FFFF66"/>
                </a:solidFill>
              </a:rPr>
              <a:t> </a:t>
            </a:r>
            <a:r>
              <a:rPr lang="en-US" sz="1400" b="0" dirty="0">
                <a:solidFill>
                  <a:srgbClr val="FFFF66"/>
                </a:solidFill>
              </a:rPr>
              <a:t>(</a:t>
            </a:r>
            <a:r>
              <a:rPr lang="en-US" sz="1400" b="0" dirty="0" err="1">
                <a:solidFill>
                  <a:srgbClr val="FFFF66"/>
                </a:solidFill>
              </a:rPr>
              <a:t>Dutch+English+French</a:t>
            </a:r>
            <a:r>
              <a:rPr lang="en-US" sz="1400" b="0" dirty="0">
                <a:solidFill>
                  <a:srgbClr val="FFFF66"/>
                </a:solidFill>
              </a:rPr>
              <a:t>)  </a:t>
            </a:r>
          </a:p>
          <a:p>
            <a:pPr>
              <a:lnSpc>
                <a:spcPct val="85000"/>
              </a:lnSpc>
              <a:buNone/>
              <a:defRPr/>
            </a:pPr>
            <a:r>
              <a:rPr lang="en-US" sz="1400" b="0" dirty="0">
                <a:solidFill>
                  <a:srgbClr val="FFFF66"/>
                </a:solidFill>
              </a:rPr>
              <a:t>                     </a:t>
            </a:r>
            <a:r>
              <a:rPr lang="en-US" sz="2400" b="0" dirty="0" err="1">
                <a:solidFill>
                  <a:srgbClr val="FFFF66"/>
                </a:solidFill>
              </a:rPr>
              <a:t>jeroen.verdyck@kuleuven.be</a:t>
            </a:r>
            <a:r>
              <a:rPr lang="en-US" sz="2400" b="0" dirty="0">
                <a:solidFill>
                  <a:srgbClr val="FFFF66"/>
                </a:solidFill>
              </a:rPr>
              <a:t> </a:t>
            </a:r>
            <a:r>
              <a:rPr lang="en-US" sz="1400" b="0" dirty="0">
                <a:solidFill>
                  <a:srgbClr val="FFFF66"/>
                </a:solidFill>
              </a:rPr>
              <a:t>(</a:t>
            </a:r>
            <a:r>
              <a:rPr lang="en-US" sz="1400" b="0" dirty="0" err="1">
                <a:solidFill>
                  <a:srgbClr val="FFFF66"/>
                </a:solidFill>
              </a:rPr>
              <a:t>Dutch+English+French</a:t>
            </a:r>
            <a:r>
              <a:rPr lang="en-US" sz="1400" b="0" dirty="0">
                <a:solidFill>
                  <a:srgbClr val="FFFF66"/>
                </a:solidFill>
              </a:rPr>
              <a:t>)</a:t>
            </a:r>
          </a:p>
          <a:p>
            <a:pPr>
              <a:lnSpc>
                <a:spcPct val="85000"/>
              </a:lnSpc>
              <a:buNone/>
              <a:defRPr/>
            </a:pPr>
            <a:endParaRPr lang="en-US" sz="1400" b="0" dirty="0">
              <a:solidFill>
                <a:srgbClr val="FFFF66"/>
              </a:solidFill>
            </a:endParaRPr>
          </a:p>
          <a:p>
            <a:pPr>
              <a:lnSpc>
                <a:spcPct val="85000"/>
              </a:lnSpc>
              <a:buNone/>
              <a:defRPr/>
            </a:pPr>
            <a:endParaRPr lang="en-US" sz="1400" b="0" dirty="0">
              <a:solidFill>
                <a:srgbClr val="FFFF66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 rot="16200000">
            <a:off x="5790406" y="3147220"/>
            <a:ext cx="5203825" cy="1014412"/>
          </a:xfrm>
          <a:prstGeom prst="rect">
            <a:avLst/>
          </a:prstGeom>
          <a:solidFill>
            <a:srgbClr val="800000">
              <a:alpha val="50195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000">
                <a:solidFill>
                  <a:srgbClr val="FF0000"/>
                </a:solidFill>
              </a:rPr>
              <a:t>BE THERE !!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300788" y="404813"/>
            <a:ext cx="2628900" cy="431800"/>
          </a:xfrm>
          <a:prstGeom prst="rect">
            <a:avLst/>
          </a:prstGeom>
          <a:solidFill>
            <a:srgbClr val="800000"/>
          </a:solidFill>
          <a:ln w="12700">
            <a:solidFill>
              <a:srgbClr val="AA0000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0"/>
              <a:t>PS: groups of 2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954597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26"/>
          <p:cNvGrpSpPr>
            <a:grpSpLocks/>
          </p:cNvGrpSpPr>
          <p:nvPr/>
        </p:nvGrpSpPr>
        <p:grpSpPr bwMode="auto">
          <a:xfrm>
            <a:off x="1655763" y="1952625"/>
            <a:ext cx="5868987" cy="4032250"/>
            <a:chOff x="1043" y="1230"/>
            <a:chExt cx="3697" cy="2540"/>
          </a:xfrm>
        </p:grpSpPr>
        <p:sp>
          <p:nvSpPr>
            <p:cNvPr id="81942" name="Rectangle 22"/>
            <p:cNvSpPr>
              <a:spLocks noChangeArrowheads="1"/>
            </p:cNvSpPr>
            <p:nvPr/>
          </p:nvSpPr>
          <p:spPr bwMode="auto">
            <a:xfrm>
              <a:off x="1043" y="1230"/>
              <a:ext cx="3697" cy="2540"/>
            </a:xfrm>
            <a:prstGeom prst="rect">
              <a:avLst/>
            </a:prstGeom>
            <a:solidFill>
              <a:srgbClr val="3F3E08">
                <a:alpha val="35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945" name="Rectangle 25"/>
            <p:cNvSpPr>
              <a:spLocks noChangeArrowheads="1"/>
            </p:cNvSpPr>
            <p:nvPr/>
          </p:nvSpPr>
          <p:spPr bwMode="auto">
            <a:xfrm>
              <a:off x="1111" y="1298"/>
              <a:ext cx="3561" cy="242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052513"/>
            <a:ext cx="8839200" cy="4824412"/>
          </a:xfrm>
        </p:spPr>
        <p:txBody>
          <a:bodyPr/>
          <a:lstStyle/>
          <a:p>
            <a:pPr marL="533400" indent="-533400">
              <a:defRPr/>
            </a:pPr>
            <a:r>
              <a:rPr lang="en-US" sz="2400" b="0" dirty="0"/>
              <a:t>D</a:t>
            </a:r>
            <a:r>
              <a:rPr lang="en-US" sz="2400" b="0" dirty="0" smtClean="0"/>
              <a:t>igital </a:t>
            </a:r>
            <a:r>
              <a:rPr lang="en-US" sz="2400" b="0" dirty="0"/>
              <a:t>communications </a:t>
            </a:r>
            <a:r>
              <a:rPr lang="en-US" sz="2400" b="0" dirty="0" smtClean="0"/>
              <a:t>over an </a:t>
            </a:r>
            <a:r>
              <a:rPr lang="en-US" sz="2400" b="0" u="sng" dirty="0"/>
              <a:t>acoustic channel</a:t>
            </a:r>
            <a:r>
              <a:rPr lang="en-US" sz="2400" b="0" dirty="0"/>
              <a:t>: </a:t>
            </a:r>
          </a:p>
          <a:p>
            <a:pPr marL="533400" indent="-533400">
              <a:defRPr/>
            </a:pPr>
            <a:endParaRPr lang="en-US" sz="2400" b="0" dirty="0"/>
          </a:p>
          <a:p>
            <a:pPr marL="533400" indent="-533400">
              <a:defRPr/>
            </a:pPr>
            <a:endParaRPr lang="en-US" sz="2400" b="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r>
              <a:rPr lang="nl-NL" sz="1800" dirty="0"/>
              <a:t> </a:t>
            </a:r>
            <a:r>
              <a:rPr lang="en-US" sz="1800" dirty="0"/>
              <a:t> </a:t>
            </a:r>
          </a:p>
        </p:txBody>
      </p:sp>
      <p:pic>
        <p:nvPicPr>
          <p:cNvPr id="8195" name="Picture 4" descr="MCj042476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889250"/>
            <a:ext cx="12954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MCj023032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709863"/>
            <a:ext cx="149066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2952750" y="2528888"/>
            <a:ext cx="3190875" cy="2773362"/>
          </a:xfrm>
          <a:prstGeom prst="rect">
            <a:avLst/>
          </a:prstGeom>
          <a:solidFill>
            <a:srgbClr val="EBEB5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1927" name="Freeform 7"/>
          <p:cNvSpPr>
            <a:spLocks/>
          </p:cNvSpPr>
          <p:nvPr/>
        </p:nvSpPr>
        <p:spPr bwMode="auto">
          <a:xfrm>
            <a:off x="2898775" y="3538538"/>
            <a:ext cx="301625" cy="647700"/>
          </a:xfrm>
          <a:custGeom>
            <a:avLst/>
            <a:gdLst>
              <a:gd name="T0" fmla="*/ 0 w 205"/>
              <a:gd name="T1" fmla="*/ 294 h 294"/>
              <a:gd name="T2" fmla="*/ 137 w 205"/>
              <a:gd name="T3" fmla="*/ 204 h 294"/>
              <a:gd name="T4" fmla="*/ 69 w 205"/>
              <a:gd name="T5" fmla="*/ 68 h 294"/>
              <a:gd name="T6" fmla="*/ 205 w 205"/>
              <a:gd name="T7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5" h="294">
                <a:moveTo>
                  <a:pt x="0" y="294"/>
                </a:moveTo>
                <a:cubicBezTo>
                  <a:pt x="63" y="268"/>
                  <a:pt x="126" y="242"/>
                  <a:pt x="137" y="204"/>
                </a:cubicBezTo>
                <a:cubicBezTo>
                  <a:pt x="148" y="166"/>
                  <a:pt x="58" y="102"/>
                  <a:pt x="69" y="68"/>
                </a:cubicBezTo>
                <a:cubicBezTo>
                  <a:pt x="80" y="34"/>
                  <a:pt x="142" y="17"/>
                  <a:pt x="205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2036763" y="4014788"/>
            <a:ext cx="895350" cy="3794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/>
              <a:t>D-to-A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6156325" y="4005263"/>
            <a:ext cx="941388" cy="3794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/>
              <a:t>A-to-D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1978025" y="4522788"/>
            <a:ext cx="10509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75000"/>
              </a:lnSpc>
              <a:defRPr/>
            </a:pPr>
            <a:r>
              <a:rPr lang="en-US" sz="1600"/>
              <a:t>+filtering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1600"/>
              <a:t>+amplif.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6176963" y="4559300"/>
            <a:ext cx="105092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75000"/>
              </a:lnSpc>
              <a:defRPr/>
            </a:pPr>
            <a:r>
              <a:rPr lang="en-US" sz="1600"/>
              <a:t>+filtering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1600"/>
              <a:t>+…</a:t>
            </a:r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 flipV="1">
            <a:off x="1763713" y="4257675"/>
            <a:ext cx="327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 flipV="1">
            <a:off x="7092950" y="4184650"/>
            <a:ext cx="327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1934" name="Oval 14"/>
          <p:cNvSpPr>
            <a:spLocks noChangeArrowheads="1"/>
          </p:cNvSpPr>
          <p:nvPr/>
        </p:nvSpPr>
        <p:spPr bwMode="auto">
          <a:xfrm>
            <a:off x="1584325" y="4149725"/>
            <a:ext cx="180975" cy="2159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1935" name="Oval 15"/>
          <p:cNvSpPr>
            <a:spLocks noChangeArrowheads="1"/>
          </p:cNvSpPr>
          <p:nvPr/>
        </p:nvSpPr>
        <p:spPr bwMode="auto">
          <a:xfrm>
            <a:off x="7416800" y="4041775"/>
            <a:ext cx="215900" cy="2508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503238" y="2781300"/>
            <a:ext cx="2327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/>
              <a:t>Discrete-time </a:t>
            </a:r>
          </a:p>
          <a:p>
            <a:pPr>
              <a:defRPr/>
            </a:pPr>
            <a:r>
              <a:rPr lang="en-US" sz="1800"/>
              <a:t>transmit signal</a:t>
            </a:r>
          </a:p>
          <a:p>
            <a:pPr>
              <a:defRPr/>
            </a:pPr>
            <a:r>
              <a:rPr lang="en-US" sz="1200"/>
              <a:t>(sampling rate Fs, e.g. 10kHz)</a:t>
            </a: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6264275" y="2708275"/>
            <a:ext cx="23399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800" dirty="0"/>
              <a:t>Discrete-time </a:t>
            </a:r>
          </a:p>
          <a:p>
            <a:pPr>
              <a:defRPr/>
            </a:pPr>
            <a:r>
              <a:rPr lang="en-US" sz="1800" dirty="0"/>
              <a:t>receiver signal</a:t>
            </a:r>
          </a:p>
          <a:p>
            <a:pPr>
              <a:defRPr/>
            </a:pPr>
            <a:r>
              <a:rPr lang="en-US" sz="1200" dirty="0"/>
              <a:t>(sampling rate </a:t>
            </a:r>
            <a:r>
              <a:rPr lang="en-US" sz="1200" dirty="0" err="1"/>
              <a:t>Fs</a:t>
            </a:r>
            <a:r>
              <a:rPr lang="en-US" sz="1200" dirty="0"/>
              <a:t>, e.g. 10kHz)</a:t>
            </a:r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 flipV="1">
            <a:off x="1258888" y="4257675"/>
            <a:ext cx="327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 flipV="1">
            <a:off x="7632700" y="4184650"/>
            <a:ext cx="327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211" name="Rectangle 20"/>
          <p:cNvSpPr>
            <a:spLocks noChangeArrowheads="1"/>
          </p:cNvSpPr>
          <p:nvPr/>
        </p:nvSpPr>
        <p:spPr bwMode="auto">
          <a:xfrm>
            <a:off x="712788" y="3998913"/>
            <a:ext cx="552450" cy="469900"/>
          </a:xfrm>
          <a:prstGeom prst="rect">
            <a:avLst/>
          </a:prstGeom>
          <a:solidFill>
            <a:srgbClr val="EBEB5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/>
              <a:t>Tx</a:t>
            </a:r>
          </a:p>
        </p:txBody>
      </p:sp>
      <p:sp>
        <p:nvSpPr>
          <p:cNvPr id="8212" name="Rectangle 21"/>
          <p:cNvSpPr>
            <a:spLocks noChangeArrowheads="1"/>
          </p:cNvSpPr>
          <p:nvPr/>
        </p:nvSpPr>
        <p:spPr bwMode="auto">
          <a:xfrm>
            <a:off x="7956550" y="3933825"/>
            <a:ext cx="587375" cy="469900"/>
          </a:xfrm>
          <a:prstGeom prst="rect">
            <a:avLst/>
          </a:prstGeom>
          <a:solidFill>
            <a:srgbClr val="EBEB5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/>
              <a:t>Rx</a:t>
            </a: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2159000" y="5373688"/>
            <a:ext cx="51196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b="0" dirty="0"/>
              <a:t>This will be the easy part…</a:t>
            </a:r>
            <a:r>
              <a:rPr lang="en-US" sz="1800" b="0" dirty="0"/>
              <a:t> </a:t>
            </a:r>
            <a:endParaRPr lang="en-US" sz="1600" b="0" dirty="0"/>
          </a:p>
        </p:txBody>
      </p:sp>
      <p:sp>
        <p:nvSpPr>
          <p:cNvPr id="2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Introduction</a:t>
            </a:r>
            <a:endParaRPr lang="en-US" sz="3200" dirty="0" smtClean="0"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052513"/>
            <a:ext cx="8839200" cy="4824412"/>
          </a:xfrm>
        </p:spPr>
        <p:txBody>
          <a:bodyPr/>
          <a:lstStyle/>
          <a:p>
            <a:pPr marL="533400" indent="-533400">
              <a:defRPr/>
            </a:pPr>
            <a:r>
              <a:rPr lang="en-US" sz="2400" b="0" dirty="0"/>
              <a:t>D</a:t>
            </a:r>
            <a:r>
              <a:rPr lang="en-US" sz="2400" b="0" dirty="0" smtClean="0"/>
              <a:t>igital </a:t>
            </a:r>
            <a:r>
              <a:rPr lang="en-US" sz="2400" b="0" dirty="0"/>
              <a:t>communications </a:t>
            </a:r>
            <a:r>
              <a:rPr lang="en-US" sz="2400" b="0" dirty="0" smtClean="0"/>
              <a:t>over an </a:t>
            </a:r>
            <a:r>
              <a:rPr lang="en-US" sz="2400" b="0" u="sng" dirty="0"/>
              <a:t>acoustic channel</a:t>
            </a:r>
            <a:r>
              <a:rPr lang="en-US" sz="2400" b="0" dirty="0"/>
              <a:t>: </a:t>
            </a:r>
          </a:p>
          <a:p>
            <a:pPr marL="533400" indent="-533400">
              <a:defRPr/>
            </a:pPr>
            <a:endParaRPr lang="en-US" sz="2400" b="0" dirty="0"/>
          </a:p>
          <a:p>
            <a:pPr marL="533400" indent="-533400">
              <a:defRPr/>
            </a:pPr>
            <a:endParaRPr lang="en-US" sz="2400" b="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r>
              <a:rPr lang="nl-NL" sz="1800" dirty="0"/>
              <a:t> </a:t>
            </a:r>
            <a:r>
              <a:rPr lang="en-US" sz="1800" dirty="0"/>
              <a:t> </a:t>
            </a:r>
          </a:p>
        </p:txBody>
      </p:sp>
      <p:pic>
        <p:nvPicPr>
          <p:cNvPr id="9218" name="Picture 4" descr="MCj042476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889250"/>
            <a:ext cx="12954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MCj023032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709863"/>
            <a:ext cx="149066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2952750" y="2528888"/>
            <a:ext cx="3190875" cy="2773362"/>
          </a:xfrm>
          <a:prstGeom prst="rect">
            <a:avLst/>
          </a:prstGeom>
          <a:solidFill>
            <a:srgbClr val="EBEB5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3975" name="Freeform 7"/>
          <p:cNvSpPr>
            <a:spLocks/>
          </p:cNvSpPr>
          <p:nvPr/>
        </p:nvSpPr>
        <p:spPr bwMode="auto">
          <a:xfrm>
            <a:off x="2898775" y="3538538"/>
            <a:ext cx="301625" cy="647700"/>
          </a:xfrm>
          <a:custGeom>
            <a:avLst/>
            <a:gdLst>
              <a:gd name="T0" fmla="*/ 0 w 205"/>
              <a:gd name="T1" fmla="*/ 294 h 294"/>
              <a:gd name="T2" fmla="*/ 137 w 205"/>
              <a:gd name="T3" fmla="*/ 204 h 294"/>
              <a:gd name="T4" fmla="*/ 69 w 205"/>
              <a:gd name="T5" fmla="*/ 68 h 294"/>
              <a:gd name="T6" fmla="*/ 205 w 205"/>
              <a:gd name="T7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5" h="294">
                <a:moveTo>
                  <a:pt x="0" y="294"/>
                </a:moveTo>
                <a:cubicBezTo>
                  <a:pt x="63" y="268"/>
                  <a:pt x="126" y="242"/>
                  <a:pt x="137" y="204"/>
                </a:cubicBezTo>
                <a:cubicBezTo>
                  <a:pt x="148" y="166"/>
                  <a:pt x="58" y="102"/>
                  <a:pt x="69" y="68"/>
                </a:cubicBezTo>
                <a:cubicBezTo>
                  <a:pt x="80" y="34"/>
                  <a:pt x="142" y="17"/>
                  <a:pt x="205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2036763" y="4014788"/>
            <a:ext cx="895350" cy="3794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/>
              <a:t>D-to-A</a:t>
            </a: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6156325" y="4005263"/>
            <a:ext cx="941388" cy="3794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/>
              <a:t>A-to-D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1978025" y="4522788"/>
            <a:ext cx="10509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75000"/>
              </a:lnSpc>
              <a:defRPr/>
            </a:pPr>
            <a:r>
              <a:rPr lang="en-US" sz="1600"/>
              <a:t>+filtering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1600"/>
              <a:t>+amplif.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6176963" y="4559300"/>
            <a:ext cx="105092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75000"/>
              </a:lnSpc>
              <a:defRPr/>
            </a:pPr>
            <a:r>
              <a:rPr lang="en-US" sz="1600"/>
              <a:t>+filtering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1600"/>
              <a:t>+…</a:t>
            </a:r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 flipV="1">
            <a:off x="1763713" y="4257675"/>
            <a:ext cx="327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 flipV="1">
            <a:off x="7092950" y="4184650"/>
            <a:ext cx="327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3982" name="Oval 14"/>
          <p:cNvSpPr>
            <a:spLocks noChangeArrowheads="1"/>
          </p:cNvSpPr>
          <p:nvPr/>
        </p:nvSpPr>
        <p:spPr bwMode="auto">
          <a:xfrm>
            <a:off x="1584325" y="4149725"/>
            <a:ext cx="180975" cy="2159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3983" name="Oval 15"/>
          <p:cNvSpPr>
            <a:spLocks noChangeArrowheads="1"/>
          </p:cNvSpPr>
          <p:nvPr/>
        </p:nvSpPr>
        <p:spPr bwMode="auto">
          <a:xfrm>
            <a:off x="7416800" y="4041775"/>
            <a:ext cx="215900" cy="2508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503238" y="2781300"/>
            <a:ext cx="2327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/>
              <a:t>Discrete-time </a:t>
            </a:r>
          </a:p>
          <a:p>
            <a:pPr>
              <a:defRPr/>
            </a:pPr>
            <a:r>
              <a:rPr lang="en-US" sz="1800"/>
              <a:t>transmit signal</a:t>
            </a:r>
          </a:p>
          <a:p>
            <a:pPr>
              <a:defRPr/>
            </a:pPr>
            <a:r>
              <a:rPr lang="en-US" sz="1200"/>
              <a:t>(sampling rate Fs, e.g. 10kHz)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6264275" y="2708275"/>
            <a:ext cx="23399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800" dirty="0"/>
              <a:t>Discrete-time </a:t>
            </a:r>
          </a:p>
          <a:p>
            <a:pPr>
              <a:defRPr/>
            </a:pPr>
            <a:r>
              <a:rPr lang="en-US" sz="1800" dirty="0"/>
              <a:t>receiver signal</a:t>
            </a:r>
          </a:p>
          <a:p>
            <a:pPr>
              <a:defRPr/>
            </a:pPr>
            <a:r>
              <a:rPr lang="en-US" sz="1200" dirty="0"/>
              <a:t>(sampling rate </a:t>
            </a:r>
            <a:r>
              <a:rPr lang="en-US" sz="1200" dirty="0" err="1"/>
              <a:t>Fs</a:t>
            </a:r>
            <a:r>
              <a:rPr lang="en-US" sz="1200" dirty="0"/>
              <a:t>, e.g. 10kHz)</a:t>
            </a:r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 flipV="1">
            <a:off x="1258888" y="4257675"/>
            <a:ext cx="327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 flipV="1">
            <a:off x="7632700" y="4184650"/>
            <a:ext cx="327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234" name="Rectangle 20"/>
          <p:cNvSpPr>
            <a:spLocks noChangeArrowheads="1"/>
          </p:cNvSpPr>
          <p:nvPr/>
        </p:nvSpPr>
        <p:spPr bwMode="auto">
          <a:xfrm>
            <a:off x="712788" y="3998913"/>
            <a:ext cx="552450" cy="469900"/>
          </a:xfrm>
          <a:prstGeom prst="rect">
            <a:avLst/>
          </a:prstGeom>
          <a:solidFill>
            <a:srgbClr val="EBEB5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/>
              <a:t>Tx</a:t>
            </a:r>
          </a:p>
        </p:txBody>
      </p:sp>
      <p:sp>
        <p:nvSpPr>
          <p:cNvPr id="9235" name="Rectangle 21"/>
          <p:cNvSpPr>
            <a:spLocks noChangeArrowheads="1"/>
          </p:cNvSpPr>
          <p:nvPr/>
        </p:nvSpPr>
        <p:spPr bwMode="auto">
          <a:xfrm>
            <a:off x="7956550" y="3933825"/>
            <a:ext cx="587375" cy="469900"/>
          </a:xfrm>
          <a:prstGeom prst="rect">
            <a:avLst/>
          </a:prstGeom>
          <a:solidFill>
            <a:srgbClr val="EBEB5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/>
              <a:t>Rx</a:t>
            </a:r>
          </a:p>
        </p:txBody>
      </p:sp>
      <p:sp>
        <p:nvSpPr>
          <p:cNvPr id="83990" name="Rectangle 22"/>
          <p:cNvSpPr>
            <a:spLocks noChangeArrowheads="1"/>
          </p:cNvSpPr>
          <p:nvPr/>
        </p:nvSpPr>
        <p:spPr bwMode="auto">
          <a:xfrm>
            <a:off x="1655763" y="1952625"/>
            <a:ext cx="5868987" cy="4032250"/>
          </a:xfrm>
          <a:prstGeom prst="rect">
            <a:avLst/>
          </a:prstGeom>
          <a:solidFill>
            <a:srgbClr val="3F3E08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3991" name="Text Box 23"/>
          <p:cNvSpPr txBox="1">
            <a:spLocks noChangeArrowheads="1"/>
          </p:cNvSpPr>
          <p:nvPr/>
        </p:nvSpPr>
        <p:spPr bwMode="auto">
          <a:xfrm>
            <a:off x="1825625" y="2097088"/>
            <a:ext cx="559117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0" dirty="0"/>
              <a:t>…straightforwardly realized </a:t>
            </a:r>
          </a:p>
          <a:p>
            <a:pPr>
              <a:lnSpc>
                <a:spcPct val="80000"/>
              </a:lnSpc>
              <a:defRPr/>
            </a:pPr>
            <a:r>
              <a:rPr lang="en-US" sz="1600" b="0" dirty="0"/>
              <a:t>(in </a:t>
            </a:r>
            <a:r>
              <a:rPr lang="en-US" sz="1600" b="0" dirty="0" err="1"/>
              <a:t>Matlab</a:t>
            </a:r>
            <a:r>
              <a:rPr lang="en-US" sz="1600" b="0" dirty="0"/>
              <a:t>/Simulink with `Real-Time Workshop</a:t>
            </a:r>
            <a:r>
              <a:rPr lang="ja-JP" altLang="en-US" sz="1600" b="0" dirty="0">
                <a:latin typeface="Arial"/>
              </a:rPr>
              <a:t>’</a:t>
            </a:r>
            <a:r>
              <a:rPr lang="en-US" sz="1600" b="0" dirty="0"/>
              <a:t>, see below)</a:t>
            </a:r>
          </a:p>
        </p:txBody>
      </p:sp>
      <p:sp>
        <p:nvSpPr>
          <p:cNvPr id="83993" name="Rectangle 25"/>
          <p:cNvSpPr>
            <a:spLocks noChangeArrowheads="1"/>
          </p:cNvSpPr>
          <p:nvPr/>
        </p:nvSpPr>
        <p:spPr bwMode="auto">
          <a:xfrm>
            <a:off x="1763713" y="2060575"/>
            <a:ext cx="5653087" cy="38528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9239" name="Picture 24" descr="SimulinkSchema"/>
          <p:cNvPicPr>
            <a:picLocks noChangeAspect="1" noChangeArrowheads="1"/>
          </p:cNvPicPr>
          <p:nvPr/>
        </p:nvPicPr>
        <p:blipFill>
          <a:blip r:embed="rId4">
            <a:lum bright="-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52738"/>
            <a:ext cx="5257800" cy="27717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0" name="Text Box 26"/>
          <p:cNvSpPr txBox="1">
            <a:spLocks noChangeArrowheads="1"/>
          </p:cNvSpPr>
          <p:nvPr/>
        </p:nvSpPr>
        <p:spPr bwMode="auto">
          <a:xfrm>
            <a:off x="2232025" y="5516563"/>
            <a:ext cx="4716463" cy="771525"/>
          </a:xfrm>
          <a:prstGeom prst="rect">
            <a:avLst/>
          </a:prstGeom>
          <a:solidFill>
            <a:srgbClr val="AA0000">
              <a:alpha val="49019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/>
              <a:t>Means we do not have to deal with </a:t>
            </a:r>
          </a:p>
          <a:p>
            <a:r>
              <a:rPr lang="en-US" sz="2000" b="0"/>
              <a:t>hardware issues, components, etc.</a:t>
            </a:r>
          </a:p>
        </p:txBody>
      </p:sp>
      <p:sp>
        <p:nvSpPr>
          <p:cNvPr id="2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Introduction</a:t>
            </a:r>
            <a:endParaRPr lang="en-US" sz="3200" dirty="0" smtClean="0"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052513"/>
            <a:ext cx="8839200" cy="4824412"/>
          </a:xfrm>
        </p:spPr>
        <p:txBody>
          <a:bodyPr/>
          <a:lstStyle/>
          <a:p>
            <a:pPr marL="533400" indent="-533400">
              <a:defRPr/>
            </a:pPr>
            <a:r>
              <a:rPr lang="en-US" sz="2400" b="0" dirty="0"/>
              <a:t>D</a:t>
            </a:r>
            <a:r>
              <a:rPr lang="en-US" sz="2400" b="0" dirty="0" smtClean="0"/>
              <a:t>igital </a:t>
            </a:r>
            <a:r>
              <a:rPr lang="en-US" sz="2400" b="0" dirty="0"/>
              <a:t>communications </a:t>
            </a:r>
            <a:r>
              <a:rPr lang="en-US" sz="2400" b="0" dirty="0" smtClean="0"/>
              <a:t>over an </a:t>
            </a:r>
            <a:r>
              <a:rPr lang="en-US" sz="2400" b="0" u="sng" dirty="0"/>
              <a:t>acoustic channel</a:t>
            </a:r>
            <a:r>
              <a:rPr lang="en-US" sz="2400" b="0" dirty="0"/>
              <a:t>: </a:t>
            </a:r>
          </a:p>
          <a:p>
            <a:pPr marL="533400" indent="-533400">
              <a:defRPr/>
            </a:pPr>
            <a:endParaRPr lang="en-US" sz="2400" b="0" dirty="0"/>
          </a:p>
          <a:p>
            <a:pPr marL="533400" indent="-533400">
              <a:defRPr/>
            </a:pPr>
            <a:endParaRPr lang="en-US" sz="2400" b="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r>
              <a:rPr lang="nl-NL" sz="1800" dirty="0"/>
              <a:t> </a:t>
            </a:r>
            <a:r>
              <a:rPr lang="en-US" sz="1800" dirty="0"/>
              <a:t> </a:t>
            </a:r>
          </a:p>
        </p:txBody>
      </p:sp>
      <p:pic>
        <p:nvPicPr>
          <p:cNvPr id="10242" name="Picture 4" descr="MCj042476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889250"/>
            <a:ext cx="12954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MCj023032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709863"/>
            <a:ext cx="149066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2952750" y="2528888"/>
            <a:ext cx="3190875" cy="2773362"/>
          </a:xfrm>
          <a:prstGeom prst="rect">
            <a:avLst/>
          </a:prstGeom>
          <a:solidFill>
            <a:srgbClr val="EBEB5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3975" name="Freeform 7"/>
          <p:cNvSpPr>
            <a:spLocks/>
          </p:cNvSpPr>
          <p:nvPr/>
        </p:nvSpPr>
        <p:spPr bwMode="auto">
          <a:xfrm>
            <a:off x="2898775" y="3538538"/>
            <a:ext cx="301625" cy="647700"/>
          </a:xfrm>
          <a:custGeom>
            <a:avLst/>
            <a:gdLst>
              <a:gd name="T0" fmla="*/ 0 w 205"/>
              <a:gd name="T1" fmla="*/ 294 h 294"/>
              <a:gd name="T2" fmla="*/ 137 w 205"/>
              <a:gd name="T3" fmla="*/ 204 h 294"/>
              <a:gd name="T4" fmla="*/ 69 w 205"/>
              <a:gd name="T5" fmla="*/ 68 h 294"/>
              <a:gd name="T6" fmla="*/ 205 w 205"/>
              <a:gd name="T7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5" h="294">
                <a:moveTo>
                  <a:pt x="0" y="294"/>
                </a:moveTo>
                <a:cubicBezTo>
                  <a:pt x="63" y="268"/>
                  <a:pt x="126" y="242"/>
                  <a:pt x="137" y="204"/>
                </a:cubicBezTo>
                <a:cubicBezTo>
                  <a:pt x="148" y="166"/>
                  <a:pt x="58" y="102"/>
                  <a:pt x="69" y="68"/>
                </a:cubicBezTo>
                <a:cubicBezTo>
                  <a:pt x="80" y="34"/>
                  <a:pt x="142" y="17"/>
                  <a:pt x="205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2036763" y="4014788"/>
            <a:ext cx="895350" cy="3794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/>
              <a:t>D-to-A</a:t>
            </a: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6156325" y="4005263"/>
            <a:ext cx="941388" cy="3794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/>
              <a:t>A-to-D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1978025" y="4522788"/>
            <a:ext cx="10509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75000"/>
              </a:lnSpc>
              <a:defRPr/>
            </a:pPr>
            <a:r>
              <a:rPr lang="en-US" sz="1600"/>
              <a:t>+filtering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1600"/>
              <a:t>+amplif.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6176963" y="4559300"/>
            <a:ext cx="105092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75000"/>
              </a:lnSpc>
              <a:defRPr/>
            </a:pPr>
            <a:r>
              <a:rPr lang="en-US" sz="1600"/>
              <a:t>+filtering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1600"/>
              <a:t>+…</a:t>
            </a:r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 flipV="1">
            <a:off x="1763713" y="4257675"/>
            <a:ext cx="327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 flipV="1">
            <a:off x="7092950" y="4184650"/>
            <a:ext cx="327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3982" name="Oval 14"/>
          <p:cNvSpPr>
            <a:spLocks noChangeArrowheads="1"/>
          </p:cNvSpPr>
          <p:nvPr/>
        </p:nvSpPr>
        <p:spPr bwMode="auto">
          <a:xfrm>
            <a:off x="1584325" y="4149725"/>
            <a:ext cx="180975" cy="2159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3983" name="Oval 15"/>
          <p:cNvSpPr>
            <a:spLocks noChangeArrowheads="1"/>
          </p:cNvSpPr>
          <p:nvPr/>
        </p:nvSpPr>
        <p:spPr bwMode="auto">
          <a:xfrm>
            <a:off x="7416800" y="4041775"/>
            <a:ext cx="215900" cy="2508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503238" y="2781300"/>
            <a:ext cx="2327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/>
              <a:t>Discrete-time </a:t>
            </a:r>
          </a:p>
          <a:p>
            <a:pPr>
              <a:defRPr/>
            </a:pPr>
            <a:r>
              <a:rPr lang="en-US" sz="1800"/>
              <a:t>transmit signal</a:t>
            </a:r>
          </a:p>
          <a:p>
            <a:pPr>
              <a:defRPr/>
            </a:pPr>
            <a:r>
              <a:rPr lang="en-US" sz="1200"/>
              <a:t>(sampling rate Fs, e.g. 10kHz)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6264275" y="2708275"/>
            <a:ext cx="23399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800" dirty="0"/>
              <a:t>Discrete-time </a:t>
            </a:r>
          </a:p>
          <a:p>
            <a:pPr>
              <a:defRPr/>
            </a:pPr>
            <a:r>
              <a:rPr lang="en-US" sz="1800" dirty="0"/>
              <a:t>receiver signal</a:t>
            </a:r>
          </a:p>
          <a:p>
            <a:pPr>
              <a:defRPr/>
            </a:pPr>
            <a:r>
              <a:rPr lang="en-US" sz="1200" dirty="0"/>
              <a:t>(sampling rate </a:t>
            </a:r>
            <a:r>
              <a:rPr lang="en-US" sz="1200" dirty="0" err="1"/>
              <a:t>Fs</a:t>
            </a:r>
            <a:r>
              <a:rPr lang="en-US" sz="1200" dirty="0"/>
              <a:t>, e.g. 10kHz)</a:t>
            </a:r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 flipV="1">
            <a:off x="1258888" y="4257675"/>
            <a:ext cx="327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 flipV="1">
            <a:off x="7632700" y="4184650"/>
            <a:ext cx="327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58" name="Rectangle 20"/>
          <p:cNvSpPr>
            <a:spLocks noChangeArrowheads="1"/>
          </p:cNvSpPr>
          <p:nvPr/>
        </p:nvSpPr>
        <p:spPr bwMode="auto">
          <a:xfrm>
            <a:off x="712788" y="3998913"/>
            <a:ext cx="552450" cy="469900"/>
          </a:xfrm>
          <a:prstGeom prst="rect">
            <a:avLst/>
          </a:prstGeom>
          <a:solidFill>
            <a:srgbClr val="EBEB5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/>
              <a:t>Tx</a:t>
            </a:r>
          </a:p>
        </p:txBody>
      </p:sp>
      <p:sp>
        <p:nvSpPr>
          <p:cNvPr id="10259" name="Rectangle 21"/>
          <p:cNvSpPr>
            <a:spLocks noChangeArrowheads="1"/>
          </p:cNvSpPr>
          <p:nvPr/>
        </p:nvSpPr>
        <p:spPr bwMode="auto">
          <a:xfrm>
            <a:off x="7956550" y="3933825"/>
            <a:ext cx="587375" cy="469900"/>
          </a:xfrm>
          <a:prstGeom prst="rect">
            <a:avLst/>
          </a:prstGeom>
          <a:solidFill>
            <a:srgbClr val="EBEB5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/>
              <a:t>Rx</a:t>
            </a:r>
          </a:p>
        </p:txBody>
      </p:sp>
      <p:sp>
        <p:nvSpPr>
          <p:cNvPr id="83990" name="Rectangle 22"/>
          <p:cNvSpPr>
            <a:spLocks noChangeArrowheads="1"/>
          </p:cNvSpPr>
          <p:nvPr/>
        </p:nvSpPr>
        <p:spPr bwMode="auto">
          <a:xfrm>
            <a:off x="1655763" y="1952625"/>
            <a:ext cx="5868987" cy="4032250"/>
          </a:xfrm>
          <a:prstGeom prst="rect">
            <a:avLst/>
          </a:prstGeom>
          <a:solidFill>
            <a:srgbClr val="3F3E08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3993" name="Rectangle 25"/>
          <p:cNvSpPr>
            <a:spLocks noChangeArrowheads="1"/>
          </p:cNvSpPr>
          <p:nvPr/>
        </p:nvSpPr>
        <p:spPr bwMode="auto">
          <a:xfrm>
            <a:off x="1763713" y="2060575"/>
            <a:ext cx="5653087" cy="38528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262" name="Picture 24" descr="SimulinkSchema"/>
          <p:cNvPicPr>
            <a:picLocks noChangeAspect="1" noChangeArrowheads="1"/>
          </p:cNvPicPr>
          <p:nvPr/>
        </p:nvPicPr>
        <p:blipFill>
          <a:blip r:embed="rId4">
            <a:lum bright="-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52738"/>
            <a:ext cx="5257800" cy="27717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" descr="Unknown.jpeg"/>
          <p:cNvPicPr>
            <a:picLocks noChangeAspect="1"/>
          </p:cNvPicPr>
          <p:nvPr/>
        </p:nvPicPr>
        <p:blipFill>
          <a:blip r:embed="rId5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1736812"/>
            <a:ext cx="647700" cy="827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979"/>
                  </a:srgbClr>
                </a:solidFill>
              </a14:hiddenFill>
            </a:ext>
          </a:extLst>
        </p:spPr>
      </p:pic>
      <p:sp>
        <p:nvSpPr>
          <p:cNvPr id="10263" name="Text Box 24"/>
          <p:cNvSpPr txBox="1">
            <a:spLocks noChangeArrowheads="1"/>
          </p:cNvSpPr>
          <p:nvPr/>
        </p:nvSpPr>
        <p:spPr bwMode="auto">
          <a:xfrm>
            <a:off x="2159000" y="2312988"/>
            <a:ext cx="4789488" cy="1154112"/>
          </a:xfrm>
          <a:prstGeom prst="rect">
            <a:avLst/>
          </a:prstGeom>
          <a:solidFill>
            <a:srgbClr val="AA0000">
              <a:alpha val="49019"/>
            </a:srgbClr>
          </a:solidFill>
          <a:ln w="381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/>
              <a:t>…and will be modeled by a </a:t>
            </a:r>
            <a:r>
              <a:rPr lang="en-US" b="0" u="sng"/>
              <a:t>linear</a:t>
            </a:r>
            <a:r>
              <a:rPr lang="en-US" b="0"/>
              <a:t> discrete-time transfer function</a:t>
            </a:r>
            <a:r>
              <a:rPr lang="en-US" sz="1800" b="0"/>
              <a:t> </a:t>
            </a:r>
          </a:p>
          <a:p>
            <a:r>
              <a:rPr lang="en-US" sz="1600" b="0"/>
              <a:t>(see below)</a:t>
            </a:r>
          </a:p>
        </p:txBody>
      </p:sp>
      <p:sp>
        <p:nvSpPr>
          <p:cNvPr id="10264" name="Text Box 26"/>
          <p:cNvSpPr txBox="1">
            <a:spLocks noChangeArrowheads="1"/>
          </p:cNvSpPr>
          <p:nvPr/>
        </p:nvSpPr>
        <p:spPr bwMode="auto">
          <a:xfrm>
            <a:off x="2159000" y="3536950"/>
            <a:ext cx="4791075" cy="2012950"/>
          </a:xfrm>
          <a:prstGeom prst="rect">
            <a:avLst/>
          </a:prstGeom>
          <a:solidFill>
            <a:srgbClr val="AA0000">
              <a:alpha val="49019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600"/>
              <a:t>H(z)</a:t>
            </a:r>
          </a:p>
          <a:p>
            <a:endParaRPr lang="en-US"/>
          </a:p>
        </p:txBody>
      </p:sp>
      <p:sp>
        <p:nvSpPr>
          <p:cNvPr id="2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Introduction</a:t>
            </a:r>
            <a:endParaRPr lang="en-US" sz="3200" dirty="0" smtClean="0"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2"/>
          <p:cNvSpPr>
            <a:spLocks noChangeArrowheads="1"/>
          </p:cNvSpPr>
          <p:nvPr/>
        </p:nvSpPr>
        <p:spPr bwMode="auto">
          <a:xfrm>
            <a:off x="323850" y="1916113"/>
            <a:ext cx="1331913" cy="39624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1266" name="Rectangle 24"/>
          <p:cNvSpPr>
            <a:spLocks noChangeArrowheads="1"/>
          </p:cNvSpPr>
          <p:nvPr/>
        </p:nvSpPr>
        <p:spPr bwMode="auto">
          <a:xfrm>
            <a:off x="7524750" y="1989138"/>
            <a:ext cx="1331913" cy="39624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052513"/>
            <a:ext cx="8839200" cy="4824412"/>
          </a:xfrm>
        </p:spPr>
        <p:txBody>
          <a:bodyPr/>
          <a:lstStyle/>
          <a:p>
            <a:pPr marL="533400" indent="-533400">
              <a:defRPr/>
            </a:pPr>
            <a:r>
              <a:rPr lang="en-US" sz="2400" b="0" dirty="0"/>
              <a:t>D</a:t>
            </a:r>
            <a:r>
              <a:rPr lang="en-US" sz="2400" b="0" dirty="0" smtClean="0"/>
              <a:t>igital </a:t>
            </a:r>
            <a:r>
              <a:rPr lang="en-US" sz="2400" b="0" dirty="0"/>
              <a:t>communications </a:t>
            </a:r>
            <a:r>
              <a:rPr lang="en-US" sz="2400" b="0" dirty="0" smtClean="0"/>
              <a:t>over an </a:t>
            </a:r>
            <a:r>
              <a:rPr lang="en-US" sz="2400" b="0" u="sng" dirty="0"/>
              <a:t>acoustic channel</a:t>
            </a:r>
            <a:r>
              <a:rPr lang="en-US" sz="2400" b="0" dirty="0"/>
              <a:t>: </a:t>
            </a:r>
          </a:p>
          <a:p>
            <a:pPr marL="533400" indent="-533400">
              <a:defRPr/>
            </a:pPr>
            <a:endParaRPr lang="en-US" sz="2400" b="0" dirty="0"/>
          </a:p>
          <a:p>
            <a:pPr marL="533400" indent="-533400">
              <a:defRPr/>
            </a:pPr>
            <a:endParaRPr lang="en-US" sz="2400" b="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r>
              <a:rPr lang="nl-NL" sz="1800" dirty="0"/>
              <a:t> </a:t>
            </a:r>
            <a:r>
              <a:rPr lang="en-US" sz="1800" dirty="0"/>
              <a:t> </a:t>
            </a:r>
          </a:p>
        </p:txBody>
      </p:sp>
      <p:pic>
        <p:nvPicPr>
          <p:cNvPr id="11268" name="Picture 4" descr="MCj042476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889250"/>
            <a:ext cx="12954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MCj023032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709863"/>
            <a:ext cx="149066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2952750" y="2528888"/>
            <a:ext cx="3190875" cy="2773362"/>
          </a:xfrm>
          <a:prstGeom prst="rect">
            <a:avLst/>
          </a:prstGeom>
          <a:solidFill>
            <a:srgbClr val="EBEB5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2951" name="Freeform 7"/>
          <p:cNvSpPr>
            <a:spLocks/>
          </p:cNvSpPr>
          <p:nvPr/>
        </p:nvSpPr>
        <p:spPr bwMode="auto">
          <a:xfrm>
            <a:off x="2898775" y="3538538"/>
            <a:ext cx="301625" cy="647700"/>
          </a:xfrm>
          <a:custGeom>
            <a:avLst/>
            <a:gdLst>
              <a:gd name="T0" fmla="*/ 0 w 205"/>
              <a:gd name="T1" fmla="*/ 294 h 294"/>
              <a:gd name="T2" fmla="*/ 137 w 205"/>
              <a:gd name="T3" fmla="*/ 204 h 294"/>
              <a:gd name="T4" fmla="*/ 69 w 205"/>
              <a:gd name="T5" fmla="*/ 68 h 294"/>
              <a:gd name="T6" fmla="*/ 205 w 205"/>
              <a:gd name="T7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5" h="294">
                <a:moveTo>
                  <a:pt x="0" y="294"/>
                </a:moveTo>
                <a:cubicBezTo>
                  <a:pt x="63" y="268"/>
                  <a:pt x="126" y="242"/>
                  <a:pt x="137" y="204"/>
                </a:cubicBezTo>
                <a:cubicBezTo>
                  <a:pt x="148" y="166"/>
                  <a:pt x="58" y="102"/>
                  <a:pt x="69" y="68"/>
                </a:cubicBezTo>
                <a:cubicBezTo>
                  <a:pt x="80" y="34"/>
                  <a:pt x="142" y="17"/>
                  <a:pt x="205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2036763" y="4014788"/>
            <a:ext cx="895350" cy="3794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/>
              <a:t>D-to-A</a:t>
            </a: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6156325" y="4005263"/>
            <a:ext cx="941388" cy="3794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/>
              <a:t>A-to-D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1978025" y="4522788"/>
            <a:ext cx="10509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75000"/>
              </a:lnSpc>
              <a:defRPr/>
            </a:pPr>
            <a:r>
              <a:rPr lang="en-US" sz="1600"/>
              <a:t>+filtering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1600"/>
              <a:t>+amplif.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6176963" y="4559300"/>
            <a:ext cx="105092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75000"/>
              </a:lnSpc>
              <a:defRPr/>
            </a:pPr>
            <a:r>
              <a:rPr lang="en-US" sz="1600"/>
              <a:t>+filtering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1600"/>
              <a:t>+…</a:t>
            </a:r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 flipV="1">
            <a:off x="1763713" y="4257675"/>
            <a:ext cx="327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 flipV="1">
            <a:off x="7092950" y="4184650"/>
            <a:ext cx="327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2958" name="Oval 14"/>
          <p:cNvSpPr>
            <a:spLocks noChangeArrowheads="1"/>
          </p:cNvSpPr>
          <p:nvPr/>
        </p:nvSpPr>
        <p:spPr bwMode="auto">
          <a:xfrm>
            <a:off x="1584325" y="4149725"/>
            <a:ext cx="180975" cy="2159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2959" name="Oval 15"/>
          <p:cNvSpPr>
            <a:spLocks noChangeArrowheads="1"/>
          </p:cNvSpPr>
          <p:nvPr/>
        </p:nvSpPr>
        <p:spPr bwMode="auto">
          <a:xfrm>
            <a:off x="7416800" y="4041775"/>
            <a:ext cx="215900" cy="2508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503238" y="2781300"/>
            <a:ext cx="2327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/>
              <a:t>Discrete-time </a:t>
            </a:r>
          </a:p>
          <a:p>
            <a:pPr>
              <a:defRPr/>
            </a:pPr>
            <a:r>
              <a:rPr lang="en-US" sz="1800"/>
              <a:t>transmit signal</a:t>
            </a:r>
          </a:p>
          <a:p>
            <a:pPr>
              <a:defRPr/>
            </a:pPr>
            <a:r>
              <a:rPr lang="en-US" sz="1200"/>
              <a:t>(sampling rate Fs, e.g. 10kHz)</a:t>
            </a: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6264275" y="2708275"/>
            <a:ext cx="23399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800" dirty="0"/>
              <a:t>Discrete-time </a:t>
            </a:r>
          </a:p>
          <a:p>
            <a:pPr>
              <a:defRPr/>
            </a:pPr>
            <a:r>
              <a:rPr lang="en-US" sz="1800" dirty="0"/>
              <a:t>receiver signal</a:t>
            </a:r>
          </a:p>
          <a:p>
            <a:pPr>
              <a:defRPr/>
            </a:pPr>
            <a:r>
              <a:rPr lang="en-US" sz="1200" dirty="0"/>
              <a:t>(sampling rate </a:t>
            </a:r>
            <a:r>
              <a:rPr lang="en-US" sz="1200" dirty="0" err="1"/>
              <a:t>Fs</a:t>
            </a:r>
            <a:r>
              <a:rPr lang="en-US" sz="1200" dirty="0"/>
              <a:t>, e.g. 10kHz)</a:t>
            </a:r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 flipV="1">
            <a:off x="1258888" y="4257675"/>
            <a:ext cx="327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2963" name="Line 19"/>
          <p:cNvSpPr>
            <a:spLocks noChangeShapeType="1"/>
          </p:cNvSpPr>
          <p:nvPr/>
        </p:nvSpPr>
        <p:spPr bwMode="auto">
          <a:xfrm flipV="1">
            <a:off x="7632700" y="4149725"/>
            <a:ext cx="327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712788" y="3998913"/>
            <a:ext cx="552450" cy="469900"/>
          </a:xfrm>
          <a:prstGeom prst="rect">
            <a:avLst/>
          </a:prstGeom>
          <a:solidFill>
            <a:srgbClr val="EBEB5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/>
              <a:t>Tx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7932738" y="3890963"/>
            <a:ext cx="587375" cy="469900"/>
          </a:xfrm>
          <a:prstGeom prst="rect">
            <a:avLst/>
          </a:prstGeom>
          <a:solidFill>
            <a:srgbClr val="EBEB5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/>
              <a:t>Rx</a:t>
            </a:r>
          </a:p>
        </p:txBody>
      </p:sp>
      <p:sp>
        <p:nvSpPr>
          <p:cNvPr id="11286" name="Text Box 23"/>
          <p:cNvSpPr txBox="1">
            <a:spLocks noChangeArrowheads="1"/>
          </p:cNvSpPr>
          <p:nvPr/>
        </p:nvSpPr>
        <p:spPr bwMode="auto">
          <a:xfrm>
            <a:off x="1835150" y="5013325"/>
            <a:ext cx="5443538" cy="901700"/>
          </a:xfrm>
          <a:prstGeom prst="rect">
            <a:avLst/>
          </a:prstGeom>
          <a:solidFill>
            <a:srgbClr val="EBEB5F">
              <a:alpha val="50195"/>
            </a:srgbClr>
          </a:solidFill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0"/>
              <a:t>This is the interesting part…</a:t>
            </a:r>
            <a:r>
              <a:rPr lang="en-US" sz="1800" b="0"/>
              <a:t> </a:t>
            </a:r>
          </a:p>
          <a:p>
            <a:r>
              <a:rPr lang="en-US" sz="1600" b="0"/>
              <a:t>(where we will spend most of the time)</a:t>
            </a:r>
          </a:p>
        </p:txBody>
      </p:sp>
      <p:sp>
        <p:nvSpPr>
          <p:cNvPr id="82969" name="AutoShape 25"/>
          <p:cNvSpPr>
            <a:spLocks noChangeArrowheads="1"/>
          </p:cNvSpPr>
          <p:nvPr/>
        </p:nvSpPr>
        <p:spPr bwMode="auto">
          <a:xfrm>
            <a:off x="7235825" y="5157788"/>
            <a:ext cx="323850" cy="5048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2970" name="AutoShape 26"/>
          <p:cNvSpPr>
            <a:spLocks noChangeArrowheads="1"/>
          </p:cNvSpPr>
          <p:nvPr/>
        </p:nvSpPr>
        <p:spPr bwMode="auto">
          <a:xfrm flipH="1">
            <a:off x="1547813" y="5192713"/>
            <a:ext cx="323850" cy="5048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Introduction</a:t>
            </a:r>
            <a:endParaRPr lang="en-US" sz="3200" dirty="0" smtClean="0"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304764"/>
            <a:ext cx="8839200" cy="4608512"/>
          </a:xfrm>
        </p:spPr>
        <p:txBody>
          <a:bodyPr/>
          <a:lstStyle/>
          <a:p>
            <a:pPr>
              <a:defRPr/>
            </a:pPr>
            <a:r>
              <a:rPr lang="en-US" b="0" dirty="0"/>
              <a:t>Will </a:t>
            </a:r>
            <a:r>
              <a:rPr lang="en-US" b="0" dirty="0" smtClean="0"/>
              <a:t>use </a:t>
            </a:r>
            <a:r>
              <a:rPr lang="en-US" sz="3600" b="0" dirty="0" smtClean="0"/>
              <a:t>OFDM</a:t>
            </a:r>
            <a:r>
              <a:rPr lang="en-US" b="0" dirty="0" smtClean="0"/>
              <a:t> as a modulation format</a:t>
            </a:r>
            <a:endParaRPr lang="en-US" sz="2400" b="0" dirty="0"/>
          </a:p>
          <a:p>
            <a:pPr>
              <a:defRPr/>
            </a:pPr>
            <a:endParaRPr lang="en-US" sz="2400" b="0" dirty="0"/>
          </a:p>
          <a:p>
            <a:pPr marL="533400" indent="-533400">
              <a:defRPr/>
            </a:pPr>
            <a:endParaRPr lang="en-US" sz="2400" b="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/>
          </a:p>
          <a:p>
            <a:pPr marL="914400" lvl="1" indent="-457200">
              <a:buFontTx/>
              <a:buNone/>
              <a:defRPr/>
            </a:pPr>
            <a:endParaRPr lang="nl-NL" sz="1800" dirty="0" smtClean="0"/>
          </a:p>
          <a:p>
            <a:pPr marL="457200" lvl="1" indent="0">
              <a:spcBef>
                <a:spcPts val="3576"/>
              </a:spcBef>
              <a:buNone/>
              <a:defRPr/>
            </a:pPr>
            <a:r>
              <a:rPr lang="en-US" dirty="0" smtClean="0"/>
              <a:t>OFDM/DMT is used in ADSL/VDSL, </a:t>
            </a:r>
            <a:r>
              <a:rPr lang="en-US" dirty="0" err="1" smtClean="0"/>
              <a:t>WiFi</a:t>
            </a:r>
            <a:r>
              <a:rPr lang="en-US" dirty="0" smtClean="0"/>
              <a:t>, DAB, DVB …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dirty="0" smtClean="0"/>
              <a:t>OFDM heavily relies on DSP functionalities (FFT/IFFT, …)</a:t>
            </a:r>
            <a:endParaRPr lang="en-US" dirty="0"/>
          </a:p>
        </p:txBody>
      </p:sp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-252536" y="1700808"/>
            <a:ext cx="9253028" cy="3650230"/>
          </a:xfrm>
          <a:prstGeom prst="rect">
            <a:avLst/>
          </a:prstGeom>
          <a:solidFill>
            <a:srgbClr val="FFFFFF"/>
          </a:solidFill>
          <a:ln>
            <a:noFill/>
          </a:ln>
          <a:scene3d>
            <a:camera prst="orthographicFront">
              <a:rot lat="0" lon="234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Orthogonal frequency-division multiplexing</a:t>
            </a:r>
          </a:p>
          <a:p>
            <a:pPr algn="just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From Wikipedia, the free encyclopedia</a:t>
            </a:r>
          </a:p>
          <a:p>
            <a:pPr algn="just"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Orthogonal frequency-division multiplexing</a:t>
            </a:r>
            <a:r>
              <a:rPr lang="en-US" sz="1600" b="0" dirty="0" smtClean="0">
                <a:solidFill>
                  <a:schemeClr val="tx1"/>
                </a:solidFill>
              </a:rPr>
              <a:t> (</a:t>
            </a:r>
            <a:r>
              <a:rPr lang="en-US" sz="1600" dirty="0" smtClean="0">
                <a:solidFill>
                  <a:schemeClr val="tx1"/>
                </a:solidFill>
              </a:rPr>
              <a:t>OFDM</a:t>
            </a:r>
            <a:r>
              <a:rPr lang="en-US" sz="1600" b="0" dirty="0" smtClean="0">
                <a:solidFill>
                  <a:schemeClr val="tx1"/>
                </a:solidFill>
              </a:rPr>
              <a:t>), essentially identical to (…) </a:t>
            </a:r>
            <a:r>
              <a:rPr lang="en-US" sz="1600" dirty="0" smtClean="0">
                <a:solidFill>
                  <a:schemeClr val="tx1"/>
                </a:solidFill>
              </a:rPr>
              <a:t>discrete multi-tone modulation</a:t>
            </a:r>
            <a:r>
              <a:rPr lang="en-US" sz="1600" b="0" dirty="0" smtClean="0">
                <a:solidFill>
                  <a:schemeClr val="tx1"/>
                </a:solidFill>
              </a:rPr>
              <a:t> (</a:t>
            </a:r>
            <a:r>
              <a:rPr lang="en-US" sz="1600" dirty="0" smtClean="0">
                <a:solidFill>
                  <a:schemeClr val="tx1"/>
                </a:solidFill>
              </a:rPr>
              <a:t>DMT</a:t>
            </a:r>
            <a:r>
              <a:rPr lang="en-US" sz="1600" b="0" dirty="0" smtClean="0">
                <a:solidFill>
                  <a:schemeClr val="tx1"/>
                </a:solidFill>
              </a:rPr>
              <a:t>), is a frequency-division multiplexing (FDM) scheme used as a digital multi-carrier modulation method. A large number of closely-spaced orthogonal sub-carriers are used to carry data. The data is divided into several parallel data streams or channels, one for each sub-carrier. Each sub-carrier is modulated with a conventional modulation scheme (such as quadrature amplitude modulation or phase-shift keying) at a low symbol rate, maintaining total data rates similar to conventional single-carrier modulation schemes in the same bandwidth. OFDM has developed into a popular scheme for wideband digital communication, whether wireless or over copper wires, used in applications such as digital television and audio broadcasting, wireless networking and broadband internet access.</a:t>
            </a:r>
          </a:p>
        </p:txBody>
      </p:sp>
      <p:pic>
        <p:nvPicPr>
          <p:cNvPr id="12291" name="Picture 2" descr="images-17.jpeg"/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1520788"/>
            <a:ext cx="333036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Introduction</a:t>
            </a:r>
            <a:endParaRPr lang="en-US" sz="3200" dirty="0" smtClean="0"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apter1-2010">
  <a:themeElements>
    <a:clrScheme name="">
      <a:dk1>
        <a:srgbClr val="081D58"/>
      </a:dk1>
      <a:lt1>
        <a:srgbClr val="FFFFFF"/>
      </a:lt1>
      <a:dk2>
        <a:srgbClr val="AA0000"/>
      </a:dk2>
      <a:lt2>
        <a:srgbClr val="A2C1FE"/>
      </a:lt2>
      <a:accent1>
        <a:srgbClr val="AA0000"/>
      </a:accent1>
      <a:accent2>
        <a:srgbClr val="3365FB"/>
      </a:accent2>
      <a:accent3>
        <a:srgbClr val="FFFFFF"/>
      </a:accent3>
      <a:accent4>
        <a:srgbClr val="06174A"/>
      </a:accent4>
      <a:accent5>
        <a:srgbClr val="D2AAAA"/>
      </a:accent5>
      <a:accent6>
        <a:srgbClr val="2D5BE3"/>
      </a:accent6>
      <a:hlink>
        <a:srgbClr val="FE9B03"/>
      </a:hlink>
      <a:folHlink>
        <a:srgbClr val="438E00"/>
      </a:folHlink>
    </a:clrScheme>
    <a:fontScheme name="chapter1-201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hapter1-2010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1-20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1-2010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1-2010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1-2010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1-2010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1-2010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chapter1-2010</Template>
  <TotalTime>5706</TotalTime>
  <Words>2718</Words>
  <Application>Microsoft Macintosh PowerPoint</Application>
  <PresentationFormat>On-screen Show (4:3)</PresentationFormat>
  <Paragraphs>714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chapter1-2010</vt:lpstr>
      <vt:lpstr>Equation</vt:lpstr>
      <vt:lpstr>DSP-CIS   Part-I : Introduction Chapter-3: Acoustic Modem Project</vt:lpstr>
      <vt:lpstr>Chapter-3: Acoustic Modem Project</vt:lpstr>
      <vt:lpstr>Introduction/Overview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Work Plan</vt:lpstr>
      <vt:lpstr>Week 0 / Introduction to Matlab &amp; Simulink</vt:lpstr>
      <vt:lpstr>Week 1 / Audio playback, recording and analysis</vt:lpstr>
      <vt:lpstr>Week 2 / Channel Modeling &amp; Evaluation</vt:lpstr>
      <vt:lpstr>Week 2 / Channel Modeling &amp; Evaluation</vt:lpstr>
      <vt:lpstr>Week 2 / Channel Modeling &amp; Evaluation</vt:lpstr>
      <vt:lpstr>Week 2 / Channel Modeling &amp; Evaluation</vt:lpstr>
      <vt:lpstr>Week 2 / Channel Modeling &amp; Evaluation</vt:lpstr>
      <vt:lpstr>Week 2 / Channel Modeling &amp; Evaluation</vt:lpstr>
      <vt:lpstr>Week 2 / Channel Modeling &amp; Evaluation</vt:lpstr>
      <vt:lpstr>Week 3-4 / OFDM modulation</vt:lpstr>
      <vt:lpstr>OFDM Modulation</vt:lpstr>
      <vt:lpstr>OFDM Modulation</vt:lpstr>
      <vt:lpstr>OFDM Modulation</vt:lpstr>
      <vt:lpstr>OFDM Modulation</vt:lpstr>
      <vt:lpstr>OFDM Modulation</vt:lpstr>
      <vt:lpstr>OFDM Modulation</vt:lpstr>
      <vt:lpstr>OFDM Modulation</vt:lpstr>
      <vt:lpstr>OFDM Modulation</vt:lpstr>
      <vt:lpstr>OFDM Modulation</vt:lpstr>
      <vt:lpstr>OFDM Modulation</vt:lpstr>
      <vt:lpstr>OFDM Modulation</vt:lpstr>
      <vt:lpstr>OFDM Modulation</vt:lpstr>
      <vt:lpstr>OFDM Modulation</vt:lpstr>
      <vt:lpstr>OFDM Modulation</vt:lpstr>
      <vt:lpstr>OFDM Modulation</vt:lpstr>
      <vt:lpstr>Week 3-4</vt:lpstr>
      <vt:lpstr>Week 5-6</vt:lpstr>
      <vt:lpstr>Week 7-8</vt:lpstr>
      <vt:lpstr>Important !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Moonen </dc:title>
  <dc:creator>marc moonen</dc:creator>
  <cp:lastModifiedBy>Marc Moonen</cp:lastModifiedBy>
  <cp:revision>215</cp:revision>
  <cp:lastPrinted>2015-08-28T09:23:47Z</cp:lastPrinted>
  <dcterms:created xsi:type="dcterms:W3CDTF">2000-04-04T19:59:43Z</dcterms:created>
  <dcterms:modified xsi:type="dcterms:W3CDTF">2019-09-19T08:05:28Z</dcterms:modified>
</cp:coreProperties>
</file>