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1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2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260" r:id="rId2"/>
    <p:sldId id="379" r:id="rId3"/>
    <p:sldId id="385" r:id="rId4"/>
    <p:sldId id="431" r:id="rId5"/>
    <p:sldId id="397" r:id="rId6"/>
    <p:sldId id="399" r:id="rId7"/>
    <p:sldId id="400" r:id="rId8"/>
    <p:sldId id="432" r:id="rId9"/>
    <p:sldId id="401" r:id="rId10"/>
    <p:sldId id="402" r:id="rId11"/>
    <p:sldId id="406" r:id="rId12"/>
    <p:sldId id="408" r:id="rId13"/>
    <p:sldId id="369" r:id="rId14"/>
    <p:sldId id="412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409" r:id="rId25"/>
    <p:sldId id="433" r:id="rId26"/>
    <p:sldId id="451" r:id="rId27"/>
    <p:sldId id="452" r:id="rId28"/>
    <p:sldId id="453" r:id="rId29"/>
    <p:sldId id="455" r:id="rId30"/>
    <p:sldId id="434" r:id="rId31"/>
    <p:sldId id="435" r:id="rId32"/>
    <p:sldId id="436" r:id="rId33"/>
    <p:sldId id="437" r:id="rId34"/>
    <p:sldId id="438" r:id="rId35"/>
    <p:sldId id="456" r:id="rId36"/>
    <p:sldId id="457" r:id="rId37"/>
    <p:sldId id="439" r:id="rId38"/>
    <p:sldId id="440" r:id="rId39"/>
    <p:sldId id="442" r:id="rId40"/>
    <p:sldId id="444" r:id="rId41"/>
  </p:sldIdLst>
  <p:sldSz cx="9144000" cy="6858000" type="screen4x3"/>
  <p:notesSz cx="6742113" cy="8758238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438E00"/>
    <a:srgbClr val="49BB77"/>
    <a:srgbClr val="71EB74"/>
    <a:srgbClr val="CC3300"/>
    <a:srgbClr val="333333"/>
    <a:srgbClr val="777777"/>
    <a:srgbClr val="FFFF66"/>
    <a:srgbClr val="BD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07" autoAdjust="0"/>
  </p:normalViewPr>
  <p:slideViewPr>
    <p:cSldViewPr>
      <p:cViewPr>
        <p:scale>
          <a:sx n="100" d="100"/>
          <a:sy n="100" d="100"/>
        </p:scale>
        <p:origin x="-10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6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759"/>
        <p:guide pos="212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image" Target="../media/image51.wmf"/><Relationship Id="rId2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54.wmf"/><Relationship Id="rId7" Type="http://schemas.openxmlformats.org/officeDocument/2006/relationships/image" Target="../media/image53.wmf"/><Relationship Id="rId8" Type="http://schemas.openxmlformats.org/officeDocument/2006/relationships/image" Target="../media/image60.wmf"/><Relationship Id="rId9" Type="http://schemas.openxmlformats.org/officeDocument/2006/relationships/image" Target="../media/image61.wmf"/><Relationship Id="rId10" Type="http://schemas.openxmlformats.org/officeDocument/2006/relationships/image" Target="../media/image62.e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6" Type="http://schemas.openxmlformats.org/officeDocument/2006/relationships/image" Target="../media/image69.wmf"/><Relationship Id="rId7" Type="http://schemas.openxmlformats.org/officeDocument/2006/relationships/image" Target="../media/image70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1" Type="http://schemas.openxmlformats.org/officeDocument/2006/relationships/image" Target="../media/image71.emf"/><Relationship Id="rId2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Relationship Id="rId2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58.wmf"/><Relationship Id="rId5" Type="http://schemas.openxmlformats.org/officeDocument/2006/relationships/image" Target="../media/image93.wmf"/><Relationship Id="rId6" Type="http://schemas.openxmlformats.org/officeDocument/2006/relationships/image" Target="../media/image94.wmf"/><Relationship Id="rId1" Type="http://schemas.openxmlformats.org/officeDocument/2006/relationships/image" Target="../media/image90.wmf"/><Relationship Id="rId2" Type="http://schemas.openxmlformats.org/officeDocument/2006/relationships/image" Target="../media/image9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93.wmf"/><Relationship Id="rId3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emf"/><Relationship Id="rId12" Type="http://schemas.openxmlformats.org/officeDocument/2006/relationships/image" Target="../media/image102.emf"/><Relationship Id="rId13" Type="http://schemas.openxmlformats.org/officeDocument/2006/relationships/image" Target="../media/image103.emf"/><Relationship Id="rId14" Type="http://schemas.openxmlformats.org/officeDocument/2006/relationships/image" Target="../media/image104.emf"/><Relationship Id="rId1" Type="http://schemas.openxmlformats.org/officeDocument/2006/relationships/image" Target="../media/image90.wmf"/><Relationship Id="rId2" Type="http://schemas.openxmlformats.org/officeDocument/2006/relationships/image" Target="../media/image95.emf"/><Relationship Id="rId3" Type="http://schemas.openxmlformats.org/officeDocument/2006/relationships/image" Target="../media/image58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emf"/><Relationship Id="rId10" Type="http://schemas.openxmlformats.org/officeDocument/2006/relationships/image" Target="../media/image100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6.wmf"/><Relationship Id="rId5" Type="http://schemas.openxmlformats.org/officeDocument/2006/relationships/image" Target="../media/image94.wmf"/><Relationship Id="rId1" Type="http://schemas.openxmlformats.org/officeDocument/2006/relationships/image" Target="../media/image105.emf"/><Relationship Id="rId2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93.wmf"/><Relationship Id="rId3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106.emf"/><Relationship Id="rId1" Type="http://schemas.openxmlformats.org/officeDocument/2006/relationships/image" Target="../media/image58.wmf"/><Relationship Id="rId2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Relationship Id="rId2" Type="http://schemas.openxmlformats.org/officeDocument/2006/relationships/image" Target="../media/image108.wmf"/><Relationship Id="rId3" Type="http://schemas.openxmlformats.org/officeDocument/2006/relationships/image" Target="../media/image10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Relationship Id="rId2" Type="http://schemas.openxmlformats.org/officeDocument/2006/relationships/image" Target="../media/image111.wmf"/><Relationship Id="rId3" Type="http://schemas.openxmlformats.org/officeDocument/2006/relationships/image" Target="../media/image11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1" Type="http://schemas.openxmlformats.org/officeDocument/2006/relationships/image" Target="../media/image43.wmf"/><Relationship Id="rId2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wmf"/><Relationship Id="rId1" Type="http://schemas.openxmlformats.org/officeDocument/2006/relationships/image" Target="../media/image35.wmf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t" anchorCtr="0" compatLnSpc="1">
            <a:prstTxWarp prst="textNoShape">
              <a:avLst/>
            </a:prstTxWarp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t" anchorCtr="0" compatLnSpc="1">
            <a:prstTxWarp prst="textNoShape">
              <a:avLst/>
            </a:prstTxWarp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8675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b" anchorCtr="0" compatLnSpc="1">
            <a:prstTxWarp prst="textNoShape">
              <a:avLst/>
            </a:prstTxWarp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828675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b" anchorCtr="0" compatLnSpc="1">
            <a:prstTxWarp prst="textNoShape">
              <a:avLst/>
            </a:prstTxWarp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1C6DB386-2453-164E-8629-635E934927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0013"/>
            <a:ext cx="777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56275" y="100013"/>
            <a:ext cx="9477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74688"/>
            <a:ext cx="4400550" cy="3300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5519738"/>
            <a:ext cx="26400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86775"/>
            <a:ext cx="711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b" anchorCtr="0" compatLnSpc="1">
            <a:prstTxWarp prst="textNoShape">
              <a:avLst/>
            </a:prstTxWarp>
            <a:spAutoFit/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40475" y="8486775"/>
            <a:ext cx="3635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b" anchorCtr="0" compatLnSpc="1">
            <a:prstTxWarp prst="textNoShape">
              <a:avLst/>
            </a:prstTxWarp>
            <a:spAutoFit/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F2EA8AA5-3345-BC44-BB53-2111F8A4A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4D18C-9AD3-944B-A297-E3F54FAC554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DF4F89E-0B82-0A4D-A998-C4ABB65DFC3D}" type="slidenum">
              <a:rPr lang="en-US" sz="1200">
                <a:solidFill>
                  <a:srgbClr val="FFFF66"/>
                </a:solidFill>
              </a:rPr>
              <a:pPr algn="r"/>
              <a:t>2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D2967-3875-B141-A7E3-E85450E4494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71C5C3C-2192-1D4D-8879-0541C4275F4F}" type="slidenum">
              <a:rPr lang="en-US" sz="1200">
                <a:solidFill>
                  <a:srgbClr val="FFFF66"/>
                </a:solidFill>
              </a:rPr>
              <a:pPr algn="r"/>
              <a:t>11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FCDC0-9A7C-0642-954F-35C90ABF72E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CB72B3A-B7F3-6F4A-B712-6B7BC17C1BC0}" type="slidenum">
              <a:rPr lang="en-US" sz="1200">
                <a:solidFill>
                  <a:srgbClr val="FFFF66"/>
                </a:solidFill>
              </a:rPr>
              <a:pPr algn="r"/>
              <a:t>12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C117A-B455-C349-AF6C-66015F7E3C2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74688"/>
            <a:ext cx="4400550" cy="3300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994400"/>
            <a:ext cx="1193800" cy="271463"/>
          </a:xfrm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E4D50-3365-DE41-B477-C179A1DE610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A22CFA9-9940-784E-9EA1-5CB90FC362DC}" type="slidenum">
              <a:rPr lang="en-US" sz="1200">
                <a:solidFill>
                  <a:srgbClr val="FFFF66"/>
                </a:solidFill>
              </a:rPr>
              <a:pPr algn="r"/>
              <a:t>3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C3821-2F18-9840-A918-753BBC8084A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1B4F471-4B1C-5841-BE18-65FC6E20792C}" type="slidenum">
              <a:rPr lang="en-US" sz="1200">
                <a:solidFill>
                  <a:srgbClr val="FFFF66"/>
                </a:solidFill>
              </a:rPr>
              <a:pPr algn="r"/>
              <a:t>4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82CCB-5A15-3249-BA64-420243EB31F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7F79114-CA3C-D94A-B02A-05F155E1665B}" type="slidenum">
              <a:rPr lang="en-US" sz="1200">
                <a:solidFill>
                  <a:srgbClr val="FFFF66"/>
                </a:solidFill>
              </a:rPr>
              <a:pPr algn="r"/>
              <a:t>5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54786-93FD-E544-AC88-0B3F7D645A2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E46DB94-7D56-1240-A3E9-2240D9E471FD}" type="slidenum">
              <a:rPr lang="en-US" sz="1200">
                <a:solidFill>
                  <a:srgbClr val="FFFF66"/>
                </a:solidFill>
              </a:rPr>
              <a:pPr algn="r"/>
              <a:t>6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EB3E8-CF9E-6444-858E-3900E8A4A0C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536C543-2D33-654B-80F8-D1AEDC56105C}" type="slidenum">
              <a:rPr lang="en-US" sz="1200">
                <a:solidFill>
                  <a:srgbClr val="FFFF66"/>
                </a:solidFill>
              </a:rPr>
              <a:pPr algn="r"/>
              <a:t>7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FE6E8-F4E9-394D-A35B-1EAFC14728E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BF21B5B-357B-4541-BC98-F82CAC85BECB}" type="slidenum">
              <a:rPr lang="en-US" sz="1200">
                <a:solidFill>
                  <a:srgbClr val="FFFF66"/>
                </a:solidFill>
              </a:rPr>
              <a:pPr algn="r"/>
              <a:t>8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51A88-7499-D349-913B-83AEA376E5B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059AFE0-2E2F-5F49-A11A-C69D69405B83}" type="slidenum">
              <a:rPr lang="en-US" sz="1200">
                <a:solidFill>
                  <a:srgbClr val="FFFF66"/>
                </a:solidFill>
              </a:rPr>
              <a:pPr algn="r"/>
              <a:t>9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2CB5E-331C-4249-B1A8-E4716FF0CC9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6340475" y="8486775"/>
            <a:ext cx="365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172" tIns="44587" rIns="89172" bIns="44587" anchor="b">
            <a:spAutoFit/>
          </a:bodyPr>
          <a:lstStyle>
            <a:lvl1pPr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5825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85825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8D50A50-B0C0-0543-9C66-B2EF2346E2AF}" type="slidenum">
              <a:rPr lang="en-US" sz="1200">
                <a:solidFill>
                  <a:srgbClr val="FFFF66"/>
                </a:solidFill>
              </a:rPr>
              <a:pPr algn="r"/>
              <a:t>10</a:t>
            </a:fld>
            <a:endParaRPr lang="en-US" sz="1200">
              <a:solidFill>
                <a:srgbClr val="FFFF66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73100"/>
            <a:ext cx="4400550" cy="33004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5997575"/>
            <a:ext cx="1114425" cy="257175"/>
          </a:xfrm>
        </p:spPr>
        <p:txBody>
          <a:bodyPr lIns="89172" tIns="44587" rIns="89172" bIns="4458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03906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953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99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648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05931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177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7059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5519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77115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52187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44158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262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 </a:t>
            </a:r>
            <a:r>
              <a:rPr lang="en-US" sz="1200" b="0" dirty="0" smtClean="0">
                <a:cs typeface="+mn-cs"/>
              </a:rPr>
              <a:t> </a:t>
            </a:r>
            <a:r>
              <a:rPr lang="en-US" sz="1200" b="0" dirty="0">
                <a:cs typeface="+mn-cs"/>
              </a:rPr>
              <a:t>/  </a:t>
            </a:r>
            <a:r>
              <a:rPr lang="en-US" sz="1200" b="0" dirty="0" smtClean="0">
                <a:cs typeface="+mn-cs"/>
              </a:rPr>
              <a:t>Chapter</a:t>
            </a:r>
            <a:r>
              <a:rPr lang="en-US" sz="1200" b="0" dirty="0">
                <a:cs typeface="+mn-cs"/>
              </a:rPr>
              <a:t>-2: Signals &amp; Systems Review</a:t>
            </a: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fld id="{5F6AC4D6-36EE-B047-B2A0-A05856DB4D9D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wmf"/><Relationship Id="rId20" Type="http://schemas.openxmlformats.org/officeDocument/2006/relationships/image" Target="../media/image60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61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62.emf"/><Relationship Id="rId10" Type="http://schemas.openxmlformats.org/officeDocument/2006/relationships/image" Target="../media/image63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8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9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4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3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image" Target="../media/image68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69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6.w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67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74.e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75.e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76.e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7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2.e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8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8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8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emf"/><Relationship Id="rId12" Type="http://schemas.openxmlformats.org/officeDocument/2006/relationships/oleObject" Target="../embeddings/oleObject74.bin"/><Relationship Id="rId13" Type="http://schemas.openxmlformats.org/officeDocument/2006/relationships/image" Target="../media/image83.emf"/><Relationship Id="rId1" Type="http://schemas.openxmlformats.org/officeDocument/2006/relationships/vmlDrawing" Target="../drawings/vmlDrawing19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7" Type="http://schemas.openxmlformats.org/officeDocument/2006/relationships/image" Target="../media/image85.jpeg"/><Relationship Id="rId8" Type="http://schemas.microsoft.com/office/2007/relationships/hdphoto" Target="../media/hdphoto1.wdp"/><Relationship Id="rId9" Type="http://schemas.openxmlformats.org/officeDocument/2006/relationships/image" Target="../media/image86.png"/><Relationship Id="rId10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w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9.bin"/><Relationship Id="rId12" Type="http://schemas.openxmlformats.org/officeDocument/2006/relationships/image" Target="../media/image93.wmf"/><Relationship Id="rId13" Type="http://schemas.openxmlformats.org/officeDocument/2006/relationships/oleObject" Target="../embeddings/oleObject80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81.bin"/><Relationship Id="rId16" Type="http://schemas.openxmlformats.org/officeDocument/2006/relationships/oleObject" Target="../embeddings/oleObject82.bin"/><Relationship Id="rId17" Type="http://schemas.openxmlformats.org/officeDocument/2006/relationships/oleObject" Target="../embeddings/oleObject83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91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92.w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9.bin"/><Relationship Id="rId12" Type="http://schemas.openxmlformats.org/officeDocument/2006/relationships/oleObject" Target="../embeddings/oleObject90.bin"/><Relationship Id="rId13" Type="http://schemas.openxmlformats.org/officeDocument/2006/relationships/oleObject" Target="../embeddings/oleObject91.bin"/><Relationship Id="rId14" Type="http://schemas.openxmlformats.org/officeDocument/2006/relationships/oleObject" Target="../embeddings/oleObject9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87.bin"/><Relationship Id="rId10" Type="http://schemas.openxmlformats.org/officeDocument/2006/relationships/oleObject" Target="../embeddings/oleObject88.bin"/></Relationships>
</file>

<file path=ppt/slides/_rels/slide3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03.bin"/><Relationship Id="rId21" Type="http://schemas.openxmlformats.org/officeDocument/2006/relationships/image" Target="../media/image98.wmf"/><Relationship Id="rId22" Type="http://schemas.openxmlformats.org/officeDocument/2006/relationships/oleObject" Target="../embeddings/oleObject104.bin"/><Relationship Id="rId23" Type="http://schemas.openxmlformats.org/officeDocument/2006/relationships/image" Target="../media/image99.emf"/><Relationship Id="rId24" Type="http://schemas.openxmlformats.org/officeDocument/2006/relationships/oleObject" Target="../embeddings/oleObject105.bin"/><Relationship Id="rId25" Type="http://schemas.openxmlformats.org/officeDocument/2006/relationships/image" Target="../media/image100.emf"/><Relationship Id="rId26" Type="http://schemas.openxmlformats.org/officeDocument/2006/relationships/oleObject" Target="../embeddings/oleObject106.bin"/><Relationship Id="rId27" Type="http://schemas.openxmlformats.org/officeDocument/2006/relationships/oleObject" Target="../embeddings/oleObject107.bin"/><Relationship Id="rId28" Type="http://schemas.openxmlformats.org/officeDocument/2006/relationships/image" Target="../media/image101.emf"/><Relationship Id="rId29" Type="http://schemas.openxmlformats.org/officeDocument/2006/relationships/oleObject" Target="../embeddings/oleObject108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94.bin"/><Relationship Id="rId30" Type="http://schemas.openxmlformats.org/officeDocument/2006/relationships/image" Target="../media/image102.emf"/><Relationship Id="rId31" Type="http://schemas.openxmlformats.org/officeDocument/2006/relationships/oleObject" Target="../embeddings/oleObject109.bin"/><Relationship Id="rId32" Type="http://schemas.openxmlformats.org/officeDocument/2006/relationships/image" Target="../media/image103.emf"/><Relationship Id="rId9" Type="http://schemas.openxmlformats.org/officeDocument/2006/relationships/oleObject" Target="../embeddings/oleObject96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58.wmf"/><Relationship Id="rId33" Type="http://schemas.openxmlformats.org/officeDocument/2006/relationships/oleObject" Target="../embeddings/oleObject110.bin"/><Relationship Id="rId34" Type="http://schemas.openxmlformats.org/officeDocument/2006/relationships/image" Target="../media/image104.emf"/><Relationship Id="rId10" Type="http://schemas.openxmlformats.org/officeDocument/2006/relationships/image" Target="../media/image93.wmf"/><Relationship Id="rId11" Type="http://schemas.openxmlformats.org/officeDocument/2006/relationships/oleObject" Target="../embeddings/oleObject97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98.bin"/><Relationship Id="rId14" Type="http://schemas.openxmlformats.org/officeDocument/2006/relationships/oleObject" Target="../embeddings/oleObject99.bin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96.wmf"/><Relationship Id="rId17" Type="http://schemas.openxmlformats.org/officeDocument/2006/relationships/oleObject" Target="../embeddings/oleObject101.bin"/><Relationship Id="rId18" Type="http://schemas.openxmlformats.org/officeDocument/2006/relationships/oleObject" Target="../embeddings/oleObject102.bin"/><Relationship Id="rId19" Type="http://schemas.openxmlformats.org/officeDocument/2006/relationships/image" Target="../media/image97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94.wmf"/><Relationship Id="rId13" Type="http://schemas.openxmlformats.org/officeDocument/2006/relationships/oleObject" Target="../embeddings/oleObject116.bin"/><Relationship Id="rId14" Type="http://schemas.openxmlformats.org/officeDocument/2006/relationships/oleObject" Target="../embeddings/oleObject117.bin"/><Relationship Id="rId15" Type="http://schemas.openxmlformats.org/officeDocument/2006/relationships/oleObject" Target="../embeddings/oleObject118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1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112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93.wmf"/><Relationship Id="rId9" Type="http://schemas.openxmlformats.org/officeDocument/2006/relationships/oleObject" Target="../embeddings/oleObject114.bin"/><Relationship Id="rId10" Type="http://schemas.openxmlformats.org/officeDocument/2006/relationships/image" Target="../media/image96.w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4.bin"/><Relationship Id="rId12" Type="http://schemas.openxmlformats.org/officeDocument/2006/relationships/oleObject" Target="../embeddings/oleObject125.bin"/><Relationship Id="rId13" Type="http://schemas.openxmlformats.org/officeDocument/2006/relationships/oleObject" Target="../embeddings/oleObject126.bin"/><Relationship Id="rId14" Type="http://schemas.openxmlformats.org/officeDocument/2006/relationships/oleObject" Target="../embeddings/oleObject127.bin"/><Relationship Id="rId15" Type="http://schemas.openxmlformats.org/officeDocument/2006/relationships/oleObject" Target="../embeddings/oleObject128.bin"/><Relationship Id="rId16" Type="http://schemas.openxmlformats.org/officeDocument/2006/relationships/oleObject" Target="../embeddings/oleObject129.bin"/><Relationship Id="rId17" Type="http://schemas.openxmlformats.org/officeDocument/2006/relationships/oleObject" Target="../embeddings/oleObject130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9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120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121.bin"/><Relationship Id="rId8" Type="http://schemas.openxmlformats.org/officeDocument/2006/relationships/image" Target="../media/image96.wmf"/><Relationship Id="rId9" Type="http://schemas.openxmlformats.org/officeDocument/2006/relationships/oleObject" Target="../embeddings/oleObject122.bin"/><Relationship Id="rId10" Type="http://schemas.openxmlformats.org/officeDocument/2006/relationships/oleObject" Target="../embeddings/oleObject123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4.bin"/><Relationship Id="rId20" Type="http://schemas.openxmlformats.org/officeDocument/2006/relationships/image" Target="../media/image106.emf"/><Relationship Id="rId10" Type="http://schemas.openxmlformats.org/officeDocument/2006/relationships/oleObject" Target="../embeddings/oleObject135.bin"/><Relationship Id="rId11" Type="http://schemas.openxmlformats.org/officeDocument/2006/relationships/oleObject" Target="../embeddings/oleObject136.bin"/><Relationship Id="rId12" Type="http://schemas.openxmlformats.org/officeDocument/2006/relationships/oleObject" Target="../embeddings/oleObject137.bin"/><Relationship Id="rId13" Type="http://schemas.openxmlformats.org/officeDocument/2006/relationships/oleObject" Target="../embeddings/oleObject138.bin"/><Relationship Id="rId14" Type="http://schemas.openxmlformats.org/officeDocument/2006/relationships/oleObject" Target="../embeddings/oleObject139.bin"/><Relationship Id="rId15" Type="http://schemas.openxmlformats.org/officeDocument/2006/relationships/oleObject" Target="../embeddings/oleObject140.bin"/><Relationship Id="rId16" Type="http://schemas.openxmlformats.org/officeDocument/2006/relationships/oleObject" Target="../embeddings/oleObject141.bin"/><Relationship Id="rId17" Type="http://schemas.openxmlformats.org/officeDocument/2006/relationships/oleObject" Target="../embeddings/oleObject142.bin"/><Relationship Id="rId18" Type="http://schemas.openxmlformats.org/officeDocument/2006/relationships/oleObject" Target="../embeddings/oleObject143.bin"/><Relationship Id="rId19" Type="http://schemas.openxmlformats.org/officeDocument/2006/relationships/oleObject" Target="../embeddings/oleObject14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1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9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4" Type="http://schemas.openxmlformats.org/officeDocument/2006/relationships/image" Target="../media/image107.emf"/><Relationship Id="rId5" Type="http://schemas.openxmlformats.org/officeDocument/2006/relationships/oleObject" Target="../embeddings/oleObject146.bin"/><Relationship Id="rId6" Type="http://schemas.openxmlformats.org/officeDocument/2006/relationships/image" Target="../media/image108.wmf"/><Relationship Id="rId7" Type="http://schemas.openxmlformats.org/officeDocument/2006/relationships/oleObject" Target="../embeddings/oleObject147.bin"/><Relationship Id="rId8" Type="http://schemas.openxmlformats.org/officeDocument/2006/relationships/image" Target="../media/image109.emf"/><Relationship Id="rId9" Type="http://schemas.openxmlformats.org/officeDocument/2006/relationships/oleObject" Target="../embeddings/oleObject148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4" Type="http://schemas.openxmlformats.org/officeDocument/2006/relationships/image" Target="../media/image110.wmf"/><Relationship Id="rId5" Type="http://schemas.openxmlformats.org/officeDocument/2006/relationships/oleObject" Target="../embeddings/oleObject150.bin"/><Relationship Id="rId6" Type="http://schemas.openxmlformats.org/officeDocument/2006/relationships/image" Target="../media/image111.wmf"/><Relationship Id="rId7" Type="http://schemas.openxmlformats.org/officeDocument/2006/relationships/oleObject" Target="../embeddings/oleObject151.bin"/><Relationship Id="rId8" Type="http://schemas.openxmlformats.org/officeDocument/2006/relationships/image" Target="../media/image11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5.bin"/><Relationship Id="rId20" Type="http://schemas.openxmlformats.org/officeDocument/2006/relationships/oleObject" Target="../embeddings/oleObject163.bin"/><Relationship Id="rId21" Type="http://schemas.openxmlformats.org/officeDocument/2006/relationships/oleObject" Target="../embeddings/oleObject164.bin"/><Relationship Id="rId22" Type="http://schemas.openxmlformats.org/officeDocument/2006/relationships/oleObject" Target="../embeddings/oleObject165.bin"/><Relationship Id="rId23" Type="http://schemas.openxmlformats.org/officeDocument/2006/relationships/oleObject" Target="../embeddings/oleObject166.bin"/><Relationship Id="rId24" Type="http://schemas.openxmlformats.org/officeDocument/2006/relationships/image" Target="../media/image118.wmf"/><Relationship Id="rId25" Type="http://schemas.openxmlformats.org/officeDocument/2006/relationships/oleObject" Target="../embeddings/oleObject167.bin"/><Relationship Id="rId26" Type="http://schemas.openxmlformats.org/officeDocument/2006/relationships/image" Target="../media/image119.wmf"/><Relationship Id="rId10" Type="http://schemas.openxmlformats.org/officeDocument/2006/relationships/image" Target="../media/image115.wmf"/><Relationship Id="rId11" Type="http://schemas.openxmlformats.org/officeDocument/2006/relationships/oleObject" Target="../embeddings/oleObject156.bin"/><Relationship Id="rId12" Type="http://schemas.openxmlformats.org/officeDocument/2006/relationships/oleObject" Target="../embeddings/oleObject157.bin"/><Relationship Id="rId13" Type="http://schemas.openxmlformats.org/officeDocument/2006/relationships/oleObject" Target="../embeddings/oleObject158.bin"/><Relationship Id="rId14" Type="http://schemas.openxmlformats.org/officeDocument/2006/relationships/image" Target="../media/image116.wmf"/><Relationship Id="rId15" Type="http://schemas.openxmlformats.org/officeDocument/2006/relationships/oleObject" Target="../embeddings/oleObject159.bin"/><Relationship Id="rId16" Type="http://schemas.openxmlformats.org/officeDocument/2006/relationships/image" Target="../media/image117.wmf"/><Relationship Id="rId17" Type="http://schemas.openxmlformats.org/officeDocument/2006/relationships/oleObject" Target="../embeddings/oleObject160.bin"/><Relationship Id="rId18" Type="http://schemas.openxmlformats.org/officeDocument/2006/relationships/oleObject" Target="../embeddings/oleObject161.bin"/><Relationship Id="rId19" Type="http://schemas.openxmlformats.org/officeDocument/2006/relationships/oleObject" Target="../embeddings/oleObject162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2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153.bin"/><Relationship Id="rId6" Type="http://schemas.openxmlformats.org/officeDocument/2006/relationships/image" Target="../media/image113.wmf"/><Relationship Id="rId7" Type="http://schemas.openxmlformats.org/officeDocument/2006/relationships/oleObject" Target="../embeddings/oleObject154.bin"/><Relationship Id="rId8" Type="http://schemas.openxmlformats.org/officeDocument/2006/relationships/image" Target="../media/image1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6.xml"/><Relationship Id="rId1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7.xml"/><Relationship Id="rId10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160748"/>
            <a:ext cx="8677275" cy="14478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cs typeface="+mj-cs"/>
              </a:rPr>
              <a:t>DSP-</a:t>
            </a:r>
            <a:r>
              <a:rPr lang="en-US" sz="6000" dirty="0" smtClean="0">
                <a:cs typeface="+mj-cs"/>
              </a:rPr>
              <a:t>CIS</a:t>
            </a:r>
            <a:br>
              <a:rPr lang="en-US" sz="6000" dirty="0" smtClean="0">
                <a:cs typeface="+mj-cs"/>
              </a:rPr>
            </a:br>
            <a:r>
              <a:rPr lang="en-US" sz="6000" dirty="0">
                <a:cs typeface="+mj-cs"/>
              </a:rPr>
              <a:t/>
            </a:r>
            <a:br>
              <a:rPr lang="en-US" sz="6000" dirty="0">
                <a:cs typeface="+mj-cs"/>
              </a:rPr>
            </a:br>
            <a:r>
              <a:rPr lang="en-US" sz="2400" dirty="0"/>
              <a:t>Part-</a:t>
            </a:r>
            <a:r>
              <a:rPr lang="en-US" sz="2400" dirty="0" smtClean="0"/>
              <a:t>I: </a:t>
            </a:r>
            <a:r>
              <a:rPr lang="en-US" sz="2400" dirty="0"/>
              <a:t>Introduction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>Chapter-2 : Signals &amp; Systems </a:t>
            </a:r>
            <a:r>
              <a:rPr lang="en-US" sz="3200" dirty="0" smtClean="0">
                <a:cs typeface="+mj-cs"/>
              </a:rPr>
              <a:t>Review</a:t>
            </a:r>
            <a:endParaRPr lang="en-US" sz="3200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54263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&amp; </a:t>
            </a:r>
            <a:r>
              <a:rPr lang="en-US" sz="3200" dirty="0" err="1" smtClean="0">
                <a:cs typeface="+mn-cs"/>
              </a:rPr>
              <a:t>Toon</a:t>
            </a:r>
            <a:r>
              <a:rPr lang="en-US" sz="3200" dirty="0" smtClean="0">
                <a:cs typeface="+mn-cs"/>
              </a:rPr>
              <a:t> van </a:t>
            </a:r>
            <a:r>
              <a:rPr lang="en-US" sz="3200" dirty="0" err="1" smtClean="0">
                <a:cs typeface="+mn-cs"/>
              </a:rPr>
              <a:t>Waterschoot</a:t>
            </a:r>
            <a:endParaRPr lang="en-US" sz="320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35050"/>
            <a:ext cx="8558213" cy="641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cmmi10" charset="0"/>
                <a:cs typeface="+mn-cs"/>
              </a:rPr>
              <a:t>2.  B</a:t>
            </a:r>
            <a:r>
              <a:rPr lang="en-US" dirty="0" smtClean="0">
                <a:cs typeface="+mn-cs"/>
              </a:rPr>
              <a:t>-bit quantization</a:t>
            </a:r>
            <a:endParaRPr lang="en-US" sz="1600" dirty="0" smtClean="0">
              <a:cs typeface="+mn-cs"/>
            </a:endParaRPr>
          </a:p>
        </p:txBody>
      </p:sp>
      <p:sp>
        <p:nvSpPr>
          <p:cNvPr id="21506" name="AutoShape 70"/>
          <p:cNvSpPr>
            <a:spLocks noChangeArrowheads="1"/>
          </p:cNvSpPr>
          <p:nvPr/>
        </p:nvSpPr>
        <p:spPr bwMode="auto">
          <a:xfrm>
            <a:off x="4283075" y="1484313"/>
            <a:ext cx="612775" cy="8223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graphicFrame>
        <p:nvGraphicFramePr>
          <p:cNvPr id="21507" name="Object 101"/>
          <p:cNvGraphicFramePr>
            <a:graphicFrameLocks noChangeAspect="1"/>
          </p:cNvGraphicFramePr>
          <p:nvPr/>
        </p:nvGraphicFramePr>
        <p:xfrm>
          <a:off x="273050" y="5022850"/>
          <a:ext cx="39751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Equation" r:id="rId4" imgW="3048000" imgH="431800" progId="Equation.3">
                  <p:embed/>
                </p:oleObj>
              </mc:Choice>
              <mc:Fallback>
                <p:oleObj name="Equation" r:id="rId4" imgW="3048000" imgH="4318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022850"/>
                        <a:ext cx="3975100" cy="6016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775" name="Text Box 183"/>
          <p:cNvSpPr txBox="1">
            <a:spLocks noChangeArrowheads="1"/>
          </p:cNvSpPr>
          <p:nvPr/>
        </p:nvSpPr>
        <p:spPr bwMode="auto">
          <a:xfrm>
            <a:off x="4997450" y="1160463"/>
            <a:ext cx="3835400" cy="1139825"/>
          </a:xfrm>
          <a:prstGeom prst="rect">
            <a:avLst/>
          </a:prstGeom>
          <a:solidFill>
            <a:srgbClr val="FFFF66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2000" b="0" dirty="0">
                <a:solidFill>
                  <a:srgbClr val="99CCFF"/>
                </a:solidFill>
                <a:cs typeface="+mn-cs"/>
              </a:rPr>
              <a:t>quantized discrete-time signal </a:t>
            </a:r>
          </a:p>
          <a:p>
            <a:pPr algn="r">
              <a:defRPr/>
            </a:pPr>
            <a:r>
              <a:rPr lang="en-US" sz="2000" b="0" dirty="0">
                <a:solidFill>
                  <a:srgbClr val="99CCFF"/>
                </a:solidFill>
                <a:cs typeface="+mn-cs"/>
              </a:rPr>
              <a:t>=</a:t>
            </a:r>
            <a:r>
              <a:rPr lang="en-US" sz="2000" b="0" dirty="0" err="1">
                <a:solidFill>
                  <a:srgbClr val="99CCFF"/>
                </a:solidFill>
                <a:cs typeface="+mn-cs"/>
              </a:rPr>
              <a:t>discrete-amplitude&amp;time</a:t>
            </a:r>
            <a:r>
              <a:rPr lang="en-US" sz="2000" b="0" dirty="0">
                <a:solidFill>
                  <a:srgbClr val="99CCFF"/>
                </a:solidFill>
                <a:cs typeface="+mn-cs"/>
              </a:rPr>
              <a:t> signal</a:t>
            </a:r>
          </a:p>
          <a:p>
            <a:pPr algn="r">
              <a:defRPr/>
            </a:pPr>
            <a:r>
              <a:rPr lang="en-US" sz="2000" b="0" dirty="0">
                <a:solidFill>
                  <a:srgbClr val="99CCFF"/>
                </a:solidFill>
                <a:cs typeface="+mn-cs"/>
              </a:rPr>
              <a:t>=digital signal</a:t>
            </a:r>
            <a:endParaRPr lang="en-US" sz="2000" b="0" i="1" dirty="0">
              <a:solidFill>
                <a:srgbClr val="99CCFF"/>
              </a:solidFill>
              <a:cs typeface="+mn-cs"/>
            </a:endParaRPr>
          </a:p>
        </p:txBody>
      </p:sp>
      <p:sp>
        <p:nvSpPr>
          <p:cNvPr id="238776" name="Text Box 184"/>
          <p:cNvSpPr txBox="1">
            <a:spLocks noChangeArrowheads="1"/>
          </p:cNvSpPr>
          <p:nvPr/>
        </p:nvSpPr>
        <p:spPr bwMode="auto">
          <a:xfrm>
            <a:off x="1692275" y="1700213"/>
            <a:ext cx="2441575" cy="396875"/>
          </a:xfrm>
          <a:prstGeom prst="rect">
            <a:avLst/>
          </a:prstGeom>
          <a:solidFill>
            <a:srgbClr val="FFFF66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99CCFF"/>
                </a:solidFill>
                <a:cs typeface="+mn-cs"/>
              </a:rPr>
              <a:t>discrete-time signal </a:t>
            </a:r>
            <a:endParaRPr lang="en-US" sz="2000" b="0" i="1">
              <a:solidFill>
                <a:srgbClr val="99CCFF"/>
              </a:solidFill>
              <a:cs typeface="+mn-cs"/>
            </a:endParaRPr>
          </a:p>
        </p:txBody>
      </p:sp>
      <p:grpSp>
        <p:nvGrpSpPr>
          <p:cNvPr id="21510" name="Group 1"/>
          <p:cNvGrpSpPr>
            <a:grpSpLocks/>
          </p:cNvGrpSpPr>
          <p:nvPr/>
        </p:nvGrpSpPr>
        <p:grpSpPr bwMode="auto">
          <a:xfrm>
            <a:off x="1727200" y="2241550"/>
            <a:ext cx="7129463" cy="2665413"/>
            <a:chOff x="533400" y="1828800"/>
            <a:chExt cx="8340726" cy="3186113"/>
          </a:xfrm>
        </p:grpSpPr>
        <p:grpSp>
          <p:nvGrpSpPr>
            <p:cNvPr id="21516" name="Group 140"/>
            <p:cNvGrpSpPr>
              <a:grpSpLocks/>
            </p:cNvGrpSpPr>
            <p:nvPr/>
          </p:nvGrpSpPr>
          <p:grpSpPr bwMode="auto">
            <a:xfrm>
              <a:off x="4800601" y="1828800"/>
              <a:ext cx="4073525" cy="3186113"/>
              <a:chOff x="3024" y="1152"/>
              <a:chExt cx="2566" cy="2007"/>
            </a:xfrm>
          </p:grpSpPr>
          <p:sp>
            <p:nvSpPr>
              <p:cNvPr id="21559" name="Line 14"/>
              <p:cNvSpPr>
                <a:spLocks noChangeShapeType="1"/>
              </p:cNvSpPr>
              <p:nvPr/>
            </p:nvSpPr>
            <p:spPr bwMode="auto">
              <a:xfrm flipV="1">
                <a:off x="3408" y="1392"/>
                <a:ext cx="0" cy="1488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0" name="Line 15"/>
              <p:cNvSpPr>
                <a:spLocks noChangeShapeType="1"/>
              </p:cNvSpPr>
              <p:nvPr/>
            </p:nvSpPr>
            <p:spPr bwMode="auto">
              <a:xfrm flipV="1">
                <a:off x="3405" y="2874"/>
                <a:ext cx="2067" cy="1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61" name="Line 46"/>
              <p:cNvSpPr>
                <a:spLocks noChangeShapeType="1"/>
              </p:cNvSpPr>
              <p:nvPr/>
            </p:nvSpPr>
            <p:spPr bwMode="auto">
              <a:xfrm flipV="1">
                <a:off x="4368" y="2304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1562" name="Group 139"/>
              <p:cNvGrpSpPr>
                <a:grpSpLocks/>
              </p:cNvGrpSpPr>
              <p:nvPr/>
            </p:nvGrpSpPr>
            <p:grpSpPr bwMode="auto">
              <a:xfrm>
                <a:off x="3024" y="1152"/>
                <a:ext cx="2566" cy="2007"/>
                <a:chOff x="3024" y="1152"/>
                <a:chExt cx="2566" cy="2007"/>
              </a:xfrm>
            </p:grpSpPr>
            <p:sp>
              <p:nvSpPr>
                <p:cNvPr id="2156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24" y="1152"/>
                  <a:ext cx="7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b="0">
                      <a:solidFill>
                        <a:srgbClr val="FFFF66"/>
                      </a:solidFill>
                    </a:rPr>
                    <a:t>amplitude</a:t>
                  </a:r>
                </a:p>
              </p:txBody>
            </p:sp>
            <p:sp>
              <p:nvSpPr>
                <p:cNvPr id="215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20" y="2928"/>
                  <a:ext cx="112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b="0">
                      <a:solidFill>
                        <a:srgbClr val="FFFF66"/>
                      </a:solidFill>
                    </a:rPr>
                    <a:t>discrete time [k]</a:t>
                  </a:r>
                </a:p>
              </p:txBody>
            </p:sp>
            <p:sp>
              <p:nvSpPr>
                <p:cNvPr id="2156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04" y="2112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6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600" y="1920"/>
                  <a:ext cx="0" cy="960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6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96" y="1920"/>
                  <a:ext cx="0" cy="960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6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792" y="1920"/>
                  <a:ext cx="0" cy="966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6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888" y="1728"/>
                  <a:ext cx="0" cy="1152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984" y="1920"/>
                  <a:ext cx="0" cy="960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080" y="2448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176" y="268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72" y="2544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4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464" y="2304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5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560" y="2112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6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656" y="2112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7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752" y="2112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848" y="2112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79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464" y="2067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0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64" y="188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1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660" y="188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2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6" y="187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3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1691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4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1877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5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043" y="2453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6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140" y="265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236" y="2459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66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89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424" y="2263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9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524" y="2072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91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4619" y="207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92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716" y="207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93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812" y="2070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94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944" y="2112"/>
                  <a:ext cx="0" cy="768"/>
                </a:xfrm>
                <a:prstGeom prst="line">
                  <a:avLst/>
                </a:prstGeom>
                <a:noFill/>
                <a:ln w="12700">
                  <a:solidFill>
                    <a:srgbClr val="AA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95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900" y="2074"/>
                  <a:ext cx="75" cy="75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21596" name="Rectangle 69"/>
                <p:cNvSpPr>
                  <a:spLocks noChangeArrowheads="1"/>
                </p:cNvSpPr>
                <p:nvPr/>
              </p:nvSpPr>
              <p:spPr bwMode="auto">
                <a:xfrm>
                  <a:off x="3792" y="1152"/>
                  <a:ext cx="124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en-US" sz="1800" b="0" i="1">
                    <a:solidFill>
                      <a:srgbClr val="99CCFF"/>
                    </a:solidFill>
                  </a:endParaRPr>
                </a:p>
              </p:txBody>
            </p:sp>
            <p:sp>
              <p:nvSpPr>
                <p:cNvPr id="21597" name="Line 118"/>
                <p:cNvSpPr>
                  <a:spLocks noChangeShapeType="1"/>
                </p:cNvSpPr>
                <p:nvPr/>
              </p:nvSpPr>
              <p:spPr bwMode="auto">
                <a:xfrm>
                  <a:off x="3408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98" name="Line 119"/>
                <p:cNvSpPr>
                  <a:spLocks noChangeShapeType="1"/>
                </p:cNvSpPr>
                <p:nvPr/>
              </p:nvSpPr>
              <p:spPr bwMode="auto">
                <a:xfrm>
                  <a:off x="3408" y="2496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99" name="Line 120"/>
                <p:cNvSpPr>
                  <a:spLocks noChangeShapeType="1"/>
                </p:cNvSpPr>
                <p:nvPr/>
              </p:nvSpPr>
              <p:spPr bwMode="auto">
                <a:xfrm>
                  <a:off x="3408" y="2304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00" name="Line 121"/>
                <p:cNvSpPr>
                  <a:spLocks noChangeShapeType="1"/>
                </p:cNvSpPr>
                <p:nvPr/>
              </p:nvSpPr>
              <p:spPr bwMode="auto">
                <a:xfrm>
                  <a:off x="3408" y="2112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01" name="Line 122"/>
                <p:cNvSpPr>
                  <a:spLocks noChangeShapeType="1"/>
                </p:cNvSpPr>
                <p:nvPr/>
              </p:nvSpPr>
              <p:spPr bwMode="auto">
                <a:xfrm>
                  <a:off x="3408" y="1920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02" name="Line 123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192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03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209" y="2179"/>
                  <a:ext cx="199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</a:rPr>
                    <a:t>0</a:t>
                  </a:r>
                </a:p>
              </p:txBody>
            </p:sp>
            <p:sp>
              <p:nvSpPr>
                <p:cNvPr id="2160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165" y="1988"/>
                  <a:ext cx="229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  <a:latin typeface="cmmi10" charset="0"/>
                    </a:rPr>
                    <a:t>Q</a:t>
                  </a:r>
                </a:p>
              </p:txBody>
            </p:sp>
            <p:sp>
              <p:nvSpPr>
                <p:cNvPr id="2160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3070" y="1808"/>
                  <a:ext cx="304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</a:rPr>
                    <a:t>2</a:t>
                  </a:r>
                  <a:r>
                    <a:rPr lang="en-US" sz="1600" b="0">
                      <a:solidFill>
                        <a:srgbClr val="FFFF66"/>
                      </a:solidFill>
                      <a:latin typeface="cmmi10" charset="0"/>
                    </a:rPr>
                    <a:t>Q</a:t>
                  </a:r>
                </a:p>
              </p:txBody>
            </p:sp>
            <p:sp>
              <p:nvSpPr>
                <p:cNvPr id="21606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077" y="1614"/>
                  <a:ext cx="304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</a:rPr>
                    <a:t>3</a:t>
                  </a:r>
                  <a:r>
                    <a:rPr lang="en-US" sz="1600" b="0">
                      <a:solidFill>
                        <a:srgbClr val="FFFF66"/>
                      </a:solidFill>
                      <a:latin typeface="cmmi10" charset="0"/>
                    </a:rPr>
                    <a:t>Q</a:t>
                  </a:r>
                </a:p>
              </p:txBody>
            </p:sp>
            <p:sp>
              <p:nvSpPr>
                <p:cNvPr id="21607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3137" y="2366"/>
                  <a:ext cx="274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</a:rPr>
                    <a:t>-</a:t>
                  </a:r>
                  <a:r>
                    <a:rPr lang="en-US" sz="1600" b="0">
                      <a:solidFill>
                        <a:srgbClr val="FFFF66"/>
                      </a:solidFill>
                      <a:latin typeface="cmmi10" charset="0"/>
                    </a:rPr>
                    <a:t>Q</a:t>
                  </a:r>
                </a:p>
              </p:txBody>
            </p:sp>
            <p:sp>
              <p:nvSpPr>
                <p:cNvPr id="21608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3052" y="2567"/>
                  <a:ext cx="349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</a:rPr>
                    <a:t>-2</a:t>
                  </a:r>
                  <a:r>
                    <a:rPr lang="en-US" sz="1600" b="0">
                      <a:solidFill>
                        <a:srgbClr val="FFFF66"/>
                      </a:solidFill>
                      <a:latin typeface="cmmi10" charset="0"/>
                    </a:rPr>
                    <a:t>Q</a:t>
                  </a:r>
                </a:p>
              </p:txBody>
            </p:sp>
            <p:sp>
              <p:nvSpPr>
                <p:cNvPr id="21609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038" y="2746"/>
                  <a:ext cx="349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 b="0">
                      <a:solidFill>
                        <a:srgbClr val="FFFF66"/>
                      </a:solidFill>
                    </a:rPr>
                    <a:t>-3</a:t>
                  </a:r>
                  <a:r>
                    <a:rPr lang="en-US" sz="1600" b="0">
                      <a:solidFill>
                        <a:srgbClr val="FFFF66"/>
                      </a:solidFill>
                      <a:latin typeface="cmmi10" charset="0"/>
                    </a:rPr>
                    <a:t>Q</a:t>
                  </a:r>
                </a:p>
              </p:txBody>
            </p:sp>
            <p:sp>
              <p:nvSpPr>
                <p:cNvPr id="21610" name="Line 131"/>
                <p:cNvSpPr>
                  <a:spLocks noChangeShapeType="1"/>
                </p:cNvSpPr>
                <p:nvPr/>
              </p:nvSpPr>
              <p:spPr bwMode="auto">
                <a:xfrm>
                  <a:off x="5280" y="1728"/>
                  <a:ext cx="0" cy="1152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11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5328" y="2160"/>
                  <a:ext cx="26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>
                      <a:solidFill>
                        <a:srgbClr val="99CCFF"/>
                      </a:solidFill>
                      <a:latin typeface="cmmi10" charset="0"/>
                    </a:rPr>
                    <a:t>R</a:t>
                  </a:r>
                </a:p>
              </p:txBody>
            </p:sp>
          </p:grpSp>
        </p:grpSp>
        <p:grpSp>
          <p:nvGrpSpPr>
            <p:cNvPr id="21517" name="Group 84"/>
            <p:cNvGrpSpPr>
              <a:grpSpLocks/>
            </p:cNvGrpSpPr>
            <p:nvPr/>
          </p:nvGrpSpPr>
          <p:grpSpPr bwMode="auto">
            <a:xfrm>
              <a:off x="1238250" y="2514600"/>
              <a:ext cx="2398713" cy="2066925"/>
              <a:chOff x="3468" y="1584"/>
              <a:chExt cx="1511" cy="1302"/>
            </a:xfrm>
          </p:grpSpPr>
          <p:sp>
            <p:nvSpPr>
              <p:cNvPr id="21526" name="Line 85"/>
              <p:cNvSpPr>
                <a:spLocks noChangeShapeType="1"/>
              </p:cNvSpPr>
              <p:nvPr/>
            </p:nvSpPr>
            <p:spPr bwMode="auto">
              <a:xfrm flipV="1">
                <a:off x="3504" y="2112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7" name="Line 86"/>
              <p:cNvSpPr>
                <a:spLocks noChangeShapeType="1"/>
              </p:cNvSpPr>
              <p:nvPr/>
            </p:nvSpPr>
            <p:spPr bwMode="auto">
              <a:xfrm flipV="1">
                <a:off x="3600" y="2016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8" name="Line 87"/>
              <p:cNvSpPr>
                <a:spLocks noChangeShapeType="1"/>
              </p:cNvSpPr>
              <p:nvPr/>
            </p:nvSpPr>
            <p:spPr bwMode="auto">
              <a:xfrm flipV="1">
                <a:off x="3696" y="1920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9" name="Line 88"/>
              <p:cNvSpPr>
                <a:spLocks noChangeShapeType="1"/>
              </p:cNvSpPr>
              <p:nvPr/>
            </p:nvSpPr>
            <p:spPr bwMode="auto">
              <a:xfrm flipV="1">
                <a:off x="3792" y="1850"/>
                <a:ext cx="0" cy="103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Line 89"/>
              <p:cNvSpPr>
                <a:spLocks noChangeShapeType="1"/>
              </p:cNvSpPr>
              <p:nvPr/>
            </p:nvSpPr>
            <p:spPr bwMode="auto">
              <a:xfrm flipV="1">
                <a:off x="3888" y="1824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1" name="Line 90"/>
              <p:cNvSpPr>
                <a:spLocks noChangeShapeType="1"/>
              </p:cNvSpPr>
              <p:nvPr/>
            </p:nvSpPr>
            <p:spPr bwMode="auto">
              <a:xfrm flipV="1">
                <a:off x="3984" y="2016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2" name="Line 91"/>
              <p:cNvSpPr>
                <a:spLocks noChangeShapeType="1"/>
              </p:cNvSpPr>
              <p:nvPr/>
            </p:nvSpPr>
            <p:spPr bwMode="auto">
              <a:xfrm flipV="1">
                <a:off x="4080" y="2448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3" name="Line 92"/>
              <p:cNvSpPr>
                <a:spLocks noChangeShapeType="1"/>
              </p:cNvSpPr>
              <p:nvPr/>
            </p:nvSpPr>
            <p:spPr bwMode="auto">
              <a:xfrm flipV="1">
                <a:off x="4176" y="268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4" name="Line 93"/>
              <p:cNvSpPr>
                <a:spLocks noChangeShapeType="1"/>
              </p:cNvSpPr>
              <p:nvPr/>
            </p:nvSpPr>
            <p:spPr bwMode="auto">
              <a:xfrm flipV="1">
                <a:off x="4272" y="2592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5" name="Line 94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6" name="Line 95"/>
              <p:cNvSpPr>
                <a:spLocks noChangeShapeType="1"/>
              </p:cNvSpPr>
              <p:nvPr/>
            </p:nvSpPr>
            <p:spPr bwMode="auto">
              <a:xfrm flipV="1">
                <a:off x="4464" y="2256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7" name="Line 96"/>
              <p:cNvSpPr>
                <a:spLocks noChangeShapeType="1"/>
              </p:cNvSpPr>
              <p:nvPr/>
            </p:nvSpPr>
            <p:spPr bwMode="auto">
              <a:xfrm flipV="1">
                <a:off x="4560" y="2160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8" name="Line 97"/>
              <p:cNvSpPr>
                <a:spLocks noChangeShapeType="1"/>
              </p:cNvSpPr>
              <p:nvPr/>
            </p:nvSpPr>
            <p:spPr bwMode="auto">
              <a:xfrm flipV="1">
                <a:off x="4656" y="2112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9" name="Line 98"/>
              <p:cNvSpPr>
                <a:spLocks noChangeShapeType="1"/>
              </p:cNvSpPr>
              <p:nvPr/>
            </p:nvSpPr>
            <p:spPr bwMode="auto">
              <a:xfrm flipV="1">
                <a:off x="4752" y="2160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0" name="Line 99"/>
              <p:cNvSpPr>
                <a:spLocks noChangeShapeType="1"/>
              </p:cNvSpPr>
              <p:nvPr/>
            </p:nvSpPr>
            <p:spPr bwMode="auto">
              <a:xfrm flipV="1">
                <a:off x="4848" y="2208"/>
                <a:ext cx="0" cy="67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1" name="Oval 100"/>
              <p:cNvSpPr>
                <a:spLocks noChangeAspect="1" noChangeArrowheads="1"/>
              </p:cNvSpPr>
              <p:nvPr/>
            </p:nvSpPr>
            <p:spPr bwMode="auto">
              <a:xfrm>
                <a:off x="3468" y="2067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2" name="Oval 101"/>
              <p:cNvSpPr>
                <a:spLocks noChangeAspect="1" noChangeArrowheads="1"/>
              </p:cNvSpPr>
              <p:nvPr/>
            </p:nvSpPr>
            <p:spPr bwMode="auto">
              <a:xfrm>
                <a:off x="3564" y="1968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3" name="Oval 102"/>
              <p:cNvSpPr>
                <a:spLocks noChangeAspect="1" noChangeArrowheads="1"/>
              </p:cNvSpPr>
              <p:nvPr/>
            </p:nvSpPr>
            <p:spPr bwMode="auto">
              <a:xfrm>
                <a:off x="3660" y="1872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4" name="Oval 103"/>
              <p:cNvSpPr>
                <a:spLocks noChangeAspect="1" noChangeArrowheads="1"/>
              </p:cNvSpPr>
              <p:nvPr/>
            </p:nvSpPr>
            <p:spPr bwMode="auto">
              <a:xfrm>
                <a:off x="3756" y="1806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5" name="Oval 104"/>
              <p:cNvSpPr>
                <a:spLocks noChangeAspect="1" noChangeArrowheads="1"/>
              </p:cNvSpPr>
              <p:nvPr/>
            </p:nvSpPr>
            <p:spPr bwMode="auto">
              <a:xfrm>
                <a:off x="3852" y="1767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6" name="Oval 105"/>
              <p:cNvSpPr>
                <a:spLocks noChangeAspect="1" noChangeArrowheads="1"/>
              </p:cNvSpPr>
              <p:nvPr/>
            </p:nvSpPr>
            <p:spPr bwMode="auto">
              <a:xfrm>
                <a:off x="3951" y="1965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7" name="Oval 106"/>
              <p:cNvSpPr>
                <a:spLocks noChangeAspect="1" noChangeArrowheads="1"/>
              </p:cNvSpPr>
              <p:nvPr/>
            </p:nvSpPr>
            <p:spPr bwMode="auto">
              <a:xfrm>
                <a:off x="4047" y="2397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8" name="Oval 107"/>
              <p:cNvSpPr>
                <a:spLocks noChangeAspect="1" noChangeArrowheads="1"/>
              </p:cNvSpPr>
              <p:nvPr/>
            </p:nvSpPr>
            <p:spPr bwMode="auto">
              <a:xfrm>
                <a:off x="4140" y="2634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49" name="Oval 108"/>
              <p:cNvSpPr>
                <a:spLocks noChangeAspect="1" noChangeArrowheads="1"/>
              </p:cNvSpPr>
              <p:nvPr/>
            </p:nvSpPr>
            <p:spPr bwMode="auto">
              <a:xfrm>
                <a:off x="4236" y="2535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0" name="Oval 109"/>
              <p:cNvSpPr>
                <a:spLocks noChangeAspect="1" noChangeArrowheads="1"/>
              </p:cNvSpPr>
              <p:nvPr/>
            </p:nvSpPr>
            <p:spPr bwMode="auto">
              <a:xfrm>
                <a:off x="4332" y="2346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1" name="Oval 110"/>
              <p:cNvSpPr>
                <a:spLocks noChangeAspect="1" noChangeArrowheads="1"/>
              </p:cNvSpPr>
              <p:nvPr/>
            </p:nvSpPr>
            <p:spPr bwMode="auto">
              <a:xfrm>
                <a:off x="4428" y="2199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2" name="Oval 111"/>
              <p:cNvSpPr>
                <a:spLocks noChangeAspect="1" noChangeArrowheads="1"/>
              </p:cNvSpPr>
              <p:nvPr/>
            </p:nvSpPr>
            <p:spPr bwMode="auto">
              <a:xfrm>
                <a:off x="4524" y="2112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3" name="Oval 112"/>
              <p:cNvSpPr>
                <a:spLocks noChangeAspect="1" noChangeArrowheads="1"/>
              </p:cNvSpPr>
              <p:nvPr/>
            </p:nvSpPr>
            <p:spPr bwMode="auto">
              <a:xfrm>
                <a:off x="4623" y="2058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4" name="Oval 113"/>
              <p:cNvSpPr>
                <a:spLocks noChangeAspect="1" noChangeArrowheads="1"/>
              </p:cNvSpPr>
              <p:nvPr/>
            </p:nvSpPr>
            <p:spPr bwMode="auto">
              <a:xfrm>
                <a:off x="4716" y="2106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5" name="Oval 114"/>
              <p:cNvSpPr>
                <a:spLocks noChangeAspect="1" noChangeArrowheads="1"/>
              </p:cNvSpPr>
              <p:nvPr/>
            </p:nvSpPr>
            <p:spPr bwMode="auto">
              <a:xfrm>
                <a:off x="4812" y="2154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6" name="Line 115"/>
              <p:cNvSpPr>
                <a:spLocks noChangeShapeType="1"/>
              </p:cNvSpPr>
              <p:nvPr/>
            </p:nvSpPr>
            <p:spPr bwMode="auto">
              <a:xfrm flipV="1">
                <a:off x="4944" y="2064"/>
                <a:ext cx="0" cy="81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57" name="Oval 116"/>
              <p:cNvSpPr>
                <a:spLocks noChangeAspect="1" noChangeArrowheads="1"/>
              </p:cNvSpPr>
              <p:nvPr/>
            </p:nvSpPr>
            <p:spPr bwMode="auto">
              <a:xfrm>
                <a:off x="4904" y="1998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1558" name="Rectangle 117"/>
              <p:cNvSpPr>
                <a:spLocks noChangeArrowheads="1"/>
              </p:cNvSpPr>
              <p:nvPr/>
            </p:nvSpPr>
            <p:spPr bwMode="auto">
              <a:xfrm>
                <a:off x="4484" y="1584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sz="1800" b="0" i="1">
                  <a:solidFill>
                    <a:srgbClr val="99CCFF"/>
                  </a:solidFill>
                </a:endParaRPr>
              </a:p>
            </p:txBody>
          </p:sp>
        </p:grpSp>
        <p:grpSp>
          <p:nvGrpSpPr>
            <p:cNvPr id="21518" name="Group 78"/>
            <p:cNvGrpSpPr>
              <a:grpSpLocks/>
            </p:cNvGrpSpPr>
            <p:nvPr/>
          </p:nvGrpSpPr>
          <p:grpSpPr bwMode="auto">
            <a:xfrm>
              <a:off x="533400" y="1828800"/>
              <a:ext cx="3841750" cy="3186113"/>
              <a:chOff x="3024" y="1152"/>
              <a:chExt cx="2420" cy="2007"/>
            </a:xfrm>
          </p:grpSpPr>
          <p:grpSp>
            <p:nvGrpSpPr>
              <p:cNvPr id="21521" name="Group 79"/>
              <p:cNvGrpSpPr>
                <a:grpSpLocks/>
              </p:cNvGrpSpPr>
              <p:nvPr/>
            </p:nvGrpSpPr>
            <p:grpSpPr bwMode="auto">
              <a:xfrm>
                <a:off x="3405" y="1392"/>
                <a:ext cx="1776" cy="1488"/>
                <a:chOff x="477" y="1344"/>
                <a:chExt cx="1776" cy="1488"/>
              </a:xfrm>
            </p:grpSpPr>
            <p:sp>
              <p:nvSpPr>
                <p:cNvPr id="2152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80" y="1344"/>
                  <a:ext cx="0" cy="1488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525" name="Line 81"/>
                <p:cNvSpPr>
                  <a:spLocks noChangeShapeType="1"/>
                </p:cNvSpPr>
                <p:nvPr/>
              </p:nvSpPr>
              <p:spPr bwMode="auto">
                <a:xfrm>
                  <a:off x="477" y="2827"/>
                  <a:ext cx="1776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522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152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>
                    <a:solidFill>
                      <a:srgbClr val="FFFF66"/>
                    </a:solidFill>
                  </a:rPr>
                  <a:t>amplitude</a:t>
                </a:r>
              </a:p>
            </p:txBody>
          </p:sp>
          <p:sp>
            <p:nvSpPr>
              <p:cNvPr id="21523" name="Text Box 83"/>
              <p:cNvSpPr txBox="1">
                <a:spLocks noChangeArrowheads="1"/>
              </p:cNvSpPr>
              <p:nvPr/>
            </p:nvSpPr>
            <p:spPr bwMode="auto">
              <a:xfrm>
                <a:off x="4320" y="2928"/>
                <a:ext cx="11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>
                    <a:solidFill>
                      <a:srgbClr val="FFFF66"/>
                    </a:solidFill>
                  </a:rPr>
                  <a:t>discrete time [k]</a:t>
                </a:r>
              </a:p>
            </p:txBody>
          </p:sp>
        </p:grpSp>
        <p:graphicFrame>
          <p:nvGraphicFramePr>
            <p:cNvPr id="21519" name="Object 186"/>
            <p:cNvGraphicFramePr>
              <a:graphicFrameLocks noChangeAspect="1"/>
            </p:cNvGraphicFramePr>
            <p:nvPr/>
          </p:nvGraphicFramePr>
          <p:xfrm>
            <a:off x="2051050" y="2133600"/>
            <a:ext cx="5111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6" name="Equation" r:id="rId6" imgW="291973" imgH="203112" progId="Equation.3">
                    <p:embed/>
                  </p:oleObj>
                </mc:Choice>
                <mc:Fallback>
                  <p:oleObj name="Equation" r:id="rId6" imgW="291973" imgH="203112" progId="Equation.3">
                    <p:embed/>
                    <p:pic>
                      <p:nvPicPr>
                        <p:cNvPr id="0" name="Object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050" y="2133600"/>
                          <a:ext cx="511175" cy="3286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0" name="Object 187"/>
            <p:cNvGraphicFramePr>
              <a:graphicFrameLocks noChangeAspect="1"/>
            </p:cNvGraphicFramePr>
            <p:nvPr/>
          </p:nvGraphicFramePr>
          <p:xfrm>
            <a:off x="6264275" y="2133600"/>
            <a:ext cx="66675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7" name="Equation" r:id="rId8" imgW="380835" imgH="241195" progId="Equation.3">
                    <p:embed/>
                  </p:oleObj>
                </mc:Choice>
                <mc:Fallback>
                  <p:oleObj name="Equation" r:id="rId8" imgW="380835" imgH="241195" progId="Equation.3">
                    <p:embed/>
                    <p:pic>
                      <p:nvPicPr>
                        <p:cNvPr id="0" name="Object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4275" y="2133600"/>
                          <a:ext cx="666750" cy="3905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" name="Rectangle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42875" y="93663"/>
            <a:ext cx="8858250" cy="781050"/>
          </a:xfrm>
        </p:spPr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8/10</a:t>
            </a:r>
          </a:p>
        </p:txBody>
      </p:sp>
      <p:sp>
        <p:nvSpPr>
          <p:cNvPr id="21512" name="Rectangle 104"/>
          <p:cNvSpPr>
            <a:spLocks noChangeArrowheads="1"/>
          </p:cNvSpPr>
          <p:nvPr/>
        </p:nvSpPr>
        <p:spPr bwMode="auto">
          <a:xfrm>
            <a:off x="215900" y="1125538"/>
            <a:ext cx="576263" cy="5397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250825" y="4545013"/>
            <a:ext cx="18176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6dB per bit rule:</a:t>
            </a:r>
          </a:p>
        </p:txBody>
      </p:sp>
      <p:graphicFrame>
        <p:nvGraphicFramePr>
          <p:cNvPr id="21514" name="Object 101"/>
          <p:cNvGraphicFramePr>
            <a:graphicFrameLocks noChangeAspect="1"/>
          </p:cNvGraphicFramePr>
          <p:nvPr/>
        </p:nvGraphicFramePr>
        <p:xfrm>
          <a:off x="250825" y="5697538"/>
          <a:ext cx="56165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Equation" r:id="rId10" imgW="4660900" imgH="431800" progId="Equation.3">
                  <p:embed/>
                </p:oleObj>
              </mc:Choice>
              <mc:Fallback>
                <p:oleObj name="Equation" r:id="rId10" imgW="4660900" imgH="4318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697538"/>
                        <a:ext cx="5616575" cy="558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5940425" y="5624513"/>
            <a:ext cx="30988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lvl="1" algn="l">
              <a:defRPr/>
            </a:pPr>
            <a:r>
              <a:rPr lang="en-US" sz="1400" dirty="0"/>
              <a:t>Ex: CD audio = 16bits ~ 96dB SNR     </a:t>
            </a:r>
          </a:p>
          <a:p>
            <a:pPr marL="0" lvl="1" algn="l">
              <a:defRPr/>
            </a:pPr>
            <a:r>
              <a:rPr lang="en-US" sz="1400" dirty="0"/>
              <a:t>       (LP</a:t>
            </a:r>
            <a:r>
              <a:rPr lang="ja-JP" altLang="en-US" sz="1400" dirty="0">
                <a:latin typeface="Arial"/>
              </a:rPr>
              <a:t>’</a:t>
            </a:r>
            <a:r>
              <a:rPr lang="en-US" sz="1400" dirty="0"/>
              <a:t>s: 60dB SNR)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95413"/>
            <a:ext cx="8558213" cy="49498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3.  Reconstruction 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ja-JP" sz="2000" dirty="0" smtClean="0">
                <a:latin typeface="Arial"/>
              </a:rPr>
              <a:t>Reconstruction = </a:t>
            </a:r>
            <a:r>
              <a:rPr lang="ja-JP" altLang="en-US" sz="2000" dirty="0" smtClean="0">
                <a:latin typeface="Arial"/>
              </a:rPr>
              <a:t>‘</a:t>
            </a:r>
            <a:r>
              <a:rPr lang="en-US" sz="2000" dirty="0" smtClean="0"/>
              <a:t>fill the gaps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between adjacent samples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Example:  staircase </a:t>
            </a:r>
            <a:r>
              <a:rPr lang="en-US" sz="2000" dirty="0" err="1" smtClean="0"/>
              <a:t>reconstructor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spcBef>
                <a:spcPts val="576"/>
              </a:spcBef>
              <a:defRPr/>
            </a:pPr>
            <a:endParaRPr lang="en-US" sz="2000" dirty="0"/>
          </a:p>
          <a:p>
            <a:pPr lvl="1">
              <a:spcBef>
                <a:spcPts val="576"/>
              </a:spcBef>
              <a:defRPr/>
            </a:pPr>
            <a:r>
              <a:rPr lang="en-US" sz="2000" dirty="0" smtClean="0"/>
              <a:t>In a practical realization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D</a:t>
            </a:r>
            <a:r>
              <a:rPr lang="en-US" sz="2000" dirty="0"/>
              <a:t>(t) is generated first as an intermediate signal </a:t>
            </a:r>
            <a:r>
              <a:rPr lang="en-US" sz="2000" dirty="0" smtClean="0"/>
              <a:t>by means of a D</a:t>
            </a:r>
            <a:r>
              <a:rPr lang="en-US" sz="2000" dirty="0"/>
              <a:t>-to-A &amp; </a:t>
            </a:r>
            <a:r>
              <a:rPr lang="en-US" sz="2000" dirty="0" smtClean="0"/>
              <a:t>sampler, </a:t>
            </a:r>
            <a:r>
              <a:rPr lang="en-US" sz="2000" dirty="0"/>
              <a:t>which is then followed by (analog domain) </a:t>
            </a:r>
            <a:r>
              <a:rPr lang="en-US" sz="2000" dirty="0" smtClean="0"/>
              <a:t>filtering </a:t>
            </a:r>
            <a:r>
              <a:rPr lang="en-US" sz="1600" dirty="0" smtClean="0"/>
              <a:t>(details omitted)</a:t>
            </a:r>
            <a:endParaRPr lang="en-US" sz="1600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1042988" y="2276475"/>
            <a:ext cx="7600950" cy="2952750"/>
            <a:chOff x="452438" y="2744924"/>
            <a:chExt cx="8228012" cy="3260589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452438" y="2819400"/>
              <a:ext cx="3841750" cy="3186113"/>
              <a:chOff x="3024" y="1152"/>
              <a:chExt cx="2420" cy="2007"/>
            </a:xfrm>
          </p:grpSpPr>
          <p:grpSp>
            <p:nvGrpSpPr>
              <p:cNvPr id="23635" name="Group 6"/>
              <p:cNvGrpSpPr>
                <a:grpSpLocks/>
              </p:cNvGrpSpPr>
              <p:nvPr/>
            </p:nvGrpSpPr>
            <p:grpSpPr bwMode="auto">
              <a:xfrm>
                <a:off x="3405" y="1392"/>
                <a:ext cx="1776" cy="1488"/>
                <a:chOff x="477" y="1344"/>
                <a:chExt cx="1776" cy="1488"/>
              </a:xfrm>
            </p:grpSpPr>
            <p:sp>
              <p:nvSpPr>
                <p:cNvPr id="2363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80" y="1344"/>
                  <a:ext cx="0" cy="1488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39" name="Line 8"/>
                <p:cNvSpPr>
                  <a:spLocks noChangeShapeType="1"/>
                </p:cNvSpPr>
                <p:nvPr/>
              </p:nvSpPr>
              <p:spPr bwMode="auto">
                <a:xfrm>
                  <a:off x="477" y="2827"/>
                  <a:ext cx="1776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636" name="Text Box 9"/>
              <p:cNvSpPr txBox="1">
                <a:spLocks noChangeArrowheads="1"/>
              </p:cNvSpPr>
              <p:nvPr/>
            </p:nvSpPr>
            <p:spPr bwMode="auto">
              <a:xfrm>
                <a:off x="3024" y="1152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>
                    <a:solidFill>
                      <a:srgbClr val="FFFF66"/>
                    </a:solidFill>
                  </a:rPr>
                  <a:t>amplitude</a:t>
                </a:r>
              </a:p>
            </p:txBody>
          </p:sp>
          <p:sp>
            <p:nvSpPr>
              <p:cNvPr id="23637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928"/>
                <a:ext cx="11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>
                    <a:solidFill>
                      <a:srgbClr val="FFFF66"/>
                    </a:solidFill>
                  </a:rPr>
                  <a:t>discrete time [k]</a:t>
                </a:r>
              </a:p>
            </p:txBody>
          </p:sp>
        </p:grpSp>
        <p:grpSp>
          <p:nvGrpSpPr>
            <p:cNvPr id="23558" name="Group 11"/>
            <p:cNvGrpSpPr>
              <a:grpSpLocks/>
            </p:cNvGrpSpPr>
            <p:nvPr/>
          </p:nvGrpSpPr>
          <p:grpSpPr bwMode="auto">
            <a:xfrm>
              <a:off x="1157288" y="3505200"/>
              <a:ext cx="2398712" cy="2066925"/>
              <a:chOff x="3468" y="1584"/>
              <a:chExt cx="1511" cy="1302"/>
            </a:xfrm>
          </p:grpSpPr>
          <p:sp>
            <p:nvSpPr>
              <p:cNvPr id="23602" name="Line 12"/>
              <p:cNvSpPr>
                <a:spLocks noChangeShapeType="1"/>
              </p:cNvSpPr>
              <p:nvPr/>
            </p:nvSpPr>
            <p:spPr bwMode="auto">
              <a:xfrm flipV="1">
                <a:off x="3504" y="2112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3" name="Line 13"/>
              <p:cNvSpPr>
                <a:spLocks noChangeShapeType="1"/>
              </p:cNvSpPr>
              <p:nvPr/>
            </p:nvSpPr>
            <p:spPr bwMode="auto">
              <a:xfrm flipV="1">
                <a:off x="3600" y="2016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4" name="Line 14"/>
              <p:cNvSpPr>
                <a:spLocks noChangeShapeType="1"/>
              </p:cNvSpPr>
              <p:nvPr/>
            </p:nvSpPr>
            <p:spPr bwMode="auto">
              <a:xfrm flipV="1">
                <a:off x="3696" y="1920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5" name="Line 15"/>
              <p:cNvSpPr>
                <a:spLocks noChangeShapeType="1"/>
              </p:cNvSpPr>
              <p:nvPr/>
            </p:nvSpPr>
            <p:spPr bwMode="auto">
              <a:xfrm flipV="1">
                <a:off x="3792" y="1850"/>
                <a:ext cx="0" cy="103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6" name="Line 16"/>
              <p:cNvSpPr>
                <a:spLocks noChangeShapeType="1"/>
              </p:cNvSpPr>
              <p:nvPr/>
            </p:nvSpPr>
            <p:spPr bwMode="auto">
              <a:xfrm flipV="1">
                <a:off x="3888" y="1824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7" name="Line 17"/>
              <p:cNvSpPr>
                <a:spLocks noChangeShapeType="1"/>
              </p:cNvSpPr>
              <p:nvPr/>
            </p:nvSpPr>
            <p:spPr bwMode="auto">
              <a:xfrm flipV="1">
                <a:off x="3984" y="2016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8" name="Line 18"/>
              <p:cNvSpPr>
                <a:spLocks noChangeShapeType="1"/>
              </p:cNvSpPr>
              <p:nvPr/>
            </p:nvSpPr>
            <p:spPr bwMode="auto">
              <a:xfrm flipV="1">
                <a:off x="4080" y="2448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9" name="Line 19"/>
              <p:cNvSpPr>
                <a:spLocks noChangeShapeType="1"/>
              </p:cNvSpPr>
              <p:nvPr/>
            </p:nvSpPr>
            <p:spPr bwMode="auto">
              <a:xfrm flipV="1">
                <a:off x="4176" y="268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0" name="Line 20"/>
              <p:cNvSpPr>
                <a:spLocks noChangeShapeType="1"/>
              </p:cNvSpPr>
              <p:nvPr/>
            </p:nvSpPr>
            <p:spPr bwMode="auto">
              <a:xfrm flipV="1">
                <a:off x="4272" y="2592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1" name="Line 2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2" name="Line 22"/>
              <p:cNvSpPr>
                <a:spLocks noChangeShapeType="1"/>
              </p:cNvSpPr>
              <p:nvPr/>
            </p:nvSpPr>
            <p:spPr bwMode="auto">
              <a:xfrm flipV="1">
                <a:off x="4464" y="2256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3" name="Line 23"/>
              <p:cNvSpPr>
                <a:spLocks noChangeShapeType="1"/>
              </p:cNvSpPr>
              <p:nvPr/>
            </p:nvSpPr>
            <p:spPr bwMode="auto">
              <a:xfrm flipV="1">
                <a:off x="4560" y="2160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4" name="Line 24"/>
              <p:cNvSpPr>
                <a:spLocks noChangeShapeType="1"/>
              </p:cNvSpPr>
              <p:nvPr/>
            </p:nvSpPr>
            <p:spPr bwMode="auto">
              <a:xfrm flipV="1">
                <a:off x="4656" y="2112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5" name="Line 25"/>
              <p:cNvSpPr>
                <a:spLocks noChangeShapeType="1"/>
              </p:cNvSpPr>
              <p:nvPr/>
            </p:nvSpPr>
            <p:spPr bwMode="auto">
              <a:xfrm flipV="1">
                <a:off x="4752" y="2160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6" name="Line 26"/>
              <p:cNvSpPr>
                <a:spLocks noChangeShapeType="1"/>
              </p:cNvSpPr>
              <p:nvPr/>
            </p:nvSpPr>
            <p:spPr bwMode="auto">
              <a:xfrm flipV="1">
                <a:off x="4848" y="2208"/>
                <a:ext cx="0" cy="67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7" name="Oval 27"/>
              <p:cNvSpPr>
                <a:spLocks noChangeAspect="1" noChangeArrowheads="1"/>
              </p:cNvSpPr>
              <p:nvPr/>
            </p:nvSpPr>
            <p:spPr bwMode="auto">
              <a:xfrm>
                <a:off x="3468" y="2067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18" name="Oval 28"/>
              <p:cNvSpPr>
                <a:spLocks noChangeAspect="1" noChangeArrowheads="1"/>
              </p:cNvSpPr>
              <p:nvPr/>
            </p:nvSpPr>
            <p:spPr bwMode="auto">
              <a:xfrm>
                <a:off x="3564" y="1968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19" name="Oval 29"/>
              <p:cNvSpPr>
                <a:spLocks noChangeAspect="1" noChangeArrowheads="1"/>
              </p:cNvSpPr>
              <p:nvPr/>
            </p:nvSpPr>
            <p:spPr bwMode="auto">
              <a:xfrm>
                <a:off x="3660" y="1872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0" name="Oval 30"/>
              <p:cNvSpPr>
                <a:spLocks noChangeAspect="1" noChangeArrowheads="1"/>
              </p:cNvSpPr>
              <p:nvPr/>
            </p:nvSpPr>
            <p:spPr bwMode="auto">
              <a:xfrm>
                <a:off x="3756" y="1806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1" name="Oval 31"/>
              <p:cNvSpPr>
                <a:spLocks noChangeAspect="1" noChangeArrowheads="1"/>
              </p:cNvSpPr>
              <p:nvPr/>
            </p:nvSpPr>
            <p:spPr bwMode="auto">
              <a:xfrm>
                <a:off x="3852" y="1767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2" name="Oval 32"/>
              <p:cNvSpPr>
                <a:spLocks noChangeAspect="1" noChangeArrowheads="1"/>
              </p:cNvSpPr>
              <p:nvPr/>
            </p:nvSpPr>
            <p:spPr bwMode="auto">
              <a:xfrm>
                <a:off x="3951" y="1965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3" name="Oval 33"/>
              <p:cNvSpPr>
                <a:spLocks noChangeAspect="1" noChangeArrowheads="1"/>
              </p:cNvSpPr>
              <p:nvPr/>
            </p:nvSpPr>
            <p:spPr bwMode="auto">
              <a:xfrm>
                <a:off x="4047" y="2397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4" name="Oval 34"/>
              <p:cNvSpPr>
                <a:spLocks noChangeAspect="1" noChangeArrowheads="1"/>
              </p:cNvSpPr>
              <p:nvPr/>
            </p:nvSpPr>
            <p:spPr bwMode="auto">
              <a:xfrm>
                <a:off x="4140" y="2634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5" name="Oval 35"/>
              <p:cNvSpPr>
                <a:spLocks noChangeAspect="1" noChangeArrowheads="1"/>
              </p:cNvSpPr>
              <p:nvPr/>
            </p:nvSpPr>
            <p:spPr bwMode="auto">
              <a:xfrm>
                <a:off x="4236" y="2535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6" name="Oval 36"/>
              <p:cNvSpPr>
                <a:spLocks noChangeAspect="1" noChangeArrowheads="1"/>
              </p:cNvSpPr>
              <p:nvPr/>
            </p:nvSpPr>
            <p:spPr bwMode="auto">
              <a:xfrm>
                <a:off x="4332" y="2346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7" name="Oval 37"/>
              <p:cNvSpPr>
                <a:spLocks noChangeAspect="1" noChangeArrowheads="1"/>
              </p:cNvSpPr>
              <p:nvPr/>
            </p:nvSpPr>
            <p:spPr bwMode="auto">
              <a:xfrm>
                <a:off x="4428" y="2199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8" name="Oval 38"/>
              <p:cNvSpPr>
                <a:spLocks noChangeAspect="1" noChangeArrowheads="1"/>
              </p:cNvSpPr>
              <p:nvPr/>
            </p:nvSpPr>
            <p:spPr bwMode="auto">
              <a:xfrm>
                <a:off x="4524" y="2112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29" name="Oval 39"/>
              <p:cNvSpPr>
                <a:spLocks noChangeAspect="1" noChangeArrowheads="1"/>
              </p:cNvSpPr>
              <p:nvPr/>
            </p:nvSpPr>
            <p:spPr bwMode="auto">
              <a:xfrm>
                <a:off x="4623" y="2058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30" name="Oval 40"/>
              <p:cNvSpPr>
                <a:spLocks noChangeAspect="1" noChangeArrowheads="1"/>
              </p:cNvSpPr>
              <p:nvPr/>
            </p:nvSpPr>
            <p:spPr bwMode="auto">
              <a:xfrm>
                <a:off x="4716" y="2106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31" name="Oval 41"/>
              <p:cNvSpPr>
                <a:spLocks noChangeAspect="1" noChangeArrowheads="1"/>
              </p:cNvSpPr>
              <p:nvPr/>
            </p:nvSpPr>
            <p:spPr bwMode="auto">
              <a:xfrm>
                <a:off x="4812" y="2154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32" name="Line 42"/>
              <p:cNvSpPr>
                <a:spLocks noChangeShapeType="1"/>
              </p:cNvSpPr>
              <p:nvPr/>
            </p:nvSpPr>
            <p:spPr bwMode="auto">
              <a:xfrm flipV="1">
                <a:off x="4944" y="2064"/>
                <a:ext cx="0" cy="81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33" name="Oval 43"/>
              <p:cNvSpPr>
                <a:spLocks noChangeAspect="1" noChangeArrowheads="1"/>
              </p:cNvSpPr>
              <p:nvPr/>
            </p:nvSpPr>
            <p:spPr bwMode="auto">
              <a:xfrm>
                <a:off x="4904" y="1998"/>
                <a:ext cx="75" cy="75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23634" name="Rectangle 44"/>
              <p:cNvSpPr>
                <a:spLocks noChangeArrowheads="1"/>
              </p:cNvSpPr>
              <p:nvPr/>
            </p:nvSpPr>
            <p:spPr bwMode="auto">
              <a:xfrm>
                <a:off x="4484" y="1584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sz="1800" b="0" i="1">
                  <a:solidFill>
                    <a:srgbClr val="99CCFF"/>
                  </a:solidFill>
                </a:endParaRPr>
              </a:p>
            </p:txBody>
          </p:sp>
        </p:grpSp>
        <p:grpSp>
          <p:nvGrpSpPr>
            <p:cNvPr id="23559" name="Group 168"/>
            <p:cNvGrpSpPr>
              <a:grpSpLocks/>
            </p:cNvGrpSpPr>
            <p:nvPr/>
          </p:nvGrpSpPr>
          <p:grpSpPr bwMode="auto">
            <a:xfrm>
              <a:off x="4800600" y="2819400"/>
              <a:ext cx="3879850" cy="3186113"/>
              <a:chOff x="3024" y="1776"/>
              <a:chExt cx="2444" cy="2007"/>
            </a:xfrm>
          </p:grpSpPr>
          <p:sp>
            <p:nvSpPr>
              <p:cNvPr id="23565" name="Line 140"/>
              <p:cNvSpPr>
                <a:spLocks noChangeShapeType="1"/>
              </p:cNvSpPr>
              <p:nvPr/>
            </p:nvSpPr>
            <p:spPr bwMode="auto">
              <a:xfrm>
                <a:off x="4040" y="3044"/>
                <a:ext cx="92" cy="0"/>
              </a:xfrm>
              <a:prstGeom prst="line">
                <a:avLst/>
              </a:prstGeom>
              <a:noFill/>
              <a:ln w="25400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566" name="Group 167"/>
              <p:cNvGrpSpPr>
                <a:grpSpLocks/>
              </p:cNvGrpSpPr>
              <p:nvPr/>
            </p:nvGrpSpPr>
            <p:grpSpPr bwMode="auto">
              <a:xfrm>
                <a:off x="3024" y="1776"/>
                <a:ext cx="2444" cy="2007"/>
                <a:chOff x="3027" y="1872"/>
                <a:chExt cx="2444" cy="2007"/>
              </a:xfrm>
            </p:grpSpPr>
            <p:sp>
              <p:nvSpPr>
                <p:cNvPr id="23567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411" y="2112"/>
                  <a:ext cx="0" cy="1488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68" name="Line 47"/>
                <p:cNvSpPr>
                  <a:spLocks noChangeShapeType="1"/>
                </p:cNvSpPr>
                <p:nvPr/>
              </p:nvSpPr>
              <p:spPr bwMode="auto">
                <a:xfrm>
                  <a:off x="3408" y="3595"/>
                  <a:ext cx="1861" cy="1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6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027" y="1872"/>
                  <a:ext cx="7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b="0">
                      <a:solidFill>
                        <a:srgbClr val="FFFF66"/>
                      </a:solidFill>
                    </a:rPr>
                    <a:t>amplitude</a:t>
                  </a:r>
                </a:p>
              </p:txBody>
            </p:sp>
            <p:sp>
              <p:nvSpPr>
                <p:cNvPr id="2357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171" y="3648"/>
                  <a:ext cx="1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 b="1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b="0">
                      <a:solidFill>
                        <a:srgbClr val="FFFF66"/>
                      </a:solidFill>
                    </a:rPr>
                    <a:t>continuous time (t)</a:t>
                  </a:r>
                </a:p>
              </p:txBody>
            </p:sp>
            <p:sp>
              <p:nvSpPr>
                <p:cNvPr id="23571" name="Rectangle 83"/>
                <p:cNvSpPr>
                  <a:spLocks noChangeArrowheads="1"/>
                </p:cNvSpPr>
                <p:nvPr/>
              </p:nvSpPr>
              <p:spPr bwMode="auto">
                <a:xfrm>
                  <a:off x="3936" y="2112"/>
                  <a:ext cx="1389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endParaRPr lang="en-US" sz="1800" b="0" i="1">
                    <a:solidFill>
                      <a:srgbClr val="99CCFF"/>
                    </a:solidFill>
                  </a:endParaRPr>
                </a:p>
              </p:txBody>
            </p:sp>
            <p:sp>
              <p:nvSpPr>
                <p:cNvPr id="23572" name="Line 134"/>
                <p:cNvSpPr>
                  <a:spLocks noChangeShapeType="1"/>
                </p:cNvSpPr>
                <p:nvPr/>
              </p:nvSpPr>
              <p:spPr bwMode="auto">
                <a:xfrm>
                  <a:off x="3408" y="2832"/>
                  <a:ext cx="124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3" name="Line 135"/>
                <p:cNvSpPr>
                  <a:spLocks noChangeShapeType="1"/>
                </p:cNvSpPr>
                <p:nvPr/>
              </p:nvSpPr>
              <p:spPr bwMode="auto">
                <a:xfrm>
                  <a:off x="3524" y="2728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4" name="Line 136"/>
                <p:cNvSpPr>
                  <a:spLocks noChangeShapeType="1"/>
                </p:cNvSpPr>
                <p:nvPr/>
              </p:nvSpPr>
              <p:spPr bwMode="auto">
                <a:xfrm>
                  <a:off x="3632" y="2632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5" name="Line 137"/>
                <p:cNvSpPr>
                  <a:spLocks noChangeShapeType="1"/>
                </p:cNvSpPr>
                <p:nvPr/>
              </p:nvSpPr>
              <p:spPr bwMode="auto">
                <a:xfrm>
                  <a:off x="3736" y="2564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6" name="Line 138"/>
                <p:cNvSpPr>
                  <a:spLocks noChangeShapeType="1"/>
                </p:cNvSpPr>
                <p:nvPr/>
              </p:nvSpPr>
              <p:spPr bwMode="auto">
                <a:xfrm>
                  <a:off x="3832" y="2524"/>
                  <a:ext cx="116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7" name="Line 141"/>
                <p:cNvSpPr>
                  <a:spLocks noChangeShapeType="1"/>
                </p:cNvSpPr>
                <p:nvPr/>
              </p:nvSpPr>
              <p:spPr bwMode="auto">
                <a:xfrm>
                  <a:off x="4128" y="338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8" name="Line 142"/>
                <p:cNvSpPr>
                  <a:spLocks noChangeShapeType="1"/>
                </p:cNvSpPr>
                <p:nvPr/>
              </p:nvSpPr>
              <p:spPr bwMode="auto">
                <a:xfrm>
                  <a:off x="4208" y="3296"/>
                  <a:ext cx="104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79" name="Line 143"/>
                <p:cNvSpPr>
                  <a:spLocks noChangeShapeType="1"/>
                </p:cNvSpPr>
                <p:nvPr/>
              </p:nvSpPr>
              <p:spPr bwMode="auto">
                <a:xfrm>
                  <a:off x="4300" y="3104"/>
                  <a:ext cx="108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0" name="Line 144"/>
                <p:cNvSpPr>
                  <a:spLocks noChangeShapeType="1"/>
                </p:cNvSpPr>
                <p:nvPr/>
              </p:nvSpPr>
              <p:spPr bwMode="auto">
                <a:xfrm>
                  <a:off x="4396" y="2960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496" y="2872"/>
                  <a:ext cx="100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2" name="Line 146"/>
                <p:cNvSpPr>
                  <a:spLocks noChangeShapeType="1"/>
                </p:cNvSpPr>
                <p:nvPr/>
              </p:nvSpPr>
              <p:spPr bwMode="auto">
                <a:xfrm>
                  <a:off x="4584" y="2812"/>
                  <a:ext cx="116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3" name="Line 147"/>
                <p:cNvSpPr>
                  <a:spLocks noChangeShapeType="1"/>
                </p:cNvSpPr>
                <p:nvPr/>
              </p:nvSpPr>
              <p:spPr bwMode="auto">
                <a:xfrm>
                  <a:off x="4688" y="2868"/>
                  <a:ext cx="116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4" name="Line 148"/>
                <p:cNvSpPr>
                  <a:spLocks noChangeShapeType="1"/>
                </p:cNvSpPr>
                <p:nvPr/>
              </p:nvSpPr>
              <p:spPr bwMode="auto">
                <a:xfrm>
                  <a:off x="4788" y="2912"/>
                  <a:ext cx="116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5" name="Line 149"/>
                <p:cNvSpPr>
                  <a:spLocks noChangeShapeType="1"/>
                </p:cNvSpPr>
                <p:nvPr/>
              </p:nvSpPr>
              <p:spPr bwMode="auto">
                <a:xfrm>
                  <a:off x="4888" y="2756"/>
                  <a:ext cx="116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6" name="Line 150"/>
                <p:cNvSpPr>
                  <a:spLocks noChangeShapeType="1"/>
                </p:cNvSpPr>
                <p:nvPr/>
              </p:nvSpPr>
              <p:spPr bwMode="auto">
                <a:xfrm>
                  <a:off x="3940" y="2716"/>
                  <a:ext cx="112" cy="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7" name="Line 151"/>
                <p:cNvSpPr>
                  <a:spLocks noChangeShapeType="1"/>
                </p:cNvSpPr>
                <p:nvPr/>
              </p:nvSpPr>
              <p:spPr bwMode="auto">
                <a:xfrm>
                  <a:off x="3522" y="2719"/>
                  <a:ext cx="0" cy="12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8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628" y="2624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89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736" y="2556"/>
                  <a:ext cx="0" cy="76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0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3840" y="2520"/>
                  <a:ext cx="0" cy="4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1" name="Line 155"/>
                <p:cNvSpPr>
                  <a:spLocks noChangeShapeType="1"/>
                </p:cNvSpPr>
                <p:nvPr/>
              </p:nvSpPr>
              <p:spPr bwMode="auto">
                <a:xfrm>
                  <a:off x="3940" y="2528"/>
                  <a:ext cx="0" cy="196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2" name="Line 156"/>
                <p:cNvSpPr>
                  <a:spLocks noChangeShapeType="1"/>
                </p:cNvSpPr>
                <p:nvPr/>
              </p:nvSpPr>
              <p:spPr bwMode="auto">
                <a:xfrm>
                  <a:off x="4044" y="2716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3" name="Line 157"/>
                <p:cNvSpPr>
                  <a:spLocks noChangeShapeType="1"/>
                </p:cNvSpPr>
                <p:nvPr/>
              </p:nvSpPr>
              <p:spPr bwMode="auto">
                <a:xfrm>
                  <a:off x="4128" y="3144"/>
                  <a:ext cx="0" cy="252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4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4216" y="3292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304" y="3096"/>
                  <a:ext cx="0" cy="196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6" name="Line 161"/>
                <p:cNvSpPr>
                  <a:spLocks noChangeShapeType="1"/>
                </p:cNvSpPr>
                <p:nvPr/>
              </p:nvSpPr>
              <p:spPr bwMode="auto">
                <a:xfrm>
                  <a:off x="4400" y="2952"/>
                  <a:ext cx="0" cy="16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7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500" y="2864"/>
                  <a:ext cx="0" cy="10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8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4588" y="2804"/>
                  <a:ext cx="0" cy="72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599" name="Line 164"/>
                <p:cNvSpPr>
                  <a:spLocks noChangeShapeType="1"/>
                </p:cNvSpPr>
                <p:nvPr/>
              </p:nvSpPr>
              <p:spPr bwMode="auto">
                <a:xfrm>
                  <a:off x="4696" y="2804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00" name="Line 165"/>
                <p:cNvSpPr>
                  <a:spLocks noChangeShapeType="1"/>
                </p:cNvSpPr>
                <p:nvPr/>
              </p:nvSpPr>
              <p:spPr bwMode="auto">
                <a:xfrm>
                  <a:off x="4792" y="2864"/>
                  <a:ext cx="4" cy="4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601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896" y="2752"/>
                  <a:ext cx="0" cy="160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560" name="AutoShape 70"/>
            <p:cNvSpPr>
              <a:spLocks noChangeArrowheads="1"/>
            </p:cNvSpPr>
            <p:nvPr/>
          </p:nvSpPr>
          <p:spPr bwMode="auto">
            <a:xfrm>
              <a:off x="5148263" y="3033713"/>
              <a:ext cx="612775" cy="8223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66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246869" name="Text Box 85"/>
            <p:cNvSpPr txBox="1">
              <a:spLocks noChangeArrowheads="1"/>
            </p:cNvSpPr>
            <p:nvPr/>
          </p:nvSpPr>
          <p:spPr bwMode="auto">
            <a:xfrm>
              <a:off x="5922313" y="3139351"/>
              <a:ext cx="1792360" cy="764310"/>
            </a:xfrm>
            <a:prstGeom prst="rect">
              <a:avLst/>
            </a:prstGeom>
            <a:solidFill>
              <a:srgbClr val="FFFF66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reconstructed </a:t>
              </a:r>
            </a:p>
            <a:p>
              <a:pPr algn="r"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analog signal </a:t>
              </a:r>
              <a:endParaRPr lang="en-US" sz="2000" b="0" i="1">
                <a:solidFill>
                  <a:srgbClr val="99CCFF"/>
                </a:solidFill>
                <a:cs typeface="+mn-cs"/>
              </a:endParaRPr>
            </a:p>
          </p:txBody>
        </p:sp>
        <p:sp>
          <p:nvSpPr>
            <p:cNvPr id="246870" name="Text Box 86"/>
            <p:cNvSpPr txBox="1">
              <a:spLocks noChangeArrowheads="1"/>
            </p:cNvSpPr>
            <p:nvPr/>
          </p:nvSpPr>
          <p:spPr bwMode="auto">
            <a:xfrm>
              <a:off x="2555840" y="3176163"/>
              <a:ext cx="2441939" cy="702955"/>
            </a:xfrm>
            <a:prstGeom prst="rect">
              <a:avLst/>
            </a:prstGeom>
            <a:solidFill>
              <a:srgbClr val="FFFF66">
                <a:alpha val="2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discrete-time/digital signal </a:t>
              </a:r>
              <a:endParaRPr lang="en-US" sz="2000" b="0" i="1">
                <a:solidFill>
                  <a:srgbClr val="99CCFF"/>
                </a:solidFill>
                <a:cs typeface="+mn-cs"/>
              </a:endParaRPr>
            </a:p>
          </p:txBody>
        </p:sp>
        <p:graphicFrame>
          <p:nvGraphicFramePr>
            <p:cNvPr id="23563" name="Object 87"/>
            <p:cNvGraphicFramePr>
              <a:graphicFrameLocks noChangeAspect="1"/>
            </p:cNvGraphicFramePr>
            <p:nvPr/>
          </p:nvGraphicFramePr>
          <p:xfrm>
            <a:off x="2610742" y="2744924"/>
            <a:ext cx="5111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5" name="Equation" r:id="rId4" imgW="291973" imgH="203112" progId="Equation.3">
                    <p:embed/>
                  </p:oleObj>
                </mc:Choice>
                <mc:Fallback>
                  <p:oleObj name="Equation" r:id="rId4" imgW="291973" imgH="203112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0742" y="2744924"/>
                          <a:ext cx="511175" cy="3286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4" name="Object 88"/>
            <p:cNvGraphicFramePr>
              <a:graphicFrameLocks noChangeAspect="1"/>
            </p:cNvGraphicFramePr>
            <p:nvPr/>
          </p:nvGraphicFramePr>
          <p:xfrm>
            <a:off x="5992813" y="2744924"/>
            <a:ext cx="6223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6" name="Equation" r:id="rId6" imgW="355292" imgH="215713" progId="Equation.3">
                    <p:embed/>
                  </p:oleObj>
                </mc:Choice>
                <mc:Fallback>
                  <p:oleObj name="Equation" r:id="rId6" imgW="355292" imgH="215713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2813" y="2744924"/>
                          <a:ext cx="622300" cy="3476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9/10</a:t>
            </a:r>
          </a:p>
        </p:txBody>
      </p:sp>
      <p:sp>
        <p:nvSpPr>
          <p:cNvPr id="23556" name="Rectangle 87"/>
          <p:cNvSpPr>
            <a:spLocks noChangeArrowheads="1"/>
          </p:cNvSpPr>
          <p:nvPr/>
        </p:nvSpPr>
        <p:spPr bwMode="auto">
          <a:xfrm>
            <a:off x="215900" y="1125538"/>
            <a:ext cx="576263" cy="5397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33488"/>
            <a:ext cx="8558213" cy="2057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Complete scheme is…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2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10/10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49250" y="2060575"/>
            <a:ext cx="8345488" cy="3662363"/>
            <a:chOff x="349505" y="1916832"/>
            <a:chExt cx="8344660" cy="3661333"/>
          </a:xfrm>
        </p:grpSpPr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4948974" y="4923755"/>
              <a:ext cx="1039606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Digital OUT</a:t>
              </a:r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349505" y="3529930"/>
              <a:ext cx="18429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13" name="Text Box 8"/>
            <p:cNvSpPr txBox="1">
              <a:spLocks noChangeArrowheads="1"/>
            </p:cNvSpPr>
            <p:nvPr/>
          </p:nvSpPr>
          <p:spPr bwMode="auto">
            <a:xfrm>
              <a:off x="1506707" y="1916832"/>
              <a:ext cx="125067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FF66"/>
                  </a:solidFill>
                </a:rPr>
                <a:t>Analog IN</a:t>
              </a:r>
            </a:p>
          </p:txBody>
        </p:sp>
        <p:sp>
          <p:nvSpPr>
            <p:cNvPr id="25614" name="Rectangle 10"/>
            <p:cNvSpPr>
              <a:spLocks noChangeArrowheads="1"/>
            </p:cNvSpPr>
            <p:nvPr/>
          </p:nvSpPr>
          <p:spPr bwMode="auto">
            <a:xfrm>
              <a:off x="4486911" y="4431990"/>
              <a:ext cx="836410" cy="4826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>
                  <a:solidFill>
                    <a:srgbClr val="FFFF66"/>
                  </a:solidFill>
                </a:rPr>
                <a:t>DSP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rot="5400000" flipV="1">
              <a:off x="1833216" y="4151561"/>
              <a:ext cx="581025" cy="0"/>
            </a:xfrm>
            <a:prstGeom prst="line">
              <a:avLst/>
            </a:prstGeom>
            <a:noFill/>
            <a:ln w="635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rot="-5400000">
              <a:off x="6441250" y="4188042"/>
              <a:ext cx="581980" cy="0"/>
            </a:xfrm>
            <a:prstGeom prst="line">
              <a:avLst/>
            </a:prstGeom>
            <a:noFill/>
            <a:ln w="635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17" name="Rectangle 14"/>
            <p:cNvSpPr>
              <a:spLocks noChangeArrowheads="1"/>
            </p:cNvSpPr>
            <p:nvPr/>
          </p:nvSpPr>
          <p:spPr bwMode="auto">
            <a:xfrm>
              <a:off x="3809592" y="4936815"/>
              <a:ext cx="9829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Digital IN</a:t>
              </a:r>
            </a:p>
          </p:txBody>
        </p:sp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1610668" y="4479615"/>
              <a:ext cx="1085285" cy="3921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sampler</a:t>
              </a:r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2971607" y="4479615"/>
              <a:ext cx="1225475" cy="3921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quantizer</a:t>
              </a:r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1583668" y="2924944"/>
              <a:ext cx="1064808" cy="94138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anti-aliasing prefilter</a:t>
              </a:r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6120172" y="2924944"/>
              <a:ext cx="1209723" cy="94138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anti-image postfilter</a:t>
              </a:r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5617876" y="4479615"/>
              <a:ext cx="1694873" cy="3921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800">
                  <a:solidFill>
                    <a:srgbClr val="FFFF66"/>
                  </a:solidFill>
                </a:rPr>
                <a:t>reconstructor</a:t>
              </a:r>
            </a:p>
          </p:txBody>
        </p:sp>
        <p:sp>
          <p:nvSpPr>
            <p:cNvPr id="25623" name="Text Box 20"/>
            <p:cNvSpPr txBox="1">
              <a:spLocks noChangeArrowheads="1"/>
            </p:cNvSpPr>
            <p:nvPr/>
          </p:nvSpPr>
          <p:spPr bwMode="auto">
            <a:xfrm>
              <a:off x="6084168" y="1952836"/>
              <a:ext cx="150585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FF66"/>
                  </a:solidFill>
                </a:rPr>
                <a:t>Analog OUT</a:t>
              </a:r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2684927" y="4673290"/>
              <a:ext cx="288254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189206" y="4681228"/>
              <a:ext cx="288254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5313870" y="4681228"/>
              <a:ext cx="288254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27" name="Rectangle 25"/>
            <p:cNvSpPr>
              <a:spLocks noChangeArrowheads="1"/>
            </p:cNvSpPr>
            <p:nvPr/>
          </p:nvSpPr>
          <p:spPr bwMode="auto">
            <a:xfrm>
              <a:off x="1519309" y="4022415"/>
              <a:ext cx="18429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28" name="Rectangle 26"/>
            <p:cNvSpPr>
              <a:spLocks noChangeArrowheads="1"/>
            </p:cNvSpPr>
            <p:nvPr/>
          </p:nvSpPr>
          <p:spPr bwMode="auto">
            <a:xfrm>
              <a:off x="2776287" y="4022415"/>
              <a:ext cx="18271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29" name="Rectangle 27"/>
            <p:cNvSpPr>
              <a:spLocks noChangeArrowheads="1"/>
            </p:cNvSpPr>
            <p:nvPr/>
          </p:nvSpPr>
          <p:spPr bwMode="auto">
            <a:xfrm>
              <a:off x="4271114" y="4022415"/>
              <a:ext cx="18429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30" name="Rectangle 28"/>
            <p:cNvSpPr>
              <a:spLocks noChangeArrowheads="1"/>
            </p:cNvSpPr>
            <p:nvPr/>
          </p:nvSpPr>
          <p:spPr bwMode="auto">
            <a:xfrm>
              <a:off x="5346948" y="4022415"/>
              <a:ext cx="18429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31" name="Rectangle 29"/>
            <p:cNvSpPr>
              <a:spLocks noChangeArrowheads="1"/>
            </p:cNvSpPr>
            <p:nvPr/>
          </p:nvSpPr>
          <p:spPr bwMode="auto">
            <a:xfrm>
              <a:off x="7200912" y="4022415"/>
              <a:ext cx="18429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32" name="Rectangle 30"/>
            <p:cNvSpPr>
              <a:spLocks noChangeArrowheads="1"/>
            </p:cNvSpPr>
            <p:nvPr/>
          </p:nvSpPr>
          <p:spPr bwMode="auto">
            <a:xfrm>
              <a:off x="8509871" y="3641415"/>
              <a:ext cx="18429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0" i="1">
                <a:solidFill>
                  <a:srgbClr val="99CCFF"/>
                </a:solidFill>
              </a:endParaRPr>
            </a:p>
          </p:txBody>
        </p:sp>
        <p:sp>
          <p:nvSpPr>
            <p:cNvPr id="25633" name="Line 12"/>
            <p:cNvSpPr>
              <a:spLocks noChangeShapeType="1"/>
            </p:cNvSpPr>
            <p:nvPr/>
          </p:nvSpPr>
          <p:spPr bwMode="auto">
            <a:xfrm rot="5400000" flipV="1">
              <a:off x="1833216" y="2639393"/>
              <a:ext cx="581025" cy="0"/>
            </a:xfrm>
            <a:prstGeom prst="line">
              <a:avLst/>
            </a:prstGeom>
            <a:noFill/>
            <a:ln w="635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5634" name="Line 12"/>
            <p:cNvSpPr>
              <a:spLocks noChangeShapeType="1"/>
            </p:cNvSpPr>
            <p:nvPr/>
          </p:nvSpPr>
          <p:spPr bwMode="auto">
            <a:xfrm rot="5400000" flipH="1" flipV="1">
              <a:off x="6491076" y="2626048"/>
              <a:ext cx="562720" cy="8383"/>
            </a:xfrm>
            <a:prstGeom prst="line">
              <a:avLst/>
            </a:prstGeom>
            <a:noFill/>
            <a:ln w="635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04" name="Oval 26"/>
          <p:cNvSpPr>
            <a:spLocks noChangeArrowheads="1"/>
          </p:cNvSpPr>
          <p:nvPr/>
        </p:nvSpPr>
        <p:spPr bwMode="auto">
          <a:xfrm>
            <a:off x="3708400" y="3789363"/>
            <a:ext cx="2484438" cy="2376487"/>
          </a:xfrm>
          <a:prstGeom prst="ellipse">
            <a:avLst/>
          </a:prstGeom>
          <a:solidFill>
            <a:schemeClr val="tx1">
              <a:alpha val="50195"/>
            </a:schemeClr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25605" name="Freeform 1"/>
          <p:cNvSpPr>
            <a:spLocks/>
          </p:cNvSpPr>
          <p:nvPr/>
        </p:nvSpPr>
        <p:spPr bwMode="auto">
          <a:xfrm>
            <a:off x="868363" y="1774825"/>
            <a:ext cx="9288462" cy="3886200"/>
          </a:xfrm>
          <a:custGeom>
            <a:avLst/>
            <a:gdLst>
              <a:gd name="T0" fmla="*/ 0 w 9287676"/>
              <a:gd name="T1" fmla="*/ 738288 h 3885550"/>
              <a:gd name="T2" fmla="*/ 1751708 w 9287676"/>
              <a:gd name="T3" fmla="*/ 3881445 h 3885550"/>
              <a:gd name="T4" fmla="*/ 9159694 w 9287676"/>
              <a:gd name="T5" fmla="*/ 29408 h 3885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87676" h="3885550">
                <a:moveTo>
                  <a:pt x="0" y="737919"/>
                </a:moveTo>
                <a:cubicBezTo>
                  <a:pt x="112518" y="2367752"/>
                  <a:pt x="225036" y="3997586"/>
                  <a:pt x="1751264" y="3879498"/>
                </a:cubicBezTo>
                <a:cubicBezTo>
                  <a:pt x="3277492" y="3761410"/>
                  <a:pt x="10327106" y="-387256"/>
                  <a:pt x="9157369" y="2939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179388" y="1836738"/>
            <a:ext cx="4392612" cy="5121275"/>
            <a:chOff x="395536" y="1736812"/>
            <a:chExt cx="4392488" cy="5121188"/>
          </a:xfrm>
        </p:grpSpPr>
        <p:sp>
          <p:nvSpPr>
            <p:cNvPr id="3" name="Multiply 2"/>
            <p:cNvSpPr/>
            <p:nvPr/>
          </p:nvSpPr>
          <p:spPr bwMode="auto">
            <a:xfrm rot="21414355">
              <a:off x="395536" y="1736812"/>
              <a:ext cx="4392488" cy="5121188"/>
            </a:xfrm>
            <a:prstGeom prst="mathMultiply">
              <a:avLst/>
            </a:prstGeom>
            <a:solidFill>
              <a:srgbClr val="FFFF66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610" name="TextBox 3"/>
            <p:cNvSpPr txBox="1">
              <a:spLocks noChangeArrowheads="1"/>
            </p:cNvSpPr>
            <p:nvPr/>
          </p:nvSpPr>
          <p:spPr bwMode="auto">
            <a:xfrm rot="-3159410">
              <a:off x="837827" y="4112326"/>
              <a:ext cx="3623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No longer interested in this part…</a:t>
              </a:r>
            </a:p>
          </p:txBody>
        </p:sp>
      </p:grpSp>
      <p:sp>
        <p:nvSpPr>
          <p:cNvPr id="36" name="Multiply 35"/>
          <p:cNvSpPr/>
          <p:nvPr/>
        </p:nvSpPr>
        <p:spPr bwMode="auto">
          <a:xfrm rot="21414355">
            <a:off x="5219700" y="1881188"/>
            <a:ext cx="4392613" cy="5121275"/>
          </a:xfrm>
          <a:prstGeom prst="mathMultiply">
            <a:avLst/>
          </a:prstGeom>
          <a:solidFill>
            <a:srgbClr val="FFFF66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 rot="-3159410">
            <a:off x="5654676" y="4292600"/>
            <a:ext cx="3624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No longer interested in this part…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1/13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28663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Discrete-time system</a:t>
            </a:r>
            <a:r>
              <a:rPr lang="en-US" sz="2400" dirty="0" smtClean="0">
                <a:cs typeface="+mn-cs"/>
              </a:rPr>
              <a:t> is `sampled data</a:t>
            </a:r>
            <a:r>
              <a:rPr lang="ja-JP" altLang="en-US" sz="240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system</a:t>
            </a: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cs typeface="+mn-cs"/>
              </a:rPr>
              <a:t>     </a:t>
            </a:r>
            <a:r>
              <a:rPr lang="en-US" sz="2400" b="0" dirty="0" smtClean="0">
                <a:cs typeface="+mn-cs"/>
              </a:rPr>
              <a:t>Input signal u[k] is a sequence of samples (=numbers)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..,u[-2],u[-1] ,u[0], u[1],u[2],…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  <a:r>
              <a:rPr lang="en-US" sz="2400" b="0" dirty="0" smtClean="0">
                <a:cs typeface="+mn-cs"/>
              </a:rPr>
              <a:t>System then produces a sequence of output samples y[k]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..,y[-2],y[-1] ,y[0], y[1],y[2],…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Example: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`</a:t>
            </a:r>
            <a:r>
              <a:rPr lang="en-US" sz="2400" dirty="0" smtClean="0">
                <a:cs typeface="+mn-cs"/>
              </a:rPr>
              <a:t>DSP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block in previous slide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4248150" y="4365625"/>
            <a:ext cx="604838" cy="3810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4248150" y="3573463"/>
            <a:ext cx="628650" cy="3810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7653" name="Group 1"/>
          <p:cNvGrpSpPr>
            <a:grpSpLocks/>
          </p:cNvGrpSpPr>
          <p:nvPr/>
        </p:nvGrpSpPr>
        <p:grpSpPr bwMode="auto">
          <a:xfrm>
            <a:off x="2909888" y="2097088"/>
            <a:ext cx="2844800" cy="938212"/>
            <a:chOff x="2909956" y="2096852"/>
            <a:chExt cx="2845172" cy="938448"/>
          </a:xfrm>
        </p:grpSpPr>
        <p:sp>
          <p:nvSpPr>
            <p:cNvPr id="152589" name="Rectangle 13"/>
            <p:cNvSpPr>
              <a:spLocks noChangeArrowheads="1"/>
            </p:cNvSpPr>
            <p:nvPr/>
          </p:nvSpPr>
          <p:spPr bwMode="auto">
            <a:xfrm>
              <a:off x="3916563" y="2220708"/>
              <a:ext cx="1122509" cy="81459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590" name="Line 14"/>
            <p:cNvSpPr>
              <a:spLocks noChangeShapeType="1"/>
            </p:cNvSpPr>
            <p:nvPr/>
          </p:nvSpPr>
          <p:spPr bwMode="auto">
            <a:xfrm>
              <a:off x="3325935" y="2628798"/>
              <a:ext cx="59380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591" name="Line 15"/>
            <p:cNvSpPr>
              <a:spLocks noChangeShapeType="1"/>
            </p:cNvSpPr>
            <p:nvPr/>
          </p:nvSpPr>
          <p:spPr bwMode="auto">
            <a:xfrm>
              <a:off x="5042247" y="2628798"/>
              <a:ext cx="5953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592" name="Text Box 16"/>
            <p:cNvSpPr txBox="1">
              <a:spLocks noChangeArrowheads="1"/>
            </p:cNvSpPr>
            <p:nvPr/>
          </p:nvSpPr>
          <p:spPr bwMode="auto">
            <a:xfrm>
              <a:off x="2909956" y="2096852"/>
              <a:ext cx="682714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sp>
          <p:nvSpPr>
            <p:cNvPr id="152593" name="Text Box 17"/>
            <p:cNvSpPr txBox="1">
              <a:spLocks noChangeArrowheads="1"/>
            </p:cNvSpPr>
            <p:nvPr/>
          </p:nvSpPr>
          <p:spPr bwMode="auto">
            <a:xfrm>
              <a:off x="5089878" y="2096852"/>
              <a:ext cx="665250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2/13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Will consider linear time-invariant (</a:t>
            </a:r>
            <a:r>
              <a:rPr lang="en-US" u="sng" dirty="0" smtClean="0">
                <a:cs typeface="+mn-cs"/>
              </a:rPr>
              <a:t>LTI</a:t>
            </a:r>
            <a:r>
              <a:rPr lang="en-US" dirty="0" smtClean="0">
                <a:cs typeface="+mn-cs"/>
              </a:rPr>
              <a:t>) systems</a:t>
            </a: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cs typeface="+mn-cs"/>
              </a:rPr>
              <a:t>     </a:t>
            </a:r>
            <a:r>
              <a:rPr lang="en-US" sz="2400" u="sng" dirty="0" smtClean="0">
                <a:cs typeface="+mn-cs"/>
              </a:rPr>
              <a:t>Linear</a:t>
            </a:r>
            <a:r>
              <a:rPr lang="en-US" sz="2400" dirty="0" smtClean="0">
                <a:cs typeface="+mn-cs"/>
              </a:rPr>
              <a:t> :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</a:t>
            </a:r>
            <a:r>
              <a:rPr lang="en-US" sz="2400" b="0" dirty="0" smtClean="0">
                <a:cs typeface="+mn-cs"/>
              </a:rPr>
              <a:t>input u1[k] -&gt; output y1[k]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input u2[k] -&gt; output y2[k]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hence a.u1[k]+b.u2[k]-&gt; a.y1[k]+b.y2[k]</a:t>
            </a: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cs typeface="+mn-cs"/>
              </a:rPr>
              <a:t>     </a:t>
            </a:r>
            <a:r>
              <a:rPr lang="en-US" sz="2400" u="sng" dirty="0" smtClean="0">
                <a:cs typeface="+mn-cs"/>
              </a:rPr>
              <a:t>Time-invariant</a:t>
            </a:r>
            <a:r>
              <a:rPr lang="en-US" sz="2400" dirty="0" smtClean="0">
                <a:cs typeface="+mn-cs"/>
              </a:rPr>
              <a:t> (shift-invariant)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</a:t>
            </a:r>
            <a:r>
              <a:rPr lang="en-US" sz="2400" b="0" dirty="0" smtClean="0">
                <a:cs typeface="+mn-cs"/>
              </a:rPr>
              <a:t>input u[k] -&gt; output y[k]</a:t>
            </a: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hence input u[k-T] -&gt; output y[k-T]</a:t>
            </a:r>
          </a:p>
        </p:txBody>
      </p:sp>
      <p:grpSp>
        <p:nvGrpSpPr>
          <p:cNvPr id="28675" name="Group 9"/>
          <p:cNvGrpSpPr>
            <a:grpSpLocks/>
          </p:cNvGrpSpPr>
          <p:nvPr/>
        </p:nvGrpSpPr>
        <p:grpSpPr bwMode="auto">
          <a:xfrm>
            <a:off x="2909888" y="2097088"/>
            <a:ext cx="2844800" cy="938212"/>
            <a:chOff x="2909956" y="2096852"/>
            <a:chExt cx="2845172" cy="938448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916563" y="2220708"/>
              <a:ext cx="1122509" cy="81459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3325935" y="2628798"/>
              <a:ext cx="59380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5042247" y="2628798"/>
              <a:ext cx="5953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909956" y="2096852"/>
              <a:ext cx="682714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5089878" y="2096852"/>
              <a:ext cx="665250" cy="46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y[k]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Toeplitz_2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052513"/>
            <a:ext cx="31527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Will </a:t>
            </a:r>
            <a:r>
              <a:rPr lang="en-US" dirty="0" smtClean="0"/>
              <a:t>consider </a:t>
            </a:r>
            <a:r>
              <a:rPr lang="en-US" u="sng" dirty="0">
                <a:cs typeface="+mn-cs"/>
              </a:rPr>
              <a:t>c</a:t>
            </a:r>
            <a:r>
              <a:rPr lang="en-US" u="sng" dirty="0" smtClean="0">
                <a:cs typeface="+mn-cs"/>
              </a:rPr>
              <a:t>ausal</a:t>
            </a:r>
            <a:r>
              <a:rPr lang="en-US" dirty="0" smtClean="0">
                <a:cs typeface="+mn-cs"/>
              </a:rPr>
              <a:t> systems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</a:t>
            </a:r>
            <a:r>
              <a:rPr lang="en-US" sz="2000" dirty="0" err="1" smtClean="0">
                <a:cs typeface="+mn-cs"/>
              </a:rPr>
              <a:t>iff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for all input signals with u[k]=0,k&lt;0 -&gt; output y[k]=0,k&lt;0</a:t>
            </a: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Impulse response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</a:t>
            </a:r>
            <a:r>
              <a:rPr lang="en-US" sz="2000" b="0" dirty="0" smtClean="0">
                <a:cs typeface="+mn-cs"/>
              </a:rPr>
              <a:t>input …,0,0, 1 ,0,0,0,...-&gt; output …,0,0, h[0] ,h[1],h[2],h[3],...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General input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u[0],u[1],u[2],u[3]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</a:t>
            </a:r>
            <a:r>
              <a:rPr lang="en-US" sz="2000" b="0" dirty="0" smtClean="0">
                <a:cs typeface="+mn-cs"/>
              </a:rPr>
              <a:t>(</a:t>
            </a:r>
            <a:r>
              <a:rPr lang="en-US" sz="2000" b="0" dirty="0" err="1" smtClean="0">
                <a:cs typeface="+mn-cs"/>
              </a:rPr>
              <a:t>cfr</a:t>
            </a:r>
            <a:r>
              <a:rPr lang="en-US" sz="2000" b="0" dirty="0" smtClean="0">
                <a:cs typeface="+mn-cs"/>
              </a:rPr>
              <a:t>. linearity &amp; shift-invariance!)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  <a:endParaRPr lang="en-US" dirty="0" smtClean="0">
              <a:cs typeface="+mn-cs"/>
            </a:endParaRPr>
          </a:p>
        </p:txBody>
      </p:sp>
      <p:sp>
        <p:nvSpPr>
          <p:cNvPr id="153604" name="Rectangle 1028"/>
          <p:cNvSpPr>
            <a:spLocks noChangeArrowheads="1"/>
          </p:cNvSpPr>
          <p:nvPr/>
        </p:nvSpPr>
        <p:spPr bwMode="auto">
          <a:xfrm>
            <a:off x="2232025" y="2600325"/>
            <a:ext cx="228600" cy="4572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05" name="Rectangle 1029"/>
          <p:cNvSpPr>
            <a:spLocks noChangeArrowheads="1"/>
          </p:cNvSpPr>
          <p:nvPr/>
        </p:nvSpPr>
        <p:spPr bwMode="auto">
          <a:xfrm>
            <a:off x="5256213" y="2600325"/>
            <a:ext cx="503237" cy="4572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9701" name="Object 1032"/>
          <p:cNvGraphicFramePr>
            <a:graphicFrameLocks noChangeAspect="1"/>
          </p:cNvGraphicFramePr>
          <p:nvPr/>
        </p:nvGraphicFramePr>
        <p:xfrm>
          <a:off x="827088" y="3644900"/>
          <a:ext cx="487045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4" imgW="2527300" imgH="1371600" progId="Equation.3">
                  <p:embed/>
                </p:oleObj>
              </mc:Choice>
              <mc:Fallback>
                <p:oleObj name="Equation" r:id="rId4" imgW="2527300" imgH="13716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4870450" cy="2463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9" name="Line 1033"/>
          <p:cNvSpPr>
            <a:spLocks noChangeShapeType="1"/>
          </p:cNvSpPr>
          <p:nvPr/>
        </p:nvSpPr>
        <p:spPr bwMode="auto">
          <a:xfrm>
            <a:off x="4826000" y="5883275"/>
            <a:ext cx="1598613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10" name="Text Box 1034"/>
          <p:cNvSpPr txBox="1">
            <a:spLocks noChangeArrowheads="1"/>
          </p:cNvSpPr>
          <p:nvPr/>
        </p:nvSpPr>
        <p:spPr bwMode="auto">
          <a:xfrm>
            <a:off x="6462713" y="5192713"/>
            <a:ext cx="2336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this is called a </a:t>
            </a:r>
          </a:p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`Toeplitz</a:t>
            </a:r>
            <a:r>
              <a:rPr lang="ja-JP" altLang="en-US" b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b="0">
                <a:solidFill>
                  <a:srgbClr val="FFFF66"/>
                </a:solidFill>
                <a:cs typeface="+mn-cs"/>
              </a:rPr>
              <a:t> matrix</a:t>
            </a:r>
          </a:p>
        </p:txBody>
      </p:sp>
      <p:sp>
        <p:nvSpPr>
          <p:cNvPr id="153611" name="Rectangle 1035"/>
          <p:cNvSpPr>
            <a:spLocks noChangeArrowheads="1"/>
          </p:cNvSpPr>
          <p:nvPr/>
        </p:nvSpPr>
        <p:spPr bwMode="auto">
          <a:xfrm>
            <a:off x="2717800" y="3713163"/>
            <a:ext cx="654050" cy="23733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612" name="Rectangle 1036"/>
          <p:cNvSpPr>
            <a:spLocks noChangeArrowheads="1"/>
          </p:cNvSpPr>
          <p:nvPr/>
        </p:nvSpPr>
        <p:spPr bwMode="auto">
          <a:xfrm>
            <a:off x="4970463" y="4459288"/>
            <a:ext cx="581025" cy="4064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6" name="Rectangle 2"/>
          <p:cNvSpPr>
            <a:spLocks noChangeArrowheads="1"/>
          </p:cNvSpPr>
          <p:nvPr/>
        </p:nvSpPr>
        <p:spPr bwMode="auto">
          <a:xfrm rot="-5400000">
            <a:off x="6451601" y="3924300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Otto Toeplitz (1881–1940)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3/13</a:t>
            </a:r>
          </a:p>
        </p:txBody>
      </p:sp>
      <p:sp>
        <p:nvSpPr>
          <p:cNvPr id="29708" name="TextBox 1"/>
          <p:cNvSpPr txBox="1">
            <a:spLocks noChangeArrowheads="1"/>
          </p:cNvSpPr>
          <p:nvPr/>
        </p:nvSpPr>
        <p:spPr bwMode="auto">
          <a:xfrm>
            <a:off x="2124075" y="2384425"/>
            <a:ext cx="423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K=0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5292725" y="2390775"/>
            <a:ext cx="422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K=0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4/13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Convolution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533400" y="2514600"/>
          <a:ext cx="51054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Equation" r:id="rId3" imgW="2527300" imgH="1371600" progId="Equation.3">
                  <p:embed/>
                </p:oleObj>
              </mc:Choice>
              <mc:Fallback>
                <p:oleObj name="Equation" r:id="rId3" imgW="25273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5105400" cy="2768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3724275" y="1752600"/>
            <a:ext cx="5168900" cy="1539875"/>
            <a:chOff x="2298" y="768"/>
            <a:chExt cx="3256" cy="970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3855" y="768"/>
              <a:ext cx="816" cy="6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631" name="Line 7"/>
            <p:cNvSpPr>
              <a:spLocks noChangeShapeType="1"/>
            </p:cNvSpPr>
            <p:nvPr/>
          </p:nvSpPr>
          <p:spPr bwMode="auto">
            <a:xfrm>
              <a:off x="3425" y="1105"/>
              <a:ext cx="43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632" name="Line 8"/>
            <p:cNvSpPr>
              <a:spLocks noChangeShapeType="1"/>
            </p:cNvSpPr>
            <p:nvPr/>
          </p:nvSpPr>
          <p:spPr bwMode="auto">
            <a:xfrm>
              <a:off x="4673" y="1105"/>
              <a:ext cx="43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2298" y="768"/>
              <a:ext cx="1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u[0],u[1],u[2],u[3]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54634" name="Text Box 10"/>
            <p:cNvSpPr txBox="1">
              <a:spLocks noChangeArrowheads="1"/>
            </p:cNvSpPr>
            <p:nvPr/>
          </p:nvSpPr>
          <p:spPr bwMode="auto">
            <a:xfrm>
              <a:off x="4704" y="768"/>
              <a:ext cx="8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y[0],y[1],...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3600" y="1488"/>
              <a:ext cx="14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h[0],h[1],h[2],0,0,...</a:t>
              </a:r>
            </a:p>
          </p:txBody>
        </p:sp>
      </p:grp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1763713" y="3897313"/>
            <a:ext cx="2971800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4953000" y="3040063"/>
            <a:ext cx="533400" cy="1828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684213" y="3897313"/>
            <a:ext cx="609600" cy="457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0728" name="Object 15"/>
          <p:cNvGraphicFramePr>
            <a:graphicFrameLocks noChangeAspect="1"/>
          </p:cNvGraphicFramePr>
          <p:nvPr/>
        </p:nvGraphicFramePr>
        <p:xfrm>
          <a:off x="503238" y="5373688"/>
          <a:ext cx="514826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5" imgW="2082800" imgH="419100" progId="Equation.3">
                  <p:embed/>
                </p:oleObj>
              </mc:Choice>
              <mc:Fallback>
                <p:oleObj name="Equation" r:id="rId5" imgW="2082800" imgH="419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5373688"/>
                        <a:ext cx="5148262" cy="8651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5795963" y="5373688"/>
            <a:ext cx="30607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CCFF33"/>
                </a:solidFill>
                <a:cs typeface="+mn-cs"/>
              </a:rPr>
              <a:t>= `convolution sum</a:t>
            </a:r>
            <a:r>
              <a:rPr lang="ja-JP" altLang="en-US" b="0" dirty="0">
                <a:solidFill>
                  <a:srgbClr val="CCFF33"/>
                </a:solidFill>
                <a:latin typeface="Arial"/>
                <a:cs typeface="+mn-cs"/>
              </a:rPr>
              <a:t>‘</a:t>
            </a:r>
            <a:endParaRPr lang="en-GB" altLang="ja-JP" b="0" dirty="0">
              <a:solidFill>
                <a:srgbClr val="CCFF33"/>
              </a:solidFill>
              <a:latin typeface="Arial"/>
              <a:cs typeface="+mn-cs"/>
            </a:endParaRPr>
          </a:p>
          <a:p>
            <a:pPr>
              <a:defRPr/>
            </a:pPr>
            <a:r>
              <a:rPr lang="en-GB" sz="1000" b="0" dirty="0">
                <a:solidFill>
                  <a:srgbClr val="CCFF33"/>
                </a:solidFill>
                <a:latin typeface="Arial"/>
                <a:cs typeface="+mn-cs"/>
              </a:rPr>
              <a:t>(=more convenient than </a:t>
            </a:r>
            <a:r>
              <a:rPr lang="en-GB" sz="1000" b="0" dirty="0" err="1">
                <a:solidFill>
                  <a:srgbClr val="CCFF33"/>
                </a:solidFill>
                <a:latin typeface="Arial"/>
                <a:cs typeface="+mn-cs"/>
              </a:rPr>
              <a:t>Toeplitz</a:t>
            </a:r>
            <a:r>
              <a:rPr lang="en-GB" sz="1000" b="0" dirty="0">
                <a:solidFill>
                  <a:srgbClr val="CCFF33"/>
                </a:solidFill>
                <a:latin typeface="Arial"/>
                <a:cs typeface="+mn-cs"/>
              </a:rPr>
              <a:t> matrix notation when considering (infinitely) long input and impulse response sequences</a:t>
            </a:r>
            <a:endParaRPr lang="en-GB" sz="1000" b="0" dirty="0">
              <a:solidFill>
                <a:srgbClr val="CCFF33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5/13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6613"/>
            <a:ext cx="8558213" cy="54879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Z-Transform </a:t>
            </a:r>
            <a:r>
              <a:rPr lang="en-US" sz="2000" b="0" dirty="0" smtClean="0">
                <a:cs typeface="+mn-cs"/>
              </a:rPr>
              <a:t>of </a:t>
            </a:r>
            <a:r>
              <a:rPr lang="en-US" sz="2000" b="0" u="sng" dirty="0" smtClean="0">
                <a:cs typeface="+mn-cs"/>
              </a:rPr>
              <a:t>system</a:t>
            </a:r>
            <a:r>
              <a:rPr lang="en-US" sz="2000" b="0" dirty="0" smtClean="0">
                <a:cs typeface="+mn-cs"/>
              </a:rPr>
              <a:t> h[k] and </a:t>
            </a:r>
            <a:r>
              <a:rPr lang="en-US" sz="2000" b="0" u="sng" dirty="0" smtClean="0">
                <a:cs typeface="+mn-cs"/>
              </a:rPr>
              <a:t>si</a:t>
            </a:r>
            <a:r>
              <a:rPr lang="en-US" sz="2000" b="0" dirty="0" smtClean="0">
                <a:cs typeface="+mn-cs"/>
              </a:rPr>
              <a:t>g</a:t>
            </a:r>
            <a:r>
              <a:rPr lang="en-US" sz="2000" b="0" u="sng" dirty="0" smtClean="0">
                <a:cs typeface="+mn-cs"/>
              </a:rPr>
              <a:t>nals</a:t>
            </a:r>
            <a:r>
              <a:rPr lang="en-US" sz="2000" b="0" dirty="0" smtClean="0">
                <a:cs typeface="+mn-cs"/>
              </a:rPr>
              <a:t> u[k],y[k]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Definition: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Input/output relation: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381000" y="2781300"/>
          <a:ext cx="86106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3" imgW="6134100" imgH="1892300" progId="Equation.3">
                  <p:embed/>
                </p:oleObj>
              </mc:Choice>
              <mc:Fallback>
                <p:oleObj name="Equation" r:id="rId3" imgW="6134100" imgH="1892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81300"/>
                        <a:ext cx="8610600" cy="2432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1"/>
          <p:cNvGrpSpPr>
            <a:grpSpLocks/>
          </p:cNvGrpSpPr>
          <p:nvPr/>
        </p:nvGrpSpPr>
        <p:grpSpPr bwMode="auto">
          <a:xfrm>
            <a:off x="2447925" y="1592263"/>
            <a:ext cx="6480175" cy="720725"/>
            <a:chOff x="1597917" y="1752600"/>
            <a:chExt cx="7294563" cy="911226"/>
          </a:xfrm>
        </p:grpSpPr>
        <p:graphicFrame>
          <p:nvGraphicFramePr>
            <p:cNvPr id="31751" name="Object 4"/>
            <p:cNvGraphicFramePr>
              <a:graphicFrameLocks noChangeAspect="1"/>
            </p:cNvGraphicFramePr>
            <p:nvPr/>
          </p:nvGraphicFramePr>
          <p:xfrm>
            <a:off x="1597917" y="1752600"/>
            <a:ext cx="2411413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7" name="Equation" r:id="rId5" imgW="1104900" imgH="419100" progId="Equation.3">
                    <p:embed/>
                  </p:oleObj>
                </mc:Choice>
                <mc:Fallback>
                  <p:oleObj name="Equation" r:id="rId5" imgW="1104900" imgH="419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7917" y="1752600"/>
                          <a:ext cx="2411413" cy="9112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2" name="Object 6"/>
            <p:cNvGraphicFramePr>
              <a:graphicFrameLocks noChangeAspect="1"/>
            </p:cNvGraphicFramePr>
            <p:nvPr/>
          </p:nvGraphicFramePr>
          <p:xfrm>
            <a:off x="6563617" y="1752600"/>
            <a:ext cx="2328863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8" name="Equation" r:id="rId7" imgW="1066800" imgH="419100" progId="Equation.3">
                    <p:embed/>
                  </p:oleObj>
                </mc:Choice>
                <mc:Fallback>
                  <p:oleObj name="Equation" r:id="rId7" imgW="1066800" imgH="4191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3617" y="1752600"/>
                          <a:ext cx="2328863" cy="9112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7"/>
            <p:cNvGraphicFramePr>
              <a:graphicFrameLocks noChangeAspect="1"/>
            </p:cNvGraphicFramePr>
            <p:nvPr/>
          </p:nvGraphicFramePr>
          <p:xfrm>
            <a:off x="4114105" y="1752601"/>
            <a:ext cx="2354262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9" name="Equation" r:id="rId9" imgW="1079500" imgH="419100" progId="Equation.3">
                    <p:embed/>
                  </p:oleObj>
                </mc:Choice>
                <mc:Fallback>
                  <p:oleObj name="Equation" r:id="rId9" imgW="1079500" imgH="4191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105" y="1752601"/>
                          <a:ext cx="2354262" cy="9112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539750" y="5408613"/>
          <a:ext cx="39624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11" imgW="1320227" imgH="203112" progId="Equation.3">
                  <p:embed/>
                </p:oleObj>
              </mc:Choice>
              <mc:Fallback>
                <p:oleObj name="Equation" r:id="rId11" imgW="1320227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08613"/>
                        <a:ext cx="3962400" cy="604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4594225" y="5486400"/>
            <a:ext cx="3897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H(z) is </a:t>
            </a:r>
            <a:r>
              <a:rPr lang="en-US" dirty="0">
                <a:solidFill>
                  <a:srgbClr val="CCFF33"/>
                </a:solidFill>
                <a:cs typeface="+mn-cs"/>
              </a:rPr>
              <a:t>`transfer function</a:t>
            </a:r>
            <a:r>
              <a:rPr lang="ja-JP" altLang="en-US" dirty="0">
                <a:solidFill>
                  <a:srgbClr val="CCFF33"/>
                </a:solidFill>
                <a:latin typeface="Arial"/>
                <a:cs typeface="+mn-cs"/>
              </a:rPr>
              <a:t>’</a:t>
            </a:r>
            <a:endParaRPr lang="en-GB" dirty="0">
              <a:solidFill>
                <a:srgbClr val="CCFF33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6/13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Z-Transform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asy input-output relation: 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M</a:t>
            </a:r>
            <a:r>
              <a:rPr lang="en-US" sz="2400" b="0" dirty="0" smtClean="0">
                <a:cs typeface="+mn-cs"/>
              </a:rPr>
              <a:t>ay be viewed as `shorthand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notation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r>
              <a:rPr lang="en-US" sz="2400" b="0" dirty="0" smtClean="0">
                <a:cs typeface="+mn-cs"/>
              </a:rPr>
              <a:t>(for convolution operation/</a:t>
            </a:r>
            <a:r>
              <a:rPr lang="en-US" sz="2400" b="0" dirty="0" err="1" smtClean="0">
                <a:cs typeface="+mn-cs"/>
              </a:rPr>
              <a:t>Toeplitz</a:t>
            </a:r>
            <a:r>
              <a:rPr lang="en-US" sz="2400" b="0" dirty="0" smtClean="0">
                <a:cs typeface="+mn-cs"/>
              </a:rPr>
              <a:t>-vector product)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tability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=</a:t>
            </a:r>
            <a:r>
              <a:rPr lang="en-US" sz="2400" b="0" dirty="0" smtClean="0">
                <a:cs typeface="+mn-cs"/>
              </a:rPr>
              <a:t>bounded input u[k] leads to bounded output y[k]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--</a:t>
            </a:r>
            <a:r>
              <a:rPr lang="en-US" sz="2400" b="0" dirty="0" err="1" smtClean="0">
                <a:cs typeface="+mn-cs"/>
              </a:rPr>
              <a:t>iff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--</a:t>
            </a:r>
            <a:r>
              <a:rPr lang="en-US" sz="2400" b="0" dirty="0" err="1" smtClean="0">
                <a:cs typeface="+mn-cs"/>
              </a:rPr>
              <a:t>iff</a:t>
            </a:r>
            <a:r>
              <a:rPr lang="en-US" sz="2400" b="0" dirty="0" smtClean="0">
                <a:cs typeface="+mn-cs"/>
              </a:rPr>
              <a:t> all the poles of H(z) lie inside the unit circle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(now z=complex variable)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(for causal, rational systems, see below)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4679950" y="1341438"/>
          <a:ext cx="33528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3" imgW="1117115" imgH="203112" progId="Equation.3">
                  <p:embed/>
                </p:oleObj>
              </mc:Choice>
              <mc:Fallback>
                <p:oleObj name="Equation" r:id="rId3" imgW="111711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1341438"/>
                        <a:ext cx="3352800" cy="604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1655763" y="4041775"/>
          <a:ext cx="20669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5" imgW="787058" imgH="342751" progId="Equation.3">
                  <p:embed/>
                </p:oleObj>
              </mc:Choice>
              <mc:Fallback>
                <p:oleObj name="Equation" r:id="rId5" imgW="787058" imgH="34275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041775"/>
                        <a:ext cx="2066925" cy="912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7/13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u="sng" dirty="0" smtClean="0">
                <a:cs typeface="+mn-cs"/>
              </a:rPr>
              <a:t>Example-1</a:t>
            </a:r>
            <a:r>
              <a:rPr lang="en-US" dirty="0" smtClean="0">
                <a:cs typeface="+mn-cs"/>
              </a:rPr>
              <a:t> : `Delay operator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Impulse response is  …,0,0, 0 ,1,0,0,0,…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Transfer function is</a:t>
            </a:r>
            <a:r>
              <a:rPr lang="en-US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Pole at z=0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u="sng" dirty="0" smtClean="0">
                <a:cs typeface="+mn-cs"/>
              </a:rPr>
              <a:t>Example-2</a:t>
            </a:r>
            <a:r>
              <a:rPr lang="en-US" dirty="0" smtClean="0">
                <a:cs typeface="+mn-cs"/>
              </a:rPr>
              <a:t> : Delay + feedback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Impulse response is  …,0,0, 0 ,1,a,a^2,a^3…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Transfer function is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Pole at z=a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2987675" y="2241550"/>
          <a:ext cx="15954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3" imgW="889000" imgH="406400" progId="Equation.3">
                  <p:embed/>
                </p:oleObj>
              </mc:Choice>
              <mc:Fallback>
                <p:oleObj name="Equation" r:id="rId3" imgW="8890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241550"/>
                        <a:ext cx="1595438" cy="7318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6" name="Group 5"/>
          <p:cNvGrpSpPr>
            <a:grpSpLocks/>
          </p:cNvGrpSpPr>
          <p:nvPr/>
        </p:nvGrpSpPr>
        <p:grpSpPr bwMode="auto">
          <a:xfrm>
            <a:off x="6096000" y="1219200"/>
            <a:ext cx="2824163" cy="914400"/>
            <a:chOff x="1963" y="1200"/>
            <a:chExt cx="1779" cy="576"/>
          </a:xfrm>
        </p:grpSpPr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1963" y="1200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33822" name="Group 7"/>
            <p:cNvGrpSpPr>
              <a:grpSpLocks/>
            </p:cNvGrpSpPr>
            <p:nvPr/>
          </p:nvGrpSpPr>
          <p:grpSpPr bwMode="auto">
            <a:xfrm>
              <a:off x="2400" y="1488"/>
              <a:ext cx="288" cy="288"/>
              <a:chOff x="1008" y="2092"/>
              <a:chExt cx="288" cy="288"/>
            </a:xfrm>
          </p:grpSpPr>
          <p:sp>
            <p:nvSpPr>
              <p:cNvPr id="157704" name="Rectangle 8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3827" name="Object 9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72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7706" name="Line 10"/>
            <p:cNvSpPr>
              <a:spLocks noChangeShapeType="1"/>
            </p:cNvSpPr>
            <p:nvPr/>
          </p:nvSpPr>
          <p:spPr bwMode="auto">
            <a:xfrm>
              <a:off x="2688" y="1632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07" name="Line 11"/>
            <p:cNvSpPr>
              <a:spLocks noChangeShapeType="1"/>
            </p:cNvSpPr>
            <p:nvPr/>
          </p:nvSpPr>
          <p:spPr bwMode="auto">
            <a:xfrm>
              <a:off x="2016" y="1632"/>
              <a:ext cx="37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08" name="Text Box 12"/>
            <p:cNvSpPr txBox="1">
              <a:spLocks noChangeArrowheads="1"/>
            </p:cNvSpPr>
            <p:nvPr/>
          </p:nvSpPr>
          <p:spPr bwMode="auto">
            <a:xfrm>
              <a:off x="2736" y="1200"/>
              <a:ext cx="10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y[k]=u[k-1]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3887788" y="1747838"/>
            <a:ext cx="215900" cy="4572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798" name="Group 14"/>
          <p:cNvGrpSpPr>
            <a:grpSpLocks/>
          </p:cNvGrpSpPr>
          <p:nvPr/>
        </p:nvGrpSpPr>
        <p:grpSpPr bwMode="auto">
          <a:xfrm>
            <a:off x="6372225" y="2935288"/>
            <a:ext cx="2439988" cy="2093912"/>
            <a:chOff x="3870" y="1849"/>
            <a:chExt cx="1537" cy="1319"/>
          </a:xfrm>
        </p:grpSpPr>
        <p:sp>
          <p:nvSpPr>
            <p:cNvPr id="157711" name="Line 15"/>
            <p:cNvSpPr>
              <a:spLocks noChangeShapeType="1"/>
            </p:cNvSpPr>
            <p:nvPr/>
          </p:nvSpPr>
          <p:spPr bwMode="auto">
            <a:xfrm>
              <a:off x="4992" y="2400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12" name="Oval 16"/>
            <p:cNvSpPr>
              <a:spLocks noChangeArrowheads="1"/>
            </p:cNvSpPr>
            <p:nvPr/>
          </p:nvSpPr>
          <p:spPr bwMode="auto">
            <a:xfrm>
              <a:off x="4848" y="2880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13" name="Text Box 17"/>
            <p:cNvSpPr txBox="1">
              <a:spLocks noChangeArrowheads="1"/>
            </p:cNvSpPr>
            <p:nvPr/>
          </p:nvSpPr>
          <p:spPr bwMode="auto">
            <a:xfrm>
              <a:off x="4882" y="28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x</a:t>
              </a:r>
            </a:p>
          </p:txBody>
        </p:sp>
        <p:sp>
          <p:nvSpPr>
            <p:cNvPr id="157714" name="Line 18"/>
            <p:cNvSpPr>
              <a:spLocks noChangeShapeType="1"/>
            </p:cNvSpPr>
            <p:nvPr/>
          </p:nvSpPr>
          <p:spPr bwMode="auto">
            <a:xfrm>
              <a:off x="3984" y="240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15" name="Line 19"/>
            <p:cNvSpPr>
              <a:spLocks noChangeShapeType="1"/>
            </p:cNvSpPr>
            <p:nvPr/>
          </p:nvSpPr>
          <p:spPr bwMode="auto">
            <a:xfrm>
              <a:off x="4272" y="2544"/>
              <a:ext cx="0" cy="48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16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88" cy="288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17" name="Text Box 21"/>
            <p:cNvSpPr txBox="1">
              <a:spLocks noChangeArrowheads="1"/>
            </p:cNvSpPr>
            <p:nvPr/>
          </p:nvSpPr>
          <p:spPr bwMode="auto">
            <a:xfrm>
              <a:off x="4147" y="225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57718" name="Line 22"/>
            <p:cNvSpPr>
              <a:spLocks noChangeShapeType="1"/>
            </p:cNvSpPr>
            <p:nvPr/>
          </p:nvSpPr>
          <p:spPr bwMode="auto">
            <a:xfrm flipH="1">
              <a:off x="4272" y="3024"/>
              <a:ext cx="57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19" name="Text Box 23"/>
            <p:cNvSpPr txBox="1">
              <a:spLocks noChangeArrowheads="1"/>
            </p:cNvSpPr>
            <p:nvPr/>
          </p:nvSpPr>
          <p:spPr bwMode="auto">
            <a:xfrm>
              <a:off x="5184" y="273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57720" name="Text Box 24"/>
            <p:cNvSpPr txBox="1">
              <a:spLocks noChangeArrowheads="1"/>
            </p:cNvSpPr>
            <p:nvPr/>
          </p:nvSpPr>
          <p:spPr bwMode="auto">
            <a:xfrm>
              <a:off x="3870" y="1849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33814" name="Group 25"/>
            <p:cNvGrpSpPr>
              <a:grpSpLocks/>
            </p:cNvGrpSpPr>
            <p:nvPr/>
          </p:nvGrpSpPr>
          <p:grpSpPr bwMode="auto">
            <a:xfrm>
              <a:off x="4565" y="2256"/>
              <a:ext cx="288" cy="288"/>
              <a:chOff x="1008" y="2092"/>
              <a:chExt cx="288" cy="288"/>
            </a:xfrm>
          </p:grpSpPr>
          <p:sp>
            <p:nvSpPr>
              <p:cNvPr id="157722" name="Rectangle 26"/>
              <p:cNvSpPr>
                <a:spLocks noChangeArrowheads="1"/>
              </p:cNvSpPr>
              <p:nvPr/>
            </p:nvSpPr>
            <p:spPr bwMode="auto">
              <a:xfrm>
                <a:off x="1008" y="2092"/>
                <a:ext cx="288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3820" name="Object 27"/>
              <p:cNvGraphicFramePr>
                <a:graphicFrameLocks noChangeAspect="1"/>
              </p:cNvGraphicFramePr>
              <p:nvPr/>
            </p:nvGraphicFramePr>
            <p:xfrm>
              <a:off x="1056" y="2112"/>
              <a:ext cx="208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73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2112"/>
                            <a:ext cx="208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7724" name="Line 28"/>
            <p:cNvSpPr>
              <a:spLocks noChangeShapeType="1"/>
            </p:cNvSpPr>
            <p:nvPr/>
          </p:nvSpPr>
          <p:spPr bwMode="auto">
            <a:xfrm>
              <a:off x="4853" y="2400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25" name="Line 29"/>
            <p:cNvSpPr>
              <a:spLocks noChangeShapeType="1"/>
            </p:cNvSpPr>
            <p:nvPr/>
          </p:nvSpPr>
          <p:spPr bwMode="auto">
            <a:xfrm>
              <a:off x="4416" y="2400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726" name="Text Box 30"/>
            <p:cNvSpPr txBox="1">
              <a:spLocks noChangeArrowheads="1"/>
            </p:cNvSpPr>
            <p:nvPr/>
          </p:nvSpPr>
          <p:spPr bwMode="auto">
            <a:xfrm>
              <a:off x="4992" y="1968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57727" name="Line 31"/>
            <p:cNvSpPr>
              <a:spLocks noChangeShapeType="1"/>
            </p:cNvSpPr>
            <p:nvPr/>
          </p:nvSpPr>
          <p:spPr bwMode="auto">
            <a:xfrm>
              <a:off x="5136" y="302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7728" name="Rectangle 32"/>
          <p:cNvSpPr>
            <a:spLocks noChangeArrowheads="1"/>
          </p:cNvSpPr>
          <p:nvPr/>
        </p:nvSpPr>
        <p:spPr bwMode="auto">
          <a:xfrm>
            <a:off x="3887788" y="3752850"/>
            <a:ext cx="215900" cy="45720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33"/>
          <p:cNvGraphicFramePr>
            <a:graphicFrameLocks noChangeAspect="1"/>
          </p:cNvGraphicFramePr>
          <p:nvPr/>
        </p:nvGraphicFramePr>
        <p:xfrm>
          <a:off x="2987675" y="4437063"/>
          <a:ext cx="34210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Equation" r:id="rId8" imgW="2362200" imgH="914400" progId="Equation.3">
                  <p:embed/>
                </p:oleObj>
              </mc:Choice>
              <mc:Fallback>
                <p:oleObj name="Equation" r:id="rId8" imgW="2362200" imgH="914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437063"/>
                        <a:ext cx="3421063" cy="1447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5405438" y="5229225"/>
            <a:ext cx="36671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b="0"/>
              <a:t>=simple rational  function</a:t>
            </a:r>
          </a:p>
          <a:p>
            <a:pPr algn="r"/>
            <a:r>
              <a:rPr lang="en-US" sz="1800" b="0"/>
              <a:t>          </a:t>
            </a:r>
            <a:r>
              <a:rPr lang="en-US" sz="1400" b="0"/>
              <a:t>realized with a delay element, </a:t>
            </a:r>
          </a:p>
          <a:p>
            <a:pPr algn="r"/>
            <a:r>
              <a:rPr lang="en-US" sz="1400" b="0"/>
              <a:t>a multiplier and an adder</a:t>
            </a:r>
          </a:p>
        </p:txBody>
      </p:sp>
      <p:sp>
        <p:nvSpPr>
          <p:cNvPr id="33802" name="TextBox 34"/>
          <p:cNvSpPr txBox="1">
            <a:spLocks noChangeArrowheads="1"/>
          </p:cNvSpPr>
          <p:nvPr/>
        </p:nvSpPr>
        <p:spPr bwMode="auto">
          <a:xfrm>
            <a:off x="3779838" y="3536950"/>
            <a:ext cx="42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K=0</a:t>
            </a:r>
          </a:p>
        </p:txBody>
      </p:sp>
      <p:sp>
        <p:nvSpPr>
          <p:cNvPr id="33803" name="TextBox 35"/>
          <p:cNvSpPr txBox="1">
            <a:spLocks noChangeArrowheads="1"/>
          </p:cNvSpPr>
          <p:nvPr/>
        </p:nvSpPr>
        <p:spPr bwMode="auto">
          <a:xfrm>
            <a:off x="3779838" y="1527175"/>
            <a:ext cx="42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K=0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Chapter-2 : Signals &amp; Systems Review</a:t>
            </a: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19188"/>
            <a:ext cx="8839200" cy="5334000"/>
          </a:xfrm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r>
              <a:rPr lang="en-US" dirty="0" smtClean="0">
                <a:cs typeface="+mn-cs"/>
              </a:rPr>
              <a:t>Discrete-Time/Digital Signals </a:t>
            </a:r>
            <a:r>
              <a:rPr lang="en-US" sz="1600" b="0" dirty="0" smtClean="0">
                <a:cs typeface="+mn-cs"/>
              </a:rPr>
              <a:t>(10 slides)</a:t>
            </a:r>
            <a:r>
              <a:rPr lang="en-US" dirty="0" smtClean="0">
                <a:cs typeface="+mn-cs"/>
              </a:rPr>
              <a:t>  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ampling, quantization, reconstruction</a:t>
            </a: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spcBef>
                <a:spcPts val="1872"/>
              </a:spcBef>
              <a:defRPr/>
            </a:pPr>
            <a:r>
              <a:rPr lang="en-US" dirty="0" smtClean="0">
                <a:cs typeface="+mn-cs"/>
              </a:rPr>
              <a:t>Discrete-Time Systems </a:t>
            </a:r>
            <a:r>
              <a:rPr lang="en-US" sz="1600" b="0" dirty="0" smtClean="0">
                <a:cs typeface="+mn-cs"/>
              </a:rPr>
              <a:t>(13 slides)</a:t>
            </a:r>
            <a:r>
              <a:rPr lang="en-US" dirty="0" smtClean="0">
                <a:cs typeface="+mn-cs"/>
              </a:rPr>
              <a:t>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dirty="0" smtClean="0"/>
              <a:t>LTI, impulse response, convolution, z-transform, frequency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dirty="0" smtClean="0"/>
              <a:t>response, frequency spectrum, IIR/FIR </a:t>
            </a:r>
          </a:p>
          <a:p>
            <a:pPr>
              <a:lnSpc>
                <a:spcPct val="95000"/>
              </a:lnSpc>
              <a:spcBef>
                <a:spcPts val="1872"/>
              </a:spcBef>
              <a:defRPr/>
            </a:pPr>
            <a:r>
              <a:rPr lang="en-US" dirty="0" smtClean="0"/>
              <a:t>Discrete </a:t>
            </a:r>
            <a:r>
              <a:rPr lang="en-US" dirty="0"/>
              <a:t>Fourier </a:t>
            </a:r>
            <a:r>
              <a:rPr lang="en-US" dirty="0" smtClean="0"/>
              <a:t>Transform </a:t>
            </a:r>
            <a:r>
              <a:rPr lang="en-US" sz="1600" b="0" dirty="0" smtClean="0"/>
              <a:t>(4 slides)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dirty="0"/>
              <a:t>DFT-IDFT, </a:t>
            </a:r>
            <a:r>
              <a:rPr lang="en-US" dirty="0" smtClean="0"/>
              <a:t>FFT</a:t>
            </a:r>
          </a:p>
          <a:p>
            <a:pPr>
              <a:lnSpc>
                <a:spcPct val="95000"/>
              </a:lnSpc>
              <a:spcBef>
                <a:spcPts val="1872"/>
              </a:spcBef>
              <a:defRPr/>
            </a:pPr>
            <a:r>
              <a:rPr lang="en-US" dirty="0" smtClean="0"/>
              <a:t>Multi-Rate Systems </a:t>
            </a:r>
            <a:r>
              <a:rPr lang="en-US" sz="1800" b="0" dirty="0" smtClean="0"/>
              <a:t>(11 slides)</a:t>
            </a:r>
            <a:r>
              <a:rPr lang="en-US" b="0" dirty="0" smtClean="0"/>
              <a:t> </a:t>
            </a:r>
          </a:p>
          <a:p>
            <a:pPr>
              <a:lnSpc>
                <a:spcPct val="95000"/>
              </a:lnSpc>
              <a:spcBef>
                <a:spcPts val="1872"/>
              </a:spcBef>
              <a:defRPr/>
            </a:pPr>
            <a:endParaRPr lang="en-US" b="0" dirty="0"/>
          </a:p>
          <a:p>
            <a:pPr lvl="1">
              <a:lnSpc>
                <a:spcPct val="95000"/>
              </a:lnSpc>
              <a:buFontTx/>
              <a:buNone/>
              <a:defRPr/>
            </a:pPr>
            <a:endParaRPr lang="en-US" dirty="0"/>
          </a:p>
        </p:txBody>
      </p:sp>
      <p:pic>
        <p:nvPicPr>
          <p:cNvPr id="5123" name="Picture 1" descr="introduction-thai-food.jpg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52513"/>
            <a:ext cx="34496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8/13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868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Will consider only </a:t>
            </a:r>
            <a:r>
              <a:rPr lang="en-US" u="sng" dirty="0" smtClean="0">
                <a:cs typeface="+mn-cs"/>
              </a:rPr>
              <a:t>rational </a:t>
            </a:r>
            <a:r>
              <a:rPr lang="en-US" dirty="0" smtClean="0">
                <a:cs typeface="+mn-cs"/>
              </a:rPr>
              <a:t> transfer functions: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 smtClean="0">
                <a:cs typeface="+mn-cs"/>
              </a:rPr>
              <a:t>L poles (zeros of A(z)) , L zeros (zeros of B(z))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C</a:t>
            </a:r>
            <a:r>
              <a:rPr lang="en-US" sz="2000" b="0" dirty="0" smtClean="0">
                <a:cs typeface="+mn-cs"/>
              </a:rPr>
              <a:t>orresponds to </a:t>
            </a:r>
            <a:r>
              <a:rPr lang="en-US" sz="2000" u="sng" dirty="0" smtClean="0">
                <a:cs typeface="+mn-cs"/>
              </a:rPr>
              <a:t>difference e</a:t>
            </a:r>
            <a:r>
              <a:rPr lang="en-US" sz="2000" dirty="0" smtClean="0">
                <a:cs typeface="+mn-cs"/>
              </a:rPr>
              <a:t>q</a:t>
            </a:r>
            <a:r>
              <a:rPr lang="en-US" sz="2000" u="sng" dirty="0" smtClean="0">
                <a:cs typeface="+mn-cs"/>
              </a:rPr>
              <a:t>uation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 smtClean="0">
                <a:cs typeface="+mn-cs"/>
              </a:rPr>
              <a:t>Hence rational H(z) can be realized with finite number of delay elements, multipliers and adders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/>
              <a:t>In general, </a:t>
            </a:r>
            <a:r>
              <a:rPr lang="en-US" sz="2000" b="0" dirty="0" smtClean="0"/>
              <a:t>this is a `</a:t>
            </a:r>
            <a:r>
              <a:rPr lang="en-US" sz="2000" b="0" dirty="0"/>
              <a:t>infinitely long impulse response</a:t>
            </a:r>
            <a:r>
              <a:rPr lang="ja-JP" altLang="en-US" sz="2000" b="0" dirty="0"/>
              <a:t>’</a:t>
            </a:r>
            <a:r>
              <a:rPr lang="en-US" sz="2000" b="0" dirty="0"/>
              <a:t> </a:t>
            </a:r>
            <a:r>
              <a:rPr lang="en-US" sz="2400" b="0" dirty="0"/>
              <a:t>(`</a:t>
            </a:r>
            <a:r>
              <a:rPr lang="en-US" sz="2400" u="sng" dirty="0"/>
              <a:t>IIR</a:t>
            </a:r>
            <a:r>
              <a:rPr lang="ja-JP" altLang="en-US" sz="2400" b="0" dirty="0"/>
              <a:t>’</a:t>
            </a:r>
            <a:r>
              <a:rPr lang="en-US" sz="2400" b="0" dirty="0"/>
              <a:t>)</a:t>
            </a:r>
            <a:r>
              <a:rPr lang="en-US" sz="2000" b="0" dirty="0"/>
              <a:t> </a:t>
            </a:r>
            <a:r>
              <a:rPr lang="en-US" sz="2000" b="0" dirty="0" smtClean="0"/>
              <a:t>system  </a:t>
            </a:r>
            <a:r>
              <a:rPr lang="en-US" sz="2000" b="0" dirty="0"/>
              <a:t>(as in example-2</a:t>
            </a:r>
            <a:r>
              <a:rPr lang="en-US" sz="2000" b="0" dirty="0" smtClean="0"/>
              <a:t>)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539750" y="1736725"/>
          <a:ext cx="7350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3" imgW="3543300" imgH="444500" progId="Equation.3">
                  <p:embed/>
                </p:oleObj>
              </mc:Choice>
              <mc:Fallback>
                <p:oleObj name="Equation" r:id="rId3" imgW="35433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36725"/>
                        <a:ext cx="7350125" cy="7413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539750" y="3789363"/>
          <a:ext cx="82978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5" imgW="4254500" imgH="215900" progId="Equation.3">
                  <p:embed/>
                </p:oleObj>
              </mc:Choice>
              <mc:Fallback>
                <p:oleObj name="Equation" r:id="rId5" imgW="42545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89363"/>
                        <a:ext cx="8297863" cy="4429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539750" y="3429000"/>
          <a:ext cx="40020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Equation" r:id="rId7" imgW="3048000" imgH="203200" progId="Equation.3">
                  <p:embed/>
                </p:oleObj>
              </mc:Choice>
              <mc:Fallback>
                <p:oleObj name="Equation" r:id="rId7" imgW="30480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9000"/>
                        <a:ext cx="4002088" cy="252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6696075" y="4905375"/>
            <a:ext cx="973138" cy="971550"/>
          </a:xfrm>
          <a:prstGeom prst="ellipse">
            <a:avLst/>
          </a:prstGeom>
          <a:solidFill>
            <a:srgbClr val="BDFF81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9/13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Special case is</a:t>
            </a: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L</a:t>
            </a:r>
            <a:r>
              <a:rPr lang="en-US" sz="2000" b="0" dirty="0" smtClean="0">
                <a:cs typeface="+mn-cs"/>
              </a:rPr>
              <a:t> poles at the origin z=0 (hence guaranteed stability) 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L</a:t>
            </a:r>
            <a:r>
              <a:rPr lang="en-US" sz="2000" b="0" dirty="0" smtClean="0">
                <a:cs typeface="+mn-cs"/>
              </a:rPr>
              <a:t> zeros (zeros of B(z))        = `all zero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filter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C</a:t>
            </a:r>
            <a:r>
              <a:rPr lang="en-US" sz="2000" b="0" dirty="0" smtClean="0">
                <a:cs typeface="+mn-cs"/>
              </a:rPr>
              <a:t>orresponds to </a:t>
            </a:r>
            <a:r>
              <a:rPr lang="en-US" sz="2000" u="sng" dirty="0" smtClean="0">
                <a:cs typeface="+mn-cs"/>
              </a:rPr>
              <a:t>difference e</a:t>
            </a:r>
            <a:r>
              <a:rPr lang="en-US" sz="2000" dirty="0" smtClean="0">
                <a:cs typeface="+mn-cs"/>
              </a:rPr>
              <a:t>q</a:t>
            </a:r>
            <a:r>
              <a:rPr lang="en-US" sz="2000" u="sng" dirty="0" smtClean="0">
                <a:cs typeface="+mn-cs"/>
              </a:rPr>
              <a:t>uation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=`moving average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(MA) filter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mpulse response h[k] is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                             </a:t>
            </a:r>
            <a:r>
              <a:rPr lang="en-US" sz="2000" b="0" dirty="0" smtClean="0">
                <a:cs typeface="+mn-cs"/>
              </a:rPr>
              <a:t>=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`finite impulse response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(`</a:t>
            </a:r>
            <a:r>
              <a:rPr lang="en-US" sz="2400" u="sng" dirty="0" smtClean="0">
                <a:cs typeface="+mn-cs"/>
              </a:rPr>
              <a:t>FIR</a:t>
            </a:r>
            <a:r>
              <a:rPr lang="ja-JP" altLang="en-US" sz="2400" u="sng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)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filter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684213" y="3897313"/>
          <a:ext cx="7753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3" imgW="3784600" imgH="215900" progId="Equation.3">
                  <p:embed/>
                </p:oleObj>
              </mc:Choice>
              <mc:Fallback>
                <p:oleObj name="Equation" r:id="rId3" imgW="37846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97313"/>
                        <a:ext cx="7753350" cy="390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622300" y="5192713"/>
          <a:ext cx="36433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5" imgW="1866900" imgH="215900" progId="Equation.3">
                  <p:embed/>
                </p:oleObj>
              </mc:Choice>
              <mc:Fallback>
                <p:oleObj name="Equation" r:id="rId5" imgW="18669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5192713"/>
                        <a:ext cx="3643313" cy="3968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869950" y="1662113"/>
          <a:ext cx="61880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7" imgW="2120900" imgH="406400" progId="Equation.3">
                  <p:embed/>
                </p:oleObj>
              </mc:Choice>
              <mc:Fallback>
                <p:oleObj name="Equation" r:id="rId7" imgW="21209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662113"/>
                        <a:ext cx="6188075" cy="974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1368425" y="5084763"/>
            <a:ext cx="304800" cy="649287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>
            <a:off x="6804025" y="5445125"/>
            <a:ext cx="973138" cy="971550"/>
          </a:xfrm>
          <a:prstGeom prst="ellipse">
            <a:avLst/>
          </a:prstGeom>
          <a:solidFill>
            <a:srgbClr val="BDFF81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H(z) &amp; frequency response:</a:t>
            </a:r>
          </a:p>
          <a:p>
            <a:pPr>
              <a:lnSpc>
                <a:spcPct val="95000"/>
              </a:lnSpc>
              <a:defRPr/>
            </a:pPr>
            <a:r>
              <a:rPr lang="en-US" sz="2400" b="0" dirty="0">
                <a:cs typeface="+mn-cs"/>
              </a:rPr>
              <a:t>G</a:t>
            </a:r>
            <a:r>
              <a:rPr lang="en-US" sz="2400" b="0" dirty="0" smtClean="0">
                <a:cs typeface="+mn-cs"/>
              </a:rPr>
              <a:t>iven a system H(z)</a:t>
            </a:r>
          </a:p>
          <a:p>
            <a:pPr>
              <a:lnSpc>
                <a:spcPct val="95000"/>
              </a:lnSpc>
              <a:defRPr/>
            </a:pPr>
            <a:r>
              <a:rPr lang="en-US" sz="2400" b="0" dirty="0">
                <a:cs typeface="+mn-cs"/>
              </a:rPr>
              <a:t>G</a:t>
            </a:r>
            <a:r>
              <a:rPr lang="en-US" sz="2400" b="0" dirty="0" smtClean="0">
                <a:cs typeface="+mn-cs"/>
              </a:rPr>
              <a:t>iven an input signal = complex exponential </a:t>
            </a:r>
          </a:p>
          <a:p>
            <a:pPr>
              <a:lnSpc>
                <a:spcPct val="95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r>
              <a:rPr lang="en-US" sz="2400" b="0" dirty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utput signal :</a:t>
            </a:r>
            <a:r>
              <a:rPr lang="en-US" sz="2400" dirty="0" smtClean="0">
                <a:cs typeface="+mn-cs"/>
              </a:rPr>
              <a:t>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=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`frequency response</a:t>
            </a:r>
            <a:r>
              <a:rPr lang="ja-JP" altLang="en-US" sz="2400" b="0" dirty="0" smtClean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endParaRPr lang="en-US" sz="2400" b="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= complex function of radial frequency </a:t>
            </a:r>
            <a:r>
              <a:rPr lang="el-GR" sz="2400" b="0" dirty="0" smtClean="0">
                <a:cs typeface="Arial" charset="0"/>
              </a:rPr>
              <a:t>ω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= H(z) evaluated on the unit circle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792163" y="2600325"/>
          <a:ext cx="36877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Equation" r:id="rId3" imgW="1676400" imgH="457200" progId="Equation.3">
                  <p:embed/>
                </p:oleObj>
              </mc:Choice>
              <mc:Fallback>
                <p:oleObj name="Equation" r:id="rId3" imgW="16764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600325"/>
                        <a:ext cx="3687762" cy="949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838200" y="4352925"/>
          <a:ext cx="68341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5" imgW="3378200" imgH="292100" progId="Equation.3">
                  <p:embed/>
                </p:oleObj>
              </mc:Choice>
              <mc:Fallback>
                <p:oleObj name="Equation" r:id="rId5" imgW="33782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52925"/>
                        <a:ext cx="6834188" cy="603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863600" y="5157788"/>
          <a:ext cx="20748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7" imgW="495085" imgH="228501" progId="Equation.3">
                  <p:embed/>
                </p:oleObj>
              </mc:Choice>
              <mc:Fallback>
                <p:oleObj name="Equation" r:id="rId7" imgW="49508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157788"/>
                        <a:ext cx="2074863" cy="9604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584325" y="4437063"/>
            <a:ext cx="4392613" cy="4683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10/13</a:t>
            </a:r>
            <a:endParaRPr lang="en-GB" sz="1800" dirty="0" smtClean="0">
              <a:cs typeface="+mj-cs"/>
            </a:endParaRPr>
          </a:p>
        </p:txBody>
      </p:sp>
      <p:grpSp>
        <p:nvGrpSpPr>
          <p:cNvPr id="36871" name="Group 1"/>
          <p:cNvGrpSpPr>
            <a:grpSpLocks/>
          </p:cNvGrpSpPr>
          <p:nvPr/>
        </p:nvGrpSpPr>
        <p:grpSpPr bwMode="auto">
          <a:xfrm>
            <a:off x="6480175" y="1665288"/>
            <a:ext cx="2300288" cy="2303462"/>
            <a:chOff x="7348538" y="981075"/>
            <a:chExt cx="1795462" cy="1835150"/>
          </a:xfrm>
        </p:grpSpPr>
        <p:sp>
          <p:nvSpPr>
            <p:cNvPr id="160790" name="Text Box 22"/>
            <p:cNvSpPr txBox="1">
              <a:spLocks noChangeArrowheads="1"/>
            </p:cNvSpPr>
            <p:nvPr/>
          </p:nvSpPr>
          <p:spPr bwMode="auto">
            <a:xfrm>
              <a:off x="8668184" y="1841104"/>
              <a:ext cx="475816" cy="366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en-US" sz="1800">
                  <a:solidFill>
                    <a:srgbClr val="CCFF33"/>
                  </a:solidFill>
                  <a:cs typeface="+mn-cs"/>
                </a:rPr>
                <a:t>Re</a:t>
              </a:r>
              <a:endParaRPr lang="en-GB" sz="1800">
                <a:solidFill>
                  <a:srgbClr val="CCFF33"/>
                </a:solidFill>
                <a:cs typeface="+mn-cs"/>
              </a:endParaRPr>
            </a:p>
          </p:txBody>
        </p:sp>
        <p:grpSp>
          <p:nvGrpSpPr>
            <p:cNvPr id="36874" name="Group 33"/>
            <p:cNvGrpSpPr>
              <a:grpSpLocks/>
            </p:cNvGrpSpPr>
            <p:nvPr/>
          </p:nvGrpSpPr>
          <p:grpSpPr bwMode="auto">
            <a:xfrm>
              <a:off x="7348538" y="981075"/>
              <a:ext cx="1795462" cy="1835150"/>
              <a:chOff x="4603" y="641"/>
              <a:chExt cx="1131" cy="1156"/>
            </a:xfrm>
          </p:grpSpPr>
          <p:sp>
            <p:nvSpPr>
              <p:cNvPr id="160777" name="Line 9"/>
              <p:cNvSpPr>
                <a:spLocks noChangeShapeType="1"/>
              </p:cNvSpPr>
              <p:nvPr/>
            </p:nvSpPr>
            <p:spPr bwMode="auto">
              <a:xfrm>
                <a:off x="4603" y="1355"/>
                <a:ext cx="97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778" name="Line 10"/>
              <p:cNvSpPr>
                <a:spLocks noChangeShapeType="1"/>
              </p:cNvSpPr>
              <p:nvPr/>
            </p:nvSpPr>
            <p:spPr bwMode="auto">
              <a:xfrm flipV="1">
                <a:off x="5033" y="792"/>
                <a:ext cx="0" cy="100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779" name="Oval 11"/>
              <p:cNvSpPr>
                <a:spLocks noChangeArrowheads="1"/>
              </p:cNvSpPr>
              <p:nvPr/>
            </p:nvSpPr>
            <p:spPr bwMode="auto">
              <a:xfrm>
                <a:off x="4721" y="1033"/>
                <a:ext cx="626" cy="644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780" name="Oval 12"/>
              <p:cNvSpPr>
                <a:spLocks noChangeArrowheads="1"/>
              </p:cNvSpPr>
              <p:nvPr/>
            </p:nvSpPr>
            <p:spPr bwMode="auto">
              <a:xfrm>
                <a:off x="5190" y="1073"/>
                <a:ext cx="78" cy="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781" name="Oval 13"/>
              <p:cNvSpPr>
                <a:spLocks noChangeArrowheads="1"/>
              </p:cNvSpPr>
              <p:nvPr/>
            </p:nvSpPr>
            <p:spPr bwMode="auto">
              <a:xfrm>
                <a:off x="4877" y="1033"/>
                <a:ext cx="78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782" name="Oval 14"/>
              <p:cNvSpPr>
                <a:spLocks noChangeArrowheads="1"/>
              </p:cNvSpPr>
              <p:nvPr/>
            </p:nvSpPr>
            <p:spPr bwMode="auto">
              <a:xfrm>
                <a:off x="5307" y="1315"/>
                <a:ext cx="78" cy="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784" name="Line 16"/>
              <p:cNvSpPr>
                <a:spLocks noChangeShapeType="1"/>
              </p:cNvSpPr>
              <p:nvPr/>
            </p:nvSpPr>
            <p:spPr bwMode="auto">
              <a:xfrm flipV="1">
                <a:off x="5033" y="1154"/>
                <a:ext cx="157" cy="20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6882" name="Object 17"/>
              <p:cNvGraphicFramePr>
                <a:graphicFrameLocks noChangeAspect="1"/>
              </p:cNvGraphicFramePr>
              <p:nvPr/>
            </p:nvGraphicFramePr>
            <p:xfrm>
              <a:off x="5347" y="1073"/>
              <a:ext cx="148" cy="1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34" name="Equation" r:id="rId9" imgW="152334" imgH="139639" progId="Equation.3">
                      <p:embed/>
                    </p:oleObj>
                  </mc:Choice>
                  <mc:Fallback>
                    <p:oleObj name="Equation" r:id="rId9" imgW="152334" imgH="139639" progId="Equation.3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7" y="1073"/>
                            <a:ext cx="148" cy="14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0786" name="Text Box 18"/>
              <p:cNvSpPr txBox="1">
                <a:spLocks noChangeArrowheads="1"/>
              </p:cNvSpPr>
              <p:nvPr/>
            </p:nvSpPr>
            <p:spPr bwMode="auto">
              <a:xfrm>
                <a:off x="5229" y="1395"/>
                <a:ext cx="50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600" b="0">
                    <a:solidFill>
                      <a:srgbClr val="CCFF33"/>
                    </a:solidFill>
                    <a:cs typeface="+mn-cs"/>
                  </a:rPr>
                  <a:t>u[0]=1</a:t>
                </a:r>
                <a:endParaRPr lang="en-GB" sz="1600" b="0">
                  <a:solidFill>
                    <a:srgbClr val="CCFF33"/>
                  </a:solidFill>
                  <a:cs typeface="+mn-cs"/>
                </a:endParaRPr>
              </a:p>
            </p:txBody>
          </p:sp>
          <p:sp>
            <p:nvSpPr>
              <p:cNvPr id="160787" name="Text Box 19"/>
              <p:cNvSpPr txBox="1">
                <a:spLocks noChangeArrowheads="1"/>
              </p:cNvSpPr>
              <p:nvPr/>
            </p:nvSpPr>
            <p:spPr bwMode="auto">
              <a:xfrm>
                <a:off x="4690" y="833"/>
                <a:ext cx="3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600" b="0">
                    <a:solidFill>
                      <a:srgbClr val="CCFF33"/>
                    </a:solidFill>
                    <a:cs typeface="+mn-cs"/>
                  </a:rPr>
                  <a:t>u[2]</a:t>
                </a:r>
                <a:endParaRPr lang="en-GB" sz="1600" b="0">
                  <a:solidFill>
                    <a:srgbClr val="CCFF33"/>
                  </a:solidFill>
                  <a:cs typeface="+mn-cs"/>
                </a:endParaRPr>
              </a:p>
            </p:txBody>
          </p:sp>
          <p:sp>
            <p:nvSpPr>
              <p:cNvPr id="160788" name="Text Box 20"/>
              <p:cNvSpPr txBox="1">
                <a:spLocks noChangeArrowheads="1"/>
              </p:cNvSpPr>
              <p:nvPr/>
            </p:nvSpPr>
            <p:spPr bwMode="auto">
              <a:xfrm>
                <a:off x="5198" y="872"/>
                <a:ext cx="3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600" b="0">
                    <a:solidFill>
                      <a:srgbClr val="CCFF33"/>
                    </a:solidFill>
                    <a:cs typeface="+mn-cs"/>
                  </a:rPr>
                  <a:t>u[1]</a:t>
                </a:r>
                <a:endParaRPr lang="en-GB" sz="1600" b="0">
                  <a:solidFill>
                    <a:srgbClr val="CCFF33"/>
                  </a:solidFill>
                  <a:cs typeface="+mn-cs"/>
                </a:endParaRPr>
              </a:p>
            </p:txBody>
          </p:sp>
          <p:sp>
            <p:nvSpPr>
              <p:cNvPr id="160789" name="Text Box 21"/>
              <p:cNvSpPr txBox="1">
                <a:spLocks noChangeArrowheads="1"/>
              </p:cNvSpPr>
              <p:nvPr/>
            </p:nvSpPr>
            <p:spPr bwMode="auto">
              <a:xfrm>
                <a:off x="4848" y="641"/>
                <a:ext cx="2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 dirty="0" err="1">
                    <a:solidFill>
                      <a:srgbClr val="CCFF33"/>
                    </a:solidFill>
                    <a:cs typeface="+mn-cs"/>
                  </a:rPr>
                  <a:t>Im</a:t>
                </a:r>
                <a:endParaRPr lang="en-GB" sz="1800" dirty="0">
                  <a:solidFill>
                    <a:srgbClr val="CCFF33"/>
                  </a:solidFill>
                  <a:cs typeface="+mn-cs"/>
                </a:endParaRPr>
              </a:p>
            </p:txBody>
          </p:sp>
          <p:sp>
            <p:nvSpPr>
              <p:cNvPr id="160791" name="Freeform 23"/>
              <p:cNvSpPr>
                <a:spLocks/>
              </p:cNvSpPr>
              <p:nvPr/>
            </p:nvSpPr>
            <p:spPr bwMode="auto">
              <a:xfrm>
                <a:off x="5269" y="1151"/>
                <a:ext cx="67" cy="153"/>
              </a:xfrm>
              <a:custGeom>
                <a:avLst/>
                <a:gdLst>
                  <a:gd name="T0" fmla="*/ 91 w 91"/>
                  <a:gd name="T1" fmla="*/ 204 h 204"/>
                  <a:gd name="T2" fmla="*/ 68 w 91"/>
                  <a:gd name="T3" fmla="*/ 113 h 204"/>
                  <a:gd name="T4" fmla="*/ 45 w 91"/>
                  <a:gd name="T5" fmla="*/ 45 h 204"/>
                  <a:gd name="T6" fmla="*/ 0 w 91"/>
                  <a:gd name="T7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04">
                    <a:moveTo>
                      <a:pt x="91" y="204"/>
                    </a:moveTo>
                    <a:cubicBezTo>
                      <a:pt x="83" y="171"/>
                      <a:pt x="76" y="139"/>
                      <a:pt x="68" y="113"/>
                    </a:cubicBezTo>
                    <a:cubicBezTo>
                      <a:pt x="60" y="87"/>
                      <a:pt x="56" y="64"/>
                      <a:pt x="45" y="45"/>
                    </a:cubicBezTo>
                    <a:cubicBezTo>
                      <a:pt x="34" y="26"/>
                      <a:pt x="17" y="13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rgbClr val="FFFF66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427413" y="3608388"/>
            <a:ext cx="2679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>
                <a:cs typeface="+mn-cs"/>
              </a:rPr>
              <a:t>(where </a:t>
            </a:r>
            <a:r>
              <a:rPr lang="en-US" sz="1600" b="0" dirty="0" err="1">
                <a:cs typeface="+mn-cs"/>
              </a:rPr>
              <a:t>ω</a:t>
            </a:r>
            <a:r>
              <a:rPr lang="en-US" sz="1600" b="0" dirty="0">
                <a:cs typeface="+mn-cs"/>
              </a:rPr>
              <a:t>=radial frequency)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11/13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3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H(z) &amp; frequency response: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Periodic with period = </a:t>
            </a:r>
          </a:p>
          <a:p>
            <a:pPr>
              <a:defRPr/>
            </a:pPr>
            <a:r>
              <a:rPr lang="en-US" sz="2000" b="0" dirty="0">
                <a:cs typeface="+mn-cs"/>
              </a:rPr>
              <a:t>F</a:t>
            </a:r>
            <a:r>
              <a:rPr lang="en-US" sz="2000" b="0" dirty="0" smtClean="0">
                <a:cs typeface="+mn-cs"/>
              </a:rPr>
              <a:t>or a real-valued impulse response h[k]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- magnitude response                  is even function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- phase response                         is odd function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Example-1: Low-pass filter</a:t>
            </a:r>
          </a:p>
          <a:p>
            <a:pPr>
              <a:defRPr/>
            </a:pPr>
            <a:endParaRPr lang="en-US" sz="200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Example-2: All-pass filter</a:t>
            </a:r>
          </a:p>
        </p:txBody>
      </p:sp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3303588" y="2360613"/>
          <a:ext cx="1089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" name="Equation" r:id="rId4" imgW="533169" imgH="279279" progId="Equation.3">
                  <p:embed/>
                </p:oleObj>
              </mc:Choice>
              <mc:Fallback>
                <p:oleObj name="Equation" r:id="rId4" imgW="533169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2360613"/>
                        <a:ext cx="1089025" cy="463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3303588" y="2894013"/>
          <a:ext cx="1066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" name="Equation" r:id="rId6" imgW="596900" imgH="228600" progId="Equation.3">
                  <p:embed/>
                </p:oleObj>
              </mc:Choice>
              <mc:Fallback>
                <p:oleObj name="Equation" r:id="rId6" imgW="596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2894013"/>
                        <a:ext cx="1066800" cy="463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2"/>
          <p:cNvGraphicFramePr>
            <a:graphicFrameLocks noChangeAspect="1"/>
          </p:cNvGraphicFramePr>
          <p:nvPr/>
        </p:nvGraphicFramePr>
        <p:xfrm>
          <a:off x="3286125" y="1624013"/>
          <a:ext cx="4572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" name="Equation" r:id="rId8" imgW="215619" imgH="177569" progId="Equation.3">
                  <p:embed/>
                </p:oleObj>
              </mc:Choice>
              <mc:Fallback>
                <p:oleObj name="Equation" r:id="rId8" imgW="215619" imgH="1775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624013"/>
                        <a:ext cx="457200" cy="376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4" name="Group 1"/>
          <p:cNvGrpSpPr>
            <a:grpSpLocks/>
          </p:cNvGrpSpPr>
          <p:nvPr/>
        </p:nvGrpSpPr>
        <p:grpSpPr bwMode="auto">
          <a:xfrm>
            <a:off x="5364163" y="3284538"/>
            <a:ext cx="3592512" cy="2447925"/>
            <a:chOff x="838200" y="3886200"/>
            <a:chExt cx="4132263" cy="2819400"/>
          </a:xfrm>
        </p:grpSpPr>
        <p:pic>
          <p:nvPicPr>
            <p:cNvPr id="16179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86200"/>
              <a:ext cx="4114003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aphicFrame>
          <p:nvGraphicFramePr>
            <p:cNvPr id="37912" name="Object 10"/>
            <p:cNvGraphicFramePr>
              <a:graphicFrameLocks noChangeAspect="1"/>
            </p:cNvGraphicFramePr>
            <p:nvPr/>
          </p:nvGraphicFramePr>
          <p:xfrm>
            <a:off x="4038600" y="5029200"/>
            <a:ext cx="423863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9" name="Equation" r:id="rId11" imgW="139700" imgH="139700" progId="Equation.3">
                    <p:embed/>
                  </p:oleObj>
                </mc:Choice>
                <mc:Fallback>
                  <p:oleObj name="Equation" r:id="rId11" imgW="139700" imgH="139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029200"/>
                          <a:ext cx="423863" cy="4238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267449" y="4648644"/>
              <a:ext cx="0" cy="3803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14" name="Object 13"/>
            <p:cNvGraphicFramePr>
              <a:graphicFrameLocks noChangeAspect="1"/>
            </p:cNvGraphicFramePr>
            <p:nvPr/>
          </p:nvGraphicFramePr>
          <p:xfrm>
            <a:off x="1427163" y="5105400"/>
            <a:ext cx="76993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0" name="Equation" r:id="rId13" imgW="253890" imgH="139639" progId="Equation.3">
                    <p:embed/>
                  </p:oleObj>
                </mc:Choice>
                <mc:Fallback>
                  <p:oleObj name="Equation" r:id="rId13" imgW="253890" imgH="139639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7163" y="5105400"/>
                          <a:ext cx="769937" cy="4238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267449" y="5486054"/>
              <a:ext cx="0" cy="382137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1753031" y="4723609"/>
              <a:ext cx="0" cy="3821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808" name="Line 16"/>
            <p:cNvSpPr>
              <a:spLocks noChangeShapeType="1"/>
            </p:cNvSpPr>
            <p:nvPr/>
          </p:nvSpPr>
          <p:spPr bwMode="auto">
            <a:xfrm>
              <a:off x="1753031" y="5562847"/>
              <a:ext cx="0" cy="3803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18" name="Object 17"/>
            <p:cNvGraphicFramePr>
              <a:graphicFrameLocks noChangeAspect="1"/>
            </p:cNvGraphicFramePr>
            <p:nvPr/>
          </p:nvGraphicFramePr>
          <p:xfrm>
            <a:off x="4648200" y="5105400"/>
            <a:ext cx="3222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1" name="Equation" r:id="rId15" imgW="152334" imgH="139639" progId="Equation.3">
                    <p:embed/>
                  </p:oleObj>
                </mc:Choice>
                <mc:Fallback>
                  <p:oleObj name="Equation" r:id="rId15" imgW="152334" imgH="139639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5105400"/>
                          <a:ext cx="322263" cy="2984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895" name="Object 18"/>
          <p:cNvGraphicFramePr>
            <a:graphicFrameLocks noChangeAspect="1"/>
          </p:cNvGraphicFramePr>
          <p:nvPr/>
        </p:nvGraphicFramePr>
        <p:xfrm>
          <a:off x="5184775" y="1089025"/>
          <a:ext cx="16192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2" name="Equation" r:id="rId17" imgW="495085" imgH="228501" progId="Equation.3">
                  <p:embed/>
                </p:oleObj>
              </mc:Choice>
              <mc:Fallback>
                <p:oleObj name="Equation" r:id="rId17" imgW="495085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1089025"/>
                        <a:ext cx="1619250" cy="7493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1"/>
          <p:cNvGrpSpPr>
            <a:grpSpLocks/>
          </p:cNvGrpSpPr>
          <p:nvPr/>
        </p:nvGrpSpPr>
        <p:grpSpPr bwMode="auto">
          <a:xfrm>
            <a:off x="2376488" y="4005263"/>
            <a:ext cx="2879725" cy="1511300"/>
            <a:chOff x="1763713" y="3933825"/>
            <a:chExt cx="3024187" cy="1582738"/>
          </a:xfrm>
        </p:grpSpPr>
        <p:grpSp>
          <p:nvGrpSpPr>
            <p:cNvPr id="37906" name="Group 2"/>
            <p:cNvGrpSpPr>
              <a:grpSpLocks/>
            </p:cNvGrpSpPr>
            <p:nvPr/>
          </p:nvGrpSpPr>
          <p:grpSpPr bwMode="auto">
            <a:xfrm>
              <a:off x="1871663" y="3933825"/>
              <a:ext cx="2843212" cy="1454150"/>
              <a:chOff x="5638800" y="3962400"/>
              <a:chExt cx="2843213" cy="1454150"/>
            </a:xfrm>
          </p:grpSpPr>
          <p:sp>
            <p:nvSpPr>
              <p:cNvPr id="161800" name="Text Box 8"/>
              <p:cNvSpPr txBox="1">
                <a:spLocks noChangeArrowheads="1"/>
              </p:cNvSpPr>
              <p:nvPr/>
            </p:nvSpPr>
            <p:spPr bwMode="auto">
              <a:xfrm>
                <a:off x="5639214" y="3962400"/>
                <a:ext cx="2842471" cy="457198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rgbClr val="FFFF66"/>
                    </a:solidFill>
                    <a:cs typeface="+mn-cs"/>
                  </a:rPr>
                  <a:t>Nyquist</a:t>
                </a: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 frequency</a:t>
                </a:r>
              </a:p>
            </p:txBody>
          </p:sp>
          <p:graphicFrame>
            <p:nvGraphicFramePr>
              <p:cNvPr id="37909" name="Object 9"/>
              <p:cNvGraphicFramePr>
                <a:graphicFrameLocks noChangeAspect="1"/>
              </p:cNvGraphicFramePr>
              <p:nvPr/>
            </p:nvGraphicFramePr>
            <p:xfrm>
              <a:off x="5715000" y="4495800"/>
              <a:ext cx="2635250" cy="460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23" name="Equation" r:id="rId19" imgW="1308100" imgH="228600" progId="Equation.3">
                      <p:embed/>
                    </p:oleObj>
                  </mc:Choice>
                  <mc:Fallback>
                    <p:oleObj name="Equation" r:id="rId19" imgW="1308100" imgH="22860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5000" y="4495800"/>
                            <a:ext cx="2635250" cy="46037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1811" name="Text Box 19"/>
              <p:cNvSpPr txBox="1">
                <a:spLocks noChangeArrowheads="1"/>
              </p:cNvSpPr>
              <p:nvPr/>
            </p:nvSpPr>
            <p:spPr bwMode="auto">
              <a:xfrm>
                <a:off x="5874281" y="5049701"/>
                <a:ext cx="2335660" cy="367421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66"/>
                    </a:solidFill>
                    <a:cs typeface="+mn-cs"/>
                  </a:rPr>
                  <a:t>(=2 samples/period)</a:t>
                </a:r>
              </a:p>
            </p:txBody>
          </p:sp>
        </p:grpSp>
        <p:sp>
          <p:nvSpPr>
            <p:cNvPr id="37907" name="Rectangle 4"/>
            <p:cNvSpPr>
              <a:spLocks noChangeArrowheads="1"/>
            </p:cNvSpPr>
            <p:nvPr/>
          </p:nvSpPr>
          <p:spPr bwMode="auto">
            <a:xfrm>
              <a:off x="1763713" y="3933825"/>
              <a:ext cx="3024187" cy="158273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Curved Down Arrow 3"/>
          <p:cNvSpPr/>
          <p:nvPr/>
        </p:nvSpPr>
        <p:spPr bwMode="auto">
          <a:xfrm>
            <a:off x="4248150" y="3284538"/>
            <a:ext cx="4248150" cy="731837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37898" name="Object 8"/>
          <p:cNvGraphicFramePr>
            <a:graphicFrameLocks noChangeAspect="1"/>
          </p:cNvGraphicFramePr>
          <p:nvPr/>
        </p:nvGraphicFramePr>
        <p:xfrm>
          <a:off x="3600450" y="5805488"/>
          <a:ext cx="11509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4" name="Equation" r:id="rId21" imgW="736600" imgH="279400" progId="Equation.3">
                  <p:embed/>
                </p:oleObj>
              </mc:Choice>
              <mc:Fallback>
                <p:oleObj name="Equation" r:id="rId21" imgW="7366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5805488"/>
                        <a:ext cx="1150938" cy="3952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9" name="Group 2"/>
          <p:cNvGrpSpPr>
            <a:grpSpLocks/>
          </p:cNvGrpSpPr>
          <p:nvPr/>
        </p:nvGrpSpPr>
        <p:grpSpPr bwMode="auto">
          <a:xfrm>
            <a:off x="6156325" y="5661025"/>
            <a:ext cx="2124075" cy="1008063"/>
            <a:chOff x="6372200" y="1628800"/>
            <a:chExt cx="2448272" cy="1079451"/>
          </a:xfrm>
        </p:grpSpPr>
        <p:grpSp>
          <p:nvGrpSpPr>
            <p:cNvPr id="37902" name="Group 2"/>
            <p:cNvGrpSpPr>
              <a:grpSpLocks/>
            </p:cNvGrpSpPr>
            <p:nvPr/>
          </p:nvGrpSpPr>
          <p:grpSpPr bwMode="auto">
            <a:xfrm>
              <a:off x="6453188" y="1651964"/>
              <a:ext cx="2265362" cy="949949"/>
              <a:chOff x="5842699" y="3948953"/>
              <a:chExt cx="2378515" cy="994721"/>
            </a:xfrm>
          </p:grpSpPr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6729791" y="3949618"/>
                <a:ext cx="660892" cy="484171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DC</a:t>
                </a:r>
              </a:p>
            </p:txBody>
          </p:sp>
          <p:graphicFrame>
            <p:nvGraphicFramePr>
              <p:cNvPr id="37905" name="Object 9"/>
              <p:cNvGraphicFramePr>
                <a:graphicFrameLocks noChangeAspect="1"/>
              </p:cNvGraphicFramePr>
              <p:nvPr/>
            </p:nvGraphicFramePr>
            <p:xfrm>
              <a:off x="5842699" y="4508146"/>
              <a:ext cx="2378515" cy="435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025" name="Equation" r:id="rId23" imgW="1181100" imgH="215900" progId="Equation.3">
                      <p:embed/>
                    </p:oleObj>
                  </mc:Choice>
                  <mc:Fallback>
                    <p:oleObj name="Equation" r:id="rId23" imgW="1181100" imgH="21590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42699" y="4508146"/>
                            <a:ext cx="2378515" cy="4355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7903" name="Rectangle 4"/>
            <p:cNvSpPr>
              <a:spLocks noChangeArrowheads="1"/>
            </p:cNvSpPr>
            <p:nvPr/>
          </p:nvSpPr>
          <p:spPr bwMode="auto">
            <a:xfrm>
              <a:off x="6372200" y="1628800"/>
              <a:ext cx="2448272" cy="1079451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" name="Curved Down Arrow 31"/>
          <p:cNvSpPr/>
          <p:nvPr/>
        </p:nvSpPr>
        <p:spPr bwMode="auto">
          <a:xfrm rot="16200000">
            <a:off x="6300788" y="4868863"/>
            <a:ext cx="1439862" cy="360362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Curved Down Arrow 32"/>
          <p:cNvSpPr/>
          <p:nvPr/>
        </p:nvSpPr>
        <p:spPr bwMode="auto">
          <a:xfrm>
            <a:off x="4535488" y="3560763"/>
            <a:ext cx="1728787" cy="515937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873125"/>
            <a:ext cx="8928100" cy="5435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Z-Transform  &amp; Discrete-Time Fourier Transform</a:t>
            </a:r>
          </a:p>
          <a:p>
            <a:pPr lvl="1">
              <a:lnSpc>
                <a:spcPct val="150000"/>
              </a:lnSpc>
              <a:defRPr/>
            </a:pPr>
            <a:endParaRPr lang="en-US" sz="2000" dirty="0" smtClean="0"/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endParaRPr lang="en-US" sz="2000" dirty="0" smtClean="0"/>
          </a:p>
          <a:p>
            <a:pPr lvl="1">
              <a:lnSpc>
                <a:spcPct val="150000"/>
              </a:lnSpc>
              <a:defRPr/>
            </a:pPr>
            <a:r>
              <a:rPr lang="en-US" sz="2000" dirty="0" smtClean="0"/>
              <a:t>              is </a:t>
            </a:r>
            <a:r>
              <a:rPr lang="en-US" sz="2000" dirty="0" smtClean="0">
                <a:solidFill>
                  <a:srgbClr val="FFFF66"/>
                </a:solidFill>
              </a:rPr>
              <a:t>frequency response</a:t>
            </a:r>
            <a:r>
              <a:rPr lang="en-US" sz="2000" dirty="0" smtClean="0"/>
              <a:t> of the LTI system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 smtClean="0"/>
              <a:t>              is </a:t>
            </a:r>
            <a:r>
              <a:rPr lang="en-US" sz="2000" dirty="0" smtClean="0">
                <a:solidFill>
                  <a:srgbClr val="FFFF66"/>
                </a:solidFill>
              </a:rPr>
              <a:t>frequency spectrum</a:t>
            </a:r>
            <a:r>
              <a:rPr lang="en-US" sz="2000" dirty="0" smtClean="0"/>
              <a:t> (‘</a:t>
            </a:r>
            <a:r>
              <a:rPr lang="en-US" sz="2000" dirty="0" smtClean="0">
                <a:solidFill>
                  <a:srgbClr val="FFFF00"/>
                </a:solidFill>
              </a:rPr>
              <a:t>Discrete-Time Fourier Transform</a:t>
            </a:r>
            <a:r>
              <a:rPr lang="en-US" sz="2000" dirty="0" smtClean="0"/>
              <a:t>’)      </a:t>
            </a:r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en-US" sz="2000" dirty="0" smtClean="0"/>
              <a:t>                  of input signal</a:t>
            </a:r>
            <a:endParaRPr lang="en-US" sz="2000" dirty="0"/>
          </a:p>
          <a:p>
            <a:pPr lvl="1">
              <a:lnSpc>
                <a:spcPct val="150000"/>
              </a:lnSpc>
              <a:defRPr/>
            </a:pPr>
            <a:endParaRPr lang="en-US" sz="2000" dirty="0" smtClean="0"/>
          </a:p>
          <a:p>
            <a:pPr lvl="1">
              <a:lnSpc>
                <a:spcPct val="150000"/>
              </a:lnSpc>
              <a:defRPr/>
            </a:pPr>
            <a:endParaRPr lang="en-US" sz="2000" dirty="0"/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en-US" sz="2000" dirty="0" smtClean="0"/>
              <a:t>                       (compare to Fourier </a:t>
            </a:r>
            <a:r>
              <a:rPr lang="en-US" sz="2000" dirty="0"/>
              <a:t>T</a:t>
            </a:r>
            <a:r>
              <a:rPr lang="en-US" sz="2000" dirty="0" smtClean="0"/>
              <a:t>ransform, see p.3)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is </a:t>
            </a:r>
            <a:r>
              <a:rPr lang="en-US" sz="2000" dirty="0" smtClean="0">
                <a:solidFill>
                  <a:srgbClr val="FFFF66"/>
                </a:solidFill>
              </a:rPr>
              <a:t>frequency spectrum</a:t>
            </a:r>
            <a:r>
              <a:rPr lang="en-US" sz="2000" dirty="0" smtClean="0"/>
              <a:t> of the output signal</a:t>
            </a:r>
          </a:p>
        </p:txBody>
      </p:sp>
      <p:graphicFrame>
        <p:nvGraphicFramePr>
          <p:cNvPr id="39938" name="Object 30"/>
          <p:cNvGraphicFramePr>
            <a:graphicFrameLocks noChangeAspect="1"/>
          </p:cNvGraphicFramePr>
          <p:nvPr/>
        </p:nvGraphicFramePr>
        <p:xfrm>
          <a:off x="2084388" y="4184650"/>
          <a:ext cx="68532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3" imgW="3136900" imgH="495300" progId="Equation.3">
                  <p:embed/>
                </p:oleObj>
              </mc:Choice>
              <mc:Fallback>
                <p:oleObj name="Equation" r:id="rId3" imgW="3136900" imgH="4953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4184650"/>
                        <a:ext cx="6853237" cy="10080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7"/>
          <p:cNvGraphicFramePr>
            <a:graphicFrameLocks noChangeAspect="1"/>
          </p:cNvGraphicFramePr>
          <p:nvPr/>
        </p:nvGraphicFramePr>
        <p:xfrm>
          <a:off x="1042988" y="3248025"/>
          <a:ext cx="9001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Equation" r:id="rId5" imgW="444500" imgH="228600" progId="Equation.3">
                  <p:embed/>
                </p:oleObj>
              </mc:Choice>
              <mc:Fallback>
                <p:oleObj name="Equation" r:id="rId5" imgW="4445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48025"/>
                        <a:ext cx="900112" cy="3635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38"/>
          <p:cNvGraphicFramePr>
            <a:graphicFrameLocks noChangeAspect="1"/>
          </p:cNvGraphicFramePr>
          <p:nvPr/>
        </p:nvGraphicFramePr>
        <p:xfrm>
          <a:off x="1042988" y="2687638"/>
          <a:ext cx="935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" name="Equation" r:id="rId7" imgW="482391" imgH="228501" progId="Equation.3">
                  <p:embed/>
                </p:oleObj>
              </mc:Choice>
              <mc:Fallback>
                <p:oleObj name="Equation" r:id="rId7" imgW="482391" imgH="228501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87638"/>
                        <a:ext cx="935037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37"/>
          <p:cNvGraphicFramePr>
            <a:graphicFrameLocks noChangeAspect="1"/>
          </p:cNvGraphicFramePr>
          <p:nvPr/>
        </p:nvGraphicFramePr>
        <p:xfrm>
          <a:off x="1042988" y="5697538"/>
          <a:ext cx="1038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Equation" r:id="rId9" imgW="431800" imgH="228600" progId="Equation.3">
                  <p:embed/>
                </p:oleObj>
              </mc:Choice>
              <mc:Fallback>
                <p:oleObj name="Equation" r:id="rId9" imgW="4318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697538"/>
                        <a:ext cx="1038225" cy="43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3"/>
          <p:cNvGrpSpPr>
            <a:grpSpLocks/>
          </p:cNvGrpSpPr>
          <p:nvPr/>
        </p:nvGrpSpPr>
        <p:grpSpPr bwMode="auto">
          <a:xfrm>
            <a:off x="655638" y="1520825"/>
            <a:ext cx="8129587" cy="971550"/>
            <a:chOff x="611560" y="1916832"/>
            <a:chExt cx="8236533" cy="1014491"/>
          </a:xfrm>
        </p:grpSpPr>
        <p:graphicFrame>
          <p:nvGraphicFramePr>
            <p:cNvPr id="39944" name="Object 12"/>
            <p:cNvGraphicFramePr>
              <a:graphicFrameLocks noChangeAspect="1"/>
            </p:cNvGraphicFramePr>
            <p:nvPr/>
          </p:nvGraphicFramePr>
          <p:xfrm>
            <a:off x="611560" y="2420888"/>
            <a:ext cx="3107321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2" name="Equation" r:id="rId11" imgW="1079500" imgH="203200" progId="Equation.3">
                    <p:embed/>
                  </p:oleObj>
                </mc:Choice>
                <mc:Fallback>
                  <p:oleObj name="Equation" r:id="rId11" imgW="1079500" imgH="2032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2420888"/>
                          <a:ext cx="3107321" cy="50405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762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5" name="Object 12"/>
            <p:cNvGraphicFramePr>
              <a:graphicFrameLocks noChangeAspect="1"/>
            </p:cNvGraphicFramePr>
            <p:nvPr/>
          </p:nvGraphicFramePr>
          <p:xfrm>
            <a:off x="4680012" y="2384884"/>
            <a:ext cx="4168081" cy="546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3" name="Equation" r:id="rId13" imgW="1498600" imgH="228600" progId="Equation.3">
                    <p:embed/>
                  </p:oleObj>
                </mc:Choice>
                <mc:Fallback>
                  <p:oleObj name="Equation" r:id="rId13" imgW="149860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012" y="2384884"/>
                          <a:ext cx="4168081" cy="54643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762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6" name="Object 12"/>
            <p:cNvGraphicFramePr>
              <a:graphicFrameLocks noChangeAspect="1"/>
            </p:cNvGraphicFramePr>
            <p:nvPr/>
          </p:nvGraphicFramePr>
          <p:xfrm>
            <a:off x="3779912" y="1916832"/>
            <a:ext cx="828092" cy="334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4" name="Equation" r:id="rId15" imgW="431800" imgH="203200" progId="Equation.3">
                    <p:embed/>
                  </p:oleObj>
                </mc:Choice>
                <mc:Fallback>
                  <p:oleObj name="Equation" r:id="rId15" imgW="431800" imgH="2032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1916832"/>
                          <a:ext cx="828092" cy="3347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762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Arrow Connector 2"/>
            <p:cNvCxnSpPr/>
            <p:nvPr/>
          </p:nvCxnSpPr>
          <p:spPr bwMode="auto">
            <a:xfrm>
              <a:off x="3960215" y="2636259"/>
              <a:ext cx="431047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12/13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Discrete-Time Systems </a:t>
            </a:r>
            <a:r>
              <a:rPr lang="en-US" sz="1800" dirty="0" smtClean="0">
                <a:cs typeface="+mj-cs"/>
              </a:rPr>
              <a:t>13/13</a:t>
            </a:r>
          </a:p>
        </p:txBody>
      </p:sp>
      <p:sp>
        <p:nvSpPr>
          <p:cNvPr id="259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125538"/>
            <a:ext cx="8558213" cy="5254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Z-Transform &amp; Fourier Transform     </a:t>
            </a:r>
            <a:r>
              <a:rPr lang="en-US" sz="1800" b="0" dirty="0" smtClean="0">
                <a:cs typeface="+mn-cs"/>
              </a:rPr>
              <a:t>It is proved that…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b="1" dirty="0" smtClean="0">
                <a:solidFill>
                  <a:srgbClr val="FFFF66"/>
                </a:solidFill>
              </a:rPr>
              <a:t>frequency response</a:t>
            </a:r>
            <a:r>
              <a:rPr lang="en-US" sz="2000" dirty="0" smtClean="0"/>
              <a:t>               of an LTI </a:t>
            </a:r>
            <a:r>
              <a:rPr lang="en-US" sz="2000" u="sng" dirty="0" smtClean="0"/>
              <a:t>system</a:t>
            </a:r>
            <a:r>
              <a:rPr lang="en-US" sz="2000" dirty="0" smtClean="0"/>
              <a:t> is equal to the Fourier transform of the continuous-time impulse                 sequence </a:t>
            </a:r>
            <a:r>
              <a:rPr lang="en-US" sz="1600" dirty="0" smtClean="0"/>
              <a:t>(see  p.</a:t>
            </a:r>
            <a:r>
              <a:rPr lang="en-US" sz="1600" dirty="0"/>
              <a:t>5</a:t>
            </a:r>
            <a:r>
              <a:rPr lang="en-US" sz="1600" dirty="0" smtClean="0"/>
              <a:t>) </a:t>
            </a:r>
            <a:r>
              <a:rPr lang="en-US" sz="2000" dirty="0" smtClean="0"/>
              <a:t>constructed with h[k]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buFontTx/>
              <a:buNone/>
              <a:defRPr/>
            </a:pPr>
            <a:endParaRPr lang="en-US" sz="1400" dirty="0" smtClean="0"/>
          </a:p>
          <a:p>
            <a:pPr marL="457200" lvl="1" indent="0">
              <a:buFontTx/>
              <a:buNone/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FF66"/>
                </a:solidFill>
              </a:rPr>
              <a:t>frequency spectrum</a:t>
            </a:r>
            <a:r>
              <a:rPr lang="en-US" sz="2000" dirty="0" smtClean="0"/>
              <a:t>                            of a discrete-time </a:t>
            </a:r>
            <a:r>
              <a:rPr lang="en-US" sz="2000" u="sng" dirty="0" smtClean="0"/>
              <a:t>signal</a:t>
            </a:r>
            <a:r>
              <a:rPr lang="en-US" sz="2000" dirty="0" smtClean="0"/>
              <a:t>                       is equal to the Fourier transform of the continuous-time impulse sequence constructed with u[k] or y[k] </a:t>
            </a:r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endParaRPr lang="en-US" sz="2000" dirty="0" smtClean="0"/>
          </a:p>
          <a:p>
            <a:pPr marL="457200" lvl="1" indent="0">
              <a:lnSpc>
                <a:spcPct val="150000"/>
              </a:lnSpc>
              <a:buFontTx/>
              <a:buNone/>
              <a:defRPr/>
            </a:pPr>
            <a:endParaRPr lang="en-US" sz="2000" dirty="0" smtClean="0"/>
          </a:p>
          <a:p>
            <a:pPr lvl="1">
              <a:lnSpc>
                <a:spcPct val="150000"/>
              </a:lnSpc>
              <a:defRPr/>
            </a:pPr>
            <a:r>
              <a:rPr lang="en-US" sz="2000" dirty="0" smtClean="0"/>
              <a:t>                                                 corresponds to continuous-time                                                                   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</a:t>
            </a:r>
            <a:r>
              <a:rPr lang="en-US" sz="2000" dirty="0" err="1" smtClean="0"/>
              <a:t>iff</a:t>
            </a:r>
            <a:r>
              <a:rPr lang="en-US" sz="2000" dirty="0" smtClean="0"/>
              <a:t>                              are </a:t>
            </a:r>
            <a:r>
              <a:rPr lang="en-US" sz="2000" dirty="0" err="1" smtClean="0"/>
              <a:t>bandlimited</a:t>
            </a:r>
            <a:r>
              <a:rPr lang="en-US" sz="20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/>
              <a:t>no aliasing)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</a:t>
            </a:r>
          </a:p>
        </p:txBody>
      </p:sp>
      <p:graphicFrame>
        <p:nvGraphicFramePr>
          <p:cNvPr id="40963" name="Object 37"/>
          <p:cNvGraphicFramePr>
            <a:graphicFrameLocks noChangeAspect="1"/>
          </p:cNvGraphicFramePr>
          <p:nvPr/>
        </p:nvGraphicFramePr>
        <p:xfrm>
          <a:off x="4103688" y="3357563"/>
          <a:ext cx="18018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Equation" r:id="rId3" imgW="1041400" imgH="228600" progId="Equation.3">
                  <p:embed/>
                </p:oleObj>
              </mc:Choice>
              <mc:Fallback>
                <p:oleObj name="Equation" r:id="rId3" imgW="10414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357563"/>
                        <a:ext cx="1801812" cy="311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38"/>
          <p:cNvGraphicFramePr>
            <a:graphicFrameLocks noChangeAspect="1"/>
          </p:cNvGraphicFramePr>
          <p:nvPr/>
        </p:nvGraphicFramePr>
        <p:xfrm>
          <a:off x="4032250" y="1484313"/>
          <a:ext cx="9350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Equation" r:id="rId5" imgW="482391" imgH="228501" progId="Equation.3">
                  <p:embed/>
                </p:oleObj>
              </mc:Choice>
              <mc:Fallback>
                <p:oleObj name="Equation" r:id="rId5" imgW="482391" imgH="228501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484313"/>
                        <a:ext cx="935038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30"/>
          <p:cNvGraphicFramePr>
            <a:graphicFrameLocks noChangeAspect="1"/>
          </p:cNvGraphicFramePr>
          <p:nvPr/>
        </p:nvGraphicFramePr>
        <p:xfrm>
          <a:off x="2663825" y="4400550"/>
          <a:ext cx="5915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9" name="Equation" r:id="rId7" imgW="3581400" imgH="457200" progId="Equation.3">
                  <p:embed/>
                </p:oleObj>
              </mc:Choice>
              <mc:Fallback>
                <p:oleObj name="Equation" r:id="rId7" imgW="358140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4400550"/>
                        <a:ext cx="5915025" cy="828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7451725" y="4471988"/>
            <a:ext cx="1152525" cy="684212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40967" name="Object 12"/>
          <p:cNvGraphicFramePr>
            <a:graphicFrameLocks noChangeAspect="1"/>
          </p:cNvGraphicFramePr>
          <p:nvPr/>
        </p:nvGraphicFramePr>
        <p:xfrm>
          <a:off x="1008063" y="5445125"/>
          <a:ext cx="34051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Equation" r:id="rId9" imgW="1803400" imgH="203200" progId="Equation.3">
                  <p:embed/>
                </p:oleObj>
              </mc:Choice>
              <mc:Fallback>
                <p:oleObj name="Equation" r:id="rId9" imgW="18034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5445125"/>
                        <a:ext cx="3405187" cy="3222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762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8" name="Group 7"/>
          <p:cNvGrpSpPr>
            <a:grpSpLocks/>
          </p:cNvGrpSpPr>
          <p:nvPr/>
        </p:nvGrpSpPr>
        <p:grpSpPr bwMode="auto">
          <a:xfrm>
            <a:off x="2663825" y="1927225"/>
            <a:ext cx="5976938" cy="1322388"/>
            <a:chOff x="2663788" y="1736812"/>
            <a:chExt cx="5976664" cy="1322177"/>
          </a:xfrm>
        </p:grpSpPr>
        <p:grpSp>
          <p:nvGrpSpPr>
            <p:cNvPr id="40971" name="Group 4"/>
            <p:cNvGrpSpPr>
              <a:grpSpLocks/>
            </p:cNvGrpSpPr>
            <p:nvPr/>
          </p:nvGrpSpPr>
          <p:grpSpPr bwMode="auto">
            <a:xfrm>
              <a:off x="2663788" y="2277380"/>
              <a:ext cx="5976664" cy="781609"/>
              <a:chOff x="2610594" y="2565412"/>
              <a:chExt cx="5976664" cy="781609"/>
            </a:xfrm>
          </p:grpSpPr>
          <p:graphicFrame>
            <p:nvGraphicFramePr>
              <p:cNvPr id="40976" name="Object 28"/>
              <p:cNvGraphicFramePr>
                <a:graphicFrameLocks noChangeAspect="1"/>
              </p:cNvGraphicFramePr>
              <p:nvPr/>
            </p:nvGraphicFramePr>
            <p:xfrm>
              <a:off x="2610594" y="2600896"/>
              <a:ext cx="5938837" cy="746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1" name="Equation" r:id="rId11" imgW="3606800" imgH="457200" progId="Equation.3">
                      <p:embed/>
                    </p:oleObj>
                  </mc:Choice>
                  <mc:Fallback>
                    <p:oleObj name="Equation" r:id="rId11" imgW="3606800" imgH="4572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0594" y="2600896"/>
                            <a:ext cx="5938837" cy="74612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57150">
                                <a:solidFill>
                                  <a:schemeClr val="bg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977" name="Rectangle 1"/>
              <p:cNvSpPr>
                <a:spLocks noChangeArrowheads="1"/>
              </p:cNvSpPr>
              <p:nvPr/>
            </p:nvSpPr>
            <p:spPr bwMode="auto">
              <a:xfrm>
                <a:off x="7434733" y="2565412"/>
                <a:ext cx="1152525" cy="684213"/>
              </a:xfrm>
              <a:prstGeom prst="rect">
                <a:avLst/>
              </a:prstGeom>
              <a:solidFill>
                <a:schemeClr val="accent1">
                  <a:alpha val="25098"/>
                </a:schemeClr>
              </a:solidFill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972" name="Group 3"/>
            <p:cNvGrpSpPr>
              <a:grpSpLocks/>
            </p:cNvGrpSpPr>
            <p:nvPr/>
          </p:nvGrpSpPr>
          <p:grpSpPr bwMode="auto">
            <a:xfrm>
              <a:off x="7103752" y="1736812"/>
              <a:ext cx="1536700" cy="463550"/>
              <a:chOff x="7235825" y="3321062"/>
              <a:chExt cx="1536700" cy="463550"/>
            </a:xfrm>
          </p:grpSpPr>
          <p:graphicFrame>
            <p:nvGraphicFramePr>
              <p:cNvPr id="40974" name="Object 28"/>
              <p:cNvGraphicFramePr>
                <a:graphicFrameLocks noChangeAspect="1"/>
              </p:cNvGraphicFramePr>
              <p:nvPr/>
            </p:nvGraphicFramePr>
            <p:xfrm>
              <a:off x="7235825" y="3321062"/>
              <a:ext cx="1536700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2" name="Equation" r:id="rId13" imgW="1295400" imgH="393700" progId="Equation.3">
                      <p:embed/>
                    </p:oleObj>
                  </mc:Choice>
                  <mc:Fallback>
                    <p:oleObj name="Equation" r:id="rId13" imgW="1295400" imgH="3937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5825" y="3321062"/>
                            <a:ext cx="1536700" cy="46355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975" name="Rectangle 10"/>
              <p:cNvSpPr>
                <a:spLocks noChangeArrowheads="1"/>
              </p:cNvSpPr>
              <p:nvPr/>
            </p:nvSpPr>
            <p:spPr bwMode="auto">
              <a:xfrm>
                <a:off x="7596188" y="3321062"/>
                <a:ext cx="1152525" cy="431800"/>
              </a:xfrm>
              <a:prstGeom prst="rect">
                <a:avLst/>
              </a:prstGeom>
              <a:solidFill>
                <a:schemeClr val="accent1">
                  <a:alpha val="25098"/>
                </a:schemeClr>
              </a:solidFill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973" name="TextBox 5"/>
            <p:cNvSpPr txBox="1">
              <a:spLocks noChangeArrowheads="1"/>
            </p:cNvSpPr>
            <p:nvPr/>
          </p:nvSpPr>
          <p:spPr bwMode="auto">
            <a:xfrm>
              <a:off x="7652934" y="2132856"/>
              <a:ext cx="4589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Wingdings" charset="0"/>
                  <a:cs typeface="Wingdings" charset="0"/>
                  <a:sym typeface="Wingdings" charset="0"/>
                </a:rPr>
                <a:t></a:t>
              </a:r>
              <a:endParaRPr lang="en-US"/>
            </a:p>
          </p:txBody>
        </p:sp>
      </p:grpSp>
      <p:graphicFrame>
        <p:nvGraphicFramePr>
          <p:cNvPr id="40969" name="Object 12"/>
          <p:cNvGraphicFramePr>
            <a:graphicFrameLocks noChangeAspect="1"/>
          </p:cNvGraphicFramePr>
          <p:nvPr/>
        </p:nvGraphicFramePr>
        <p:xfrm>
          <a:off x="1042988" y="5870575"/>
          <a:ext cx="2016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Equation" r:id="rId15" imgW="1168400" imgH="203200" progId="Equation.3">
                  <p:embed/>
                </p:oleObj>
              </mc:Choice>
              <mc:Fallback>
                <p:oleObj name="Equation" r:id="rId15" imgW="11684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870575"/>
                        <a:ext cx="2016125" cy="2936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762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2"/>
          <p:cNvGraphicFramePr>
            <a:graphicFrameLocks noChangeAspect="1"/>
          </p:cNvGraphicFramePr>
          <p:nvPr/>
        </p:nvGraphicFramePr>
        <p:xfrm>
          <a:off x="3455988" y="5876925"/>
          <a:ext cx="187166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17" imgW="1092200" imgH="203200" progId="Equation.3">
                  <p:embed/>
                </p:oleObj>
              </mc:Choice>
              <mc:Fallback>
                <p:oleObj name="Equation" r:id="rId17" imgW="10922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876925"/>
                        <a:ext cx="1871662" cy="2905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762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Discrete/Fast Fourier Transform </a:t>
            </a:r>
            <a:r>
              <a:rPr lang="en-US" sz="1800" dirty="0" smtClean="0">
                <a:cs typeface="+mj-cs"/>
              </a:rPr>
              <a:t>1/4</a:t>
            </a:r>
          </a:p>
        </p:txBody>
      </p:sp>
      <p:sp>
        <p:nvSpPr>
          <p:cNvPr id="264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54113"/>
            <a:ext cx="8558213" cy="403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DFT definition: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>
                <a:solidFill>
                  <a:srgbClr val="FFFF66"/>
                </a:solidFill>
              </a:rPr>
              <a:t>`</a:t>
            </a:r>
            <a:r>
              <a:rPr lang="en-US" dirty="0" smtClean="0">
                <a:solidFill>
                  <a:srgbClr val="FFFF66"/>
                </a:solidFill>
              </a:rPr>
              <a:t>Discrete-time </a:t>
            </a:r>
            <a:r>
              <a:rPr lang="en-US" dirty="0">
                <a:solidFill>
                  <a:srgbClr val="FFFF66"/>
                </a:solidFill>
              </a:rPr>
              <a:t>Fourier Transform</a:t>
            </a:r>
            <a:r>
              <a:rPr lang="ja-JP" altLang="en-US" dirty="0">
                <a:solidFill>
                  <a:srgbClr val="FFFF66"/>
                </a:solidFill>
              </a:rPr>
              <a:t>’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smtClean="0"/>
              <a:t>of a discrete-time system/signal x[k] is a (periodic) continuous function of the radial frequency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>
                <a:cs typeface="Arial" charset="0"/>
              </a:rPr>
              <a:t>  </a:t>
            </a:r>
            <a:r>
              <a:rPr lang="en-US" sz="1800" dirty="0" smtClean="0">
                <a:cs typeface="Arial" charset="0"/>
              </a:rPr>
              <a:t>(see p.28)</a:t>
            </a:r>
            <a:endParaRPr lang="el-GR" sz="1800" dirty="0" smtClean="0">
              <a:cs typeface="Arial" charset="0"/>
            </a:endParaRP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66"/>
                </a:solidFill>
              </a:rPr>
              <a:t>`Discrete Fourier Transform</a:t>
            </a:r>
            <a:r>
              <a:rPr lang="ja-JP" altLang="en-US" dirty="0" smtClean="0">
                <a:solidFill>
                  <a:srgbClr val="FFFF66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FFFF66"/>
                </a:solidFill>
              </a:rPr>
              <a:t> (DFT)</a:t>
            </a:r>
            <a:r>
              <a:rPr lang="en-US" dirty="0" smtClean="0"/>
              <a:t> is a discretized version of this, obtained by sampling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/>
              <a:t> at N uniformly spaced frequencies                          (n=0,1,..,N-1)            and by truncating x[k] to N samples (k=0,1,..,N-1)  </a:t>
            </a:r>
          </a:p>
        </p:txBody>
      </p:sp>
      <p:graphicFrame>
        <p:nvGraphicFramePr>
          <p:cNvPr id="419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721490"/>
              </p:ext>
            </p:extLst>
          </p:nvPr>
        </p:nvGraphicFramePr>
        <p:xfrm>
          <a:off x="1763713" y="2786962"/>
          <a:ext cx="3672383" cy="85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7" name="Equation" r:id="rId3" imgW="1727200" imgH="469900" progId="Equation.3">
                  <p:embed/>
                </p:oleObj>
              </mc:Choice>
              <mc:Fallback>
                <p:oleObj name="Equation" r:id="rId3" imgW="1727200" imgH="469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86962"/>
                        <a:ext cx="3672383" cy="858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17"/>
          <p:cNvGraphicFramePr>
            <a:graphicFrameLocks noChangeAspect="1"/>
          </p:cNvGraphicFramePr>
          <p:nvPr/>
        </p:nvGraphicFramePr>
        <p:xfrm>
          <a:off x="3851275" y="4548188"/>
          <a:ext cx="14890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5" imgW="863600" imgH="215900" progId="Equation.3">
                  <p:embed/>
                </p:oleObj>
              </mc:Choice>
              <mc:Fallback>
                <p:oleObj name="Equation" r:id="rId5" imgW="863600" imgH="215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548188"/>
                        <a:ext cx="1489075" cy="320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8"/>
          <p:cNvGraphicFramePr>
            <a:graphicFrameLocks noChangeAspect="1"/>
          </p:cNvGraphicFramePr>
          <p:nvPr/>
        </p:nvGraphicFramePr>
        <p:xfrm>
          <a:off x="1800225" y="5373688"/>
          <a:ext cx="39449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7" imgW="1651000" imgH="457200" progId="Equation.3">
                  <p:embed/>
                </p:oleObj>
              </mc:Choice>
              <mc:Fallback>
                <p:oleObj name="Equation" r:id="rId7" imgW="16510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5373688"/>
                        <a:ext cx="3944938" cy="8524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Discrete/Fast Fourier Transform </a:t>
            </a:r>
            <a:r>
              <a:rPr lang="en-US" sz="1800" dirty="0" smtClean="0">
                <a:cs typeface="+mj-cs"/>
              </a:rPr>
              <a:t>2/4</a:t>
            </a:r>
          </a:p>
        </p:txBody>
      </p:sp>
      <p:sp>
        <p:nvSpPr>
          <p:cNvPr id="265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00100"/>
            <a:ext cx="8558213" cy="403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DFT &amp; Inverse DFT (IDFT):</a:t>
            </a:r>
          </a:p>
          <a:p>
            <a:pPr lvl="1">
              <a:defRPr/>
            </a:pPr>
            <a:r>
              <a:rPr lang="en-US" dirty="0" smtClean="0"/>
              <a:t>An </a:t>
            </a:r>
            <a:r>
              <a:rPr lang="en-US" i="1" dirty="0" smtClean="0"/>
              <a:t>N</a:t>
            </a:r>
            <a:r>
              <a:rPr lang="en-US" dirty="0" smtClean="0"/>
              <a:t>-point DFT sequence can be calculated from an      </a:t>
            </a:r>
          </a:p>
          <a:p>
            <a:pPr marL="457200" lvl="1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/>
              <a:t>N</a:t>
            </a:r>
            <a:r>
              <a:rPr lang="en-US" dirty="0" smtClean="0"/>
              <a:t>-point time sequence: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Conversely, an </a:t>
            </a:r>
            <a:r>
              <a:rPr lang="en-US" i="1" dirty="0" smtClean="0"/>
              <a:t>N</a:t>
            </a:r>
            <a:r>
              <a:rPr lang="en-US" dirty="0" smtClean="0"/>
              <a:t>-point time sequence can be calculated from an </a:t>
            </a:r>
            <a:r>
              <a:rPr lang="en-US" i="1" dirty="0" smtClean="0"/>
              <a:t>N</a:t>
            </a:r>
            <a:r>
              <a:rPr lang="en-US" dirty="0" smtClean="0"/>
              <a:t>-point DFT sequence:</a:t>
            </a:r>
          </a:p>
        </p:txBody>
      </p:sp>
      <p:sp>
        <p:nvSpPr>
          <p:cNvPr id="43011" name="Text Box 11"/>
          <p:cNvSpPr txBox="1">
            <a:spLocks noChangeArrowheads="1"/>
          </p:cNvSpPr>
          <p:nvPr/>
        </p:nvSpPr>
        <p:spPr bwMode="auto">
          <a:xfrm>
            <a:off x="6858000" y="5073650"/>
            <a:ext cx="1281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</a:rPr>
              <a:t>= IDFT</a:t>
            </a: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6816725" y="2816225"/>
            <a:ext cx="1182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</a:rPr>
              <a:t>= DFT</a:t>
            </a:r>
          </a:p>
        </p:txBody>
      </p:sp>
      <p:graphicFrame>
        <p:nvGraphicFramePr>
          <p:cNvPr id="43013" name="Object 18"/>
          <p:cNvGraphicFramePr>
            <a:graphicFrameLocks noChangeAspect="1"/>
          </p:cNvGraphicFramePr>
          <p:nvPr/>
        </p:nvGraphicFramePr>
        <p:xfrm>
          <a:off x="1908175" y="2673350"/>
          <a:ext cx="39449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3" imgW="1651000" imgH="457200" progId="Equation.3">
                  <p:embed/>
                </p:oleObj>
              </mc:Choice>
              <mc:Fallback>
                <p:oleObj name="Equation" r:id="rId3" imgW="16510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673350"/>
                        <a:ext cx="3944938" cy="889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18"/>
          <p:cNvGraphicFramePr>
            <a:graphicFrameLocks noChangeAspect="1"/>
          </p:cNvGraphicFramePr>
          <p:nvPr/>
        </p:nvGraphicFramePr>
        <p:xfrm>
          <a:off x="1908175" y="4797425"/>
          <a:ext cx="4187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5" imgW="1752600" imgH="457200" progId="Equation.3">
                  <p:embed/>
                </p:oleObj>
              </mc:Choice>
              <mc:Fallback>
                <p:oleObj name="Equation" r:id="rId5" imgW="17526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97425"/>
                        <a:ext cx="4187825" cy="889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Discrete/Fast Fourier Transform </a:t>
            </a:r>
            <a:r>
              <a:rPr lang="en-US" sz="1800" dirty="0" smtClean="0">
                <a:cs typeface="+mj-cs"/>
              </a:rPr>
              <a:t>3/4</a:t>
            </a:r>
          </a:p>
        </p:txBody>
      </p:sp>
      <p:sp>
        <p:nvSpPr>
          <p:cNvPr id="278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558213" cy="510540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dirty="0" smtClean="0">
                <a:cs typeface="+mn-cs"/>
              </a:rPr>
              <a:t>DFT/IDFT in matrix form</a:t>
            </a:r>
          </a:p>
          <a:p>
            <a:pPr lvl="1">
              <a:lnSpc>
                <a:spcPct val="115000"/>
              </a:lnSpc>
              <a:defRPr/>
            </a:pPr>
            <a:r>
              <a:rPr lang="en-US" dirty="0" smtClean="0"/>
              <a:t>Using shorthand notation..</a:t>
            </a:r>
          </a:p>
          <a:p>
            <a:pPr lvl="1">
              <a:lnSpc>
                <a:spcPct val="115000"/>
              </a:lnSpc>
              <a:defRPr/>
            </a:pPr>
            <a:r>
              <a:rPr lang="en-US" dirty="0" smtClean="0"/>
              <a:t>..the </a:t>
            </a:r>
            <a:r>
              <a:rPr lang="en-US" b="1" u="sng" dirty="0" smtClean="0"/>
              <a:t>DFT</a:t>
            </a:r>
            <a:r>
              <a:rPr lang="en-US" dirty="0" smtClean="0"/>
              <a:t> can be rewritten as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..the </a:t>
            </a:r>
            <a:r>
              <a:rPr lang="en-US" b="1" u="sng" dirty="0"/>
              <a:t>IDFT</a:t>
            </a:r>
            <a:r>
              <a:rPr lang="en-US" dirty="0"/>
              <a:t> can be rewritten as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2227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852936"/>
            <a:ext cx="5724636" cy="120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232087" cy="74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905164"/>
            <a:ext cx="5594902" cy="10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8" name="Object 18"/>
          <p:cNvGraphicFramePr>
            <a:graphicFrameLocks noChangeAspect="1"/>
          </p:cNvGraphicFramePr>
          <p:nvPr/>
        </p:nvGraphicFramePr>
        <p:xfrm>
          <a:off x="6804025" y="3284538"/>
          <a:ext cx="20907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10" imgW="520700" imgH="177800" progId="Equation.3">
                  <p:embed/>
                </p:oleObj>
              </mc:Choice>
              <mc:Fallback>
                <p:oleObj name="Equation" r:id="rId10" imgW="520700" imgH="177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284538"/>
                        <a:ext cx="2090738" cy="5810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8"/>
          <p:cNvGraphicFramePr>
            <a:graphicFrameLocks noChangeAspect="1"/>
          </p:cNvGraphicFramePr>
          <p:nvPr/>
        </p:nvGraphicFramePr>
        <p:xfrm>
          <a:off x="6804025" y="4616450"/>
          <a:ext cx="206533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quation" r:id="rId12" imgW="787400" imgH="647700" progId="Equation.3">
                  <p:embed/>
                </p:oleObj>
              </mc:Choice>
              <mc:Fallback>
                <p:oleObj name="Equation" r:id="rId12" imgW="787400" imgH="647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616450"/>
                        <a:ext cx="2065338" cy="1512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2" descr="SIL14-G001-10a"/>
          <p:cNvPicPr>
            <a:picLocks noChangeAspect="1" noChangeArrowheads="1"/>
          </p:cNvPicPr>
          <p:nvPr/>
        </p:nvPicPr>
        <p:blipFill>
          <a:blip r:embed="rId2">
            <a:lum bright="-8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96975"/>
            <a:ext cx="34559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7" descr="Cooley"/>
          <p:cNvPicPr>
            <a:picLocks noChangeAspect="1" noChangeArrowheads="1"/>
          </p:cNvPicPr>
          <p:nvPr/>
        </p:nvPicPr>
        <p:blipFill>
          <a:blip r:embed="rId3">
            <a:lum bright="22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68413"/>
            <a:ext cx="1844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8" descr="225px-John_Tukey"/>
          <p:cNvPicPr>
            <a:picLocks noChangeAspect="1" noChangeArrowheads="1"/>
          </p:cNvPicPr>
          <p:nvPr/>
        </p:nvPicPr>
        <p:blipFill>
          <a:blip r:embed="rId4">
            <a:lum bright="2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429000"/>
            <a:ext cx="18637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Discrete/Fast Fourier Transform </a:t>
            </a:r>
            <a:r>
              <a:rPr lang="en-US" sz="1800" dirty="0">
                <a:cs typeface="+mj-cs"/>
              </a:rPr>
              <a:t>4</a:t>
            </a:r>
            <a:r>
              <a:rPr lang="en-US" sz="1800" dirty="0" smtClean="0">
                <a:cs typeface="+mj-cs"/>
              </a:rPr>
              <a:t>/4</a:t>
            </a:r>
          </a:p>
        </p:txBody>
      </p:sp>
      <p:sp>
        <p:nvSpPr>
          <p:cNvPr id="270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558213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Fast Fourier Transform (FFT) </a:t>
            </a:r>
            <a:r>
              <a:rPr lang="en-US" sz="1600" dirty="0" smtClean="0">
                <a:cs typeface="+mn-cs"/>
              </a:rPr>
              <a:t>(1805/1965)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</a:t>
            </a:r>
            <a:r>
              <a:rPr lang="en-US" dirty="0" smtClean="0"/>
              <a:t>ivide-and-conquer approach: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S</a:t>
            </a:r>
            <a:r>
              <a:rPr lang="en-US" sz="1600" dirty="0" smtClean="0"/>
              <a:t>plit up N-point DFT in two N/2-point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S</a:t>
            </a:r>
            <a:r>
              <a:rPr lang="en-US" sz="1600" dirty="0" smtClean="0"/>
              <a:t>plit up two N/2-point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 in four N/4-point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 smtClean="0"/>
              <a:t>…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S</a:t>
            </a:r>
            <a:r>
              <a:rPr lang="en-US" sz="1600" dirty="0" smtClean="0"/>
              <a:t>plit up N/2 2-point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 in N 1-point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99CCFF"/>
                </a:solidFill>
              </a:rPr>
              <a:t>C</a:t>
            </a:r>
            <a:r>
              <a:rPr lang="en-US" sz="1600" b="1" dirty="0" smtClean="0">
                <a:solidFill>
                  <a:srgbClr val="99CCFF"/>
                </a:solidFill>
              </a:rPr>
              <a:t>alculate N 1-point DFT</a:t>
            </a:r>
            <a:r>
              <a:rPr lang="ja-JP" altLang="en-US" sz="1600" b="1" dirty="0" smtClean="0">
                <a:solidFill>
                  <a:srgbClr val="99CCFF"/>
                </a:solidFill>
                <a:latin typeface="Arial"/>
              </a:rPr>
              <a:t>’</a:t>
            </a:r>
            <a:r>
              <a:rPr lang="en-US" sz="1600" b="1" dirty="0" smtClean="0">
                <a:solidFill>
                  <a:srgbClr val="99CCFF"/>
                </a:solidFill>
              </a:rPr>
              <a:t>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R</a:t>
            </a:r>
            <a:r>
              <a:rPr lang="en-US" sz="1600" dirty="0" smtClean="0"/>
              <a:t>ebuild N/2 2-point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 from N 1-point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 smtClean="0"/>
              <a:t>…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R</a:t>
            </a:r>
            <a:r>
              <a:rPr lang="en-US" sz="1600" dirty="0" smtClean="0"/>
              <a:t>ebuild two N/2-point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 from four N/4-point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600" dirty="0"/>
              <a:t>R</a:t>
            </a:r>
            <a:r>
              <a:rPr lang="en-US" sz="1600" dirty="0" smtClean="0"/>
              <a:t>ebuild N-point DFT from two N/2-point DFT</a:t>
            </a:r>
            <a:r>
              <a:rPr lang="ja-JP" altLang="en-US" sz="1600" dirty="0" smtClean="0">
                <a:latin typeface="Arial"/>
              </a:rPr>
              <a:t>’</a:t>
            </a:r>
            <a:r>
              <a:rPr lang="en-US" sz="1600" dirty="0" smtClean="0"/>
              <a:t>s</a:t>
            </a:r>
          </a:p>
          <a:p>
            <a:pPr lvl="1">
              <a:lnSpc>
                <a:spcPct val="140000"/>
              </a:lnSpc>
              <a:defRPr/>
            </a:pPr>
            <a:r>
              <a:rPr lang="en-US" b="1" dirty="0" smtClean="0">
                <a:solidFill>
                  <a:srgbClr val="FFFF66"/>
                </a:solidFill>
              </a:rPr>
              <a:t>DFT complexity </a:t>
            </a:r>
            <a:r>
              <a:rPr lang="en-US" dirty="0" smtClean="0"/>
              <a:t>of </a:t>
            </a:r>
            <a:r>
              <a:rPr lang="en-US" i="1" dirty="0" smtClean="0">
                <a:solidFill>
                  <a:srgbClr val="FFFF66"/>
                </a:solidFill>
              </a:rPr>
              <a:t>N</a:t>
            </a:r>
            <a:r>
              <a:rPr lang="en-US" baseline="30000" dirty="0" smtClean="0">
                <a:solidFill>
                  <a:srgbClr val="FFFF66"/>
                </a:solidFill>
              </a:rPr>
              <a:t>2</a:t>
            </a:r>
            <a:r>
              <a:rPr lang="en-US" dirty="0" smtClean="0"/>
              <a:t> multiplications is reduced to     </a:t>
            </a:r>
            <a:r>
              <a:rPr lang="en-US" b="1" dirty="0" smtClean="0">
                <a:solidFill>
                  <a:srgbClr val="FFFF66"/>
                </a:solidFill>
              </a:rPr>
              <a:t>FFT complexity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FF66"/>
                </a:solidFill>
              </a:rPr>
              <a:t>O(</a:t>
            </a:r>
            <a:r>
              <a:rPr lang="en-US" i="1" dirty="0" smtClean="0">
                <a:solidFill>
                  <a:srgbClr val="FFFF66"/>
                </a:solidFill>
              </a:rPr>
              <a:t>N</a:t>
            </a:r>
            <a:r>
              <a:rPr lang="en-US" dirty="0" smtClean="0">
                <a:solidFill>
                  <a:srgbClr val="FFFF66"/>
                </a:solidFill>
              </a:rPr>
              <a:t>.log</a:t>
            </a:r>
            <a:r>
              <a:rPr lang="en-US" baseline="-25000" dirty="0" smtClean="0">
                <a:solidFill>
                  <a:srgbClr val="FFFF66"/>
                </a:solidFill>
              </a:rPr>
              <a:t>2</a:t>
            </a:r>
            <a:r>
              <a:rPr lang="en-US" dirty="0" smtClean="0">
                <a:solidFill>
                  <a:srgbClr val="FFFF66"/>
                </a:solidFill>
              </a:rPr>
              <a:t>(</a:t>
            </a:r>
            <a:r>
              <a:rPr lang="en-US" i="1" dirty="0" smtClean="0">
                <a:solidFill>
                  <a:srgbClr val="FFFF66"/>
                </a:solidFill>
              </a:rPr>
              <a:t>N</a:t>
            </a:r>
            <a:r>
              <a:rPr lang="en-US" dirty="0" smtClean="0">
                <a:solidFill>
                  <a:srgbClr val="FFFF66"/>
                </a:solidFill>
              </a:rPr>
              <a:t>)) </a:t>
            </a:r>
            <a:r>
              <a:rPr lang="en-US" dirty="0" smtClean="0"/>
              <a:t>multiplications</a:t>
            </a:r>
          </a:p>
          <a:p>
            <a:pPr lvl="1">
              <a:lnSpc>
                <a:spcPct val="140000"/>
              </a:lnSpc>
              <a:defRPr/>
            </a:pPr>
            <a:r>
              <a:rPr lang="en-US" dirty="0" smtClean="0"/>
              <a:t>Similar IFFT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 rot="16200000">
            <a:off x="8084345" y="2507456"/>
            <a:ext cx="1211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b="0">
                <a:cs typeface="+mn-cs"/>
              </a:rPr>
              <a:t>James W. Cooley </a:t>
            </a: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 rot="16200000">
            <a:off x="8141494" y="4918869"/>
            <a:ext cx="1027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b="0">
                <a:cs typeface="+mn-cs"/>
              </a:rPr>
              <a:t>John W.Tukey </a:t>
            </a: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 rot="16200000">
            <a:off x="-638175" y="3402013"/>
            <a:ext cx="2095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b="0" dirty="0">
                <a:cs typeface="+mn-cs"/>
              </a:rPr>
              <a:t>Carl Friedrich Gauss (1777-1855) 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92" name="Line 16"/>
          <p:cNvSpPr>
            <a:spLocks noChangeShapeType="1"/>
          </p:cNvSpPr>
          <p:nvPr/>
        </p:nvSpPr>
        <p:spPr bwMode="auto">
          <a:xfrm flipV="1">
            <a:off x="2555875" y="4005263"/>
            <a:ext cx="0" cy="5397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170" name="Picture 25" descr="Fourier2"/>
          <p:cNvPicPr>
            <a:picLocks noChangeAspect="1" noChangeArrowheads="1"/>
          </p:cNvPicPr>
          <p:nvPr/>
        </p:nvPicPr>
        <p:blipFill>
          <a:blip r:embed="rId4">
            <a:lum bright="14000" contrast="-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21945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92500" y="3106738"/>
            <a:ext cx="1905000" cy="157797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Analog Signal Processing Circuit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23850" y="3860800"/>
            <a:ext cx="3095625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435600" y="3860800"/>
            <a:ext cx="3313113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79725" y="2205038"/>
            <a:ext cx="3276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Analog domain</a:t>
            </a:r>
          </a:p>
          <a:p>
            <a:r>
              <a:rPr lang="en-US" sz="1600"/>
              <a:t>(continuous-time domain)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612900" y="1052513"/>
            <a:ext cx="5803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>
                <a:solidFill>
                  <a:srgbClr val="FFFF66"/>
                </a:solidFill>
              </a:rPr>
              <a:t>Analog</a:t>
            </a:r>
            <a:r>
              <a:rPr lang="nl-BE" sz="3600">
                <a:solidFill>
                  <a:srgbClr val="FFFF66"/>
                </a:solidFill>
              </a:rPr>
              <a:t> </a:t>
            </a:r>
            <a:r>
              <a:rPr lang="en-US" sz="3600">
                <a:solidFill>
                  <a:srgbClr val="FFFF66"/>
                </a:solidFill>
              </a:rPr>
              <a:t>signal</a:t>
            </a:r>
            <a:r>
              <a:rPr lang="nl-BE" sz="3600">
                <a:solidFill>
                  <a:srgbClr val="FFFF66"/>
                </a:solidFill>
              </a:rPr>
              <a:t> processing</a:t>
            </a:r>
            <a:endParaRPr lang="en-US" sz="3600">
              <a:solidFill>
                <a:srgbClr val="FFFF66"/>
              </a:solidFill>
            </a:endParaRPr>
          </a:p>
        </p:txBody>
      </p:sp>
      <p:sp>
        <p:nvSpPr>
          <p:cNvPr id="7176" name="Freeform 8"/>
          <p:cNvSpPr>
            <a:spLocks noChangeAspect="1"/>
          </p:cNvSpPr>
          <p:nvPr/>
        </p:nvSpPr>
        <p:spPr bwMode="auto">
          <a:xfrm rot="10800000">
            <a:off x="8172450" y="2997200"/>
            <a:ext cx="722313" cy="709613"/>
          </a:xfrm>
          <a:custGeom>
            <a:avLst/>
            <a:gdLst>
              <a:gd name="T0" fmla="*/ 0 w 912"/>
              <a:gd name="T1" fmla="*/ 2147483647 h 896"/>
              <a:gd name="T2" fmla="*/ 2147483647 w 912"/>
              <a:gd name="T3" fmla="*/ 2147483647 h 896"/>
              <a:gd name="T4" fmla="*/ 2147483647 w 912"/>
              <a:gd name="T5" fmla="*/ 2147483647 h 896"/>
              <a:gd name="T6" fmla="*/ 2147483647 w 912"/>
              <a:gd name="T7" fmla="*/ 2147483647 h 896"/>
              <a:gd name="T8" fmla="*/ 2147483647 w 912"/>
              <a:gd name="T9" fmla="*/ 2147483647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896"/>
              <a:gd name="T17" fmla="*/ 912 w 912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896">
                <a:moveTo>
                  <a:pt x="0" y="448"/>
                </a:moveTo>
                <a:cubicBezTo>
                  <a:pt x="92" y="224"/>
                  <a:pt x="184" y="0"/>
                  <a:pt x="288" y="64"/>
                </a:cubicBezTo>
                <a:cubicBezTo>
                  <a:pt x="392" y="128"/>
                  <a:pt x="528" y="768"/>
                  <a:pt x="624" y="832"/>
                </a:cubicBezTo>
                <a:cubicBezTo>
                  <a:pt x="720" y="896"/>
                  <a:pt x="816" y="520"/>
                  <a:pt x="864" y="448"/>
                </a:cubicBezTo>
                <a:cubicBezTo>
                  <a:pt x="912" y="376"/>
                  <a:pt x="912" y="388"/>
                  <a:pt x="912" y="400"/>
                </a:cubicBezTo>
              </a:path>
            </a:pathLst>
          </a:custGeom>
          <a:noFill/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7" name="Freeform 9"/>
          <p:cNvSpPr>
            <a:spLocks noChangeAspect="1"/>
          </p:cNvSpPr>
          <p:nvPr/>
        </p:nvSpPr>
        <p:spPr bwMode="auto">
          <a:xfrm>
            <a:off x="287338" y="2997200"/>
            <a:ext cx="722312" cy="709613"/>
          </a:xfrm>
          <a:custGeom>
            <a:avLst/>
            <a:gdLst>
              <a:gd name="T0" fmla="*/ 0 w 912"/>
              <a:gd name="T1" fmla="*/ 2147483647 h 896"/>
              <a:gd name="T2" fmla="*/ 2147483647 w 912"/>
              <a:gd name="T3" fmla="*/ 2147483647 h 896"/>
              <a:gd name="T4" fmla="*/ 2147483647 w 912"/>
              <a:gd name="T5" fmla="*/ 2147483647 h 896"/>
              <a:gd name="T6" fmla="*/ 2147483647 w 912"/>
              <a:gd name="T7" fmla="*/ 2147483647 h 896"/>
              <a:gd name="T8" fmla="*/ 2147483647 w 912"/>
              <a:gd name="T9" fmla="*/ 2147483647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896"/>
              <a:gd name="T17" fmla="*/ 912 w 912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896">
                <a:moveTo>
                  <a:pt x="0" y="448"/>
                </a:moveTo>
                <a:cubicBezTo>
                  <a:pt x="92" y="224"/>
                  <a:pt x="184" y="0"/>
                  <a:pt x="288" y="64"/>
                </a:cubicBezTo>
                <a:cubicBezTo>
                  <a:pt x="392" y="128"/>
                  <a:pt x="528" y="768"/>
                  <a:pt x="624" y="832"/>
                </a:cubicBezTo>
                <a:cubicBezTo>
                  <a:pt x="720" y="896"/>
                  <a:pt x="816" y="520"/>
                  <a:pt x="864" y="448"/>
                </a:cubicBezTo>
                <a:cubicBezTo>
                  <a:pt x="912" y="376"/>
                  <a:pt x="912" y="388"/>
                  <a:pt x="912" y="400"/>
                </a:cubicBezTo>
              </a:path>
            </a:pathLst>
          </a:custGeom>
          <a:noFill/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397351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66"/>
                </a:solidFill>
              </a:rPr>
              <a:t>Analog IN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524750" y="396875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FF66"/>
                </a:solidFill>
              </a:rPr>
              <a:t>Analog OUT</a:t>
            </a:r>
          </a:p>
        </p:txBody>
      </p:sp>
      <p:pic>
        <p:nvPicPr>
          <p:cNvPr id="7180" name="Picture 30" descr="micro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36838"/>
            <a:ext cx="1727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2" descr="loudspea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600325"/>
            <a:ext cx="16557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82" name="Object 15"/>
          <p:cNvGraphicFramePr>
            <a:graphicFrameLocks noChangeAspect="1"/>
          </p:cNvGraphicFramePr>
          <p:nvPr/>
        </p:nvGraphicFramePr>
        <p:xfrm>
          <a:off x="2303463" y="4508500"/>
          <a:ext cx="4889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7" imgW="279279" imgH="203112" progId="Equation.3">
                  <p:embed/>
                </p:oleObj>
              </mc:Choice>
              <mc:Fallback>
                <p:oleObj name="Equation" r:id="rId7" imgW="279279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508500"/>
                        <a:ext cx="488950" cy="3571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7"/>
          <p:cNvGraphicFramePr>
            <a:graphicFrameLocks noChangeAspect="1"/>
          </p:cNvGraphicFramePr>
          <p:nvPr/>
        </p:nvGraphicFramePr>
        <p:xfrm>
          <a:off x="395288" y="5060950"/>
          <a:ext cx="36004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9" imgW="2057400" imgH="457200" progId="Equation.3">
                  <p:embed/>
                </p:oleObj>
              </mc:Choice>
              <mc:Fallback>
                <p:oleObj name="Equation" r:id="rId9" imgW="20574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60950"/>
                        <a:ext cx="3600450" cy="8048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250825" y="5949950"/>
            <a:ext cx="5232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(Fourier Transform / spectrum, where </a:t>
            </a:r>
            <a:r>
              <a:rPr lang="en-US" sz="1600" i="1" dirty="0">
                <a:cs typeface="+mn-cs"/>
              </a:rPr>
              <a:t>f </a:t>
            </a:r>
            <a:r>
              <a:rPr lang="en-US" sz="1600" dirty="0">
                <a:cs typeface="+mn-cs"/>
              </a:rPr>
              <a:t>= frequency)</a:t>
            </a:r>
          </a:p>
        </p:txBody>
      </p:sp>
      <p:graphicFrame>
        <p:nvGraphicFramePr>
          <p:cNvPr id="7185" name="Object 21"/>
          <p:cNvGraphicFramePr>
            <a:graphicFrameLocks noChangeAspect="1"/>
          </p:cNvGraphicFramePr>
          <p:nvPr/>
        </p:nvGraphicFramePr>
        <p:xfrm>
          <a:off x="6037263" y="4473575"/>
          <a:ext cx="5111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1" imgW="291973" imgH="203112" progId="Equation.3">
                  <p:embed/>
                </p:oleObj>
              </mc:Choice>
              <mc:Fallback>
                <p:oleObj name="Equation" r:id="rId11" imgW="291973" imgH="20311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4473575"/>
                        <a:ext cx="511175" cy="3571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98" name="Line 22"/>
          <p:cNvSpPr>
            <a:spLocks noChangeShapeType="1"/>
          </p:cNvSpPr>
          <p:nvPr/>
        </p:nvSpPr>
        <p:spPr bwMode="auto">
          <a:xfrm flipV="1">
            <a:off x="6300788" y="3968750"/>
            <a:ext cx="0" cy="4683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7187" name="Object 23"/>
          <p:cNvGraphicFramePr>
            <a:graphicFrameLocks noChangeAspect="1"/>
          </p:cNvGraphicFramePr>
          <p:nvPr/>
        </p:nvGraphicFramePr>
        <p:xfrm>
          <a:off x="5184775" y="5049838"/>
          <a:ext cx="36004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13" imgW="2057400" imgH="457200" progId="Equation.3">
                  <p:embed/>
                </p:oleObj>
              </mc:Choice>
              <mc:Fallback>
                <p:oleObj name="Equation" r:id="rId13" imgW="20574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049838"/>
                        <a:ext cx="3600450" cy="8048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2" name="Text Box 26"/>
          <p:cNvSpPr txBox="1">
            <a:spLocks noChangeArrowheads="1"/>
          </p:cNvSpPr>
          <p:nvPr/>
        </p:nvSpPr>
        <p:spPr bwMode="auto">
          <a:xfrm rot="16200000">
            <a:off x="7454901" y="2381250"/>
            <a:ext cx="2686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dirty="0">
                <a:cs typeface="+mn-cs"/>
              </a:rPr>
              <a:t>Jean-Baptiste Joseph Fourier (1768-1830)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1/10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1/11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Decimation : decimator (=</a:t>
            </a:r>
            <a:r>
              <a:rPr lang="en-US" sz="2400" dirty="0" err="1" smtClean="0">
                <a:cs typeface="+mn-cs"/>
              </a:rPr>
              <a:t>downsampler</a:t>
            </a:r>
            <a:r>
              <a:rPr lang="en-US" sz="2400" dirty="0" smtClean="0">
                <a:cs typeface="+mn-cs"/>
              </a:rPr>
              <a:t>)</a:t>
            </a: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E</a:t>
            </a:r>
            <a:r>
              <a:rPr lang="en-US" sz="2000" b="0" dirty="0" smtClean="0">
                <a:cs typeface="+mn-cs"/>
              </a:rPr>
              <a:t>xample : u[k]: 1,2,3,4,5,6,7,8,9,…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2-fold </a:t>
            </a:r>
            <a:r>
              <a:rPr lang="en-US" sz="2000" b="0" dirty="0" err="1" smtClean="0">
                <a:cs typeface="+mn-cs"/>
              </a:rPr>
              <a:t>downsampling</a:t>
            </a:r>
            <a:r>
              <a:rPr lang="en-US" sz="2000" b="0" dirty="0" smtClean="0">
                <a:cs typeface="+mn-cs"/>
              </a:rPr>
              <a:t>: 1,3,5,7,9,...</a:t>
            </a: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Interpolation : expander (=</a:t>
            </a:r>
            <a:r>
              <a:rPr lang="en-US" sz="2400" dirty="0" err="1" smtClean="0">
                <a:cs typeface="+mn-cs"/>
              </a:rPr>
              <a:t>upsampler</a:t>
            </a:r>
            <a:r>
              <a:rPr lang="en-US" sz="2400" dirty="0" smtClean="0">
                <a:cs typeface="+mn-cs"/>
              </a:rPr>
              <a:t>)</a:t>
            </a: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Example : u[k]: 1,2,3,4,5,6,7,8,9,…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2-fold </a:t>
            </a:r>
            <a:r>
              <a:rPr lang="en-US" sz="2000" b="0" dirty="0" err="1" smtClean="0">
                <a:cs typeface="+mn-cs"/>
              </a:rPr>
              <a:t>upsampling</a:t>
            </a:r>
            <a:r>
              <a:rPr lang="en-US" sz="2000" b="0" dirty="0" smtClean="0">
                <a:cs typeface="+mn-cs"/>
              </a:rPr>
              <a:t>: 1,0,2,0,3,0,4,0,5,0...</a:t>
            </a:r>
            <a:endParaRPr lang="en-US" dirty="0" smtClean="0">
              <a:cs typeface="+mn-cs"/>
            </a:endParaRP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1676400" y="1901825"/>
            <a:ext cx="5216526" cy="461963"/>
            <a:chOff x="528" y="2062"/>
            <a:chExt cx="3286" cy="291"/>
          </a:xfrm>
        </p:grpSpPr>
        <p:sp>
          <p:nvSpPr>
            <p:cNvPr id="375813" name="Line 5"/>
            <p:cNvSpPr>
              <a:spLocks noChangeShapeType="1"/>
            </p:cNvSpPr>
            <p:nvPr/>
          </p:nvSpPr>
          <p:spPr bwMode="auto">
            <a:xfrm>
              <a:off x="1804" y="2130"/>
              <a:ext cx="0" cy="16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14" name="Text Box 6"/>
            <p:cNvSpPr txBox="1">
              <a:spLocks noChangeArrowheads="1"/>
            </p:cNvSpPr>
            <p:nvPr/>
          </p:nvSpPr>
          <p:spPr bwMode="auto">
            <a:xfrm>
              <a:off x="1782" y="2062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5815" name="Rectangle 7"/>
            <p:cNvSpPr>
              <a:spLocks noChangeArrowheads="1"/>
            </p:cNvSpPr>
            <p:nvPr/>
          </p:nvSpPr>
          <p:spPr bwMode="auto">
            <a:xfrm>
              <a:off x="1726" y="2090"/>
              <a:ext cx="274" cy="24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16" name="Line 8"/>
            <p:cNvSpPr>
              <a:spLocks noChangeShapeType="1"/>
            </p:cNvSpPr>
            <p:nvPr/>
          </p:nvSpPr>
          <p:spPr bwMode="auto">
            <a:xfrm>
              <a:off x="2013" y="2214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17" name="Text Box 9"/>
            <p:cNvSpPr txBox="1">
              <a:spLocks noChangeArrowheads="1"/>
            </p:cNvSpPr>
            <p:nvPr/>
          </p:nvSpPr>
          <p:spPr bwMode="auto">
            <a:xfrm>
              <a:off x="2153" y="2063"/>
              <a:ext cx="16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u[0],      u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[D]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,      u[2D]...</a:t>
              </a:r>
              <a:endParaRPr lang="en-US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5818" name="Line 10"/>
            <p:cNvSpPr>
              <a:spLocks noChangeShapeType="1"/>
            </p:cNvSpPr>
            <p:nvPr/>
          </p:nvSpPr>
          <p:spPr bwMode="auto">
            <a:xfrm>
              <a:off x="1582" y="2215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19" name="Text Box 11"/>
            <p:cNvSpPr txBox="1">
              <a:spLocks noChangeArrowheads="1"/>
            </p:cNvSpPr>
            <p:nvPr/>
          </p:nvSpPr>
          <p:spPr bwMode="auto">
            <a:xfrm>
              <a:off x="528" y="2071"/>
              <a:ext cx="10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u[0],u[1],u[2]...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</p:grpSp>
      <p:grpSp>
        <p:nvGrpSpPr>
          <p:cNvPr id="46084" name="Group 12"/>
          <p:cNvGrpSpPr>
            <a:grpSpLocks/>
          </p:cNvGrpSpPr>
          <p:nvPr/>
        </p:nvGrpSpPr>
        <p:grpSpPr bwMode="auto">
          <a:xfrm>
            <a:off x="990600" y="4645025"/>
            <a:ext cx="6178550" cy="461963"/>
            <a:chOff x="0" y="2878"/>
            <a:chExt cx="3892" cy="291"/>
          </a:xfrm>
        </p:grpSpPr>
        <p:sp>
          <p:nvSpPr>
            <p:cNvPr id="375821" name="Line 13"/>
            <p:cNvSpPr>
              <a:spLocks noChangeShapeType="1"/>
            </p:cNvSpPr>
            <p:nvPr/>
          </p:nvSpPr>
          <p:spPr bwMode="auto">
            <a:xfrm>
              <a:off x="1708" y="2946"/>
              <a:ext cx="0" cy="16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22" name="Text Box 14"/>
            <p:cNvSpPr txBox="1">
              <a:spLocks noChangeArrowheads="1"/>
            </p:cNvSpPr>
            <p:nvPr/>
          </p:nvSpPr>
          <p:spPr bwMode="auto">
            <a:xfrm>
              <a:off x="1686" y="2878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5823" name="Rectangle 15"/>
            <p:cNvSpPr>
              <a:spLocks noChangeArrowheads="1"/>
            </p:cNvSpPr>
            <p:nvPr/>
          </p:nvSpPr>
          <p:spPr bwMode="auto">
            <a:xfrm>
              <a:off x="1630" y="2906"/>
              <a:ext cx="274" cy="24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24" name="Line 16"/>
            <p:cNvSpPr>
              <a:spLocks noChangeShapeType="1"/>
            </p:cNvSpPr>
            <p:nvPr/>
          </p:nvSpPr>
          <p:spPr bwMode="auto">
            <a:xfrm>
              <a:off x="1917" y="3030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25" name="Text Box 17"/>
            <p:cNvSpPr txBox="1">
              <a:spLocks noChangeArrowheads="1"/>
            </p:cNvSpPr>
            <p:nvPr/>
          </p:nvSpPr>
          <p:spPr bwMode="auto">
            <a:xfrm>
              <a:off x="2112" y="2880"/>
              <a:ext cx="1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u[0],0,..0,u[1],0,…,0,u[2]...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5826" name="Line 18"/>
            <p:cNvSpPr>
              <a:spLocks noChangeShapeType="1"/>
            </p:cNvSpPr>
            <p:nvPr/>
          </p:nvSpPr>
          <p:spPr bwMode="auto">
            <a:xfrm>
              <a:off x="1486" y="3031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5827" name="Text Box 19"/>
            <p:cNvSpPr txBox="1">
              <a:spLocks noChangeArrowheads="1"/>
            </p:cNvSpPr>
            <p:nvPr/>
          </p:nvSpPr>
          <p:spPr bwMode="auto">
            <a:xfrm>
              <a:off x="0" y="2880"/>
              <a:ext cx="1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     u[1],     u[2],...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375828" name="Rectangle 20"/>
          <p:cNvSpPr>
            <a:spLocks noChangeArrowheads="1"/>
          </p:cNvSpPr>
          <p:nvPr/>
        </p:nvSpPr>
        <p:spPr bwMode="auto">
          <a:xfrm>
            <a:off x="762000" y="1752600"/>
            <a:ext cx="6705600" cy="762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5829" name="Rectangle 21"/>
          <p:cNvSpPr>
            <a:spLocks noChangeArrowheads="1"/>
          </p:cNvSpPr>
          <p:nvPr/>
        </p:nvSpPr>
        <p:spPr bwMode="auto">
          <a:xfrm>
            <a:off x="762000" y="4495800"/>
            <a:ext cx="6705600" cy="7620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2/11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Z-transform &amp; frequency domain analysis of expander</a:t>
            </a: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`Expansion in time domain ~ compression in frequency domain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  <a:endParaRPr lang="en-US" dirty="0" smtClean="0">
              <a:cs typeface="+mn-cs"/>
            </a:endParaRP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1066800" y="1828800"/>
            <a:ext cx="6705600" cy="666750"/>
            <a:chOff x="672" y="2112"/>
            <a:chExt cx="4224" cy="480"/>
          </a:xfrm>
        </p:grpSpPr>
        <p:sp>
          <p:nvSpPr>
            <p:cNvPr id="376837" name="Line 5"/>
            <p:cNvSpPr>
              <a:spLocks noChangeShapeType="1"/>
            </p:cNvSpPr>
            <p:nvPr/>
          </p:nvSpPr>
          <p:spPr bwMode="auto">
            <a:xfrm>
              <a:off x="2524" y="2274"/>
              <a:ext cx="0" cy="16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838" name="Text Box 6"/>
            <p:cNvSpPr txBox="1">
              <a:spLocks noChangeArrowheads="1"/>
            </p:cNvSpPr>
            <p:nvPr/>
          </p:nvSpPr>
          <p:spPr bwMode="auto">
            <a:xfrm>
              <a:off x="2502" y="2187"/>
              <a:ext cx="25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6839" name="Rectangle 7"/>
            <p:cNvSpPr>
              <a:spLocks noChangeArrowheads="1"/>
            </p:cNvSpPr>
            <p:nvPr/>
          </p:nvSpPr>
          <p:spPr bwMode="auto">
            <a:xfrm>
              <a:off x="2446" y="2234"/>
              <a:ext cx="274" cy="24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840" name="Line 8"/>
            <p:cNvSpPr>
              <a:spLocks noChangeShapeType="1"/>
            </p:cNvSpPr>
            <p:nvPr/>
          </p:nvSpPr>
          <p:spPr bwMode="auto">
            <a:xfrm>
              <a:off x="2733" y="235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841" name="Text Box 9"/>
            <p:cNvSpPr txBox="1">
              <a:spLocks noChangeArrowheads="1"/>
            </p:cNvSpPr>
            <p:nvPr/>
          </p:nvSpPr>
          <p:spPr bwMode="auto">
            <a:xfrm>
              <a:off x="2928" y="2193"/>
              <a:ext cx="178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u[0],0,..0,u[1],0,…,0,u[2]...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6842" name="Line 10"/>
            <p:cNvSpPr>
              <a:spLocks noChangeShapeType="1"/>
            </p:cNvSpPr>
            <p:nvPr/>
          </p:nvSpPr>
          <p:spPr bwMode="auto">
            <a:xfrm>
              <a:off x="2302" y="2359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843" name="Text Box 11"/>
            <p:cNvSpPr txBox="1">
              <a:spLocks noChangeArrowheads="1"/>
            </p:cNvSpPr>
            <p:nvPr/>
          </p:nvSpPr>
          <p:spPr bwMode="auto">
            <a:xfrm>
              <a:off x="816" y="2193"/>
              <a:ext cx="147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     u[1],     u[2],...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6844" name="Rectangle 12"/>
            <p:cNvSpPr>
              <a:spLocks noChangeArrowheads="1"/>
            </p:cNvSpPr>
            <p:nvPr/>
          </p:nvSpPr>
          <p:spPr bwMode="auto">
            <a:xfrm>
              <a:off x="672" y="2112"/>
              <a:ext cx="4224" cy="480"/>
            </a:xfrm>
            <a:prstGeom prst="rect">
              <a:avLst/>
            </a:prstGeom>
            <a:noFill/>
            <a:ln w="5715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6845" name="Rectangle 13"/>
          <p:cNvSpPr>
            <a:spLocks noChangeArrowheads="1"/>
          </p:cNvSpPr>
          <p:nvPr/>
        </p:nvSpPr>
        <p:spPr bwMode="auto">
          <a:xfrm>
            <a:off x="1066800" y="2628900"/>
            <a:ext cx="6705600" cy="668338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7109" name="Group 14"/>
          <p:cNvGrpSpPr>
            <a:grpSpLocks/>
          </p:cNvGrpSpPr>
          <p:nvPr/>
        </p:nvGrpSpPr>
        <p:grpSpPr bwMode="auto">
          <a:xfrm>
            <a:off x="2743200" y="2755900"/>
            <a:ext cx="2849563" cy="474663"/>
            <a:chOff x="1728" y="1948"/>
            <a:chExt cx="1795" cy="341"/>
          </a:xfrm>
        </p:grpSpPr>
        <p:grpSp>
          <p:nvGrpSpPr>
            <p:cNvPr id="47146" name="Group 15"/>
            <p:cNvGrpSpPr>
              <a:grpSpLocks/>
            </p:cNvGrpSpPr>
            <p:nvPr/>
          </p:nvGrpSpPr>
          <p:grpSpPr bwMode="auto">
            <a:xfrm>
              <a:off x="2304" y="1948"/>
              <a:ext cx="575" cy="332"/>
              <a:chOff x="2302" y="1948"/>
              <a:chExt cx="575" cy="332"/>
            </a:xfrm>
          </p:grpSpPr>
          <p:sp>
            <p:nvSpPr>
              <p:cNvPr id="376848" name="Line 16"/>
              <p:cNvSpPr>
                <a:spLocks noChangeShapeType="1"/>
              </p:cNvSpPr>
              <p:nvPr/>
            </p:nvSpPr>
            <p:spPr bwMode="auto">
              <a:xfrm>
                <a:off x="2524" y="2034"/>
                <a:ext cx="0" cy="17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6849" name="Text Box 17"/>
              <p:cNvSpPr txBox="1">
                <a:spLocks noChangeArrowheads="1"/>
              </p:cNvSpPr>
              <p:nvPr/>
            </p:nvSpPr>
            <p:spPr bwMode="auto">
              <a:xfrm>
                <a:off x="2502" y="1948"/>
                <a:ext cx="257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D</a:t>
                </a:r>
              </a:p>
            </p:txBody>
          </p:sp>
          <p:sp>
            <p:nvSpPr>
              <p:cNvPr id="376850" name="Rectangle 18"/>
              <p:cNvSpPr>
                <a:spLocks noChangeArrowheads="1"/>
              </p:cNvSpPr>
              <p:nvPr/>
            </p:nvSpPr>
            <p:spPr bwMode="auto">
              <a:xfrm>
                <a:off x="2446" y="1995"/>
                <a:ext cx="274" cy="24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6851" name="Line 19"/>
              <p:cNvSpPr>
                <a:spLocks noChangeShapeType="1"/>
              </p:cNvSpPr>
              <p:nvPr/>
            </p:nvSpPr>
            <p:spPr bwMode="auto">
              <a:xfrm>
                <a:off x="2733" y="211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6852" name="Line 20"/>
              <p:cNvSpPr>
                <a:spLocks noChangeShapeType="1"/>
              </p:cNvSpPr>
              <p:nvPr/>
            </p:nvSpPr>
            <p:spPr bwMode="auto">
              <a:xfrm>
                <a:off x="2302" y="2119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47147" name="Object 21"/>
            <p:cNvGraphicFramePr>
              <a:graphicFrameLocks noChangeAspect="1"/>
            </p:cNvGraphicFramePr>
            <p:nvPr/>
          </p:nvGraphicFramePr>
          <p:xfrm>
            <a:off x="1728" y="1953"/>
            <a:ext cx="480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0" name="Equation" r:id="rId3" imgW="342751" imgH="203112" progId="Equation.3">
                    <p:embed/>
                  </p:oleObj>
                </mc:Choice>
                <mc:Fallback>
                  <p:oleObj name="Equation" r:id="rId3" imgW="342751" imgH="203112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953"/>
                          <a:ext cx="480" cy="30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48" name="Object 22"/>
            <p:cNvGraphicFramePr>
              <a:graphicFrameLocks noChangeAspect="1"/>
            </p:cNvGraphicFramePr>
            <p:nvPr/>
          </p:nvGraphicFramePr>
          <p:xfrm>
            <a:off x="2955" y="1968"/>
            <a:ext cx="56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1" name="Equation" r:id="rId5" imgW="406400" imgH="228600" progId="Equation.3">
                    <p:embed/>
                  </p:oleObj>
                </mc:Choice>
                <mc:Fallback>
                  <p:oleObj name="Equation" r:id="rId5" imgW="406400" imgH="2286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1968"/>
                          <a:ext cx="568" cy="32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0" name="Object 57"/>
          <p:cNvGraphicFramePr>
            <a:graphicFrameLocks noChangeAspect="1"/>
          </p:cNvGraphicFramePr>
          <p:nvPr/>
        </p:nvGraphicFramePr>
        <p:xfrm>
          <a:off x="1008063" y="3465513"/>
          <a:ext cx="8207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Equation" r:id="rId7" imgW="457002" imgH="203112" progId="Equation.3">
                  <p:embed/>
                </p:oleObj>
              </mc:Choice>
              <mc:Fallback>
                <p:oleObj name="Equation" r:id="rId7" imgW="457002" imgH="203112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465513"/>
                        <a:ext cx="820737" cy="3524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1079500" y="4546600"/>
            <a:ext cx="1905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 flipV="1">
            <a:off x="1993900" y="3479800"/>
            <a:ext cx="0" cy="120173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" name="Freeform 25"/>
          <p:cNvSpPr>
            <a:spLocks/>
          </p:cNvSpPr>
          <p:nvPr/>
        </p:nvSpPr>
        <p:spPr bwMode="auto">
          <a:xfrm>
            <a:off x="1308100" y="3946525"/>
            <a:ext cx="1371600" cy="333375"/>
          </a:xfrm>
          <a:custGeom>
            <a:avLst/>
            <a:gdLst>
              <a:gd name="T0" fmla="*/ 0 w 864"/>
              <a:gd name="T1" fmla="*/ 0 h 240"/>
              <a:gd name="T2" fmla="*/ 432 w 864"/>
              <a:gd name="T3" fmla="*/ 240 h 240"/>
              <a:gd name="T4" fmla="*/ 864 w 8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240">
                <a:moveTo>
                  <a:pt x="0" y="0"/>
                </a:moveTo>
                <a:cubicBezTo>
                  <a:pt x="144" y="120"/>
                  <a:pt x="288" y="240"/>
                  <a:pt x="432" y="240"/>
                </a:cubicBezTo>
                <a:cubicBezTo>
                  <a:pt x="576" y="240"/>
                  <a:pt x="792" y="40"/>
                  <a:pt x="864" y="0"/>
                </a:cubicBezTo>
              </a:path>
            </a:pathLst>
          </a:custGeom>
          <a:noFill/>
          <a:ln w="9525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>
            <a:off x="1308100" y="3946525"/>
            <a:ext cx="0" cy="6000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>
            <a:off x="2679700" y="3946525"/>
            <a:ext cx="0" cy="60007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Line 28"/>
          <p:cNvSpPr>
            <a:spLocks noChangeShapeType="1"/>
          </p:cNvSpPr>
          <p:nvPr/>
        </p:nvSpPr>
        <p:spPr bwMode="auto">
          <a:xfrm>
            <a:off x="2679700" y="4546600"/>
            <a:ext cx="0" cy="6826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1308100" y="4546600"/>
            <a:ext cx="0" cy="6826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7118" name="Object 30"/>
          <p:cNvGraphicFramePr>
            <a:graphicFrameLocks noChangeAspect="1"/>
          </p:cNvGraphicFramePr>
          <p:nvPr/>
        </p:nvGraphicFramePr>
        <p:xfrm>
          <a:off x="2603500" y="4681538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3" name="Equation" r:id="rId9" imgW="139700" imgH="139700" progId="Equation.3">
                  <p:embed/>
                </p:oleObj>
              </mc:Choice>
              <mc:Fallback>
                <p:oleObj name="Equation" r:id="rId9" imgW="139700" imgH="139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681538"/>
                        <a:ext cx="304800" cy="266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31"/>
          <p:cNvGraphicFramePr>
            <a:graphicFrameLocks noChangeAspect="1"/>
          </p:cNvGraphicFramePr>
          <p:nvPr/>
        </p:nvGraphicFramePr>
        <p:xfrm>
          <a:off x="1079500" y="4681538"/>
          <a:ext cx="5032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4" name="Equation" r:id="rId11" imgW="253890" imgH="139639" progId="Equation.3">
                  <p:embed/>
                </p:oleObj>
              </mc:Choice>
              <mc:Fallback>
                <p:oleObj name="Equation" r:id="rId11" imgW="253890" imgH="13963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681538"/>
                        <a:ext cx="503238" cy="266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20" name="Group 45"/>
          <p:cNvGrpSpPr>
            <a:grpSpLocks/>
          </p:cNvGrpSpPr>
          <p:nvPr/>
        </p:nvGrpSpPr>
        <p:grpSpPr bwMode="auto">
          <a:xfrm>
            <a:off x="2984500" y="3916363"/>
            <a:ext cx="912813" cy="463550"/>
            <a:chOff x="2302" y="1946"/>
            <a:chExt cx="575" cy="332"/>
          </a:xfrm>
        </p:grpSpPr>
        <p:sp>
          <p:nvSpPr>
            <p:cNvPr id="110" name="Line 46"/>
            <p:cNvSpPr>
              <a:spLocks noChangeShapeType="1"/>
            </p:cNvSpPr>
            <p:nvPr/>
          </p:nvSpPr>
          <p:spPr bwMode="auto">
            <a:xfrm>
              <a:off x="2524" y="2035"/>
              <a:ext cx="0" cy="1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" name="Text Box 47"/>
            <p:cNvSpPr txBox="1">
              <a:spLocks noChangeArrowheads="1"/>
            </p:cNvSpPr>
            <p:nvPr/>
          </p:nvSpPr>
          <p:spPr bwMode="auto">
            <a:xfrm>
              <a:off x="2518" y="1946"/>
              <a:ext cx="22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112" name="Rectangle 48"/>
            <p:cNvSpPr>
              <a:spLocks noChangeArrowheads="1"/>
            </p:cNvSpPr>
            <p:nvPr/>
          </p:nvSpPr>
          <p:spPr bwMode="auto">
            <a:xfrm>
              <a:off x="2446" y="1994"/>
              <a:ext cx="274" cy="24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" name="Line 49"/>
            <p:cNvSpPr>
              <a:spLocks noChangeShapeType="1"/>
            </p:cNvSpPr>
            <p:nvPr/>
          </p:nvSpPr>
          <p:spPr bwMode="auto">
            <a:xfrm>
              <a:off x="2733" y="211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2302" y="2119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47121" name="Object 54"/>
          <p:cNvGraphicFramePr>
            <a:graphicFrameLocks noChangeAspect="1"/>
          </p:cNvGraphicFramePr>
          <p:nvPr/>
        </p:nvGraphicFramePr>
        <p:xfrm>
          <a:off x="2451100" y="5011738"/>
          <a:ext cx="6096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5" name="Equation" r:id="rId13" imgW="418918" imgH="165028" progId="Equation.3">
                  <p:embed/>
                </p:oleObj>
              </mc:Choice>
              <mc:Fallback>
                <p:oleObj name="Equation" r:id="rId13" imgW="418918" imgH="165028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011738"/>
                        <a:ext cx="609600" cy="2111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22" name="Group 57"/>
          <p:cNvGrpSpPr>
            <a:grpSpLocks/>
          </p:cNvGrpSpPr>
          <p:nvPr/>
        </p:nvGrpSpPr>
        <p:grpSpPr bwMode="auto">
          <a:xfrm>
            <a:off x="3898900" y="3321050"/>
            <a:ext cx="2557463" cy="1895475"/>
            <a:chOff x="2880" y="2103"/>
            <a:chExt cx="1611" cy="1194"/>
          </a:xfrm>
        </p:grpSpPr>
        <p:sp>
          <p:nvSpPr>
            <p:cNvPr id="92" name="Line 32"/>
            <p:cNvSpPr>
              <a:spLocks noChangeShapeType="1"/>
            </p:cNvSpPr>
            <p:nvPr/>
          </p:nvSpPr>
          <p:spPr bwMode="auto">
            <a:xfrm>
              <a:off x="2880" y="2875"/>
              <a:ext cx="12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" name="Line 33"/>
            <p:cNvSpPr>
              <a:spLocks noChangeShapeType="1"/>
            </p:cNvSpPr>
            <p:nvPr/>
          </p:nvSpPr>
          <p:spPr bwMode="auto">
            <a:xfrm flipV="1">
              <a:off x="3456" y="2203"/>
              <a:ext cx="0" cy="75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>
              <a:off x="3024" y="2497"/>
              <a:ext cx="288" cy="211"/>
            </a:xfrm>
            <a:custGeom>
              <a:avLst/>
              <a:gdLst>
                <a:gd name="T0" fmla="*/ 0 w 864"/>
                <a:gd name="T1" fmla="*/ 0 h 240"/>
                <a:gd name="T2" fmla="*/ 432 w 864"/>
                <a:gd name="T3" fmla="*/ 240 h 240"/>
                <a:gd name="T4" fmla="*/ 864 w 864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240">
                  <a:moveTo>
                    <a:pt x="0" y="0"/>
                  </a:moveTo>
                  <a:cubicBezTo>
                    <a:pt x="144" y="120"/>
                    <a:pt x="288" y="240"/>
                    <a:pt x="432" y="240"/>
                  </a:cubicBezTo>
                  <a:cubicBezTo>
                    <a:pt x="576" y="240"/>
                    <a:pt x="792" y="40"/>
                    <a:pt x="864" y="0"/>
                  </a:cubicBezTo>
                </a:path>
              </a:pathLst>
            </a:custGeom>
            <a:noFill/>
            <a:ln w="9525" cap="flat" cmpd="sng">
              <a:solidFill>
                <a:srgbClr val="FFFF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/>
          </p:nvSpPr>
          <p:spPr bwMode="auto">
            <a:xfrm>
              <a:off x="3024" y="2497"/>
              <a:ext cx="0" cy="37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Line 36"/>
            <p:cNvSpPr>
              <a:spLocks noChangeShapeType="1"/>
            </p:cNvSpPr>
            <p:nvPr/>
          </p:nvSpPr>
          <p:spPr bwMode="auto">
            <a:xfrm>
              <a:off x="3888" y="2497"/>
              <a:ext cx="0" cy="37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/>
          </p:nvSpPr>
          <p:spPr bwMode="auto">
            <a:xfrm>
              <a:off x="3888" y="2875"/>
              <a:ext cx="0" cy="43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3024" y="2875"/>
              <a:ext cx="0" cy="43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30" name="Object 39"/>
            <p:cNvGraphicFramePr>
              <a:graphicFrameLocks noChangeAspect="1"/>
            </p:cNvGraphicFramePr>
            <p:nvPr/>
          </p:nvGraphicFramePr>
          <p:xfrm>
            <a:off x="3840" y="296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6" name="Equation" r:id="rId15" imgW="139700" imgH="139700" progId="Equation.3">
                    <p:embed/>
                  </p:oleObj>
                </mc:Choice>
                <mc:Fallback>
                  <p:oleObj name="Equation" r:id="rId15" imgW="139700" imgH="13970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960"/>
                          <a:ext cx="192" cy="16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1" name="Object 40"/>
            <p:cNvGraphicFramePr>
              <a:graphicFrameLocks noChangeAspect="1"/>
            </p:cNvGraphicFramePr>
            <p:nvPr/>
          </p:nvGraphicFramePr>
          <p:xfrm>
            <a:off x="2880" y="2960"/>
            <a:ext cx="31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7" name="Equation" r:id="rId16" imgW="253890" imgH="139639" progId="Equation.3">
                    <p:embed/>
                  </p:oleObj>
                </mc:Choice>
                <mc:Fallback>
                  <p:oleObj name="Equation" r:id="rId16" imgW="253890" imgH="139639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60"/>
                          <a:ext cx="317" cy="16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3312" y="2497"/>
              <a:ext cx="288" cy="211"/>
            </a:xfrm>
            <a:custGeom>
              <a:avLst/>
              <a:gdLst>
                <a:gd name="T0" fmla="*/ 0 w 864"/>
                <a:gd name="T1" fmla="*/ 0 h 240"/>
                <a:gd name="T2" fmla="*/ 432 w 864"/>
                <a:gd name="T3" fmla="*/ 240 h 240"/>
                <a:gd name="T4" fmla="*/ 864 w 864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240">
                  <a:moveTo>
                    <a:pt x="0" y="0"/>
                  </a:moveTo>
                  <a:cubicBezTo>
                    <a:pt x="144" y="120"/>
                    <a:pt x="288" y="240"/>
                    <a:pt x="432" y="240"/>
                  </a:cubicBezTo>
                  <a:cubicBezTo>
                    <a:pt x="576" y="240"/>
                    <a:pt x="792" y="40"/>
                    <a:pt x="864" y="0"/>
                  </a:cubicBezTo>
                </a:path>
              </a:pathLst>
            </a:custGeom>
            <a:noFill/>
            <a:ln w="57150" cap="flat" cmpd="sng">
              <a:solidFill>
                <a:srgbClr val="FFFF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3600" y="2497"/>
              <a:ext cx="288" cy="211"/>
            </a:xfrm>
            <a:custGeom>
              <a:avLst/>
              <a:gdLst>
                <a:gd name="T0" fmla="*/ 0 w 864"/>
                <a:gd name="T1" fmla="*/ 0 h 240"/>
                <a:gd name="T2" fmla="*/ 432 w 864"/>
                <a:gd name="T3" fmla="*/ 240 h 240"/>
                <a:gd name="T4" fmla="*/ 864 w 864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240">
                  <a:moveTo>
                    <a:pt x="0" y="0"/>
                  </a:moveTo>
                  <a:cubicBezTo>
                    <a:pt x="144" y="120"/>
                    <a:pt x="288" y="240"/>
                    <a:pt x="432" y="240"/>
                  </a:cubicBezTo>
                  <a:cubicBezTo>
                    <a:pt x="576" y="240"/>
                    <a:pt x="792" y="40"/>
                    <a:pt x="864" y="0"/>
                  </a:cubicBezTo>
                </a:path>
              </a:pathLst>
            </a:custGeom>
            <a:noFill/>
            <a:ln w="9525" cap="flat" cmpd="sng">
              <a:solidFill>
                <a:srgbClr val="FFFF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/>
          </p:nvSpPr>
          <p:spPr bwMode="auto">
            <a:xfrm>
              <a:off x="3305" y="2504"/>
              <a:ext cx="0" cy="379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Line 44"/>
            <p:cNvSpPr>
              <a:spLocks noChangeShapeType="1"/>
            </p:cNvSpPr>
            <p:nvPr/>
          </p:nvSpPr>
          <p:spPr bwMode="auto">
            <a:xfrm>
              <a:off x="3598" y="2504"/>
              <a:ext cx="0" cy="378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Text Box 51"/>
            <p:cNvSpPr txBox="1">
              <a:spLocks noChangeArrowheads="1"/>
            </p:cNvSpPr>
            <p:nvPr/>
          </p:nvSpPr>
          <p:spPr bwMode="auto">
            <a:xfrm>
              <a:off x="3648" y="2103"/>
              <a:ext cx="8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chemeClr val="tx2"/>
                  </a:solidFill>
                  <a:cs typeface="+mn-cs"/>
                </a:rPr>
                <a:t>`images</a:t>
              </a:r>
              <a:r>
                <a:rPr lang="ja-JP" altLang="en-US" b="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06" name="Line 52"/>
            <p:cNvSpPr>
              <a:spLocks noChangeShapeType="1"/>
            </p:cNvSpPr>
            <p:nvPr/>
          </p:nvSpPr>
          <p:spPr bwMode="auto">
            <a:xfrm flipH="1">
              <a:off x="3696" y="2329"/>
              <a:ext cx="48" cy="29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Line 53"/>
            <p:cNvSpPr>
              <a:spLocks noChangeShapeType="1"/>
            </p:cNvSpPr>
            <p:nvPr/>
          </p:nvSpPr>
          <p:spPr bwMode="auto">
            <a:xfrm flipH="1">
              <a:off x="3072" y="2287"/>
              <a:ext cx="624" cy="29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39" name="Object 55"/>
            <p:cNvGraphicFramePr>
              <a:graphicFrameLocks noChangeAspect="1"/>
            </p:cNvGraphicFramePr>
            <p:nvPr/>
          </p:nvGraphicFramePr>
          <p:xfrm>
            <a:off x="3360" y="3164"/>
            <a:ext cx="384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8" name="Equation" r:id="rId17" imgW="418918" imgH="165028" progId="Equation.3">
                    <p:embed/>
                  </p:oleObj>
                </mc:Choice>
                <mc:Fallback>
                  <p:oleObj name="Equation" r:id="rId17" imgW="418918" imgH="165028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164"/>
                          <a:ext cx="384" cy="1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Line 56"/>
            <p:cNvSpPr>
              <a:spLocks noChangeShapeType="1"/>
            </p:cNvSpPr>
            <p:nvPr/>
          </p:nvSpPr>
          <p:spPr bwMode="auto">
            <a:xfrm flipV="1">
              <a:off x="3600" y="2903"/>
              <a:ext cx="0" cy="265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3/11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58213" cy="51054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2400" dirty="0" smtClean="0">
                <a:cs typeface="+mn-cs"/>
              </a:rPr>
              <a:t>Z-transform &amp; frequency domain analysis of expander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E</a:t>
            </a:r>
            <a:r>
              <a:rPr lang="en-US" sz="2000" b="0" dirty="0" smtClean="0">
                <a:cs typeface="+mn-cs"/>
              </a:rPr>
              <a:t>xpander mostly followed by `interpolation filter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to remove images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(and `interpolate the zeros’)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3200" dirty="0" smtClean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nterpolation filter can be low-/band-/high-pass </a:t>
            </a:r>
            <a:r>
              <a:rPr lang="en-US" sz="1400" b="0" dirty="0" smtClean="0">
                <a:cs typeface="+mn-cs"/>
              </a:rPr>
              <a:t>(see p.35-36 and Chapter-10)</a:t>
            </a:r>
            <a:endParaRPr lang="en-US" sz="1400" dirty="0" smtClean="0">
              <a:cs typeface="+mn-cs"/>
            </a:endParaRP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1066800" y="1828800"/>
            <a:ext cx="6705600" cy="666750"/>
            <a:chOff x="672" y="2112"/>
            <a:chExt cx="4224" cy="480"/>
          </a:xfrm>
        </p:grpSpPr>
        <p:sp>
          <p:nvSpPr>
            <p:cNvPr id="386053" name="Line 5"/>
            <p:cNvSpPr>
              <a:spLocks noChangeShapeType="1"/>
            </p:cNvSpPr>
            <p:nvPr/>
          </p:nvSpPr>
          <p:spPr bwMode="auto">
            <a:xfrm>
              <a:off x="2524" y="2274"/>
              <a:ext cx="0" cy="16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502" y="2187"/>
              <a:ext cx="25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86055" name="Rectangle 7"/>
            <p:cNvSpPr>
              <a:spLocks noChangeArrowheads="1"/>
            </p:cNvSpPr>
            <p:nvPr/>
          </p:nvSpPr>
          <p:spPr bwMode="auto">
            <a:xfrm>
              <a:off x="2446" y="2234"/>
              <a:ext cx="274" cy="24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56" name="Line 8"/>
            <p:cNvSpPr>
              <a:spLocks noChangeShapeType="1"/>
            </p:cNvSpPr>
            <p:nvPr/>
          </p:nvSpPr>
          <p:spPr bwMode="auto">
            <a:xfrm>
              <a:off x="2733" y="235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928" y="2193"/>
              <a:ext cx="178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u[0],0,..0,u[1],0,…,0,u[2]...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86058" name="Line 10"/>
            <p:cNvSpPr>
              <a:spLocks noChangeShapeType="1"/>
            </p:cNvSpPr>
            <p:nvPr/>
          </p:nvSpPr>
          <p:spPr bwMode="auto">
            <a:xfrm>
              <a:off x="2302" y="2359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816" y="2193"/>
              <a:ext cx="147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u[0],     u[1],     u[2],...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86060" name="Rectangle 12"/>
            <p:cNvSpPr>
              <a:spLocks noChangeArrowheads="1"/>
            </p:cNvSpPr>
            <p:nvPr/>
          </p:nvSpPr>
          <p:spPr bwMode="auto">
            <a:xfrm>
              <a:off x="672" y="2112"/>
              <a:ext cx="4224" cy="480"/>
            </a:xfrm>
            <a:prstGeom prst="rect">
              <a:avLst/>
            </a:prstGeom>
            <a:noFill/>
            <a:ln w="5715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132" name="Group 1"/>
          <p:cNvGrpSpPr>
            <a:grpSpLocks/>
          </p:cNvGrpSpPr>
          <p:nvPr/>
        </p:nvGrpSpPr>
        <p:grpSpPr bwMode="auto">
          <a:xfrm>
            <a:off x="1079500" y="3321050"/>
            <a:ext cx="7242175" cy="1909763"/>
            <a:chOff x="1752600" y="3338513"/>
            <a:chExt cx="7242175" cy="1909762"/>
          </a:xfrm>
        </p:grpSpPr>
        <p:sp>
          <p:nvSpPr>
            <p:cNvPr id="386071" name="Line 23"/>
            <p:cNvSpPr>
              <a:spLocks noChangeShapeType="1"/>
            </p:cNvSpPr>
            <p:nvPr/>
          </p:nvSpPr>
          <p:spPr bwMode="auto">
            <a:xfrm>
              <a:off x="1752600" y="4564062"/>
              <a:ext cx="1905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72" name="Line 24"/>
            <p:cNvSpPr>
              <a:spLocks noChangeShapeType="1"/>
            </p:cNvSpPr>
            <p:nvPr/>
          </p:nvSpPr>
          <p:spPr bwMode="auto">
            <a:xfrm flipV="1">
              <a:off x="2667000" y="3497263"/>
              <a:ext cx="0" cy="1201737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73" name="Freeform 25"/>
            <p:cNvSpPr>
              <a:spLocks/>
            </p:cNvSpPr>
            <p:nvPr/>
          </p:nvSpPr>
          <p:spPr bwMode="auto">
            <a:xfrm>
              <a:off x="1981200" y="3963988"/>
              <a:ext cx="1371600" cy="333375"/>
            </a:xfrm>
            <a:custGeom>
              <a:avLst/>
              <a:gdLst>
                <a:gd name="T0" fmla="*/ 0 w 864"/>
                <a:gd name="T1" fmla="*/ 0 h 240"/>
                <a:gd name="T2" fmla="*/ 432 w 864"/>
                <a:gd name="T3" fmla="*/ 240 h 240"/>
                <a:gd name="T4" fmla="*/ 864 w 864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240">
                  <a:moveTo>
                    <a:pt x="0" y="0"/>
                  </a:moveTo>
                  <a:cubicBezTo>
                    <a:pt x="144" y="120"/>
                    <a:pt x="288" y="240"/>
                    <a:pt x="432" y="240"/>
                  </a:cubicBezTo>
                  <a:cubicBezTo>
                    <a:pt x="576" y="240"/>
                    <a:pt x="792" y="40"/>
                    <a:pt x="864" y="0"/>
                  </a:cubicBezTo>
                </a:path>
              </a:pathLst>
            </a:custGeom>
            <a:noFill/>
            <a:ln w="9525" cap="flat" cmpd="sng">
              <a:solidFill>
                <a:srgbClr val="FFFF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74" name="Line 26"/>
            <p:cNvSpPr>
              <a:spLocks noChangeShapeType="1"/>
            </p:cNvSpPr>
            <p:nvPr/>
          </p:nvSpPr>
          <p:spPr bwMode="auto">
            <a:xfrm>
              <a:off x="1981200" y="3963988"/>
              <a:ext cx="0" cy="6000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75" name="Line 27"/>
            <p:cNvSpPr>
              <a:spLocks noChangeShapeType="1"/>
            </p:cNvSpPr>
            <p:nvPr/>
          </p:nvSpPr>
          <p:spPr bwMode="auto">
            <a:xfrm>
              <a:off x="3352800" y="3963988"/>
              <a:ext cx="0" cy="6000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76" name="Line 28"/>
            <p:cNvSpPr>
              <a:spLocks noChangeShapeType="1"/>
            </p:cNvSpPr>
            <p:nvPr/>
          </p:nvSpPr>
          <p:spPr bwMode="auto">
            <a:xfrm>
              <a:off x="3352800" y="4564062"/>
              <a:ext cx="0" cy="68263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077" name="Line 29"/>
            <p:cNvSpPr>
              <a:spLocks noChangeShapeType="1"/>
            </p:cNvSpPr>
            <p:nvPr/>
          </p:nvSpPr>
          <p:spPr bwMode="auto">
            <a:xfrm>
              <a:off x="1981200" y="4564062"/>
              <a:ext cx="0" cy="68263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40" name="Object 30"/>
            <p:cNvGraphicFramePr>
              <a:graphicFrameLocks noChangeAspect="1"/>
            </p:cNvGraphicFramePr>
            <p:nvPr/>
          </p:nvGraphicFramePr>
          <p:xfrm>
            <a:off x="3276600" y="4699000"/>
            <a:ext cx="3048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84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4699000"/>
                          <a:ext cx="304800" cy="2667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1" name="Object 31"/>
            <p:cNvGraphicFramePr>
              <a:graphicFrameLocks noChangeAspect="1"/>
            </p:cNvGraphicFramePr>
            <p:nvPr/>
          </p:nvGraphicFramePr>
          <p:xfrm>
            <a:off x="1752600" y="4699000"/>
            <a:ext cx="5032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85" name="Equation" r:id="rId5" imgW="253890" imgH="139639" progId="Equation.3">
                    <p:embed/>
                  </p:oleObj>
                </mc:Choice>
                <mc:Fallback>
                  <p:oleObj name="Equation" r:id="rId5" imgW="253890" imgH="139639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699000"/>
                          <a:ext cx="503238" cy="2667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42" name="Group 45"/>
            <p:cNvGrpSpPr>
              <a:grpSpLocks/>
            </p:cNvGrpSpPr>
            <p:nvPr/>
          </p:nvGrpSpPr>
          <p:grpSpPr bwMode="auto">
            <a:xfrm>
              <a:off x="3657600" y="3937000"/>
              <a:ext cx="912813" cy="457200"/>
              <a:chOff x="2302" y="1948"/>
              <a:chExt cx="575" cy="328"/>
            </a:xfrm>
          </p:grpSpPr>
          <p:sp>
            <p:nvSpPr>
              <p:cNvPr id="386094" name="Line 46"/>
              <p:cNvSpPr>
                <a:spLocks noChangeShapeType="1"/>
              </p:cNvSpPr>
              <p:nvPr/>
            </p:nvSpPr>
            <p:spPr bwMode="auto">
              <a:xfrm>
                <a:off x="2524" y="2035"/>
                <a:ext cx="0" cy="16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5" name="Text Box 47"/>
              <p:cNvSpPr txBox="1">
                <a:spLocks noChangeArrowheads="1"/>
              </p:cNvSpPr>
              <p:nvPr/>
            </p:nvSpPr>
            <p:spPr bwMode="auto">
              <a:xfrm>
                <a:off x="2519" y="1948"/>
                <a:ext cx="223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386096" name="Rectangle 48"/>
              <p:cNvSpPr>
                <a:spLocks noChangeArrowheads="1"/>
              </p:cNvSpPr>
              <p:nvPr/>
            </p:nvSpPr>
            <p:spPr bwMode="auto">
              <a:xfrm>
                <a:off x="2446" y="1994"/>
                <a:ext cx="274" cy="24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7" name="Line 49"/>
              <p:cNvSpPr>
                <a:spLocks noChangeShapeType="1"/>
              </p:cNvSpPr>
              <p:nvPr/>
            </p:nvSpPr>
            <p:spPr bwMode="auto">
              <a:xfrm>
                <a:off x="2733" y="211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8" name="Line 50"/>
              <p:cNvSpPr>
                <a:spLocks noChangeShapeType="1"/>
              </p:cNvSpPr>
              <p:nvPr/>
            </p:nvSpPr>
            <p:spPr bwMode="auto">
              <a:xfrm>
                <a:off x="2302" y="2119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48143" name="Object 54"/>
            <p:cNvGraphicFramePr>
              <a:graphicFrameLocks noChangeAspect="1"/>
            </p:cNvGraphicFramePr>
            <p:nvPr/>
          </p:nvGraphicFramePr>
          <p:xfrm>
            <a:off x="3124200" y="5029200"/>
            <a:ext cx="6096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86" name="Equation" r:id="rId7" imgW="418918" imgH="165028" progId="Equation.3">
                    <p:embed/>
                  </p:oleObj>
                </mc:Choice>
                <mc:Fallback>
                  <p:oleObj name="Equation" r:id="rId7" imgW="418918" imgH="165028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5029200"/>
                          <a:ext cx="609600" cy="2111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44" name="Group 57"/>
            <p:cNvGrpSpPr>
              <a:grpSpLocks/>
            </p:cNvGrpSpPr>
            <p:nvPr/>
          </p:nvGrpSpPr>
          <p:grpSpPr bwMode="auto">
            <a:xfrm>
              <a:off x="4572000" y="3338513"/>
              <a:ext cx="2557463" cy="1895475"/>
              <a:chOff x="2880" y="2103"/>
              <a:chExt cx="1611" cy="1194"/>
            </a:xfrm>
          </p:grpSpPr>
          <p:sp>
            <p:nvSpPr>
              <p:cNvPr id="386080" name="Line 32"/>
              <p:cNvSpPr>
                <a:spLocks noChangeShapeType="1"/>
              </p:cNvSpPr>
              <p:nvPr/>
            </p:nvSpPr>
            <p:spPr bwMode="auto">
              <a:xfrm>
                <a:off x="2880" y="2875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81" name="Line 33"/>
              <p:cNvSpPr>
                <a:spLocks noChangeShapeType="1"/>
              </p:cNvSpPr>
              <p:nvPr/>
            </p:nvSpPr>
            <p:spPr bwMode="auto">
              <a:xfrm flipV="1">
                <a:off x="3456" y="2203"/>
                <a:ext cx="0" cy="75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82" name="Freeform 34"/>
              <p:cNvSpPr>
                <a:spLocks/>
              </p:cNvSpPr>
              <p:nvPr/>
            </p:nvSpPr>
            <p:spPr bwMode="auto">
              <a:xfrm>
                <a:off x="3024" y="2497"/>
                <a:ext cx="288" cy="211"/>
              </a:xfrm>
              <a:custGeom>
                <a:avLst/>
                <a:gdLst>
                  <a:gd name="T0" fmla="*/ 0 w 864"/>
                  <a:gd name="T1" fmla="*/ 0 h 240"/>
                  <a:gd name="T2" fmla="*/ 432 w 864"/>
                  <a:gd name="T3" fmla="*/ 240 h 240"/>
                  <a:gd name="T4" fmla="*/ 864 w 864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240">
                    <a:moveTo>
                      <a:pt x="0" y="0"/>
                    </a:moveTo>
                    <a:cubicBezTo>
                      <a:pt x="144" y="120"/>
                      <a:pt x="288" y="240"/>
                      <a:pt x="432" y="240"/>
                    </a:cubicBezTo>
                    <a:cubicBezTo>
                      <a:pt x="576" y="240"/>
                      <a:pt x="792" y="40"/>
                      <a:pt x="864" y="0"/>
                    </a:cubicBezTo>
                  </a:path>
                </a:pathLst>
              </a:custGeom>
              <a:noFill/>
              <a:ln w="9525" cap="flat" cmpd="sng">
                <a:solidFill>
                  <a:srgbClr val="FFFF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83" name="Line 35"/>
              <p:cNvSpPr>
                <a:spLocks noChangeShapeType="1"/>
              </p:cNvSpPr>
              <p:nvPr/>
            </p:nvSpPr>
            <p:spPr bwMode="auto">
              <a:xfrm>
                <a:off x="3024" y="2497"/>
                <a:ext cx="0" cy="37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84" name="Line 36"/>
              <p:cNvSpPr>
                <a:spLocks noChangeShapeType="1"/>
              </p:cNvSpPr>
              <p:nvPr/>
            </p:nvSpPr>
            <p:spPr bwMode="auto">
              <a:xfrm>
                <a:off x="3888" y="2497"/>
                <a:ext cx="0" cy="37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85" name="Line 37"/>
              <p:cNvSpPr>
                <a:spLocks noChangeShapeType="1"/>
              </p:cNvSpPr>
              <p:nvPr/>
            </p:nvSpPr>
            <p:spPr bwMode="auto">
              <a:xfrm>
                <a:off x="3888" y="2875"/>
                <a:ext cx="0" cy="43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86" name="Line 38"/>
              <p:cNvSpPr>
                <a:spLocks noChangeShapeType="1"/>
              </p:cNvSpPr>
              <p:nvPr/>
            </p:nvSpPr>
            <p:spPr bwMode="auto">
              <a:xfrm>
                <a:off x="3024" y="2875"/>
                <a:ext cx="0" cy="43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8172" name="Object 39"/>
              <p:cNvGraphicFramePr>
                <a:graphicFrameLocks noChangeAspect="1"/>
              </p:cNvGraphicFramePr>
              <p:nvPr/>
            </p:nvGraphicFramePr>
            <p:xfrm>
              <a:off x="3840" y="2960"/>
              <a:ext cx="192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87" name="Equation" r:id="rId9" imgW="139700" imgH="139700" progId="Equation.3">
                      <p:embed/>
                    </p:oleObj>
                  </mc:Choice>
                  <mc:Fallback>
                    <p:oleObj name="Equation" r:id="rId9" imgW="139700" imgH="139700" progId="Equation.3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960"/>
                            <a:ext cx="192" cy="16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73" name="Object 40"/>
              <p:cNvGraphicFramePr>
                <a:graphicFrameLocks noChangeAspect="1"/>
              </p:cNvGraphicFramePr>
              <p:nvPr/>
            </p:nvGraphicFramePr>
            <p:xfrm>
              <a:off x="2880" y="2960"/>
              <a:ext cx="317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88" name="Equation" r:id="rId10" imgW="253890" imgH="139639" progId="Equation.3">
                      <p:embed/>
                    </p:oleObj>
                  </mc:Choice>
                  <mc:Fallback>
                    <p:oleObj name="Equation" r:id="rId10" imgW="253890" imgH="139639" progId="Equation.3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960"/>
                            <a:ext cx="317" cy="16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6089" name="Freeform 41"/>
              <p:cNvSpPr>
                <a:spLocks/>
              </p:cNvSpPr>
              <p:nvPr/>
            </p:nvSpPr>
            <p:spPr bwMode="auto">
              <a:xfrm>
                <a:off x="3312" y="2497"/>
                <a:ext cx="288" cy="211"/>
              </a:xfrm>
              <a:custGeom>
                <a:avLst/>
                <a:gdLst>
                  <a:gd name="T0" fmla="*/ 0 w 864"/>
                  <a:gd name="T1" fmla="*/ 0 h 240"/>
                  <a:gd name="T2" fmla="*/ 432 w 864"/>
                  <a:gd name="T3" fmla="*/ 240 h 240"/>
                  <a:gd name="T4" fmla="*/ 864 w 864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240">
                    <a:moveTo>
                      <a:pt x="0" y="0"/>
                    </a:moveTo>
                    <a:cubicBezTo>
                      <a:pt x="144" y="120"/>
                      <a:pt x="288" y="240"/>
                      <a:pt x="432" y="240"/>
                    </a:cubicBezTo>
                    <a:cubicBezTo>
                      <a:pt x="576" y="240"/>
                      <a:pt x="792" y="40"/>
                      <a:pt x="864" y="0"/>
                    </a:cubicBezTo>
                  </a:path>
                </a:pathLst>
              </a:custGeom>
              <a:noFill/>
              <a:ln w="57150" cap="flat" cmpd="sng">
                <a:solidFill>
                  <a:srgbClr val="FFFF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0" name="Freeform 42"/>
              <p:cNvSpPr>
                <a:spLocks/>
              </p:cNvSpPr>
              <p:nvPr/>
            </p:nvSpPr>
            <p:spPr bwMode="auto">
              <a:xfrm>
                <a:off x="3600" y="2497"/>
                <a:ext cx="288" cy="211"/>
              </a:xfrm>
              <a:custGeom>
                <a:avLst/>
                <a:gdLst>
                  <a:gd name="T0" fmla="*/ 0 w 864"/>
                  <a:gd name="T1" fmla="*/ 0 h 240"/>
                  <a:gd name="T2" fmla="*/ 432 w 864"/>
                  <a:gd name="T3" fmla="*/ 240 h 240"/>
                  <a:gd name="T4" fmla="*/ 864 w 864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240">
                    <a:moveTo>
                      <a:pt x="0" y="0"/>
                    </a:moveTo>
                    <a:cubicBezTo>
                      <a:pt x="144" y="120"/>
                      <a:pt x="288" y="240"/>
                      <a:pt x="432" y="240"/>
                    </a:cubicBezTo>
                    <a:cubicBezTo>
                      <a:pt x="576" y="240"/>
                      <a:pt x="792" y="40"/>
                      <a:pt x="864" y="0"/>
                    </a:cubicBezTo>
                  </a:path>
                </a:pathLst>
              </a:custGeom>
              <a:noFill/>
              <a:ln w="9525" cap="flat" cmpd="sng">
                <a:solidFill>
                  <a:srgbClr val="FFFF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1" name="Line 43"/>
              <p:cNvSpPr>
                <a:spLocks noChangeShapeType="1"/>
              </p:cNvSpPr>
              <p:nvPr/>
            </p:nvSpPr>
            <p:spPr bwMode="auto">
              <a:xfrm>
                <a:off x="3305" y="2504"/>
                <a:ext cx="0" cy="379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2" name="Line 44"/>
              <p:cNvSpPr>
                <a:spLocks noChangeShapeType="1"/>
              </p:cNvSpPr>
              <p:nvPr/>
            </p:nvSpPr>
            <p:spPr bwMode="auto">
              <a:xfrm>
                <a:off x="3598" y="2504"/>
                <a:ext cx="0" cy="37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099" name="Text Box 51"/>
              <p:cNvSpPr txBox="1">
                <a:spLocks noChangeArrowheads="1"/>
              </p:cNvSpPr>
              <p:nvPr/>
            </p:nvSpPr>
            <p:spPr bwMode="auto">
              <a:xfrm>
                <a:off x="3648" y="2103"/>
                <a:ext cx="8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chemeClr val="tx2"/>
                    </a:solidFill>
                    <a:cs typeface="+mn-cs"/>
                  </a:rPr>
                  <a:t>`images</a:t>
                </a:r>
                <a:r>
                  <a:rPr lang="ja-JP" altLang="en-US" b="0">
                    <a:solidFill>
                      <a:schemeClr val="tx2"/>
                    </a:solidFill>
                    <a:latin typeface="Arial"/>
                    <a:cs typeface="+mn-cs"/>
                  </a:rPr>
                  <a:t>’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86100" name="Line 52"/>
              <p:cNvSpPr>
                <a:spLocks noChangeShapeType="1"/>
              </p:cNvSpPr>
              <p:nvPr/>
            </p:nvSpPr>
            <p:spPr bwMode="auto">
              <a:xfrm flipH="1">
                <a:off x="3696" y="2329"/>
                <a:ext cx="48" cy="29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101" name="Line 53"/>
              <p:cNvSpPr>
                <a:spLocks noChangeShapeType="1"/>
              </p:cNvSpPr>
              <p:nvPr/>
            </p:nvSpPr>
            <p:spPr bwMode="auto">
              <a:xfrm flipH="1">
                <a:off x="3072" y="2287"/>
                <a:ext cx="624" cy="295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8181" name="Object 55"/>
              <p:cNvGraphicFramePr>
                <a:graphicFrameLocks noChangeAspect="1"/>
              </p:cNvGraphicFramePr>
              <p:nvPr/>
            </p:nvGraphicFramePr>
            <p:xfrm>
              <a:off x="3360" y="3164"/>
              <a:ext cx="384" cy="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289" name="Equation" r:id="rId11" imgW="418918" imgH="165028" progId="Equation.3">
                      <p:embed/>
                    </p:oleObj>
                  </mc:Choice>
                  <mc:Fallback>
                    <p:oleObj name="Equation" r:id="rId11" imgW="418918" imgH="165028" progId="Equation.3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3164"/>
                            <a:ext cx="384" cy="1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6104" name="Line 56"/>
              <p:cNvSpPr>
                <a:spLocks noChangeShapeType="1"/>
              </p:cNvSpPr>
              <p:nvPr/>
            </p:nvSpPr>
            <p:spPr bwMode="auto">
              <a:xfrm flipV="1">
                <a:off x="3600" y="2903"/>
                <a:ext cx="0" cy="265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86107" name="Line 59"/>
            <p:cNvSpPr>
              <a:spLocks noChangeShapeType="1"/>
            </p:cNvSpPr>
            <p:nvPr/>
          </p:nvSpPr>
          <p:spPr bwMode="auto">
            <a:xfrm>
              <a:off x="7239000" y="4578350"/>
              <a:ext cx="1755775" cy="476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08" name="Line 60"/>
            <p:cNvSpPr>
              <a:spLocks noChangeShapeType="1"/>
            </p:cNvSpPr>
            <p:nvPr/>
          </p:nvSpPr>
          <p:spPr bwMode="auto">
            <a:xfrm flipV="1">
              <a:off x="8153400" y="3511551"/>
              <a:ext cx="0" cy="12017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12" name="Line 64"/>
            <p:cNvSpPr>
              <a:spLocks noChangeShapeType="1"/>
            </p:cNvSpPr>
            <p:nvPr/>
          </p:nvSpPr>
          <p:spPr bwMode="auto">
            <a:xfrm>
              <a:off x="8839200" y="4578350"/>
              <a:ext cx="0" cy="6826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13" name="Line 65"/>
            <p:cNvSpPr>
              <a:spLocks noChangeShapeType="1"/>
            </p:cNvSpPr>
            <p:nvPr/>
          </p:nvSpPr>
          <p:spPr bwMode="auto">
            <a:xfrm>
              <a:off x="7467600" y="4578350"/>
              <a:ext cx="0" cy="68262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49" name="Object 66"/>
            <p:cNvGraphicFramePr>
              <a:graphicFrameLocks noChangeAspect="1"/>
            </p:cNvGraphicFramePr>
            <p:nvPr/>
          </p:nvGraphicFramePr>
          <p:xfrm>
            <a:off x="8686800" y="4724400"/>
            <a:ext cx="3048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90" name="Equation" r:id="rId12" imgW="139700" imgH="139700" progId="Equation.3">
                    <p:embed/>
                  </p:oleObj>
                </mc:Choice>
                <mc:Fallback>
                  <p:oleObj name="Equation" r:id="rId12" imgW="139700" imgH="13970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6800" y="4724400"/>
                          <a:ext cx="304800" cy="2667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0" name="Object 67"/>
            <p:cNvGraphicFramePr>
              <a:graphicFrameLocks noChangeAspect="1"/>
            </p:cNvGraphicFramePr>
            <p:nvPr/>
          </p:nvGraphicFramePr>
          <p:xfrm>
            <a:off x="7239000" y="4713288"/>
            <a:ext cx="5032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91" name="Equation" r:id="rId13" imgW="253890" imgH="139639" progId="Equation.3">
                    <p:embed/>
                  </p:oleObj>
                </mc:Choice>
                <mc:Fallback>
                  <p:oleObj name="Equation" r:id="rId13" imgW="253890" imgH="139639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4713288"/>
                          <a:ext cx="503238" cy="2667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6116" name="Freeform 68"/>
            <p:cNvSpPr>
              <a:spLocks/>
            </p:cNvSpPr>
            <p:nvPr/>
          </p:nvSpPr>
          <p:spPr bwMode="auto">
            <a:xfrm>
              <a:off x="7924800" y="3978276"/>
              <a:ext cx="457200" cy="334962"/>
            </a:xfrm>
            <a:custGeom>
              <a:avLst/>
              <a:gdLst>
                <a:gd name="T0" fmla="*/ 0 w 864"/>
                <a:gd name="T1" fmla="*/ 0 h 240"/>
                <a:gd name="T2" fmla="*/ 432 w 864"/>
                <a:gd name="T3" fmla="*/ 240 h 240"/>
                <a:gd name="T4" fmla="*/ 864 w 864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240">
                  <a:moveTo>
                    <a:pt x="0" y="0"/>
                  </a:moveTo>
                  <a:cubicBezTo>
                    <a:pt x="144" y="120"/>
                    <a:pt x="288" y="240"/>
                    <a:pt x="432" y="240"/>
                  </a:cubicBezTo>
                  <a:cubicBezTo>
                    <a:pt x="576" y="240"/>
                    <a:pt x="792" y="40"/>
                    <a:pt x="864" y="0"/>
                  </a:cubicBezTo>
                </a:path>
              </a:pathLst>
            </a:custGeom>
            <a:noFill/>
            <a:ln w="57150" cap="flat" cmpd="sng">
              <a:solidFill>
                <a:srgbClr val="FFFF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18" name="Line 70"/>
            <p:cNvSpPr>
              <a:spLocks noChangeShapeType="1"/>
            </p:cNvSpPr>
            <p:nvPr/>
          </p:nvSpPr>
          <p:spPr bwMode="auto">
            <a:xfrm>
              <a:off x="7913688" y="3989388"/>
              <a:ext cx="0" cy="601663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19" name="Line 71"/>
            <p:cNvSpPr>
              <a:spLocks noChangeShapeType="1"/>
            </p:cNvSpPr>
            <p:nvPr/>
          </p:nvSpPr>
          <p:spPr bwMode="auto">
            <a:xfrm>
              <a:off x="8378825" y="3989388"/>
              <a:ext cx="0" cy="60007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8154" name="Object 75"/>
            <p:cNvGraphicFramePr>
              <a:graphicFrameLocks noChangeAspect="1"/>
            </p:cNvGraphicFramePr>
            <p:nvPr/>
          </p:nvGraphicFramePr>
          <p:xfrm>
            <a:off x="8001000" y="5037138"/>
            <a:ext cx="609600" cy="211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92" name="Equation" r:id="rId14" imgW="418918" imgH="165028" progId="Equation.3">
                    <p:embed/>
                  </p:oleObj>
                </mc:Choice>
                <mc:Fallback>
                  <p:oleObj name="Equation" r:id="rId14" imgW="418918" imgH="165028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5037138"/>
                          <a:ext cx="609600" cy="21113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6124" name="Line 76"/>
            <p:cNvSpPr>
              <a:spLocks noChangeShapeType="1"/>
            </p:cNvSpPr>
            <p:nvPr/>
          </p:nvSpPr>
          <p:spPr bwMode="auto">
            <a:xfrm flipV="1">
              <a:off x="8382000" y="4622800"/>
              <a:ext cx="0" cy="420687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8156" name="Group 85"/>
            <p:cNvGrpSpPr>
              <a:grpSpLocks/>
            </p:cNvGrpSpPr>
            <p:nvPr/>
          </p:nvGrpSpPr>
          <p:grpSpPr bwMode="auto">
            <a:xfrm>
              <a:off x="6400800" y="3973513"/>
              <a:ext cx="912813" cy="457200"/>
              <a:chOff x="4032" y="2503"/>
              <a:chExt cx="575" cy="288"/>
            </a:xfrm>
          </p:grpSpPr>
          <p:sp>
            <p:nvSpPr>
              <p:cNvPr id="386127" name="Text Box 79"/>
              <p:cNvSpPr txBox="1">
                <a:spLocks noChangeArrowheads="1"/>
              </p:cNvSpPr>
              <p:nvPr/>
            </p:nvSpPr>
            <p:spPr bwMode="auto">
              <a:xfrm>
                <a:off x="4147" y="2503"/>
                <a:ext cx="3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LP</a:t>
                </a:r>
              </a:p>
            </p:txBody>
          </p:sp>
          <p:sp>
            <p:nvSpPr>
              <p:cNvPr id="386128" name="Rectangle 80"/>
              <p:cNvSpPr>
                <a:spLocks noChangeArrowheads="1"/>
              </p:cNvSpPr>
              <p:nvPr/>
            </p:nvSpPr>
            <p:spPr bwMode="auto">
              <a:xfrm>
                <a:off x="4176" y="2536"/>
                <a:ext cx="274" cy="21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129" name="Line 81"/>
              <p:cNvSpPr>
                <a:spLocks noChangeShapeType="1"/>
              </p:cNvSpPr>
              <p:nvPr/>
            </p:nvSpPr>
            <p:spPr bwMode="auto">
              <a:xfrm>
                <a:off x="4463" y="2645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130" name="Line 82"/>
              <p:cNvSpPr>
                <a:spLocks noChangeShapeType="1"/>
              </p:cNvSpPr>
              <p:nvPr/>
            </p:nvSpPr>
            <p:spPr bwMode="auto">
              <a:xfrm>
                <a:off x="4032" y="264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86131" name="Line 83"/>
            <p:cNvSpPr>
              <a:spLocks noChangeShapeType="1"/>
            </p:cNvSpPr>
            <p:nvPr/>
          </p:nvSpPr>
          <p:spPr bwMode="auto">
            <a:xfrm>
              <a:off x="7543800" y="4572000"/>
              <a:ext cx="3810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32" name="Line 84"/>
            <p:cNvSpPr>
              <a:spLocks noChangeShapeType="1"/>
            </p:cNvSpPr>
            <p:nvPr/>
          </p:nvSpPr>
          <p:spPr bwMode="auto">
            <a:xfrm>
              <a:off x="8382000" y="4572000"/>
              <a:ext cx="3810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34" name="Line 86"/>
            <p:cNvSpPr>
              <a:spLocks noChangeShapeType="1"/>
            </p:cNvSpPr>
            <p:nvPr/>
          </p:nvSpPr>
          <p:spPr bwMode="auto">
            <a:xfrm>
              <a:off x="8839200" y="3962401"/>
              <a:ext cx="0" cy="6000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6135" name="Line 87"/>
            <p:cNvSpPr>
              <a:spLocks noChangeShapeType="1"/>
            </p:cNvSpPr>
            <p:nvPr/>
          </p:nvSpPr>
          <p:spPr bwMode="auto">
            <a:xfrm>
              <a:off x="7467600" y="3962401"/>
              <a:ext cx="0" cy="60007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4/11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Z-transform &amp; frequency domain analysis of decimator</a:t>
            </a: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`Compression in time domain ~ expansion in frequency domain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  <a:r>
              <a:rPr lang="en-US" sz="1400" b="0" dirty="0" smtClean="0">
                <a:cs typeface="+mn-cs"/>
              </a:rPr>
              <a:t>PS: </a:t>
            </a:r>
            <a:r>
              <a:rPr lang="en-US" sz="1400" b="0" dirty="0" smtClean="0"/>
              <a:t>Note </a:t>
            </a:r>
            <a:r>
              <a:rPr lang="en-US" sz="1400" b="0" dirty="0"/>
              <a:t>that             </a:t>
            </a:r>
            <a:r>
              <a:rPr lang="en-US" sz="1400" b="0" dirty="0" smtClean="0"/>
              <a:t>  is </a:t>
            </a:r>
            <a:r>
              <a:rPr lang="en-US" sz="1400" b="0" dirty="0"/>
              <a:t>periodic with period      </a:t>
            </a:r>
            <a:r>
              <a:rPr lang="en-US" sz="1400" b="0" dirty="0" smtClean="0"/>
              <a:t>  while                  is </a:t>
            </a:r>
            <a:r>
              <a:rPr lang="en-US" sz="1400" b="0" dirty="0"/>
              <a:t>periodic with period  </a:t>
            </a:r>
            <a:endParaRPr lang="en-US" sz="1400" dirty="0"/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1400" dirty="0"/>
              <a:t>  </a:t>
            </a:r>
            <a:r>
              <a:rPr lang="en-US" sz="1400" dirty="0" smtClean="0"/>
              <a:t>        </a:t>
            </a:r>
            <a:r>
              <a:rPr lang="en-US" sz="1400" b="0" dirty="0" smtClean="0"/>
              <a:t>The </a:t>
            </a:r>
            <a:r>
              <a:rPr lang="en-US" sz="1400" b="0" dirty="0"/>
              <a:t>summation with </a:t>
            </a:r>
            <a:r>
              <a:rPr lang="en-US" sz="1400" b="0" dirty="0" smtClean="0"/>
              <a:t>d=</a:t>
            </a:r>
            <a:r>
              <a:rPr lang="en-US" sz="1400" b="0" dirty="0"/>
              <a:t>0</a:t>
            </a:r>
            <a:r>
              <a:rPr lang="en-US" sz="1400" b="0" dirty="0" smtClean="0"/>
              <a:t>…D-</a:t>
            </a:r>
            <a:r>
              <a:rPr lang="en-US" sz="1400" b="0" dirty="0"/>
              <a:t>1 restores the periodicity with period        </a:t>
            </a:r>
            <a:r>
              <a:rPr lang="en-US" sz="1400" b="0" dirty="0" smtClean="0"/>
              <a:t>!</a:t>
            </a:r>
            <a:endParaRPr lang="en-US" sz="1400" b="0" dirty="0"/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1066800" y="1752600"/>
            <a:ext cx="6705600" cy="608013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>
            <a:off x="4006850" y="2684463"/>
            <a:ext cx="0" cy="21272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3971925" y="2552700"/>
            <a:ext cx="4079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D</a:t>
            </a:r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3883025" y="2590800"/>
            <a:ext cx="434975" cy="3810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4338638" y="2790825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>
            <a:off x="3654425" y="2792413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68" name="Rectangle 12"/>
          <p:cNvSpPr>
            <a:spLocks noChangeArrowheads="1"/>
          </p:cNvSpPr>
          <p:nvPr/>
        </p:nvSpPr>
        <p:spPr bwMode="auto">
          <a:xfrm>
            <a:off x="1066800" y="2479675"/>
            <a:ext cx="6705600" cy="608013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62" name="Object 13"/>
          <p:cNvGraphicFramePr>
            <a:graphicFrameLocks noChangeAspect="1"/>
          </p:cNvGraphicFramePr>
          <p:nvPr/>
        </p:nvGraphicFramePr>
        <p:xfrm>
          <a:off x="2819400" y="2601913"/>
          <a:ext cx="762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9" name="Equation" r:id="rId3" imgW="342751" imgH="203112" progId="Equation.3">
                  <p:embed/>
                </p:oleObj>
              </mc:Choice>
              <mc:Fallback>
                <p:oleObj name="Equation" r:id="rId3" imgW="342751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01913"/>
                        <a:ext cx="762000" cy="384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4"/>
          <p:cNvGraphicFramePr>
            <a:graphicFrameLocks noChangeAspect="1"/>
          </p:cNvGraphicFramePr>
          <p:nvPr/>
        </p:nvGraphicFramePr>
        <p:xfrm>
          <a:off x="4697413" y="2533650"/>
          <a:ext cx="24892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0" name="Equation" r:id="rId5" imgW="1308100" imgH="457200" progId="Equation.3">
                  <p:embed/>
                </p:oleObj>
              </mc:Choice>
              <mc:Fallback>
                <p:oleObj name="Equation" r:id="rId5" imgW="13081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2533650"/>
                        <a:ext cx="2489200" cy="6429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Line 15"/>
          <p:cNvSpPr>
            <a:spLocks noChangeShapeType="1"/>
          </p:cNvSpPr>
          <p:nvPr/>
        </p:nvSpPr>
        <p:spPr bwMode="auto">
          <a:xfrm>
            <a:off x="4006850" y="1957388"/>
            <a:ext cx="0" cy="2111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3971925" y="1825625"/>
            <a:ext cx="4079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D</a:t>
            </a:r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3883025" y="1876425"/>
            <a:ext cx="434975" cy="3921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338638" y="20637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75" name="Text Box 19"/>
          <p:cNvSpPr txBox="1">
            <a:spLocks noChangeArrowheads="1"/>
          </p:cNvSpPr>
          <p:nvPr/>
        </p:nvSpPr>
        <p:spPr bwMode="auto">
          <a:xfrm>
            <a:off x="4559300" y="1838325"/>
            <a:ext cx="263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u[0],      u[D],      u[2D]...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>
            <a:off x="3654425" y="2065338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1981200" y="184785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u[0],u[1],u[2]...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740525" y="3427413"/>
            <a:ext cx="577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tx2"/>
                </a:solidFill>
                <a:cs typeface="+mn-cs"/>
              </a:rPr>
              <a:t>d=0</a:t>
            </a:r>
            <a:endParaRPr lang="en-US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77879" name="Text Box 23"/>
          <p:cNvSpPr txBox="1">
            <a:spLocks noChangeArrowheads="1"/>
          </p:cNvSpPr>
          <p:nvPr/>
        </p:nvSpPr>
        <p:spPr bwMode="auto">
          <a:xfrm>
            <a:off x="5521325" y="3427413"/>
            <a:ext cx="577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tx2"/>
                </a:solidFill>
                <a:cs typeface="+mn-cs"/>
              </a:rPr>
              <a:t>d=2</a:t>
            </a:r>
            <a:endParaRPr lang="en-US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77880" name="Text Box 24"/>
          <p:cNvSpPr txBox="1">
            <a:spLocks noChangeArrowheads="1"/>
          </p:cNvSpPr>
          <p:nvPr/>
        </p:nvSpPr>
        <p:spPr bwMode="auto">
          <a:xfrm>
            <a:off x="7426325" y="3427413"/>
            <a:ext cx="577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tx2"/>
                </a:solidFill>
                <a:cs typeface="+mn-cs"/>
              </a:rPr>
              <a:t>d=1</a:t>
            </a:r>
            <a:endParaRPr lang="en-US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77891" name="Line 35"/>
          <p:cNvSpPr>
            <a:spLocks noChangeShapeType="1"/>
          </p:cNvSpPr>
          <p:nvPr/>
        </p:nvSpPr>
        <p:spPr bwMode="auto">
          <a:xfrm>
            <a:off x="4010025" y="4013200"/>
            <a:ext cx="0" cy="2111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92" name="Text Box 36"/>
          <p:cNvSpPr txBox="1">
            <a:spLocks noChangeArrowheads="1"/>
          </p:cNvSpPr>
          <p:nvPr/>
        </p:nvSpPr>
        <p:spPr bwMode="auto">
          <a:xfrm>
            <a:off x="4002088" y="38846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377893" name="Rectangle 37"/>
          <p:cNvSpPr>
            <a:spLocks noChangeArrowheads="1"/>
          </p:cNvSpPr>
          <p:nvPr/>
        </p:nvSpPr>
        <p:spPr bwMode="auto">
          <a:xfrm>
            <a:off x="3886200" y="3863975"/>
            <a:ext cx="434975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94" name="Line 38"/>
          <p:cNvSpPr>
            <a:spLocks noChangeShapeType="1"/>
          </p:cNvSpPr>
          <p:nvPr/>
        </p:nvSpPr>
        <p:spPr bwMode="auto">
          <a:xfrm>
            <a:off x="4341813" y="4119563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95" name="Line 39"/>
          <p:cNvSpPr>
            <a:spLocks noChangeShapeType="1"/>
          </p:cNvSpPr>
          <p:nvPr/>
        </p:nvSpPr>
        <p:spPr bwMode="auto">
          <a:xfrm>
            <a:off x="3657600" y="4119563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98" name="Line 42"/>
          <p:cNvSpPr>
            <a:spLocks noChangeShapeType="1"/>
          </p:cNvSpPr>
          <p:nvPr/>
        </p:nvSpPr>
        <p:spPr bwMode="auto">
          <a:xfrm>
            <a:off x="4800600" y="4476750"/>
            <a:ext cx="3962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99" name="Line 43"/>
          <p:cNvSpPr>
            <a:spLocks noChangeShapeType="1"/>
          </p:cNvSpPr>
          <p:nvPr/>
        </p:nvSpPr>
        <p:spPr bwMode="auto">
          <a:xfrm flipV="1">
            <a:off x="6746875" y="3505200"/>
            <a:ext cx="0" cy="1092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00" name="Line 44"/>
          <p:cNvSpPr>
            <a:spLocks noChangeShapeType="1"/>
          </p:cNvSpPr>
          <p:nvPr/>
        </p:nvSpPr>
        <p:spPr bwMode="auto">
          <a:xfrm flipH="1">
            <a:off x="5867400" y="3886200"/>
            <a:ext cx="914400" cy="6096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02" name="Line 46"/>
          <p:cNvSpPr>
            <a:spLocks noChangeShapeType="1"/>
          </p:cNvSpPr>
          <p:nvPr/>
        </p:nvSpPr>
        <p:spPr bwMode="auto">
          <a:xfrm>
            <a:off x="7372350" y="4476750"/>
            <a:ext cx="0" cy="60325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03" name="Line 47"/>
          <p:cNvSpPr>
            <a:spLocks noChangeShapeType="1"/>
          </p:cNvSpPr>
          <p:nvPr/>
        </p:nvSpPr>
        <p:spPr bwMode="auto">
          <a:xfrm>
            <a:off x="6121400" y="4476750"/>
            <a:ext cx="0" cy="60325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84" name="Object 48"/>
          <p:cNvGraphicFramePr>
            <a:graphicFrameLocks noChangeAspect="1"/>
          </p:cNvGraphicFramePr>
          <p:nvPr/>
        </p:nvGraphicFramePr>
        <p:xfrm>
          <a:off x="7302500" y="4597400"/>
          <a:ext cx="2794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1" name="Equation" r:id="rId7" imgW="139700" imgH="139700" progId="Equation.3">
                  <p:embed/>
                </p:oleObj>
              </mc:Choice>
              <mc:Fallback>
                <p:oleObj name="Equation" r:id="rId7" imgW="139700" imgH="1397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597400"/>
                        <a:ext cx="279400" cy="242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49"/>
          <p:cNvGraphicFramePr>
            <a:graphicFrameLocks noChangeAspect="1"/>
          </p:cNvGraphicFramePr>
          <p:nvPr/>
        </p:nvGraphicFramePr>
        <p:xfrm>
          <a:off x="5913438" y="4597400"/>
          <a:ext cx="4587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2" name="Equation" r:id="rId9" imgW="253890" imgH="139639" progId="Equation.3">
                  <p:embed/>
                </p:oleObj>
              </mc:Choice>
              <mc:Fallback>
                <p:oleObj name="Equation" r:id="rId9" imgW="253890" imgH="139639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597400"/>
                        <a:ext cx="458787" cy="242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908" name="Line 52"/>
          <p:cNvSpPr>
            <a:spLocks noChangeShapeType="1"/>
          </p:cNvSpPr>
          <p:nvPr/>
        </p:nvSpPr>
        <p:spPr bwMode="auto">
          <a:xfrm>
            <a:off x="4870450" y="393065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09" name="Line 53"/>
          <p:cNvSpPr>
            <a:spLocks noChangeShapeType="1"/>
          </p:cNvSpPr>
          <p:nvPr/>
        </p:nvSpPr>
        <p:spPr bwMode="auto">
          <a:xfrm>
            <a:off x="8623300" y="393065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10" name="Line 54"/>
          <p:cNvSpPr>
            <a:spLocks noChangeShapeType="1"/>
          </p:cNvSpPr>
          <p:nvPr/>
        </p:nvSpPr>
        <p:spPr bwMode="auto">
          <a:xfrm>
            <a:off x="7162800" y="3748088"/>
            <a:ext cx="0" cy="30321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11" name="Line 55"/>
          <p:cNvSpPr>
            <a:spLocks noChangeShapeType="1"/>
          </p:cNvSpPr>
          <p:nvPr/>
        </p:nvSpPr>
        <p:spPr bwMode="auto">
          <a:xfrm>
            <a:off x="5715000" y="3733800"/>
            <a:ext cx="0" cy="3032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12" name="Line 56"/>
          <p:cNvSpPr>
            <a:spLocks noChangeShapeType="1"/>
          </p:cNvSpPr>
          <p:nvPr/>
        </p:nvSpPr>
        <p:spPr bwMode="auto">
          <a:xfrm>
            <a:off x="7772400" y="3733800"/>
            <a:ext cx="0" cy="3032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91" name="Object 59"/>
          <p:cNvGraphicFramePr>
            <a:graphicFrameLocks noChangeAspect="1"/>
          </p:cNvGraphicFramePr>
          <p:nvPr/>
        </p:nvGraphicFramePr>
        <p:xfrm>
          <a:off x="7086600" y="4930775"/>
          <a:ext cx="6096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3" name="Equation" r:id="rId11" imgW="418918" imgH="165028" progId="Equation.3">
                  <p:embed/>
                </p:oleObj>
              </mc:Choice>
              <mc:Fallback>
                <p:oleObj name="Equation" r:id="rId11" imgW="418918" imgH="165028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30775"/>
                        <a:ext cx="609600" cy="2111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916" name="Line 60"/>
          <p:cNvSpPr>
            <a:spLocks noChangeShapeType="1"/>
          </p:cNvSpPr>
          <p:nvPr/>
        </p:nvSpPr>
        <p:spPr bwMode="auto">
          <a:xfrm>
            <a:off x="4876800" y="4495800"/>
            <a:ext cx="9906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17" name="Line 61"/>
          <p:cNvSpPr>
            <a:spLocks noChangeShapeType="1"/>
          </p:cNvSpPr>
          <p:nvPr/>
        </p:nvSpPr>
        <p:spPr bwMode="auto">
          <a:xfrm>
            <a:off x="7696200" y="4495800"/>
            <a:ext cx="9144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82" name="Line 26"/>
          <p:cNvSpPr>
            <a:spLocks noChangeShapeType="1"/>
          </p:cNvSpPr>
          <p:nvPr/>
        </p:nvSpPr>
        <p:spPr bwMode="auto">
          <a:xfrm>
            <a:off x="1752600" y="4476750"/>
            <a:ext cx="20574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83" name="Line 27"/>
          <p:cNvSpPr>
            <a:spLocks noChangeShapeType="1"/>
          </p:cNvSpPr>
          <p:nvPr/>
        </p:nvSpPr>
        <p:spPr bwMode="auto">
          <a:xfrm flipV="1">
            <a:off x="2743200" y="3505200"/>
            <a:ext cx="0" cy="1092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84" name="Line 28"/>
          <p:cNvSpPr>
            <a:spLocks noChangeShapeType="1"/>
          </p:cNvSpPr>
          <p:nvPr/>
        </p:nvSpPr>
        <p:spPr bwMode="auto">
          <a:xfrm flipH="1">
            <a:off x="2362200" y="3886200"/>
            <a:ext cx="381000" cy="609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85" name="Line 29"/>
          <p:cNvSpPr>
            <a:spLocks noChangeShapeType="1"/>
          </p:cNvSpPr>
          <p:nvPr/>
        </p:nvSpPr>
        <p:spPr bwMode="auto">
          <a:xfrm>
            <a:off x="3429000" y="4476750"/>
            <a:ext cx="0" cy="58738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886" name="Line 30"/>
          <p:cNvSpPr>
            <a:spLocks noChangeShapeType="1"/>
          </p:cNvSpPr>
          <p:nvPr/>
        </p:nvSpPr>
        <p:spPr bwMode="auto">
          <a:xfrm>
            <a:off x="2057400" y="4476750"/>
            <a:ext cx="0" cy="58738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199" name="Object 31"/>
          <p:cNvGraphicFramePr>
            <a:graphicFrameLocks noChangeAspect="1"/>
          </p:cNvGraphicFramePr>
          <p:nvPr/>
        </p:nvGraphicFramePr>
        <p:xfrm>
          <a:off x="3352800" y="4597400"/>
          <a:ext cx="3048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4" name="Equation" r:id="rId13" imgW="139700" imgH="139700" progId="Equation.3">
                  <p:embed/>
                </p:oleObj>
              </mc:Choice>
              <mc:Fallback>
                <p:oleObj name="Equation" r:id="rId13" imgW="139700" imgH="139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97400"/>
                        <a:ext cx="304800" cy="242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0" name="Object 32"/>
          <p:cNvGraphicFramePr>
            <a:graphicFrameLocks noChangeAspect="1"/>
          </p:cNvGraphicFramePr>
          <p:nvPr/>
        </p:nvGraphicFramePr>
        <p:xfrm>
          <a:off x="1828800" y="4597400"/>
          <a:ext cx="503238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5" name="Equation" r:id="rId14" imgW="253890" imgH="139639" progId="Equation.3">
                  <p:embed/>
                </p:oleObj>
              </mc:Choice>
              <mc:Fallback>
                <p:oleObj name="Equation" r:id="rId14" imgW="253890" imgH="13963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97400"/>
                        <a:ext cx="503238" cy="242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90" name="Line 34"/>
          <p:cNvSpPr>
            <a:spLocks noChangeShapeType="1"/>
          </p:cNvSpPr>
          <p:nvPr/>
        </p:nvSpPr>
        <p:spPr bwMode="auto">
          <a:xfrm>
            <a:off x="2743200" y="3886200"/>
            <a:ext cx="381000" cy="609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202" name="Object 57"/>
          <p:cNvGraphicFramePr>
            <a:graphicFrameLocks noChangeAspect="1"/>
          </p:cNvGraphicFramePr>
          <p:nvPr/>
        </p:nvGraphicFramePr>
        <p:xfrm>
          <a:off x="2895600" y="4543425"/>
          <a:ext cx="203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6" name="Equation" r:id="rId15" imgW="164957" imgH="393359" progId="Equation.3">
                  <p:embed/>
                </p:oleObj>
              </mc:Choice>
              <mc:Fallback>
                <p:oleObj name="Equation" r:id="rId15" imgW="164957" imgH="393359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43425"/>
                        <a:ext cx="203200" cy="387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3" name="Object 58"/>
          <p:cNvGraphicFramePr>
            <a:graphicFrameLocks noChangeAspect="1"/>
          </p:cNvGraphicFramePr>
          <p:nvPr/>
        </p:nvGraphicFramePr>
        <p:xfrm>
          <a:off x="2667000" y="5006975"/>
          <a:ext cx="6096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7" name="Equation" r:id="rId17" imgW="418918" imgH="165028" progId="Equation.3">
                  <p:embed/>
                </p:oleObj>
              </mc:Choice>
              <mc:Fallback>
                <p:oleObj name="Equation" r:id="rId17" imgW="418918" imgH="165028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06975"/>
                        <a:ext cx="609600" cy="2111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918" name="Line 62"/>
          <p:cNvSpPr>
            <a:spLocks noChangeShapeType="1"/>
          </p:cNvSpPr>
          <p:nvPr/>
        </p:nvSpPr>
        <p:spPr bwMode="auto">
          <a:xfrm>
            <a:off x="2057400" y="4495800"/>
            <a:ext cx="3048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19" name="Line 63"/>
          <p:cNvSpPr>
            <a:spLocks noChangeShapeType="1"/>
          </p:cNvSpPr>
          <p:nvPr/>
        </p:nvSpPr>
        <p:spPr bwMode="auto">
          <a:xfrm>
            <a:off x="3124200" y="4495800"/>
            <a:ext cx="304800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20" name="Line 64"/>
          <p:cNvSpPr>
            <a:spLocks noChangeShapeType="1"/>
          </p:cNvSpPr>
          <p:nvPr/>
        </p:nvSpPr>
        <p:spPr bwMode="auto">
          <a:xfrm>
            <a:off x="3429000" y="396240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21" name="Line 65"/>
          <p:cNvSpPr>
            <a:spLocks noChangeShapeType="1"/>
          </p:cNvSpPr>
          <p:nvPr/>
        </p:nvSpPr>
        <p:spPr bwMode="auto">
          <a:xfrm>
            <a:off x="2057400" y="396240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29" name="Line 73"/>
          <p:cNvSpPr>
            <a:spLocks noChangeShapeType="1"/>
          </p:cNvSpPr>
          <p:nvPr/>
        </p:nvSpPr>
        <p:spPr bwMode="auto">
          <a:xfrm>
            <a:off x="2971800" y="396240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30" name="Line 74"/>
          <p:cNvSpPr>
            <a:spLocks noChangeShapeType="1"/>
          </p:cNvSpPr>
          <p:nvPr/>
        </p:nvSpPr>
        <p:spPr bwMode="auto">
          <a:xfrm>
            <a:off x="2514600" y="396240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31" name="Line 75"/>
          <p:cNvSpPr>
            <a:spLocks noChangeShapeType="1"/>
          </p:cNvSpPr>
          <p:nvPr/>
        </p:nvSpPr>
        <p:spPr bwMode="auto">
          <a:xfrm>
            <a:off x="6781800" y="3886200"/>
            <a:ext cx="914400" cy="6096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32" name="Line 76"/>
          <p:cNvSpPr>
            <a:spLocks noChangeShapeType="1"/>
          </p:cNvSpPr>
          <p:nvPr/>
        </p:nvSpPr>
        <p:spPr bwMode="auto">
          <a:xfrm>
            <a:off x="7391400" y="396240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7933" name="Line 77"/>
          <p:cNvSpPr>
            <a:spLocks noChangeShapeType="1"/>
          </p:cNvSpPr>
          <p:nvPr/>
        </p:nvSpPr>
        <p:spPr bwMode="auto">
          <a:xfrm>
            <a:off x="6096000" y="3962400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9213" name="Group 80"/>
          <p:cNvGrpSpPr>
            <a:grpSpLocks/>
          </p:cNvGrpSpPr>
          <p:nvPr/>
        </p:nvGrpSpPr>
        <p:grpSpPr bwMode="auto">
          <a:xfrm>
            <a:off x="4572000" y="3886200"/>
            <a:ext cx="1828800" cy="609600"/>
            <a:chOff x="2880" y="3024"/>
            <a:chExt cx="1152" cy="384"/>
          </a:xfrm>
        </p:grpSpPr>
        <p:sp>
          <p:nvSpPr>
            <p:cNvPr id="377934" name="Line 78"/>
            <p:cNvSpPr>
              <a:spLocks noChangeShapeType="1"/>
            </p:cNvSpPr>
            <p:nvPr/>
          </p:nvSpPr>
          <p:spPr bwMode="auto">
            <a:xfrm flipH="1">
              <a:off x="2880" y="3024"/>
              <a:ext cx="576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35" name="Line 79"/>
            <p:cNvSpPr>
              <a:spLocks noChangeShapeType="1"/>
            </p:cNvSpPr>
            <p:nvPr/>
          </p:nvSpPr>
          <p:spPr bwMode="auto">
            <a:xfrm>
              <a:off x="3456" y="3024"/>
              <a:ext cx="576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214" name="Group 82"/>
          <p:cNvGrpSpPr>
            <a:grpSpLocks/>
          </p:cNvGrpSpPr>
          <p:nvPr/>
        </p:nvGrpSpPr>
        <p:grpSpPr bwMode="auto">
          <a:xfrm>
            <a:off x="7086600" y="3886200"/>
            <a:ext cx="1828800" cy="609600"/>
            <a:chOff x="2880" y="3024"/>
            <a:chExt cx="1152" cy="384"/>
          </a:xfrm>
        </p:grpSpPr>
        <p:sp>
          <p:nvSpPr>
            <p:cNvPr id="377939" name="Line 83"/>
            <p:cNvSpPr>
              <a:spLocks noChangeShapeType="1"/>
            </p:cNvSpPr>
            <p:nvPr/>
          </p:nvSpPr>
          <p:spPr bwMode="auto">
            <a:xfrm flipH="1">
              <a:off x="2880" y="3024"/>
              <a:ext cx="576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40" name="Line 84"/>
            <p:cNvSpPr>
              <a:spLocks noChangeShapeType="1"/>
            </p:cNvSpPr>
            <p:nvPr/>
          </p:nvSpPr>
          <p:spPr bwMode="auto">
            <a:xfrm>
              <a:off x="3456" y="3024"/>
              <a:ext cx="576" cy="38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49215" name="Object 5"/>
          <p:cNvGraphicFramePr>
            <a:graphicFrameLocks noChangeAspect="1"/>
          </p:cNvGraphicFramePr>
          <p:nvPr/>
        </p:nvGraphicFramePr>
        <p:xfrm>
          <a:off x="1655763" y="5732463"/>
          <a:ext cx="6381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8" name="Equation" r:id="rId18" imgW="469900" imgH="228600" progId="Equation.3">
                  <p:embed/>
                </p:oleObj>
              </mc:Choice>
              <mc:Fallback>
                <p:oleObj name="Equation" r:id="rId18" imgW="469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5732463"/>
                        <a:ext cx="638175" cy="249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6" name="Object 6"/>
          <p:cNvGraphicFramePr>
            <a:graphicFrameLocks noChangeAspect="1"/>
          </p:cNvGraphicFramePr>
          <p:nvPr/>
        </p:nvGraphicFramePr>
        <p:xfrm>
          <a:off x="4103688" y="5768975"/>
          <a:ext cx="29210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9" name="Equation" r:id="rId20" imgW="215619" imgH="177569" progId="Equation.3">
                  <p:embed/>
                </p:oleObj>
              </mc:Choice>
              <mc:Fallback>
                <p:oleObj name="Equation" r:id="rId20" imgW="215619" imgH="1775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5768975"/>
                        <a:ext cx="292100" cy="193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7" name="Object 7"/>
          <p:cNvGraphicFramePr>
            <a:graphicFrameLocks noChangeAspect="1"/>
          </p:cNvGraphicFramePr>
          <p:nvPr/>
        </p:nvGraphicFramePr>
        <p:xfrm>
          <a:off x="4932363" y="5697538"/>
          <a:ext cx="741362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0" name="Equation" r:id="rId22" imgW="546100" imgH="228600" progId="Equation.3">
                  <p:embed/>
                </p:oleObj>
              </mc:Choice>
              <mc:Fallback>
                <p:oleObj name="Equation" r:id="rId22" imgW="546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697538"/>
                        <a:ext cx="741362" cy="249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8" name="Object 8"/>
          <p:cNvGraphicFramePr>
            <a:graphicFrameLocks noChangeAspect="1"/>
          </p:cNvGraphicFramePr>
          <p:nvPr/>
        </p:nvGraphicFramePr>
        <p:xfrm>
          <a:off x="7488238" y="5768975"/>
          <a:ext cx="4635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1" name="Equation" r:id="rId24" imgW="342900" imgH="165100" progId="Equation.3">
                  <p:embed/>
                </p:oleObj>
              </mc:Choice>
              <mc:Fallback>
                <p:oleObj name="Equation" r:id="rId24" imgW="342900" imgH="165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5768975"/>
                        <a:ext cx="463550" cy="179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9" name="Object 9"/>
          <p:cNvGraphicFramePr>
            <a:graphicFrameLocks noChangeAspect="1"/>
          </p:cNvGraphicFramePr>
          <p:nvPr/>
        </p:nvGraphicFramePr>
        <p:xfrm>
          <a:off x="6080125" y="6021388"/>
          <a:ext cx="2921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2" name="Equation" r:id="rId26" imgW="215619" imgH="177569" progId="Equation.3">
                  <p:embed/>
                </p:oleObj>
              </mc:Choice>
              <mc:Fallback>
                <p:oleObj name="Equation" r:id="rId26" imgW="215619" imgH="1775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6021388"/>
                        <a:ext cx="292100" cy="192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0" name="Object 48"/>
          <p:cNvGraphicFramePr>
            <a:graphicFrameLocks noChangeAspect="1"/>
          </p:cNvGraphicFramePr>
          <p:nvPr/>
        </p:nvGraphicFramePr>
        <p:xfrm>
          <a:off x="7829550" y="4581525"/>
          <a:ext cx="379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3" name="Equation" r:id="rId27" imgW="228600" imgH="165100" progId="Equation.3">
                  <p:embed/>
                </p:oleObj>
              </mc:Choice>
              <mc:Fallback>
                <p:oleObj name="Equation" r:id="rId27" imgW="228600" imgH="1651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4581525"/>
                        <a:ext cx="379413" cy="238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7993063" y="3933825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222" name="Object 48"/>
          <p:cNvGraphicFramePr>
            <a:graphicFrameLocks noChangeAspect="1"/>
          </p:cNvGraphicFramePr>
          <p:nvPr/>
        </p:nvGraphicFramePr>
        <p:xfrm>
          <a:off x="8434388" y="4581525"/>
          <a:ext cx="35718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4" name="Equation" r:id="rId29" imgW="215900" imgH="165100" progId="Equation.3">
                  <p:embed/>
                </p:oleObj>
              </mc:Choice>
              <mc:Fallback>
                <p:oleObj name="Equation" r:id="rId29" imgW="215900" imgH="1651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4581525"/>
                        <a:ext cx="357187" cy="238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Line 76"/>
          <p:cNvSpPr>
            <a:spLocks noChangeShapeType="1"/>
          </p:cNvSpPr>
          <p:nvPr/>
        </p:nvSpPr>
        <p:spPr bwMode="auto">
          <a:xfrm>
            <a:off x="5472113" y="3933825"/>
            <a:ext cx="0" cy="5461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9224" name="Object 48"/>
          <p:cNvGraphicFramePr>
            <a:graphicFrameLocks noChangeAspect="1"/>
          </p:cNvGraphicFramePr>
          <p:nvPr/>
        </p:nvGraphicFramePr>
        <p:xfrm>
          <a:off x="5194300" y="4581525"/>
          <a:ext cx="5032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5" name="Equation" r:id="rId31" imgW="304800" imgH="165100" progId="Equation.3">
                  <p:embed/>
                </p:oleObj>
              </mc:Choice>
              <mc:Fallback>
                <p:oleObj name="Equation" r:id="rId31" imgW="304800" imgH="1651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4581525"/>
                        <a:ext cx="503238" cy="238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5" name="Object 48"/>
          <p:cNvGraphicFramePr>
            <a:graphicFrameLocks noChangeAspect="1"/>
          </p:cNvGraphicFramePr>
          <p:nvPr/>
        </p:nvGraphicFramePr>
        <p:xfrm>
          <a:off x="4570413" y="4581525"/>
          <a:ext cx="5048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6" name="Equation" r:id="rId33" imgW="304800" imgH="165100" progId="Equation.3">
                  <p:embed/>
                </p:oleObj>
              </mc:Choice>
              <mc:Fallback>
                <p:oleObj name="Equation" r:id="rId33" imgW="304800" imgH="1651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581525"/>
                        <a:ext cx="504825" cy="238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>
                <a:cs typeface="+mj-cs"/>
              </a:rPr>
              <a:t>5</a:t>
            </a:r>
            <a:r>
              <a:rPr lang="en-US" sz="1800" dirty="0" smtClean="0">
                <a:cs typeface="+mj-cs"/>
              </a:rPr>
              <a:t>/11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686800" cy="528955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2400" dirty="0" smtClean="0">
                <a:cs typeface="+mn-cs"/>
              </a:rPr>
              <a:t>Z-transform &amp; frequency domain analysis of decimator</a:t>
            </a:r>
          </a:p>
          <a:p>
            <a:pPr>
              <a:lnSpc>
                <a:spcPct val="7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  <a:r>
              <a:rPr lang="en-US" sz="2000" b="0" dirty="0">
                <a:cs typeface="+mn-cs"/>
              </a:rPr>
              <a:t>D</a:t>
            </a:r>
            <a:r>
              <a:rPr lang="en-US" sz="2000" b="0" dirty="0" smtClean="0">
                <a:cs typeface="+mn-cs"/>
              </a:rPr>
              <a:t>ecimation introduces </a:t>
            </a:r>
            <a:r>
              <a:rPr lang="en-US" sz="2000" b="0" u="sng" dirty="0" smtClean="0">
                <a:cs typeface="+mn-cs"/>
              </a:rPr>
              <a:t>ALIASING </a:t>
            </a:r>
            <a:r>
              <a:rPr lang="en-US" sz="2000" b="0" dirty="0" smtClean="0">
                <a:cs typeface="+mn-cs"/>
              </a:rPr>
              <a:t>if input signal occupies frequency band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larger than             , hence mostly preceded by anti-aliasing (decimation)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filter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Anti-aliasing filter can be low-/band-/high-pass </a:t>
            </a:r>
            <a:r>
              <a:rPr lang="en-US" sz="1400" b="0" dirty="0"/>
              <a:t>(see p.</a:t>
            </a:r>
            <a:r>
              <a:rPr lang="en-US" sz="1400" b="0" dirty="0" smtClean="0"/>
              <a:t>35-36 </a:t>
            </a:r>
            <a:r>
              <a:rPr lang="en-US" sz="1400" b="0" dirty="0"/>
              <a:t>and Chapter-10)</a:t>
            </a:r>
            <a:endParaRPr lang="en-US" sz="1400" dirty="0"/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</p:txBody>
      </p:sp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1979613" y="2792413"/>
          <a:ext cx="7588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1" name="Equation" r:id="rId3" imgW="406400" imgH="203200" progId="Equation.3">
                  <p:embed/>
                </p:oleObj>
              </mc:Choice>
              <mc:Fallback>
                <p:oleObj name="Equation" r:id="rId3" imgW="406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92413"/>
                        <a:ext cx="758825" cy="376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1066800" y="1752600"/>
            <a:ext cx="6705600" cy="608013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7087" name="Line 15"/>
          <p:cNvSpPr>
            <a:spLocks noChangeShapeType="1"/>
          </p:cNvSpPr>
          <p:nvPr/>
        </p:nvSpPr>
        <p:spPr bwMode="auto">
          <a:xfrm>
            <a:off x="4006850" y="1957388"/>
            <a:ext cx="0" cy="2111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7088" name="Text Box 16"/>
          <p:cNvSpPr txBox="1">
            <a:spLocks noChangeArrowheads="1"/>
          </p:cNvSpPr>
          <p:nvPr/>
        </p:nvSpPr>
        <p:spPr bwMode="auto">
          <a:xfrm>
            <a:off x="3971925" y="1825625"/>
            <a:ext cx="4079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D</a:t>
            </a:r>
          </a:p>
        </p:txBody>
      </p:sp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3883025" y="1876425"/>
            <a:ext cx="434975" cy="3921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7090" name="Line 18"/>
          <p:cNvSpPr>
            <a:spLocks noChangeShapeType="1"/>
          </p:cNvSpPr>
          <p:nvPr/>
        </p:nvSpPr>
        <p:spPr bwMode="auto">
          <a:xfrm>
            <a:off x="4338638" y="206375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7091" name="Text Box 19"/>
          <p:cNvSpPr txBox="1">
            <a:spLocks noChangeArrowheads="1"/>
          </p:cNvSpPr>
          <p:nvPr/>
        </p:nvSpPr>
        <p:spPr bwMode="auto">
          <a:xfrm>
            <a:off x="4558780" y="1839075"/>
            <a:ext cx="263628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u[0],      u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[D]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,      u[2D]...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87092" name="Line 20"/>
          <p:cNvSpPr>
            <a:spLocks noChangeShapeType="1"/>
          </p:cNvSpPr>
          <p:nvPr/>
        </p:nvSpPr>
        <p:spPr bwMode="auto">
          <a:xfrm>
            <a:off x="3654425" y="2065338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7093" name="Text Box 21"/>
          <p:cNvSpPr txBox="1">
            <a:spLocks noChangeArrowheads="1"/>
          </p:cNvSpPr>
          <p:nvPr/>
        </p:nvSpPr>
        <p:spPr bwMode="auto">
          <a:xfrm>
            <a:off x="1981200" y="184785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u[0],u[1],u[2]...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0188" name="Group 96"/>
          <p:cNvGrpSpPr>
            <a:grpSpLocks/>
          </p:cNvGrpSpPr>
          <p:nvPr/>
        </p:nvGrpSpPr>
        <p:grpSpPr bwMode="auto">
          <a:xfrm>
            <a:off x="838200" y="3886200"/>
            <a:ext cx="912813" cy="457200"/>
            <a:chOff x="4032" y="2503"/>
            <a:chExt cx="575" cy="288"/>
          </a:xfrm>
        </p:grpSpPr>
        <p:sp>
          <p:nvSpPr>
            <p:cNvPr id="387169" name="Text Box 97"/>
            <p:cNvSpPr txBox="1">
              <a:spLocks noChangeArrowheads="1"/>
            </p:cNvSpPr>
            <p:nvPr/>
          </p:nvSpPr>
          <p:spPr bwMode="auto">
            <a:xfrm>
              <a:off x="4147" y="25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LP</a:t>
              </a:r>
            </a:p>
          </p:txBody>
        </p:sp>
        <p:sp>
          <p:nvSpPr>
            <p:cNvPr id="387170" name="Rectangle 98"/>
            <p:cNvSpPr>
              <a:spLocks noChangeArrowheads="1"/>
            </p:cNvSpPr>
            <p:nvPr/>
          </p:nvSpPr>
          <p:spPr bwMode="auto">
            <a:xfrm>
              <a:off x="4176" y="2536"/>
              <a:ext cx="274" cy="2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71" name="Line 99"/>
            <p:cNvSpPr>
              <a:spLocks noChangeShapeType="1"/>
            </p:cNvSpPr>
            <p:nvPr/>
          </p:nvSpPr>
          <p:spPr bwMode="auto">
            <a:xfrm>
              <a:off x="4463" y="2645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72" name="Line 100"/>
            <p:cNvSpPr>
              <a:spLocks noChangeShapeType="1"/>
            </p:cNvSpPr>
            <p:nvPr/>
          </p:nvSpPr>
          <p:spPr bwMode="auto">
            <a:xfrm>
              <a:off x="4032" y="264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0189" name="Group 2"/>
          <p:cNvGrpSpPr>
            <a:grpSpLocks/>
          </p:cNvGrpSpPr>
          <p:nvPr/>
        </p:nvGrpSpPr>
        <p:grpSpPr bwMode="auto">
          <a:xfrm>
            <a:off x="3886200" y="3863975"/>
            <a:ext cx="684213" cy="477838"/>
            <a:chOff x="3886200" y="3863975"/>
            <a:chExt cx="684213" cy="477838"/>
          </a:xfrm>
        </p:grpSpPr>
        <p:sp>
          <p:nvSpPr>
            <p:cNvPr id="387179" name="Line 107"/>
            <p:cNvSpPr>
              <a:spLocks noChangeShapeType="1"/>
            </p:cNvSpPr>
            <p:nvPr/>
          </p:nvSpPr>
          <p:spPr bwMode="auto">
            <a:xfrm>
              <a:off x="4010025" y="4013200"/>
              <a:ext cx="0" cy="21113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80" name="Text Box 108"/>
            <p:cNvSpPr txBox="1">
              <a:spLocks noChangeArrowheads="1"/>
            </p:cNvSpPr>
            <p:nvPr/>
          </p:nvSpPr>
          <p:spPr bwMode="auto">
            <a:xfrm>
              <a:off x="4002088" y="38846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387181" name="Rectangle 109"/>
            <p:cNvSpPr>
              <a:spLocks noChangeArrowheads="1"/>
            </p:cNvSpPr>
            <p:nvPr/>
          </p:nvSpPr>
          <p:spPr bwMode="auto">
            <a:xfrm>
              <a:off x="3886200" y="3863975"/>
              <a:ext cx="434975" cy="45720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82" name="Line 110"/>
            <p:cNvSpPr>
              <a:spLocks noChangeShapeType="1"/>
            </p:cNvSpPr>
            <p:nvPr/>
          </p:nvSpPr>
          <p:spPr bwMode="auto">
            <a:xfrm>
              <a:off x="4341813" y="4119563"/>
              <a:ext cx="228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0190" name="Group 1"/>
          <p:cNvGrpSpPr>
            <a:grpSpLocks/>
          </p:cNvGrpSpPr>
          <p:nvPr/>
        </p:nvGrpSpPr>
        <p:grpSpPr bwMode="auto">
          <a:xfrm>
            <a:off x="1752600" y="3505200"/>
            <a:ext cx="2133600" cy="1712913"/>
            <a:chOff x="1752600" y="3505200"/>
            <a:chExt cx="2133600" cy="1712913"/>
          </a:xfrm>
        </p:grpSpPr>
        <p:sp>
          <p:nvSpPr>
            <p:cNvPr id="387183" name="Line 111"/>
            <p:cNvSpPr>
              <a:spLocks noChangeShapeType="1"/>
            </p:cNvSpPr>
            <p:nvPr/>
          </p:nvSpPr>
          <p:spPr bwMode="auto">
            <a:xfrm>
              <a:off x="3657600" y="4119563"/>
              <a:ext cx="2286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99" name="Line 127"/>
            <p:cNvSpPr>
              <a:spLocks noChangeShapeType="1"/>
            </p:cNvSpPr>
            <p:nvPr/>
          </p:nvSpPr>
          <p:spPr bwMode="auto">
            <a:xfrm>
              <a:off x="1752600" y="4476750"/>
              <a:ext cx="2057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00" name="Line 128"/>
            <p:cNvSpPr>
              <a:spLocks noChangeShapeType="1"/>
            </p:cNvSpPr>
            <p:nvPr/>
          </p:nvSpPr>
          <p:spPr bwMode="auto">
            <a:xfrm flipV="1">
              <a:off x="2743200" y="3505200"/>
              <a:ext cx="0" cy="10922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01" name="Line 129"/>
            <p:cNvSpPr>
              <a:spLocks noChangeShapeType="1"/>
            </p:cNvSpPr>
            <p:nvPr/>
          </p:nvSpPr>
          <p:spPr bwMode="auto">
            <a:xfrm flipH="1">
              <a:off x="2514600" y="3886200"/>
              <a:ext cx="228600" cy="3810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02" name="Line 130"/>
            <p:cNvSpPr>
              <a:spLocks noChangeShapeType="1"/>
            </p:cNvSpPr>
            <p:nvPr/>
          </p:nvSpPr>
          <p:spPr bwMode="auto">
            <a:xfrm>
              <a:off x="3429000" y="4476750"/>
              <a:ext cx="0" cy="58738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03" name="Line 131"/>
            <p:cNvSpPr>
              <a:spLocks noChangeShapeType="1"/>
            </p:cNvSpPr>
            <p:nvPr/>
          </p:nvSpPr>
          <p:spPr bwMode="auto">
            <a:xfrm>
              <a:off x="2057400" y="4476750"/>
              <a:ext cx="0" cy="58738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23" name="Object 132"/>
            <p:cNvGraphicFramePr>
              <a:graphicFrameLocks noChangeAspect="1"/>
            </p:cNvGraphicFramePr>
            <p:nvPr/>
          </p:nvGraphicFramePr>
          <p:xfrm>
            <a:off x="3352800" y="4597400"/>
            <a:ext cx="3048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2" name="Equation" r:id="rId5" imgW="139700" imgH="139700" progId="Equation.3">
                    <p:embed/>
                  </p:oleObj>
                </mc:Choice>
                <mc:Fallback>
                  <p:oleObj name="Equation" r:id="rId5" imgW="139700" imgH="13970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597400"/>
                          <a:ext cx="3048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224" name="Object 133"/>
            <p:cNvGraphicFramePr>
              <a:graphicFrameLocks noChangeAspect="1"/>
            </p:cNvGraphicFramePr>
            <p:nvPr/>
          </p:nvGraphicFramePr>
          <p:xfrm>
            <a:off x="1828800" y="4597400"/>
            <a:ext cx="503238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3" name="Equation" r:id="rId7" imgW="253890" imgH="139639" progId="Equation.3">
                    <p:embed/>
                  </p:oleObj>
                </mc:Choice>
                <mc:Fallback>
                  <p:oleObj name="Equation" r:id="rId7" imgW="253890" imgH="13963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97400"/>
                          <a:ext cx="503238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7206" name="Line 134"/>
            <p:cNvSpPr>
              <a:spLocks noChangeShapeType="1"/>
            </p:cNvSpPr>
            <p:nvPr/>
          </p:nvSpPr>
          <p:spPr bwMode="auto">
            <a:xfrm>
              <a:off x="2743200" y="3886200"/>
              <a:ext cx="228600" cy="3810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26" name="Object 135"/>
            <p:cNvGraphicFramePr>
              <a:graphicFrameLocks noChangeAspect="1"/>
            </p:cNvGraphicFramePr>
            <p:nvPr/>
          </p:nvGraphicFramePr>
          <p:xfrm>
            <a:off x="2895600" y="4543425"/>
            <a:ext cx="203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4" name="Equation" r:id="rId9" imgW="164957" imgH="393359" progId="Equation.3">
                    <p:embed/>
                  </p:oleObj>
                </mc:Choice>
                <mc:Fallback>
                  <p:oleObj name="Equation" r:id="rId9" imgW="164957" imgH="39335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543425"/>
                          <a:ext cx="203200" cy="3873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227" name="Object 136"/>
            <p:cNvGraphicFramePr>
              <a:graphicFrameLocks noChangeAspect="1"/>
            </p:cNvGraphicFramePr>
            <p:nvPr/>
          </p:nvGraphicFramePr>
          <p:xfrm>
            <a:off x="2667000" y="5006975"/>
            <a:ext cx="6096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5" name="Equation" r:id="rId11" imgW="418918" imgH="165028" progId="Equation.3">
                    <p:embed/>
                  </p:oleObj>
                </mc:Choice>
                <mc:Fallback>
                  <p:oleObj name="Equation" r:id="rId11" imgW="418918" imgH="165028" progId="Equation.3">
                    <p:embed/>
                    <p:pic>
                      <p:nvPicPr>
                        <p:cNvPr id="0" name="Object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5006975"/>
                          <a:ext cx="609600" cy="2111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7209" name="Line 137"/>
            <p:cNvSpPr>
              <a:spLocks noChangeShapeType="1"/>
            </p:cNvSpPr>
            <p:nvPr/>
          </p:nvSpPr>
          <p:spPr bwMode="auto">
            <a:xfrm>
              <a:off x="2057400" y="4495800"/>
              <a:ext cx="4572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0" name="Line 138"/>
            <p:cNvSpPr>
              <a:spLocks noChangeShapeType="1"/>
            </p:cNvSpPr>
            <p:nvPr/>
          </p:nvSpPr>
          <p:spPr bwMode="auto">
            <a:xfrm>
              <a:off x="2971800" y="4495800"/>
              <a:ext cx="4572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1" name="Line 139"/>
            <p:cNvSpPr>
              <a:spLocks noChangeShapeType="1"/>
            </p:cNvSpPr>
            <p:nvPr/>
          </p:nvSpPr>
          <p:spPr bwMode="auto">
            <a:xfrm>
              <a:off x="3429000" y="396240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2" name="Line 140"/>
            <p:cNvSpPr>
              <a:spLocks noChangeShapeType="1"/>
            </p:cNvSpPr>
            <p:nvPr/>
          </p:nvSpPr>
          <p:spPr bwMode="auto">
            <a:xfrm>
              <a:off x="2057400" y="396240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3" name="Line 141"/>
            <p:cNvSpPr>
              <a:spLocks noChangeShapeType="1"/>
            </p:cNvSpPr>
            <p:nvPr/>
          </p:nvSpPr>
          <p:spPr bwMode="auto">
            <a:xfrm>
              <a:off x="2971800" y="396240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4" name="Line 142"/>
            <p:cNvSpPr>
              <a:spLocks noChangeShapeType="1"/>
            </p:cNvSpPr>
            <p:nvPr/>
          </p:nvSpPr>
          <p:spPr bwMode="auto">
            <a:xfrm>
              <a:off x="2514600" y="396240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0191" name="Group 3"/>
          <p:cNvGrpSpPr>
            <a:grpSpLocks/>
          </p:cNvGrpSpPr>
          <p:nvPr/>
        </p:nvGrpSpPr>
        <p:grpSpPr bwMode="auto">
          <a:xfrm>
            <a:off x="4800600" y="3427413"/>
            <a:ext cx="3962400" cy="1714500"/>
            <a:chOff x="4800600" y="3427413"/>
            <a:chExt cx="3962400" cy="1714500"/>
          </a:xfrm>
        </p:grpSpPr>
        <p:sp>
          <p:nvSpPr>
            <p:cNvPr id="387176" name="Text Box 104"/>
            <p:cNvSpPr txBox="1">
              <a:spLocks noChangeArrowheads="1"/>
            </p:cNvSpPr>
            <p:nvPr/>
          </p:nvSpPr>
          <p:spPr bwMode="auto">
            <a:xfrm>
              <a:off x="6740525" y="3427413"/>
              <a:ext cx="5778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chemeClr val="tx2"/>
                  </a:solidFill>
                  <a:cs typeface="+mn-cs"/>
                </a:rPr>
                <a:t>d=0</a:t>
              </a:r>
              <a:endParaRPr lang="en-US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87177" name="Text Box 105"/>
            <p:cNvSpPr txBox="1">
              <a:spLocks noChangeArrowheads="1"/>
            </p:cNvSpPr>
            <p:nvPr/>
          </p:nvSpPr>
          <p:spPr bwMode="auto">
            <a:xfrm>
              <a:off x="5521325" y="3427413"/>
              <a:ext cx="5778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chemeClr val="tx2"/>
                  </a:solidFill>
                  <a:cs typeface="+mn-cs"/>
                </a:rPr>
                <a:t>d=2</a:t>
              </a:r>
              <a:endParaRPr lang="en-US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87178" name="Text Box 106"/>
            <p:cNvSpPr txBox="1">
              <a:spLocks noChangeArrowheads="1"/>
            </p:cNvSpPr>
            <p:nvPr/>
          </p:nvSpPr>
          <p:spPr bwMode="auto">
            <a:xfrm>
              <a:off x="7426325" y="3427413"/>
              <a:ext cx="5778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chemeClr val="tx2"/>
                  </a:solidFill>
                  <a:cs typeface="+mn-cs"/>
                </a:rPr>
                <a:t>d=1</a:t>
              </a:r>
              <a:endParaRPr lang="en-US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87184" name="Line 112"/>
            <p:cNvSpPr>
              <a:spLocks noChangeShapeType="1"/>
            </p:cNvSpPr>
            <p:nvPr/>
          </p:nvSpPr>
          <p:spPr bwMode="auto">
            <a:xfrm>
              <a:off x="4800600" y="4476750"/>
              <a:ext cx="3962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85" name="Line 113"/>
            <p:cNvSpPr>
              <a:spLocks noChangeShapeType="1"/>
            </p:cNvSpPr>
            <p:nvPr/>
          </p:nvSpPr>
          <p:spPr bwMode="auto">
            <a:xfrm flipV="1">
              <a:off x="6746875" y="3505200"/>
              <a:ext cx="0" cy="10922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86" name="Line 114"/>
            <p:cNvSpPr>
              <a:spLocks noChangeShapeType="1"/>
            </p:cNvSpPr>
            <p:nvPr/>
          </p:nvSpPr>
          <p:spPr bwMode="auto">
            <a:xfrm flipH="1">
              <a:off x="6096000" y="3886200"/>
              <a:ext cx="685800" cy="45720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87" name="Line 115"/>
            <p:cNvSpPr>
              <a:spLocks noChangeShapeType="1"/>
            </p:cNvSpPr>
            <p:nvPr/>
          </p:nvSpPr>
          <p:spPr bwMode="auto">
            <a:xfrm>
              <a:off x="7372350" y="4476750"/>
              <a:ext cx="0" cy="60325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88" name="Line 116"/>
            <p:cNvSpPr>
              <a:spLocks noChangeShapeType="1"/>
            </p:cNvSpPr>
            <p:nvPr/>
          </p:nvSpPr>
          <p:spPr bwMode="auto">
            <a:xfrm>
              <a:off x="6121400" y="4476750"/>
              <a:ext cx="0" cy="60325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00" name="Object 117"/>
            <p:cNvGraphicFramePr>
              <a:graphicFrameLocks noChangeAspect="1"/>
            </p:cNvGraphicFramePr>
            <p:nvPr/>
          </p:nvGraphicFramePr>
          <p:xfrm>
            <a:off x="7302500" y="4597400"/>
            <a:ext cx="2794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6" name="Equation" r:id="rId13" imgW="139700" imgH="139700" progId="Equation.3">
                    <p:embed/>
                  </p:oleObj>
                </mc:Choice>
                <mc:Fallback>
                  <p:oleObj name="Equation" r:id="rId13" imgW="139700" imgH="139700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500" y="4597400"/>
                          <a:ext cx="2794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201" name="Object 118"/>
            <p:cNvGraphicFramePr>
              <a:graphicFrameLocks noChangeAspect="1"/>
            </p:cNvGraphicFramePr>
            <p:nvPr/>
          </p:nvGraphicFramePr>
          <p:xfrm>
            <a:off x="5913438" y="4597400"/>
            <a:ext cx="458787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7" name="Equation" r:id="rId14" imgW="253890" imgH="139639" progId="Equation.3">
                    <p:embed/>
                  </p:oleObj>
                </mc:Choice>
                <mc:Fallback>
                  <p:oleObj name="Equation" r:id="rId14" imgW="253890" imgH="13963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4597400"/>
                          <a:ext cx="458787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7191" name="Line 119"/>
            <p:cNvSpPr>
              <a:spLocks noChangeShapeType="1"/>
            </p:cNvSpPr>
            <p:nvPr/>
          </p:nvSpPr>
          <p:spPr bwMode="auto">
            <a:xfrm>
              <a:off x="4870450" y="393065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92" name="Line 120"/>
            <p:cNvSpPr>
              <a:spLocks noChangeShapeType="1"/>
            </p:cNvSpPr>
            <p:nvPr/>
          </p:nvSpPr>
          <p:spPr bwMode="auto">
            <a:xfrm>
              <a:off x="8623300" y="393065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93" name="Line 121"/>
            <p:cNvSpPr>
              <a:spLocks noChangeShapeType="1"/>
            </p:cNvSpPr>
            <p:nvPr/>
          </p:nvSpPr>
          <p:spPr bwMode="auto">
            <a:xfrm>
              <a:off x="7162800" y="3748088"/>
              <a:ext cx="0" cy="30321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94" name="Line 122"/>
            <p:cNvSpPr>
              <a:spLocks noChangeShapeType="1"/>
            </p:cNvSpPr>
            <p:nvPr/>
          </p:nvSpPr>
          <p:spPr bwMode="auto">
            <a:xfrm>
              <a:off x="5715000" y="3733800"/>
              <a:ext cx="0" cy="3032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95" name="Line 123"/>
            <p:cNvSpPr>
              <a:spLocks noChangeShapeType="1"/>
            </p:cNvSpPr>
            <p:nvPr/>
          </p:nvSpPr>
          <p:spPr bwMode="auto">
            <a:xfrm>
              <a:off x="7772400" y="3733800"/>
              <a:ext cx="0" cy="3032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0207" name="Object 124"/>
            <p:cNvGraphicFramePr>
              <a:graphicFrameLocks noChangeAspect="1"/>
            </p:cNvGraphicFramePr>
            <p:nvPr/>
          </p:nvGraphicFramePr>
          <p:xfrm>
            <a:off x="7086600" y="4930775"/>
            <a:ext cx="6096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8" name="Equation" r:id="rId15" imgW="418918" imgH="165028" progId="Equation.3">
                    <p:embed/>
                  </p:oleObj>
                </mc:Choice>
                <mc:Fallback>
                  <p:oleObj name="Equation" r:id="rId15" imgW="418918" imgH="165028" progId="Equation.3">
                    <p:embed/>
                    <p:pic>
                      <p:nvPicPr>
                        <p:cNvPr id="0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4930775"/>
                          <a:ext cx="609600" cy="2111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7197" name="Line 125"/>
            <p:cNvSpPr>
              <a:spLocks noChangeShapeType="1"/>
            </p:cNvSpPr>
            <p:nvPr/>
          </p:nvSpPr>
          <p:spPr bwMode="auto">
            <a:xfrm>
              <a:off x="4876800" y="4495800"/>
              <a:ext cx="12192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198" name="Line 126"/>
            <p:cNvSpPr>
              <a:spLocks noChangeShapeType="1"/>
            </p:cNvSpPr>
            <p:nvPr/>
          </p:nvSpPr>
          <p:spPr bwMode="auto">
            <a:xfrm>
              <a:off x="7391400" y="4495800"/>
              <a:ext cx="12192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5" name="Line 143"/>
            <p:cNvSpPr>
              <a:spLocks noChangeShapeType="1"/>
            </p:cNvSpPr>
            <p:nvPr/>
          </p:nvSpPr>
          <p:spPr bwMode="auto">
            <a:xfrm>
              <a:off x="6781800" y="3886200"/>
              <a:ext cx="609600" cy="45720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6" name="Line 144"/>
            <p:cNvSpPr>
              <a:spLocks noChangeShapeType="1"/>
            </p:cNvSpPr>
            <p:nvPr/>
          </p:nvSpPr>
          <p:spPr bwMode="auto">
            <a:xfrm>
              <a:off x="7391400" y="396240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7" name="Line 145"/>
            <p:cNvSpPr>
              <a:spLocks noChangeShapeType="1"/>
            </p:cNvSpPr>
            <p:nvPr/>
          </p:nvSpPr>
          <p:spPr bwMode="auto">
            <a:xfrm>
              <a:off x="6096000" y="3962400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19" name="Line 147"/>
            <p:cNvSpPr>
              <a:spLocks noChangeShapeType="1"/>
            </p:cNvSpPr>
            <p:nvPr/>
          </p:nvSpPr>
          <p:spPr bwMode="auto">
            <a:xfrm flipH="1">
              <a:off x="4876800" y="3886200"/>
              <a:ext cx="609600" cy="3810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20" name="Line 148"/>
            <p:cNvSpPr>
              <a:spLocks noChangeShapeType="1"/>
            </p:cNvSpPr>
            <p:nvPr/>
          </p:nvSpPr>
          <p:spPr bwMode="auto">
            <a:xfrm>
              <a:off x="5486400" y="3886200"/>
              <a:ext cx="609600" cy="4572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22" name="Line 150"/>
            <p:cNvSpPr>
              <a:spLocks noChangeShapeType="1"/>
            </p:cNvSpPr>
            <p:nvPr/>
          </p:nvSpPr>
          <p:spPr bwMode="auto">
            <a:xfrm flipH="1">
              <a:off x="7391400" y="3886200"/>
              <a:ext cx="609600" cy="4572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7223" name="Line 151"/>
            <p:cNvSpPr>
              <a:spLocks noChangeShapeType="1"/>
            </p:cNvSpPr>
            <p:nvPr/>
          </p:nvSpPr>
          <p:spPr bwMode="auto">
            <a:xfrm>
              <a:off x="8001000" y="3886200"/>
              <a:ext cx="609600" cy="4572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>
                <a:cs typeface="+mj-cs"/>
              </a:rPr>
              <a:t>6</a:t>
            </a:r>
            <a:r>
              <a:rPr lang="en-US" sz="1800" dirty="0" smtClean="0">
                <a:cs typeface="+mj-cs"/>
              </a:rPr>
              <a:t>/11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Example: </a:t>
            </a:r>
            <a:r>
              <a:rPr lang="en-US" sz="2400" b="0" dirty="0" smtClean="0">
                <a:cs typeface="+mn-cs"/>
              </a:rPr>
              <a:t>LP anti-aliasing / down / up / LP interpolation</a:t>
            </a:r>
          </a:p>
          <a:p>
            <a:pPr>
              <a:lnSpc>
                <a:spcPct val="95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</a:t>
            </a:r>
            <a:endParaRPr lang="en-US" sz="1600" b="0" dirty="0"/>
          </a:p>
        </p:txBody>
      </p:sp>
      <p:grpSp>
        <p:nvGrpSpPr>
          <p:cNvPr id="51203" name="Group 1"/>
          <p:cNvGrpSpPr>
            <a:grpSpLocks/>
          </p:cNvGrpSpPr>
          <p:nvPr/>
        </p:nvGrpSpPr>
        <p:grpSpPr bwMode="auto">
          <a:xfrm>
            <a:off x="358775" y="1916113"/>
            <a:ext cx="1944688" cy="1360487"/>
            <a:chOff x="1752600" y="3505200"/>
            <a:chExt cx="2057400" cy="1425575"/>
          </a:xfrm>
        </p:grpSpPr>
        <p:sp>
          <p:nvSpPr>
            <p:cNvPr id="377882" name="Line 26"/>
            <p:cNvSpPr>
              <a:spLocks noChangeShapeType="1"/>
            </p:cNvSpPr>
            <p:nvPr/>
          </p:nvSpPr>
          <p:spPr bwMode="auto">
            <a:xfrm>
              <a:off x="1752600" y="4476654"/>
              <a:ext cx="2057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3" name="Line 27"/>
            <p:cNvSpPr>
              <a:spLocks noChangeShapeType="1"/>
            </p:cNvSpPr>
            <p:nvPr/>
          </p:nvSpPr>
          <p:spPr bwMode="auto">
            <a:xfrm flipV="1">
              <a:off x="2743511" y="3505200"/>
              <a:ext cx="0" cy="109288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4" name="Line 28"/>
            <p:cNvSpPr>
              <a:spLocks noChangeShapeType="1"/>
            </p:cNvSpPr>
            <p:nvPr/>
          </p:nvSpPr>
          <p:spPr bwMode="auto">
            <a:xfrm flipH="1">
              <a:off x="2362263" y="3886129"/>
              <a:ext cx="381248" cy="610486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5" name="Line 29"/>
            <p:cNvSpPr>
              <a:spLocks noChangeShapeType="1"/>
            </p:cNvSpPr>
            <p:nvPr/>
          </p:nvSpPr>
          <p:spPr bwMode="auto">
            <a:xfrm>
              <a:off x="3428751" y="4476654"/>
              <a:ext cx="0" cy="5822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6" name="Line 30"/>
            <p:cNvSpPr>
              <a:spLocks noChangeShapeType="1"/>
            </p:cNvSpPr>
            <p:nvPr/>
          </p:nvSpPr>
          <p:spPr bwMode="auto">
            <a:xfrm>
              <a:off x="2056592" y="4476654"/>
              <a:ext cx="0" cy="5822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313" name="Object 31"/>
            <p:cNvGraphicFramePr>
              <a:graphicFrameLocks noChangeAspect="1"/>
            </p:cNvGraphicFramePr>
            <p:nvPr/>
          </p:nvGraphicFramePr>
          <p:xfrm>
            <a:off x="3352800" y="4597400"/>
            <a:ext cx="3048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8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597400"/>
                          <a:ext cx="3048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4" name="Object 32"/>
            <p:cNvGraphicFramePr>
              <a:graphicFrameLocks noChangeAspect="1"/>
            </p:cNvGraphicFramePr>
            <p:nvPr/>
          </p:nvGraphicFramePr>
          <p:xfrm>
            <a:off x="1828800" y="4597400"/>
            <a:ext cx="503238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9" name="Equation" r:id="rId5" imgW="253890" imgH="139639" progId="Equation.3">
                    <p:embed/>
                  </p:oleObj>
                </mc:Choice>
                <mc:Fallback>
                  <p:oleObj name="Equation" r:id="rId5" imgW="253890" imgH="139639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97400"/>
                          <a:ext cx="503238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7890" name="Line 34"/>
            <p:cNvSpPr>
              <a:spLocks noChangeShapeType="1"/>
            </p:cNvSpPr>
            <p:nvPr/>
          </p:nvSpPr>
          <p:spPr bwMode="auto">
            <a:xfrm>
              <a:off x="2743511" y="3886129"/>
              <a:ext cx="381249" cy="610486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316" name="Object 57"/>
            <p:cNvGraphicFramePr>
              <a:graphicFrameLocks noChangeAspect="1"/>
            </p:cNvGraphicFramePr>
            <p:nvPr/>
          </p:nvGraphicFramePr>
          <p:xfrm>
            <a:off x="2895600" y="4543425"/>
            <a:ext cx="203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0" name="Equation" r:id="rId7" imgW="164957" imgH="393359" progId="Equation.3">
                    <p:embed/>
                  </p:oleObj>
                </mc:Choice>
                <mc:Fallback>
                  <p:oleObj name="Equation" r:id="rId7" imgW="164957" imgH="393359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543425"/>
                          <a:ext cx="203200" cy="3873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7918" name="Line 62"/>
            <p:cNvSpPr>
              <a:spLocks noChangeShapeType="1"/>
            </p:cNvSpPr>
            <p:nvPr/>
          </p:nvSpPr>
          <p:spPr bwMode="auto">
            <a:xfrm>
              <a:off x="2056592" y="4496615"/>
              <a:ext cx="305671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19" name="Line 63"/>
            <p:cNvSpPr>
              <a:spLocks noChangeShapeType="1"/>
            </p:cNvSpPr>
            <p:nvPr/>
          </p:nvSpPr>
          <p:spPr bwMode="auto">
            <a:xfrm>
              <a:off x="3124760" y="4496615"/>
              <a:ext cx="303991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20" name="Line 64"/>
            <p:cNvSpPr>
              <a:spLocks noChangeShapeType="1"/>
            </p:cNvSpPr>
            <p:nvPr/>
          </p:nvSpPr>
          <p:spPr bwMode="auto">
            <a:xfrm>
              <a:off x="3428751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21" name="Line 65"/>
            <p:cNvSpPr>
              <a:spLocks noChangeShapeType="1"/>
            </p:cNvSpPr>
            <p:nvPr/>
          </p:nvSpPr>
          <p:spPr bwMode="auto">
            <a:xfrm>
              <a:off x="2056592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29" name="Line 73"/>
            <p:cNvSpPr>
              <a:spLocks noChangeShapeType="1"/>
            </p:cNvSpPr>
            <p:nvPr/>
          </p:nvSpPr>
          <p:spPr bwMode="auto">
            <a:xfrm>
              <a:off x="2971924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30" name="Line 74"/>
            <p:cNvSpPr>
              <a:spLocks noChangeShapeType="1"/>
            </p:cNvSpPr>
            <p:nvPr/>
          </p:nvSpPr>
          <p:spPr bwMode="auto">
            <a:xfrm>
              <a:off x="2515097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04" name="Group 80"/>
          <p:cNvGrpSpPr>
            <a:grpSpLocks/>
          </p:cNvGrpSpPr>
          <p:nvPr/>
        </p:nvGrpSpPr>
        <p:grpSpPr bwMode="auto">
          <a:xfrm>
            <a:off x="3779838" y="1971675"/>
            <a:ext cx="1763712" cy="1360488"/>
            <a:chOff x="1752600" y="3505200"/>
            <a:chExt cx="2057400" cy="1425575"/>
          </a:xfrm>
        </p:grpSpPr>
        <p:sp>
          <p:nvSpPr>
            <p:cNvPr id="83" name="Line 127"/>
            <p:cNvSpPr>
              <a:spLocks noChangeShapeType="1"/>
            </p:cNvSpPr>
            <p:nvPr/>
          </p:nvSpPr>
          <p:spPr bwMode="auto">
            <a:xfrm>
              <a:off x="1752600" y="4476653"/>
              <a:ext cx="2057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Line 128"/>
            <p:cNvSpPr>
              <a:spLocks noChangeShapeType="1"/>
            </p:cNvSpPr>
            <p:nvPr/>
          </p:nvSpPr>
          <p:spPr bwMode="auto">
            <a:xfrm flipV="1">
              <a:off x="2743337" y="3505200"/>
              <a:ext cx="0" cy="10928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Line 129"/>
            <p:cNvSpPr>
              <a:spLocks noChangeShapeType="1"/>
            </p:cNvSpPr>
            <p:nvPr/>
          </p:nvSpPr>
          <p:spPr bwMode="auto">
            <a:xfrm flipH="1">
              <a:off x="2513708" y="3886130"/>
              <a:ext cx="229629" cy="38092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Line 130"/>
            <p:cNvSpPr>
              <a:spLocks noChangeShapeType="1"/>
            </p:cNvSpPr>
            <p:nvPr/>
          </p:nvSpPr>
          <p:spPr bwMode="auto">
            <a:xfrm>
              <a:off x="3428520" y="4476653"/>
              <a:ext cx="0" cy="58221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Line 131"/>
            <p:cNvSpPr>
              <a:spLocks noChangeShapeType="1"/>
            </p:cNvSpPr>
            <p:nvPr/>
          </p:nvSpPr>
          <p:spPr bwMode="auto">
            <a:xfrm>
              <a:off x="2058154" y="4476653"/>
              <a:ext cx="0" cy="58221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298" name="Object 132"/>
            <p:cNvGraphicFramePr>
              <a:graphicFrameLocks noChangeAspect="1"/>
            </p:cNvGraphicFramePr>
            <p:nvPr/>
          </p:nvGraphicFramePr>
          <p:xfrm>
            <a:off x="3352800" y="4597400"/>
            <a:ext cx="3048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1" name="Equation" r:id="rId9" imgW="139700" imgH="139700" progId="Equation.3">
                    <p:embed/>
                  </p:oleObj>
                </mc:Choice>
                <mc:Fallback>
                  <p:oleObj name="Equation" r:id="rId9" imgW="139700" imgH="13970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597400"/>
                          <a:ext cx="3048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9" name="Object 133"/>
            <p:cNvGraphicFramePr>
              <a:graphicFrameLocks noChangeAspect="1"/>
            </p:cNvGraphicFramePr>
            <p:nvPr/>
          </p:nvGraphicFramePr>
          <p:xfrm>
            <a:off x="1828800" y="4597400"/>
            <a:ext cx="503238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2" name="Equation" r:id="rId10" imgW="253890" imgH="139639" progId="Equation.3">
                    <p:embed/>
                  </p:oleObj>
                </mc:Choice>
                <mc:Fallback>
                  <p:oleObj name="Equation" r:id="rId10" imgW="253890" imgH="13963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97400"/>
                          <a:ext cx="503238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Line 134"/>
            <p:cNvSpPr>
              <a:spLocks noChangeShapeType="1"/>
            </p:cNvSpPr>
            <p:nvPr/>
          </p:nvSpPr>
          <p:spPr bwMode="auto">
            <a:xfrm>
              <a:off x="2743337" y="3886130"/>
              <a:ext cx="227778" cy="38092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301" name="Object 135"/>
            <p:cNvGraphicFramePr>
              <a:graphicFrameLocks noChangeAspect="1"/>
            </p:cNvGraphicFramePr>
            <p:nvPr/>
          </p:nvGraphicFramePr>
          <p:xfrm>
            <a:off x="2895600" y="4543425"/>
            <a:ext cx="203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3" name="Equation" r:id="rId11" imgW="164957" imgH="393359" progId="Equation.3">
                    <p:embed/>
                  </p:oleObj>
                </mc:Choice>
                <mc:Fallback>
                  <p:oleObj name="Equation" r:id="rId11" imgW="164957" imgH="39335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543425"/>
                          <a:ext cx="203200" cy="3873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Line 137"/>
            <p:cNvSpPr>
              <a:spLocks noChangeShapeType="1"/>
            </p:cNvSpPr>
            <p:nvPr/>
          </p:nvSpPr>
          <p:spPr bwMode="auto">
            <a:xfrm>
              <a:off x="2058154" y="4496615"/>
              <a:ext cx="45555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Line 138"/>
            <p:cNvSpPr>
              <a:spLocks noChangeShapeType="1"/>
            </p:cNvSpPr>
            <p:nvPr/>
          </p:nvSpPr>
          <p:spPr bwMode="auto">
            <a:xfrm>
              <a:off x="2971114" y="4496615"/>
              <a:ext cx="457405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Line 139"/>
            <p:cNvSpPr>
              <a:spLocks noChangeShapeType="1"/>
            </p:cNvSpPr>
            <p:nvPr/>
          </p:nvSpPr>
          <p:spPr bwMode="auto">
            <a:xfrm>
              <a:off x="342852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Line 140"/>
            <p:cNvSpPr>
              <a:spLocks noChangeShapeType="1"/>
            </p:cNvSpPr>
            <p:nvPr/>
          </p:nvSpPr>
          <p:spPr bwMode="auto">
            <a:xfrm>
              <a:off x="2058154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Line 141"/>
            <p:cNvSpPr>
              <a:spLocks noChangeShapeType="1"/>
            </p:cNvSpPr>
            <p:nvPr/>
          </p:nvSpPr>
          <p:spPr bwMode="auto">
            <a:xfrm>
              <a:off x="2971114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Line 142"/>
            <p:cNvSpPr>
              <a:spLocks noChangeShapeType="1"/>
            </p:cNvSpPr>
            <p:nvPr/>
          </p:nvSpPr>
          <p:spPr bwMode="auto">
            <a:xfrm>
              <a:off x="2513708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05" name="Group 96"/>
          <p:cNvGrpSpPr>
            <a:grpSpLocks/>
          </p:cNvGrpSpPr>
          <p:nvPr/>
        </p:nvGrpSpPr>
        <p:grpSpPr bwMode="auto">
          <a:xfrm>
            <a:off x="2268538" y="2246313"/>
            <a:ext cx="912812" cy="436562"/>
            <a:chOff x="4032" y="2503"/>
            <a:chExt cx="575" cy="288"/>
          </a:xfrm>
        </p:grpSpPr>
        <p:sp>
          <p:nvSpPr>
            <p:cNvPr id="100" name="Text Box 97"/>
            <p:cNvSpPr txBox="1">
              <a:spLocks noChangeArrowheads="1"/>
            </p:cNvSpPr>
            <p:nvPr/>
          </p:nvSpPr>
          <p:spPr bwMode="auto">
            <a:xfrm>
              <a:off x="4147" y="25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LP</a:t>
              </a: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4176" y="2537"/>
              <a:ext cx="274" cy="22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4463" y="2645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4032" y="264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06" name="Group 108"/>
          <p:cNvGrpSpPr>
            <a:grpSpLocks/>
          </p:cNvGrpSpPr>
          <p:nvPr/>
        </p:nvGrpSpPr>
        <p:grpSpPr bwMode="auto">
          <a:xfrm>
            <a:off x="2808288" y="3344863"/>
            <a:ext cx="3527425" cy="1274762"/>
            <a:chOff x="4800600" y="3505200"/>
            <a:chExt cx="3962400" cy="1335088"/>
          </a:xfrm>
        </p:grpSpPr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>
              <a:off x="4800600" y="4476173"/>
              <a:ext cx="3962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 flipV="1">
              <a:off x="6746134" y="3505200"/>
              <a:ext cx="0" cy="10923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H="1">
              <a:off x="6095246" y="3885941"/>
              <a:ext cx="686554" cy="457223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7372059" y="4476173"/>
              <a:ext cx="0" cy="61517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6121994" y="4476173"/>
              <a:ext cx="0" cy="61517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276" name="Object 117"/>
            <p:cNvGraphicFramePr>
              <a:graphicFrameLocks noChangeAspect="1"/>
            </p:cNvGraphicFramePr>
            <p:nvPr/>
          </p:nvGraphicFramePr>
          <p:xfrm>
            <a:off x="7302500" y="4597400"/>
            <a:ext cx="2794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4" name="Equation" r:id="rId12" imgW="139700" imgH="139700" progId="Equation.3">
                    <p:embed/>
                  </p:oleObj>
                </mc:Choice>
                <mc:Fallback>
                  <p:oleObj name="Equation" r:id="rId12" imgW="139700" imgH="139700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500" y="4597400"/>
                          <a:ext cx="2794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77" name="Object 118"/>
            <p:cNvGraphicFramePr>
              <a:graphicFrameLocks noChangeAspect="1"/>
            </p:cNvGraphicFramePr>
            <p:nvPr/>
          </p:nvGraphicFramePr>
          <p:xfrm>
            <a:off x="5913438" y="4597400"/>
            <a:ext cx="458787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5" name="Equation" r:id="rId13" imgW="253890" imgH="139639" progId="Equation.3">
                    <p:embed/>
                  </p:oleObj>
                </mc:Choice>
                <mc:Fallback>
                  <p:oleObj name="Equation" r:id="rId13" imgW="253890" imgH="13963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4597400"/>
                          <a:ext cx="458787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>
              <a:off x="4870147" y="393083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>
              <a:off x="8623906" y="393083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4877280" y="4496125"/>
              <a:ext cx="1217966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7391674" y="4496125"/>
              <a:ext cx="1219749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Line 143"/>
            <p:cNvSpPr>
              <a:spLocks noChangeShapeType="1"/>
            </p:cNvSpPr>
            <p:nvPr/>
          </p:nvSpPr>
          <p:spPr bwMode="auto">
            <a:xfrm>
              <a:off x="6781799" y="3885941"/>
              <a:ext cx="609874" cy="457223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Line 144"/>
            <p:cNvSpPr>
              <a:spLocks noChangeShapeType="1"/>
            </p:cNvSpPr>
            <p:nvPr/>
          </p:nvSpPr>
          <p:spPr bwMode="auto">
            <a:xfrm>
              <a:off x="7391674" y="396242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" name="Line 145"/>
            <p:cNvSpPr>
              <a:spLocks noChangeShapeType="1"/>
            </p:cNvSpPr>
            <p:nvPr/>
          </p:nvSpPr>
          <p:spPr bwMode="auto">
            <a:xfrm>
              <a:off x="6095246" y="396242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" name="Line 147"/>
            <p:cNvSpPr>
              <a:spLocks noChangeShapeType="1"/>
            </p:cNvSpPr>
            <p:nvPr/>
          </p:nvSpPr>
          <p:spPr bwMode="auto">
            <a:xfrm flipH="1">
              <a:off x="4877280" y="3885941"/>
              <a:ext cx="609874" cy="38074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" name="Line 148"/>
            <p:cNvSpPr>
              <a:spLocks noChangeShapeType="1"/>
            </p:cNvSpPr>
            <p:nvPr/>
          </p:nvSpPr>
          <p:spPr bwMode="auto">
            <a:xfrm>
              <a:off x="5487154" y="3885941"/>
              <a:ext cx="608092" cy="45722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" name="Line 150"/>
            <p:cNvSpPr>
              <a:spLocks noChangeShapeType="1"/>
            </p:cNvSpPr>
            <p:nvPr/>
          </p:nvSpPr>
          <p:spPr bwMode="auto">
            <a:xfrm flipH="1">
              <a:off x="7391674" y="3885941"/>
              <a:ext cx="609874" cy="45722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" name="Line 151"/>
            <p:cNvSpPr>
              <a:spLocks noChangeShapeType="1"/>
            </p:cNvSpPr>
            <p:nvPr/>
          </p:nvSpPr>
          <p:spPr bwMode="auto">
            <a:xfrm>
              <a:off x="8001548" y="3885941"/>
              <a:ext cx="609874" cy="45722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07" name="Group 3"/>
          <p:cNvGrpSpPr>
            <a:grpSpLocks/>
          </p:cNvGrpSpPr>
          <p:nvPr/>
        </p:nvGrpSpPr>
        <p:grpSpPr bwMode="auto">
          <a:xfrm>
            <a:off x="2268538" y="3276600"/>
            <a:ext cx="947737" cy="455613"/>
            <a:chOff x="274948" y="3789040"/>
            <a:chExt cx="948817" cy="477838"/>
          </a:xfrm>
        </p:grpSpPr>
        <p:grpSp>
          <p:nvGrpSpPr>
            <p:cNvPr id="51265" name="Group 103"/>
            <p:cNvGrpSpPr>
              <a:grpSpLocks/>
            </p:cNvGrpSpPr>
            <p:nvPr/>
          </p:nvGrpSpPr>
          <p:grpSpPr bwMode="auto">
            <a:xfrm>
              <a:off x="539552" y="3789040"/>
              <a:ext cx="684213" cy="477838"/>
              <a:chOff x="3886200" y="3863975"/>
              <a:chExt cx="684213" cy="477838"/>
            </a:xfrm>
          </p:grpSpPr>
          <p:sp>
            <p:nvSpPr>
              <p:cNvPr id="105" name="Line 107"/>
              <p:cNvSpPr>
                <a:spLocks noChangeShapeType="1"/>
              </p:cNvSpPr>
              <p:nvPr/>
            </p:nvSpPr>
            <p:spPr bwMode="auto">
              <a:xfrm>
                <a:off x="4009387" y="4013820"/>
                <a:ext cx="0" cy="20978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" name="Text Box 108"/>
              <p:cNvSpPr txBox="1">
                <a:spLocks noChangeArrowheads="1"/>
              </p:cNvSpPr>
              <p:nvPr/>
            </p:nvSpPr>
            <p:spPr bwMode="auto">
              <a:xfrm>
                <a:off x="4001440" y="3883954"/>
                <a:ext cx="354417" cy="457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107" name="Rectangle 109"/>
              <p:cNvSpPr>
                <a:spLocks noChangeArrowheads="1"/>
              </p:cNvSpPr>
              <p:nvPr/>
            </p:nvSpPr>
            <p:spPr bwMode="auto">
              <a:xfrm>
                <a:off x="3885421" y="3863975"/>
                <a:ext cx="435471" cy="45785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" name="Line 110"/>
              <p:cNvSpPr>
                <a:spLocks noChangeShapeType="1"/>
              </p:cNvSpPr>
              <p:nvPr/>
            </p:nvSpPr>
            <p:spPr bwMode="auto">
              <a:xfrm>
                <a:off x="4341552" y="4120376"/>
                <a:ext cx="22886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>
              <a:off x="274948" y="4040446"/>
              <a:ext cx="2288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08" name="Group 4"/>
          <p:cNvGrpSpPr>
            <a:grpSpLocks/>
          </p:cNvGrpSpPr>
          <p:nvPr/>
        </p:nvGrpSpPr>
        <p:grpSpPr bwMode="auto">
          <a:xfrm>
            <a:off x="2268538" y="4721225"/>
            <a:ext cx="947737" cy="436563"/>
            <a:chOff x="287524" y="4797152"/>
            <a:chExt cx="948817" cy="457200"/>
          </a:xfrm>
        </p:grpSpPr>
        <p:sp>
          <p:nvSpPr>
            <p:cNvPr id="140" name="Line 107"/>
            <p:cNvSpPr>
              <a:spLocks noChangeShapeType="1"/>
            </p:cNvSpPr>
            <p:nvPr/>
          </p:nvSpPr>
          <p:spPr bwMode="auto">
            <a:xfrm>
              <a:off x="675315" y="4946781"/>
              <a:ext cx="0" cy="21114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" name="Text Box 108"/>
            <p:cNvSpPr txBox="1">
              <a:spLocks noChangeArrowheads="1"/>
            </p:cNvSpPr>
            <p:nvPr/>
          </p:nvSpPr>
          <p:spPr bwMode="auto">
            <a:xfrm>
              <a:off x="648297" y="4797152"/>
              <a:ext cx="35282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142" name="Rectangle 109"/>
            <p:cNvSpPr>
              <a:spLocks noChangeArrowheads="1"/>
            </p:cNvSpPr>
            <p:nvPr/>
          </p:nvSpPr>
          <p:spPr bwMode="auto">
            <a:xfrm>
              <a:off x="551349" y="4797152"/>
              <a:ext cx="435471" cy="45720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" name="Line 110"/>
            <p:cNvSpPr>
              <a:spLocks noChangeShapeType="1"/>
            </p:cNvSpPr>
            <p:nvPr/>
          </p:nvSpPr>
          <p:spPr bwMode="auto">
            <a:xfrm>
              <a:off x="1007480" y="5053184"/>
              <a:ext cx="2288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" name="Line 110"/>
            <p:cNvSpPr>
              <a:spLocks noChangeShapeType="1"/>
            </p:cNvSpPr>
            <p:nvPr/>
          </p:nvSpPr>
          <p:spPr bwMode="auto">
            <a:xfrm>
              <a:off x="287524" y="5049859"/>
              <a:ext cx="2288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09" name="Group 144"/>
          <p:cNvGrpSpPr>
            <a:grpSpLocks/>
          </p:cNvGrpSpPr>
          <p:nvPr/>
        </p:nvGrpSpPr>
        <p:grpSpPr bwMode="auto">
          <a:xfrm>
            <a:off x="3995738" y="4684713"/>
            <a:ext cx="1223962" cy="1041400"/>
            <a:chOff x="4800600" y="3505200"/>
            <a:chExt cx="3962400" cy="1092200"/>
          </a:xfrm>
        </p:grpSpPr>
        <p:sp>
          <p:nvSpPr>
            <p:cNvPr id="146" name="Line 112"/>
            <p:cNvSpPr>
              <a:spLocks noChangeShapeType="1"/>
            </p:cNvSpPr>
            <p:nvPr/>
          </p:nvSpPr>
          <p:spPr bwMode="auto">
            <a:xfrm>
              <a:off x="4800600" y="4477524"/>
              <a:ext cx="3962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" name="Line 113"/>
            <p:cNvSpPr>
              <a:spLocks noChangeShapeType="1"/>
            </p:cNvSpPr>
            <p:nvPr/>
          </p:nvSpPr>
          <p:spPr bwMode="auto">
            <a:xfrm flipV="1">
              <a:off x="6743256" y="3505200"/>
              <a:ext cx="0" cy="10922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" name="Line 114"/>
            <p:cNvSpPr>
              <a:spLocks noChangeShapeType="1"/>
            </p:cNvSpPr>
            <p:nvPr/>
          </p:nvSpPr>
          <p:spPr bwMode="auto">
            <a:xfrm flipH="1">
              <a:off x="6095704" y="3886471"/>
              <a:ext cx="688666" cy="456193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" name="Line 115"/>
            <p:cNvSpPr>
              <a:spLocks noChangeShapeType="1"/>
            </p:cNvSpPr>
            <p:nvPr/>
          </p:nvSpPr>
          <p:spPr bwMode="auto">
            <a:xfrm>
              <a:off x="7370251" y="4477524"/>
              <a:ext cx="0" cy="59938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" name="Line 116"/>
            <p:cNvSpPr>
              <a:spLocks noChangeShapeType="1"/>
            </p:cNvSpPr>
            <p:nvPr/>
          </p:nvSpPr>
          <p:spPr bwMode="auto">
            <a:xfrm>
              <a:off x="6121399" y="4477524"/>
              <a:ext cx="0" cy="59938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" name="Line 119"/>
            <p:cNvSpPr>
              <a:spLocks noChangeShapeType="1"/>
            </p:cNvSpPr>
            <p:nvPr/>
          </p:nvSpPr>
          <p:spPr bwMode="auto">
            <a:xfrm>
              <a:off x="4867409" y="3931424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" name="Line 120"/>
            <p:cNvSpPr>
              <a:spLocks noChangeShapeType="1"/>
            </p:cNvSpPr>
            <p:nvPr/>
          </p:nvSpPr>
          <p:spPr bwMode="auto">
            <a:xfrm>
              <a:off x="8624240" y="3931424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5" name="Line 125"/>
            <p:cNvSpPr>
              <a:spLocks noChangeShapeType="1"/>
            </p:cNvSpPr>
            <p:nvPr/>
          </p:nvSpPr>
          <p:spPr bwMode="auto">
            <a:xfrm>
              <a:off x="4877688" y="4495838"/>
              <a:ext cx="1218016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6" name="Line 126"/>
            <p:cNvSpPr>
              <a:spLocks noChangeShapeType="1"/>
            </p:cNvSpPr>
            <p:nvPr/>
          </p:nvSpPr>
          <p:spPr bwMode="auto">
            <a:xfrm>
              <a:off x="7390808" y="4495838"/>
              <a:ext cx="122315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" name="Line 143"/>
            <p:cNvSpPr>
              <a:spLocks noChangeShapeType="1"/>
            </p:cNvSpPr>
            <p:nvPr/>
          </p:nvSpPr>
          <p:spPr bwMode="auto">
            <a:xfrm>
              <a:off x="6784370" y="3886471"/>
              <a:ext cx="606438" cy="456193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8" name="Line 144"/>
            <p:cNvSpPr>
              <a:spLocks noChangeShapeType="1"/>
            </p:cNvSpPr>
            <p:nvPr/>
          </p:nvSpPr>
          <p:spPr bwMode="auto">
            <a:xfrm>
              <a:off x="7390808" y="3963058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9" name="Line 145"/>
            <p:cNvSpPr>
              <a:spLocks noChangeShapeType="1"/>
            </p:cNvSpPr>
            <p:nvPr/>
          </p:nvSpPr>
          <p:spPr bwMode="auto">
            <a:xfrm>
              <a:off x="6095704" y="3963058"/>
              <a:ext cx="0" cy="54610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0" name="Line 147"/>
            <p:cNvSpPr>
              <a:spLocks noChangeShapeType="1"/>
            </p:cNvSpPr>
            <p:nvPr/>
          </p:nvSpPr>
          <p:spPr bwMode="auto">
            <a:xfrm flipH="1">
              <a:off x="4877688" y="3886471"/>
              <a:ext cx="606438" cy="3812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" name="Line 148"/>
            <p:cNvSpPr>
              <a:spLocks noChangeShapeType="1"/>
            </p:cNvSpPr>
            <p:nvPr/>
          </p:nvSpPr>
          <p:spPr bwMode="auto">
            <a:xfrm>
              <a:off x="5484126" y="3886471"/>
              <a:ext cx="611579" cy="45619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" name="Line 150"/>
            <p:cNvSpPr>
              <a:spLocks noChangeShapeType="1"/>
            </p:cNvSpPr>
            <p:nvPr/>
          </p:nvSpPr>
          <p:spPr bwMode="auto">
            <a:xfrm flipH="1">
              <a:off x="7390808" y="3886471"/>
              <a:ext cx="611575" cy="45619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" name="Line 151"/>
            <p:cNvSpPr>
              <a:spLocks noChangeShapeType="1"/>
            </p:cNvSpPr>
            <p:nvPr/>
          </p:nvSpPr>
          <p:spPr bwMode="auto">
            <a:xfrm>
              <a:off x="8002383" y="3886471"/>
              <a:ext cx="611579" cy="45619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51210" name="Object 132"/>
          <p:cNvGraphicFramePr>
            <a:graphicFrameLocks noChangeAspect="1"/>
          </p:cNvGraphicFramePr>
          <p:nvPr/>
        </p:nvGraphicFramePr>
        <p:xfrm>
          <a:off x="5040313" y="580548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6" name="Equation" r:id="rId14" imgW="139700" imgH="139700" progId="Equation.3">
                  <p:embed/>
                </p:oleObj>
              </mc:Choice>
              <mc:Fallback>
                <p:oleObj name="Equation" r:id="rId14" imgW="139700" imgH="139700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805488"/>
                        <a:ext cx="304800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11" name="Group 96"/>
          <p:cNvGrpSpPr>
            <a:grpSpLocks/>
          </p:cNvGrpSpPr>
          <p:nvPr/>
        </p:nvGrpSpPr>
        <p:grpSpPr bwMode="auto">
          <a:xfrm>
            <a:off x="5976938" y="4719638"/>
            <a:ext cx="912812" cy="434975"/>
            <a:chOff x="4032" y="2503"/>
            <a:chExt cx="575" cy="288"/>
          </a:xfrm>
        </p:grpSpPr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4147" y="2503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LP</a:t>
              </a:r>
            </a:p>
          </p:txBody>
        </p:sp>
        <p:sp>
          <p:nvSpPr>
            <p:cNvPr id="168" name="Rectangle 98"/>
            <p:cNvSpPr>
              <a:spLocks noChangeArrowheads="1"/>
            </p:cNvSpPr>
            <p:nvPr/>
          </p:nvSpPr>
          <p:spPr bwMode="auto">
            <a:xfrm>
              <a:off x="4176" y="2536"/>
              <a:ext cx="274" cy="22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9" name="Line 99"/>
            <p:cNvSpPr>
              <a:spLocks noChangeShapeType="1"/>
            </p:cNvSpPr>
            <p:nvPr/>
          </p:nvSpPr>
          <p:spPr bwMode="auto">
            <a:xfrm>
              <a:off x="4463" y="2645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" name="Line 100"/>
            <p:cNvSpPr>
              <a:spLocks noChangeShapeType="1"/>
            </p:cNvSpPr>
            <p:nvPr/>
          </p:nvSpPr>
          <p:spPr bwMode="auto">
            <a:xfrm>
              <a:off x="4032" y="264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12" name="Group 170"/>
          <p:cNvGrpSpPr>
            <a:grpSpLocks/>
          </p:cNvGrpSpPr>
          <p:nvPr/>
        </p:nvGrpSpPr>
        <p:grpSpPr bwMode="auto">
          <a:xfrm>
            <a:off x="6840538" y="4660900"/>
            <a:ext cx="2057400" cy="1360488"/>
            <a:chOff x="1752600" y="3505200"/>
            <a:chExt cx="2057400" cy="1425575"/>
          </a:xfrm>
        </p:grpSpPr>
        <p:sp>
          <p:nvSpPr>
            <p:cNvPr id="172" name="Line 127"/>
            <p:cNvSpPr>
              <a:spLocks noChangeShapeType="1"/>
            </p:cNvSpPr>
            <p:nvPr/>
          </p:nvSpPr>
          <p:spPr bwMode="auto">
            <a:xfrm>
              <a:off x="1752600" y="4476653"/>
              <a:ext cx="2057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" name="Line 128"/>
            <p:cNvSpPr>
              <a:spLocks noChangeShapeType="1"/>
            </p:cNvSpPr>
            <p:nvPr/>
          </p:nvSpPr>
          <p:spPr bwMode="auto">
            <a:xfrm flipV="1">
              <a:off x="2743200" y="3505200"/>
              <a:ext cx="0" cy="10928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" name="Line 129"/>
            <p:cNvSpPr>
              <a:spLocks noChangeShapeType="1"/>
            </p:cNvSpPr>
            <p:nvPr/>
          </p:nvSpPr>
          <p:spPr bwMode="auto">
            <a:xfrm flipH="1">
              <a:off x="2514600" y="3886130"/>
              <a:ext cx="228600" cy="38092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5" name="Line 130"/>
            <p:cNvSpPr>
              <a:spLocks noChangeShapeType="1"/>
            </p:cNvSpPr>
            <p:nvPr/>
          </p:nvSpPr>
          <p:spPr bwMode="auto">
            <a:xfrm>
              <a:off x="3429000" y="4476653"/>
              <a:ext cx="0" cy="58221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6" name="Line 131"/>
            <p:cNvSpPr>
              <a:spLocks noChangeShapeType="1"/>
            </p:cNvSpPr>
            <p:nvPr/>
          </p:nvSpPr>
          <p:spPr bwMode="auto">
            <a:xfrm>
              <a:off x="2057400" y="4476653"/>
              <a:ext cx="0" cy="58221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230" name="Object 132"/>
            <p:cNvGraphicFramePr>
              <a:graphicFrameLocks noChangeAspect="1"/>
            </p:cNvGraphicFramePr>
            <p:nvPr/>
          </p:nvGraphicFramePr>
          <p:xfrm>
            <a:off x="3352800" y="4597400"/>
            <a:ext cx="3048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7" name="Equation" r:id="rId15" imgW="139700" imgH="139700" progId="Equation.3">
                    <p:embed/>
                  </p:oleObj>
                </mc:Choice>
                <mc:Fallback>
                  <p:oleObj name="Equation" r:id="rId15" imgW="139700" imgH="13970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597400"/>
                          <a:ext cx="3048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1" name="Object 133"/>
            <p:cNvGraphicFramePr>
              <a:graphicFrameLocks noChangeAspect="1"/>
            </p:cNvGraphicFramePr>
            <p:nvPr/>
          </p:nvGraphicFramePr>
          <p:xfrm>
            <a:off x="1828800" y="4597400"/>
            <a:ext cx="503238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8" name="Equation" r:id="rId16" imgW="253890" imgH="139639" progId="Equation.3">
                    <p:embed/>
                  </p:oleObj>
                </mc:Choice>
                <mc:Fallback>
                  <p:oleObj name="Equation" r:id="rId16" imgW="253890" imgH="13963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97400"/>
                          <a:ext cx="503238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" name="Line 134"/>
            <p:cNvSpPr>
              <a:spLocks noChangeShapeType="1"/>
            </p:cNvSpPr>
            <p:nvPr/>
          </p:nvSpPr>
          <p:spPr bwMode="auto">
            <a:xfrm>
              <a:off x="2743200" y="3886130"/>
              <a:ext cx="228600" cy="38092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1233" name="Object 135"/>
            <p:cNvGraphicFramePr>
              <a:graphicFrameLocks noChangeAspect="1"/>
            </p:cNvGraphicFramePr>
            <p:nvPr/>
          </p:nvGraphicFramePr>
          <p:xfrm>
            <a:off x="2895600" y="4543425"/>
            <a:ext cx="203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9" name="Equation" r:id="rId17" imgW="164957" imgH="393359" progId="Equation.3">
                    <p:embed/>
                  </p:oleObj>
                </mc:Choice>
                <mc:Fallback>
                  <p:oleObj name="Equation" r:id="rId17" imgW="164957" imgH="39335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543425"/>
                          <a:ext cx="203200" cy="3873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Line 137"/>
            <p:cNvSpPr>
              <a:spLocks noChangeShapeType="1"/>
            </p:cNvSpPr>
            <p:nvPr/>
          </p:nvSpPr>
          <p:spPr bwMode="auto">
            <a:xfrm>
              <a:off x="2057400" y="4496615"/>
              <a:ext cx="4572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" name="Line 138"/>
            <p:cNvSpPr>
              <a:spLocks noChangeShapeType="1"/>
            </p:cNvSpPr>
            <p:nvPr/>
          </p:nvSpPr>
          <p:spPr bwMode="auto">
            <a:xfrm>
              <a:off x="2971800" y="4496615"/>
              <a:ext cx="45720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" name="Line 139"/>
            <p:cNvSpPr>
              <a:spLocks noChangeShapeType="1"/>
            </p:cNvSpPr>
            <p:nvPr/>
          </p:nvSpPr>
          <p:spPr bwMode="auto">
            <a:xfrm>
              <a:off x="34290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" name="Line 140"/>
            <p:cNvSpPr>
              <a:spLocks noChangeShapeType="1"/>
            </p:cNvSpPr>
            <p:nvPr/>
          </p:nvSpPr>
          <p:spPr bwMode="auto">
            <a:xfrm>
              <a:off x="20574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" name="Line 141"/>
            <p:cNvSpPr>
              <a:spLocks noChangeShapeType="1"/>
            </p:cNvSpPr>
            <p:nvPr/>
          </p:nvSpPr>
          <p:spPr bwMode="auto">
            <a:xfrm>
              <a:off x="29718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" name="Line 142"/>
            <p:cNvSpPr>
              <a:spLocks noChangeShapeType="1"/>
            </p:cNvSpPr>
            <p:nvPr/>
          </p:nvSpPr>
          <p:spPr bwMode="auto">
            <a:xfrm>
              <a:off x="25146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213" name="Rectangle 9"/>
          <p:cNvSpPr>
            <a:spLocks noChangeArrowheads="1"/>
          </p:cNvSpPr>
          <p:nvPr/>
        </p:nvSpPr>
        <p:spPr bwMode="auto">
          <a:xfrm>
            <a:off x="4464050" y="2276475"/>
            <a:ext cx="360363" cy="684213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4" name="Oval 11"/>
          <p:cNvSpPr>
            <a:spLocks noChangeArrowheads="1"/>
          </p:cNvSpPr>
          <p:nvPr/>
        </p:nvSpPr>
        <p:spPr bwMode="auto">
          <a:xfrm>
            <a:off x="3527425" y="1628775"/>
            <a:ext cx="2160588" cy="1944688"/>
          </a:xfrm>
          <a:prstGeom prst="ellipse">
            <a:avLst/>
          </a:prstGeom>
          <a:solidFill>
            <a:schemeClr val="accent1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5" name="Oval 197"/>
          <p:cNvSpPr>
            <a:spLocks noChangeArrowheads="1"/>
          </p:cNvSpPr>
          <p:nvPr/>
        </p:nvSpPr>
        <p:spPr bwMode="auto">
          <a:xfrm>
            <a:off x="6732588" y="4508500"/>
            <a:ext cx="2160587" cy="1944688"/>
          </a:xfrm>
          <a:prstGeom prst="ellipse">
            <a:avLst/>
          </a:prstGeom>
          <a:solidFill>
            <a:schemeClr val="accent1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" name="Equal 12"/>
          <p:cNvSpPr/>
          <p:nvPr/>
        </p:nvSpPr>
        <p:spPr bwMode="auto">
          <a:xfrm>
            <a:off x="7848600" y="2168525"/>
            <a:ext cx="576263" cy="612775"/>
          </a:xfrm>
          <a:prstGeom prst="mathEqual">
            <a:avLst/>
          </a:prstGeom>
          <a:solidFill>
            <a:schemeClr val="accent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7" name="Curved Left Arrow 14"/>
          <p:cNvSpPr>
            <a:spLocks noChangeArrowheads="1"/>
          </p:cNvSpPr>
          <p:nvPr/>
        </p:nvSpPr>
        <p:spPr bwMode="auto">
          <a:xfrm rot="-2637996">
            <a:off x="6669088" y="947738"/>
            <a:ext cx="1252537" cy="4367212"/>
          </a:xfrm>
          <a:prstGeom prst="curvedLeftArrow">
            <a:avLst>
              <a:gd name="adj1" fmla="val 25036"/>
              <a:gd name="adj2" fmla="val 50057"/>
              <a:gd name="adj3" fmla="val 25000"/>
            </a:avLst>
          </a:prstGeom>
          <a:solidFill>
            <a:schemeClr val="accent1">
              <a:alpha val="25882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18" name="TextBox 15"/>
          <p:cNvSpPr txBox="1">
            <a:spLocks noChangeArrowheads="1"/>
          </p:cNvSpPr>
          <p:nvPr/>
        </p:nvSpPr>
        <p:spPr bwMode="auto">
          <a:xfrm>
            <a:off x="250825" y="5876925"/>
            <a:ext cx="4064000" cy="369888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Will be used in Part IV on ‘</a:t>
            </a:r>
            <a:r>
              <a:rPr lang="en-US" altLang="ja-JP" sz="1800" b="0"/>
              <a:t>Filterbanks</a:t>
            </a:r>
            <a:r>
              <a:rPr lang="en-US" sz="1800" b="0"/>
              <a:t>’</a:t>
            </a:r>
          </a:p>
        </p:txBody>
      </p:sp>
      <p:sp>
        <p:nvSpPr>
          <p:cNvPr id="51219" name="Rectangle 202"/>
          <p:cNvSpPr>
            <a:spLocks noChangeArrowheads="1"/>
          </p:cNvSpPr>
          <p:nvPr/>
        </p:nvSpPr>
        <p:spPr bwMode="auto">
          <a:xfrm>
            <a:off x="3995738" y="3644900"/>
            <a:ext cx="1116012" cy="684213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20" name="Rectangle 203"/>
          <p:cNvSpPr>
            <a:spLocks noChangeArrowheads="1"/>
          </p:cNvSpPr>
          <p:nvPr/>
        </p:nvSpPr>
        <p:spPr bwMode="auto">
          <a:xfrm>
            <a:off x="4427538" y="4976813"/>
            <a:ext cx="360362" cy="684212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1221" name="TextBox 213"/>
          <p:cNvSpPr txBox="1">
            <a:spLocks noChangeArrowheads="1"/>
          </p:cNvSpPr>
          <p:nvPr/>
        </p:nvSpPr>
        <p:spPr bwMode="auto">
          <a:xfrm>
            <a:off x="250825" y="6416675"/>
            <a:ext cx="7494588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(*) Corresponds to Nyquist theorem: 3-fold reduction f</a:t>
            </a:r>
            <a:r>
              <a:rPr lang="en-US" sz="1200" b="0"/>
              <a:t>max </a:t>
            </a:r>
            <a:r>
              <a:rPr lang="en-US" sz="1200" b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600" b="0"/>
              <a:t> 3-fold reduction f</a:t>
            </a:r>
            <a:r>
              <a:rPr lang="en-US" sz="1200" b="0"/>
              <a:t>s</a:t>
            </a:r>
          </a:p>
        </p:txBody>
      </p:sp>
      <p:sp>
        <p:nvSpPr>
          <p:cNvPr id="51222" name="TextBox 1"/>
          <p:cNvSpPr txBox="1">
            <a:spLocks noChangeArrowheads="1"/>
          </p:cNvSpPr>
          <p:nvPr/>
        </p:nvSpPr>
        <p:spPr bwMode="auto">
          <a:xfrm>
            <a:off x="4643438" y="1916113"/>
            <a:ext cx="581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f</a:t>
            </a:r>
            <a:r>
              <a:rPr lang="en-US" sz="1400" b="0"/>
              <a:t>max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824413" y="2205038"/>
            <a:ext cx="0" cy="2524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4" name="TextBox 124"/>
          <p:cNvSpPr txBox="1">
            <a:spLocks noChangeArrowheads="1"/>
          </p:cNvSpPr>
          <p:nvPr/>
        </p:nvSpPr>
        <p:spPr bwMode="auto">
          <a:xfrm>
            <a:off x="5364163" y="22764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(*)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>
                <a:cs typeface="+mj-cs"/>
              </a:rPr>
              <a:t>7</a:t>
            </a:r>
            <a:r>
              <a:rPr lang="en-US" sz="1800" dirty="0" smtClean="0">
                <a:cs typeface="+mj-cs"/>
              </a:rPr>
              <a:t>/11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Example: </a:t>
            </a:r>
            <a:r>
              <a:rPr lang="en-US" sz="2400" b="0" dirty="0" smtClean="0">
                <a:cs typeface="+mn-cs"/>
              </a:rPr>
              <a:t>HP anti-aliasing / down / up / HP interpolation</a:t>
            </a:r>
          </a:p>
          <a:p>
            <a:pPr>
              <a:lnSpc>
                <a:spcPct val="95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</a:t>
            </a:r>
            <a:endParaRPr lang="en-US" sz="1600" b="0" dirty="0"/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358775" y="1916113"/>
            <a:ext cx="1944688" cy="1360487"/>
            <a:chOff x="1752600" y="3505200"/>
            <a:chExt cx="2057400" cy="1425575"/>
          </a:xfrm>
        </p:grpSpPr>
        <p:sp>
          <p:nvSpPr>
            <p:cNvPr id="377882" name="Line 26"/>
            <p:cNvSpPr>
              <a:spLocks noChangeShapeType="1"/>
            </p:cNvSpPr>
            <p:nvPr/>
          </p:nvSpPr>
          <p:spPr bwMode="auto">
            <a:xfrm>
              <a:off x="1752600" y="4476654"/>
              <a:ext cx="2057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3" name="Line 27"/>
            <p:cNvSpPr>
              <a:spLocks noChangeShapeType="1"/>
            </p:cNvSpPr>
            <p:nvPr/>
          </p:nvSpPr>
          <p:spPr bwMode="auto">
            <a:xfrm flipV="1">
              <a:off x="2743511" y="3505200"/>
              <a:ext cx="0" cy="109288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4" name="Line 28"/>
            <p:cNvSpPr>
              <a:spLocks noChangeShapeType="1"/>
            </p:cNvSpPr>
            <p:nvPr/>
          </p:nvSpPr>
          <p:spPr bwMode="auto">
            <a:xfrm flipH="1">
              <a:off x="2362263" y="3886129"/>
              <a:ext cx="381248" cy="610486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5" name="Line 29"/>
            <p:cNvSpPr>
              <a:spLocks noChangeShapeType="1"/>
            </p:cNvSpPr>
            <p:nvPr/>
          </p:nvSpPr>
          <p:spPr bwMode="auto">
            <a:xfrm>
              <a:off x="3428751" y="4476654"/>
              <a:ext cx="0" cy="5822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886" name="Line 30"/>
            <p:cNvSpPr>
              <a:spLocks noChangeShapeType="1"/>
            </p:cNvSpPr>
            <p:nvPr/>
          </p:nvSpPr>
          <p:spPr bwMode="auto">
            <a:xfrm>
              <a:off x="2056592" y="4476654"/>
              <a:ext cx="0" cy="5822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2332" name="Object 31"/>
            <p:cNvGraphicFramePr>
              <a:graphicFrameLocks noChangeAspect="1"/>
            </p:cNvGraphicFramePr>
            <p:nvPr/>
          </p:nvGraphicFramePr>
          <p:xfrm>
            <a:off x="3352800" y="4597400"/>
            <a:ext cx="3048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5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597400"/>
                          <a:ext cx="3048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33" name="Object 32"/>
            <p:cNvGraphicFramePr>
              <a:graphicFrameLocks noChangeAspect="1"/>
            </p:cNvGraphicFramePr>
            <p:nvPr/>
          </p:nvGraphicFramePr>
          <p:xfrm>
            <a:off x="1828800" y="4597400"/>
            <a:ext cx="503238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6" name="Equation" r:id="rId5" imgW="253890" imgH="139639" progId="Equation.3">
                    <p:embed/>
                  </p:oleObj>
                </mc:Choice>
                <mc:Fallback>
                  <p:oleObj name="Equation" r:id="rId5" imgW="253890" imgH="139639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97400"/>
                          <a:ext cx="503238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7890" name="Line 34"/>
            <p:cNvSpPr>
              <a:spLocks noChangeShapeType="1"/>
            </p:cNvSpPr>
            <p:nvPr/>
          </p:nvSpPr>
          <p:spPr bwMode="auto">
            <a:xfrm>
              <a:off x="2743511" y="3886129"/>
              <a:ext cx="381249" cy="610486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2335" name="Object 57"/>
            <p:cNvGraphicFramePr>
              <a:graphicFrameLocks noChangeAspect="1"/>
            </p:cNvGraphicFramePr>
            <p:nvPr/>
          </p:nvGraphicFramePr>
          <p:xfrm>
            <a:off x="2895600" y="4543425"/>
            <a:ext cx="203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7" name="Equation" r:id="rId7" imgW="164957" imgH="393359" progId="Equation.3">
                    <p:embed/>
                  </p:oleObj>
                </mc:Choice>
                <mc:Fallback>
                  <p:oleObj name="Equation" r:id="rId7" imgW="164957" imgH="393359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543425"/>
                          <a:ext cx="203200" cy="3873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7918" name="Line 62"/>
            <p:cNvSpPr>
              <a:spLocks noChangeShapeType="1"/>
            </p:cNvSpPr>
            <p:nvPr/>
          </p:nvSpPr>
          <p:spPr bwMode="auto">
            <a:xfrm>
              <a:off x="2056592" y="4496615"/>
              <a:ext cx="305671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19" name="Line 63"/>
            <p:cNvSpPr>
              <a:spLocks noChangeShapeType="1"/>
            </p:cNvSpPr>
            <p:nvPr/>
          </p:nvSpPr>
          <p:spPr bwMode="auto">
            <a:xfrm>
              <a:off x="3124760" y="4496615"/>
              <a:ext cx="303991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20" name="Line 64"/>
            <p:cNvSpPr>
              <a:spLocks noChangeShapeType="1"/>
            </p:cNvSpPr>
            <p:nvPr/>
          </p:nvSpPr>
          <p:spPr bwMode="auto">
            <a:xfrm>
              <a:off x="3428751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21" name="Line 65"/>
            <p:cNvSpPr>
              <a:spLocks noChangeShapeType="1"/>
            </p:cNvSpPr>
            <p:nvPr/>
          </p:nvSpPr>
          <p:spPr bwMode="auto">
            <a:xfrm>
              <a:off x="2056592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29" name="Line 73"/>
            <p:cNvSpPr>
              <a:spLocks noChangeShapeType="1"/>
            </p:cNvSpPr>
            <p:nvPr/>
          </p:nvSpPr>
          <p:spPr bwMode="auto">
            <a:xfrm>
              <a:off x="2971924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7930" name="Line 74"/>
            <p:cNvSpPr>
              <a:spLocks noChangeShapeType="1"/>
            </p:cNvSpPr>
            <p:nvPr/>
          </p:nvSpPr>
          <p:spPr bwMode="auto">
            <a:xfrm>
              <a:off x="2515097" y="3962648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2228" name="Group 96"/>
          <p:cNvGrpSpPr>
            <a:grpSpLocks/>
          </p:cNvGrpSpPr>
          <p:nvPr/>
        </p:nvGrpSpPr>
        <p:grpSpPr bwMode="auto">
          <a:xfrm>
            <a:off x="2268538" y="2232025"/>
            <a:ext cx="912812" cy="461963"/>
            <a:chOff x="4032" y="2494"/>
            <a:chExt cx="575" cy="305"/>
          </a:xfrm>
        </p:grpSpPr>
        <p:sp>
          <p:nvSpPr>
            <p:cNvPr id="100" name="Text Box 97"/>
            <p:cNvSpPr txBox="1">
              <a:spLocks noChangeArrowheads="1"/>
            </p:cNvSpPr>
            <p:nvPr/>
          </p:nvSpPr>
          <p:spPr bwMode="auto">
            <a:xfrm>
              <a:off x="4131" y="2494"/>
              <a:ext cx="383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HP</a:t>
              </a: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4176" y="2536"/>
              <a:ext cx="274" cy="2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4463" y="2645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4032" y="264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2229" name="Group 108"/>
          <p:cNvGrpSpPr>
            <a:grpSpLocks/>
          </p:cNvGrpSpPr>
          <p:nvPr/>
        </p:nvGrpSpPr>
        <p:grpSpPr bwMode="auto">
          <a:xfrm>
            <a:off x="2808288" y="3344863"/>
            <a:ext cx="3527425" cy="1274762"/>
            <a:chOff x="4800600" y="3505200"/>
            <a:chExt cx="3962400" cy="1335088"/>
          </a:xfrm>
        </p:grpSpPr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>
              <a:off x="4800600" y="4476173"/>
              <a:ext cx="3962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 flipV="1">
              <a:off x="6746134" y="3505200"/>
              <a:ext cx="0" cy="1092345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7372059" y="4476173"/>
              <a:ext cx="0" cy="61517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6121994" y="4476173"/>
              <a:ext cx="0" cy="61517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2314" name="Object 117"/>
            <p:cNvGraphicFramePr>
              <a:graphicFrameLocks noChangeAspect="1"/>
            </p:cNvGraphicFramePr>
            <p:nvPr/>
          </p:nvGraphicFramePr>
          <p:xfrm>
            <a:off x="7302500" y="4597400"/>
            <a:ext cx="2794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8" name="Equation" r:id="rId9" imgW="139700" imgH="139700" progId="Equation.3">
                    <p:embed/>
                  </p:oleObj>
                </mc:Choice>
                <mc:Fallback>
                  <p:oleObj name="Equation" r:id="rId9" imgW="139700" imgH="139700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500" y="4597400"/>
                          <a:ext cx="2794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15" name="Object 118"/>
            <p:cNvGraphicFramePr>
              <a:graphicFrameLocks noChangeAspect="1"/>
            </p:cNvGraphicFramePr>
            <p:nvPr/>
          </p:nvGraphicFramePr>
          <p:xfrm>
            <a:off x="5913438" y="4597400"/>
            <a:ext cx="458787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79" name="Equation" r:id="rId10" imgW="253890" imgH="139639" progId="Equation.3">
                    <p:embed/>
                  </p:oleObj>
                </mc:Choice>
                <mc:Fallback>
                  <p:oleObj name="Equation" r:id="rId10" imgW="253890" imgH="13963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4597400"/>
                          <a:ext cx="458787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>
              <a:off x="4870147" y="393083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>
              <a:off x="8623906" y="393083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4877280" y="4496125"/>
              <a:ext cx="2510828" cy="3325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 flipV="1">
              <a:off x="8399215" y="4461209"/>
              <a:ext cx="212207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Line 143"/>
            <p:cNvSpPr>
              <a:spLocks noChangeShapeType="1"/>
            </p:cNvSpPr>
            <p:nvPr/>
          </p:nvSpPr>
          <p:spPr bwMode="auto">
            <a:xfrm>
              <a:off x="7388107" y="4309911"/>
              <a:ext cx="1014675" cy="151298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" name="Line 144"/>
            <p:cNvSpPr>
              <a:spLocks noChangeShapeType="1"/>
            </p:cNvSpPr>
            <p:nvPr/>
          </p:nvSpPr>
          <p:spPr bwMode="auto">
            <a:xfrm>
              <a:off x="7391674" y="396242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" name="Line 145"/>
            <p:cNvSpPr>
              <a:spLocks noChangeShapeType="1"/>
            </p:cNvSpPr>
            <p:nvPr/>
          </p:nvSpPr>
          <p:spPr bwMode="auto">
            <a:xfrm>
              <a:off x="6095246" y="3962422"/>
              <a:ext cx="0" cy="54534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2230" name="Group 3"/>
          <p:cNvGrpSpPr>
            <a:grpSpLocks/>
          </p:cNvGrpSpPr>
          <p:nvPr/>
        </p:nvGrpSpPr>
        <p:grpSpPr bwMode="auto">
          <a:xfrm>
            <a:off x="2268538" y="3276600"/>
            <a:ext cx="947737" cy="455613"/>
            <a:chOff x="274948" y="3789040"/>
            <a:chExt cx="948817" cy="477838"/>
          </a:xfrm>
        </p:grpSpPr>
        <p:grpSp>
          <p:nvGrpSpPr>
            <p:cNvPr id="52304" name="Group 103"/>
            <p:cNvGrpSpPr>
              <a:grpSpLocks/>
            </p:cNvGrpSpPr>
            <p:nvPr/>
          </p:nvGrpSpPr>
          <p:grpSpPr bwMode="auto">
            <a:xfrm>
              <a:off x="539552" y="3789040"/>
              <a:ext cx="684213" cy="477838"/>
              <a:chOff x="3886200" y="3863975"/>
              <a:chExt cx="684213" cy="477838"/>
            </a:xfrm>
          </p:grpSpPr>
          <p:sp>
            <p:nvSpPr>
              <p:cNvPr id="105" name="Line 107"/>
              <p:cNvSpPr>
                <a:spLocks noChangeShapeType="1"/>
              </p:cNvSpPr>
              <p:nvPr/>
            </p:nvSpPr>
            <p:spPr bwMode="auto">
              <a:xfrm>
                <a:off x="4009387" y="4013820"/>
                <a:ext cx="0" cy="20978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6" name="Text Box 108"/>
              <p:cNvSpPr txBox="1">
                <a:spLocks noChangeArrowheads="1"/>
              </p:cNvSpPr>
              <p:nvPr/>
            </p:nvSpPr>
            <p:spPr bwMode="auto">
              <a:xfrm>
                <a:off x="4001440" y="3883954"/>
                <a:ext cx="354417" cy="457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107" name="Rectangle 109"/>
              <p:cNvSpPr>
                <a:spLocks noChangeArrowheads="1"/>
              </p:cNvSpPr>
              <p:nvPr/>
            </p:nvSpPr>
            <p:spPr bwMode="auto">
              <a:xfrm>
                <a:off x="3885421" y="3863975"/>
                <a:ext cx="435471" cy="45785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8" name="Line 110"/>
              <p:cNvSpPr>
                <a:spLocks noChangeShapeType="1"/>
              </p:cNvSpPr>
              <p:nvPr/>
            </p:nvSpPr>
            <p:spPr bwMode="auto">
              <a:xfrm>
                <a:off x="4341552" y="4120376"/>
                <a:ext cx="228861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>
              <a:off x="274948" y="4040446"/>
              <a:ext cx="2288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2231" name="Group 4"/>
          <p:cNvGrpSpPr>
            <a:grpSpLocks/>
          </p:cNvGrpSpPr>
          <p:nvPr/>
        </p:nvGrpSpPr>
        <p:grpSpPr bwMode="auto">
          <a:xfrm>
            <a:off x="2268538" y="4721225"/>
            <a:ext cx="947737" cy="436563"/>
            <a:chOff x="287524" y="4797152"/>
            <a:chExt cx="948817" cy="457200"/>
          </a:xfrm>
        </p:grpSpPr>
        <p:sp>
          <p:nvSpPr>
            <p:cNvPr id="140" name="Line 107"/>
            <p:cNvSpPr>
              <a:spLocks noChangeShapeType="1"/>
            </p:cNvSpPr>
            <p:nvPr/>
          </p:nvSpPr>
          <p:spPr bwMode="auto">
            <a:xfrm>
              <a:off x="675315" y="4946781"/>
              <a:ext cx="0" cy="21114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" name="Text Box 108"/>
            <p:cNvSpPr txBox="1">
              <a:spLocks noChangeArrowheads="1"/>
            </p:cNvSpPr>
            <p:nvPr/>
          </p:nvSpPr>
          <p:spPr bwMode="auto">
            <a:xfrm>
              <a:off x="648297" y="4797152"/>
              <a:ext cx="35282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142" name="Rectangle 109"/>
            <p:cNvSpPr>
              <a:spLocks noChangeArrowheads="1"/>
            </p:cNvSpPr>
            <p:nvPr/>
          </p:nvSpPr>
          <p:spPr bwMode="auto">
            <a:xfrm>
              <a:off x="551349" y="4797152"/>
              <a:ext cx="435471" cy="45720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" name="Line 110"/>
            <p:cNvSpPr>
              <a:spLocks noChangeShapeType="1"/>
            </p:cNvSpPr>
            <p:nvPr/>
          </p:nvSpPr>
          <p:spPr bwMode="auto">
            <a:xfrm>
              <a:off x="1007480" y="5053184"/>
              <a:ext cx="2288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" name="Line 110"/>
            <p:cNvSpPr>
              <a:spLocks noChangeShapeType="1"/>
            </p:cNvSpPr>
            <p:nvPr/>
          </p:nvSpPr>
          <p:spPr bwMode="auto">
            <a:xfrm>
              <a:off x="287524" y="5049859"/>
              <a:ext cx="22886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2232" name="Group 96"/>
          <p:cNvGrpSpPr>
            <a:grpSpLocks/>
          </p:cNvGrpSpPr>
          <p:nvPr/>
        </p:nvGrpSpPr>
        <p:grpSpPr bwMode="auto">
          <a:xfrm>
            <a:off x="5976938" y="4705350"/>
            <a:ext cx="912812" cy="461963"/>
            <a:chOff x="4032" y="2494"/>
            <a:chExt cx="575" cy="305"/>
          </a:xfrm>
        </p:grpSpPr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4131" y="2494"/>
              <a:ext cx="383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HP</a:t>
              </a:r>
            </a:p>
          </p:txBody>
        </p:sp>
        <p:sp>
          <p:nvSpPr>
            <p:cNvPr id="168" name="Rectangle 98"/>
            <p:cNvSpPr>
              <a:spLocks noChangeArrowheads="1"/>
            </p:cNvSpPr>
            <p:nvPr/>
          </p:nvSpPr>
          <p:spPr bwMode="auto">
            <a:xfrm>
              <a:off x="4176" y="2536"/>
              <a:ext cx="274" cy="2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9" name="Line 99"/>
            <p:cNvSpPr>
              <a:spLocks noChangeShapeType="1"/>
            </p:cNvSpPr>
            <p:nvPr/>
          </p:nvSpPr>
          <p:spPr bwMode="auto">
            <a:xfrm>
              <a:off x="4463" y="2645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" name="Line 100"/>
            <p:cNvSpPr>
              <a:spLocks noChangeShapeType="1"/>
            </p:cNvSpPr>
            <p:nvPr/>
          </p:nvSpPr>
          <p:spPr bwMode="auto">
            <a:xfrm>
              <a:off x="4032" y="264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2233" name="Group 170"/>
          <p:cNvGrpSpPr>
            <a:grpSpLocks/>
          </p:cNvGrpSpPr>
          <p:nvPr/>
        </p:nvGrpSpPr>
        <p:grpSpPr bwMode="auto">
          <a:xfrm>
            <a:off x="6840538" y="4660900"/>
            <a:ext cx="2057400" cy="1360488"/>
            <a:chOff x="1752600" y="3505200"/>
            <a:chExt cx="2057400" cy="1425575"/>
          </a:xfrm>
        </p:grpSpPr>
        <p:sp>
          <p:nvSpPr>
            <p:cNvPr id="172" name="Line 127"/>
            <p:cNvSpPr>
              <a:spLocks noChangeShapeType="1"/>
            </p:cNvSpPr>
            <p:nvPr/>
          </p:nvSpPr>
          <p:spPr bwMode="auto">
            <a:xfrm>
              <a:off x="1752600" y="4476653"/>
              <a:ext cx="20574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" name="Line 128"/>
            <p:cNvSpPr>
              <a:spLocks noChangeShapeType="1"/>
            </p:cNvSpPr>
            <p:nvPr/>
          </p:nvSpPr>
          <p:spPr bwMode="auto">
            <a:xfrm flipV="1">
              <a:off x="2743200" y="3505200"/>
              <a:ext cx="0" cy="109288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5" name="Line 130"/>
            <p:cNvSpPr>
              <a:spLocks noChangeShapeType="1"/>
            </p:cNvSpPr>
            <p:nvPr/>
          </p:nvSpPr>
          <p:spPr bwMode="auto">
            <a:xfrm>
              <a:off x="3429000" y="4476653"/>
              <a:ext cx="0" cy="58221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6" name="Line 131"/>
            <p:cNvSpPr>
              <a:spLocks noChangeShapeType="1"/>
            </p:cNvSpPr>
            <p:nvPr/>
          </p:nvSpPr>
          <p:spPr bwMode="auto">
            <a:xfrm>
              <a:off x="2057400" y="4476653"/>
              <a:ext cx="0" cy="58221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2286" name="Object 132"/>
            <p:cNvGraphicFramePr>
              <a:graphicFrameLocks noChangeAspect="1"/>
            </p:cNvGraphicFramePr>
            <p:nvPr/>
          </p:nvGraphicFramePr>
          <p:xfrm>
            <a:off x="3352800" y="4597400"/>
            <a:ext cx="304800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80" name="Equation" r:id="rId11" imgW="139700" imgH="139700" progId="Equation.3">
                    <p:embed/>
                  </p:oleObj>
                </mc:Choice>
                <mc:Fallback>
                  <p:oleObj name="Equation" r:id="rId11" imgW="139700" imgH="13970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597400"/>
                          <a:ext cx="304800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87" name="Object 133"/>
            <p:cNvGraphicFramePr>
              <a:graphicFrameLocks noChangeAspect="1"/>
            </p:cNvGraphicFramePr>
            <p:nvPr/>
          </p:nvGraphicFramePr>
          <p:xfrm>
            <a:off x="1828800" y="4597400"/>
            <a:ext cx="503238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81" name="Equation" r:id="rId12" imgW="253890" imgH="139639" progId="Equation.3">
                    <p:embed/>
                  </p:oleObj>
                </mc:Choice>
                <mc:Fallback>
                  <p:oleObj name="Equation" r:id="rId12" imgW="253890" imgH="13963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597400"/>
                          <a:ext cx="503238" cy="242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88" name="Object 135"/>
            <p:cNvGraphicFramePr>
              <a:graphicFrameLocks noChangeAspect="1"/>
            </p:cNvGraphicFramePr>
            <p:nvPr/>
          </p:nvGraphicFramePr>
          <p:xfrm>
            <a:off x="2895600" y="4543425"/>
            <a:ext cx="203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82" name="Equation" r:id="rId13" imgW="164957" imgH="393359" progId="Equation.3">
                    <p:embed/>
                  </p:oleObj>
                </mc:Choice>
                <mc:Fallback>
                  <p:oleObj name="Equation" r:id="rId13" imgW="164957" imgH="39335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543425"/>
                          <a:ext cx="203200" cy="3873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Line 137"/>
            <p:cNvSpPr>
              <a:spLocks noChangeShapeType="1"/>
            </p:cNvSpPr>
            <p:nvPr/>
          </p:nvSpPr>
          <p:spPr bwMode="auto">
            <a:xfrm flipV="1">
              <a:off x="2076450" y="4478317"/>
              <a:ext cx="900112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" name="Line 138"/>
            <p:cNvSpPr>
              <a:spLocks noChangeShapeType="1"/>
            </p:cNvSpPr>
            <p:nvPr/>
          </p:nvSpPr>
          <p:spPr bwMode="auto">
            <a:xfrm>
              <a:off x="3192462" y="4478317"/>
              <a:ext cx="252413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" name="Line 139"/>
            <p:cNvSpPr>
              <a:spLocks noChangeShapeType="1"/>
            </p:cNvSpPr>
            <p:nvPr/>
          </p:nvSpPr>
          <p:spPr bwMode="auto">
            <a:xfrm>
              <a:off x="34290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" name="Line 140"/>
            <p:cNvSpPr>
              <a:spLocks noChangeShapeType="1"/>
            </p:cNvSpPr>
            <p:nvPr/>
          </p:nvSpPr>
          <p:spPr bwMode="auto">
            <a:xfrm>
              <a:off x="20574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" name="Line 141"/>
            <p:cNvSpPr>
              <a:spLocks noChangeShapeType="1"/>
            </p:cNvSpPr>
            <p:nvPr/>
          </p:nvSpPr>
          <p:spPr bwMode="auto">
            <a:xfrm>
              <a:off x="29718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" name="Line 142"/>
            <p:cNvSpPr>
              <a:spLocks noChangeShapeType="1"/>
            </p:cNvSpPr>
            <p:nvPr/>
          </p:nvSpPr>
          <p:spPr bwMode="auto">
            <a:xfrm>
              <a:off x="2514600" y="3962649"/>
              <a:ext cx="0" cy="545611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" name="Equal 12"/>
          <p:cNvSpPr/>
          <p:nvPr/>
        </p:nvSpPr>
        <p:spPr bwMode="auto">
          <a:xfrm>
            <a:off x="7848600" y="2168525"/>
            <a:ext cx="576263" cy="612775"/>
          </a:xfrm>
          <a:prstGeom prst="mathEqual">
            <a:avLst/>
          </a:prstGeom>
          <a:solidFill>
            <a:schemeClr val="accent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35" name="Curved Left Arrow 14"/>
          <p:cNvSpPr>
            <a:spLocks noChangeArrowheads="1"/>
          </p:cNvSpPr>
          <p:nvPr/>
        </p:nvSpPr>
        <p:spPr bwMode="auto">
          <a:xfrm rot="-2637996">
            <a:off x="6669088" y="947738"/>
            <a:ext cx="1252537" cy="4367212"/>
          </a:xfrm>
          <a:prstGeom prst="curvedLeftArrow">
            <a:avLst>
              <a:gd name="adj1" fmla="val 25036"/>
              <a:gd name="adj2" fmla="val 50057"/>
              <a:gd name="adj3" fmla="val 25000"/>
            </a:avLst>
          </a:prstGeom>
          <a:solidFill>
            <a:schemeClr val="accent1">
              <a:alpha val="25882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236" name="TextBox 15"/>
          <p:cNvSpPr txBox="1">
            <a:spLocks noChangeArrowheads="1"/>
          </p:cNvSpPr>
          <p:nvPr/>
        </p:nvSpPr>
        <p:spPr bwMode="auto">
          <a:xfrm>
            <a:off x="250825" y="5876925"/>
            <a:ext cx="4064000" cy="369888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Will be used in Part IV on ‘</a:t>
            </a:r>
            <a:r>
              <a:rPr lang="en-US" altLang="ja-JP" sz="1800" b="0"/>
              <a:t>Filterbanks</a:t>
            </a:r>
            <a:r>
              <a:rPr lang="en-US" sz="1800" b="0"/>
              <a:t>’</a:t>
            </a:r>
          </a:p>
        </p:txBody>
      </p:sp>
      <p:sp>
        <p:nvSpPr>
          <p:cNvPr id="83" name="Line 127"/>
          <p:cNvSpPr>
            <a:spLocks noChangeShapeType="1"/>
          </p:cNvSpPr>
          <p:nvPr/>
        </p:nvSpPr>
        <p:spPr bwMode="auto">
          <a:xfrm>
            <a:off x="3779838" y="2898775"/>
            <a:ext cx="1763712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" name="Line 128"/>
          <p:cNvSpPr>
            <a:spLocks noChangeShapeType="1"/>
          </p:cNvSpPr>
          <p:nvPr/>
        </p:nvSpPr>
        <p:spPr bwMode="auto">
          <a:xfrm flipV="1">
            <a:off x="4629150" y="1971675"/>
            <a:ext cx="0" cy="1041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" name="Line 130"/>
          <p:cNvSpPr>
            <a:spLocks noChangeShapeType="1"/>
          </p:cNvSpPr>
          <p:nvPr/>
        </p:nvSpPr>
        <p:spPr bwMode="auto">
          <a:xfrm>
            <a:off x="5218113" y="2898775"/>
            <a:ext cx="0" cy="5556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" name="Line 131"/>
          <p:cNvSpPr>
            <a:spLocks noChangeShapeType="1"/>
          </p:cNvSpPr>
          <p:nvPr/>
        </p:nvSpPr>
        <p:spPr bwMode="auto">
          <a:xfrm>
            <a:off x="4041775" y="2898775"/>
            <a:ext cx="0" cy="5556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2241" name="Object 132"/>
          <p:cNvGraphicFramePr>
            <a:graphicFrameLocks noChangeAspect="1"/>
          </p:cNvGraphicFramePr>
          <p:nvPr/>
        </p:nvGraphicFramePr>
        <p:xfrm>
          <a:off x="5151438" y="3013075"/>
          <a:ext cx="2619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" name="Equation" r:id="rId14" imgW="139700" imgH="139700" progId="Equation.3">
                  <p:embed/>
                </p:oleObj>
              </mc:Choice>
              <mc:Fallback>
                <p:oleObj name="Equation" r:id="rId14" imgW="139700" imgH="139700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3013075"/>
                        <a:ext cx="261937" cy="231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133"/>
          <p:cNvGraphicFramePr>
            <a:graphicFrameLocks noChangeAspect="1"/>
          </p:cNvGraphicFramePr>
          <p:nvPr/>
        </p:nvGraphicFramePr>
        <p:xfrm>
          <a:off x="3844925" y="3013075"/>
          <a:ext cx="4318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4" name="Equation" r:id="rId15" imgW="253890" imgH="139639" progId="Equation.3">
                  <p:embed/>
                </p:oleObj>
              </mc:Choice>
              <mc:Fallback>
                <p:oleObj name="Equation" r:id="rId15" imgW="253890" imgH="139639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013075"/>
                        <a:ext cx="431800" cy="231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Line 134"/>
          <p:cNvSpPr>
            <a:spLocks noChangeShapeType="1"/>
          </p:cNvSpPr>
          <p:nvPr/>
        </p:nvSpPr>
        <p:spPr bwMode="auto">
          <a:xfrm>
            <a:off x="4824413" y="2636838"/>
            <a:ext cx="142875" cy="25241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2244" name="Object 135"/>
          <p:cNvGraphicFramePr>
            <a:graphicFrameLocks noChangeAspect="1"/>
          </p:cNvGraphicFramePr>
          <p:nvPr/>
        </p:nvGraphicFramePr>
        <p:xfrm>
          <a:off x="4759325" y="2962275"/>
          <a:ext cx="1746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5" name="Equation" r:id="rId16" imgW="164957" imgH="393359" progId="Equation.3">
                  <p:embed/>
                </p:oleObj>
              </mc:Choice>
              <mc:Fallback>
                <p:oleObj name="Equation" r:id="rId16" imgW="164957" imgH="393359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2962275"/>
                        <a:ext cx="174625" cy="369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Line 137"/>
          <p:cNvSpPr>
            <a:spLocks noChangeShapeType="1"/>
          </p:cNvSpPr>
          <p:nvPr/>
        </p:nvSpPr>
        <p:spPr bwMode="auto">
          <a:xfrm flipV="1">
            <a:off x="4032250" y="2889250"/>
            <a:ext cx="792163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" name="Line 138"/>
          <p:cNvSpPr>
            <a:spLocks noChangeShapeType="1"/>
          </p:cNvSpPr>
          <p:nvPr/>
        </p:nvSpPr>
        <p:spPr bwMode="auto">
          <a:xfrm>
            <a:off x="4967288" y="2889250"/>
            <a:ext cx="217487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" name="Line 139"/>
          <p:cNvSpPr>
            <a:spLocks noChangeShapeType="1"/>
          </p:cNvSpPr>
          <p:nvPr/>
        </p:nvSpPr>
        <p:spPr bwMode="auto">
          <a:xfrm>
            <a:off x="5218113" y="2408238"/>
            <a:ext cx="0" cy="5207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" name="Line 140"/>
          <p:cNvSpPr>
            <a:spLocks noChangeShapeType="1"/>
          </p:cNvSpPr>
          <p:nvPr/>
        </p:nvSpPr>
        <p:spPr bwMode="auto">
          <a:xfrm>
            <a:off x="4041775" y="2408238"/>
            <a:ext cx="0" cy="5207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" name="Line 141"/>
          <p:cNvSpPr>
            <a:spLocks noChangeShapeType="1"/>
          </p:cNvSpPr>
          <p:nvPr/>
        </p:nvSpPr>
        <p:spPr bwMode="auto">
          <a:xfrm>
            <a:off x="4826000" y="2408238"/>
            <a:ext cx="0" cy="5207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" name="Line 142"/>
          <p:cNvSpPr>
            <a:spLocks noChangeShapeType="1"/>
          </p:cNvSpPr>
          <p:nvPr/>
        </p:nvSpPr>
        <p:spPr bwMode="auto">
          <a:xfrm>
            <a:off x="4433888" y="2408238"/>
            <a:ext cx="0" cy="5207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51" name="Rectangle 122"/>
          <p:cNvSpPr>
            <a:spLocks noChangeArrowheads="1"/>
          </p:cNvSpPr>
          <p:nvPr/>
        </p:nvSpPr>
        <p:spPr bwMode="auto">
          <a:xfrm>
            <a:off x="4824413" y="2276475"/>
            <a:ext cx="395287" cy="684213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6" name="Line 148"/>
          <p:cNvSpPr>
            <a:spLocks noChangeShapeType="1"/>
          </p:cNvSpPr>
          <p:nvPr/>
        </p:nvSpPr>
        <p:spPr bwMode="auto">
          <a:xfrm>
            <a:off x="3959225" y="4113213"/>
            <a:ext cx="936625" cy="1793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" name="Line 148"/>
          <p:cNvSpPr>
            <a:spLocks noChangeShapeType="1"/>
          </p:cNvSpPr>
          <p:nvPr/>
        </p:nvSpPr>
        <p:spPr bwMode="auto">
          <a:xfrm>
            <a:off x="2879725" y="4076700"/>
            <a:ext cx="900113" cy="2159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54" name="Rectangle 137"/>
          <p:cNvSpPr>
            <a:spLocks noChangeArrowheads="1"/>
          </p:cNvSpPr>
          <p:nvPr/>
        </p:nvSpPr>
        <p:spPr bwMode="auto">
          <a:xfrm>
            <a:off x="5111750" y="3644900"/>
            <a:ext cx="1116013" cy="684213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52255" name="Group 143"/>
          <p:cNvGrpSpPr>
            <a:grpSpLocks/>
          </p:cNvGrpSpPr>
          <p:nvPr/>
        </p:nvGrpSpPr>
        <p:grpSpPr bwMode="auto">
          <a:xfrm>
            <a:off x="3671888" y="4616450"/>
            <a:ext cx="1763712" cy="1360488"/>
            <a:chOff x="3779912" y="1971607"/>
            <a:chExt cx="1764196" cy="1359843"/>
          </a:xfrm>
        </p:grpSpPr>
        <p:sp>
          <p:nvSpPr>
            <p:cNvPr id="151" name="Line 127"/>
            <p:cNvSpPr>
              <a:spLocks noChangeShapeType="1"/>
            </p:cNvSpPr>
            <p:nvPr/>
          </p:nvSpPr>
          <p:spPr bwMode="auto">
            <a:xfrm>
              <a:off x="3779912" y="2898267"/>
              <a:ext cx="1764196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" name="Line 128"/>
            <p:cNvSpPr>
              <a:spLocks noChangeShapeType="1"/>
            </p:cNvSpPr>
            <p:nvPr/>
          </p:nvSpPr>
          <p:spPr bwMode="auto">
            <a:xfrm flipV="1">
              <a:off x="4629457" y="1971607"/>
              <a:ext cx="0" cy="104249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" name="Line 130"/>
            <p:cNvSpPr>
              <a:spLocks noChangeShapeType="1"/>
            </p:cNvSpPr>
            <p:nvPr/>
          </p:nvSpPr>
          <p:spPr bwMode="auto">
            <a:xfrm>
              <a:off x="5216993" y="2898267"/>
              <a:ext cx="0" cy="55537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" name="Line 131"/>
            <p:cNvSpPr>
              <a:spLocks noChangeShapeType="1"/>
            </p:cNvSpPr>
            <p:nvPr/>
          </p:nvSpPr>
          <p:spPr bwMode="auto">
            <a:xfrm>
              <a:off x="4041921" y="2898267"/>
              <a:ext cx="0" cy="55537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2272" name="Object 132"/>
            <p:cNvGraphicFramePr>
              <a:graphicFrameLocks noChangeAspect="1"/>
            </p:cNvGraphicFramePr>
            <p:nvPr/>
          </p:nvGraphicFramePr>
          <p:xfrm>
            <a:off x="5152064" y="3013447"/>
            <a:ext cx="261362" cy="231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86" name="Equation" r:id="rId17" imgW="139700" imgH="139700" progId="Equation.3">
                    <p:embed/>
                  </p:oleObj>
                </mc:Choice>
                <mc:Fallback>
                  <p:oleObj name="Equation" r:id="rId17" imgW="139700" imgH="139700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2064" y="3013447"/>
                          <a:ext cx="261362" cy="23168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0" name="Line 134"/>
            <p:cNvSpPr>
              <a:spLocks noChangeShapeType="1"/>
            </p:cNvSpPr>
            <p:nvPr/>
          </p:nvSpPr>
          <p:spPr bwMode="auto">
            <a:xfrm>
              <a:off x="4824774" y="2636455"/>
              <a:ext cx="142914" cy="252292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2274" name="Object 135"/>
            <p:cNvGraphicFramePr>
              <a:graphicFrameLocks noChangeAspect="1"/>
            </p:cNvGraphicFramePr>
            <p:nvPr/>
          </p:nvGraphicFramePr>
          <p:xfrm>
            <a:off x="4760021" y="2961960"/>
            <a:ext cx="174242" cy="369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87" name="Equation" r:id="rId18" imgW="164957" imgH="393359" progId="Equation.3">
                    <p:embed/>
                  </p:oleObj>
                </mc:Choice>
                <mc:Fallback>
                  <p:oleObj name="Equation" r:id="rId18" imgW="164957" imgH="39335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021" y="2961960"/>
                          <a:ext cx="174242" cy="3694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" name="Line 137"/>
            <p:cNvSpPr>
              <a:spLocks noChangeShapeType="1"/>
            </p:cNvSpPr>
            <p:nvPr/>
          </p:nvSpPr>
          <p:spPr bwMode="auto">
            <a:xfrm flipV="1">
              <a:off x="4032393" y="2888747"/>
              <a:ext cx="79238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7" name="Line 138"/>
            <p:cNvSpPr>
              <a:spLocks noChangeShapeType="1"/>
            </p:cNvSpPr>
            <p:nvPr/>
          </p:nvSpPr>
          <p:spPr bwMode="auto">
            <a:xfrm>
              <a:off x="4967688" y="2888747"/>
              <a:ext cx="215959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" name="Line 139"/>
            <p:cNvSpPr>
              <a:spLocks noChangeShapeType="1"/>
            </p:cNvSpPr>
            <p:nvPr/>
          </p:nvSpPr>
          <p:spPr bwMode="auto">
            <a:xfrm>
              <a:off x="5216993" y="2407963"/>
              <a:ext cx="0" cy="52045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0" name="Line 140"/>
            <p:cNvSpPr>
              <a:spLocks noChangeShapeType="1"/>
            </p:cNvSpPr>
            <p:nvPr/>
          </p:nvSpPr>
          <p:spPr bwMode="auto">
            <a:xfrm>
              <a:off x="4041921" y="2407963"/>
              <a:ext cx="0" cy="52045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1" name="Line 141"/>
            <p:cNvSpPr>
              <a:spLocks noChangeShapeType="1"/>
            </p:cNvSpPr>
            <p:nvPr/>
          </p:nvSpPr>
          <p:spPr bwMode="auto">
            <a:xfrm>
              <a:off x="4824774" y="2407963"/>
              <a:ext cx="0" cy="52045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2" name="Line 142"/>
            <p:cNvSpPr>
              <a:spLocks noChangeShapeType="1"/>
            </p:cNvSpPr>
            <p:nvPr/>
          </p:nvSpPr>
          <p:spPr bwMode="auto">
            <a:xfrm>
              <a:off x="4432553" y="2407963"/>
              <a:ext cx="0" cy="52045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281" name="Rectangle 202"/>
            <p:cNvSpPr>
              <a:spLocks noChangeArrowheads="1"/>
            </p:cNvSpPr>
            <p:nvPr/>
          </p:nvSpPr>
          <p:spPr bwMode="auto">
            <a:xfrm>
              <a:off x="4824028" y="2276872"/>
              <a:ext cx="396044" cy="684076"/>
            </a:xfrm>
            <a:prstGeom prst="rect">
              <a:avLst/>
            </a:prstGeom>
            <a:solidFill>
              <a:srgbClr val="FFFF00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" name="Line 148"/>
          <p:cNvSpPr>
            <a:spLocks noChangeShapeType="1"/>
          </p:cNvSpPr>
          <p:nvPr/>
        </p:nvSpPr>
        <p:spPr bwMode="auto">
          <a:xfrm>
            <a:off x="4319588" y="5300663"/>
            <a:ext cx="180975" cy="2159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" name="Line 148"/>
          <p:cNvSpPr>
            <a:spLocks noChangeShapeType="1"/>
          </p:cNvSpPr>
          <p:nvPr/>
        </p:nvSpPr>
        <p:spPr bwMode="auto">
          <a:xfrm>
            <a:off x="3924300" y="5300663"/>
            <a:ext cx="179388" cy="2159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" name="Line 138"/>
          <p:cNvSpPr>
            <a:spLocks noChangeShapeType="1"/>
          </p:cNvSpPr>
          <p:nvPr/>
        </p:nvSpPr>
        <p:spPr bwMode="auto">
          <a:xfrm>
            <a:off x="8064500" y="5408613"/>
            <a:ext cx="215900" cy="18097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2259" name="Object 210"/>
          <p:cNvGraphicFramePr>
            <a:graphicFrameLocks noChangeAspect="1"/>
          </p:cNvGraphicFramePr>
          <p:nvPr/>
        </p:nvGraphicFramePr>
        <p:xfrm>
          <a:off x="6051550" y="4344988"/>
          <a:ext cx="38735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8" name="Equation" r:id="rId19" imgW="215900" imgH="165100" progId="Equation.3">
                  <p:embed/>
                </p:oleObj>
              </mc:Choice>
              <mc:Fallback>
                <p:oleObj name="Equation" r:id="rId19" imgW="215900" imgH="165100" progId="Equation.3">
                  <p:embed/>
                  <p:pic>
                    <p:nvPicPr>
                      <p:cNvPr id="0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4344988"/>
                        <a:ext cx="387350" cy="2746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Oval 211"/>
          <p:cNvSpPr>
            <a:spLocks noChangeArrowheads="1"/>
          </p:cNvSpPr>
          <p:nvPr/>
        </p:nvSpPr>
        <p:spPr bwMode="auto">
          <a:xfrm>
            <a:off x="3527425" y="1628775"/>
            <a:ext cx="2160588" cy="1944688"/>
          </a:xfrm>
          <a:prstGeom prst="ellipse">
            <a:avLst/>
          </a:prstGeom>
          <a:solidFill>
            <a:schemeClr val="accent1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261" name="Oval 212"/>
          <p:cNvSpPr>
            <a:spLocks noChangeArrowheads="1"/>
          </p:cNvSpPr>
          <p:nvPr/>
        </p:nvSpPr>
        <p:spPr bwMode="auto">
          <a:xfrm>
            <a:off x="6732588" y="4508500"/>
            <a:ext cx="2160587" cy="1944688"/>
          </a:xfrm>
          <a:prstGeom prst="ellipse">
            <a:avLst/>
          </a:prstGeom>
          <a:solidFill>
            <a:schemeClr val="accent1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262" name="TextBox 213"/>
          <p:cNvSpPr txBox="1">
            <a:spLocks noChangeArrowheads="1"/>
          </p:cNvSpPr>
          <p:nvPr/>
        </p:nvSpPr>
        <p:spPr bwMode="auto">
          <a:xfrm>
            <a:off x="215900" y="6416675"/>
            <a:ext cx="8748713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(*) Corresponds to Nyquist theorem for ‘</a:t>
            </a:r>
            <a:r>
              <a:rPr lang="en-US" altLang="ja-JP" sz="1400" b="0" u="sng"/>
              <a:t>passband</a:t>
            </a:r>
            <a:r>
              <a:rPr lang="en-US" sz="1400" b="0" u="sng"/>
              <a:t>’</a:t>
            </a:r>
            <a:r>
              <a:rPr lang="en-US" altLang="ja-JP" sz="1400" b="0"/>
              <a:t> signals: f</a:t>
            </a:r>
            <a:r>
              <a:rPr lang="en-US" altLang="ja-JP" sz="1100" b="0"/>
              <a:t>s</a:t>
            </a:r>
            <a:r>
              <a:rPr lang="en-US" altLang="ja-JP" sz="1400" b="0"/>
              <a:t> &gt; f</a:t>
            </a:r>
            <a:r>
              <a:rPr lang="en-US" altLang="ja-JP" sz="1100" b="0"/>
              <a:t>max</a:t>
            </a:r>
            <a:r>
              <a:rPr lang="en-US" altLang="ja-JP" sz="1400" b="0"/>
              <a:t>-f</a:t>
            </a:r>
            <a:r>
              <a:rPr lang="en-US" altLang="ja-JP" sz="1100" b="0"/>
              <a:t>min</a:t>
            </a:r>
            <a:r>
              <a:rPr lang="en-US" altLang="ja-JP" sz="1400" b="0"/>
              <a:t> (as in footnote p.9, now f</a:t>
            </a:r>
            <a:r>
              <a:rPr lang="en-US" altLang="ja-JP" sz="1100" b="0"/>
              <a:t>min</a:t>
            </a:r>
            <a:r>
              <a:rPr lang="en-US" altLang="ja-JP" sz="1400" b="0"/>
              <a:t> ≠ -f</a:t>
            </a:r>
            <a:r>
              <a:rPr lang="en-US" altLang="ja-JP" sz="1100" b="0"/>
              <a:t>max</a:t>
            </a:r>
            <a:r>
              <a:rPr lang="en-US" altLang="ja-JP" sz="1400" b="0"/>
              <a:t> )</a:t>
            </a:r>
            <a:endParaRPr lang="en-US" sz="1400" b="0"/>
          </a:p>
        </p:txBody>
      </p:sp>
      <p:sp>
        <p:nvSpPr>
          <p:cNvPr id="52263" name="TextBox 117"/>
          <p:cNvSpPr txBox="1">
            <a:spLocks noChangeArrowheads="1"/>
          </p:cNvSpPr>
          <p:nvPr/>
        </p:nvSpPr>
        <p:spPr bwMode="auto">
          <a:xfrm>
            <a:off x="4608513" y="1916113"/>
            <a:ext cx="53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f</a:t>
            </a:r>
            <a:r>
              <a:rPr lang="en-US" sz="1400" b="0"/>
              <a:t>min</a:t>
            </a:r>
          </a:p>
        </p:txBody>
      </p:sp>
      <p:sp>
        <p:nvSpPr>
          <p:cNvPr id="52264" name="TextBox 118"/>
          <p:cNvSpPr txBox="1">
            <a:spLocks noChangeArrowheads="1"/>
          </p:cNvSpPr>
          <p:nvPr/>
        </p:nvSpPr>
        <p:spPr bwMode="auto">
          <a:xfrm>
            <a:off x="5040313" y="1916113"/>
            <a:ext cx="581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f</a:t>
            </a:r>
            <a:r>
              <a:rPr lang="en-US" sz="1400" b="0"/>
              <a:t>max</a:t>
            </a:r>
          </a:p>
        </p:txBody>
      </p:sp>
      <p:cxnSp>
        <p:nvCxnSpPr>
          <p:cNvPr id="123" name="Straight Connector 122"/>
          <p:cNvCxnSpPr/>
          <p:nvPr/>
        </p:nvCxnSpPr>
        <p:spPr bwMode="auto">
          <a:xfrm flipV="1">
            <a:off x="5219700" y="2205038"/>
            <a:ext cx="0" cy="2524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4824413" y="2205038"/>
            <a:ext cx="0" cy="2524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67" name="TextBox 124"/>
          <p:cNvSpPr txBox="1">
            <a:spLocks noChangeArrowheads="1"/>
          </p:cNvSpPr>
          <p:nvPr/>
        </p:nvSpPr>
        <p:spPr bwMode="auto">
          <a:xfrm>
            <a:off x="5364163" y="22764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(*)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8/10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Interconnection of multi-rate building blocks</a:t>
            </a: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</a:t>
            </a:r>
            <a:r>
              <a:rPr lang="en-US" sz="2000" b="0" dirty="0" smtClean="0"/>
              <a:t>i.e</a:t>
            </a:r>
            <a:r>
              <a:rPr lang="en-US" sz="2000" b="0" dirty="0"/>
              <a:t>. all filter operations can be performed at the </a:t>
            </a:r>
            <a:r>
              <a:rPr lang="en-US" sz="2000" b="0" u="sng" dirty="0"/>
              <a:t>lowest </a:t>
            </a:r>
            <a:r>
              <a:rPr lang="en-US" sz="2000" b="0" u="sng" dirty="0" smtClean="0"/>
              <a:t>rate</a:t>
            </a:r>
            <a:r>
              <a:rPr lang="en-US" sz="2000" b="0" dirty="0" smtClean="0"/>
              <a:t>!</a:t>
            </a:r>
            <a:r>
              <a:rPr lang="en-US" sz="2000" dirty="0" smtClean="0"/>
              <a:t>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Identities also hold if decimators are replaced by expanders</a:t>
            </a:r>
          </a:p>
        </p:txBody>
      </p:sp>
      <p:grpSp>
        <p:nvGrpSpPr>
          <p:cNvPr id="53251" name="Group 5"/>
          <p:cNvGrpSpPr>
            <a:grpSpLocks/>
          </p:cNvGrpSpPr>
          <p:nvPr/>
        </p:nvGrpSpPr>
        <p:grpSpPr bwMode="auto">
          <a:xfrm>
            <a:off x="5148263" y="1881188"/>
            <a:ext cx="1828800" cy="917575"/>
            <a:chOff x="816" y="2830"/>
            <a:chExt cx="1152" cy="578"/>
          </a:xfrm>
        </p:grpSpPr>
        <p:sp>
          <p:nvSpPr>
            <p:cNvPr id="379910" name="Line 6"/>
            <p:cNvSpPr>
              <a:spLocks noChangeShapeType="1"/>
            </p:cNvSpPr>
            <p:nvPr/>
          </p:nvSpPr>
          <p:spPr bwMode="auto">
            <a:xfrm>
              <a:off x="1776" y="297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1" name="Line 7"/>
            <p:cNvSpPr>
              <a:spLocks noChangeShapeType="1"/>
            </p:cNvSpPr>
            <p:nvPr/>
          </p:nvSpPr>
          <p:spPr bwMode="auto">
            <a:xfrm>
              <a:off x="816" y="297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2" name="Line 8"/>
            <p:cNvSpPr>
              <a:spLocks noChangeShapeType="1"/>
            </p:cNvSpPr>
            <p:nvPr/>
          </p:nvSpPr>
          <p:spPr bwMode="auto">
            <a:xfrm>
              <a:off x="1104" y="288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3" name="Text Box 9"/>
            <p:cNvSpPr txBox="1">
              <a:spLocks noChangeArrowheads="1"/>
            </p:cNvSpPr>
            <p:nvPr/>
          </p:nvSpPr>
          <p:spPr bwMode="auto">
            <a:xfrm>
              <a:off x="1072" y="2830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9914" name="Rectangle 10"/>
            <p:cNvSpPr>
              <a:spLocks noChangeArrowheads="1"/>
            </p:cNvSpPr>
            <p:nvPr/>
          </p:nvSpPr>
          <p:spPr bwMode="auto">
            <a:xfrm>
              <a:off x="1008" y="283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5" name="Line 11"/>
            <p:cNvSpPr>
              <a:spLocks noChangeShapeType="1"/>
            </p:cNvSpPr>
            <p:nvPr/>
          </p:nvSpPr>
          <p:spPr bwMode="auto">
            <a:xfrm>
              <a:off x="1344" y="297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6" name="Oval 12"/>
            <p:cNvSpPr>
              <a:spLocks noChangeArrowheads="1"/>
            </p:cNvSpPr>
            <p:nvPr/>
          </p:nvSpPr>
          <p:spPr bwMode="auto">
            <a:xfrm>
              <a:off x="1536" y="2866"/>
              <a:ext cx="240" cy="24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7" name="Text Box 13"/>
            <p:cNvSpPr txBox="1">
              <a:spLocks noChangeArrowheads="1"/>
            </p:cNvSpPr>
            <p:nvPr/>
          </p:nvSpPr>
          <p:spPr bwMode="auto">
            <a:xfrm>
              <a:off x="1565" y="286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x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9918" name="Line 14"/>
            <p:cNvSpPr>
              <a:spLocks noChangeShapeType="1"/>
            </p:cNvSpPr>
            <p:nvPr/>
          </p:nvSpPr>
          <p:spPr bwMode="auto">
            <a:xfrm flipV="1">
              <a:off x="1653" y="3107"/>
              <a:ext cx="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19" name="Text Box 15"/>
            <p:cNvSpPr txBox="1">
              <a:spLocks noChangeArrowheads="1"/>
            </p:cNvSpPr>
            <p:nvPr/>
          </p:nvSpPr>
          <p:spPr bwMode="auto">
            <a:xfrm>
              <a:off x="1680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</a:t>
              </a:r>
            </a:p>
          </p:txBody>
        </p:sp>
      </p:grpSp>
      <p:grpSp>
        <p:nvGrpSpPr>
          <p:cNvPr id="53252" name="Group 88"/>
          <p:cNvGrpSpPr>
            <a:grpSpLocks/>
          </p:cNvGrpSpPr>
          <p:nvPr/>
        </p:nvGrpSpPr>
        <p:grpSpPr bwMode="auto">
          <a:xfrm>
            <a:off x="1943100" y="1917700"/>
            <a:ext cx="1828800" cy="831850"/>
            <a:chOff x="2784" y="1342"/>
            <a:chExt cx="1152" cy="524"/>
          </a:xfrm>
        </p:grpSpPr>
        <p:sp>
          <p:nvSpPr>
            <p:cNvPr id="379920" name="Line 16"/>
            <p:cNvSpPr>
              <a:spLocks noChangeShapeType="1"/>
            </p:cNvSpPr>
            <p:nvPr/>
          </p:nvSpPr>
          <p:spPr bwMode="auto">
            <a:xfrm>
              <a:off x="2784" y="14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1" name="Line 17"/>
            <p:cNvSpPr>
              <a:spLocks noChangeShapeType="1"/>
            </p:cNvSpPr>
            <p:nvPr/>
          </p:nvSpPr>
          <p:spPr bwMode="auto">
            <a:xfrm>
              <a:off x="3216" y="14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2" name="Line 18"/>
            <p:cNvSpPr>
              <a:spLocks noChangeShapeType="1"/>
            </p:cNvSpPr>
            <p:nvPr/>
          </p:nvSpPr>
          <p:spPr bwMode="auto">
            <a:xfrm>
              <a:off x="3504" y="13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3" name="Text Box 19"/>
            <p:cNvSpPr txBox="1">
              <a:spLocks noChangeArrowheads="1"/>
            </p:cNvSpPr>
            <p:nvPr/>
          </p:nvSpPr>
          <p:spPr bwMode="auto">
            <a:xfrm>
              <a:off x="3472" y="1342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9924" name="Rectangle 20"/>
            <p:cNvSpPr>
              <a:spLocks noChangeArrowheads="1"/>
            </p:cNvSpPr>
            <p:nvPr/>
          </p:nvSpPr>
          <p:spPr bwMode="auto">
            <a:xfrm>
              <a:off x="3408" y="13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5" name="Line 21"/>
            <p:cNvSpPr>
              <a:spLocks noChangeShapeType="1"/>
            </p:cNvSpPr>
            <p:nvPr/>
          </p:nvSpPr>
          <p:spPr bwMode="auto">
            <a:xfrm>
              <a:off x="3744" y="14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6" name="Oval 22"/>
            <p:cNvSpPr>
              <a:spLocks noChangeArrowheads="1"/>
            </p:cNvSpPr>
            <p:nvPr/>
          </p:nvSpPr>
          <p:spPr bwMode="auto">
            <a:xfrm>
              <a:off x="2967" y="1365"/>
              <a:ext cx="240" cy="24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7" name="Text Box 23"/>
            <p:cNvSpPr txBox="1">
              <a:spLocks noChangeArrowheads="1"/>
            </p:cNvSpPr>
            <p:nvPr/>
          </p:nvSpPr>
          <p:spPr bwMode="auto">
            <a:xfrm>
              <a:off x="2990" y="135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x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9928" name="Line 24"/>
            <p:cNvSpPr>
              <a:spLocks noChangeShapeType="1"/>
            </p:cNvSpPr>
            <p:nvPr/>
          </p:nvSpPr>
          <p:spPr bwMode="auto">
            <a:xfrm flipV="1">
              <a:off x="3098" y="1599"/>
              <a:ext cx="0" cy="144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29" name="Text Box 25"/>
            <p:cNvSpPr txBox="1">
              <a:spLocks noChangeArrowheads="1"/>
            </p:cNvSpPr>
            <p:nvPr/>
          </p:nvSpPr>
          <p:spPr bwMode="auto">
            <a:xfrm>
              <a:off x="3132" y="157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a</a:t>
              </a:r>
            </a:p>
          </p:txBody>
        </p:sp>
      </p:grp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3886200" y="19208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=</a:t>
            </a:r>
          </a:p>
        </p:txBody>
      </p:sp>
      <p:sp>
        <p:nvSpPr>
          <p:cNvPr id="379931" name="Text Box 27"/>
          <p:cNvSpPr txBox="1">
            <a:spLocks noChangeArrowheads="1"/>
          </p:cNvSpPr>
          <p:nvPr/>
        </p:nvSpPr>
        <p:spPr bwMode="auto">
          <a:xfrm>
            <a:off x="3886200" y="30638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=</a:t>
            </a:r>
          </a:p>
        </p:txBody>
      </p:sp>
      <p:sp>
        <p:nvSpPr>
          <p:cNvPr id="379932" name="Text Box 28"/>
          <p:cNvSpPr txBox="1">
            <a:spLocks noChangeArrowheads="1"/>
          </p:cNvSpPr>
          <p:nvPr/>
        </p:nvSpPr>
        <p:spPr bwMode="auto">
          <a:xfrm>
            <a:off x="3886200" y="420687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=</a:t>
            </a:r>
          </a:p>
        </p:txBody>
      </p:sp>
      <p:sp>
        <p:nvSpPr>
          <p:cNvPr id="379933" name="Line 29"/>
          <p:cNvSpPr>
            <a:spLocks noChangeShapeType="1"/>
          </p:cNvSpPr>
          <p:nvPr/>
        </p:nvSpPr>
        <p:spPr bwMode="auto">
          <a:xfrm>
            <a:off x="1905000" y="32924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4" name="Line 30"/>
          <p:cNvSpPr>
            <a:spLocks noChangeShapeType="1"/>
          </p:cNvSpPr>
          <p:nvPr/>
        </p:nvSpPr>
        <p:spPr bwMode="auto">
          <a:xfrm>
            <a:off x="2590800" y="32924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5" name="Line 31"/>
          <p:cNvSpPr>
            <a:spLocks noChangeShapeType="1"/>
          </p:cNvSpPr>
          <p:nvPr/>
        </p:nvSpPr>
        <p:spPr bwMode="auto">
          <a:xfrm>
            <a:off x="3048000" y="3140075"/>
            <a:ext cx="0" cy="3048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6" name="Text Box 32"/>
          <p:cNvSpPr txBox="1">
            <a:spLocks noChangeArrowheads="1"/>
          </p:cNvSpPr>
          <p:nvPr/>
        </p:nvSpPr>
        <p:spPr bwMode="auto">
          <a:xfrm>
            <a:off x="2997200" y="3060700"/>
            <a:ext cx="4079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D</a:t>
            </a:r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2895600" y="3063875"/>
            <a:ext cx="5334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8" name="Line 34"/>
          <p:cNvSpPr>
            <a:spLocks noChangeShapeType="1"/>
          </p:cNvSpPr>
          <p:nvPr/>
        </p:nvSpPr>
        <p:spPr bwMode="auto">
          <a:xfrm>
            <a:off x="3429000" y="32924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39" name="Oval 35"/>
          <p:cNvSpPr>
            <a:spLocks noChangeArrowheads="1"/>
          </p:cNvSpPr>
          <p:nvPr/>
        </p:nvSpPr>
        <p:spPr bwMode="auto">
          <a:xfrm>
            <a:off x="2195513" y="3097213"/>
            <a:ext cx="381000" cy="3810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0" name="Text Box 36"/>
          <p:cNvSpPr txBox="1">
            <a:spLocks noChangeArrowheads="1"/>
          </p:cNvSpPr>
          <p:nvPr/>
        </p:nvSpPr>
        <p:spPr bwMode="auto">
          <a:xfrm>
            <a:off x="2222500" y="30861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+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41" name="Line 37"/>
          <p:cNvSpPr>
            <a:spLocks noChangeShapeType="1"/>
          </p:cNvSpPr>
          <p:nvPr/>
        </p:nvSpPr>
        <p:spPr bwMode="auto">
          <a:xfrm flipV="1">
            <a:off x="2403475" y="3468688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2" name="Text Box 38"/>
          <p:cNvSpPr txBox="1">
            <a:spLocks noChangeArrowheads="1"/>
          </p:cNvSpPr>
          <p:nvPr/>
        </p:nvSpPr>
        <p:spPr bwMode="auto">
          <a:xfrm>
            <a:off x="2362200" y="35210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u2[k]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43" name="Line 39"/>
          <p:cNvSpPr>
            <a:spLocks noChangeShapeType="1"/>
          </p:cNvSpPr>
          <p:nvPr/>
        </p:nvSpPr>
        <p:spPr bwMode="auto">
          <a:xfrm>
            <a:off x="1905000" y="44354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4" name="Line 40"/>
          <p:cNvSpPr>
            <a:spLocks noChangeShapeType="1"/>
          </p:cNvSpPr>
          <p:nvPr/>
        </p:nvSpPr>
        <p:spPr bwMode="auto">
          <a:xfrm>
            <a:off x="2590800" y="44354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5" name="Line 41"/>
          <p:cNvSpPr>
            <a:spLocks noChangeShapeType="1"/>
          </p:cNvSpPr>
          <p:nvPr/>
        </p:nvSpPr>
        <p:spPr bwMode="auto">
          <a:xfrm>
            <a:off x="3048000" y="4283075"/>
            <a:ext cx="0" cy="3048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6" name="Text Box 42"/>
          <p:cNvSpPr txBox="1">
            <a:spLocks noChangeArrowheads="1"/>
          </p:cNvSpPr>
          <p:nvPr/>
        </p:nvSpPr>
        <p:spPr bwMode="auto">
          <a:xfrm>
            <a:off x="2997200" y="4203700"/>
            <a:ext cx="4079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D</a:t>
            </a:r>
          </a:p>
        </p:txBody>
      </p:sp>
      <p:sp>
        <p:nvSpPr>
          <p:cNvPr id="379947" name="Rectangle 43"/>
          <p:cNvSpPr>
            <a:spLocks noChangeArrowheads="1"/>
          </p:cNvSpPr>
          <p:nvPr/>
        </p:nvSpPr>
        <p:spPr bwMode="auto">
          <a:xfrm>
            <a:off x="2895600" y="4206875"/>
            <a:ext cx="5334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8" name="Line 44"/>
          <p:cNvSpPr>
            <a:spLocks noChangeShapeType="1"/>
          </p:cNvSpPr>
          <p:nvPr/>
        </p:nvSpPr>
        <p:spPr bwMode="auto">
          <a:xfrm>
            <a:off x="3429000" y="44354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49" name="Oval 45"/>
          <p:cNvSpPr>
            <a:spLocks noChangeArrowheads="1"/>
          </p:cNvSpPr>
          <p:nvPr/>
        </p:nvSpPr>
        <p:spPr bwMode="auto">
          <a:xfrm>
            <a:off x="2195513" y="4240213"/>
            <a:ext cx="381000" cy="3810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0" name="Text Box 46"/>
          <p:cNvSpPr txBox="1">
            <a:spLocks noChangeArrowheads="1"/>
          </p:cNvSpPr>
          <p:nvPr/>
        </p:nvSpPr>
        <p:spPr bwMode="auto">
          <a:xfrm>
            <a:off x="22320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x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51" name="Line 47"/>
          <p:cNvSpPr>
            <a:spLocks noChangeShapeType="1"/>
          </p:cNvSpPr>
          <p:nvPr/>
        </p:nvSpPr>
        <p:spPr bwMode="auto">
          <a:xfrm flipV="1">
            <a:off x="2403475" y="4611688"/>
            <a:ext cx="0" cy="228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2" name="Text Box 48"/>
          <p:cNvSpPr txBox="1">
            <a:spLocks noChangeArrowheads="1"/>
          </p:cNvSpPr>
          <p:nvPr/>
        </p:nvSpPr>
        <p:spPr bwMode="auto">
          <a:xfrm>
            <a:off x="2362200" y="4740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u2[k]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53" name="Text Box 49"/>
          <p:cNvSpPr txBox="1">
            <a:spLocks noChangeArrowheads="1"/>
          </p:cNvSpPr>
          <p:nvPr/>
        </p:nvSpPr>
        <p:spPr bwMode="auto">
          <a:xfrm>
            <a:off x="1524000" y="29114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u1[k]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54" name="Text Box 50"/>
          <p:cNvSpPr txBox="1">
            <a:spLocks noChangeArrowheads="1"/>
          </p:cNvSpPr>
          <p:nvPr/>
        </p:nvSpPr>
        <p:spPr bwMode="auto">
          <a:xfrm>
            <a:off x="1524000" y="40544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u1[k]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3278" name="Group 51"/>
          <p:cNvGrpSpPr>
            <a:grpSpLocks/>
          </p:cNvGrpSpPr>
          <p:nvPr/>
        </p:nvGrpSpPr>
        <p:grpSpPr bwMode="auto">
          <a:xfrm>
            <a:off x="4419600" y="2984500"/>
            <a:ext cx="2514600" cy="995363"/>
            <a:chOff x="2784" y="2062"/>
            <a:chExt cx="1584" cy="627"/>
          </a:xfrm>
        </p:grpSpPr>
        <p:grpSp>
          <p:nvGrpSpPr>
            <p:cNvPr id="53297" name="Group 52"/>
            <p:cNvGrpSpPr>
              <a:grpSpLocks/>
            </p:cNvGrpSpPr>
            <p:nvPr/>
          </p:nvGrpSpPr>
          <p:grpSpPr bwMode="auto">
            <a:xfrm>
              <a:off x="3216" y="2062"/>
              <a:ext cx="528" cy="291"/>
              <a:chOff x="3216" y="2062"/>
              <a:chExt cx="528" cy="291"/>
            </a:xfrm>
          </p:grpSpPr>
          <p:sp>
            <p:nvSpPr>
              <p:cNvPr id="379957" name="Line 53"/>
              <p:cNvSpPr>
                <a:spLocks noChangeShapeType="1"/>
              </p:cNvSpPr>
              <p:nvPr/>
            </p:nvSpPr>
            <p:spPr bwMode="auto">
              <a:xfrm>
                <a:off x="3216" y="220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9958" name="Line 54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9959" name="Text Box 55"/>
              <p:cNvSpPr txBox="1">
                <a:spLocks noChangeArrowheads="1"/>
              </p:cNvSpPr>
              <p:nvPr/>
            </p:nvSpPr>
            <p:spPr bwMode="auto">
              <a:xfrm>
                <a:off x="3472" y="2062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D</a:t>
                </a:r>
              </a:p>
            </p:txBody>
          </p:sp>
          <p:sp>
            <p:nvSpPr>
              <p:cNvPr id="379960" name="Rectangle 56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79961" name="Line 57"/>
            <p:cNvSpPr>
              <a:spLocks noChangeShapeType="1"/>
            </p:cNvSpPr>
            <p:nvPr/>
          </p:nvSpPr>
          <p:spPr bwMode="auto">
            <a:xfrm>
              <a:off x="3744" y="220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62" name="Oval 58"/>
            <p:cNvSpPr>
              <a:spLocks noChangeArrowheads="1"/>
            </p:cNvSpPr>
            <p:nvPr/>
          </p:nvSpPr>
          <p:spPr bwMode="auto">
            <a:xfrm>
              <a:off x="3935" y="2092"/>
              <a:ext cx="240" cy="240"/>
            </a:xfrm>
            <a:prstGeom prst="ellips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63" name="Text Box 59"/>
            <p:cNvSpPr txBox="1">
              <a:spLocks noChangeArrowheads="1"/>
            </p:cNvSpPr>
            <p:nvPr/>
          </p:nvSpPr>
          <p:spPr bwMode="auto">
            <a:xfrm>
              <a:off x="3949" y="2091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+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3301" name="Group 60"/>
            <p:cNvGrpSpPr>
              <a:grpSpLocks/>
            </p:cNvGrpSpPr>
            <p:nvPr/>
          </p:nvGrpSpPr>
          <p:grpSpPr bwMode="auto">
            <a:xfrm>
              <a:off x="3216" y="2398"/>
              <a:ext cx="528" cy="291"/>
              <a:chOff x="3216" y="2062"/>
              <a:chExt cx="528" cy="291"/>
            </a:xfrm>
          </p:grpSpPr>
          <p:sp>
            <p:nvSpPr>
              <p:cNvPr id="379965" name="Line 61"/>
              <p:cNvSpPr>
                <a:spLocks noChangeShapeType="1"/>
              </p:cNvSpPr>
              <p:nvPr/>
            </p:nvSpPr>
            <p:spPr bwMode="auto">
              <a:xfrm>
                <a:off x="3216" y="220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9966" name="Line 62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9967" name="Text Box 63"/>
              <p:cNvSpPr txBox="1">
                <a:spLocks noChangeArrowheads="1"/>
              </p:cNvSpPr>
              <p:nvPr/>
            </p:nvSpPr>
            <p:spPr bwMode="auto">
              <a:xfrm>
                <a:off x="3472" y="2062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D</a:t>
                </a:r>
              </a:p>
            </p:txBody>
          </p:sp>
          <p:sp>
            <p:nvSpPr>
              <p:cNvPr id="379968" name="Rectangle 64"/>
              <p:cNvSpPr>
                <a:spLocks noChangeArrowheads="1"/>
              </p:cNvSpPr>
              <p:nvPr/>
            </p:nvSpPr>
            <p:spPr bwMode="auto">
              <a:xfrm>
                <a:off x="3408" y="206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79969" name="Line 65"/>
            <p:cNvSpPr>
              <a:spLocks noChangeShapeType="1"/>
            </p:cNvSpPr>
            <p:nvPr/>
          </p:nvSpPr>
          <p:spPr bwMode="auto">
            <a:xfrm>
              <a:off x="3744" y="2544"/>
              <a:ext cx="30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70" name="Line 66"/>
            <p:cNvSpPr>
              <a:spLocks noChangeShapeType="1"/>
            </p:cNvSpPr>
            <p:nvPr/>
          </p:nvSpPr>
          <p:spPr bwMode="auto">
            <a:xfrm flipV="1">
              <a:off x="4053" y="2345"/>
              <a:ext cx="0" cy="19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71" name="Text Box 67"/>
            <p:cNvSpPr txBox="1">
              <a:spLocks noChangeArrowheads="1"/>
            </p:cNvSpPr>
            <p:nvPr/>
          </p:nvSpPr>
          <p:spPr bwMode="auto">
            <a:xfrm>
              <a:off x="2784" y="2400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u2[k]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9972" name="Text Box 68"/>
            <p:cNvSpPr txBox="1">
              <a:spLocks noChangeArrowheads="1"/>
            </p:cNvSpPr>
            <p:nvPr/>
          </p:nvSpPr>
          <p:spPr bwMode="auto">
            <a:xfrm>
              <a:off x="2784" y="2064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u1[k]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79973" name="Line 69"/>
            <p:cNvSpPr>
              <a:spLocks noChangeShapeType="1"/>
            </p:cNvSpPr>
            <p:nvPr/>
          </p:nvSpPr>
          <p:spPr bwMode="auto">
            <a:xfrm>
              <a:off x="4176" y="220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3279" name="Group 70"/>
          <p:cNvGrpSpPr>
            <a:grpSpLocks/>
          </p:cNvGrpSpPr>
          <p:nvPr/>
        </p:nvGrpSpPr>
        <p:grpSpPr bwMode="auto">
          <a:xfrm>
            <a:off x="5105400" y="4279900"/>
            <a:ext cx="838200" cy="461963"/>
            <a:chOff x="3216" y="2062"/>
            <a:chExt cx="528" cy="291"/>
          </a:xfrm>
        </p:grpSpPr>
        <p:sp>
          <p:nvSpPr>
            <p:cNvPr id="379975" name="Line 71"/>
            <p:cNvSpPr>
              <a:spLocks noChangeShapeType="1"/>
            </p:cNvSpPr>
            <p:nvPr/>
          </p:nvSpPr>
          <p:spPr bwMode="auto">
            <a:xfrm>
              <a:off x="3216" y="220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76" name="Line 72"/>
            <p:cNvSpPr>
              <a:spLocks noChangeShapeType="1"/>
            </p:cNvSpPr>
            <p:nvPr/>
          </p:nvSpPr>
          <p:spPr bwMode="auto">
            <a:xfrm>
              <a:off x="3504" y="211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77" name="Text Box 73"/>
            <p:cNvSpPr txBox="1">
              <a:spLocks noChangeArrowheads="1"/>
            </p:cNvSpPr>
            <p:nvPr/>
          </p:nvSpPr>
          <p:spPr bwMode="auto">
            <a:xfrm>
              <a:off x="3472" y="2062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9978" name="Rectangle 74"/>
            <p:cNvSpPr>
              <a:spLocks noChangeArrowheads="1"/>
            </p:cNvSpPr>
            <p:nvPr/>
          </p:nvSpPr>
          <p:spPr bwMode="auto">
            <a:xfrm>
              <a:off x="3408" y="206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9979" name="Line 75"/>
          <p:cNvSpPr>
            <a:spLocks noChangeShapeType="1"/>
          </p:cNvSpPr>
          <p:nvPr/>
        </p:nvSpPr>
        <p:spPr bwMode="auto">
          <a:xfrm>
            <a:off x="5943600" y="45116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80" name="Oval 76"/>
          <p:cNvSpPr>
            <a:spLocks noChangeArrowheads="1"/>
          </p:cNvSpPr>
          <p:nvPr/>
        </p:nvSpPr>
        <p:spPr bwMode="auto">
          <a:xfrm>
            <a:off x="6246813" y="4327525"/>
            <a:ext cx="381000" cy="381000"/>
          </a:xfrm>
          <a:prstGeom prst="ellips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81" name="Text Box 77"/>
          <p:cNvSpPr txBox="1">
            <a:spLocks noChangeArrowheads="1"/>
          </p:cNvSpPr>
          <p:nvPr/>
        </p:nvSpPr>
        <p:spPr bwMode="auto">
          <a:xfrm>
            <a:off x="6278563" y="43259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x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53283" name="Group 78"/>
          <p:cNvGrpSpPr>
            <a:grpSpLocks/>
          </p:cNvGrpSpPr>
          <p:nvPr/>
        </p:nvGrpSpPr>
        <p:grpSpPr bwMode="auto">
          <a:xfrm>
            <a:off x="5105400" y="4813300"/>
            <a:ext cx="838200" cy="461963"/>
            <a:chOff x="3216" y="2062"/>
            <a:chExt cx="528" cy="291"/>
          </a:xfrm>
        </p:grpSpPr>
        <p:sp>
          <p:nvSpPr>
            <p:cNvPr id="379983" name="Line 79"/>
            <p:cNvSpPr>
              <a:spLocks noChangeShapeType="1"/>
            </p:cNvSpPr>
            <p:nvPr/>
          </p:nvSpPr>
          <p:spPr bwMode="auto">
            <a:xfrm>
              <a:off x="3216" y="220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84" name="Line 80"/>
            <p:cNvSpPr>
              <a:spLocks noChangeShapeType="1"/>
            </p:cNvSpPr>
            <p:nvPr/>
          </p:nvSpPr>
          <p:spPr bwMode="auto">
            <a:xfrm>
              <a:off x="3504" y="211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985" name="Text Box 81"/>
            <p:cNvSpPr txBox="1">
              <a:spLocks noChangeArrowheads="1"/>
            </p:cNvSpPr>
            <p:nvPr/>
          </p:nvSpPr>
          <p:spPr bwMode="auto">
            <a:xfrm>
              <a:off x="3472" y="2062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D</a:t>
              </a:r>
            </a:p>
          </p:txBody>
        </p:sp>
        <p:sp>
          <p:nvSpPr>
            <p:cNvPr id="379986" name="Rectangle 82"/>
            <p:cNvSpPr>
              <a:spLocks noChangeArrowheads="1"/>
            </p:cNvSpPr>
            <p:nvPr/>
          </p:nvSpPr>
          <p:spPr bwMode="auto">
            <a:xfrm>
              <a:off x="3408" y="206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9987" name="Line 83"/>
          <p:cNvSpPr>
            <a:spLocks noChangeShapeType="1"/>
          </p:cNvSpPr>
          <p:nvPr/>
        </p:nvSpPr>
        <p:spPr bwMode="auto">
          <a:xfrm>
            <a:off x="5943600" y="5045075"/>
            <a:ext cx="490538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88" name="Line 84"/>
          <p:cNvSpPr>
            <a:spLocks noChangeShapeType="1"/>
          </p:cNvSpPr>
          <p:nvPr/>
        </p:nvSpPr>
        <p:spPr bwMode="auto">
          <a:xfrm flipV="1">
            <a:off x="6434138" y="4729163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89" name="Text Box 85"/>
          <p:cNvSpPr txBox="1">
            <a:spLocks noChangeArrowheads="1"/>
          </p:cNvSpPr>
          <p:nvPr/>
        </p:nvSpPr>
        <p:spPr bwMode="auto">
          <a:xfrm>
            <a:off x="4419600" y="48164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u2[k]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90" name="Text Box 86"/>
          <p:cNvSpPr txBox="1">
            <a:spLocks noChangeArrowheads="1"/>
          </p:cNvSpPr>
          <p:nvPr/>
        </p:nvSpPr>
        <p:spPr bwMode="auto">
          <a:xfrm>
            <a:off x="4419600" y="42830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u1[k]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79991" name="Line 87"/>
          <p:cNvSpPr>
            <a:spLocks noChangeShapeType="1"/>
          </p:cNvSpPr>
          <p:nvPr/>
        </p:nvSpPr>
        <p:spPr bwMode="auto">
          <a:xfrm>
            <a:off x="6629400" y="451167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9/11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cs typeface="+mn-cs"/>
              </a:rPr>
              <a:t>`Noble identities</a:t>
            </a:r>
            <a:r>
              <a:rPr lang="ja-JP" altLang="en-US" sz="2400" dirty="0" smtClean="0">
                <a:latin typeface="Arial"/>
                <a:cs typeface="+mn-cs"/>
              </a:rPr>
              <a:t>‘</a:t>
            </a:r>
            <a:r>
              <a:rPr lang="en-US" sz="2000" b="0" dirty="0" smtClean="0">
                <a:cs typeface="+mn-cs"/>
              </a:rPr>
              <a:t>(only for rational functions)</a:t>
            </a:r>
            <a:r>
              <a:rPr lang="en-US" sz="2400" dirty="0" smtClean="0">
                <a:cs typeface="+mn-cs"/>
              </a:rPr>
              <a:t> </a:t>
            </a: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</a:t>
            </a:r>
          </a:p>
        </p:txBody>
      </p:sp>
      <p:grpSp>
        <p:nvGrpSpPr>
          <p:cNvPr id="54275" name="Group 1"/>
          <p:cNvGrpSpPr>
            <a:grpSpLocks/>
          </p:cNvGrpSpPr>
          <p:nvPr/>
        </p:nvGrpSpPr>
        <p:grpSpPr bwMode="auto">
          <a:xfrm>
            <a:off x="503238" y="2205038"/>
            <a:ext cx="8208962" cy="3311525"/>
            <a:chOff x="503238" y="2168525"/>
            <a:chExt cx="8208962" cy="3455988"/>
          </a:xfrm>
        </p:grpSpPr>
        <p:sp>
          <p:nvSpPr>
            <p:cNvPr id="54276" name="Rectangle 1"/>
            <p:cNvSpPr>
              <a:spLocks noChangeArrowheads="1"/>
            </p:cNvSpPr>
            <p:nvPr/>
          </p:nvSpPr>
          <p:spPr bwMode="auto">
            <a:xfrm>
              <a:off x="503238" y="2168525"/>
              <a:ext cx="8208962" cy="3455988"/>
            </a:xfrm>
            <a:prstGeom prst="rect">
              <a:avLst/>
            </a:prstGeom>
            <a:solidFill>
              <a:schemeClr val="tx2">
                <a:alpha val="25098"/>
              </a:schemeClr>
            </a:solidFill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277" name="Group 4"/>
            <p:cNvGrpSpPr>
              <a:grpSpLocks/>
            </p:cNvGrpSpPr>
            <p:nvPr/>
          </p:nvGrpSpPr>
          <p:grpSpPr bwMode="auto">
            <a:xfrm>
              <a:off x="1042988" y="2312988"/>
              <a:ext cx="7021512" cy="1331912"/>
              <a:chOff x="624" y="1104"/>
              <a:chExt cx="3892" cy="432"/>
            </a:xfrm>
          </p:grpSpPr>
          <p:sp>
            <p:nvSpPr>
              <p:cNvPr id="380933" name="Text Box 5"/>
              <p:cNvSpPr txBox="1">
                <a:spLocks noChangeArrowheads="1"/>
              </p:cNvSpPr>
              <p:nvPr/>
            </p:nvSpPr>
            <p:spPr bwMode="auto">
              <a:xfrm>
                <a:off x="2496" y="1200"/>
                <a:ext cx="2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=</a:t>
                </a:r>
              </a:p>
            </p:txBody>
          </p:sp>
          <p:sp>
            <p:nvSpPr>
              <p:cNvPr id="380934" name="Line 6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0935" name="Line 7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0936" name="Rectangle 8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624" cy="33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0937" name="Line 9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54305" name="Group 10"/>
              <p:cNvGrpSpPr>
                <a:grpSpLocks/>
              </p:cNvGrpSpPr>
              <p:nvPr/>
            </p:nvGrpSpPr>
            <p:grpSpPr bwMode="auto">
              <a:xfrm>
                <a:off x="1776" y="1198"/>
                <a:ext cx="336" cy="291"/>
                <a:chOff x="1344" y="1342"/>
                <a:chExt cx="336" cy="291"/>
              </a:xfrm>
            </p:grpSpPr>
            <p:sp>
              <p:nvSpPr>
                <p:cNvPr id="380939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8094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08" y="1342"/>
                  <a:ext cx="25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solidFill>
                        <a:srgbClr val="FFFF66"/>
                      </a:solidFill>
                      <a:cs typeface="+mn-cs"/>
                    </a:rPr>
                    <a:t>D</a:t>
                  </a:r>
                </a:p>
              </p:txBody>
            </p:sp>
            <p:sp>
              <p:nvSpPr>
                <p:cNvPr id="380941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4" y="1344"/>
                  <a:ext cx="336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80942" name="Line 14"/>
              <p:cNvSpPr>
                <a:spLocks noChangeShapeType="1"/>
              </p:cNvSpPr>
              <p:nvPr/>
            </p:nvSpPr>
            <p:spPr bwMode="auto">
              <a:xfrm>
                <a:off x="4176" y="134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0943" name="Line 15"/>
              <p:cNvSpPr>
                <a:spLocks noChangeShapeType="1"/>
              </p:cNvSpPr>
              <p:nvPr/>
            </p:nvSpPr>
            <p:spPr bwMode="auto">
              <a:xfrm>
                <a:off x="2832" y="134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54308" name="Group 16"/>
              <p:cNvGrpSpPr>
                <a:grpSpLocks/>
              </p:cNvGrpSpPr>
              <p:nvPr/>
            </p:nvGrpSpPr>
            <p:grpSpPr bwMode="auto">
              <a:xfrm>
                <a:off x="3024" y="1198"/>
                <a:ext cx="336" cy="291"/>
                <a:chOff x="1344" y="1342"/>
                <a:chExt cx="336" cy="291"/>
              </a:xfrm>
            </p:grpSpPr>
            <p:sp>
              <p:nvSpPr>
                <p:cNvPr id="380945" name="Line 17"/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8094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08" y="1342"/>
                  <a:ext cx="25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solidFill>
                        <a:srgbClr val="FFFF66"/>
                      </a:solidFill>
                      <a:cs typeface="+mn-cs"/>
                    </a:rPr>
                    <a:t>D</a:t>
                  </a:r>
                </a:p>
              </p:txBody>
            </p:sp>
            <p:sp>
              <p:nvSpPr>
                <p:cNvPr id="380947" name="Rectangle 19"/>
                <p:cNvSpPr>
                  <a:spLocks noChangeArrowheads="1"/>
                </p:cNvSpPr>
                <p:nvPr/>
              </p:nvSpPr>
              <p:spPr bwMode="auto">
                <a:xfrm>
                  <a:off x="1344" y="1344"/>
                  <a:ext cx="336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80948" name="Line 20"/>
              <p:cNvSpPr>
                <a:spLocks noChangeShapeType="1"/>
              </p:cNvSpPr>
              <p:nvPr/>
            </p:nvSpPr>
            <p:spPr bwMode="auto">
              <a:xfrm>
                <a:off x="3360" y="134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4310" name="Object 21"/>
              <p:cNvGraphicFramePr>
                <a:graphicFrameLocks noChangeAspect="1"/>
              </p:cNvGraphicFramePr>
              <p:nvPr/>
            </p:nvGraphicFramePr>
            <p:xfrm>
              <a:off x="1022" y="1248"/>
              <a:ext cx="510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6" name="Equation" r:id="rId3" imgW="431800" imgH="228600" progId="Equation.3">
                      <p:embed/>
                    </p:oleObj>
                  </mc:Choice>
                  <mc:Fallback>
                    <p:oleObj name="Equation" r:id="rId3" imgW="431800" imgH="2286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2" y="1248"/>
                            <a:ext cx="510" cy="244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11" name="Object 22"/>
              <p:cNvGraphicFramePr>
                <a:graphicFrameLocks noChangeAspect="1"/>
              </p:cNvGraphicFramePr>
              <p:nvPr/>
            </p:nvGraphicFramePr>
            <p:xfrm>
              <a:off x="3648" y="1248"/>
              <a:ext cx="435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7" name="Equation" r:id="rId5" imgW="368140" imgH="203112" progId="Equation.3">
                      <p:embed/>
                    </p:oleObj>
                  </mc:Choice>
                  <mc:Fallback>
                    <p:oleObj name="Equation" r:id="rId5" imgW="368140" imgH="203112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1248"/>
                            <a:ext cx="435" cy="21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0951" name="Rectangle 23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627" cy="33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0952" name="Text Box 24"/>
              <p:cNvSpPr txBox="1">
                <a:spLocks noChangeArrowheads="1"/>
              </p:cNvSpPr>
              <p:nvPr/>
            </p:nvSpPr>
            <p:spPr bwMode="auto">
              <a:xfrm>
                <a:off x="624" y="1104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sp>
            <p:nvSpPr>
              <p:cNvPr id="380953" name="Text Box 25"/>
              <p:cNvSpPr txBox="1">
                <a:spLocks noChangeArrowheads="1"/>
              </p:cNvSpPr>
              <p:nvPr/>
            </p:nvSpPr>
            <p:spPr bwMode="auto">
              <a:xfrm>
                <a:off x="2688" y="1104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sp>
            <p:nvSpPr>
              <p:cNvPr id="380954" name="Text Box 26"/>
              <p:cNvSpPr txBox="1">
                <a:spLocks noChangeArrowheads="1"/>
              </p:cNvSpPr>
              <p:nvPr/>
            </p:nvSpPr>
            <p:spPr bwMode="auto">
              <a:xfrm>
                <a:off x="2116" y="1104"/>
                <a:ext cx="3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y[k]</a:t>
                </a:r>
              </a:p>
            </p:txBody>
          </p:sp>
          <p:sp>
            <p:nvSpPr>
              <p:cNvPr id="380955" name="Text Box 2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3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y[k]</a:t>
                </a:r>
              </a:p>
            </p:txBody>
          </p:sp>
        </p:grpSp>
        <p:grpSp>
          <p:nvGrpSpPr>
            <p:cNvPr id="54278" name="Group 30"/>
            <p:cNvGrpSpPr>
              <a:grpSpLocks/>
            </p:cNvGrpSpPr>
            <p:nvPr/>
          </p:nvGrpSpPr>
          <p:grpSpPr bwMode="auto">
            <a:xfrm>
              <a:off x="1042988" y="3933825"/>
              <a:ext cx="7021512" cy="1331913"/>
              <a:chOff x="990600" y="1752600"/>
              <a:chExt cx="6178550" cy="685800"/>
            </a:xfrm>
          </p:grpSpPr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3961836" y="1904856"/>
                <a:ext cx="363198" cy="457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=</a:t>
                </a:r>
              </a:p>
            </p:txBody>
          </p:sp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>
                <a:off x="3352781" y="2133476"/>
                <a:ext cx="30452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219694" y="2133476"/>
                <a:ext cx="30452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1524221" y="1904856"/>
                <a:ext cx="990412" cy="5331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2514633" y="2133476"/>
                <a:ext cx="30452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2971424" y="1981632"/>
                <a:ext cx="0" cy="3045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2921135" y="1902297"/>
                <a:ext cx="407899" cy="463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D</a:t>
                </a:r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2819160" y="1904856"/>
                <a:ext cx="533621" cy="45724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629941" y="2133476"/>
                <a:ext cx="30452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" name="Line 13"/>
              <p:cNvSpPr>
                <a:spLocks noChangeShapeType="1"/>
              </p:cNvSpPr>
              <p:nvPr/>
            </p:nvSpPr>
            <p:spPr bwMode="auto">
              <a:xfrm>
                <a:off x="4495457" y="2133476"/>
                <a:ext cx="30452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>
                <a:off x="4953644" y="1981632"/>
                <a:ext cx="0" cy="3045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Text Box 15"/>
              <p:cNvSpPr txBox="1">
                <a:spLocks noChangeArrowheads="1"/>
              </p:cNvSpPr>
              <p:nvPr/>
            </p:nvSpPr>
            <p:spPr bwMode="auto">
              <a:xfrm>
                <a:off x="4901959" y="1902297"/>
                <a:ext cx="407899" cy="463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D</a:t>
                </a:r>
              </a:p>
            </p:txBody>
          </p:sp>
          <p:sp>
            <p:nvSpPr>
              <p:cNvPr id="44" name="Rectangle 16"/>
              <p:cNvSpPr>
                <a:spLocks noChangeArrowheads="1"/>
              </p:cNvSpPr>
              <p:nvPr/>
            </p:nvSpPr>
            <p:spPr bwMode="auto">
              <a:xfrm>
                <a:off x="4799984" y="1904856"/>
                <a:ext cx="533621" cy="45724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5333605" y="2133476"/>
                <a:ext cx="30452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4293" name="Object 18"/>
              <p:cNvGraphicFramePr>
                <a:graphicFrameLocks noChangeAspect="1"/>
              </p:cNvGraphicFramePr>
              <p:nvPr/>
            </p:nvGraphicFramePr>
            <p:xfrm>
              <a:off x="5737225" y="1981200"/>
              <a:ext cx="809625" cy="38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8" name="Equation" r:id="rId7" imgW="431800" imgH="228600" progId="Equation.3">
                      <p:embed/>
                    </p:oleObj>
                  </mc:Choice>
                  <mc:Fallback>
                    <p:oleObj name="Equation" r:id="rId7" imgW="431800" imgH="2286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37225" y="1981200"/>
                            <a:ext cx="809625" cy="38735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294" name="Object 19"/>
              <p:cNvGraphicFramePr>
                <a:graphicFrameLocks noChangeAspect="1"/>
              </p:cNvGraphicFramePr>
              <p:nvPr/>
            </p:nvGraphicFramePr>
            <p:xfrm>
              <a:off x="1676400" y="1981200"/>
              <a:ext cx="690563" cy="341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9" name="Equation" r:id="rId9" imgW="368140" imgH="203112" progId="Equation.3">
                      <p:embed/>
                    </p:oleObj>
                  </mc:Choice>
                  <mc:Fallback>
                    <p:oleObj name="Equation" r:id="rId9" imgW="368140" imgH="203112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6400" y="1981200"/>
                            <a:ext cx="690563" cy="34131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Rectangle 20"/>
              <p:cNvSpPr>
                <a:spLocks noChangeArrowheads="1"/>
              </p:cNvSpPr>
              <p:nvPr/>
            </p:nvSpPr>
            <p:spPr bwMode="auto">
              <a:xfrm>
                <a:off x="5638132" y="1904856"/>
                <a:ext cx="991809" cy="53316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990600" y="1753012"/>
                <a:ext cx="551781" cy="366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4267760" y="1753012"/>
                <a:ext cx="551781" cy="366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3359766" y="1753012"/>
                <a:ext cx="539209" cy="366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y[k]</a:t>
                </a:r>
              </a:p>
            </p:txBody>
          </p:sp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6629941" y="1753012"/>
                <a:ext cx="539209" cy="366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y[k]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Application of `noble identities : efficient multi-rate realizations of </a:t>
            </a:r>
            <a:r>
              <a:rPr lang="en-US" sz="1800" b="0" u="sng" dirty="0" smtClean="0">
                <a:cs typeface="+mn-cs"/>
              </a:rPr>
              <a:t>FIR</a:t>
            </a:r>
            <a:r>
              <a:rPr lang="en-US" sz="1800" b="0" dirty="0" smtClean="0">
                <a:cs typeface="+mn-cs"/>
              </a:rPr>
              <a:t> filters through…</a:t>
            </a:r>
          </a:p>
          <a:p>
            <a:pPr>
              <a:defRPr/>
            </a:pPr>
            <a:r>
              <a:rPr lang="en-US" sz="2400" dirty="0" err="1" smtClean="0">
                <a:cs typeface="+mn-cs"/>
              </a:rPr>
              <a:t>Polyphase</a:t>
            </a:r>
            <a:r>
              <a:rPr lang="en-US" sz="2400" dirty="0" smtClean="0">
                <a:cs typeface="+mn-cs"/>
              </a:rPr>
              <a:t> decomposition: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000" b="0" dirty="0">
                <a:cs typeface="+mn-cs"/>
              </a:rPr>
              <a:t>E</a:t>
            </a:r>
            <a:r>
              <a:rPr lang="en-US" sz="2000" b="0" dirty="0" smtClean="0">
                <a:cs typeface="+mn-cs"/>
              </a:rPr>
              <a:t>xample :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(2-fold decomposition)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000" b="0" dirty="0">
                <a:cs typeface="+mn-cs"/>
              </a:rPr>
              <a:t>E</a:t>
            </a:r>
            <a:r>
              <a:rPr lang="en-US" sz="2000" b="0" dirty="0" smtClean="0">
                <a:cs typeface="+mn-cs"/>
              </a:rPr>
              <a:t>xample :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(3-fold decomposition)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000" b="0" dirty="0">
                <a:cs typeface="+mn-cs"/>
              </a:rPr>
              <a:t>G</a:t>
            </a:r>
            <a:r>
              <a:rPr lang="en-US" sz="2000" b="0" dirty="0" smtClean="0">
                <a:cs typeface="+mn-cs"/>
              </a:rPr>
              <a:t>eneral: (D-fold decomposition)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</a:t>
            </a: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/>
        </p:nvGraphicFramePr>
        <p:xfrm>
          <a:off x="755650" y="2457450"/>
          <a:ext cx="8153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3" imgW="4559300" imgH="685800" progId="Equation.3">
                  <p:embed/>
                </p:oleObj>
              </mc:Choice>
              <mc:Fallback>
                <p:oleObj name="Equation" r:id="rId3" imgW="45593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57450"/>
                        <a:ext cx="8153400" cy="9588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5"/>
          <p:cNvGraphicFramePr>
            <a:graphicFrameLocks noChangeAspect="1"/>
          </p:cNvGraphicFramePr>
          <p:nvPr/>
        </p:nvGraphicFramePr>
        <p:xfrm>
          <a:off x="762000" y="3897313"/>
          <a:ext cx="82121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5" imgW="4635500" imgH="685800" progId="Equation.3">
                  <p:embed/>
                </p:oleObj>
              </mc:Choice>
              <mc:Fallback>
                <p:oleObj name="Equation" r:id="rId5" imgW="46355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97313"/>
                        <a:ext cx="8212138" cy="8715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6"/>
          <p:cNvGraphicFramePr>
            <a:graphicFrameLocks noChangeAspect="1"/>
          </p:cNvGraphicFramePr>
          <p:nvPr/>
        </p:nvGraphicFramePr>
        <p:xfrm>
          <a:off x="803275" y="5281613"/>
          <a:ext cx="81295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Equation" r:id="rId7" imgW="4356100" imgH="457200" progId="Equation.3">
                  <p:embed/>
                </p:oleObj>
              </mc:Choice>
              <mc:Fallback>
                <p:oleObj name="Equation" r:id="rId7" imgW="4356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281613"/>
                        <a:ext cx="8129588" cy="6873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10/10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ChangeArrowheads="1"/>
          </p:cNvSpPr>
          <p:nvPr/>
        </p:nvSpPr>
        <p:spPr bwMode="auto">
          <a:xfrm>
            <a:off x="1270000" y="3284538"/>
            <a:ext cx="1885950" cy="13589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Analog-to-</a:t>
            </a:r>
          </a:p>
          <a:p>
            <a:r>
              <a:rPr lang="en-US">
                <a:solidFill>
                  <a:srgbClr val="FFFF66"/>
                </a:solidFill>
              </a:rPr>
              <a:t>Digital </a:t>
            </a:r>
          </a:p>
          <a:p>
            <a:r>
              <a:rPr lang="en-US">
                <a:solidFill>
                  <a:srgbClr val="FFFF66"/>
                </a:solidFill>
              </a:rPr>
              <a:t>Conversion</a:t>
            </a:r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038600" y="3735388"/>
            <a:ext cx="836613" cy="482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DSP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867400" y="3278188"/>
            <a:ext cx="1905000" cy="13589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Digital-to-</a:t>
            </a:r>
          </a:p>
          <a:p>
            <a:r>
              <a:rPr lang="en-US">
                <a:solidFill>
                  <a:srgbClr val="FFFF66"/>
                </a:solidFill>
              </a:rPr>
              <a:t>Analog</a:t>
            </a:r>
          </a:p>
          <a:p>
            <a:r>
              <a:rPr lang="en-US">
                <a:solidFill>
                  <a:srgbClr val="FFFF66"/>
                </a:solidFill>
              </a:rPr>
              <a:t>Conversion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3124200" y="3963988"/>
            <a:ext cx="914400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4876800" y="3963988"/>
            <a:ext cx="990600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304800" y="3963988"/>
            <a:ext cx="990600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7772400" y="3963988"/>
            <a:ext cx="1066800" cy="0"/>
          </a:xfrm>
          <a:prstGeom prst="line">
            <a:avLst/>
          </a:prstGeom>
          <a:noFill/>
          <a:ln w="63500">
            <a:solidFill>
              <a:srgbClr val="FFFF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2209800" y="1830388"/>
            <a:ext cx="0" cy="144780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2209800" y="4649788"/>
            <a:ext cx="0" cy="144780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6858000" y="4649788"/>
            <a:ext cx="0" cy="144780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6858000" y="1830388"/>
            <a:ext cx="0" cy="144780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8" name="Freeform 17"/>
          <p:cNvSpPr>
            <a:spLocks noChangeAspect="1"/>
          </p:cNvSpPr>
          <p:nvPr/>
        </p:nvSpPr>
        <p:spPr bwMode="auto">
          <a:xfrm rot="10800000">
            <a:off x="8077200" y="3125788"/>
            <a:ext cx="722313" cy="709612"/>
          </a:xfrm>
          <a:custGeom>
            <a:avLst/>
            <a:gdLst>
              <a:gd name="T0" fmla="*/ 0 w 912"/>
              <a:gd name="T1" fmla="*/ 2147483647 h 896"/>
              <a:gd name="T2" fmla="*/ 2147483647 w 912"/>
              <a:gd name="T3" fmla="*/ 2147483647 h 896"/>
              <a:gd name="T4" fmla="*/ 2147483647 w 912"/>
              <a:gd name="T5" fmla="*/ 2147483647 h 896"/>
              <a:gd name="T6" fmla="*/ 2147483647 w 912"/>
              <a:gd name="T7" fmla="*/ 2147483647 h 896"/>
              <a:gd name="T8" fmla="*/ 2147483647 w 912"/>
              <a:gd name="T9" fmla="*/ 2147483647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896"/>
              <a:gd name="T17" fmla="*/ 912 w 912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896">
                <a:moveTo>
                  <a:pt x="0" y="448"/>
                </a:moveTo>
                <a:cubicBezTo>
                  <a:pt x="92" y="224"/>
                  <a:pt x="184" y="0"/>
                  <a:pt x="288" y="64"/>
                </a:cubicBezTo>
                <a:cubicBezTo>
                  <a:pt x="392" y="128"/>
                  <a:pt x="528" y="768"/>
                  <a:pt x="624" y="832"/>
                </a:cubicBezTo>
                <a:cubicBezTo>
                  <a:pt x="720" y="896"/>
                  <a:pt x="816" y="520"/>
                  <a:pt x="864" y="448"/>
                </a:cubicBezTo>
                <a:cubicBezTo>
                  <a:pt x="912" y="376"/>
                  <a:pt x="912" y="388"/>
                  <a:pt x="912" y="400"/>
                </a:cubicBezTo>
              </a:path>
            </a:pathLst>
          </a:custGeom>
          <a:noFill/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29" name="Freeform 18"/>
          <p:cNvSpPr>
            <a:spLocks noChangeAspect="1"/>
          </p:cNvSpPr>
          <p:nvPr/>
        </p:nvSpPr>
        <p:spPr bwMode="auto">
          <a:xfrm>
            <a:off x="381000" y="3125788"/>
            <a:ext cx="722313" cy="709612"/>
          </a:xfrm>
          <a:custGeom>
            <a:avLst/>
            <a:gdLst>
              <a:gd name="T0" fmla="*/ 0 w 912"/>
              <a:gd name="T1" fmla="*/ 2147483647 h 896"/>
              <a:gd name="T2" fmla="*/ 2147483647 w 912"/>
              <a:gd name="T3" fmla="*/ 2147483647 h 896"/>
              <a:gd name="T4" fmla="*/ 2147483647 w 912"/>
              <a:gd name="T5" fmla="*/ 2147483647 h 896"/>
              <a:gd name="T6" fmla="*/ 2147483647 w 912"/>
              <a:gd name="T7" fmla="*/ 2147483647 h 896"/>
              <a:gd name="T8" fmla="*/ 2147483647 w 912"/>
              <a:gd name="T9" fmla="*/ 2147483647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896"/>
              <a:gd name="T17" fmla="*/ 912 w 912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896">
                <a:moveTo>
                  <a:pt x="0" y="448"/>
                </a:moveTo>
                <a:cubicBezTo>
                  <a:pt x="92" y="224"/>
                  <a:pt x="184" y="0"/>
                  <a:pt x="288" y="64"/>
                </a:cubicBezTo>
                <a:cubicBezTo>
                  <a:pt x="392" y="128"/>
                  <a:pt x="528" y="768"/>
                  <a:pt x="624" y="832"/>
                </a:cubicBezTo>
                <a:cubicBezTo>
                  <a:pt x="720" y="896"/>
                  <a:pt x="816" y="520"/>
                  <a:pt x="864" y="448"/>
                </a:cubicBezTo>
                <a:cubicBezTo>
                  <a:pt x="912" y="376"/>
                  <a:pt x="912" y="388"/>
                  <a:pt x="912" y="400"/>
                </a:cubicBezTo>
              </a:path>
            </a:pathLst>
          </a:custGeom>
          <a:noFill/>
          <a:ln w="12700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0" y="411638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66"/>
                </a:solidFill>
              </a:rPr>
              <a:t>Analog IN</a:t>
            </a:r>
          </a:p>
        </p:txBody>
      </p:sp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7723188" y="4116388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FF66"/>
                </a:solidFill>
              </a:rPr>
              <a:t>Analog OUT</a:t>
            </a:r>
          </a:p>
        </p:txBody>
      </p:sp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3124200" y="4116388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rgbClr val="FFFF66"/>
                </a:solidFill>
              </a:rPr>
              <a:t>Digital IN</a:t>
            </a:r>
          </a:p>
        </p:txBody>
      </p:sp>
      <p:sp>
        <p:nvSpPr>
          <p:cNvPr id="9233" name="Rectangle 22"/>
          <p:cNvSpPr>
            <a:spLocks noChangeArrowheads="1"/>
          </p:cNvSpPr>
          <p:nvPr/>
        </p:nvSpPr>
        <p:spPr bwMode="auto">
          <a:xfrm>
            <a:off x="4876800" y="4116388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rgbClr val="FFFF66"/>
                </a:solidFill>
              </a:rPr>
              <a:t>Digital OUT</a:t>
            </a:r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3276600" y="3354388"/>
            <a:ext cx="685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0">
                <a:solidFill>
                  <a:srgbClr val="FFFF66"/>
                </a:solidFill>
              </a:rPr>
              <a:t>0110100101</a:t>
            </a:r>
          </a:p>
        </p:txBody>
      </p:sp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4953000" y="3354388"/>
            <a:ext cx="685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0">
                <a:solidFill>
                  <a:srgbClr val="FFFF66"/>
                </a:solidFill>
              </a:rPr>
              <a:t>1001100010</a:t>
            </a:r>
          </a:p>
        </p:txBody>
      </p:sp>
      <p:sp>
        <p:nvSpPr>
          <p:cNvPr id="9236" name="Oval 26"/>
          <p:cNvSpPr>
            <a:spLocks noChangeArrowheads="1"/>
          </p:cNvSpPr>
          <p:nvPr/>
        </p:nvSpPr>
        <p:spPr bwMode="auto">
          <a:xfrm>
            <a:off x="755650" y="2492375"/>
            <a:ext cx="2844800" cy="3205163"/>
          </a:xfrm>
          <a:prstGeom prst="ellips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grpSp>
        <p:nvGrpSpPr>
          <p:cNvPr id="9237" name="Group 29"/>
          <p:cNvGrpSpPr>
            <a:grpSpLocks/>
          </p:cNvGrpSpPr>
          <p:nvPr/>
        </p:nvGrpSpPr>
        <p:grpSpPr bwMode="auto">
          <a:xfrm>
            <a:off x="0" y="1754188"/>
            <a:ext cx="9144000" cy="895350"/>
            <a:chOff x="0" y="1105"/>
            <a:chExt cx="5760" cy="564"/>
          </a:xfrm>
        </p:grpSpPr>
        <p:sp>
          <p:nvSpPr>
            <p:cNvPr id="9245" name="Text Box 14"/>
            <p:cNvSpPr txBox="1">
              <a:spLocks noChangeArrowheads="1"/>
            </p:cNvSpPr>
            <p:nvPr/>
          </p:nvSpPr>
          <p:spPr bwMode="auto">
            <a:xfrm>
              <a:off x="0" y="1105"/>
              <a:ext cx="13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Analog domain</a:t>
              </a:r>
            </a:p>
          </p:txBody>
        </p:sp>
        <p:sp>
          <p:nvSpPr>
            <p:cNvPr id="9246" name="Rectangle 16"/>
            <p:cNvSpPr>
              <a:spLocks noChangeArrowheads="1"/>
            </p:cNvSpPr>
            <p:nvPr/>
          </p:nvSpPr>
          <p:spPr bwMode="auto">
            <a:xfrm>
              <a:off x="2476" y="1105"/>
              <a:ext cx="79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Digital </a:t>
              </a:r>
            </a:p>
            <a:p>
              <a:r>
                <a:rPr lang="en-US"/>
                <a:t>domain</a:t>
              </a:r>
            </a:p>
          </p:txBody>
        </p:sp>
        <p:sp>
          <p:nvSpPr>
            <p:cNvPr id="9247" name="Text Box 14"/>
            <p:cNvSpPr txBox="1">
              <a:spLocks noChangeArrowheads="1"/>
            </p:cNvSpPr>
            <p:nvPr/>
          </p:nvSpPr>
          <p:spPr bwMode="auto">
            <a:xfrm>
              <a:off x="4416" y="1117"/>
              <a:ext cx="13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Analog domain</a:t>
              </a:r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>
                <a:cs typeface="+mj-cs"/>
              </a:rPr>
              <a:t>2</a:t>
            </a:r>
            <a:r>
              <a:rPr lang="en-US" sz="1800" dirty="0" smtClean="0">
                <a:cs typeface="+mj-cs"/>
              </a:rPr>
              <a:t>/10</a:t>
            </a:r>
          </a:p>
        </p:txBody>
      </p:sp>
      <p:sp>
        <p:nvSpPr>
          <p:cNvPr id="9239" name="Oval 26"/>
          <p:cNvSpPr>
            <a:spLocks noChangeArrowheads="1"/>
          </p:cNvSpPr>
          <p:nvPr/>
        </p:nvSpPr>
        <p:spPr bwMode="auto">
          <a:xfrm>
            <a:off x="5292725" y="2492375"/>
            <a:ext cx="2843213" cy="3205163"/>
          </a:xfrm>
          <a:prstGeom prst="ellips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9240" name="Text Box 28"/>
          <p:cNvSpPr txBox="1">
            <a:spLocks noChangeArrowheads="1"/>
          </p:cNvSpPr>
          <p:nvPr/>
        </p:nvSpPr>
        <p:spPr bwMode="auto">
          <a:xfrm>
            <a:off x="2268538" y="5121275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9CCFF"/>
                </a:solidFill>
              </a:rPr>
              <a:t>sampling</a:t>
            </a:r>
          </a:p>
        </p:txBody>
      </p:sp>
      <p:sp>
        <p:nvSpPr>
          <p:cNvPr id="9241" name="Text Box 29"/>
          <p:cNvSpPr txBox="1">
            <a:spLocks noChangeArrowheads="1"/>
          </p:cNvSpPr>
          <p:nvPr/>
        </p:nvSpPr>
        <p:spPr bwMode="auto">
          <a:xfrm>
            <a:off x="2232025" y="551656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9CCFF"/>
                </a:solidFill>
              </a:rPr>
              <a:t>&amp; quantization</a:t>
            </a:r>
          </a:p>
        </p:txBody>
      </p:sp>
      <p:sp>
        <p:nvSpPr>
          <p:cNvPr id="9242" name="Text Box 29"/>
          <p:cNvSpPr txBox="1">
            <a:spLocks noChangeArrowheads="1"/>
          </p:cNvSpPr>
          <p:nvPr/>
        </p:nvSpPr>
        <p:spPr bwMode="auto">
          <a:xfrm>
            <a:off x="6886575" y="508476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9CCFF"/>
                </a:solidFill>
              </a:rPr>
              <a:t>reconstruction</a:t>
            </a:r>
          </a:p>
        </p:txBody>
      </p:sp>
      <p:sp>
        <p:nvSpPr>
          <p:cNvPr id="9243" name="Oval 26"/>
          <p:cNvSpPr>
            <a:spLocks noChangeArrowheads="1"/>
          </p:cNvSpPr>
          <p:nvPr/>
        </p:nvSpPr>
        <p:spPr bwMode="auto">
          <a:xfrm>
            <a:off x="3635375" y="2997200"/>
            <a:ext cx="1657350" cy="1944688"/>
          </a:xfrm>
          <a:prstGeom prst="ellipse">
            <a:avLst/>
          </a:prstGeom>
          <a:solidFill>
            <a:schemeClr val="tx1">
              <a:alpha val="50195"/>
            </a:schemeClr>
          </a:solidFill>
          <a:ln w="76200">
            <a:solidFill>
              <a:srgbClr val="FFFF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9244" name="Rectangle 27"/>
          <p:cNvSpPr>
            <a:spLocks noChangeArrowheads="1"/>
          </p:cNvSpPr>
          <p:nvPr/>
        </p:nvSpPr>
        <p:spPr bwMode="auto">
          <a:xfrm>
            <a:off x="1655763" y="1052513"/>
            <a:ext cx="5649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nl-BE" sz="3600">
                <a:solidFill>
                  <a:srgbClr val="FFFF66"/>
                </a:solidFill>
              </a:rPr>
              <a:t>Digital signal processing</a:t>
            </a:r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Multi-</a:t>
            </a:r>
            <a:r>
              <a:rPr lang="en-US" sz="3200" dirty="0">
                <a:cs typeface="+mj-cs"/>
              </a:rPr>
              <a:t>R</a:t>
            </a:r>
            <a:r>
              <a:rPr lang="en-US" sz="3200" dirty="0" smtClean="0">
                <a:cs typeface="+mj-cs"/>
              </a:rPr>
              <a:t>ate Systems </a:t>
            </a:r>
            <a:r>
              <a:rPr lang="en-US" sz="1800" dirty="0" smtClean="0">
                <a:cs typeface="+mj-cs"/>
              </a:rPr>
              <a:t>11/11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err="1" smtClean="0">
                <a:cs typeface="+mn-cs"/>
              </a:rPr>
              <a:t>Polyphase</a:t>
            </a:r>
            <a:r>
              <a:rPr lang="en-US" sz="2400" dirty="0" smtClean="0">
                <a:cs typeface="+mn-cs"/>
              </a:rPr>
              <a:t> decomposition: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Example : </a:t>
            </a:r>
            <a:r>
              <a:rPr lang="en-US" sz="2000" b="0" dirty="0" smtClean="0">
                <a:cs typeface="+mn-cs"/>
              </a:rPr>
              <a:t>efficient realization of </a:t>
            </a:r>
            <a:r>
              <a:rPr lang="en-US" sz="2000" b="0" u="sng" dirty="0" smtClean="0">
                <a:cs typeface="+mn-cs"/>
              </a:rPr>
              <a:t>FIR</a:t>
            </a:r>
            <a:r>
              <a:rPr lang="en-US" sz="2000" b="0" dirty="0" smtClean="0">
                <a:cs typeface="+mn-cs"/>
              </a:rPr>
              <a:t> decimation/interpolation filter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</a:t>
            </a:r>
            <a:r>
              <a:rPr lang="en-US" sz="2000" b="0" dirty="0" smtClean="0">
                <a:cs typeface="+mn-cs"/>
              </a:rPr>
              <a:t>i.e. all filter operations can be performed at the </a:t>
            </a:r>
            <a:r>
              <a:rPr lang="en-US" sz="2000" b="0" u="sng" dirty="0" smtClean="0">
                <a:cs typeface="+mn-cs"/>
              </a:rPr>
              <a:t>lowest rate</a:t>
            </a:r>
            <a:r>
              <a:rPr lang="en-US" sz="2000" b="0" dirty="0" smtClean="0">
                <a:cs typeface="+mn-cs"/>
              </a:rPr>
              <a:t>!</a:t>
            </a:r>
            <a:r>
              <a:rPr lang="en-US" sz="2000" u="sng" dirty="0" smtClean="0">
                <a:cs typeface="+mn-cs"/>
              </a:rPr>
              <a:t>        </a:t>
            </a:r>
          </a:p>
        </p:txBody>
      </p:sp>
      <p:grpSp>
        <p:nvGrpSpPr>
          <p:cNvPr id="56323" name="Group 1"/>
          <p:cNvGrpSpPr>
            <a:grpSpLocks/>
          </p:cNvGrpSpPr>
          <p:nvPr/>
        </p:nvGrpSpPr>
        <p:grpSpPr bwMode="auto">
          <a:xfrm>
            <a:off x="684213" y="2600325"/>
            <a:ext cx="3870325" cy="1281113"/>
            <a:chOff x="1058767" y="2564904"/>
            <a:chExt cx="3606320" cy="1280580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1058767" y="2564904"/>
              <a:ext cx="513286" cy="385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56414" name="Group 5"/>
            <p:cNvGrpSpPr>
              <a:grpSpLocks/>
            </p:cNvGrpSpPr>
            <p:nvPr/>
          </p:nvGrpSpPr>
          <p:grpSpPr bwMode="auto">
            <a:xfrm>
              <a:off x="2248060" y="3204804"/>
              <a:ext cx="209862" cy="199716"/>
              <a:chOff x="1488" y="3024"/>
              <a:chExt cx="192" cy="165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6438" name="Object 7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590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1564658" y="3029848"/>
              <a:ext cx="1208516" cy="476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6416" name="Group 9"/>
            <p:cNvGrpSpPr>
              <a:grpSpLocks/>
            </p:cNvGrpSpPr>
            <p:nvPr/>
          </p:nvGrpSpPr>
          <p:grpSpPr bwMode="auto">
            <a:xfrm>
              <a:off x="4087364" y="3321416"/>
              <a:ext cx="343739" cy="458410"/>
              <a:chOff x="2283" y="1490"/>
              <a:chExt cx="314" cy="378"/>
            </a:xfrm>
          </p:grpSpPr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>
                <a:off x="2372" y="1552"/>
                <a:ext cx="0" cy="25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2350" y="1520"/>
                <a:ext cx="219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2281" y="1490"/>
                <a:ext cx="316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V="1">
              <a:off x="2367870" y="3574134"/>
              <a:ext cx="39347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>
              <a:off x="2353077" y="3420211"/>
              <a:ext cx="0" cy="15074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V="1">
              <a:off x="2353077" y="3029848"/>
              <a:ext cx="0" cy="17455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2774653" y="3378953"/>
              <a:ext cx="628665" cy="4094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421" name="Object 17"/>
            <p:cNvGraphicFramePr>
              <a:graphicFrameLocks noChangeAspect="1"/>
            </p:cNvGraphicFramePr>
            <p:nvPr/>
          </p:nvGraphicFramePr>
          <p:xfrm>
            <a:off x="2825782" y="2913941"/>
            <a:ext cx="558425" cy="323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1" name="Equation" r:id="rId5" imgW="457200" imgH="241300" progId="Equation.3">
                    <p:embed/>
                  </p:oleObj>
                </mc:Choice>
                <mc:Fallback>
                  <p:oleObj name="Equation" r:id="rId5" imgW="457200" imgH="2413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82" y="2913941"/>
                          <a:ext cx="558425" cy="32303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422" name="Object 18"/>
            <p:cNvGraphicFramePr>
              <a:graphicFrameLocks noChangeAspect="1"/>
            </p:cNvGraphicFramePr>
            <p:nvPr/>
          </p:nvGraphicFramePr>
          <p:xfrm>
            <a:off x="2825782" y="3438030"/>
            <a:ext cx="541540" cy="30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2" name="Equation" r:id="rId7" imgW="444307" imgH="228501" progId="Equation.3">
                    <p:embed/>
                  </p:oleObj>
                </mc:Choice>
                <mc:Fallback>
                  <p:oleObj name="Equation" r:id="rId7" imgW="444307" imgH="228501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82" y="3438030"/>
                          <a:ext cx="541540" cy="3082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3403318" y="3555092"/>
              <a:ext cx="21152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" name="Rectangle 20"/>
            <p:cNvSpPr>
              <a:spLocks noChangeArrowheads="1"/>
            </p:cNvSpPr>
            <p:nvPr/>
          </p:nvSpPr>
          <p:spPr bwMode="auto">
            <a:xfrm>
              <a:off x="2774653" y="2855296"/>
              <a:ext cx="628665" cy="40781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>
              <a:off x="3403318" y="3029848"/>
              <a:ext cx="344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426" name="Object 22"/>
            <p:cNvGraphicFramePr>
              <a:graphicFrameLocks noChangeAspect="1"/>
            </p:cNvGraphicFramePr>
            <p:nvPr/>
          </p:nvGraphicFramePr>
          <p:xfrm>
            <a:off x="1932062" y="3204804"/>
            <a:ext cx="261724" cy="257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3" name="Equation" r:id="rId9" imgW="215713" imgH="190335" progId="Equation.3">
                    <p:embed/>
                  </p:oleObj>
                </mc:Choice>
                <mc:Fallback>
                  <p:oleObj name="Equation" r:id="rId9" imgW="215713" imgH="190335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062" y="3204804"/>
                          <a:ext cx="261724" cy="25735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3622242" y="3410690"/>
              <a:ext cx="261821" cy="291978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" name="Text Box 24"/>
            <p:cNvSpPr txBox="1">
              <a:spLocks noChangeArrowheads="1"/>
            </p:cNvSpPr>
            <p:nvPr/>
          </p:nvSpPr>
          <p:spPr bwMode="auto">
            <a:xfrm>
              <a:off x="3625200" y="3361497"/>
              <a:ext cx="275134" cy="385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>
              <a:off x="3749454" y="3039370"/>
              <a:ext cx="0" cy="35069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" name="Line 26"/>
            <p:cNvSpPr>
              <a:spLocks noChangeShapeType="1"/>
            </p:cNvSpPr>
            <p:nvPr/>
          </p:nvSpPr>
          <p:spPr bwMode="auto">
            <a:xfrm>
              <a:off x="3876666" y="3555092"/>
              <a:ext cx="2100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Line 27"/>
            <p:cNvSpPr>
              <a:spLocks noChangeShapeType="1"/>
            </p:cNvSpPr>
            <p:nvPr/>
          </p:nvSpPr>
          <p:spPr bwMode="auto">
            <a:xfrm>
              <a:off x="4455039" y="3555092"/>
              <a:ext cx="21004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1826478" y="2623618"/>
              <a:ext cx="2156692" cy="1221866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  <a:ln w="1905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3406277" y="2601402"/>
              <a:ext cx="621269" cy="369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CCFFCC"/>
                  </a:solidFill>
                  <a:cs typeface="+mn-cs"/>
                </a:rPr>
                <a:t>H(z)</a:t>
              </a:r>
              <a:endParaRPr lang="en-US" sz="1800" b="0" dirty="0">
                <a:solidFill>
                  <a:srgbClr val="CCFFCC"/>
                </a:solidFill>
                <a:cs typeface="+mn-cs"/>
              </a:endParaRPr>
            </a:p>
          </p:txBody>
        </p:sp>
      </p:grpSp>
      <p:grpSp>
        <p:nvGrpSpPr>
          <p:cNvPr id="56324" name="Group 2"/>
          <p:cNvGrpSpPr>
            <a:grpSpLocks/>
          </p:cNvGrpSpPr>
          <p:nvPr/>
        </p:nvGrpSpPr>
        <p:grpSpPr bwMode="auto">
          <a:xfrm>
            <a:off x="4427538" y="2636838"/>
            <a:ext cx="4500562" cy="1260475"/>
            <a:chOff x="647564" y="3869450"/>
            <a:chExt cx="4034408" cy="1260140"/>
          </a:xfrm>
        </p:grpSpPr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1226754" y="3869450"/>
              <a:ext cx="512306" cy="38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56384" name="Group 31"/>
            <p:cNvGrpSpPr>
              <a:grpSpLocks/>
            </p:cNvGrpSpPr>
            <p:nvPr/>
          </p:nvGrpSpPr>
          <p:grpSpPr bwMode="auto">
            <a:xfrm>
              <a:off x="2248060" y="4498270"/>
              <a:ext cx="209862" cy="199717"/>
              <a:chOff x="1488" y="3024"/>
              <a:chExt cx="192" cy="165"/>
            </a:xfrm>
          </p:grpSpPr>
          <p:sp>
            <p:nvSpPr>
              <p:cNvPr id="89" name="Rectangle 32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89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6412" name="Object 33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594" name="Equation" r:id="rId11" imgW="139579" imgH="164957" progId="Equation.3">
                      <p:embed/>
                    </p:oleObj>
                  </mc:Choice>
                  <mc:Fallback>
                    <p:oleObj name="Equation" r:id="rId11" imgW="139579" imgH="164957" progId="Equation.3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1" name="Line 34"/>
            <p:cNvSpPr>
              <a:spLocks noChangeShapeType="1"/>
            </p:cNvSpPr>
            <p:nvPr/>
          </p:nvSpPr>
          <p:spPr bwMode="auto">
            <a:xfrm flipV="1">
              <a:off x="1564022" y="4323354"/>
              <a:ext cx="124376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6386" name="Group 35"/>
            <p:cNvGrpSpPr>
              <a:grpSpLocks/>
            </p:cNvGrpSpPr>
            <p:nvPr/>
          </p:nvGrpSpPr>
          <p:grpSpPr bwMode="auto">
            <a:xfrm>
              <a:off x="2789599" y="4671180"/>
              <a:ext cx="343739" cy="458410"/>
              <a:chOff x="2283" y="1490"/>
              <a:chExt cx="314" cy="378"/>
            </a:xfrm>
          </p:grpSpPr>
          <p:sp>
            <p:nvSpPr>
              <p:cNvPr id="93" name="Line 36"/>
              <p:cNvSpPr>
                <a:spLocks noChangeShapeType="1"/>
              </p:cNvSpPr>
              <p:nvPr/>
            </p:nvSpPr>
            <p:spPr bwMode="auto">
              <a:xfrm>
                <a:off x="2372" y="1551"/>
                <a:ext cx="0" cy="25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" name="Text Box 37"/>
              <p:cNvSpPr txBox="1">
                <a:spLocks noChangeArrowheads="1"/>
              </p:cNvSpPr>
              <p:nvPr/>
            </p:nvSpPr>
            <p:spPr bwMode="auto">
              <a:xfrm>
                <a:off x="2352" y="1520"/>
                <a:ext cx="217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95" name="Rectangle 38"/>
              <p:cNvSpPr>
                <a:spLocks noChangeArrowheads="1"/>
              </p:cNvSpPr>
              <p:nvPr/>
            </p:nvSpPr>
            <p:spPr bwMode="auto">
              <a:xfrm>
                <a:off x="2283" y="1490"/>
                <a:ext cx="317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6" name="Line 39"/>
            <p:cNvSpPr>
              <a:spLocks noChangeShapeType="1"/>
            </p:cNvSpPr>
            <p:nvPr/>
          </p:nvSpPr>
          <p:spPr bwMode="auto">
            <a:xfrm flipV="1">
              <a:off x="2368057" y="4866135"/>
              <a:ext cx="39276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Line 40"/>
            <p:cNvSpPr>
              <a:spLocks noChangeShapeType="1"/>
            </p:cNvSpPr>
            <p:nvPr/>
          </p:nvSpPr>
          <p:spPr bwMode="auto">
            <a:xfrm>
              <a:off x="2352404" y="4713776"/>
              <a:ext cx="0" cy="1507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Line 41"/>
            <p:cNvSpPr>
              <a:spLocks noChangeShapeType="1"/>
            </p:cNvSpPr>
            <p:nvPr/>
          </p:nvSpPr>
          <p:spPr bwMode="auto">
            <a:xfrm flipV="1">
              <a:off x="2352404" y="4323354"/>
              <a:ext cx="0" cy="17457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390" name="Object 42"/>
            <p:cNvGraphicFramePr>
              <a:graphicFrameLocks noChangeAspect="1"/>
            </p:cNvGraphicFramePr>
            <p:nvPr/>
          </p:nvGraphicFramePr>
          <p:xfrm>
            <a:off x="1932062" y="4498270"/>
            <a:ext cx="261724" cy="257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5" name="Equation" r:id="rId12" imgW="215713" imgH="190335" progId="Equation.3">
                    <p:embed/>
                  </p:oleObj>
                </mc:Choice>
                <mc:Fallback>
                  <p:oleObj name="Equation" r:id="rId12" imgW="215713" imgH="190335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062" y="4498270"/>
                          <a:ext cx="261724" cy="25735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3368477" y="4680446"/>
              <a:ext cx="628998" cy="40946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392" name="Object 44"/>
            <p:cNvGraphicFramePr>
              <a:graphicFrameLocks noChangeAspect="1"/>
            </p:cNvGraphicFramePr>
            <p:nvPr/>
          </p:nvGraphicFramePr>
          <p:xfrm>
            <a:off x="3460191" y="4222152"/>
            <a:ext cx="478822" cy="30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6" name="Equation" r:id="rId13" imgW="393529" imgH="228501" progId="Equation.3">
                    <p:embed/>
                  </p:oleObj>
                </mc:Choice>
                <mc:Fallback>
                  <p:oleObj name="Equation" r:id="rId13" imgW="393529" imgH="228501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191" y="4222152"/>
                          <a:ext cx="478822" cy="3082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93" name="Object 45"/>
            <p:cNvGraphicFramePr>
              <a:graphicFrameLocks noChangeAspect="1"/>
            </p:cNvGraphicFramePr>
            <p:nvPr/>
          </p:nvGraphicFramePr>
          <p:xfrm>
            <a:off x="3466222" y="4748922"/>
            <a:ext cx="449875" cy="288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7" name="Equation" r:id="rId15" imgW="368140" imgH="215806" progId="Equation.3">
                    <p:embed/>
                  </p:oleObj>
                </mc:Choice>
                <mc:Fallback>
                  <p:oleObj name="Equation" r:id="rId15" imgW="368140" imgH="215806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6222" y="4748922"/>
                          <a:ext cx="449875" cy="28818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3997475" y="4856613"/>
              <a:ext cx="21203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3368477" y="4156711"/>
              <a:ext cx="628998" cy="40788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3997475" y="4331289"/>
              <a:ext cx="34580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6" name="Oval 49"/>
            <p:cNvSpPr>
              <a:spLocks noChangeArrowheads="1"/>
            </p:cNvSpPr>
            <p:nvPr/>
          </p:nvSpPr>
          <p:spPr bwMode="auto">
            <a:xfrm>
              <a:off x="4216628" y="4712188"/>
              <a:ext cx="263268" cy="292022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Text Box 50"/>
            <p:cNvSpPr txBox="1">
              <a:spLocks noChangeArrowheads="1"/>
            </p:cNvSpPr>
            <p:nvPr/>
          </p:nvSpPr>
          <p:spPr bwMode="auto">
            <a:xfrm>
              <a:off x="4219474" y="4662989"/>
              <a:ext cx="276076" cy="38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08" name="Line 51"/>
            <p:cNvSpPr>
              <a:spLocks noChangeShapeType="1"/>
            </p:cNvSpPr>
            <p:nvPr/>
          </p:nvSpPr>
          <p:spPr bwMode="auto">
            <a:xfrm>
              <a:off x="4344704" y="4340812"/>
              <a:ext cx="0" cy="35074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" name="Line 52"/>
            <p:cNvSpPr>
              <a:spLocks noChangeShapeType="1"/>
            </p:cNvSpPr>
            <p:nvPr/>
          </p:nvSpPr>
          <p:spPr bwMode="auto">
            <a:xfrm>
              <a:off x="4471357" y="4856613"/>
              <a:ext cx="21061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0" name="Line 53"/>
            <p:cNvSpPr>
              <a:spLocks noChangeShapeType="1"/>
            </p:cNvSpPr>
            <p:nvPr/>
          </p:nvSpPr>
          <p:spPr bwMode="auto">
            <a:xfrm>
              <a:off x="3136516" y="4348748"/>
              <a:ext cx="21061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" name="Text Box 54"/>
            <p:cNvSpPr txBox="1">
              <a:spLocks noChangeArrowheads="1"/>
            </p:cNvSpPr>
            <p:nvPr/>
          </p:nvSpPr>
          <p:spPr bwMode="auto">
            <a:xfrm>
              <a:off x="647564" y="4028158"/>
              <a:ext cx="405575" cy="59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4000" b="0">
                  <a:solidFill>
                    <a:srgbClr val="FFFF66"/>
                  </a:solidFill>
                  <a:cs typeface="+mn-cs"/>
                </a:rPr>
                <a:t>=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56403" name="Group 55"/>
            <p:cNvGrpSpPr>
              <a:grpSpLocks/>
            </p:cNvGrpSpPr>
            <p:nvPr/>
          </p:nvGrpSpPr>
          <p:grpSpPr bwMode="auto">
            <a:xfrm>
              <a:off x="2789599" y="4092136"/>
              <a:ext cx="343739" cy="458410"/>
              <a:chOff x="2283" y="1490"/>
              <a:chExt cx="314" cy="378"/>
            </a:xfrm>
          </p:grpSpPr>
          <p:sp>
            <p:nvSpPr>
              <p:cNvPr id="113" name="Line 56"/>
              <p:cNvSpPr>
                <a:spLocks noChangeShapeType="1"/>
              </p:cNvSpPr>
              <p:nvPr/>
            </p:nvSpPr>
            <p:spPr bwMode="auto">
              <a:xfrm>
                <a:off x="2372" y="1551"/>
                <a:ext cx="0" cy="25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" name="Text Box 57"/>
              <p:cNvSpPr txBox="1">
                <a:spLocks noChangeArrowheads="1"/>
              </p:cNvSpPr>
              <p:nvPr/>
            </p:nvSpPr>
            <p:spPr bwMode="auto">
              <a:xfrm>
                <a:off x="2352" y="1520"/>
                <a:ext cx="217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115" name="Rectangle 58"/>
              <p:cNvSpPr>
                <a:spLocks noChangeArrowheads="1"/>
              </p:cNvSpPr>
              <p:nvPr/>
            </p:nvSpPr>
            <p:spPr bwMode="auto">
              <a:xfrm>
                <a:off x="2283" y="1490"/>
                <a:ext cx="317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6" name="Line 59"/>
            <p:cNvSpPr>
              <a:spLocks noChangeShapeType="1"/>
            </p:cNvSpPr>
            <p:nvPr/>
          </p:nvSpPr>
          <p:spPr bwMode="auto">
            <a:xfrm>
              <a:off x="3136516" y="4864547"/>
              <a:ext cx="21061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6325" name="Group 63"/>
          <p:cNvGrpSpPr>
            <a:grpSpLocks/>
          </p:cNvGrpSpPr>
          <p:nvPr/>
        </p:nvGrpSpPr>
        <p:grpSpPr bwMode="auto">
          <a:xfrm>
            <a:off x="179388" y="4113213"/>
            <a:ext cx="3852862" cy="1524000"/>
            <a:chOff x="1295400" y="2439022"/>
            <a:chExt cx="4578350" cy="1599578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1295400" y="2439022"/>
              <a:ext cx="675340" cy="456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56358" name="Group 7"/>
            <p:cNvGrpSpPr>
              <a:grpSpLocks/>
            </p:cNvGrpSpPr>
            <p:nvPr/>
          </p:nvGrpSpPr>
          <p:grpSpPr bwMode="auto">
            <a:xfrm>
              <a:off x="4572000" y="3124200"/>
              <a:ext cx="276225" cy="236538"/>
              <a:chOff x="1488" y="3024"/>
              <a:chExt cx="192" cy="165"/>
            </a:xfrm>
          </p:grpSpPr>
          <p:sp>
            <p:nvSpPr>
              <p:cNvPr id="130" name="Rectangle 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89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6382" name="Object 9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598" name="Equation" r:id="rId17" imgW="139579" imgH="164957" progId="Equation.3">
                      <p:embed/>
                    </p:oleObj>
                  </mc:Choice>
                  <mc:Fallback>
                    <p:oleObj name="Equation" r:id="rId17" imgW="139579" imgH="164957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 flipV="1">
              <a:off x="2576281" y="2947221"/>
              <a:ext cx="830026" cy="166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6360" name="Group 11"/>
            <p:cNvGrpSpPr>
              <a:grpSpLocks/>
            </p:cNvGrpSpPr>
            <p:nvPr/>
          </p:nvGrpSpPr>
          <p:grpSpPr bwMode="auto">
            <a:xfrm>
              <a:off x="2133600" y="2667000"/>
              <a:ext cx="452438" cy="542925"/>
              <a:chOff x="1152" y="1680"/>
              <a:chExt cx="285" cy="342"/>
            </a:xfrm>
          </p:grpSpPr>
          <p:sp>
            <p:nvSpPr>
              <p:cNvPr id="127" name="Line 12"/>
              <p:cNvSpPr>
                <a:spLocks noChangeShapeType="1"/>
              </p:cNvSpPr>
              <p:nvPr/>
            </p:nvSpPr>
            <p:spPr bwMode="auto">
              <a:xfrm>
                <a:off x="1199" y="1728"/>
                <a:ext cx="0" cy="22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8" name="Text Box 13"/>
              <p:cNvSpPr txBox="1">
                <a:spLocks noChangeArrowheads="1"/>
              </p:cNvSpPr>
              <p:nvPr/>
            </p:nvSpPr>
            <p:spPr bwMode="auto">
              <a:xfrm>
                <a:off x="1215" y="1707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129" name="Rectangle 14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285" cy="34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 flipV="1">
              <a:off x="2983749" y="3677028"/>
              <a:ext cx="46028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3428945" y="3428761"/>
              <a:ext cx="828141" cy="4848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363" name="Object 17"/>
            <p:cNvGraphicFramePr>
              <a:graphicFrameLocks noChangeAspect="1"/>
            </p:cNvGraphicFramePr>
            <p:nvPr/>
          </p:nvGraphicFramePr>
          <p:xfrm>
            <a:off x="3494088" y="3482975"/>
            <a:ext cx="735012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99" name="Equation" r:id="rId18" imgW="457200" imgH="241300" progId="Equation.3">
                    <p:embed/>
                  </p:oleObj>
                </mc:Choice>
                <mc:Fallback>
                  <p:oleObj name="Equation" r:id="rId18" imgW="457200" imgH="2413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088" y="3482975"/>
                          <a:ext cx="735012" cy="3825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64" name="Object 18"/>
            <p:cNvGraphicFramePr>
              <a:graphicFrameLocks noChangeAspect="1"/>
            </p:cNvGraphicFramePr>
            <p:nvPr/>
          </p:nvGraphicFramePr>
          <p:xfrm>
            <a:off x="3471863" y="2797175"/>
            <a:ext cx="7127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00" name="Equation" r:id="rId19" imgW="444307" imgH="228501" progId="Equation.3">
                    <p:embed/>
                  </p:oleObj>
                </mc:Choice>
                <mc:Fallback>
                  <p:oleObj name="Equation" r:id="rId19" imgW="444307" imgH="228501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863" y="2797175"/>
                          <a:ext cx="712787" cy="3651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Line 19"/>
            <p:cNvSpPr>
              <a:spLocks noChangeShapeType="1"/>
            </p:cNvSpPr>
            <p:nvPr/>
          </p:nvSpPr>
          <p:spPr bwMode="auto">
            <a:xfrm>
              <a:off x="4270290" y="3673696"/>
              <a:ext cx="27730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3408195" y="2733944"/>
              <a:ext cx="828139" cy="4832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2" name="Line 21"/>
            <p:cNvSpPr>
              <a:spLocks noChangeShapeType="1"/>
            </p:cNvSpPr>
            <p:nvPr/>
          </p:nvSpPr>
          <p:spPr bwMode="auto">
            <a:xfrm>
              <a:off x="4236334" y="2942223"/>
              <a:ext cx="49990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368" name="Object 22"/>
            <p:cNvGraphicFramePr>
              <a:graphicFrameLocks noChangeAspect="1"/>
            </p:cNvGraphicFramePr>
            <p:nvPr/>
          </p:nvGraphicFramePr>
          <p:xfrm>
            <a:off x="4953000" y="3124200"/>
            <a:ext cx="3444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01" name="Equation" r:id="rId20" imgW="215713" imgH="190335" progId="Equation.3">
                    <p:embed/>
                  </p:oleObj>
                </mc:Choice>
                <mc:Fallback>
                  <p:oleObj name="Equation" r:id="rId20" imgW="215713" imgH="190335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124200"/>
                          <a:ext cx="344488" cy="3048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" name="Oval 23"/>
            <p:cNvSpPr>
              <a:spLocks noChangeArrowheads="1"/>
            </p:cNvSpPr>
            <p:nvPr/>
          </p:nvSpPr>
          <p:spPr bwMode="auto">
            <a:xfrm>
              <a:off x="4536276" y="3505407"/>
              <a:ext cx="345215" cy="344908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" name="Text Box 24"/>
            <p:cNvSpPr txBox="1">
              <a:spLocks noChangeArrowheads="1"/>
            </p:cNvSpPr>
            <p:nvPr/>
          </p:nvSpPr>
          <p:spPr bwMode="auto">
            <a:xfrm>
              <a:off x="4540049" y="3453754"/>
              <a:ext cx="362193" cy="45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20" name="Line 25"/>
            <p:cNvSpPr>
              <a:spLocks noChangeShapeType="1"/>
            </p:cNvSpPr>
            <p:nvPr/>
          </p:nvSpPr>
          <p:spPr bwMode="auto">
            <a:xfrm>
              <a:off x="4906015" y="3673696"/>
              <a:ext cx="967735" cy="666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1" name="Line 26"/>
            <p:cNvSpPr>
              <a:spLocks noChangeShapeType="1"/>
            </p:cNvSpPr>
            <p:nvPr/>
          </p:nvSpPr>
          <p:spPr bwMode="auto">
            <a:xfrm>
              <a:off x="1851894" y="2937223"/>
              <a:ext cx="27541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2" name="Rectangle 27"/>
            <p:cNvSpPr>
              <a:spLocks noChangeArrowheads="1"/>
            </p:cNvSpPr>
            <p:nvPr/>
          </p:nvSpPr>
          <p:spPr bwMode="auto">
            <a:xfrm>
              <a:off x="2819630" y="2590648"/>
              <a:ext cx="2837181" cy="1447952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  <a:ln w="19050" cmpd="sng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3" name="Text Box 28"/>
            <p:cNvSpPr txBox="1">
              <a:spLocks noChangeArrowheads="1"/>
            </p:cNvSpPr>
            <p:nvPr/>
          </p:nvSpPr>
          <p:spPr bwMode="auto">
            <a:xfrm>
              <a:off x="4919220" y="2590648"/>
              <a:ext cx="739478" cy="388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CCFFCC"/>
                  </a:solidFill>
                  <a:cs typeface="+mn-cs"/>
                </a:rPr>
                <a:t>H(z)</a:t>
              </a:r>
              <a:endParaRPr lang="en-US" sz="1800" b="0" dirty="0">
                <a:solidFill>
                  <a:srgbClr val="CCFFCC"/>
                </a:solidFill>
                <a:cs typeface="+mn-cs"/>
              </a:endParaRPr>
            </a:p>
          </p:txBody>
        </p:sp>
        <p:sp>
          <p:nvSpPr>
            <p:cNvPr id="124" name="Line 29"/>
            <p:cNvSpPr>
              <a:spLocks noChangeShapeType="1"/>
            </p:cNvSpPr>
            <p:nvPr/>
          </p:nvSpPr>
          <p:spPr bwMode="auto">
            <a:xfrm flipV="1">
              <a:off x="2972430" y="2972215"/>
              <a:ext cx="0" cy="68481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" name="Line 30"/>
            <p:cNvSpPr>
              <a:spLocks noChangeShapeType="1"/>
            </p:cNvSpPr>
            <p:nvPr/>
          </p:nvSpPr>
          <p:spPr bwMode="auto">
            <a:xfrm>
              <a:off x="4724918" y="3352114"/>
              <a:ext cx="0" cy="15329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Line 31"/>
            <p:cNvSpPr>
              <a:spLocks noChangeShapeType="1"/>
            </p:cNvSpPr>
            <p:nvPr/>
          </p:nvSpPr>
          <p:spPr bwMode="auto">
            <a:xfrm>
              <a:off x="4724918" y="2972215"/>
              <a:ext cx="0" cy="15162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6326" name="Group 131"/>
          <p:cNvGrpSpPr>
            <a:grpSpLocks/>
          </p:cNvGrpSpPr>
          <p:nvPr/>
        </p:nvGrpSpPr>
        <p:grpSpPr bwMode="auto">
          <a:xfrm>
            <a:off x="4427538" y="4257675"/>
            <a:ext cx="4465637" cy="1476375"/>
            <a:chOff x="609600" y="4040065"/>
            <a:chExt cx="4710529" cy="1532060"/>
          </a:xfrm>
        </p:grpSpPr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609600" y="4122434"/>
              <a:ext cx="534183" cy="70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4000" b="0">
                  <a:solidFill>
                    <a:srgbClr val="FFFF66"/>
                  </a:solidFill>
                  <a:cs typeface="+mn-cs"/>
                </a:rPr>
                <a:t>=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34" name="Text Box 32"/>
            <p:cNvSpPr txBox="1">
              <a:spLocks noChangeArrowheads="1"/>
            </p:cNvSpPr>
            <p:nvPr/>
          </p:nvSpPr>
          <p:spPr bwMode="auto">
            <a:xfrm>
              <a:off x="1296168" y="4040065"/>
              <a:ext cx="673172" cy="45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56329" name="Group 33"/>
            <p:cNvGrpSpPr>
              <a:grpSpLocks/>
            </p:cNvGrpSpPr>
            <p:nvPr/>
          </p:nvGrpSpPr>
          <p:grpSpPr bwMode="auto">
            <a:xfrm>
              <a:off x="4572000" y="4724400"/>
              <a:ext cx="276225" cy="236538"/>
              <a:chOff x="1488" y="3024"/>
              <a:chExt cx="192" cy="165"/>
            </a:xfrm>
          </p:grpSpPr>
          <p:sp>
            <p:nvSpPr>
              <p:cNvPr id="161" name="Rectangle 34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56356" name="Object 35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602" name="Equation" r:id="rId21" imgW="139579" imgH="164957" progId="Equation.3">
                      <p:embed/>
                    </p:oleObj>
                  </mc:Choice>
                  <mc:Fallback>
                    <p:oleObj name="Equation" r:id="rId21" imgW="139579" imgH="164957" progId="Equation.3">
                      <p:embed/>
                      <p:pic>
                        <p:nvPicPr>
                          <p:cNvPr id="0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6330" name="Group 36"/>
            <p:cNvGrpSpPr>
              <a:grpSpLocks/>
            </p:cNvGrpSpPr>
            <p:nvPr/>
          </p:nvGrpSpPr>
          <p:grpSpPr bwMode="auto">
            <a:xfrm>
              <a:off x="3810000" y="4267200"/>
              <a:ext cx="452438" cy="542925"/>
              <a:chOff x="1152" y="1680"/>
              <a:chExt cx="285" cy="342"/>
            </a:xfrm>
          </p:grpSpPr>
          <p:sp>
            <p:nvSpPr>
              <p:cNvPr id="158" name="Line 37"/>
              <p:cNvSpPr>
                <a:spLocks noChangeShapeType="1"/>
              </p:cNvSpPr>
              <p:nvPr/>
            </p:nvSpPr>
            <p:spPr bwMode="auto">
              <a:xfrm>
                <a:off x="1199" y="1728"/>
                <a:ext cx="0" cy="22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9" name="Text Box 38"/>
              <p:cNvSpPr txBox="1">
                <a:spLocks noChangeArrowheads="1"/>
              </p:cNvSpPr>
              <p:nvPr/>
            </p:nvSpPr>
            <p:spPr bwMode="auto">
              <a:xfrm>
                <a:off x="1215" y="1707"/>
                <a:ext cx="197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160" name="Rectangle 3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285" cy="33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7" name="Line 40"/>
            <p:cNvSpPr>
              <a:spLocks noChangeShapeType="1"/>
            </p:cNvSpPr>
            <p:nvPr/>
          </p:nvSpPr>
          <p:spPr bwMode="auto">
            <a:xfrm>
              <a:off x="4270182" y="5273950"/>
              <a:ext cx="27797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" name="Line 41"/>
            <p:cNvSpPr>
              <a:spLocks noChangeShapeType="1"/>
            </p:cNvSpPr>
            <p:nvPr/>
          </p:nvSpPr>
          <p:spPr bwMode="auto">
            <a:xfrm>
              <a:off x="4236691" y="4542515"/>
              <a:ext cx="49901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333" name="Object 42"/>
            <p:cNvGraphicFramePr>
              <a:graphicFrameLocks noChangeAspect="1"/>
            </p:cNvGraphicFramePr>
            <p:nvPr/>
          </p:nvGraphicFramePr>
          <p:xfrm>
            <a:off x="4953000" y="4724400"/>
            <a:ext cx="34448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03" name="Equation" r:id="rId22" imgW="215713" imgH="190335" progId="Equation.3">
                    <p:embed/>
                  </p:oleObj>
                </mc:Choice>
                <mc:Fallback>
                  <p:oleObj name="Equation" r:id="rId22" imgW="215713" imgH="190335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4724400"/>
                          <a:ext cx="344488" cy="3048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" name="Oval 43"/>
            <p:cNvSpPr>
              <a:spLocks noChangeArrowheads="1"/>
            </p:cNvSpPr>
            <p:nvPr/>
          </p:nvSpPr>
          <p:spPr bwMode="auto">
            <a:xfrm>
              <a:off x="4534762" y="5105918"/>
              <a:ext cx="346633" cy="344301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" name="Text Box 44"/>
            <p:cNvSpPr txBox="1">
              <a:spLocks noChangeArrowheads="1"/>
            </p:cNvSpPr>
            <p:nvPr/>
          </p:nvSpPr>
          <p:spPr bwMode="auto">
            <a:xfrm>
              <a:off x="4539785" y="5054849"/>
              <a:ext cx="361704" cy="456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 flipV="1">
              <a:off x="4904839" y="5273950"/>
              <a:ext cx="4152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" name="Line 46"/>
            <p:cNvSpPr>
              <a:spLocks noChangeShapeType="1"/>
            </p:cNvSpPr>
            <p:nvPr/>
          </p:nvSpPr>
          <p:spPr bwMode="auto">
            <a:xfrm>
              <a:off x="3546773" y="4539221"/>
              <a:ext cx="27630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" name="Line 47"/>
            <p:cNvSpPr>
              <a:spLocks noChangeShapeType="1"/>
            </p:cNvSpPr>
            <p:nvPr/>
          </p:nvSpPr>
          <p:spPr bwMode="auto">
            <a:xfrm flipV="1">
              <a:off x="1858820" y="4545810"/>
              <a:ext cx="830580" cy="164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5" name="Line 48"/>
            <p:cNvSpPr>
              <a:spLocks noChangeShapeType="1"/>
            </p:cNvSpPr>
            <p:nvPr/>
          </p:nvSpPr>
          <p:spPr bwMode="auto">
            <a:xfrm flipV="1">
              <a:off x="2265737" y="5275597"/>
              <a:ext cx="46050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" name="Rectangle 49"/>
            <p:cNvSpPr>
              <a:spLocks noChangeArrowheads="1"/>
            </p:cNvSpPr>
            <p:nvPr/>
          </p:nvSpPr>
          <p:spPr bwMode="auto">
            <a:xfrm>
              <a:off x="2711169" y="5026844"/>
              <a:ext cx="828906" cy="48432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56341" name="Object 50"/>
            <p:cNvGraphicFramePr>
              <a:graphicFrameLocks noChangeAspect="1"/>
            </p:cNvGraphicFramePr>
            <p:nvPr/>
          </p:nvGraphicFramePr>
          <p:xfrm>
            <a:off x="2828925" y="5091113"/>
            <a:ext cx="630238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04" name="Equation" r:id="rId23" imgW="393529" imgH="228501" progId="Equation.3">
                    <p:embed/>
                  </p:oleObj>
                </mc:Choice>
                <mc:Fallback>
                  <p:oleObj name="Equation" r:id="rId23" imgW="393529" imgH="228501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925" y="5091113"/>
                          <a:ext cx="630238" cy="36353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42" name="Object 51"/>
            <p:cNvGraphicFramePr>
              <a:graphicFrameLocks noChangeAspect="1"/>
            </p:cNvGraphicFramePr>
            <p:nvPr/>
          </p:nvGraphicFramePr>
          <p:xfrm>
            <a:off x="2814638" y="4406900"/>
            <a:ext cx="5921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05" name="Equation" r:id="rId25" imgW="368140" imgH="215806" progId="Equation.3">
                    <p:embed/>
                  </p:oleObj>
                </mc:Choice>
                <mc:Fallback>
                  <p:oleObj name="Equation" r:id="rId25" imgW="368140" imgH="215806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638" y="4406900"/>
                          <a:ext cx="592137" cy="3429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" name="Rectangle 52"/>
            <p:cNvSpPr>
              <a:spLocks noChangeArrowheads="1"/>
            </p:cNvSpPr>
            <p:nvPr/>
          </p:nvSpPr>
          <p:spPr bwMode="auto">
            <a:xfrm>
              <a:off x="2691074" y="4331651"/>
              <a:ext cx="828906" cy="48432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" name="Line 53"/>
            <p:cNvSpPr>
              <a:spLocks noChangeShapeType="1"/>
            </p:cNvSpPr>
            <p:nvPr/>
          </p:nvSpPr>
          <p:spPr bwMode="auto">
            <a:xfrm flipV="1">
              <a:off x="2254015" y="4570520"/>
              <a:ext cx="0" cy="68530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1" name="Line 54"/>
            <p:cNvSpPr>
              <a:spLocks noChangeShapeType="1"/>
            </p:cNvSpPr>
            <p:nvPr/>
          </p:nvSpPr>
          <p:spPr bwMode="auto">
            <a:xfrm>
              <a:off x="4723987" y="4952711"/>
              <a:ext cx="0" cy="15320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" name="Line 55"/>
            <p:cNvSpPr>
              <a:spLocks noChangeShapeType="1"/>
            </p:cNvSpPr>
            <p:nvPr/>
          </p:nvSpPr>
          <p:spPr bwMode="auto">
            <a:xfrm>
              <a:off x="4723987" y="4572168"/>
              <a:ext cx="0" cy="15155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6347" name="Group 56"/>
            <p:cNvGrpSpPr>
              <a:grpSpLocks/>
            </p:cNvGrpSpPr>
            <p:nvPr/>
          </p:nvGrpSpPr>
          <p:grpSpPr bwMode="auto">
            <a:xfrm>
              <a:off x="3810000" y="5029200"/>
              <a:ext cx="452438" cy="542925"/>
              <a:chOff x="1152" y="1680"/>
              <a:chExt cx="285" cy="342"/>
            </a:xfrm>
          </p:grpSpPr>
          <p:sp>
            <p:nvSpPr>
              <p:cNvPr id="155" name="Line 57"/>
              <p:cNvSpPr>
                <a:spLocks noChangeShapeType="1"/>
              </p:cNvSpPr>
              <p:nvPr/>
            </p:nvSpPr>
            <p:spPr bwMode="auto">
              <a:xfrm>
                <a:off x="1199" y="1724"/>
                <a:ext cx="0" cy="22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6" name="Text Box 58"/>
              <p:cNvSpPr txBox="1">
                <a:spLocks noChangeArrowheads="1"/>
              </p:cNvSpPr>
              <p:nvPr/>
            </p:nvSpPr>
            <p:spPr bwMode="auto">
              <a:xfrm>
                <a:off x="1215" y="1707"/>
                <a:ext cx="19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157" name="Rectangle 5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285" cy="34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54" name="Line 60"/>
            <p:cNvSpPr>
              <a:spLocks noChangeShapeType="1"/>
            </p:cNvSpPr>
            <p:nvPr/>
          </p:nvSpPr>
          <p:spPr bwMode="auto">
            <a:xfrm>
              <a:off x="3548447" y="5257477"/>
              <a:ext cx="27630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74"/>
          <p:cNvGraphicFramePr>
            <a:graphicFrameLocks noChangeAspect="1"/>
          </p:cNvGraphicFramePr>
          <p:nvPr/>
        </p:nvGraphicFramePr>
        <p:xfrm>
          <a:off x="6048375" y="5373688"/>
          <a:ext cx="2800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Equation" r:id="rId4" imgW="1600200" imgH="431800" progId="Equation.3">
                  <p:embed/>
                </p:oleObj>
              </mc:Choice>
              <mc:Fallback>
                <p:oleObj name="Equation" r:id="rId4" imgW="1600200" imgH="43180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373688"/>
                        <a:ext cx="2800350" cy="7588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35050"/>
            <a:ext cx="8558213" cy="1349375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>
                <a:latin typeface="Arial" charset="0"/>
                <a:ea typeface="ＭＳ Ｐゴシック" charset="0"/>
              </a:rPr>
              <a:t>Sampling</a:t>
            </a:r>
          </a:p>
          <a:p>
            <a:pPr marL="514350" indent="-514350">
              <a:buFontTx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1267" name="Object 75"/>
          <p:cNvGraphicFramePr>
            <a:graphicFrameLocks noChangeAspect="1"/>
          </p:cNvGraphicFramePr>
          <p:nvPr/>
        </p:nvGraphicFramePr>
        <p:xfrm>
          <a:off x="5940425" y="1376363"/>
          <a:ext cx="2700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6" imgW="863225" imgH="228501" progId="Equation.3">
                  <p:embed/>
                </p:oleObj>
              </mc:Choice>
              <mc:Fallback>
                <p:oleObj name="Equation" r:id="rId6" imgW="863225" imgH="228501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376363"/>
                        <a:ext cx="2700338" cy="6619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70" name="Text Box 118"/>
          <p:cNvSpPr txBox="1">
            <a:spLocks noChangeArrowheads="1"/>
          </p:cNvSpPr>
          <p:nvPr/>
        </p:nvSpPr>
        <p:spPr bwMode="auto">
          <a:xfrm>
            <a:off x="719138" y="4905375"/>
            <a:ext cx="5221287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95000"/>
              </a:lnSpc>
              <a:buSzPct val="100000"/>
              <a:defRPr/>
            </a:pPr>
            <a:r>
              <a:rPr lang="en-US" sz="1800" b="0" dirty="0">
                <a:cs typeface="+mn-cs"/>
              </a:rPr>
              <a:t>It will turn out (p.24-25) that a </a:t>
            </a:r>
            <a:r>
              <a:rPr lang="en-US" sz="1800" u="sng" dirty="0">
                <a:cs typeface="+mn-cs"/>
              </a:rPr>
              <a:t>s</a:t>
            </a:r>
            <a:r>
              <a:rPr lang="en-US" sz="1800" dirty="0">
                <a:cs typeface="+mn-cs"/>
              </a:rPr>
              <a:t>p</a:t>
            </a:r>
            <a:r>
              <a:rPr lang="en-US" sz="1800" u="sng" dirty="0">
                <a:cs typeface="+mn-cs"/>
              </a:rPr>
              <a:t>ectrum</a:t>
            </a:r>
            <a:r>
              <a:rPr lang="en-US" sz="1800" b="0" dirty="0">
                <a:cs typeface="+mn-cs"/>
              </a:rPr>
              <a:t> can be computed from x[k] (=discrete-time), which (remarkably) will be equal to the </a:t>
            </a:r>
            <a:r>
              <a:rPr lang="en-US" sz="1800" u="sng" dirty="0">
                <a:cs typeface="+mn-cs"/>
              </a:rPr>
              <a:t>s</a:t>
            </a:r>
            <a:r>
              <a:rPr lang="en-US" sz="1800" dirty="0">
                <a:cs typeface="+mn-cs"/>
              </a:rPr>
              <a:t>p</a:t>
            </a:r>
            <a:r>
              <a:rPr lang="en-US" sz="1800" u="sng" dirty="0">
                <a:cs typeface="+mn-cs"/>
              </a:rPr>
              <a:t>ectrum</a:t>
            </a:r>
            <a:r>
              <a:rPr lang="en-US" sz="1800" b="0" dirty="0">
                <a:cs typeface="+mn-cs"/>
              </a:rPr>
              <a:t> (=Fourier transform) of the (continuous-time) sequence of impulses…... </a:t>
            </a:r>
            <a:endParaRPr lang="en-US" sz="1800" dirty="0">
              <a:cs typeface="+mn-cs"/>
            </a:endParaRPr>
          </a:p>
        </p:txBody>
      </p:sp>
      <p:sp>
        <p:nvSpPr>
          <p:cNvPr id="228474" name="Oval 122"/>
          <p:cNvSpPr>
            <a:spLocks noChangeArrowheads="1"/>
          </p:cNvSpPr>
          <p:nvPr/>
        </p:nvSpPr>
        <p:spPr bwMode="auto">
          <a:xfrm>
            <a:off x="5976938" y="5229225"/>
            <a:ext cx="936625" cy="1223963"/>
          </a:xfrm>
          <a:prstGeom prst="ellipse">
            <a:avLst/>
          </a:prstGeom>
          <a:solidFill>
            <a:srgbClr val="49BB77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476" name="AutoShape 124"/>
          <p:cNvSpPr>
            <a:spLocks noChangeArrowheads="1"/>
          </p:cNvSpPr>
          <p:nvPr/>
        </p:nvSpPr>
        <p:spPr bwMode="auto">
          <a:xfrm rot="5400000">
            <a:off x="4739481" y="3369470"/>
            <a:ext cx="3349625" cy="658812"/>
          </a:xfrm>
          <a:prstGeom prst="rightArrow">
            <a:avLst>
              <a:gd name="adj1" fmla="val 50000"/>
              <a:gd name="adj2" fmla="val 127109"/>
            </a:avLst>
          </a:prstGeom>
          <a:solidFill>
            <a:srgbClr val="49BB77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477" name="Oval 125"/>
          <p:cNvSpPr>
            <a:spLocks noChangeArrowheads="1"/>
          </p:cNvSpPr>
          <p:nvPr/>
        </p:nvSpPr>
        <p:spPr bwMode="auto">
          <a:xfrm>
            <a:off x="5903913" y="1052513"/>
            <a:ext cx="936625" cy="1223962"/>
          </a:xfrm>
          <a:prstGeom prst="ellipse">
            <a:avLst/>
          </a:prstGeom>
          <a:solidFill>
            <a:srgbClr val="49BB77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272" name="Group 1"/>
          <p:cNvGrpSpPr>
            <a:grpSpLocks/>
          </p:cNvGrpSpPr>
          <p:nvPr/>
        </p:nvGrpSpPr>
        <p:grpSpPr bwMode="auto">
          <a:xfrm>
            <a:off x="215900" y="1844675"/>
            <a:ext cx="8388350" cy="2989263"/>
            <a:chOff x="152400" y="1736725"/>
            <a:chExt cx="8472488" cy="3205163"/>
          </a:xfrm>
        </p:grpSpPr>
        <p:sp>
          <p:nvSpPr>
            <p:cNvPr id="11275" name="Text Box 30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1174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amplitude</a:t>
              </a:r>
            </a:p>
          </p:txBody>
        </p:sp>
        <p:grpSp>
          <p:nvGrpSpPr>
            <p:cNvPr id="11276" name="Group 111"/>
            <p:cNvGrpSpPr>
              <a:grpSpLocks/>
            </p:cNvGrpSpPr>
            <p:nvPr/>
          </p:nvGrpSpPr>
          <p:grpSpPr bwMode="auto">
            <a:xfrm>
              <a:off x="4716463" y="1828800"/>
              <a:ext cx="3908425" cy="2965450"/>
              <a:chOff x="3032" y="1152"/>
              <a:chExt cx="2401" cy="2027"/>
            </a:xfrm>
          </p:grpSpPr>
          <p:grpSp>
            <p:nvGrpSpPr>
              <p:cNvPr id="11347" name="Group 62"/>
              <p:cNvGrpSpPr>
                <a:grpSpLocks/>
              </p:cNvGrpSpPr>
              <p:nvPr/>
            </p:nvGrpSpPr>
            <p:grpSpPr bwMode="auto">
              <a:xfrm>
                <a:off x="3405" y="1392"/>
                <a:ext cx="1776" cy="1488"/>
                <a:chOff x="477" y="1344"/>
                <a:chExt cx="1776" cy="1488"/>
              </a:xfrm>
            </p:grpSpPr>
            <p:sp>
              <p:nvSpPr>
                <p:cNvPr id="1135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80" y="1344"/>
                  <a:ext cx="0" cy="1488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51" name="Line 64"/>
                <p:cNvSpPr>
                  <a:spLocks noChangeShapeType="1"/>
                </p:cNvSpPr>
                <p:nvPr/>
              </p:nvSpPr>
              <p:spPr bwMode="auto">
                <a:xfrm>
                  <a:off x="477" y="2827"/>
                  <a:ext cx="1776" cy="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348" name="Text Box 65"/>
              <p:cNvSpPr txBox="1">
                <a:spLocks noChangeArrowheads="1"/>
              </p:cNvSpPr>
              <p:nvPr/>
            </p:nvSpPr>
            <p:spPr bwMode="auto">
              <a:xfrm>
                <a:off x="3032" y="1152"/>
                <a:ext cx="722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>
                    <a:solidFill>
                      <a:srgbClr val="FFFF66"/>
                    </a:solidFill>
                  </a:rPr>
                  <a:t>amplitude</a:t>
                </a:r>
              </a:p>
            </p:txBody>
          </p:sp>
          <p:sp>
            <p:nvSpPr>
              <p:cNvPr id="11349" name="Text Box 66"/>
              <p:cNvSpPr txBox="1">
                <a:spLocks noChangeArrowheads="1"/>
              </p:cNvSpPr>
              <p:nvPr/>
            </p:nvSpPr>
            <p:spPr bwMode="auto">
              <a:xfrm>
                <a:off x="4329" y="2928"/>
                <a:ext cx="1104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b="0">
                    <a:solidFill>
                      <a:srgbClr val="FFFF66"/>
                    </a:solidFill>
                  </a:rPr>
                  <a:t>discrete-time [k]</a:t>
                </a:r>
              </a:p>
            </p:txBody>
          </p:sp>
        </p:grpSp>
        <p:grpSp>
          <p:nvGrpSpPr>
            <p:cNvPr id="11277" name="Group 7"/>
            <p:cNvGrpSpPr>
              <a:grpSpLocks/>
            </p:cNvGrpSpPr>
            <p:nvPr/>
          </p:nvGrpSpPr>
          <p:grpSpPr bwMode="auto">
            <a:xfrm>
              <a:off x="757238" y="2133600"/>
              <a:ext cx="2819400" cy="2168525"/>
              <a:chOff x="477" y="1344"/>
              <a:chExt cx="1776" cy="1488"/>
            </a:xfrm>
          </p:grpSpPr>
          <p:sp>
            <p:nvSpPr>
              <p:cNvPr id="11345" name="Line 4"/>
              <p:cNvSpPr>
                <a:spLocks noChangeShapeType="1"/>
              </p:cNvSpPr>
              <p:nvPr/>
            </p:nvSpPr>
            <p:spPr bwMode="auto">
              <a:xfrm flipV="1">
                <a:off x="480" y="1344"/>
                <a:ext cx="0" cy="1488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6" name="Line 6"/>
              <p:cNvSpPr>
                <a:spLocks noChangeShapeType="1"/>
              </p:cNvSpPr>
              <p:nvPr/>
            </p:nvSpPr>
            <p:spPr bwMode="auto">
              <a:xfrm>
                <a:off x="477" y="2827"/>
                <a:ext cx="1776" cy="0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278" name="Text Box 31"/>
            <p:cNvSpPr txBox="1">
              <a:spLocks noChangeArrowheads="1"/>
            </p:cNvSpPr>
            <p:nvPr/>
          </p:nvSpPr>
          <p:spPr bwMode="auto">
            <a:xfrm>
              <a:off x="2063750" y="4371975"/>
              <a:ext cx="2076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continuous-time (t)</a:t>
              </a:r>
            </a:p>
          </p:txBody>
        </p:sp>
        <p:sp>
          <p:nvSpPr>
            <p:cNvPr id="11279" name="Freeform 12"/>
            <p:cNvSpPr>
              <a:spLocks/>
            </p:cNvSpPr>
            <p:nvPr/>
          </p:nvSpPr>
          <p:spPr bwMode="auto">
            <a:xfrm>
              <a:off x="762000" y="2670175"/>
              <a:ext cx="2514600" cy="1398588"/>
            </a:xfrm>
            <a:custGeom>
              <a:avLst/>
              <a:gdLst>
                <a:gd name="T0" fmla="*/ 0 w 1584"/>
                <a:gd name="T1" fmla="*/ 2147483647 h 960"/>
                <a:gd name="T2" fmla="*/ 2147483647 w 1584"/>
                <a:gd name="T3" fmla="*/ 2147483647 h 960"/>
                <a:gd name="T4" fmla="*/ 2147483647 w 1584"/>
                <a:gd name="T5" fmla="*/ 2147483647 h 960"/>
                <a:gd name="T6" fmla="*/ 2147483647 w 1584"/>
                <a:gd name="T7" fmla="*/ 2147483647 h 960"/>
                <a:gd name="T8" fmla="*/ 2147483647 w 1584"/>
                <a:gd name="T9" fmla="*/ 2147483647 h 960"/>
                <a:gd name="T10" fmla="*/ 2147483647 w 1584"/>
                <a:gd name="T11" fmla="*/ 2147483647 h 960"/>
                <a:gd name="T12" fmla="*/ 2147483647 w 1584"/>
                <a:gd name="T13" fmla="*/ 2147483647 h 960"/>
                <a:gd name="T14" fmla="*/ 2147483647 w 1584"/>
                <a:gd name="T15" fmla="*/ 2147483647 h 960"/>
                <a:gd name="T16" fmla="*/ 2147483647 w 1584"/>
                <a:gd name="T17" fmla="*/ 2147483647 h 9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960"/>
                <a:gd name="T29" fmla="*/ 1584 w 1584"/>
                <a:gd name="T30" fmla="*/ 960 h 9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960">
                  <a:moveTo>
                    <a:pt x="0" y="496"/>
                  </a:moveTo>
                  <a:cubicBezTo>
                    <a:pt x="100" y="360"/>
                    <a:pt x="200" y="224"/>
                    <a:pt x="288" y="160"/>
                  </a:cubicBezTo>
                  <a:cubicBezTo>
                    <a:pt x="376" y="96"/>
                    <a:pt x="456" y="0"/>
                    <a:pt x="528" y="112"/>
                  </a:cubicBezTo>
                  <a:cubicBezTo>
                    <a:pt x="600" y="224"/>
                    <a:pt x="672" y="704"/>
                    <a:pt x="720" y="832"/>
                  </a:cubicBezTo>
                  <a:cubicBezTo>
                    <a:pt x="768" y="960"/>
                    <a:pt x="760" y="936"/>
                    <a:pt x="816" y="880"/>
                  </a:cubicBezTo>
                  <a:cubicBezTo>
                    <a:pt x="872" y="824"/>
                    <a:pt x="984" y="584"/>
                    <a:pt x="1056" y="496"/>
                  </a:cubicBezTo>
                  <a:cubicBezTo>
                    <a:pt x="1128" y="408"/>
                    <a:pt x="1184" y="360"/>
                    <a:pt x="1248" y="352"/>
                  </a:cubicBezTo>
                  <a:cubicBezTo>
                    <a:pt x="1312" y="344"/>
                    <a:pt x="1384" y="472"/>
                    <a:pt x="1440" y="448"/>
                  </a:cubicBezTo>
                  <a:cubicBezTo>
                    <a:pt x="1496" y="424"/>
                    <a:pt x="1560" y="248"/>
                    <a:pt x="1584" y="208"/>
                  </a:cubicBezTo>
                </a:path>
              </a:pathLst>
            </a:custGeom>
            <a:noFill/>
            <a:ln w="25400" cap="flat" cmpd="sng">
              <a:solidFill>
                <a:srgbClr val="99CC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280" name="Group 109"/>
            <p:cNvGrpSpPr>
              <a:grpSpLocks/>
            </p:cNvGrpSpPr>
            <p:nvPr/>
          </p:nvGrpSpPr>
          <p:grpSpPr bwMode="auto">
            <a:xfrm>
              <a:off x="914400" y="2763838"/>
              <a:ext cx="3352800" cy="1547812"/>
              <a:chOff x="576" y="1776"/>
              <a:chExt cx="2112" cy="1062"/>
            </a:xfrm>
          </p:grpSpPr>
          <p:sp>
            <p:nvSpPr>
              <p:cNvPr id="11328" name="Line 14"/>
              <p:cNvSpPr>
                <a:spLocks noChangeShapeType="1"/>
              </p:cNvSpPr>
              <p:nvPr/>
            </p:nvSpPr>
            <p:spPr bwMode="auto">
              <a:xfrm flipV="1">
                <a:off x="576" y="2064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29" name="Line 15"/>
              <p:cNvSpPr>
                <a:spLocks noChangeShapeType="1"/>
              </p:cNvSpPr>
              <p:nvPr/>
            </p:nvSpPr>
            <p:spPr bwMode="auto">
              <a:xfrm flipV="1">
                <a:off x="672" y="1968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0" name="Line 16"/>
              <p:cNvSpPr>
                <a:spLocks noChangeShapeType="1"/>
              </p:cNvSpPr>
              <p:nvPr/>
            </p:nvSpPr>
            <p:spPr bwMode="auto">
              <a:xfrm flipV="1">
                <a:off x="768" y="1872"/>
                <a:ext cx="0" cy="96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1" name="Line 17"/>
              <p:cNvSpPr>
                <a:spLocks noChangeShapeType="1"/>
              </p:cNvSpPr>
              <p:nvPr/>
            </p:nvSpPr>
            <p:spPr bwMode="auto">
              <a:xfrm flipV="1">
                <a:off x="864" y="1802"/>
                <a:ext cx="0" cy="103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2" name="Line 18"/>
              <p:cNvSpPr>
                <a:spLocks noChangeShapeType="1"/>
              </p:cNvSpPr>
              <p:nvPr/>
            </p:nvSpPr>
            <p:spPr bwMode="auto">
              <a:xfrm flipV="1">
                <a:off x="960" y="1776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3" name="Line 19"/>
              <p:cNvSpPr>
                <a:spLocks noChangeShapeType="1"/>
              </p:cNvSpPr>
              <p:nvPr/>
            </p:nvSpPr>
            <p:spPr bwMode="auto">
              <a:xfrm flipV="1">
                <a:off x="1056" y="1968"/>
                <a:ext cx="0" cy="86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4" name="Line 20"/>
              <p:cNvSpPr>
                <a:spLocks noChangeShapeType="1"/>
              </p:cNvSpPr>
              <p:nvPr/>
            </p:nvSpPr>
            <p:spPr bwMode="auto">
              <a:xfrm flipV="1">
                <a:off x="1152" y="2400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5" name="Line 21"/>
              <p:cNvSpPr>
                <a:spLocks noChangeShapeType="1"/>
              </p:cNvSpPr>
              <p:nvPr/>
            </p:nvSpPr>
            <p:spPr bwMode="auto">
              <a:xfrm flipV="1">
                <a:off x="1248" y="264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6" name="Line 22"/>
              <p:cNvSpPr>
                <a:spLocks noChangeShapeType="1"/>
              </p:cNvSpPr>
              <p:nvPr/>
            </p:nvSpPr>
            <p:spPr bwMode="auto">
              <a:xfrm flipV="1">
                <a:off x="1344" y="2544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7" name="Line 23"/>
              <p:cNvSpPr>
                <a:spLocks noChangeShapeType="1"/>
              </p:cNvSpPr>
              <p:nvPr/>
            </p:nvSpPr>
            <p:spPr bwMode="auto">
              <a:xfrm flipV="1">
                <a:off x="1440" y="23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8" name="Line 24"/>
              <p:cNvSpPr>
                <a:spLocks noChangeShapeType="1"/>
              </p:cNvSpPr>
              <p:nvPr/>
            </p:nvSpPr>
            <p:spPr bwMode="auto">
              <a:xfrm flipV="1">
                <a:off x="1536" y="2208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39" name="Line 25"/>
              <p:cNvSpPr>
                <a:spLocks noChangeShapeType="1"/>
              </p:cNvSpPr>
              <p:nvPr/>
            </p:nvSpPr>
            <p:spPr bwMode="auto">
              <a:xfrm flipV="1">
                <a:off x="1632" y="2112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0" name="Line 26"/>
              <p:cNvSpPr>
                <a:spLocks noChangeShapeType="1"/>
              </p:cNvSpPr>
              <p:nvPr/>
            </p:nvSpPr>
            <p:spPr bwMode="auto">
              <a:xfrm flipV="1">
                <a:off x="1728" y="2064"/>
                <a:ext cx="0" cy="768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1" name="Line 27"/>
              <p:cNvSpPr>
                <a:spLocks noChangeShapeType="1"/>
              </p:cNvSpPr>
              <p:nvPr/>
            </p:nvSpPr>
            <p:spPr bwMode="auto">
              <a:xfrm flipV="1">
                <a:off x="1824" y="2112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2" name="Line 28"/>
              <p:cNvSpPr>
                <a:spLocks noChangeShapeType="1"/>
              </p:cNvSpPr>
              <p:nvPr/>
            </p:nvSpPr>
            <p:spPr bwMode="auto">
              <a:xfrm flipV="1">
                <a:off x="1920" y="2160"/>
                <a:ext cx="0" cy="672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43" name="Rectangle 36"/>
              <p:cNvSpPr>
                <a:spLocks noChangeArrowheads="1"/>
              </p:cNvSpPr>
              <p:nvPr/>
            </p:nvSpPr>
            <p:spPr bwMode="auto">
              <a:xfrm>
                <a:off x="2016" y="2208"/>
                <a:ext cx="672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800" b="0">
                    <a:solidFill>
                      <a:srgbClr val="AA0000"/>
                    </a:solidFill>
                  </a:rPr>
                  <a:t>impulse train</a:t>
                </a:r>
              </a:p>
            </p:txBody>
          </p:sp>
          <p:sp>
            <p:nvSpPr>
              <p:cNvPr id="11344" name="Line 29"/>
              <p:cNvSpPr>
                <a:spLocks noChangeShapeType="1"/>
              </p:cNvSpPr>
              <p:nvPr/>
            </p:nvSpPr>
            <p:spPr bwMode="auto">
              <a:xfrm flipV="1">
                <a:off x="2016" y="2016"/>
                <a:ext cx="0" cy="816"/>
              </a:xfrm>
              <a:prstGeom prst="line">
                <a:avLst/>
              </a:prstGeom>
              <a:noFill/>
              <a:ln w="12700">
                <a:solidFill>
                  <a:srgbClr val="AA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281" name="Line 68"/>
            <p:cNvSpPr>
              <a:spLocks noChangeShapeType="1"/>
            </p:cNvSpPr>
            <p:nvPr/>
          </p:nvSpPr>
          <p:spPr bwMode="auto">
            <a:xfrm flipV="1">
              <a:off x="5562600" y="3252788"/>
              <a:ext cx="0" cy="11191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2" name="Line 69"/>
            <p:cNvSpPr>
              <a:spLocks noChangeShapeType="1"/>
            </p:cNvSpPr>
            <p:nvPr/>
          </p:nvSpPr>
          <p:spPr bwMode="auto">
            <a:xfrm flipV="1">
              <a:off x="5715000" y="3113088"/>
              <a:ext cx="0" cy="12588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Line 70"/>
            <p:cNvSpPr>
              <a:spLocks noChangeShapeType="1"/>
            </p:cNvSpPr>
            <p:nvPr/>
          </p:nvSpPr>
          <p:spPr bwMode="auto">
            <a:xfrm flipV="1">
              <a:off x="5867400" y="2973388"/>
              <a:ext cx="0" cy="13985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Line 71"/>
            <p:cNvSpPr>
              <a:spLocks noChangeShapeType="1"/>
            </p:cNvSpPr>
            <p:nvPr/>
          </p:nvSpPr>
          <p:spPr bwMode="auto">
            <a:xfrm flipV="1">
              <a:off x="6019800" y="2871788"/>
              <a:ext cx="0" cy="1509712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5" name="Line 72"/>
            <p:cNvSpPr>
              <a:spLocks noChangeShapeType="1"/>
            </p:cNvSpPr>
            <p:nvPr/>
          </p:nvSpPr>
          <p:spPr bwMode="auto">
            <a:xfrm flipV="1">
              <a:off x="6172200" y="2833688"/>
              <a:ext cx="0" cy="15382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6" name="Line 73"/>
            <p:cNvSpPr>
              <a:spLocks noChangeShapeType="1"/>
            </p:cNvSpPr>
            <p:nvPr/>
          </p:nvSpPr>
          <p:spPr bwMode="auto">
            <a:xfrm flipV="1">
              <a:off x="6324600" y="3113088"/>
              <a:ext cx="0" cy="12588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7" name="Line 74"/>
            <p:cNvSpPr>
              <a:spLocks noChangeShapeType="1"/>
            </p:cNvSpPr>
            <p:nvPr/>
          </p:nvSpPr>
          <p:spPr bwMode="auto">
            <a:xfrm flipV="1">
              <a:off x="6477000" y="3741738"/>
              <a:ext cx="0" cy="63023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8" name="Line 75"/>
            <p:cNvSpPr>
              <a:spLocks noChangeShapeType="1"/>
            </p:cNvSpPr>
            <p:nvPr/>
          </p:nvSpPr>
          <p:spPr bwMode="auto">
            <a:xfrm flipV="1">
              <a:off x="6629400" y="4092575"/>
              <a:ext cx="0" cy="279400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89" name="Line 76"/>
            <p:cNvSpPr>
              <a:spLocks noChangeShapeType="1"/>
            </p:cNvSpPr>
            <p:nvPr/>
          </p:nvSpPr>
          <p:spPr bwMode="auto">
            <a:xfrm flipV="1">
              <a:off x="6781800" y="3952875"/>
              <a:ext cx="0" cy="419100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0" name="Line 77"/>
            <p:cNvSpPr>
              <a:spLocks noChangeShapeType="1"/>
            </p:cNvSpPr>
            <p:nvPr/>
          </p:nvSpPr>
          <p:spPr bwMode="auto">
            <a:xfrm flipV="1">
              <a:off x="6934200" y="3671888"/>
              <a:ext cx="0" cy="7000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1" name="Line 78"/>
            <p:cNvSpPr>
              <a:spLocks noChangeShapeType="1"/>
            </p:cNvSpPr>
            <p:nvPr/>
          </p:nvSpPr>
          <p:spPr bwMode="auto">
            <a:xfrm flipV="1">
              <a:off x="7086600" y="3462338"/>
              <a:ext cx="0" cy="90963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2" name="Line 79"/>
            <p:cNvSpPr>
              <a:spLocks noChangeShapeType="1"/>
            </p:cNvSpPr>
            <p:nvPr/>
          </p:nvSpPr>
          <p:spPr bwMode="auto">
            <a:xfrm flipV="1">
              <a:off x="7239000" y="3322638"/>
              <a:ext cx="0" cy="104933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3" name="Line 80"/>
            <p:cNvSpPr>
              <a:spLocks noChangeShapeType="1"/>
            </p:cNvSpPr>
            <p:nvPr/>
          </p:nvSpPr>
          <p:spPr bwMode="auto">
            <a:xfrm flipV="1">
              <a:off x="7391400" y="3252788"/>
              <a:ext cx="0" cy="11191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4" name="Line 81"/>
            <p:cNvSpPr>
              <a:spLocks noChangeShapeType="1"/>
            </p:cNvSpPr>
            <p:nvPr/>
          </p:nvSpPr>
          <p:spPr bwMode="auto">
            <a:xfrm flipV="1">
              <a:off x="7543800" y="3322638"/>
              <a:ext cx="0" cy="104933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5" name="Line 82"/>
            <p:cNvSpPr>
              <a:spLocks noChangeShapeType="1"/>
            </p:cNvSpPr>
            <p:nvPr/>
          </p:nvSpPr>
          <p:spPr bwMode="auto">
            <a:xfrm flipV="1">
              <a:off x="7696200" y="3392488"/>
              <a:ext cx="0" cy="97948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1296" name="Line 100"/>
            <p:cNvSpPr>
              <a:spLocks noChangeShapeType="1"/>
            </p:cNvSpPr>
            <p:nvPr/>
          </p:nvSpPr>
          <p:spPr bwMode="auto">
            <a:xfrm flipV="1">
              <a:off x="7848600" y="3182938"/>
              <a:ext cx="0" cy="1189037"/>
            </a:xfrm>
            <a:prstGeom prst="line">
              <a:avLst/>
            </a:prstGeom>
            <a:noFill/>
            <a:ln w="12700">
              <a:solidFill>
                <a:srgbClr val="A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28443" name="Oval 91"/>
            <p:cNvSpPr>
              <a:spLocks noChangeArrowheads="1"/>
            </p:cNvSpPr>
            <p:nvPr/>
          </p:nvSpPr>
          <p:spPr bwMode="auto">
            <a:xfrm>
              <a:off x="5472558" y="3224411"/>
              <a:ext cx="144308" cy="12936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44" name="Oval 92"/>
            <p:cNvSpPr>
              <a:spLocks noChangeArrowheads="1"/>
            </p:cNvSpPr>
            <p:nvPr/>
          </p:nvSpPr>
          <p:spPr bwMode="auto">
            <a:xfrm>
              <a:off x="5652141" y="3059302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45" name="Oval 93"/>
            <p:cNvSpPr>
              <a:spLocks noChangeArrowheads="1"/>
            </p:cNvSpPr>
            <p:nvPr/>
          </p:nvSpPr>
          <p:spPr bwMode="auto">
            <a:xfrm>
              <a:off x="5759571" y="2892490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46" name="Oval 94"/>
            <p:cNvSpPr>
              <a:spLocks noChangeArrowheads="1"/>
            </p:cNvSpPr>
            <p:nvPr/>
          </p:nvSpPr>
          <p:spPr bwMode="auto">
            <a:xfrm>
              <a:off x="5940758" y="2827808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47" name="Oval 95"/>
            <p:cNvSpPr>
              <a:spLocks noChangeArrowheads="1"/>
            </p:cNvSpPr>
            <p:nvPr/>
          </p:nvSpPr>
          <p:spPr bwMode="auto">
            <a:xfrm>
              <a:off x="6085066" y="2827808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48" name="Oval 96"/>
            <p:cNvSpPr>
              <a:spLocks noChangeArrowheads="1"/>
            </p:cNvSpPr>
            <p:nvPr/>
          </p:nvSpPr>
          <p:spPr bwMode="auto">
            <a:xfrm>
              <a:off x="6264649" y="3059302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49" name="Oval 97"/>
            <p:cNvSpPr>
              <a:spLocks noChangeArrowheads="1"/>
            </p:cNvSpPr>
            <p:nvPr/>
          </p:nvSpPr>
          <p:spPr bwMode="auto">
            <a:xfrm>
              <a:off x="6408957" y="3685696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0" name="Oval 98"/>
            <p:cNvSpPr>
              <a:spLocks noChangeArrowheads="1"/>
            </p:cNvSpPr>
            <p:nvPr/>
          </p:nvSpPr>
          <p:spPr bwMode="auto">
            <a:xfrm>
              <a:off x="6551662" y="3985276"/>
              <a:ext cx="144308" cy="12936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1" name="Oval 99"/>
            <p:cNvSpPr>
              <a:spLocks noChangeArrowheads="1"/>
            </p:cNvSpPr>
            <p:nvPr/>
          </p:nvSpPr>
          <p:spPr bwMode="auto">
            <a:xfrm>
              <a:off x="6695970" y="3850805"/>
              <a:ext cx="144308" cy="13276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2" name="Oval 100"/>
            <p:cNvSpPr>
              <a:spLocks noChangeArrowheads="1"/>
            </p:cNvSpPr>
            <p:nvPr/>
          </p:nvSpPr>
          <p:spPr bwMode="auto">
            <a:xfrm>
              <a:off x="6840279" y="3653354"/>
              <a:ext cx="144308" cy="13106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3" name="Oval 101"/>
            <p:cNvSpPr>
              <a:spLocks noChangeArrowheads="1"/>
            </p:cNvSpPr>
            <p:nvPr/>
          </p:nvSpPr>
          <p:spPr bwMode="auto">
            <a:xfrm>
              <a:off x="6984587" y="3455904"/>
              <a:ext cx="144308" cy="13106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4" name="Oval 102"/>
            <p:cNvSpPr>
              <a:spLocks noChangeArrowheads="1"/>
            </p:cNvSpPr>
            <p:nvPr/>
          </p:nvSpPr>
          <p:spPr bwMode="auto">
            <a:xfrm>
              <a:off x="7164170" y="3323136"/>
              <a:ext cx="144308" cy="13106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5" name="Oval 103"/>
            <p:cNvSpPr>
              <a:spLocks noChangeArrowheads="1"/>
            </p:cNvSpPr>
            <p:nvPr/>
          </p:nvSpPr>
          <p:spPr bwMode="auto">
            <a:xfrm>
              <a:off x="7775074" y="3190367"/>
              <a:ext cx="144308" cy="13106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6" name="Oval 104"/>
            <p:cNvSpPr>
              <a:spLocks noChangeArrowheads="1"/>
            </p:cNvSpPr>
            <p:nvPr/>
          </p:nvSpPr>
          <p:spPr bwMode="auto">
            <a:xfrm>
              <a:off x="7632370" y="3355477"/>
              <a:ext cx="144308" cy="13276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7" name="Oval 105"/>
            <p:cNvSpPr>
              <a:spLocks noChangeArrowheads="1"/>
            </p:cNvSpPr>
            <p:nvPr/>
          </p:nvSpPr>
          <p:spPr bwMode="auto">
            <a:xfrm>
              <a:off x="7451182" y="3256752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458" name="Oval 106"/>
            <p:cNvSpPr>
              <a:spLocks noChangeArrowheads="1"/>
            </p:cNvSpPr>
            <p:nvPr/>
          </p:nvSpPr>
          <p:spPr bwMode="auto">
            <a:xfrm>
              <a:off x="7308478" y="3256752"/>
              <a:ext cx="144308" cy="13106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1313" name="Object 107"/>
            <p:cNvGraphicFramePr>
              <a:graphicFrameLocks noChangeAspect="1"/>
            </p:cNvGraphicFramePr>
            <p:nvPr/>
          </p:nvGraphicFramePr>
          <p:xfrm>
            <a:off x="2087563" y="1736725"/>
            <a:ext cx="488950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" name="Equation" r:id="rId8" imgW="279279" imgH="203112" progId="Equation.3">
                    <p:embed/>
                  </p:oleObj>
                </mc:Choice>
                <mc:Fallback>
                  <p:oleObj name="Equation" r:id="rId8" imgW="279279" imgH="203112" progId="Equation.3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563" y="1736725"/>
                          <a:ext cx="488950" cy="3286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314" name="Group 111"/>
            <p:cNvGrpSpPr>
              <a:grpSpLocks/>
            </p:cNvGrpSpPr>
            <p:nvPr/>
          </p:nvGrpSpPr>
          <p:grpSpPr bwMode="auto">
            <a:xfrm>
              <a:off x="755650" y="4281488"/>
              <a:ext cx="179388" cy="628650"/>
              <a:chOff x="476" y="2818"/>
              <a:chExt cx="113" cy="431"/>
            </a:xfrm>
          </p:grpSpPr>
          <p:sp>
            <p:nvSpPr>
              <p:cNvPr id="228460" name="Line 108"/>
              <p:cNvSpPr>
                <a:spLocks noChangeShapeType="1"/>
              </p:cNvSpPr>
              <p:nvPr/>
            </p:nvSpPr>
            <p:spPr bwMode="auto">
              <a:xfrm>
                <a:off x="589" y="2818"/>
                <a:ext cx="0" cy="13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461" name="Line 109"/>
              <p:cNvSpPr>
                <a:spLocks noChangeShapeType="1"/>
              </p:cNvSpPr>
              <p:nvPr/>
            </p:nvSpPr>
            <p:spPr bwMode="auto">
              <a:xfrm flipH="1">
                <a:off x="476" y="2953"/>
                <a:ext cx="113" cy="16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462" name="Line 110"/>
              <p:cNvSpPr>
                <a:spLocks noChangeShapeType="1"/>
              </p:cNvSpPr>
              <p:nvPr/>
            </p:nvSpPr>
            <p:spPr bwMode="auto">
              <a:xfrm>
                <a:off x="476" y="3113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1315" name="Group 112"/>
            <p:cNvGrpSpPr>
              <a:grpSpLocks/>
            </p:cNvGrpSpPr>
            <p:nvPr/>
          </p:nvGrpSpPr>
          <p:grpSpPr bwMode="auto">
            <a:xfrm flipH="1">
              <a:off x="1079500" y="4281488"/>
              <a:ext cx="179388" cy="628650"/>
              <a:chOff x="476" y="2818"/>
              <a:chExt cx="113" cy="431"/>
            </a:xfrm>
          </p:grpSpPr>
          <p:sp>
            <p:nvSpPr>
              <p:cNvPr id="228465" name="Line 113"/>
              <p:cNvSpPr>
                <a:spLocks noChangeShapeType="1"/>
              </p:cNvSpPr>
              <p:nvPr/>
            </p:nvSpPr>
            <p:spPr bwMode="auto">
              <a:xfrm>
                <a:off x="589" y="2818"/>
                <a:ext cx="0" cy="13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466" name="Line 114"/>
              <p:cNvSpPr>
                <a:spLocks noChangeShapeType="1"/>
              </p:cNvSpPr>
              <p:nvPr/>
            </p:nvSpPr>
            <p:spPr bwMode="auto">
              <a:xfrm flipH="1">
                <a:off x="476" y="2953"/>
                <a:ext cx="113" cy="16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467" name="Line 115"/>
              <p:cNvSpPr>
                <a:spLocks noChangeShapeType="1"/>
              </p:cNvSpPr>
              <p:nvPr/>
            </p:nvSpPr>
            <p:spPr bwMode="auto">
              <a:xfrm>
                <a:off x="476" y="3113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8468" name="Line 116"/>
            <p:cNvSpPr>
              <a:spLocks noChangeShapeType="1"/>
            </p:cNvSpPr>
            <p:nvPr/>
          </p:nvSpPr>
          <p:spPr bwMode="auto">
            <a:xfrm>
              <a:off x="755287" y="4810821"/>
              <a:ext cx="503475" cy="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1317" name="Object 117"/>
            <p:cNvGraphicFramePr>
              <a:graphicFrameLocks noChangeAspect="1"/>
            </p:cNvGraphicFramePr>
            <p:nvPr/>
          </p:nvGraphicFramePr>
          <p:xfrm>
            <a:off x="1403350" y="4578350"/>
            <a:ext cx="26193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8" name="Equation" r:id="rId10" imgW="152334" imgH="228501" progId="Equation.3">
                    <p:embed/>
                  </p:oleObj>
                </mc:Choice>
                <mc:Fallback>
                  <p:oleObj name="Equation" r:id="rId10" imgW="152334" imgH="228501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0" y="4578350"/>
                          <a:ext cx="261938" cy="3635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8" name="AutoShape 70"/>
            <p:cNvSpPr>
              <a:spLocks noChangeArrowheads="1"/>
            </p:cNvSpPr>
            <p:nvPr/>
          </p:nvSpPr>
          <p:spPr bwMode="auto">
            <a:xfrm>
              <a:off x="4464050" y="2054225"/>
              <a:ext cx="612775" cy="8223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66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228482" name="Text Box 130"/>
            <p:cNvSpPr txBox="1">
              <a:spLocks noChangeArrowheads="1"/>
            </p:cNvSpPr>
            <p:nvPr/>
          </p:nvSpPr>
          <p:spPr bwMode="auto">
            <a:xfrm>
              <a:off x="5903879" y="2169073"/>
              <a:ext cx="1706042" cy="760865"/>
            </a:xfrm>
            <a:prstGeom prst="rect">
              <a:avLst/>
            </a:prstGeom>
            <a:solidFill>
              <a:srgbClr val="FFFF66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discrete-time </a:t>
              </a:r>
            </a:p>
            <a:p>
              <a:pPr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signal</a:t>
              </a:r>
              <a:endParaRPr lang="en-US" sz="2000" b="0" i="1">
                <a:solidFill>
                  <a:srgbClr val="99CCFF"/>
                </a:solidFill>
                <a:cs typeface="+mn-cs"/>
              </a:endParaRPr>
            </a:p>
          </p:txBody>
        </p:sp>
        <p:sp>
          <p:nvSpPr>
            <p:cNvPr id="228483" name="Text Box 131"/>
            <p:cNvSpPr txBox="1">
              <a:spLocks noChangeArrowheads="1"/>
            </p:cNvSpPr>
            <p:nvPr/>
          </p:nvSpPr>
          <p:spPr bwMode="auto">
            <a:xfrm>
              <a:off x="2070094" y="2169073"/>
              <a:ext cx="2045968" cy="760865"/>
            </a:xfrm>
            <a:prstGeom prst="rect">
              <a:avLst/>
            </a:prstGeom>
            <a:solidFill>
              <a:srgbClr val="FFFF66">
                <a:alpha val="2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continuous-time </a:t>
              </a:r>
            </a:p>
            <a:p>
              <a:pPr>
                <a:defRPr/>
              </a:pPr>
              <a:r>
                <a:rPr lang="en-US" sz="2000" b="0">
                  <a:solidFill>
                    <a:srgbClr val="99CCFF"/>
                  </a:solidFill>
                  <a:cs typeface="+mn-cs"/>
                </a:rPr>
                <a:t>signal </a:t>
              </a:r>
              <a:endParaRPr lang="en-US" sz="2000" b="0" i="1">
                <a:solidFill>
                  <a:srgbClr val="99CCFF"/>
                </a:solidFill>
                <a:cs typeface="+mn-cs"/>
              </a:endParaRPr>
            </a:p>
          </p:txBody>
        </p:sp>
        <p:sp>
          <p:nvSpPr>
            <p:cNvPr id="228484" name="Text Box 132"/>
            <p:cNvSpPr txBox="1">
              <a:spLocks noChangeArrowheads="1"/>
            </p:cNvSpPr>
            <p:nvPr/>
          </p:nvSpPr>
          <p:spPr bwMode="auto">
            <a:xfrm>
              <a:off x="5185546" y="4364856"/>
              <a:ext cx="974881" cy="337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0">
                  <a:cs typeface="+mn-cs"/>
                </a:rPr>
                <a:t>0 1 2 3 4</a:t>
              </a:r>
            </a:p>
          </p:txBody>
        </p:sp>
      </p:grpSp>
      <p:sp>
        <p:nvSpPr>
          <p:cNvPr id="87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3/10</a:t>
            </a:r>
          </a:p>
        </p:txBody>
      </p:sp>
      <p:sp>
        <p:nvSpPr>
          <p:cNvPr id="11274" name="Rectangle 1"/>
          <p:cNvSpPr>
            <a:spLocks noChangeArrowheads="1"/>
          </p:cNvSpPr>
          <p:nvPr/>
        </p:nvSpPr>
        <p:spPr bwMode="auto">
          <a:xfrm>
            <a:off x="215900" y="1196975"/>
            <a:ext cx="576263" cy="5397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196975"/>
            <a:ext cx="8558213" cy="1828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So what does this spectrum of </a:t>
            </a:r>
            <a:r>
              <a:rPr lang="en-US" sz="2000" b="0" dirty="0" err="1" smtClean="0">
                <a:cs typeface="+mn-cs"/>
              </a:rPr>
              <a:t>x</a:t>
            </a:r>
            <a:r>
              <a:rPr lang="en-US" sz="2000" b="0" baseline="-25000" dirty="0" err="1" smtClean="0">
                <a:cs typeface="+mn-cs"/>
              </a:rPr>
              <a:t>D</a:t>
            </a:r>
            <a:r>
              <a:rPr lang="en-US" sz="2000" b="0" dirty="0" smtClean="0">
                <a:cs typeface="+mn-cs"/>
              </a:rPr>
              <a:t>(t) look like…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Spectrum replication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ime domain: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/>
              <a:t>F</a:t>
            </a:r>
            <a:r>
              <a:rPr lang="en-US" dirty="0" smtClean="0"/>
              <a:t>requency domain:</a:t>
            </a:r>
          </a:p>
        </p:txBody>
      </p:sp>
      <p:graphicFrame>
        <p:nvGraphicFramePr>
          <p:cNvPr id="13314" name="Object 31"/>
          <p:cNvGraphicFramePr>
            <a:graphicFrameLocks noChangeAspect="1"/>
          </p:cNvGraphicFramePr>
          <p:nvPr/>
        </p:nvGraphicFramePr>
        <p:xfrm>
          <a:off x="4103688" y="2024063"/>
          <a:ext cx="2457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4" imgW="1574800" imgH="457200" progId="Equation.3">
                  <p:embed/>
                </p:oleObj>
              </mc:Choice>
              <mc:Fallback>
                <p:oleObj name="Equation" r:id="rId4" imgW="1574800" imgH="457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024063"/>
                        <a:ext cx="2457450" cy="755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2"/>
          <p:cNvGraphicFramePr>
            <a:graphicFrameLocks noChangeAspect="1"/>
          </p:cNvGraphicFramePr>
          <p:nvPr/>
        </p:nvGraphicFramePr>
        <p:xfrm>
          <a:off x="4103688" y="2997200"/>
          <a:ext cx="24415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6" imgW="1562100" imgH="457200" progId="Equation.3">
                  <p:embed/>
                </p:oleObj>
              </mc:Choice>
              <mc:Fallback>
                <p:oleObj name="Equation" r:id="rId6" imgW="156210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997200"/>
                        <a:ext cx="2441575" cy="7032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1"/>
          <p:cNvGrpSpPr>
            <a:grpSpLocks/>
          </p:cNvGrpSpPr>
          <p:nvPr/>
        </p:nvGrpSpPr>
        <p:grpSpPr bwMode="auto">
          <a:xfrm>
            <a:off x="358775" y="4076700"/>
            <a:ext cx="8605838" cy="1966913"/>
            <a:chOff x="18666" y="4038600"/>
            <a:chExt cx="8928484" cy="1966913"/>
          </a:xfrm>
        </p:grpSpPr>
        <p:sp>
          <p:nvSpPr>
            <p:cNvPr id="13318" name="AutoShape 8"/>
            <p:cNvSpPr>
              <a:spLocks noChangeArrowheads="1"/>
            </p:cNvSpPr>
            <p:nvPr/>
          </p:nvSpPr>
          <p:spPr bwMode="auto">
            <a:xfrm>
              <a:off x="3276600" y="4683125"/>
              <a:ext cx="384175" cy="8477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66"/>
            </a:solidFill>
            <a:ln w="25400">
              <a:solidFill>
                <a:srgbClr val="FFFF66"/>
              </a:solidFill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V="1">
              <a:off x="6400800" y="4191000"/>
              <a:ext cx="0" cy="137160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V="1">
              <a:off x="4114800" y="5562600"/>
              <a:ext cx="4724400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6553200" y="4038600"/>
              <a:ext cx="1250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magnitude</a:t>
              </a:r>
            </a:p>
          </p:txBody>
        </p:sp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>
              <a:off x="7480300" y="5638800"/>
              <a:ext cx="1466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frequency (f)</a:t>
              </a:r>
            </a:p>
          </p:txBody>
        </p:sp>
        <p:sp>
          <p:nvSpPr>
            <p:cNvPr id="13323" name="AutoShape 15"/>
            <p:cNvSpPr>
              <a:spLocks noChangeArrowheads="1"/>
            </p:cNvSpPr>
            <p:nvPr/>
          </p:nvSpPr>
          <p:spPr bwMode="auto">
            <a:xfrm rot="10800000">
              <a:off x="6003925" y="4692650"/>
              <a:ext cx="7620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AutoShape 16"/>
            <p:cNvSpPr>
              <a:spLocks noChangeArrowheads="1"/>
            </p:cNvSpPr>
            <p:nvPr/>
          </p:nvSpPr>
          <p:spPr bwMode="auto">
            <a:xfrm rot="10800000">
              <a:off x="5100638" y="4695825"/>
              <a:ext cx="7620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127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AutoShape 17"/>
            <p:cNvSpPr>
              <a:spLocks noChangeArrowheads="1"/>
            </p:cNvSpPr>
            <p:nvPr/>
          </p:nvSpPr>
          <p:spPr bwMode="auto">
            <a:xfrm rot="10800000">
              <a:off x="6894513" y="4695825"/>
              <a:ext cx="7620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127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AutoShape 18"/>
            <p:cNvSpPr>
              <a:spLocks noChangeArrowheads="1"/>
            </p:cNvSpPr>
            <p:nvPr/>
          </p:nvSpPr>
          <p:spPr bwMode="auto">
            <a:xfrm rot="10800000">
              <a:off x="4195763" y="4700588"/>
              <a:ext cx="7620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127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AutoShape 19"/>
            <p:cNvSpPr>
              <a:spLocks noChangeArrowheads="1"/>
            </p:cNvSpPr>
            <p:nvPr/>
          </p:nvSpPr>
          <p:spPr bwMode="auto">
            <a:xfrm rot="10800000">
              <a:off x="7796213" y="4700588"/>
              <a:ext cx="7620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127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8" name="Line 4"/>
            <p:cNvSpPr>
              <a:spLocks noChangeShapeType="1"/>
            </p:cNvSpPr>
            <p:nvPr/>
          </p:nvSpPr>
          <p:spPr bwMode="auto">
            <a:xfrm flipV="1">
              <a:off x="1752600" y="4191000"/>
              <a:ext cx="0" cy="137160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29" name="Line 5"/>
            <p:cNvSpPr>
              <a:spLocks noChangeShapeType="1"/>
            </p:cNvSpPr>
            <p:nvPr/>
          </p:nvSpPr>
          <p:spPr bwMode="auto">
            <a:xfrm flipV="1">
              <a:off x="381000" y="5562600"/>
              <a:ext cx="2743200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Text Box 6"/>
            <p:cNvSpPr txBox="1">
              <a:spLocks noChangeArrowheads="1"/>
            </p:cNvSpPr>
            <p:nvPr/>
          </p:nvSpPr>
          <p:spPr bwMode="auto">
            <a:xfrm>
              <a:off x="1905000" y="4038600"/>
              <a:ext cx="1250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magnitude</a:t>
              </a:r>
            </a:p>
          </p:txBody>
        </p:sp>
        <p:sp>
          <p:nvSpPr>
            <p:cNvPr id="13331" name="Text Box 7"/>
            <p:cNvSpPr txBox="1">
              <a:spLocks noChangeArrowheads="1"/>
            </p:cNvSpPr>
            <p:nvPr/>
          </p:nvSpPr>
          <p:spPr bwMode="auto">
            <a:xfrm>
              <a:off x="1835150" y="5589588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0">
                  <a:solidFill>
                    <a:srgbClr val="FFFF66"/>
                  </a:solidFill>
                </a:rPr>
                <a:t>frequency (f)</a:t>
              </a:r>
            </a:p>
          </p:txBody>
        </p:sp>
        <p:sp>
          <p:nvSpPr>
            <p:cNvPr id="13332" name="AutoShape 10"/>
            <p:cNvSpPr>
              <a:spLocks noChangeArrowheads="1"/>
            </p:cNvSpPr>
            <p:nvPr/>
          </p:nvSpPr>
          <p:spPr bwMode="auto">
            <a:xfrm rot="10800000">
              <a:off x="1355725" y="4692650"/>
              <a:ext cx="7620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333" name="Object 33"/>
            <p:cNvGraphicFramePr>
              <a:graphicFrameLocks noChangeAspect="1"/>
            </p:cNvGraphicFramePr>
            <p:nvPr/>
          </p:nvGraphicFramePr>
          <p:xfrm>
            <a:off x="18666" y="4205313"/>
            <a:ext cx="14636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0" name="Equation" r:id="rId8" imgW="952500" imgH="203200" progId="Equation.3">
                    <p:embed/>
                  </p:oleObj>
                </mc:Choice>
                <mc:Fallback>
                  <p:oleObj name="Equation" r:id="rId8" imgW="952500" imgH="2032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6" y="4205313"/>
                          <a:ext cx="1463675" cy="31273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5715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4" name="Object 34"/>
            <p:cNvGraphicFramePr>
              <a:graphicFrameLocks noChangeAspect="1"/>
            </p:cNvGraphicFramePr>
            <p:nvPr/>
          </p:nvGraphicFramePr>
          <p:xfrm>
            <a:off x="4483162" y="4215024"/>
            <a:ext cx="1698624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1" name="Equation" r:id="rId10" imgW="1104900" imgH="203200" progId="Equation.3">
                    <p:embed/>
                  </p:oleObj>
                </mc:Choice>
                <mc:Fallback>
                  <p:oleObj name="Equation" r:id="rId10" imgW="1104900" imgH="20320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62" y="4215024"/>
                          <a:ext cx="1698624" cy="3143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5715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4/10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558213" cy="533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Sampling theorem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nalog signal spectrum X(f) runs up to </a:t>
            </a:r>
            <a:r>
              <a:rPr lang="en-US" dirty="0" err="1" smtClean="0">
                <a:latin typeface="cmmi10" charset="0"/>
              </a:rPr>
              <a:t>f</a:t>
            </a:r>
            <a:r>
              <a:rPr lang="en-US" baseline="-25000" dirty="0" err="1" smtClean="0">
                <a:latin typeface="cmmi10" charset="0"/>
              </a:rPr>
              <a:t>max</a:t>
            </a:r>
            <a:r>
              <a:rPr lang="en-US" dirty="0" smtClean="0">
                <a:latin typeface="cmmi10" charset="0"/>
              </a:rPr>
              <a:t> </a:t>
            </a:r>
            <a:r>
              <a:rPr lang="en-US" dirty="0" smtClean="0"/>
              <a:t>Hz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pectrum replicas are separated by </a:t>
            </a:r>
            <a:r>
              <a:rPr lang="en-US" i="1" dirty="0" err="1" smtClean="0">
                <a:cs typeface="Arial" charset="0"/>
              </a:rPr>
              <a:t>f</a:t>
            </a:r>
            <a:r>
              <a:rPr lang="en-US" i="1" baseline="-25000" dirty="0" err="1" smtClean="0">
                <a:cs typeface="Arial" charset="0"/>
              </a:rPr>
              <a:t>s</a:t>
            </a:r>
            <a:r>
              <a:rPr lang="en-US" i="1" baseline="-25000" dirty="0" smtClean="0">
                <a:cs typeface="Arial" charset="0"/>
              </a:rPr>
              <a:t> </a:t>
            </a:r>
            <a:r>
              <a:rPr lang="en-US" dirty="0" smtClean="0"/>
              <a:t>=1/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s</a:t>
            </a:r>
            <a:r>
              <a:rPr lang="en-US" i="1" baseline="-25000" dirty="0" smtClean="0"/>
              <a:t> </a:t>
            </a:r>
            <a:r>
              <a:rPr lang="en-US" dirty="0" smtClean="0"/>
              <a:t> Hz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/>
              <a:t>N</a:t>
            </a:r>
            <a:r>
              <a:rPr lang="en-US" dirty="0" smtClean="0"/>
              <a:t>o spectral overlap if and only if</a:t>
            </a:r>
          </a:p>
        </p:txBody>
      </p:sp>
      <p:sp>
        <p:nvSpPr>
          <p:cNvPr id="15362" name="Text Box 12"/>
          <p:cNvSpPr txBox="1">
            <a:spLocks noChangeArrowheads="1"/>
          </p:cNvSpPr>
          <p:nvPr/>
        </p:nvSpPr>
        <p:spPr bwMode="auto">
          <a:xfrm>
            <a:off x="3106738" y="254793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magnitude</a:t>
            </a:r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7591425" y="446722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frequency</a:t>
            </a:r>
          </a:p>
        </p:txBody>
      </p:sp>
      <p:sp>
        <p:nvSpPr>
          <p:cNvPr id="15364" name="Line 11"/>
          <p:cNvSpPr>
            <a:spLocks noChangeShapeType="1"/>
          </p:cNvSpPr>
          <p:nvPr/>
        </p:nvSpPr>
        <p:spPr bwMode="auto">
          <a:xfrm flipV="1">
            <a:off x="609600" y="4398963"/>
            <a:ext cx="7856538" cy="158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 rot="10800000">
            <a:off x="3770313" y="3279775"/>
            <a:ext cx="1266825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 rot="10800000">
            <a:off x="2268538" y="3284538"/>
            <a:ext cx="1265237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 rot="10800000">
            <a:off x="5251450" y="3284538"/>
            <a:ext cx="1266825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 rot="10800000">
            <a:off x="762000" y="3289300"/>
            <a:ext cx="1268413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69" name="AutoShape 18"/>
          <p:cNvSpPr>
            <a:spLocks noChangeArrowheads="1"/>
          </p:cNvSpPr>
          <p:nvPr/>
        </p:nvSpPr>
        <p:spPr bwMode="auto">
          <a:xfrm rot="10800000">
            <a:off x="6751638" y="3289300"/>
            <a:ext cx="1265237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5370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3390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98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33900"/>
            <a:ext cx="5095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4533900"/>
            <a:ext cx="5603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533900"/>
            <a:ext cx="765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Line 45"/>
          <p:cNvSpPr>
            <a:spLocks noChangeShapeType="1"/>
          </p:cNvSpPr>
          <p:nvPr/>
        </p:nvSpPr>
        <p:spPr bwMode="auto">
          <a:xfrm>
            <a:off x="7429500" y="4332288"/>
            <a:ext cx="0" cy="134937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76" name="Line 30"/>
          <p:cNvSpPr>
            <a:spLocks noChangeShapeType="1"/>
          </p:cNvSpPr>
          <p:nvPr/>
        </p:nvSpPr>
        <p:spPr bwMode="auto">
          <a:xfrm>
            <a:off x="1425575" y="4332288"/>
            <a:ext cx="0" cy="134937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77" name="Line 27"/>
          <p:cNvSpPr>
            <a:spLocks noChangeShapeType="1"/>
          </p:cNvSpPr>
          <p:nvPr/>
        </p:nvSpPr>
        <p:spPr bwMode="auto">
          <a:xfrm>
            <a:off x="2935288" y="4322763"/>
            <a:ext cx="0" cy="134937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78" name="Line 29"/>
          <p:cNvSpPr>
            <a:spLocks noChangeShapeType="1"/>
          </p:cNvSpPr>
          <p:nvPr/>
        </p:nvSpPr>
        <p:spPr bwMode="auto">
          <a:xfrm>
            <a:off x="5910263" y="4340225"/>
            <a:ext cx="0" cy="134938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79" name="Line 10"/>
          <p:cNvSpPr>
            <a:spLocks noChangeShapeType="1"/>
          </p:cNvSpPr>
          <p:nvPr/>
        </p:nvSpPr>
        <p:spPr bwMode="auto">
          <a:xfrm flipH="1" flipV="1">
            <a:off x="4414838" y="2581275"/>
            <a:ext cx="0" cy="2295525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5380" name="Group 68"/>
          <p:cNvGrpSpPr>
            <a:grpSpLocks/>
          </p:cNvGrpSpPr>
          <p:nvPr/>
        </p:nvGrpSpPr>
        <p:grpSpPr bwMode="auto">
          <a:xfrm>
            <a:off x="4419600" y="2667000"/>
            <a:ext cx="820738" cy="1752600"/>
            <a:chOff x="2784" y="1680"/>
            <a:chExt cx="517" cy="1104"/>
          </a:xfrm>
        </p:grpSpPr>
        <p:sp>
          <p:nvSpPr>
            <p:cNvPr id="15389" name="Line 51"/>
            <p:cNvSpPr>
              <a:spLocks noChangeShapeType="1"/>
            </p:cNvSpPr>
            <p:nvPr/>
          </p:nvSpPr>
          <p:spPr bwMode="auto">
            <a:xfrm>
              <a:off x="2784" y="2016"/>
              <a:ext cx="384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390" name="Line 53"/>
            <p:cNvSpPr>
              <a:spLocks noChangeShapeType="1"/>
            </p:cNvSpPr>
            <p:nvPr/>
          </p:nvSpPr>
          <p:spPr bwMode="auto">
            <a:xfrm>
              <a:off x="3168" y="1920"/>
              <a:ext cx="0" cy="864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15391" name="Picture 6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80"/>
              <a:ext cx="46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1" name="Group 71"/>
          <p:cNvGrpSpPr>
            <a:grpSpLocks/>
          </p:cNvGrpSpPr>
          <p:nvPr/>
        </p:nvGrpSpPr>
        <p:grpSpPr bwMode="auto">
          <a:xfrm>
            <a:off x="4419600" y="4343400"/>
            <a:ext cx="723900" cy="896938"/>
            <a:chOff x="2784" y="2736"/>
            <a:chExt cx="456" cy="565"/>
          </a:xfrm>
        </p:grpSpPr>
        <p:sp>
          <p:nvSpPr>
            <p:cNvPr id="15386" name="Line 52"/>
            <p:cNvSpPr>
              <a:spLocks noChangeShapeType="1"/>
            </p:cNvSpPr>
            <p:nvPr/>
          </p:nvSpPr>
          <p:spPr bwMode="auto">
            <a:xfrm>
              <a:off x="2784" y="2928"/>
              <a:ext cx="428" cy="4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387" name="Line 54"/>
            <p:cNvSpPr>
              <a:spLocks noChangeShapeType="1"/>
            </p:cNvSpPr>
            <p:nvPr/>
          </p:nvSpPr>
          <p:spPr bwMode="auto">
            <a:xfrm flipH="1">
              <a:off x="3240" y="2736"/>
              <a:ext cx="0" cy="336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15388" name="Picture 6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2832"/>
              <a:ext cx="213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2" name="Line 28"/>
          <p:cNvSpPr>
            <a:spLocks noChangeShapeType="1"/>
          </p:cNvSpPr>
          <p:nvPr/>
        </p:nvSpPr>
        <p:spPr bwMode="auto">
          <a:xfrm>
            <a:off x="4413250" y="4327525"/>
            <a:ext cx="0" cy="134938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5383" name="Rectangle 49"/>
          <p:cNvSpPr>
            <a:spLocks noChangeArrowheads="1"/>
          </p:cNvSpPr>
          <p:nvPr/>
        </p:nvSpPr>
        <p:spPr bwMode="auto">
          <a:xfrm>
            <a:off x="6588125" y="5408613"/>
            <a:ext cx="2343150" cy="76200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15384" name="TextBox 35"/>
          <p:cNvSpPr txBox="1">
            <a:spLocks noChangeArrowheads="1"/>
          </p:cNvSpPr>
          <p:nvPr/>
        </p:nvSpPr>
        <p:spPr bwMode="auto">
          <a:xfrm>
            <a:off x="6767513" y="54816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i="1">
                <a:cs typeface="Arial" charset="0"/>
              </a:rPr>
              <a:t>f</a:t>
            </a:r>
            <a:r>
              <a:rPr lang="en-US" sz="3200" i="1" baseline="-25000">
                <a:cs typeface="Arial" charset="0"/>
              </a:rPr>
              <a:t>s  </a:t>
            </a:r>
            <a:r>
              <a:rPr lang="en-US" sz="3200" i="1">
                <a:cs typeface="Arial" charset="0"/>
              </a:rPr>
              <a:t>&gt; 2.f</a:t>
            </a:r>
            <a:r>
              <a:rPr lang="en-US" sz="3200" i="1" baseline="-25000">
                <a:cs typeface="Arial" charset="0"/>
              </a:rPr>
              <a:t>max </a:t>
            </a:r>
            <a:endParaRPr lang="en-US" sz="3200"/>
          </a:p>
        </p:txBody>
      </p:sp>
      <p:sp>
        <p:nvSpPr>
          <p:cNvPr id="33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5/10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9"/>
          <p:cNvSpPr>
            <a:spLocks noChangeArrowheads="1"/>
          </p:cNvSpPr>
          <p:nvPr/>
        </p:nvSpPr>
        <p:spPr bwMode="auto">
          <a:xfrm>
            <a:off x="6588125" y="5408613"/>
            <a:ext cx="2343150" cy="762000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rgbClr val="99CC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558213" cy="533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Sampling theorem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nalog signal spectrum X(f) runs up to </a:t>
            </a:r>
            <a:r>
              <a:rPr lang="en-US" dirty="0" err="1" smtClean="0">
                <a:latin typeface="cmmi10" charset="0"/>
              </a:rPr>
              <a:t>f</a:t>
            </a:r>
            <a:r>
              <a:rPr lang="en-US" baseline="-25000" dirty="0" err="1" smtClean="0">
                <a:latin typeface="cmmi10" charset="0"/>
              </a:rPr>
              <a:t>max</a:t>
            </a:r>
            <a:r>
              <a:rPr lang="en-US" dirty="0" smtClean="0">
                <a:latin typeface="cmmi10" charset="0"/>
              </a:rPr>
              <a:t> </a:t>
            </a:r>
            <a:r>
              <a:rPr lang="en-US" dirty="0" smtClean="0"/>
              <a:t>Hz</a:t>
            </a:r>
          </a:p>
          <a:p>
            <a:pPr lvl="1">
              <a:defRPr/>
            </a:pPr>
            <a:r>
              <a:rPr lang="en-US" dirty="0" smtClean="0"/>
              <a:t>Spectrum replicas are separated by </a:t>
            </a:r>
            <a:r>
              <a:rPr lang="en-US" i="1" dirty="0" err="1" smtClean="0">
                <a:cs typeface="Arial" charset="0"/>
              </a:rPr>
              <a:t>f</a:t>
            </a:r>
            <a:r>
              <a:rPr lang="en-US" i="1" baseline="-25000" dirty="0" err="1" smtClean="0">
                <a:cs typeface="Arial" charset="0"/>
              </a:rPr>
              <a:t>s</a:t>
            </a:r>
            <a:r>
              <a:rPr lang="en-US" i="1" baseline="-25000" dirty="0" smtClean="0">
                <a:cs typeface="Arial" charset="0"/>
              </a:rPr>
              <a:t> </a:t>
            </a:r>
            <a:r>
              <a:rPr lang="en-US" dirty="0" smtClean="0"/>
              <a:t>=1/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s</a:t>
            </a:r>
            <a:r>
              <a:rPr lang="en-US" i="1" baseline="-25000" dirty="0" smtClean="0"/>
              <a:t> </a:t>
            </a:r>
            <a:r>
              <a:rPr lang="en-US" dirty="0" smtClean="0"/>
              <a:t> Hz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pectral overlap (=‘folding’, ‘aliasing’) if 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3106738" y="254793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magnitude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7591425" y="446722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frequency</a:t>
            </a:r>
          </a:p>
        </p:txBody>
      </p:sp>
      <p:sp>
        <p:nvSpPr>
          <p:cNvPr id="17413" name="Line 11"/>
          <p:cNvSpPr>
            <a:spLocks noChangeShapeType="1"/>
          </p:cNvSpPr>
          <p:nvPr/>
        </p:nvSpPr>
        <p:spPr bwMode="auto">
          <a:xfrm flipV="1">
            <a:off x="609600" y="4398963"/>
            <a:ext cx="7856538" cy="1587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14" name="AutoShape 14"/>
          <p:cNvSpPr>
            <a:spLocks noChangeArrowheads="1"/>
          </p:cNvSpPr>
          <p:nvPr/>
        </p:nvSpPr>
        <p:spPr bwMode="auto">
          <a:xfrm rot="10800000">
            <a:off x="3770313" y="3279775"/>
            <a:ext cx="1266825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15" name="AutoShape 15"/>
          <p:cNvSpPr>
            <a:spLocks noChangeArrowheads="1"/>
          </p:cNvSpPr>
          <p:nvPr/>
        </p:nvSpPr>
        <p:spPr bwMode="auto">
          <a:xfrm rot="10800000">
            <a:off x="2771775" y="3284538"/>
            <a:ext cx="1265238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16" name="AutoShape 16"/>
          <p:cNvSpPr>
            <a:spLocks noChangeArrowheads="1"/>
          </p:cNvSpPr>
          <p:nvPr/>
        </p:nvSpPr>
        <p:spPr bwMode="auto">
          <a:xfrm rot="10800000">
            <a:off x="4787900" y="3284538"/>
            <a:ext cx="1266825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17" name="AutoShape 17"/>
          <p:cNvSpPr>
            <a:spLocks noChangeArrowheads="1"/>
          </p:cNvSpPr>
          <p:nvPr/>
        </p:nvSpPr>
        <p:spPr bwMode="auto">
          <a:xfrm rot="10800000">
            <a:off x="1800225" y="3289300"/>
            <a:ext cx="1268413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18" name="AutoShape 18"/>
          <p:cNvSpPr>
            <a:spLocks noChangeArrowheads="1"/>
          </p:cNvSpPr>
          <p:nvPr/>
        </p:nvSpPr>
        <p:spPr bwMode="auto">
          <a:xfrm rot="10800000">
            <a:off x="5795963" y="3284538"/>
            <a:ext cx="1265237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12700">
            <a:solidFill>
              <a:srgbClr val="AA00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7419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53390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98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33900"/>
            <a:ext cx="5095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533900"/>
            <a:ext cx="5603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533900"/>
            <a:ext cx="765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Line 45"/>
          <p:cNvSpPr>
            <a:spLocks noChangeShapeType="1"/>
          </p:cNvSpPr>
          <p:nvPr/>
        </p:nvSpPr>
        <p:spPr bwMode="auto">
          <a:xfrm>
            <a:off x="6443663" y="4332288"/>
            <a:ext cx="0" cy="134937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25" name="Line 30"/>
          <p:cNvSpPr>
            <a:spLocks noChangeShapeType="1"/>
          </p:cNvSpPr>
          <p:nvPr/>
        </p:nvSpPr>
        <p:spPr bwMode="auto">
          <a:xfrm>
            <a:off x="2447925" y="4332288"/>
            <a:ext cx="0" cy="134937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26" name="Line 27"/>
          <p:cNvSpPr>
            <a:spLocks noChangeShapeType="1"/>
          </p:cNvSpPr>
          <p:nvPr/>
        </p:nvSpPr>
        <p:spPr bwMode="auto">
          <a:xfrm>
            <a:off x="3419475" y="4322763"/>
            <a:ext cx="0" cy="134937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27" name="Line 29"/>
          <p:cNvSpPr>
            <a:spLocks noChangeShapeType="1"/>
          </p:cNvSpPr>
          <p:nvPr/>
        </p:nvSpPr>
        <p:spPr bwMode="auto">
          <a:xfrm>
            <a:off x="5472113" y="4340225"/>
            <a:ext cx="0" cy="134938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28" name="Line 10"/>
          <p:cNvSpPr>
            <a:spLocks noChangeShapeType="1"/>
          </p:cNvSpPr>
          <p:nvPr/>
        </p:nvSpPr>
        <p:spPr bwMode="auto">
          <a:xfrm flipH="1" flipV="1">
            <a:off x="4414838" y="2581275"/>
            <a:ext cx="0" cy="2295525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7429" name="Group 68"/>
          <p:cNvGrpSpPr>
            <a:grpSpLocks/>
          </p:cNvGrpSpPr>
          <p:nvPr/>
        </p:nvGrpSpPr>
        <p:grpSpPr bwMode="auto">
          <a:xfrm>
            <a:off x="4419600" y="2667000"/>
            <a:ext cx="820738" cy="1752600"/>
            <a:chOff x="2784" y="1680"/>
            <a:chExt cx="517" cy="1104"/>
          </a:xfrm>
        </p:grpSpPr>
        <p:sp>
          <p:nvSpPr>
            <p:cNvPr id="17436" name="Line 51"/>
            <p:cNvSpPr>
              <a:spLocks noChangeShapeType="1"/>
            </p:cNvSpPr>
            <p:nvPr/>
          </p:nvSpPr>
          <p:spPr bwMode="auto">
            <a:xfrm>
              <a:off x="2784" y="2016"/>
              <a:ext cx="384" cy="0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437" name="Line 53"/>
            <p:cNvSpPr>
              <a:spLocks noChangeShapeType="1"/>
            </p:cNvSpPr>
            <p:nvPr/>
          </p:nvSpPr>
          <p:spPr bwMode="auto">
            <a:xfrm>
              <a:off x="3168" y="1920"/>
              <a:ext cx="0" cy="864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17438" name="Picture 6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80"/>
              <a:ext cx="46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0" name="Line 52"/>
          <p:cNvSpPr>
            <a:spLocks noChangeShapeType="1"/>
          </p:cNvSpPr>
          <p:nvPr/>
        </p:nvSpPr>
        <p:spPr bwMode="auto">
          <a:xfrm flipV="1">
            <a:off x="4427538" y="4616450"/>
            <a:ext cx="431800" cy="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31" name="Line 54"/>
          <p:cNvSpPr>
            <a:spLocks noChangeShapeType="1"/>
          </p:cNvSpPr>
          <p:nvPr/>
        </p:nvSpPr>
        <p:spPr bwMode="auto">
          <a:xfrm>
            <a:off x="4895850" y="3321050"/>
            <a:ext cx="0" cy="1555750"/>
          </a:xfrm>
          <a:prstGeom prst="line">
            <a:avLst/>
          </a:prstGeom>
          <a:noFill/>
          <a:ln w="254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7432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89475"/>
            <a:ext cx="3381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Line 28"/>
          <p:cNvSpPr>
            <a:spLocks noChangeShapeType="1"/>
          </p:cNvSpPr>
          <p:nvPr/>
        </p:nvSpPr>
        <p:spPr bwMode="auto">
          <a:xfrm>
            <a:off x="4413250" y="4327525"/>
            <a:ext cx="0" cy="134938"/>
          </a:xfrm>
          <a:prstGeom prst="line">
            <a:avLst/>
          </a:prstGeom>
          <a:noFill/>
          <a:ln w="25400">
            <a:solidFill>
              <a:srgbClr val="A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434" name="TextBox 2"/>
          <p:cNvSpPr txBox="1">
            <a:spLocks noChangeArrowheads="1"/>
          </p:cNvSpPr>
          <p:nvPr/>
        </p:nvSpPr>
        <p:spPr bwMode="auto">
          <a:xfrm>
            <a:off x="6767513" y="548163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i="1">
                <a:cs typeface="Arial" charset="0"/>
              </a:rPr>
              <a:t>f</a:t>
            </a:r>
            <a:r>
              <a:rPr lang="en-US" sz="3200" i="1" baseline="-25000">
                <a:cs typeface="Arial" charset="0"/>
              </a:rPr>
              <a:t>s  </a:t>
            </a:r>
            <a:r>
              <a:rPr lang="en-US" sz="3200" i="1">
                <a:cs typeface="Arial" charset="0"/>
              </a:rPr>
              <a:t>&lt; 2.f</a:t>
            </a:r>
            <a:r>
              <a:rPr lang="en-US" sz="3200" i="1" baseline="-25000">
                <a:cs typeface="Arial" charset="0"/>
              </a:rPr>
              <a:t>max </a:t>
            </a:r>
            <a:endParaRPr lang="en-US" sz="3200"/>
          </a:p>
        </p:txBody>
      </p:sp>
      <p:sp>
        <p:nvSpPr>
          <p:cNvPr id="32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6/10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nyquist11"/>
          <p:cNvPicPr>
            <a:picLocks noChangeAspect="1" noChangeArrowheads="1"/>
          </p:cNvPicPr>
          <p:nvPr/>
        </p:nvPicPr>
        <p:blipFill>
          <a:blip r:embed="rId5">
            <a:lum bright="-8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089025"/>
            <a:ext cx="43116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44563"/>
            <a:ext cx="8558213" cy="2819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Sampling theorem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erminology:</a:t>
            </a:r>
          </a:p>
          <a:p>
            <a:pPr lvl="2">
              <a:defRPr/>
            </a:pPr>
            <a:r>
              <a:rPr lang="en-US" dirty="0" smtClean="0"/>
              <a:t>sampling frequency/rate </a:t>
            </a:r>
            <a:r>
              <a:rPr lang="en-US" dirty="0" err="1" smtClean="0">
                <a:latin typeface="cmmi10" charset="0"/>
              </a:rPr>
              <a:t>f</a:t>
            </a:r>
            <a:r>
              <a:rPr lang="en-US" baseline="-25000" dirty="0" err="1" smtClean="0">
                <a:latin typeface="cmmi10" charset="0"/>
              </a:rPr>
              <a:t>s</a:t>
            </a:r>
            <a:endParaRPr lang="en-US" dirty="0" smtClean="0">
              <a:latin typeface="cmmi10" charset="0"/>
            </a:endParaRPr>
          </a:p>
          <a:p>
            <a:pPr lvl="2">
              <a:defRPr/>
            </a:pPr>
            <a:r>
              <a:rPr lang="en-US" dirty="0" err="1" smtClean="0"/>
              <a:t>Nyquist</a:t>
            </a:r>
            <a:r>
              <a:rPr lang="en-US" dirty="0" smtClean="0"/>
              <a:t> frequency </a:t>
            </a:r>
            <a:r>
              <a:rPr lang="en-US" dirty="0" err="1" smtClean="0">
                <a:latin typeface="cmmi10" charset="0"/>
              </a:rPr>
              <a:t>f</a:t>
            </a:r>
            <a:r>
              <a:rPr lang="en-US" baseline="-25000" dirty="0" err="1" smtClean="0">
                <a:latin typeface="cmmi10" charset="0"/>
              </a:rPr>
              <a:t>s</a:t>
            </a:r>
            <a:r>
              <a:rPr lang="en-US" dirty="0" smtClean="0"/>
              <a:t>/2</a:t>
            </a:r>
          </a:p>
          <a:p>
            <a:pPr lvl="2">
              <a:defRPr/>
            </a:pPr>
            <a:r>
              <a:rPr lang="en-US" dirty="0" smtClean="0"/>
              <a:t>sampling interval/period </a:t>
            </a:r>
            <a:r>
              <a:rPr lang="en-US" dirty="0" err="1" smtClean="0">
                <a:latin typeface="cmmi10" charset="0"/>
              </a:rPr>
              <a:t>T</a:t>
            </a:r>
            <a:r>
              <a:rPr lang="en-US" baseline="-25000" dirty="0" err="1" smtClean="0">
                <a:latin typeface="cmmi10" charset="0"/>
              </a:rPr>
              <a:t>s</a:t>
            </a:r>
            <a:endParaRPr lang="en-US" dirty="0" smtClean="0">
              <a:latin typeface="cmmi10" charset="0"/>
            </a:endParaRPr>
          </a:p>
          <a:p>
            <a:pPr lvl="1">
              <a:defRPr/>
            </a:pPr>
            <a:r>
              <a:rPr lang="en-US" sz="2000" dirty="0"/>
              <a:t>E</a:t>
            </a:r>
            <a:r>
              <a:rPr lang="en-US" sz="2000" dirty="0" smtClean="0"/>
              <a:t>.g. CD audio: </a:t>
            </a:r>
            <a:r>
              <a:rPr lang="en-US" sz="2000" dirty="0" err="1" smtClean="0">
                <a:latin typeface="cmmi10" charset="0"/>
              </a:rPr>
              <a:t>f</a:t>
            </a:r>
            <a:r>
              <a:rPr lang="en-US" sz="2000" baseline="-25000" dirty="0" err="1" smtClean="0">
                <a:latin typeface="cmmi10" charset="0"/>
              </a:rPr>
              <a:t>s</a:t>
            </a:r>
            <a:r>
              <a:rPr lang="en-US" sz="2000" dirty="0" smtClean="0"/>
              <a:t> = 44,1 kHz</a:t>
            </a:r>
          </a:p>
        </p:txBody>
      </p:sp>
      <p:grpSp>
        <p:nvGrpSpPr>
          <p:cNvPr id="19459" name="Group 10"/>
          <p:cNvGrpSpPr>
            <a:grpSpLocks/>
          </p:cNvGrpSpPr>
          <p:nvPr/>
        </p:nvGrpSpPr>
        <p:grpSpPr bwMode="auto">
          <a:xfrm>
            <a:off x="4067175" y="1196975"/>
            <a:ext cx="2519363" cy="482600"/>
            <a:chOff x="2676" y="874"/>
            <a:chExt cx="1587" cy="304"/>
          </a:xfrm>
        </p:grpSpPr>
        <p:sp>
          <p:nvSpPr>
            <p:cNvPr id="19466" name="Rectangle 22"/>
            <p:cNvSpPr>
              <a:spLocks noChangeArrowheads="1"/>
            </p:cNvSpPr>
            <p:nvPr/>
          </p:nvSpPr>
          <p:spPr bwMode="auto">
            <a:xfrm>
              <a:off x="2676" y="874"/>
              <a:ext cx="1587" cy="304"/>
            </a:xfrm>
            <a:prstGeom prst="rect">
              <a:avLst/>
            </a:prstGeom>
            <a:noFill/>
            <a:ln w="25400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  <p:pic>
          <p:nvPicPr>
            <p:cNvPr id="1946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913"/>
              <a:ext cx="131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Rectangle 34"/>
          <p:cNvSpPr>
            <a:spLocks noChangeArrowheads="1"/>
          </p:cNvSpPr>
          <p:nvPr/>
        </p:nvSpPr>
        <p:spPr bwMode="auto">
          <a:xfrm>
            <a:off x="287338" y="3238500"/>
            <a:ext cx="85582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buSzPct val="100000"/>
              <a:buFontTx/>
              <a:buChar char="•"/>
            </a:pPr>
            <a:r>
              <a:rPr lang="en-US" sz="2800">
                <a:solidFill>
                  <a:srgbClr val="FFFF66"/>
                </a:solidFill>
              </a:rPr>
              <a:t>Anti-aliasing prefilters</a:t>
            </a:r>
          </a:p>
          <a:p>
            <a:pPr marL="742950" lvl="1" indent="-285750" algn="l" defTabSz="762000">
              <a:buSzPct val="100000"/>
              <a:buFontTx/>
              <a:buChar char="–"/>
            </a:pPr>
            <a:r>
              <a:rPr lang="en-US" b="0"/>
              <a:t>If			then frequencies above the Nyquist frequency are </a:t>
            </a:r>
            <a:r>
              <a:rPr lang="ja-JP" altLang="en-US" b="0"/>
              <a:t>‘</a:t>
            </a:r>
            <a:r>
              <a:rPr lang="en-US" altLang="ja-JP" b="0"/>
              <a:t>folded</a:t>
            </a:r>
            <a:r>
              <a:rPr lang="ja-JP" altLang="en-US" b="0"/>
              <a:t>’</a:t>
            </a:r>
            <a:r>
              <a:rPr lang="en-US" altLang="ja-JP" b="0"/>
              <a:t> into lower frequencies (=aliasing)</a:t>
            </a:r>
          </a:p>
          <a:p>
            <a:pPr marL="742950" lvl="1" indent="-285750" algn="l" defTabSz="762000">
              <a:buSzPct val="100000"/>
              <a:buFontTx/>
              <a:buChar char="–"/>
            </a:pPr>
            <a:r>
              <a:rPr lang="en-US" b="0"/>
              <a:t>To avoid aliasing, sampling is usually preceded by (analog-domain) low-pass (=anti-aliasing) filtering  </a:t>
            </a:r>
          </a:p>
        </p:txBody>
      </p:sp>
      <p:pic>
        <p:nvPicPr>
          <p:cNvPr id="19461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149725"/>
            <a:ext cx="1771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6" name="Text Box 12"/>
          <p:cNvSpPr txBox="1">
            <a:spLocks noChangeArrowheads="1"/>
          </p:cNvSpPr>
          <p:nvPr/>
        </p:nvSpPr>
        <p:spPr bwMode="auto">
          <a:xfrm rot="16200000">
            <a:off x="7769226" y="2344737"/>
            <a:ext cx="177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000" b="0">
                <a:cs typeface="+mn-cs"/>
              </a:rPr>
              <a:t>Harry Nyquist (1889 –1976) </a:t>
            </a:r>
          </a:p>
        </p:txBody>
      </p:sp>
      <p:sp>
        <p:nvSpPr>
          <p:cNvPr id="11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j-cs"/>
              </a:rPr>
              <a:t>Discrete-Time/Digital Signals  </a:t>
            </a:r>
            <a:r>
              <a:rPr lang="en-US" sz="1800" dirty="0" smtClean="0">
                <a:cs typeface="+mj-cs"/>
              </a:rPr>
              <a:t>7/10</a:t>
            </a:r>
          </a:p>
        </p:txBody>
      </p:sp>
      <p:sp>
        <p:nvSpPr>
          <p:cNvPr id="19464" name="TextBox 213"/>
          <p:cNvSpPr txBox="1">
            <a:spLocks noChangeArrowheads="1"/>
          </p:cNvSpPr>
          <p:nvPr/>
        </p:nvSpPr>
        <p:spPr bwMode="auto">
          <a:xfrm>
            <a:off x="250825" y="5876925"/>
            <a:ext cx="8677275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(*) An equivalent formulation is  </a:t>
            </a:r>
            <a:r>
              <a:rPr lang="en-US" sz="1800" b="0"/>
              <a:t>f</a:t>
            </a:r>
            <a:r>
              <a:rPr lang="en-US" sz="1400" b="0"/>
              <a:t>s</a:t>
            </a:r>
            <a:r>
              <a:rPr lang="en-US" sz="1800" b="0"/>
              <a:t> &gt; f</a:t>
            </a:r>
            <a:r>
              <a:rPr lang="en-US" sz="1200" b="0"/>
              <a:t>max</a:t>
            </a:r>
            <a:r>
              <a:rPr lang="en-US" sz="1800" b="0"/>
              <a:t>-(-f</a:t>
            </a:r>
            <a:r>
              <a:rPr lang="en-US" sz="1200" b="0"/>
              <a:t>max</a:t>
            </a:r>
            <a:r>
              <a:rPr lang="en-US" sz="1800" b="0"/>
              <a:t>) = f</a:t>
            </a:r>
            <a:r>
              <a:rPr lang="en-US" sz="1200" b="0"/>
              <a:t>max</a:t>
            </a:r>
            <a:r>
              <a:rPr lang="en-US" sz="1800" b="0"/>
              <a:t>-f</a:t>
            </a:r>
            <a:r>
              <a:rPr lang="en-US" sz="1200" b="0"/>
              <a:t>min</a:t>
            </a:r>
            <a:r>
              <a:rPr lang="en-US" sz="1600" b="0"/>
              <a:t> = ‘bandwidth’…will use this in p.36</a:t>
            </a:r>
          </a:p>
        </p:txBody>
      </p: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6618288" y="1125538"/>
            <a:ext cx="509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(*)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8"/>
  <p:tag name="PICTUREFILESIZE" val="958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2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30"/>
  <p:tag name="PICTUREFILESIZE" val="1590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-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33"/>
  <p:tag name="PICTUREFILESIZE" val="1755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-2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45"/>
  <p:tag name="PICTUREFILESIZE" val="2387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\frac{f_s}{2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20"/>
  <p:tag name="PICTUREFILESIZE" val="2473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f_{max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44"/>
  <p:tag name="PICTUREFILESIZE" val="2336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,amsfonts}&#10;\begin{document}&#10;\pagecolor[rgb]{0.031,0.114,0.345}&#10;\begin{equation*}&#10;{\color[rgb]{1,1,0.4} f_s &lt; 2 f_{max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04"/>
  <p:tag name="PICTUREFILESIZE" val="5496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,amsfonts}&#10;\begin{document}&#10;\pagecolor[rgb]{0.031,0.114,0.345}&#10;\begin{equation*}&#10;{\color[rgb]{1,1,0.4} f_s \geq 2 f_{max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04"/>
  <p:tag name="PICTUREFILESIZE" val="5496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 \begin{bmatrix} {\color[rgb]{0.6,0.8,1} X[0] } \\ {\color[rgb]{0.6,0.8,1} X[1] } \\ \ldots \\ {\color[rgb]{0.6,0.8,1} X[N-1] } \end{bmatrix} = \begin{bmatrix} {\color[rgb]{0.6,0.8,1}W_N^{0}} &amp; {\color[rgb]{0.6,0.8,1}W_N^{0}} &amp; \ldots &amp; {\color[rgb]{0.6,0.8,1}W_N^{0}} \\ {\color[rgb]{0.6,0.8,1}W_N^{0}} &amp; {\color[rgb]{0.6,0.8,1}W_N^{1}} &amp; \ldots &amp; {\color[rgb]{0.6,0.8,1}W_N^{(N-1)}} \\ \vdots &amp; \vdots &amp; \ddots &amp; \vdots \\ {\color[rgb]{0.6,0.8,1}W_N^{0}} &amp; {\color[rgb]{0.6,0.8,1}W_N^{(N-1)}} &amp; \ldots &amp; {\color[rgb]{0.6,0.8,1}W_N^{(N-1)^2}}\end{bmatrix} \begin{bmatrix} {\color[rgb]{0.6,0.8,1}x[0]} \\ {\color[rgb]{0.6,0.8,1}x[1]} \\ \vdots \\ {\color[rgb]{0.6,0.8,1}x[N-1]} \end{bmatrix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545"/>
  <p:tag name="PICTUREFILESIZE" val="174060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 \left\{ \begin{array}{rcl} {\color[rgb]{0.6,0.8,1}X[n]} &amp; = &amp; {\color[rgb]{0.6,0.8,1} X\bigl[e^{j \frac{2 \pi}{N} n}\bigr] } \\ {\color[rgb]{0.6,0.8,1}W_N} &amp; = &amp; {\color[rgb]{0.6,0.8,1} e^{-j \frac{2 \pi}{N} }} \end{array} \right. 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98"/>
  <p:tag name="PICTUREFILESIZE" val="36310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 \begin{bmatrix} {\color[rgb]{0.6,0.8,1} x[0] } \\ {\color[rgb]{0.6,0.8,1} x[1] } \\ \ldots \\ {\color[rgb]{0.6,0.8,1} x[N-1] } \end{bmatrix} = \frac{\color[rgb]{0.6,0.8,1} 1}{\color[rgb]{0.6,0.8,1} N} \begin{bmatrix} {\color[rgb]{0.6,0.8,1}W_N^{0}} &amp; {\color[rgb]{0.6,0.8,1}W_N^{0}} &amp; \ldots &amp; {\color[rgb]{0.6,0.8,1}W_N^{0}} \\ {\color[rgb]{0.6,0.8,1}W_N^{0}} &amp; {\color[rgb]{0.6,0.8,1}W_N^{-1}} &amp; \ldots &amp; {\color[rgb]{0.6,0.8,1}W_N^{-(N-1)}} \\ \vdots &amp; \vdots &amp; \ddots &amp; \vdots \\ {\color[rgb]{0.6,0.8,1}W_N^{0}} &amp; {\color[rgb]{0.6,0.8,1}W_N^{-(N-1)}} &amp; \ldots &amp; {\color[rgb]{0.6,0.8,1}W_N^{-(N-1)^2}}\end{bmatrix} \begin{bmatrix} {\color[rgb]{0.6,0.8,1}X[0]} \\ {\color[rgb]{0.6,0.8,1}X[1]} \\ \vdots \\ {\color[rgb]{0.6,0.8,1}X[N-1]} \end{bmatrix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597"/>
  <p:tag name="PICTUREFILESIZE" val="190691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0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0"/>
  <p:tag name="PICTUREFILESIZE" val="43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2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30"/>
  <p:tag name="PICTUREFILESIZE" val="159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-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33"/>
  <p:tag name="PICTUREFILESIZE" val="1755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-2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45"/>
  <p:tag name="PICTUREFILESIZE" val="2387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\frac{f_s}{2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20"/>
  <p:tag name="PICTUREFILESIZE" val="2473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1,1,0.4}f_{max}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44"/>
  <p:tag name="PICTUREFILESIZE" val="2336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f_s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8"/>
  <p:tag name="PICTUREFILESIZE" val="958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,amsmath}&#10;\begin{document}&#10;\pagecolor[rgb]{0.031,0.114,0.345}&#10;\begin{equation*}&#10;{\color[rgb]{0.667,0,0}0}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0"/>
  <p:tag name="PICTUREFILESIZE" val="43078"/>
</p:tagLst>
</file>

<file path=ppt/theme/theme1.xml><?xml version="1.0" encoding="utf-8"?>
<a:theme xmlns:a="http://schemas.openxmlformats.org/drawingml/2006/main" name="chapter2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chapter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hapter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chapter2-2010</Template>
  <TotalTime>5327</TotalTime>
  <Words>3293</Words>
  <Application>Microsoft Macintosh PowerPoint</Application>
  <PresentationFormat>On-screen Show (4:3)</PresentationFormat>
  <Paragraphs>691</Paragraphs>
  <Slides>40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chapter2</vt:lpstr>
      <vt:lpstr>Equation</vt:lpstr>
      <vt:lpstr>DSP-CIS  Part-I: Introduction  Chapter-2 : Signals &amp; Systems Review</vt:lpstr>
      <vt:lpstr>Chapter-2 : Signals &amp; Systems Review</vt:lpstr>
      <vt:lpstr>PowerPoint Presentation</vt:lpstr>
      <vt:lpstr>PowerPoint Presentation</vt:lpstr>
      <vt:lpstr>Discrete-Time/Digital Signals  3/10</vt:lpstr>
      <vt:lpstr>Discrete-Time/Digital Signals  4/10</vt:lpstr>
      <vt:lpstr>Discrete-Time/Digital Signals  5/10</vt:lpstr>
      <vt:lpstr>Discrete-Time/Digital Signals  6/10</vt:lpstr>
      <vt:lpstr>Discrete-Time/Digital Signals  7/10</vt:lpstr>
      <vt:lpstr>Discrete-Time/Digital Signals  8/10</vt:lpstr>
      <vt:lpstr>Discrete-Time/Digital Signals  9/10</vt:lpstr>
      <vt:lpstr>Discrete-Time/Digital Signals  10/10</vt:lpstr>
      <vt:lpstr>Discrete-Time Systems 1/13</vt:lpstr>
      <vt:lpstr>Discrete-Time Systems 2/13</vt:lpstr>
      <vt:lpstr>Discrete-Time Systems 3/13</vt:lpstr>
      <vt:lpstr>Discrete-Time Systems 4/13</vt:lpstr>
      <vt:lpstr>Discrete-Time Systems 5/13</vt:lpstr>
      <vt:lpstr>Discrete-Time Systems 6/13</vt:lpstr>
      <vt:lpstr>Discrete-Time Systems 7/13</vt:lpstr>
      <vt:lpstr>Discrete-Time Systems 8/13</vt:lpstr>
      <vt:lpstr>Discrete-Time Systems 9/13</vt:lpstr>
      <vt:lpstr>Discrete-Time Systems 10/13</vt:lpstr>
      <vt:lpstr>Discrete-Time Systems 11/13</vt:lpstr>
      <vt:lpstr>PowerPoint Presentation</vt:lpstr>
      <vt:lpstr>Discrete-Time Systems 13/13</vt:lpstr>
      <vt:lpstr>Discrete/Fast Fourier Transform 1/4</vt:lpstr>
      <vt:lpstr>Discrete/Fast Fourier Transform 2/4</vt:lpstr>
      <vt:lpstr>Discrete/Fast Fourier Transform 3/4</vt:lpstr>
      <vt:lpstr>Discrete/Fast Fourier Transform 4/4</vt:lpstr>
      <vt:lpstr>Multi-Rate Systems 1/11</vt:lpstr>
      <vt:lpstr>Multi-Rate Systems 2/11</vt:lpstr>
      <vt:lpstr>Multi-Rate Systems 3/11</vt:lpstr>
      <vt:lpstr>Multi-Rate Systems 4/11</vt:lpstr>
      <vt:lpstr>Multi-Rate Systems 5/11</vt:lpstr>
      <vt:lpstr>Multi-Rate Systems 6/11</vt:lpstr>
      <vt:lpstr>Multi-Rate Systems 7/11</vt:lpstr>
      <vt:lpstr>Multi-Rate Systems 8/10</vt:lpstr>
      <vt:lpstr>Multi-Rate Systems 9/11</vt:lpstr>
      <vt:lpstr>Multi-Rate Systems 10/10</vt:lpstr>
      <vt:lpstr>Multi-Rate Systems 11/11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202</cp:revision>
  <cp:lastPrinted>2019-09-19T08:02:52Z</cp:lastPrinted>
  <dcterms:created xsi:type="dcterms:W3CDTF">2000-04-04T19:59:43Z</dcterms:created>
  <dcterms:modified xsi:type="dcterms:W3CDTF">2019-09-19T08:04:16Z</dcterms:modified>
</cp:coreProperties>
</file>