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</p:sldMasterIdLst>
  <p:notesMasterIdLst>
    <p:notesMasterId r:id="rId42"/>
  </p:notesMasterIdLst>
  <p:handoutMasterIdLst>
    <p:handoutMasterId r:id="rId43"/>
  </p:handoutMasterIdLst>
  <p:sldIdLst>
    <p:sldId id="608" r:id="rId2"/>
    <p:sldId id="620" r:id="rId3"/>
    <p:sldId id="623" r:id="rId4"/>
    <p:sldId id="555" r:id="rId5"/>
    <p:sldId id="556" r:id="rId6"/>
    <p:sldId id="625" r:id="rId7"/>
    <p:sldId id="649" r:id="rId8"/>
    <p:sldId id="557" r:id="rId9"/>
    <p:sldId id="626" r:id="rId10"/>
    <p:sldId id="628" r:id="rId11"/>
    <p:sldId id="621" r:id="rId12"/>
    <p:sldId id="622" r:id="rId13"/>
    <p:sldId id="629" r:id="rId14"/>
    <p:sldId id="630" r:id="rId15"/>
    <p:sldId id="631" r:id="rId16"/>
    <p:sldId id="632" r:id="rId17"/>
    <p:sldId id="635" r:id="rId18"/>
    <p:sldId id="633" r:id="rId19"/>
    <p:sldId id="634" r:id="rId20"/>
    <p:sldId id="636" r:id="rId21"/>
    <p:sldId id="559" r:id="rId22"/>
    <p:sldId id="560" r:id="rId23"/>
    <p:sldId id="561" r:id="rId24"/>
    <p:sldId id="562" r:id="rId25"/>
    <p:sldId id="563" r:id="rId26"/>
    <p:sldId id="567" r:id="rId27"/>
    <p:sldId id="637" r:id="rId28"/>
    <p:sldId id="638" r:id="rId29"/>
    <p:sldId id="639" r:id="rId30"/>
    <p:sldId id="640" r:id="rId31"/>
    <p:sldId id="641" r:id="rId32"/>
    <p:sldId id="642" r:id="rId33"/>
    <p:sldId id="643" r:id="rId34"/>
    <p:sldId id="644" r:id="rId35"/>
    <p:sldId id="648" r:id="rId36"/>
    <p:sldId id="650" r:id="rId37"/>
    <p:sldId id="645" r:id="rId38"/>
    <p:sldId id="646" r:id="rId39"/>
    <p:sldId id="647" r:id="rId40"/>
    <p:sldId id="651" r:id="rId41"/>
  </p:sldIdLst>
  <p:sldSz cx="9144000" cy="6858000" type="screen4x3"/>
  <p:notesSz cx="6935788" cy="92202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CFF33"/>
    <a:srgbClr val="040000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4" autoAdjust="0"/>
  </p:normalViewPr>
  <p:slideViewPr>
    <p:cSldViewPr>
      <p:cViewPr>
        <p:scale>
          <a:sx n="100" d="100"/>
          <a:sy n="100" d="100"/>
        </p:scale>
        <p:origin x="-776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512" y="-78"/>
      </p:cViewPr>
      <p:guideLst>
        <p:guide orient="horz" pos="2904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9" Type="http://schemas.openxmlformats.org/officeDocument/2006/relationships/image" Target="../media/image52.emf"/><Relationship Id="rId10" Type="http://schemas.openxmlformats.org/officeDocument/2006/relationships/image" Target="../media/image35.emf"/><Relationship Id="rId1" Type="http://schemas.openxmlformats.org/officeDocument/2006/relationships/image" Target="../media/image45.emf"/><Relationship Id="rId2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1" Type="http://schemas.openxmlformats.org/officeDocument/2006/relationships/image" Target="../media/image17.wmf"/><Relationship Id="rId2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6.emf"/><Relationship Id="rId6" Type="http://schemas.openxmlformats.org/officeDocument/2006/relationships/image" Target="../media/image63.emf"/><Relationship Id="rId7" Type="http://schemas.openxmlformats.org/officeDocument/2006/relationships/image" Target="../media/image64.emf"/><Relationship Id="rId1" Type="http://schemas.openxmlformats.org/officeDocument/2006/relationships/image" Target="../media/image17.wmf"/><Relationship Id="rId2" Type="http://schemas.openxmlformats.org/officeDocument/2006/relationships/image" Target="../media/image6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1" Type="http://schemas.openxmlformats.org/officeDocument/2006/relationships/image" Target="../media/image67.wmf"/><Relationship Id="rId2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5" Type="http://schemas.openxmlformats.org/officeDocument/2006/relationships/image" Target="../media/image71.wmf"/><Relationship Id="rId6" Type="http://schemas.openxmlformats.org/officeDocument/2006/relationships/image" Target="../media/image72.wmf"/><Relationship Id="rId7" Type="http://schemas.openxmlformats.org/officeDocument/2006/relationships/image" Target="../media/image73.wmf"/><Relationship Id="rId8" Type="http://schemas.openxmlformats.org/officeDocument/2006/relationships/image" Target="../media/image74.wmf"/><Relationship Id="rId1" Type="http://schemas.openxmlformats.org/officeDocument/2006/relationships/image" Target="../media/image67.wmf"/><Relationship Id="rId2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4" Type="http://schemas.openxmlformats.org/officeDocument/2006/relationships/image" Target="../media/image74.wmf"/><Relationship Id="rId5" Type="http://schemas.openxmlformats.org/officeDocument/2006/relationships/image" Target="../media/image78.emf"/><Relationship Id="rId1" Type="http://schemas.openxmlformats.org/officeDocument/2006/relationships/image" Target="../media/image75.wmf"/><Relationship Id="rId2" Type="http://schemas.openxmlformats.org/officeDocument/2006/relationships/image" Target="../media/image7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Relationship Id="rId2" Type="http://schemas.openxmlformats.org/officeDocument/2006/relationships/image" Target="../media/image8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Relationship Id="rId2" Type="http://schemas.openxmlformats.org/officeDocument/2006/relationships/image" Target="../media/image8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Relationship Id="rId2" Type="http://schemas.openxmlformats.org/officeDocument/2006/relationships/image" Target="../media/image8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4" Type="http://schemas.openxmlformats.org/officeDocument/2006/relationships/image" Target="../media/image89.wmf"/><Relationship Id="rId1" Type="http://schemas.openxmlformats.org/officeDocument/2006/relationships/image" Target="../media/image86.emf"/><Relationship Id="rId2" Type="http://schemas.openxmlformats.org/officeDocument/2006/relationships/image" Target="../media/image8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Relationship Id="rId2" Type="http://schemas.openxmlformats.org/officeDocument/2006/relationships/image" Target="../media/image91.wmf"/><Relationship Id="rId3" Type="http://schemas.openxmlformats.org/officeDocument/2006/relationships/image" Target="../media/image9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wmf"/><Relationship Id="rId5" Type="http://schemas.openxmlformats.org/officeDocument/2006/relationships/image" Target="../media/image97.emf"/><Relationship Id="rId1" Type="http://schemas.openxmlformats.org/officeDocument/2006/relationships/image" Target="../media/image93.emf"/><Relationship Id="rId2" Type="http://schemas.openxmlformats.org/officeDocument/2006/relationships/image" Target="../media/image9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4" Type="http://schemas.openxmlformats.org/officeDocument/2006/relationships/image" Target="../media/image101.emf"/><Relationship Id="rId5" Type="http://schemas.openxmlformats.org/officeDocument/2006/relationships/image" Target="../media/image102.emf"/><Relationship Id="rId6" Type="http://schemas.openxmlformats.org/officeDocument/2006/relationships/image" Target="../media/image103.emf"/><Relationship Id="rId7" Type="http://schemas.openxmlformats.org/officeDocument/2006/relationships/image" Target="../media/image104.emf"/><Relationship Id="rId1" Type="http://schemas.openxmlformats.org/officeDocument/2006/relationships/image" Target="../media/image98.emf"/><Relationship Id="rId2" Type="http://schemas.openxmlformats.org/officeDocument/2006/relationships/image" Target="../media/image99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4" Type="http://schemas.openxmlformats.org/officeDocument/2006/relationships/image" Target="../media/image107.emf"/><Relationship Id="rId1" Type="http://schemas.openxmlformats.org/officeDocument/2006/relationships/image" Target="../media/image105.emf"/><Relationship Id="rId2" Type="http://schemas.openxmlformats.org/officeDocument/2006/relationships/image" Target="../media/image106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4" Type="http://schemas.openxmlformats.org/officeDocument/2006/relationships/image" Target="../media/image111.emf"/><Relationship Id="rId5" Type="http://schemas.openxmlformats.org/officeDocument/2006/relationships/image" Target="../media/image107.emf"/><Relationship Id="rId1" Type="http://schemas.openxmlformats.org/officeDocument/2006/relationships/image" Target="../media/image108.emf"/><Relationship Id="rId2" Type="http://schemas.openxmlformats.org/officeDocument/2006/relationships/image" Target="../media/image10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4" Type="http://schemas.openxmlformats.org/officeDocument/2006/relationships/image" Target="../media/image115.emf"/><Relationship Id="rId5" Type="http://schemas.openxmlformats.org/officeDocument/2006/relationships/image" Target="../media/image116.emf"/><Relationship Id="rId6" Type="http://schemas.openxmlformats.org/officeDocument/2006/relationships/image" Target="../media/image117.emf"/><Relationship Id="rId1" Type="http://schemas.openxmlformats.org/officeDocument/2006/relationships/image" Target="../media/image112.emf"/><Relationship Id="rId2" Type="http://schemas.openxmlformats.org/officeDocument/2006/relationships/image" Target="../media/image1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1.emf"/><Relationship Id="rId5" Type="http://schemas.openxmlformats.org/officeDocument/2006/relationships/image" Target="../media/image16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wmf"/><Relationship Id="rId12" Type="http://schemas.openxmlformats.org/officeDocument/2006/relationships/image" Target="../media/image28.emf"/><Relationship Id="rId13" Type="http://schemas.openxmlformats.org/officeDocument/2006/relationships/image" Target="../media/image29.wmf"/><Relationship Id="rId14" Type="http://schemas.openxmlformats.org/officeDocument/2006/relationships/image" Target="../media/image30.wmf"/><Relationship Id="rId15" Type="http://schemas.openxmlformats.org/officeDocument/2006/relationships/image" Target="../media/image31.emf"/><Relationship Id="rId1" Type="http://schemas.openxmlformats.org/officeDocument/2006/relationships/image" Target="../media/image17.wmf"/><Relationship Id="rId2" Type="http://schemas.openxmlformats.org/officeDocument/2006/relationships/image" Target="../media/image18.emf"/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6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Relationship Id="rId11" Type="http://schemas.openxmlformats.org/officeDocument/2006/relationships/image" Target="../media/image25.emf"/><Relationship Id="rId1" Type="http://schemas.openxmlformats.org/officeDocument/2006/relationships/image" Target="../media/image32.emf"/><Relationship Id="rId2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35.emf"/><Relationship Id="rId1" Type="http://schemas.openxmlformats.org/officeDocument/2006/relationships/image" Target="../media/image33.emf"/><Relationship Id="rId2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17.w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0" Type="http://schemas.openxmlformats.org/officeDocument/2006/relationships/image" Target="../media/image44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78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78525" y="92075"/>
            <a:ext cx="957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611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B179DF5A-AB97-464E-9889-5360FFDF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3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9538"/>
            <a:ext cx="78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940425" y="109538"/>
            <a:ext cx="957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709613"/>
            <a:ext cx="4635500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5838825"/>
            <a:ext cx="2649537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230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60210073-D556-1048-B983-D197B49B7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93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9280088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03555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93663"/>
            <a:ext cx="2141538" cy="623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93663"/>
            <a:ext cx="6276975" cy="623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8055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04221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203171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54371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99255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76959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317924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21195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31134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26059"/>
      </p:ext>
    </p:extLst>
  </p:cSld>
  <p:clrMapOvr>
    <a:masterClrMapping/>
  </p:clrMapOvr>
  <p:transition xmlns:p14="http://schemas.microsoft.com/office/powerpoint/2010/main"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02788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228600" y="6400800"/>
            <a:ext cx="281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en-GB" sz="1200" b="0" dirty="0" smtClean="0">
                <a:cs typeface="+mn-cs"/>
              </a:rPr>
              <a:t>DSP-CIS </a:t>
            </a:r>
            <a:r>
              <a:rPr lang="en-GB" sz="1200" b="0" dirty="0" smtClean="0">
                <a:cs typeface="+mn-cs"/>
              </a:rPr>
              <a:t>2019-2020</a:t>
            </a:r>
            <a:r>
              <a:rPr lang="en-US" sz="1200" b="0" dirty="0" smtClean="0">
                <a:cs typeface="+mn-cs"/>
              </a:rPr>
              <a:t>  </a:t>
            </a:r>
            <a:r>
              <a:rPr lang="en-US" sz="1200" b="0" dirty="0">
                <a:cs typeface="+mn-cs"/>
              </a:rPr>
              <a:t>/  </a:t>
            </a:r>
            <a:r>
              <a:rPr lang="en-US" sz="1200" b="0" dirty="0" smtClean="0">
                <a:cs typeface="+mn-cs"/>
              </a:rPr>
              <a:t>Chapter</a:t>
            </a:r>
            <a:r>
              <a:rPr lang="en-US" sz="1200" b="0" dirty="0">
                <a:cs typeface="+mn-cs"/>
              </a:rPr>
              <a:t>-</a:t>
            </a:r>
            <a:r>
              <a:rPr lang="en-US" sz="1200" b="0" dirty="0" smtClean="0">
                <a:cs typeface="+mn-cs"/>
              </a:rPr>
              <a:t>14</a:t>
            </a:r>
            <a:r>
              <a:rPr lang="en-US" sz="1200" b="0" baseline="0" dirty="0" smtClean="0">
                <a:cs typeface="+mn-cs"/>
              </a:rPr>
              <a:t>: Time-Frequency Analysis &amp; Scaling</a:t>
            </a:r>
            <a:endParaRPr lang="en-US" sz="1200" b="0" dirty="0">
              <a:cs typeface="+mn-cs"/>
            </a:endParaRPr>
          </a:p>
        </p:txBody>
      </p:sp>
      <p:sp>
        <p:nvSpPr>
          <p:cNvPr id="502791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defRPr/>
            </a:pPr>
            <a:r>
              <a:rPr lang="en-GB" sz="1200" b="0" dirty="0">
                <a:solidFill>
                  <a:srgbClr val="CCFF33"/>
                </a:solidFill>
                <a:cs typeface="+mn-cs"/>
              </a:rPr>
              <a:t> </a:t>
            </a:r>
            <a:fld id="{9F3E5DA6-7072-1C4F-A1C7-5DCDE0B44FB0}" type="slidenum">
              <a:rPr lang="en-GB" sz="1200" b="0" smtClean="0">
                <a:cs typeface="+mn-cs"/>
              </a:rPr>
              <a:pPr algn="r">
                <a:spcBef>
                  <a:spcPct val="0"/>
                </a:spcBef>
                <a:defRPr/>
              </a:pPr>
              <a:t>‹#›</a:t>
            </a:fld>
            <a:r>
              <a:rPr lang="en-GB" sz="1200" b="0" dirty="0" smtClean="0">
                <a:cs typeface="+mn-cs"/>
              </a:rPr>
              <a:t> / 40</a:t>
            </a:r>
            <a:endParaRPr lang="en-GB" sz="1200" b="0" dirty="0">
              <a:cs typeface="+mn-cs"/>
            </a:endParaRPr>
          </a:p>
        </p:txBody>
      </p:sp>
      <p:sp>
        <p:nvSpPr>
          <p:cNvPr id="502792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ransition xmlns:p14="http://schemas.microsoft.com/office/powerpoint/2010/main" spd="slow">
    <p:pull/>
  </p:transition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22.emf"/><Relationship Id="rId21" Type="http://schemas.openxmlformats.org/officeDocument/2006/relationships/oleObject" Target="../embeddings/oleObject42.bin"/><Relationship Id="rId22" Type="http://schemas.openxmlformats.org/officeDocument/2006/relationships/image" Target="../media/image23.emf"/><Relationship Id="rId23" Type="http://schemas.openxmlformats.org/officeDocument/2006/relationships/oleObject" Target="../embeddings/oleObject43.bin"/><Relationship Id="rId24" Type="http://schemas.openxmlformats.org/officeDocument/2006/relationships/image" Target="../media/image24.emf"/><Relationship Id="rId25" Type="http://schemas.openxmlformats.org/officeDocument/2006/relationships/oleObject" Target="../embeddings/oleObject44.bin"/><Relationship Id="rId26" Type="http://schemas.openxmlformats.org/officeDocument/2006/relationships/image" Target="../media/image25.emf"/><Relationship Id="rId10" Type="http://schemas.openxmlformats.org/officeDocument/2006/relationships/image" Target="../media/image18.emf"/><Relationship Id="rId11" Type="http://schemas.openxmlformats.org/officeDocument/2006/relationships/oleObject" Target="../embeddings/oleObject37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20.e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40.bin"/><Relationship Id="rId18" Type="http://schemas.openxmlformats.org/officeDocument/2006/relationships/image" Target="../media/image26.emf"/><Relationship Id="rId19" Type="http://schemas.openxmlformats.org/officeDocument/2006/relationships/oleObject" Target="../embeddings/oleObject4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34.bin"/><Relationship Id="rId8" Type="http://schemas.openxmlformats.org/officeDocument/2006/relationships/oleObject" Target="../embeddings/oleObject35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.bin"/><Relationship Id="rId20" Type="http://schemas.openxmlformats.org/officeDocument/2006/relationships/image" Target="../media/image35.emf"/><Relationship Id="rId10" Type="http://schemas.openxmlformats.org/officeDocument/2006/relationships/image" Target="../media/image34.emf"/><Relationship Id="rId11" Type="http://schemas.openxmlformats.org/officeDocument/2006/relationships/oleObject" Target="../embeddings/oleObject50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51.bin"/><Relationship Id="rId14" Type="http://schemas.openxmlformats.org/officeDocument/2006/relationships/image" Target="../media/image19.emf"/><Relationship Id="rId15" Type="http://schemas.openxmlformats.org/officeDocument/2006/relationships/oleObject" Target="../embeddings/oleObject52.bin"/><Relationship Id="rId16" Type="http://schemas.openxmlformats.org/officeDocument/2006/relationships/image" Target="../media/image20.emf"/><Relationship Id="rId17" Type="http://schemas.openxmlformats.org/officeDocument/2006/relationships/oleObject" Target="../embeddings/oleObject53.bin"/><Relationship Id="rId18" Type="http://schemas.openxmlformats.org/officeDocument/2006/relationships/image" Target="../media/image21.emf"/><Relationship Id="rId19" Type="http://schemas.openxmlformats.org/officeDocument/2006/relationships/oleObject" Target="../embeddings/oleObject54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47.bin"/><Relationship Id="rId8" Type="http://schemas.openxmlformats.org/officeDocument/2006/relationships/oleObject" Target="../embeddings/oleObject48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8.bin"/><Relationship Id="rId20" Type="http://schemas.openxmlformats.org/officeDocument/2006/relationships/image" Target="../media/image42.emf"/><Relationship Id="rId21" Type="http://schemas.openxmlformats.org/officeDocument/2006/relationships/oleObject" Target="../embeddings/oleObject65.bin"/><Relationship Id="rId22" Type="http://schemas.openxmlformats.org/officeDocument/2006/relationships/image" Target="../media/image43.emf"/><Relationship Id="rId23" Type="http://schemas.openxmlformats.org/officeDocument/2006/relationships/oleObject" Target="../embeddings/oleObject66.bin"/><Relationship Id="rId24" Type="http://schemas.openxmlformats.org/officeDocument/2006/relationships/image" Target="../media/image44.emf"/><Relationship Id="rId10" Type="http://schemas.openxmlformats.org/officeDocument/2006/relationships/image" Target="../media/image17.wmf"/><Relationship Id="rId11" Type="http://schemas.openxmlformats.org/officeDocument/2006/relationships/oleObject" Target="../embeddings/oleObject59.bin"/><Relationship Id="rId12" Type="http://schemas.openxmlformats.org/officeDocument/2006/relationships/oleObject" Target="../embeddings/oleObject60.bin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39.emf"/><Relationship Id="rId15" Type="http://schemas.openxmlformats.org/officeDocument/2006/relationships/oleObject" Target="../embeddings/oleObject62.bin"/><Relationship Id="rId16" Type="http://schemas.openxmlformats.org/officeDocument/2006/relationships/image" Target="../media/image40.emf"/><Relationship Id="rId17" Type="http://schemas.openxmlformats.org/officeDocument/2006/relationships/oleObject" Target="../embeddings/oleObject63.bin"/><Relationship Id="rId18" Type="http://schemas.openxmlformats.org/officeDocument/2006/relationships/image" Target="../media/image41.emf"/><Relationship Id="rId19" Type="http://schemas.openxmlformats.org/officeDocument/2006/relationships/oleObject" Target="../embeddings/oleObject6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5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20" Type="http://schemas.openxmlformats.org/officeDocument/2006/relationships/oleObject" Target="../embeddings/oleObject77.bin"/><Relationship Id="rId21" Type="http://schemas.openxmlformats.org/officeDocument/2006/relationships/image" Target="../media/image51.emf"/><Relationship Id="rId22" Type="http://schemas.openxmlformats.org/officeDocument/2006/relationships/oleObject" Target="../embeddings/oleObject78.bin"/><Relationship Id="rId23" Type="http://schemas.openxmlformats.org/officeDocument/2006/relationships/image" Target="../media/image52.emf"/><Relationship Id="rId24" Type="http://schemas.openxmlformats.org/officeDocument/2006/relationships/oleObject" Target="../embeddings/oleObject79.bin"/><Relationship Id="rId25" Type="http://schemas.openxmlformats.org/officeDocument/2006/relationships/image" Target="../media/image35.emf"/><Relationship Id="rId10" Type="http://schemas.openxmlformats.org/officeDocument/2006/relationships/image" Target="../media/image46.emf"/><Relationship Id="rId11" Type="http://schemas.openxmlformats.org/officeDocument/2006/relationships/oleObject" Target="../embeddings/oleObject72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73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74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75.bin"/><Relationship Id="rId18" Type="http://schemas.openxmlformats.org/officeDocument/2006/relationships/image" Target="../media/image50.emf"/><Relationship Id="rId19" Type="http://schemas.openxmlformats.org/officeDocument/2006/relationships/oleObject" Target="../embeddings/oleObject7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7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69.bin"/><Relationship Id="rId8" Type="http://schemas.openxmlformats.org/officeDocument/2006/relationships/oleObject" Target="../embeddings/oleObject7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81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82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84.bin"/><Relationship Id="rId6" Type="http://schemas.openxmlformats.org/officeDocument/2006/relationships/image" Target="../media/image5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9.bin"/><Relationship Id="rId12" Type="http://schemas.openxmlformats.org/officeDocument/2006/relationships/image" Target="../media/image60.emf"/><Relationship Id="rId13" Type="http://schemas.openxmlformats.org/officeDocument/2006/relationships/oleObject" Target="../embeddings/oleObject90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5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86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87.bin"/><Relationship Id="rId8" Type="http://schemas.openxmlformats.org/officeDocument/2006/relationships/image" Target="../media/image58.emf"/><Relationship Id="rId9" Type="http://schemas.openxmlformats.org/officeDocument/2006/relationships/oleObject" Target="../embeddings/oleObject88.bin"/><Relationship Id="rId10" Type="http://schemas.openxmlformats.org/officeDocument/2006/relationships/image" Target="../media/image5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92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93.bin"/><Relationship Id="rId8" Type="http://schemas.openxmlformats.org/officeDocument/2006/relationships/image" Target="../media/image63.emf"/><Relationship Id="rId9" Type="http://schemas.openxmlformats.org/officeDocument/2006/relationships/oleObject" Target="../embeddings/oleObject94.bin"/><Relationship Id="rId10" Type="http://schemas.openxmlformats.org/officeDocument/2006/relationships/image" Target="../media/image6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9.bin"/><Relationship Id="rId12" Type="http://schemas.openxmlformats.org/officeDocument/2006/relationships/image" Target="../media/image66.emf"/><Relationship Id="rId13" Type="http://schemas.openxmlformats.org/officeDocument/2006/relationships/oleObject" Target="../embeddings/oleObject100.bin"/><Relationship Id="rId14" Type="http://schemas.openxmlformats.org/officeDocument/2006/relationships/oleObject" Target="../embeddings/oleObject101.bin"/><Relationship Id="rId15" Type="http://schemas.openxmlformats.org/officeDocument/2006/relationships/image" Target="../media/image63.emf"/><Relationship Id="rId16" Type="http://schemas.openxmlformats.org/officeDocument/2006/relationships/oleObject" Target="../embeddings/oleObject102.bin"/><Relationship Id="rId17" Type="http://schemas.openxmlformats.org/officeDocument/2006/relationships/image" Target="../media/image6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5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96.bin"/><Relationship Id="rId6" Type="http://schemas.openxmlformats.org/officeDocument/2006/relationships/image" Target="../media/image65.emf"/><Relationship Id="rId7" Type="http://schemas.openxmlformats.org/officeDocument/2006/relationships/oleObject" Target="../embeddings/oleObject97.bin"/><Relationship Id="rId8" Type="http://schemas.openxmlformats.org/officeDocument/2006/relationships/image" Target="../media/image58.emf"/><Relationship Id="rId9" Type="http://schemas.openxmlformats.org/officeDocument/2006/relationships/oleObject" Target="../embeddings/oleObject98.bin"/><Relationship Id="rId10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104.bin"/><Relationship Id="rId6" Type="http://schemas.openxmlformats.org/officeDocument/2006/relationships/image" Target="../media/image68.wmf"/><Relationship Id="rId7" Type="http://schemas.openxmlformats.org/officeDocument/2006/relationships/oleObject" Target="../embeddings/oleObject105.bin"/><Relationship Id="rId8" Type="http://schemas.openxmlformats.org/officeDocument/2006/relationships/image" Target="../media/image69.wmf"/><Relationship Id="rId9" Type="http://schemas.openxmlformats.org/officeDocument/2006/relationships/oleObject" Target="../embeddings/oleObject106.bin"/><Relationship Id="rId10" Type="http://schemas.openxmlformats.org/officeDocument/2006/relationships/image" Target="../media/image70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0.bin"/><Relationship Id="rId20" Type="http://schemas.openxmlformats.org/officeDocument/2006/relationships/oleObject" Target="../embeddings/oleObject118.bin"/><Relationship Id="rId21" Type="http://schemas.openxmlformats.org/officeDocument/2006/relationships/oleObject" Target="../embeddings/oleObject119.bin"/><Relationship Id="rId22" Type="http://schemas.openxmlformats.org/officeDocument/2006/relationships/image" Target="../media/image73.wmf"/><Relationship Id="rId23" Type="http://schemas.openxmlformats.org/officeDocument/2006/relationships/oleObject" Target="../embeddings/oleObject120.bin"/><Relationship Id="rId24" Type="http://schemas.openxmlformats.org/officeDocument/2006/relationships/image" Target="../media/image74.wmf"/><Relationship Id="rId10" Type="http://schemas.openxmlformats.org/officeDocument/2006/relationships/image" Target="../media/image70.wmf"/><Relationship Id="rId11" Type="http://schemas.openxmlformats.org/officeDocument/2006/relationships/oleObject" Target="../embeddings/oleObject111.bin"/><Relationship Id="rId12" Type="http://schemas.openxmlformats.org/officeDocument/2006/relationships/image" Target="../media/image71.wmf"/><Relationship Id="rId13" Type="http://schemas.openxmlformats.org/officeDocument/2006/relationships/oleObject" Target="../embeddings/oleObject112.bin"/><Relationship Id="rId14" Type="http://schemas.openxmlformats.org/officeDocument/2006/relationships/image" Target="../media/image72.wmf"/><Relationship Id="rId15" Type="http://schemas.openxmlformats.org/officeDocument/2006/relationships/oleObject" Target="../embeddings/oleObject113.bin"/><Relationship Id="rId16" Type="http://schemas.openxmlformats.org/officeDocument/2006/relationships/oleObject" Target="../embeddings/oleObject114.bin"/><Relationship Id="rId17" Type="http://schemas.openxmlformats.org/officeDocument/2006/relationships/oleObject" Target="../embeddings/oleObject115.bin"/><Relationship Id="rId18" Type="http://schemas.openxmlformats.org/officeDocument/2006/relationships/oleObject" Target="../embeddings/oleObject116.bin"/><Relationship Id="rId19" Type="http://schemas.openxmlformats.org/officeDocument/2006/relationships/oleObject" Target="../embeddings/oleObject117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7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108.bin"/><Relationship Id="rId6" Type="http://schemas.openxmlformats.org/officeDocument/2006/relationships/image" Target="../media/image68.wmf"/><Relationship Id="rId7" Type="http://schemas.openxmlformats.org/officeDocument/2006/relationships/oleObject" Target="../embeddings/oleObject109.bin"/><Relationship Id="rId8" Type="http://schemas.openxmlformats.org/officeDocument/2006/relationships/image" Target="../media/image69.wmf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6.bin"/><Relationship Id="rId12" Type="http://schemas.openxmlformats.org/officeDocument/2006/relationships/oleObject" Target="../embeddings/oleObject127.bin"/><Relationship Id="rId13" Type="http://schemas.openxmlformats.org/officeDocument/2006/relationships/oleObject" Target="../embeddings/oleObject128.bin"/><Relationship Id="rId14" Type="http://schemas.openxmlformats.org/officeDocument/2006/relationships/oleObject" Target="../embeddings/oleObject129.bin"/><Relationship Id="rId15" Type="http://schemas.openxmlformats.org/officeDocument/2006/relationships/image" Target="../media/image74.wmf"/><Relationship Id="rId16" Type="http://schemas.openxmlformats.org/officeDocument/2006/relationships/oleObject" Target="../embeddings/oleObject130.bin"/><Relationship Id="rId17" Type="http://schemas.openxmlformats.org/officeDocument/2006/relationships/image" Target="../media/image7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1.bin"/><Relationship Id="rId4" Type="http://schemas.openxmlformats.org/officeDocument/2006/relationships/image" Target="../media/image75.wmf"/><Relationship Id="rId5" Type="http://schemas.openxmlformats.org/officeDocument/2006/relationships/oleObject" Target="../embeddings/oleObject122.bin"/><Relationship Id="rId6" Type="http://schemas.openxmlformats.org/officeDocument/2006/relationships/image" Target="../media/image76.wmf"/><Relationship Id="rId7" Type="http://schemas.openxmlformats.org/officeDocument/2006/relationships/oleObject" Target="../embeddings/oleObject123.bin"/><Relationship Id="rId8" Type="http://schemas.openxmlformats.org/officeDocument/2006/relationships/image" Target="../media/image77.wmf"/><Relationship Id="rId9" Type="http://schemas.openxmlformats.org/officeDocument/2006/relationships/oleObject" Target="../embeddings/oleObject124.bin"/><Relationship Id="rId10" Type="http://schemas.openxmlformats.org/officeDocument/2006/relationships/oleObject" Target="../embeddings/oleObject12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4" Type="http://schemas.openxmlformats.org/officeDocument/2006/relationships/image" Target="../media/image79.emf"/><Relationship Id="rId5" Type="http://schemas.openxmlformats.org/officeDocument/2006/relationships/oleObject" Target="../embeddings/oleObject132.bin"/><Relationship Id="rId6" Type="http://schemas.openxmlformats.org/officeDocument/2006/relationships/image" Target="../media/image8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4" Type="http://schemas.openxmlformats.org/officeDocument/2006/relationships/image" Target="../media/image81.emf"/><Relationship Id="rId5" Type="http://schemas.openxmlformats.org/officeDocument/2006/relationships/oleObject" Target="../embeddings/oleObject134.bin"/><Relationship Id="rId6" Type="http://schemas.openxmlformats.org/officeDocument/2006/relationships/image" Target="../media/image82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4" Type="http://schemas.openxmlformats.org/officeDocument/2006/relationships/image" Target="../media/image83.wmf"/><Relationship Id="rId5" Type="http://schemas.openxmlformats.org/officeDocument/2006/relationships/oleObject" Target="../embeddings/oleObject136.bin"/><Relationship Id="rId6" Type="http://schemas.openxmlformats.org/officeDocument/2006/relationships/image" Target="../media/image84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4" Type="http://schemas.openxmlformats.org/officeDocument/2006/relationships/image" Target="../media/image85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4" Type="http://schemas.openxmlformats.org/officeDocument/2006/relationships/image" Target="../media/image86.emf"/><Relationship Id="rId5" Type="http://schemas.openxmlformats.org/officeDocument/2006/relationships/oleObject" Target="../embeddings/oleObject139.bin"/><Relationship Id="rId6" Type="http://schemas.openxmlformats.org/officeDocument/2006/relationships/image" Target="../media/image87.wmf"/><Relationship Id="rId7" Type="http://schemas.openxmlformats.org/officeDocument/2006/relationships/oleObject" Target="../embeddings/oleObject140.bin"/><Relationship Id="rId8" Type="http://schemas.openxmlformats.org/officeDocument/2006/relationships/image" Target="../media/image88.wmf"/><Relationship Id="rId9" Type="http://schemas.openxmlformats.org/officeDocument/2006/relationships/oleObject" Target="../embeddings/oleObject141.bin"/><Relationship Id="rId10" Type="http://schemas.openxmlformats.org/officeDocument/2006/relationships/image" Target="../media/image89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4" Type="http://schemas.openxmlformats.org/officeDocument/2006/relationships/image" Target="../media/image90.wmf"/><Relationship Id="rId5" Type="http://schemas.openxmlformats.org/officeDocument/2006/relationships/oleObject" Target="../embeddings/oleObject143.bin"/><Relationship Id="rId6" Type="http://schemas.openxmlformats.org/officeDocument/2006/relationships/image" Target="../media/image91.wmf"/><Relationship Id="rId7" Type="http://schemas.openxmlformats.org/officeDocument/2006/relationships/oleObject" Target="../embeddings/oleObject144.bin"/><Relationship Id="rId8" Type="http://schemas.openxmlformats.org/officeDocument/2006/relationships/image" Target="../media/image92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9.bin"/><Relationship Id="rId12" Type="http://schemas.openxmlformats.org/officeDocument/2006/relationships/image" Target="../media/image97.emf"/><Relationship Id="rId13" Type="http://schemas.openxmlformats.org/officeDocument/2006/relationships/oleObject" Target="../embeddings/oleObject150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5.bin"/><Relationship Id="rId4" Type="http://schemas.openxmlformats.org/officeDocument/2006/relationships/image" Target="../media/image93.emf"/><Relationship Id="rId5" Type="http://schemas.openxmlformats.org/officeDocument/2006/relationships/oleObject" Target="../embeddings/oleObject146.bin"/><Relationship Id="rId6" Type="http://schemas.openxmlformats.org/officeDocument/2006/relationships/image" Target="../media/image94.wmf"/><Relationship Id="rId7" Type="http://schemas.openxmlformats.org/officeDocument/2006/relationships/oleObject" Target="../embeddings/oleObject147.bin"/><Relationship Id="rId8" Type="http://schemas.openxmlformats.org/officeDocument/2006/relationships/image" Target="../media/image95.emf"/><Relationship Id="rId9" Type="http://schemas.openxmlformats.org/officeDocument/2006/relationships/oleObject" Target="../embeddings/oleObject148.bin"/><Relationship Id="rId10" Type="http://schemas.openxmlformats.org/officeDocument/2006/relationships/image" Target="../media/image96.wmf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5.bin"/><Relationship Id="rId12" Type="http://schemas.openxmlformats.org/officeDocument/2006/relationships/image" Target="../media/image102.emf"/><Relationship Id="rId13" Type="http://schemas.openxmlformats.org/officeDocument/2006/relationships/oleObject" Target="../embeddings/oleObject156.bin"/><Relationship Id="rId14" Type="http://schemas.openxmlformats.org/officeDocument/2006/relationships/image" Target="../media/image103.emf"/><Relationship Id="rId15" Type="http://schemas.openxmlformats.org/officeDocument/2006/relationships/oleObject" Target="../embeddings/oleObject157.bin"/><Relationship Id="rId16" Type="http://schemas.openxmlformats.org/officeDocument/2006/relationships/image" Target="../media/image104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1.bin"/><Relationship Id="rId4" Type="http://schemas.openxmlformats.org/officeDocument/2006/relationships/image" Target="../media/image98.emf"/><Relationship Id="rId5" Type="http://schemas.openxmlformats.org/officeDocument/2006/relationships/oleObject" Target="../embeddings/oleObject152.bin"/><Relationship Id="rId6" Type="http://schemas.openxmlformats.org/officeDocument/2006/relationships/image" Target="../media/image99.emf"/><Relationship Id="rId7" Type="http://schemas.openxmlformats.org/officeDocument/2006/relationships/oleObject" Target="../embeddings/oleObject153.bin"/><Relationship Id="rId8" Type="http://schemas.openxmlformats.org/officeDocument/2006/relationships/image" Target="../media/image100.emf"/><Relationship Id="rId9" Type="http://schemas.openxmlformats.org/officeDocument/2006/relationships/oleObject" Target="../embeddings/oleObject154.bin"/><Relationship Id="rId10" Type="http://schemas.openxmlformats.org/officeDocument/2006/relationships/image" Target="../media/image10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4" Type="http://schemas.openxmlformats.org/officeDocument/2006/relationships/image" Target="../media/image105.emf"/><Relationship Id="rId5" Type="http://schemas.openxmlformats.org/officeDocument/2006/relationships/oleObject" Target="../embeddings/oleObject159.bin"/><Relationship Id="rId6" Type="http://schemas.openxmlformats.org/officeDocument/2006/relationships/image" Target="../media/image106.emf"/><Relationship Id="rId7" Type="http://schemas.openxmlformats.org/officeDocument/2006/relationships/oleObject" Target="../embeddings/oleObject160.bin"/><Relationship Id="rId8" Type="http://schemas.openxmlformats.org/officeDocument/2006/relationships/image" Target="../media/image97.emf"/><Relationship Id="rId9" Type="http://schemas.openxmlformats.org/officeDocument/2006/relationships/oleObject" Target="../embeddings/oleObject161.bin"/><Relationship Id="rId10" Type="http://schemas.openxmlformats.org/officeDocument/2006/relationships/image" Target="../media/image107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6.bin"/><Relationship Id="rId12" Type="http://schemas.openxmlformats.org/officeDocument/2006/relationships/image" Target="../media/image107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2.bin"/><Relationship Id="rId4" Type="http://schemas.openxmlformats.org/officeDocument/2006/relationships/image" Target="../media/image108.emf"/><Relationship Id="rId5" Type="http://schemas.openxmlformats.org/officeDocument/2006/relationships/oleObject" Target="../embeddings/oleObject163.bin"/><Relationship Id="rId6" Type="http://schemas.openxmlformats.org/officeDocument/2006/relationships/image" Target="../media/image109.wmf"/><Relationship Id="rId7" Type="http://schemas.openxmlformats.org/officeDocument/2006/relationships/oleObject" Target="../embeddings/oleObject164.bin"/><Relationship Id="rId8" Type="http://schemas.openxmlformats.org/officeDocument/2006/relationships/image" Target="../media/image110.wmf"/><Relationship Id="rId9" Type="http://schemas.openxmlformats.org/officeDocument/2006/relationships/oleObject" Target="../embeddings/oleObject165.bin"/><Relationship Id="rId10" Type="http://schemas.openxmlformats.org/officeDocument/2006/relationships/image" Target="../media/image111.emf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1.bin"/><Relationship Id="rId12" Type="http://schemas.openxmlformats.org/officeDocument/2006/relationships/image" Target="../media/image116.emf"/><Relationship Id="rId13" Type="http://schemas.openxmlformats.org/officeDocument/2006/relationships/oleObject" Target="../embeddings/oleObject172.bin"/><Relationship Id="rId14" Type="http://schemas.openxmlformats.org/officeDocument/2006/relationships/image" Target="../media/image117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7.bin"/><Relationship Id="rId4" Type="http://schemas.openxmlformats.org/officeDocument/2006/relationships/image" Target="../media/image112.emf"/><Relationship Id="rId5" Type="http://schemas.openxmlformats.org/officeDocument/2006/relationships/oleObject" Target="../embeddings/oleObject168.bin"/><Relationship Id="rId6" Type="http://schemas.openxmlformats.org/officeDocument/2006/relationships/image" Target="../media/image113.emf"/><Relationship Id="rId7" Type="http://schemas.openxmlformats.org/officeDocument/2006/relationships/oleObject" Target="../embeddings/oleObject169.bin"/><Relationship Id="rId8" Type="http://schemas.openxmlformats.org/officeDocument/2006/relationships/image" Target="../media/image114.emf"/><Relationship Id="rId9" Type="http://schemas.openxmlformats.org/officeDocument/2006/relationships/oleObject" Target="../embeddings/oleObject170.bin"/><Relationship Id="rId10" Type="http://schemas.openxmlformats.org/officeDocument/2006/relationships/image" Target="../media/image11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4.emf"/><Relationship Id="rId21" Type="http://schemas.openxmlformats.org/officeDocument/2006/relationships/oleObject" Target="../embeddings/oleObject25.bin"/><Relationship Id="rId22" Type="http://schemas.openxmlformats.org/officeDocument/2006/relationships/image" Target="../media/image25.emf"/><Relationship Id="rId23" Type="http://schemas.openxmlformats.org/officeDocument/2006/relationships/oleObject" Target="../embeddings/oleObject26.bin"/><Relationship Id="rId24" Type="http://schemas.openxmlformats.org/officeDocument/2006/relationships/image" Target="../media/image26.emf"/><Relationship Id="rId25" Type="http://schemas.openxmlformats.org/officeDocument/2006/relationships/oleObject" Target="../embeddings/oleObject27.bin"/><Relationship Id="rId26" Type="http://schemas.openxmlformats.org/officeDocument/2006/relationships/image" Target="../media/image27.wmf"/><Relationship Id="rId27" Type="http://schemas.openxmlformats.org/officeDocument/2006/relationships/oleObject" Target="../embeddings/oleObject28.bin"/><Relationship Id="rId28" Type="http://schemas.openxmlformats.org/officeDocument/2006/relationships/image" Target="../media/image28.emf"/><Relationship Id="rId29" Type="http://schemas.openxmlformats.org/officeDocument/2006/relationships/oleObject" Target="../embeddings/oleObject2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30" Type="http://schemas.openxmlformats.org/officeDocument/2006/relationships/image" Target="../media/image29.wmf"/><Relationship Id="rId31" Type="http://schemas.openxmlformats.org/officeDocument/2006/relationships/oleObject" Target="../embeddings/oleObject30.bin"/><Relationship Id="rId32" Type="http://schemas.openxmlformats.org/officeDocument/2006/relationships/image" Target="../media/image30.wmf"/><Relationship Id="rId9" Type="http://schemas.openxmlformats.org/officeDocument/2006/relationships/oleObject" Target="../embeddings/oleObject19.bin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8.emf"/><Relationship Id="rId33" Type="http://schemas.openxmlformats.org/officeDocument/2006/relationships/oleObject" Target="../embeddings/oleObject31.bin"/><Relationship Id="rId34" Type="http://schemas.openxmlformats.org/officeDocument/2006/relationships/image" Target="../media/image31.emf"/><Relationship Id="rId10" Type="http://schemas.openxmlformats.org/officeDocument/2006/relationships/image" Target="../media/image19.emf"/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1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22.emf"/><Relationship Id="rId17" Type="http://schemas.openxmlformats.org/officeDocument/2006/relationships/oleObject" Target="../embeddings/oleObject23.bin"/><Relationship Id="rId18" Type="http://schemas.openxmlformats.org/officeDocument/2006/relationships/image" Target="../media/image23.emf"/><Relationship Id="rId19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1296988"/>
            <a:ext cx="8677275" cy="1447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 dirty="0" smtClean="0">
                <a:cs typeface="+mj-cs"/>
              </a:rPr>
              <a:t>DSP-CIS</a:t>
            </a:r>
            <a:br>
              <a:rPr lang="en-US" sz="6000" dirty="0" smtClean="0">
                <a:cs typeface="+mj-cs"/>
              </a:rPr>
            </a:br>
            <a:r>
              <a:rPr lang="en-US" sz="4400" dirty="0">
                <a:cs typeface="+mj-cs"/>
              </a:rPr>
              <a:t/>
            </a:r>
            <a:br>
              <a:rPr lang="en-US" sz="4400" dirty="0">
                <a:cs typeface="+mj-cs"/>
              </a:rPr>
            </a:br>
            <a:r>
              <a:rPr lang="en-US" sz="2800" b="0" dirty="0" smtClean="0">
                <a:cs typeface="+mj-cs"/>
              </a:rPr>
              <a:t>Part-IV : </a:t>
            </a:r>
            <a:r>
              <a:rPr lang="en-US" sz="2800" b="0" dirty="0" smtClean="0"/>
              <a:t>Filter Banks &amp; </a:t>
            </a:r>
            <a:r>
              <a:rPr lang="en-US" sz="2800" b="0" dirty="0"/>
              <a:t>Time-Frequency </a:t>
            </a:r>
            <a:r>
              <a:rPr lang="en-US" sz="2800" b="0" dirty="0" smtClean="0"/>
              <a:t>Transforms</a:t>
            </a:r>
            <a:br>
              <a:rPr lang="en-US" sz="2800" b="0" dirty="0" smtClean="0"/>
            </a:b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  </a:t>
            </a:r>
            <a:r>
              <a:rPr lang="en-US" dirty="0" smtClean="0"/>
              <a:t>Chapter-14 : </a:t>
            </a:r>
            <a:br>
              <a:rPr lang="en-US" dirty="0" smtClean="0"/>
            </a:br>
            <a:r>
              <a:rPr lang="en-US" dirty="0" smtClean="0"/>
              <a:t>Time-Frequency Analysis &amp; Scaling</a:t>
            </a:r>
            <a:endParaRPr lang="en-US" dirty="0" smtClean="0"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082690"/>
            <a:ext cx="8280400" cy="24066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n-cs"/>
              </a:rPr>
              <a:t>Marc Moonen 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marc.moonen@kuleuven.be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www.esat.kuleuven.be</a:t>
            </a:r>
            <a:r>
              <a:rPr lang="en-US" sz="2400" b="0" dirty="0" smtClean="0">
                <a:cs typeface="+mn-cs"/>
              </a:rPr>
              <a:t>/</a:t>
            </a:r>
            <a:r>
              <a:rPr lang="en-US" sz="2400" b="0" dirty="0" err="1" smtClean="0">
                <a:cs typeface="+mn-cs"/>
              </a:rPr>
              <a:t>stadius</a:t>
            </a:r>
            <a:r>
              <a:rPr lang="en-US" sz="2400" b="0" dirty="0" smtClean="0">
                <a:cs typeface="+mn-cs"/>
              </a:rPr>
              <a:t>/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26686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Short-Time Fourier Transform</a:t>
            </a:r>
            <a:endParaRPr lang="en-GB" sz="3200" dirty="0" smtClean="0">
              <a:cs typeface="+mj-cs"/>
            </a:endParaRP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4724"/>
            <a:ext cx="8839200" cy="50546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GB" sz="2400" b="0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GB" sz="2400" b="0" dirty="0" smtClean="0">
              <a:cs typeface="+mn-cs"/>
            </a:endParaRPr>
          </a:p>
          <a:p>
            <a:pPr>
              <a:defRPr/>
            </a:pPr>
            <a:endParaRPr lang="en-GB" sz="2400" b="0" dirty="0" smtClean="0">
              <a:cs typeface="+mn-cs"/>
            </a:endParaRPr>
          </a:p>
          <a:p>
            <a:pPr>
              <a:defRPr/>
            </a:pPr>
            <a:endParaRPr lang="en-GB" sz="2400" b="0" dirty="0" smtClean="0">
              <a:cs typeface="+mn-cs"/>
            </a:endParaRPr>
          </a:p>
          <a:p>
            <a:pPr marL="0" indent="0">
              <a:buNone/>
              <a:defRPr/>
            </a:pPr>
            <a:r>
              <a:rPr lang="en-GB" sz="2000" b="0" dirty="0">
                <a:solidFill>
                  <a:srgbClr val="FFFFFF"/>
                </a:solidFill>
              </a:rPr>
              <a:t>In </a:t>
            </a:r>
            <a:r>
              <a:rPr lang="en-GB" sz="2000" b="0" dirty="0" smtClean="0">
                <a:solidFill>
                  <a:srgbClr val="FFFFFF"/>
                </a:solidFill>
              </a:rPr>
              <a:t>practice, mostly</a:t>
            </a:r>
            <a:r>
              <a:rPr lang="en-GB" sz="2000" b="0" dirty="0" smtClean="0"/>
              <a:t> </a:t>
            </a:r>
            <a:r>
              <a:rPr lang="en-GB" sz="2400" b="0" dirty="0" smtClean="0">
                <a:cs typeface="+mn-cs"/>
              </a:rPr>
              <a:t> </a:t>
            </a:r>
            <a:r>
              <a:rPr lang="en-GB" u="sng" dirty="0" smtClean="0">
                <a:cs typeface="+mn-cs"/>
              </a:rPr>
              <a:t>window length</a:t>
            </a:r>
            <a:r>
              <a:rPr lang="en-GB" dirty="0" smtClean="0">
                <a:cs typeface="+mn-cs"/>
              </a:rPr>
              <a:t>=</a:t>
            </a:r>
            <a:r>
              <a:rPr lang="en-GB" u="sng" dirty="0" err="1" smtClean="0">
                <a:cs typeface="+mn-cs"/>
              </a:rPr>
              <a:t>freq.resolution</a:t>
            </a:r>
            <a:r>
              <a:rPr lang="en-GB" dirty="0" smtClean="0">
                <a:cs typeface="+mn-cs"/>
              </a:rPr>
              <a:t>=</a:t>
            </a:r>
            <a:r>
              <a:rPr lang="en-GB" u="sng" dirty="0" smtClean="0">
                <a:cs typeface="+mn-cs"/>
              </a:rPr>
              <a:t>N</a:t>
            </a:r>
            <a:endParaRPr lang="en-GB" sz="2000" b="0" dirty="0" smtClean="0"/>
          </a:p>
          <a:p>
            <a:pPr marL="0" indent="0">
              <a:buNone/>
              <a:defRPr/>
            </a:pPr>
            <a:endParaRPr lang="en-GB" sz="2400" b="0" dirty="0" smtClean="0"/>
          </a:p>
          <a:p>
            <a:pPr marL="0" indent="0">
              <a:buNone/>
              <a:defRPr/>
            </a:pPr>
            <a:endParaRPr lang="en-GB" sz="2400" b="0" dirty="0"/>
          </a:p>
          <a:p>
            <a:pPr marL="0" indent="0">
              <a:buNone/>
              <a:defRPr/>
            </a:pPr>
            <a:endParaRPr lang="en-GB" sz="2400" b="0" dirty="0" smtClean="0"/>
          </a:p>
          <a:p>
            <a:pPr marL="0" indent="0">
              <a:buNone/>
              <a:defRPr/>
            </a:pPr>
            <a:endParaRPr lang="en-GB" sz="2400" b="0" dirty="0" smtClean="0"/>
          </a:p>
          <a:p>
            <a:pPr marL="0" indent="0">
              <a:buNone/>
              <a:defRPr/>
            </a:pPr>
            <a:endParaRPr lang="en-GB" sz="2400" b="0" dirty="0" smtClean="0"/>
          </a:p>
          <a:p>
            <a:pPr marL="0" indent="0">
              <a:buNone/>
              <a:defRPr/>
            </a:pPr>
            <a:endParaRPr lang="en-GB" sz="2400" b="0" dirty="0"/>
          </a:p>
          <a:p>
            <a:pPr marL="0" indent="0">
              <a:buNone/>
              <a:defRPr/>
            </a:pPr>
            <a:endParaRPr lang="en-GB" sz="2400" b="0" dirty="0"/>
          </a:p>
          <a:p>
            <a:pPr marL="0" indent="0">
              <a:buNone/>
              <a:defRPr/>
            </a:pPr>
            <a:r>
              <a:rPr lang="en-GB" sz="2400" b="0" dirty="0" smtClean="0"/>
              <a:t>    </a:t>
            </a:r>
            <a:r>
              <a:rPr lang="en-GB" sz="2000" b="0" dirty="0" smtClean="0"/>
              <a:t>(=DFT-modulated FB with </a:t>
            </a:r>
            <a:r>
              <a:rPr lang="en-GB" sz="2000" b="0" dirty="0" smtClean="0">
                <a:cs typeface="+mn-cs"/>
              </a:rPr>
              <a:t>1-tap </a:t>
            </a:r>
            <a:r>
              <a:rPr lang="en-GB" sz="2000" b="0" dirty="0" err="1" smtClean="0">
                <a:cs typeface="+mn-cs"/>
              </a:rPr>
              <a:t>polyphase</a:t>
            </a:r>
            <a:r>
              <a:rPr lang="en-GB" sz="2000" b="0" dirty="0" smtClean="0">
                <a:cs typeface="+mn-cs"/>
              </a:rPr>
              <a:t> components of prototype)</a:t>
            </a:r>
          </a:p>
          <a:p>
            <a:pPr marL="0" indent="0">
              <a:buNone/>
              <a:defRPr/>
            </a:pPr>
            <a:r>
              <a:rPr lang="en-GB" sz="2400" b="0" dirty="0" smtClean="0">
                <a:cs typeface="+mn-cs"/>
              </a:rPr>
              <a:t>       </a:t>
            </a:r>
            <a:r>
              <a:rPr lang="en-GB" sz="1400" b="0" dirty="0" smtClean="0"/>
              <a:t>PS</a:t>
            </a:r>
            <a:r>
              <a:rPr lang="en-GB" sz="1400" b="0" dirty="0"/>
              <a:t>: also remember F</a:t>
            </a:r>
            <a:r>
              <a:rPr lang="en-GB" sz="1400" b="0" baseline="30000" dirty="0"/>
              <a:t>-1</a:t>
            </a:r>
            <a:r>
              <a:rPr lang="en-GB" sz="1400" b="0" dirty="0"/>
              <a:t> (inverse DFT-matrix) is not very different from F (DFT-matrix) </a:t>
            </a:r>
            <a:r>
              <a:rPr lang="en-GB" sz="1400" b="0" dirty="0" smtClean="0"/>
              <a:t>…</a:t>
            </a:r>
            <a:endParaRPr lang="en-GB" sz="2400" b="0" dirty="0" smtClean="0">
              <a:cs typeface="+mn-cs"/>
            </a:endParaRPr>
          </a:p>
          <a:p>
            <a:pPr marL="0" indent="0">
              <a:buNone/>
              <a:defRPr/>
            </a:pPr>
            <a:r>
              <a:rPr lang="en-GB" sz="2400" b="0" dirty="0" smtClean="0">
                <a:cs typeface="+mn-cs"/>
              </a:rPr>
              <a:t> Will use this from now on...</a:t>
            </a:r>
          </a:p>
          <a:p>
            <a:pPr marL="0" indent="0">
              <a:buNone/>
              <a:defRPr/>
            </a:pPr>
            <a:endParaRPr lang="en-GB" sz="2400" b="0" dirty="0" smtClean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 smtClean="0">
              <a:cs typeface="+mn-cs"/>
            </a:endParaRPr>
          </a:p>
          <a:p>
            <a:pPr>
              <a:defRPr/>
            </a:pPr>
            <a:endParaRPr lang="en-GB" sz="2400" b="0" dirty="0" smtClean="0">
              <a:cs typeface="+mn-cs"/>
            </a:endParaRPr>
          </a:p>
        </p:txBody>
      </p:sp>
      <p:graphicFrame>
        <p:nvGraphicFramePr>
          <p:cNvPr id="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859108"/>
              </p:ext>
            </p:extLst>
          </p:nvPr>
        </p:nvGraphicFramePr>
        <p:xfrm>
          <a:off x="3347864" y="1844824"/>
          <a:ext cx="2643398" cy="293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35" name="Equation" r:id="rId3" imgW="1917700" imgH="215900" progId="Equation.3">
                  <p:embed/>
                </p:oleObj>
              </mc:Choice>
              <mc:Fallback>
                <p:oleObj name="Equation" r:id="rId3" imgW="1917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844824"/>
                        <a:ext cx="2643398" cy="29371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835696" y="1952836"/>
            <a:ext cx="5004556" cy="2484276"/>
            <a:chOff x="4296607" y="2482053"/>
            <a:chExt cx="4523480" cy="2080673"/>
          </a:xfrm>
        </p:grpSpPr>
        <p:grpSp>
          <p:nvGrpSpPr>
            <p:cNvPr id="5" name="Group 4"/>
            <p:cNvGrpSpPr/>
            <p:nvPr/>
          </p:nvGrpSpPr>
          <p:grpSpPr>
            <a:xfrm>
              <a:off x="5040051" y="2606737"/>
              <a:ext cx="2622135" cy="1868330"/>
              <a:chOff x="4797640" y="4267358"/>
              <a:chExt cx="2916023" cy="1868330"/>
            </a:xfrm>
          </p:grpSpPr>
          <p:sp>
            <p:nvSpPr>
              <p:cNvPr id="443438" name="Rectangle 46"/>
              <p:cNvSpPr>
                <a:spLocks noChangeArrowheads="1"/>
              </p:cNvSpPr>
              <p:nvPr/>
            </p:nvSpPr>
            <p:spPr bwMode="auto">
              <a:xfrm>
                <a:off x="6562725" y="4503738"/>
                <a:ext cx="863600" cy="1595437"/>
              </a:xfrm>
              <a:prstGeom prst="rect">
                <a:avLst/>
              </a:prstGeom>
              <a:noFill/>
              <a:ln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39" name="Line 47"/>
              <p:cNvSpPr>
                <a:spLocks noChangeShapeType="1"/>
              </p:cNvSpPr>
              <p:nvPr/>
            </p:nvSpPr>
            <p:spPr bwMode="auto">
              <a:xfrm>
                <a:off x="7426325" y="4664075"/>
                <a:ext cx="28733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40" name="Line 48"/>
              <p:cNvSpPr>
                <a:spLocks noChangeShapeType="1"/>
              </p:cNvSpPr>
              <p:nvPr/>
            </p:nvSpPr>
            <p:spPr bwMode="auto">
              <a:xfrm>
                <a:off x="7426325" y="5859463"/>
                <a:ext cx="28733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41" name="Line 49"/>
              <p:cNvSpPr>
                <a:spLocks noChangeShapeType="1"/>
              </p:cNvSpPr>
              <p:nvPr/>
            </p:nvSpPr>
            <p:spPr bwMode="auto">
              <a:xfrm>
                <a:off x="7426325" y="5461000"/>
                <a:ext cx="28733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42" name="Line 50"/>
              <p:cNvSpPr>
                <a:spLocks noChangeShapeType="1"/>
              </p:cNvSpPr>
              <p:nvPr/>
            </p:nvSpPr>
            <p:spPr bwMode="auto">
              <a:xfrm>
                <a:off x="7426325" y="4981575"/>
                <a:ext cx="28733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32778" name="Group 51"/>
              <p:cNvGrpSpPr>
                <a:grpSpLocks/>
              </p:cNvGrpSpPr>
              <p:nvPr/>
            </p:nvGrpSpPr>
            <p:grpSpPr bwMode="auto">
              <a:xfrm>
                <a:off x="4797640" y="4267358"/>
                <a:ext cx="920084" cy="1703244"/>
                <a:chOff x="466" y="1298"/>
                <a:chExt cx="819" cy="1471"/>
              </a:xfrm>
            </p:grpSpPr>
            <p:sp>
              <p:nvSpPr>
                <p:cNvPr id="44344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66" y="1298"/>
                  <a:ext cx="578" cy="3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u[k]</a:t>
                  </a:r>
                </a:p>
              </p:txBody>
            </p:sp>
            <p:grpSp>
              <p:nvGrpSpPr>
                <p:cNvPr id="32842" name="Group 53"/>
                <p:cNvGrpSpPr>
                  <a:grpSpLocks/>
                </p:cNvGrpSpPr>
                <p:nvPr/>
              </p:nvGrpSpPr>
              <p:grpSpPr bwMode="auto">
                <a:xfrm>
                  <a:off x="896" y="1771"/>
                  <a:ext cx="158" cy="135"/>
                  <a:chOff x="1488" y="3024"/>
                  <a:chExt cx="192" cy="165"/>
                </a:xfrm>
              </p:grpSpPr>
              <p:sp>
                <p:nvSpPr>
                  <p:cNvPr id="44344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3024"/>
                    <a:ext cx="189" cy="163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aphicFrame>
                <p:nvGraphicFramePr>
                  <p:cNvPr id="32858" name="Object 55"/>
                  <p:cNvGraphicFramePr>
                    <a:graphicFrameLocks noChangeAspect="1"/>
                  </p:cNvGraphicFramePr>
                  <p:nvPr/>
                </p:nvGraphicFramePr>
                <p:xfrm>
                  <a:off x="1529" y="3038"/>
                  <a:ext cx="110" cy="1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036" name="Equation" r:id="rId5" imgW="139579" imgH="164957" progId="Equation.3">
                          <p:embed/>
                        </p:oleObj>
                      </mc:Choice>
                      <mc:Fallback>
                        <p:oleObj name="Equation" r:id="rId5" imgW="139579" imgH="164957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29" y="3038"/>
                                <a:ext cx="110" cy="12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32843" name="Group 56"/>
                <p:cNvGrpSpPr>
                  <a:grpSpLocks/>
                </p:cNvGrpSpPr>
                <p:nvPr/>
              </p:nvGrpSpPr>
              <p:grpSpPr bwMode="auto">
                <a:xfrm>
                  <a:off x="896" y="2125"/>
                  <a:ext cx="158" cy="136"/>
                  <a:chOff x="1488" y="3024"/>
                  <a:chExt cx="192" cy="165"/>
                </a:xfrm>
              </p:grpSpPr>
              <p:sp>
                <p:nvSpPr>
                  <p:cNvPr id="443449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3024"/>
                    <a:ext cx="189" cy="16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aphicFrame>
                <p:nvGraphicFramePr>
                  <p:cNvPr id="32856" name="Object 58"/>
                  <p:cNvGraphicFramePr>
                    <a:graphicFrameLocks noChangeAspect="1"/>
                  </p:cNvGraphicFramePr>
                  <p:nvPr/>
                </p:nvGraphicFramePr>
                <p:xfrm>
                  <a:off x="1529" y="3038"/>
                  <a:ext cx="110" cy="1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037" name="Equation" r:id="rId7" imgW="139579" imgH="164957" progId="Equation.3">
                          <p:embed/>
                        </p:oleObj>
                      </mc:Choice>
                      <mc:Fallback>
                        <p:oleObj name="Equation" r:id="rId7" imgW="139579" imgH="164957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29" y="3038"/>
                                <a:ext cx="110" cy="12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32844" name="Group 59"/>
                <p:cNvGrpSpPr>
                  <a:grpSpLocks/>
                </p:cNvGrpSpPr>
                <p:nvPr/>
              </p:nvGrpSpPr>
              <p:grpSpPr bwMode="auto">
                <a:xfrm>
                  <a:off x="896" y="2479"/>
                  <a:ext cx="158" cy="136"/>
                  <a:chOff x="1488" y="3024"/>
                  <a:chExt cx="192" cy="165"/>
                </a:xfrm>
              </p:grpSpPr>
              <p:sp>
                <p:nvSpPr>
                  <p:cNvPr id="443452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3022"/>
                    <a:ext cx="189" cy="171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aphicFrame>
                <p:nvGraphicFramePr>
                  <p:cNvPr id="32854" name="Object 61"/>
                  <p:cNvGraphicFramePr>
                    <a:graphicFrameLocks noChangeAspect="1"/>
                  </p:cNvGraphicFramePr>
                  <p:nvPr/>
                </p:nvGraphicFramePr>
                <p:xfrm>
                  <a:off x="1529" y="3038"/>
                  <a:ext cx="110" cy="1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038" name="Equation" r:id="rId8" imgW="139579" imgH="164957" progId="Equation.3">
                          <p:embed/>
                        </p:oleObj>
                      </mc:Choice>
                      <mc:Fallback>
                        <p:oleObj name="Equation" r:id="rId8" imgW="139579" imgH="164957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29" y="3038"/>
                                <a:ext cx="110" cy="12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44345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658" y="1650"/>
                  <a:ext cx="619" cy="3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3455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986" y="2766"/>
                  <a:ext cx="295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3456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989" y="2373"/>
                  <a:ext cx="297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345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986" y="2020"/>
                  <a:ext cx="297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3458" name="Line 66"/>
                <p:cNvSpPr>
                  <a:spLocks noChangeShapeType="1"/>
                </p:cNvSpPr>
                <p:nvPr/>
              </p:nvSpPr>
              <p:spPr bwMode="auto">
                <a:xfrm>
                  <a:off x="975" y="1918"/>
                  <a:ext cx="0" cy="207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3459" name="Line 67"/>
                <p:cNvSpPr>
                  <a:spLocks noChangeShapeType="1"/>
                </p:cNvSpPr>
                <p:nvPr/>
              </p:nvSpPr>
              <p:spPr bwMode="auto">
                <a:xfrm>
                  <a:off x="979" y="2256"/>
                  <a:ext cx="0" cy="208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3460" name="Line 68"/>
                <p:cNvSpPr>
                  <a:spLocks noChangeShapeType="1"/>
                </p:cNvSpPr>
                <p:nvPr/>
              </p:nvSpPr>
              <p:spPr bwMode="auto">
                <a:xfrm>
                  <a:off x="975" y="2624"/>
                  <a:ext cx="0" cy="145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3461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975" y="1653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43463" name="Rectangle 71"/>
              <p:cNvSpPr>
                <a:spLocks noChangeArrowheads="1"/>
              </p:cNvSpPr>
              <p:nvPr/>
            </p:nvSpPr>
            <p:spPr bwMode="auto">
              <a:xfrm>
                <a:off x="5700713" y="4503738"/>
                <a:ext cx="585787" cy="35242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65" name="Rectangle 73"/>
              <p:cNvSpPr>
                <a:spLocks noChangeArrowheads="1"/>
              </p:cNvSpPr>
              <p:nvPr/>
            </p:nvSpPr>
            <p:spPr bwMode="auto">
              <a:xfrm>
                <a:off x="5700713" y="4948238"/>
                <a:ext cx="585787" cy="35401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67" name="Rectangle 75"/>
              <p:cNvSpPr>
                <a:spLocks noChangeArrowheads="1"/>
              </p:cNvSpPr>
              <p:nvPr/>
            </p:nvSpPr>
            <p:spPr bwMode="auto">
              <a:xfrm>
                <a:off x="5700713" y="5337175"/>
                <a:ext cx="585787" cy="3540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5852772" y="4564840"/>
                <a:ext cx="253333" cy="1515733"/>
                <a:chOff x="5852772" y="4564840"/>
                <a:chExt cx="253333" cy="1515733"/>
              </a:xfrm>
            </p:grpSpPr>
            <p:graphicFrame>
              <p:nvGraphicFramePr>
                <p:cNvPr id="32779" name="Object 7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10871244"/>
                    </p:ext>
                  </p:extLst>
                </p:nvPr>
              </p:nvGraphicFramePr>
              <p:xfrm>
                <a:off x="5888617" y="5831336"/>
                <a:ext cx="217488" cy="2492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039" name="Equation" r:id="rId9" imgW="190500" imgH="215900" progId="Equation.3">
                        <p:embed/>
                      </p:oleObj>
                    </mc:Choice>
                    <mc:Fallback>
                      <p:oleObj name="Equation" r:id="rId9" imgW="190500" imgH="2159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88617" y="5831336"/>
                              <a:ext cx="217488" cy="249237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2781" name="Object 7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20197175"/>
                    </p:ext>
                  </p:extLst>
                </p:nvPr>
              </p:nvGraphicFramePr>
              <p:xfrm>
                <a:off x="5852772" y="5409170"/>
                <a:ext cx="228600" cy="2349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040" name="Equation" r:id="rId11" imgW="203200" imgH="203200" progId="Equation.3">
                        <p:embed/>
                      </p:oleObj>
                    </mc:Choice>
                    <mc:Fallback>
                      <p:oleObj name="Equation" r:id="rId11" imgW="203200" imgH="203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52772" y="5409170"/>
                              <a:ext cx="228600" cy="23495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2783" name="Object 7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89324220"/>
                    </p:ext>
                  </p:extLst>
                </p:nvPr>
              </p:nvGraphicFramePr>
              <p:xfrm>
                <a:off x="5852772" y="5017160"/>
                <a:ext cx="200025" cy="239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041" name="Equation" r:id="rId13" imgW="177800" imgH="203200" progId="Equation.3">
                        <p:embed/>
                      </p:oleObj>
                    </mc:Choice>
                    <mc:Fallback>
                      <p:oleObj name="Equation" r:id="rId13" imgW="177800" imgH="203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52772" y="5017160"/>
                              <a:ext cx="200025" cy="239712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2785" name="Object 7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86770267"/>
                    </p:ext>
                  </p:extLst>
                </p:nvPr>
              </p:nvGraphicFramePr>
              <p:xfrm>
                <a:off x="5852772" y="4564840"/>
                <a:ext cx="231775" cy="2524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042" name="Equation" r:id="rId15" imgW="203200" imgH="215900" progId="Equation.3">
                        <p:embed/>
                      </p:oleObj>
                    </mc:Choice>
                    <mc:Fallback>
                      <p:oleObj name="Equation" r:id="rId15" imgW="203200" imgH="2159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52772" y="4564840"/>
                              <a:ext cx="231775" cy="252413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43469" name="Rectangle 77"/>
              <p:cNvSpPr>
                <a:spLocks noChangeArrowheads="1"/>
              </p:cNvSpPr>
              <p:nvPr/>
            </p:nvSpPr>
            <p:spPr bwMode="auto">
              <a:xfrm>
                <a:off x="5700713" y="5781675"/>
                <a:ext cx="585787" cy="3540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70" name="Line 78"/>
              <p:cNvSpPr>
                <a:spLocks noChangeShapeType="1"/>
              </p:cNvSpPr>
              <p:nvPr/>
            </p:nvSpPr>
            <p:spPr bwMode="auto">
              <a:xfrm>
                <a:off x="6292850" y="4670425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71" name="Line 79"/>
              <p:cNvSpPr>
                <a:spLocks noChangeShapeType="1"/>
              </p:cNvSpPr>
              <p:nvPr/>
            </p:nvSpPr>
            <p:spPr bwMode="auto">
              <a:xfrm>
                <a:off x="6292850" y="5059363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72" name="Line 80"/>
              <p:cNvSpPr>
                <a:spLocks noChangeShapeType="1"/>
              </p:cNvSpPr>
              <p:nvPr/>
            </p:nvSpPr>
            <p:spPr bwMode="auto">
              <a:xfrm>
                <a:off x="6292850" y="5503863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73" name="Line 81"/>
              <p:cNvSpPr>
                <a:spLocks noChangeShapeType="1"/>
              </p:cNvSpPr>
              <p:nvPr/>
            </p:nvSpPr>
            <p:spPr bwMode="auto">
              <a:xfrm>
                <a:off x="6292850" y="5949950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2795" name="Object 8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6474746"/>
                  </p:ext>
                </p:extLst>
              </p:nvPr>
            </p:nvGraphicFramePr>
            <p:xfrm>
              <a:off x="6696601" y="4953000"/>
              <a:ext cx="617899" cy="600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43" name="Equation" r:id="rId17" imgW="317500" imgH="241300" progId="Equation.3">
                      <p:embed/>
                    </p:oleObj>
                  </mc:Choice>
                  <mc:Fallback>
                    <p:oleObj name="Equation" r:id="rId17" imgW="317500" imgH="241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96601" y="4953000"/>
                            <a:ext cx="617899" cy="600075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3483" name="Text Box 91"/>
            <p:cNvSpPr txBox="1">
              <a:spLocks noChangeArrowheads="1"/>
            </p:cNvSpPr>
            <p:nvPr/>
          </p:nvSpPr>
          <p:spPr bwMode="auto">
            <a:xfrm rot="16200000">
              <a:off x="7613583" y="3338620"/>
              <a:ext cx="2058987" cy="35402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 b="0" dirty="0" err="1">
                  <a:solidFill>
                    <a:srgbClr val="FFFF66"/>
                  </a:solidFill>
                  <a:cs typeface="+mn-cs"/>
                </a:rPr>
                <a:t>freq.resolution</a:t>
              </a:r>
              <a:r>
                <a:rPr lang="en-US" sz="2000" b="0" dirty="0">
                  <a:solidFill>
                    <a:srgbClr val="FFFF66"/>
                  </a:solidFill>
                  <a:cs typeface="+mn-cs"/>
                </a:rPr>
                <a:t> N</a:t>
              </a:r>
              <a:endParaRPr lang="en-GB" sz="2000" b="0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43482" name="Line 90"/>
            <p:cNvSpPr>
              <a:spLocks noChangeShapeType="1"/>
            </p:cNvSpPr>
            <p:nvPr/>
          </p:nvSpPr>
          <p:spPr bwMode="auto">
            <a:xfrm>
              <a:off x="8333309" y="2852849"/>
              <a:ext cx="0" cy="1447800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7" name="Line 90"/>
            <p:cNvSpPr>
              <a:spLocks noChangeShapeType="1"/>
            </p:cNvSpPr>
            <p:nvPr/>
          </p:nvSpPr>
          <p:spPr bwMode="auto">
            <a:xfrm>
              <a:off x="4824028" y="2903843"/>
              <a:ext cx="0" cy="1447800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8" name="Text Box 91"/>
            <p:cNvSpPr txBox="1">
              <a:spLocks noChangeArrowheads="1"/>
            </p:cNvSpPr>
            <p:nvPr/>
          </p:nvSpPr>
          <p:spPr bwMode="auto">
            <a:xfrm rot="16200000">
              <a:off x="3456646" y="3322014"/>
              <a:ext cx="2080673" cy="400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 b="0" dirty="0">
                  <a:solidFill>
                    <a:srgbClr val="FFFF66"/>
                  </a:solidFill>
                  <a:cs typeface="+mn-cs"/>
                </a:rPr>
                <a:t>w</a:t>
              </a:r>
              <a:r>
                <a:rPr lang="en-US" sz="2000" b="0" dirty="0" smtClean="0">
                  <a:solidFill>
                    <a:srgbClr val="FFFF66"/>
                  </a:solidFill>
                  <a:cs typeface="+mn-cs"/>
                </a:rPr>
                <a:t>indow length </a:t>
              </a:r>
              <a:r>
                <a:rPr lang="en-US" sz="2000" b="0" dirty="0">
                  <a:solidFill>
                    <a:srgbClr val="FFFF66"/>
                  </a:solidFill>
                  <a:cs typeface="+mn-cs"/>
                </a:rPr>
                <a:t>N</a:t>
              </a:r>
              <a:endParaRPr lang="en-GB" sz="2000" b="0" dirty="0">
                <a:solidFill>
                  <a:srgbClr val="FFFF66"/>
                </a:solidFill>
                <a:cs typeface="+mn-cs"/>
              </a:endParaRPr>
            </a:p>
          </p:txBody>
        </p:sp>
      </p:grpSp>
      <p:graphicFrame>
        <p:nvGraphicFramePr>
          <p:cNvPr id="5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392408"/>
              </p:ext>
            </p:extLst>
          </p:nvPr>
        </p:nvGraphicFramePr>
        <p:xfrm>
          <a:off x="5688123" y="2478088"/>
          <a:ext cx="34448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44" name="Equation" r:id="rId19" imgW="304800" imgH="190500" progId="Equation.3">
                  <p:embed/>
                </p:oleObj>
              </mc:Choice>
              <mc:Fallback>
                <p:oleObj name="Equation" r:id="rId19" imgW="304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123" y="2478088"/>
                        <a:ext cx="344487" cy="2635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92092"/>
              </p:ext>
            </p:extLst>
          </p:nvPr>
        </p:nvGraphicFramePr>
        <p:xfrm>
          <a:off x="5688123" y="2932113"/>
          <a:ext cx="328612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45" name="Equation" r:id="rId21" imgW="292100" imgH="190500" progId="Equation.3">
                  <p:embed/>
                </p:oleObj>
              </mc:Choice>
              <mc:Fallback>
                <p:oleObj name="Equation" r:id="rId21" imgW="2921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123" y="2932113"/>
                        <a:ext cx="328612" cy="2651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856908"/>
              </p:ext>
            </p:extLst>
          </p:nvPr>
        </p:nvGraphicFramePr>
        <p:xfrm>
          <a:off x="5688123" y="3406775"/>
          <a:ext cx="34448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46" name="Equation" r:id="rId23" imgW="304800" imgH="190500" progId="Equation.3">
                  <p:embed/>
                </p:oleObj>
              </mc:Choice>
              <mc:Fallback>
                <p:oleObj name="Equation" r:id="rId23" imgW="304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123" y="3406775"/>
                        <a:ext cx="344487" cy="2635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114937"/>
              </p:ext>
            </p:extLst>
          </p:nvPr>
        </p:nvGraphicFramePr>
        <p:xfrm>
          <a:off x="5688123" y="3870325"/>
          <a:ext cx="34448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47" name="Equation" r:id="rId25" imgW="304800" imgH="190500" progId="Equation.3">
                  <p:embed/>
                </p:oleObj>
              </mc:Choice>
              <mc:Fallback>
                <p:oleObj name="Equation" r:id="rId25" imgW="304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123" y="3870325"/>
                        <a:ext cx="344487" cy="2651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5006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Short-Time Fourier Transform</a:t>
            </a:r>
            <a:endParaRPr lang="en-GB" sz="3200" dirty="0" smtClean="0">
              <a:cs typeface="+mj-cs"/>
            </a:endParaRP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19770"/>
            <a:ext cx="8839200" cy="52895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000" b="0" dirty="0" smtClean="0">
                <a:solidFill>
                  <a:srgbClr val="FFFFFF"/>
                </a:solidFill>
                <a:cs typeface="+mn-cs"/>
              </a:rPr>
              <a:t>In practice</a:t>
            </a:r>
            <a:r>
              <a:rPr lang="en-GB" sz="2000" b="0" dirty="0" smtClean="0">
                <a:cs typeface="+mn-cs"/>
              </a:rPr>
              <a:t> </a:t>
            </a:r>
            <a:r>
              <a:rPr lang="en-GB" dirty="0" smtClean="0">
                <a:cs typeface="+mn-cs"/>
              </a:rPr>
              <a:t>analysis is done only for k=0,D,2D,...</a:t>
            </a:r>
          </a:p>
          <a:p>
            <a:pPr marL="0" indent="0">
              <a:buFontTx/>
              <a:buNone/>
              <a:defRPr/>
            </a:pPr>
            <a:r>
              <a:rPr lang="en-GB" sz="1800" b="0" dirty="0" smtClean="0">
                <a:cs typeface="+mn-cs"/>
              </a:rPr>
              <a:t>(i.e.</a:t>
            </a:r>
            <a:r>
              <a:rPr lang="en-GB" sz="1800" b="0" dirty="0"/>
              <a:t> decimation </a:t>
            </a:r>
            <a:r>
              <a:rPr lang="en-GB" sz="1800" b="0" dirty="0" smtClean="0"/>
              <a:t>D =</a:t>
            </a:r>
            <a:r>
              <a:rPr lang="en-GB" sz="1800" b="0" dirty="0" smtClean="0">
                <a:cs typeface="+mn-cs"/>
              </a:rPr>
              <a:t> ‘window shift’ &gt; 1)</a:t>
            </a:r>
          </a:p>
          <a:p>
            <a:pPr>
              <a:spcBef>
                <a:spcPts val="1176"/>
              </a:spcBef>
              <a:defRPr/>
            </a:pPr>
            <a:r>
              <a:rPr lang="en-GB" sz="2400" b="0" dirty="0" smtClean="0">
                <a:cs typeface="+mn-cs"/>
              </a:rPr>
              <a:t>If </a:t>
            </a:r>
            <a:r>
              <a:rPr lang="en-GB" sz="2400" u="sng" dirty="0" smtClean="0">
                <a:solidFill>
                  <a:srgbClr val="FFFF66"/>
                </a:solidFill>
                <a:cs typeface="+mn-cs"/>
              </a:rPr>
              <a:t>maximally decimated</a:t>
            </a:r>
            <a:r>
              <a:rPr lang="en-GB" sz="2400" dirty="0" smtClean="0">
                <a:solidFill>
                  <a:srgbClr val="FFFF66"/>
                </a:solidFill>
                <a:cs typeface="+mn-cs"/>
              </a:rPr>
              <a:t> </a:t>
            </a:r>
            <a:r>
              <a:rPr lang="en-GB" sz="2400" b="0" dirty="0" smtClean="0">
                <a:solidFill>
                  <a:srgbClr val="FFFF66"/>
                </a:solidFill>
                <a:cs typeface="+mn-cs"/>
              </a:rPr>
              <a:t>(D=</a:t>
            </a:r>
            <a:r>
              <a:rPr lang="en-GB" sz="2400" b="0" dirty="0">
                <a:solidFill>
                  <a:srgbClr val="FFFF66"/>
                </a:solidFill>
                <a:cs typeface="+mn-cs"/>
              </a:rPr>
              <a:t>N</a:t>
            </a:r>
            <a:r>
              <a:rPr lang="en-GB" sz="2400" b="0" dirty="0" smtClean="0">
                <a:solidFill>
                  <a:srgbClr val="FFFF66"/>
                </a:solidFill>
                <a:cs typeface="+mn-cs"/>
              </a:rPr>
              <a:t>)</a:t>
            </a:r>
            <a:r>
              <a:rPr lang="en-GB" sz="2400" b="0" dirty="0" smtClean="0">
                <a:cs typeface="+mn-cs"/>
              </a:rPr>
              <a:t> then analysis FB operation</a:t>
            </a:r>
          </a:p>
          <a:p>
            <a:pPr marL="0" indent="0">
              <a:buNone/>
              <a:defRPr/>
            </a:pPr>
            <a:r>
              <a:rPr lang="en-GB" sz="2400" b="0" dirty="0" smtClean="0">
                <a:cs typeface="+mn-cs"/>
              </a:rPr>
              <a:t>    corresponds to </a:t>
            </a:r>
            <a:r>
              <a:rPr lang="en-GB" sz="2400" dirty="0" smtClean="0">
                <a:cs typeface="+mn-cs"/>
              </a:rPr>
              <a:t>Short-Time Fourier Transform (STFT)</a:t>
            </a:r>
          </a:p>
          <a:p>
            <a:pPr>
              <a:defRPr/>
            </a:pPr>
            <a:endParaRPr lang="en-GB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GB" sz="2400" b="0" dirty="0" smtClean="0">
              <a:cs typeface="+mn-cs"/>
            </a:endParaRPr>
          </a:p>
          <a:p>
            <a:pPr>
              <a:spcBef>
                <a:spcPts val="1200"/>
              </a:spcBef>
              <a:buFontTx/>
              <a:buNone/>
              <a:defRPr/>
            </a:pPr>
            <a:r>
              <a:rPr lang="en-GB" sz="2400" b="0" dirty="0" smtClean="0">
                <a:cs typeface="+mn-cs"/>
              </a:rPr>
              <a:t>     </a:t>
            </a:r>
            <a:r>
              <a:rPr lang="en-GB" sz="2400" b="0" dirty="0" err="1" smtClean="0">
                <a:cs typeface="+mn-cs"/>
              </a:rPr>
              <a:t>x</a:t>
            </a:r>
            <a:r>
              <a:rPr lang="en-GB" sz="1400" b="0" dirty="0" err="1" smtClean="0">
                <a:cs typeface="+mn-cs"/>
              </a:rPr>
              <a:t>n</a:t>
            </a:r>
            <a:r>
              <a:rPr lang="en-GB" sz="2400" b="0" dirty="0" smtClean="0">
                <a:cs typeface="+mn-cs"/>
              </a:rPr>
              <a:t>[</a:t>
            </a:r>
            <a:r>
              <a:rPr lang="en-GB" sz="2400" b="0" dirty="0">
                <a:cs typeface="+mn-cs"/>
              </a:rPr>
              <a:t>k</a:t>
            </a:r>
            <a:r>
              <a:rPr lang="en-GB" sz="2400" b="0" dirty="0" smtClean="0">
                <a:cs typeface="+mn-cs"/>
              </a:rPr>
              <a:t>] = decimated </a:t>
            </a:r>
            <a:r>
              <a:rPr lang="en-GB" sz="2400" b="0" dirty="0" err="1" smtClean="0">
                <a:cs typeface="+mn-cs"/>
              </a:rPr>
              <a:t>subband</a:t>
            </a:r>
            <a:r>
              <a:rPr lang="en-GB" sz="2400" b="0" dirty="0" smtClean="0">
                <a:cs typeface="+mn-cs"/>
              </a:rPr>
              <a:t> signals </a:t>
            </a:r>
          </a:p>
          <a:p>
            <a:pPr>
              <a:buFontTx/>
              <a:buNone/>
              <a:defRPr/>
            </a:pPr>
            <a:r>
              <a:rPr lang="en-GB" sz="2400" b="0" dirty="0">
                <a:cs typeface="+mn-cs"/>
              </a:rPr>
              <a:t> </a:t>
            </a:r>
            <a:r>
              <a:rPr lang="en-GB" sz="2400" b="0" dirty="0" smtClean="0">
                <a:cs typeface="+mn-cs"/>
              </a:rPr>
              <a:t>            = `</a:t>
            </a:r>
            <a:r>
              <a:rPr lang="en-GB" sz="2400" u="sng" dirty="0" smtClean="0">
                <a:cs typeface="+mn-cs"/>
              </a:rPr>
              <a:t>STFT-coefficients</a:t>
            </a:r>
            <a:r>
              <a:rPr lang="en-GB" sz="2400" b="0" dirty="0" smtClean="0">
                <a:cs typeface="+mn-cs"/>
              </a:rPr>
              <a:t>’</a:t>
            </a:r>
          </a:p>
          <a:p>
            <a:pPr>
              <a:buFontTx/>
              <a:buNone/>
              <a:defRPr/>
            </a:pPr>
            <a:r>
              <a:rPr lang="en-GB" sz="2400" b="0" dirty="0" smtClean="0">
                <a:cs typeface="+mn-cs"/>
              </a:rPr>
              <a:t>              </a:t>
            </a:r>
            <a:r>
              <a:rPr lang="en-US" sz="2000" b="0" dirty="0" smtClean="0">
                <a:cs typeface="+mn-cs"/>
              </a:rPr>
              <a:t>= </a:t>
            </a:r>
            <a:r>
              <a:rPr lang="en-US" sz="1800" b="0" dirty="0" smtClean="0">
                <a:cs typeface="+mn-cs"/>
              </a:rPr>
              <a:t>infinitely long sequence u[k] is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800" b="0" dirty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                   evaluated at N frequencies,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800" b="0" dirty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                   infinitely</a:t>
            </a:r>
            <a:r>
              <a:rPr lang="en-US" sz="1800" b="0" dirty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many times (i.e. for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800" b="0" dirty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                   infinitely many window positions)</a:t>
            </a:r>
            <a:endParaRPr lang="en-GB" sz="1800" b="0" dirty="0" smtClean="0">
              <a:cs typeface="+mn-cs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GB" sz="2400" b="0" dirty="0" smtClean="0">
                <a:cs typeface="+mn-cs"/>
              </a:rPr>
              <a:t>       </a:t>
            </a:r>
            <a:r>
              <a:rPr lang="en-GB" sz="2000" b="0" dirty="0" smtClean="0">
                <a:cs typeface="+mn-cs"/>
              </a:rPr>
              <a:t>...to be compared to p.4</a:t>
            </a:r>
          </a:p>
        </p:txBody>
      </p:sp>
      <p:graphicFrame>
        <p:nvGraphicFramePr>
          <p:cNvPr id="337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004418"/>
              </p:ext>
            </p:extLst>
          </p:nvPr>
        </p:nvGraphicFramePr>
        <p:xfrm>
          <a:off x="791580" y="2927536"/>
          <a:ext cx="5995953" cy="753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1" name="Equation" r:id="rId3" imgW="2311400" imgH="393700" progId="Equation.3">
                  <p:embed/>
                </p:oleObj>
              </mc:Choice>
              <mc:Fallback>
                <p:oleObj name="Equation" r:id="rId3" imgW="2311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80" y="2927536"/>
                        <a:ext cx="5995953" cy="75349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256076" y="3681028"/>
            <a:ext cx="3636404" cy="2556284"/>
            <a:chOff x="5202683" y="3284984"/>
            <a:chExt cx="3689797" cy="2556284"/>
          </a:xfrm>
        </p:grpSpPr>
        <p:sp>
          <p:nvSpPr>
            <p:cNvPr id="74" name="Rectangle 73"/>
            <p:cNvSpPr/>
            <p:nvPr/>
          </p:nvSpPr>
          <p:spPr bwMode="auto">
            <a:xfrm>
              <a:off x="6624228" y="3392996"/>
              <a:ext cx="2268252" cy="2448272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Text Box 52"/>
            <p:cNvSpPr txBox="1">
              <a:spLocks noChangeArrowheads="1"/>
            </p:cNvSpPr>
            <p:nvPr/>
          </p:nvSpPr>
          <p:spPr bwMode="auto">
            <a:xfrm>
              <a:off x="5202683" y="3681028"/>
              <a:ext cx="649339" cy="45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u[k]</a:t>
              </a:r>
            </a:p>
          </p:txBody>
        </p:sp>
        <p:grpSp>
          <p:nvGrpSpPr>
            <p:cNvPr id="30" name="Group 53"/>
            <p:cNvGrpSpPr>
              <a:grpSpLocks/>
            </p:cNvGrpSpPr>
            <p:nvPr/>
          </p:nvGrpSpPr>
          <p:grpSpPr bwMode="auto">
            <a:xfrm>
              <a:off x="5685755" y="4300714"/>
              <a:ext cx="177501" cy="156314"/>
              <a:chOff x="1488" y="3024"/>
              <a:chExt cx="192" cy="165"/>
            </a:xfrm>
          </p:grpSpPr>
          <p:sp>
            <p:nvSpPr>
              <p:cNvPr id="45" name="Rectangle 54"/>
              <p:cNvSpPr>
                <a:spLocks noChangeArrowheads="1"/>
              </p:cNvSpPr>
              <p:nvPr/>
            </p:nvSpPr>
            <p:spPr bwMode="auto">
              <a:xfrm>
                <a:off x="1491" y="3024"/>
                <a:ext cx="189" cy="16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6" name="Object 55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02" name="Equation" r:id="rId5" imgW="139579" imgH="164957" progId="Equation.3">
                      <p:embed/>
                    </p:oleObj>
                  </mc:Choice>
                  <mc:Fallback>
                    <p:oleObj name="Equation" r:id="rId5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" name="Group 56"/>
            <p:cNvGrpSpPr>
              <a:grpSpLocks/>
            </p:cNvGrpSpPr>
            <p:nvPr/>
          </p:nvGrpSpPr>
          <p:grpSpPr bwMode="auto">
            <a:xfrm>
              <a:off x="5685755" y="4710604"/>
              <a:ext cx="177501" cy="157472"/>
              <a:chOff x="1488" y="3024"/>
              <a:chExt cx="192" cy="165"/>
            </a:xfrm>
          </p:grpSpPr>
          <p:sp>
            <p:nvSpPr>
              <p:cNvPr id="43" name="Rectangle 57"/>
              <p:cNvSpPr>
                <a:spLocks noChangeArrowheads="1"/>
              </p:cNvSpPr>
              <p:nvPr/>
            </p:nvSpPr>
            <p:spPr bwMode="auto">
              <a:xfrm>
                <a:off x="1491" y="3024"/>
                <a:ext cx="189" cy="16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4" name="Object 58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03" name="Equation" r:id="rId7" imgW="139579" imgH="164957" progId="Equation.3">
                      <p:embed/>
                    </p:oleObj>
                  </mc:Choice>
                  <mc:Fallback>
                    <p:oleObj name="Equation" r:id="rId7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2" name="Group 59"/>
            <p:cNvGrpSpPr>
              <a:grpSpLocks/>
            </p:cNvGrpSpPr>
            <p:nvPr/>
          </p:nvGrpSpPr>
          <p:grpSpPr bwMode="auto">
            <a:xfrm>
              <a:off x="5685755" y="5120494"/>
              <a:ext cx="177501" cy="157472"/>
              <a:chOff x="1488" y="3024"/>
              <a:chExt cx="192" cy="165"/>
            </a:xfrm>
          </p:grpSpPr>
          <p:sp>
            <p:nvSpPr>
              <p:cNvPr id="41" name="Rectangle 60"/>
              <p:cNvSpPr>
                <a:spLocks noChangeArrowheads="1"/>
              </p:cNvSpPr>
              <p:nvPr/>
            </p:nvSpPr>
            <p:spPr bwMode="auto">
              <a:xfrm>
                <a:off x="1491" y="3022"/>
                <a:ext cx="189" cy="171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42" name="Object 61"/>
              <p:cNvGraphicFramePr>
                <a:graphicFrameLocks noChangeAspect="1"/>
              </p:cNvGraphicFramePr>
              <p:nvPr/>
            </p:nvGraphicFramePr>
            <p:xfrm>
              <a:off x="1529" y="3038"/>
              <a:ext cx="110" cy="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04" name="Equation" r:id="rId8" imgW="139579" imgH="164957" progId="Equation.3">
                      <p:embed/>
                    </p:oleObj>
                  </mc:Choice>
                  <mc:Fallback>
                    <p:oleObj name="Equation" r:id="rId8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9" y="3038"/>
                            <a:ext cx="110" cy="12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3" name="Line 62"/>
            <p:cNvSpPr>
              <a:spLocks noChangeShapeType="1"/>
            </p:cNvSpPr>
            <p:nvPr/>
          </p:nvSpPr>
          <p:spPr bwMode="auto">
            <a:xfrm flipV="1">
              <a:off x="5418380" y="4160610"/>
              <a:ext cx="695399" cy="347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Line 63"/>
            <p:cNvSpPr>
              <a:spLocks noChangeShapeType="1"/>
            </p:cNvSpPr>
            <p:nvPr/>
          </p:nvSpPr>
          <p:spPr bwMode="auto">
            <a:xfrm flipV="1">
              <a:off x="5786863" y="5452806"/>
              <a:ext cx="33141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Line 64"/>
            <p:cNvSpPr>
              <a:spLocks noChangeShapeType="1"/>
            </p:cNvSpPr>
            <p:nvPr/>
          </p:nvSpPr>
          <p:spPr bwMode="auto">
            <a:xfrm flipV="1">
              <a:off x="5790234" y="4997759"/>
              <a:ext cx="3336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Line 65"/>
            <p:cNvSpPr>
              <a:spLocks noChangeShapeType="1"/>
            </p:cNvSpPr>
            <p:nvPr/>
          </p:nvSpPr>
          <p:spPr bwMode="auto">
            <a:xfrm flipV="1">
              <a:off x="5786863" y="4589027"/>
              <a:ext cx="3336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" name="Line 66"/>
            <p:cNvSpPr>
              <a:spLocks noChangeShapeType="1"/>
            </p:cNvSpPr>
            <p:nvPr/>
          </p:nvSpPr>
          <p:spPr bwMode="auto">
            <a:xfrm>
              <a:off x="5774506" y="4470923"/>
              <a:ext cx="0" cy="23968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" name="Line 67"/>
            <p:cNvSpPr>
              <a:spLocks noChangeShapeType="1"/>
            </p:cNvSpPr>
            <p:nvPr/>
          </p:nvSpPr>
          <p:spPr bwMode="auto">
            <a:xfrm>
              <a:off x="5778999" y="4862287"/>
              <a:ext cx="0" cy="24083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" name="Line 68"/>
            <p:cNvSpPr>
              <a:spLocks noChangeShapeType="1"/>
            </p:cNvSpPr>
            <p:nvPr/>
          </p:nvSpPr>
          <p:spPr bwMode="auto">
            <a:xfrm>
              <a:off x="5774506" y="5288387"/>
              <a:ext cx="0" cy="167893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" name="Line 69"/>
            <p:cNvSpPr>
              <a:spLocks noChangeShapeType="1"/>
            </p:cNvSpPr>
            <p:nvPr/>
          </p:nvSpPr>
          <p:spPr bwMode="auto">
            <a:xfrm flipV="1">
              <a:off x="5774506" y="4164084"/>
              <a:ext cx="0" cy="13663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Rectangle 71"/>
            <p:cNvSpPr>
              <a:spLocks noChangeArrowheads="1"/>
            </p:cNvSpPr>
            <p:nvPr/>
          </p:nvSpPr>
          <p:spPr bwMode="auto">
            <a:xfrm>
              <a:off x="6804248" y="3969060"/>
              <a:ext cx="585787" cy="35242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Rectangle 73"/>
            <p:cNvSpPr>
              <a:spLocks noChangeArrowheads="1"/>
            </p:cNvSpPr>
            <p:nvPr/>
          </p:nvSpPr>
          <p:spPr bwMode="auto">
            <a:xfrm>
              <a:off x="6804248" y="4413560"/>
              <a:ext cx="585787" cy="35401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Rectangle 75"/>
            <p:cNvSpPr>
              <a:spLocks noChangeArrowheads="1"/>
            </p:cNvSpPr>
            <p:nvPr/>
          </p:nvSpPr>
          <p:spPr bwMode="auto">
            <a:xfrm>
              <a:off x="6804248" y="4802497"/>
              <a:ext cx="585787" cy="3540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Rectangle 77"/>
            <p:cNvSpPr>
              <a:spLocks noChangeArrowheads="1"/>
            </p:cNvSpPr>
            <p:nvPr/>
          </p:nvSpPr>
          <p:spPr bwMode="auto">
            <a:xfrm>
              <a:off x="6804248" y="5246997"/>
              <a:ext cx="585787" cy="3540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Line 78"/>
            <p:cNvSpPr>
              <a:spLocks noChangeShapeType="1"/>
            </p:cNvSpPr>
            <p:nvPr/>
          </p:nvSpPr>
          <p:spPr bwMode="auto">
            <a:xfrm>
              <a:off x="7396385" y="4135747"/>
              <a:ext cx="26987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Line 79"/>
            <p:cNvSpPr>
              <a:spLocks noChangeShapeType="1"/>
            </p:cNvSpPr>
            <p:nvPr/>
          </p:nvSpPr>
          <p:spPr bwMode="auto">
            <a:xfrm>
              <a:off x="7396385" y="4524685"/>
              <a:ext cx="26987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Line 80"/>
            <p:cNvSpPr>
              <a:spLocks noChangeShapeType="1"/>
            </p:cNvSpPr>
            <p:nvPr/>
          </p:nvSpPr>
          <p:spPr bwMode="auto">
            <a:xfrm>
              <a:off x="7396385" y="4969185"/>
              <a:ext cx="26987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Line 81"/>
            <p:cNvSpPr>
              <a:spLocks noChangeShapeType="1"/>
            </p:cNvSpPr>
            <p:nvPr/>
          </p:nvSpPr>
          <p:spPr bwMode="auto">
            <a:xfrm>
              <a:off x="7396385" y="5415272"/>
              <a:ext cx="26987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668344" y="3969060"/>
              <a:ext cx="1114609" cy="1595437"/>
              <a:chOff x="6967768" y="3989416"/>
              <a:chExt cx="1114609" cy="1595437"/>
            </a:xfrm>
          </p:grpSpPr>
          <p:sp>
            <p:nvSpPr>
              <p:cNvPr id="6" name="Rectangle 46"/>
              <p:cNvSpPr>
                <a:spLocks noChangeArrowheads="1"/>
              </p:cNvSpPr>
              <p:nvPr/>
            </p:nvSpPr>
            <p:spPr bwMode="auto">
              <a:xfrm>
                <a:off x="6967768" y="3989416"/>
                <a:ext cx="863600" cy="1595437"/>
              </a:xfrm>
              <a:prstGeom prst="rect">
                <a:avLst/>
              </a:prstGeom>
              <a:noFill/>
              <a:ln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8" name="Object 8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4927175"/>
                  </p:ext>
                </p:extLst>
              </p:nvPr>
            </p:nvGraphicFramePr>
            <p:xfrm>
              <a:off x="7179411" y="4493175"/>
              <a:ext cx="468745" cy="600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05" name="Equation" r:id="rId9" imgW="203200" imgH="203200" progId="Equation.3">
                      <p:embed/>
                    </p:oleObj>
                  </mc:Choice>
                  <mc:Fallback>
                    <p:oleObj name="Equation" r:id="rId9" imgW="2032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79411" y="4493175"/>
                            <a:ext cx="468745" cy="600075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" name="Line 10"/>
              <p:cNvSpPr>
                <a:spLocks noChangeShapeType="1"/>
              </p:cNvSpPr>
              <p:nvPr/>
            </p:nvSpPr>
            <p:spPr bwMode="auto">
              <a:xfrm>
                <a:off x="7836437" y="5028074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7836437" y="5453916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" name="Line 40"/>
              <p:cNvSpPr>
                <a:spLocks noChangeShapeType="1"/>
              </p:cNvSpPr>
              <p:nvPr/>
            </p:nvSpPr>
            <p:spPr bwMode="auto">
              <a:xfrm>
                <a:off x="7836437" y="4176393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1" name="Line 43"/>
              <p:cNvSpPr>
                <a:spLocks noChangeShapeType="1"/>
              </p:cNvSpPr>
              <p:nvPr/>
            </p:nvSpPr>
            <p:spPr bwMode="auto">
              <a:xfrm>
                <a:off x="7836437" y="4600967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120172" y="3933056"/>
              <a:ext cx="666087" cy="1764196"/>
              <a:chOff x="8082377" y="3933056"/>
              <a:chExt cx="666087" cy="1764196"/>
            </a:xfrm>
          </p:grpSpPr>
          <p:sp>
            <p:nvSpPr>
              <p:cNvPr id="50" name="Line 15"/>
              <p:cNvSpPr>
                <a:spLocks noChangeShapeType="1"/>
              </p:cNvSpPr>
              <p:nvPr/>
            </p:nvSpPr>
            <p:spPr bwMode="auto">
              <a:xfrm>
                <a:off x="8205347" y="4906406"/>
                <a:ext cx="0" cy="243337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" name="Text Box 16"/>
              <p:cNvSpPr txBox="1">
                <a:spLocks noChangeArrowheads="1"/>
              </p:cNvSpPr>
              <p:nvPr/>
            </p:nvSpPr>
            <p:spPr bwMode="auto">
              <a:xfrm>
                <a:off x="8150266" y="4783469"/>
                <a:ext cx="352258" cy="489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52" name="Rectangle 17"/>
              <p:cNvSpPr>
                <a:spLocks noChangeArrowheads="1"/>
              </p:cNvSpPr>
              <p:nvPr/>
            </p:nvSpPr>
            <p:spPr bwMode="auto">
              <a:xfrm>
                <a:off x="8082377" y="4845571"/>
                <a:ext cx="430395" cy="36500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" name="Line 18"/>
              <p:cNvSpPr>
                <a:spLocks noChangeShapeType="1"/>
              </p:cNvSpPr>
              <p:nvPr/>
            </p:nvSpPr>
            <p:spPr bwMode="auto">
              <a:xfrm>
                <a:off x="8205347" y="5332246"/>
                <a:ext cx="0" cy="24207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" name="Text Box 19"/>
              <p:cNvSpPr txBox="1">
                <a:spLocks noChangeArrowheads="1"/>
              </p:cNvSpPr>
              <p:nvPr/>
            </p:nvSpPr>
            <p:spPr bwMode="auto">
              <a:xfrm>
                <a:off x="8150266" y="5206775"/>
                <a:ext cx="352258" cy="490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55" name="Rectangle 20"/>
              <p:cNvSpPr>
                <a:spLocks noChangeArrowheads="1"/>
              </p:cNvSpPr>
              <p:nvPr/>
            </p:nvSpPr>
            <p:spPr bwMode="auto">
              <a:xfrm>
                <a:off x="8082377" y="5271412"/>
                <a:ext cx="430395" cy="36500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6" name="Line 25"/>
              <p:cNvSpPr>
                <a:spLocks noChangeShapeType="1"/>
              </p:cNvSpPr>
              <p:nvPr/>
            </p:nvSpPr>
            <p:spPr bwMode="auto">
              <a:xfrm>
                <a:off x="8503805" y="5028074"/>
                <a:ext cx="244659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>
                <a:off x="8503805" y="5453916"/>
                <a:ext cx="244659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" name="Line 45"/>
              <p:cNvSpPr>
                <a:spLocks noChangeShapeType="1"/>
              </p:cNvSpPr>
              <p:nvPr/>
            </p:nvSpPr>
            <p:spPr bwMode="auto">
              <a:xfrm>
                <a:off x="8205347" y="4054724"/>
                <a:ext cx="0" cy="243337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" name="Text Box 46"/>
              <p:cNvSpPr txBox="1">
                <a:spLocks noChangeArrowheads="1"/>
              </p:cNvSpPr>
              <p:nvPr/>
            </p:nvSpPr>
            <p:spPr bwMode="auto">
              <a:xfrm>
                <a:off x="8150266" y="3933056"/>
                <a:ext cx="352258" cy="490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64" name="Rectangle 47"/>
              <p:cNvSpPr>
                <a:spLocks noChangeArrowheads="1"/>
              </p:cNvSpPr>
              <p:nvPr/>
            </p:nvSpPr>
            <p:spPr bwMode="auto">
              <a:xfrm>
                <a:off x="8082377" y="3993891"/>
                <a:ext cx="430395" cy="36500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" name="Line 48"/>
              <p:cNvSpPr>
                <a:spLocks noChangeShapeType="1"/>
              </p:cNvSpPr>
              <p:nvPr/>
            </p:nvSpPr>
            <p:spPr bwMode="auto">
              <a:xfrm>
                <a:off x="8205347" y="4480566"/>
                <a:ext cx="0" cy="243337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" name="Text Box 49"/>
              <p:cNvSpPr txBox="1">
                <a:spLocks noChangeArrowheads="1"/>
              </p:cNvSpPr>
              <p:nvPr/>
            </p:nvSpPr>
            <p:spPr bwMode="auto">
              <a:xfrm>
                <a:off x="8150266" y="4361431"/>
                <a:ext cx="352258" cy="490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67" name="Rectangle 50"/>
              <p:cNvSpPr>
                <a:spLocks noChangeArrowheads="1"/>
              </p:cNvSpPr>
              <p:nvPr/>
            </p:nvSpPr>
            <p:spPr bwMode="auto">
              <a:xfrm>
                <a:off x="8082377" y="4418464"/>
                <a:ext cx="430395" cy="36627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8" name="Line 57"/>
              <p:cNvSpPr>
                <a:spLocks noChangeShapeType="1"/>
              </p:cNvSpPr>
              <p:nvPr/>
            </p:nvSpPr>
            <p:spPr bwMode="auto">
              <a:xfrm>
                <a:off x="8503805" y="4176393"/>
                <a:ext cx="244659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0" name="Line 61"/>
              <p:cNvSpPr>
                <a:spLocks noChangeShapeType="1"/>
              </p:cNvSpPr>
              <p:nvPr/>
            </p:nvSpPr>
            <p:spPr bwMode="auto">
              <a:xfrm>
                <a:off x="8503805" y="4600967"/>
                <a:ext cx="244659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6956250" y="4041068"/>
              <a:ext cx="231775" cy="1509377"/>
              <a:chOff x="5875386" y="4603242"/>
              <a:chExt cx="231775" cy="1509377"/>
            </a:xfrm>
          </p:grpSpPr>
          <p:graphicFrame>
            <p:nvGraphicFramePr>
              <p:cNvPr id="80" name="Object 7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8473575"/>
                  </p:ext>
                </p:extLst>
              </p:nvPr>
            </p:nvGraphicFramePr>
            <p:xfrm>
              <a:off x="5875386" y="5863382"/>
              <a:ext cx="217488" cy="249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06" name="Equation" r:id="rId11" imgW="190500" imgH="215900" progId="Equation.3">
                      <p:embed/>
                    </p:oleObj>
                  </mc:Choice>
                  <mc:Fallback>
                    <p:oleObj name="Equation" r:id="rId11" imgW="1905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75386" y="5863382"/>
                            <a:ext cx="217488" cy="249237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" name="Object 7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49695448"/>
                  </p:ext>
                </p:extLst>
              </p:nvPr>
            </p:nvGraphicFramePr>
            <p:xfrm>
              <a:off x="5875386" y="5431334"/>
              <a:ext cx="228600" cy="234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07" name="Equation" r:id="rId13" imgW="203200" imgH="203200" progId="Equation.3">
                      <p:embed/>
                    </p:oleObj>
                  </mc:Choice>
                  <mc:Fallback>
                    <p:oleObj name="Equation" r:id="rId13" imgW="2032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75386" y="5431334"/>
                            <a:ext cx="228600" cy="234950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" name="Object 7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60907847"/>
                  </p:ext>
                </p:extLst>
              </p:nvPr>
            </p:nvGraphicFramePr>
            <p:xfrm>
              <a:off x="5875386" y="5035290"/>
              <a:ext cx="200025" cy="239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08" name="Equation" r:id="rId15" imgW="177800" imgH="203200" progId="Equation.3">
                      <p:embed/>
                    </p:oleObj>
                  </mc:Choice>
                  <mc:Fallback>
                    <p:oleObj name="Equation" r:id="rId15" imgW="1778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75386" y="5035290"/>
                            <a:ext cx="200025" cy="239712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" name="Object 7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1747776"/>
                  </p:ext>
                </p:extLst>
              </p:nvPr>
            </p:nvGraphicFramePr>
            <p:xfrm>
              <a:off x="5875386" y="4603242"/>
              <a:ext cx="231775" cy="252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09" name="Equation" r:id="rId17" imgW="203200" imgH="215900" progId="Equation.3">
                      <p:embed/>
                    </p:oleObj>
                  </mc:Choice>
                  <mc:Fallback>
                    <p:oleObj name="Equation" r:id="rId17" imgW="2032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75386" y="4603242"/>
                            <a:ext cx="231775" cy="252413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5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11492"/>
                </p:ext>
              </p:extLst>
            </p:nvPr>
          </p:nvGraphicFramePr>
          <p:xfrm>
            <a:off x="7272300" y="3284984"/>
            <a:ext cx="825500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10" name="Equation" r:id="rId19" imgW="317500" imgH="203200" progId="Equation.3">
                    <p:embed/>
                  </p:oleObj>
                </mc:Choice>
                <mc:Fallback>
                  <p:oleObj name="Equation" r:id="rId19" imgW="3175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2300" y="3284984"/>
                          <a:ext cx="825500" cy="4841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762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0844300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Short-Time Fourier Transform</a:t>
            </a:r>
            <a:endParaRPr lang="en-GB" sz="3200" dirty="0" smtClean="0">
              <a:cs typeface="+mj-cs"/>
            </a:endParaRP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0728"/>
            <a:ext cx="8839200" cy="528955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GB" sz="2400" b="0" dirty="0" smtClean="0">
              <a:cs typeface="+mn-cs"/>
            </a:endParaRPr>
          </a:p>
          <a:p>
            <a:pPr>
              <a:defRPr/>
            </a:pPr>
            <a:r>
              <a:rPr lang="en-GB" sz="2400" b="0" dirty="0">
                <a:cs typeface="+mn-cs"/>
              </a:rPr>
              <a:t>C</a:t>
            </a:r>
            <a:r>
              <a:rPr lang="en-GB" sz="2400" b="0" dirty="0" smtClean="0">
                <a:cs typeface="+mn-cs"/>
              </a:rPr>
              <a:t>orresponding (PR) </a:t>
            </a:r>
            <a:r>
              <a:rPr lang="en-GB" sz="2400" b="0" dirty="0"/>
              <a:t>DFT-</a:t>
            </a:r>
            <a:r>
              <a:rPr lang="en-GB" sz="2400" b="0" dirty="0" smtClean="0"/>
              <a:t>modulated </a:t>
            </a:r>
            <a:r>
              <a:rPr lang="en-GB" sz="2400" b="0" dirty="0" smtClean="0">
                <a:cs typeface="+mn-cs"/>
              </a:rPr>
              <a:t>synthesis FB is</a:t>
            </a:r>
          </a:p>
          <a:p>
            <a:pPr>
              <a:defRPr/>
            </a:pPr>
            <a:endParaRPr lang="en-GB" sz="2000" b="0" dirty="0" smtClean="0">
              <a:cs typeface="+mn-cs"/>
            </a:endParaRPr>
          </a:p>
          <a:p>
            <a:pPr>
              <a:defRPr/>
            </a:pPr>
            <a:endParaRPr lang="en-GB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GB" sz="2000" b="0" dirty="0" smtClean="0">
                <a:cs typeface="+mn-cs"/>
              </a:rPr>
              <a:t>     i.e. synthesis prototype filter </a:t>
            </a:r>
            <a:r>
              <a:rPr lang="en-GB" sz="2000" b="0" dirty="0" err="1" smtClean="0">
                <a:cs typeface="+mn-cs"/>
              </a:rPr>
              <a:t>f</a:t>
            </a:r>
            <a:r>
              <a:rPr lang="en-GB" sz="2000" b="0" baseline="-25000" dirty="0" err="1" smtClean="0">
                <a:cs typeface="+mn-cs"/>
              </a:rPr>
              <a:t>o</a:t>
            </a:r>
            <a:r>
              <a:rPr lang="en-GB" sz="2000" b="0" dirty="0" smtClean="0">
                <a:cs typeface="+mn-cs"/>
              </a:rPr>
              <a:t>[k]</a:t>
            </a:r>
          </a:p>
          <a:p>
            <a:pPr>
              <a:buFontTx/>
              <a:buNone/>
              <a:defRPr/>
            </a:pPr>
            <a:r>
              <a:rPr lang="en-GB" sz="2000" b="0" dirty="0" smtClean="0">
                <a:cs typeface="+mn-cs"/>
              </a:rPr>
              <a:t>       = ‘synthesis window’ </a:t>
            </a:r>
          </a:p>
          <a:p>
            <a:pPr>
              <a:buFontTx/>
              <a:buNone/>
              <a:defRPr/>
            </a:pPr>
            <a:r>
              <a:rPr lang="en-GB" sz="2000" b="0" dirty="0">
                <a:cs typeface="+mn-cs"/>
              </a:rPr>
              <a:t> </a:t>
            </a:r>
            <a:r>
              <a:rPr lang="en-GB" sz="2000" b="0" dirty="0" smtClean="0">
                <a:cs typeface="+mn-cs"/>
              </a:rPr>
              <a:t>      =      </a:t>
            </a:r>
            <a:endParaRPr lang="en-GB" sz="2000" b="0" dirty="0">
              <a:cs typeface="+mn-cs"/>
            </a:endParaRPr>
          </a:p>
          <a:p>
            <a:pPr marL="0" indent="0">
              <a:buNone/>
              <a:defRPr/>
            </a:pPr>
            <a:endParaRPr lang="en-GB" sz="2000" b="0" dirty="0" smtClean="0">
              <a:cs typeface="+mn-cs"/>
            </a:endParaRPr>
          </a:p>
          <a:p>
            <a:pPr>
              <a:defRPr/>
            </a:pPr>
            <a:endParaRPr lang="en-GB" sz="2000" b="0" dirty="0" smtClean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 smtClean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GB" sz="2400" b="0" dirty="0" smtClean="0">
                <a:cs typeface="+mn-cs"/>
              </a:rPr>
              <a:t>Synthesis FB operation then corresponds to </a:t>
            </a:r>
            <a:r>
              <a:rPr lang="en-GB" sz="2400" u="sng" dirty="0" smtClean="0">
                <a:cs typeface="+mn-cs"/>
              </a:rPr>
              <a:t>Inverse STFT</a:t>
            </a:r>
            <a:r>
              <a:rPr lang="en-GB" sz="2400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endParaRPr lang="en-GB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GB" sz="2000" b="0" dirty="0" smtClean="0">
                <a:cs typeface="+mn-cs"/>
              </a:rPr>
              <a:t>                                                                          ...to be compared to p.4</a:t>
            </a:r>
          </a:p>
          <a:p>
            <a:pPr>
              <a:buFontTx/>
              <a:buNone/>
              <a:defRPr/>
            </a:pPr>
            <a:endParaRPr lang="en-GB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GB" sz="2000" b="0" dirty="0" smtClean="0">
              <a:cs typeface="+mn-cs"/>
            </a:endParaRPr>
          </a:p>
        </p:txBody>
      </p:sp>
      <p:graphicFrame>
        <p:nvGraphicFramePr>
          <p:cNvPr id="348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553685"/>
              </p:ext>
            </p:extLst>
          </p:nvPr>
        </p:nvGraphicFramePr>
        <p:xfrm>
          <a:off x="1043608" y="5291100"/>
          <a:ext cx="40846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8" name="Equation" r:id="rId3" imgW="1866900" imgH="457200" progId="Equation.3">
                  <p:embed/>
                </p:oleObj>
              </mc:Choice>
              <mc:Fallback>
                <p:oleObj name="Equation" r:id="rId3" imgW="1866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291100"/>
                        <a:ext cx="4084637" cy="8382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636442"/>
              </p:ext>
            </p:extLst>
          </p:nvPr>
        </p:nvGraphicFramePr>
        <p:xfrm>
          <a:off x="919163" y="1556792"/>
          <a:ext cx="66214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9" name="Equation" r:id="rId5" imgW="2895600" imgH="279400" progId="Equation.3">
                  <p:embed/>
                </p:oleObj>
              </mc:Choice>
              <mc:Fallback>
                <p:oleObj name="Equation" r:id="rId5" imgW="2895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1556792"/>
                        <a:ext cx="6621462" cy="5969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855181"/>
              </p:ext>
            </p:extLst>
          </p:nvPr>
        </p:nvGraphicFramePr>
        <p:xfrm>
          <a:off x="1151620" y="3032956"/>
          <a:ext cx="1879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0" name="Equation" r:id="rId7" imgW="1041400" imgH="203200" progId="Equation.3">
                  <p:embed/>
                </p:oleObj>
              </mc:Choice>
              <mc:Fallback>
                <p:oleObj name="Equation" r:id="rId7" imgW="1041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620" y="3032956"/>
                        <a:ext cx="1879600" cy="3429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932040" y="2276872"/>
            <a:ext cx="3852428" cy="2412268"/>
            <a:chOff x="4535996" y="2204864"/>
            <a:chExt cx="4284476" cy="2664296"/>
          </a:xfrm>
        </p:grpSpPr>
        <p:sp>
          <p:nvSpPr>
            <p:cNvPr id="214" name="Rectangle 213"/>
            <p:cNvSpPr/>
            <p:nvPr/>
          </p:nvSpPr>
          <p:spPr bwMode="auto">
            <a:xfrm>
              <a:off x="4535996" y="2204864"/>
              <a:ext cx="2729932" cy="26642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47" name="Line 4"/>
            <p:cNvSpPr>
              <a:spLocks noChangeShapeType="1"/>
            </p:cNvSpPr>
            <p:nvPr/>
          </p:nvSpPr>
          <p:spPr bwMode="auto">
            <a:xfrm>
              <a:off x="7168972" y="3329594"/>
              <a:ext cx="45439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" name="Line 5"/>
            <p:cNvSpPr>
              <a:spLocks noChangeShapeType="1"/>
            </p:cNvSpPr>
            <p:nvPr/>
          </p:nvSpPr>
          <p:spPr bwMode="auto">
            <a:xfrm>
              <a:off x="7168972" y="3895631"/>
              <a:ext cx="45439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9" name="Line 6"/>
            <p:cNvSpPr>
              <a:spLocks noChangeShapeType="1"/>
            </p:cNvSpPr>
            <p:nvPr/>
          </p:nvSpPr>
          <p:spPr bwMode="auto">
            <a:xfrm>
              <a:off x="7168972" y="4445768"/>
              <a:ext cx="454391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" name="Rectangle 7"/>
            <p:cNvSpPr>
              <a:spLocks noChangeArrowheads="1"/>
            </p:cNvSpPr>
            <p:nvPr/>
          </p:nvSpPr>
          <p:spPr bwMode="auto">
            <a:xfrm>
              <a:off x="6484650" y="2642718"/>
              <a:ext cx="682498" cy="45155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6484650" y="3151515"/>
              <a:ext cx="682498" cy="45155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2" name="Rectangle 9"/>
            <p:cNvSpPr>
              <a:spLocks noChangeArrowheads="1"/>
            </p:cNvSpPr>
            <p:nvPr/>
          </p:nvSpPr>
          <p:spPr bwMode="auto">
            <a:xfrm>
              <a:off x="6484650" y="3666672"/>
              <a:ext cx="682498" cy="45155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" name="Rectangle 10"/>
            <p:cNvSpPr>
              <a:spLocks noChangeArrowheads="1"/>
            </p:cNvSpPr>
            <p:nvPr/>
          </p:nvSpPr>
          <p:spPr bwMode="auto">
            <a:xfrm>
              <a:off x="6484650" y="4240660"/>
              <a:ext cx="682498" cy="45155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54" name="Group 12"/>
            <p:cNvGrpSpPr>
              <a:grpSpLocks/>
            </p:cNvGrpSpPr>
            <p:nvPr/>
          </p:nvGrpSpPr>
          <p:grpSpPr bwMode="auto">
            <a:xfrm>
              <a:off x="7639786" y="2585478"/>
              <a:ext cx="1180686" cy="2081300"/>
              <a:chOff x="2479" y="1248"/>
              <a:chExt cx="874" cy="1741"/>
            </a:xfrm>
          </p:grpSpPr>
          <p:sp>
            <p:nvSpPr>
              <p:cNvPr id="170" name="Rectangle 13"/>
              <p:cNvSpPr>
                <a:spLocks noChangeArrowheads="1"/>
              </p:cNvSpPr>
              <p:nvPr/>
            </p:nvSpPr>
            <p:spPr bwMode="auto">
              <a:xfrm>
                <a:off x="2479" y="1248"/>
                <a:ext cx="313" cy="37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1" name="Line 14"/>
              <p:cNvSpPr>
                <a:spLocks noChangeShapeType="1"/>
              </p:cNvSpPr>
              <p:nvPr/>
            </p:nvSpPr>
            <p:spPr bwMode="auto">
              <a:xfrm>
                <a:off x="2570" y="1312"/>
                <a:ext cx="0" cy="25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2" name="Text Box 15"/>
              <p:cNvSpPr txBox="1">
                <a:spLocks noChangeArrowheads="1"/>
              </p:cNvSpPr>
              <p:nvPr/>
            </p:nvSpPr>
            <p:spPr bwMode="auto">
              <a:xfrm>
                <a:off x="2561" y="1248"/>
                <a:ext cx="22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173" name="Rectangle 16"/>
              <p:cNvSpPr>
                <a:spLocks noChangeArrowheads="1"/>
              </p:cNvSpPr>
              <p:nvPr/>
            </p:nvSpPr>
            <p:spPr bwMode="auto">
              <a:xfrm>
                <a:off x="2479" y="1690"/>
                <a:ext cx="313" cy="37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4" name="Line 17"/>
              <p:cNvSpPr>
                <a:spLocks noChangeShapeType="1"/>
              </p:cNvSpPr>
              <p:nvPr/>
            </p:nvSpPr>
            <p:spPr bwMode="auto">
              <a:xfrm>
                <a:off x="2570" y="1752"/>
                <a:ext cx="0" cy="25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5" name="Text Box 18"/>
              <p:cNvSpPr txBox="1">
                <a:spLocks noChangeArrowheads="1"/>
              </p:cNvSpPr>
              <p:nvPr/>
            </p:nvSpPr>
            <p:spPr bwMode="auto">
              <a:xfrm>
                <a:off x="2561" y="1683"/>
                <a:ext cx="22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176" name="Rectangle 19"/>
              <p:cNvSpPr>
                <a:spLocks noChangeArrowheads="1"/>
              </p:cNvSpPr>
              <p:nvPr/>
            </p:nvSpPr>
            <p:spPr bwMode="auto">
              <a:xfrm>
                <a:off x="2479" y="2130"/>
                <a:ext cx="313" cy="37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7" name="Line 20"/>
              <p:cNvSpPr>
                <a:spLocks noChangeShapeType="1"/>
              </p:cNvSpPr>
              <p:nvPr/>
            </p:nvSpPr>
            <p:spPr bwMode="auto">
              <a:xfrm>
                <a:off x="2570" y="2192"/>
                <a:ext cx="0" cy="25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8" name="Text Box 21"/>
              <p:cNvSpPr txBox="1">
                <a:spLocks noChangeArrowheads="1"/>
              </p:cNvSpPr>
              <p:nvPr/>
            </p:nvSpPr>
            <p:spPr bwMode="auto">
              <a:xfrm>
                <a:off x="2561" y="2126"/>
                <a:ext cx="22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179" name="Rectangle 22"/>
              <p:cNvSpPr>
                <a:spLocks noChangeArrowheads="1"/>
              </p:cNvSpPr>
              <p:nvPr/>
            </p:nvSpPr>
            <p:spPr bwMode="auto">
              <a:xfrm>
                <a:off x="2479" y="2569"/>
                <a:ext cx="313" cy="37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0" name="Line 23"/>
              <p:cNvSpPr>
                <a:spLocks noChangeShapeType="1"/>
              </p:cNvSpPr>
              <p:nvPr/>
            </p:nvSpPr>
            <p:spPr bwMode="auto">
              <a:xfrm>
                <a:off x="2570" y="2634"/>
                <a:ext cx="0" cy="25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1" name="Text Box 24"/>
              <p:cNvSpPr txBox="1">
                <a:spLocks noChangeArrowheads="1"/>
              </p:cNvSpPr>
              <p:nvPr/>
            </p:nvSpPr>
            <p:spPr bwMode="auto">
              <a:xfrm>
                <a:off x="2561" y="2567"/>
                <a:ext cx="22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grpSp>
            <p:nvGrpSpPr>
              <p:cNvPr id="182" name="Group 25"/>
              <p:cNvGrpSpPr>
                <a:grpSpLocks/>
              </p:cNvGrpSpPr>
              <p:nvPr/>
            </p:nvGrpSpPr>
            <p:grpSpPr bwMode="auto">
              <a:xfrm>
                <a:off x="2791" y="1522"/>
                <a:ext cx="562" cy="535"/>
                <a:chOff x="3456" y="2400"/>
                <a:chExt cx="562" cy="535"/>
              </a:xfrm>
            </p:grpSpPr>
            <p:grpSp>
              <p:nvGrpSpPr>
                <p:cNvPr id="206" name="Group 26"/>
                <p:cNvGrpSpPr>
                  <a:grpSpLocks/>
                </p:cNvGrpSpPr>
                <p:nvPr/>
              </p:nvGrpSpPr>
              <p:grpSpPr bwMode="auto">
                <a:xfrm>
                  <a:off x="3744" y="2400"/>
                  <a:ext cx="192" cy="165"/>
                  <a:chOff x="1488" y="3024"/>
                  <a:chExt cx="192" cy="165"/>
                </a:xfrm>
              </p:grpSpPr>
              <p:sp>
                <p:nvSpPr>
                  <p:cNvPr id="212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3024"/>
                    <a:ext cx="192" cy="16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aphicFrame>
                <p:nvGraphicFramePr>
                  <p:cNvPr id="213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1529" y="3038"/>
                  <a:ext cx="110" cy="1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3881" name="Equation" r:id="rId9" imgW="139579" imgH="164957" progId="Equation.3">
                          <p:embed/>
                        </p:oleObj>
                      </mc:Choice>
                      <mc:Fallback>
                        <p:oleObj name="Equation" r:id="rId9" imgW="139579" imgH="164957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29" y="3038"/>
                                <a:ext cx="110" cy="12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207" name="Group 29"/>
                <p:cNvGrpSpPr>
                  <a:grpSpLocks/>
                </p:cNvGrpSpPr>
                <p:nvPr/>
              </p:nvGrpSpPr>
              <p:grpSpPr bwMode="auto">
                <a:xfrm>
                  <a:off x="3710" y="2552"/>
                  <a:ext cx="308" cy="383"/>
                  <a:chOff x="3743" y="2531"/>
                  <a:chExt cx="490" cy="523"/>
                </a:xfrm>
              </p:grpSpPr>
              <p:sp>
                <p:nvSpPr>
                  <p:cNvPr id="210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887" y="2687"/>
                    <a:ext cx="191" cy="194"/>
                  </a:xfrm>
                  <a:prstGeom prst="ellips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66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11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3" y="2529"/>
                    <a:ext cx="490" cy="5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0">
                        <a:solidFill>
                          <a:srgbClr val="FFFF66"/>
                        </a:solidFill>
                        <a:cs typeface="+mn-cs"/>
                      </a:rPr>
                      <a:t>+</a:t>
                    </a:r>
                  </a:p>
                </p:txBody>
              </p:sp>
            </p:grpSp>
            <p:sp>
              <p:nvSpPr>
                <p:cNvPr id="208" name="Line 32"/>
                <p:cNvSpPr>
                  <a:spLocks noChangeShapeType="1"/>
                </p:cNvSpPr>
                <p:nvPr/>
              </p:nvSpPr>
              <p:spPr bwMode="auto">
                <a:xfrm>
                  <a:off x="3456" y="2735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9" name="Line 33"/>
                <p:cNvSpPr>
                  <a:spLocks noChangeShapeType="1"/>
                </p:cNvSpPr>
                <p:nvPr/>
              </p:nvSpPr>
              <p:spPr bwMode="auto">
                <a:xfrm>
                  <a:off x="3840" y="2570"/>
                  <a:ext cx="0" cy="105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83" name="Group 34"/>
              <p:cNvGrpSpPr>
                <a:grpSpLocks/>
              </p:cNvGrpSpPr>
              <p:nvPr/>
            </p:nvGrpSpPr>
            <p:grpSpPr bwMode="auto">
              <a:xfrm>
                <a:off x="2791" y="1995"/>
                <a:ext cx="562" cy="534"/>
                <a:chOff x="3456" y="2400"/>
                <a:chExt cx="562" cy="534"/>
              </a:xfrm>
            </p:grpSpPr>
            <p:grpSp>
              <p:nvGrpSpPr>
                <p:cNvPr id="198" name="Group 35"/>
                <p:cNvGrpSpPr>
                  <a:grpSpLocks/>
                </p:cNvGrpSpPr>
                <p:nvPr/>
              </p:nvGrpSpPr>
              <p:grpSpPr bwMode="auto">
                <a:xfrm>
                  <a:off x="3744" y="2400"/>
                  <a:ext cx="192" cy="165"/>
                  <a:chOff x="1488" y="3024"/>
                  <a:chExt cx="192" cy="165"/>
                </a:xfrm>
              </p:grpSpPr>
              <p:sp>
                <p:nvSpPr>
                  <p:cNvPr id="204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3024"/>
                    <a:ext cx="192" cy="16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aphicFrame>
                <p:nvGraphicFramePr>
                  <p:cNvPr id="205" name="Object 37"/>
                  <p:cNvGraphicFramePr>
                    <a:graphicFrameLocks noChangeAspect="1"/>
                  </p:cNvGraphicFramePr>
                  <p:nvPr/>
                </p:nvGraphicFramePr>
                <p:xfrm>
                  <a:off x="1529" y="3038"/>
                  <a:ext cx="110" cy="1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3882" name="Equation" r:id="rId11" imgW="139579" imgH="164957" progId="Equation.3">
                          <p:embed/>
                        </p:oleObj>
                      </mc:Choice>
                      <mc:Fallback>
                        <p:oleObj name="Equation" r:id="rId11" imgW="139579" imgH="164957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29" y="3038"/>
                                <a:ext cx="110" cy="12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199" name="Group 38"/>
                <p:cNvGrpSpPr>
                  <a:grpSpLocks/>
                </p:cNvGrpSpPr>
                <p:nvPr/>
              </p:nvGrpSpPr>
              <p:grpSpPr bwMode="auto">
                <a:xfrm>
                  <a:off x="3710" y="2551"/>
                  <a:ext cx="308" cy="383"/>
                  <a:chOff x="3743" y="2530"/>
                  <a:chExt cx="490" cy="523"/>
                </a:xfrm>
              </p:grpSpPr>
              <p:sp>
                <p:nvSpPr>
                  <p:cNvPr id="202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887" y="2690"/>
                    <a:ext cx="191" cy="191"/>
                  </a:xfrm>
                  <a:prstGeom prst="ellips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66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0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3" y="2530"/>
                    <a:ext cx="490" cy="5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0">
                        <a:solidFill>
                          <a:srgbClr val="FFFF66"/>
                        </a:solidFill>
                        <a:cs typeface="+mn-cs"/>
                      </a:rPr>
                      <a:t>+</a:t>
                    </a:r>
                  </a:p>
                </p:txBody>
              </p:sp>
            </p:grpSp>
            <p:sp>
              <p:nvSpPr>
                <p:cNvPr id="200" name="Line 41"/>
                <p:cNvSpPr>
                  <a:spLocks noChangeShapeType="1"/>
                </p:cNvSpPr>
                <p:nvPr/>
              </p:nvSpPr>
              <p:spPr bwMode="auto">
                <a:xfrm>
                  <a:off x="3456" y="273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1" name="Line 42"/>
                <p:cNvSpPr>
                  <a:spLocks noChangeShapeType="1"/>
                </p:cNvSpPr>
                <p:nvPr/>
              </p:nvSpPr>
              <p:spPr bwMode="auto">
                <a:xfrm>
                  <a:off x="3840" y="2571"/>
                  <a:ext cx="0" cy="106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84" name="Group 43"/>
              <p:cNvGrpSpPr>
                <a:grpSpLocks/>
              </p:cNvGrpSpPr>
              <p:nvPr/>
            </p:nvGrpSpPr>
            <p:grpSpPr bwMode="auto">
              <a:xfrm>
                <a:off x="2791" y="2455"/>
                <a:ext cx="562" cy="534"/>
                <a:chOff x="3456" y="2400"/>
                <a:chExt cx="562" cy="534"/>
              </a:xfrm>
            </p:grpSpPr>
            <p:grpSp>
              <p:nvGrpSpPr>
                <p:cNvPr id="190" name="Group 44"/>
                <p:cNvGrpSpPr>
                  <a:grpSpLocks/>
                </p:cNvGrpSpPr>
                <p:nvPr/>
              </p:nvGrpSpPr>
              <p:grpSpPr bwMode="auto">
                <a:xfrm>
                  <a:off x="3744" y="2400"/>
                  <a:ext cx="192" cy="165"/>
                  <a:chOff x="1488" y="3024"/>
                  <a:chExt cx="192" cy="165"/>
                </a:xfrm>
              </p:grpSpPr>
              <p:sp>
                <p:nvSpPr>
                  <p:cNvPr id="196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3027"/>
                    <a:ext cx="192" cy="16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aphicFrame>
                <p:nvGraphicFramePr>
                  <p:cNvPr id="197" name="Object 46"/>
                  <p:cNvGraphicFramePr>
                    <a:graphicFrameLocks noChangeAspect="1"/>
                  </p:cNvGraphicFramePr>
                  <p:nvPr/>
                </p:nvGraphicFramePr>
                <p:xfrm>
                  <a:off x="1529" y="3038"/>
                  <a:ext cx="110" cy="1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3883" name="Equation" r:id="rId12" imgW="139579" imgH="164957" progId="Equation.3">
                          <p:embed/>
                        </p:oleObj>
                      </mc:Choice>
                      <mc:Fallback>
                        <p:oleObj name="Equation" r:id="rId12" imgW="139579" imgH="164957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29" y="3038"/>
                                <a:ext cx="110" cy="12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191" name="Group 47"/>
                <p:cNvGrpSpPr>
                  <a:grpSpLocks/>
                </p:cNvGrpSpPr>
                <p:nvPr/>
              </p:nvGrpSpPr>
              <p:grpSpPr bwMode="auto">
                <a:xfrm>
                  <a:off x="3710" y="2551"/>
                  <a:ext cx="308" cy="383"/>
                  <a:chOff x="3743" y="2530"/>
                  <a:chExt cx="490" cy="524"/>
                </a:xfrm>
              </p:grpSpPr>
              <p:sp>
                <p:nvSpPr>
                  <p:cNvPr id="194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3887" y="2688"/>
                    <a:ext cx="191" cy="193"/>
                  </a:xfrm>
                  <a:prstGeom prst="ellips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66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95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3" y="2530"/>
                    <a:ext cx="490" cy="5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0">
                        <a:solidFill>
                          <a:srgbClr val="FFFF66"/>
                        </a:solidFill>
                        <a:cs typeface="+mn-cs"/>
                      </a:rPr>
                      <a:t>+</a:t>
                    </a:r>
                  </a:p>
                </p:txBody>
              </p:sp>
            </p:grpSp>
            <p:sp>
              <p:nvSpPr>
                <p:cNvPr id="192" name="Line 50"/>
                <p:cNvSpPr>
                  <a:spLocks noChangeShapeType="1"/>
                </p:cNvSpPr>
                <p:nvPr/>
              </p:nvSpPr>
              <p:spPr bwMode="auto">
                <a:xfrm>
                  <a:off x="3456" y="273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3" name="Line 51"/>
                <p:cNvSpPr>
                  <a:spLocks noChangeShapeType="1"/>
                </p:cNvSpPr>
                <p:nvPr/>
              </p:nvSpPr>
              <p:spPr bwMode="auto">
                <a:xfrm>
                  <a:off x="3840" y="2571"/>
                  <a:ext cx="0" cy="106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5" name="Line 52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0" cy="97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6" name="Line 53"/>
              <p:cNvSpPr>
                <a:spLocks noChangeShapeType="1"/>
              </p:cNvSpPr>
              <p:nvPr/>
            </p:nvSpPr>
            <p:spPr bwMode="auto">
              <a:xfrm>
                <a:off x="2784" y="142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7" name="Line 54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8" name="Line 55"/>
              <p:cNvSpPr>
                <a:spLocks noChangeShapeType="1"/>
              </p:cNvSpPr>
              <p:nvPr/>
            </p:nvSpPr>
            <p:spPr bwMode="auto">
              <a:xfrm>
                <a:off x="3168" y="192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" name="Line 56"/>
              <p:cNvSpPr>
                <a:spLocks noChangeShapeType="1"/>
              </p:cNvSpPr>
              <p:nvPr/>
            </p:nvSpPr>
            <p:spPr bwMode="auto">
              <a:xfrm>
                <a:off x="3190" y="288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55" name="Line 57"/>
            <p:cNvSpPr>
              <a:spLocks noChangeShapeType="1"/>
            </p:cNvSpPr>
            <p:nvPr/>
          </p:nvSpPr>
          <p:spPr bwMode="auto">
            <a:xfrm>
              <a:off x="7187221" y="2814437"/>
              <a:ext cx="45256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56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7819213"/>
                </p:ext>
              </p:extLst>
            </p:nvPr>
          </p:nvGraphicFramePr>
          <p:xfrm>
            <a:off x="6618171" y="2737723"/>
            <a:ext cx="291978" cy="262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84" name="Equation" r:id="rId13" imgW="241300" imgH="241300" progId="Equation.3">
                    <p:embed/>
                  </p:oleObj>
                </mc:Choice>
                <mc:Fallback>
                  <p:oleObj name="Equation" r:id="rId13" imgW="2413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8171" y="2737723"/>
                          <a:ext cx="291978" cy="26234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7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7439852"/>
                </p:ext>
              </p:extLst>
            </p:nvPr>
          </p:nvGraphicFramePr>
          <p:xfrm>
            <a:off x="6618171" y="3270582"/>
            <a:ext cx="291978" cy="248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85" name="Equation" r:id="rId15" imgW="241300" imgH="228600" progId="Equation.3">
                    <p:embed/>
                  </p:oleObj>
                </mc:Choice>
                <mc:Fallback>
                  <p:oleObj name="Equation" r:id="rId15" imgW="2413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8171" y="3270582"/>
                          <a:ext cx="291978" cy="24803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3042058"/>
                </p:ext>
              </p:extLst>
            </p:nvPr>
          </p:nvGraphicFramePr>
          <p:xfrm>
            <a:off x="6618171" y="3765380"/>
            <a:ext cx="306577" cy="248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86" name="Equation" r:id="rId17" imgW="254000" imgH="228600" progId="Equation.3">
                    <p:embed/>
                  </p:oleObj>
                </mc:Choice>
                <mc:Fallback>
                  <p:oleObj name="Equation" r:id="rId17" imgW="254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8171" y="3765380"/>
                          <a:ext cx="306577" cy="24803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9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7935770"/>
                </p:ext>
              </p:extLst>
            </p:nvPr>
          </p:nvGraphicFramePr>
          <p:xfrm>
            <a:off x="6618171" y="4336301"/>
            <a:ext cx="342514" cy="292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87" name="Equation" r:id="rId19" imgW="279400" imgH="266700" progId="Equation.3">
                    <p:embed/>
                  </p:oleObj>
                </mc:Choice>
                <mc:Fallback>
                  <p:oleObj name="Equation" r:id="rId19" imgW="279400" imgH="266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8171" y="4336301"/>
                          <a:ext cx="342514" cy="29200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0" name="Rectangle 68"/>
            <p:cNvSpPr>
              <a:spLocks noChangeArrowheads="1"/>
            </p:cNvSpPr>
            <p:nvPr/>
          </p:nvSpPr>
          <p:spPr bwMode="auto">
            <a:xfrm>
              <a:off x="5068432" y="2642718"/>
              <a:ext cx="1066364" cy="2122639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" name="Line 69"/>
            <p:cNvSpPr>
              <a:spLocks noChangeShapeType="1"/>
            </p:cNvSpPr>
            <p:nvPr/>
          </p:nvSpPr>
          <p:spPr bwMode="auto">
            <a:xfrm>
              <a:off x="6134795" y="2855460"/>
              <a:ext cx="35770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" name="Line 70"/>
            <p:cNvSpPr>
              <a:spLocks noChangeShapeType="1"/>
            </p:cNvSpPr>
            <p:nvPr/>
          </p:nvSpPr>
          <p:spPr bwMode="auto">
            <a:xfrm>
              <a:off x="6134795" y="4446244"/>
              <a:ext cx="35770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" name="Line 71"/>
            <p:cNvSpPr>
              <a:spLocks noChangeShapeType="1"/>
            </p:cNvSpPr>
            <p:nvPr/>
          </p:nvSpPr>
          <p:spPr bwMode="auto">
            <a:xfrm>
              <a:off x="6142895" y="3916779"/>
              <a:ext cx="35635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" name="Line 72"/>
            <p:cNvSpPr>
              <a:spLocks noChangeShapeType="1"/>
            </p:cNvSpPr>
            <p:nvPr/>
          </p:nvSpPr>
          <p:spPr bwMode="auto">
            <a:xfrm>
              <a:off x="6142895" y="3270187"/>
              <a:ext cx="35635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65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2571184"/>
                </p:ext>
              </p:extLst>
            </p:nvPr>
          </p:nvGraphicFramePr>
          <p:xfrm>
            <a:off x="5241275" y="3163058"/>
            <a:ext cx="713669" cy="952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88" name="Equation" r:id="rId21" imgW="139700" imgH="165100" progId="Equation.3">
                    <p:embed/>
                  </p:oleObj>
                </mc:Choice>
                <mc:Fallback>
                  <p:oleObj name="Equation" r:id="rId21" imgW="1397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1275" y="3163058"/>
                          <a:ext cx="713669" cy="95267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6" name="Line 74"/>
            <p:cNvSpPr>
              <a:spLocks noChangeShapeType="1"/>
            </p:cNvSpPr>
            <p:nvPr/>
          </p:nvSpPr>
          <p:spPr bwMode="auto">
            <a:xfrm>
              <a:off x="4725575" y="2872192"/>
              <a:ext cx="35635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7" name="Line 75"/>
            <p:cNvSpPr>
              <a:spLocks noChangeShapeType="1"/>
            </p:cNvSpPr>
            <p:nvPr/>
          </p:nvSpPr>
          <p:spPr bwMode="auto">
            <a:xfrm>
              <a:off x="4725575" y="3331141"/>
              <a:ext cx="35635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8" name="Line 76"/>
            <p:cNvSpPr>
              <a:spLocks noChangeShapeType="1"/>
            </p:cNvSpPr>
            <p:nvPr/>
          </p:nvSpPr>
          <p:spPr bwMode="auto">
            <a:xfrm>
              <a:off x="4725575" y="3962196"/>
              <a:ext cx="35635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9" name="Line 77"/>
            <p:cNvSpPr>
              <a:spLocks noChangeShapeType="1"/>
            </p:cNvSpPr>
            <p:nvPr/>
          </p:nvSpPr>
          <p:spPr bwMode="auto">
            <a:xfrm>
              <a:off x="4725575" y="4479709"/>
              <a:ext cx="35635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16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7110249"/>
                </p:ext>
              </p:extLst>
            </p:nvPr>
          </p:nvGraphicFramePr>
          <p:xfrm>
            <a:off x="5900962" y="2274066"/>
            <a:ext cx="739791" cy="380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89" name="Equation" r:id="rId23" imgW="330200" imgH="203200" progId="Equation.3">
                    <p:embed/>
                  </p:oleObj>
                </mc:Choice>
                <mc:Fallback>
                  <p:oleObj name="Equation" r:id="rId23" imgW="3302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0962" y="2274066"/>
                          <a:ext cx="739791" cy="38061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762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6819636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8610600" cy="5159375"/>
          </a:xfrm>
        </p:spPr>
        <p:txBody>
          <a:bodyPr/>
          <a:lstStyle/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b="1" dirty="0" smtClean="0"/>
              <a:t>Time</a:t>
            </a:r>
            <a:r>
              <a:rPr lang="en-US" b="1" dirty="0"/>
              <a:t>-Frequency </a:t>
            </a:r>
            <a:r>
              <a:rPr lang="en-US" b="1" dirty="0" smtClean="0"/>
              <a:t>Analysis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Short</a:t>
            </a:r>
            <a:r>
              <a:rPr lang="en-US" dirty="0"/>
              <a:t>-time Fourier </a:t>
            </a:r>
            <a:r>
              <a:rPr lang="en-US" dirty="0" smtClean="0"/>
              <a:t>Transform (STFT)</a:t>
            </a:r>
            <a:endParaRPr lang="en-US" dirty="0"/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solidFill>
                  <a:srgbClr val="FFFF66"/>
                </a:solidFill>
              </a:rPr>
              <a:t>Weighted </a:t>
            </a:r>
            <a:r>
              <a:rPr lang="en-US" dirty="0" err="1" smtClean="0">
                <a:solidFill>
                  <a:srgbClr val="FFFF66"/>
                </a:solidFill>
              </a:rPr>
              <a:t>OverLap</a:t>
            </a:r>
            <a:r>
              <a:rPr lang="en-US" dirty="0" smtClean="0">
                <a:solidFill>
                  <a:srgbClr val="FFFF66"/>
                </a:solidFill>
              </a:rPr>
              <a:t>-Add (WOLA)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Wavelet Analysis &amp; Wavelet Filter Banks</a:t>
            </a:r>
          </a:p>
          <a:p>
            <a:pPr lvl="1">
              <a:buFont typeface="Arial"/>
              <a:buChar char="•"/>
              <a:defRPr/>
            </a:pPr>
            <a:endParaRPr lang="en-US" dirty="0"/>
          </a:p>
          <a:p>
            <a:pPr marL="114300" indent="0">
              <a:buNone/>
              <a:defRPr/>
            </a:pPr>
            <a:r>
              <a:rPr lang="en-US" dirty="0" smtClean="0"/>
              <a:t>Time/Frequency Scaling of speech/audio signals</a:t>
            </a:r>
          </a:p>
          <a:p>
            <a:pPr marL="857250" lvl="1" indent="-342900">
              <a:buFont typeface="Arial"/>
              <a:buChar char="•"/>
              <a:defRPr/>
            </a:pPr>
            <a:r>
              <a:rPr lang="en-US" dirty="0" smtClean="0"/>
              <a:t>Problem Statement</a:t>
            </a:r>
            <a:r>
              <a:rPr lang="en-US" dirty="0"/>
              <a:t> </a:t>
            </a:r>
            <a:r>
              <a:rPr lang="en-US" dirty="0" smtClean="0"/>
              <a:t>&amp; Approaches</a:t>
            </a:r>
          </a:p>
          <a:p>
            <a:pPr marL="857250" lvl="1" indent="-342900">
              <a:buFont typeface="Arial"/>
              <a:buChar char="•"/>
              <a:defRPr/>
            </a:pPr>
            <a:r>
              <a:rPr lang="en-US" dirty="0" smtClean="0"/>
              <a:t>STFT-Based Time Scaling</a:t>
            </a:r>
          </a:p>
          <a:p>
            <a:pPr marL="1828800" lvl="4" indent="0">
              <a:buNone/>
              <a:defRPr/>
            </a:pPr>
            <a:endParaRPr lang="en-US" dirty="0" smtClean="0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87536313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 bwMode="auto">
          <a:xfrm>
            <a:off x="1835696" y="3789040"/>
            <a:ext cx="2268252" cy="2448272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Weighted </a:t>
            </a:r>
            <a:r>
              <a:rPr lang="en-US" sz="3200" dirty="0" err="1" smtClean="0"/>
              <a:t>OverLap</a:t>
            </a:r>
            <a:r>
              <a:rPr lang="en-US" sz="3200" dirty="0" smtClean="0"/>
              <a:t>-Add</a:t>
            </a:r>
            <a:endParaRPr lang="en-GB" sz="3200" dirty="0" smtClean="0">
              <a:cs typeface="+mj-cs"/>
            </a:endParaRP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1778"/>
            <a:ext cx="8588375" cy="528955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sz="2400" b="0" dirty="0" smtClean="0">
                <a:cs typeface="+mn-cs"/>
              </a:rPr>
              <a:t>If </a:t>
            </a:r>
            <a:r>
              <a:rPr lang="en-GB" sz="2400" u="sng" dirty="0" smtClean="0">
                <a:solidFill>
                  <a:srgbClr val="FFFF66"/>
                </a:solidFill>
                <a:cs typeface="+mn-cs"/>
              </a:rPr>
              <a:t>oversampled</a:t>
            </a:r>
            <a:r>
              <a:rPr lang="en-GB" sz="2400" b="0" dirty="0" smtClean="0">
                <a:solidFill>
                  <a:srgbClr val="FFFF66"/>
                </a:solidFill>
                <a:cs typeface="+mn-cs"/>
              </a:rPr>
              <a:t> (</a:t>
            </a:r>
            <a:r>
              <a:rPr lang="en-GB" sz="2400" b="0" dirty="0">
                <a:solidFill>
                  <a:srgbClr val="FFFF66"/>
                </a:solidFill>
                <a:cs typeface="+mn-cs"/>
              </a:rPr>
              <a:t>D</a:t>
            </a:r>
            <a:r>
              <a:rPr lang="en-GB" sz="2400" b="0" dirty="0" smtClean="0">
                <a:solidFill>
                  <a:srgbClr val="FFFF66"/>
                </a:solidFill>
                <a:cs typeface="+mn-cs"/>
              </a:rPr>
              <a:t>=N/d)</a:t>
            </a:r>
            <a:r>
              <a:rPr lang="en-GB" sz="2400" b="0" dirty="0" smtClean="0">
                <a:cs typeface="+mn-cs"/>
              </a:rPr>
              <a:t>, then analysis FB operation is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n-GB" sz="2400" b="0" dirty="0" smtClean="0">
              <a:cs typeface="+mn-cs"/>
            </a:endParaRPr>
          </a:p>
          <a:p>
            <a:pPr marL="0" indent="0">
              <a:spcBef>
                <a:spcPts val="4800"/>
              </a:spcBef>
              <a:buNone/>
              <a:defRPr/>
            </a:pPr>
            <a:r>
              <a:rPr lang="en-GB" sz="2400" b="0" dirty="0">
                <a:cs typeface="+mn-cs"/>
              </a:rPr>
              <a:t> </a:t>
            </a:r>
            <a:r>
              <a:rPr lang="en-GB" sz="2400" b="0" dirty="0" smtClean="0">
                <a:cs typeface="+mn-cs"/>
              </a:rPr>
              <a:t>   </a:t>
            </a:r>
            <a:r>
              <a:rPr lang="en-GB" sz="1800" b="0" dirty="0" smtClean="0">
                <a:cs typeface="+mn-cs"/>
              </a:rPr>
              <a:t>d=2,3,4,.. </a:t>
            </a:r>
            <a:r>
              <a:rPr lang="en-GB" sz="1800" b="0" dirty="0">
                <a:cs typeface="+mn-cs"/>
              </a:rPr>
              <a:t>c</a:t>
            </a:r>
            <a:r>
              <a:rPr lang="en-GB" sz="1800" b="0" dirty="0" smtClean="0">
                <a:cs typeface="+mn-cs"/>
              </a:rPr>
              <a:t>orresponds to decimation D (=window shift) of N/2, N/3, N/4,..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1800" b="0" dirty="0">
                <a:cs typeface="+mn-cs"/>
              </a:rPr>
              <a:t> </a:t>
            </a:r>
            <a:r>
              <a:rPr lang="en-GB" sz="1800" b="0" dirty="0" smtClean="0">
                <a:cs typeface="+mn-cs"/>
              </a:rPr>
              <a:t>     i.e. 50%, 66%, 75%,.. ‘window overlap’ 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GB" sz="2400" b="0" dirty="0">
                <a:cs typeface="+mn-cs"/>
              </a:rPr>
              <a:t> </a:t>
            </a:r>
            <a:r>
              <a:rPr lang="en-GB" sz="2400" b="0" dirty="0" smtClean="0">
                <a:cs typeface="+mn-cs"/>
              </a:rPr>
              <a:t>   Example: N=4, d=2, D=2</a:t>
            </a:r>
            <a:endParaRPr lang="en-GB" sz="1800" b="0" dirty="0">
              <a:cs typeface="+mn-cs"/>
            </a:endParaRPr>
          </a:p>
          <a:p>
            <a:pPr marL="0" indent="0">
              <a:buNone/>
              <a:defRPr/>
            </a:pPr>
            <a:endParaRPr lang="en-GB" sz="1800" b="0" dirty="0" smtClean="0">
              <a:cs typeface="+mn-cs"/>
            </a:endParaRPr>
          </a:p>
          <a:p>
            <a:pPr marL="0" indent="0">
              <a:buNone/>
              <a:defRPr/>
            </a:pPr>
            <a:endParaRPr lang="en-GB" sz="1800" b="0" dirty="0">
              <a:cs typeface="+mn-cs"/>
            </a:endParaRPr>
          </a:p>
          <a:p>
            <a:pPr marL="0" indent="0">
              <a:buNone/>
              <a:defRPr/>
            </a:pPr>
            <a:endParaRPr lang="en-GB" sz="1800" b="0" dirty="0" smtClean="0">
              <a:cs typeface="+mn-cs"/>
            </a:endParaRPr>
          </a:p>
          <a:p>
            <a:pPr marL="0" indent="0">
              <a:buNone/>
              <a:defRPr/>
            </a:pPr>
            <a:endParaRPr lang="en-GB" sz="1800" b="0" dirty="0" smtClean="0">
              <a:cs typeface="+mn-cs"/>
            </a:endParaRPr>
          </a:p>
          <a:p>
            <a:pPr>
              <a:defRPr/>
            </a:pPr>
            <a:endParaRPr lang="en-GB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GB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GB" sz="2400" b="0" dirty="0" smtClean="0">
                <a:cs typeface="+mn-cs"/>
              </a:rPr>
              <a:t>     </a:t>
            </a:r>
          </a:p>
        </p:txBody>
      </p:sp>
      <p:graphicFrame>
        <p:nvGraphicFramePr>
          <p:cNvPr id="337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757471"/>
              </p:ext>
            </p:extLst>
          </p:nvPr>
        </p:nvGraphicFramePr>
        <p:xfrm>
          <a:off x="791580" y="1700808"/>
          <a:ext cx="6378184" cy="745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59" name="Equation" r:id="rId3" imgW="2336800" imgH="393700" progId="Equation.3">
                  <p:embed/>
                </p:oleObj>
              </mc:Choice>
              <mc:Fallback>
                <p:oleObj name="Equation" r:id="rId3" imgW="2336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80" y="1700808"/>
                        <a:ext cx="6378184" cy="74505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52"/>
          <p:cNvSpPr txBox="1">
            <a:spLocks noChangeArrowheads="1"/>
          </p:cNvSpPr>
          <p:nvPr/>
        </p:nvSpPr>
        <p:spPr bwMode="auto">
          <a:xfrm>
            <a:off x="395536" y="3969060"/>
            <a:ext cx="649339" cy="4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FFFF66"/>
                </a:solidFill>
                <a:cs typeface="+mn-cs"/>
              </a:rPr>
              <a:t>u[k]</a:t>
            </a:r>
          </a:p>
        </p:txBody>
      </p:sp>
      <p:grpSp>
        <p:nvGrpSpPr>
          <p:cNvPr id="30" name="Group 53"/>
          <p:cNvGrpSpPr>
            <a:grpSpLocks/>
          </p:cNvGrpSpPr>
          <p:nvPr/>
        </p:nvGrpSpPr>
        <p:grpSpPr bwMode="auto">
          <a:xfrm>
            <a:off x="878608" y="4588746"/>
            <a:ext cx="177501" cy="156314"/>
            <a:chOff x="1488" y="3024"/>
            <a:chExt cx="192" cy="165"/>
          </a:xfrm>
        </p:grpSpPr>
        <p:sp>
          <p:nvSpPr>
            <p:cNvPr id="45" name="Rectangle 54"/>
            <p:cNvSpPr>
              <a:spLocks noChangeArrowheads="1"/>
            </p:cNvSpPr>
            <p:nvPr/>
          </p:nvSpPr>
          <p:spPr bwMode="auto">
            <a:xfrm>
              <a:off x="1491" y="3024"/>
              <a:ext cx="189" cy="16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6" name="Object 55"/>
            <p:cNvGraphicFramePr>
              <a:graphicFrameLocks noChangeAspect="1"/>
            </p:cNvGraphicFramePr>
            <p:nvPr/>
          </p:nvGraphicFramePr>
          <p:xfrm>
            <a:off x="1529" y="3038"/>
            <a:ext cx="110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60" name="Equation" r:id="rId5" imgW="139579" imgH="164957" progId="Equation.3">
                    <p:embed/>
                  </p:oleObj>
                </mc:Choice>
                <mc:Fallback>
                  <p:oleObj name="Equation" r:id="rId5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9" y="3038"/>
                          <a:ext cx="110" cy="12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56"/>
          <p:cNvGrpSpPr>
            <a:grpSpLocks/>
          </p:cNvGrpSpPr>
          <p:nvPr/>
        </p:nvGrpSpPr>
        <p:grpSpPr bwMode="auto">
          <a:xfrm>
            <a:off x="878608" y="4998636"/>
            <a:ext cx="177501" cy="157472"/>
            <a:chOff x="1488" y="3024"/>
            <a:chExt cx="192" cy="165"/>
          </a:xfrm>
        </p:grpSpPr>
        <p:sp>
          <p:nvSpPr>
            <p:cNvPr id="43" name="Rectangle 57"/>
            <p:cNvSpPr>
              <a:spLocks noChangeArrowheads="1"/>
            </p:cNvSpPr>
            <p:nvPr/>
          </p:nvSpPr>
          <p:spPr bwMode="auto">
            <a:xfrm>
              <a:off x="1491" y="3024"/>
              <a:ext cx="189" cy="16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4" name="Object 58"/>
            <p:cNvGraphicFramePr>
              <a:graphicFrameLocks noChangeAspect="1"/>
            </p:cNvGraphicFramePr>
            <p:nvPr/>
          </p:nvGraphicFramePr>
          <p:xfrm>
            <a:off x="1529" y="3038"/>
            <a:ext cx="110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61" name="Equation" r:id="rId7" imgW="139579" imgH="164957" progId="Equation.3">
                    <p:embed/>
                  </p:oleObj>
                </mc:Choice>
                <mc:Fallback>
                  <p:oleObj name="Equation" r:id="rId7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9" y="3038"/>
                          <a:ext cx="110" cy="12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59"/>
          <p:cNvGrpSpPr>
            <a:grpSpLocks/>
          </p:cNvGrpSpPr>
          <p:nvPr/>
        </p:nvGrpSpPr>
        <p:grpSpPr bwMode="auto">
          <a:xfrm>
            <a:off x="878608" y="5408526"/>
            <a:ext cx="177501" cy="157472"/>
            <a:chOff x="1488" y="3024"/>
            <a:chExt cx="192" cy="165"/>
          </a:xfrm>
        </p:grpSpPr>
        <p:sp>
          <p:nvSpPr>
            <p:cNvPr id="41" name="Rectangle 60"/>
            <p:cNvSpPr>
              <a:spLocks noChangeArrowheads="1"/>
            </p:cNvSpPr>
            <p:nvPr/>
          </p:nvSpPr>
          <p:spPr bwMode="auto">
            <a:xfrm>
              <a:off x="1491" y="3022"/>
              <a:ext cx="189" cy="171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2" name="Object 61"/>
            <p:cNvGraphicFramePr>
              <a:graphicFrameLocks noChangeAspect="1"/>
            </p:cNvGraphicFramePr>
            <p:nvPr/>
          </p:nvGraphicFramePr>
          <p:xfrm>
            <a:off x="1529" y="3038"/>
            <a:ext cx="110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62" name="Equation" r:id="rId8" imgW="139579" imgH="164957" progId="Equation.3">
                    <p:embed/>
                  </p:oleObj>
                </mc:Choice>
                <mc:Fallback>
                  <p:oleObj name="Equation" r:id="rId8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9" y="3038"/>
                          <a:ext cx="110" cy="12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Line 62"/>
          <p:cNvSpPr>
            <a:spLocks noChangeShapeType="1"/>
          </p:cNvSpPr>
          <p:nvPr/>
        </p:nvSpPr>
        <p:spPr bwMode="auto">
          <a:xfrm flipV="1">
            <a:off x="611233" y="4448642"/>
            <a:ext cx="695399" cy="3474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" name="Line 63"/>
          <p:cNvSpPr>
            <a:spLocks noChangeShapeType="1"/>
          </p:cNvSpPr>
          <p:nvPr/>
        </p:nvSpPr>
        <p:spPr bwMode="auto">
          <a:xfrm flipV="1">
            <a:off x="979716" y="5740838"/>
            <a:ext cx="33141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" name="Line 64"/>
          <p:cNvSpPr>
            <a:spLocks noChangeShapeType="1"/>
          </p:cNvSpPr>
          <p:nvPr/>
        </p:nvSpPr>
        <p:spPr bwMode="auto">
          <a:xfrm flipV="1">
            <a:off x="983087" y="5285791"/>
            <a:ext cx="33365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Line 65"/>
          <p:cNvSpPr>
            <a:spLocks noChangeShapeType="1"/>
          </p:cNvSpPr>
          <p:nvPr/>
        </p:nvSpPr>
        <p:spPr bwMode="auto">
          <a:xfrm flipV="1">
            <a:off x="979716" y="4877059"/>
            <a:ext cx="33365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" name="Line 66"/>
          <p:cNvSpPr>
            <a:spLocks noChangeShapeType="1"/>
          </p:cNvSpPr>
          <p:nvPr/>
        </p:nvSpPr>
        <p:spPr bwMode="auto">
          <a:xfrm>
            <a:off x="967359" y="4758955"/>
            <a:ext cx="0" cy="23968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" name="Line 67"/>
          <p:cNvSpPr>
            <a:spLocks noChangeShapeType="1"/>
          </p:cNvSpPr>
          <p:nvPr/>
        </p:nvSpPr>
        <p:spPr bwMode="auto">
          <a:xfrm>
            <a:off x="971852" y="5150319"/>
            <a:ext cx="0" cy="240839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" name="Line 68"/>
          <p:cNvSpPr>
            <a:spLocks noChangeShapeType="1"/>
          </p:cNvSpPr>
          <p:nvPr/>
        </p:nvSpPr>
        <p:spPr bwMode="auto">
          <a:xfrm>
            <a:off x="967359" y="5576419"/>
            <a:ext cx="0" cy="16789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Line 69"/>
          <p:cNvSpPr>
            <a:spLocks noChangeShapeType="1"/>
          </p:cNvSpPr>
          <p:nvPr/>
        </p:nvSpPr>
        <p:spPr bwMode="auto">
          <a:xfrm flipV="1">
            <a:off x="967359" y="4452116"/>
            <a:ext cx="0" cy="13663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2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764164"/>
              </p:ext>
            </p:extLst>
          </p:nvPr>
        </p:nvGraphicFramePr>
        <p:xfrm>
          <a:off x="2195736" y="5589240"/>
          <a:ext cx="215900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3" name="Equation" r:id="rId9" imgW="190500" imgH="215900" progId="Equation.3">
                  <p:embed/>
                </p:oleObj>
              </mc:Choice>
              <mc:Fallback>
                <p:oleObj name="Equation" r:id="rId9" imgW="190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589240"/>
                        <a:ext cx="215900" cy="2492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1"/>
          <p:cNvSpPr>
            <a:spLocks noChangeArrowheads="1"/>
          </p:cNvSpPr>
          <p:nvPr/>
        </p:nvSpPr>
        <p:spPr bwMode="auto">
          <a:xfrm>
            <a:off x="1997101" y="4257092"/>
            <a:ext cx="585787" cy="35242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4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512751"/>
              </p:ext>
            </p:extLst>
          </p:nvPr>
        </p:nvGraphicFramePr>
        <p:xfrm>
          <a:off x="2195736" y="5157192"/>
          <a:ext cx="228600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4" name="Equation" r:id="rId11" imgW="203200" imgH="203200" progId="Equation.3">
                  <p:embed/>
                </p:oleObj>
              </mc:Choice>
              <mc:Fallback>
                <p:oleObj name="Equation" r:id="rId11" imgW="203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157192"/>
                        <a:ext cx="228600" cy="2365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1997101" y="4701592"/>
            <a:ext cx="585787" cy="354012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6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717526"/>
              </p:ext>
            </p:extLst>
          </p:nvPr>
        </p:nvGraphicFramePr>
        <p:xfrm>
          <a:off x="2195736" y="4761148"/>
          <a:ext cx="2032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5" name="Equation" r:id="rId13" imgW="177800" imgH="203200" progId="Equation.3">
                  <p:embed/>
                </p:oleObj>
              </mc:Choice>
              <mc:Fallback>
                <p:oleObj name="Equation" r:id="rId13" imgW="177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761148"/>
                        <a:ext cx="203200" cy="2381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5"/>
          <p:cNvSpPr>
            <a:spLocks noChangeArrowheads="1"/>
          </p:cNvSpPr>
          <p:nvPr/>
        </p:nvSpPr>
        <p:spPr bwMode="auto">
          <a:xfrm>
            <a:off x="1997101" y="5090529"/>
            <a:ext cx="585787" cy="3540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8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683986"/>
              </p:ext>
            </p:extLst>
          </p:nvPr>
        </p:nvGraphicFramePr>
        <p:xfrm>
          <a:off x="2195736" y="4293096"/>
          <a:ext cx="2317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66" name="Equation" r:id="rId15" imgW="203200" imgH="215900" progId="Equation.3">
                  <p:embed/>
                </p:oleObj>
              </mc:Choice>
              <mc:Fallback>
                <p:oleObj name="Equation" r:id="rId15" imgW="203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293096"/>
                        <a:ext cx="231775" cy="2508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77"/>
          <p:cNvSpPr>
            <a:spLocks noChangeArrowheads="1"/>
          </p:cNvSpPr>
          <p:nvPr/>
        </p:nvSpPr>
        <p:spPr bwMode="auto">
          <a:xfrm>
            <a:off x="1997101" y="5535029"/>
            <a:ext cx="585787" cy="3540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Line 78"/>
          <p:cNvSpPr>
            <a:spLocks noChangeShapeType="1"/>
          </p:cNvSpPr>
          <p:nvPr/>
        </p:nvSpPr>
        <p:spPr bwMode="auto">
          <a:xfrm>
            <a:off x="2589238" y="4423779"/>
            <a:ext cx="269875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Line 79"/>
          <p:cNvSpPr>
            <a:spLocks noChangeShapeType="1"/>
          </p:cNvSpPr>
          <p:nvPr/>
        </p:nvSpPr>
        <p:spPr bwMode="auto">
          <a:xfrm>
            <a:off x="2589238" y="4812717"/>
            <a:ext cx="269875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Line 80"/>
          <p:cNvSpPr>
            <a:spLocks noChangeShapeType="1"/>
          </p:cNvSpPr>
          <p:nvPr/>
        </p:nvSpPr>
        <p:spPr bwMode="auto">
          <a:xfrm>
            <a:off x="2589238" y="5257217"/>
            <a:ext cx="269875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Line 81"/>
          <p:cNvSpPr>
            <a:spLocks noChangeShapeType="1"/>
          </p:cNvSpPr>
          <p:nvPr/>
        </p:nvSpPr>
        <p:spPr bwMode="auto">
          <a:xfrm>
            <a:off x="2589238" y="5703304"/>
            <a:ext cx="269875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861197" y="4257092"/>
            <a:ext cx="1114609" cy="1595437"/>
            <a:chOff x="6967768" y="3989416"/>
            <a:chExt cx="1114609" cy="1595437"/>
          </a:xfrm>
        </p:grpSpPr>
        <p:sp>
          <p:nvSpPr>
            <p:cNvPr id="6" name="Rectangle 46"/>
            <p:cNvSpPr>
              <a:spLocks noChangeArrowheads="1"/>
            </p:cNvSpPr>
            <p:nvPr/>
          </p:nvSpPr>
          <p:spPr bwMode="auto">
            <a:xfrm>
              <a:off x="6967768" y="3989416"/>
              <a:ext cx="863600" cy="1595437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8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067668"/>
                </p:ext>
              </p:extLst>
            </p:nvPr>
          </p:nvGraphicFramePr>
          <p:xfrm>
            <a:off x="7179971" y="4494038"/>
            <a:ext cx="468313" cy="598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67" name="Equation" r:id="rId17" imgW="203200" imgH="203200" progId="Equation.3">
                    <p:embed/>
                  </p:oleObj>
                </mc:Choice>
                <mc:Fallback>
                  <p:oleObj name="Equation" r:id="rId17" imgW="2032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9971" y="4494038"/>
                          <a:ext cx="468313" cy="59848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Line 10"/>
            <p:cNvSpPr>
              <a:spLocks noChangeShapeType="1"/>
            </p:cNvSpPr>
            <p:nvPr/>
          </p:nvSpPr>
          <p:spPr bwMode="auto">
            <a:xfrm>
              <a:off x="7836437" y="5028074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7836437" y="5453916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" name="Line 40"/>
            <p:cNvSpPr>
              <a:spLocks noChangeShapeType="1"/>
            </p:cNvSpPr>
            <p:nvPr/>
          </p:nvSpPr>
          <p:spPr bwMode="auto">
            <a:xfrm>
              <a:off x="7836437" y="4176393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" name="Line 43"/>
            <p:cNvSpPr>
              <a:spLocks noChangeShapeType="1"/>
            </p:cNvSpPr>
            <p:nvPr/>
          </p:nvSpPr>
          <p:spPr bwMode="auto">
            <a:xfrm>
              <a:off x="7836437" y="4600967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13025" y="4235173"/>
            <a:ext cx="666087" cy="1736026"/>
            <a:chOff x="8082377" y="3947141"/>
            <a:chExt cx="666087" cy="1736026"/>
          </a:xfrm>
        </p:grpSpPr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8205347" y="4906406"/>
              <a:ext cx="0" cy="24333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auto">
            <a:xfrm>
              <a:off x="8147836" y="4796920"/>
              <a:ext cx="357119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8082377" y="4845571"/>
              <a:ext cx="430395" cy="365006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8205347" y="5332246"/>
              <a:ext cx="0" cy="24207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" name="Text Box 19"/>
            <p:cNvSpPr txBox="1">
              <a:spLocks noChangeArrowheads="1"/>
            </p:cNvSpPr>
            <p:nvPr/>
          </p:nvSpPr>
          <p:spPr bwMode="auto">
            <a:xfrm>
              <a:off x="8147836" y="5220860"/>
              <a:ext cx="357119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55" name="Rectangle 20"/>
            <p:cNvSpPr>
              <a:spLocks noChangeArrowheads="1"/>
            </p:cNvSpPr>
            <p:nvPr/>
          </p:nvSpPr>
          <p:spPr bwMode="auto">
            <a:xfrm>
              <a:off x="8082377" y="5271412"/>
              <a:ext cx="430395" cy="365006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>
              <a:off x="8503805" y="5028074"/>
              <a:ext cx="24465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8503805" y="5453916"/>
              <a:ext cx="24465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" name="Line 45"/>
            <p:cNvSpPr>
              <a:spLocks noChangeShapeType="1"/>
            </p:cNvSpPr>
            <p:nvPr/>
          </p:nvSpPr>
          <p:spPr bwMode="auto">
            <a:xfrm>
              <a:off x="8205347" y="4054724"/>
              <a:ext cx="0" cy="24333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" name="Text Box 46"/>
            <p:cNvSpPr txBox="1">
              <a:spLocks noChangeArrowheads="1"/>
            </p:cNvSpPr>
            <p:nvPr/>
          </p:nvSpPr>
          <p:spPr bwMode="auto">
            <a:xfrm>
              <a:off x="8147836" y="3947141"/>
              <a:ext cx="357119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64" name="Rectangle 47"/>
            <p:cNvSpPr>
              <a:spLocks noChangeArrowheads="1"/>
            </p:cNvSpPr>
            <p:nvPr/>
          </p:nvSpPr>
          <p:spPr bwMode="auto">
            <a:xfrm>
              <a:off x="8082377" y="3993891"/>
              <a:ext cx="430395" cy="365006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" name="Line 48"/>
            <p:cNvSpPr>
              <a:spLocks noChangeShapeType="1"/>
            </p:cNvSpPr>
            <p:nvPr/>
          </p:nvSpPr>
          <p:spPr bwMode="auto">
            <a:xfrm>
              <a:off x="8205347" y="4480566"/>
              <a:ext cx="0" cy="24333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" name="Text Box 49"/>
            <p:cNvSpPr txBox="1">
              <a:spLocks noChangeArrowheads="1"/>
            </p:cNvSpPr>
            <p:nvPr/>
          </p:nvSpPr>
          <p:spPr bwMode="auto">
            <a:xfrm>
              <a:off x="8147836" y="4375516"/>
              <a:ext cx="357119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67" name="Rectangle 50"/>
            <p:cNvSpPr>
              <a:spLocks noChangeArrowheads="1"/>
            </p:cNvSpPr>
            <p:nvPr/>
          </p:nvSpPr>
          <p:spPr bwMode="auto">
            <a:xfrm>
              <a:off x="8082377" y="4418464"/>
              <a:ext cx="430395" cy="36627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" name="Line 57"/>
            <p:cNvSpPr>
              <a:spLocks noChangeShapeType="1"/>
            </p:cNvSpPr>
            <p:nvPr/>
          </p:nvSpPr>
          <p:spPr bwMode="auto">
            <a:xfrm>
              <a:off x="8503805" y="4176393"/>
              <a:ext cx="24465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" name="Line 61"/>
            <p:cNvSpPr>
              <a:spLocks noChangeShapeType="1"/>
            </p:cNvSpPr>
            <p:nvPr/>
          </p:nvSpPr>
          <p:spPr bwMode="auto">
            <a:xfrm>
              <a:off x="8503805" y="4600967"/>
              <a:ext cx="24465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80012" y="3789040"/>
            <a:ext cx="4176464" cy="2448272"/>
            <a:chOff x="863588" y="4005064"/>
            <a:chExt cx="4176464" cy="2448272"/>
          </a:xfrm>
        </p:grpSpPr>
        <p:sp>
          <p:nvSpPr>
            <p:cNvPr id="76" name="Rectangle 75"/>
            <p:cNvSpPr/>
            <p:nvPr/>
          </p:nvSpPr>
          <p:spPr bwMode="auto">
            <a:xfrm>
              <a:off x="2339752" y="4005064"/>
              <a:ext cx="2700300" cy="2448272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8" name="Text Box 52"/>
            <p:cNvSpPr txBox="1">
              <a:spLocks noChangeArrowheads="1"/>
            </p:cNvSpPr>
            <p:nvPr/>
          </p:nvSpPr>
          <p:spPr bwMode="auto">
            <a:xfrm>
              <a:off x="863588" y="4185084"/>
              <a:ext cx="649339" cy="45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u[k]</a:t>
              </a:r>
            </a:p>
          </p:txBody>
        </p:sp>
        <p:sp>
          <p:nvSpPr>
            <p:cNvPr id="131" name="Rectangle 54"/>
            <p:cNvSpPr>
              <a:spLocks noChangeArrowheads="1"/>
            </p:cNvSpPr>
            <p:nvPr/>
          </p:nvSpPr>
          <p:spPr bwMode="auto">
            <a:xfrm>
              <a:off x="1349433" y="4804770"/>
              <a:ext cx="174728" cy="15441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32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5679764"/>
                </p:ext>
              </p:extLst>
            </p:nvPr>
          </p:nvGraphicFramePr>
          <p:xfrm>
            <a:off x="1384564" y="4818033"/>
            <a:ext cx="101693" cy="121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68" name="Equation" r:id="rId19" imgW="139579" imgH="164957" progId="Equation.3">
                    <p:embed/>
                  </p:oleObj>
                </mc:Choice>
                <mc:Fallback>
                  <p:oleObj name="Equation" r:id="rId19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564" y="4818033"/>
                          <a:ext cx="101693" cy="12126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Line 62"/>
            <p:cNvSpPr>
              <a:spLocks noChangeShapeType="1"/>
            </p:cNvSpPr>
            <p:nvPr/>
          </p:nvSpPr>
          <p:spPr bwMode="auto">
            <a:xfrm flipV="1">
              <a:off x="1079285" y="4664666"/>
              <a:ext cx="695399" cy="347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" name="Line 65"/>
            <p:cNvSpPr>
              <a:spLocks noChangeShapeType="1"/>
            </p:cNvSpPr>
            <p:nvPr/>
          </p:nvSpPr>
          <p:spPr bwMode="auto">
            <a:xfrm flipV="1">
              <a:off x="1447768" y="5121188"/>
              <a:ext cx="3336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" name="Line 66"/>
            <p:cNvSpPr>
              <a:spLocks noChangeShapeType="1"/>
            </p:cNvSpPr>
            <p:nvPr/>
          </p:nvSpPr>
          <p:spPr bwMode="auto">
            <a:xfrm>
              <a:off x="1435411" y="4974979"/>
              <a:ext cx="4242" cy="14620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" name="Line 69"/>
            <p:cNvSpPr>
              <a:spLocks noChangeShapeType="1"/>
            </p:cNvSpPr>
            <p:nvPr/>
          </p:nvSpPr>
          <p:spPr bwMode="auto">
            <a:xfrm flipV="1">
              <a:off x="1435411" y="4668140"/>
              <a:ext cx="0" cy="13663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779912" y="4473116"/>
              <a:ext cx="1114609" cy="1595437"/>
              <a:chOff x="3329249" y="4473116"/>
              <a:chExt cx="1114609" cy="1595437"/>
            </a:xfrm>
          </p:grpSpPr>
          <p:sp>
            <p:nvSpPr>
              <p:cNvPr id="109" name="Rectangle 46"/>
              <p:cNvSpPr>
                <a:spLocks noChangeArrowheads="1"/>
              </p:cNvSpPr>
              <p:nvPr/>
            </p:nvSpPr>
            <p:spPr bwMode="auto">
              <a:xfrm>
                <a:off x="3329249" y="4473116"/>
                <a:ext cx="863600" cy="1595437"/>
              </a:xfrm>
              <a:prstGeom prst="rect">
                <a:avLst/>
              </a:prstGeom>
              <a:noFill/>
              <a:ln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110" name="Object 8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6426198"/>
                  </p:ext>
                </p:extLst>
              </p:nvPr>
            </p:nvGraphicFramePr>
            <p:xfrm>
              <a:off x="3540238" y="4977738"/>
              <a:ext cx="466725" cy="598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069" name="Equation" r:id="rId20" imgW="203200" imgH="203200" progId="Equation.3">
                      <p:embed/>
                    </p:oleObj>
                  </mc:Choice>
                  <mc:Fallback>
                    <p:oleObj name="Equation" r:id="rId20" imgW="2032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40238" y="4977738"/>
                            <a:ext cx="466725" cy="598487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1" name="Line 10"/>
              <p:cNvSpPr>
                <a:spLocks noChangeShapeType="1"/>
              </p:cNvSpPr>
              <p:nvPr/>
            </p:nvSpPr>
            <p:spPr bwMode="auto">
              <a:xfrm>
                <a:off x="4197918" y="5511774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" name="Line 13"/>
              <p:cNvSpPr>
                <a:spLocks noChangeShapeType="1"/>
              </p:cNvSpPr>
              <p:nvPr/>
            </p:nvSpPr>
            <p:spPr bwMode="auto">
              <a:xfrm>
                <a:off x="4197918" y="5937616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3" name="Line 40"/>
              <p:cNvSpPr>
                <a:spLocks noChangeShapeType="1"/>
              </p:cNvSpPr>
              <p:nvPr/>
            </p:nvSpPr>
            <p:spPr bwMode="auto">
              <a:xfrm>
                <a:off x="4197918" y="4660093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4" name="Line 43"/>
              <p:cNvSpPr>
                <a:spLocks noChangeShapeType="1"/>
              </p:cNvSpPr>
              <p:nvPr/>
            </p:nvSpPr>
            <p:spPr bwMode="auto">
              <a:xfrm>
                <a:off x="4197918" y="5084667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7" name="Text Box 19"/>
            <p:cNvSpPr txBox="1">
              <a:spLocks noChangeArrowheads="1"/>
            </p:cNvSpPr>
            <p:nvPr/>
          </p:nvSpPr>
          <p:spPr bwMode="auto">
            <a:xfrm>
              <a:off x="1932121" y="5724916"/>
              <a:ext cx="185948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01" name="Line 45"/>
            <p:cNvSpPr>
              <a:spLocks noChangeShapeType="1"/>
            </p:cNvSpPr>
            <p:nvPr/>
          </p:nvSpPr>
          <p:spPr bwMode="auto">
            <a:xfrm>
              <a:off x="1904047" y="4558780"/>
              <a:ext cx="0" cy="24333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" name="Text Box 46"/>
            <p:cNvSpPr txBox="1">
              <a:spLocks noChangeArrowheads="1"/>
            </p:cNvSpPr>
            <p:nvPr/>
          </p:nvSpPr>
          <p:spPr bwMode="auto">
            <a:xfrm>
              <a:off x="1846536" y="4451197"/>
              <a:ext cx="357119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103" name="Rectangle 47"/>
            <p:cNvSpPr>
              <a:spLocks noChangeArrowheads="1"/>
            </p:cNvSpPr>
            <p:nvPr/>
          </p:nvSpPr>
          <p:spPr bwMode="auto">
            <a:xfrm>
              <a:off x="1781077" y="4497947"/>
              <a:ext cx="430395" cy="365006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" name="Line 48"/>
            <p:cNvSpPr>
              <a:spLocks noChangeShapeType="1"/>
            </p:cNvSpPr>
            <p:nvPr/>
          </p:nvSpPr>
          <p:spPr bwMode="auto">
            <a:xfrm>
              <a:off x="1904047" y="4984622"/>
              <a:ext cx="0" cy="24333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" name="Text Box 49"/>
            <p:cNvSpPr txBox="1">
              <a:spLocks noChangeArrowheads="1"/>
            </p:cNvSpPr>
            <p:nvPr/>
          </p:nvSpPr>
          <p:spPr bwMode="auto">
            <a:xfrm>
              <a:off x="1846536" y="4879572"/>
              <a:ext cx="357119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106" name="Rectangle 50"/>
            <p:cNvSpPr>
              <a:spLocks noChangeArrowheads="1"/>
            </p:cNvSpPr>
            <p:nvPr/>
          </p:nvSpPr>
          <p:spPr bwMode="auto">
            <a:xfrm>
              <a:off x="1781077" y="4922520"/>
              <a:ext cx="430395" cy="36627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" name="Line 57"/>
            <p:cNvSpPr>
              <a:spLocks noChangeShapeType="1"/>
            </p:cNvSpPr>
            <p:nvPr/>
          </p:nvSpPr>
          <p:spPr bwMode="auto">
            <a:xfrm>
              <a:off x="2202505" y="4680449"/>
              <a:ext cx="24465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" name="Line 61"/>
            <p:cNvSpPr>
              <a:spLocks noChangeShapeType="1"/>
            </p:cNvSpPr>
            <p:nvPr/>
          </p:nvSpPr>
          <p:spPr bwMode="auto">
            <a:xfrm>
              <a:off x="2202505" y="5105023"/>
              <a:ext cx="24465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" name="Rectangle 46"/>
            <p:cNvSpPr>
              <a:spLocks noChangeArrowheads="1"/>
            </p:cNvSpPr>
            <p:nvPr/>
          </p:nvSpPr>
          <p:spPr bwMode="auto">
            <a:xfrm>
              <a:off x="2447764" y="4473116"/>
              <a:ext cx="1080120" cy="1595437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35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3116583"/>
                </p:ext>
              </p:extLst>
            </p:nvPr>
          </p:nvGraphicFramePr>
          <p:xfrm>
            <a:off x="2555776" y="4617132"/>
            <a:ext cx="863055" cy="1328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70" name="Equation" r:id="rId22" imgW="1257300" imgH="1244600" progId="Equation.3">
                    <p:embed/>
                  </p:oleObj>
                </mc:Choice>
                <mc:Fallback>
                  <p:oleObj name="Equation" r:id="rId22" imgW="1257300" imgH="1244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776" y="4617132"/>
                          <a:ext cx="863055" cy="132847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6" name="Line 10"/>
            <p:cNvSpPr>
              <a:spLocks noChangeShapeType="1"/>
            </p:cNvSpPr>
            <p:nvPr/>
          </p:nvSpPr>
          <p:spPr bwMode="auto">
            <a:xfrm>
              <a:off x="3527884" y="5517232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" name="Line 13"/>
            <p:cNvSpPr>
              <a:spLocks noChangeShapeType="1"/>
            </p:cNvSpPr>
            <p:nvPr/>
          </p:nvSpPr>
          <p:spPr bwMode="auto">
            <a:xfrm>
              <a:off x="3527884" y="5949280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" name="Line 40"/>
            <p:cNvSpPr>
              <a:spLocks noChangeShapeType="1"/>
            </p:cNvSpPr>
            <p:nvPr/>
          </p:nvSpPr>
          <p:spPr bwMode="auto">
            <a:xfrm>
              <a:off x="3527884" y="4653136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" name="Line 43"/>
            <p:cNvSpPr>
              <a:spLocks noChangeShapeType="1"/>
            </p:cNvSpPr>
            <p:nvPr/>
          </p:nvSpPr>
          <p:spPr bwMode="auto">
            <a:xfrm>
              <a:off x="3527884" y="5085184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11960" y="4473116"/>
            <a:ext cx="783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=</a:t>
            </a:r>
            <a:endParaRPr lang="en-US" sz="8000" dirty="0"/>
          </a:p>
        </p:txBody>
      </p:sp>
      <p:graphicFrame>
        <p:nvGraphicFramePr>
          <p:cNvPr id="141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924139"/>
              </p:ext>
            </p:extLst>
          </p:nvPr>
        </p:nvGraphicFramePr>
        <p:xfrm>
          <a:off x="7164288" y="3556880"/>
          <a:ext cx="8255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71" name="Equation" r:id="rId24" imgW="317500" imgH="203200" progId="Equation.3">
                  <p:embed/>
                </p:oleObj>
              </mc:Choice>
              <mc:Fallback>
                <p:oleObj name="Equation" r:id="rId24" imgW="317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3556880"/>
                        <a:ext cx="825500" cy="4841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8183" y="656692"/>
            <a:ext cx="1732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Continued from p.12…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29011568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Weighted </a:t>
            </a:r>
            <a:r>
              <a:rPr lang="en-US" sz="3200" dirty="0" err="1" smtClean="0"/>
              <a:t>OverLap</a:t>
            </a:r>
            <a:r>
              <a:rPr lang="en-US" sz="3200" dirty="0"/>
              <a:t>-Add</a:t>
            </a:r>
            <a:endParaRPr lang="en-GB" sz="3200" dirty="0" smtClean="0">
              <a:cs typeface="+mj-cs"/>
            </a:endParaRP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587680" cy="52895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b="0" dirty="0" smtClean="0">
                <a:cs typeface="+mn-cs"/>
              </a:rPr>
              <a:t>  </a:t>
            </a:r>
          </a:p>
          <a:p>
            <a:pPr marL="0" indent="0">
              <a:buNone/>
              <a:defRPr/>
            </a:pPr>
            <a:r>
              <a:rPr lang="en-GB" sz="2000" b="0" dirty="0">
                <a:cs typeface="+mn-cs"/>
              </a:rPr>
              <a:t> </a:t>
            </a:r>
            <a:r>
              <a:rPr lang="en-GB" sz="2000" b="0" dirty="0" smtClean="0">
                <a:cs typeface="+mn-cs"/>
              </a:rPr>
              <a:t>    </a:t>
            </a:r>
            <a:r>
              <a:rPr lang="en-GB" sz="2400" b="0" dirty="0" smtClean="0"/>
              <a:t>Example</a:t>
            </a:r>
            <a:r>
              <a:rPr lang="en-GB" sz="2400" b="0" dirty="0"/>
              <a:t>: N=4, d=2, D=</a:t>
            </a:r>
            <a:r>
              <a:rPr lang="en-GB" sz="2400" b="0" dirty="0" smtClean="0"/>
              <a:t>2 </a:t>
            </a:r>
            <a:r>
              <a:rPr lang="en-GB" sz="2000" b="0" dirty="0" smtClean="0"/>
              <a:t>(continued)</a:t>
            </a:r>
          </a:p>
          <a:p>
            <a:pPr marL="0" indent="0">
              <a:buNone/>
              <a:defRPr/>
            </a:pPr>
            <a:r>
              <a:rPr lang="en-GB" sz="2000" b="0" dirty="0">
                <a:cs typeface="+mn-cs"/>
              </a:rPr>
              <a:t> </a:t>
            </a:r>
            <a:r>
              <a:rPr lang="en-GB" sz="2000" b="0" dirty="0" smtClean="0">
                <a:cs typeface="+mn-cs"/>
              </a:rPr>
              <a:t>    Corresponding (PR) synthesis filter bank (also DFT-modulated) is..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000" b="0" dirty="0" smtClean="0"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000" b="0" dirty="0">
              <a:cs typeface="+mn-cs"/>
            </a:endParaRPr>
          </a:p>
          <a:p>
            <a:pPr marL="0" indent="0">
              <a:buNone/>
              <a:defRPr/>
            </a:pPr>
            <a:endParaRPr lang="en-GB" sz="2000" b="0" dirty="0"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000" b="0" dirty="0" smtClean="0">
                <a:cs typeface="+mn-cs"/>
              </a:rPr>
              <a:t>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dirty="0" smtClean="0">
                <a:cs typeface="+mn-cs"/>
              </a:rPr>
              <a:t>   PR condition</a:t>
            </a:r>
            <a:r>
              <a:rPr lang="en-GB" sz="2000" b="0" dirty="0" smtClean="0">
                <a:cs typeface="+mn-cs"/>
              </a:rPr>
              <a:t> then defines </a:t>
            </a:r>
            <a:r>
              <a:rPr lang="en-GB" sz="2000" u="sng" dirty="0" smtClean="0">
                <a:cs typeface="+mn-cs"/>
              </a:rPr>
              <a:t>synthesis window </a:t>
            </a:r>
            <a:r>
              <a:rPr lang="en-GB" sz="2000" b="0" dirty="0" err="1" smtClean="0">
                <a:cs typeface="+mn-cs"/>
              </a:rPr>
              <a:t>v</a:t>
            </a:r>
            <a:r>
              <a:rPr lang="en-GB" sz="2000" b="0" baseline="-25000" dirty="0" err="1" smtClean="0">
                <a:cs typeface="+mn-cs"/>
              </a:rPr>
              <a:t>k</a:t>
            </a:r>
            <a:endParaRPr lang="en-GB" sz="2000" b="0" baseline="-25000" dirty="0"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000" b="0" dirty="0" smtClean="0"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000" b="0" dirty="0" smtClean="0"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000" b="0" dirty="0" smtClean="0"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000" b="0" dirty="0"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000" b="0" dirty="0" smtClean="0">
                <a:cs typeface="+mn-cs"/>
              </a:rPr>
              <a:t>     ..which has many solutions. A </a:t>
            </a:r>
            <a:r>
              <a:rPr lang="en-GB" sz="2000" b="0" dirty="0" err="1" smtClean="0">
                <a:cs typeface="+mn-cs"/>
              </a:rPr>
              <a:t>usefull</a:t>
            </a:r>
            <a:r>
              <a:rPr lang="en-GB" sz="2000" b="0" dirty="0" smtClean="0">
                <a:cs typeface="+mn-cs"/>
              </a:rPr>
              <a:t> solution (see below) will be   (**)</a:t>
            </a:r>
          </a:p>
          <a:p>
            <a:pPr>
              <a:buFontTx/>
              <a:buNone/>
              <a:defRPr/>
            </a:pPr>
            <a:r>
              <a:rPr lang="en-GB" sz="2000" b="0" dirty="0" smtClean="0">
                <a:cs typeface="+mn-cs"/>
              </a:rPr>
              <a:t>    </a:t>
            </a:r>
            <a:endParaRPr lang="en-GB" sz="2000" b="0" dirty="0">
              <a:cs typeface="+mn-cs"/>
            </a:endParaRPr>
          </a:p>
          <a:p>
            <a:pPr>
              <a:buFontTx/>
              <a:buNone/>
              <a:defRPr/>
            </a:pPr>
            <a:endParaRPr lang="en-GB" sz="2000" b="0" dirty="0" smtClean="0"/>
          </a:p>
          <a:p>
            <a:pPr marL="0" indent="0">
              <a:buNone/>
              <a:defRPr/>
            </a:pPr>
            <a:r>
              <a:rPr lang="en-GB" sz="2000" b="0" dirty="0" smtClean="0"/>
              <a:t>                           </a:t>
            </a:r>
            <a:r>
              <a:rPr lang="en-GB" sz="1600" b="0" dirty="0" smtClean="0"/>
              <a:t>                                 </a:t>
            </a:r>
          </a:p>
          <a:p>
            <a:pPr marL="0" indent="0">
              <a:buNone/>
              <a:defRPr/>
            </a:pPr>
            <a:endParaRPr lang="en-GB" sz="2000" b="0" dirty="0" smtClean="0">
              <a:cs typeface="+mn-cs"/>
            </a:endParaRPr>
          </a:p>
        </p:txBody>
      </p:sp>
      <p:graphicFrame>
        <p:nvGraphicFramePr>
          <p:cNvPr id="348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986084"/>
              </p:ext>
            </p:extLst>
          </p:nvPr>
        </p:nvGraphicFramePr>
        <p:xfrm>
          <a:off x="719572" y="1988840"/>
          <a:ext cx="7056784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1" name="Equation" r:id="rId3" imgW="4051300" imgH="927100" progId="Equation.3">
                  <p:embed/>
                </p:oleObj>
              </mc:Choice>
              <mc:Fallback>
                <p:oleObj name="Equation" r:id="rId3" imgW="40513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72" y="1988840"/>
                        <a:ext cx="7056784" cy="108012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325506"/>
              </p:ext>
            </p:extLst>
          </p:nvPr>
        </p:nvGraphicFramePr>
        <p:xfrm>
          <a:off x="719572" y="3717032"/>
          <a:ext cx="705678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2" name="Equation" r:id="rId5" imgW="2260600" imgH="482600" progId="Equation.3">
                  <p:embed/>
                </p:oleObj>
              </mc:Choice>
              <mc:Fallback>
                <p:oleObj name="Equation" r:id="rId5" imgW="2260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72" y="3717032"/>
                        <a:ext cx="7056783" cy="936104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4608004" y="3681028"/>
            <a:ext cx="2592288" cy="1044116"/>
          </a:xfrm>
          <a:prstGeom prst="rect">
            <a:avLst/>
          </a:prstGeom>
          <a:solidFill>
            <a:srgbClr val="800000">
              <a:alpha val="35000"/>
            </a:srgb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1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12535"/>
              </p:ext>
            </p:extLst>
          </p:nvPr>
        </p:nvGraphicFramePr>
        <p:xfrm>
          <a:off x="719572" y="5301208"/>
          <a:ext cx="760671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3" name="Equation" r:id="rId7" imgW="4508500" imgH="482600" progId="Equation.3">
                  <p:embed/>
                </p:oleObj>
              </mc:Choice>
              <mc:Fallback>
                <p:oleObj name="Equation" r:id="rId7" imgW="4508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72" y="5301208"/>
                        <a:ext cx="7606717" cy="72008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91480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Weighted </a:t>
            </a:r>
            <a:r>
              <a:rPr lang="en-US" sz="3200" dirty="0" err="1" smtClean="0"/>
              <a:t>OverLap</a:t>
            </a:r>
            <a:r>
              <a:rPr lang="en-US" sz="3200" dirty="0"/>
              <a:t>-Add</a:t>
            </a:r>
            <a:endParaRPr lang="en-GB" sz="3200" dirty="0" smtClean="0">
              <a:cs typeface="+mj-cs"/>
            </a:endParaRP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767700" cy="5289550"/>
          </a:xfrm>
        </p:spPr>
        <p:txBody>
          <a:bodyPr/>
          <a:lstStyle/>
          <a:p>
            <a:pPr>
              <a:spcBef>
                <a:spcPts val="72"/>
              </a:spcBef>
              <a:defRPr/>
            </a:pPr>
            <a:r>
              <a:rPr lang="en-GB" dirty="0" smtClean="0"/>
              <a:t>PR condition</a:t>
            </a:r>
          </a:p>
          <a:p>
            <a:pPr>
              <a:spcBef>
                <a:spcPts val="72"/>
              </a:spcBef>
              <a:buFontTx/>
              <a:buNone/>
              <a:defRPr/>
            </a:pPr>
            <a:r>
              <a:rPr lang="en-GB" sz="2000" b="0" dirty="0" smtClean="0"/>
              <a:t>     can be generalized for other oversampling factors D=N/d </a:t>
            </a:r>
            <a:endParaRPr lang="en-GB" sz="1600" b="0" dirty="0" smtClean="0"/>
          </a:p>
          <a:p>
            <a:pPr marL="0" indent="0">
              <a:buNone/>
              <a:defRPr/>
            </a:pPr>
            <a:endParaRPr lang="en-GB" sz="2000" b="0" dirty="0" smtClean="0"/>
          </a:p>
          <a:p>
            <a:pPr marL="0" indent="0">
              <a:buNone/>
              <a:defRPr/>
            </a:pPr>
            <a:endParaRPr lang="en-GB" sz="2000" b="0" dirty="0"/>
          </a:p>
          <a:p>
            <a:pPr marL="0" indent="0">
              <a:buNone/>
              <a:defRPr/>
            </a:pPr>
            <a:endParaRPr lang="en-GB" sz="2000" b="0" dirty="0" smtClean="0"/>
          </a:p>
          <a:p>
            <a:pPr marL="0" indent="0">
              <a:buNone/>
              <a:defRPr/>
            </a:pPr>
            <a:endParaRPr lang="en-GB" sz="2000" u="sng" dirty="0"/>
          </a:p>
          <a:p>
            <a:pPr>
              <a:spcBef>
                <a:spcPts val="1200"/>
              </a:spcBef>
              <a:defRPr/>
            </a:pPr>
            <a:r>
              <a:rPr lang="en-GB" sz="2400" b="0" dirty="0"/>
              <a:t>Synthesis FB operation </a:t>
            </a:r>
            <a:r>
              <a:rPr lang="en-GB" sz="2400" b="0" dirty="0" smtClean="0"/>
              <a:t>corresponds </a:t>
            </a:r>
            <a:r>
              <a:rPr lang="en-GB" sz="2400" b="0" dirty="0"/>
              <a:t>to </a:t>
            </a:r>
            <a:r>
              <a:rPr lang="en-GB" sz="2400" u="sng" dirty="0"/>
              <a:t>Inverse </a:t>
            </a:r>
            <a:r>
              <a:rPr lang="en-GB" sz="2400" u="sng" dirty="0" smtClean="0"/>
              <a:t>Transform</a:t>
            </a:r>
          </a:p>
          <a:p>
            <a:pPr>
              <a:spcBef>
                <a:spcPts val="1200"/>
              </a:spcBef>
              <a:defRPr/>
            </a:pPr>
            <a:endParaRPr lang="en-GB" sz="2000" b="0" dirty="0" smtClean="0"/>
          </a:p>
          <a:p>
            <a:pPr>
              <a:spcBef>
                <a:spcPts val="0"/>
              </a:spcBef>
              <a:defRPr/>
            </a:pPr>
            <a:endParaRPr lang="en-GB" sz="2000" b="0" dirty="0" smtClean="0"/>
          </a:p>
          <a:p>
            <a:pPr>
              <a:spcBef>
                <a:spcPts val="0"/>
              </a:spcBef>
              <a:defRPr/>
            </a:pPr>
            <a:endParaRPr lang="en-GB" sz="2000" b="0" dirty="0"/>
          </a:p>
          <a:p>
            <a:pPr>
              <a:spcBef>
                <a:spcPts val="0"/>
              </a:spcBef>
              <a:defRPr/>
            </a:pPr>
            <a:endParaRPr lang="en-GB" sz="2000" b="0" dirty="0" smtClean="0"/>
          </a:p>
          <a:p>
            <a:pPr>
              <a:spcBef>
                <a:spcPts val="0"/>
              </a:spcBef>
              <a:defRPr/>
            </a:pPr>
            <a:endParaRPr lang="en-GB" sz="2000" b="0" dirty="0" smtClean="0"/>
          </a:p>
          <a:p>
            <a:pPr>
              <a:spcBef>
                <a:spcPts val="0"/>
              </a:spcBef>
              <a:defRPr/>
            </a:pPr>
            <a:endParaRPr lang="en-GB" sz="2000" b="0" dirty="0"/>
          </a:p>
          <a:p>
            <a:pPr>
              <a:spcBef>
                <a:spcPts val="0"/>
              </a:spcBef>
              <a:defRPr/>
            </a:pPr>
            <a:endParaRPr lang="en-GB" sz="2000" b="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235482"/>
              </p:ext>
            </p:extLst>
          </p:nvPr>
        </p:nvGraphicFramePr>
        <p:xfrm>
          <a:off x="935596" y="2204864"/>
          <a:ext cx="7190974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0" name="Equation" r:id="rId3" imgW="5753100" imgH="977900" progId="Equation.3">
                  <p:embed/>
                </p:oleObj>
              </mc:Choice>
              <mc:Fallback>
                <p:oleObj name="Equation" r:id="rId3" imgW="5753100" imgH="977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96" y="2204864"/>
                        <a:ext cx="7190974" cy="108012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15516" y="5157192"/>
            <a:ext cx="8712968" cy="1052596"/>
          </a:xfrm>
          <a:prstGeom prst="rect">
            <a:avLst/>
          </a:prstGeom>
          <a:solidFill>
            <a:srgbClr val="800000">
              <a:alpha val="75000"/>
            </a:srgbClr>
          </a:solidFill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GB" b="0" dirty="0" smtClean="0"/>
              <a:t>This analysis/synthesis is referred </a:t>
            </a:r>
            <a:r>
              <a:rPr lang="en-GB" b="0" dirty="0"/>
              <a:t>to as </a:t>
            </a:r>
            <a:endParaRPr lang="en-GB" b="0" dirty="0" smtClean="0"/>
          </a:p>
          <a:p>
            <a:pPr marL="0" indent="0">
              <a:buNone/>
              <a:defRPr/>
            </a:pPr>
            <a:r>
              <a:rPr lang="en-GB" sz="3200" dirty="0" smtClean="0"/>
              <a:t>Weighted </a:t>
            </a:r>
            <a:r>
              <a:rPr lang="en-GB" sz="3200" dirty="0" err="1"/>
              <a:t>OverLap</a:t>
            </a:r>
            <a:r>
              <a:rPr lang="en-GB" sz="3200" dirty="0"/>
              <a:t>-Add  (WOLA)</a:t>
            </a:r>
            <a:endParaRPr lang="en-GB" sz="3200" b="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27584" y="2096852"/>
            <a:ext cx="3960440" cy="1332148"/>
          </a:xfrm>
          <a:prstGeom prst="rect">
            <a:avLst/>
          </a:prstGeom>
          <a:solidFill>
            <a:srgbClr val="800000">
              <a:alpha val="35000"/>
            </a:srgb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577750"/>
              </p:ext>
            </p:extLst>
          </p:nvPr>
        </p:nvGraphicFramePr>
        <p:xfrm>
          <a:off x="899591" y="4041068"/>
          <a:ext cx="446143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1" name="Equation" r:id="rId5" imgW="1625600" imgH="406400" progId="Equation.3">
                  <p:embed/>
                </p:oleObj>
              </mc:Choice>
              <mc:Fallback>
                <p:oleObj name="Equation" r:id="rId5" imgW="1625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1" y="4041068"/>
                        <a:ext cx="4461432" cy="936104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9828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35794"/>
            <a:ext cx="8587680" cy="528955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GB" sz="2400" b="0" dirty="0" smtClean="0">
                <a:cs typeface="+mn-cs"/>
              </a:rPr>
              <a:t>A </a:t>
            </a:r>
            <a:r>
              <a:rPr lang="en-GB" sz="2400" b="0" u="sng" dirty="0" smtClean="0">
                <a:cs typeface="+mn-cs"/>
              </a:rPr>
              <a:t>WOLA filter bank</a:t>
            </a:r>
            <a:r>
              <a:rPr lang="en-GB" sz="2400" b="0" dirty="0" smtClean="0">
                <a:cs typeface="+mn-cs"/>
              </a:rPr>
              <a:t> is often used for ‘</a:t>
            </a:r>
            <a:r>
              <a:rPr lang="en-GB" sz="2400" b="0" dirty="0" err="1" smtClean="0">
                <a:cs typeface="+mn-cs"/>
              </a:rPr>
              <a:t>subband</a:t>
            </a:r>
            <a:r>
              <a:rPr lang="en-GB" sz="2400" b="0" dirty="0" smtClean="0">
                <a:cs typeface="+mn-cs"/>
              </a:rPr>
              <a:t> processing’…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GB" sz="1800" b="0" dirty="0" smtClean="0">
                <a:cs typeface="+mn-cs"/>
              </a:rPr>
              <a:t>                                                                  (a.k.a. ‘frequency domain processing’)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400" b="0" dirty="0" smtClean="0">
                <a:cs typeface="+mn-cs"/>
              </a:rPr>
              <a:t>Example:</a:t>
            </a:r>
            <a:endParaRPr lang="en-GB" sz="2400" b="0" dirty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000" b="0" dirty="0" smtClean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000" b="0" dirty="0" smtClean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000" b="0" dirty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000" b="0" dirty="0" smtClean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000" b="0" dirty="0" smtClean="0">
              <a:cs typeface="+mn-cs"/>
            </a:endParaRPr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en-US" sz="2000" b="0" dirty="0" smtClean="0">
                <a:cs typeface="+mn-cs"/>
              </a:rPr>
              <a:t>   </a:t>
            </a:r>
            <a:r>
              <a:rPr lang="mr-IN" sz="2000" b="0" dirty="0" smtClean="0">
                <a:cs typeface="+mn-cs"/>
              </a:rPr>
              <a:t>…</a:t>
            </a:r>
            <a:r>
              <a:rPr lang="en-GB" sz="2000" b="0" dirty="0" smtClean="0">
                <a:cs typeface="+mn-cs"/>
              </a:rPr>
              <a:t>where the scalar multipliers (A,BC,D) for instance result from a per-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000" b="0" dirty="0">
                <a:cs typeface="+mn-cs"/>
              </a:rPr>
              <a:t> </a:t>
            </a:r>
            <a:r>
              <a:rPr lang="en-GB" sz="2000" b="0" dirty="0" smtClean="0">
                <a:cs typeface="+mn-cs"/>
              </a:rPr>
              <a:t>      </a:t>
            </a:r>
            <a:r>
              <a:rPr lang="en-GB" sz="2000" b="0" dirty="0" err="1" smtClean="0">
                <a:cs typeface="+mn-cs"/>
              </a:rPr>
              <a:t>subband</a:t>
            </a:r>
            <a:r>
              <a:rPr lang="en-GB" sz="2000" b="0" dirty="0" smtClean="0">
                <a:cs typeface="+mn-cs"/>
              </a:rPr>
              <a:t> noise reduction strategy (see </a:t>
            </a:r>
            <a:r>
              <a:rPr lang="en-GB" sz="2000" b="0" dirty="0" err="1" smtClean="0">
                <a:cs typeface="+mn-cs"/>
              </a:rPr>
              <a:t>Speech&amp;Audio</a:t>
            </a:r>
            <a:r>
              <a:rPr lang="en-GB" sz="2000" b="0" dirty="0" smtClean="0">
                <a:cs typeface="+mn-cs"/>
              </a:rPr>
              <a:t> course)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GB" sz="2400" b="0" dirty="0" smtClean="0">
                <a:cs typeface="+mn-cs"/>
              </a:rPr>
              <a:t>Input-output characteristic then </a:t>
            </a:r>
            <a:r>
              <a:rPr lang="en-GB" sz="2400" u="sng" dirty="0" smtClean="0">
                <a:cs typeface="+mn-cs"/>
              </a:rPr>
              <a:t>approximates</a:t>
            </a:r>
            <a:r>
              <a:rPr lang="en-GB" sz="2400" b="0" dirty="0" smtClean="0">
                <a:cs typeface="+mn-cs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400" b="0" dirty="0" smtClean="0">
                <a:cs typeface="+mn-cs"/>
              </a:rPr>
              <a:t>a linear time-invariant filtering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GB" sz="1600" b="0" dirty="0" smtClean="0">
                <a:cs typeface="+mn-cs"/>
              </a:rPr>
              <a:t>(better approximation with better (more frequency selective) analysis/synthesis filters)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GB" sz="2000" b="0" dirty="0" smtClean="0">
                <a:cs typeface="+mn-cs"/>
              </a:rPr>
              <a:t>… </a:t>
            </a: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Weighted </a:t>
            </a:r>
            <a:r>
              <a:rPr lang="en-US" sz="3200" dirty="0" err="1"/>
              <a:t>OverLap</a:t>
            </a:r>
            <a:r>
              <a:rPr lang="en-US" sz="3200" dirty="0"/>
              <a:t>-Add</a:t>
            </a:r>
            <a:endParaRPr lang="en-GB" sz="3200" dirty="0" smtClean="0"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5556" y="2168860"/>
            <a:ext cx="8280920" cy="2268252"/>
            <a:chOff x="215516" y="2312876"/>
            <a:chExt cx="8640960" cy="2340260"/>
          </a:xfrm>
        </p:grpSpPr>
        <p:sp>
          <p:nvSpPr>
            <p:cNvPr id="17" name="Line 62"/>
            <p:cNvSpPr>
              <a:spLocks noChangeShapeType="1"/>
            </p:cNvSpPr>
            <p:nvPr/>
          </p:nvSpPr>
          <p:spPr bwMode="auto">
            <a:xfrm flipV="1">
              <a:off x="431213" y="2911503"/>
              <a:ext cx="695399" cy="347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1284049" y="3971753"/>
              <a:ext cx="185948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01361" y="2698034"/>
              <a:ext cx="1097731" cy="890682"/>
              <a:chOff x="701361" y="2398969"/>
              <a:chExt cx="1097731" cy="890682"/>
            </a:xfrm>
          </p:grpSpPr>
          <p:sp>
            <p:nvSpPr>
              <p:cNvPr id="15" name="Rectangle 54"/>
              <p:cNvSpPr>
                <a:spLocks noChangeArrowheads="1"/>
              </p:cNvSpPr>
              <p:nvPr/>
            </p:nvSpPr>
            <p:spPr bwMode="auto">
              <a:xfrm>
                <a:off x="701361" y="2752542"/>
                <a:ext cx="174728" cy="15441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16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3468189"/>
                  </p:ext>
                </p:extLst>
              </p:nvPr>
            </p:nvGraphicFramePr>
            <p:xfrm>
              <a:off x="736492" y="2765805"/>
              <a:ext cx="101693" cy="121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982" name="Equation" r:id="rId3" imgW="139579" imgH="164957" progId="Equation.3">
                      <p:embed/>
                    </p:oleObj>
                  </mc:Choice>
                  <mc:Fallback>
                    <p:oleObj name="Equation" r:id="rId3" imgW="139579" imgH="16495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6492" y="2765805"/>
                            <a:ext cx="101693" cy="121262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Line 65"/>
              <p:cNvSpPr>
                <a:spLocks noChangeShapeType="1"/>
              </p:cNvSpPr>
              <p:nvPr/>
            </p:nvSpPr>
            <p:spPr bwMode="auto">
              <a:xfrm flipV="1">
                <a:off x="799696" y="3068960"/>
                <a:ext cx="3336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" name="Line 66"/>
              <p:cNvSpPr>
                <a:spLocks noChangeShapeType="1"/>
              </p:cNvSpPr>
              <p:nvPr/>
            </p:nvSpPr>
            <p:spPr bwMode="auto">
              <a:xfrm>
                <a:off x="787339" y="2922751"/>
                <a:ext cx="4242" cy="146209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Line 69"/>
              <p:cNvSpPr>
                <a:spLocks noChangeShapeType="1"/>
              </p:cNvSpPr>
              <p:nvPr/>
            </p:nvSpPr>
            <p:spPr bwMode="auto">
              <a:xfrm flipV="1">
                <a:off x="787339" y="2615912"/>
                <a:ext cx="0" cy="13663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Line 45"/>
              <p:cNvSpPr>
                <a:spLocks noChangeShapeType="1"/>
              </p:cNvSpPr>
              <p:nvPr/>
            </p:nvSpPr>
            <p:spPr bwMode="auto">
              <a:xfrm>
                <a:off x="1255975" y="2506552"/>
                <a:ext cx="0" cy="243337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Text Box 46"/>
              <p:cNvSpPr txBox="1">
                <a:spLocks noChangeArrowheads="1"/>
              </p:cNvSpPr>
              <p:nvPr/>
            </p:nvSpPr>
            <p:spPr bwMode="auto">
              <a:xfrm>
                <a:off x="1198464" y="2398969"/>
                <a:ext cx="357119" cy="462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25" name="Rectangle 47"/>
              <p:cNvSpPr>
                <a:spLocks noChangeArrowheads="1"/>
              </p:cNvSpPr>
              <p:nvPr/>
            </p:nvSpPr>
            <p:spPr bwMode="auto">
              <a:xfrm>
                <a:off x="1133005" y="2445719"/>
                <a:ext cx="430395" cy="36500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Line 48"/>
              <p:cNvSpPr>
                <a:spLocks noChangeShapeType="1"/>
              </p:cNvSpPr>
              <p:nvPr/>
            </p:nvSpPr>
            <p:spPr bwMode="auto">
              <a:xfrm>
                <a:off x="1255975" y="2932394"/>
                <a:ext cx="0" cy="243337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" name="Text Box 49"/>
              <p:cNvSpPr txBox="1">
                <a:spLocks noChangeArrowheads="1"/>
              </p:cNvSpPr>
              <p:nvPr/>
            </p:nvSpPr>
            <p:spPr bwMode="auto">
              <a:xfrm>
                <a:off x="1198464" y="2827344"/>
                <a:ext cx="357119" cy="462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28" name="Rectangle 50"/>
              <p:cNvSpPr>
                <a:spLocks noChangeArrowheads="1"/>
              </p:cNvSpPr>
              <p:nvPr/>
            </p:nvSpPr>
            <p:spPr bwMode="auto">
              <a:xfrm>
                <a:off x="1133005" y="2870292"/>
                <a:ext cx="430395" cy="36627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Line 57"/>
              <p:cNvSpPr>
                <a:spLocks noChangeShapeType="1"/>
              </p:cNvSpPr>
              <p:nvPr/>
            </p:nvSpPr>
            <p:spPr bwMode="auto">
              <a:xfrm>
                <a:off x="1554433" y="2628221"/>
                <a:ext cx="244659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Line 61"/>
              <p:cNvSpPr>
                <a:spLocks noChangeShapeType="1"/>
              </p:cNvSpPr>
              <p:nvPr/>
            </p:nvSpPr>
            <p:spPr bwMode="auto">
              <a:xfrm>
                <a:off x="1554433" y="3052795"/>
                <a:ext cx="244659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" name="Rectangle 46"/>
            <p:cNvSpPr>
              <a:spLocks noChangeArrowheads="1"/>
            </p:cNvSpPr>
            <p:nvPr/>
          </p:nvSpPr>
          <p:spPr bwMode="auto">
            <a:xfrm>
              <a:off x="1799692" y="2719953"/>
              <a:ext cx="1080120" cy="1595437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2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1679747"/>
                </p:ext>
              </p:extLst>
            </p:nvPr>
          </p:nvGraphicFramePr>
          <p:xfrm>
            <a:off x="1907704" y="2863969"/>
            <a:ext cx="863055" cy="1328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83" name="Equation" r:id="rId5" imgW="1257300" imgH="1244600" progId="Equation.3">
                    <p:embed/>
                  </p:oleObj>
                </mc:Choice>
                <mc:Fallback>
                  <p:oleObj name="Equation" r:id="rId5" imgW="1257300" imgH="1244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7704" y="2863969"/>
                          <a:ext cx="863055" cy="1328479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4"/>
            <p:cNvGrpSpPr/>
            <p:nvPr/>
          </p:nvGrpSpPr>
          <p:grpSpPr>
            <a:xfrm>
              <a:off x="2879812" y="2719953"/>
              <a:ext cx="1366637" cy="1595437"/>
              <a:chOff x="2879812" y="2420888"/>
              <a:chExt cx="1366637" cy="1595437"/>
            </a:xfrm>
          </p:grpSpPr>
          <p:sp>
            <p:nvSpPr>
              <p:cNvPr id="37" name="Rectangle 46"/>
              <p:cNvSpPr>
                <a:spLocks noChangeArrowheads="1"/>
              </p:cNvSpPr>
              <p:nvPr/>
            </p:nvSpPr>
            <p:spPr bwMode="auto">
              <a:xfrm>
                <a:off x="3131840" y="2420888"/>
                <a:ext cx="863600" cy="1595437"/>
              </a:xfrm>
              <a:prstGeom prst="rect">
                <a:avLst/>
              </a:prstGeom>
              <a:noFill/>
              <a:ln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8" name="Object 8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2052031"/>
                  </p:ext>
                </p:extLst>
              </p:nvPr>
            </p:nvGraphicFramePr>
            <p:xfrm>
              <a:off x="3343275" y="2982913"/>
              <a:ext cx="466725" cy="485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984" name="Equation" r:id="rId7" imgW="203200" imgH="165100" progId="Equation.3">
                      <p:embed/>
                    </p:oleObj>
                  </mc:Choice>
                  <mc:Fallback>
                    <p:oleObj name="Equation" r:id="rId7" imgW="203200" imgH="165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43275" y="2982913"/>
                            <a:ext cx="466725" cy="485775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9" name="Line 10"/>
              <p:cNvSpPr>
                <a:spLocks noChangeShapeType="1"/>
              </p:cNvSpPr>
              <p:nvPr/>
            </p:nvSpPr>
            <p:spPr bwMode="auto">
              <a:xfrm>
                <a:off x="4000509" y="3459546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Line 13"/>
              <p:cNvSpPr>
                <a:spLocks noChangeShapeType="1"/>
              </p:cNvSpPr>
              <p:nvPr/>
            </p:nvSpPr>
            <p:spPr bwMode="auto">
              <a:xfrm>
                <a:off x="4000509" y="3885388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" name="Line 40"/>
              <p:cNvSpPr>
                <a:spLocks noChangeShapeType="1"/>
              </p:cNvSpPr>
              <p:nvPr/>
            </p:nvSpPr>
            <p:spPr bwMode="auto">
              <a:xfrm>
                <a:off x="4000509" y="2607865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" name="Line 43"/>
              <p:cNvSpPr>
                <a:spLocks noChangeShapeType="1"/>
              </p:cNvSpPr>
              <p:nvPr/>
            </p:nvSpPr>
            <p:spPr bwMode="auto">
              <a:xfrm>
                <a:off x="4000509" y="3032439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Line 10"/>
              <p:cNvSpPr>
                <a:spLocks noChangeShapeType="1"/>
              </p:cNvSpPr>
              <p:nvPr/>
            </p:nvSpPr>
            <p:spPr bwMode="auto">
              <a:xfrm>
                <a:off x="2879812" y="3465004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Line 13"/>
              <p:cNvSpPr>
                <a:spLocks noChangeShapeType="1"/>
              </p:cNvSpPr>
              <p:nvPr/>
            </p:nvSpPr>
            <p:spPr bwMode="auto">
              <a:xfrm>
                <a:off x="2879812" y="3897052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Line 40"/>
              <p:cNvSpPr>
                <a:spLocks noChangeShapeType="1"/>
              </p:cNvSpPr>
              <p:nvPr/>
            </p:nvSpPr>
            <p:spPr bwMode="auto">
              <a:xfrm>
                <a:off x="2879812" y="2600908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Line 43"/>
              <p:cNvSpPr>
                <a:spLocks noChangeShapeType="1"/>
              </p:cNvSpPr>
              <p:nvPr/>
            </p:nvSpPr>
            <p:spPr bwMode="auto">
              <a:xfrm>
                <a:off x="2879812" y="3032956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247964" y="2467927"/>
              <a:ext cx="324036" cy="550744"/>
              <a:chOff x="4283968" y="2132856"/>
              <a:chExt cx="516106" cy="804041"/>
            </a:xfrm>
          </p:grpSpPr>
          <p:sp>
            <p:nvSpPr>
              <p:cNvPr id="49" name="Oval 48"/>
              <p:cNvSpPr/>
              <p:nvPr/>
            </p:nvSpPr>
            <p:spPr bwMode="auto">
              <a:xfrm>
                <a:off x="4283968" y="2503202"/>
                <a:ext cx="405743" cy="433695"/>
              </a:xfrm>
              <a:prstGeom prst="ellipse">
                <a:avLst/>
              </a:prstGeom>
              <a:solidFill>
                <a:srgbClr val="8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non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0"/>
                  </a:rPr>
                  <a:t>x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" name="Line 40"/>
              <p:cNvSpPr>
                <a:spLocks noChangeShapeType="1"/>
              </p:cNvSpPr>
              <p:nvPr/>
            </p:nvSpPr>
            <p:spPr bwMode="auto">
              <a:xfrm flipH="1">
                <a:off x="4499992" y="2204864"/>
                <a:ext cx="0" cy="18002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499992" y="2132856"/>
                <a:ext cx="3000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 smtClean="0"/>
                  <a:t>A</a:t>
                </a:r>
                <a:endParaRPr lang="en-US" sz="1200" b="0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247967" y="3006338"/>
              <a:ext cx="373487" cy="469699"/>
              <a:chOff x="4283968" y="2132856"/>
              <a:chExt cx="594868" cy="685723"/>
            </a:xfrm>
          </p:grpSpPr>
          <p:sp>
            <p:nvSpPr>
              <p:cNvPr id="53" name="Oval 52"/>
              <p:cNvSpPr/>
              <p:nvPr/>
            </p:nvSpPr>
            <p:spPr bwMode="auto">
              <a:xfrm>
                <a:off x="4283968" y="2384884"/>
                <a:ext cx="405743" cy="433695"/>
              </a:xfrm>
              <a:prstGeom prst="ellipse">
                <a:avLst/>
              </a:prstGeom>
              <a:solidFill>
                <a:srgbClr val="8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non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0"/>
                  </a:rPr>
                  <a:t>x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" name="Line 40"/>
              <p:cNvSpPr>
                <a:spLocks noChangeShapeType="1"/>
              </p:cNvSpPr>
              <p:nvPr/>
            </p:nvSpPr>
            <p:spPr bwMode="auto">
              <a:xfrm flipH="1">
                <a:off x="4499992" y="2204864"/>
                <a:ext cx="0" cy="18002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421229" y="2132856"/>
                <a:ext cx="457607" cy="404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/>
                  <a:t>B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247966" y="3438386"/>
              <a:ext cx="377733" cy="469699"/>
              <a:chOff x="4283968" y="2132856"/>
              <a:chExt cx="601631" cy="685723"/>
            </a:xfrm>
          </p:grpSpPr>
          <p:sp>
            <p:nvSpPr>
              <p:cNvPr id="57" name="Oval 56"/>
              <p:cNvSpPr/>
              <p:nvPr/>
            </p:nvSpPr>
            <p:spPr bwMode="auto">
              <a:xfrm>
                <a:off x="4283968" y="2384884"/>
                <a:ext cx="405743" cy="433695"/>
              </a:xfrm>
              <a:prstGeom prst="ellipse">
                <a:avLst/>
              </a:prstGeom>
              <a:solidFill>
                <a:srgbClr val="8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non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0"/>
                  </a:rPr>
                  <a:t>x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" name="Line 40"/>
              <p:cNvSpPr>
                <a:spLocks noChangeShapeType="1"/>
              </p:cNvSpPr>
              <p:nvPr/>
            </p:nvSpPr>
            <p:spPr bwMode="auto">
              <a:xfrm flipH="1">
                <a:off x="4499992" y="2204864"/>
                <a:ext cx="0" cy="18002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414468" y="2132856"/>
                <a:ext cx="471131" cy="404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/>
                  <a:t>C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247966" y="3906438"/>
              <a:ext cx="377733" cy="469699"/>
              <a:chOff x="4283968" y="2132856"/>
              <a:chExt cx="601631" cy="685723"/>
            </a:xfrm>
          </p:grpSpPr>
          <p:sp>
            <p:nvSpPr>
              <p:cNvPr id="61" name="Oval 60"/>
              <p:cNvSpPr/>
              <p:nvPr/>
            </p:nvSpPr>
            <p:spPr bwMode="auto">
              <a:xfrm>
                <a:off x="4283968" y="2384884"/>
                <a:ext cx="405743" cy="433695"/>
              </a:xfrm>
              <a:prstGeom prst="ellipse">
                <a:avLst/>
              </a:prstGeom>
              <a:solidFill>
                <a:srgbClr val="8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non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0"/>
                  </a:rPr>
                  <a:t>x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" name="Line 40"/>
              <p:cNvSpPr>
                <a:spLocks noChangeShapeType="1"/>
              </p:cNvSpPr>
              <p:nvPr/>
            </p:nvSpPr>
            <p:spPr bwMode="auto">
              <a:xfrm flipH="1">
                <a:off x="4499992" y="2204864"/>
                <a:ext cx="0" cy="18002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414468" y="2132856"/>
                <a:ext cx="471131" cy="404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/>
                  <a:t>D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501507" y="2719953"/>
              <a:ext cx="1366637" cy="1595437"/>
              <a:chOff x="2879812" y="2420888"/>
              <a:chExt cx="1366637" cy="1595437"/>
            </a:xfrm>
          </p:grpSpPr>
          <p:sp>
            <p:nvSpPr>
              <p:cNvPr id="66" name="Rectangle 46"/>
              <p:cNvSpPr>
                <a:spLocks noChangeArrowheads="1"/>
              </p:cNvSpPr>
              <p:nvPr/>
            </p:nvSpPr>
            <p:spPr bwMode="auto">
              <a:xfrm>
                <a:off x="3131840" y="2420888"/>
                <a:ext cx="863600" cy="1595437"/>
              </a:xfrm>
              <a:prstGeom prst="rect">
                <a:avLst/>
              </a:prstGeom>
              <a:noFill/>
              <a:ln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67" name="Object 8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3818406"/>
                  </p:ext>
                </p:extLst>
              </p:nvPr>
            </p:nvGraphicFramePr>
            <p:xfrm>
              <a:off x="3431318" y="3019425"/>
              <a:ext cx="292100" cy="411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985" name="Equation" r:id="rId9" imgW="127000" imgH="139700" progId="Equation.3">
                      <p:embed/>
                    </p:oleObj>
                  </mc:Choice>
                  <mc:Fallback>
                    <p:oleObj name="Equation" r:id="rId9" imgW="127000" imgH="139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31318" y="3019425"/>
                            <a:ext cx="292100" cy="411163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8" name="Line 10"/>
              <p:cNvSpPr>
                <a:spLocks noChangeShapeType="1"/>
              </p:cNvSpPr>
              <p:nvPr/>
            </p:nvSpPr>
            <p:spPr bwMode="auto">
              <a:xfrm>
                <a:off x="4000509" y="3459546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9" name="Line 13"/>
              <p:cNvSpPr>
                <a:spLocks noChangeShapeType="1"/>
              </p:cNvSpPr>
              <p:nvPr/>
            </p:nvSpPr>
            <p:spPr bwMode="auto">
              <a:xfrm>
                <a:off x="4000509" y="3885388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0" name="Line 40"/>
              <p:cNvSpPr>
                <a:spLocks noChangeShapeType="1"/>
              </p:cNvSpPr>
              <p:nvPr/>
            </p:nvSpPr>
            <p:spPr bwMode="auto">
              <a:xfrm>
                <a:off x="4000509" y="2607865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" name="Line 43"/>
              <p:cNvSpPr>
                <a:spLocks noChangeShapeType="1"/>
              </p:cNvSpPr>
              <p:nvPr/>
            </p:nvSpPr>
            <p:spPr bwMode="auto">
              <a:xfrm>
                <a:off x="4000509" y="3032439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2" name="Line 10"/>
              <p:cNvSpPr>
                <a:spLocks noChangeShapeType="1"/>
              </p:cNvSpPr>
              <p:nvPr/>
            </p:nvSpPr>
            <p:spPr bwMode="auto">
              <a:xfrm>
                <a:off x="2879812" y="3465004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3" name="Line 13"/>
              <p:cNvSpPr>
                <a:spLocks noChangeShapeType="1"/>
              </p:cNvSpPr>
              <p:nvPr/>
            </p:nvSpPr>
            <p:spPr bwMode="auto">
              <a:xfrm>
                <a:off x="2879812" y="3897052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4" name="Line 40"/>
              <p:cNvSpPr>
                <a:spLocks noChangeShapeType="1"/>
              </p:cNvSpPr>
              <p:nvPr/>
            </p:nvSpPr>
            <p:spPr bwMode="auto">
              <a:xfrm>
                <a:off x="2879812" y="2600908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" name="Line 43"/>
              <p:cNvSpPr>
                <a:spLocks noChangeShapeType="1"/>
              </p:cNvSpPr>
              <p:nvPr/>
            </p:nvSpPr>
            <p:spPr bwMode="auto">
              <a:xfrm>
                <a:off x="2879812" y="3032956"/>
                <a:ext cx="2459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5904148" y="2683949"/>
              <a:ext cx="1692188" cy="1595437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8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7646960"/>
                </p:ext>
              </p:extLst>
            </p:nvPr>
          </p:nvGraphicFramePr>
          <p:xfrm>
            <a:off x="5976156" y="3224009"/>
            <a:ext cx="1527175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86" name="Equation" r:id="rId11" imgW="876300" imgH="419100" progId="Equation.3">
                    <p:embed/>
                  </p:oleObj>
                </mc:Choice>
                <mc:Fallback>
                  <p:oleObj name="Equation" r:id="rId11" imgW="8763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6156" y="3224009"/>
                          <a:ext cx="1527175" cy="4889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Rectangle 54"/>
            <p:cNvSpPr>
              <a:spLocks noChangeArrowheads="1"/>
            </p:cNvSpPr>
            <p:nvPr/>
          </p:nvSpPr>
          <p:spPr bwMode="auto">
            <a:xfrm>
              <a:off x="8537732" y="3875032"/>
              <a:ext cx="174728" cy="15441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84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0276768"/>
                </p:ext>
              </p:extLst>
            </p:nvPr>
          </p:nvGraphicFramePr>
          <p:xfrm>
            <a:off x="8568444" y="3888295"/>
            <a:ext cx="101693" cy="121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87" name="Equation" r:id="rId13" imgW="139579" imgH="164957" progId="Equation.3">
                    <p:embed/>
                  </p:oleObj>
                </mc:Choice>
                <mc:Fallback>
                  <p:oleObj name="Equation" r:id="rId13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68444" y="3888295"/>
                          <a:ext cx="101693" cy="12126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Line 65"/>
            <p:cNvSpPr>
              <a:spLocks noChangeShapeType="1"/>
            </p:cNvSpPr>
            <p:nvPr/>
          </p:nvSpPr>
          <p:spPr bwMode="auto">
            <a:xfrm flipV="1">
              <a:off x="7605052" y="4191450"/>
              <a:ext cx="3336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" name="Line 66"/>
            <p:cNvSpPr>
              <a:spLocks noChangeShapeType="1"/>
            </p:cNvSpPr>
            <p:nvPr/>
          </p:nvSpPr>
          <p:spPr bwMode="auto">
            <a:xfrm>
              <a:off x="8604448" y="4045241"/>
              <a:ext cx="4242" cy="14620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" name="Line 69"/>
            <p:cNvSpPr>
              <a:spLocks noChangeShapeType="1"/>
            </p:cNvSpPr>
            <p:nvPr/>
          </p:nvSpPr>
          <p:spPr bwMode="auto">
            <a:xfrm flipV="1">
              <a:off x="8604448" y="3738402"/>
              <a:ext cx="0" cy="13663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" name="Line 45"/>
            <p:cNvSpPr>
              <a:spLocks noChangeShapeType="1"/>
            </p:cNvSpPr>
            <p:nvPr/>
          </p:nvSpPr>
          <p:spPr bwMode="auto">
            <a:xfrm flipV="1">
              <a:off x="8061331" y="3629042"/>
              <a:ext cx="0" cy="24333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" name="Text Box 46"/>
            <p:cNvSpPr txBox="1">
              <a:spLocks noChangeArrowheads="1"/>
            </p:cNvSpPr>
            <p:nvPr/>
          </p:nvSpPr>
          <p:spPr bwMode="auto">
            <a:xfrm>
              <a:off x="8031305" y="3517786"/>
              <a:ext cx="357119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90" name="Rectangle 47"/>
            <p:cNvSpPr>
              <a:spLocks noChangeArrowheads="1"/>
            </p:cNvSpPr>
            <p:nvPr/>
          </p:nvSpPr>
          <p:spPr bwMode="auto">
            <a:xfrm>
              <a:off x="7938361" y="3568209"/>
              <a:ext cx="430395" cy="365006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" name="Line 48"/>
            <p:cNvSpPr>
              <a:spLocks noChangeShapeType="1"/>
            </p:cNvSpPr>
            <p:nvPr/>
          </p:nvSpPr>
          <p:spPr bwMode="auto">
            <a:xfrm flipV="1">
              <a:off x="8061331" y="4054884"/>
              <a:ext cx="0" cy="24333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" name="Text Box 49"/>
            <p:cNvSpPr txBox="1">
              <a:spLocks noChangeArrowheads="1"/>
            </p:cNvSpPr>
            <p:nvPr/>
          </p:nvSpPr>
          <p:spPr bwMode="auto">
            <a:xfrm>
              <a:off x="8031305" y="3908085"/>
              <a:ext cx="357119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93" name="Rectangle 50"/>
            <p:cNvSpPr>
              <a:spLocks noChangeArrowheads="1"/>
            </p:cNvSpPr>
            <p:nvPr/>
          </p:nvSpPr>
          <p:spPr bwMode="auto">
            <a:xfrm>
              <a:off x="7938361" y="3992782"/>
              <a:ext cx="430395" cy="36627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" name="Line 57"/>
            <p:cNvSpPr>
              <a:spLocks noChangeShapeType="1"/>
            </p:cNvSpPr>
            <p:nvPr/>
          </p:nvSpPr>
          <p:spPr bwMode="auto">
            <a:xfrm>
              <a:off x="8359789" y="3750711"/>
              <a:ext cx="24465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5" name="Line 61"/>
            <p:cNvSpPr>
              <a:spLocks noChangeShapeType="1"/>
            </p:cNvSpPr>
            <p:nvPr/>
          </p:nvSpPr>
          <p:spPr bwMode="auto">
            <a:xfrm>
              <a:off x="8388424" y="4196117"/>
              <a:ext cx="46805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6" name="Line 65"/>
            <p:cNvSpPr>
              <a:spLocks noChangeShapeType="1"/>
            </p:cNvSpPr>
            <p:nvPr/>
          </p:nvSpPr>
          <p:spPr bwMode="auto">
            <a:xfrm flipV="1">
              <a:off x="7586715" y="3764069"/>
              <a:ext cx="3336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4644008" y="2312876"/>
              <a:ext cx="3060340" cy="234026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73930" y="4160113"/>
              <a:ext cx="2745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+</a:t>
              </a:r>
              <a:endParaRPr lang="en-US" sz="1200" dirty="0"/>
            </a:p>
          </p:txBody>
        </p:sp>
        <p:sp>
          <p:nvSpPr>
            <p:cNvPr id="99" name="Text Box 52"/>
            <p:cNvSpPr txBox="1">
              <a:spLocks noChangeArrowheads="1"/>
            </p:cNvSpPr>
            <p:nvPr/>
          </p:nvSpPr>
          <p:spPr bwMode="auto">
            <a:xfrm>
              <a:off x="215516" y="2420888"/>
              <a:ext cx="649339" cy="45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 dirty="0">
                  <a:solidFill>
                    <a:srgbClr val="FFFF66"/>
                  </a:solidFill>
                  <a:cs typeface="+mn-cs"/>
                </a:rPr>
                <a:t>u[k]</a:t>
              </a: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691680" y="2312876"/>
              <a:ext cx="2448272" cy="230425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86960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Weighted </a:t>
            </a:r>
            <a:r>
              <a:rPr lang="en-US" sz="3200" dirty="0" err="1"/>
              <a:t>OverLap</a:t>
            </a:r>
            <a:r>
              <a:rPr lang="en-US" sz="3200" dirty="0"/>
              <a:t>-Add</a:t>
            </a:r>
            <a:endParaRPr lang="en-GB" sz="3200" dirty="0" smtClean="0">
              <a:cs typeface="+mj-cs"/>
            </a:endParaRP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1778"/>
            <a:ext cx="8587680" cy="528955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GB" sz="2400" b="0" dirty="0" smtClean="0"/>
              <a:t>A </a:t>
            </a:r>
            <a:r>
              <a:rPr lang="en-GB" sz="2400" b="0" u="sng" dirty="0"/>
              <a:t>WOLA </a:t>
            </a:r>
            <a:r>
              <a:rPr lang="en-GB" sz="2400" b="0" u="sng" dirty="0" smtClean="0"/>
              <a:t>filter bank</a:t>
            </a:r>
            <a:r>
              <a:rPr lang="en-GB" sz="2400" b="0" dirty="0" smtClean="0"/>
              <a:t> </a:t>
            </a:r>
            <a:r>
              <a:rPr lang="en-GB" sz="2400" b="0" dirty="0"/>
              <a:t>is often used for ‘</a:t>
            </a:r>
            <a:r>
              <a:rPr lang="en-GB" sz="2400" b="0" dirty="0" err="1"/>
              <a:t>subband</a:t>
            </a:r>
            <a:r>
              <a:rPr lang="en-GB" sz="2400" b="0" dirty="0"/>
              <a:t> processing’…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GB" sz="2000" b="0" dirty="0"/>
              <a:t>                                                           </a:t>
            </a:r>
            <a:r>
              <a:rPr lang="en-GB" sz="1800" b="0" dirty="0" smtClean="0"/>
              <a:t>(</a:t>
            </a:r>
            <a:r>
              <a:rPr lang="en-GB" sz="1800" b="0" dirty="0"/>
              <a:t>a.k.a. ‘frequency domain processing’</a:t>
            </a:r>
            <a:r>
              <a:rPr lang="en-GB" sz="1800" b="0" dirty="0" smtClean="0"/>
              <a:t>)</a:t>
            </a:r>
            <a:endParaRPr lang="en-GB" dirty="0" smtClean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000" b="0" dirty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GB" sz="2400" b="0" dirty="0" smtClean="0">
                <a:cs typeface="+mn-cs"/>
              </a:rPr>
              <a:t>A special case for d=2 (50% overlap) is the ‘</a:t>
            </a:r>
            <a:r>
              <a:rPr lang="en-GB" sz="2400" dirty="0" smtClean="0">
                <a:cs typeface="+mn-cs"/>
              </a:rPr>
              <a:t>overlap-save</a:t>
            </a:r>
            <a:r>
              <a:rPr lang="en-GB" sz="2400" b="0" dirty="0" smtClean="0">
                <a:cs typeface="+mn-cs"/>
              </a:rPr>
              <a:t>’...</a:t>
            </a:r>
            <a:endParaRPr lang="en-GB" sz="2400" b="0" baseline="-25000" dirty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400" b="0" dirty="0" smtClean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400" b="0" dirty="0">
              <a:cs typeface="+mn-cs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GB" sz="2400" b="0" dirty="0" smtClean="0">
                <a:cs typeface="+mn-cs"/>
              </a:rPr>
              <a:t>…and  ‘</a:t>
            </a:r>
            <a:r>
              <a:rPr lang="en-GB" sz="2400" dirty="0" smtClean="0">
                <a:cs typeface="+mn-cs"/>
              </a:rPr>
              <a:t>overlap-add</a:t>
            </a:r>
            <a:r>
              <a:rPr lang="en-GB" sz="2400" b="0" dirty="0" smtClean="0">
                <a:cs typeface="+mn-cs"/>
              </a:rPr>
              <a:t>’  filter bank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000" b="0" dirty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GB" sz="2000" b="0" dirty="0" smtClean="0">
                <a:cs typeface="+mn-cs"/>
              </a:rPr>
              <a:t>  </a:t>
            </a:r>
            <a:r>
              <a:rPr lang="en-GB" sz="2000" b="0" dirty="0" smtClean="0"/>
              <a:t>                         </a:t>
            </a:r>
            <a:r>
              <a:rPr lang="en-GB" sz="1600" b="0" dirty="0" smtClean="0"/>
              <a:t>                                 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en-GB" sz="2000" b="0" dirty="0" smtClean="0">
              <a:cs typeface="+mn-cs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GB" sz="2400" b="0" dirty="0" smtClean="0">
                <a:cs typeface="+mn-cs"/>
              </a:rPr>
              <a:t>as used for </a:t>
            </a:r>
            <a:r>
              <a:rPr lang="en-GB" sz="2400" u="sng" dirty="0" smtClean="0">
                <a:cs typeface="+mn-cs"/>
              </a:rPr>
              <a:t>frequency domain filter realizations</a:t>
            </a:r>
            <a:r>
              <a:rPr lang="en-GB" sz="2400" dirty="0" smtClean="0">
                <a:cs typeface="+mn-cs"/>
              </a:rPr>
              <a:t> </a:t>
            </a:r>
            <a:r>
              <a:rPr lang="en-GB" sz="2000" dirty="0" smtClean="0">
                <a:cs typeface="+mn-cs"/>
              </a:rPr>
              <a:t> </a:t>
            </a:r>
            <a:r>
              <a:rPr lang="en-GB" sz="1600" b="0" dirty="0" smtClean="0"/>
              <a:t>(see Chapter 13)</a:t>
            </a:r>
            <a:endParaRPr lang="en-GB" sz="1600" b="0" dirty="0"/>
          </a:p>
          <a:p>
            <a:pPr marL="0" indent="0">
              <a:spcBef>
                <a:spcPts val="1200"/>
              </a:spcBef>
              <a:buNone/>
              <a:defRPr/>
            </a:pPr>
            <a:endParaRPr lang="en-GB" sz="1600" b="0" dirty="0"/>
          </a:p>
        </p:txBody>
      </p:sp>
      <p:graphicFrame>
        <p:nvGraphicFramePr>
          <p:cNvPr id="8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868199"/>
              </p:ext>
            </p:extLst>
          </p:nvPr>
        </p:nvGraphicFramePr>
        <p:xfrm>
          <a:off x="827584" y="2960948"/>
          <a:ext cx="2268252" cy="76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0" name="Equation" r:id="rId3" imgW="1041400" imgH="444500" progId="Equation.3">
                  <p:embed/>
                </p:oleObj>
              </mc:Choice>
              <mc:Fallback>
                <p:oleObj name="Equation" r:id="rId3" imgW="1041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960948"/>
                        <a:ext cx="2268252" cy="76406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440418"/>
              </p:ext>
            </p:extLst>
          </p:nvPr>
        </p:nvGraphicFramePr>
        <p:xfrm>
          <a:off x="3347864" y="3065016"/>
          <a:ext cx="21828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1" name="Equation" r:id="rId5" imgW="977900" imgH="292100" progId="Equation.3">
                  <p:embed/>
                </p:oleObj>
              </mc:Choice>
              <mc:Fallback>
                <p:oleObj name="Equation" r:id="rId5" imgW="977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065016"/>
                        <a:ext cx="2182812" cy="5080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580034"/>
              </p:ext>
            </p:extLst>
          </p:nvPr>
        </p:nvGraphicFramePr>
        <p:xfrm>
          <a:off x="827584" y="4396271"/>
          <a:ext cx="2304256" cy="72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2" name="Equation" r:id="rId7" imgW="876300" imgH="419100" progId="Equation.3">
                  <p:embed/>
                </p:oleObj>
              </mc:Choice>
              <mc:Fallback>
                <p:oleObj name="Equation" r:id="rId7" imgW="876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396271"/>
                        <a:ext cx="2304256" cy="72491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503753"/>
              </p:ext>
            </p:extLst>
          </p:nvPr>
        </p:nvGraphicFramePr>
        <p:xfrm>
          <a:off x="3311860" y="4507259"/>
          <a:ext cx="24669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3" name="Equation" r:id="rId9" imgW="1104900" imgH="330200" progId="Equation.3">
                  <p:embed/>
                </p:oleObj>
              </mc:Choice>
              <mc:Fallback>
                <p:oleObj name="Equation" r:id="rId9" imgW="11049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860" y="4507259"/>
                        <a:ext cx="2466975" cy="5730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78449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 bwMode="auto">
          <a:xfrm>
            <a:off x="4608004" y="2276872"/>
            <a:ext cx="3132348" cy="2448272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Weighted </a:t>
            </a:r>
            <a:r>
              <a:rPr lang="en-US" sz="3200" dirty="0" err="1"/>
              <a:t>OverLap</a:t>
            </a:r>
            <a:r>
              <a:rPr lang="en-US" sz="3200" dirty="0"/>
              <a:t>-Add</a:t>
            </a:r>
            <a:endParaRPr lang="en-GB" sz="3200" dirty="0" smtClean="0">
              <a:cs typeface="+mj-cs"/>
            </a:endParaRP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3786"/>
            <a:ext cx="8731696" cy="528955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GB" sz="2400" b="0" dirty="0">
                <a:cs typeface="+mn-cs"/>
              </a:rPr>
              <a:t> </a:t>
            </a:r>
            <a:r>
              <a:rPr lang="en-GB" sz="2400" b="0" dirty="0" smtClean="0">
                <a:cs typeface="+mn-cs"/>
              </a:rPr>
              <a:t>Hence note that with an</a:t>
            </a:r>
            <a:r>
              <a:rPr lang="en-GB" sz="1400" b="0" dirty="0" smtClean="0">
                <a:cs typeface="+mn-cs"/>
              </a:rPr>
              <a:t> </a:t>
            </a:r>
            <a:r>
              <a:rPr lang="en-GB" sz="1800" b="0" dirty="0" smtClean="0">
                <a:cs typeface="+mn-cs"/>
              </a:rPr>
              <a:t>(</a:t>
            </a:r>
            <a:r>
              <a:rPr lang="en-GB" sz="1800" b="0" dirty="0" err="1" smtClean="0">
                <a:cs typeface="+mn-cs"/>
              </a:rPr>
              <a:t>unweighted</a:t>
            </a:r>
            <a:r>
              <a:rPr lang="en-GB" sz="1800" b="0" dirty="0" smtClean="0">
                <a:cs typeface="+mn-cs"/>
              </a:rPr>
              <a:t>) </a:t>
            </a:r>
            <a:r>
              <a:rPr lang="en-GB" sz="2400" b="0" dirty="0" smtClean="0">
                <a:cs typeface="+mn-cs"/>
              </a:rPr>
              <a:t>overlap-add (or </a:t>
            </a:r>
            <a:r>
              <a:rPr lang="mr-IN" sz="2400" b="0" dirty="0" smtClean="0">
                <a:cs typeface="+mn-cs"/>
              </a:rPr>
              <a:t>–</a:t>
            </a:r>
            <a:r>
              <a:rPr lang="en-GB" sz="2400" b="0" dirty="0" smtClean="0">
                <a:cs typeface="+mn-cs"/>
              </a:rPr>
              <a:t>save) FB...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000" b="0" dirty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000" b="0" dirty="0" smtClean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000" b="0" dirty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000" b="0" dirty="0" smtClean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000" b="0" dirty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000" b="0" dirty="0" smtClean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000" b="0" dirty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000" b="0" dirty="0" smtClean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GB" sz="2000" b="0" dirty="0" smtClean="0">
                <a:cs typeface="+mn-cs"/>
              </a:rPr>
              <a:t>    (despite the poor analysis/synthesis filter bank characteristics!) </a:t>
            </a:r>
            <a:endParaRPr lang="en-GB" sz="2000" b="0" dirty="0">
              <a:cs typeface="+mn-cs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GB" sz="2000" b="0" dirty="0" smtClean="0">
                <a:cs typeface="+mn-cs"/>
              </a:rPr>
              <a:t>    …the </a:t>
            </a:r>
            <a:r>
              <a:rPr lang="en-GB" sz="2000" b="0" dirty="0" err="1" smtClean="0">
                <a:cs typeface="+mn-cs"/>
              </a:rPr>
              <a:t>subband</a:t>
            </a:r>
            <a:r>
              <a:rPr lang="en-GB" sz="2000" b="0" dirty="0" smtClean="0">
                <a:cs typeface="+mn-cs"/>
              </a:rPr>
              <a:t> processing with (e.g.) scalar multipliers (A,B,C,D) can be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000" b="0" dirty="0">
                <a:cs typeface="+mn-cs"/>
              </a:rPr>
              <a:t> </a:t>
            </a:r>
            <a:r>
              <a:rPr lang="en-GB" sz="2000" b="0" dirty="0" smtClean="0">
                <a:cs typeface="+mn-cs"/>
              </a:rPr>
              <a:t>   made to correspond </a:t>
            </a:r>
            <a:r>
              <a:rPr lang="en-GB" sz="2000" u="sng" dirty="0" smtClean="0">
                <a:cs typeface="+mn-cs"/>
              </a:rPr>
              <a:t>exactly</a:t>
            </a:r>
            <a:r>
              <a:rPr lang="en-GB" sz="2000" b="0" dirty="0" smtClean="0">
                <a:cs typeface="+mn-cs"/>
              </a:rPr>
              <a:t> to a </a:t>
            </a:r>
            <a:r>
              <a:rPr lang="en-GB" sz="2000" b="0" dirty="0" smtClean="0"/>
              <a:t>linear </a:t>
            </a:r>
            <a:r>
              <a:rPr lang="en-GB" sz="2000" b="0" dirty="0"/>
              <a:t>time-invariant </a:t>
            </a:r>
            <a:r>
              <a:rPr lang="en-GB" sz="2000" b="0" dirty="0" smtClean="0"/>
              <a:t>filtering</a:t>
            </a:r>
            <a:r>
              <a:rPr lang="en-GB" sz="2000" b="0" dirty="0" smtClean="0">
                <a:cs typeface="+mn-cs"/>
              </a:rPr>
              <a:t>,           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000" b="0" dirty="0">
                <a:cs typeface="+mn-cs"/>
              </a:rPr>
              <a:t> </a:t>
            </a:r>
            <a:r>
              <a:rPr lang="en-GB" sz="2000" b="0" dirty="0" smtClean="0">
                <a:cs typeface="+mn-cs"/>
              </a:rPr>
              <a:t>   </a:t>
            </a:r>
            <a:r>
              <a:rPr lang="en-GB" sz="2000" u="sng" dirty="0" err="1" smtClean="0">
                <a:cs typeface="+mn-cs"/>
              </a:rPr>
              <a:t>iff</a:t>
            </a:r>
            <a:r>
              <a:rPr lang="en-GB" sz="2000" b="0" dirty="0" smtClean="0">
                <a:cs typeface="+mn-cs"/>
              </a:rPr>
              <a:t> the scalars jointly satisfy a specific condition </a:t>
            </a:r>
            <a:r>
              <a:rPr lang="en-GB" sz="1400" b="0" dirty="0" smtClean="0">
                <a:cs typeface="+mn-cs"/>
              </a:rPr>
              <a:t>(see Chapter 13) 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en-GB" sz="2000" b="0" dirty="0" smtClean="0"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91680" y="2240868"/>
            <a:ext cx="2484276" cy="2448272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215516" y="2420888"/>
            <a:ext cx="649339" cy="4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FFFF66"/>
                </a:solidFill>
                <a:cs typeface="+mn-cs"/>
              </a:rPr>
              <a:t>u[k]</a:t>
            </a:r>
          </a:p>
        </p:txBody>
      </p:sp>
      <p:sp>
        <p:nvSpPr>
          <p:cNvPr id="17" name="Line 62"/>
          <p:cNvSpPr>
            <a:spLocks noChangeShapeType="1"/>
          </p:cNvSpPr>
          <p:nvPr/>
        </p:nvSpPr>
        <p:spPr bwMode="auto">
          <a:xfrm flipV="1">
            <a:off x="431213" y="2900470"/>
            <a:ext cx="695399" cy="3474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284049" y="3960720"/>
            <a:ext cx="1859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1361" y="2687001"/>
            <a:ext cx="1097731" cy="890682"/>
            <a:chOff x="701361" y="2398969"/>
            <a:chExt cx="1097731" cy="890682"/>
          </a:xfrm>
        </p:grpSpPr>
        <p:sp>
          <p:nvSpPr>
            <p:cNvPr id="15" name="Rectangle 54"/>
            <p:cNvSpPr>
              <a:spLocks noChangeArrowheads="1"/>
            </p:cNvSpPr>
            <p:nvPr/>
          </p:nvSpPr>
          <p:spPr bwMode="auto">
            <a:xfrm>
              <a:off x="701361" y="2752542"/>
              <a:ext cx="174728" cy="15441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4816491"/>
                </p:ext>
              </p:extLst>
            </p:nvPr>
          </p:nvGraphicFramePr>
          <p:xfrm>
            <a:off x="736492" y="2765805"/>
            <a:ext cx="101693" cy="121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62" name="Equation" r:id="rId3" imgW="139579" imgH="164957" progId="Equation.3">
                    <p:embed/>
                  </p:oleObj>
                </mc:Choice>
                <mc:Fallback>
                  <p:oleObj name="Equation" r:id="rId3" imgW="139579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492" y="2765805"/>
                          <a:ext cx="101693" cy="12126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65"/>
            <p:cNvSpPr>
              <a:spLocks noChangeShapeType="1"/>
            </p:cNvSpPr>
            <p:nvPr/>
          </p:nvSpPr>
          <p:spPr bwMode="auto">
            <a:xfrm flipV="1">
              <a:off x="799696" y="3068960"/>
              <a:ext cx="3336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Line 66"/>
            <p:cNvSpPr>
              <a:spLocks noChangeShapeType="1"/>
            </p:cNvSpPr>
            <p:nvPr/>
          </p:nvSpPr>
          <p:spPr bwMode="auto">
            <a:xfrm>
              <a:off x="787339" y="2922751"/>
              <a:ext cx="4242" cy="146209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Line 69"/>
            <p:cNvSpPr>
              <a:spLocks noChangeShapeType="1"/>
            </p:cNvSpPr>
            <p:nvPr/>
          </p:nvSpPr>
          <p:spPr bwMode="auto">
            <a:xfrm flipV="1">
              <a:off x="787339" y="2615912"/>
              <a:ext cx="0" cy="13663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Line 45"/>
            <p:cNvSpPr>
              <a:spLocks noChangeShapeType="1"/>
            </p:cNvSpPr>
            <p:nvPr/>
          </p:nvSpPr>
          <p:spPr bwMode="auto">
            <a:xfrm>
              <a:off x="1255975" y="2506552"/>
              <a:ext cx="0" cy="24333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Text Box 46"/>
            <p:cNvSpPr txBox="1">
              <a:spLocks noChangeArrowheads="1"/>
            </p:cNvSpPr>
            <p:nvPr/>
          </p:nvSpPr>
          <p:spPr bwMode="auto">
            <a:xfrm>
              <a:off x="1198464" y="2398969"/>
              <a:ext cx="357119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25" name="Rectangle 47"/>
            <p:cNvSpPr>
              <a:spLocks noChangeArrowheads="1"/>
            </p:cNvSpPr>
            <p:nvPr/>
          </p:nvSpPr>
          <p:spPr bwMode="auto">
            <a:xfrm>
              <a:off x="1133005" y="2445719"/>
              <a:ext cx="430395" cy="365006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Line 48"/>
            <p:cNvSpPr>
              <a:spLocks noChangeShapeType="1"/>
            </p:cNvSpPr>
            <p:nvPr/>
          </p:nvSpPr>
          <p:spPr bwMode="auto">
            <a:xfrm>
              <a:off x="1255975" y="2932394"/>
              <a:ext cx="0" cy="24333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Text Box 49"/>
            <p:cNvSpPr txBox="1">
              <a:spLocks noChangeArrowheads="1"/>
            </p:cNvSpPr>
            <p:nvPr/>
          </p:nvSpPr>
          <p:spPr bwMode="auto">
            <a:xfrm>
              <a:off x="1198464" y="2827344"/>
              <a:ext cx="357119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1133005" y="2870292"/>
              <a:ext cx="430395" cy="36627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Line 57"/>
            <p:cNvSpPr>
              <a:spLocks noChangeShapeType="1"/>
            </p:cNvSpPr>
            <p:nvPr/>
          </p:nvSpPr>
          <p:spPr bwMode="auto">
            <a:xfrm>
              <a:off x="1554433" y="2628221"/>
              <a:ext cx="24465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Line 61"/>
            <p:cNvSpPr>
              <a:spLocks noChangeShapeType="1"/>
            </p:cNvSpPr>
            <p:nvPr/>
          </p:nvSpPr>
          <p:spPr bwMode="auto">
            <a:xfrm>
              <a:off x="1554433" y="3052795"/>
              <a:ext cx="24465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799692" y="2708920"/>
            <a:ext cx="1080120" cy="1595437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2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494654"/>
              </p:ext>
            </p:extLst>
          </p:nvPr>
        </p:nvGraphicFramePr>
        <p:xfrm>
          <a:off x="2015716" y="2924944"/>
          <a:ext cx="612068" cy="112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3" name="Equation" r:id="rId5" imgW="520700" imgH="749300" progId="Equation.3">
                  <p:embed/>
                </p:oleObj>
              </mc:Choice>
              <mc:Fallback>
                <p:oleObj name="Equation" r:id="rId5" imgW="5207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716" y="2924944"/>
                        <a:ext cx="612068" cy="1124934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879812" y="2708920"/>
            <a:ext cx="1366637" cy="1595437"/>
            <a:chOff x="2879812" y="2420888"/>
            <a:chExt cx="1366637" cy="1595437"/>
          </a:xfrm>
        </p:grpSpPr>
        <p:sp>
          <p:nvSpPr>
            <p:cNvPr id="37" name="Rectangle 46"/>
            <p:cNvSpPr>
              <a:spLocks noChangeArrowheads="1"/>
            </p:cNvSpPr>
            <p:nvPr/>
          </p:nvSpPr>
          <p:spPr bwMode="auto">
            <a:xfrm>
              <a:off x="3131840" y="2420888"/>
              <a:ext cx="863600" cy="1595437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8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5515346"/>
                </p:ext>
              </p:extLst>
            </p:nvPr>
          </p:nvGraphicFramePr>
          <p:xfrm>
            <a:off x="3343275" y="2982913"/>
            <a:ext cx="4667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64" name="Equation" r:id="rId7" imgW="203200" imgH="165100" progId="Equation.3">
                    <p:embed/>
                  </p:oleObj>
                </mc:Choice>
                <mc:Fallback>
                  <p:oleObj name="Equation" r:id="rId7" imgW="2032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3275" y="2982913"/>
                          <a:ext cx="466725" cy="48577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4000509" y="3459546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4000509" y="3885388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4000509" y="2607865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4000509" y="3032439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2879812" y="3465004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2879812" y="3897052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2879812" y="2600908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Line 43"/>
            <p:cNvSpPr>
              <a:spLocks noChangeShapeType="1"/>
            </p:cNvSpPr>
            <p:nvPr/>
          </p:nvSpPr>
          <p:spPr bwMode="auto">
            <a:xfrm>
              <a:off x="2879812" y="3032956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47964" y="2528900"/>
            <a:ext cx="324036" cy="469699"/>
            <a:chOff x="4283968" y="2132856"/>
            <a:chExt cx="516106" cy="685723"/>
          </a:xfrm>
        </p:grpSpPr>
        <p:sp>
          <p:nvSpPr>
            <p:cNvPr id="49" name="Oval 48"/>
            <p:cNvSpPr/>
            <p:nvPr/>
          </p:nvSpPr>
          <p:spPr bwMode="auto">
            <a:xfrm>
              <a:off x="4283968" y="2384884"/>
              <a:ext cx="405743" cy="433695"/>
            </a:xfrm>
            <a:prstGeom prst="ellipse">
              <a:avLst/>
            </a:prstGeom>
            <a:solidFill>
              <a:srgbClr val="8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x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0" name="Line 40"/>
            <p:cNvSpPr>
              <a:spLocks noChangeShapeType="1"/>
            </p:cNvSpPr>
            <p:nvPr/>
          </p:nvSpPr>
          <p:spPr bwMode="auto">
            <a:xfrm flipH="1">
              <a:off x="4499992" y="2204864"/>
              <a:ext cx="0" cy="18002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99992" y="2132856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 smtClean="0"/>
                <a:t>A</a:t>
              </a:r>
              <a:endParaRPr lang="en-US" sz="1200" b="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247967" y="2995305"/>
            <a:ext cx="373487" cy="469699"/>
            <a:chOff x="4283968" y="2132856"/>
            <a:chExt cx="594868" cy="685723"/>
          </a:xfrm>
        </p:grpSpPr>
        <p:sp>
          <p:nvSpPr>
            <p:cNvPr id="53" name="Oval 52"/>
            <p:cNvSpPr/>
            <p:nvPr/>
          </p:nvSpPr>
          <p:spPr bwMode="auto">
            <a:xfrm>
              <a:off x="4283968" y="2384884"/>
              <a:ext cx="405743" cy="433695"/>
            </a:xfrm>
            <a:prstGeom prst="ellipse">
              <a:avLst/>
            </a:prstGeom>
            <a:solidFill>
              <a:srgbClr val="8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x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4" name="Line 40"/>
            <p:cNvSpPr>
              <a:spLocks noChangeShapeType="1"/>
            </p:cNvSpPr>
            <p:nvPr/>
          </p:nvSpPr>
          <p:spPr bwMode="auto">
            <a:xfrm flipH="1">
              <a:off x="4499992" y="2204864"/>
              <a:ext cx="0" cy="18002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21229" y="2132856"/>
              <a:ext cx="457607" cy="404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/>
                <a:t>B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47966" y="3427353"/>
            <a:ext cx="377733" cy="469699"/>
            <a:chOff x="4283968" y="2132856"/>
            <a:chExt cx="601631" cy="685723"/>
          </a:xfrm>
        </p:grpSpPr>
        <p:sp>
          <p:nvSpPr>
            <p:cNvPr id="57" name="Oval 56"/>
            <p:cNvSpPr/>
            <p:nvPr/>
          </p:nvSpPr>
          <p:spPr bwMode="auto">
            <a:xfrm>
              <a:off x="4283968" y="2384884"/>
              <a:ext cx="405743" cy="433695"/>
            </a:xfrm>
            <a:prstGeom prst="ellipse">
              <a:avLst/>
            </a:prstGeom>
            <a:solidFill>
              <a:srgbClr val="8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x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8" name="Line 40"/>
            <p:cNvSpPr>
              <a:spLocks noChangeShapeType="1"/>
            </p:cNvSpPr>
            <p:nvPr/>
          </p:nvSpPr>
          <p:spPr bwMode="auto">
            <a:xfrm flipH="1">
              <a:off x="4499992" y="2204864"/>
              <a:ext cx="0" cy="18002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14468" y="2132856"/>
              <a:ext cx="471131" cy="404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/>
                <a:t>C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47966" y="3895405"/>
            <a:ext cx="377733" cy="469699"/>
            <a:chOff x="4283968" y="2132856"/>
            <a:chExt cx="601631" cy="685723"/>
          </a:xfrm>
        </p:grpSpPr>
        <p:sp>
          <p:nvSpPr>
            <p:cNvPr id="61" name="Oval 60"/>
            <p:cNvSpPr/>
            <p:nvPr/>
          </p:nvSpPr>
          <p:spPr bwMode="auto">
            <a:xfrm>
              <a:off x="4283968" y="2384884"/>
              <a:ext cx="405743" cy="433695"/>
            </a:xfrm>
            <a:prstGeom prst="ellipse">
              <a:avLst/>
            </a:prstGeom>
            <a:solidFill>
              <a:srgbClr val="8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rPr>
                <a:t>x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2" name="Line 40"/>
            <p:cNvSpPr>
              <a:spLocks noChangeShapeType="1"/>
            </p:cNvSpPr>
            <p:nvPr/>
          </p:nvSpPr>
          <p:spPr bwMode="auto">
            <a:xfrm flipH="1">
              <a:off x="4499992" y="2204864"/>
              <a:ext cx="0" cy="18002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414468" y="2132856"/>
              <a:ext cx="471131" cy="404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/>
                <a:t>D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501507" y="2708920"/>
            <a:ext cx="1366637" cy="1595437"/>
            <a:chOff x="2879812" y="2420888"/>
            <a:chExt cx="1366637" cy="1595437"/>
          </a:xfrm>
        </p:grpSpPr>
        <p:sp>
          <p:nvSpPr>
            <p:cNvPr id="66" name="Rectangle 46"/>
            <p:cNvSpPr>
              <a:spLocks noChangeArrowheads="1"/>
            </p:cNvSpPr>
            <p:nvPr/>
          </p:nvSpPr>
          <p:spPr bwMode="auto">
            <a:xfrm>
              <a:off x="3131840" y="2420888"/>
              <a:ext cx="863600" cy="1595437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6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6089948"/>
                </p:ext>
              </p:extLst>
            </p:nvPr>
          </p:nvGraphicFramePr>
          <p:xfrm>
            <a:off x="3431318" y="3019425"/>
            <a:ext cx="2921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65" name="Equation" r:id="rId9" imgW="127000" imgH="139700" progId="Equation.3">
                    <p:embed/>
                  </p:oleObj>
                </mc:Choice>
                <mc:Fallback>
                  <p:oleObj name="Equation" r:id="rId9" imgW="1270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1318" y="3019425"/>
                          <a:ext cx="292100" cy="41116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Line 10"/>
            <p:cNvSpPr>
              <a:spLocks noChangeShapeType="1"/>
            </p:cNvSpPr>
            <p:nvPr/>
          </p:nvSpPr>
          <p:spPr bwMode="auto">
            <a:xfrm>
              <a:off x="4000509" y="3459546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4000509" y="3885388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" name="Line 40"/>
            <p:cNvSpPr>
              <a:spLocks noChangeShapeType="1"/>
            </p:cNvSpPr>
            <p:nvPr/>
          </p:nvSpPr>
          <p:spPr bwMode="auto">
            <a:xfrm>
              <a:off x="4000509" y="2607865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" name="Line 43"/>
            <p:cNvSpPr>
              <a:spLocks noChangeShapeType="1"/>
            </p:cNvSpPr>
            <p:nvPr/>
          </p:nvSpPr>
          <p:spPr bwMode="auto">
            <a:xfrm>
              <a:off x="4000509" y="3032439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" name="Line 10"/>
            <p:cNvSpPr>
              <a:spLocks noChangeShapeType="1"/>
            </p:cNvSpPr>
            <p:nvPr/>
          </p:nvSpPr>
          <p:spPr bwMode="auto">
            <a:xfrm>
              <a:off x="2879812" y="3465004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>
              <a:off x="2879812" y="3897052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" name="Line 40"/>
            <p:cNvSpPr>
              <a:spLocks noChangeShapeType="1"/>
            </p:cNvSpPr>
            <p:nvPr/>
          </p:nvSpPr>
          <p:spPr bwMode="auto">
            <a:xfrm>
              <a:off x="2879812" y="2600908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" name="Line 43"/>
            <p:cNvSpPr>
              <a:spLocks noChangeShapeType="1"/>
            </p:cNvSpPr>
            <p:nvPr/>
          </p:nvSpPr>
          <p:spPr bwMode="auto">
            <a:xfrm>
              <a:off x="2879812" y="3032956"/>
              <a:ext cx="24594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8" name="Rectangle 46"/>
          <p:cNvSpPr>
            <a:spLocks noChangeArrowheads="1"/>
          </p:cNvSpPr>
          <p:nvPr/>
        </p:nvSpPr>
        <p:spPr bwMode="auto">
          <a:xfrm>
            <a:off x="5904148" y="2672916"/>
            <a:ext cx="1692188" cy="1595437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8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388328"/>
              </p:ext>
            </p:extLst>
          </p:nvPr>
        </p:nvGraphicFramePr>
        <p:xfrm>
          <a:off x="5983626" y="3140968"/>
          <a:ext cx="1576706" cy="57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6" name="Equation" r:id="rId11" imgW="673100" imgH="368300" progId="Equation.3">
                  <p:embed/>
                </p:oleObj>
              </mc:Choice>
              <mc:Fallback>
                <p:oleObj name="Equation" r:id="rId11" imgW="673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626" y="3140968"/>
                        <a:ext cx="1576706" cy="5760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8537732" y="3863999"/>
            <a:ext cx="174728" cy="154419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84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939295"/>
              </p:ext>
            </p:extLst>
          </p:nvPr>
        </p:nvGraphicFramePr>
        <p:xfrm>
          <a:off x="8568444" y="3877262"/>
          <a:ext cx="101693" cy="12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7" name="Equation" r:id="rId13" imgW="139579" imgH="164957" progId="Equation.3">
                  <p:embed/>
                </p:oleObj>
              </mc:Choice>
              <mc:Fallback>
                <p:oleObj name="Equation" r:id="rId13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8444" y="3877262"/>
                        <a:ext cx="101693" cy="1212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Line 65"/>
          <p:cNvSpPr>
            <a:spLocks noChangeShapeType="1"/>
          </p:cNvSpPr>
          <p:nvPr/>
        </p:nvSpPr>
        <p:spPr bwMode="auto">
          <a:xfrm flipV="1">
            <a:off x="7605052" y="4180417"/>
            <a:ext cx="33365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6" name="Line 66"/>
          <p:cNvSpPr>
            <a:spLocks noChangeShapeType="1"/>
          </p:cNvSpPr>
          <p:nvPr/>
        </p:nvSpPr>
        <p:spPr bwMode="auto">
          <a:xfrm>
            <a:off x="8604448" y="4034208"/>
            <a:ext cx="4242" cy="146209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" name="Line 69"/>
          <p:cNvSpPr>
            <a:spLocks noChangeShapeType="1"/>
          </p:cNvSpPr>
          <p:nvPr/>
        </p:nvSpPr>
        <p:spPr bwMode="auto">
          <a:xfrm flipV="1">
            <a:off x="8604448" y="3727369"/>
            <a:ext cx="0" cy="13663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" name="Line 45"/>
          <p:cNvSpPr>
            <a:spLocks noChangeShapeType="1"/>
          </p:cNvSpPr>
          <p:nvPr/>
        </p:nvSpPr>
        <p:spPr bwMode="auto">
          <a:xfrm flipV="1">
            <a:off x="8061331" y="3618009"/>
            <a:ext cx="0" cy="243337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" name="Text Box 46"/>
          <p:cNvSpPr txBox="1">
            <a:spLocks noChangeArrowheads="1"/>
          </p:cNvSpPr>
          <p:nvPr/>
        </p:nvSpPr>
        <p:spPr bwMode="auto">
          <a:xfrm>
            <a:off x="8031305" y="3506753"/>
            <a:ext cx="357119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66"/>
                </a:solidFill>
                <a:cs typeface="+mn-cs"/>
              </a:rPr>
              <a:t>2</a:t>
            </a:r>
          </a:p>
        </p:txBody>
      </p:sp>
      <p:sp>
        <p:nvSpPr>
          <p:cNvPr id="90" name="Rectangle 47"/>
          <p:cNvSpPr>
            <a:spLocks noChangeArrowheads="1"/>
          </p:cNvSpPr>
          <p:nvPr/>
        </p:nvSpPr>
        <p:spPr bwMode="auto">
          <a:xfrm>
            <a:off x="7938361" y="3557176"/>
            <a:ext cx="430395" cy="365006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" name="Line 48"/>
          <p:cNvSpPr>
            <a:spLocks noChangeShapeType="1"/>
          </p:cNvSpPr>
          <p:nvPr/>
        </p:nvSpPr>
        <p:spPr bwMode="auto">
          <a:xfrm flipV="1">
            <a:off x="8061331" y="4043851"/>
            <a:ext cx="0" cy="243337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" name="Text Box 49"/>
          <p:cNvSpPr txBox="1">
            <a:spLocks noChangeArrowheads="1"/>
          </p:cNvSpPr>
          <p:nvPr/>
        </p:nvSpPr>
        <p:spPr bwMode="auto">
          <a:xfrm>
            <a:off x="8031305" y="3897052"/>
            <a:ext cx="357119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66"/>
                </a:solidFill>
                <a:cs typeface="+mn-cs"/>
              </a:rPr>
              <a:t>2</a:t>
            </a:r>
          </a:p>
        </p:txBody>
      </p:sp>
      <p:sp>
        <p:nvSpPr>
          <p:cNvPr id="93" name="Rectangle 50"/>
          <p:cNvSpPr>
            <a:spLocks noChangeArrowheads="1"/>
          </p:cNvSpPr>
          <p:nvPr/>
        </p:nvSpPr>
        <p:spPr bwMode="auto">
          <a:xfrm>
            <a:off x="7938361" y="3981749"/>
            <a:ext cx="430395" cy="366274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" name="Line 57"/>
          <p:cNvSpPr>
            <a:spLocks noChangeShapeType="1"/>
          </p:cNvSpPr>
          <p:nvPr/>
        </p:nvSpPr>
        <p:spPr bwMode="auto">
          <a:xfrm>
            <a:off x="8359789" y="3739678"/>
            <a:ext cx="244659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5" name="Line 61"/>
          <p:cNvSpPr>
            <a:spLocks noChangeShapeType="1"/>
          </p:cNvSpPr>
          <p:nvPr/>
        </p:nvSpPr>
        <p:spPr bwMode="auto">
          <a:xfrm>
            <a:off x="8388424" y="4185084"/>
            <a:ext cx="468052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" name="Line 65"/>
          <p:cNvSpPr>
            <a:spLocks noChangeShapeType="1"/>
          </p:cNvSpPr>
          <p:nvPr/>
        </p:nvSpPr>
        <p:spPr bwMode="auto">
          <a:xfrm flipV="1">
            <a:off x="7586715" y="3753036"/>
            <a:ext cx="33365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3930" y="4149080"/>
            <a:ext cx="274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+</a:t>
            </a:r>
            <a:endParaRPr lang="en-US" sz="1200" dirty="0"/>
          </a:p>
        </p:txBody>
      </p:sp>
      <p:graphicFrame>
        <p:nvGraphicFramePr>
          <p:cNvPr id="1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038759"/>
              </p:ext>
            </p:extLst>
          </p:nvPr>
        </p:nvGraphicFramePr>
        <p:xfrm>
          <a:off x="1835696" y="1808820"/>
          <a:ext cx="2304256" cy="72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8" name="Equation" r:id="rId14" imgW="876300" imgH="419100" progId="Equation.3">
                  <p:embed/>
                </p:oleObj>
              </mc:Choice>
              <mc:Fallback>
                <p:oleObj name="Equation" r:id="rId14" imgW="876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808820"/>
                        <a:ext cx="2304256" cy="72491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357572"/>
              </p:ext>
            </p:extLst>
          </p:nvPr>
        </p:nvGraphicFramePr>
        <p:xfrm>
          <a:off x="4824028" y="1880828"/>
          <a:ext cx="24669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9" name="Equation" r:id="rId16" imgW="1104900" imgH="330200" progId="Equation.3">
                  <p:embed/>
                </p:oleObj>
              </mc:Choice>
              <mc:Fallback>
                <p:oleObj name="Equation" r:id="rId16" imgW="11049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028" y="1880828"/>
                        <a:ext cx="2466975" cy="5730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3671900" y="1088740"/>
            <a:ext cx="1440160" cy="79208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5724128" y="1844824"/>
            <a:ext cx="1152128" cy="648072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040052" y="1700808"/>
            <a:ext cx="756084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614023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ixingConsole.jpg"/>
          <p:cNvPicPr>
            <a:picLocks noChangeAspect="1"/>
          </p:cNvPicPr>
          <p:nvPr/>
        </p:nvPicPr>
        <p:blipFill>
          <a:blip r:embed="rId2">
            <a:alphaModFix amt="54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89025"/>
            <a:ext cx="75977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8610600" cy="5159375"/>
          </a:xfrm>
        </p:spPr>
        <p:txBody>
          <a:bodyPr/>
          <a:lstStyle/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2000" dirty="0" smtClean="0">
                <a:cs typeface="+mn-cs"/>
              </a:rPr>
              <a:t>                    </a:t>
            </a:r>
            <a:r>
              <a:rPr lang="en-US" sz="2000" dirty="0" smtClean="0">
                <a:solidFill>
                  <a:srgbClr val="FFFF66"/>
                </a:solidFill>
                <a:cs typeface="+mn-cs"/>
              </a:rPr>
              <a:t>    </a:t>
            </a:r>
            <a:r>
              <a:rPr lang="en-US" sz="2400" dirty="0" smtClean="0">
                <a:solidFill>
                  <a:schemeClr val="tx1"/>
                </a:solidFill>
                <a:cs typeface="+mn-cs"/>
              </a:rPr>
              <a:t>Filter Bank Preliminaries</a:t>
            </a:r>
          </a:p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cs typeface="+mn-cs"/>
              </a:rPr>
              <a:t>                   </a:t>
            </a:r>
          </a:p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+mn-cs"/>
              </a:rPr>
              <a:t>                   </a:t>
            </a:r>
            <a:r>
              <a:rPr lang="en-US" sz="2400" b="1" dirty="0" smtClean="0">
                <a:solidFill>
                  <a:schemeClr val="tx1"/>
                </a:solidFill>
              </a:rPr>
              <a:t>Filter Bank Design</a:t>
            </a:r>
            <a:endParaRPr lang="en-US" sz="2400" dirty="0">
              <a:solidFill>
                <a:schemeClr val="tx1"/>
              </a:solidFill>
              <a:cs typeface="+mn-cs"/>
            </a:endParaRPr>
          </a:p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+mn-cs"/>
              </a:rPr>
              <a:t> </a:t>
            </a:r>
            <a:endParaRPr lang="en-US" sz="2400" b="1" dirty="0" smtClean="0">
              <a:solidFill>
                <a:schemeClr val="tx1"/>
              </a:solidFill>
              <a:cs typeface="+mn-cs"/>
            </a:endParaRPr>
          </a:p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               Frequency </a:t>
            </a:r>
            <a:r>
              <a:rPr lang="en-US" sz="2400" b="1" dirty="0">
                <a:solidFill>
                  <a:schemeClr val="tx1"/>
                </a:solidFill>
              </a:rPr>
              <a:t>Domain Filtering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buFontTx/>
              <a:buNone/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               </a:t>
            </a:r>
            <a:r>
              <a:rPr lang="en-US" sz="2400" b="1" dirty="0" smtClean="0"/>
              <a:t>Time</a:t>
            </a:r>
            <a:r>
              <a:rPr lang="en-US" sz="2400" b="1" dirty="0"/>
              <a:t>-Frequency Analysis &amp; </a:t>
            </a:r>
            <a:r>
              <a:rPr lang="en-US" sz="2400" b="1" dirty="0" smtClean="0"/>
              <a:t>Scaling</a:t>
            </a:r>
          </a:p>
          <a:p>
            <a:pPr marL="1828800" lvl="4" indent="0">
              <a:buNone/>
              <a:defRPr/>
            </a:pPr>
            <a:endParaRPr lang="en-US" dirty="0" smtClean="0"/>
          </a:p>
          <a:p>
            <a:pPr marL="1828800" lvl="4" indent="0">
              <a:buNone/>
              <a:defRPr/>
            </a:pPr>
            <a:endParaRPr lang="en-US" dirty="0"/>
          </a:p>
          <a:p>
            <a:pPr marL="1828800" lvl="4" indent="0">
              <a:buNone/>
              <a:defRPr/>
            </a:pPr>
            <a:endParaRPr lang="en-US" dirty="0" smtClean="0"/>
          </a:p>
          <a:p>
            <a:pPr marL="1828800" lvl="4" indent="0">
              <a:buNone/>
              <a:defRPr/>
            </a:pPr>
            <a:endParaRPr lang="en-US" dirty="0" smtClean="0"/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179512" y="1628800"/>
            <a:ext cx="1776678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-11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179512" y="2384884"/>
            <a:ext cx="1793660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-12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9512" y="4035323"/>
            <a:ext cx="1793660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-14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2" y="3212976"/>
            <a:ext cx="1793660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-13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b="0" dirty="0" smtClean="0">
                <a:cs typeface="+mj-cs"/>
              </a:rPr>
              <a:t>Part-IV : Filter Banks &amp; </a:t>
            </a:r>
            <a:r>
              <a:rPr lang="en-US" sz="2800" b="0" dirty="0"/>
              <a:t>Time-Frequency </a:t>
            </a:r>
            <a:r>
              <a:rPr lang="en-US" sz="2800" b="0" dirty="0" smtClean="0"/>
              <a:t>Transforms</a:t>
            </a:r>
            <a:endParaRPr lang="en-US" sz="2800" b="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598415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8610600" cy="5159375"/>
          </a:xfrm>
        </p:spPr>
        <p:txBody>
          <a:bodyPr/>
          <a:lstStyle/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b="1" dirty="0" smtClean="0"/>
              <a:t>Time</a:t>
            </a:r>
            <a:r>
              <a:rPr lang="en-US" b="1" dirty="0"/>
              <a:t>-Frequency </a:t>
            </a:r>
            <a:r>
              <a:rPr lang="en-US" b="1" dirty="0" smtClean="0"/>
              <a:t>Analysis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Short</a:t>
            </a:r>
            <a:r>
              <a:rPr lang="en-US" dirty="0"/>
              <a:t>-time Fourier </a:t>
            </a:r>
            <a:r>
              <a:rPr lang="en-US" dirty="0" smtClean="0"/>
              <a:t>Transform (STFT)</a:t>
            </a:r>
            <a:endParaRPr lang="en-US" dirty="0"/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Weighted </a:t>
            </a:r>
            <a:r>
              <a:rPr lang="en-US" dirty="0" err="1" smtClean="0"/>
              <a:t>OverLap</a:t>
            </a:r>
            <a:r>
              <a:rPr lang="en-US" dirty="0" smtClean="0"/>
              <a:t>-Add (WOLA)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solidFill>
                  <a:srgbClr val="FFFF66"/>
                </a:solidFill>
              </a:rPr>
              <a:t>Wavelet Analysis &amp; Wavelet Filter Banks</a:t>
            </a:r>
          </a:p>
          <a:p>
            <a:pPr lvl="1">
              <a:buFont typeface="Arial"/>
              <a:buChar char="•"/>
              <a:defRPr/>
            </a:pPr>
            <a:endParaRPr lang="en-US" dirty="0"/>
          </a:p>
          <a:p>
            <a:pPr marL="114300" indent="0">
              <a:buNone/>
              <a:defRPr/>
            </a:pPr>
            <a:r>
              <a:rPr lang="en-US" dirty="0" smtClean="0"/>
              <a:t>Time/Frequency Scaling of speech/audio signals</a:t>
            </a:r>
          </a:p>
          <a:p>
            <a:pPr marL="857250" lvl="1" indent="-342900">
              <a:buFont typeface="Arial"/>
              <a:buChar char="•"/>
              <a:defRPr/>
            </a:pPr>
            <a:r>
              <a:rPr lang="en-US" dirty="0" smtClean="0"/>
              <a:t>Problem Statement</a:t>
            </a:r>
            <a:r>
              <a:rPr lang="en-US" dirty="0"/>
              <a:t> </a:t>
            </a:r>
            <a:r>
              <a:rPr lang="en-US" dirty="0" smtClean="0"/>
              <a:t>&amp; Approaches</a:t>
            </a:r>
          </a:p>
          <a:p>
            <a:pPr marL="857250" lvl="1" indent="-342900">
              <a:buFont typeface="Arial"/>
              <a:buChar char="•"/>
              <a:defRPr/>
            </a:pPr>
            <a:r>
              <a:rPr lang="en-US" dirty="0" smtClean="0"/>
              <a:t>STFT-Based Time Scaling</a:t>
            </a:r>
          </a:p>
          <a:p>
            <a:pPr marL="1828800" lvl="4" indent="0">
              <a:buNone/>
              <a:defRPr/>
            </a:pPr>
            <a:endParaRPr lang="en-US" dirty="0" smtClean="0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5754397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Wavelet Filter Banks &amp; Wavelets</a:t>
            </a:r>
            <a:endParaRPr lang="en-GB" sz="3200" dirty="0" smtClean="0">
              <a:cs typeface="+mj-cs"/>
            </a:endParaRP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b="0" dirty="0">
                <a:cs typeface="+mn-cs"/>
              </a:rPr>
              <a:t>F</a:t>
            </a:r>
            <a:r>
              <a:rPr lang="en-US" sz="2400" b="0" dirty="0" smtClean="0">
                <a:cs typeface="+mn-cs"/>
              </a:rPr>
              <a:t>or some time-frequency analysis applications </a:t>
            </a:r>
            <a:r>
              <a:rPr lang="en-US" sz="1800" b="0" dirty="0" smtClean="0">
                <a:cs typeface="+mn-cs"/>
              </a:rPr>
              <a:t>(e.g. in audio)</a:t>
            </a:r>
            <a:r>
              <a:rPr lang="en-US" sz="2400" b="0" dirty="0" smtClean="0">
                <a:cs typeface="+mn-cs"/>
              </a:rPr>
              <a:t>,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would like to have a </a:t>
            </a:r>
            <a:r>
              <a:rPr lang="en-US" sz="2400" u="sng" dirty="0" smtClean="0">
                <a:cs typeface="+mn-cs"/>
              </a:rPr>
              <a:t>non-uniform</a:t>
            </a:r>
            <a:r>
              <a:rPr lang="en-US" sz="2400" b="0" dirty="0" smtClean="0">
                <a:cs typeface="+mn-cs"/>
              </a:rPr>
              <a:t> filter bank                    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800" b="0" dirty="0" smtClean="0">
                <a:cs typeface="+mn-cs"/>
              </a:rPr>
              <a:t>(</a:t>
            </a:r>
            <a:r>
              <a:rPr lang="en-US" sz="1800" b="0" dirty="0" smtClean="0"/>
              <a:t>instead </a:t>
            </a:r>
            <a:r>
              <a:rPr lang="en-US" sz="1800" b="0" dirty="0"/>
              <a:t>of the </a:t>
            </a:r>
            <a:r>
              <a:rPr lang="en-US" sz="1800" b="0" dirty="0" smtClean="0"/>
              <a:t>uniform DFT-modulated filter bank of STFT)</a:t>
            </a:r>
            <a:r>
              <a:rPr lang="en-US" sz="2400" b="0" dirty="0" smtClean="0">
                <a:cs typeface="+mn-cs"/>
              </a:rPr>
              <a:t>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hence also with </a:t>
            </a:r>
            <a:r>
              <a:rPr lang="en-US" sz="2400" u="sng" dirty="0" smtClean="0">
                <a:cs typeface="+mn-cs"/>
              </a:rPr>
              <a:t>non-uniform</a:t>
            </a:r>
            <a:r>
              <a:rPr lang="en-US" sz="2400" b="0" dirty="0" smtClean="0">
                <a:cs typeface="+mn-cs"/>
              </a:rPr>
              <a:t> (maximum) decimation, </a:t>
            </a:r>
            <a:r>
              <a:rPr lang="en-US" sz="2400" b="0" dirty="0" err="1" smtClean="0">
                <a:cs typeface="+mn-cs"/>
              </a:rPr>
              <a:t>e.g</a:t>
            </a:r>
            <a:r>
              <a:rPr lang="en-US" sz="2400" b="0" dirty="0" smtClean="0">
                <a:cs typeface="+mn-cs"/>
              </a:rPr>
              <a:t>…</a:t>
            </a:r>
          </a:p>
          <a:p>
            <a:pPr>
              <a:lnSpc>
                <a:spcPct val="95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 marL="0" indent="0">
              <a:lnSpc>
                <a:spcPct val="95000"/>
              </a:lnSpc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2400" dirty="0" smtClean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u="sng" dirty="0">
                <a:cs typeface="+mn-cs"/>
              </a:rPr>
              <a:t>N</a:t>
            </a:r>
            <a:r>
              <a:rPr lang="en-US" sz="2000" u="sng" dirty="0" smtClean="0">
                <a:cs typeface="+mn-cs"/>
              </a:rPr>
              <a:t>on-uniform filters</a:t>
            </a:r>
            <a:r>
              <a:rPr lang="en-US" sz="2000" b="0" dirty="0" smtClean="0">
                <a:cs typeface="+mn-cs"/>
              </a:rPr>
              <a:t> = low frequency resolution at high frequencies, high frequency resolution at low frequencies (as human hearing)</a:t>
            </a:r>
          </a:p>
          <a:p>
            <a:pPr>
              <a:defRPr/>
            </a:pPr>
            <a:r>
              <a:rPr lang="en-US" sz="2000" u="sng" dirty="0">
                <a:cs typeface="+mn-cs"/>
              </a:rPr>
              <a:t>N</a:t>
            </a:r>
            <a:r>
              <a:rPr lang="en-US" sz="2000" u="sng" dirty="0" smtClean="0">
                <a:cs typeface="+mn-cs"/>
              </a:rPr>
              <a:t>on-uniform decimation</a:t>
            </a:r>
            <a:r>
              <a:rPr lang="en-US" sz="2000" b="0" dirty="0" smtClean="0">
                <a:cs typeface="+mn-cs"/>
              </a:rPr>
              <a:t> = high time resolution at high frequencies, low time resolution at low frequencies</a:t>
            </a:r>
            <a:endParaRPr lang="en-GB" sz="2000" b="0" dirty="0" smtClean="0">
              <a:cs typeface="+mn-cs"/>
            </a:endParaRPr>
          </a:p>
        </p:txBody>
      </p:sp>
      <p:grpSp>
        <p:nvGrpSpPr>
          <p:cNvPr id="35843" name="Group 4"/>
          <p:cNvGrpSpPr>
            <a:grpSpLocks/>
          </p:cNvGrpSpPr>
          <p:nvPr/>
        </p:nvGrpSpPr>
        <p:grpSpPr bwMode="auto">
          <a:xfrm>
            <a:off x="827088" y="2766739"/>
            <a:ext cx="2663825" cy="2030413"/>
            <a:chOff x="319" y="2327"/>
            <a:chExt cx="1678" cy="1375"/>
          </a:xfrm>
        </p:grpSpPr>
        <p:sp>
          <p:nvSpPr>
            <p:cNvPr id="436229" name="Rectangle 5"/>
            <p:cNvSpPr>
              <a:spLocks noChangeArrowheads="1"/>
            </p:cNvSpPr>
            <p:nvPr/>
          </p:nvSpPr>
          <p:spPr bwMode="auto">
            <a:xfrm>
              <a:off x="980" y="3040"/>
              <a:ext cx="410" cy="30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30" name="Line 6"/>
            <p:cNvSpPr>
              <a:spLocks noChangeShapeType="1"/>
            </p:cNvSpPr>
            <p:nvPr/>
          </p:nvSpPr>
          <p:spPr bwMode="auto">
            <a:xfrm>
              <a:off x="1390" y="3193"/>
              <a:ext cx="16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31" name="Text Box 7"/>
            <p:cNvSpPr txBox="1">
              <a:spLocks noChangeArrowheads="1"/>
            </p:cNvSpPr>
            <p:nvPr/>
          </p:nvSpPr>
          <p:spPr bwMode="auto">
            <a:xfrm>
              <a:off x="952" y="3069"/>
              <a:ext cx="46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H2(z)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6232" name="Rectangle 8"/>
            <p:cNvSpPr>
              <a:spLocks noChangeArrowheads="1"/>
            </p:cNvSpPr>
            <p:nvPr/>
          </p:nvSpPr>
          <p:spPr bwMode="auto">
            <a:xfrm>
              <a:off x="980" y="3396"/>
              <a:ext cx="410" cy="30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33" name="Line 9"/>
            <p:cNvSpPr>
              <a:spLocks noChangeShapeType="1"/>
            </p:cNvSpPr>
            <p:nvPr/>
          </p:nvSpPr>
          <p:spPr bwMode="auto">
            <a:xfrm>
              <a:off x="1390" y="3548"/>
              <a:ext cx="16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34" name="Text Box 10"/>
            <p:cNvSpPr txBox="1">
              <a:spLocks noChangeArrowheads="1"/>
            </p:cNvSpPr>
            <p:nvPr/>
          </p:nvSpPr>
          <p:spPr bwMode="auto">
            <a:xfrm>
              <a:off x="952" y="3425"/>
              <a:ext cx="46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H3(z)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6235" name="Line 11"/>
            <p:cNvSpPr>
              <a:spLocks noChangeShapeType="1"/>
            </p:cNvSpPr>
            <p:nvPr/>
          </p:nvSpPr>
          <p:spPr bwMode="auto">
            <a:xfrm>
              <a:off x="1635" y="3091"/>
              <a:ext cx="0" cy="20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36" name="Text Box 12"/>
            <p:cNvSpPr txBox="1">
              <a:spLocks noChangeArrowheads="1"/>
            </p:cNvSpPr>
            <p:nvPr/>
          </p:nvSpPr>
          <p:spPr bwMode="auto">
            <a:xfrm>
              <a:off x="1606" y="3040"/>
              <a:ext cx="223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36237" name="Rectangle 13"/>
            <p:cNvSpPr>
              <a:spLocks noChangeArrowheads="1"/>
            </p:cNvSpPr>
            <p:nvPr/>
          </p:nvSpPr>
          <p:spPr bwMode="auto">
            <a:xfrm>
              <a:off x="1553" y="3040"/>
              <a:ext cx="287" cy="30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38" name="Line 14"/>
            <p:cNvSpPr>
              <a:spLocks noChangeShapeType="1"/>
            </p:cNvSpPr>
            <p:nvPr/>
          </p:nvSpPr>
          <p:spPr bwMode="auto">
            <a:xfrm>
              <a:off x="1635" y="3446"/>
              <a:ext cx="0" cy="20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39" name="Text Box 15"/>
            <p:cNvSpPr txBox="1">
              <a:spLocks noChangeArrowheads="1"/>
            </p:cNvSpPr>
            <p:nvPr/>
          </p:nvSpPr>
          <p:spPr bwMode="auto">
            <a:xfrm>
              <a:off x="1606" y="3392"/>
              <a:ext cx="22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436240" name="Rectangle 16"/>
            <p:cNvSpPr>
              <a:spLocks noChangeArrowheads="1"/>
            </p:cNvSpPr>
            <p:nvPr/>
          </p:nvSpPr>
          <p:spPr bwMode="auto">
            <a:xfrm>
              <a:off x="1553" y="3396"/>
              <a:ext cx="287" cy="30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1" name="Line 17"/>
            <p:cNvSpPr>
              <a:spLocks noChangeShapeType="1"/>
            </p:cNvSpPr>
            <p:nvPr/>
          </p:nvSpPr>
          <p:spPr bwMode="auto">
            <a:xfrm>
              <a:off x="817" y="3193"/>
              <a:ext cx="16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2" name="Line 18"/>
            <p:cNvSpPr>
              <a:spLocks noChangeShapeType="1"/>
            </p:cNvSpPr>
            <p:nvPr/>
          </p:nvSpPr>
          <p:spPr bwMode="auto">
            <a:xfrm>
              <a:off x="817" y="3548"/>
              <a:ext cx="16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3" name="Line 19"/>
            <p:cNvSpPr>
              <a:spLocks noChangeShapeType="1"/>
            </p:cNvSpPr>
            <p:nvPr/>
          </p:nvSpPr>
          <p:spPr bwMode="auto">
            <a:xfrm flipH="1">
              <a:off x="811" y="3193"/>
              <a:ext cx="0" cy="35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4" name="Line 20"/>
            <p:cNvSpPr>
              <a:spLocks noChangeShapeType="1"/>
            </p:cNvSpPr>
            <p:nvPr/>
          </p:nvSpPr>
          <p:spPr bwMode="auto">
            <a:xfrm>
              <a:off x="1834" y="3193"/>
              <a:ext cx="16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5" name="Line 21"/>
            <p:cNvSpPr>
              <a:spLocks noChangeShapeType="1"/>
            </p:cNvSpPr>
            <p:nvPr/>
          </p:nvSpPr>
          <p:spPr bwMode="auto">
            <a:xfrm>
              <a:off x="1834" y="3548"/>
              <a:ext cx="16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6" name="Rectangle 22"/>
            <p:cNvSpPr>
              <a:spLocks noChangeArrowheads="1"/>
            </p:cNvSpPr>
            <p:nvPr/>
          </p:nvSpPr>
          <p:spPr bwMode="auto">
            <a:xfrm>
              <a:off x="980" y="2330"/>
              <a:ext cx="410" cy="30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7" name="Line 23"/>
            <p:cNvSpPr>
              <a:spLocks noChangeShapeType="1"/>
            </p:cNvSpPr>
            <p:nvPr/>
          </p:nvSpPr>
          <p:spPr bwMode="auto">
            <a:xfrm>
              <a:off x="1390" y="2482"/>
              <a:ext cx="16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48" name="Text Box 24"/>
            <p:cNvSpPr txBox="1">
              <a:spLocks noChangeArrowheads="1"/>
            </p:cNvSpPr>
            <p:nvPr/>
          </p:nvSpPr>
          <p:spPr bwMode="auto">
            <a:xfrm>
              <a:off x="952" y="2359"/>
              <a:ext cx="46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H0(z)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6249" name="Rectangle 25"/>
            <p:cNvSpPr>
              <a:spLocks noChangeArrowheads="1"/>
            </p:cNvSpPr>
            <p:nvPr/>
          </p:nvSpPr>
          <p:spPr bwMode="auto">
            <a:xfrm>
              <a:off x="980" y="2685"/>
              <a:ext cx="410" cy="30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50" name="Line 26"/>
            <p:cNvSpPr>
              <a:spLocks noChangeShapeType="1"/>
            </p:cNvSpPr>
            <p:nvPr/>
          </p:nvSpPr>
          <p:spPr bwMode="auto">
            <a:xfrm>
              <a:off x="1390" y="2837"/>
              <a:ext cx="16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51" name="Text Box 27"/>
            <p:cNvSpPr txBox="1">
              <a:spLocks noChangeArrowheads="1"/>
            </p:cNvSpPr>
            <p:nvPr/>
          </p:nvSpPr>
          <p:spPr bwMode="auto">
            <a:xfrm>
              <a:off x="952" y="2712"/>
              <a:ext cx="46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H1(z)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6252" name="Line 28"/>
            <p:cNvSpPr>
              <a:spLocks noChangeShapeType="1"/>
            </p:cNvSpPr>
            <p:nvPr/>
          </p:nvSpPr>
          <p:spPr bwMode="auto">
            <a:xfrm>
              <a:off x="1635" y="2381"/>
              <a:ext cx="0" cy="20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53" name="Text Box 29"/>
            <p:cNvSpPr txBox="1">
              <a:spLocks noChangeArrowheads="1"/>
            </p:cNvSpPr>
            <p:nvPr/>
          </p:nvSpPr>
          <p:spPr bwMode="auto">
            <a:xfrm>
              <a:off x="1606" y="2327"/>
              <a:ext cx="223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8</a:t>
              </a:r>
            </a:p>
          </p:txBody>
        </p:sp>
        <p:sp>
          <p:nvSpPr>
            <p:cNvPr id="436254" name="Rectangle 30"/>
            <p:cNvSpPr>
              <a:spLocks noChangeArrowheads="1"/>
            </p:cNvSpPr>
            <p:nvPr/>
          </p:nvSpPr>
          <p:spPr bwMode="auto">
            <a:xfrm>
              <a:off x="1553" y="2330"/>
              <a:ext cx="287" cy="30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55" name="Line 31"/>
            <p:cNvSpPr>
              <a:spLocks noChangeShapeType="1"/>
            </p:cNvSpPr>
            <p:nvPr/>
          </p:nvSpPr>
          <p:spPr bwMode="auto">
            <a:xfrm>
              <a:off x="1635" y="2736"/>
              <a:ext cx="0" cy="20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56" name="Text Box 32"/>
            <p:cNvSpPr txBox="1">
              <a:spLocks noChangeArrowheads="1"/>
            </p:cNvSpPr>
            <p:nvPr/>
          </p:nvSpPr>
          <p:spPr bwMode="auto">
            <a:xfrm>
              <a:off x="1606" y="2683"/>
              <a:ext cx="223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8</a:t>
              </a:r>
            </a:p>
          </p:txBody>
        </p:sp>
        <p:sp>
          <p:nvSpPr>
            <p:cNvPr id="436257" name="Rectangle 33"/>
            <p:cNvSpPr>
              <a:spLocks noChangeArrowheads="1"/>
            </p:cNvSpPr>
            <p:nvPr/>
          </p:nvSpPr>
          <p:spPr bwMode="auto">
            <a:xfrm>
              <a:off x="1553" y="2685"/>
              <a:ext cx="287" cy="30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58" name="Line 34"/>
            <p:cNvSpPr>
              <a:spLocks noChangeShapeType="1"/>
            </p:cNvSpPr>
            <p:nvPr/>
          </p:nvSpPr>
          <p:spPr bwMode="auto">
            <a:xfrm>
              <a:off x="817" y="2482"/>
              <a:ext cx="16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59" name="Line 35"/>
            <p:cNvSpPr>
              <a:spLocks noChangeShapeType="1"/>
            </p:cNvSpPr>
            <p:nvPr/>
          </p:nvSpPr>
          <p:spPr bwMode="auto">
            <a:xfrm>
              <a:off x="817" y="2837"/>
              <a:ext cx="16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60" name="Line 36"/>
            <p:cNvSpPr>
              <a:spLocks noChangeShapeType="1"/>
            </p:cNvSpPr>
            <p:nvPr/>
          </p:nvSpPr>
          <p:spPr bwMode="auto">
            <a:xfrm flipH="1">
              <a:off x="808" y="2482"/>
              <a:ext cx="3" cy="72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61" name="Line 37"/>
            <p:cNvSpPr>
              <a:spLocks noChangeShapeType="1"/>
            </p:cNvSpPr>
            <p:nvPr/>
          </p:nvSpPr>
          <p:spPr bwMode="auto">
            <a:xfrm>
              <a:off x="571" y="2985"/>
              <a:ext cx="24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62" name="Text Box 38"/>
            <p:cNvSpPr txBox="1">
              <a:spLocks noChangeArrowheads="1"/>
            </p:cNvSpPr>
            <p:nvPr/>
          </p:nvSpPr>
          <p:spPr bwMode="auto">
            <a:xfrm>
              <a:off x="319" y="2632"/>
              <a:ext cx="42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6263" name="Line 39"/>
            <p:cNvSpPr>
              <a:spLocks noChangeShapeType="1"/>
            </p:cNvSpPr>
            <p:nvPr/>
          </p:nvSpPr>
          <p:spPr bwMode="auto">
            <a:xfrm>
              <a:off x="1834" y="2482"/>
              <a:ext cx="16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64" name="Line 40"/>
            <p:cNvSpPr>
              <a:spLocks noChangeShapeType="1"/>
            </p:cNvSpPr>
            <p:nvPr/>
          </p:nvSpPr>
          <p:spPr bwMode="auto">
            <a:xfrm>
              <a:off x="1834" y="2837"/>
              <a:ext cx="16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5844" name="Group 67"/>
          <p:cNvGrpSpPr>
            <a:grpSpLocks/>
          </p:cNvGrpSpPr>
          <p:nvPr/>
        </p:nvGrpSpPr>
        <p:grpSpPr bwMode="auto">
          <a:xfrm>
            <a:off x="4267200" y="2739752"/>
            <a:ext cx="4114800" cy="2057400"/>
            <a:chOff x="2688" y="1632"/>
            <a:chExt cx="2592" cy="1296"/>
          </a:xfrm>
        </p:grpSpPr>
        <p:sp>
          <p:nvSpPr>
            <p:cNvPr id="436265" name="Line 41"/>
            <p:cNvSpPr>
              <a:spLocks noChangeShapeType="1"/>
            </p:cNvSpPr>
            <p:nvPr/>
          </p:nvSpPr>
          <p:spPr bwMode="auto">
            <a:xfrm flipV="1">
              <a:off x="3137" y="1632"/>
              <a:ext cx="0" cy="86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66" name="Line 42"/>
            <p:cNvSpPr>
              <a:spLocks noChangeShapeType="1"/>
            </p:cNvSpPr>
            <p:nvPr/>
          </p:nvSpPr>
          <p:spPr bwMode="auto">
            <a:xfrm>
              <a:off x="2688" y="2336"/>
              <a:ext cx="25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67" name="Line 43"/>
            <p:cNvSpPr>
              <a:spLocks noChangeShapeType="1"/>
            </p:cNvSpPr>
            <p:nvPr/>
          </p:nvSpPr>
          <p:spPr bwMode="auto">
            <a:xfrm>
              <a:off x="3156" y="2118"/>
              <a:ext cx="103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68" name="Line 44"/>
            <p:cNvSpPr>
              <a:spLocks noChangeShapeType="1"/>
            </p:cNvSpPr>
            <p:nvPr/>
          </p:nvSpPr>
          <p:spPr bwMode="auto">
            <a:xfrm>
              <a:off x="3259" y="2118"/>
              <a:ext cx="73" cy="21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69" name="Line 45"/>
            <p:cNvSpPr>
              <a:spLocks noChangeShapeType="1"/>
            </p:cNvSpPr>
            <p:nvPr/>
          </p:nvSpPr>
          <p:spPr bwMode="auto">
            <a:xfrm>
              <a:off x="4632" y="2336"/>
              <a:ext cx="0" cy="42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70" name="Text Box 46"/>
            <p:cNvSpPr txBox="1">
              <a:spLocks noChangeArrowheads="1"/>
            </p:cNvSpPr>
            <p:nvPr/>
          </p:nvSpPr>
          <p:spPr bwMode="auto">
            <a:xfrm>
              <a:off x="3092" y="1905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H0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6271" name="Text Box 47"/>
            <p:cNvSpPr txBox="1">
              <a:spLocks noChangeArrowheads="1"/>
            </p:cNvSpPr>
            <p:nvPr/>
          </p:nvSpPr>
          <p:spPr bwMode="auto">
            <a:xfrm>
              <a:off x="4139" y="1905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H3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6272" name="Text Box 48"/>
            <p:cNvSpPr txBox="1">
              <a:spLocks noChangeArrowheads="1"/>
            </p:cNvSpPr>
            <p:nvPr/>
          </p:nvSpPr>
          <p:spPr bwMode="auto">
            <a:xfrm>
              <a:off x="3641" y="1916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H2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6273" name="Text Box 49"/>
            <p:cNvSpPr txBox="1">
              <a:spLocks noChangeArrowheads="1"/>
            </p:cNvSpPr>
            <p:nvPr/>
          </p:nvSpPr>
          <p:spPr bwMode="auto">
            <a:xfrm>
              <a:off x="3342" y="1916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H1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6274" name="Line 50"/>
            <p:cNvSpPr>
              <a:spLocks noChangeShapeType="1"/>
            </p:cNvSpPr>
            <p:nvPr/>
          </p:nvSpPr>
          <p:spPr bwMode="auto">
            <a:xfrm flipV="1">
              <a:off x="3236" y="2141"/>
              <a:ext cx="80" cy="20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75" name="Line 51"/>
            <p:cNvSpPr>
              <a:spLocks noChangeShapeType="1"/>
            </p:cNvSpPr>
            <p:nvPr/>
          </p:nvSpPr>
          <p:spPr bwMode="auto">
            <a:xfrm>
              <a:off x="3328" y="2126"/>
              <a:ext cx="120" cy="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76" name="Line 52"/>
            <p:cNvSpPr>
              <a:spLocks noChangeShapeType="1"/>
            </p:cNvSpPr>
            <p:nvPr/>
          </p:nvSpPr>
          <p:spPr bwMode="auto">
            <a:xfrm flipV="1">
              <a:off x="3436" y="2118"/>
              <a:ext cx="80" cy="209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77" name="Line 53"/>
            <p:cNvSpPr>
              <a:spLocks noChangeShapeType="1"/>
            </p:cNvSpPr>
            <p:nvPr/>
          </p:nvSpPr>
          <p:spPr bwMode="auto">
            <a:xfrm>
              <a:off x="3535" y="2118"/>
              <a:ext cx="31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78" name="Line 54"/>
            <p:cNvSpPr>
              <a:spLocks noChangeShapeType="1"/>
            </p:cNvSpPr>
            <p:nvPr/>
          </p:nvSpPr>
          <p:spPr bwMode="auto">
            <a:xfrm>
              <a:off x="3834" y="2118"/>
              <a:ext cx="76" cy="20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79" name="Line 55"/>
            <p:cNvSpPr>
              <a:spLocks noChangeShapeType="1"/>
            </p:cNvSpPr>
            <p:nvPr/>
          </p:nvSpPr>
          <p:spPr bwMode="auto">
            <a:xfrm flipV="1">
              <a:off x="3834" y="2118"/>
              <a:ext cx="80" cy="209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80" name="Line 56"/>
            <p:cNvSpPr>
              <a:spLocks noChangeShapeType="1"/>
            </p:cNvSpPr>
            <p:nvPr/>
          </p:nvSpPr>
          <p:spPr bwMode="auto">
            <a:xfrm flipV="1">
              <a:off x="3919" y="2112"/>
              <a:ext cx="737" cy="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5861" name="Object 58"/>
            <p:cNvGraphicFramePr>
              <a:graphicFrameLocks noChangeAspect="1"/>
            </p:cNvGraphicFramePr>
            <p:nvPr/>
          </p:nvGraphicFramePr>
          <p:xfrm>
            <a:off x="4482" y="2496"/>
            <a:ext cx="246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45" name="Equation" r:id="rId3" imgW="139700" imgH="139700" progId="Equation.3">
                    <p:embed/>
                  </p:oleObj>
                </mc:Choice>
                <mc:Fallback>
                  <p:oleObj name="Equation" r:id="rId3" imgW="139700" imgH="139700" progId="Equation.3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2" y="2496"/>
                          <a:ext cx="246" cy="25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6283" name="Line 59"/>
            <p:cNvSpPr>
              <a:spLocks noChangeShapeType="1"/>
            </p:cNvSpPr>
            <p:nvPr/>
          </p:nvSpPr>
          <p:spPr bwMode="auto">
            <a:xfrm>
              <a:off x="3486" y="2334"/>
              <a:ext cx="0" cy="42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84" name="Line 60"/>
            <p:cNvSpPr>
              <a:spLocks noChangeShapeType="1"/>
            </p:cNvSpPr>
            <p:nvPr/>
          </p:nvSpPr>
          <p:spPr bwMode="auto">
            <a:xfrm>
              <a:off x="3286" y="2334"/>
              <a:ext cx="0" cy="42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85" name="Line 61"/>
            <p:cNvSpPr>
              <a:spLocks noChangeShapeType="1"/>
            </p:cNvSpPr>
            <p:nvPr/>
          </p:nvSpPr>
          <p:spPr bwMode="auto">
            <a:xfrm>
              <a:off x="3884" y="2334"/>
              <a:ext cx="0" cy="42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6286" name="Line 62"/>
            <p:cNvSpPr>
              <a:spLocks noChangeShapeType="1"/>
            </p:cNvSpPr>
            <p:nvPr/>
          </p:nvSpPr>
          <p:spPr bwMode="auto">
            <a:xfrm>
              <a:off x="3466" y="2135"/>
              <a:ext cx="76" cy="20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5866" name="Object 63"/>
            <p:cNvGraphicFramePr>
              <a:graphicFrameLocks noChangeAspect="1"/>
            </p:cNvGraphicFramePr>
            <p:nvPr/>
          </p:nvGraphicFramePr>
          <p:xfrm>
            <a:off x="3785" y="2388"/>
            <a:ext cx="217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46" name="Equation" r:id="rId5" imgW="164957" imgH="393359" progId="Equation.3">
                    <p:embed/>
                  </p:oleObj>
                </mc:Choice>
                <mc:Fallback>
                  <p:oleObj name="Equation" r:id="rId5" imgW="164957" imgH="393359" progId="Equation.3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5" y="2388"/>
                          <a:ext cx="217" cy="54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7" name="Object 64"/>
            <p:cNvGraphicFramePr>
              <a:graphicFrameLocks noChangeAspect="1"/>
            </p:cNvGraphicFramePr>
            <p:nvPr/>
          </p:nvGraphicFramePr>
          <p:xfrm>
            <a:off x="3186" y="2388"/>
            <a:ext cx="218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47" name="Equation" r:id="rId7" imgW="164957" imgH="393359" progId="Equation.3">
                    <p:embed/>
                  </p:oleObj>
                </mc:Choice>
                <mc:Fallback>
                  <p:oleObj name="Equation" r:id="rId7" imgW="164957" imgH="393359" progId="Equation.3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6" y="2388"/>
                          <a:ext cx="218" cy="54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68" name="Object 65"/>
            <p:cNvGraphicFramePr>
              <a:graphicFrameLocks noChangeAspect="1"/>
            </p:cNvGraphicFramePr>
            <p:nvPr/>
          </p:nvGraphicFramePr>
          <p:xfrm>
            <a:off x="3436" y="2388"/>
            <a:ext cx="217" cy="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48" name="Equation" r:id="rId9" imgW="164957" imgH="393359" progId="Equation.3">
                    <p:embed/>
                  </p:oleObj>
                </mc:Choice>
                <mc:Fallback>
                  <p:oleObj name="Equation" r:id="rId9" imgW="164957" imgH="393359" progId="Equation.3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6" y="2388"/>
                          <a:ext cx="217" cy="54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Wavelet Filter Banks &amp; Wavelets</a:t>
            </a:r>
            <a:endParaRPr lang="en-GB" sz="3200" dirty="0" smtClean="0">
              <a:cs typeface="+mj-cs"/>
            </a:endParaRP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0" smtClean="0">
                <a:cs typeface="+mn-cs"/>
              </a:rPr>
              <a:t>This can be built as a </a:t>
            </a:r>
            <a:r>
              <a:rPr lang="en-US" sz="2400" b="0" u="sng" smtClean="0">
                <a:cs typeface="+mn-cs"/>
              </a:rPr>
              <a:t>tree-structure</a:t>
            </a:r>
            <a:r>
              <a:rPr lang="en-US" sz="2400" b="0" smtClean="0">
                <a:cs typeface="+mn-cs"/>
              </a:rPr>
              <a:t>, based on a </a:t>
            </a:r>
          </a:p>
          <a:p>
            <a:pPr>
              <a:buFontTx/>
              <a:buNone/>
              <a:defRPr/>
            </a:pPr>
            <a:r>
              <a:rPr lang="en-US" sz="2400" b="0" smtClean="0">
                <a:cs typeface="+mn-cs"/>
              </a:rPr>
              <a:t>2-channel filter bank with</a:t>
            </a:r>
          </a:p>
          <a:p>
            <a:pPr>
              <a:defRPr/>
            </a:pPr>
            <a:endParaRPr lang="en-US" sz="2400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buFontTx/>
              <a:buNone/>
              <a:defRPr/>
            </a:pPr>
            <a:endParaRPr lang="en-GB" sz="2400" b="0" smtClean="0">
              <a:cs typeface="+mn-cs"/>
            </a:endParaRPr>
          </a:p>
        </p:txBody>
      </p:sp>
      <p:sp>
        <p:nvSpPr>
          <p:cNvPr id="437253" name="Line 5"/>
          <p:cNvSpPr>
            <a:spLocks noChangeShapeType="1"/>
          </p:cNvSpPr>
          <p:nvPr/>
        </p:nvSpPr>
        <p:spPr bwMode="auto">
          <a:xfrm flipV="1">
            <a:off x="5613400" y="4570413"/>
            <a:ext cx="0" cy="1119187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54" name="Line 6"/>
          <p:cNvSpPr>
            <a:spLocks noChangeShapeType="1"/>
          </p:cNvSpPr>
          <p:nvPr/>
        </p:nvSpPr>
        <p:spPr bwMode="auto">
          <a:xfrm>
            <a:off x="4953000" y="5481638"/>
            <a:ext cx="38100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55" name="Line 7"/>
          <p:cNvSpPr>
            <a:spLocks noChangeShapeType="1"/>
          </p:cNvSpPr>
          <p:nvPr/>
        </p:nvSpPr>
        <p:spPr bwMode="auto">
          <a:xfrm>
            <a:off x="5640388" y="5199063"/>
            <a:ext cx="1524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56" name="Line 8"/>
          <p:cNvSpPr>
            <a:spLocks noChangeShapeType="1"/>
          </p:cNvSpPr>
          <p:nvPr/>
        </p:nvSpPr>
        <p:spPr bwMode="auto">
          <a:xfrm>
            <a:off x="5792788" y="5199063"/>
            <a:ext cx="106362" cy="277812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57" name="Line 9"/>
          <p:cNvSpPr>
            <a:spLocks noChangeShapeType="1"/>
          </p:cNvSpPr>
          <p:nvPr/>
        </p:nvSpPr>
        <p:spPr bwMode="auto">
          <a:xfrm>
            <a:off x="7810500" y="5481638"/>
            <a:ext cx="0" cy="53975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58" name="Text Box 10"/>
          <p:cNvSpPr txBox="1">
            <a:spLocks noChangeArrowheads="1"/>
          </p:cNvSpPr>
          <p:nvPr/>
        </p:nvSpPr>
        <p:spPr bwMode="auto">
          <a:xfrm>
            <a:off x="5529263" y="489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H0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437259" name="Text Box 11"/>
          <p:cNvSpPr txBox="1">
            <a:spLocks noChangeArrowheads="1"/>
          </p:cNvSpPr>
          <p:nvPr/>
        </p:nvSpPr>
        <p:spPr bwMode="auto">
          <a:xfrm>
            <a:off x="7069138" y="489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H3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6335713" y="49053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H2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437261" name="Text Box 13"/>
          <p:cNvSpPr txBox="1">
            <a:spLocks noChangeArrowheads="1"/>
          </p:cNvSpPr>
          <p:nvPr/>
        </p:nvSpPr>
        <p:spPr bwMode="auto">
          <a:xfrm>
            <a:off x="5867400" y="48768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H1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437262" name="Line 14"/>
          <p:cNvSpPr>
            <a:spLocks noChangeShapeType="1"/>
          </p:cNvSpPr>
          <p:nvPr/>
        </p:nvSpPr>
        <p:spPr bwMode="auto">
          <a:xfrm flipV="1">
            <a:off x="5757863" y="5229225"/>
            <a:ext cx="117475" cy="2698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63" name="Line 15"/>
          <p:cNvSpPr>
            <a:spLocks noChangeShapeType="1"/>
          </p:cNvSpPr>
          <p:nvPr/>
        </p:nvSpPr>
        <p:spPr bwMode="auto">
          <a:xfrm flipV="1">
            <a:off x="5895975" y="5229225"/>
            <a:ext cx="1905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64" name="Line 16"/>
          <p:cNvSpPr>
            <a:spLocks noChangeShapeType="1"/>
          </p:cNvSpPr>
          <p:nvPr/>
        </p:nvSpPr>
        <p:spPr bwMode="auto">
          <a:xfrm flipV="1">
            <a:off x="6053138" y="5199063"/>
            <a:ext cx="117475" cy="271462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65" name="Line 17"/>
          <p:cNvSpPr>
            <a:spLocks noChangeShapeType="1"/>
          </p:cNvSpPr>
          <p:nvPr/>
        </p:nvSpPr>
        <p:spPr bwMode="auto">
          <a:xfrm>
            <a:off x="6197600" y="5199063"/>
            <a:ext cx="4651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66" name="Line 18"/>
          <p:cNvSpPr>
            <a:spLocks noChangeShapeType="1"/>
          </p:cNvSpPr>
          <p:nvPr/>
        </p:nvSpPr>
        <p:spPr bwMode="auto">
          <a:xfrm>
            <a:off x="6637338" y="5199063"/>
            <a:ext cx="111125" cy="2698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67" name="Line 19"/>
          <p:cNvSpPr>
            <a:spLocks noChangeShapeType="1"/>
          </p:cNvSpPr>
          <p:nvPr/>
        </p:nvSpPr>
        <p:spPr bwMode="auto">
          <a:xfrm flipV="1">
            <a:off x="6637338" y="5199063"/>
            <a:ext cx="117475" cy="271462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68" name="Line 20"/>
          <p:cNvSpPr>
            <a:spLocks noChangeShapeType="1"/>
          </p:cNvSpPr>
          <p:nvPr/>
        </p:nvSpPr>
        <p:spPr bwMode="auto">
          <a:xfrm>
            <a:off x="6762750" y="5199063"/>
            <a:ext cx="1012825" cy="4762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6883" name="Object 22"/>
          <p:cNvGraphicFramePr>
            <a:graphicFrameLocks noChangeAspect="1"/>
          </p:cNvGraphicFramePr>
          <p:nvPr/>
        </p:nvGraphicFramePr>
        <p:xfrm>
          <a:off x="7589838" y="5689600"/>
          <a:ext cx="3619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4" name="Equation" r:id="rId3" imgW="139700" imgH="139700" progId="Equation.3">
                  <p:embed/>
                </p:oleObj>
              </mc:Choice>
              <mc:Fallback>
                <p:oleObj name="Equation" r:id="rId3" imgW="139700" imgH="1397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8" y="5689600"/>
                        <a:ext cx="361950" cy="3302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71" name="Line 23"/>
          <p:cNvSpPr>
            <a:spLocks noChangeShapeType="1"/>
          </p:cNvSpPr>
          <p:nvPr/>
        </p:nvSpPr>
        <p:spPr bwMode="auto">
          <a:xfrm>
            <a:off x="6126163" y="5478463"/>
            <a:ext cx="0" cy="55562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72" name="Line 24"/>
          <p:cNvSpPr>
            <a:spLocks noChangeShapeType="1"/>
          </p:cNvSpPr>
          <p:nvPr/>
        </p:nvSpPr>
        <p:spPr bwMode="auto">
          <a:xfrm>
            <a:off x="5832475" y="5478463"/>
            <a:ext cx="0" cy="55562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73" name="Line 25"/>
          <p:cNvSpPr>
            <a:spLocks noChangeShapeType="1"/>
          </p:cNvSpPr>
          <p:nvPr/>
        </p:nvSpPr>
        <p:spPr bwMode="auto">
          <a:xfrm>
            <a:off x="6710363" y="5478463"/>
            <a:ext cx="0" cy="55562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74" name="Line 26"/>
          <p:cNvSpPr>
            <a:spLocks noChangeShapeType="1"/>
          </p:cNvSpPr>
          <p:nvPr/>
        </p:nvSpPr>
        <p:spPr bwMode="auto">
          <a:xfrm>
            <a:off x="6096000" y="5221288"/>
            <a:ext cx="112713" cy="268287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6888" name="Object 27"/>
          <p:cNvGraphicFramePr>
            <a:graphicFrameLocks noChangeAspect="1"/>
          </p:cNvGraphicFramePr>
          <p:nvPr/>
        </p:nvGraphicFramePr>
        <p:xfrm>
          <a:off x="6565900" y="5548313"/>
          <a:ext cx="31908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5" name="Equation" r:id="rId5" imgW="164957" imgH="393359" progId="Equation.3">
                  <p:embed/>
                </p:oleObj>
              </mc:Choice>
              <mc:Fallback>
                <p:oleObj name="Equation" r:id="rId5" imgW="164957" imgH="39335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5548313"/>
                        <a:ext cx="319088" cy="7000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9" name="Object 28"/>
          <p:cNvGraphicFramePr>
            <a:graphicFrameLocks noChangeAspect="1"/>
          </p:cNvGraphicFramePr>
          <p:nvPr/>
        </p:nvGraphicFramePr>
        <p:xfrm>
          <a:off x="5684838" y="5548313"/>
          <a:ext cx="32067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6" name="Equation" r:id="rId7" imgW="164957" imgH="393359" progId="Equation.3">
                  <p:embed/>
                </p:oleObj>
              </mc:Choice>
              <mc:Fallback>
                <p:oleObj name="Equation" r:id="rId7" imgW="164957" imgH="393359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5548313"/>
                        <a:ext cx="320675" cy="7000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0" name="Object 29"/>
          <p:cNvGraphicFramePr>
            <a:graphicFrameLocks noChangeAspect="1"/>
          </p:cNvGraphicFramePr>
          <p:nvPr/>
        </p:nvGraphicFramePr>
        <p:xfrm>
          <a:off x="6053138" y="5548313"/>
          <a:ext cx="319087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7" name="Equation" r:id="rId9" imgW="164957" imgH="393359" progId="Equation.3">
                  <p:embed/>
                </p:oleObj>
              </mc:Choice>
              <mc:Fallback>
                <p:oleObj name="Equation" r:id="rId9" imgW="164957" imgH="393359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38" y="5548313"/>
                        <a:ext cx="319087" cy="7000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78" name="Line 30"/>
          <p:cNvSpPr>
            <a:spLocks noChangeShapeType="1"/>
          </p:cNvSpPr>
          <p:nvPr/>
        </p:nvSpPr>
        <p:spPr bwMode="auto">
          <a:xfrm flipV="1">
            <a:off x="5613400" y="3886200"/>
            <a:ext cx="0" cy="1119188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79" name="Line 31"/>
          <p:cNvSpPr>
            <a:spLocks noChangeShapeType="1"/>
          </p:cNvSpPr>
          <p:nvPr/>
        </p:nvSpPr>
        <p:spPr bwMode="auto">
          <a:xfrm>
            <a:off x="4953000" y="4797425"/>
            <a:ext cx="38100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80" name="Line 32"/>
          <p:cNvSpPr>
            <a:spLocks noChangeShapeType="1"/>
          </p:cNvSpPr>
          <p:nvPr/>
        </p:nvSpPr>
        <p:spPr bwMode="auto">
          <a:xfrm>
            <a:off x="7810500" y="4797425"/>
            <a:ext cx="0" cy="55563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81" name="Line 33"/>
          <p:cNvSpPr>
            <a:spLocks noChangeShapeType="1"/>
          </p:cNvSpPr>
          <p:nvPr/>
        </p:nvSpPr>
        <p:spPr bwMode="auto">
          <a:xfrm>
            <a:off x="5597525" y="4513263"/>
            <a:ext cx="1065213" cy="1587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82" name="Line 34"/>
          <p:cNvSpPr>
            <a:spLocks noChangeShapeType="1"/>
          </p:cNvSpPr>
          <p:nvPr/>
        </p:nvSpPr>
        <p:spPr bwMode="auto">
          <a:xfrm>
            <a:off x="6637338" y="4514850"/>
            <a:ext cx="111125" cy="2698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83" name="Line 35"/>
          <p:cNvSpPr>
            <a:spLocks noChangeShapeType="1"/>
          </p:cNvSpPr>
          <p:nvPr/>
        </p:nvSpPr>
        <p:spPr bwMode="auto">
          <a:xfrm flipV="1">
            <a:off x="6637338" y="4514850"/>
            <a:ext cx="117475" cy="271463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84" name="Line 36"/>
          <p:cNvSpPr>
            <a:spLocks noChangeShapeType="1"/>
          </p:cNvSpPr>
          <p:nvPr/>
        </p:nvSpPr>
        <p:spPr bwMode="auto">
          <a:xfrm flipV="1">
            <a:off x="6762750" y="4508500"/>
            <a:ext cx="1041400" cy="635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86" name="Line 38"/>
          <p:cNvSpPr>
            <a:spLocks noChangeShapeType="1"/>
          </p:cNvSpPr>
          <p:nvPr/>
        </p:nvSpPr>
        <p:spPr bwMode="auto">
          <a:xfrm>
            <a:off x="6710363" y="4795838"/>
            <a:ext cx="0" cy="53975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6899" name="Object 39"/>
          <p:cNvGraphicFramePr>
            <a:graphicFrameLocks noChangeAspect="1"/>
          </p:cNvGraphicFramePr>
          <p:nvPr/>
        </p:nvGraphicFramePr>
        <p:xfrm>
          <a:off x="5799138" y="4135438"/>
          <a:ext cx="6350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8" name="Equation" r:id="rId11" imgW="482181" imgH="215713" progId="Equation.3">
                  <p:embed/>
                </p:oleObj>
              </mc:Choice>
              <mc:Fallback>
                <p:oleObj name="Equation" r:id="rId11" imgW="482181" imgH="215713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138" y="4135438"/>
                        <a:ext cx="635000" cy="3016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0" name="Object 40"/>
          <p:cNvGraphicFramePr>
            <a:graphicFrameLocks noChangeAspect="1"/>
          </p:cNvGraphicFramePr>
          <p:nvPr/>
        </p:nvGraphicFramePr>
        <p:xfrm>
          <a:off x="6927850" y="4135438"/>
          <a:ext cx="6524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19" name="Equation" r:id="rId13" imgW="494870" imgH="215713" progId="Equation.3">
                  <p:embed/>
                </p:oleObj>
              </mc:Choice>
              <mc:Fallback>
                <p:oleObj name="Equation" r:id="rId13" imgW="494870" imgH="215713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850" y="4135438"/>
                        <a:ext cx="652463" cy="3016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901" name="Group 41"/>
          <p:cNvGrpSpPr>
            <a:grpSpLocks/>
          </p:cNvGrpSpPr>
          <p:nvPr/>
        </p:nvGrpSpPr>
        <p:grpSpPr bwMode="auto">
          <a:xfrm>
            <a:off x="1828800" y="1905000"/>
            <a:ext cx="6276975" cy="2171700"/>
            <a:chOff x="-105" y="1788"/>
            <a:chExt cx="3954" cy="1368"/>
          </a:xfrm>
        </p:grpSpPr>
        <p:sp>
          <p:nvSpPr>
            <p:cNvPr id="437290" name="Line 42"/>
            <p:cNvSpPr>
              <a:spLocks noChangeShapeType="1"/>
            </p:cNvSpPr>
            <p:nvPr/>
          </p:nvSpPr>
          <p:spPr bwMode="auto">
            <a:xfrm>
              <a:off x="480" y="2880"/>
              <a:ext cx="24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7291" name="Text Box 43"/>
            <p:cNvSpPr txBox="1">
              <a:spLocks noChangeArrowheads="1"/>
            </p:cNvSpPr>
            <p:nvPr/>
          </p:nvSpPr>
          <p:spPr bwMode="auto">
            <a:xfrm>
              <a:off x="-105" y="2727"/>
              <a:ext cx="4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36906" name="Group 44"/>
            <p:cNvGrpSpPr>
              <a:grpSpLocks/>
            </p:cNvGrpSpPr>
            <p:nvPr/>
          </p:nvGrpSpPr>
          <p:grpSpPr bwMode="auto">
            <a:xfrm>
              <a:off x="240" y="2496"/>
              <a:ext cx="1259" cy="660"/>
              <a:chOff x="707" y="1920"/>
              <a:chExt cx="1259" cy="660"/>
            </a:xfrm>
          </p:grpSpPr>
          <p:sp>
            <p:nvSpPr>
              <p:cNvPr id="437293" name="Rectangle 45"/>
              <p:cNvSpPr>
                <a:spLocks noChangeArrowheads="1"/>
              </p:cNvSpPr>
              <p:nvPr/>
            </p:nvSpPr>
            <p:spPr bwMode="auto">
              <a:xfrm>
                <a:off x="949" y="1920"/>
                <a:ext cx="410" cy="30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294" name="Line 46"/>
              <p:cNvSpPr>
                <a:spLocks noChangeShapeType="1"/>
              </p:cNvSpPr>
              <p:nvPr/>
            </p:nvSpPr>
            <p:spPr bwMode="auto">
              <a:xfrm>
                <a:off x="1359" y="2072"/>
                <a:ext cx="16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295" name="Rectangle 47"/>
              <p:cNvSpPr>
                <a:spLocks noChangeArrowheads="1"/>
              </p:cNvSpPr>
              <p:nvPr/>
            </p:nvSpPr>
            <p:spPr bwMode="auto">
              <a:xfrm>
                <a:off x="949" y="2275"/>
                <a:ext cx="410" cy="30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296" name="Line 48"/>
              <p:cNvSpPr>
                <a:spLocks noChangeShapeType="1"/>
              </p:cNvSpPr>
              <p:nvPr/>
            </p:nvSpPr>
            <p:spPr bwMode="auto">
              <a:xfrm>
                <a:off x="1359" y="2427"/>
                <a:ext cx="16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297" name="Line 49"/>
              <p:cNvSpPr>
                <a:spLocks noChangeShapeType="1"/>
              </p:cNvSpPr>
              <p:nvPr/>
            </p:nvSpPr>
            <p:spPr bwMode="auto">
              <a:xfrm>
                <a:off x="1604" y="1971"/>
                <a:ext cx="0" cy="20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298" name="Text Box 50"/>
              <p:cNvSpPr txBox="1">
                <a:spLocks noChangeArrowheads="1"/>
              </p:cNvSpPr>
              <p:nvPr/>
            </p:nvSpPr>
            <p:spPr bwMode="auto">
              <a:xfrm>
                <a:off x="1575" y="1927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437299" name="Rectangle 51"/>
              <p:cNvSpPr>
                <a:spLocks noChangeArrowheads="1"/>
              </p:cNvSpPr>
              <p:nvPr/>
            </p:nvSpPr>
            <p:spPr bwMode="auto">
              <a:xfrm>
                <a:off x="1522" y="1920"/>
                <a:ext cx="287" cy="30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00" name="Line 52"/>
              <p:cNvSpPr>
                <a:spLocks noChangeShapeType="1"/>
              </p:cNvSpPr>
              <p:nvPr/>
            </p:nvSpPr>
            <p:spPr bwMode="auto">
              <a:xfrm>
                <a:off x="1604" y="2326"/>
                <a:ext cx="0" cy="20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01" name="Text Box 53"/>
              <p:cNvSpPr txBox="1">
                <a:spLocks noChangeArrowheads="1"/>
              </p:cNvSpPr>
              <p:nvPr/>
            </p:nvSpPr>
            <p:spPr bwMode="auto">
              <a:xfrm>
                <a:off x="1575" y="228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437302" name="Rectangle 54"/>
              <p:cNvSpPr>
                <a:spLocks noChangeArrowheads="1"/>
              </p:cNvSpPr>
              <p:nvPr/>
            </p:nvSpPr>
            <p:spPr bwMode="auto">
              <a:xfrm>
                <a:off x="1522" y="2275"/>
                <a:ext cx="287" cy="30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03" name="Line 55"/>
              <p:cNvSpPr>
                <a:spLocks noChangeShapeType="1"/>
              </p:cNvSpPr>
              <p:nvPr/>
            </p:nvSpPr>
            <p:spPr bwMode="auto">
              <a:xfrm>
                <a:off x="786" y="2072"/>
                <a:ext cx="16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04" name="Line 56"/>
              <p:cNvSpPr>
                <a:spLocks noChangeShapeType="1"/>
              </p:cNvSpPr>
              <p:nvPr/>
            </p:nvSpPr>
            <p:spPr bwMode="auto">
              <a:xfrm>
                <a:off x="707" y="2425"/>
                <a:ext cx="242" cy="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05" name="Line 57"/>
              <p:cNvSpPr>
                <a:spLocks noChangeShapeType="1"/>
              </p:cNvSpPr>
              <p:nvPr/>
            </p:nvSpPr>
            <p:spPr bwMode="auto">
              <a:xfrm>
                <a:off x="780" y="2072"/>
                <a:ext cx="3" cy="37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06" name="Line 58"/>
              <p:cNvSpPr>
                <a:spLocks noChangeShapeType="1"/>
              </p:cNvSpPr>
              <p:nvPr/>
            </p:nvSpPr>
            <p:spPr bwMode="auto">
              <a:xfrm>
                <a:off x="1803" y="2072"/>
                <a:ext cx="16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07" name="Line 59"/>
              <p:cNvSpPr>
                <a:spLocks noChangeShapeType="1"/>
              </p:cNvSpPr>
              <p:nvPr/>
            </p:nvSpPr>
            <p:spPr bwMode="auto">
              <a:xfrm>
                <a:off x="1803" y="2427"/>
                <a:ext cx="16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6958" name="Object 60"/>
              <p:cNvGraphicFramePr>
                <a:graphicFrameLocks noChangeAspect="1"/>
              </p:cNvGraphicFramePr>
              <p:nvPr/>
            </p:nvGraphicFramePr>
            <p:xfrm>
              <a:off x="907" y="2304"/>
              <a:ext cx="443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420" name="Equation" r:id="rId15" imgW="494870" imgH="215713" progId="Equation.3">
                      <p:embed/>
                    </p:oleObj>
                  </mc:Choice>
                  <mc:Fallback>
                    <p:oleObj name="Equation" r:id="rId15" imgW="494870" imgH="215713" progId="Equation.3">
                      <p:embed/>
                      <p:pic>
                        <p:nvPicPr>
                          <p:cNvPr id="0" name="Object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7" y="2304"/>
                            <a:ext cx="443" cy="233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959" name="Object 61"/>
              <p:cNvGraphicFramePr>
                <a:graphicFrameLocks noChangeAspect="1"/>
              </p:cNvGraphicFramePr>
              <p:nvPr/>
            </p:nvGraphicFramePr>
            <p:xfrm>
              <a:off x="912" y="1968"/>
              <a:ext cx="432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421" name="Equation" r:id="rId16" imgW="482181" imgH="215713" progId="Equation.3">
                      <p:embed/>
                    </p:oleObj>
                  </mc:Choice>
                  <mc:Fallback>
                    <p:oleObj name="Equation" r:id="rId16" imgW="482181" imgH="215713" progId="Equation.3">
                      <p:embed/>
                      <p:pic>
                        <p:nvPicPr>
                          <p:cNvPr id="0" name="Object 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2" y="1968"/>
                            <a:ext cx="432" cy="233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6907" name="Group 62"/>
            <p:cNvGrpSpPr>
              <a:grpSpLocks/>
            </p:cNvGrpSpPr>
            <p:nvPr/>
          </p:nvGrpSpPr>
          <p:grpSpPr bwMode="auto">
            <a:xfrm>
              <a:off x="2590" y="1788"/>
              <a:ext cx="1259" cy="660"/>
              <a:chOff x="707" y="1920"/>
              <a:chExt cx="1259" cy="660"/>
            </a:xfrm>
          </p:grpSpPr>
          <p:sp>
            <p:nvSpPr>
              <p:cNvPr id="437311" name="Rectangle 63"/>
              <p:cNvSpPr>
                <a:spLocks noChangeArrowheads="1"/>
              </p:cNvSpPr>
              <p:nvPr/>
            </p:nvSpPr>
            <p:spPr bwMode="auto">
              <a:xfrm>
                <a:off x="949" y="1920"/>
                <a:ext cx="410" cy="30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12" name="Line 64"/>
              <p:cNvSpPr>
                <a:spLocks noChangeShapeType="1"/>
              </p:cNvSpPr>
              <p:nvPr/>
            </p:nvSpPr>
            <p:spPr bwMode="auto">
              <a:xfrm>
                <a:off x="1359" y="2072"/>
                <a:ext cx="16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13" name="Rectangle 65"/>
              <p:cNvSpPr>
                <a:spLocks noChangeArrowheads="1"/>
              </p:cNvSpPr>
              <p:nvPr/>
            </p:nvSpPr>
            <p:spPr bwMode="auto">
              <a:xfrm>
                <a:off x="949" y="2275"/>
                <a:ext cx="410" cy="30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14" name="Line 66"/>
              <p:cNvSpPr>
                <a:spLocks noChangeShapeType="1"/>
              </p:cNvSpPr>
              <p:nvPr/>
            </p:nvSpPr>
            <p:spPr bwMode="auto">
              <a:xfrm>
                <a:off x="1359" y="2427"/>
                <a:ext cx="16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15" name="Line 67"/>
              <p:cNvSpPr>
                <a:spLocks noChangeShapeType="1"/>
              </p:cNvSpPr>
              <p:nvPr/>
            </p:nvSpPr>
            <p:spPr bwMode="auto">
              <a:xfrm>
                <a:off x="1604" y="1971"/>
                <a:ext cx="0" cy="20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16" name="Text Box 68"/>
              <p:cNvSpPr txBox="1">
                <a:spLocks noChangeArrowheads="1"/>
              </p:cNvSpPr>
              <p:nvPr/>
            </p:nvSpPr>
            <p:spPr bwMode="auto">
              <a:xfrm>
                <a:off x="1575" y="1927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437317" name="Rectangle 69"/>
              <p:cNvSpPr>
                <a:spLocks noChangeArrowheads="1"/>
              </p:cNvSpPr>
              <p:nvPr/>
            </p:nvSpPr>
            <p:spPr bwMode="auto">
              <a:xfrm>
                <a:off x="1522" y="1920"/>
                <a:ext cx="287" cy="30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18" name="Line 70"/>
              <p:cNvSpPr>
                <a:spLocks noChangeShapeType="1"/>
              </p:cNvSpPr>
              <p:nvPr/>
            </p:nvSpPr>
            <p:spPr bwMode="auto">
              <a:xfrm>
                <a:off x="1604" y="2326"/>
                <a:ext cx="0" cy="20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19" name="Text Box 71"/>
              <p:cNvSpPr txBox="1">
                <a:spLocks noChangeArrowheads="1"/>
              </p:cNvSpPr>
              <p:nvPr/>
            </p:nvSpPr>
            <p:spPr bwMode="auto">
              <a:xfrm>
                <a:off x="1575" y="228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437320" name="Rectangle 72"/>
              <p:cNvSpPr>
                <a:spLocks noChangeArrowheads="1"/>
              </p:cNvSpPr>
              <p:nvPr/>
            </p:nvSpPr>
            <p:spPr bwMode="auto">
              <a:xfrm>
                <a:off x="1522" y="2275"/>
                <a:ext cx="287" cy="30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21" name="Line 73"/>
              <p:cNvSpPr>
                <a:spLocks noChangeShapeType="1"/>
              </p:cNvSpPr>
              <p:nvPr/>
            </p:nvSpPr>
            <p:spPr bwMode="auto">
              <a:xfrm>
                <a:off x="786" y="2072"/>
                <a:ext cx="16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22" name="Line 74"/>
              <p:cNvSpPr>
                <a:spLocks noChangeShapeType="1"/>
              </p:cNvSpPr>
              <p:nvPr/>
            </p:nvSpPr>
            <p:spPr bwMode="auto">
              <a:xfrm>
                <a:off x="707" y="2425"/>
                <a:ext cx="242" cy="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23" name="Line 75"/>
              <p:cNvSpPr>
                <a:spLocks noChangeShapeType="1"/>
              </p:cNvSpPr>
              <p:nvPr/>
            </p:nvSpPr>
            <p:spPr bwMode="auto">
              <a:xfrm>
                <a:off x="780" y="2072"/>
                <a:ext cx="3" cy="37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24" name="Line 76"/>
              <p:cNvSpPr>
                <a:spLocks noChangeShapeType="1"/>
              </p:cNvSpPr>
              <p:nvPr/>
            </p:nvSpPr>
            <p:spPr bwMode="auto">
              <a:xfrm>
                <a:off x="1803" y="2072"/>
                <a:ext cx="16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25" name="Line 77"/>
              <p:cNvSpPr>
                <a:spLocks noChangeShapeType="1"/>
              </p:cNvSpPr>
              <p:nvPr/>
            </p:nvSpPr>
            <p:spPr bwMode="auto">
              <a:xfrm>
                <a:off x="1803" y="2427"/>
                <a:ext cx="16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6941" name="Object 78"/>
              <p:cNvGraphicFramePr>
                <a:graphicFrameLocks noChangeAspect="1"/>
              </p:cNvGraphicFramePr>
              <p:nvPr/>
            </p:nvGraphicFramePr>
            <p:xfrm>
              <a:off x="907" y="2304"/>
              <a:ext cx="443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422" name="Equation" r:id="rId17" imgW="494870" imgH="215713" progId="Equation.3">
                      <p:embed/>
                    </p:oleObj>
                  </mc:Choice>
                  <mc:Fallback>
                    <p:oleObj name="Equation" r:id="rId17" imgW="494870" imgH="215713" progId="Equation.3">
                      <p:embed/>
                      <p:pic>
                        <p:nvPicPr>
                          <p:cNvPr id="0" name="Object 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7" y="2304"/>
                            <a:ext cx="443" cy="233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942" name="Object 79"/>
              <p:cNvGraphicFramePr>
                <a:graphicFrameLocks noChangeAspect="1"/>
              </p:cNvGraphicFramePr>
              <p:nvPr/>
            </p:nvGraphicFramePr>
            <p:xfrm>
              <a:off x="912" y="1968"/>
              <a:ext cx="432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423" name="Equation" r:id="rId18" imgW="482181" imgH="215713" progId="Equation.3">
                      <p:embed/>
                    </p:oleObj>
                  </mc:Choice>
                  <mc:Fallback>
                    <p:oleObj name="Equation" r:id="rId18" imgW="482181" imgH="215713" progId="Equation.3">
                      <p:embed/>
                      <p:pic>
                        <p:nvPicPr>
                          <p:cNvPr id="0" name="Object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2" y="1968"/>
                            <a:ext cx="432" cy="233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6908" name="Group 80"/>
            <p:cNvGrpSpPr>
              <a:grpSpLocks/>
            </p:cNvGrpSpPr>
            <p:nvPr/>
          </p:nvGrpSpPr>
          <p:grpSpPr bwMode="auto">
            <a:xfrm>
              <a:off x="1393" y="2143"/>
              <a:ext cx="1259" cy="660"/>
              <a:chOff x="707" y="1920"/>
              <a:chExt cx="1259" cy="660"/>
            </a:xfrm>
          </p:grpSpPr>
          <p:sp>
            <p:nvSpPr>
              <p:cNvPr id="437329" name="Rectangle 81"/>
              <p:cNvSpPr>
                <a:spLocks noChangeArrowheads="1"/>
              </p:cNvSpPr>
              <p:nvPr/>
            </p:nvSpPr>
            <p:spPr bwMode="auto">
              <a:xfrm>
                <a:off x="949" y="1920"/>
                <a:ext cx="410" cy="30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30" name="Line 82"/>
              <p:cNvSpPr>
                <a:spLocks noChangeShapeType="1"/>
              </p:cNvSpPr>
              <p:nvPr/>
            </p:nvSpPr>
            <p:spPr bwMode="auto">
              <a:xfrm>
                <a:off x="1359" y="2072"/>
                <a:ext cx="16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31" name="Rectangle 83"/>
              <p:cNvSpPr>
                <a:spLocks noChangeArrowheads="1"/>
              </p:cNvSpPr>
              <p:nvPr/>
            </p:nvSpPr>
            <p:spPr bwMode="auto">
              <a:xfrm>
                <a:off x="949" y="2275"/>
                <a:ext cx="410" cy="30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32" name="Line 84"/>
              <p:cNvSpPr>
                <a:spLocks noChangeShapeType="1"/>
              </p:cNvSpPr>
              <p:nvPr/>
            </p:nvSpPr>
            <p:spPr bwMode="auto">
              <a:xfrm>
                <a:off x="1359" y="2427"/>
                <a:ext cx="16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33" name="Line 85"/>
              <p:cNvSpPr>
                <a:spLocks noChangeShapeType="1"/>
              </p:cNvSpPr>
              <p:nvPr/>
            </p:nvSpPr>
            <p:spPr bwMode="auto">
              <a:xfrm>
                <a:off x="1604" y="1971"/>
                <a:ext cx="0" cy="20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34" name="Text Box 86"/>
              <p:cNvSpPr txBox="1">
                <a:spLocks noChangeArrowheads="1"/>
              </p:cNvSpPr>
              <p:nvPr/>
            </p:nvSpPr>
            <p:spPr bwMode="auto">
              <a:xfrm>
                <a:off x="1575" y="1927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437335" name="Rectangle 87"/>
              <p:cNvSpPr>
                <a:spLocks noChangeArrowheads="1"/>
              </p:cNvSpPr>
              <p:nvPr/>
            </p:nvSpPr>
            <p:spPr bwMode="auto">
              <a:xfrm>
                <a:off x="1522" y="1920"/>
                <a:ext cx="287" cy="30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36" name="Line 88"/>
              <p:cNvSpPr>
                <a:spLocks noChangeShapeType="1"/>
              </p:cNvSpPr>
              <p:nvPr/>
            </p:nvSpPr>
            <p:spPr bwMode="auto">
              <a:xfrm>
                <a:off x="1604" y="2326"/>
                <a:ext cx="0" cy="20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37" name="Text Box 89"/>
              <p:cNvSpPr txBox="1">
                <a:spLocks noChangeArrowheads="1"/>
              </p:cNvSpPr>
              <p:nvPr/>
            </p:nvSpPr>
            <p:spPr bwMode="auto">
              <a:xfrm>
                <a:off x="1575" y="228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437338" name="Rectangle 90"/>
              <p:cNvSpPr>
                <a:spLocks noChangeArrowheads="1"/>
              </p:cNvSpPr>
              <p:nvPr/>
            </p:nvSpPr>
            <p:spPr bwMode="auto">
              <a:xfrm>
                <a:off x="1522" y="2275"/>
                <a:ext cx="287" cy="30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39" name="Line 91"/>
              <p:cNvSpPr>
                <a:spLocks noChangeShapeType="1"/>
              </p:cNvSpPr>
              <p:nvPr/>
            </p:nvSpPr>
            <p:spPr bwMode="auto">
              <a:xfrm>
                <a:off x="786" y="2072"/>
                <a:ext cx="16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40" name="Line 92"/>
              <p:cNvSpPr>
                <a:spLocks noChangeShapeType="1"/>
              </p:cNvSpPr>
              <p:nvPr/>
            </p:nvSpPr>
            <p:spPr bwMode="auto">
              <a:xfrm>
                <a:off x="707" y="2425"/>
                <a:ext cx="242" cy="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41" name="Line 93"/>
              <p:cNvSpPr>
                <a:spLocks noChangeShapeType="1"/>
              </p:cNvSpPr>
              <p:nvPr/>
            </p:nvSpPr>
            <p:spPr bwMode="auto">
              <a:xfrm>
                <a:off x="780" y="2072"/>
                <a:ext cx="3" cy="37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42" name="Line 94"/>
              <p:cNvSpPr>
                <a:spLocks noChangeShapeType="1"/>
              </p:cNvSpPr>
              <p:nvPr/>
            </p:nvSpPr>
            <p:spPr bwMode="auto">
              <a:xfrm>
                <a:off x="1803" y="2072"/>
                <a:ext cx="16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343" name="Line 95"/>
              <p:cNvSpPr>
                <a:spLocks noChangeShapeType="1"/>
              </p:cNvSpPr>
              <p:nvPr/>
            </p:nvSpPr>
            <p:spPr bwMode="auto">
              <a:xfrm>
                <a:off x="1803" y="2427"/>
                <a:ext cx="163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6924" name="Object 96"/>
              <p:cNvGraphicFramePr>
                <a:graphicFrameLocks noChangeAspect="1"/>
              </p:cNvGraphicFramePr>
              <p:nvPr/>
            </p:nvGraphicFramePr>
            <p:xfrm>
              <a:off x="907" y="2304"/>
              <a:ext cx="443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424" name="Equation" r:id="rId19" imgW="494870" imgH="215713" progId="Equation.3">
                      <p:embed/>
                    </p:oleObj>
                  </mc:Choice>
                  <mc:Fallback>
                    <p:oleObj name="Equation" r:id="rId19" imgW="494870" imgH="215713" progId="Equation.3">
                      <p:embed/>
                      <p:pic>
                        <p:nvPicPr>
                          <p:cNvPr id="0" name="Object 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7" y="2304"/>
                            <a:ext cx="443" cy="233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925" name="Object 97"/>
              <p:cNvGraphicFramePr>
                <a:graphicFrameLocks noChangeAspect="1"/>
              </p:cNvGraphicFramePr>
              <p:nvPr/>
            </p:nvGraphicFramePr>
            <p:xfrm>
              <a:off x="912" y="1968"/>
              <a:ext cx="432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425" name="Equation" r:id="rId20" imgW="482181" imgH="215713" progId="Equation.3">
                      <p:embed/>
                    </p:oleObj>
                  </mc:Choice>
                  <mc:Fallback>
                    <p:oleObj name="Equation" r:id="rId20" imgW="482181" imgH="215713" progId="Equation.3">
                      <p:embed/>
                      <p:pic>
                        <p:nvPicPr>
                          <p:cNvPr id="0" name="Object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2" y="1968"/>
                            <a:ext cx="432" cy="233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6902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58540"/>
              </p:ext>
            </p:extLst>
          </p:nvPr>
        </p:nvGraphicFramePr>
        <p:xfrm>
          <a:off x="971600" y="4400550"/>
          <a:ext cx="3151584" cy="1523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26" name="Equation" r:id="rId21" imgW="2070100" imgH="965200" progId="Equation.3">
                  <p:embed/>
                </p:oleObj>
              </mc:Choice>
              <mc:Fallback>
                <p:oleObj name="Equation" r:id="rId21" imgW="2070100" imgH="965200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400550"/>
                        <a:ext cx="3151584" cy="1523266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3" name="Object 99"/>
          <p:cNvGraphicFramePr>
            <a:graphicFrameLocks noChangeAspect="1"/>
          </p:cNvGraphicFramePr>
          <p:nvPr/>
        </p:nvGraphicFramePr>
        <p:xfrm>
          <a:off x="3995738" y="1773238"/>
          <a:ext cx="16208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27" name="Equation" r:id="rId23" imgW="977476" imgH="215806" progId="Equation.3">
                  <p:embed/>
                </p:oleObj>
              </mc:Choice>
              <mc:Fallback>
                <p:oleObj name="Equation" r:id="rId23" imgW="977476" imgH="215806" progId="Equation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773238"/>
                        <a:ext cx="1620837" cy="3714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 rot="16200000">
            <a:off x="-644169" y="4838437"/>
            <a:ext cx="2489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(by applying Noble identities)</a:t>
            </a:r>
            <a:endParaRPr lang="en-US" sz="1400" b="0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Wavelet Filter Banks &amp; Wavelets</a:t>
            </a:r>
            <a:endParaRPr lang="en-GB" sz="3200" dirty="0" smtClean="0">
              <a:cs typeface="+mj-cs"/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Similar synthesis bank can be constructed with</a:t>
            </a: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spcBef>
                <a:spcPts val="2376"/>
              </a:spcBef>
              <a:defRPr/>
            </a:pPr>
            <a:r>
              <a:rPr lang="en-US" sz="2400" b="0" dirty="0" smtClean="0">
                <a:cs typeface="+mn-cs"/>
              </a:rPr>
              <a:t>If                       and                      form a PR FB </a:t>
            </a:r>
            <a:r>
              <a:rPr lang="en-US" sz="1600" b="0" dirty="0" smtClean="0">
                <a:cs typeface="+mn-cs"/>
              </a:rPr>
              <a:t>(delay </a:t>
            </a:r>
            <a:r>
              <a:rPr lang="en-US" sz="1600" b="0" dirty="0" err="1" smtClean="0">
                <a:cs typeface="+mn-cs"/>
              </a:rPr>
              <a:t>δ</a:t>
            </a:r>
            <a:r>
              <a:rPr lang="en-US" sz="1600" b="0" dirty="0" smtClean="0">
                <a:cs typeface="+mn-cs"/>
              </a:rPr>
              <a:t>=0)</a:t>
            </a:r>
            <a:r>
              <a:rPr lang="en-US" sz="2400" b="0" dirty="0" smtClean="0">
                <a:cs typeface="+mn-cs"/>
              </a:rPr>
              <a:t>, then the complete analysis/synthesis structure is PR </a:t>
            </a:r>
            <a:r>
              <a:rPr lang="en-US" sz="1600" b="0" dirty="0" smtClean="0">
                <a:cs typeface="+mn-cs"/>
              </a:rPr>
              <a:t>(why?)</a:t>
            </a:r>
          </a:p>
          <a:p>
            <a:pPr>
              <a:spcBef>
                <a:spcPts val="1176"/>
              </a:spcBef>
              <a:defRPr/>
            </a:pPr>
            <a:r>
              <a:rPr lang="en-GB" sz="2000" b="0" dirty="0"/>
              <a:t>Example : `</a:t>
            </a:r>
            <a:r>
              <a:rPr lang="en-GB" sz="2000" b="0" dirty="0" err="1"/>
              <a:t>Haar</a:t>
            </a:r>
            <a:r>
              <a:rPr lang="en-GB" sz="2000" b="0" dirty="0"/>
              <a:t>’ wavelet </a:t>
            </a:r>
            <a:r>
              <a:rPr lang="en-GB" sz="1600" b="0" dirty="0" smtClean="0"/>
              <a:t>(</a:t>
            </a:r>
            <a:r>
              <a:rPr lang="en-GB" sz="1600" b="0" dirty="0"/>
              <a:t>after Alfred </a:t>
            </a:r>
            <a:r>
              <a:rPr lang="en-GB" sz="1600" b="0" dirty="0" err="1"/>
              <a:t>Haar</a:t>
            </a:r>
            <a:r>
              <a:rPr lang="en-GB" sz="1600" b="0" dirty="0" smtClean="0"/>
              <a:t>) (compare to 2-channel DFT)</a:t>
            </a:r>
            <a:endParaRPr lang="en-GB" sz="1600" b="0" dirty="0"/>
          </a:p>
          <a:p>
            <a:pPr>
              <a:buFontTx/>
              <a:buNone/>
              <a:defRPr/>
            </a:pPr>
            <a:endParaRPr lang="en-GB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GB" sz="2400" b="0" dirty="0" smtClean="0">
              <a:cs typeface="+mn-cs"/>
            </a:endParaRPr>
          </a:p>
        </p:txBody>
      </p:sp>
      <p:graphicFrame>
        <p:nvGraphicFramePr>
          <p:cNvPr id="389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993379"/>
              </p:ext>
            </p:extLst>
          </p:nvPr>
        </p:nvGraphicFramePr>
        <p:xfrm>
          <a:off x="6820991" y="1232756"/>
          <a:ext cx="14954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65" name="Equation" r:id="rId3" imgW="901309" imgH="215806" progId="Equation.3">
                  <p:embed/>
                </p:oleObj>
              </mc:Choice>
              <mc:Fallback>
                <p:oleObj name="Equation" r:id="rId3" imgW="901309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991" y="1232756"/>
                        <a:ext cx="1495425" cy="3714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16" name="Group 5"/>
          <p:cNvGrpSpPr>
            <a:grpSpLocks/>
          </p:cNvGrpSpPr>
          <p:nvPr/>
        </p:nvGrpSpPr>
        <p:grpSpPr bwMode="auto">
          <a:xfrm>
            <a:off x="1043608" y="1808820"/>
            <a:ext cx="7091363" cy="2247900"/>
            <a:chOff x="630" y="1434"/>
            <a:chExt cx="4467" cy="1416"/>
          </a:xfrm>
        </p:grpSpPr>
        <p:sp>
          <p:nvSpPr>
            <p:cNvPr id="438278" name="Rectangle 6"/>
            <p:cNvSpPr>
              <a:spLocks noChangeArrowheads="1"/>
            </p:cNvSpPr>
            <p:nvPr/>
          </p:nvSpPr>
          <p:spPr bwMode="auto">
            <a:xfrm>
              <a:off x="3670" y="2160"/>
              <a:ext cx="281" cy="3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79" name="Line 7"/>
            <p:cNvSpPr>
              <a:spLocks noChangeShapeType="1"/>
            </p:cNvSpPr>
            <p:nvPr/>
          </p:nvSpPr>
          <p:spPr bwMode="auto">
            <a:xfrm>
              <a:off x="3509" y="2317"/>
              <a:ext cx="16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80" name="Line 8"/>
            <p:cNvSpPr>
              <a:spLocks noChangeShapeType="1"/>
            </p:cNvSpPr>
            <p:nvPr/>
          </p:nvSpPr>
          <p:spPr bwMode="auto">
            <a:xfrm>
              <a:off x="3750" y="2212"/>
              <a:ext cx="0" cy="21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81" name="Text Box 9"/>
            <p:cNvSpPr txBox="1">
              <a:spLocks noChangeArrowheads="1"/>
            </p:cNvSpPr>
            <p:nvPr/>
          </p:nvSpPr>
          <p:spPr bwMode="auto">
            <a:xfrm>
              <a:off x="3733" y="217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438282" name="Rectangle 10"/>
            <p:cNvSpPr>
              <a:spLocks noChangeArrowheads="1"/>
            </p:cNvSpPr>
            <p:nvPr/>
          </p:nvSpPr>
          <p:spPr bwMode="auto">
            <a:xfrm>
              <a:off x="3670" y="2527"/>
              <a:ext cx="281" cy="3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83" name="Line 11"/>
            <p:cNvSpPr>
              <a:spLocks noChangeShapeType="1"/>
            </p:cNvSpPr>
            <p:nvPr/>
          </p:nvSpPr>
          <p:spPr bwMode="auto">
            <a:xfrm>
              <a:off x="3509" y="2684"/>
              <a:ext cx="16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84" name="Line 12"/>
            <p:cNvSpPr>
              <a:spLocks noChangeShapeType="1"/>
            </p:cNvSpPr>
            <p:nvPr/>
          </p:nvSpPr>
          <p:spPr bwMode="auto">
            <a:xfrm>
              <a:off x="3750" y="2579"/>
              <a:ext cx="0" cy="21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85" name="Text Box 13"/>
            <p:cNvSpPr txBox="1">
              <a:spLocks noChangeArrowheads="1"/>
            </p:cNvSpPr>
            <p:nvPr/>
          </p:nvSpPr>
          <p:spPr bwMode="auto">
            <a:xfrm>
              <a:off x="3733" y="254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438286" name="Line 14"/>
            <p:cNvSpPr>
              <a:spLocks noChangeShapeType="1"/>
            </p:cNvSpPr>
            <p:nvPr/>
          </p:nvSpPr>
          <p:spPr bwMode="auto">
            <a:xfrm>
              <a:off x="3951" y="2317"/>
              <a:ext cx="16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87" name="Rectangle 15"/>
            <p:cNvSpPr>
              <a:spLocks noChangeArrowheads="1"/>
            </p:cNvSpPr>
            <p:nvPr/>
          </p:nvSpPr>
          <p:spPr bwMode="auto">
            <a:xfrm>
              <a:off x="4112" y="2160"/>
              <a:ext cx="402" cy="3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88" name="Line 16"/>
            <p:cNvSpPr>
              <a:spLocks noChangeShapeType="1"/>
            </p:cNvSpPr>
            <p:nvPr/>
          </p:nvSpPr>
          <p:spPr bwMode="auto">
            <a:xfrm>
              <a:off x="3951" y="2684"/>
              <a:ext cx="16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89" name="Rectangle 17"/>
            <p:cNvSpPr>
              <a:spLocks noChangeArrowheads="1"/>
            </p:cNvSpPr>
            <p:nvPr/>
          </p:nvSpPr>
          <p:spPr bwMode="auto">
            <a:xfrm>
              <a:off x="4112" y="2527"/>
              <a:ext cx="402" cy="3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90" name="Line 18"/>
            <p:cNvSpPr>
              <a:spLocks noChangeShapeType="1"/>
            </p:cNvSpPr>
            <p:nvPr/>
          </p:nvSpPr>
          <p:spPr bwMode="auto">
            <a:xfrm>
              <a:off x="4524" y="2317"/>
              <a:ext cx="27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91" name="Line 19"/>
            <p:cNvSpPr>
              <a:spLocks noChangeShapeType="1"/>
            </p:cNvSpPr>
            <p:nvPr/>
          </p:nvSpPr>
          <p:spPr bwMode="auto">
            <a:xfrm>
              <a:off x="4524" y="2684"/>
              <a:ext cx="16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92" name="Oval 20"/>
            <p:cNvSpPr>
              <a:spLocks noChangeArrowheads="1"/>
            </p:cNvSpPr>
            <p:nvPr/>
          </p:nvSpPr>
          <p:spPr bwMode="auto">
            <a:xfrm>
              <a:off x="4704" y="2548"/>
              <a:ext cx="240" cy="263"/>
            </a:xfrm>
            <a:prstGeom prst="ellips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93" name="Line 21"/>
            <p:cNvSpPr>
              <a:spLocks noChangeShapeType="1"/>
            </p:cNvSpPr>
            <p:nvPr/>
          </p:nvSpPr>
          <p:spPr bwMode="auto">
            <a:xfrm>
              <a:off x="4953" y="2682"/>
              <a:ext cx="14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94" name="Text Box 22"/>
            <p:cNvSpPr txBox="1">
              <a:spLocks noChangeArrowheads="1"/>
            </p:cNvSpPr>
            <p:nvPr/>
          </p:nvSpPr>
          <p:spPr bwMode="auto">
            <a:xfrm>
              <a:off x="4703" y="256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438295" name="Line 23"/>
            <p:cNvSpPr>
              <a:spLocks noChangeShapeType="1"/>
            </p:cNvSpPr>
            <p:nvPr/>
          </p:nvSpPr>
          <p:spPr bwMode="auto">
            <a:xfrm>
              <a:off x="4800" y="2304"/>
              <a:ext cx="0" cy="24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96" name="Rectangle 24"/>
            <p:cNvSpPr>
              <a:spLocks noChangeArrowheads="1"/>
            </p:cNvSpPr>
            <p:nvPr/>
          </p:nvSpPr>
          <p:spPr bwMode="auto">
            <a:xfrm>
              <a:off x="791" y="1434"/>
              <a:ext cx="281" cy="3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97" name="Line 25"/>
            <p:cNvSpPr>
              <a:spLocks noChangeShapeType="1"/>
            </p:cNvSpPr>
            <p:nvPr/>
          </p:nvSpPr>
          <p:spPr bwMode="auto">
            <a:xfrm>
              <a:off x="630" y="1591"/>
              <a:ext cx="16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98" name="Line 26"/>
            <p:cNvSpPr>
              <a:spLocks noChangeShapeType="1"/>
            </p:cNvSpPr>
            <p:nvPr/>
          </p:nvSpPr>
          <p:spPr bwMode="auto">
            <a:xfrm>
              <a:off x="871" y="1486"/>
              <a:ext cx="0" cy="21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299" name="Text Box 27"/>
            <p:cNvSpPr txBox="1">
              <a:spLocks noChangeArrowheads="1"/>
            </p:cNvSpPr>
            <p:nvPr/>
          </p:nvSpPr>
          <p:spPr bwMode="auto">
            <a:xfrm>
              <a:off x="854" y="144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438300" name="Rectangle 28"/>
            <p:cNvSpPr>
              <a:spLocks noChangeArrowheads="1"/>
            </p:cNvSpPr>
            <p:nvPr/>
          </p:nvSpPr>
          <p:spPr bwMode="auto">
            <a:xfrm>
              <a:off x="791" y="1801"/>
              <a:ext cx="281" cy="3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01" name="Line 29"/>
            <p:cNvSpPr>
              <a:spLocks noChangeShapeType="1"/>
            </p:cNvSpPr>
            <p:nvPr/>
          </p:nvSpPr>
          <p:spPr bwMode="auto">
            <a:xfrm>
              <a:off x="630" y="1958"/>
              <a:ext cx="16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02" name="Line 30"/>
            <p:cNvSpPr>
              <a:spLocks noChangeShapeType="1"/>
            </p:cNvSpPr>
            <p:nvPr/>
          </p:nvSpPr>
          <p:spPr bwMode="auto">
            <a:xfrm>
              <a:off x="871" y="1853"/>
              <a:ext cx="0" cy="21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03" name="Text Box 31"/>
            <p:cNvSpPr txBox="1">
              <a:spLocks noChangeArrowheads="1"/>
            </p:cNvSpPr>
            <p:nvPr/>
          </p:nvSpPr>
          <p:spPr bwMode="auto">
            <a:xfrm>
              <a:off x="854" y="181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438304" name="Line 32"/>
            <p:cNvSpPr>
              <a:spLocks noChangeShapeType="1"/>
            </p:cNvSpPr>
            <p:nvPr/>
          </p:nvSpPr>
          <p:spPr bwMode="auto">
            <a:xfrm>
              <a:off x="1072" y="1591"/>
              <a:ext cx="16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05" name="Rectangle 33"/>
            <p:cNvSpPr>
              <a:spLocks noChangeArrowheads="1"/>
            </p:cNvSpPr>
            <p:nvPr/>
          </p:nvSpPr>
          <p:spPr bwMode="auto">
            <a:xfrm>
              <a:off x="1233" y="1434"/>
              <a:ext cx="402" cy="3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06" name="Line 34"/>
            <p:cNvSpPr>
              <a:spLocks noChangeShapeType="1"/>
            </p:cNvSpPr>
            <p:nvPr/>
          </p:nvSpPr>
          <p:spPr bwMode="auto">
            <a:xfrm>
              <a:off x="1072" y="1958"/>
              <a:ext cx="16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07" name="Rectangle 35"/>
            <p:cNvSpPr>
              <a:spLocks noChangeArrowheads="1"/>
            </p:cNvSpPr>
            <p:nvPr/>
          </p:nvSpPr>
          <p:spPr bwMode="auto">
            <a:xfrm>
              <a:off x="1233" y="1801"/>
              <a:ext cx="402" cy="3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08" name="Line 36"/>
            <p:cNvSpPr>
              <a:spLocks noChangeShapeType="1"/>
            </p:cNvSpPr>
            <p:nvPr/>
          </p:nvSpPr>
          <p:spPr bwMode="auto">
            <a:xfrm>
              <a:off x="1645" y="1591"/>
              <a:ext cx="27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09" name="Line 37"/>
            <p:cNvSpPr>
              <a:spLocks noChangeShapeType="1"/>
            </p:cNvSpPr>
            <p:nvPr/>
          </p:nvSpPr>
          <p:spPr bwMode="auto">
            <a:xfrm>
              <a:off x="1645" y="1958"/>
              <a:ext cx="16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10" name="Oval 38"/>
            <p:cNvSpPr>
              <a:spLocks noChangeArrowheads="1"/>
            </p:cNvSpPr>
            <p:nvPr/>
          </p:nvSpPr>
          <p:spPr bwMode="auto">
            <a:xfrm>
              <a:off x="1825" y="1822"/>
              <a:ext cx="240" cy="263"/>
            </a:xfrm>
            <a:prstGeom prst="ellips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11" name="Line 39"/>
            <p:cNvSpPr>
              <a:spLocks noChangeShapeType="1"/>
            </p:cNvSpPr>
            <p:nvPr/>
          </p:nvSpPr>
          <p:spPr bwMode="auto">
            <a:xfrm>
              <a:off x="2074" y="1956"/>
              <a:ext cx="14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12" name="Text Box 40"/>
            <p:cNvSpPr txBox="1">
              <a:spLocks noChangeArrowheads="1"/>
            </p:cNvSpPr>
            <p:nvPr/>
          </p:nvSpPr>
          <p:spPr bwMode="auto">
            <a:xfrm>
              <a:off x="1824" y="183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438313" name="Line 41"/>
            <p:cNvSpPr>
              <a:spLocks noChangeShapeType="1"/>
            </p:cNvSpPr>
            <p:nvPr/>
          </p:nvSpPr>
          <p:spPr bwMode="auto">
            <a:xfrm>
              <a:off x="1921" y="1578"/>
              <a:ext cx="0" cy="24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14" name="Rectangle 42"/>
            <p:cNvSpPr>
              <a:spLocks noChangeArrowheads="1"/>
            </p:cNvSpPr>
            <p:nvPr/>
          </p:nvSpPr>
          <p:spPr bwMode="auto">
            <a:xfrm>
              <a:off x="2229" y="1795"/>
              <a:ext cx="281" cy="3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15" name="Line 43"/>
            <p:cNvSpPr>
              <a:spLocks noChangeShapeType="1"/>
            </p:cNvSpPr>
            <p:nvPr/>
          </p:nvSpPr>
          <p:spPr bwMode="auto">
            <a:xfrm>
              <a:off x="2068" y="1952"/>
              <a:ext cx="16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16" name="Line 44"/>
            <p:cNvSpPr>
              <a:spLocks noChangeShapeType="1"/>
            </p:cNvSpPr>
            <p:nvPr/>
          </p:nvSpPr>
          <p:spPr bwMode="auto">
            <a:xfrm>
              <a:off x="2309" y="1847"/>
              <a:ext cx="0" cy="21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17" name="Text Box 45"/>
            <p:cNvSpPr txBox="1">
              <a:spLocks noChangeArrowheads="1"/>
            </p:cNvSpPr>
            <p:nvPr/>
          </p:nvSpPr>
          <p:spPr bwMode="auto">
            <a:xfrm>
              <a:off x="2292" y="180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438318" name="Rectangle 46"/>
            <p:cNvSpPr>
              <a:spLocks noChangeArrowheads="1"/>
            </p:cNvSpPr>
            <p:nvPr/>
          </p:nvSpPr>
          <p:spPr bwMode="auto">
            <a:xfrm>
              <a:off x="2229" y="2162"/>
              <a:ext cx="281" cy="3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19" name="Line 47"/>
            <p:cNvSpPr>
              <a:spLocks noChangeShapeType="1"/>
            </p:cNvSpPr>
            <p:nvPr/>
          </p:nvSpPr>
          <p:spPr bwMode="auto">
            <a:xfrm>
              <a:off x="2068" y="2319"/>
              <a:ext cx="16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20" name="Line 48"/>
            <p:cNvSpPr>
              <a:spLocks noChangeShapeType="1"/>
            </p:cNvSpPr>
            <p:nvPr/>
          </p:nvSpPr>
          <p:spPr bwMode="auto">
            <a:xfrm>
              <a:off x="2309" y="2214"/>
              <a:ext cx="0" cy="21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21" name="Text Box 49"/>
            <p:cNvSpPr txBox="1">
              <a:spLocks noChangeArrowheads="1"/>
            </p:cNvSpPr>
            <p:nvPr/>
          </p:nvSpPr>
          <p:spPr bwMode="auto">
            <a:xfrm>
              <a:off x="2292" y="217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438322" name="Line 50"/>
            <p:cNvSpPr>
              <a:spLocks noChangeShapeType="1"/>
            </p:cNvSpPr>
            <p:nvPr/>
          </p:nvSpPr>
          <p:spPr bwMode="auto">
            <a:xfrm>
              <a:off x="2510" y="1952"/>
              <a:ext cx="16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23" name="Rectangle 51"/>
            <p:cNvSpPr>
              <a:spLocks noChangeArrowheads="1"/>
            </p:cNvSpPr>
            <p:nvPr/>
          </p:nvSpPr>
          <p:spPr bwMode="auto">
            <a:xfrm>
              <a:off x="2671" y="1795"/>
              <a:ext cx="402" cy="3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24" name="Line 52"/>
            <p:cNvSpPr>
              <a:spLocks noChangeShapeType="1"/>
            </p:cNvSpPr>
            <p:nvPr/>
          </p:nvSpPr>
          <p:spPr bwMode="auto">
            <a:xfrm>
              <a:off x="2510" y="2319"/>
              <a:ext cx="16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25" name="Rectangle 53"/>
            <p:cNvSpPr>
              <a:spLocks noChangeArrowheads="1"/>
            </p:cNvSpPr>
            <p:nvPr/>
          </p:nvSpPr>
          <p:spPr bwMode="auto">
            <a:xfrm>
              <a:off x="2671" y="2162"/>
              <a:ext cx="402" cy="3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26" name="Line 54"/>
            <p:cNvSpPr>
              <a:spLocks noChangeShapeType="1"/>
            </p:cNvSpPr>
            <p:nvPr/>
          </p:nvSpPr>
          <p:spPr bwMode="auto">
            <a:xfrm>
              <a:off x="3083" y="1952"/>
              <a:ext cx="27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27" name="Line 55"/>
            <p:cNvSpPr>
              <a:spLocks noChangeShapeType="1"/>
            </p:cNvSpPr>
            <p:nvPr/>
          </p:nvSpPr>
          <p:spPr bwMode="auto">
            <a:xfrm>
              <a:off x="3083" y="2319"/>
              <a:ext cx="16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28" name="Oval 56"/>
            <p:cNvSpPr>
              <a:spLocks noChangeArrowheads="1"/>
            </p:cNvSpPr>
            <p:nvPr/>
          </p:nvSpPr>
          <p:spPr bwMode="auto">
            <a:xfrm>
              <a:off x="3263" y="2183"/>
              <a:ext cx="240" cy="263"/>
            </a:xfrm>
            <a:prstGeom prst="ellips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29" name="Line 57"/>
            <p:cNvSpPr>
              <a:spLocks noChangeShapeType="1"/>
            </p:cNvSpPr>
            <p:nvPr/>
          </p:nvSpPr>
          <p:spPr bwMode="auto">
            <a:xfrm>
              <a:off x="3512" y="2317"/>
              <a:ext cx="14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8330" name="Text Box 58"/>
            <p:cNvSpPr txBox="1">
              <a:spLocks noChangeArrowheads="1"/>
            </p:cNvSpPr>
            <p:nvPr/>
          </p:nvSpPr>
          <p:spPr bwMode="auto">
            <a:xfrm>
              <a:off x="3262" y="219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438331" name="Line 59"/>
            <p:cNvSpPr>
              <a:spLocks noChangeShapeType="1"/>
            </p:cNvSpPr>
            <p:nvPr/>
          </p:nvSpPr>
          <p:spPr bwMode="auto">
            <a:xfrm>
              <a:off x="3359" y="1939"/>
              <a:ext cx="0" cy="24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8973" name="Object 60"/>
            <p:cNvGraphicFramePr>
              <a:graphicFrameLocks noChangeAspect="1"/>
            </p:cNvGraphicFramePr>
            <p:nvPr/>
          </p:nvGraphicFramePr>
          <p:xfrm>
            <a:off x="4128" y="2208"/>
            <a:ext cx="465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66" name="Equation" r:id="rId5" imgW="444114" imgH="215713" progId="Equation.3">
                    <p:embed/>
                  </p:oleObj>
                </mc:Choice>
                <mc:Fallback>
                  <p:oleObj name="Equation" r:id="rId5" imgW="444114" imgH="215713" progId="Equation.3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2208"/>
                          <a:ext cx="465" cy="23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74" name="Object 61"/>
            <p:cNvGraphicFramePr>
              <a:graphicFrameLocks noChangeAspect="1"/>
            </p:cNvGraphicFramePr>
            <p:nvPr/>
          </p:nvGraphicFramePr>
          <p:xfrm>
            <a:off x="4128" y="2592"/>
            <a:ext cx="477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67" name="Equation" r:id="rId7" imgW="457002" imgH="215806" progId="Equation.3">
                    <p:embed/>
                  </p:oleObj>
                </mc:Choice>
                <mc:Fallback>
                  <p:oleObj name="Equation" r:id="rId7" imgW="457002" imgH="215806" progId="Equation.3">
                    <p:embed/>
                    <p:pic>
                      <p:nvPicPr>
                        <p:cNvPr id="0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2592"/>
                          <a:ext cx="477" cy="23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75" name="Object 62"/>
            <p:cNvGraphicFramePr>
              <a:graphicFrameLocks noChangeAspect="1"/>
            </p:cNvGraphicFramePr>
            <p:nvPr/>
          </p:nvGraphicFramePr>
          <p:xfrm>
            <a:off x="1248" y="1488"/>
            <a:ext cx="465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68" name="Equation" r:id="rId9" imgW="444114" imgH="215713" progId="Equation.3">
                    <p:embed/>
                  </p:oleObj>
                </mc:Choice>
                <mc:Fallback>
                  <p:oleObj name="Equation" r:id="rId9" imgW="444114" imgH="215713" progId="Equation.3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488"/>
                          <a:ext cx="465" cy="23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76" name="Object 63"/>
            <p:cNvGraphicFramePr>
              <a:graphicFrameLocks noChangeAspect="1"/>
            </p:cNvGraphicFramePr>
            <p:nvPr/>
          </p:nvGraphicFramePr>
          <p:xfrm>
            <a:off x="2679" y="1835"/>
            <a:ext cx="465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69" name="Equation" r:id="rId10" imgW="444114" imgH="215713" progId="Equation.3">
                    <p:embed/>
                  </p:oleObj>
                </mc:Choice>
                <mc:Fallback>
                  <p:oleObj name="Equation" r:id="rId10" imgW="444114" imgH="215713" progId="Equation.3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" y="1835"/>
                          <a:ext cx="465" cy="23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77" name="Object 64"/>
            <p:cNvGraphicFramePr>
              <a:graphicFrameLocks noChangeAspect="1"/>
            </p:cNvGraphicFramePr>
            <p:nvPr/>
          </p:nvGraphicFramePr>
          <p:xfrm>
            <a:off x="1241" y="1857"/>
            <a:ext cx="477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0" name="Equation" r:id="rId11" imgW="457002" imgH="215806" progId="Equation.3">
                    <p:embed/>
                  </p:oleObj>
                </mc:Choice>
                <mc:Fallback>
                  <p:oleObj name="Equation" r:id="rId11" imgW="457002" imgH="215806" progId="Equation.3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1" y="1857"/>
                          <a:ext cx="477" cy="23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78" name="Object 65"/>
            <p:cNvGraphicFramePr>
              <a:graphicFrameLocks noChangeAspect="1"/>
            </p:cNvGraphicFramePr>
            <p:nvPr/>
          </p:nvGraphicFramePr>
          <p:xfrm>
            <a:off x="2688" y="2208"/>
            <a:ext cx="477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71" name="Equation" r:id="rId12" imgW="457002" imgH="215806" progId="Equation.3">
                    <p:embed/>
                  </p:oleObj>
                </mc:Choice>
                <mc:Fallback>
                  <p:oleObj name="Equation" r:id="rId12" imgW="457002" imgH="215806" progId="Equation.3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2208"/>
                          <a:ext cx="477" cy="23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91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059827"/>
              </p:ext>
            </p:extLst>
          </p:nvPr>
        </p:nvGraphicFramePr>
        <p:xfrm>
          <a:off x="3477816" y="4149080"/>
          <a:ext cx="16002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2" name="Equation" r:id="rId13" imgW="901309" imgH="215806" progId="Equation.3">
                  <p:embed/>
                </p:oleObj>
              </mc:Choice>
              <mc:Fallback>
                <p:oleObj name="Equation" r:id="rId13" imgW="901309" imgH="215806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816" y="4149080"/>
                        <a:ext cx="1600200" cy="3968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158875"/>
              </p:ext>
            </p:extLst>
          </p:nvPr>
        </p:nvGraphicFramePr>
        <p:xfrm>
          <a:off x="1115616" y="4174480"/>
          <a:ext cx="16208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3" name="Equation" r:id="rId14" imgW="977476" imgH="215806" progId="Equation.3">
                  <p:embed/>
                </p:oleObj>
              </mc:Choice>
              <mc:Fallback>
                <p:oleObj name="Equation" r:id="rId14" imgW="977476" imgH="215806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174480"/>
                        <a:ext cx="1620838" cy="3714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22322"/>
              </p:ext>
            </p:extLst>
          </p:nvPr>
        </p:nvGraphicFramePr>
        <p:xfrm>
          <a:off x="1151620" y="5446055"/>
          <a:ext cx="4719997" cy="548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74" name="Equation" r:id="rId16" imgW="3009900" imgH="419100" progId="Equation.3">
                  <p:embed/>
                </p:oleObj>
              </mc:Choice>
              <mc:Fallback>
                <p:oleObj name="Equation" r:id="rId16" imgW="3009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620" y="5446055"/>
                        <a:ext cx="4719997" cy="54801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481460"/>
              </p:ext>
            </p:extLst>
          </p:nvPr>
        </p:nvGraphicFramePr>
        <p:xfrm>
          <a:off x="863588" y="2132856"/>
          <a:ext cx="7918450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1" name="Equation" r:id="rId3" imgW="3683000" imgH="927100" progId="Equation.3">
                  <p:embed/>
                </p:oleObj>
              </mc:Choice>
              <mc:Fallback>
                <p:oleObj name="Equation" r:id="rId3" imgW="3683000" imgH="927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88" y="2132856"/>
                        <a:ext cx="7918450" cy="144016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Wavelet Filter Banks &amp; Wavelets</a:t>
            </a:r>
            <a:endParaRPr lang="en-GB" sz="3200" dirty="0" smtClean="0">
              <a:cs typeface="+mj-cs"/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839200" cy="5289550"/>
          </a:xfrm>
        </p:spPr>
        <p:txBody>
          <a:bodyPr/>
          <a:lstStyle/>
          <a:p>
            <a:pPr>
              <a:defRPr/>
            </a:pPr>
            <a:r>
              <a:rPr lang="en-GB" sz="2400" b="0" dirty="0" smtClean="0">
                <a:cs typeface="+mn-cs"/>
              </a:rPr>
              <a:t>Analysis bank corresponds to </a:t>
            </a:r>
          </a:p>
          <a:p>
            <a:pPr marL="0" indent="0">
              <a:buNone/>
              <a:defRPr/>
            </a:pPr>
            <a:r>
              <a:rPr lang="en-GB" sz="2400" b="0" dirty="0">
                <a:cs typeface="+mn-cs"/>
              </a:rPr>
              <a:t> </a:t>
            </a:r>
            <a:r>
              <a:rPr lang="en-GB" sz="2400" b="0" dirty="0" smtClean="0">
                <a:cs typeface="+mn-cs"/>
              </a:rPr>
              <a:t>   </a:t>
            </a:r>
            <a:r>
              <a:rPr lang="en-GB" sz="2400" u="sng" dirty="0" smtClean="0">
                <a:cs typeface="+mn-cs"/>
              </a:rPr>
              <a:t>Discrete-Time </a:t>
            </a:r>
            <a:r>
              <a:rPr lang="en-GB" sz="2400" u="sng" dirty="0">
                <a:cs typeface="+mn-cs"/>
              </a:rPr>
              <a:t>W</a:t>
            </a:r>
            <a:r>
              <a:rPr lang="en-GB" sz="2400" u="sng" dirty="0" smtClean="0">
                <a:cs typeface="+mn-cs"/>
              </a:rPr>
              <a:t>avelet Transform</a:t>
            </a:r>
            <a:r>
              <a:rPr lang="en-GB" sz="2400" dirty="0" smtClean="0">
                <a:cs typeface="+mn-cs"/>
              </a:rPr>
              <a:t> (DTWT)</a:t>
            </a:r>
          </a:p>
          <a:p>
            <a:pPr marL="0" indent="0">
              <a:buNone/>
              <a:defRPr/>
            </a:pPr>
            <a:endParaRPr lang="en-GB" sz="2400" b="0" dirty="0" smtClean="0">
              <a:cs typeface="+mn-cs"/>
            </a:endParaRPr>
          </a:p>
          <a:p>
            <a:pPr>
              <a:defRPr/>
            </a:pPr>
            <a:endParaRPr lang="en-GB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GB" sz="2400" b="0" dirty="0" smtClean="0">
                <a:cs typeface="+mn-cs"/>
              </a:rPr>
              <a:t>    </a:t>
            </a:r>
          </a:p>
          <a:p>
            <a:pPr>
              <a:buFontTx/>
              <a:buNone/>
              <a:defRPr/>
            </a:pPr>
            <a:endParaRPr lang="en-GB" sz="2400" b="0" dirty="0" smtClean="0">
              <a:cs typeface="+mn-cs"/>
            </a:endParaRPr>
          </a:p>
          <a:p>
            <a:pPr>
              <a:spcBef>
                <a:spcPts val="1176"/>
              </a:spcBef>
              <a:defRPr/>
            </a:pPr>
            <a:r>
              <a:rPr lang="en-GB" sz="2400" b="0" dirty="0" smtClean="0">
                <a:cs typeface="+mn-cs"/>
              </a:rPr>
              <a:t>With a corresponding (PR) synthesis filter bank, the reconstruction/synthesis formula (inverse DTWT) is</a:t>
            </a:r>
          </a:p>
          <a:p>
            <a:pPr>
              <a:buFontTx/>
              <a:buNone/>
              <a:defRPr/>
            </a:pPr>
            <a:endParaRPr lang="en-GB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GB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GB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GB" sz="2000" b="0" dirty="0" smtClean="0">
                <a:cs typeface="+mn-cs"/>
              </a:rPr>
              <a:t>    …to be compared to p.4 &amp; p.11-12</a:t>
            </a:r>
          </a:p>
        </p:txBody>
      </p:sp>
      <p:graphicFrame>
        <p:nvGraphicFramePr>
          <p:cNvPr id="399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92558"/>
              </p:ext>
            </p:extLst>
          </p:nvPr>
        </p:nvGraphicFramePr>
        <p:xfrm>
          <a:off x="863588" y="4689140"/>
          <a:ext cx="7884876" cy="77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2" name="Equation" r:id="rId5" imgW="3492500" imgH="457200" progId="Equation.3">
                  <p:embed/>
                </p:oleObj>
              </mc:Choice>
              <mc:Fallback>
                <p:oleObj name="Equation" r:id="rId5" imgW="34925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88" y="4689140"/>
                        <a:ext cx="7884876" cy="77344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508104" y="2168860"/>
            <a:ext cx="3211845" cy="40011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pPr marL="0" indent="0">
              <a:buNone/>
              <a:defRPr/>
            </a:pPr>
            <a:r>
              <a:rPr lang="en-GB" sz="2000" b="0" dirty="0" err="1"/>
              <a:t>x</a:t>
            </a:r>
            <a:r>
              <a:rPr lang="en-GB" sz="2000" b="0" baseline="-25000" dirty="0" err="1"/>
              <a:t>k</a:t>
            </a:r>
            <a:r>
              <a:rPr lang="en-GB" sz="2000" b="0" dirty="0"/>
              <a:t>[n] = `DTWT-coefficients’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Wavelet Filter Banks &amp; Wavelets</a:t>
            </a:r>
            <a:endParaRPr lang="en-GB" sz="3200" dirty="0" smtClean="0">
              <a:cs typeface="+mj-cs"/>
            </a:endParaRP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839200" cy="5289550"/>
          </a:xfrm>
        </p:spPr>
        <p:txBody>
          <a:bodyPr/>
          <a:lstStyle/>
          <a:p>
            <a:pPr>
              <a:defRPr/>
            </a:pPr>
            <a:r>
              <a:rPr lang="en-GB" sz="2400" b="0" dirty="0" smtClean="0">
                <a:cs typeface="+mn-cs"/>
              </a:rPr>
              <a:t>Reconstruction formula may be viewed as an expansion of u[k], using a set of basis functions (infinitely many)  </a:t>
            </a:r>
          </a:p>
          <a:p>
            <a:pPr>
              <a:defRPr/>
            </a:pPr>
            <a:endParaRPr lang="en-GB" sz="2400" b="0" dirty="0" smtClean="0">
              <a:cs typeface="+mn-cs"/>
            </a:endParaRPr>
          </a:p>
          <a:p>
            <a:pPr>
              <a:defRPr/>
            </a:pPr>
            <a:endParaRPr lang="en-GB" sz="2400" b="0" dirty="0" smtClean="0">
              <a:cs typeface="+mn-cs"/>
            </a:endParaRPr>
          </a:p>
          <a:p>
            <a:pPr>
              <a:defRPr/>
            </a:pPr>
            <a:endParaRPr lang="en-GB" sz="2400" b="0" dirty="0" smtClean="0">
              <a:cs typeface="+mn-cs"/>
            </a:endParaRPr>
          </a:p>
          <a:p>
            <a:pPr>
              <a:defRPr/>
            </a:pPr>
            <a:r>
              <a:rPr lang="en-GB" sz="2400" b="0" dirty="0" smtClean="0">
                <a:cs typeface="+mn-cs"/>
              </a:rPr>
              <a:t>If the 2-channel filter bank is </a:t>
            </a:r>
            <a:r>
              <a:rPr lang="en-GB" sz="2400" b="0" dirty="0" err="1" smtClean="0">
                <a:cs typeface="+mn-cs"/>
              </a:rPr>
              <a:t>paraunitary</a:t>
            </a:r>
            <a:r>
              <a:rPr lang="en-GB" sz="2400" b="0" dirty="0" smtClean="0">
                <a:cs typeface="+mn-cs"/>
              </a:rPr>
              <a:t>, then this basis is </a:t>
            </a:r>
            <a:r>
              <a:rPr lang="en-GB" sz="2400" b="0" u="sng" dirty="0" smtClean="0">
                <a:cs typeface="+mn-cs"/>
              </a:rPr>
              <a:t>orthonormal</a:t>
            </a:r>
            <a:r>
              <a:rPr lang="en-GB" sz="2400" b="0" dirty="0" smtClean="0">
                <a:cs typeface="+mn-cs"/>
              </a:rPr>
              <a:t> (which is a desirable property) :</a:t>
            </a:r>
          </a:p>
          <a:p>
            <a:pPr>
              <a:buFontTx/>
              <a:buNone/>
              <a:defRPr/>
            </a:pPr>
            <a:endParaRPr lang="en-GB" sz="2400" b="0" dirty="0" smtClean="0">
              <a:cs typeface="+mn-cs"/>
            </a:endParaRPr>
          </a:p>
          <a:p>
            <a:pPr>
              <a:defRPr/>
            </a:pPr>
            <a:endParaRPr lang="en-GB" sz="2400" b="0" dirty="0" smtClean="0">
              <a:cs typeface="+mn-cs"/>
            </a:endParaRPr>
          </a:p>
          <a:p>
            <a:pPr>
              <a:defRPr/>
            </a:pPr>
            <a:endParaRPr lang="en-GB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GB" sz="2400" b="0" dirty="0" smtClean="0">
                <a:cs typeface="+mn-cs"/>
              </a:rPr>
              <a:t>    =`</a:t>
            </a:r>
            <a:r>
              <a:rPr lang="en-GB" sz="2400" b="0" u="sng" dirty="0" smtClean="0">
                <a:cs typeface="+mn-cs"/>
              </a:rPr>
              <a:t>Orthonormal wavelet basis</a:t>
            </a:r>
            <a:r>
              <a:rPr lang="en-GB" sz="2400" b="0" dirty="0" smtClean="0">
                <a:cs typeface="+mn-cs"/>
              </a:rPr>
              <a:t>’</a:t>
            </a:r>
          </a:p>
        </p:txBody>
      </p:sp>
      <p:graphicFrame>
        <p:nvGraphicFramePr>
          <p:cNvPr id="409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103507"/>
              </p:ext>
            </p:extLst>
          </p:nvPr>
        </p:nvGraphicFramePr>
        <p:xfrm>
          <a:off x="935596" y="2348880"/>
          <a:ext cx="73104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1" name="Equation" r:id="rId3" imgW="3340100" imgH="508000" progId="Equation.3">
                  <p:embed/>
                </p:oleObj>
              </mc:Choice>
              <mc:Fallback>
                <p:oleObj name="Equation" r:id="rId3" imgW="33401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96" y="2348880"/>
                        <a:ext cx="7310438" cy="9302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074665"/>
              </p:ext>
            </p:extLst>
          </p:nvPr>
        </p:nvGraphicFramePr>
        <p:xfrm>
          <a:off x="920750" y="4466183"/>
          <a:ext cx="52530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2" name="Equation" r:id="rId5" imgW="2400300" imgH="457200" progId="Equation.3">
                  <p:embed/>
                </p:oleObj>
              </mc:Choice>
              <mc:Fallback>
                <p:oleObj name="Equation" r:id="rId5" imgW="24003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4466183"/>
                        <a:ext cx="5253038" cy="8350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Wavelet Filter Banks &amp; Wavelets</a:t>
            </a:r>
            <a:endParaRPr lang="en-GB" sz="3200" dirty="0" smtClean="0">
              <a:cs typeface="+mj-cs"/>
            </a:endParaRP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688" y="1035050"/>
            <a:ext cx="8686800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400" dirty="0" smtClean="0">
                <a:cs typeface="+mn-cs"/>
              </a:rPr>
              <a:t>Not treated here…</a:t>
            </a:r>
          </a:p>
          <a:p>
            <a:pPr>
              <a:lnSpc>
                <a:spcPct val="90000"/>
              </a:lnSpc>
              <a:spcBef>
                <a:spcPts val="1080"/>
              </a:spcBef>
              <a:defRPr/>
            </a:pPr>
            <a:r>
              <a:rPr lang="en-GB" sz="2000" b="0" dirty="0" smtClean="0">
                <a:cs typeface="+mn-cs"/>
              </a:rPr>
              <a:t>`Continuous wavelet transform’ (</a:t>
            </a:r>
            <a:r>
              <a:rPr lang="en-GB" sz="2000" b="0" u="sng" dirty="0" smtClean="0">
                <a:cs typeface="+mn-cs"/>
              </a:rPr>
              <a:t>CWT</a:t>
            </a:r>
            <a:r>
              <a:rPr lang="en-GB" sz="2000" b="0" dirty="0" smtClean="0">
                <a:cs typeface="+mn-cs"/>
              </a:rPr>
              <a:t>)  of a continuous-time function u(t)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b="0" dirty="0" smtClean="0">
                <a:cs typeface="+mn-cs"/>
              </a:rPr>
              <a:t>         </a:t>
            </a:r>
            <a:r>
              <a:rPr lang="en-GB" sz="1800" b="0" dirty="0" smtClean="0">
                <a:cs typeface="+mn-cs"/>
              </a:rPr>
              <a:t>h(t)=prototype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1800" b="0" dirty="0" smtClean="0">
                <a:cs typeface="+mn-cs"/>
              </a:rPr>
              <a:t>          </a:t>
            </a:r>
            <a:r>
              <a:rPr lang="en-GB" sz="1800" b="0" dirty="0" err="1" smtClean="0">
                <a:cs typeface="+mn-cs"/>
              </a:rPr>
              <a:t>p,q</a:t>
            </a:r>
            <a:r>
              <a:rPr lang="en-GB" sz="1800" b="0" dirty="0" smtClean="0">
                <a:cs typeface="+mn-cs"/>
              </a:rPr>
              <a:t> are real-valued </a:t>
            </a:r>
            <a:r>
              <a:rPr lang="en-GB" sz="1800" dirty="0" smtClean="0">
                <a:cs typeface="+mn-cs"/>
              </a:rPr>
              <a:t>continuous</a:t>
            </a:r>
            <a:r>
              <a:rPr lang="en-GB" sz="1800" b="0" dirty="0" smtClean="0">
                <a:cs typeface="+mn-cs"/>
              </a:rPr>
              <a:t> variables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1800" b="0" dirty="0" smtClean="0">
                <a:cs typeface="+mn-cs"/>
              </a:rPr>
              <a:t>          p introduces `dilation’ of prototype, q introduces `shift’ of prototype  </a:t>
            </a:r>
          </a:p>
          <a:p>
            <a:pPr>
              <a:lnSpc>
                <a:spcPct val="90000"/>
              </a:lnSpc>
              <a:spcBef>
                <a:spcPts val="1080"/>
              </a:spcBef>
              <a:defRPr/>
            </a:pPr>
            <a:r>
              <a:rPr lang="en-GB" sz="2000" b="0" dirty="0" smtClean="0">
                <a:cs typeface="+mn-cs"/>
              </a:rPr>
              <a:t>`Discrete wavelet transform’ (</a:t>
            </a:r>
            <a:r>
              <a:rPr lang="en-GB" sz="2000" b="0" u="sng" dirty="0" smtClean="0">
                <a:cs typeface="+mn-cs"/>
              </a:rPr>
              <a:t>DWT</a:t>
            </a:r>
            <a:r>
              <a:rPr lang="en-GB" sz="2000" b="0" dirty="0" smtClean="0">
                <a:cs typeface="+mn-cs"/>
              </a:rPr>
              <a:t>) </a:t>
            </a:r>
            <a:r>
              <a:rPr lang="en-GB" sz="1800" b="0" dirty="0" smtClean="0">
                <a:cs typeface="+mn-cs"/>
              </a:rPr>
              <a:t>is CWT with discretized </a:t>
            </a:r>
            <a:r>
              <a:rPr lang="en-GB" sz="1800" b="0" dirty="0" err="1" smtClean="0">
                <a:cs typeface="+mn-cs"/>
              </a:rPr>
              <a:t>p,q</a:t>
            </a:r>
            <a:endParaRPr lang="en-GB" sz="18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18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18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b="0" dirty="0" smtClean="0">
                <a:cs typeface="+mn-cs"/>
              </a:rPr>
              <a:t>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b="0" dirty="0" smtClean="0">
                <a:cs typeface="+mn-cs"/>
              </a:rPr>
              <a:t>         T is sampling interval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b="0" dirty="0" smtClean="0">
                <a:cs typeface="+mn-cs"/>
              </a:rPr>
              <a:t>         p-bar, q-bar are real-valued </a:t>
            </a:r>
            <a:r>
              <a:rPr lang="en-GB" sz="2000" dirty="0" smtClean="0">
                <a:cs typeface="+mn-cs"/>
              </a:rPr>
              <a:t>intege</a:t>
            </a:r>
            <a:r>
              <a:rPr lang="en-GB" sz="2000" b="0" dirty="0" smtClean="0">
                <a:cs typeface="+mn-cs"/>
              </a:rPr>
              <a:t>r variables         mostly  a=2</a:t>
            </a:r>
          </a:p>
        </p:txBody>
      </p:sp>
      <p:graphicFrame>
        <p:nvGraphicFramePr>
          <p:cNvPr id="43011" name="Object 6"/>
          <p:cNvGraphicFramePr>
            <a:graphicFrameLocks noChangeAspect="1"/>
          </p:cNvGraphicFramePr>
          <p:nvPr/>
        </p:nvGraphicFramePr>
        <p:xfrm>
          <a:off x="2514600" y="2133600"/>
          <a:ext cx="41910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2" name="Equation" r:id="rId3" imgW="2120900" imgH="520700" progId="Equation.3">
                  <p:embed/>
                </p:oleObj>
              </mc:Choice>
              <mc:Fallback>
                <p:oleObj name="Equation" r:id="rId3" imgW="2120900" imgH="520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33600"/>
                        <a:ext cx="4191000" cy="10064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7"/>
          <p:cNvGraphicFramePr>
            <a:graphicFrameLocks noChangeAspect="1"/>
          </p:cNvGraphicFramePr>
          <p:nvPr/>
        </p:nvGraphicFramePr>
        <p:xfrm>
          <a:off x="2427288" y="4367213"/>
          <a:ext cx="65309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3" name="Equation" r:id="rId5" imgW="3492500" imgH="457200" progId="Equation.3">
                  <p:embed/>
                </p:oleObj>
              </mc:Choice>
              <mc:Fallback>
                <p:oleObj name="Equation" r:id="rId5" imgW="34925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4367213"/>
                        <a:ext cx="6530975" cy="8842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03"/>
          <p:cNvSpPr txBox="1">
            <a:spLocks noChangeArrowheads="1"/>
          </p:cNvSpPr>
          <p:nvPr/>
        </p:nvSpPr>
        <p:spPr bwMode="auto">
          <a:xfrm rot="19621647">
            <a:off x="-282575" y="2611438"/>
            <a:ext cx="9631363" cy="1570037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8610600" cy="5159375"/>
          </a:xfrm>
        </p:spPr>
        <p:txBody>
          <a:bodyPr/>
          <a:lstStyle/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b="1" dirty="0" smtClean="0"/>
              <a:t>Time</a:t>
            </a:r>
            <a:r>
              <a:rPr lang="en-US" b="1" dirty="0"/>
              <a:t>-Frequency </a:t>
            </a:r>
            <a:r>
              <a:rPr lang="en-US" b="1" dirty="0" smtClean="0"/>
              <a:t>Analysis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Short</a:t>
            </a:r>
            <a:r>
              <a:rPr lang="en-US" dirty="0"/>
              <a:t>-time Fourier </a:t>
            </a:r>
            <a:r>
              <a:rPr lang="en-US" dirty="0" smtClean="0"/>
              <a:t>Transform (STFT)</a:t>
            </a:r>
            <a:endParaRPr lang="en-US" dirty="0"/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Weighted </a:t>
            </a:r>
            <a:r>
              <a:rPr lang="en-US" dirty="0" err="1" smtClean="0"/>
              <a:t>OverLap</a:t>
            </a:r>
            <a:r>
              <a:rPr lang="en-US" dirty="0" smtClean="0"/>
              <a:t>-Add (WOLA)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Wavelet Analysis &amp; Wavelet Filter Banks</a:t>
            </a:r>
          </a:p>
          <a:p>
            <a:pPr lvl="1">
              <a:buFont typeface="Arial"/>
              <a:buChar char="•"/>
              <a:defRPr/>
            </a:pPr>
            <a:endParaRPr lang="en-US" dirty="0"/>
          </a:p>
          <a:p>
            <a:pPr marL="114300" indent="0">
              <a:buNone/>
              <a:defRPr/>
            </a:pPr>
            <a:r>
              <a:rPr lang="en-US" dirty="0" smtClean="0">
                <a:solidFill>
                  <a:srgbClr val="FFFF66"/>
                </a:solidFill>
              </a:rPr>
              <a:t>Time/Frequency Scaling of speech/audio signals</a:t>
            </a:r>
          </a:p>
          <a:p>
            <a:pPr marL="857250" lvl="1" indent="-342900">
              <a:buFont typeface="Arial"/>
              <a:buChar char="•"/>
              <a:defRPr/>
            </a:pPr>
            <a:r>
              <a:rPr lang="en-US" dirty="0" smtClean="0">
                <a:solidFill>
                  <a:srgbClr val="FFFF66"/>
                </a:solidFill>
              </a:rPr>
              <a:t>Problem Statement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smtClean="0">
                <a:solidFill>
                  <a:srgbClr val="FFFF66"/>
                </a:solidFill>
              </a:rPr>
              <a:t>&amp; Approaches</a:t>
            </a:r>
          </a:p>
          <a:p>
            <a:pPr marL="857250" lvl="1" indent="-342900">
              <a:buFont typeface="Arial"/>
              <a:buChar char="•"/>
              <a:defRPr/>
            </a:pPr>
            <a:r>
              <a:rPr lang="en-US" dirty="0" smtClean="0"/>
              <a:t>STFT-Based Time Scaling</a:t>
            </a:r>
          </a:p>
          <a:p>
            <a:pPr marL="1828800" lvl="4" indent="0">
              <a:buNone/>
              <a:defRPr/>
            </a:pPr>
            <a:endParaRPr lang="en-US" dirty="0" smtClean="0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77207000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Time Scaling &amp; Frequency Scaling</a:t>
            </a:r>
            <a:endParaRPr lang="en-GB" sz="3200" dirty="0"/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676964" cy="5289550"/>
          </a:xfrm>
        </p:spPr>
        <p:txBody>
          <a:bodyPr/>
          <a:lstStyle/>
          <a:p>
            <a:r>
              <a:rPr lang="en-GB" sz="2400" u="sng" dirty="0"/>
              <a:t>Time </a:t>
            </a:r>
            <a:r>
              <a:rPr lang="en-GB" sz="2400" u="sng" dirty="0" smtClean="0"/>
              <a:t>Scaling</a:t>
            </a:r>
            <a:r>
              <a:rPr lang="en-GB" sz="2400" dirty="0" smtClean="0"/>
              <a:t>  </a:t>
            </a:r>
            <a:endParaRPr lang="en-GB" sz="2400" dirty="0"/>
          </a:p>
          <a:p>
            <a:pPr lvl="1"/>
            <a:r>
              <a:rPr lang="en-GB" sz="2000" dirty="0"/>
              <a:t>Modify time domain </a:t>
            </a:r>
            <a:r>
              <a:rPr lang="en-GB" sz="2000" dirty="0" smtClean="0"/>
              <a:t>attributes (tempo/duration</a:t>
            </a:r>
            <a:r>
              <a:rPr lang="en-GB" sz="2000" dirty="0"/>
              <a:t>) </a:t>
            </a:r>
            <a:r>
              <a:rPr lang="en-GB" sz="2000" dirty="0" smtClean="0"/>
              <a:t>of </a:t>
            </a:r>
            <a:r>
              <a:rPr lang="en-GB" sz="2000" dirty="0"/>
              <a:t>a speech/audio signal, without modifying perceived frequency </a:t>
            </a:r>
            <a:r>
              <a:rPr lang="en-GB" sz="2000" dirty="0" smtClean="0"/>
              <a:t>domain attributes (pitch), i.e</a:t>
            </a:r>
            <a:r>
              <a:rPr lang="en-GB" sz="2000" dirty="0"/>
              <a:t>. without introducing frequency </a:t>
            </a:r>
            <a:r>
              <a:rPr lang="en-GB" sz="2000" dirty="0" smtClean="0"/>
              <a:t>distortion</a:t>
            </a:r>
            <a:endParaRPr lang="en-GB" sz="2000" dirty="0"/>
          </a:p>
          <a:p>
            <a:pPr lvl="1"/>
            <a:r>
              <a:rPr lang="en-GB" sz="2000" dirty="0"/>
              <a:t>Compression/expansion</a:t>
            </a:r>
          </a:p>
          <a:p>
            <a:pPr lvl="1"/>
            <a:r>
              <a:rPr lang="en-GB" sz="2000" dirty="0"/>
              <a:t>Applications : movie post-synchronization (synchronization with </a:t>
            </a:r>
          </a:p>
          <a:p>
            <a:pPr lvl="1">
              <a:buFontTx/>
              <a:buNone/>
            </a:pPr>
            <a:r>
              <a:rPr lang="en-GB" sz="2000" dirty="0"/>
              <a:t>    video signal), dictation (synchronization with typing speed),</a:t>
            </a:r>
          </a:p>
          <a:p>
            <a:pPr lvl="1">
              <a:buFontTx/>
              <a:buNone/>
            </a:pPr>
            <a:r>
              <a:rPr lang="en-GB" sz="2000" dirty="0"/>
              <a:t>    fast rendering (e.g. in answering machines) ,…</a:t>
            </a:r>
          </a:p>
          <a:p>
            <a:pPr>
              <a:spcBef>
                <a:spcPts val="1776"/>
              </a:spcBef>
            </a:pPr>
            <a:r>
              <a:rPr lang="en-GB" sz="2400" u="sng" dirty="0"/>
              <a:t>Frequency Scaling</a:t>
            </a:r>
            <a:r>
              <a:rPr lang="en-GB" sz="2400" dirty="0"/>
              <a:t> </a:t>
            </a:r>
            <a:r>
              <a:rPr lang="en-GB" sz="1800" dirty="0" smtClean="0"/>
              <a:t>(=‘dual’ </a:t>
            </a:r>
            <a:r>
              <a:rPr lang="en-GB" sz="1800" dirty="0"/>
              <a:t>problem)</a:t>
            </a:r>
          </a:p>
          <a:p>
            <a:pPr lvl="1"/>
            <a:r>
              <a:rPr lang="en-GB" sz="2000" dirty="0"/>
              <a:t>Modify frequency domain </a:t>
            </a:r>
            <a:r>
              <a:rPr lang="en-GB" sz="2000" dirty="0" smtClean="0"/>
              <a:t>attributes (pitch) of </a:t>
            </a:r>
            <a:r>
              <a:rPr lang="en-GB" sz="2000" dirty="0"/>
              <a:t>a speech/audio signal, without modifying perceived time </a:t>
            </a:r>
            <a:r>
              <a:rPr lang="en-GB" sz="2000" dirty="0" smtClean="0"/>
              <a:t>domain attributes (tempo/duration</a:t>
            </a:r>
            <a:r>
              <a:rPr lang="en-GB" sz="2000" dirty="0"/>
              <a:t>)</a:t>
            </a:r>
          </a:p>
          <a:p>
            <a:pPr lvl="1"/>
            <a:r>
              <a:rPr lang="en-GB" sz="2000" dirty="0"/>
              <a:t>A.k.a. `Pitch shifting’</a:t>
            </a:r>
          </a:p>
          <a:p>
            <a:pPr lvl="1"/>
            <a:r>
              <a:rPr lang="en-GB" sz="2000" dirty="0"/>
              <a:t>Applications : games, karaoke, Doppler-effects in 3D audio</a:t>
            </a:r>
            <a:r>
              <a:rPr lang="en-GB" sz="2000" dirty="0" smtClean="0"/>
              <a:t>…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9472541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Time Scaling &amp; Frequency Scaling</a:t>
            </a:r>
            <a:endParaRPr lang="en-GB" sz="3200" dirty="0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72716"/>
            <a:ext cx="8712968" cy="5289550"/>
          </a:xfrm>
        </p:spPr>
        <p:txBody>
          <a:bodyPr/>
          <a:lstStyle/>
          <a:p>
            <a:pPr marL="0" indent="0">
              <a:buNone/>
            </a:pPr>
            <a:endParaRPr lang="en-GB" sz="2400" b="0" dirty="0"/>
          </a:p>
          <a:p>
            <a:pPr marL="0" indent="0">
              <a:buNone/>
            </a:pPr>
            <a:endParaRPr lang="en-GB" sz="2400" b="0" dirty="0"/>
          </a:p>
          <a:p>
            <a:pPr marL="0" indent="0">
              <a:buNone/>
            </a:pPr>
            <a:endParaRPr lang="en-GB" sz="2400" b="0" dirty="0"/>
          </a:p>
          <a:p>
            <a:endParaRPr lang="en-GB" sz="2400" b="0" dirty="0" smtClean="0"/>
          </a:p>
          <a:p>
            <a:r>
              <a:rPr lang="en-GB" sz="2400" u="sng" dirty="0" smtClean="0"/>
              <a:t>Remember</a:t>
            </a:r>
            <a:r>
              <a:rPr lang="en-GB" sz="2400" b="0" dirty="0" smtClean="0"/>
              <a:t>: </a:t>
            </a:r>
            <a:r>
              <a:rPr lang="en-GB" dirty="0" smtClean="0"/>
              <a:t>                                                                                                              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r>
              <a:rPr lang="en-GB" sz="1600" dirty="0"/>
              <a:t> </a:t>
            </a:r>
            <a:r>
              <a:rPr lang="en-GB" sz="1600" dirty="0" smtClean="0"/>
              <a:t>          scaling </a:t>
            </a:r>
            <a:r>
              <a:rPr lang="en-GB" sz="1600" dirty="0"/>
              <a:t>with alpha </a:t>
            </a:r>
            <a:r>
              <a:rPr lang="en-GB" sz="1600" dirty="0" smtClean="0"/>
              <a:t>in the time domain ~ scaling with </a:t>
            </a:r>
            <a:r>
              <a:rPr lang="en-GB" sz="1600" dirty="0"/>
              <a:t>1/</a:t>
            </a:r>
            <a:r>
              <a:rPr lang="en-GB" sz="1600" dirty="0" smtClean="0"/>
              <a:t>alpha</a:t>
            </a:r>
            <a:r>
              <a:rPr lang="en-GB" sz="1600" dirty="0"/>
              <a:t> </a:t>
            </a:r>
            <a:r>
              <a:rPr lang="en-GB" sz="1600" dirty="0" smtClean="0"/>
              <a:t>in </a:t>
            </a:r>
            <a:r>
              <a:rPr lang="en-GB" sz="1600" dirty="0"/>
              <a:t>frequency domain </a:t>
            </a:r>
            <a:endParaRPr lang="en-GB" sz="1600" dirty="0" smtClean="0"/>
          </a:p>
          <a:p>
            <a:pPr marL="457200" lvl="1" indent="0">
              <a:buNone/>
            </a:pPr>
            <a:r>
              <a:rPr lang="en-GB" sz="2000" dirty="0" smtClean="0"/>
              <a:t>Hence </a:t>
            </a:r>
            <a:r>
              <a:rPr lang="en-GB" sz="2000" dirty="0"/>
              <a:t>straightforward </a:t>
            </a:r>
            <a:r>
              <a:rPr lang="en-GB" sz="2000" dirty="0" smtClean="0"/>
              <a:t>scaling in the time or frequency domain does </a:t>
            </a:r>
            <a:r>
              <a:rPr lang="en-GB" sz="2000" dirty="0"/>
              <a:t>not provide a solution for </a:t>
            </a:r>
            <a:r>
              <a:rPr lang="en-GB" sz="2000" dirty="0" smtClean="0"/>
              <a:t>the intended time or </a:t>
            </a:r>
            <a:r>
              <a:rPr lang="en-GB" sz="2000" dirty="0"/>
              <a:t>f</a:t>
            </a:r>
            <a:r>
              <a:rPr lang="en-GB" sz="2000" dirty="0" smtClean="0"/>
              <a:t>requency scaling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sz="2000" b="0" dirty="0" smtClean="0"/>
              <a:t>PS: </a:t>
            </a:r>
            <a:r>
              <a:rPr lang="en-GB" sz="2000" b="0" u="sng" dirty="0"/>
              <a:t>C</a:t>
            </a:r>
            <a:r>
              <a:rPr lang="en-GB" sz="2000" b="0" u="sng" dirty="0" smtClean="0"/>
              <a:t>ontinuous</a:t>
            </a:r>
            <a:r>
              <a:rPr lang="en-GB" sz="2000" b="0" u="sng" dirty="0"/>
              <a:t>-time </a:t>
            </a:r>
            <a:r>
              <a:rPr lang="en-GB" sz="2000" b="0" u="sng" dirty="0" smtClean="0"/>
              <a:t>signal</a:t>
            </a:r>
            <a:r>
              <a:rPr lang="en-GB" sz="2000" b="0" dirty="0" smtClean="0"/>
              <a:t> u’(t)=u</a:t>
            </a:r>
            <a:r>
              <a:rPr lang="en-GB" sz="2000" b="0" dirty="0"/>
              <a:t>(α.t) is obtained by α times faster </a:t>
            </a:r>
            <a:r>
              <a:rPr lang="en-GB" sz="2000" b="0" dirty="0" smtClean="0"/>
              <a:t>(α</a:t>
            </a:r>
            <a:r>
              <a:rPr lang="en-GB" sz="2000" b="0" dirty="0"/>
              <a:t>&gt;1) </a:t>
            </a:r>
            <a:r>
              <a:rPr lang="en-GB" sz="2000" b="0" dirty="0" smtClean="0"/>
              <a:t>or slower (α&lt;1</a:t>
            </a:r>
            <a:r>
              <a:rPr lang="en-GB" sz="2000" b="0" dirty="0"/>
              <a:t>) </a:t>
            </a:r>
            <a:r>
              <a:rPr lang="en-GB" sz="2000" b="0" dirty="0" smtClean="0"/>
              <a:t>playback of u(t).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sz="2000" b="0" dirty="0" smtClean="0"/>
              <a:t>PS: </a:t>
            </a:r>
            <a:r>
              <a:rPr lang="en-GB" sz="2000" b="0" u="sng" dirty="0" smtClean="0"/>
              <a:t>Discrete</a:t>
            </a:r>
            <a:r>
              <a:rPr lang="en-GB" sz="2000" b="0" u="sng" dirty="0"/>
              <a:t>-time </a:t>
            </a:r>
            <a:r>
              <a:rPr lang="en-GB" sz="2000" b="0" u="sng" dirty="0" smtClean="0"/>
              <a:t>signal</a:t>
            </a:r>
            <a:r>
              <a:rPr lang="en-GB" sz="2000" b="0" dirty="0" smtClean="0"/>
              <a:t> (</a:t>
            </a:r>
            <a:r>
              <a:rPr lang="en-GB" sz="2000" b="0" dirty="0"/>
              <a:t>when </a:t>
            </a:r>
            <a:r>
              <a:rPr lang="en-GB" sz="2000" b="0" dirty="0" smtClean="0"/>
              <a:t>sampling rate </a:t>
            </a:r>
            <a:r>
              <a:rPr lang="en-GB" sz="2000" b="0" dirty="0"/>
              <a:t>is to be kept constant </a:t>
            </a:r>
            <a:r>
              <a:rPr lang="en-GB" sz="2000" b="0" dirty="0" smtClean="0"/>
              <a:t>and α can be </a:t>
            </a:r>
            <a:r>
              <a:rPr lang="en-GB" sz="2000" b="0" dirty="0"/>
              <a:t>non-integer</a:t>
            </a:r>
            <a:r>
              <a:rPr lang="en-GB" sz="2000" b="0" dirty="0" smtClean="0"/>
              <a:t>) u’[k]=u</a:t>
            </a:r>
            <a:r>
              <a:rPr lang="en-GB" sz="2000" b="0" dirty="0"/>
              <a:t>[α.k] </a:t>
            </a:r>
            <a:r>
              <a:rPr lang="en-GB" sz="2000" b="0" dirty="0" smtClean="0"/>
              <a:t>is </a:t>
            </a:r>
            <a:r>
              <a:rPr lang="en-GB" sz="2000" b="0" dirty="0"/>
              <a:t>obtained </a:t>
            </a:r>
            <a:r>
              <a:rPr lang="en-GB" sz="2000" b="0" dirty="0" smtClean="0"/>
              <a:t>by re</a:t>
            </a:r>
            <a:r>
              <a:rPr lang="en-GB" sz="2000" b="0" dirty="0"/>
              <a:t>-sampling/digital </a:t>
            </a:r>
            <a:r>
              <a:rPr lang="en-GB" sz="2000" b="0" dirty="0" smtClean="0"/>
              <a:t>interpolation of u[k] </a:t>
            </a:r>
            <a:r>
              <a:rPr lang="en-GB" sz="1600" b="0" dirty="0" smtClean="0"/>
              <a:t>(</a:t>
            </a:r>
            <a:r>
              <a:rPr lang="en-GB" sz="1600" b="0" dirty="0" err="1"/>
              <a:t>ps</a:t>
            </a:r>
            <a:r>
              <a:rPr lang="en-GB" sz="1600" b="0" dirty="0"/>
              <a:t>:  watch out for aliasing when α&gt;1 !</a:t>
            </a:r>
            <a:r>
              <a:rPr lang="en-GB" sz="1600" b="0" dirty="0" smtClean="0"/>
              <a:t>)</a:t>
            </a:r>
            <a:endParaRPr lang="en-GB" sz="2000" b="0" dirty="0" smtClean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sz="2000" b="0" dirty="0" smtClean="0"/>
              <a:t>Will consider only </a:t>
            </a:r>
            <a:r>
              <a:rPr lang="en-GB" sz="2000" u="sng" dirty="0" smtClean="0"/>
              <a:t>Time Scaling</a:t>
            </a:r>
            <a:r>
              <a:rPr lang="en-GB" sz="2000" b="0" dirty="0" smtClean="0"/>
              <a:t>.  Frequency Scaling can then be done as follows: If u^(t) is a time-scaled version of u(t) </a:t>
            </a:r>
            <a:r>
              <a:rPr lang="en-GB" sz="1600" b="0" dirty="0" smtClean="0"/>
              <a:t>(e.g. duration increased by factor α, frequency attributes unchanged)</a:t>
            </a:r>
            <a:r>
              <a:rPr lang="en-GB" sz="2000" b="0" dirty="0" smtClean="0"/>
              <a:t>, then u^(α.t</a:t>
            </a:r>
            <a:r>
              <a:rPr lang="en-GB" sz="2000" b="0" dirty="0"/>
              <a:t>)</a:t>
            </a:r>
            <a:r>
              <a:rPr lang="en-GB" sz="2000" b="0" dirty="0" smtClean="0"/>
              <a:t> is a frequency-scaled version of u(t) </a:t>
            </a:r>
            <a:r>
              <a:rPr lang="en-GB" sz="1600" b="0" dirty="0" smtClean="0"/>
              <a:t>(i.e. duration unchanged, frequency attributes scaled by α).  </a:t>
            </a:r>
          </a:p>
          <a:p>
            <a:pPr lvl="1">
              <a:buFontTx/>
              <a:buNone/>
            </a:pPr>
            <a:r>
              <a:rPr lang="en-GB" sz="2000" dirty="0" smtClean="0"/>
              <a:t>    </a:t>
            </a:r>
          </a:p>
          <a:p>
            <a:pPr lvl="1">
              <a:buFontTx/>
              <a:buNone/>
            </a:pPr>
            <a:endParaRPr lang="en-GB" sz="2000" dirty="0"/>
          </a:p>
          <a:p>
            <a:pPr lvl="1">
              <a:buFontTx/>
              <a:buNone/>
            </a:pPr>
            <a:endParaRPr lang="en-GB" sz="2000" dirty="0" smtClean="0"/>
          </a:p>
          <a:p>
            <a:pPr lvl="1">
              <a:buFontTx/>
              <a:buNone/>
            </a:pPr>
            <a:endParaRPr lang="en-GB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62710"/>
              </p:ext>
            </p:extLst>
          </p:nvPr>
        </p:nvGraphicFramePr>
        <p:xfrm>
          <a:off x="2520143" y="1232755"/>
          <a:ext cx="5112197" cy="684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3" imgW="2552400" imgH="444240" progId="Equation.3">
                  <p:embed/>
                </p:oleObj>
              </mc:Choice>
              <mc:Fallback>
                <p:oleObj name="Equation" r:id="rId3" imgW="2552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143" y="1232755"/>
                        <a:ext cx="5112197" cy="68407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251386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8695692" cy="5159375"/>
          </a:xfrm>
        </p:spPr>
        <p:txBody>
          <a:bodyPr/>
          <a:lstStyle/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b="1" dirty="0" smtClean="0">
                <a:solidFill>
                  <a:srgbClr val="FFFF66"/>
                </a:solidFill>
              </a:rPr>
              <a:t>Time</a:t>
            </a:r>
            <a:r>
              <a:rPr lang="en-US" b="1" dirty="0">
                <a:solidFill>
                  <a:srgbClr val="FFFF66"/>
                </a:solidFill>
              </a:rPr>
              <a:t>-Frequency </a:t>
            </a:r>
            <a:r>
              <a:rPr lang="en-US" b="1" dirty="0" smtClean="0">
                <a:solidFill>
                  <a:srgbClr val="FFFF66"/>
                </a:solidFill>
              </a:rPr>
              <a:t>Analysis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solidFill>
                  <a:srgbClr val="FFFF66"/>
                </a:solidFill>
              </a:rPr>
              <a:t>Short</a:t>
            </a:r>
            <a:r>
              <a:rPr lang="en-US" dirty="0">
                <a:solidFill>
                  <a:srgbClr val="FFFF66"/>
                </a:solidFill>
              </a:rPr>
              <a:t>-time Fourier </a:t>
            </a:r>
            <a:r>
              <a:rPr lang="en-US" dirty="0" smtClean="0">
                <a:solidFill>
                  <a:srgbClr val="FFFF66"/>
                </a:solidFill>
              </a:rPr>
              <a:t>Transform (STFT)</a:t>
            </a:r>
            <a:endParaRPr lang="en-US" dirty="0">
              <a:solidFill>
                <a:srgbClr val="FFFF66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Weighted </a:t>
            </a:r>
            <a:r>
              <a:rPr lang="en-US" dirty="0" err="1" smtClean="0"/>
              <a:t>OverLap</a:t>
            </a:r>
            <a:r>
              <a:rPr lang="en-US" dirty="0" smtClean="0"/>
              <a:t>-Add (WOLA)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Wavelet Analysis &amp; Wavelet Filter Banks</a:t>
            </a:r>
          </a:p>
          <a:p>
            <a:pPr lvl="1">
              <a:buFont typeface="Arial"/>
              <a:buChar char="•"/>
              <a:defRPr/>
            </a:pPr>
            <a:endParaRPr lang="en-US" dirty="0"/>
          </a:p>
          <a:p>
            <a:pPr marL="114300" indent="0">
              <a:buNone/>
              <a:defRPr/>
            </a:pPr>
            <a:r>
              <a:rPr lang="en-US" dirty="0" smtClean="0"/>
              <a:t>Time/Frequency Scaling of Speech/Audio </a:t>
            </a:r>
            <a:r>
              <a:rPr lang="en-US" dirty="0"/>
              <a:t>S</a:t>
            </a:r>
            <a:r>
              <a:rPr lang="en-US" dirty="0" smtClean="0"/>
              <a:t>ignals</a:t>
            </a:r>
          </a:p>
          <a:p>
            <a:pPr marL="857250" lvl="1" indent="-342900">
              <a:buFont typeface="Arial"/>
              <a:buChar char="•"/>
              <a:defRPr/>
            </a:pPr>
            <a:r>
              <a:rPr lang="en-US" dirty="0" smtClean="0"/>
              <a:t>Problem Statement</a:t>
            </a:r>
            <a:r>
              <a:rPr lang="en-US" dirty="0"/>
              <a:t> </a:t>
            </a:r>
            <a:r>
              <a:rPr lang="en-US" dirty="0" smtClean="0"/>
              <a:t>&amp; Approaches</a:t>
            </a:r>
          </a:p>
          <a:p>
            <a:pPr marL="857250" lvl="1" indent="-342900">
              <a:buFont typeface="Arial"/>
              <a:buChar char="•"/>
              <a:defRPr/>
            </a:pPr>
            <a:r>
              <a:rPr lang="en-US" dirty="0" smtClean="0"/>
              <a:t>STFT-Based Time Scaling</a:t>
            </a:r>
          </a:p>
          <a:p>
            <a:pPr marL="1828800" lvl="4" indent="0">
              <a:buNone/>
              <a:defRPr/>
            </a:pPr>
            <a:endParaRPr lang="en-US" dirty="0" smtClean="0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30159189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Time </a:t>
            </a:r>
            <a:r>
              <a:rPr lang="en-US" sz="3200" dirty="0" smtClean="0"/>
              <a:t>Scaling</a:t>
            </a:r>
            <a:endParaRPr lang="en-GB" sz="3200" dirty="0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44724"/>
            <a:ext cx="8712968" cy="5289550"/>
          </a:xfrm>
        </p:spPr>
        <p:txBody>
          <a:bodyPr/>
          <a:lstStyle/>
          <a:p>
            <a:r>
              <a:rPr lang="en-GB" dirty="0"/>
              <a:t>Different </a:t>
            </a:r>
            <a:r>
              <a:rPr lang="en-GB" dirty="0" smtClean="0"/>
              <a:t>approaches </a:t>
            </a:r>
            <a:endParaRPr lang="en-GB" b="0" dirty="0"/>
          </a:p>
          <a:p>
            <a:pPr lvl="1">
              <a:spcBef>
                <a:spcPts val="1776"/>
              </a:spcBef>
            </a:pPr>
            <a:r>
              <a:rPr lang="en-GB" dirty="0"/>
              <a:t>Signal </a:t>
            </a:r>
            <a:r>
              <a:rPr lang="en-GB" dirty="0" err="1"/>
              <a:t>modeling</a:t>
            </a:r>
            <a:r>
              <a:rPr lang="en-GB" dirty="0"/>
              <a:t> based </a:t>
            </a:r>
            <a:r>
              <a:rPr lang="en-GB" dirty="0" smtClean="0"/>
              <a:t>(</a:t>
            </a:r>
            <a:r>
              <a:rPr lang="en-GB" dirty="0"/>
              <a:t>`parametric’</a:t>
            </a:r>
            <a:r>
              <a:rPr lang="en-GB" dirty="0" smtClean="0"/>
              <a:t>)</a:t>
            </a:r>
            <a:endParaRPr lang="en-GB" dirty="0"/>
          </a:p>
          <a:p>
            <a:pPr lvl="2"/>
            <a:r>
              <a:rPr lang="en-GB" sz="2400" dirty="0"/>
              <a:t>E</a:t>
            </a:r>
            <a:r>
              <a:rPr lang="en-GB" sz="2400" dirty="0" smtClean="0"/>
              <a:t>xample </a:t>
            </a:r>
            <a:r>
              <a:rPr lang="en-GB" sz="2400" dirty="0"/>
              <a:t>: speech production </a:t>
            </a:r>
            <a:r>
              <a:rPr lang="en-GB" sz="2400" dirty="0" smtClean="0"/>
              <a:t>model (LPC), …</a:t>
            </a:r>
          </a:p>
          <a:p>
            <a:pPr lvl="2"/>
            <a:r>
              <a:rPr lang="en-GB" sz="2400" dirty="0"/>
              <a:t>N</a:t>
            </a:r>
            <a:r>
              <a:rPr lang="en-GB" sz="2400" dirty="0" smtClean="0"/>
              <a:t>ot </a:t>
            </a:r>
            <a:r>
              <a:rPr lang="en-GB" sz="2400" dirty="0"/>
              <a:t>treated here</a:t>
            </a:r>
          </a:p>
          <a:p>
            <a:pPr marL="741600" lvl="1">
              <a:spcBef>
                <a:spcPts val="1776"/>
              </a:spcBef>
            </a:pPr>
            <a:r>
              <a:rPr lang="en-GB" dirty="0" smtClean="0"/>
              <a:t>Time/Frequency-</a:t>
            </a:r>
            <a:r>
              <a:rPr lang="en-GB" dirty="0"/>
              <a:t>analysis based </a:t>
            </a:r>
            <a:r>
              <a:rPr lang="en-GB" dirty="0" smtClean="0"/>
              <a:t>(</a:t>
            </a:r>
            <a:r>
              <a:rPr lang="en-GB" dirty="0"/>
              <a:t>`non-parametric’</a:t>
            </a:r>
            <a:r>
              <a:rPr lang="en-GB" dirty="0" smtClean="0"/>
              <a:t>)</a:t>
            </a:r>
            <a:endParaRPr lang="en-GB" dirty="0"/>
          </a:p>
          <a:p>
            <a:pPr lvl="2"/>
            <a:r>
              <a:rPr lang="en-GB" sz="2400" dirty="0" smtClean="0"/>
              <a:t>STFT-based</a:t>
            </a:r>
            <a:endParaRPr lang="en-GB" sz="2400" dirty="0"/>
          </a:p>
          <a:p>
            <a:pPr lvl="2"/>
            <a:r>
              <a:rPr lang="en-GB" sz="2400" dirty="0"/>
              <a:t>Wavelet transform based</a:t>
            </a:r>
          </a:p>
          <a:p>
            <a:pPr lvl="2"/>
            <a:r>
              <a:rPr lang="en-GB" sz="2400" dirty="0" smtClean="0"/>
              <a:t>…</a:t>
            </a:r>
          </a:p>
          <a:p>
            <a:pPr marL="914400" lvl="2" indent="0">
              <a:buNone/>
            </a:pPr>
            <a:endParaRPr lang="en-GB" sz="2400" dirty="0"/>
          </a:p>
          <a:p>
            <a:pPr lvl="1">
              <a:spcBef>
                <a:spcPts val="0"/>
              </a:spcBef>
              <a:buFontTx/>
              <a:buNone/>
            </a:pPr>
            <a:r>
              <a:rPr lang="en-GB" dirty="0"/>
              <a:t>Will consider </a:t>
            </a:r>
            <a:r>
              <a:rPr lang="en-GB" u="sng" dirty="0"/>
              <a:t>STFT-based approach</a:t>
            </a:r>
            <a:r>
              <a:rPr lang="en-GB" dirty="0"/>
              <a:t> only…</a:t>
            </a:r>
          </a:p>
        </p:txBody>
      </p:sp>
    </p:spTree>
    <p:extLst>
      <p:ext uri="{BB962C8B-B14F-4D97-AF65-F5344CB8AC3E}">
        <p14:creationId xmlns:p14="http://schemas.microsoft.com/office/powerpoint/2010/main" val="239431970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8610600" cy="5159375"/>
          </a:xfrm>
        </p:spPr>
        <p:txBody>
          <a:bodyPr/>
          <a:lstStyle/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b="1" dirty="0" smtClean="0"/>
              <a:t>Time</a:t>
            </a:r>
            <a:r>
              <a:rPr lang="en-US" b="1" dirty="0"/>
              <a:t>-Frequency </a:t>
            </a:r>
            <a:r>
              <a:rPr lang="en-US" b="1" dirty="0" smtClean="0"/>
              <a:t>Analysis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Short</a:t>
            </a:r>
            <a:r>
              <a:rPr lang="en-US" dirty="0"/>
              <a:t>-time Fourier </a:t>
            </a:r>
            <a:r>
              <a:rPr lang="en-US" dirty="0" smtClean="0"/>
              <a:t>Transform (STFT)</a:t>
            </a:r>
            <a:endParaRPr lang="en-US" dirty="0"/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Weighted </a:t>
            </a:r>
            <a:r>
              <a:rPr lang="en-US" dirty="0" err="1" smtClean="0"/>
              <a:t>OverLap</a:t>
            </a:r>
            <a:r>
              <a:rPr lang="en-US" dirty="0" smtClean="0"/>
              <a:t>-Add (WOLA)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/>
              <a:t>Wavelet Analysis &amp; Wavelet Filter Banks</a:t>
            </a:r>
          </a:p>
          <a:p>
            <a:pPr lvl="1">
              <a:buFont typeface="Arial"/>
              <a:buChar char="•"/>
              <a:defRPr/>
            </a:pPr>
            <a:endParaRPr lang="en-US" dirty="0"/>
          </a:p>
          <a:p>
            <a:pPr marL="114300" indent="0">
              <a:buNone/>
              <a:defRPr/>
            </a:pPr>
            <a:r>
              <a:rPr lang="en-US" dirty="0" smtClean="0"/>
              <a:t>Time/Frequency Scaling of speech/audio signals</a:t>
            </a:r>
          </a:p>
          <a:p>
            <a:pPr marL="857250" lvl="1" indent="-342900">
              <a:buFont typeface="Arial"/>
              <a:buChar char="•"/>
              <a:defRPr/>
            </a:pPr>
            <a:r>
              <a:rPr lang="en-US" dirty="0" smtClean="0"/>
              <a:t>Problem Statement</a:t>
            </a:r>
            <a:r>
              <a:rPr lang="en-US" dirty="0"/>
              <a:t> </a:t>
            </a:r>
            <a:r>
              <a:rPr lang="en-US" dirty="0" smtClean="0"/>
              <a:t>&amp; Approaches</a:t>
            </a:r>
          </a:p>
          <a:p>
            <a:pPr marL="857250" lvl="1" indent="-342900">
              <a:buFont typeface="Arial"/>
              <a:buChar char="•"/>
              <a:defRPr/>
            </a:pPr>
            <a:r>
              <a:rPr lang="en-US" dirty="0" smtClean="0">
                <a:solidFill>
                  <a:srgbClr val="FFFF66"/>
                </a:solidFill>
              </a:rPr>
              <a:t>STFT-Based Time Scaling</a:t>
            </a:r>
          </a:p>
          <a:p>
            <a:pPr marL="1828800" lvl="4" indent="0">
              <a:buNone/>
              <a:defRPr/>
            </a:pPr>
            <a:endParaRPr lang="en-US" dirty="0" smtClean="0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95812013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3766"/>
            <a:ext cx="8892480" cy="5289550"/>
          </a:xfrm>
          <a:ln w="28575" cmpd="sng"/>
        </p:spPr>
        <p:txBody>
          <a:bodyPr/>
          <a:lstStyle/>
          <a:p>
            <a:pPr marL="0" indent="0">
              <a:buNone/>
            </a:pPr>
            <a:r>
              <a:rPr lang="en-GB" sz="2400" b="0" dirty="0" smtClean="0"/>
              <a:t>General procedure is… </a:t>
            </a:r>
          </a:p>
          <a:p>
            <a:pPr marL="495300" indent="-381000">
              <a:lnSpc>
                <a:spcPct val="115000"/>
              </a:lnSpc>
              <a:spcBef>
                <a:spcPts val="1080"/>
              </a:spcBef>
              <a:buFontTx/>
              <a:buNone/>
            </a:pPr>
            <a:r>
              <a:rPr lang="en-GB" sz="2400" b="0" dirty="0" smtClean="0"/>
              <a:t>1.  Apply STFT to input signal u[k] </a:t>
            </a:r>
            <a:r>
              <a:rPr lang="en-GB" sz="1600" b="0" dirty="0" smtClean="0"/>
              <a:t>(p.7, with (</a:t>
            </a:r>
            <a:r>
              <a:rPr lang="en-GB" sz="1600" b="0" dirty="0" err="1" smtClean="0"/>
              <a:t>n,k</a:t>
            </a:r>
            <a:r>
              <a:rPr lang="en-GB" sz="1600" b="0" dirty="0" smtClean="0"/>
              <a:t>) instead of </a:t>
            </a:r>
            <a:r>
              <a:rPr lang="en-GB" sz="1600" b="0" dirty="0"/>
              <a:t>(</a:t>
            </a:r>
            <a:r>
              <a:rPr lang="en-GB" sz="1600" b="0" dirty="0" err="1" smtClean="0"/>
              <a:t>k,k</a:t>
            </a:r>
            <a:r>
              <a:rPr lang="en-GB" sz="1600" b="0" dirty="0" smtClean="0"/>
              <a:t>) for clarity)                                       </a:t>
            </a:r>
          </a:p>
          <a:p>
            <a:pPr marL="1295400" lvl="2" indent="-381000">
              <a:lnSpc>
                <a:spcPct val="115000"/>
              </a:lnSpc>
              <a:buFontTx/>
              <a:buNone/>
            </a:pPr>
            <a:endParaRPr lang="en-GB" dirty="0"/>
          </a:p>
          <a:p>
            <a:pPr marL="1295400" lvl="2" indent="-381000">
              <a:lnSpc>
                <a:spcPct val="115000"/>
              </a:lnSpc>
              <a:buFontTx/>
              <a:buNone/>
            </a:pPr>
            <a:endParaRPr lang="en-GB" dirty="0"/>
          </a:p>
          <a:p>
            <a:pPr marL="1295400" lvl="2" indent="-381000">
              <a:lnSpc>
                <a:spcPct val="115000"/>
              </a:lnSpc>
              <a:buFontTx/>
              <a:buNone/>
            </a:pPr>
            <a:r>
              <a:rPr lang="en-GB" dirty="0"/>
              <a:t>      </a:t>
            </a:r>
            <a:r>
              <a:rPr lang="en-GB" dirty="0" smtClean="0"/>
              <a:t> =</a:t>
            </a:r>
            <a:r>
              <a:rPr lang="en-GB" dirty="0"/>
              <a:t>estimates frequency content in </a:t>
            </a:r>
            <a:r>
              <a:rPr lang="en-GB" dirty="0" err="1"/>
              <a:t>neighborhood</a:t>
            </a:r>
            <a:r>
              <a:rPr lang="en-GB" dirty="0"/>
              <a:t> of </a:t>
            </a:r>
            <a:r>
              <a:rPr lang="en-GB" dirty="0" smtClean="0"/>
              <a:t>n (for n € grid)</a:t>
            </a:r>
            <a:endParaRPr lang="en-GB" dirty="0"/>
          </a:p>
          <a:p>
            <a:pPr marL="495300" indent="-381000">
              <a:lnSpc>
                <a:spcPct val="115000"/>
              </a:lnSpc>
              <a:buFontTx/>
              <a:buNone/>
            </a:pPr>
            <a:r>
              <a:rPr lang="en-GB" sz="2400" b="0" dirty="0"/>
              <a:t>2</a:t>
            </a:r>
            <a:r>
              <a:rPr lang="en-GB" sz="2400" b="0" dirty="0" smtClean="0"/>
              <a:t>.  Apply </a:t>
            </a:r>
            <a:r>
              <a:rPr lang="en-GB" sz="2400" b="0" dirty="0"/>
              <a:t>time axis transformation</a:t>
            </a:r>
          </a:p>
          <a:p>
            <a:pPr marL="1295400" lvl="2" indent="-381000">
              <a:lnSpc>
                <a:spcPct val="115000"/>
              </a:lnSpc>
            </a:pPr>
            <a:endParaRPr lang="en-GB" sz="2400" dirty="0"/>
          </a:p>
          <a:p>
            <a:pPr marL="1295400" lvl="2" indent="-381000">
              <a:lnSpc>
                <a:spcPct val="115000"/>
              </a:lnSpc>
              <a:buFontTx/>
              <a:buNone/>
            </a:pPr>
            <a:r>
              <a:rPr lang="en-GB" dirty="0"/>
              <a:t>   </a:t>
            </a:r>
            <a:r>
              <a:rPr lang="en-GB" dirty="0" smtClean="0"/>
              <a:t>  Will </a:t>
            </a:r>
            <a:r>
              <a:rPr lang="en-GB" dirty="0"/>
              <a:t>use simple transformation here…</a:t>
            </a:r>
          </a:p>
          <a:p>
            <a:pPr marL="1295400" lvl="2" indent="-381000">
              <a:lnSpc>
                <a:spcPct val="115000"/>
              </a:lnSpc>
              <a:buFontTx/>
              <a:buNone/>
            </a:pPr>
            <a:endParaRPr lang="en-GB" dirty="0"/>
          </a:p>
          <a:p>
            <a:pPr marL="495300" indent="-381000">
              <a:lnSpc>
                <a:spcPct val="115000"/>
              </a:lnSpc>
              <a:buFontTx/>
              <a:buNone/>
            </a:pPr>
            <a:r>
              <a:rPr lang="en-GB" sz="2400" b="0" dirty="0"/>
              <a:t>3</a:t>
            </a:r>
            <a:r>
              <a:rPr lang="en-GB" sz="2400" b="0" dirty="0" smtClean="0"/>
              <a:t>.  Apply inverse STFT </a:t>
            </a:r>
            <a:r>
              <a:rPr lang="en-GB" sz="1800" b="0" dirty="0"/>
              <a:t>(to be defined)</a:t>
            </a:r>
          </a:p>
          <a:p>
            <a:pPr marL="1295400" lvl="2" indent="-381000">
              <a:lnSpc>
                <a:spcPct val="115000"/>
              </a:lnSpc>
            </a:pPr>
            <a:endParaRPr lang="en-GB" dirty="0"/>
          </a:p>
        </p:txBody>
      </p:sp>
      <p:sp>
        <p:nvSpPr>
          <p:cNvPr id="421896" name="Text Box 8"/>
          <p:cNvSpPr txBox="1">
            <a:spLocks noChangeArrowheads="1"/>
          </p:cNvSpPr>
          <p:nvPr/>
        </p:nvSpPr>
        <p:spPr bwMode="auto">
          <a:xfrm>
            <a:off x="5975015" y="4545124"/>
            <a:ext cx="2917465" cy="702373"/>
          </a:xfrm>
          <a:prstGeom prst="rect">
            <a:avLst/>
          </a:prstGeom>
          <a:solidFill>
            <a:schemeClr val="tx2">
              <a:alpha val="34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800" b="0" dirty="0" smtClean="0"/>
              <a:t>PS</a:t>
            </a:r>
            <a:r>
              <a:rPr lang="en-US" sz="1800" b="0" dirty="0"/>
              <a:t>: requires interpolation </a:t>
            </a:r>
          </a:p>
          <a:p>
            <a:pPr algn="r"/>
            <a:r>
              <a:rPr lang="en-US" sz="1800" b="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1800" b="0" dirty="0" smtClean="0"/>
              <a:t>        if α.n </a:t>
            </a:r>
            <a:r>
              <a:rPr lang="en-US" sz="1800" b="0" dirty="0"/>
              <a:t>is non-integer</a:t>
            </a:r>
            <a:endParaRPr lang="en-GB" sz="1800" b="0" dirty="0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STFT-Based Time </a:t>
            </a:r>
            <a:r>
              <a:rPr lang="en-US" sz="3200" dirty="0"/>
              <a:t>Scaling</a:t>
            </a:r>
            <a:endParaRPr lang="en-GB" sz="3200" dirty="0"/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806812"/>
              </p:ext>
            </p:extLst>
          </p:nvPr>
        </p:nvGraphicFramePr>
        <p:xfrm>
          <a:off x="1619672" y="2312876"/>
          <a:ext cx="42481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4" name="Equation" r:id="rId3" imgW="1981200" imgH="393700" progId="Equation.3">
                  <p:embed/>
                </p:oleObj>
              </mc:Choice>
              <mc:Fallback>
                <p:oleObj name="Equation" r:id="rId3" imgW="1981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312876"/>
                        <a:ext cx="4248150" cy="5826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034154"/>
              </p:ext>
            </p:extLst>
          </p:nvPr>
        </p:nvGraphicFramePr>
        <p:xfrm>
          <a:off x="1600200" y="3969060"/>
          <a:ext cx="441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5" name="Equation" r:id="rId5" imgW="2019240" imgH="241200" progId="Equation.3">
                  <p:embed/>
                </p:oleObj>
              </mc:Choice>
              <mc:Fallback>
                <p:oleObj name="Equation" r:id="rId5" imgW="2019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69060"/>
                        <a:ext cx="4419600" cy="3810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67933"/>
              </p:ext>
            </p:extLst>
          </p:nvPr>
        </p:nvGraphicFramePr>
        <p:xfrm>
          <a:off x="1676400" y="5773191"/>
          <a:ext cx="17795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6" name="Equation" r:id="rId7" imgW="812520" imgH="228600" progId="Equation.3">
                  <p:embed/>
                </p:oleObj>
              </mc:Choice>
              <mc:Fallback>
                <p:oleObj name="Equation" r:id="rId7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773191"/>
                        <a:ext cx="1779588" cy="3921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995891"/>
              </p:ext>
            </p:extLst>
          </p:nvPr>
        </p:nvGraphicFramePr>
        <p:xfrm>
          <a:off x="1619672" y="4833156"/>
          <a:ext cx="4197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7" name="Equation" r:id="rId9" imgW="1917360" imgH="241200" progId="Equation.3">
                  <p:embed/>
                </p:oleObj>
              </mc:Choice>
              <mc:Fallback>
                <p:oleObj name="Equation" r:id="rId9" imgW="1917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833156"/>
                        <a:ext cx="4197350" cy="3810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 cmpd="sng"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7596336" y="1844824"/>
            <a:ext cx="1440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85441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STFT-Based Time Scaling</a:t>
            </a:r>
            <a:endParaRPr lang="en-GB" sz="3200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920" y="1035050"/>
            <a:ext cx="8991600" cy="528955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How to compute inverse STFT here?</a:t>
            </a:r>
          </a:p>
          <a:p>
            <a:pPr marL="914400" lvl="1" indent="-457200">
              <a:spcBef>
                <a:spcPts val="1200"/>
              </a:spcBef>
              <a:buFontTx/>
              <a:buNone/>
            </a:pPr>
            <a:r>
              <a:rPr lang="en-GB" dirty="0" smtClean="0"/>
              <a:t>Usually, parameters are chosen such that                                 corresponds to an </a:t>
            </a:r>
            <a:r>
              <a:rPr lang="en-GB" b="1" u="sng" dirty="0" smtClean="0"/>
              <a:t>oversampled</a:t>
            </a:r>
            <a:r>
              <a:rPr lang="en-GB" dirty="0" smtClean="0"/>
              <a:t> STFT </a:t>
            </a:r>
            <a:r>
              <a:rPr lang="en-GB" sz="1400" dirty="0" smtClean="0"/>
              <a:t>(=WOLA)</a:t>
            </a:r>
            <a:r>
              <a:rPr lang="en-GB" dirty="0" smtClean="0"/>
              <a:t> </a:t>
            </a:r>
          </a:p>
          <a:p>
            <a:pPr marL="914400" lvl="1" indent="-457200">
              <a:spcBef>
                <a:spcPts val="1080"/>
              </a:spcBef>
              <a:buFontTx/>
              <a:buNone/>
            </a:pPr>
            <a:r>
              <a:rPr lang="en-GB" dirty="0" smtClean="0"/>
              <a:t>In </a:t>
            </a:r>
            <a:r>
              <a:rPr lang="en-GB" dirty="0"/>
              <a:t>an oversampled STFT </a:t>
            </a:r>
            <a:r>
              <a:rPr lang="en-GB" sz="1800" dirty="0" smtClean="0"/>
              <a:t>(p.14)</a:t>
            </a:r>
            <a:r>
              <a:rPr lang="en-GB" dirty="0"/>
              <a:t>, the number of `</a:t>
            </a:r>
            <a:r>
              <a:rPr lang="en-GB" dirty="0" err="1"/>
              <a:t>subband</a:t>
            </a:r>
            <a:r>
              <a:rPr lang="en-GB" dirty="0"/>
              <a:t> samples’  is larger than number of full-band samples (=time-domain samples),  hence STFT is `redundant’ </a:t>
            </a:r>
            <a:r>
              <a:rPr lang="en-GB" dirty="0" smtClean="0"/>
              <a:t>  and so </a:t>
            </a:r>
            <a:r>
              <a:rPr lang="en-GB" dirty="0"/>
              <a:t>not straightforwardly </a:t>
            </a:r>
            <a:r>
              <a:rPr lang="en-GB" dirty="0" smtClean="0"/>
              <a:t>invertible… </a:t>
            </a:r>
            <a:endParaRPr lang="en-GB" dirty="0"/>
          </a:p>
          <a:p>
            <a:pPr marL="914400" lvl="1" indent="-457200">
              <a:spcBef>
                <a:spcPts val="1080"/>
              </a:spcBef>
              <a:buFontTx/>
              <a:buNone/>
            </a:pPr>
            <a:r>
              <a:rPr lang="en-GB" dirty="0"/>
              <a:t>In general, there does not exist any               </a:t>
            </a:r>
            <a:r>
              <a:rPr lang="en-GB" dirty="0" smtClean="0"/>
              <a:t>for which</a:t>
            </a:r>
            <a:endParaRPr lang="en-GB" dirty="0"/>
          </a:p>
          <a:p>
            <a:pPr marL="914400" lvl="1" indent="-457200">
              <a:buFontTx/>
              <a:buNone/>
            </a:pPr>
            <a:r>
              <a:rPr lang="en-GB" dirty="0"/>
              <a:t>      </a:t>
            </a:r>
            <a:r>
              <a:rPr lang="en-GB" dirty="0" smtClean="0"/>
              <a:t>                   is </a:t>
            </a:r>
            <a:r>
              <a:rPr lang="en-GB" dirty="0"/>
              <a:t>the STFT (for all n</a:t>
            </a:r>
            <a:r>
              <a:rPr lang="en-GB" dirty="0" smtClean="0"/>
              <a:t>)</a:t>
            </a:r>
            <a:r>
              <a:rPr lang="en-GB" dirty="0"/>
              <a:t> </a:t>
            </a:r>
            <a:endParaRPr lang="en-GB" dirty="0" smtClean="0"/>
          </a:p>
          <a:p>
            <a:pPr marL="914400" lvl="1" indent="-457200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sz="2000" dirty="0" smtClean="0"/>
              <a:t>( ≈ </a:t>
            </a:r>
            <a:r>
              <a:rPr lang="en-GB" sz="2000" dirty="0" err="1" smtClean="0"/>
              <a:t>overdetermined</a:t>
            </a:r>
            <a:r>
              <a:rPr lang="en-GB" sz="2000" dirty="0" smtClean="0"/>
              <a:t> </a:t>
            </a:r>
            <a:r>
              <a:rPr lang="en-GB" sz="2000" dirty="0"/>
              <a:t>set of linear </a:t>
            </a:r>
            <a:r>
              <a:rPr lang="en-GB" sz="2000" dirty="0" smtClean="0"/>
              <a:t>equations)</a:t>
            </a:r>
            <a:endParaRPr lang="en-GB" sz="2000" dirty="0"/>
          </a:p>
          <a:p>
            <a:pPr marL="914400" lvl="1" indent="-457200">
              <a:buFontTx/>
              <a:buNone/>
            </a:pPr>
            <a:r>
              <a:rPr lang="en-GB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GB" sz="2400" dirty="0">
                <a:cs typeface="Wingdings"/>
                <a:sym typeface="Wingdings"/>
              </a:rPr>
              <a:t>C</a:t>
            </a:r>
            <a:r>
              <a:rPr lang="en-GB" sz="2400" dirty="0" smtClean="0"/>
              <a:t>ompute </a:t>
            </a:r>
            <a:r>
              <a:rPr lang="en-GB" sz="2400" dirty="0"/>
              <a:t>`maximally close’ time-domain signal, in a      </a:t>
            </a:r>
            <a:endParaRPr lang="en-GB" sz="2400" dirty="0" smtClean="0"/>
          </a:p>
          <a:p>
            <a:pPr marL="914400" lvl="1" indent="-457200">
              <a:spcBef>
                <a:spcPts val="0"/>
              </a:spcBef>
              <a:buFontTx/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sz="2400" b="1" u="sng" dirty="0" smtClean="0"/>
              <a:t>least </a:t>
            </a:r>
            <a:r>
              <a:rPr lang="en-GB" sz="2400" b="1" u="sng" dirty="0"/>
              <a:t>squares</a:t>
            </a:r>
            <a:r>
              <a:rPr lang="en-GB" sz="2400" b="1" dirty="0"/>
              <a:t> </a:t>
            </a:r>
            <a:r>
              <a:rPr lang="en-GB" sz="2400" dirty="0"/>
              <a:t>sense !</a:t>
            </a:r>
          </a:p>
        </p:txBody>
      </p:sp>
      <p:graphicFrame>
        <p:nvGraphicFramePr>
          <p:cNvPr id="418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846059"/>
              </p:ext>
            </p:extLst>
          </p:nvPr>
        </p:nvGraphicFramePr>
        <p:xfrm>
          <a:off x="1266626" y="4653136"/>
          <a:ext cx="1541178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2" name="Equation" r:id="rId3" imgW="863280" imgH="241200" progId="Equation.3">
                  <p:embed/>
                </p:oleObj>
              </mc:Choice>
              <mc:Fallback>
                <p:oleObj name="Equation" r:id="rId3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626" y="4653136"/>
                        <a:ext cx="1541178" cy="36004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428194"/>
              </p:ext>
            </p:extLst>
          </p:nvPr>
        </p:nvGraphicFramePr>
        <p:xfrm>
          <a:off x="5652120" y="4188960"/>
          <a:ext cx="1044116" cy="356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3" name="Equation" r:id="rId5" imgW="558720" imgH="228600" progId="Equation.3">
                  <p:embed/>
                </p:oleObj>
              </mc:Choice>
              <mc:Fallback>
                <p:oleObj name="Equation" r:id="rId5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188960"/>
                        <a:ext cx="1044116" cy="356164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46867"/>
              </p:ext>
            </p:extLst>
          </p:nvPr>
        </p:nvGraphicFramePr>
        <p:xfrm>
          <a:off x="6570712" y="1759583"/>
          <a:ext cx="1673696" cy="33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4" name="Equation" r:id="rId7" imgW="863280" imgH="241200" progId="Equation.3">
                  <p:embed/>
                </p:oleObj>
              </mc:Choice>
              <mc:Fallback>
                <p:oleObj name="Equation" r:id="rId7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712" y="1759583"/>
                        <a:ext cx="1673696" cy="337269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50873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STFT-Based Time Scaling</a:t>
            </a:r>
            <a:endParaRPr lang="en-GB" sz="3200" dirty="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08" y="944724"/>
            <a:ext cx="8740080" cy="5289550"/>
          </a:xfrm>
        </p:spPr>
        <p:txBody>
          <a:bodyPr/>
          <a:lstStyle/>
          <a:p>
            <a:pPr marL="914400" lvl="1" indent="-457200">
              <a:spcBef>
                <a:spcPts val="1272"/>
              </a:spcBef>
              <a:buFontTx/>
              <a:buNone/>
            </a:pPr>
            <a:endParaRPr lang="en-GB" sz="2000" dirty="0" smtClean="0"/>
          </a:p>
          <a:p>
            <a:pPr marL="57150" indent="0">
              <a:spcBef>
                <a:spcPts val="1200"/>
              </a:spcBef>
              <a:buNone/>
            </a:pPr>
            <a:r>
              <a:rPr lang="en-GB" b="1" u="sng" dirty="0" smtClean="0"/>
              <a:t>Least </a:t>
            </a:r>
            <a:r>
              <a:rPr lang="en-GB" b="1" u="sng" dirty="0"/>
              <a:t>Squares Problem</a:t>
            </a:r>
            <a:r>
              <a:rPr lang="en-GB" dirty="0"/>
              <a:t> </a:t>
            </a:r>
            <a:r>
              <a:rPr lang="en-GB" b="0" dirty="0"/>
              <a:t>is</a:t>
            </a:r>
            <a:r>
              <a:rPr lang="en-GB" b="0" dirty="0" smtClean="0"/>
              <a:t>…</a:t>
            </a:r>
            <a:endParaRPr lang="en-GB" b="0" dirty="0"/>
          </a:p>
          <a:p>
            <a:pPr marL="914400" lvl="1" indent="-457200">
              <a:spcBef>
                <a:spcPts val="1200"/>
              </a:spcBef>
              <a:buFontTx/>
              <a:buNone/>
            </a:pPr>
            <a:r>
              <a:rPr lang="en-GB" sz="2000" dirty="0"/>
              <a:t>       </a:t>
            </a:r>
            <a:r>
              <a:rPr lang="en-GB" sz="2000" dirty="0" smtClean="0"/>
              <a:t>       </a:t>
            </a:r>
            <a:r>
              <a:rPr lang="en-GB" dirty="0" smtClean="0"/>
              <a:t>Given</a:t>
            </a:r>
            <a:endParaRPr lang="en-GB" dirty="0"/>
          </a:p>
          <a:p>
            <a:pPr marL="914400" lvl="1" indent="-457200">
              <a:buFontTx/>
              <a:buNone/>
            </a:pPr>
            <a:r>
              <a:rPr lang="en-GB" dirty="0"/>
              <a:t>       </a:t>
            </a:r>
            <a:r>
              <a:rPr lang="en-GB" dirty="0" smtClean="0"/>
              <a:t>     compute </a:t>
            </a:r>
            <a:r>
              <a:rPr lang="en-GB" dirty="0"/>
              <a:t>time-domain </a:t>
            </a:r>
            <a:r>
              <a:rPr lang="en-GB" dirty="0" smtClean="0"/>
              <a:t>sequence          with</a:t>
            </a:r>
            <a:endParaRPr lang="en-GB" dirty="0"/>
          </a:p>
          <a:p>
            <a:pPr marL="914400" lvl="1" indent="-457200">
              <a:buFontTx/>
              <a:buNone/>
            </a:pPr>
            <a:endParaRPr lang="en-GB" dirty="0"/>
          </a:p>
          <a:p>
            <a:pPr marL="914400" lvl="1" indent="-457200">
              <a:buFontTx/>
              <a:buNone/>
            </a:pPr>
            <a:endParaRPr lang="en-GB" dirty="0"/>
          </a:p>
          <a:p>
            <a:pPr marL="914400" lvl="1" indent="-457200">
              <a:spcBef>
                <a:spcPts val="0"/>
              </a:spcBef>
              <a:buFontTx/>
              <a:buNone/>
            </a:pPr>
            <a:r>
              <a:rPr lang="en-GB" dirty="0"/>
              <a:t>       </a:t>
            </a:r>
            <a:r>
              <a:rPr lang="en-GB" dirty="0" smtClean="0"/>
              <a:t>     such </a:t>
            </a:r>
            <a:r>
              <a:rPr lang="en-GB" dirty="0"/>
              <a:t>that </a:t>
            </a:r>
          </a:p>
          <a:p>
            <a:pPr marL="914400" lvl="1" indent="-457200">
              <a:buFontTx/>
              <a:buNone/>
            </a:pPr>
            <a:endParaRPr lang="en-GB" sz="2000" dirty="0" smtClean="0"/>
          </a:p>
          <a:p>
            <a:pPr marL="914400" lvl="1" indent="-457200">
              <a:buFontTx/>
              <a:buNone/>
            </a:pPr>
            <a:endParaRPr lang="en-GB" sz="2000" dirty="0" smtClean="0"/>
          </a:p>
          <a:p>
            <a:pPr marL="914400" lvl="1" indent="-457200">
              <a:buFontTx/>
              <a:buNone/>
            </a:pPr>
            <a:r>
              <a:rPr lang="en-GB" b="1" u="sng" dirty="0" smtClean="0"/>
              <a:t>In words</a:t>
            </a:r>
            <a:r>
              <a:rPr lang="en-GB" dirty="0" smtClean="0"/>
              <a:t>: </a:t>
            </a:r>
          </a:p>
          <a:p>
            <a:pPr marL="914400" lvl="1" indent="-457200">
              <a:spcBef>
                <a:spcPts val="0"/>
              </a:spcBef>
              <a:buFontTx/>
              <a:buNone/>
            </a:pPr>
            <a:r>
              <a:rPr lang="en-GB" dirty="0"/>
              <a:t>C</a:t>
            </a:r>
            <a:r>
              <a:rPr lang="en-GB" dirty="0" smtClean="0"/>
              <a:t>ompute </a:t>
            </a:r>
            <a:r>
              <a:rPr lang="en-GB" dirty="0"/>
              <a:t>a </a:t>
            </a:r>
            <a:r>
              <a:rPr lang="en-GB" dirty="0" smtClean="0"/>
              <a:t>time-domain </a:t>
            </a:r>
            <a:r>
              <a:rPr lang="en-GB" dirty="0"/>
              <a:t>sequence </a:t>
            </a:r>
            <a:r>
              <a:rPr lang="en-GB" dirty="0" smtClean="0"/>
              <a:t>         such that </a:t>
            </a:r>
            <a:r>
              <a:rPr lang="en-GB" dirty="0"/>
              <a:t>its STFT </a:t>
            </a:r>
            <a:endParaRPr lang="en-GB" dirty="0" smtClean="0"/>
          </a:p>
          <a:p>
            <a:pPr marL="914400" lvl="1" indent="-457200">
              <a:spcBef>
                <a:spcPts val="0"/>
              </a:spcBef>
              <a:buFontTx/>
              <a:buNone/>
            </a:pPr>
            <a:r>
              <a:rPr lang="en-GB" dirty="0" smtClean="0"/>
              <a:t>is optimally close to                 for </a:t>
            </a:r>
            <a:r>
              <a:rPr lang="en-GB" dirty="0"/>
              <a:t>all</a:t>
            </a:r>
            <a:r>
              <a:rPr lang="en-GB" sz="2000" dirty="0"/>
              <a:t> </a:t>
            </a:r>
            <a:r>
              <a:rPr lang="en-GB" sz="1600" dirty="0"/>
              <a:t>(i.e. summed over all) </a:t>
            </a:r>
            <a:r>
              <a:rPr lang="en-GB" dirty="0"/>
              <a:t>window </a:t>
            </a:r>
            <a:endParaRPr lang="en-GB" dirty="0" smtClean="0"/>
          </a:p>
          <a:p>
            <a:pPr marL="914400" lvl="1" indent="-457200">
              <a:spcBef>
                <a:spcPts val="0"/>
              </a:spcBef>
              <a:buFontTx/>
              <a:buNone/>
            </a:pPr>
            <a:r>
              <a:rPr lang="en-GB" dirty="0" smtClean="0"/>
              <a:t>positions </a:t>
            </a:r>
            <a:r>
              <a:rPr lang="en-GB" dirty="0"/>
              <a:t>n € </a:t>
            </a:r>
            <a:r>
              <a:rPr lang="en-GB" dirty="0" smtClean="0"/>
              <a:t>grid</a:t>
            </a:r>
            <a:endParaRPr lang="en-GB" dirty="0"/>
          </a:p>
          <a:p>
            <a:pPr marL="914400" lvl="1" indent="-457200"/>
            <a:endParaRPr lang="en-GB" sz="2000" dirty="0"/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10094"/>
              </p:ext>
            </p:extLst>
          </p:nvPr>
        </p:nvGraphicFramePr>
        <p:xfrm>
          <a:off x="2735796" y="1793131"/>
          <a:ext cx="25908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2" name="Equation" r:id="rId3" imgW="1295400" imgH="203200" progId="Equation.3">
                  <p:embed/>
                </p:oleObj>
              </mc:Choice>
              <mc:Fallback>
                <p:oleObj name="Equation" r:id="rId3" imgW="1295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796" y="1793131"/>
                        <a:ext cx="2590800" cy="339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663738"/>
              </p:ext>
            </p:extLst>
          </p:nvPr>
        </p:nvGraphicFramePr>
        <p:xfrm>
          <a:off x="2735796" y="2703959"/>
          <a:ext cx="289083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3" name="Equation" r:id="rId5" imgW="1320480" imgH="317160" progId="Equation.3">
                  <p:embed/>
                </p:oleObj>
              </mc:Choice>
              <mc:Fallback>
                <p:oleObj name="Equation" r:id="rId5" imgW="13204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796" y="2703959"/>
                        <a:ext cx="2890838" cy="5810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18267"/>
              </p:ext>
            </p:extLst>
          </p:nvPr>
        </p:nvGraphicFramePr>
        <p:xfrm>
          <a:off x="2578992" y="3933056"/>
          <a:ext cx="63134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4" name="Equation" r:id="rId7" imgW="2882900" imgH="406400" progId="Equation.3">
                  <p:embed/>
                </p:oleObj>
              </mc:Choice>
              <mc:Fallback>
                <p:oleObj name="Equation" r:id="rId7" imgW="2882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992" y="3933056"/>
                        <a:ext cx="6313488" cy="7445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878981"/>
              </p:ext>
            </p:extLst>
          </p:nvPr>
        </p:nvGraphicFramePr>
        <p:xfrm>
          <a:off x="3521787" y="5409220"/>
          <a:ext cx="1230233" cy="288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5" name="Equation" r:id="rId9" imgW="863280" imgH="241200" progId="Equation.3">
                  <p:embed/>
                </p:oleObj>
              </mc:Choice>
              <mc:Fallback>
                <p:oleObj name="Equation" r:id="rId9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787" y="5409220"/>
                        <a:ext cx="1230233" cy="28803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35740"/>
              </p:ext>
            </p:extLst>
          </p:nvPr>
        </p:nvGraphicFramePr>
        <p:xfrm>
          <a:off x="6228184" y="2206406"/>
          <a:ext cx="612068" cy="358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6" name="Equation" r:id="rId11" imgW="254000" imgH="177800" progId="Equation.3">
                  <p:embed/>
                </p:oleObj>
              </mc:Choice>
              <mc:Fallback>
                <p:oleObj name="Equation" r:id="rId11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206406"/>
                        <a:ext cx="612068" cy="35849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240980"/>
              </p:ext>
            </p:extLst>
          </p:nvPr>
        </p:nvGraphicFramePr>
        <p:xfrm>
          <a:off x="5508104" y="4977172"/>
          <a:ext cx="676172" cy="396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7" name="Equation" r:id="rId13" imgW="254000" imgH="177800" progId="Equation.3">
                  <p:embed/>
                </p:oleObj>
              </mc:Choice>
              <mc:Fallback>
                <p:oleObj name="Equation" r:id="rId13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977172"/>
                        <a:ext cx="676172" cy="396044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54990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STFT-Based Time Scaling</a:t>
            </a:r>
            <a:endParaRPr lang="en-GB" sz="3200" dirty="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08" y="1016732"/>
            <a:ext cx="8740080" cy="5289550"/>
          </a:xfrm>
        </p:spPr>
        <p:txBody>
          <a:bodyPr/>
          <a:lstStyle/>
          <a:p>
            <a:pPr marL="57150" indent="0">
              <a:spcBef>
                <a:spcPts val="1200"/>
              </a:spcBef>
              <a:buNone/>
            </a:pPr>
            <a:r>
              <a:rPr lang="en-GB" sz="2400" b="0" dirty="0" smtClean="0"/>
              <a:t>For each n </a:t>
            </a:r>
            <a:r>
              <a:rPr lang="en-GB" sz="2400" b="0" dirty="0"/>
              <a:t>€ </a:t>
            </a:r>
            <a:r>
              <a:rPr lang="en-GB" sz="2400" b="0" dirty="0" smtClean="0"/>
              <a:t>grid </a:t>
            </a:r>
            <a:r>
              <a:rPr lang="en-GB" sz="2400" b="0" dirty="0"/>
              <a:t>d</a:t>
            </a:r>
            <a:r>
              <a:rPr lang="en-GB" sz="2400" b="0" dirty="0" smtClean="0"/>
              <a:t>efine          as inverse DTFT</a:t>
            </a:r>
            <a:r>
              <a:rPr lang="en-GB" sz="1600" b="0" dirty="0" smtClean="0"/>
              <a:t>(p.4)</a:t>
            </a:r>
            <a:r>
              <a:rPr lang="en-GB" sz="2400" b="0" dirty="0" smtClean="0"/>
              <a:t> of 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GB" sz="2400" b="0" dirty="0" smtClean="0"/>
              <a:t>followed by a shift to time n 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GB" sz="1600" b="0" dirty="0" smtClean="0"/>
              <a:t>(to compensate for (*) p.7)</a:t>
            </a:r>
            <a:r>
              <a:rPr lang="en-GB" dirty="0" smtClean="0"/>
              <a:t>    </a:t>
            </a:r>
            <a:endParaRPr lang="en-GB" sz="2400" b="0" dirty="0" smtClean="0"/>
          </a:p>
          <a:p>
            <a:pPr marL="514350" indent="-457200">
              <a:buFontTx/>
              <a:buNone/>
            </a:pPr>
            <a:endParaRPr lang="en-GB" sz="2400" b="0" dirty="0" smtClean="0"/>
          </a:p>
          <a:p>
            <a:pPr marL="514350" indent="-457200">
              <a:buFontTx/>
              <a:buNone/>
            </a:pPr>
            <a:r>
              <a:rPr lang="en-GB" sz="2400" b="0" dirty="0" smtClean="0"/>
              <a:t>                                 so that…</a:t>
            </a:r>
          </a:p>
          <a:p>
            <a:pPr marL="514350" indent="-457200">
              <a:spcBef>
                <a:spcPts val="1224"/>
              </a:spcBef>
              <a:buFontTx/>
              <a:buNone/>
            </a:pPr>
            <a:endParaRPr lang="en-GB" sz="2400" b="0" dirty="0" smtClean="0"/>
          </a:p>
          <a:p>
            <a:pPr marL="514350" indent="-457200">
              <a:spcBef>
                <a:spcPts val="1224"/>
              </a:spcBef>
              <a:buFontTx/>
              <a:buNone/>
            </a:pPr>
            <a:r>
              <a:rPr lang="en-GB" sz="2400" b="0" dirty="0" smtClean="0"/>
              <a:t>               Then with…</a:t>
            </a:r>
            <a:r>
              <a:rPr lang="en-GB" sz="2400" dirty="0" smtClean="0"/>
              <a:t> </a:t>
            </a:r>
            <a:endParaRPr lang="en-GB" sz="2400" b="0" dirty="0" smtClean="0"/>
          </a:p>
          <a:p>
            <a:pPr marL="514350" indent="-457200">
              <a:spcBef>
                <a:spcPts val="1224"/>
              </a:spcBef>
              <a:buFontTx/>
              <a:buNone/>
            </a:pPr>
            <a:r>
              <a:rPr lang="en-GB" sz="2400" b="0" dirty="0" smtClean="0"/>
              <a:t>   the least-squares </a:t>
            </a:r>
          </a:p>
          <a:p>
            <a:pPr marL="514350" indent="-457200">
              <a:spcBef>
                <a:spcPts val="0"/>
              </a:spcBef>
              <a:buFontTx/>
              <a:buNone/>
            </a:pPr>
            <a:r>
              <a:rPr lang="en-GB" sz="2400" b="0" dirty="0" smtClean="0"/>
              <a:t>                  criterion…   </a:t>
            </a:r>
            <a:endParaRPr lang="en-GB" sz="2400" b="0" dirty="0"/>
          </a:p>
          <a:p>
            <a:pPr marL="514350" indent="-457200">
              <a:spcBef>
                <a:spcPts val="1224"/>
              </a:spcBef>
              <a:buFontTx/>
              <a:buNone/>
            </a:pPr>
            <a:r>
              <a:rPr lang="en-GB" sz="2400" b="0" dirty="0" smtClean="0"/>
              <a:t>can be replaced by… </a:t>
            </a:r>
          </a:p>
          <a:p>
            <a:pPr marL="514350" indent="-457200">
              <a:spcBef>
                <a:spcPts val="0"/>
              </a:spcBef>
              <a:buFontTx/>
              <a:buNone/>
            </a:pPr>
            <a:r>
              <a:rPr lang="en-GB" sz="1600" b="0" dirty="0" smtClean="0"/>
              <a:t>          (</a:t>
            </a:r>
            <a:r>
              <a:rPr lang="en-GB" sz="1600" b="0" dirty="0"/>
              <a:t>=</a:t>
            </a:r>
            <a:r>
              <a:rPr lang="en-GB" sz="1600" b="0" dirty="0" err="1" smtClean="0"/>
              <a:t>Parceval’s</a:t>
            </a:r>
            <a:r>
              <a:rPr lang="en-GB" sz="1600" b="0" dirty="0" smtClean="0"/>
              <a:t> theorem)</a:t>
            </a:r>
            <a:endParaRPr lang="en-GB" sz="2000" dirty="0" smtClean="0"/>
          </a:p>
          <a:p>
            <a:pPr marL="914400" lvl="1" indent="-457200"/>
            <a:endParaRPr lang="en-GB" sz="2000" dirty="0"/>
          </a:p>
        </p:txBody>
      </p:sp>
      <p:graphicFrame>
        <p:nvGraphicFramePr>
          <p:cNvPr id="4198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30755"/>
              </p:ext>
            </p:extLst>
          </p:nvPr>
        </p:nvGraphicFramePr>
        <p:xfrm>
          <a:off x="3383868" y="3504109"/>
          <a:ext cx="5253037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81" name="Equation" r:id="rId3" imgW="2133600" imgH="444500" progId="Equation.3">
                  <p:embed/>
                </p:oleObj>
              </mc:Choice>
              <mc:Fallback>
                <p:oleObj name="Equation" r:id="rId3" imgW="2133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868" y="3504109"/>
                        <a:ext cx="5253037" cy="7889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037716"/>
              </p:ext>
            </p:extLst>
          </p:nvPr>
        </p:nvGraphicFramePr>
        <p:xfrm>
          <a:off x="3383868" y="5295900"/>
          <a:ext cx="525658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82" name="Equation" r:id="rId5" imgW="1841500" imgH="406400" progId="Equation.3">
                  <p:embed/>
                </p:oleObj>
              </mc:Choice>
              <mc:Fallback>
                <p:oleObj name="Equation" r:id="rId5" imgW="1841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868" y="5295900"/>
                        <a:ext cx="5256583" cy="8699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601335"/>
              </p:ext>
            </p:extLst>
          </p:nvPr>
        </p:nvGraphicFramePr>
        <p:xfrm>
          <a:off x="3383868" y="4401108"/>
          <a:ext cx="525658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83" name="Equation" r:id="rId7" imgW="2133600" imgH="406400" progId="Equation.3">
                  <p:embed/>
                </p:oleObj>
              </mc:Choice>
              <mc:Fallback>
                <p:oleObj name="Equation" r:id="rId7" imgW="2133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868" y="4401108"/>
                        <a:ext cx="5256584" cy="7920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027573"/>
              </p:ext>
            </p:extLst>
          </p:nvPr>
        </p:nvGraphicFramePr>
        <p:xfrm>
          <a:off x="4463988" y="1592796"/>
          <a:ext cx="4176464" cy="74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84" name="Equation" r:id="rId9" imgW="2400300" imgH="520700" progId="Equation.3">
                  <p:embed/>
                </p:oleObj>
              </mc:Choice>
              <mc:Fallback>
                <p:oleObj name="Equation" r:id="rId9" imgW="24003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988" y="1592796"/>
                        <a:ext cx="4176464" cy="74998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5148064" y="1736812"/>
            <a:ext cx="396044" cy="648072"/>
          </a:xfrm>
          <a:prstGeom prst="ellipse">
            <a:avLst/>
          </a:prstGeom>
          <a:solidFill>
            <a:schemeClr val="tx1">
              <a:alpha val="5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508206"/>
              </p:ext>
            </p:extLst>
          </p:nvPr>
        </p:nvGraphicFramePr>
        <p:xfrm>
          <a:off x="4463988" y="2401763"/>
          <a:ext cx="4176464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85" name="Equation" r:id="rId11" imgW="1930400" imgH="520700" progId="Equation.3">
                  <p:embed/>
                </p:oleObj>
              </mc:Choice>
              <mc:Fallback>
                <p:oleObj name="Equation" r:id="rId11" imgW="19304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988" y="2401763"/>
                        <a:ext cx="4176464" cy="8112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949647"/>
              </p:ext>
            </p:extLst>
          </p:nvPr>
        </p:nvGraphicFramePr>
        <p:xfrm>
          <a:off x="7560332" y="1124744"/>
          <a:ext cx="1076418" cy="36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86" name="Equation" r:id="rId13" imgW="698500" imgH="203200" progId="Equation.3">
                  <p:embed/>
                </p:oleObj>
              </mc:Choice>
              <mc:Fallback>
                <p:oleObj name="Equation" r:id="rId13" imgW="698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332" y="1124744"/>
                        <a:ext cx="1076418" cy="36004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781771"/>
              </p:ext>
            </p:extLst>
          </p:nvPr>
        </p:nvGraphicFramePr>
        <p:xfrm>
          <a:off x="3635896" y="1160748"/>
          <a:ext cx="756084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87" name="Equation" r:id="rId15" imgW="457200" imgH="203200" progId="Equation.3">
                  <p:embed/>
                </p:oleObj>
              </mc:Choice>
              <mc:Fallback>
                <p:oleObj name="Equation" r:id="rId15" imgW="457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160748"/>
                        <a:ext cx="756084" cy="3175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 bwMode="auto">
          <a:xfrm>
            <a:off x="2231740" y="1916832"/>
            <a:ext cx="54006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2231740" y="1844824"/>
            <a:ext cx="54006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reeform 27"/>
          <p:cNvSpPr/>
          <p:nvPr/>
        </p:nvSpPr>
        <p:spPr>
          <a:xfrm>
            <a:off x="1397000" y="2146300"/>
            <a:ext cx="1028700" cy="368300"/>
          </a:xfrm>
          <a:custGeom>
            <a:avLst/>
            <a:gdLst>
              <a:gd name="connsiteX0" fmla="*/ 0 w 1028700"/>
              <a:gd name="connsiteY0" fmla="*/ 368300 h 368300"/>
              <a:gd name="connsiteX1" fmla="*/ 685800 w 1028700"/>
              <a:gd name="connsiteY1" fmla="*/ 279400 h 368300"/>
              <a:gd name="connsiteX2" fmla="*/ 1028700 w 1028700"/>
              <a:gd name="connsiteY2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368300">
                <a:moveTo>
                  <a:pt x="0" y="368300"/>
                </a:moveTo>
                <a:cubicBezTo>
                  <a:pt x="257175" y="354541"/>
                  <a:pt x="514350" y="340783"/>
                  <a:pt x="685800" y="279400"/>
                </a:cubicBezTo>
                <a:cubicBezTo>
                  <a:pt x="857250" y="218017"/>
                  <a:pt x="1028700" y="0"/>
                  <a:pt x="1028700" y="0"/>
                </a:cubicBezTo>
              </a:path>
            </a:pathLst>
          </a:custGeom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363994" y="2463800"/>
            <a:ext cx="642606" cy="351450"/>
          </a:xfrm>
          <a:custGeom>
            <a:avLst/>
            <a:gdLst>
              <a:gd name="connsiteX0" fmla="*/ 71106 w 642606"/>
              <a:gd name="connsiteY0" fmla="*/ 152400 h 351450"/>
              <a:gd name="connsiteX1" fmla="*/ 642606 w 642606"/>
              <a:gd name="connsiteY1" fmla="*/ 0 h 35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2606" h="351450">
                <a:moveTo>
                  <a:pt x="71106" y="152400"/>
                </a:moveTo>
                <a:cubicBezTo>
                  <a:pt x="-32611" y="346075"/>
                  <a:pt x="-136327" y="539750"/>
                  <a:pt x="642606" y="0"/>
                </a:cubicBezTo>
              </a:path>
            </a:pathLst>
          </a:custGeom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Curved Right Arrow 38"/>
          <p:cNvSpPr/>
          <p:nvPr/>
        </p:nvSpPr>
        <p:spPr bwMode="auto">
          <a:xfrm rot="5714324" flipH="1" flipV="1">
            <a:off x="3813980" y="1070699"/>
            <a:ext cx="381366" cy="2438725"/>
          </a:xfrm>
          <a:prstGeom prst="curvedRightArrow">
            <a:avLst/>
          </a:prstGeom>
          <a:solidFill>
            <a:schemeClr val="accent1">
              <a:alpha val="2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6671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STFT-Based Time Scaling</a:t>
            </a:r>
            <a:endParaRPr lang="en-GB" sz="3200" dirty="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08" y="1055774"/>
            <a:ext cx="8740080" cy="5289550"/>
          </a:xfrm>
        </p:spPr>
        <p:txBody>
          <a:bodyPr/>
          <a:lstStyle/>
          <a:p>
            <a:pPr marL="514350" indent="-457200">
              <a:buFontTx/>
              <a:buNone/>
            </a:pPr>
            <a:r>
              <a:rPr lang="en-GB" sz="2400" b="0" dirty="0" smtClean="0"/>
              <a:t>Now</a:t>
            </a:r>
            <a:endParaRPr lang="en-GB" sz="1600" dirty="0"/>
          </a:p>
          <a:p>
            <a:pPr marL="457200" lvl="1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2000" dirty="0" smtClean="0"/>
          </a:p>
          <a:p>
            <a:pPr marL="57150" indent="0">
              <a:buNone/>
            </a:pPr>
            <a:r>
              <a:rPr lang="en-GB" sz="2400" b="0" dirty="0"/>
              <a:t>w</a:t>
            </a:r>
            <a:r>
              <a:rPr lang="en-GB" sz="2400" b="0" dirty="0" smtClean="0"/>
              <a:t>hich corresponds to a separate least-squares problem for each          , i.e.</a:t>
            </a:r>
          </a:p>
          <a:p>
            <a:pPr marL="57150" indent="0">
              <a:buNone/>
            </a:pPr>
            <a:endParaRPr lang="en-GB" sz="2400" b="0" dirty="0" smtClean="0"/>
          </a:p>
          <a:p>
            <a:pPr marL="57150" indent="0">
              <a:buNone/>
            </a:pPr>
            <a:r>
              <a:rPr lang="en-GB" sz="2400" b="0" dirty="0" smtClean="0"/>
              <a:t>Least-squares solution is </a:t>
            </a:r>
            <a:r>
              <a:rPr lang="en-GB" sz="1600" b="0" dirty="0" smtClean="0"/>
              <a:t>(see Chapter-8, p.7) </a:t>
            </a:r>
          </a:p>
          <a:p>
            <a:pPr marL="57150" indent="0">
              <a:buNone/>
            </a:pPr>
            <a:endParaRPr lang="en-GB" sz="2400" b="0" dirty="0" smtClean="0"/>
          </a:p>
          <a:p>
            <a:pPr marL="57150" indent="0">
              <a:buNone/>
            </a:pPr>
            <a:endParaRPr lang="en-GB" sz="2400" b="0" dirty="0" smtClean="0"/>
          </a:p>
          <a:p>
            <a:pPr marL="57150" indent="0">
              <a:buNone/>
            </a:pPr>
            <a:endParaRPr lang="en-GB" sz="2400" b="0" dirty="0"/>
          </a:p>
          <a:p>
            <a:pPr marL="57150" indent="0">
              <a:buNone/>
            </a:pPr>
            <a:r>
              <a:rPr lang="en-GB" sz="2400" b="0" dirty="0" smtClean="0"/>
              <a:t> </a:t>
            </a:r>
            <a:endParaRPr lang="en-GB" sz="2400" b="0" dirty="0"/>
          </a:p>
        </p:txBody>
      </p:sp>
      <p:graphicFrame>
        <p:nvGraphicFramePr>
          <p:cNvPr id="419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86450"/>
              </p:ext>
            </p:extLst>
          </p:nvPr>
        </p:nvGraphicFramePr>
        <p:xfrm>
          <a:off x="1347788" y="1125538"/>
          <a:ext cx="5849937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1" name="Equation" r:id="rId3" imgW="2387600" imgH="812800" progId="Equation.3">
                  <p:embed/>
                </p:oleObj>
              </mc:Choice>
              <mc:Fallback>
                <p:oleObj name="Equation" r:id="rId3" imgW="23876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1125538"/>
                        <a:ext cx="5849937" cy="15938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033488"/>
              </p:ext>
            </p:extLst>
          </p:nvPr>
        </p:nvGraphicFramePr>
        <p:xfrm>
          <a:off x="2787650" y="3249613"/>
          <a:ext cx="37973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2" name="Equation" r:id="rId5" imgW="1549400" imgH="406400" progId="Equation.3">
                  <p:embed/>
                </p:oleObj>
              </mc:Choice>
              <mc:Fallback>
                <p:oleObj name="Equation" r:id="rId5" imgW="1549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3249613"/>
                        <a:ext cx="3797300" cy="7556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340979"/>
              </p:ext>
            </p:extLst>
          </p:nvPr>
        </p:nvGraphicFramePr>
        <p:xfrm>
          <a:off x="1187624" y="3176972"/>
          <a:ext cx="612068" cy="358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3" name="Equation" r:id="rId7" imgW="254000" imgH="177800" progId="Equation.3">
                  <p:embed/>
                </p:oleObj>
              </mc:Choice>
              <mc:Fallback>
                <p:oleObj name="Equation" r:id="rId7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176972"/>
                        <a:ext cx="612068" cy="35849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878678"/>
              </p:ext>
            </p:extLst>
          </p:nvPr>
        </p:nvGraphicFramePr>
        <p:xfrm>
          <a:off x="2794000" y="4581525"/>
          <a:ext cx="37719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14" name="Equation" r:id="rId9" imgW="1473200" imgH="774700" progId="Equation.3">
                  <p:embed/>
                </p:oleObj>
              </mc:Choice>
              <mc:Fallback>
                <p:oleObj name="Equation" r:id="rId9" imgW="14732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581525"/>
                        <a:ext cx="3771900" cy="14398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54482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STFT-Based Time Scaling</a:t>
            </a:r>
            <a:endParaRPr lang="en-GB" sz="3200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916" y="1019770"/>
            <a:ext cx="8811580" cy="5289550"/>
          </a:xfrm>
        </p:spPr>
        <p:txBody>
          <a:bodyPr/>
          <a:lstStyle/>
          <a:p>
            <a:pPr marL="914400" lvl="1" indent="-457200"/>
            <a:endParaRPr lang="en-GB" dirty="0"/>
          </a:p>
          <a:p>
            <a:pPr marL="914400" lvl="1" indent="-457200"/>
            <a:endParaRPr lang="en-GB" sz="2000" dirty="0"/>
          </a:p>
          <a:p>
            <a:pPr marL="914400" lvl="1" indent="-457200"/>
            <a:endParaRPr lang="en-GB" sz="2000" dirty="0"/>
          </a:p>
          <a:p>
            <a:pPr marL="914400" lvl="1" indent="-457200"/>
            <a:endParaRPr lang="en-GB" sz="2000" dirty="0"/>
          </a:p>
          <a:p>
            <a:pPr marL="914400" lvl="1" indent="-457200">
              <a:buFontTx/>
              <a:buNone/>
            </a:pPr>
            <a:r>
              <a:rPr lang="en-GB" sz="2000" dirty="0"/>
              <a:t>       </a:t>
            </a:r>
            <a:endParaRPr lang="en-GB" b="1" u="sng" dirty="0" smtClean="0"/>
          </a:p>
          <a:p>
            <a:pPr marL="514350" indent="-457200">
              <a:buFontTx/>
              <a:buNone/>
            </a:pPr>
            <a:r>
              <a:rPr lang="en-GB" sz="2400" u="sng" dirty="0" smtClean="0"/>
              <a:t>In words</a:t>
            </a:r>
            <a:r>
              <a:rPr lang="en-GB" sz="2000" dirty="0" smtClean="0"/>
              <a:t>: </a:t>
            </a:r>
            <a:r>
              <a:rPr lang="en-GB" sz="2000" b="0" dirty="0"/>
              <a:t>F</a:t>
            </a:r>
            <a:r>
              <a:rPr lang="en-GB" sz="2000" b="0" dirty="0" smtClean="0"/>
              <a:t>or </a:t>
            </a:r>
            <a:r>
              <a:rPr lang="en-GB" sz="2000" b="0" dirty="0"/>
              <a:t>each </a:t>
            </a:r>
            <a:r>
              <a:rPr lang="en-GB" sz="2000" b="0" dirty="0" smtClean="0"/>
              <a:t>considered window </a:t>
            </a:r>
            <a:r>
              <a:rPr lang="en-GB" sz="2000" b="0" dirty="0"/>
              <a:t>position n € </a:t>
            </a:r>
            <a:r>
              <a:rPr lang="en-GB" sz="2000" b="0" dirty="0" smtClean="0"/>
              <a:t>grid, compute inverse </a:t>
            </a:r>
          </a:p>
          <a:p>
            <a:pPr marL="514350" indent="-457200">
              <a:buFontTx/>
              <a:buNone/>
            </a:pPr>
            <a:r>
              <a:rPr lang="en-GB" sz="2000" b="0" dirty="0"/>
              <a:t> </a:t>
            </a:r>
            <a:r>
              <a:rPr lang="en-GB" sz="2000" b="0" dirty="0" smtClean="0"/>
              <a:t> Fourier </a:t>
            </a:r>
            <a:r>
              <a:rPr lang="en-GB" sz="2000" b="0" dirty="0"/>
              <a:t>transform of                          </a:t>
            </a:r>
            <a:r>
              <a:rPr lang="en-GB" sz="2000" b="0" dirty="0" smtClean="0"/>
              <a:t>and shift to position</a:t>
            </a:r>
            <a:r>
              <a:rPr lang="en-GB" sz="2000" b="0" i="1" dirty="0" smtClean="0"/>
              <a:t> </a:t>
            </a:r>
            <a:r>
              <a:rPr lang="en-GB" sz="2000" b="0" dirty="0" smtClean="0"/>
              <a:t>n</a:t>
            </a:r>
            <a:r>
              <a:rPr lang="en-GB" sz="2000" b="0" i="1" dirty="0" smtClean="0"/>
              <a:t>,  </a:t>
            </a:r>
            <a:r>
              <a:rPr lang="en-GB" sz="2000" b="0" dirty="0" smtClean="0"/>
              <a:t>resulting in </a:t>
            </a:r>
          </a:p>
          <a:p>
            <a:pPr marL="514350" indent="-457200">
              <a:buFontTx/>
              <a:buNone/>
            </a:pPr>
            <a:r>
              <a:rPr lang="en-GB" sz="2000" b="0" dirty="0"/>
              <a:t> </a:t>
            </a:r>
            <a:r>
              <a:rPr lang="en-GB" sz="2000" b="0" dirty="0" smtClean="0"/>
              <a:t> signals            . Then </a:t>
            </a:r>
            <a:r>
              <a:rPr lang="en-GB" sz="2000" b="0" dirty="0"/>
              <a:t>u^[k] </a:t>
            </a:r>
            <a:r>
              <a:rPr lang="en-GB" sz="2000" b="0" dirty="0" smtClean="0"/>
              <a:t>is a weighted sum </a:t>
            </a:r>
            <a:r>
              <a:rPr lang="en-GB" sz="2000" b="0" dirty="0"/>
              <a:t>of </a:t>
            </a:r>
            <a:r>
              <a:rPr lang="en-GB" sz="2000" b="0" dirty="0" smtClean="0"/>
              <a:t>these sequences.</a:t>
            </a:r>
          </a:p>
          <a:p>
            <a:pPr marL="514350" indent="-457200">
              <a:buFontTx/>
              <a:buNone/>
            </a:pPr>
            <a:endParaRPr lang="en-GB" sz="2000" b="0" dirty="0"/>
          </a:p>
          <a:p>
            <a:pPr marL="514350" indent="-457200">
              <a:buFontTx/>
              <a:buNone/>
            </a:pPr>
            <a:r>
              <a:rPr lang="en-GB" sz="2400" u="sng" dirty="0" smtClean="0"/>
              <a:t>PS</a:t>
            </a:r>
            <a:r>
              <a:rPr lang="en-GB" sz="2000" dirty="0"/>
              <a:t>: </a:t>
            </a:r>
            <a:r>
              <a:rPr lang="en-GB" sz="2000" b="0" dirty="0"/>
              <a:t>Compare weights in this formula to (**) p.15 &amp; try to establish link…</a:t>
            </a:r>
            <a:r>
              <a:rPr lang="en-GB" sz="2000" b="0" dirty="0" smtClean="0"/>
              <a:t>!</a:t>
            </a:r>
          </a:p>
          <a:p>
            <a:pPr marL="514350" indent="-457200">
              <a:buFontTx/>
              <a:buNone/>
            </a:pPr>
            <a:r>
              <a:rPr lang="en-GB" sz="2400" u="sng" dirty="0" smtClean="0"/>
              <a:t>PS</a:t>
            </a:r>
            <a:r>
              <a:rPr lang="en-GB" sz="2000" dirty="0"/>
              <a:t>: </a:t>
            </a:r>
            <a:r>
              <a:rPr lang="en-GB" sz="2000" b="0" dirty="0" smtClean="0"/>
              <a:t>Procedure </a:t>
            </a:r>
            <a:r>
              <a:rPr lang="en-GB" sz="2000" b="0" dirty="0"/>
              <a:t>corresponds to STFT inversion if                   </a:t>
            </a:r>
            <a:r>
              <a:rPr lang="en-GB" sz="2000" b="0" dirty="0" smtClean="0"/>
              <a:t>    is </a:t>
            </a:r>
            <a:r>
              <a:rPr lang="en-GB" sz="2000" b="0" dirty="0"/>
              <a:t>a valid </a:t>
            </a:r>
            <a:endParaRPr lang="en-GB" sz="2000" b="0" dirty="0" smtClean="0"/>
          </a:p>
          <a:p>
            <a:pPr marL="514350" indent="-457200">
              <a:buFontTx/>
              <a:buNone/>
            </a:pPr>
            <a:r>
              <a:rPr lang="en-GB" sz="2000" b="0" dirty="0" smtClean="0"/>
              <a:t>        STFT  </a:t>
            </a:r>
            <a:r>
              <a:rPr lang="en-GB" sz="2000" b="0" dirty="0"/>
              <a:t>(then    </a:t>
            </a:r>
            <a:r>
              <a:rPr lang="en-GB" sz="2000" b="0" dirty="0" smtClean="0"/>
              <a:t>                                  ) and (**) p.15 provides PR.</a:t>
            </a:r>
            <a:endParaRPr lang="en-GB" sz="2000" b="0" dirty="0"/>
          </a:p>
        </p:txBody>
      </p:sp>
      <p:graphicFrame>
        <p:nvGraphicFramePr>
          <p:cNvPr id="4208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835355"/>
              </p:ext>
            </p:extLst>
          </p:nvPr>
        </p:nvGraphicFramePr>
        <p:xfrm>
          <a:off x="1367644" y="4077072"/>
          <a:ext cx="7381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1" name="Equation" r:id="rId3" imgW="457200" imgH="203200" progId="Equation.3">
                  <p:embed/>
                </p:oleObj>
              </mc:Choice>
              <mc:Fallback>
                <p:oleObj name="Equation" r:id="rId3" imgW="457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4077072"/>
                        <a:ext cx="738188" cy="3079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318239"/>
              </p:ext>
            </p:extLst>
          </p:nvPr>
        </p:nvGraphicFramePr>
        <p:xfrm>
          <a:off x="2879812" y="3645024"/>
          <a:ext cx="1530660" cy="347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2" name="Equation" r:id="rId5" imgW="863280" imgH="241200" progId="Equation.3">
                  <p:embed/>
                </p:oleObj>
              </mc:Choice>
              <mc:Fallback>
                <p:oleObj name="Equation" r:id="rId5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812" y="3645024"/>
                        <a:ext cx="1530660" cy="34754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118793"/>
              </p:ext>
            </p:extLst>
          </p:nvPr>
        </p:nvGraphicFramePr>
        <p:xfrm>
          <a:off x="5976156" y="5265204"/>
          <a:ext cx="1379476" cy="31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3" name="Equation" r:id="rId7" imgW="863280" imgH="241200" progId="Equation.3">
                  <p:embed/>
                </p:oleObj>
              </mc:Choice>
              <mc:Fallback>
                <p:oleObj name="Equation" r:id="rId7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156" y="5265204"/>
                        <a:ext cx="1379476" cy="31358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955591"/>
              </p:ext>
            </p:extLst>
          </p:nvPr>
        </p:nvGraphicFramePr>
        <p:xfrm>
          <a:off x="2375756" y="5661248"/>
          <a:ext cx="25336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4" name="Equation" r:id="rId9" imgW="1600200" imgH="203200" progId="Equation.3">
                  <p:embed/>
                </p:oleObj>
              </mc:Choice>
              <mc:Fallback>
                <p:oleObj name="Equation" r:id="rId9" imgW="1600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756" y="5661248"/>
                        <a:ext cx="2533650" cy="3016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992176"/>
              </p:ext>
            </p:extLst>
          </p:nvPr>
        </p:nvGraphicFramePr>
        <p:xfrm>
          <a:off x="1079611" y="1268760"/>
          <a:ext cx="4621531" cy="1764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85" name="Equation" r:id="rId11" imgW="1473200" imgH="774700" progId="Equation.3">
                  <p:embed/>
                </p:oleObj>
              </mc:Choice>
              <mc:Fallback>
                <p:oleObj name="Equation" r:id="rId11" imgW="14732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611" y="1268760"/>
                        <a:ext cx="4621531" cy="1764196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91995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STFT-Based Time Scaling</a:t>
            </a:r>
            <a:endParaRPr lang="en-GB" sz="3200" dirty="0"/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920" y="1163786"/>
            <a:ext cx="8991600" cy="5289550"/>
          </a:xfrm>
        </p:spPr>
        <p:txBody>
          <a:bodyPr/>
          <a:lstStyle/>
          <a:p>
            <a:r>
              <a:rPr lang="en-GB" dirty="0"/>
              <a:t>Method-1</a:t>
            </a:r>
            <a:r>
              <a:rPr lang="en-GB" b="0" dirty="0"/>
              <a:t>: OLA synthesis  (`</a:t>
            </a:r>
            <a:r>
              <a:rPr lang="en-GB" b="0" u="sng" dirty="0"/>
              <a:t>o</a:t>
            </a:r>
            <a:r>
              <a:rPr lang="en-GB" b="0" dirty="0"/>
              <a:t>ver</a:t>
            </a:r>
            <a:r>
              <a:rPr lang="en-GB" b="0" u="sng" dirty="0"/>
              <a:t>l</a:t>
            </a:r>
            <a:r>
              <a:rPr lang="en-GB" b="0" dirty="0"/>
              <a:t>ap-</a:t>
            </a:r>
            <a:r>
              <a:rPr lang="en-GB" b="0" u="sng" dirty="0" smtClean="0"/>
              <a:t>a</a:t>
            </a:r>
            <a:r>
              <a:rPr lang="en-GB" b="0" dirty="0" smtClean="0"/>
              <a:t>dd’)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000" b="0" dirty="0" smtClean="0"/>
              <a:t>Observe that Fourier- and </a:t>
            </a:r>
            <a:r>
              <a:rPr lang="en-GB" sz="2000" b="0" dirty="0"/>
              <a:t>inverse Fourier cancel each </a:t>
            </a:r>
            <a:r>
              <a:rPr lang="en-GB" sz="2000" b="0" dirty="0" smtClean="0"/>
              <a:t>other…</a:t>
            </a:r>
            <a:endParaRPr lang="en-GB" sz="2000" b="0" dirty="0"/>
          </a:p>
          <a:p>
            <a:pPr marL="0" indent="0">
              <a:buNone/>
            </a:pPr>
            <a:endParaRPr lang="en-GB" sz="2400" b="0" dirty="0" smtClean="0"/>
          </a:p>
          <a:p>
            <a:pPr marL="0" indent="0">
              <a:buNone/>
            </a:pPr>
            <a:endParaRPr lang="en-GB" sz="2400" b="0" dirty="0" smtClean="0"/>
          </a:p>
          <a:p>
            <a:pPr marL="0" indent="0">
              <a:buNone/>
            </a:pPr>
            <a:endParaRPr lang="en-GB" sz="2400" b="0" dirty="0" smtClean="0"/>
          </a:p>
          <a:p>
            <a:pPr marL="0" indent="0">
              <a:buNone/>
            </a:pPr>
            <a:r>
              <a:rPr lang="en-GB" sz="2400" b="0" dirty="0" smtClean="0"/>
              <a:t>This leads </a:t>
            </a:r>
            <a:r>
              <a:rPr lang="en-GB" sz="2400" b="0" dirty="0"/>
              <a:t>to simple </a:t>
            </a:r>
            <a:r>
              <a:rPr lang="en-GB" sz="2400" b="0" u="sng" dirty="0"/>
              <a:t>time-domain</a:t>
            </a:r>
            <a:r>
              <a:rPr lang="en-GB" sz="2400" b="0" dirty="0"/>
              <a:t> </a:t>
            </a:r>
            <a:r>
              <a:rPr lang="en-GB" sz="2400" b="0" dirty="0" smtClean="0"/>
              <a:t>(</a:t>
            </a:r>
            <a:r>
              <a:rPr lang="en-GB" sz="2400" b="0" dirty="0"/>
              <a:t>OLA) procedure</a:t>
            </a:r>
            <a:r>
              <a:rPr lang="en-GB" sz="2400" b="0" dirty="0" smtClean="0"/>
              <a:t>:</a:t>
            </a:r>
            <a:endParaRPr lang="en-GB" dirty="0"/>
          </a:p>
          <a:p>
            <a:pPr marL="1295400" lvl="2" indent="-381000">
              <a:buFontTx/>
              <a:buNone/>
            </a:pPr>
            <a:endParaRPr lang="en-GB" dirty="0"/>
          </a:p>
          <a:p>
            <a:pPr marL="1295400" lvl="2" indent="-381000">
              <a:buFontTx/>
              <a:buNone/>
            </a:pPr>
            <a:r>
              <a:rPr lang="en-GB" dirty="0" smtClean="0"/>
              <a:t>                              </a:t>
            </a:r>
            <a:endParaRPr lang="en-GB" dirty="0"/>
          </a:p>
          <a:p>
            <a:pPr marL="1295400" lvl="2" indent="-381000">
              <a:buFontTx/>
              <a:buNone/>
            </a:pPr>
            <a:endParaRPr lang="en-GB" dirty="0"/>
          </a:p>
          <a:p>
            <a:pPr marL="1295400" lvl="2" indent="-381000">
              <a:buFontTx/>
              <a:buNone/>
            </a:pPr>
            <a:endParaRPr lang="en-GB" dirty="0"/>
          </a:p>
          <a:p>
            <a:pPr marL="1295400" lvl="2" indent="-381000">
              <a:buFontTx/>
              <a:buNone/>
            </a:pPr>
            <a:endParaRPr lang="en-GB" dirty="0"/>
          </a:p>
          <a:p>
            <a:pPr marL="1295400" lvl="2" indent="-381000">
              <a:buFontTx/>
              <a:buNone/>
            </a:pPr>
            <a:endParaRPr lang="en-GB" dirty="0"/>
          </a:p>
          <a:p>
            <a:pPr marL="1295400" lvl="2" indent="-381000">
              <a:buFontTx/>
              <a:buNone/>
            </a:pPr>
            <a:endParaRPr lang="en-GB" dirty="0"/>
          </a:p>
          <a:p>
            <a:pPr marL="1295400" lvl="2" indent="-381000">
              <a:buFontTx/>
              <a:buNone/>
            </a:pP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5364088" y="3537012"/>
            <a:ext cx="3480456" cy="2791841"/>
            <a:chOff x="2438400" y="3700797"/>
            <a:chExt cx="4231792" cy="2609516"/>
          </a:xfrm>
        </p:grpSpPr>
        <p:sp>
          <p:nvSpPr>
            <p:cNvPr id="416780" name="Line 12"/>
            <p:cNvSpPr>
              <a:spLocks noChangeShapeType="1"/>
            </p:cNvSpPr>
            <p:nvPr/>
          </p:nvSpPr>
          <p:spPr bwMode="auto">
            <a:xfrm>
              <a:off x="2438400" y="4724400"/>
              <a:ext cx="419100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16781" name="Line 13"/>
            <p:cNvSpPr>
              <a:spLocks noChangeShapeType="1"/>
            </p:cNvSpPr>
            <p:nvPr/>
          </p:nvSpPr>
          <p:spPr bwMode="auto">
            <a:xfrm flipV="1">
              <a:off x="3664136" y="3962400"/>
              <a:ext cx="0" cy="76200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16820" name="Group 52"/>
            <p:cNvGrpSpPr>
              <a:grpSpLocks/>
            </p:cNvGrpSpPr>
            <p:nvPr/>
          </p:nvGrpSpPr>
          <p:grpSpPr bwMode="auto">
            <a:xfrm>
              <a:off x="2438400" y="4114800"/>
              <a:ext cx="1219200" cy="609600"/>
              <a:chOff x="1536" y="2592"/>
              <a:chExt cx="768" cy="384"/>
            </a:xfrm>
          </p:grpSpPr>
          <p:sp>
            <p:nvSpPr>
              <p:cNvPr id="416782" name="Line 14"/>
              <p:cNvSpPr>
                <a:spLocks noChangeShapeType="1"/>
              </p:cNvSpPr>
              <p:nvPr/>
            </p:nvSpPr>
            <p:spPr bwMode="auto">
              <a:xfrm flipV="1">
                <a:off x="1536" y="2592"/>
                <a:ext cx="384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6783" name="Line 15"/>
              <p:cNvSpPr>
                <a:spLocks noChangeShapeType="1"/>
              </p:cNvSpPr>
              <p:nvPr/>
            </p:nvSpPr>
            <p:spPr bwMode="auto">
              <a:xfrm flipH="1" flipV="1">
                <a:off x="1920" y="2592"/>
                <a:ext cx="384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16784" name="Line 16"/>
            <p:cNvSpPr>
              <a:spLocks noChangeShapeType="1"/>
            </p:cNvSpPr>
            <p:nvPr/>
          </p:nvSpPr>
          <p:spPr bwMode="auto">
            <a:xfrm>
              <a:off x="3657600" y="4724400"/>
              <a:ext cx="0" cy="76200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16785" name="Text Box 17"/>
            <p:cNvSpPr txBox="1">
              <a:spLocks noChangeArrowheads="1"/>
            </p:cNvSpPr>
            <p:nvPr/>
          </p:nvSpPr>
          <p:spPr bwMode="auto">
            <a:xfrm>
              <a:off x="4583438" y="4724400"/>
              <a:ext cx="565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b="0" dirty="0"/>
                <a:t>100</a:t>
              </a:r>
              <a:endParaRPr lang="en-GB" sz="1800" b="0" dirty="0"/>
            </a:p>
          </p:txBody>
        </p:sp>
        <p:sp>
          <p:nvSpPr>
            <p:cNvPr id="416787" name="Text Box 19"/>
            <p:cNvSpPr txBox="1">
              <a:spLocks noChangeArrowheads="1"/>
            </p:cNvSpPr>
            <p:nvPr/>
          </p:nvSpPr>
          <p:spPr bwMode="auto">
            <a:xfrm>
              <a:off x="6153150" y="4267200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b="0"/>
                <a:t>k</a:t>
              </a:r>
              <a:endParaRPr lang="en-GB" sz="1800" b="0"/>
            </a:p>
          </p:txBody>
        </p:sp>
        <p:sp>
          <p:nvSpPr>
            <p:cNvPr id="416788" name="Text Box 20"/>
            <p:cNvSpPr txBox="1">
              <a:spLocks noChangeArrowheads="1"/>
            </p:cNvSpPr>
            <p:nvPr/>
          </p:nvSpPr>
          <p:spPr bwMode="auto">
            <a:xfrm>
              <a:off x="2501900" y="3733800"/>
              <a:ext cx="590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b="0"/>
                <a:t>w[k]</a:t>
              </a:r>
              <a:endParaRPr lang="en-GB" sz="1800" b="0"/>
            </a:p>
          </p:txBody>
        </p:sp>
        <p:sp>
          <p:nvSpPr>
            <p:cNvPr id="416791" name="Line 23"/>
            <p:cNvSpPr>
              <a:spLocks noChangeShapeType="1"/>
            </p:cNvSpPr>
            <p:nvPr/>
          </p:nvSpPr>
          <p:spPr bwMode="auto">
            <a:xfrm>
              <a:off x="2438400" y="5943600"/>
              <a:ext cx="419100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16792" name="Line 24"/>
            <p:cNvSpPr>
              <a:spLocks noChangeShapeType="1"/>
            </p:cNvSpPr>
            <p:nvPr/>
          </p:nvSpPr>
          <p:spPr bwMode="auto">
            <a:xfrm flipV="1">
              <a:off x="3664136" y="5181600"/>
              <a:ext cx="0" cy="76200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16793" name="Line 25"/>
            <p:cNvSpPr>
              <a:spLocks noChangeShapeType="1"/>
            </p:cNvSpPr>
            <p:nvPr/>
          </p:nvSpPr>
          <p:spPr bwMode="auto">
            <a:xfrm flipV="1">
              <a:off x="2438400" y="5334000"/>
              <a:ext cx="609600" cy="60960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16794" name="Line 26"/>
            <p:cNvSpPr>
              <a:spLocks noChangeShapeType="1"/>
            </p:cNvSpPr>
            <p:nvPr/>
          </p:nvSpPr>
          <p:spPr bwMode="auto">
            <a:xfrm flipH="1" flipV="1">
              <a:off x="3048000" y="5334000"/>
              <a:ext cx="609600" cy="60960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16795" name="Line 27"/>
            <p:cNvSpPr>
              <a:spLocks noChangeShapeType="1"/>
            </p:cNvSpPr>
            <p:nvPr/>
          </p:nvSpPr>
          <p:spPr bwMode="auto">
            <a:xfrm>
              <a:off x="3657600" y="5943600"/>
              <a:ext cx="0" cy="76200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16796" name="Text Box 28"/>
            <p:cNvSpPr txBox="1">
              <a:spLocks noChangeArrowheads="1"/>
            </p:cNvSpPr>
            <p:nvPr/>
          </p:nvSpPr>
          <p:spPr bwMode="auto">
            <a:xfrm>
              <a:off x="3444284" y="5943600"/>
              <a:ext cx="382180" cy="345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b="0" dirty="0" smtClean="0"/>
                <a:t>0</a:t>
              </a:r>
              <a:endParaRPr lang="en-GB" sz="1800" b="0" dirty="0"/>
            </a:p>
          </p:txBody>
        </p:sp>
        <p:sp>
          <p:nvSpPr>
            <p:cNvPr id="416797" name="Text Box 29"/>
            <p:cNvSpPr txBox="1">
              <a:spLocks noChangeArrowheads="1"/>
            </p:cNvSpPr>
            <p:nvPr/>
          </p:nvSpPr>
          <p:spPr bwMode="auto">
            <a:xfrm>
              <a:off x="6172200" y="5943600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b="0"/>
                <a:t>k</a:t>
              </a:r>
              <a:endParaRPr lang="en-GB" sz="1800" b="0"/>
            </a:p>
          </p:txBody>
        </p:sp>
        <p:sp>
          <p:nvSpPr>
            <p:cNvPr id="416802" name="Line 34"/>
            <p:cNvSpPr>
              <a:spLocks noChangeShapeType="1"/>
            </p:cNvSpPr>
            <p:nvPr/>
          </p:nvSpPr>
          <p:spPr bwMode="auto">
            <a:xfrm flipV="1">
              <a:off x="3048000" y="5334000"/>
              <a:ext cx="609600" cy="60960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16803" name="Line 35"/>
            <p:cNvSpPr>
              <a:spLocks noChangeShapeType="1"/>
            </p:cNvSpPr>
            <p:nvPr/>
          </p:nvSpPr>
          <p:spPr bwMode="auto">
            <a:xfrm flipH="1" flipV="1">
              <a:off x="3657600" y="5334000"/>
              <a:ext cx="609600" cy="60960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16804" name="Line 36"/>
            <p:cNvSpPr>
              <a:spLocks noChangeShapeType="1"/>
            </p:cNvSpPr>
            <p:nvPr/>
          </p:nvSpPr>
          <p:spPr bwMode="auto">
            <a:xfrm>
              <a:off x="4267200" y="5943600"/>
              <a:ext cx="0" cy="76200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16805" name="Text Box 37"/>
            <p:cNvSpPr txBox="1">
              <a:spLocks noChangeArrowheads="1"/>
            </p:cNvSpPr>
            <p:nvPr/>
          </p:nvSpPr>
          <p:spPr bwMode="auto">
            <a:xfrm>
              <a:off x="3975840" y="5943600"/>
              <a:ext cx="538272" cy="345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b="0" dirty="0" smtClean="0"/>
                <a:t>50</a:t>
              </a:r>
              <a:endParaRPr lang="en-GB" sz="1800" b="0" dirty="0"/>
            </a:p>
          </p:txBody>
        </p:sp>
        <p:sp>
          <p:nvSpPr>
            <p:cNvPr id="416811" name="Line 43"/>
            <p:cNvSpPr>
              <a:spLocks noChangeShapeType="1"/>
            </p:cNvSpPr>
            <p:nvPr/>
          </p:nvSpPr>
          <p:spPr bwMode="auto">
            <a:xfrm flipV="1">
              <a:off x="3657600" y="5334000"/>
              <a:ext cx="609600" cy="60960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16812" name="Line 44"/>
            <p:cNvSpPr>
              <a:spLocks noChangeShapeType="1"/>
            </p:cNvSpPr>
            <p:nvPr/>
          </p:nvSpPr>
          <p:spPr bwMode="auto">
            <a:xfrm flipH="1" flipV="1">
              <a:off x="4267200" y="5334000"/>
              <a:ext cx="609600" cy="60960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16813" name="Line 45"/>
            <p:cNvSpPr>
              <a:spLocks noChangeShapeType="1"/>
            </p:cNvSpPr>
            <p:nvPr/>
          </p:nvSpPr>
          <p:spPr bwMode="auto">
            <a:xfrm>
              <a:off x="4876800" y="5943600"/>
              <a:ext cx="0" cy="76200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16814" name="Text Box 46"/>
            <p:cNvSpPr txBox="1">
              <a:spLocks noChangeArrowheads="1"/>
            </p:cNvSpPr>
            <p:nvPr/>
          </p:nvSpPr>
          <p:spPr bwMode="auto">
            <a:xfrm>
              <a:off x="4507394" y="5943600"/>
              <a:ext cx="694363" cy="345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b="0" dirty="0"/>
                <a:t>1</a:t>
              </a:r>
              <a:r>
                <a:rPr lang="en-US" sz="1800" b="0" dirty="0" smtClean="0"/>
                <a:t>00</a:t>
              </a:r>
              <a:endParaRPr lang="en-GB" sz="1800" b="0" dirty="0"/>
            </a:p>
          </p:txBody>
        </p:sp>
        <p:graphicFrame>
          <p:nvGraphicFramePr>
            <p:cNvPr id="416817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3327746"/>
                </p:ext>
              </p:extLst>
            </p:nvPr>
          </p:nvGraphicFramePr>
          <p:xfrm>
            <a:off x="4834574" y="3700797"/>
            <a:ext cx="1835618" cy="268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58" name="Equation" r:id="rId3" imgW="838200" imgH="177800" progId="Equation.3">
                    <p:embed/>
                  </p:oleObj>
                </mc:Choice>
                <mc:Fallback>
                  <p:oleObj name="Equation" r:id="rId3" imgW="8382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4574" y="3700797"/>
                          <a:ext cx="1835618" cy="26857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6821" name="Group 53"/>
            <p:cNvGrpSpPr>
              <a:grpSpLocks/>
            </p:cNvGrpSpPr>
            <p:nvPr/>
          </p:nvGrpSpPr>
          <p:grpSpPr bwMode="auto">
            <a:xfrm>
              <a:off x="3657600" y="4114800"/>
              <a:ext cx="1219200" cy="609600"/>
              <a:chOff x="1536" y="2592"/>
              <a:chExt cx="768" cy="384"/>
            </a:xfrm>
          </p:grpSpPr>
          <p:sp>
            <p:nvSpPr>
              <p:cNvPr id="416822" name="Line 54"/>
              <p:cNvSpPr>
                <a:spLocks noChangeShapeType="1"/>
              </p:cNvSpPr>
              <p:nvPr/>
            </p:nvSpPr>
            <p:spPr bwMode="auto">
              <a:xfrm flipV="1">
                <a:off x="1536" y="2592"/>
                <a:ext cx="384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6823" name="Line 55"/>
              <p:cNvSpPr>
                <a:spLocks noChangeShapeType="1"/>
              </p:cNvSpPr>
              <p:nvPr/>
            </p:nvSpPr>
            <p:spPr bwMode="auto">
              <a:xfrm flipH="1" flipV="1">
                <a:off x="1920" y="2592"/>
                <a:ext cx="384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16824" name="Group 56"/>
            <p:cNvGrpSpPr>
              <a:grpSpLocks/>
            </p:cNvGrpSpPr>
            <p:nvPr/>
          </p:nvGrpSpPr>
          <p:grpSpPr bwMode="auto">
            <a:xfrm>
              <a:off x="4876800" y="4114800"/>
              <a:ext cx="1219200" cy="609600"/>
              <a:chOff x="1536" y="2592"/>
              <a:chExt cx="768" cy="384"/>
            </a:xfrm>
          </p:grpSpPr>
          <p:sp>
            <p:nvSpPr>
              <p:cNvPr id="416825" name="Line 57"/>
              <p:cNvSpPr>
                <a:spLocks noChangeShapeType="1"/>
              </p:cNvSpPr>
              <p:nvPr/>
            </p:nvSpPr>
            <p:spPr bwMode="auto">
              <a:xfrm flipV="1">
                <a:off x="1536" y="2592"/>
                <a:ext cx="384" cy="384"/>
              </a:xfrm>
              <a:prstGeom prst="line">
                <a:avLst/>
              </a:prstGeom>
              <a:noFill/>
              <a:ln w="76200" cmpd="sng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6826" name="Line 58"/>
              <p:cNvSpPr>
                <a:spLocks noChangeShapeType="1"/>
              </p:cNvSpPr>
              <p:nvPr/>
            </p:nvSpPr>
            <p:spPr bwMode="auto">
              <a:xfrm flipH="1" flipV="1">
                <a:off x="1920" y="2592"/>
                <a:ext cx="384" cy="384"/>
              </a:xfrm>
              <a:prstGeom prst="line">
                <a:avLst/>
              </a:prstGeom>
              <a:noFill/>
              <a:ln w="76200" cmpd="sng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16827" name="Freeform 59"/>
            <p:cNvSpPr>
              <a:spLocks/>
            </p:cNvSpPr>
            <p:nvPr/>
          </p:nvSpPr>
          <p:spPr bwMode="auto">
            <a:xfrm>
              <a:off x="3048000" y="4114800"/>
              <a:ext cx="228600" cy="1219200"/>
            </a:xfrm>
            <a:custGeom>
              <a:avLst/>
              <a:gdLst>
                <a:gd name="T0" fmla="*/ 0 w 144"/>
                <a:gd name="T1" fmla="*/ 0 h 768"/>
                <a:gd name="T2" fmla="*/ 144 w 144"/>
                <a:gd name="T3" fmla="*/ 480 h 768"/>
                <a:gd name="T4" fmla="*/ 0 w 144"/>
                <a:gd name="T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768">
                  <a:moveTo>
                    <a:pt x="0" y="0"/>
                  </a:moveTo>
                  <a:cubicBezTo>
                    <a:pt x="72" y="176"/>
                    <a:pt x="144" y="352"/>
                    <a:pt x="144" y="480"/>
                  </a:cubicBezTo>
                  <a:cubicBezTo>
                    <a:pt x="144" y="608"/>
                    <a:pt x="24" y="720"/>
                    <a:pt x="0" y="768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16828" name="Freeform 60"/>
            <p:cNvSpPr>
              <a:spLocks/>
            </p:cNvSpPr>
            <p:nvPr/>
          </p:nvSpPr>
          <p:spPr bwMode="auto">
            <a:xfrm>
              <a:off x="3657600" y="4114800"/>
              <a:ext cx="787400" cy="1219200"/>
            </a:xfrm>
            <a:custGeom>
              <a:avLst/>
              <a:gdLst>
                <a:gd name="T0" fmla="*/ 384 w 496"/>
                <a:gd name="T1" fmla="*/ 0 h 768"/>
                <a:gd name="T2" fmla="*/ 432 w 496"/>
                <a:gd name="T3" fmla="*/ 528 h 768"/>
                <a:gd name="T4" fmla="*/ 0 w 496"/>
                <a:gd name="T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6" h="768">
                  <a:moveTo>
                    <a:pt x="384" y="0"/>
                  </a:moveTo>
                  <a:cubicBezTo>
                    <a:pt x="440" y="200"/>
                    <a:pt x="496" y="400"/>
                    <a:pt x="432" y="528"/>
                  </a:cubicBezTo>
                  <a:cubicBezTo>
                    <a:pt x="368" y="656"/>
                    <a:pt x="184" y="712"/>
                    <a:pt x="0" y="768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16829" name="Freeform 61"/>
            <p:cNvSpPr>
              <a:spLocks/>
            </p:cNvSpPr>
            <p:nvPr/>
          </p:nvSpPr>
          <p:spPr bwMode="auto">
            <a:xfrm>
              <a:off x="4267200" y="4114800"/>
              <a:ext cx="1574800" cy="1219200"/>
            </a:xfrm>
            <a:custGeom>
              <a:avLst/>
              <a:gdLst>
                <a:gd name="T0" fmla="*/ 768 w 992"/>
                <a:gd name="T1" fmla="*/ 0 h 768"/>
                <a:gd name="T2" fmla="*/ 864 w 992"/>
                <a:gd name="T3" fmla="*/ 432 h 768"/>
                <a:gd name="T4" fmla="*/ 0 w 992"/>
                <a:gd name="T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2" h="768">
                  <a:moveTo>
                    <a:pt x="768" y="0"/>
                  </a:moveTo>
                  <a:cubicBezTo>
                    <a:pt x="880" y="152"/>
                    <a:pt x="992" y="304"/>
                    <a:pt x="864" y="432"/>
                  </a:cubicBezTo>
                  <a:cubicBezTo>
                    <a:pt x="736" y="560"/>
                    <a:pt x="368" y="664"/>
                    <a:pt x="0" y="768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5769340" y="4725144"/>
              <a:ext cx="565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b="0" dirty="0"/>
                <a:t>200</a:t>
              </a:r>
              <a:endParaRPr lang="en-GB" sz="1800" b="0" dirty="0"/>
            </a:p>
          </p:txBody>
        </p:sp>
      </p:grpSp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558668"/>
              </p:ext>
            </p:extLst>
          </p:nvPr>
        </p:nvGraphicFramePr>
        <p:xfrm>
          <a:off x="376300" y="1978355"/>
          <a:ext cx="8480176" cy="116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9" name="Equation" r:id="rId5" imgW="4876800" imgH="800100" progId="Equation.3">
                  <p:embed/>
                </p:oleObj>
              </mc:Choice>
              <mc:Fallback>
                <p:oleObj name="Equation" r:id="rId5" imgW="48768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00" y="1978355"/>
                        <a:ext cx="8480176" cy="116330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175640"/>
              </p:ext>
            </p:extLst>
          </p:nvPr>
        </p:nvGraphicFramePr>
        <p:xfrm>
          <a:off x="395536" y="3789040"/>
          <a:ext cx="4746625" cy="198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0" name="Equation" r:id="rId7" imgW="1854200" imgH="1181100" progId="Equation.3">
                  <p:embed/>
                </p:oleObj>
              </mc:Choice>
              <mc:Fallback>
                <p:oleObj name="Equation" r:id="rId7" imgW="1854200" imgH="1181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789040"/>
                        <a:ext cx="4746625" cy="198022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rgbClr val="FFFFFF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6192180" y="4653136"/>
            <a:ext cx="31432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0" dirty="0" smtClean="0"/>
              <a:t>0</a:t>
            </a:r>
            <a:endParaRPr lang="en-GB" sz="1800" b="0" dirty="0"/>
          </a:p>
        </p:txBody>
      </p:sp>
      <p:graphicFrame>
        <p:nvGraphicFramePr>
          <p:cNvPr id="4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239613"/>
              </p:ext>
            </p:extLst>
          </p:nvPr>
        </p:nvGraphicFramePr>
        <p:xfrm>
          <a:off x="5652120" y="5409220"/>
          <a:ext cx="436320" cy="195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1" name="Equation" r:id="rId9" imgW="304800" imgH="152400" progId="Equation.3">
                  <p:embed/>
                </p:oleObj>
              </mc:Choice>
              <mc:Fallback>
                <p:oleObj name="Equation" r:id="rId9" imgW="3048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409220"/>
                        <a:ext cx="436320" cy="19546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825667"/>
              </p:ext>
            </p:extLst>
          </p:nvPr>
        </p:nvGraphicFramePr>
        <p:xfrm>
          <a:off x="6120172" y="5409220"/>
          <a:ext cx="527050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2" name="Equation" r:id="rId11" imgW="368300" imgH="152400" progId="Equation.3">
                  <p:embed/>
                </p:oleObj>
              </mc:Choice>
              <mc:Fallback>
                <p:oleObj name="Equation" r:id="rId11" imgW="3683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172" y="5409220"/>
                        <a:ext cx="527050" cy="195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069829"/>
              </p:ext>
            </p:extLst>
          </p:nvPr>
        </p:nvGraphicFramePr>
        <p:xfrm>
          <a:off x="6708229" y="5409220"/>
          <a:ext cx="600075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3" name="Equation" r:id="rId13" imgW="419100" imgH="152400" progId="Equation.3">
                  <p:embed/>
                </p:oleObj>
              </mc:Choice>
              <mc:Fallback>
                <p:oleObj name="Equation" r:id="rId13" imgW="4191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229" y="5409220"/>
                        <a:ext cx="600075" cy="195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323528" y="5877272"/>
            <a:ext cx="4860540" cy="369974"/>
          </a:xfrm>
          <a:prstGeom prst="rect">
            <a:avLst/>
          </a:prstGeom>
          <a:solidFill>
            <a:schemeClr val="tx2">
              <a:alpha val="34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r"/>
            <a:r>
              <a:rPr lang="en-US" sz="1800" b="0" dirty="0" smtClean="0"/>
              <a:t>PS</a:t>
            </a:r>
            <a:r>
              <a:rPr lang="en-US" sz="1800" b="0" dirty="0"/>
              <a:t>: requires </a:t>
            </a:r>
            <a:r>
              <a:rPr lang="en-US" sz="1800" b="0" dirty="0" smtClean="0"/>
              <a:t>interpolation if α.n </a:t>
            </a:r>
            <a:r>
              <a:rPr lang="en-US" sz="1800" b="0" dirty="0"/>
              <a:t>is non-integer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284897549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STFT-Based Time Scaling</a:t>
            </a:r>
            <a:endParaRPr lang="en-GB" sz="3200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920" y="980728"/>
            <a:ext cx="8739572" cy="5289550"/>
          </a:xfrm>
        </p:spPr>
        <p:txBody>
          <a:bodyPr/>
          <a:lstStyle/>
          <a:p>
            <a:pPr marL="533400" indent="-533400"/>
            <a:r>
              <a:rPr lang="en-GB" sz="2400" dirty="0"/>
              <a:t>Method-</a:t>
            </a:r>
            <a:r>
              <a:rPr lang="en-GB" sz="2400" dirty="0" smtClean="0"/>
              <a:t>1</a:t>
            </a:r>
            <a:r>
              <a:rPr lang="en-GB" b="0" dirty="0" smtClean="0"/>
              <a:t>: </a:t>
            </a:r>
            <a:r>
              <a:rPr lang="en-GB" sz="1800" b="0" dirty="0"/>
              <a:t>D</a:t>
            </a:r>
            <a:r>
              <a:rPr lang="en-GB" sz="1800" b="0" dirty="0" smtClean="0"/>
              <a:t>oes </a:t>
            </a:r>
            <a:r>
              <a:rPr lang="en-GB" sz="1800" b="0" dirty="0"/>
              <a:t>not seem to work well, because repositioning of signal segments destroys time structure (phase relation) across segments</a:t>
            </a:r>
            <a:r>
              <a:rPr lang="en-GB" sz="2000" b="0" dirty="0"/>
              <a:t> </a:t>
            </a:r>
            <a:r>
              <a:rPr lang="en-GB" sz="1800" b="0" dirty="0"/>
              <a:t>(example : applying procedure to a pure sine, results in harmonic distortion</a:t>
            </a:r>
            <a:r>
              <a:rPr lang="en-GB" sz="1800" b="0" dirty="0" smtClean="0"/>
              <a:t>)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GB" sz="2400" b="0" dirty="0" smtClean="0"/>
              <a:t>Hence in practice variants are used…</a:t>
            </a:r>
            <a:endParaRPr lang="en-GB" sz="2400" b="0" dirty="0"/>
          </a:p>
          <a:p>
            <a:pPr marL="533400" indent="-533400">
              <a:spcBef>
                <a:spcPts val="1176"/>
              </a:spcBef>
            </a:pPr>
            <a:r>
              <a:rPr lang="en-GB" sz="2400" dirty="0"/>
              <a:t>Method-</a:t>
            </a:r>
            <a:r>
              <a:rPr lang="en-GB" sz="2400" dirty="0" smtClean="0"/>
              <a:t>2:</a:t>
            </a:r>
            <a:r>
              <a:rPr lang="en-GB" sz="2000" b="0" dirty="0" smtClean="0"/>
              <a:t> </a:t>
            </a:r>
            <a:r>
              <a:rPr lang="en-GB" sz="1800" b="0" dirty="0" smtClean="0"/>
              <a:t>Only </a:t>
            </a:r>
            <a:r>
              <a:rPr lang="en-GB" sz="1800" b="0" dirty="0"/>
              <a:t>use magnitude information from STFT, add phase information based on an iterative procedure</a:t>
            </a:r>
          </a:p>
          <a:p>
            <a:pPr marL="533400" indent="-533400">
              <a:spcBef>
                <a:spcPts val="1176"/>
              </a:spcBef>
            </a:pPr>
            <a:r>
              <a:rPr lang="en-GB" sz="2400" dirty="0"/>
              <a:t>Method-</a:t>
            </a:r>
            <a:r>
              <a:rPr lang="en-GB" sz="2400" dirty="0" smtClean="0"/>
              <a:t>3:</a:t>
            </a:r>
            <a:r>
              <a:rPr lang="en-GB" sz="2000" b="0" dirty="0" smtClean="0"/>
              <a:t> </a:t>
            </a:r>
            <a:r>
              <a:rPr lang="en-GB" sz="2000" b="0" u="sng" dirty="0"/>
              <a:t>S</a:t>
            </a:r>
            <a:r>
              <a:rPr lang="en-GB" sz="2000" b="0" dirty="0"/>
              <a:t>ynchronized OLA, `SOLA’</a:t>
            </a:r>
          </a:p>
          <a:p>
            <a:pPr marL="533400" indent="-533400">
              <a:spcBef>
                <a:spcPts val="0"/>
              </a:spcBef>
              <a:buFontTx/>
              <a:buNone/>
            </a:pPr>
            <a:r>
              <a:rPr lang="en-GB" sz="2000" b="0" dirty="0"/>
              <a:t>        </a:t>
            </a:r>
            <a:r>
              <a:rPr lang="en-GB" sz="1800" b="0" dirty="0" smtClean="0"/>
              <a:t>Reposition </a:t>
            </a:r>
            <a:r>
              <a:rPr lang="en-GB" sz="1800" b="0" dirty="0"/>
              <a:t>segments as in OLA, but then apply small additional re-alignment such that each re-aligned segment has maximum correlation with already formed portion of output signal (to restore phase relation across segments)</a:t>
            </a:r>
          </a:p>
          <a:p>
            <a:pPr marL="533400" indent="-533400">
              <a:spcBef>
                <a:spcPts val="1176"/>
              </a:spcBef>
            </a:pPr>
            <a:r>
              <a:rPr lang="en-GB" sz="2400" dirty="0"/>
              <a:t>Method-</a:t>
            </a:r>
            <a:r>
              <a:rPr lang="en-GB" sz="2400" dirty="0" smtClean="0"/>
              <a:t>4:</a:t>
            </a:r>
            <a:r>
              <a:rPr lang="en-GB" sz="2000" b="0" dirty="0" smtClean="0"/>
              <a:t> </a:t>
            </a:r>
            <a:r>
              <a:rPr lang="en-GB" sz="2000" b="0" u="sng" dirty="0"/>
              <a:t>P</a:t>
            </a:r>
            <a:r>
              <a:rPr lang="en-GB" sz="2000" b="0" dirty="0"/>
              <a:t>itch-</a:t>
            </a:r>
            <a:r>
              <a:rPr lang="en-GB" sz="2000" b="0" u="sng" dirty="0"/>
              <a:t>S</a:t>
            </a:r>
            <a:r>
              <a:rPr lang="en-GB" sz="2000" b="0" dirty="0"/>
              <a:t>ynchronous OLA, `PSOLA’,  …</a:t>
            </a:r>
          </a:p>
          <a:p>
            <a:pPr marL="533400" indent="-533400">
              <a:spcBef>
                <a:spcPts val="1176"/>
              </a:spcBef>
            </a:pPr>
            <a:r>
              <a:rPr lang="en-GB" sz="2400" dirty="0"/>
              <a:t>Method-</a:t>
            </a:r>
            <a:r>
              <a:rPr lang="en-GB" sz="2400" dirty="0" smtClean="0"/>
              <a:t>5:</a:t>
            </a:r>
            <a:r>
              <a:rPr lang="en-GB" sz="2000" b="0" dirty="0" smtClean="0"/>
              <a:t> </a:t>
            </a:r>
            <a:r>
              <a:rPr lang="en-GB" sz="2000" b="0" u="sng" dirty="0"/>
              <a:t>W</a:t>
            </a:r>
            <a:r>
              <a:rPr lang="en-GB" sz="2000" b="0" dirty="0"/>
              <a:t>aveform </a:t>
            </a:r>
            <a:r>
              <a:rPr lang="en-GB" sz="2000" b="0" u="sng" dirty="0"/>
              <a:t>S</a:t>
            </a:r>
            <a:r>
              <a:rPr lang="en-GB" sz="2000" b="0" dirty="0"/>
              <a:t>imilarity OLA, `WSOLA’, …</a:t>
            </a:r>
          </a:p>
          <a:p>
            <a:pPr marL="533400" indent="-533400">
              <a:spcBef>
                <a:spcPts val="1176"/>
              </a:spcBef>
            </a:pPr>
            <a:r>
              <a:rPr lang="en-GB" sz="2000" b="0" dirty="0" smtClean="0"/>
              <a:t>etc… </a:t>
            </a:r>
            <a:r>
              <a:rPr lang="en-GB" sz="1600" b="0" dirty="0" smtClean="0"/>
              <a:t>(details omitted)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9253500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27 at 19.55.59.pn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553235"/>
            <a:ext cx="1296144" cy="864096"/>
          </a:xfrm>
          <a:prstGeom prst="rect">
            <a:avLst/>
          </a:prstGeom>
        </p:spPr>
      </p:pic>
      <p:pic>
        <p:nvPicPr>
          <p:cNvPr id="7" name="Picture 6" descr="Screen Shot 2016-10-10 at 16.37.36.png"/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5205132"/>
            <a:ext cx="1260140" cy="1212200"/>
          </a:xfrm>
          <a:prstGeom prst="rect">
            <a:avLst/>
          </a:prstGeom>
        </p:spPr>
      </p:pic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839200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Starting point is </a:t>
            </a:r>
            <a:r>
              <a:rPr lang="en-US" u="sng" dirty="0">
                <a:cs typeface="+mn-cs"/>
              </a:rPr>
              <a:t>D</a:t>
            </a:r>
            <a:r>
              <a:rPr lang="en-US" u="sng" dirty="0" smtClean="0">
                <a:cs typeface="+mn-cs"/>
              </a:rPr>
              <a:t>iscrete-Time Fourier Transform</a:t>
            </a:r>
            <a:endParaRPr lang="en-US" sz="3600" dirty="0" smtClean="0">
              <a:cs typeface="+mn-cs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3600" dirty="0" smtClean="0">
              <a:cs typeface="+mn-cs"/>
            </a:endParaRPr>
          </a:p>
          <a:p>
            <a:pPr>
              <a:spcBef>
                <a:spcPts val="2880"/>
              </a:spcBef>
              <a:buFontTx/>
              <a:buNone/>
              <a:defRPr/>
            </a:pPr>
            <a:r>
              <a:rPr lang="en-US" sz="3600" dirty="0" smtClean="0">
                <a:cs typeface="+mn-cs"/>
              </a:rPr>
              <a:t>  </a:t>
            </a:r>
            <a:r>
              <a:rPr lang="en-US" sz="2000" b="0" dirty="0" smtClean="0">
                <a:cs typeface="+mn-cs"/>
              </a:rPr>
              <a:t>= infinitely long sequence u[k] is evaluated at infinitely many frequencies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Inversion/reconstruction/synthesis (=filter bank jargon) is..</a:t>
            </a:r>
            <a:endParaRPr lang="en-GB" sz="2400" b="0" dirty="0" smtClean="0">
              <a:cs typeface="+mn-cs"/>
            </a:endParaRPr>
          </a:p>
          <a:p>
            <a:pPr marL="0" indent="0">
              <a:buNone/>
              <a:defRPr/>
            </a:pPr>
            <a:endParaRPr lang="en-GB" sz="2400" b="0" dirty="0" smtClean="0">
              <a:cs typeface="+mn-cs"/>
            </a:endParaRPr>
          </a:p>
          <a:p>
            <a:pPr marL="0" indent="0">
              <a:buNone/>
              <a:defRPr/>
            </a:pPr>
            <a:endParaRPr lang="en-GB" sz="2400" b="0" dirty="0" smtClean="0">
              <a:cs typeface="+mn-cs"/>
            </a:endParaRPr>
          </a:p>
          <a:p>
            <a:pPr>
              <a:spcBef>
                <a:spcPts val="2280"/>
              </a:spcBef>
              <a:buFontTx/>
              <a:buNone/>
              <a:defRPr/>
            </a:pPr>
            <a:r>
              <a:rPr lang="en-GB" sz="2400" b="0" dirty="0" smtClean="0">
                <a:cs typeface="+mn-cs"/>
              </a:rPr>
              <a:t> </a:t>
            </a:r>
            <a:r>
              <a:rPr lang="en-GB" sz="2000" b="0" dirty="0" smtClean="0">
                <a:cs typeface="+mn-cs"/>
              </a:rPr>
              <a:t>   = u[k</a:t>
            </a:r>
            <a:r>
              <a:rPr lang="en-GB" sz="2000" b="0" smtClean="0">
                <a:cs typeface="+mn-cs"/>
              </a:rPr>
              <a:t>] represented </a:t>
            </a:r>
            <a:r>
              <a:rPr lang="en-GB" sz="2000" b="0" dirty="0" smtClean="0">
                <a:cs typeface="+mn-cs"/>
              </a:rPr>
              <a:t>as weighted sum of (orthogonal) basis functions</a:t>
            </a:r>
          </a:p>
          <a:p>
            <a:pPr>
              <a:spcBef>
                <a:spcPts val="1776"/>
              </a:spcBef>
              <a:defRPr/>
            </a:pPr>
            <a:r>
              <a:rPr lang="en-GB" sz="2400" b="0" dirty="0" smtClean="0"/>
              <a:t>Notion of `spectrum that varies with time’ not accommodated </a:t>
            </a:r>
          </a:p>
          <a:p>
            <a:pPr marL="0" indent="0">
              <a:buNone/>
              <a:defRPr/>
            </a:pPr>
            <a:r>
              <a:rPr lang="en-GB" sz="2000" b="0" dirty="0" smtClean="0"/>
              <a:t>     (</a:t>
            </a:r>
            <a:r>
              <a:rPr lang="en-GB" sz="2000" b="0" dirty="0"/>
              <a:t>e.g. `short lived sine’ will correspond </a:t>
            </a:r>
            <a:r>
              <a:rPr lang="en-GB" sz="2000" b="0" dirty="0" smtClean="0"/>
              <a:t>to non</a:t>
            </a:r>
            <a:r>
              <a:rPr lang="en-GB" sz="2000" b="0" dirty="0"/>
              <a:t>-localized spectrum)</a:t>
            </a:r>
          </a:p>
          <a:p>
            <a:pPr>
              <a:buFontTx/>
              <a:buNone/>
              <a:defRPr/>
            </a:pPr>
            <a:endParaRPr lang="en-GB" sz="2400" b="0" dirty="0" smtClean="0">
              <a:cs typeface="+mn-cs"/>
            </a:endParaRP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Short-Time Fourier Transform</a:t>
            </a:r>
            <a:endParaRPr lang="en-GB" sz="3200" dirty="0" smtClean="0">
              <a:cs typeface="+mj-cs"/>
            </a:endParaRPr>
          </a:p>
        </p:txBody>
      </p:sp>
      <p:graphicFrame>
        <p:nvGraphicFramePr>
          <p:cNvPr id="286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605849"/>
              </p:ext>
            </p:extLst>
          </p:nvPr>
        </p:nvGraphicFramePr>
        <p:xfrm>
          <a:off x="3167844" y="1772171"/>
          <a:ext cx="42275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" name="Equation" r:id="rId5" imgW="1930400" imgH="393700" progId="Equation.3">
                  <p:embed/>
                </p:oleObj>
              </mc:Choice>
              <mc:Fallback>
                <p:oleObj name="Equation" r:id="rId5" imgW="19304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844" y="1772171"/>
                        <a:ext cx="4227512" cy="720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168416"/>
              </p:ext>
            </p:extLst>
          </p:nvPr>
        </p:nvGraphicFramePr>
        <p:xfrm>
          <a:off x="3167844" y="3645024"/>
          <a:ext cx="3636404" cy="841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8" name="Equation" r:id="rId7" imgW="1422400" imgH="393700" progId="Equation.3">
                  <p:embed/>
                </p:oleObj>
              </mc:Choice>
              <mc:Fallback>
                <p:oleObj name="Equation" r:id="rId7" imgW="14224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844" y="3645024"/>
                        <a:ext cx="3636404" cy="84188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984569"/>
              </p:ext>
            </p:extLst>
          </p:nvPr>
        </p:nvGraphicFramePr>
        <p:xfrm>
          <a:off x="8280412" y="4581128"/>
          <a:ext cx="5603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9" name="Equation" r:id="rId9" imgW="266700" imgH="203200" progId="Equation.3">
                  <p:embed/>
                </p:oleObj>
              </mc:Choice>
              <mc:Fallback>
                <p:oleObj name="Equation" r:id="rId9" imgW="2667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0412" y="4581128"/>
                        <a:ext cx="560387" cy="3714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1721036" y="1124744"/>
            <a:ext cx="5659276" cy="5112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2159732" y="1304764"/>
            <a:ext cx="4853384" cy="478720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 sz="3200" dirty="0" smtClean="0"/>
              <a:t>Last Slide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5532855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026942"/>
              </p:ext>
            </p:extLst>
          </p:nvPr>
        </p:nvGraphicFramePr>
        <p:xfrm>
          <a:off x="683568" y="2245856"/>
          <a:ext cx="7020780" cy="71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3" name="Equation" r:id="rId3" imgW="4521200" imgH="520700" progId="Equation.3">
                  <p:embed/>
                </p:oleObj>
              </mc:Choice>
              <mc:Fallback>
                <p:oleObj name="Equation" r:id="rId3" imgW="4521200" imgH="520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245856"/>
                        <a:ext cx="7020780" cy="71509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367768" y="2744924"/>
            <a:ext cx="215900" cy="73025"/>
            <a:chOff x="1331640" y="2312876"/>
            <a:chExt cx="215900" cy="73025"/>
          </a:xfrm>
        </p:grpSpPr>
        <p:sp>
          <p:nvSpPr>
            <p:cNvPr id="433170" name="Line 18"/>
            <p:cNvSpPr>
              <a:spLocks noChangeShapeType="1"/>
            </p:cNvSpPr>
            <p:nvPr/>
          </p:nvSpPr>
          <p:spPr bwMode="auto">
            <a:xfrm>
              <a:off x="1331640" y="2385901"/>
              <a:ext cx="2159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3171" name="Line 19"/>
            <p:cNvSpPr>
              <a:spLocks noChangeShapeType="1"/>
            </p:cNvSpPr>
            <p:nvPr/>
          </p:nvSpPr>
          <p:spPr bwMode="auto">
            <a:xfrm>
              <a:off x="1331640" y="2312876"/>
              <a:ext cx="2159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5" name="Picture 4" descr="Screen Shot 2015-07-29 at 15.48.2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3110024"/>
            <a:ext cx="3096316" cy="1543112"/>
          </a:xfrm>
          <a:prstGeom prst="rect">
            <a:avLst/>
          </a:prstGeom>
        </p:spPr>
      </p:pic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Short-Time Fourier Transform</a:t>
            </a:r>
            <a:endParaRPr lang="en-GB" sz="3200" dirty="0" smtClean="0">
              <a:cs typeface="+mj-cs"/>
            </a:endParaRPr>
          </a:p>
        </p:txBody>
      </p:sp>
      <p:grpSp>
        <p:nvGrpSpPr>
          <p:cNvPr id="30727" name="Group 22"/>
          <p:cNvGrpSpPr>
            <a:grpSpLocks/>
          </p:cNvGrpSpPr>
          <p:nvPr/>
        </p:nvGrpSpPr>
        <p:grpSpPr bwMode="auto">
          <a:xfrm>
            <a:off x="1799692" y="5337212"/>
            <a:ext cx="2016224" cy="72008"/>
            <a:chOff x="3878" y="2931"/>
            <a:chExt cx="1429" cy="45"/>
          </a:xfrm>
        </p:grpSpPr>
        <p:sp>
          <p:nvSpPr>
            <p:cNvPr id="433168" name="Line 16"/>
            <p:cNvSpPr>
              <a:spLocks noChangeShapeType="1"/>
            </p:cNvSpPr>
            <p:nvPr/>
          </p:nvSpPr>
          <p:spPr bwMode="auto">
            <a:xfrm>
              <a:off x="3878" y="2931"/>
              <a:ext cx="1429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3172" name="Line 20"/>
            <p:cNvSpPr>
              <a:spLocks noChangeShapeType="1"/>
            </p:cNvSpPr>
            <p:nvPr/>
          </p:nvSpPr>
          <p:spPr bwMode="auto">
            <a:xfrm>
              <a:off x="3878" y="2976"/>
              <a:ext cx="1429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357688" y="181248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534472" y="627092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urved Right Arrow 6"/>
          <p:cNvSpPr/>
          <p:nvPr/>
        </p:nvSpPr>
        <p:spPr bwMode="auto">
          <a:xfrm rot="20962139" flipV="1">
            <a:off x="477736" y="2641509"/>
            <a:ext cx="1104530" cy="2945516"/>
          </a:xfrm>
          <a:prstGeom prst="curvedRightArrow">
            <a:avLst/>
          </a:prstGeom>
          <a:solidFill>
            <a:schemeClr val="accent1">
              <a:alpha val="2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980728"/>
            <a:ext cx="8713154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Tool to fill this need </a:t>
            </a:r>
            <a:r>
              <a:rPr lang="en-US" b="0" dirty="0">
                <a:cs typeface="+mn-cs"/>
              </a:rPr>
              <a:t>=</a:t>
            </a:r>
            <a:r>
              <a:rPr lang="en-US" b="0" dirty="0" smtClean="0">
                <a:cs typeface="+mn-cs"/>
              </a:rPr>
              <a:t> </a:t>
            </a:r>
            <a:r>
              <a:rPr lang="en-US" u="sng" dirty="0" smtClean="0">
                <a:solidFill>
                  <a:srgbClr val="FFFF66"/>
                </a:solidFill>
                <a:cs typeface="+mn-cs"/>
              </a:rPr>
              <a:t>Short-Time Fourier Transform</a:t>
            </a:r>
            <a:r>
              <a:rPr lang="en-US" dirty="0" smtClean="0">
                <a:solidFill>
                  <a:srgbClr val="FFFF66"/>
                </a:solidFill>
                <a:cs typeface="+mn-cs"/>
              </a:rPr>
              <a:t>         </a:t>
            </a:r>
          </a:p>
          <a:p>
            <a:pPr>
              <a:lnSpc>
                <a:spcPct val="90000"/>
              </a:lnSpc>
              <a:spcBef>
                <a:spcPts val="1080"/>
              </a:spcBef>
              <a:buNone/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       </a:t>
            </a:r>
            <a:r>
              <a:rPr lang="en-US" sz="2000" b="0" dirty="0"/>
              <a:t>Starting point </a:t>
            </a:r>
            <a:r>
              <a:rPr lang="en-US" sz="2000" b="0" dirty="0" smtClean="0"/>
              <a:t>is now…</a:t>
            </a:r>
            <a:endParaRPr lang="en-US" sz="2000" b="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1800" b="0" dirty="0" smtClean="0">
              <a:solidFill>
                <a:srgbClr val="FFFF66"/>
              </a:solidFill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                                                                                                                      </a:t>
            </a: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where w[k] is your favorite window function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 typically with `compact support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(=FIR), e.g. …</a:t>
            </a:r>
            <a:endParaRPr lang="en-US" sz="320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GB" sz="2000" b="0" dirty="0" smtClean="0">
                <a:cs typeface="+mn-cs"/>
              </a:rPr>
              <a:t>Reversed </a:t>
            </a:r>
            <a:r>
              <a:rPr lang="en-GB" sz="1600" b="0" dirty="0" smtClean="0">
                <a:cs typeface="+mn-cs"/>
              </a:rPr>
              <a:t>(check formula) </a:t>
            </a:r>
            <a:r>
              <a:rPr lang="en-GB" sz="2000" b="0" dirty="0" smtClean="0">
                <a:cs typeface="+mn-cs"/>
              </a:rPr>
              <a:t>window slides past the data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2000" b="0" dirty="0" smtClean="0">
                <a:cs typeface="+mn-cs"/>
              </a:rPr>
              <a:t>     For each window position k, compute Discrete-Time Fourier Transform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1800" b="0" dirty="0"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1032"/>
              </a:spcBef>
              <a:buNone/>
              <a:defRPr/>
            </a:pPr>
            <a:r>
              <a:rPr lang="en-GB" sz="1800" b="0" dirty="0" smtClean="0">
                <a:cs typeface="+mn-cs"/>
              </a:rPr>
              <a:t>   </a:t>
            </a:r>
            <a:r>
              <a:rPr lang="en-GB" sz="1600" b="0" dirty="0" smtClean="0">
                <a:cs typeface="+mn-cs"/>
              </a:rPr>
              <a:t>PS: If w[k]=1 (all </a:t>
            </a:r>
            <a:r>
              <a:rPr lang="en-GB" sz="1600" b="0" i="1" dirty="0" smtClean="0">
                <a:cs typeface="+mn-cs"/>
              </a:rPr>
              <a:t>k</a:t>
            </a:r>
            <a:r>
              <a:rPr lang="en-GB" sz="1600" b="0" dirty="0" smtClean="0">
                <a:cs typeface="+mn-cs"/>
              </a:rPr>
              <a:t>) then this is just Discrete-Time Fourier Transform, for all window positions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198515"/>
              </p:ext>
            </p:extLst>
          </p:nvPr>
        </p:nvGraphicFramePr>
        <p:xfrm>
          <a:off x="683568" y="2245856"/>
          <a:ext cx="7020780" cy="715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9" name="Equation" r:id="rId3" imgW="4521200" imgH="520700" progId="Equation.3">
                  <p:embed/>
                </p:oleObj>
              </mc:Choice>
              <mc:Fallback>
                <p:oleObj name="Equation" r:id="rId3" imgW="4521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245856"/>
                        <a:ext cx="7020780" cy="71509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91778"/>
            <a:ext cx="8713154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Tool to fill this need </a:t>
            </a:r>
            <a:r>
              <a:rPr lang="en-US" b="0" dirty="0">
                <a:cs typeface="+mn-cs"/>
              </a:rPr>
              <a:t>=</a:t>
            </a:r>
            <a:r>
              <a:rPr lang="en-US" b="0" dirty="0" smtClean="0">
                <a:cs typeface="+mn-cs"/>
              </a:rPr>
              <a:t> </a:t>
            </a:r>
            <a:r>
              <a:rPr lang="en-US" u="sng" dirty="0" smtClean="0">
                <a:solidFill>
                  <a:srgbClr val="FFFF66"/>
                </a:solidFill>
                <a:cs typeface="+mn-cs"/>
              </a:rPr>
              <a:t>Short-Time Fourier Transform</a:t>
            </a:r>
            <a:r>
              <a:rPr lang="en-US" dirty="0" smtClean="0">
                <a:solidFill>
                  <a:srgbClr val="FFFF66"/>
                </a:solidFill>
                <a:cs typeface="+mn-cs"/>
              </a:rPr>
              <a:t>         </a:t>
            </a:r>
          </a:p>
          <a:p>
            <a:pPr>
              <a:lnSpc>
                <a:spcPct val="90000"/>
              </a:lnSpc>
              <a:spcBef>
                <a:spcPts val="1080"/>
              </a:spcBef>
              <a:buNone/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       </a:t>
            </a:r>
            <a:r>
              <a:rPr lang="en-US" sz="2000" b="0" dirty="0"/>
              <a:t>Starting point </a:t>
            </a:r>
            <a:r>
              <a:rPr lang="en-US" sz="2000" b="0" dirty="0" smtClean="0"/>
              <a:t>is now…</a:t>
            </a:r>
            <a:endParaRPr lang="en-US" sz="2000" b="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1800" b="0" dirty="0" smtClean="0">
              <a:solidFill>
                <a:srgbClr val="FFFF66"/>
              </a:solidFill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                                                                      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b="0" dirty="0" smtClean="0">
                <a:cs typeface="+mn-cs"/>
              </a:rPr>
              <a:t>Question: What would an inversion formula look like, here?</a:t>
            </a: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000" b="0" dirty="0" smtClean="0">
                <a:cs typeface="+mn-cs"/>
              </a:rPr>
              <a:t>     </a:t>
            </a:r>
            <a:r>
              <a:rPr lang="en-US" sz="3200" b="0" dirty="0" smtClean="0">
                <a:cs typeface="+mn-cs"/>
              </a:rPr>
              <a:t> </a:t>
            </a:r>
            <a:r>
              <a:rPr lang="en-GB" sz="2000" b="0" dirty="0" smtClean="0"/>
              <a:t>In the following </a:t>
            </a:r>
            <a:r>
              <a:rPr lang="en-GB" sz="2000" b="0" dirty="0"/>
              <a:t>slides, will </a:t>
            </a:r>
            <a:r>
              <a:rPr lang="en-GB" sz="2000" b="0" dirty="0" smtClean="0"/>
              <a:t>provide a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3200" b="0" dirty="0"/>
              <a:t> </a:t>
            </a:r>
            <a:r>
              <a:rPr lang="en-GB" sz="3200" b="0" dirty="0" smtClean="0"/>
              <a:t>   </a:t>
            </a:r>
            <a:r>
              <a:rPr lang="en-GB" sz="3200" b="0" u="sng" dirty="0" smtClean="0"/>
              <a:t>filter </a:t>
            </a:r>
            <a:r>
              <a:rPr lang="en-GB" sz="3200" b="0" u="sng" dirty="0"/>
              <a:t>bank </a:t>
            </a:r>
            <a:r>
              <a:rPr lang="en-GB" sz="3200" b="0" u="sng" dirty="0" smtClean="0"/>
              <a:t>derivation</a:t>
            </a:r>
            <a:r>
              <a:rPr lang="en-GB" sz="3200" b="0" dirty="0" smtClean="0"/>
              <a:t> </a:t>
            </a:r>
            <a:r>
              <a:rPr lang="en-GB" sz="3200" b="0" dirty="0"/>
              <a:t>of </a:t>
            </a:r>
            <a:r>
              <a:rPr lang="en-GB" sz="3200" b="0" dirty="0" smtClean="0"/>
              <a:t>STFT,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3200" b="0" dirty="0" smtClean="0"/>
              <a:t>    </a:t>
            </a:r>
            <a:r>
              <a:rPr lang="en-GB" sz="2000" b="0" dirty="0" smtClean="0"/>
              <a:t>also leading to a simple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3200" b="0" dirty="0" smtClean="0"/>
              <a:t>    </a:t>
            </a:r>
            <a:r>
              <a:rPr lang="en-GB" sz="3200" b="0" u="sng" dirty="0" smtClean="0"/>
              <a:t>inversion formula</a:t>
            </a:r>
            <a:r>
              <a:rPr lang="en-GB" sz="2000" b="0" dirty="0" smtClean="0"/>
              <a:t>   (based on perfect reconstruction theory)</a:t>
            </a: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Short-Time Fourier Transform</a:t>
            </a:r>
            <a:endParaRPr lang="en-GB" sz="3200" dirty="0" smtClean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57688" y="181248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534472" y="627092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7907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Short-Time Fourier Transform</a:t>
            </a:r>
            <a:endParaRPr lang="en-GB" sz="3200" dirty="0" smtClean="0">
              <a:cs typeface="+mj-cs"/>
            </a:endParaRP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1778"/>
            <a:ext cx="8659688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solidFill>
                  <a:srgbClr val="FFFFFF"/>
                </a:solidFill>
                <a:cs typeface="+mn-cs"/>
              </a:rPr>
              <a:t>First, 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rewrite</a:t>
            </a:r>
            <a:r>
              <a:rPr lang="en-US" sz="2400" b="0" dirty="0" smtClean="0">
                <a:cs typeface="+mn-cs"/>
              </a:rPr>
              <a:t> formula as…</a:t>
            </a:r>
          </a:p>
          <a:p>
            <a:pPr marL="0" indent="0">
              <a:buNone/>
              <a:defRPr/>
            </a:pPr>
            <a:endParaRPr lang="en-US" sz="1400" b="0" dirty="0" smtClean="0">
              <a:cs typeface="+mn-cs"/>
            </a:endParaRPr>
          </a:p>
          <a:p>
            <a:pPr marL="0" indent="0">
              <a:buNone/>
              <a:defRPr/>
            </a:pPr>
            <a:endParaRPr lang="en-US" sz="1400" b="0" dirty="0" smtClean="0">
              <a:cs typeface="+mn-cs"/>
            </a:endParaRPr>
          </a:p>
          <a:p>
            <a:pPr marL="0" indent="0">
              <a:buNone/>
              <a:defRPr/>
            </a:pPr>
            <a:endParaRPr lang="en-US" sz="1400" b="0" dirty="0" smtClean="0">
              <a:cs typeface="+mn-cs"/>
            </a:endParaRPr>
          </a:p>
          <a:p>
            <a:pPr marL="0" indent="0">
              <a:buNone/>
              <a:defRPr/>
            </a:pPr>
            <a:endParaRPr lang="en-US" sz="1400" b="0" dirty="0">
              <a:cs typeface="+mn-cs"/>
            </a:endParaRPr>
          </a:p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  where the phase factor                  can effectively be </a:t>
            </a:r>
            <a:r>
              <a:rPr lang="en-US" sz="2400" b="0" u="sng" dirty="0" smtClean="0">
                <a:cs typeface="+mn-cs"/>
              </a:rPr>
              <a:t>removed </a:t>
            </a:r>
            <a:endParaRPr lang="en-US" sz="1600" b="0" u="sng" dirty="0" smtClean="0">
              <a:cs typeface="+mn-cs"/>
            </a:endParaRPr>
          </a:p>
          <a:p>
            <a:pPr marL="0" indent="0">
              <a:spcBef>
                <a:spcPts val="1584"/>
              </a:spcBef>
              <a:buNone/>
              <a:defRPr/>
            </a:pPr>
            <a:r>
              <a:rPr lang="en-US" sz="1600" b="0" dirty="0">
                <a:cs typeface="+mn-cs"/>
              </a:rPr>
              <a:t> </a:t>
            </a:r>
            <a:r>
              <a:rPr lang="en-US" sz="1600" b="0" dirty="0" smtClean="0">
                <a:cs typeface="+mn-cs"/>
              </a:rPr>
              <a:t>  Interpretation-1: ‘windowed’ signal segment with window positioned at time k is shifted to</a:t>
            </a:r>
          </a:p>
          <a:p>
            <a:pPr marL="0" indent="0">
              <a:spcBef>
                <a:spcPts val="384"/>
              </a:spcBef>
              <a:buNone/>
              <a:defRPr/>
            </a:pPr>
            <a:r>
              <a:rPr lang="en-US" sz="1600" b="0" dirty="0">
                <a:cs typeface="+mn-cs"/>
              </a:rPr>
              <a:t> </a:t>
            </a:r>
            <a:r>
              <a:rPr lang="en-US" sz="1600" b="0" dirty="0" smtClean="0">
                <a:cs typeface="+mn-cs"/>
              </a:rPr>
              <a:t>  time zero (*) before computing discrete-time Fourier transform (DTFT) , so that the DTFT</a:t>
            </a:r>
          </a:p>
          <a:p>
            <a:pPr marL="0" indent="0">
              <a:buNone/>
              <a:defRPr/>
            </a:pPr>
            <a:r>
              <a:rPr lang="en-US" sz="1600" b="0" dirty="0" smtClean="0">
                <a:cs typeface="+mn-cs"/>
              </a:rPr>
              <a:t>   indeed gets multiplied by  </a:t>
            </a:r>
          </a:p>
          <a:p>
            <a:pPr marL="0" indent="0">
              <a:spcBef>
                <a:spcPts val="3384"/>
              </a:spcBef>
              <a:buNone/>
              <a:defRPr/>
            </a:pPr>
            <a:r>
              <a:rPr lang="en-US" sz="1600" b="0" dirty="0" smtClean="0">
                <a:cs typeface="+mn-cs"/>
              </a:rPr>
              <a:t>   Interpretation-2: modulate window instead of input signal </a:t>
            </a:r>
            <a:endParaRPr lang="en-US" sz="1600" b="0" dirty="0">
              <a:cs typeface="+mn-cs"/>
            </a:endParaRPr>
          </a:p>
          <a:p>
            <a:pPr>
              <a:spcBef>
                <a:spcPts val="576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So from now on will use </a:t>
            </a: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</a:t>
            </a:r>
            <a:endParaRPr lang="en-GB" dirty="0" smtClean="0">
              <a:solidFill>
                <a:srgbClr val="FFFFFF"/>
              </a:solidFill>
              <a:cs typeface="+mn-cs"/>
            </a:endParaRPr>
          </a:p>
        </p:txBody>
      </p:sp>
      <p:graphicFrame>
        <p:nvGraphicFramePr>
          <p:cNvPr id="317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372715"/>
              </p:ext>
            </p:extLst>
          </p:nvPr>
        </p:nvGraphicFramePr>
        <p:xfrm>
          <a:off x="3707904" y="2636912"/>
          <a:ext cx="143561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08" name="Equation" r:id="rId3" imgW="749300" imgH="254000" progId="Equation.3">
                  <p:embed/>
                </p:oleObj>
              </mc:Choice>
              <mc:Fallback>
                <p:oleObj name="Equation" r:id="rId3" imgW="749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636912"/>
                        <a:ext cx="1435611" cy="43204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15231"/>
              </p:ext>
            </p:extLst>
          </p:nvPr>
        </p:nvGraphicFramePr>
        <p:xfrm>
          <a:off x="1223628" y="1679623"/>
          <a:ext cx="4716524" cy="705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09" name="Equation" r:id="rId5" imgW="2921000" imgH="520700" progId="Equation.3">
                  <p:embed/>
                </p:oleObj>
              </mc:Choice>
              <mc:Fallback>
                <p:oleObj name="Equation" r:id="rId5" imgW="29210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628" y="1679623"/>
                        <a:ext cx="4716524" cy="70526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082384"/>
              </p:ext>
            </p:extLst>
          </p:nvPr>
        </p:nvGraphicFramePr>
        <p:xfrm>
          <a:off x="1223628" y="5337212"/>
          <a:ext cx="4263488" cy="762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10" name="Equation" r:id="rId7" imgW="1841500" imgH="393700" progId="Equation.3">
                  <p:embed/>
                </p:oleObj>
              </mc:Choice>
              <mc:Fallback>
                <p:oleObj name="Equation" r:id="rId7" imgW="1841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628" y="5337212"/>
                        <a:ext cx="4263488" cy="762149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374724"/>
              </p:ext>
            </p:extLst>
          </p:nvPr>
        </p:nvGraphicFramePr>
        <p:xfrm>
          <a:off x="3635896" y="3897052"/>
          <a:ext cx="14128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11" name="Equation" r:id="rId9" imgW="660400" imgH="254000" progId="Equation.3">
                  <p:embed/>
                </p:oleObj>
              </mc:Choice>
              <mc:Fallback>
                <p:oleObj name="Equation" r:id="rId9" imgW="660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897052"/>
                        <a:ext cx="1412875" cy="482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2411760" y="1628800"/>
            <a:ext cx="684076" cy="936104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9013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Short-Time Fourier Transform</a:t>
            </a:r>
            <a:endParaRPr lang="en-GB" sz="3200" dirty="0" smtClean="0">
              <a:cs typeface="+mj-cs"/>
            </a:endParaRP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00708"/>
            <a:ext cx="8839200" cy="528955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1400" b="0" dirty="0">
              <a:cs typeface="+mn-cs"/>
            </a:endParaRPr>
          </a:p>
          <a:p>
            <a:pPr marL="0" indent="0">
              <a:buNone/>
              <a:defRPr/>
            </a:pPr>
            <a:r>
              <a:rPr lang="en-US" sz="2000" b="0" dirty="0" smtClean="0">
                <a:cs typeface="+mn-cs"/>
              </a:rPr>
              <a:t> </a:t>
            </a:r>
          </a:p>
          <a:p>
            <a:pPr marL="0" indent="0">
              <a:buNone/>
              <a:defRPr/>
            </a:pPr>
            <a:r>
              <a:rPr lang="en-US" sz="2000" b="0" dirty="0" smtClean="0">
                <a:cs typeface="+mn-cs"/>
              </a:rPr>
              <a:t> </a:t>
            </a:r>
          </a:p>
          <a:p>
            <a:pPr marL="0" indent="0">
              <a:buNone/>
              <a:defRPr/>
            </a:pPr>
            <a:r>
              <a:rPr lang="en-US" sz="2000" b="0" dirty="0" smtClean="0">
                <a:cs typeface="+mn-cs"/>
              </a:rPr>
              <a:t>This correspond to performing a </a:t>
            </a:r>
            <a:r>
              <a:rPr lang="en-US" sz="2000" u="sng" dirty="0" smtClean="0">
                <a:cs typeface="+mn-cs"/>
              </a:rPr>
              <a:t>convolution</a:t>
            </a:r>
            <a:r>
              <a:rPr lang="en-US" sz="2000" b="0" dirty="0" smtClean="0">
                <a:cs typeface="+mn-cs"/>
              </a:rPr>
              <a:t> of u[k] with </a:t>
            </a:r>
            <a:r>
              <a:rPr lang="en-US" sz="1600" b="0" dirty="0" smtClean="0">
                <a:cs typeface="+mn-cs"/>
              </a:rPr>
              <a:t>(infinitely many) </a:t>
            </a:r>
            <a:r>
              <a:rPr lang="en-US" sz="2000" b="0" dirty="0" smtClean="0">
                <a:cs typeface="+mn-cs"/>
              </a:rPr>
              <a:t>filters</a:t>
            </a:r>
          </a:p>
          <a:p>
            <a:pPr marL="0" indent="0">
              <a:buNone/>
              <a:defRPr/>
            </a:pPr>
            <a:endParaRPr lang="en-GB" dirty="0" smtClean="0">
              <a:solidFill>
                <a:srgbClr val="FFFFFF"/>
              </a:solidFill>
              <a:cs typeface="+mn-cs"/>
            </a:endParaRPr>
          </a:p>
          <a:p>
            <a:pPr marL="0" indent="0">
              <a:buNone/>
              <a:defRPr/>
            </a:pPr>
            <a:r>
              <a:rPr lang="en-GB" dirty="0" smtClean="0">
                <a:solidFill>
                  <a:srgbClr val="FFFFFF"/>
                </a:solidFill>
                <a:cs typeface="+mn-cs"/>
              </a:rPr>
              <a:t>In</a:t>
            </a:r>
            <a:r>
              <a:rPr lang="en-GB" dirty="0" smtClean="0">
                <a:solidFill>
                  <a:srgbClr val="FFFF66"/>
                </a:solidFill>
                <a:cs typeface="+mn-cs"/>
              </a:rPr>
              <a:t> </a:t>
            </a:r>
            <a:r>
              <a:rPr lang="en-GB" dirty="0" smtClean="0">
                <a:solidFill>
                  <a:srgbClr val="FFFFFF"/>
                </a:solidFill>
                <a:cs typeface="+mn-cs"/>
              </a:rPr>
              <a:t>practice</a:t>
            </a:r>
            <a:r>
              <a:rPr lang="en-GB" sz="2000" b="0" dirty="0" smtClean="0">
                <a:cs typeface="+mn-cs"/>
              </a:rPr>
              <a:t>, will compute this for a discrete set of (N) frequencies…                                 </a:t>
            </a:r>
          </a:p>
          <a:p>
            <a:pPr marL="0" indent="0">
              <a:buNone/>
              <a:defRPr/>
            </a:pPr>
            <a:r>
              <a:rPr lang="en-GB" sz="2000" b="0" dirty="0">
                <a:cs typeface="+mn-cs"/>
              </a:rPr>
              <a:t> </a:t>
            </a:r>
            <a:r>
              <a:rPr lang="en-GB" sz="2000" b="0" dirty="0" smtClean="0">
                <a:cs typeface="+mn-cs"/>
              </a:rPr>
              <a:t>                                                                     n=0,…,N-1</a:t>
            </a:r>
          </a:p>
          <a:p>
            <a:pPr>
              <a:spcBef>
                <a:spcPts val="2880"/>
              </a:spcBef>
              <a:buFontTx/>
              <a:buNone/>
              <a:defRPr/>
            </a:pPr>
            <a:r>
              <a:rPr lang="en-GB" sz="2000" b="0" dirty="0" smtClean="0">
                <a:cs typeface="+mn-cs"/>
              </a:rPr>
              <a:t> </a:t>
            </a:r>
            <a:r>
              <a:rPr lang="en-GB" sz="2000" b="0" dirty="0">
                <a:cs typeface="+mn-cs"/>
              </a:rPr>
              <a:t> </a:t>
            </a:r>
            <a:r>
              <a:rPr lang="en-GB" sz="2000" b="0" dirty="0" smtClean="0">
                <a:cs typeface="+mn-cs"/>
              </a:rPr>
              <a:t> leading to a finite set of filters…</a:t>
            </a:r>
            <a:endParaRPr lang="en-GB" dirty="0" smtClean="0">
              <a:solidFill>
                <a:srgbClr val="FFFFFF"/>
              </a:solidFill>
              <a:cs typeface="+mn-cs"/>
            </a:endParaRPr>
          </a:p>
          <a:p>
            <a:pPr marL="0" indent="0">
              <a:spcBef>
                <a:spcPts val="672"/>
              </a:spcBef>
              <a:buNone/>
              <a:defRPr/>
            </a:pPr>
            <a:r>
              <a:rPr lang="en-GB" b="0" dirty="0" smtClean="0">
                <a:solidFill>
                  <a:srgbClr val="FFFFFF"/>
                </a:solidFill>
                <a:cs typeface="+mn-cs"/>
              </a:rPr>
              <a:t>This is a </a:t>
            </a:r>
            <a:r>
              <a:rPr lang="en-GB" u="sng" dirty="0" smtClean="0">
                <a:cs typeface="+mn-cs"/>
              </a:rPr>
              <a:t>DFT-modulated analysis bank</a:t>
            </a:r>
            <a:r>
              <a:rPr lang="en-GB" b="0" dirty="0">
                <a:cs typeface="+mn-cs"/>
              </a:rPr>
              <a:t> </a:t>
            </a:r>
            <a:r>
              <a:rPr lang="en-GB" sz="1400" b="0" dirty="0" smtClean="0">
                <a:cs typeface="+mn-cs"/>
              </a:rPr>
              <a:t>(Chapter-12, p.14)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000" b="0" dirty="0">
                <a:solidFill>
                  <a:srgbClr val="FFFFFF"/>
                </a:solidFill>
                <a:cs typeface="+mn-cs"/>
              </a:rPr>
              <a:t> </a:t>
            </a:r>
            <a:r>
              <a:rPr lang="en-GB" sz="2000" b="0" dirty="0" smtClean="0">
                <a:solidFill>
                  <a:srgbClr val="FFFFFF"/>
                </a:solidFill>
                <a:cs typeface="+mn-cs"/>
              </a:rPr>
              <a:t>     N channels, </a:t>
            </a:r>
            <a:r>
              <a:rPr lang="en-GB" sz="1800" b="0" dirty="0" smtClean="0">
                <a:solidFill>
                  <a:srgbClr val="FFFFFF"/>
                </a:solidFill>
                <a:cs typeface="+mn-cs"/>
              </a:rPr>
              <a:t>prototype defined by window function, with </a:t>
            </a:r>
            <a:r>
              <a:rPr lang="en-GB" sz="1800" b="0" dirty="0" err="1" smtClean="0">
                <a:solidFill>
                  <a:srgbClr val="FFFFFF"/>
                </a:solidFill>
                <a:cs typeface="+mn-cs"/>
              </a:rPr>
              <a:t>subband</a:t>
            </a:r>
            <a:r>
              <a:rPr lang="en-GB" sz="1800" b="0" dirty="0" smtClean="0">
                <a:solidFill>
                  <a:srgbClr val="FFFFFF"/>
                </a:solidFill>
                <a:cs typeface="+mn-cs"/>
              </a:rPr>
              <a:t> signals</a:t>
            </a:r>
          </a:p>
          <a:p>
            <a:pPr marL="0" indent="0">
              <a:buNone/>
              <a:defRPr/>
            </a:pPr>
            <a:r>
              <a:rPr lang="en-GB" sz="1800" b="0" dirty="0" smtClean="0">
                <a:solidFill>
                  <a:srgbClr val="FFFFFF"/>
                </a:solidFill>
                <a:cs typeface="+mn-cs"/>
              </a:rPr>
              <a:t>  </a:t>
            </a:r>
          </a:p>
          <a:p>
            <a:pPr marL="0" indent="0">
              <a:buNone/>
              <a:defRPr/>
            </a:pPr>
            <a:endParaRPr lang="en-GB" sz="1800" b="0" dirty="0" smtClean="0">
              <a:solidFill>
                <a:srgbClr val="FFFFFF"/>
              </a:solidFill>
              <a:cs typeface="+mn-cs"/>
            </a:endParaRPr>
          </a:p>
        </p:txBody>
      </p:sp>
      <p:graphicFrame>
        <p:nvGraphicFramePr>
          <p:cNvPr id="317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402555"/>
              </p:ext>
            </p:extLst>
          </p:nvPr>
        </p:nvGraphicFramePr>
        <p:xfrm>
          <a:off x="4211960" y="2456892"/>
          <a:ext cx="4320480" cy="43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9" name="Equation" r:id="rId3" imgW="2184400" imgH="266700" progId="Equation.3">
                  <p:embed/>
                </p:oleObj>
              </mc:Choice>
              <mc:Fallback>
                <p:oleObj name="Equation" r:id="rId3" imgW="2184400" imgH="266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456892"/>
                        <a:ext cx="4320480" cy="43438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06430"/>
              </p:ext>
            </p:extLst>
          </p:nvPr>
        </p:nvGraphicFramePr>
        <p:xfrm>
          <a:off x="4211960" y="4005064"/>
          <a:ext cx="45307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0" name="Equation" r:id="rId5" imgW="1943100" imgH="203200" progId="Equation.3">
                  <p:embed/>
                </p:oleObj>
              </mc:Choice>
              <mc:Fallback>
                <p:oleObj name="Equation" r:id="rId5" imgW="19431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005064"/>
                        <a:ext cx="4530725" cy="4476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991615"/>
              </p:ext>
            </p:extLst>
          </p:nvPr>
        </p:nvGraphicFramePr>
        <p:xfrm>
          <a:off x="4211960" y="3429000"/>
          <a:ext cx="902524" cy="407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1" name="Equation" r:id="rId7" imgW="584200" imgH="342900" progId="Equation.3">
                  <p:embed/>
                </p:oleObj>
              </mc:Choice>
              <mc:Fallback>
                <p:oleObj name="Equation" r:id="rId7" imgW="584200" imgH="342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429000"/>
                        <a:ext cx="902524" cy="40741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018219"/>
              </p:ext>
            </p:extLst>
          </p:nvPr>
        </p:nvGraphicFramePr>
        <p:xfrm>
          <a:off x="1223628" y="1160748"/>
          <a:ext cx="4263488" cy="762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2" name="Equation" r:id="rId9" imgW="1841500" imgH="393700" progId="Equation.3">
                  <p:embed/>
                </p:oleObj>
              </mc:Choice>
              <mc:Fallback>
                <p:oleObj name="Equation" r:id="rId9" imgW="1841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628" y="1160748"/>
                        <a:ext cx="4263488" cy="762149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rgbClr val="FFFF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587783"/>
              </p:ext>
            </p:extLst>
          </p:nvPr>
        </p:nvGraphicFramePr>
        <p:xfrm>
          <a:off x="1223628" y="5337212"/>
          <a:ext cx="53498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3" name="Equation" r:id="rId11" imgW="2184400" imgH="393700" progId="Equation.3">
                  <p:embed/>
                </p:oleObj>
              </mc:Choice>
              <mc:Fallback>
                <p:oleObj name="Equation" r:id="rId11" imgW="218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628" y="5337212"/>
                        <a:ext cx="5349875" cy="7429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76200" cmpd="sng">
                        <a:solidFill>
                          <a:srgbClr val="FFFFFF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Short-Time Fourier Transform</a:t>
            </a:r>
            <a:endParaRPr lang="en-GB" sz="3200" dirty="0" smtClean="0">
              <a:cs typeface="+mj-cs"/>
            </a:endParaRP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839200" cy="50546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GB" sz="2400" b="0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endParaRPr lang="en-GB" sz="2400" b="0" dirty="0" smtClean="0">
              <a:cs typeface="+mn-cs"/>
            </a:endParaRPr>
          </a:p>
          <a:p>
            <a:pPr>
              <a:defRPr/>
            </a:pPr>
            <a:endParaRPr lang="en-GB" sz="2400" b="0" dirty="0" smtClean="0">
              <a:cs typeface="+mn-cs"/>
            </a:endParaRPr>
          </a:p>
          <a:p>
            <a:pPr>
              <a:defRPr/>
            </a:pPr>
            <a:endParaRPr lang="en-GB" sz="2400" b="0" dirty="0" smtClean="0">
              <a:cs typeface="+mn-cs"/>
            </a:endParaRPr>
          </a:p>
          <a:p>
            <a:pPr marL="0" indent="0">
              <a:buNone/>
              <a:defRPr/>
            </a:pPr>
            <a:r>
              <a:rPr lang="en-GB" sz="2400" b="0" dirty="0"/>
              <a:t>Hence, can use efficient implementation based on </a:t>
            </a:r>
          </a:p>
          <a:p>
            <a:pPr marL="0" indent="0">
              <a:buNone/>
              <a:defRPr/>
            </a:pPr>
            <a:r>
              <a:rPr lang="en-GB" sz="2400" b="0" dirty="0" err="1" smtClean="0"/>
              <a:t>polyphase</a:t>
            </a:r>
            <a:r>
              <a:rPr lang="en-GB" sz="2400" b="0" dirty="0" smtClean="0"/>
              <a:t> decomposition of prototype </a:t>
            </a:r>
            <a:r>
              <a:rPr lang="en-GB" sz="2400" b="0" dirty="0" err="1" smtClean="0"/>
              <a:t>Ho</a:t>
            </a:r>
            <a:r>
              <a:rPr lang="en-GB" sz="2400" b="0" dirty="0" smtClean="0"/>
              <a:t>(z)          </a:t>
            </a:r>
            <a:r>
              <a:rPr lang="en-GB" sz="1600" b="0" dirty="0" smtClean="0"/>
              <a:t>(</a:t>
            </a:r>
            <a:r>
              <a:rPr lang="en-GB" sz="1600" b="0" dirty="0"/>
              <a:t>Chapter-12, </a:t>
            </a:r>
            <a:r>
              <a:rPr lang="en-GB" sz="1600" b="0" dirty="0" smtClean="0"/>
              <a:t>p.17)</a:t>
            </a:r>
            <a:endParaRPr lang="en-GB" sz="2400" b="0" dirty="0" smtClean="0"/>
          </a:p>
          <a:p>
            <a:pPr marL="0" indent="0">
              <a:buNone/>
              <a:defRPr/>
            </a:pPr>
            <a:endParaRPr lang="en-GB" sz="2400" b="0" dirty="0"/>
          </a:p>
          <a:p>
            <a:pPr marL="0" indent="0">
              <a:buNone/>
              <a:defRPr/>
            </a:pPr>
            <a:endParaRPr lang="en-GB" sz="2400" b="0" dirty="0" smtClean="0"/>
          </a:p>
          <a:p>
            <a:pPr marL="0" indent="0">
              <a:buNone/>
              <a:defRPr/>
            </a:pPr>
            <a:endParaRPr lang="en-GB" sz="2400" b="0" dirty="0" smtClean="0"/>
          </a:p>
          <a:p>
            <a:pPr marL="0" indent="0">
              <a:buNone/>
              <a:defRPr/>
            </a:pPr>
            <a:endParaRPr lang="en-GB" sz="2400" b="0" dirty="0" smtClean="0"/>
          </a:p>
          <a:p>
            <a:pPr marL="0" indent="0">
              <a:buNone/>
              <a:defRPr/>
            </a:pPr>
            <a:endParaRPr lang="en-GB" sz="2400" b="0" dirty="0"/>
          </a:p>
          <a:p>
            <a:pPr marL="0" indent="0">
              <a:buNone/>
              <a:defRPr/>
            </a:pPr>
            <a:endParaRPr lang="en-GB" sz="2400" b="0" dirty="0" smtClean="0"/>
          </a:p>
          <a:p>
            <a:pPr marL="0" indent="0">
              <a:buNone/>
              <a:defRPr/>
            </a:pPr>
            <a:endParaRPr lang="en-GB" sz="2400" b="0" dirty="0"/>
          </a:p>
          <a:p>
            <a:pPr marL="0" indent="0">
              <a:buNone/>
              <a:defRPr/>
            </a:pPr>
            <a:r>
              <a:rPr lang="en-GB" sz="2400" b="0" dirty="0" smtClean="0"/>
              <a:t>    </a:t>
            </a:r>
          </a:p>
          <a:p>
            <a:pPr marL="0" indent="0">
              <a:buNone/>
              <a:defRPr/>
            </a:pPr>
            <a:endParaRPr lang="en-GB" sz="2400" b="0" dirty="0">
              <a:cs typeface="+mn-cs"/>
            </a:endParaRPr>
          </a:p>
          <a:p>
            <a:pPr marL="0" indent="0">
              <a:buNone/>
              <a:defRPr/>
            </a:pPr>
            <a:endParaRPr lang="en-GB" sz="2400" b="0" dirty="0" smtClean="0">
              <a:cs typeface="+mn-cs"/>
            </a:endParaRPr>
          </a:p>
          <a:p>
            <a:pPr marL="0" indent="0">
              <a:buNone/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 smtClean="0">
              <a:cs typeface="+mn-cs"/>
            </a:endParaRPr>
          </a:p>
          <a:p>
            <a:pPr>
              <a:defRPr/>
            </a:pPr>
            <a:endParaRPr lang="en-GB" sz="2400" b="0" dirty="0" smtClean="0"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58207" y="1957712"/>
            <a:ext cx="4182045" cy="2458383"/>
            <a:chOff x="5040052" y="2486137"/>
            <a:chExt cx="3780035" cy="2058987"/>
          </a:xfrm>
        </p:grpSpPr>
        <p:grpSp>
          <p:nvGrpSpPr>
            <p:cNvPr id="5" name="Group 4"/>
            <p:cNvGrpSpPr/>
            <p:nvPr/>
          </p:nvGrpSpPr>
          <p:grpSpPr>
            <a:xfrm>
              <a:off x="5040052" y="2606737"/>
              <a:ext cx="3050030" cy="1868330"/>
              <a:chOff x="4797640" y="4267358"/>
              <a:chExt cx="3391876" cy="1868330"/>
            </a:xfrm>
          </p:grpSpPr>
          <p:sp>
            <p:nvSpPr>
              <p:cNvPr id="443438" name="Rectangle 46"/>
              <p:cNvSpPr>
                <a:spLocks noChangeArrowheads="1"/>
              </p:cNvSpPr>
              <p:nvPr/>
            </p:nvSpPr>
            <p:spPr bwMode="auto">
              <a:xfrm>
                <a:off x="6562725" y="4503738"/>
                <a:ext cx="863600" cy="1595437"/>
              </a:xfrm>
              <a:prstGeom prst="rect">
                <a:avLst/>
              </a:prstGeom>
              <a:noFill/>
              <a:ln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39" name="Line 47"/>
              <p:cNvSpPr>
                <a:spLocks noChangeShapeType="1"/>
              </p:cNvSpPr>
              <p:nvPr/>
            </p:nvSpPr>
            <p:spPr bwMode="auto">
              <a:xfrm>
                <a:off x="7426325" y="4664075"/>
                <a:ext cx="28733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40" name="Line 48"/>
              <p:cNvSpPr>
                <a:spLocks noChangeShapeType="1"/>
              </p:cNvSpPr>
              <p:nvPr/>
            </p:nvSpPr>
            <p:spPr bwMode="auto">
              <a:xfrm>
                <a:off x="7426325" y="5859463"/>
                <a:ext cx="28733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41" name="Line 49"/>
              <p:cNvSpPr>
                <a:spLocks noChangeShapeType="1"/>
              </p:cNvSpPr>
              <p:nvPr/>
            </p:nvSpPr>
            <p:spPr bwMode="auto">
              <a:xfrm>
                <a:off x="7426325" y="5461000"/>
                <a:ext cx="28733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42" name="Line 50"/>
              <p:cNvSpPr>
                <a:spLocks noChangeShapeType="1"/>
              </p:cNvSpPr>
              <p:nvPr/>
            </p:nvSpPr>
            <p:spPr bwMode="auto">
              <a:xfrm>
                <a:off x="7426325" y="4981575"/>
                <a:ext cx="28733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32778" name="Group 51"/>
              <p:cNvGrpSpPr>
                <a:grpSpLocks/>
              </p:cNvGrpSpPr>
              <p:nvPr/>
            </p:nvGrpSpPr>
            <p:grpSpPr bwMode="auto">
              <a:xfrm>
                <a:off x="4797640" y="4267358"/>
                <a:ext cx="920084" cy="1703244"/>
                <a:chOff x="466" y="1298"/>
                <a:chExt cx="819" cy="1471"/>
              </a:xfrm>
            </p:grpSpPr>
            <p:sp>
              <p:nvSpPr>
                <p:cNvPr id="44344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66" y="1298"/>
                  <a:ext cx="578" cy="3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b="0">
                      <a:solidFill>
                        <a:srgbClr val="FFFF66"/>
                      </a:solidFill>
                      <a:cs typeface="+mn-cs"/>
                    </a:rPr>
                    <a:t>u[k]</a:t>
                  </a:r>
                </a:p>
              </p:txBody>
            </p:sp>
            <p:grpSp>
              <p:nvGrpSpPr>
                <p:cNvPr id="32842" name="Group 53"/>
                <p:cNvGrpSpPr>
                  <a:grpSpLocks/>
                </p:cNvGrpSpPr>
                <p:nvPr/>
              </p:nvGrpSpPr>
              <p:grpSpPr bwMode="auto">
                <a:xfrm>
                  <a:off x="896" y="1771"/>
                  <a:ext cx="158" cy="135"/>
                  <a:chOff x="1488" y="3024"/>
                  <a:chExt cx="192" cy="165"/>
                </a:xfrm>
              </p:grpSpPr>
              <p:sp>
                <p:nvSpPr>
                  <p:cNvPr id="44344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3024"/>
                    <a:ext cx="189" cy="163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aphicFrame>
                <p:nvGraphicFramePr>
                  <p:cNvPr id="32858" name="Object 55"/>
                  <p:cNvGraphicFramePr>
                    <a:graphicFrameLocks noChangeAspect="1"/>
                  </p:cNvGraphicFramePr>
                  <p:nvPr/>
                </p:nvGraphicFramePr>
                <p:xfrm>
                  <a:off x="1529" y="3038"/>
                  <a:ext cx="110" cy="1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096" name="Equation" r:id="rId3" imgW="139579" imgH="164957" progId="Equation.3">
                          <p:embed/>
                        </p:oleObj>
                      </mc:Choice>
                      <mc:Fallback>
                        <p:oleObj name="Equation" r:id="rId3" imgW="139579" imgH="164957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29" y="3038"/>
                                <a:ext cx="110" cy="12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32843" name="Group 56"/>
                <p:cNvGrpSpPr>
                  <a:grpSpLocks/>
                </p:cNvGrpSpPr>
                <p:nvPr/>
              </p:nvGrpSpPr>
              <p:grpSpPr bwMode="auto">
                <a:xfrm>
                  <a:off x="896" y="2125"/>
                  <a:ext cx="158" cy="136"/>
                  <a:chOff x="1488" y="3024"/>
                  <a:chExt cx="192" cy="165"/>
                </a:xfrm>
              </p:grpSpPr>
              <p:sp>
                <p:nvSpPr>
                  <p:cNvPr id="443449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3024"/>
                    <a:ext cx="189" cy="16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aphicFrame>
                <p:nvGraphicFramePr>
                  <p:cNvPr id="32856" name="Object 58"/>
                  <p:cNvGraphicFramePr>
                    <a:graphicFrameLocks noChangeAspect="1"/>
                  </p:cNvGraphicFramePr>
                  <p:nvPr/>
                </p:nvGraphicFramePr>
                <p:xfrm>
                  <a:off x="1529" y="3038"/>
                  <a:ext cx="110" cy="1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097" name="Equation" r:id="rId5" imgW="139579" imgH="164957" progId="Equation.3">
                          <p:embed/>
                        </p:oleObj>
                      </mc:Choice>
                      <mc:Fallback>
                        <p:oleObj name="Equation" r:id="rId5" imgW="139579" imgH="164957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29" y="3038"/>
                                <a:ext cx="110" cy="12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32844" name="Group 59"/>
                <p:cNvGrpSpPr>
                  <a:grpSpLocks/>
                </p:cNvGrpSpPr>
                <p:nvPr/>
              </p:nvGrpSpPr>
              <p:grpSpPr bwMode="auto">
                <a:xfrm>
                  <a:off x="896" y="2479"/>
                  <a:ext cx="158" cy="136"/>
                  <a:chOff x="1488" y="3024"/>
                  <a:chExt cx="192" cy="165"/>
                </a:xfrm>
              </p:grpSpPr>
              <p:sp>
                <p:nvSpPr>
                  <p:cNvPr id="443452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491" y="3022"/>
                    <a:ext cx="189" cy="171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aphicFrame>
                <p:nvGraphicFramePr>
                  <p:cNvPr id="32854" name="Object 61"/>
                  <p:cNvGraphicFramePr>
                    <a:graphicFrameLocks noChangeAspect="1"/>
                  </p:cNvGraphicFramePr>
                  <p:nvPr/>
                </p:nvGraphicFramePr>
                <p:xfrm>
                  <a:off x="1529" y="3038"/>
                  <a:ext cx="110" cy="12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098" name="Equation" r:id="rId6" imgW="139579" imgH="164957" progId="Equation.3">
                          <p:embed/>
                        </p:oleObj>
                      </mc:Choice>
                      <mc:Fallback>
                        <p:oleObj name="Equation" r:id="rId6" imgW="139579" imgH="164957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29" y="3038"/>
                                <a:ext cx="110" cy="12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44345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658" y="1650"/>
                  <a:ext cx="619" cy="3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3455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986" y="2766"/>
                  <a:ext cx="295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3456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989" y="2373"/>
                  <a:ext cx="297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345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986" y="2020"/>
                  <a:ext cx="297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3458" name="Line 66"/>
                <p:cNvSpPr>
                  <a:spLocks noChangeShapeType="1"/>
                </p:cNvSpPr>
                <p:nvPr/>
              </p:nvSpPr>
              <p:spPr bwMode="auto">
                <a:xfrm>
                  <a:off x="975" y="1918"/>
                  <a:ext cx="0" cy="207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3459" name="Line 67"/>
                <p:cNvSpPr>
                  <a:spLocks noChangeShapeType="1"/>
                </p:cNvSpPr>
                <p:nvPr/>
              </p:nvSpPr>
              <p:spPr bwMode="auto">
                <a:xfrm>
                  <a:off x="979" y="2256"/>
                  <a:ext cx="0" cy="208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3460" name="Line 68"/>
                <p:cNvSpPr>
                  <a:spLocks noChangeShapeType="1"/>
                </p:cNvSpPr>
                <p:nvPr/>
              </p:nvSpPr>
              <p:spPr bwMode="auto">
                <a:xfrm>
                  <a:off x="975" y="2624"/>
                  <a:ext cx="0" cy="145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3461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975" y="1653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43463" name="Rectangle 71"/>
              <p:cNvSpPr>
                <a:spLocks noChangeArrowheads="1"/>
              </p:cNvSpPr>
              <p:nvPr/>
            </p:nvSpPr>
            <p:spPr bwMode="auto">
              <a:xfrm>
                <a:off x="5700713" y="4503738"/>
                <a:ext cx="585787" cy="35242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65" name="Rectangle 73"/>
              <p:cNvSpPr>
                <a:spLocks noChangeArrowheads="1"/>
              </p:cNvSpPr>
              <p:nvPr/>
            </p:nvSpPr>
            <p:spPr bwMode="auto">
              <a:xfrm>
                <a:off x="5700713" y="4948238"/>
                <a:ext cx="585787" cy="35401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67" name="Rectangle 75"/>
              <p:cNvSpPr>
                <a:spLocks noChangeArrowheads="1"/>
              </p:cNvSpPr>
              <p:nvPr/>
            </p:nvSpPr>
            <p:spPr bwMode="auto">
              <a:xfrm>
                <a:off x="5700713" y="5337175"/>
                <a:ext cx="585787" cy="3540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5852772" y="4564840"/>
                <a:ext cx="253333" cy="1515733"/>
                <a:chOff x="5852772" y="4564840"/>
                <a:chExt cx="253333" cy="1515733"/>
              </a:xfrm>
            </p:grpSpPr>
            <p:graphicFrame>
              <p:nvGraphicFramePr>
                <p:cNvPr id="32779" name="Object 7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48164328"/>
                    </p:ext>
                  </p:extLst>
                </p:nvPr>
              </p:nvGraphicFramePr>
              <p:xfrm>
                <a:off x="5888617" y="5831336"/>
                <a:ext cx="217488" cy="2492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099" name="Equation" r:id="rId7" imgW="190500" imgH="215900" progId="Equation.3">
                        <p:embed/>
                      </p:oleObj>
                    </mc:Choice>
                    <mc:Fallback>
                      <p:oleObj name="Equation" r:id="rId7" imgW="190500" imgH="2159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88617" y="5831336"/>
                              <a:ext cx="217488" cy="249237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2781" name="Object 7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25599891"/>
                    </p:ext>
                  </p:extLst>
                </p:nvPr>
              </p:nvGraphicFramePr>
              <p:xfrm>
                <a:off x="5852772" y="5409170"/>
                <a:ext cx="228600" cy="2349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100" name="Equation" r:id="rId9" imgW="203200" imgH="203200" progId="Equation.3">
                        <p:embed/>
                      </p:oleObj>
                    </mc:Choice>
                    <mc:Fallback>
                      <p:oleObj name="Equation" r:id="rId9" imgW="203200" imgH="203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52772" y="5409170"/>
                              <a:ext cx="228600" cy="23495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2783" name="Object 7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47541160"/>
                    </p:ext>
                  </p:extLst>
                </p:nvPr>
              </p:nvGraphicFramePr>
              <p:xfrm>
                <a:off x="5852772" y="5017160"/>
                <a:ext cx="200025" cy="239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101" name="Equation" r:id="rId11" imgW="177800" imgH="203200" progId="Equation.3">
                        <p:embed/>
                      </p:oleObj>
                    </mc:Choice>
                    <mc:Fallback>
                      <p:oleObj name="Equation" r:id="rId11" imgW="177800" imgH="203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52772" y="5017160"/>
                              <a:ext cx="200025" cy="239712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2785" name="Object 7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10245043"/>
                    </p:ext>
                  </p:extLst>
                </p:nvPr>
              </p:nvGraphicFramePr>
              <p:xfrm>
                <a:off x="5852772" y="4564840"/>
                <a:ext cx="231775" cy="2524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102" name="Equation" r:id="rId13" imgW="203200" imgH="215900" progId="Equation.3">
                        <p:embed/>
                      </p:oleObj>
                    </mc:Choice>
                    <mc:Fallback>
                      <p:oleObj name="Equation" r:id="rId13" imgW="203200" imgH="2159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52772" y="4564840"/>
                              <a:ext cx="231775" cy="252413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43469" name="Rectangle 77"/>
              <p:cNvSpPr>
                <a:spLocks noChangeArrowheads="1"/>
              </p:cNvSpPr>
              <p:nvPr/>
            </p:nvSpPr>
            <p:spPr bwMode="auto">
              <a:xfrm>
                <a:off x="5700713" y="5781675"/>
                <a:ext cx="585787" cy="3540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70" name="Line 78"/>
              <p:cNvSpPr>
                <a:spLocks noChangeShapeType="1"/>
              </p:cNvSpPr>
              <p:nvPr/>
            </p:nvSpPr>
            <p:spPr bwMode="auto">
              <a:xfrm>
                <a:off x="6292850" y="4670425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71" name="Line 79"/>
              <p:cNvSpPr>
                <a:spLocks noChangeShapeType="1"/>
              </p:cNvSpPr>
              <p:nvPr/>
            </p:nvSpPr>
            <p:spPr bwMode="auto">
              <a:xfrm>
                <a:off x="6292850" y="5059363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72" name="Line 80"/>
              <p:cNvSpPr>
                <a:spLocks noChangeShapeType="1"/>
              </p:cNvSpPr>
              <p:nvPr/>
            </p:nvSpPr>
            <p:spPr bwMode="auto">
              <a:xfrm>
                <a:off x="6292850" y="5503863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3473" name="Line 81"/>
              <p:cNvSpPr>
                <a:spLocks noChangeShapeType="1"/>
              </p:cNvSpPr>
              <p:nvPr/>
            </p:nvSpPr>
            <p:spPr bwMode="auto">
              <a:xfrm>
                <a:off x="6292850" y="5949950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32791" name="Object 8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0995702"/>
                  </p:ext>
                </p:extLst>
              </p:nvPr>
            </p:nvGraphicFramePr>
            <p:xfrm>
              <a:off x="7843245" y="4582592"/>
              <a:ext cx="346271" cy="220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103" name="Equation" r:id="rId15" imgW="304800" imgH="190500" progId="Equation.3">
                      <p:embed/>
                    </p:oleObj>
                  </mc:Choice>
                  <mc:Fallback>
                    <p:oleObj name="Equation" r:id="rId15" imgW="3048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43245" y="4582592"/>
                            <a:ext cx="346271" cy="220712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92" name="Object 8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1318090"/>
                  </p:ext>
                </p:extLst>
              </p:nvPr>
            </p:nvGraphicFramePr>
            <p:xfrm>
              <a:off x="7843245" y="4962855"/>
              <a:ext cx="330314" cy="2220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104" name="Equation" r:id="rId17" imgW="292100" imgH="190500" progId="Equation.3">
                      <p:embed/>
                    </p:oleObj>
                  </mc:Choice>
                  <mc:Fallback>
                    <p:oleObj name="Equation" r:id="rId17" imgW="2921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43245" y="4962855"/>
                            <a:ext cx="330314" cy="222041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93" name="Object 8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99871129"/>
                  </p:ext>
                </p:extLst>
              </p:nvPr>
            </p:nvGraphicFramePr>
            <p:xfrm>
              <a:off x="7843245" y="5360402"/>
              <a:ext cx="346271" cy="220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105" name="Equation" r:id="rId19" imgW="304800" imgH="190500" progId="Equation.3">
                      <p:embed/>
                    </p:oleObj>
                  </mc:Choice>
                  <mc:Fallback>
                    <p:oleObj name="Equation" r:id="rId19" imgW="3048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43245" y="5360402"/>
                            <a:ext cx="346271" cy="220712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94" name="Object 8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83759515"/>
                  </p:ext>
                </p:extLst>
              </p:nvPr>
            </p:nvGraphicFramePr>
            <p:xfrm>
              <a:off x="7843245" y="5748642"/>
              <a:ext cx="346271" cy="2220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106" name="Equation" r:id="rId21" imgW="304800" imgH="190500" progId="Equation.3">
                      <p:embed/>
                    </p:oleObj>
                  </mc:Choice>
                  <mc:Fallback>
                    <p:oleObj name="Equation" r:id="rId21" imgW="3048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43245" y="5748642"/>
                            <a:ext cx="346271" cy="222042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795" name="Object 8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5109756"/>
                  </p:ext>
                </p:extLst>
              </p:nvPr>
            </p:nvGraphicFramePr>
            <p:xfrm>
              <a:off x="6696601" y="4953000"/>
              <a:ext cx="617899" cy="600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107" name="Equation" r:id="rId23" imgW="317500" imgH="241300" progId="Equation.3">
                      <p:embed/>
                    </p:oleObj>
                  </mc:Choice>
                  <mc:Fallback>
                    <p:oleObj name="Equation" r:id="rId23" imgW="317500" imgH="2413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96601" y="4953000"/>
                            <a:ext cx="617899" cy="600075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43483" name="Text Box 91"/>
            <p:cNvSpPr txBox="1">
              <a:spLocks noChangeArrowheads="1"/>
            </p:cNvSpPr>
            <p:nvPr/>
          </p:nvSpPr>
          <p:spPr bwMode="auto">
            <a:xfrm rot="16200000">
              <a:off x="7613583" y="3338620"/>
              <a:ext cx="2058987" cy="35402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 b="0" dirty="0" err="1">
                  <a:solidFill>
                    <a:srgbClr val="FFFF66"/>
                  </a:solidFill>
                  <a:cs typeface="+mn-cs"/>
                </a:rPr>
                <a:t>freq.resolution</a:t>
              </a:r>
              <a:r>
                <a:rPr lang="en-US" sz="2000" b="0" dirty="0">
                  <a:solidFill>
                    <a:srgbClr val="FFFF66"/>
                  </a:solidFill>
                  <a:cs typeface="+mn-cs"/>
                </a:rPr>
                <a:t> N</a:t>
              </a:r>
              <a:endParaRPr lang="en-GB" sz="2000" b="0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43482" name="Line 90"/>
            <p:cNvSpPr>
              <a:spLocks noChangeShapeType="1"/>
            </p:cNvSpPr>
            <p:nvPr/>
          </p:nvSpPr>
          <p:spPr bwMode="auto">
            <a:xfrm>
              <a:off x="8333309" y="2852849"/>
              <a:ext cx="0" cy="1447800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5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036865"/>
              </p:ext>
            </p:extLst>
          </p:nvPr>
        </p:nvGraphicFramePr>
        <p:xfrm>
          <a:off x="3563888" y="2420888"/>
          <a:ext cx="577632" cy="3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08" name="Equation" r:id="rId25" imgW="457200" imgH="241300" progId="Equation.3">
                  <p:embed/>
                </p:oleObj>
              </mc:Choice>
              <mc:Fallback>
                <p:oleObj name="Equation" r:id="rId25" imgW="45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420888"/>
                        <a:ext cx="577632" cy="3369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286215"/>
              </p:ext>
            </p:extLst>
          </p:nvPr>
        </p:nvGraphicFramePr>
        <p:xfrm>
          <a:off x="3621287" y="2997648"/>
          <a:ext cx="463550" cy="28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09" name="Equation" r:id="rId27" imgW="368300" imgH="203200" progId="Equation.3">
                  <p:embed/>
                </p:oleObj>
              </mc:Choice>
              <mc:Fallback>
                <p:oleObj name="Equation" r:id="rId27" imgW="368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287" y="2997648"/>
                        <a:ext cx="463550" cy="287336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935517"/>
              </p:ext>
            </p:extLst>
          </p:nvPr>
        </p:nvGraphicFramePr>
        <p:xfrm>
          <a:off x="3563888" y="3429000"/>
          <a:ext cx="577632" cy="32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10" name="Equation" r:id="rId29" imgW="457200" imgH="228600" progId="Equation.3">
                  <p:embed/>
                </p:oleObj>
              </mc:Choice>
              <mc:Fallback>
                <p:oleObj name="Equation" r:id="rId29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429000"/>
                        <a:ext cx="577632" cy="3235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504631"/>
              </p:ext>
            </p:extLst>
          </p:nvPr>
        </p:nvGraphicFramePr>
        <p:xfrm>
          <a:off x="3565587" y="3959236"/>
          <a:ext cx="577632" cy="338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11" name="Equation" r:id="rId31" imgW="457200" imgH="241300" progId="Equation.3">
                  <p:embed/>
                </p:oleObj>
              </mc:Choice>
              <mc:Fallback>
                <p:oleObj name="Equation" r:id="rId31" imgW="45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87" y="3959236"/>
                        <a:ext cx="577632" cy="33881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274216"/>
              </p:ext>
            </p:extLst>
          </p:nvPr>
        </p:nvGraphicFramePr>
        <p:xfrm>
          <a:off x="2951820" y="5265204"/>
          <a:ext cx="274796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12" name="Equation" r:id="rId33" imgW="1549400" imgH="457200" progId="Equation.3">
                  <p:embed/>
                </p:oleObj>
              </mc:Choice>
              <mc:Fallback>
                <p:oleObj name="Equation" r:id="rId33" imgW="154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820" y="5265204"/>
                        <a:ext cx="2747962" cy="8016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Line 92"/>
          <p:cNvSpPr>
            <a:spLocks noChangeShapeType="1"/>
          </p:cNvSpPr>
          <p:nvPr/>
        </p:nvSpPr>
        <p:spPr bwMode="auto">
          <a:xfrm flipH="1">
            <a:off x="3527884" y="4509120"/>
            <a:ext cx="652233" cy="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" name="Text Box 93"/>
          <p:cNvSpPr txBox="1">
            <a:spLocks noChangeArrowheads="1"/>
          </p:cNvSpPr>
          <p:nvPr/>
        </p:nvSpPr>
        <p:spPr bwMode="auto">
          <a:xfrm>
            <a:off x="2951820" y="4617132"/>
            <a:ext cx="2004422" cy="45753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window length/N</a:t>
            </a:r>
            <a:endParaRPr lang="en-GB" sz="1800" b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058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9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lecture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ecture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9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chapter9</Template>
  <TotalTime>14318</TotalTime>
  <Words>3013</Words>
  <Application>Microsoft Macintosh PowerPoint</Application>
  <PresentationFormat>On-screen Show (4:3)</PresentationFormat>
  <Paragraphs>578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lecture9</vt:lpstr>
      <vt:lpstr>Equation</vt:lpstr>
      <vt:lpstr>DSP-CIS  Part-IV : Filter Banks &amp; Time-Frequency Transforms      Chapter-14 :  Time-Frequency Analysis &amp; Scaling</vt:lpstr>
      <vt:lpstr>Part-IV : Filter Banks &amp; Time-Frequency Transforms</vt:lpstr>
      <vt:lpstr>Overview</vt:lpstr>
      <vt:lpstr>Short-Time Fourier Transform</vt:lpstr>
      <vt:lpstr>Short-Time Fourier Transform</vt:lpstr>
      <vt:lpstr>Short-Time Fourier Transform</vt:lpstr>
      <vt:lpstr>Short-Time Fourier Transform</vt:lpstr>
      <vt:lpstr>Short-Time Fourier Transform</vt:lpstr>
      <vt:lpstr>Short-Time Fourier Transform</vt:lpstr>
      <vt:lpstr>Short-Time Fourier Transform</vt:lpstr>
      <vt:lpstr>Short-Time Fourier Transform</vt:lpstr>
      <vt:lpstr>Short-Time Fourier Transform</vt:lpstr>
      <vt:lpstr>Overview</vt:lpstr>
      <vt:lpstr>Weighted OverLap-Add</vt:lpstr>
      <vt:lpstr>Weighted OverLap-Add</vt:lpstr>
      <vt:lpstr>Weighted OverLap-Add</vt:lpstr>
      <vt:lpstr>Weighted OverLap-Add</vt:lpstr>
      <vt:lpstr>Weighted OverLap-Add</vt:lpstr>
      <vt:lpstr>Weighted OverLap-Add</vt:lpstr>
      <vt:lpstr>Overview</vt:lpstr>
      <vt:lpstr>Wavelet Filter Banks &amp; Wavelets</vt:lpstr>
      <vt:lpstr>Wavelet Filter Banks &amp; Wavelets</vt:lpstr>
      <vt:lpstr>Wavelet Filter Banks &amp; Wavelets</vt:lpstr>
      <vt:lpstr>Wavelet Filter Banks &amp; Wavelets</vt:lpstr>
      <vt:lpstr>Wavelet Filter Banks &amp; Wavelets</vt:lpstr>
      <vt:lpstr>Wavelet Filter Banks &amp; Wavelets</vt:lpstr>
      <vt:lpstr>Overview</vt:lpstr>
      <vt:lpstr>Time Scaling &amp; Frequency Scaling</vt:lpstr>
      <vt:lpstr>Time Scaling &amp; Frequency Scaling</vt:lpstr>
      <vt:lpstr>Time Scaling</vt:lpstr>
      <vt:lpstr>Overview</vt:lpstr>
      <vt:lpstr>STFT-Based Time Scaling</vt:lpstr>
      <vt:lpstr>STFT-Based Time Scaling</vt:lpstr>
      <vt:lpstr>STFT-Based Time Scaling</vt:lpstr>
      <vt:lpstr>STFT-Based Time Scaling</vt:lpstr>
      <vt:lpstr>STFT-Based Time Scaling</vt:lpstr>
      <vt:lpstr>STFT-Based Time Scaling</vt:lpstr>
      <vt:lpstr>STFT-Based Time Scaling</vt:lpstr>
      <vt:lpstr>STFT-Based Time Scaling</vt:lpstr>
      <vt:lpstr>Last Slide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Signal Processing II  Lecture 4:   Filter Realization &amp; Implementation</dc:title>
  <dc:creator>marc moonen</dc:creator>
  <cp:lastModifiedBy>Marc Moonen</cp:lastModifiedBy>
  <cp:revision>295</cp:revision>
  <cp:lastPrinted>2018-11-22T21:36:43Z</cp:lastPrinted>
  <dcterms:created xsi:type="dcterms:W3CDTF">2000-11-05T13:23:24Z</dcterms:created>
  <dcterms:modified xsi:type="dcterms:W3CDTF">2019-09-19T08:18:50Z</dcterms:modified>
</cp:coreProperties>
</file>