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28"/>
  </p:notesMasterIdLst>
  <p:handoutMasterIdLst>
    <p:handoutMasterId r:id="rId29"/>
  </p:handoutMasterIdLst>
  <p:sldIdLst>
    <p:sldId id="610" r:id="rId2"/>
    <p:sldId id="605" r:id="rId3"/>
    <p:sldId id="604" r:id="rId4"/>
    <p:sldId id="509" r:id="rId5"/>
    <p:sldId id="606" r:id="rId6"/>
    <p:sldId id="607" r:id="rId7"/>
    <p:sldId id="608" r:id="rId8"/>
    <p:sldId id="629" r:id="rId9"/>
    <p:sldId id="609" r:id="rId10"/>
    <p:sldId id="551" r:id="rId11"/>
    <p:sldId id="552" r:id="rId12"/>
    <p:sldId id="513" r:id="rId13"/>
    <p:sldId id="553" r:id="rId14"/>
    <p:sldId id="570" r:id="rId15"/>
    <p:sldId id="571" r:id="rId16"/>
    <p:sldId id="554" r:id="rId17"/>
    <p:sldId id="611" r:id="rId18"/>
    <p:sldId id="620" r:id="rId19"/>
    <p:sldId id="613" r:id="rId20"/>
    <p:sldId id="622" r:id="rId21"/>
    <p:sldId id="623" r:id="rId22"/>
    <p:sldId id="624" r:id="rId23"/>
    <p:sldId id="627" r:id="rId24"/>
    <p:sldId id="625" r:id="rId25"/>
    <p:sldId id="626" r:id="rId26"/>
    <p:sldId id="628" r:id="rId27"/>
  </p:sldIdLst>
  <p:sldSz cx="9144000" cy="6858000" type="screen4x3"/>
  <p:notesSz cx="6935788" cy="9220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33"/>
    <a:srgbClr val="040000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3" autoAdjust="0"/>
  </p:normalViewPr>
  <p:slideViewPr>
    <p:cSldViewPr>
      <p:cViewPr varScale="1">
        <p:scale>
          <a:sx n="94" d="100"/>
          <a:sy n="94" d="100"/>
        </p:scale>
        <p:origin x="-9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19.emf"/><Relationship Id="rId11" Type="http://schemas.openxmlformats.org/officeDocument/2006/relationships/image" Target="../media/image20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21.wmf"/><Relationship Id="rId6" Type="http://schemas.openxmlformats.org/officeDocument/2006/relationships/image" Target="../media/image22.wmf"/><Relationship Id="rId7" Type="http://schemas.openxmlformats.org/officeDocument/2006/relationships/image" Target="../media/image23.e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25.emf"/><Relationship Id="rId11" Type="http://schemas.openxmlformats.org/officeDocument/2006/relationships/image" Target="../media/image20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78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78525" y="92075"/>
            <a:ext cx="957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611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B179DF5A-AB97-464E-9889-5360FFDF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3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78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109538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09613"/>
            <a:ext cx="4635500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5838825"/>
            <a:ext cx="2649537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30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60210073-D556-1048-B983-D197B49B7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28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0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8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0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0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4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6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31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2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3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9: Filter Banks–Special Topics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72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02788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467544" y="6381328"/>
            <a:ext cx="281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GB" sz="1200" b="0" dirty="0">
                <a:cs typeface="+mn-cs"/>
              </a:rPr>
              <a:t>DSP-</a:t>
            </a:r>
            <a:r>
              <a:rPr lang="en-US" sz="1200" b="0" dirty="0" smtClean="0">
                <a:cs typeface="+mn-cs"/>
              </a:rPr>
              <a:t>CIS</a:t>
            </a:r>
            <a:r>
              <a:rPr lang="en-US" sz="1200" b="0" baseline="0" dirty="0" smtClean="0">
                <a:cs typeface="+mn-cs"/>
              </a:rPr>
              <a:t> </a:t>
            </a:r>
            <a:r>
              <a:rPr lang="en-US" sz="1200" b="0" baseline="0" dirty="0" smtClean="0">
                <a:cs typeface="+mn-cs"/>
              </a:rPr>
              <a:t>2019-2020</a:t>
            </a:r>
            <a:r>
              <a:rPr lang="en-US" sz="1200" b="0" dirty="0" smtClean="0">
                <a:cs typeface="+mn-cs"/>
              </a:rPr>
              <a:t>  </a:t>
            </a:r>
            <a:r>
              <a:rPr lang="en-US" sz="1200" b="0" dirty="0">
                <a:cs typeface="+mn-cs"/>
              </a:rPr>
              <a:t>/ </a:t>
            </a:r>
            <a:r>
              <a:rPr lang="en-US" sz="1200" b="0" dirty="0" smtClean="0">
                <a:cs typeface="+mn-cs"/>
              </a:rPr>
              <a:t>Chapter</a:t>
            </a:r>
            <a:r>
              <a:rPr lang="en-US" sz="1200" b="0" dirty="0">
                <a:cs typeface="+mn-cs"/>
              </a:rPr>
              <a:t>-</a:t>
            </a:r>
            <a:r>
              <a:rPr lang="en-US" sz="1200" b="0" dirty="0" smtClean="0">
                <a:cs typeface="+mn-cs"/>
              </a:rPr>
              <a:t>13:</a:t>
            </a:r>
            <a:r>
              <a:rPr lang="en-US" sz="1200" b="0" baseline="0" dirty="0" smtClean="0">
                <a:cs typeface="+mn-cs"/>
              </a:rPr>
              <a:t> Frequency Domain Filtering</a:t>
            </a:r>
            <a:endParaRPr lang="en-US" sz="1200" b="0" dirty="0">
              <a:cs typeface="+mn-cs"/>
            </a:endParaRPr>
          </a:p>
        </p:txBody>
      </p:sp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r>
              <a:rPr lang="en-GB" sz="1200" b="0" dirty="0" smtClean="0">
                <a:cs typeface="+mn-cs"/>
              </a:rPr>
              <a:t> </a:t>
            </a:r>
            <a:fld id="{9F3E5DA6-7072-1C4F-A1C7-5DCDE0B44FB0}" type="slidenum">
              <a:rPr lang="en-GB" sz="1200" b="0" smtClean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 smtClean="0">
                <a:cs typeface="+mn-cs"/>
              </a:rPr>
              <a:t> / 26</a:t>
            </a:r>
            <a:endParaRPr lang="en-GB" sz="1200" b="0" dirty="0">
              <a:cs typeface="+mn-cs"/>
            </a:endParaRPr>
          </a:p>
        </p:txBody>
      </p:sp>
      <p:sp>
        <p:nvSpPr>
          <p:cNvPr id="502792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20" Type="http://schemas.openxmlformats.org/officeDocument/2006/relationships/image" Target="../media/image23.emf"/><Relationship Id="rId10" Type="http://schemas.openxmlformats.org/officeDocument/2006/relationships/image" Target="../media/image15.wmf"/><Relationship Id="rId11" Type="http://schemas.openxmlformats.org/officeDocument/2006/relationships/oleObject" Target="../embeddings/oleObject28.bin"/><Relationship Id="rId12" Type="http://schemas.openxmlformats.org/officeDocument/2006/relationships/oleObject" Target="../embeddings/oleObject29.bin"/><Relationship Id="rId13" Type="http://schemas.openxmlformats.org/officeDocument/2006/relationships/oleObject" Target="../embeddings/oleObject30.bin"/><Relationship Id="rId14" Type="http://schemas.openxmlformats.org/officeDocument/2006/relationships/oleObject" Target="../embeddings/oleObject31.bin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21.w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22.wmf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12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9.bin"/><Relationship Id="rId20" Type="http://schemas.openxmlformats.org/officeDocument/2006/relationships/image" Target="../media/image16.wmf"/><Relationship Id="rId21" Type="http://schemas.openxmlformats.org/officeDocument/2006/relationships/oleObject" Target="../embeddings/oleObject47.bin"/><Relationship Id="rId22" Type="http://schemas.openxmlformats.org/officeDocument/2006/relationships/image" Target="../media/image17.wmf"/><Relationship Id="rId23" Type="http://schemas.openxmlformats.org/officeDocument/2006/relationships/oleObject" Target="../embeddings/oleObject48.bin"/><Relationship Id="rId24" Type="http://schemas.openxmlformats.org/officeDocument/2006/relationships/image" Target="../media/image18.wmf"/><Relationship Id="rId25" Type="http://schemas.openxmlformats.org/officeDocument/2006/relationships/oleObject" Target="../embeddings/oleObject49.bin"/><Relationship Id="rId26" Type="http://schemas.openxmlformats.org/officeDocument/2006/relationships/image" Target="../media/image25.emf"/><Relationship Id="rId27" Type="http://schemas.openxmlformats.org/officeDocument/2006/relationships/oleObject" Target="../embeddings/oleObject50.bin"/><Relationship Id="rId28" Type="http://schemas.openxmlformats.org/officeDocument/2006/relationships/image" Target="../media/image20.wmf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40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15.wmf"/><Relationship Id="rId15" Type="http://schemas.openxmlformats.org/officeDocument/2006/relationships/oleObject" Target="../embeddings/oleObject42.bin"/><Relationship Id="rId16" Type="http://schemas.openxmlformats.org/officeDocument/2006/relationships/oleObject" Target="../embeddings/oleObject43.bin"/><Relationship Id="rId17" Type="http://schemas.openxmlformats.org/officeDocument/2006/relationships/oleObject" Target="../embeddings/oleObject44.bin"/><Relationship Id="rId18" Type="http://schemas.openxmlformats.org/officeDocument/2006/relationships/oleObject" Target="../embeddings/oleObject45.bin"/><Relationship Id="rId19" Type="http://schemas.openxmlformats.org/officeDocument/2006/relationships/oleObject" Target="../embeddings/oleObject4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30.emf"/><Relationship Id="rId7" Type="http://schemas.openxmlformats.org/officeDocument/2006/relationships/image" Target="../media/image31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63.bin"/><Relationship Id="rId6" Type="http://schemas.openxmlformats.org/officeDocument/2006/relationships/image" Target="../media/image3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4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16.w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17.w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18.wmf"/><Relationship Id="rId25" Type="http://schemas.openxmlformats.org/officeDocument/2006/relationships/oleObject" Target="../embeddings/oleObject22.bin"/><Relationship Id="rId26" Type="http://schemas.openxmlformats.org/officeDocument/2006/relationships/image" Target="../media/image19.emf"/><Relationship Id="rId27" Type="http://schemas.openxmlformats.org/officeDocument/2006/relationships/oleObject" Target="../embeddings/oleObject23.bin"/><Relationship Id="rId28" Type="http://schemas.openxmlformats.org/officeDocument/2006/relationships/image" Target="../media/image20.wmf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5.wmf"/><Relationship Id="rId15" Type="http://schemas.openxmlformats.org/officeDocument/2006/relationships/oleObject" Target="../embeddings/oleObject15.bin"/><Relationship Id="rId16" Type="http://schemas.openxmlformats.org/officeDocument/2006/relationships/oleObject" Target="../embeddings/oleObject16.bin"/><Relationship Id="rId17" Type="http://schemas.openxmlformats.org/officeDocument/2006/relationships/oleObject" Target="../embeddings/oleObject17.bin"/><Relationship Id="rId18" Type="http://schemas.openxmlformats.org/officeDocument/2006/relationships/oleObject" Target="../embeddings/oleObject18.bin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296988"/>
            <a:ext cx="8677275" cy="1447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dirty="0" smtClean="0">
                <a:cs typeface="+mj-cs"/>
              </a:rPr>
              <a:t>DSP-CIS</a:t>
            </a:r>
            <a:br>
              <a:rPr lang="en-US" sz="6000" dirty="0" smtClean="0">
                <a:cs typeface="+mj-cs"/>
              </a:rPr>
            </a:br>
            <a:r>
              <a:rPr lang="en-US" sz="4400" dirty="0">
                <a:cs typeface="+mj-cs"/>
              </a:rPr>
              <a:t/>
            </a:r>
            <a:br>
              <a:rPr lang="en-US" sz="4400" dirty="0">
                <a:cs typeface="+mj-cs"/>
              </a:rPr>
            </a:br>
            <a:r>
              <a:rPr lang="en-US" sz="2800" b="0" dirty="0" smtClean="0">
                <a:cs typeface="+mj-cs"/>
              </a:rPr>
              <a:t>Part-IV : </a:t>
            </a:r>
            <a:r>
              <a:rPr lang="en-US" sz="2800" b="0" dirty="0" smtClean="0"/>
              <a:t>Filter Banks &amp; </a:t>
            </a:r>
            <a:r>
              <a:rPr lang="en-US" sz="2800" b="0" dirty="0"/>
              <a:t>Time-Frequency </a:t>
            </a:r>
            <a:r>
              <a:rPr lang="en-US" sz="2800" b="0" dirty="0" smtClean="0"/>
              <a:t>Transforms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  </a:t>
            </a:r>
            <a:r>
              <a:rPr lang="en-US" dirty="0" smtClean="0"/>
              <a:t>Chapter-13 : Frequency Domain Filtering</a:t>
            </a:r>
            <a:endParaRPr lang="en-US" dirty="0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82690"/>
            <a:ext cx="82804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24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FIR Filter Realization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35050"/>
            <a:ext cx="8695692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A compact derivation will rely on a result from filter bank theory       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(return to Chapter-11…)</a:t>
            </a: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1632"/>
              </a:spcBef>
              <a:buNone/>
              <a:defRPr/>
            </a:pPr>
            <a:r>
              <a:rPr lang="en-US" sz="1800" b="0" dirty="0" smtClean="0"/>
              <a:t>  (…and now let </a:t>
            </a:r>
            <a:r>
              <a:rPr lang="en-US" sz="1800" b="0" dirty="0"/>
              <a:t>B(z) take the place of </a:t>
            </a:r>
            <a:r>
              <a:rPr lang="en-US" sz="1800" b="0" dirty="0" smtClean="0"/>
              <a:t>‘distortion function’ T</a:t>
            </a:r>
            <a:r>
              <a:rPr lang="en-US" sz="1800" b="0" dirty="0"/>
              <a:t>(z)) </a:t>
            </a:r>
            <a:endParaRPr lang="en-US" sz="1800" b="0" dirty="0" smtClean="0">
              <a:cs typeface="+mn-cs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This means that a filter </a:t>
            </a:r>
            <a:r>
              <a:rPr lang="en-US" sz="1800" b="0" dirty="0" smtClean="0">
                <a:cs typeface="+mn-cs"/>
              </a:rPr>
              <a:t>(specified with </a:t>
            </a:r>
            <a:r>
              <a:rPr lang="en-US" sz="1800" b="0" dirty="0" smtClean="0"/>
              <a:t>N-fold </a:t>
            </a:r>
            <a:r>
              <a:rPr lang="en-US" sz="1800" b="0" dirty="0" err="1" smtClean="0"/>
              <a:t>polyphase</a:t>
            </a:r>
            <a:r>
              <a:rPr lang="en-US" sz="1800" b="0" dirty="0" smtClean="0"/>
              <a:t> decomposition) </a:t>
            </a:r>
            <a:r>
              <a:rPr lang="en-US" sz="1800" b="0" dirty="0" smtClean="0">
                <a:cs typeface="+mn-cs"/>
              </a:rPr>
              <a:t>                           </a:t>
            </a:r>
            <a:r>
              <a:rPr lang="en-US" sz="2400" b="0" dirty="0" smtClean="0">
                <a:cs typeface="+mn-cs"/>
              </a:rPr>
              <a:t>                     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can be realized in a </a:t>
            </a:r>
            <a:r>
              <a:rPr lang="en-US" sz="2400" b="0" dirty="0" err="1" smtClean="0">
                <a:cs typeface="+mn-cs"/>
              </a:rPr>
              <a:t>multirate</a:t>
            </a:r>
            <a:r>
              <a:rPr lang="en-US" sz="2400" b="0" dirty="0" smtClean="0">
                <a:cs typeface="+mn-cs"/>
              </a:rPr>
              <a:t> structure, based on a      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pseudo-</a:t>
            </a:r>
            <a:r>
              <a:rPr lang="en-US" sz="2400" b="0" dirty="0" err="1" smtClean="0">
                <a:cs typeface="+mn-cs"/>
              </a:rPr>
              <a:t>circulant</a:t>
            </a:r>
            <a:r>
              <a:rPr lang="en-US" sz="2400" b="0" dirty="0" smtClean="0">
                <a:cs typeface="+mn-cs"/>
              </a:rPr>
              <a:t> matrix</a:t>
            </a:r>
          </a:p>
          <a:p>
            <a:pPr>
              <a:buFontTx/>
              <a:buNone/>
              <a:defRPr/>
            </a:pPr>
            <a:r>
              <a:rPr lang="en-US" b="0" dirty="0" smtClean="0">
                <a:cs typeface="+mn-cs"/>
              </a:rPr>
              <a:t>  </a:t>
            </a:r>
          </a:p>
          <a:p>
            <a:pPr>
              <a:buFontTx/>
              <a:buNone/>
              <a:defRPr/>
            </a:pPr>
            <a:endParaRPr lang="en-US" b="0" dirty="0">
              <a:cs typeface="+mn-cs"/>
            </a:endParaRPr>
          </a:p>
        </p:txBody>
      </p:sp>
      <p:grpSp>
        <p:nvGrpSpPr>
          <p:cNvPr id="47107" name="Group 101"/>
          <p:cNvGrpSpPr>
            <a:grpSpLocks/>
          </p:cNvGrpSpPr>
          <p:nvPr/>
        </p:nvGrpSpPr>
        <p:grpSpPr bwMode="auto">
          <a:xfrm>
            <a:off x="533400" y="1844824"/>
            <a:ext cx="7726363" cy="1454150"/>
            <a:chOff x="122" y="672"/>
            <a:chExt cx="4867" cy="916"/>
          </a:xfrm>
        </p:grpSpPr>
        <p:sp>
          <p:nvSpPr>
            <p:cNvPr id="416806" name="Text Box 38"/>
            <p:cNvSpPr txBox="1">
              <a:spLocks noChangeArrowheads="1"/>
            </p:cNvSpPr>
            <p:nvPr/>
          </p:nvSpPr>
          <p:spPr bwMode="auto">
            <a:xfrm>
              <a:off x="4128" y="807"/>
              <a:ext cx="8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b="0" dirty="0">
                  <a:solidFill>
                    <a:srgbClr val="FFFF66"/>
                  </a:solidFill>
                  <a:cs typeface="+mn-cs"/>
                </a:rPr>
                <a:t>T(z)*u[k-3]</a:t>
              </a:r>
            </a:p>
          </p:txBody>
        </p:sp>
        <p:grpSp>
          <p:nvGrpSpPr>
            <p:cNvPr id="47119" name="Group 43"/>
            <p:cNvGrpSpPr>
              <a:grpSpLocks/>
            </p:cNvGrpSpPr>
            <p:nvPr/>
          </p:nvGrpSpPr>
          <p:grpSpPr bwMode="auto">
            <a:xfrm>
              <a:off x="122" y="758"/>
              <a:ext cx="1315" cy="772"/>
              <a:chOff x="144" y="1053"/>
              <a:chExt cx="1315" cy="891"/>
            </a:xfrm>
          </p:grpSpPr>
          <p:graphicFrame>
            <p:nvGraphicFramePr>
              <p:cNvPr id="47180" name="Object 44"/>
              <p:cNvGraphicFramePr>
                <a:graphicFrameLocks noChangeAspect="1"/>
              </p:cNvGraphicFramePr>
              <p:nvPr/>
            </p:nvGraphicFramePr>
            <p:xfrm>
              <a:off x="999" y="1285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35" name="Equation" r:id="rId3" imgW="215713" imgH="190335" progId="Equation.3">
                      <p:embed/>
                    </p:oleObj>
                  </mc:Choice>
                  <mc:Fallback>
                    <p:oleObj name="Equation" r:id="rId3" imgW="215713" imgH="190335" progId="Equation.3">
                      <p:embed/>
                      <p:pic>
                        <p:nvPicPr>
                          <p:cNvPr id="0" name="Object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285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81" name="Object 45"/>
              <p:cNvGraphicFramePr>
                <a:graphicFrameLocks noChangeAspect="1"/>
              </p:cNvGraphicFramePr>
              <p:nvPr/>
            </p:nvGraphicFramePr>
            <p:xfrm>
              <a:off x="992" y="1508"/>
              <a:ext cx="229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36" name="Equation" r:id="rId5" imgW="228600" imgH="190500" progId="Equation.3">
                      <p:embed/>
                    </p:oleObj>
                  </mc:Choice>
                  <mc:Fallback>
                    <p:oleObj name="Equation" r:id="rId5" imgW="228600" imgH="190500" progId="Equation.3">
                      <p:embed/>
                      <p:pic>
                        <p:nvPicPr>
                          <p:cNvPr id="0" name="Object 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" y="1508"/>
                            <a:ext cx="229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82" name="Object 46"/>
              <p:cNvGraphicFramePr>
                <a:graphicFrameLocks noChangeAspect="1"/>
              </p:cNvGraphicFramePr>
              <p:nvPr/>
            </p:nvGraphicFramePr>
            <p:xfrm>
              <a:off x="999" y="1730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37" name="Equation" r:id="rId7" imgW="215713" imgH="190335" progId="Equation.3">
                      <p:embed/>
                    </p:oleObj>
                  </mc:Choice>
                  <mc:Fallback>
                    <p:oleObj name="Equation" r:id="rId7" imgW="215713" imgH="190335" progId="Equation.3">
                      <p:embed/>
                      <p:pic>
                        <p:nvPicPr>
                          <p:cNvPr id="0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730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183" name="Object 47"/>
              <p:cNvGraphicFramePr>
                <a:graphicFrameLocks noChangeAspect="1"/>
              </p:cNvGraphicFramePr>
              <p:nvPr/>
            </p:nvGraphicFramePr>
            <p:xfrm>
              <a:off x="999" y="1063"/>
              <a:ext cx="144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838" name="Equation" r:id="rId9" imgW="88707" imgH="164742" progId="Equation.3">
                      <p:embed/>
                    </p:oleObj>
                  </mc:Choice>
                  <mc:Fallback>
                    <p:oleObj name="Equation" r:id="rId9" imgW="88707" imgH="164742" progId="Equation.3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063"/>
                            <a:ext cx="144" cy="151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6816" name="Rectangle 48"/>
              <p:cNvSpPr>
                <a:spLocks noChangeArrowheads="1"/>
              </p:cNvSpPr>
              <p:nvPr/>
            </p:nvSpPr>
            <p:spPr bwMode="auto">
              <a:xfrm>
                <a:off x="909" y="1053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17" name="Line 49"/>
              <p:cNvSpPr>
                <a:spLocks noChangeShapeType="1"/>
              </p:cNvSpPr>
              <p:nvPr/>
            </p:nvSpPr>
            <p:spPr bwMode="auto">
              <a:xfrm>
                <a:off x="130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18" name="Rectangle 50"/>
              <p:cNvSpPr>
                <a:spLocks noChangeArrowheads="1"/>
              </p:cNvSpPr>
              <p:nvPr/>
            </p:nvSpPr>
            <p:spPr bwMode="auto">
              <a:xfrm>
                <a:off x="909" y="1283"/>
                <a:ext cx="393" cy="20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19" name="Line 51"/>
              <p:cNvSpPr>
                <a:spLocks noChangeShapeType="1"/>
              </p:cNvSpPr>
              <p:nvPr/>
            </p:nvSpPr>
            <p:spPr bwMode="auto">
              <a:xfrm>
                <a:off x="130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20" name="Rectangle 52"/>
              <p:cNvSpPr>
                <a:spLocks noChangeArrowheads="1"/>
              </p:cNvSpPr>
              <p:nvPr/>
            </p:nvSpPr>
            <p:spPr bwMode="auto">
              <a:xfrm>
                <a:off x="909" y="1514"/>
                <a:ext cx="393" cy="20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21" name="Line 53"/>
              <p:cNvSpPr>
                <a:spLocks noChangeShapeType="1"/>
              </p:cNvSpPr>
              <p:nvPr/>
            </p:nvSpPr>
            <p:spPr bwMode="auto">
              <a:xfrm>
                <a:off x="130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22" name="Rectangle 54"/>
              <p:cNvSpPr>
                <a:spLocks noChangeArrowheads="1"/>
              </p:cNvSpPr>
              <p:nvPr/>
            </p:nvSpPr>
            <p:spPr bwMode="auto">
              <a:xfrm>
                <a:off x="909" y="1745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23" name="Line 55"/>
              <p:cNvSpPr>
                <a:spLocks noChangeShapeType="1"/>
              </p:cNvSpPr>
              <p:nvPr/>
            </p:nvSpPr>
            <p:spPr bwMode="auto">
              <a:xfrm>
                <a:off x="1302" y="1844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24" name="Line 56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25" name="Line 57"/>
              <p:cNvSpPr>
                <a:spLocks noChangeShapeType="1"/>
              </p:cNvSpPr>
              <p:nvPr/>
            </p:nvSpPr>
            <p:spPr bwMode="auto">
              <a:xfrm>
                <a:off x="752" y="1844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26" name="Line 58"/>
              <p:cNvSpPr>
                <a:spLocks noChangeShapeType="1"/>
              </p:cNvSpPr>
              <p:nvPr/>
            </p:nvSpPr>
            <p:spPr bwMode="auto">
              <a:xfrm>
                <a:off x="75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27" name="Line 59"/>
              <p:cNvSpPr>
                <a:spLocks noChangeShapeType="1"/>
              </p:cNvSpPr>
              <p:nvPr/>
            </p:nvSpPr>
            <p:spPr bwMode="auto">
              <a:xfrm>
                <a:off x="75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28" name="Line 60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0" cy="69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29" name="Line 61"/>
              <p:cNvSpPr>
                <a:spLocks noChangeShapeType="1"/>
              </p:cNvSpPr>
              <p:nvPr/>
            </p:nvSpPr>
            <p:spPr bwMode="auto">
              <a:xfrm>
                <a:off x="560" y="15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30" name="Text Box 62"/>
              <p:cNvSpPr txBox="1">
                <a:spLocks noChangeArrowheads="1"/>
              </p:cNvSpPr>
              <p:nvPr/>
            </p:nvSpPr>
            <p:spPr bwMode="auto">
              <a:xfrm>
                <a:off x="144" y="1216"/>
                <a:ext cx="348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b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grpSp>
          <p:nvGrpSpPr>
            <p:cNvPr id="47120" name="Group 63"/>
            <p:cNvGrpSpPr>
              <a:grpSpLocks/>
            </p:cNvGrpSpPr>
            <p:nvPr/>
          </p:nvGrpSpPr>
          <p:grpSpPr bwMode="auto">
            <a:xfrm>
              <a:off x="1440" y="701"/>
              <a:ext cx="509" cy="887"/>
              <a:chOff x="1459" y="1694"/>
              <a:chExt cx="509" cy="1105"/>
            </a:xfrm>
          </p:grpSpPr>
          <p:sp>
            <p:nvSpPr>
              <p:cNvPr id="416832" name="Line 64"/>
              <p:cNvSpPr>
                <a:spLocks noChangeShapeType="1"/>
              </p:cNvSpPr>
              <p:nvPr/>
            </p:nvSpPr>
            <p:spPr bwMode="auto">
              <a:xfrm>
                <a:off x="1537" y="2050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33" name="Text Box 65"/>
              <p:cNvSpPr txBox="1">
                <a:spLocks noChangeArrowheads="1"/>
              </p:cNvSpPr>
              <p:nvPr/>
            </p:nvSpPr>
            <p:spPr bwMode="auto">
              <a:xfrm>
                <a:off x="1505" y="1942"/>
                <a:ext cx="223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6834" name="Rectangle 66"/>
              <p:cNvSpPr>
                <a:spLocks noChangeArrowheads="1"/>
              </p:cNvSpPr>
              <p:nvPr/>
            </p:nvSpPr>
            <p:spPr bwMode="auto">
              <a:xfrm>
                <a:off x="1459" y="2014"/>
                <a:ext cx="274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35" name="Line 67"/>
              <p:cNvSpPr>
                <a:spLocks noChangeShapeType="1"/>
              </p:cNvSpPr>
              <p:nvPr/>
            </p:nvSpPr>
            <p:spPr bwMode="auto">
              <a:xfrm>
                <a:off x="1537" y="2299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36" name="Text Box 68"/>
              <p:cNvSpPr txBox="1">
                <a:spLocks noChangeArrowheads="1"/>
              </p:cNvSpPr>
              <p:nvPr/>
            </p:nvSpPr>
            <p:spPr bwMode="auto">
              <a:xfrm>
                <a:off x="1505" y="2194"/>
                <a:ext cx="22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6837" name="Rectangle 69"/>
              <p:cNvSpPr>
                <a:spLocks noChangeArrowheads="1"/>
              </p:cNvSpPr>
              <p:nvPr/>
            </p:nvSpPr>
            <p:spPr bwMode="auto">
              <a:xfrm>
                <a:off x="1459" y="2263"/>
                <a:ext cx="274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38" name="Line 70"/>
              <p:cNvSpPr>
                <a:spLocks noChangeShapeType="1"/>
              </p:cNvSpPr>
              <p:nvPr/>
            </p:nvSpPr>
            <p:spPr bwMode="auto">
              <a:xfrm>
                <a:off x="1537" y="2549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39" name="Text Box 71"/>
              <p:cNvSpPr txBox="1">
                <a:spLocks noChangeArrowheads="1"/>
              </p:cNvSpPr>
              <p:nvPr/>
            </p:nvSpPr>
            <p:spPr bwMode="auto">
              <a:xfrm>
                <a:off x="1505" y="2440"/>
                <a:ext cx="223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6840" name="Rectangle 72"/>
              <p:cNvSpPr>
                <a:spLocks noChangeArrowheads="1"/>
              </p:cNvSpPr>
              <p:nvPr/>
            </p:nvSpPr>
            <p:spPr bwMode="auto">
              <a:xfrm>
                <a:off x="1459" y="2512"/>
                <a:ext cx="274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41" name="Line 73"/>
              <p:cNvSpPr>
                <a:spLocks noChangeShapeType="1"/>
              </p:cNvSpPr>
              <p:nvPr/>
            </p:nvSpPr>
            <p:spPr bwMode="auto">
              <a:xfrm>
                <a:off x="1537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42" name="Text Box 74"/>
              <p:cNvSpPr txBox="1">
                <a:spLocks noChangeArrowheads="1"/>
              </p:cNvSpPr>
              <p:nvPr/>
            </p:nvSpPr>
            <p:spPr bwMode="auto">
              <a:xfrm>
                <a:off x="1505" y="1694"/>
                <a:ext cx="223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6843" name="Rectangle 75"/>
              <p:cNvSpPr>
                <a:spLocks noChangeArrowheads="1"/>
              </p:cNvSpPr>
              <p:nvPr/>
            </p:nvSpPr>
            <p:spPr bwMode="auto">
              <a:xfrm>
                <a:off x="1459" y="1765"/>
                <a:ext cx="274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44" name="Line 76"/>
              <p:cNvSpPr>
                <a:spLocks noChangeShapeType="1"/>
              </p:cNvSpPr>
              <p:nvPr/>
            </p:nvSpPr>
            <p:spPr bwMode="auto">
              <a:xfrm>
                <a:off x="1728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45" name="Line 77"/>
              <p:cNvSpPr>
                <a:spLocks noChangeShapeType="1"/>
              </p:cNvSpPr>
              <p:nvPr/>
            </p:nvSpPr>
            <p:spPr bwMode="auto">
              <a:xfrm>
                <a:off x="1728" y="211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46" name="Line 78"/>
              <p:cNvSpPr>
                <a:spLocks noChangeShapeType="1"/>
              </p:cNvSpPr>
              <p:nvPr/>
            </p:nvSpPr>
            <p:spPr bwMode="auto">
              <a:xfrm>
                <a:off x="1728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47" name="Line 79"/>
              <p:cNvSpPr>
                <a:spLocks noChangeShapeType="1"/>
              </p:cNvSpPr>
              <p:nvPr/>
            </p:nvSpPr>
            <p:spPr bwMode="auto">
              <a:xfrm>
                <a:off x="1728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6773" name="Rectangle 5"/>
            <p:cNvSpPr>
              <a:spLocks noChangeArrowheads="1"/>
            </p:cNvSpPr>
            <p:nvPr/>
          </p:nvSpPr>
          <p:spPr bwMode="auto">
            <a:xfrm>
              <a:off x="3351" y="722"/>
              <a:ext cx="392" cy="17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774" name="Rectangle 6"/>
            <p:cNvSpPr>
              <a:spLocks noChangeArrowheads="1"/>
            </p:cNvSpPr>
            <p:nvPr/>
          </p:nvSpPr>
          <p:spPr bwMode="auto">
            <a:xfrm>
              <a:off x="3351" y="922"/>
              <a:ext cx="392" cy="17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775" name="Rectangle 7"/>
            <p:cNvSpPr>
              <a:spLocks noChangeArrowheads="1"/>
            </p:cNvSpPr>
            <p:nvPr/>
          </p:nvSpPr>
          <p:spPr bwMode="auto">
            <a:xfrm>
              <a:off x="3351" y="1122"/>
              <a:ext cx="392" cy="17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7124" name="Group 8"/>
            <p:cNvGrpSpPr>
              <a:grpSpLocks/>
            </p:cNvGrpSpPr>
            <p:nvPr/>
          </p:nvGrpSpPr>
          <p:grpSpPr bwMode="auto">
            <a:xfrm>
              <a:off x="2920" y="672"/>
              <a:ext cx="432" cy="886"/>
              <a:chOff x="3873" y="1694"/>
              <a:chExt cx="432" cy="1104"/>
            </a:xfrm>
          </p:grpSpPr>
          <p:sp>
            <p:nvSpPr>
              <p:cNvPr id="416777" name="Rectangle 9"/>
              <p:cNvSpPr>
                <a:spLocks noChangeArrowheads="1"/>
              </p:cNvSpPr>
              <p:nvPr/>
            </p:nvSpPr>
            <p:spPr bwMode="auto">
              <a:xfrm>
                <a:off x="3873" y="1764"/>
                <a:ext cx="275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78" name="Line 10"/>
              <p:cNvSpPr>
                <a:spLocks noChangeShapeType="1"/>
              </p:cNvSpPr>
              <p:nvPr/>
            </p:nvSpPr>
            <p:spPr bwMode="auto">
              <a:xfrm>
                <a:off x="4148" y="187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79" name="Line 11"/>
              <p:cNvSpPr>
                <a:spLocks noChangeShapeType="1"/>
              </p:cNvSpPr>
              <p:nvPr/>
            </p:nvSpPr>
            <p:spPr bwMode="auto">
              <a:xfrm>
                <a:off x="3952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80" name="Text Box 12"/>
              <p:cNvSpPr txBox="1">
                <a:spLocks noChangeArrowheads="1"/>
              </p:cNvSpPr>
              <p:nvPr/>
            </p:nvSpPr>
            <p:spPr bwMode="auto">
              <a:xfrm>
                <a:off x="3932" y="1694"/>
                <a:ext cx="223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6781" name="Rectangle 13"/>
              <p:cNvSpPr>
                <a:spLocks noChangeArrowheads="1"/>
              </p:cNvSpPr>
              <p:nvPr/>
            </p:nvSpPr>
            <p:spPr bwMode="auto">
              <a:xfrm>
                <a:off x="3873" y="2014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82" name="Line 14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83" name="Line 15"/>
              <p:cNvSpPr>
                <a:spLocks noChangeShapeType="1"/>
              </p:cNvSpPr>
              <p:nvPr/>
            </p:nvSpPr>
            <p:spPr bwMode="auto">
              <a:xfrm>
                <a:off x="3952" y="2049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84" name="Text Box 16"/>
              <p:cNvSpPr txBox="1">
                <a:spLocks noChangeArrowheads="1"/>
              </p:cNvSpPr>
              <p:nvPr/>
            </p:nvSpPr>
            <p:spPr bwMode="auto">
              <a:xfrm>
                <a:off x="3932" y="1941"/>
                <a:ext cx="223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6785" name="Rectangle 17"/>
              <p:cNvSpPr>
                <a:spLocks noChangeArrowheads="1"/>
              </p:cNvSpPr>
              <p:nvPr/>
            </p:nvSpPr>
            <p:spPr bwMode="auto">
              <a:xfrm>
                <a:off x="3873" y="2263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86" name="Line 18"/>
              <p:cNvSpPr>
                <a:spLocks noChangeShapeType="1"/>
              </p:cNvSpPr>
              <p:nvPr/>
            </p:nvSpPr>
            <p:spPr bwMode="auto">
              <a:xfrm>
                <a:off x="4148" y="236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87" name="Line 19"/>
              <p:cNvSpPr>
                <a:spLocks noChangeShapeType="1"/>
              </p:cNvSpPr>
              <p:nvPr/>
            </p:nvSpPr>
            <p:spPr bwMode="auto">
              <a:xfrm>
                <a:off x="3952" y="229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88" name="Text Box 20"/>
              <p:cNvSpPr txBox="1">
                <a:spLocks noChangeArrowheads="1"/>
              </p:cNvSpPr>
              <p:nvPr/>
            </p:nvSpPr>
            <p:spPr bwMode="auto">
              <a:xfrm>
                <a:off x="3932" y="2192"/>
                <a:ext cx="223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6789" name="Rectangle 21"/>
              <p:cNvSpPr>
                <a:spLocks noChangeArrowheads="1"/>
              </p:cNvSpPr>
              <p:nvPr/>
            </p:nvSpPr>
            <p:spPr bwMode="auto">
              <a:xfrm>
                <a:off x="3873" y="2511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90" name="Line 22"/>
              <p:cNvSpPr>
                <a:spLocks noChangeShapeType="1"/>
              </p:cNvSpPr>
              <p:nvPr/>
            </p:nvSpPr>
            <p:spPr bwMode="auto">
              <a:xfrm>
                <a:off x="4148" y="261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91" name="Line 23"/>
              <p:cNvSpPr>
                <a:spLocks noChangeShapeType="1"/>
              </p:cNvSpPr>
              <p:nvPr/>
            </p:nvSpPr>
            <p:spPr bwMode="auto">
              <a:xfrm>
                <a:off x="3952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792" name="Text Box 24"/>
              <p:cNvSpPr txBox="1">
                <a:spLocks noChangeArrowheads="1"/>
              </p:cNvSpPr>
              <p:nvPr/>
            </p:nvSpPr>
            <p:spPr bwMode="auto">
              <a:xfrm>
                <a:off x="3932" y="2439"/>
                <a:ext cx="223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</p:grpSp>
        <p:sp>
          <p:nvSpPr>
            <p:cNvPr id="416793" name="Rectangle 25"/>
            <p:cNvSpPr>
              <a:spLocks noChangeArrowheads="1"/>
            </p:cNvSpPr>
            <p:nvPr/>
          </p:nvSpPr>
          <p:spPr bwMode="auto">
            <a:xfrm>
              <a:off x="3351" y="1322"/>
              <a:ext cx="392" cy="17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794" name="Line 26"/>
            <p:cNvSpPr>
              <a:spLocks noChangeShapeType="1"/>
            </p:cNvSpPr>
            <p:nvPr/>
          </p:nvSpPr>
          <p:spPr bwMode="auto">
            <a:xfrm>
              <a:off x="3743" y="808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795" name="Line 27"/>
            <p:cNvSpPr>
              <a:spLocks noChangeShapeType="1"/>
            </p:cNvSpPr>
            <p:nvPr/>
          </p:nvSpPr>
          <p:spPr bwMode="auto">
            <a:xfrm>
              <a:off x="3743" y="1008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796" name="Line 28"/>
            <p:cNvSpPr>
              <a:spLocks noChangeShapeType="1"/>
            </p:cNvSpPr>
            <p:nvPr/>
          </p:nvSpPr>
          <p:spPr bwMode="auto">
            <a:xfrm>
              <a:off x="3743" y="1208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797" name="Line 29"/>
            <p:cNvSpPr>
              <a:spLocks noChangeShapeType="1"/>
            </p:cNvSpPr>
            <p:nvPr/>
          </p:nvSpPr>
          <p:spPr bwMode="auto">
            <a:xfrm>
              <a:off x="3743" y="1408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798" name="Line 30"/>
            <p:cNvSpPr>
              <a:spLocks noChangeShapeType="1"/>
            </p:cNvSpPr>
            <p:nvPr/>
          </p:nvSpPr>
          <p:spPr bwMode="auto">
            <a:xfrm>
              <a:off x="3900" y="1008"/>
              <a:ext cx="117" cy="5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799" name="Line 31"/>
            <p:cNvSpPr>
              <a:spLocks noChangeShapeType="1"/>
            </p:cNvSpPr>
            <p:nvPr/>
          </p:nvSpPr>
          <p:spPr bwMode="auto">
            <a:xfrm>
              <a:off x="3900" y="808"/>
              <a:ext cx="157" cy="229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800" name="Line 32"/>
            <p:cNvSpPr>
              <a:spLocks noChangeShapeType="1"/>
            </p:cNvSpPr>
            <p:nvPr/>
          </p:nvSpPr>
          <p:spPr bwMode="auto">
            <a:xfrm flipV="1">
              <a:off x="3900" y="1151"/>
              <a:ext cx="79" cy="5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801" name="Line 33"/>
            <p:cNvSpPr>
              <a:spLocks noChangeShapeType="1"/>
            </p:cNvSpPr>
            <p:nvPr/>
          </p:nvSpPr>
          <p:spPr bwMode="auto">
            <a:xfrm flipV="1">
              <a:off x="3900" y="1180"/>
              <a:ext cx="117" cy="22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7134" name="Group 34"/>
            <p:cNvGrpSpPr>
              <a:grpSpLocks/>
            </p:cNvGrpSpPr>
            <p:nvPr/>
          </p:nvGrpSpPr>
          <p:grpSpPr bwMode="auto">
            <a:xfrm>
              <a:off x="3969" y="969"/>
              <a:ext cx="228" cy="288"/>
              <a:chOff x="4972" y="2116"/>
              <a:chExt cx="255" cy="392"/>
            </a:xfrm>
          </p:grpSpPr>
          <p:sp>
            <p:nvSpPr>
              <p:cNvPr id="416803" name="Oval 35"/>
              <p:cNvSpPr>
                <a:spLocks noChangeArrowheads="1"/>
              </p:cNvSpPr>
              <p:nvPr/>
            </p:nvSpPr>
            <p:spPr bwMode="auto">
              <a:xfrm>
                <a:off x="4992" y="2209"/>
                <a:ext cx="219" cy="196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6804" name="Text Box 36"/>
              <p:cNvSpPr txBox="1">
                <a:spLocks noChangeArrowheads="1"/>
              </p:cNvSpPr>
              <p:nvPr/>
            </p:nvSpPr>
            <p:spPr bwMode="auto">
              <a:xfrm>
                <a:off x="4972" y="2116"/>
                <a:ext cx="255" cy="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416805" name="Line 37"/>
            <p:cNvSpPr>
              <a:spLocks noChangeShapeType="1"/>
            </p:cNvSpPr>
            <p:nvPr/>
          </p:nvSpPr>
          <p:spPr bwMode="auto">
            <a:xfrm>
              <a:off x="4202" y="1117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7136" name="Object 39"/>
            <p:cNvGraphicFramePr>
              <a:graphicFrameLocks noChangeAspect="1"/>
            </p:cNvGraphicFramePr>
            <p:nvPr/>
          </p:nvGraphicFramePr>
          <p:xfrm>
            <a:off x="3434" y="1139"/>
            <a:ext cx="215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39" name="Equation" r:id="rId11" imgW="215713" imgH="190335" progId="Equation.3">
                    <p:embed/>
                  </p:oleObj>
                </mc:Choice>
                <mc:Fallback>
                  <p:oleObj name="Equation" r:id="rId11" imgW="215713" imgH="190335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4" y="1139"/>
                          <a:ext cx="215" cy="15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7" name="Object 40"/>
            <p:cNvGraphicFramePr>
              <a:graphicFrameLocks noChangeAspect="1"/>
            </p:cNvGraphicFramePr>
            <p:nvPr/>
          </p:nvGraphicFramePr>
          <p:xfrm>
            <a:off x="3434" y="924"/>
            <a:ext cx="22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40" name="Equation" r:id="rId12" imgW="228600" imgH="190500" progId="Equation.3">
                    <p:embed/>
                  </p:oleObj>
                </mc:Choice>
                <mc:Fallback>
                  <p:oleObj name="Equation" r:id="rId12" imgW="228600" imgH="19050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4" y="924"/>
                          <a:ext cx="229" cy="15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8" name="Object 41"/>
            <p:cNvGraphicFramePr>
              <a:graphicFrameLocks noChangeAspect="1"/>
            </p:cNvGraphicFramePr>
            <p:nvPr/>
          </p:nvGraphicFramePr>
          <p:xfrm>
            <a:off x="3434" y="732"/>
            <a:ext cx="215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41" name="Equation" r:id="rId13" imgW="215713" imgH="190335" progId="Equation.3">
                    <p:embed/>
                  </p:oleObj>
                </mc:Choice>
                <mc:Fallback>
                  <p:oleObj name="Equation" r:id="rId13" imgW="215713" imgH="190335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4" y="732"/>
                          <a:ext cx="215" cy="15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39" name="Object 42"/>
            <p:cNvGraphicFramePr>
              <a:graphicFrameLocks noChangeAspect="1"/>
            </p:cNvGraphicFramePr>
            <p:nvPr/>
          </p:nvGraphicFramePr>
          <p:xfrm>
            <a:off x="3434" y="1348"/>
            <a:ext cx="144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42" name="Equation" r:id="rId14" imgW="88707" imgH="164742" progId="Equation.3">
                    <p:embed/>
                  </p:oleObj>
                </mc:Choice>
                <mc:Fallback>
                  <p:oleObj name="Equation" r:id="rId14" imgW="88707" imgH="164742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4" y="1348"/>
                          <a:ext cx="144" cy="13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6854" name="Rectangle 86"/>
            <p:cNvSpPr>
              <a:spLocks noChangeArrowheads="1"/>
            </p:cNvSpPr>
            <p:nvPr/>
          </p:nvSpPr>
          <p:spPr bwMode="auto">
            <a:xfrm>
              <a:off x="1954" y="732"/>
              <a:ext cx="720" cy="771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855" name="Line 87"/>
            <p:cNvSpPr>
              <a:spLocks noChangeShapeType="1"/>
            </p:cNvSpPr>
            <p:nvPr/>
          </p:nvSpPr>
          <p:spPr bwMode="auto">
            <a:xfrm>
              <a:off x="2674" y="123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856" name="Line 88"/>
            <p:cNvSpPr>
              <a:spLocks noChangeShapeType="1"/>
            </p:cNvSpPr>
            <p:nvPr/>
          </p:nvSpPr>
          <p:spPr bwMode="auto">
            <a:xfrm>
              <a:off x="2674" y="1001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857" name="Line 89"/>
            <p:cNvSpPr>
              <a:spLocks noChangeShapeType="1"/>
            </p:cNvSpPr>
            <p:nvPr/>
          </p:nvSpPr>
          <p:spPr bwMode="auto">
            <a:xfrm>
              <a:off x="2674" y="809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858" name="Line 90"/>
            <p:cNvSpPr>
              <a:spLocks noChangeShapeType="1"/>
            </p:cNvSpPr>
            <p:nvPr/>
          </p:nvSpPr>
          <p:spPr bwMode="auto">
            <a:xfrm>
              <a:off x="2674" y="1425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7145" name="Object 91"/>
            <p:cNvGraphicFramePr>
              <a:graphicFrameLocks noChangeAspect="1"/>
            </p:cNvGraphicFramePr>
            <p:nvPr/>
          </p:nvGraphicFramePr>
          <p:xfrm>
            <a:off x="2063" y="948"/>
            <a:ext cx="500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43" name="Equation" r:id="rId15" imgW="330057" imgH="203112" progId="Equation.3">
                    <p:embed/>
                  </p:oleObj>
                </mc:Choice>
                <mc:Fallback>
                  <p:oleObj name="Equation" r:id="rId15" imgW="330057" imgH="203112" progId="Equation.3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" y="948"/>
                          <a:ext cx="500" cy="24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08" name="Group 102"/>
          <p:cNvGrpSpPr>
            <a:grpSpLocks/>
          </p:cNvGrpSpPr>
          <p:nvPr/>
        </p:nvGrpSpPr>
        <p:grpSpPr bwMode="auto">
          <a:xfrm>
            <a:off x="3599892" y="5157192"/>
            <a:ext cx="4176464" cy="1044116"/>
            <a:chOff x="1329" y="2640"/>
            <a:chExt cx="3121" cy="816"/>
          </a:xfrm>
        </p:grpSpPr>
        <p:graphicFrame>
          <p:nvGraphicFramePr>
            <p:cNvPr id="47113" name="Object 94"/>
            <p:cNvGraphicFramePr>
              <a:graphicFrameLocks noChangeAspect="1"/>
            </p:cNvGraphicFramePr>
            <p:nvPr/>
          </p:nvGraphicFramePr>
          <p:xfrm>
            <a:off x="1329" y="2640"/>
            <a:ext cx="3121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844" name="Equation" r:id="rId17" imgW="3124200" imgH="939800" progId="Equation.3">
                    <p:embed/>
                  </p:oleObj>
                </mc:Choice>
                <mc:Fallback>
                  <p:oleObj name="Equation" r:id="rId17" imgW="3124200" imgH="939800" progId="Equation.3">
                    <p:embed/>
                    <p:pic>
                      <p:nvPicPr>
                        <p:cNvPr id="0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9" y="2640"/>
                          <a:ext cx="3121" cy="81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6863" name="Rectangle 95"/>
            <p:cNvSpPr>
              <a:spLocks noChangeArrowheads="1"/>
            </p:cNvSpPr>
            <p:nvPr/>
          </p:nvSpPr>
          <p:spPr bwMode="auto">
            <a:xfrm>
              <a:off x="1813" y="3044"/>
              <a:ext cx="624" cy="180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864" name="Rectangle 96"/>
            <p:cNvSpPr>
              <a:spLocks noChangeArrowheads="1"/>
            </p:cNvSpPr>
            <p:nvPr/>
          </p:nvSpPr>
          <p:spPr bwMode="auto">
            <a:xfrm>
              <a:off x="2437" y="3269"/>
              <a:ext cx="624" cy="180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865" name="Rectangle 97"/>
            <p:cNvSpPr>
              <a:spLocks noChangeArrowheads="1"/>
            </p:cNvSpPr>
            <p:nvPr/>
          </p:nvSpPr>
          <p:spPr bwMode="auto">
            <a:xfrm>
              <a:off x="3733" y="2865"/>
              <a:ext cx="579" cy="179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6866" name="Rectangle 98"/>
            <p:cNvSpPr>
              <a:spLocks noChangeArrowheads="1"/>
            </p:cNvSpPr>
            <p:nvPr/>
          </p:nvSpPr>
          <p:spPr bwMode="auto">
            <a:xfrm>
              <a:off x="3157" y="2685"/>
              <a:ext cx="576" cy="180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47109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691567"/>
              </p:ext>
            </p:extLst>
          </p:nvPr>
        </p:nvGraphicFramePr>
        <p:xfrm>
          <a:off x="3563888" y="4113076"/>
          <a:ext cx="417646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5" name="Equation" r:id="rId19" imgW="2374900" imgH="203200" progId="Equation.3">
                  <p:embed/>
                </p:oleObj>
              </mc:Choice>
              <mc:Fallback>
                <p:oleObj name="Equation" r:id="rId19" imgW="2374900" imgH="203200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113076"/>
                        <a:ext cx="4176464" cy="36004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874" name="Oval 106"/>
          <p:cNvSpPr>
            <a:spLocks noChangeArrowheads="1"/>
          </p:cNvSpPr>
          <p:nvPr/>
        </p:nvSpPr>
        <p:spPr bwMode="auto">
          <a:xfrm>
            <a:off x="6732588" y="1557338"/>
            <a:ext cx="1728787" cy="1403350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516" y="6381328"/>
            <a:ext cx="802889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Bef>
                <a:spcPts val="1176"/>
              </a:spcBef>
              <a:defRPr/>
            </a:pPr>
            <a:r>
              <a:rPr lang="en-US" sz="1800" b="0" dirty="0"/>
              <a:t>PS: formulas given for N=4, for conciseness (but without loss of generality)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</a:t>
            </a:r>
            <a:r>
              <a:rPr lang="en-US" sz="3200" dirty="0"/>
              <a:t>FIR Filter Realization</a:t>
            </a:r>
            <a:endParaRPr lang="en-US" sz="3200" dirty="0" smtClean="0">
              <a:cs typeface="+mj-cs"/>
            </a:endParaRP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8392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Now some matrix manipulation… </a:t>
            </a:r>
            <a:r>
              <a:rPr lang="en-US" sz="1800" b="0" dirty="0" smtClean="0">
                <a:cs typeface="+mn-cs"/>
              </a:rPr>
              <a:t>(compare to p.6)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</p:txBody>
      </p:sp>
      <p:graphicFrame>
        <p:nvGraphicFramePr>
          <p:cNvPr id="48131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2596"/>
              </p:ext>
            </p:extLst>
          </p:nvPr>
        </p:nvGraphicFramePr>
        <p:xfrm>
          <a:off x="395425" y="1592796"/>
          <a:ext cx="8461051" cy="4543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name="Equation" r:id="rId3" imgW="5143500" imgH="3517900" progId="Equation.3">
                  <p:embed/>
                </p:oleObj>
              </mc:Choice>
              <mc:Fallback>
                <p:oleObj name="Equation" r:id="rId3" imgW="5143500" imgH="351790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25" y="1592796"/>
                        <a:ext cx="8461051" cy="454351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</a:t>
            </a:r>
            <a:r>
              <a:rPr lang="en-US" sz="3200" dirty="0"/>
              <a:t>FIR Filter Realization</a:t>
            </a:r>
            <a:endParaRPr lang="en-US" sz="3200" dirty="0" smtClean="0">
              <a:cs typeface="+mj-cs"/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052513"/>
            <a:ext cx="9001125" cy="5164137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400" b="0" dirty="0" smtClean="0">
                <a:cs typeface="+mn-cs"/>
              </a:rPr>
              <a:t>An </a:t>
            </a:r>
            <a:r>
              <a:rPr lang="en-US" sz="1800" b="0" dirty="0" smtClean="0">
                <a:cs typeface="+mn-cs"/>
              </a:rPr>
              <a:t>(8-channel) </a:t>
            </a:r>
            <a:r>
              <a:rPr lang="en-US" sz="2400" b="0" dirty="0" smtClean="0">
                <a:cs typeface="+mn-cs"/>
              </a:rPr>
              <a:t>filter bank representation of this is...</a:t>
            </a:r>
          </a:p>
          <a:p>
            <a:pPr>
              <a:lnSpc>
                <a:spcPct val="95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                        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Analysis bank: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    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processing: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Synthesis bank: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This is a 2N-channel filter bank, with N-fold </a:t>
            </a:r>
            <a:r>
              <a:rPr lang="en-US" sz="1800" b="0" dirty="0" err="1" smtClean="0">
                <a:cs typeface="+mn-cs"/>
              </a:rPr>
              <a:t>downsampling</a:t>
            </a:r>
            <a:r>
              <a:rPr lang="en-US" sz="1800" b="0" dirty="0" smtClean="0">
                <a:cs typeface="+mn-cs"/>
              </a:rPr>
              <a:t> (see Chapter 13)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The analysis FB is a 2N-channel DFT filter bank (see Chapter 11)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The synthesis FB is matched to the analysis bank, for PR:</a:t>
            </a:r>
            <a:r>
              <a:rPr lang="en-US" sz="2000" b="0" dirty="0" smtClean="0">
                <a:cs typeface="+mn-cs"/>
              </a:rPr>
              <a:t>                                </a:t>
            </a:r>
            <a:r>
              <a:rPr lang="en-US" sz="2000" dirty="0" smtClean="0">
                <a:cs typeface="+mn-cs"/>
              </a:rPr>
              <a:t>         </a:t>
            </a:r>
          </a:p>
        </p:txBody>
      </p:sp>
      <p:graphicFrame>
        <p:nvGraphicFramePr>
          <p:cNvPr id="49155" name="Object 86"/>
          <p:cNvGraphicFramePr>
            <a:graphicFrameLocks noChangeAspect="1"/>
          </p:cNvGraphicFramePr>
          <p:nvPr/>
        </p:nvGraphicFramePr>
        <p:xfrm>
          <a:off x="3203575" y="2997200"/>
          <a:ext cx="27257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89" name="Equation" r:id="rId3" imgW="1218671" imgH="482391" progId="Equation.3">
                  <p:embed/>
                </p:oleObj>
              </mc:Choice>
              <mc:Fallback>
                <p:oleObj name="Equation" r:id="rId3" imgW="1218671" imgH="482391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997200"/>
                        <a:ext cx="2725738" cy="968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105"/>
          <p:cNvGraphicFramePr>
            <a:graphicFrameLocks noChangeAspect="1"/>
          </p:cNvGraphicFramePr>
          <p:nvPr/>
        </p:nvGraphicFramePr>
        <p:xfrm>
          <a:off x="3167063" y="4689475"/>
          <a:ext cx="27320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90" name="Equation" r:id="rId5" imgW="1257300" imgH="241300" progId="Equation.3">
                  <p:embed/>
                </p:oleObj>
              </mc:Choice>
              <mc:Fallback>
                <p:oleObj name="Equation" r:id="rId5" imgW="1257300" imgH="241300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4689475"/>
                        <a:ext cx="2732087" cy="4714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7" name="Group 123"/>
          <p:cNvGrpSpPr>
            <a:grpSpLocks/>
          </p:cNvGrpSpPr>
          <p:nvPr/>
        </p:nvGrpSpPr>
        <p:grpSpPr bwMode="auto">
          <a:xfrm>
            <a:off x="141288" y="1520825"/>
            <a:ext cx="9002712" cy="1355725"/>
            <a:chOff x="89" y="1142"/>
            <a:chExt cx="5671" cy="914"/>
          </a:xfrm>
        </p:grpSpPr>
        <p:graphicFrame>
          <p:nvGraphicFramePr>
            <p:cNvPr id="49162" name="Object 45"/>
            <p:cNvGraphicFramePr>
              <a:graphicFrameLocks noChangeAspect="1"/>
            </p:cNvGraphicFramePr>
            <p:nvPr/>
          </p:nvGraphicFramePr>
          <p:xfrm>
            <a:off x="737" y="1412"/>
            <a:ext cx="193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1" name="Equation" r:id="rId7" imgW="215713" imgH="190335" progId="Equation.3">
                    <p:embed/>
                  </p:oleObj>
                </mc:Choice>
                <mc:Fallback>
                  <p:oleObj name="Equation" r:id="rId7" imgW="215713" imgH="190335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" y="1412"/>
                          <a:ext cx="193" cy="15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3" name="Object 46"/>
            <p:cNvGraphicFramePr>
              <a:graphicFrameLocks noChangeAspect="1"/>
            </p:cNvGraphicFramePr>
            <p:nvPr/>
          </p:nvGraphicFramePr>
          <p:xfrm>
            <a:off x="730" y="1607"/>
            <a:ext cx="206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2" name="Equation" r:id="rId9" imgW="228600" imgH="190500" progId="Equation.3">
                    <p:embed/>
                  </p:oleObj>
                </mc:Choice>
                <mc:Fallback>
                  <p:oleObj name="Equation" r:id="rId9" imgW="228600" imgH="190500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" y="1607"/>
                          <a:ext cx="206" cy="15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4" name="Object 47"/>
            <p:cNvGraphicFramePr>
              <a:graphicFrameLocks noChangeAspect="1"/>
            </p:cNvGraphicFramePr>
            <p:nvPr/>
          </p:nvGraphicFramePr>
          <p:xfrm>
            <a:off x="737" y="1802"/>
            <a:ext cx="19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3" name="Equation" r:id="rId11" imgW="215713" imgH="190335" progId="Equation.3">
                    <p:embed/>
                  </p:oleObj>
                </mc:Choice>
                <mc:Fallback>
                  <p:oleObj name="Equation" r:id="rId11" imgW="215713" imgH="190335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" y="1802"/>
                          <a:ext cx="193" cy="15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5" name="Object 48"/>
            <p:cNvGraphicFramePr>
              <a:graphicFrameLocks noChangeAspect="1"/>
            </p:cNvGraphicFramePr>
            <p:nvPr/>
          </p:nvGraphicFramePr>
          <p:xfrm>
            <a:off x="737" y="1218"/>
            <a:ext cx="129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4" name="Equation" r:id="rId13" imgW="88707" imgH="164742" progId="Equation.3">
                    <p:embed/>
                  </p:oleObj>
                </mc:Choice>
                <mc:Fallback>
                  <p:oleObj name="Equation" r:id="rId13" imgW="88707" imgH="164742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" y="1218"/>
                          <a:ext cx="129" cy="13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4833" name="Rectangle 49"/>
            <p:cNvSpPr>
              <a:spLocks noChangeArrowheads="1"/>
            </p:cNvSpPr>
            <p:nvPr/>
          </p:nvSpPr>
          <p:spPr bwMode="auto">
            <a:xfrm>
              <a:off x="656" y="1209"/>
              <a:ext cx="353" cy="16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4" name="Line 50"/>
            <p:cNvSpPr>
              <a:spLocks noChangeShapeType="1"/>
            </p:cNvSpPr>
            <p:nvPr/>
          </p:nvSpPr>
          <p:spPr bwMode="auto">
            <a:xfrm>
              <a:off x="1009" y="1294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5" name="Rectangle 51"/>
            <p:cNvSpPr>
              <a:spLocks noChangeArrowheads="1"/>
            </p:cNvSpPr>
            <p:nvPr/>
          </p:nvSpPr>
          <p:spPr bwMode="auto">
            <a:xfrm>
              <a:off x="656" y="1411"/>
              <a:ext cx="353" cy="17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6" name="Line 52"/>
            <p:cNvSpPr>
              <a:spLocks noChangeShapeType="1"/>
            </p:cNvSpPr>
            <p:nvPr/>
          </p:nvSpPr>
          <p:spPr bwMode="auto">
            <a:xfrm>
              <a:off x="1009" y="1498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7" name="Rectangle 53"/>
            <p:cNvSpPr>
              <a:spLocks noChangeArrowheads="1"/>
            </p:cNvSpPr>
            <p:nvPr/>
          </p:nvSpPr>
          <p:spPr bwMode="auto">
            <a:xfrm>
              <a:off x="656" y="1612"/>
              <a:ext cx="353" cy="17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8" name="Line 54"/>
            <p:cNvSpPr>
              <a:spLocks noChangeShapeType="1"/>
            </p:cNvSpPr>
            <p:nvPr/>
          </p:nvSpPr>
          <p:spPr bwMode="auto">
            <a:xfrm>
              <a:off x="1009" y="1699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9" name="Rectangle 55"/>
            <p:cNvSpPr>
              <a:spLocks noChangeArrowheads="1"/>
            </p:cNvSpPr>
            <p:nvPr/>
          </p:nvSpPr>
          <p:spPr bwMode="auto">
            <a:xfrm>
              <a:off x="656" y="1815"/>
              <a:ext cx="353" cy="17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0" name="Line 56"/>
            <p:cNvSpPr>
              <a:spLocks noChangeShapeType="1"/>
            </p:cNvSpPr>
            <p:nvPr/>
          </p:nvSpPr>
          <p:spPr bwMode="auto">
            <a:xfrm>
              <a:off x="1009" y="1902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1" name="Line 57"/>
            <p:cNvSpPr>
              <a:spLocks noChangeShapeType="1"/>
            </p:cNvSpPr>
            <p:nvPr/>
          </p:nvSpPr>
          <p:spPr bwMode="auto">
            <a:xfrm>
              <a:off x="514" y="1294"/>
              <a:ext cx="14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2" name="Line 58"/>
            <p:cNvSpPr>
              <a:spLocks noChangeShapeType="1"/>
            </p:cNvSpPr>
            <p:nvPr/>
          </p:nvSpPr>
          <p:spPr bwMode="auto">
            <a:xfrm>
              <a:off x="514" y="1902"/>
              <a:ext cx="14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3" name="Line 59"/>
            <p:cNvSpPr>
              <a:spLocks noChangeShapeType="1"/>
            </p:cNvSpPr>
            <p:nvPr/>
          </p:nvSpPr>
          <p:spPr bwMode="auto">
            <a:xfrm>
              <a:off x="514" y="1498"/>
              <a:ext cx="14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4" name="Line 60"/>
            <p:cNvSpPr>
              <a:spLocks noChangeShapeType="1"/>
            </p:cNvSpPr>
            <p:nvPr/>
          </p:nvSpPr>
          <p:spPr bwMode="auto">
            <a:xfrm>
              <a:off x="514" y="1699"/>
              <a:ext cx="14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5" name="Line 61"/>
            <p:cNvSpPr>
              <a:spLocks noChangeShapeType="1"/>
            </p:cNvSpPr>
            <p:nvPr/>
          </p:nvSpPr>
          <p:spPr bwMode="auto">
            <a:xfrm>
              <a:off x="514" y="1294"/>
              <a:ext cx="0" cy="6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6" name="Line 62"/>
            <p:cNvSpPr>
              <a:spLocks noChangeShapeType="1"/>
            </p:cNvSpPr>
            <p:nvPr/>
          </p:nvSpPr>
          <p:spPr bwMode="auto">
            <a:xfrm>
              <a:off x="342" y="1606"/>
              <a:ext cx="17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7" name="Text Box 63"/>
            <p:cNvSpPr txBox="1">
              <a:spLocks noChangeArrowheads="1"/>
            </p:cNvSpPr>
            <p:nvPr/>
          </p:nvSpPr>
          <p:spPr bwMode="auto">
            <a:xfrm>
              <a:off x="89" y="1362"/>
              <a:ext cx="34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49181" name="Group 64"/>
            <p:cNvGrpSpPr>
              <a:grpSpLocks/>
            </p:cNvGrpSpPr>
            <p:nvPr/>
          </p:nvGrpSpPr>
          <p:grpSpPr bwMode="auto">
            <a:xfrm>
              <a:off x="1153" y="1144"/>
              <a:ext cx="458" cy="912"/>
              <a:chOff x="1459" y="1686"/>
              <a:chExt cx="509" cy="1122"/>
            </a:xfrm>
          </p:grpSpPr>
          <p:sp>
            <p:nvSpPr>
              <p:cNvPr id="374849" name="Line 65"/>
              <p:cNvSpPr>
                <a:spLocks noChangeShapeType="1"/>
              </p:cNvSpPr>
              <p:nvPr/>
            </p:nvSpPr>
            <p:spPr bwMode="auto">
              <a:xfrm>
                <a:off x="1537" y="2050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0" name="Text Box 66"/>
              <p:cNvSpPr txBox="1">
                <a:spLocks noChangeArrowheads="1"/>
              </p:cNvSpPr>
              <p:nvPr/>
            </p:nvSpPr>
            <p:spPr bwMode="auto">
              <a:xfrm>
                <a:off x="1493" y="1932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51" name="Rectangle 67"/>
              <p:cNvSpPr>
                <a:spLocks noChangeArrowheads="1"/>
              </p:cNvSpPr>
              <p:nvPr/>
            </p:nvSpPr>
            <p:spPr bwMode="auto">
              <a:xfrm>
                <a:off x="1459" y="2014"/>
                <a:ext cx="275" cy="21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2" name="Line 68"/>
              <p:cNvSpPr>
                <a:spLocks noChangeShapeType="1"/>
              </p:cNvSpPr>
              <p:nvPr/>
            </p:nvSpPr>
            <p:spPr bwMode="auto">
              <a:xfrm>
                <a:off x="1537" y="229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3" name="Text Box 69"/>
              <p:cNvSpPr txBox="1">
                <a:spLocks noChangeArrowheads="1"/>
              </p:cNvSpPr>
              <p:nvPr/>
            </p:nvSpPr>
            <p:spPr bwMode="auto">
              <a:xfrm>
                <a:off x="1493" y="2184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54" name="Rectangle 70"/>
              <p:cNvSpPr>
                <a:spLocks noChangeArrowheads="1"/>
              </p:cNvSpPr>
              <p:nvPr/>
            </p:nvSpPr>
            <p:spPr bwMode="auto">
              <a:xfrm>
                <a:off x="1459" y="2263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5" name="Line 71"/>
              <p:cNvSpPr>
                <a:spLocks noChangeShapeType="1"/>
              </p:cNvSpPr>
              <p:nvPr/>
            </p:nvSpPr>
            <p:spPr bwMode="auto">
              <a:xfrm>
                <a:off x="1537" y="2549"/>
                <a:ext cx="0" cy="14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6" name="Text Box 72"/>
              <p:cNvSpPr txBox="1">
                <a:spLocks noChangeArrowheads="1"/>
              </p:cNvSpPr>
              <p:nvPr/>
            </p:nvSpPr>
            <p:spPr bwMode="auto">
              <a:xfrm>
                <a:off x="1493" y="2427"/>
                <a:ext cx="24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57" name="Rectangle 73"/>
              <p:cNvSpPr>
                <a:spLocks noChangeArrowheads="1"/>
              </p:cNvSpPr>
              <p:nvPr/>
            </p:nvSpPr>
            <p:spPr bwMode="auto">
              <a:xfrm>
                <a:off x="1459" y="2512"/>
                <a:ext cx="275" cy="21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8" name="Line 74"/>
              <p:cNvSpPr>
                <a:spLocks noChangeShapeType="1"/>
              </p:cNvSpPr>
              <p:nvPr/>
            </p:nvSpPr>
            <p:spPr bwMode="auto">
              <a:xfrm>
                <a:off x="1537" y="1801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9" name="Text Box 75"/>
              <p:cNvSpPr txBox="1">
                <a:spLocks noChangeArrowheads="1"/>
              </p:cNvSpPr>
              <p:nvPr/>
            </p:nvSpPr>
            <p:spPr bwMode="auto">
              <a:xfrm>
                <a:off x="1493" y="1686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60" name="Rectangle 76"/>
              <p:cNvSpPr>
                <a:spLocks noChangeArrowheads="1"/>
              </p:cNvSpPr>
              <p:nvPr/>
            </p:nvSpPr>
            <p:spPr bwMode="auto">
              <a:xfrm>
                <a:off x="1459" y="1765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61" name="Line 77"/>
              <p:cNvSpPr>
                <a:spLocks noChangeShapeType="1"/>
              </p:cNvSpPr>
              <p:nvPr/>
            </p:nvSpPr>
            <p:spPr bwMode="auto">
              <a:xfrm>
                <a:off x="1728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62" name="Line 78"/>
              <p:cNvSpPr>
                <a:spLocks noChangeShapeType="1"/>
              </p:cNvSpPr>
              <p:nvPr/>
            </p:nvSpPr>
            <p:spPr bwMode="auto">
              <a:xfrm>
                <a:off x="1728" y="2111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63" name="Line 79"/>
              <p:cNvSpPr>
                <a:spLocks noChangeShapeType="1"/>
              </p:cNvSpPr>
              <p:nvPr/>
            </p:nvSpPr>
            <p:spPr bwMode="auto">
              <a:xfrm>
                <a:off x="1728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64" name="Line 80"/>
              <p:cNvSpPr>
                <a:spLocks noChangeShapeType="1"/>
              </p:cNvSpPr>
              <p:nvPr/>
            </p:nvSpPr>
            <p:spPr bwMode="auto">
              <a:xfrm>
                <a:off x="1728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74865" name="Rectangle 81"/>
            <p:cNvSpPr>
              <a:spLocks noChangeArrowheads="1"/>
            </p:cNvSpPr>
            <p:nvPr/>
          </p:nvSpPr>
          <p:spPr bwMode="auto">
            <a:xfrm>
              <a:off x="1610" y="1223"/>
              <a:ext cx="648" cy="779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790" name="Rectangle 6"/>
            <p:cNvSpPr>
              <a:spLocks noChangeArrowheads="1"/>
            </p:cNvSpPr>
            <p:nvPr/>
          </p:nvSpPr>
          <p:spPr bwMode="auto">
            <a:xfrm>
              <a:off x="4631" y="1202"/>
              <a:ext cx="353" cy="17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791" name="Rectangle 7"/>
            <p:cNvSpPr>
              <a:spLocks noChangeArrowheads="1"/>
            </p:cNvSpPr>
            <p:nvPr/>
          </p:nvSpPr>
          <p:spPr bwMode="auto">
            <a:xfrm>
              <a:off x="4631" y="1403"/>
              <a:ext cx="353" cy="17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792" name="Rectangle 8"/>
            <p:cNvSpPr>
              <a:spLocks noChangeArrowheads="1"/>
            </p:cNvSpPr>
            <p:nvPr/>
          </p:nvSpPr>
          <p:spPr bwMode="auto">
            <a:xfrm>
              <a:off x="4631" y="1606"/>
              <a:ext cx="353" cy="16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9186" name="Group 9"/>
            <p:cNvGrpSpPr>
              <a:grpSpLocks/>
            </p:cNvGrpSpPr>
            <p:nvPr/>
          </p:nvGrpSpPr>
          <p:grpSpPr bwMode="auto">
            <a:xfrm>
              <a:off x="4244" y="1142"/>
              <a:ext cx="388" cy="914"/>
              <a:chOff x="3873" y="1684"/>
              <a:chExt cx="432" cy="1124"/>
            </a:xfrm>
          </p:grpSpPr>
          <p:sp>
            <p:nvSpPr>
              <p:cNvPr id="374794" name="Rectangle 10"/>
              <p:cNvSpPr>
                <a:spLocks noChangeArrowheads="1"/>
              </p:cNvSpPr>
              <p:nvPr/>
            </p:nvSpPr>
            <p:spPr bwMode="auto">
              <a:xfrm>
                <a:off x="3873" y="1764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795" name="Line 11"/>
              <p:cNvSpPr>
                <a:spLocks noChangeShapeType="1"/>
              </p:cNvSpPr>
              <p:nvPr/>
            </p:nvSpPr>
            <p:spPr bwMode="auto">
              <a:xfrm>
                <a:off x="4148" y="187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796" name="Line 12"/>
              <p:cNvSpPr>
                <a:spLocks noChangeShapeType="1"/>
              </p:cNvSpPr>
              <p:nvPr/>
            </p:nvSpPr>
            <p:spPr bwMode="auto">
              <a:xfrm>
                <a:off x="3952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797" name="Text Box 13"/>
              <p:cNvSpPr txBox="1">
                <a:spLocks noChangeArrowheads="1"/>
              </p:cNvSpPr>
              <p:nvPr/>
            </p:nvSpPr>
            <p:spPr bwMode="auto">
              <a:xfrm>
                <a:off x="3919" y="1684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798" name="Rectangle 14"/>
              <p:cNvSpPr>
                <a:spLocks noChangeArrowheads="1"/>
              </p:cNvSpPr>
              <p:nvPr/>
            </p:nvSpPr>
            <p:spPr bwMode="auto">
              <a:xfrm>
                <a:off x="3873" y="2014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799" name="Line 15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0" name="Line 16"/>
              <p:cNvSpPr>
                <a:spLocks noChangeShapeType="1"/>
              </p:cNvSpPr>
              <p:nvPr/>
            </p:nvSpPr>
            <p:spPr bwMode="auto">
              <a:xfrm>
                <a:off x="3952" y="2049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1" name="Text Box 17"/>
              <p:cNvSpPr txBox="1">
                <a:spLocks noChangeArrowheads="1"/>
              </p:cNvSpPr>
              <p:nvPr/>
            </p:nvSpPr>
            <p:spPr bwMode="auto">
              <a:xfrm>
                <a:off x="3919" y="1931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02" name="Rectangle 18"/>
              <p:cNvSpPr>
                <a:spLocks noChangeArrowheads="1"/>
              </p:cNvSpPr>
              <p:nvPr/>
            </p:nvSpPr>
            <p:spPr bwMode="auto">
              <a:xfrm>
                <a:off x="3873" y="2263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3" name="Line 19"/>
              <p:cNvSpPr>
                <a:spLocks noChangeShapeType="1"/>
              </p:cNvSpPr>
              <p:nvPr/>
            </p:nvSpPr>
            <p:spPr bwMode="auto">
              <a:xfrm>
                <a:off x="4148" y="2368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4" name="Line 20"/>
              <p:cNvSpPr>
                <a:spLocks noChangeShapeType="1"/>
              </p:cNvSpPr>
              <p:nvPr/>
            </p:nvSpPr>
            <p:spPr bwMode="auto">
              <a:xfrm>
                <a:off x="3952" y="2299"/>
                <a:ext cx="0" cy="14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5" name="Text Box 21"/>
              <p:cNvSpPr txBox="1">
                <a:spLocks noChangeArrowheads="1"/>
              </p:cNvSpPr>
              <p:nvPr/>
            </p:nvSpPr>
            <p:spPr bwMode="auto">
              <a:xfrm>
                <a:off x="3919" y="2182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06" name="Rectangle 22"/>
              <p:cNvSpPr>
                <a:spLocks noChangeArrowheads="1"/>
              </p:cNvSpPr>
              <p:nvPr/>
            </p:nvSpPr>
            <p:spPr bwMode="auto">
              <a:xfrm>
                <a:off x="3873" y="2511"/>
                <a:ext cx="275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7" name="Line 23"/>
              <p:cNvSpPr>
                <a:spLocks noChangeShapeType="1"/>
              </p:cNvSpPr>
              <p:nvPr/>
            </p:nvSpPr>
            <p:spPr bwMode="auto">
              <a:xfrm>
                <a:off x="4148" y="2618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8" name="Line 24"/>
              <p:cNvSpPr>
                <a:spLocks noChangeShapeType="1"/>
              </p:cNvSpPr>
              <p:nvPr/>
            </p:nvSpPr>
            <p:spPr bwMode="auto">
              <a:xfrm>
                <a:off x="3952" y="2547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9" name="Text Box 25"/>
              <p:cNvSpPr txBox="1">
                <a:spLocks noChangeArrowheads="1"/>
              </p:cNvSpPr>
              <p:nvPr/>
            </p:nvSpPr>
            <p:spPr bwMode="auto">
              <a:xfrm>
                <a:off x="3919" y="2429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</p:grpSp>
        <p:sp>
          <p:nvSpPr>
            <p:cNvPr id="374810" name="Rectangle 26"/>
            <p:cNvSpPr>
              <a:spLocks noChangeArrowheads="1"/>
            </p:cNvSpPr>
            <p:nvPr/>
          </p:nvSpPr>
          <p:spPr bwMode="auto">
            <a:xfrm>
              <a:off x="4631" y="1808"/>
              <a:ext cx="353" cy="18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1" name="Line 27"/>
            <p:cNvSpPr>
              <a:spLocks noChangeShapeType="1"/>
            </p:cNvSpPr>
            <p:nvPr/>
          </p:nvSpPr>
          <p:spPr bwMode="auto">
            <a:xfrm>
              <a:off x="4984" y="1288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2" name="Line 28"/>
            <p:cNvSpPr>
              <a:spLocks noChangeShapeType="1"/>
            </p:cNvSpPr>
            <p:nvPr/>
          </p:nvSpPr>
          <p:spPr bwMode="auto">
            <a:xfrm>
              <a:off x="4984" y="1491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3" name="Line 29"/>
            <p:cNvSpPr>
              <a:spLocks noChangeShapeType="1"/>
            </p:cNvSpPr>
            <p:nvPr/>
          </p:nvSpPr>
          <p:spPr bwMode="auto">
            <a:xfrm>
              <a:off x="4984" y="1693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4" name="Line 30"/>
            <p:cNvSpPr>
              <a:spLocks noChangeShapeType="1"/>
            </p:cNvSpPr>
            <p:nvPr/>
          </p:nvSpPr>
          <p:spPr bwMode="auto">
            <a:xfrm>
              <a:off x="4984" y="1895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5" name="Line 31"/>
            <p:cNvSpPr>
              <a:spLocks noChangeShapeType="1"/>
            </p:cNvSpPr>
            <p:nvPr/>
          </p:nvSpPr>
          <p:spPr bwMode="auto">
            <a:xfrm>
              <a:off x="5125" y="1491"/>
              <a:ext cx="105" cy="5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6" name="Line 32"/>
            <p:cNvSpPr>
              <a:spLocks noChangeShapeType="1"/>
            </p:cNvSpPr>
            <p:nvPr/>
          </p:nvSpPr>
          <p:spPr bwMode="auto">
            <a:xfrm>
              <a:off x="5125" y="1288"/>
              <a:ext cx="141" cy="23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7" name="Line 33"/>
            <p:cNvSpPr>
              <a:spLocks noChangeShapeType="1"/>
            </p:cNvSpPr>
            <p:nvPr/>
          </p:nvSpPr>
          <p:spPr bwMode="auto">
            <a:xfrm flipV="1">
              <a:off x="5125" y="1635"/>
              <a:ext cx="71" cy="5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8" name="Line 34"/>
            <p:cNvSpPr>
              <a:spLocks noChangeShapeType="1"/>
            </p:cNvSpPr>
            <p:nvPr/>
          </p:nvSpPr>
          <p:spPr bwMode="auto">
            <a:xfrm flipV="1">
              <a:off x="5125" y="1664"/>
              <a:ext cx="105" cy="23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9196" name="Group 35"/>
            <p:cNvGrpSpPr>
              <a:grpSpLocks/>
            </p:cNvGrpSpPr>
            <p:nvPr/>
          </p:nvGrpSpPr>
          <p:grpSpPr bwMode="auto">
            <a:xfrm>
              <a:off x="5176" y="1443"/>
              <a:ext cx="228" cy="309"/>
              <a:chOff x="4958" y="2105"/>
              <a:chExt cx="282" cy="418"/>
            </a:xfrm>
          </p:grpSpPr>
          <p:sp>
            <p:nvSpPr>
              <p:cNvPr id="374820" name="Oval 36"/>
              <p:cNvSpPr>
                <a:spLocks noChangeArrowheads="1"/>
              </p:cNvSpPr>
              <p:nvPr/>
            </p:nvSpPr>
            <p:spPr bwMode="auto">
              <a:xfrm>
                <a:off x="4991" y="2207"/>
                <a:ext cx="220" cy="197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21" name="Text Box 37"/>
              <p:cNvSpPr txBox="1">
                <a:spLocks noChangeArrowheads="1"/>
              </p:cNvSpPr>
              <p:nvPr/>
            </p:nvSpPr>
            <p:spPr bwMode="auto">
              <a:xfrm>
                <a:off x="4958" y="2105"/>
                <a:ext cx="282" cy="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74822" name="Line 38"/>
            <p:cNvSpPr>
              <a:spLocks noChangeShapeType="1"/>
            </p:cNvSpPr>
            <p:nvPr/>
          </p:nvSpPr>
          <p:spPr bwMode="auto">
            <a:xfrm>
              <a:off x="5397" y="1601"/>
              <a:ext cx="12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23" name="Text Box 39"/>
            <p:cNvSpPr txBox="1">
              <a:spLocks noChangeArrowheads="1"/>
            </p:cNvSpPr>
            <p:nvPr/>
          </p:nvSpPr>
          <p:spPr bwMode="auto">
            <a:xfrm>
              <a:off x="5420" y="1355"/>
              <a:ext cx="34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aphicFrame>
          <p:nvGraphicFramePr>
            <p:cNvPr id="49199" name="Object 40"/>
            <p:cNvGraphicFramePr>
              <a:graphicFrameLocks noChangeAspect="1"/>
            </p:cNvGraphicFramePr>
            <p:nvPr/>
          </p:nvGraphicFramePr>
          <p:xfrm>
            <a:off x="4706" y="1623"/>
            <a:ext cx="194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5" name="Equation" r:id="rId15" imgW="215713" imgH="190335" progId="Equation.3">
                    <p:embed/>
                  </p:oleObj>
                </mc:Choice>
                <mc:Fallback>
                  <p:oleObj name="Equation" r:id="rId15" imgW="215713" imgH="190335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6" y="1623"/>
                          <a:ext cx="194" cy="15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00" name="Object 41"/>
            <p:cNvGraphicFramePr>
              <a:graphicFrameLocks noChangeAspect="1"/>
            </p:cNvGraphicFramePr>
            <p:nvPr/>
          </p:nvGraphicFramePr>
          <p:xfrm>
            <a:off x="4706" y="1405"/>
            <a:ext cx="206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6" name="Equation" r:id="rId16" imgW="228600" imgH="190500" progId="Equation.3">
                    <p:embed/>
                  </p:oleObj>
                </mc:Choice>
                <mc:Fallback>
                  <p:oleObj name="Equation" r:id="rId16" imgW="228600" imgH="1905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6" y="1405"/>
                          <a:ext cx="206" cy="15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01" name="Object 42"/>
            <p:cNvGraphicFramePr>
              <a:graphicFrameLocks noChangeAspect="1"/>
            </p:cNvGraphicFramePr>
            <p:nvPr/>
          </p:nvGraphicFramePr>
          <p:xfrm>
            <a:off x="4706" y="1211"/>
            <a:ext cx="194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7" name="Equation" r:id="rId17" imgW="215713" imgH="190335" progId="Equation.3">
                    <p:embed/>
                  </p:oleObj>
                </mc:Choice>
                <mc:Fallback>
                  <p:oleObj name="Equation" r:id="rId17" imgW="215713" imgH="190335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6" y="1211"/>
                          <a:ext cx="194" cy="15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02" name="Object 43"/>
            <p:cNvGraphicFramePr>
              <a:graphicFrameLocks noChangeAspect="1"/>
            </p:cNvGraphicFramePr>
            <p:nvPr/>
          </p:nvGraphicFramePr>
          <p:xfrm>
            <a:off x="4706" y="1835"/>
            <a:ext cx="129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8" name="Equation" r:id="rId18" imgW="88707" imgH="164742" progId="Equation.3">
                    <p:embed/>
                  </p:oleObj>
                </mc:Choice>
                <mc:Fallback>
                  <p:oleObj name="Equation" r:id="rId18" imgW="88707" imgH="164742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6" y="1835"/>
                          <a:ext cx="129" cy="13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4872" name="Line 88"/>
            <p:cNvSpPr>
              <a:spLocks noChangeShapeType="1"/>
            </p:cNvSpPr>
            <p:nvPr/>
          </p:nvSpPr>
          <p:spPr bwMode="auto">
            <a:xfrm>
              <a:off x="4023" y="1718"/>
              <a:ext cx="21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73" name="Line 89"/>
            <p:cNvSpPr>
              <a:spLocks noChangeShapeType="1"/>
            </p:cNvSpPr>
            <p:nvPr/>
          </p:nvSpPr>
          <p:spPr bwMode="auto">
            <a:xfrm>
              <a:off x="4023" y="1484"/>
              <a:ext cx="21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74" name="Line 90"/>
            <p:cNvSpPr>
              <a:spLocks noChangeShapeType="1"/>
            </p:cNvSpPr>
            <p:nvPr/>
          </p:nvSpPr>
          <p:spPr bwMode="auto">
            <a:xfrm>
              <a:off x="4023" y="1289"/>
              <a:ext cx="21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75" name="Line 91"/>
            <p:cNvSpPr>
              <a:spLocks noChangeShapeType="1"/>
            </p:cNvSpPr>
            <p:nvPr/>
          </p:nvSpPr>
          <p:spPr bwMode="auto">
            <a:xfrm>
              <a:off x="4023" y="1913"/>
              <a:ext cx="21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71" name="Rectangle 87"/>
            <p:cNvSpPr>
              <a:spLocks noChangeArrowheads="1"/>
            </p:cNvSpPr>
            <p:nvPr/>
          </p:nvSpPr>
          <p:spPr bwMode="auto">
            <a:xfrm>
              <a:off x="3375" y="1210"/>
              <a:ext cx="648" cy="777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9208" name="Object 92"/>
            <p:cNvGraphicFramePr>
              <a:graphicFrameLocks noChangeAspect="1"/>
            </p:cNvGraphicFramePr>
            <p:nvPr/>
          </p:nvGraphicFramePr>
          <p:xfrm>
            <a:off x="3465" y="1430"/>
            <a:ext cx="467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999" name="Equation" r:id="rId19" imgW="342751" imgH="203112" progId="Equation.3">
                    <p:embed/>
                  </p:oleObj>
                </mc:Choice>
                <mc:Fallback>
                  <p:oleObj name="Equation" r:id="rId19" imgW="342751" imgH="203112" progId="Equation.3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" y="1430"/>
                          <a:ext cx="467" cy="2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4884" name="Rectangle 100"/>
            <p:cNvSpPr>
              <a:spLocks noChangeArrowheads="1"/>
            </p:cNvSpPr>
            <p:nvPr/>
          </p:nvSpPr>
          <p:spPr bwMode="auto">
            <a:xfrm>
              <a:off x="2488" y="1209"/>
              <a:ext cx="648" cy="778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9210" name="Object 101"/>
            <p:cNvGraphicFramePr>
              <a:graphicFrameLocks noChangeAspect="1"/>
            </p:cNvGraphicFramePr>
            <p:nvPr/>
          </p:nvGraphicFramePr>
          <p:xfrm>
            <a:off x="2570" y="1428"/>
            <a:ext cx="484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00" name="Equation" r:id="rId21" imgW="355292" imgH="203024" progId="Equation.3">
                    <p:embed/>
                  </p:oleObj>
                </mc:Choice>
                <mc:Fallback>
                  <p:oleObj name="Equation" r:id="rId21" imgW="355292" imgH="203024" progId="Equation.3">
                    <p:embed/>
                    <p:pic>
                      <p:nvPicPr>
                        <p:cNvPr id="0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0" y="1428"/>
                          <a:ext cx="484" cy="2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11" name="Object 104"/>
            <p:cNvGraphicFramePr>
              <a:graphicFrameLocks noChangeAspect="1"/>
            </p:cNvGraphicFramePr>
            <p:nvPr/>
          </p:nvGraphicFramePr>
          <p:xfrm>
            <a:off x="1735" y="1440"/>
            <a:ext cx="452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01" name="Equation" r:id="rId23" imgW="330057" imgH="203112" progId="Equation.3">
                    <p:embed/>
                  </p:oleObj>
                </mc:Choice>
                <mc:Fallback>
                  <p:oleObj name="Equation" r:id="rId23" imgW="330057" imgH="203112" progId="Equation.3">
                    <p:embed/>
                    <p:pic>
                      <p:nvPicPr>
                        <p:cNvPr id="0" name="Object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5" y="1440"/>
                          <a:ext cx="452" cy="2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212" name="Group 112"/>
            <p:cNvGrpSpPr>
              <a:grpSpLocks/>
            </p:cNvGrpSpPr>
            <p:nvPr/>
          </p:nvGrpSpPr>
          <p:grpSpPr bwMode="auto">
            <a:xfrm>
              <a:off x="2256" y="1294"/>
              <a:ext cx="232" cy="682"/>
              <a:chOff x="2256" y="1294"/>
              <a:chExt cx="232" cy="682"/>
            </a:xfrm>
          </p:grpSpPr>
          <p:sp>
            <p:nvSpPr>
              <p:cNvPr id="374880" name="Line 96"/>
              <p:cNvSpPr>
                <a:spLocks noChangeShapeType="1"/>
              </p:cNvSpPr>
              <p:nvPr/>
            </p:nvSpPr>
            <p:spPr bwMode="auto">
              <a:xfrm>
                <a:off x="2272" y="1294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81" name="Line 97"/>
              <p:cNvSpPr>
                <a:spLocks noChangeShapeType="1"/>
              </p:cNvSpPr>
              <p:nvPr/>
            </p:nvSpPr>
            <p:spPr bwMode="auto">
              <a:xfrm>
                <a:off x="2272" y="1877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82" name="Line 98"/>
              <p:cNvSpPr>
                <a:spLocks noChangeShapeType="1"/>
              </p:cNvSpPr>
              <p:nvPr/>
            </p:nvSpPr>
            <p:spPr bwMode="auto">
              <a:xfrm>
                <a:off x="2272" y="1684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83" name="Line 99"/>
              <p:cNvSpPr>
                <a:spLocks noChangeShapeType="1"/>
              </p:cNvSpPr>
              <p:nvPr/>
            </p:nvSpPr>
            <p:spPr bwMode="auto">
              <a:xfrm>
                <a:off x="2256" y="1488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92" name="Line 108"/>
              <p:cNvSpPr>
                <a:spLocks noChangeShapeType="1"/>
              </p:cNvSpPr>
              <p:nvPr/>
            </p:nvSpPr>
            <p:spPr bwMode="auto">
              <a:xfrm>
                <a:off x="2256" y="1392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93" name="Line 109"/>
              <p:cNvSpPr>
                <a:spLocks noChangeShapeType="1"/>
              </p:cNvSpPr>
              <p:nvPr/>
            </p:nvSpPr>
            <p:spPr bwMode="auto">
              <a:xfrm>
                <a:off x="2256" y="1976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94" name="Line 110"/>
              <p:cNvSpPr>
                <a:spLocks noChangeShapeType="1"/>
              </p:cNvSpPr>
              <p:nvPr/>
            </p:nvSpPr>
            <p:spPr bwMode="auto">
              <a:xfrm>
                <a:off x="2263" y="1775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95" name="Line 111"/>
              <p:cNvSpPr>
                <a:spLocks noChangeShapeType="1"/>
              </p:cNvSpPr>
              <p:nvPr/>
            </p:nvSpPr>
            <p:spPr bwMode="auto">
              <a:xfrm>
                <a:off x="2256" y="1584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9213" name="Group 113"/>
            <p:cNvGrpSpPr>
              <a:grpSpLocks/>
            </p:cNvGrpSpPr>
            <p:nvPr/>
          </p:nvGrpSpPr>
          <p:grpSpPr bwMode="auto">
            <a:xfrm>
              <a:off x="3136" y="1277"/>
              <a:ext cx="232" cy="682"/>
              <a:chOff x="2256" y="1294"/>
              <a:chExt cx="232" cy="682"/>
            </a:xfrm>
          </p:grpSpPr>
          <p:sp>
            <p:nvSpPr>
              <p:cNvPr id="374898" name="Line 114"/>
              <p:cNvSpPr>
                <a:spLocks noChangeShapeType="1"/>
              </p:cNvSpPr>
              <p:nvPr/>
            </p:nvSpPr>
            <p:spPr bwMode="auto">
              <a:xfrm>
                <a:off x="2272" y="1294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99" name="Line 115"/>
              <p:cNvSpPr>
                <a:spLocks noChangeShapeType="1"/>
              </p:cNvSpPr>
              <p:nvPr/>
            </p:nvSpPr>
            <p:spPr bwMode="auto">
              <a:xfrm>
                <a:off x="2272" y="1877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0" name="Line 116"/>
              <p:cNvSpPr>
                <a:spLocks noChangeShapeType="1"/>
              </p:cNvSpPr>
              <p:nvPr/>
            </p:nvSpPr>
            <p:spPr bwMode="auto">
              <a:xfrm>
                <a:off x="2272" y="1680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1" name="Line 117"/>
              <p:cNvSpPr>
                <a:spLocks noChangeShapeType="1"/>
              </p:cNvSpPr>
              <p:nvPr/>
            </p:nvSpPr>
            <p:spPr bwMode="auto">
              <a:xfrm>
                <a:off x="2256" y="1488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2" name="Line 118"/>
              <p:cNvSpPr>
                <a:spLocks noChangeShapeType="1"/>
              </p:cNvSpPr>
              <p:nvPr/>
            </p:nvSpPr>
            <p:spPr bwMode="auto">
              <a:xfrm>
                <a:off x="2256" y="1392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3" name="Line 119"/>
              <p:cNvSpPr>
                <a:spLocks noChangeShapeType="1"/>
              </p:cNvSpPr>
              <p:nvPr/>
            </p:nvSpPr>
            <p:spPr bwMode="auto">
              <a:xfrm>
                <a:off x="2256" y="1976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4" name="Line 120"/>
              <p:cNvSpPr>
                <a:spLocks noChangeShapeType="1"/>
              </p:cNvSpPr>
              <p:nvPr/>
            </p:nvSpPr>
            <p:spPr bwMode="auto">
              <a:xfrm>
                <a:off x="2263" y="1771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5" name="Line 121"/>
              <p:cNvSpPr>
                <a:spLocks noChangeShapeType="1"/>
              </p:cNvSpPr>
              <p:nvPr/>
            </p:nvSpPr>
            <p:spPr bwMode="auto">
              <a:xfrm>
                <a:off x="2256" y="1584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aphicFrame>
        <p:nvGraphicFramePr>
          <p:cNvPr id="49158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409505"/>
              </p:ext>
            </p:extLst>
          </p:nvPr>
        </p:nvGraphicFramePr>
        <p:xfrm>
          <a:off x="3203848" y="4149080"/>
          <a:ext cx="35179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2" name="Equation" r:id="rId25" imgW="1689100" imgH="190500" progId="Equation.3">
                  <p:embed/>
                </p:oleObj>
              </mc:Choice>
              <mc:Fallback>
                <p:oleObj name="Equation" r:id="rId25" imgW="1689100" imgH="190500" progId="Equation.3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149080"/>
                        <a:ext cx="3517900" cy="3317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124"/>
          <p:cNvGraphicFramePr>
            <a:graphicFrameLocks noGrp="1" noChangeAspect="1"/>
          </p:cNvGraphicFramePr>
          <p:nvPr>
            <p:ph sz="half" idx="2"/>
          </p:nvPr>
        </p:nvGraphicFramePr>
        <p:xfrm>
          <a:off x="6408738" y="5913438"/>
          <a:ext cx="23399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03" name="Equation" r:id="rId27" imgW="1193800" imgH="241300" progId="Equation.3">
                  <p:embed/>
                </p:oleObj>
              </mc:Choice>
              <mc:Fallback>
                <p:oleObj name="Equation" r:id="rId27" imgW="1193800" imgH="241300" progId="Equation.3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5913438"/>
                        <a:ext cx="2339975" cy="3190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</a:t>
            </a:r>
            <a:r>
              <a:rPr lang="en-US" sz="3200" dirty="0"/>
              <a:t>FIR Filter Realization</a:t>
            </a:r>
            <a:endParaRPr lang="en-US" sz="3200" dirty="0" smtClean="0">
              <a:cs typeface="+mj-cs"/>
            </a:endParaRP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44563"/>
            <a:ext cx="8558213" cy="5310187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b="0" dirty="0" smtClean="0">
                <a:cs typeface="+mn-cs"/>
              </a:rPr>
              <a:t>This is again known as an </a:t>
            </a:r>
            <a:r>
              <a:rPr lang="en-US" sz="2400" dirty="0" smtClean="0">
                <a:cs typeface="+mn-cs"/>
              </a:rPr>
              <a:t>`</a:t>
            </a:r>
            <a:r>
              <a:rPr lang="en-US" sz="2400" u="sng" dirty="0" smtClean="0">
                <a:cs typeface="+mn-cs"/>
              </a:rPr>
              <a:t>overlap-save</a:t>
            </a:r>
            <a:r>
              <a:rPr lang="ja-JP" altLang="en-US" sz="240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realization 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Analysis bank: performs 2N-point DFT (FFT) of a block of (N=4) samples, together with the previous block of (N) samples 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sz="2000" dirty="0" smtClean="0"/>
              <a:t>     (hence `</a:t>
            </a:r>
            <a:r>
              <a:rPr lang="en-US" sz="2000" u="sng" dirty="0" smtClean="0"/>
              <a:t>overlap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)</a:t>
            </a:r>
          </a:p>
          <a:p>
            <a:pPr lvl="1">
              <a:lnSpc>
                <a:spcPct val="95000"/>
              </a:lnSpc>
              <a:defRPr/>
            </a:pPr>
            <a:endParaRPr lang="en-US" sz="2000" dirty="0" smtClean="0"/>
          </a:p>
          <a:p>
            <a:pPr marL="457200" lvl="1" indent="0">
              <a:lnSpc>
                <a:spcPct val="95000"/>
              </a:lnSpc>
              <a:buNone/>
              <a:defRPr/>
            </a:pPr>
            <a:endParaRPr lang="en-US" sz="2000" dirty="0" smtClean="0"/>
          </a:p>
          <a:p>
            <a:pPr lvl="1">
              <a:lnSpc>
                <a:spcPct val="95000"/>
              </a:lnSpc>
              <a:spcBef>
                <a:spcPts val="600"/>
              </a:spcBef>
              <a:defRPr/>
            </a:pPr>
            <a:r>
              <a:rPr lang="en-US" sz="2000" dirty="0" smtClean="0"/>
              <a:t>Synthesis bank:  performs 2N-point IDFT (IFFT), throws away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half of the result, saves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half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dirty="0" smtClean="0"/>
              <a:t>     (hence `</a:t>
            </a:r>
            <a:r>
              <a:rPr lang="en-US" sz="2000" u="sng" dirty="0" smtClean="0"/>
              <a:t>save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) </a:t>
            </a:r>
          </a:p>
          <a:p>
            <a:pPr lvl="1">
              <a:lnSpc>
                <a:spcPct val="95000"/>
              </a:lnSpc>
              <a:spcBef>
                <a:spcPts val="600"/>
              </a:spcBef>
              <a:buFontTx/>
              <a:buNone/>
              <a:defRPr/>
            </a:pPr>
            <a:endParaRPr lang="en-US" sz="2000" dirty="0" smtClean="0"/>
          </a:p>
          <a:p>
            <a:pPr lvl="1">
              <a:lnSpc>
                <a:spcPct val="95000"/>
              </a:lnSpc>
              <a:spcBef>
                <a:spcPts val="600"/>
              </a:spcBef>
              <a:buFontTx/>
              <a:buNone/>
              <a:defRPr/>
            </a:pPr>
            <a:endParaRPr lang="en-US" sz="2000" dirty="0" smtClean="0"/>
          </a:p>
          <a:p>
            <a:pPr lvl="1">
              <a:lnSpc>
                <a:spcPct val="95000"/>
              </a:lnSpc>
              <a:spcBef>
                <a:spcPts val="600"/>
              </a:spcBef>
              <a:defRPr/>
            </a:pPr>
            <a:r>
              <a:rPr lang="en-US" sz="2000" dirty="0" err="1" smtClean="0"/>
              <a:t>Subband</a:t>
            </a:r>
            <a:r>
              <a:rPr lang="en-US" sz="2000" dirty="0" smtClean="0"/>
              <a:t> processing corresponds to `frequency domain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 operation</a:t>
            </a:r>
          </a:p>
          <a:p>
            <a:pPr>
              <a:lnSpc>
                <a:spcPct val="95000"/>
              </a:lnSpc>
              <a:spcBef>
                <a:spcPts val="1200"/>
              </a:spcBef>
              <a:defRPr/>
            </a:pPr>
            <a:r>
              <a:rPr lang="en-US" sz="2400" b="0" dirty="0" smtClean="0"/>
              <a:t>Complexity/latency? </a:t>
            </a:r>
            <a:r>
              <a:rPr lang="en-US" sz="1800" b="0" dirty="0" smtClean="0"/>
              <a:t>See p.16…                                                                                            </a:t>
            </a:r>
          </a:p>
        </p:txBody>
      </p:sp>
      <p:grpSp>
        <p:nvGrpSpPr>
          <p:cNvPr id="50179" name="Group 123"/>
          <p:cNvGrpSpPr>
            <a:grpSpLocks/>
          </p:cNvGrpSpPr>
          <p:nvPr/>
        </p:nvGrpSpPr>
        <p:grpSpPr bwMode="auto">
          <a:xfrm>
            <a:off x="3276600" y="2456892"/>
            <a:ext cx="5308600" cy="968375"/>
            <a:chOff x="1968" y="1392"/>
            <a:chExt cx="3344" cy="610"/>
          </a:xfrm>
        </p:grpSpPr>
        <p:graphicFrame>
          <p:nvGraphicFramePr>
            <p:cNvPr id="50190" name="Object 4"/>
            <p:cNvGraphicFramePr>
              <a:graphicFrameLocks noChangeAspect="1"/>
            </p:cNvGraphicFramePr>
            <p:nvPr/>
          </p:nvGraphicFramePr>
          <p:xfrm>
            <a:off x="1968" y="1392"/>
            <a:ext cx="1717" cy="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11" name="Equation" r:id="rId3" imgW="1218671" imgH="482391" progId="Equation.3">
                    <p:embed/>
                  </p:oleObj>
                </mc:Choice>
                <mc:Fallback>
                  <p:oleObj name="Equation" r:id="rId3" imgW="1218671" imgH="482391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392"/>
                          <a:ext cx="1717" cy="61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8926" name="Line 110"/>
            <p:cNvSpPr>
              <a:spLocks noChangeShapeType="1"/>
            </p:cNvSpPr>
            <p:nvPr/>
          </p:nvSpPr>
          <p:spPr bwMode="auto">
            <a:xfrm flipH="1">
              <a:off x="3504" y="1536"/>
              <a:ext cx="528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927" name="Line 111"/>
            <p:cNvSpPr>
              <a:spLocks noChangeShapeType="1"/>
            </p:cNvSpPr>
            <p:nvPr/>
          </p:nvSpPr>
          <p:spPr bwMode="auto">
            <a:xfrm flipH="1">
              <a:off x="3504" y="1776"/>
              <a:ext cx="528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928" name="Text Box 112"/>
            <p:cNvSpPr txBox="1">
              <a:spLocks noChangeArrowheads="1"/>
            </p:cNvSpPr>
            <p:nvPr/>
          </p:nvSpPr>
          <p:spPr bwMode="auto">
            <a:xfrm>
              <a:off x="3959" y="1399"/>
              <a:ext cx="6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tx2"/>
                  </a:solidFill>
                  <a:cs typeface="+mn-cs"/>
                </a:rPr>
                <a:t>`block</a:t>
              </a:r>
              <a:r>
                <a:rPr lang="ja-JP" altLang="en-US" sz="2000">
                  <a:solidFill>
                    <a:schemeClr val="tx2"/>
                  </a:solidFill>
                  <a:latin typeface="Arial"/>
                  <a:cs typeface="+mn-cs"/>
                </a:rPr>
                <a:t>’</a:t>
              </a:r>
              <a:endParaRPr lang="en-GB" sz="200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418929" name="Text Box 113"/>
            <p:cNvSpPr txBox="1">
              <a:spLocks noChangeArrowheads="1"/>
            </p:cNvSpPr>
            <p:nvPr/>
          </p:nvSpPr>
          <p:spPr bwMode="auto">
            <a:xfrm>
              <a:off x="3970" y="1632"/>
              <a:ext cx="1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tx2"/>
                  </a:solidFill>
                  <a:cs typeface="+mn-cs"/>
                </a:rPr>
                <a:t>`previous block</a:t>
              </a:r>
              <a:r>
                <a:rPr lang="ja-JP" altLang="en-US" sz="2000">
                  <a:solidFill>
                    <a:schemeClr val="tx2"/>
                  </a:solidFill>
                  <a:latin typeface="Arial"/>
                  <a:cs typeface="+mn-cs"/>
                </a:rPr>
                <a:t>’</a:t>
              </a:r>
              <a:endParaRPr lang="en-GB" sz="2000">
                <a:solidFill>
                  <a:schemeClr val="tx2"/>
                </a:solidFill>
                <a:cs typeface="+mn-cs"/>
              </a:endParaRPr>
            </a:p>
          </p:txBody>
        </p:sp>
      </p:grpSp>
      <p:grpSp>
        <p:nvGrpSpPr>
          <p:cNvPr id="50180" name="Group 122"/>
          <p:cNvGrpSpPr>
            <a:grpSpLocks/>
          </p:cNvGrpSpPr>
          <p:nvPr/>
        </p:nvGrpSpPr>
        <p:grpSpPr bwMode="auto">
          <a:xfrm>
            <a:off x="2195736" y="4185084"/>
            <a:ext cx="4332287" cy="930275"/>
            <a:chOff x="1296" y="2448"/>
            <a:chExt cx="2729" cy="586"/>
          </a:xfrm>
        </p:grpSpPr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1968" y="2448"/>
            <a:ext cx="1721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12" name="Equation" r:id="rId5" imgW="1257300" imgH="241300" progId="Equation.3">
                    <p:embed/>
                  </p:oleObj>
                </mc:Choice>
                <mc:Fallback>
                  <p:oleObj name="Equation" r:id="rId5" imgW="1257300" imgH="2413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448"/>
                          <a:ext cx="1721" cy="29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8930" name="Text Box 114"/>
            <p:cNvSpPr txBox="1">
              <a:spLocks noChangeArrowheads="1"/>
            </p:cNvSpPr>
            <p:nvPr/>
          </p:nvSpPr>
          <p:spPr bwMode="auto">
            <a:xfrm>
              <a:off x="3456" y="2784"/>
              <a:ext cx="5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tx2"/>
                  </a:solidFill>
                  <a:cs typeface="+mn-cs"/>
                </a:rPr>
                <a:t>`save</a:t>
              </a:r>
              <a:r>
                <a:rPr lang="ja-JP" altLang="en-US" sz="2000">
                  <a:solidFill>
                    <a:schemeClr val="tx2"/>
                  </a:solidFill>
                  <a:latin typeface="Arial"/>
                  <a:cs typeface="+mn-cs"/>
                </a:rPr>
                <a:t>’</a:t>
              </a:r>
              <a:endParaRPr lang="en-GB" sz="200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418931" name="Text Box 115"/>
            <p:cNvSpPr txBox="1">
              <a:spLocks noChangeArrowheads="1"/>
            </p:cNvSpPr>
            <p:nvPr/>
          </p:nvSpPr>
          <p:spPr bwMode="auto">
            <a:xfrm>
              <a:off x="1296" y="2784"/>
              <a:ext cx="10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tx2"/>
                  </a:solidFill>
                  <a:cs typeface="+mn-cs"/>
                </a:rPr>
                <a:t>`throw away</a:t>
              </a:r>
              <a:r>
                <a:rPr lang="ja-JP" altLang="en-US" sz="2000">
                  <a:solidFill>
                    <a:schemeClr val="tx2"/>
                  </a:solidFill>
                  <a:latin typeface="Arial"/>
                  <a:cs typeface="+mn-cs"/>
                </a:rPr>
                <a:t>’</a:t>
              </a:r>
              <a:endParaRPr lang="en-GB" sz="2000">
                <a:solidFill>
                  <a:schemeClr val="tx2"/>
                </a:solidFill>
                <a:cs typeface="+mn-cs"/>
              </a:endParaRPr>
            </a:p>
          </p:txBody>
        </p:sp>
        <p:grpSp>
          <p:nvGrpSpPr>
            <p:cNvPr id="50184" name="Group 118"/>
            <p:cNvGrpSpPr>
              <a:grpSpLocks/>
            </p:cNvGrpSpPr>
            <p:nvPr/>
          </p:nvGrpSpPr>
          <p:grpSpPr bwMode="auto">
            <a:xfrm>
              <a:off x="3120" y="2688"/>
              <a:ext cx="336" cy="240"/>
              <a:chOff x="3120" y="2736"/>
              <a:chExt cx="336" cy="240"/>
            </a:xfrm>
          </p:grpSpPr>
          <p:sp>
            <p:nvSpPr>
              <p:cNvPr id="418932" name="Line 116"/>
              <p:cNvSpPr>
                <a:spLocks noChangeShapeType="1"/>
              </p:cNvSpPr>
              <p:nvPr/>
            </p:nvSpPr>
            <p:spPr bwMode="auto">
              <a:xfrm flipH="1">
                <a:off x="3120" y="2976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33" name="Line 117"/>
              <p:cNvSpPr>
                <a:spLocks noChangeShapeType="1"/>
              </p:cNvSpPr>
              <p:nvPr/>
            </p:nvSpPr>
            <p:spPr bwMode="auto">
              <a:xfrm flipH="1" flipV="1">
                <a:off x="3120" y="273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0185" name="Group 119"/>
            <p:cNvGrpSpPr>
              <a:grpSpLocks/>
            </p:cNvGrpSpPr>
            <p:nvPr/>
          </p:nvGrpSpPr>
          <p:grpSpPr bwMode="auto">
            <a:xfrm flipH="1">
              <a:off x="2400" y="2688"/>
              <a:ext cx="336" cy="240"/>
              <a:chOff x="3120" y="2736"/>
              <a:chExt cx="336" cy="240"/>
            </a:xfrm>
          </p:grpSpPr>
          <p:sp>
            <p:nvSpPr>
              <p:cNvPr id="418936" name="Line 120"/>
              <p:cNvSpPr>
                <a:spLocks noChangeShapeType="1"/>
              </p:cNvSpPr>
              <p:nvPr/>
            </p:nvSpPr>
            <p:spPr bwMode="auto">
              <a:xfrm flipH="1">
                <a:off x="3120" y="2976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37" name="Line 121"/>
              <p:cNvSpPr>
                <a:spLocks noChangeShapeType="1"/>
              </p:cNvSpPr>
              <p:nvPr/>
            </p:nvSpPr>
            <p:spPr bwMode="auto">
              <a:xfrm flipH="1" flipV="1">
                <a:off x="3120" y="273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</a:t>
            </a:r>
            <a:r>
              <a:rPr lang="en-US" sz="3200" dirty="0"/>
              <a:t>FIR Filter Realization</a:t>
            </a:r>
            <a:endParaRPr lang="en-US" sz="3200" dirty="0" smtClean="0">
              <a:cs typeface="+mj-cs"/>
            </a:endParaRP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5774"/>
            <a:ext cx="88392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Derivation on p.10 can also be modified as follows…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</p:txBody>
      </p:sp>
      <p:graphicFrame>
        <p:nvGraphicFramePr>
          <p:cNvPr id="512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889268"/>
              </p:ext>
            </p:extLst>
          </p:nvPr>
        </p:nvGraphicFramePr>
        <p:xfrm>
          <a:off x="323528" y="1556792"/>
          <a:ext cx="8380412" cy="456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0" name="Equation" r:id="rId3" imgW="5410200" imgH="3517900" progId="Equation.3">
                  <p:embed/>
                </p:oleObj>
              </mc:Choice>
              <mc:Fallback>
                <p:oleObj name="Equation" r:id="rId3" imgW="5410200" imgH="3517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6792"/>
                        <a:ext cx="8380412" cy="45608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</a:t>
            </a:r>
            <a:r>
              <a:rPr lang="en-US" sz="3200" dirty="0"/>
              <a:t>FIR Filter </a:t>
            </a:r>
            <a:r>
              <a:rPr lang="en-US" sz="3200" dirty="0" smtClean="0"/>
              <a:t>Realization</a:t>
            </a:r>
            <a:endParaRPr lang="en-US" sz="3200" dirty="0" smtClean="0">
              <a:cs typeface="+mj-cs"/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z="2400" b="0" dirty="0" smtClean="0">
                <a:cs typeface="+mn-cs"/>
              </a:rPr>
              <a:t>This is known as an </a:t>
            </a:r>
            <a:r>
              <a:rPr lang="en-US" sz="2400" dirty="0" smtClean="0">
                <a:cs typeface="+mn-cs"/>
              </a:rPr>
              <a:t>`</a:t>
            </a:r>
            <a:r>
              <a:rPr lang="en-US" sz="2400" u="sng" dirty="0" smtClean="0">
                <a:cs typeface="+mn-cs"/>
              </a:rPr>
              <a:t>overlap-add</a:t>
            </a:r>
            <a:r>
              <a:rPr lang="ja-JP" altLang="en-US" sz="2400" u="sng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realization :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000" dirty="0" smtClean="0"/>
              <a:t>Analysis bank:    performs 2N-point DFT (FFT) of a block of (N=4) samples, padded with N zero samples 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sz="2000" dirty="0" smtClean="0"/>
              <a:t>     </a:t>
            </a:r>
          </a:p>
          <a:p>
            <a:pPr lvl="1">
              <a:lnSpc>
                <a:spcPct val="95000"/>
              </a:lnSpc>
              <a:defRPr/>
            </a:pPr>
            <a:endParaRPr lang="en-US" sz="2000" dirty="0" smtClean="0"/>
          </a:p>
          <a:p>
            <a:pPr lvl="1">
              <a:lnSpc>
                <a:spcPct val="95000"/>
              </a:lnSpc>
              <a:defRPr/>
            </a:pPr>
            <a:endParaRPr lang="en-US" sz="2000" dirty="0" smtClean="0"/>
          </a:p>
          <a:p>
            <a:pPr lvl="1">
              <a:lnSpc>
                <a:spcPct val="95000"/>
              </a:lnSpc>
              <a:defRPr/>
            </a:pPr>
            <a:endParaRPr lang="en-US" sz="2000" dirty="0" smtClean="0"/>
          </a:p>
          <a:p>
            <a:pPr lvl="1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2000" dirty="0" smtClean="0"/>
              <a:t>Synthesis bank:  performs 2N-point IDFT (IFFT), adds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half  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sz="2000" dirty="0" smtClean="0"/>
              <a:t>    of the result to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half of previous IDFT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r>
              <a:rPr lang="en-US" sz="2000" dirty="0" smtClean="0"/>
              <a:t>    (hence `add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) </a:t>
            </a:r>
          </a:p>
          <a:p>
            <a:pPr lvl="1">
              <a:lnSpc>
                <a:spcPct val="95000"/>
              </a:lnSpc>
              <a:buFontTx/>
              <a:buNone/>
              <a:defRPr/>
            </a:pPr>
            <a:endParaRPr lang="en-US" sz="2000" dirty="0"/>
          </a:p>
          <a:p>
            <a:pPr lvl="1">
              <a:lnSpc>
                <a:spcPct val="95000"/>
              </a:lnSpc>
              <a:buFontTx/>
              <a:buNone/>
              <a:defRPr/>
            </a:pPr>
            <a:endParaRPr lang="en-US" sz="2000" dirty="0" smtClean="0"/>
          </a:p>
          <a:p>
            <a:pPr lvl="1"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2000" dirty="0" err="1" smtClean="0"/>
              <a:t>Subband</a:t>
            </a:r>
            <a:r>
              <a:rPr lang="en-US" sz="2000" dirty="0" smtClean="0"/>
              <a:t> processing corresponds to `frequency domain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 operation</a:t>
            </a:r>
          </a:p>
          <a:p>
            <a:pPr lvl="1">
              <a:lnSpc>
                <a:spcPct val="95000"/>
              </a:lnSpc>
              <a:spcBef>
                <a:spcPts val="0"/>
              </a:spcBef>
              <a:defRPr/>
            </a:pPr>
            <a:endParaRPr lang="en-US" sz="1600" b="1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491880" y="2672916"/>
            <a:ext cx="4904408" cy="968375"/>
            <a:chOff x="3491880" y="2816932"/>
            <a:chExt cx="4904408" cy="968375"/>
          </a:xfrm>
        </p:grpSpPr>
        <p:graphicFrame>
          <p:nvGraphicFramePr>
            <p:cNvPr id="5222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084991"/>
                </p:ext>
              </p:extLst>
            </p:nvPr>
          </p:nvGraphicFramePr>
          <p:xfrm>
            <a:off x="3491880" y="2816932"/>
            <a:ext cx="2298700" cy="968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6" name="Equation" r:id="rId3" imgW="1028254" imgH="482391" progId="Equation.3">
                    <p:embed/>
                  </p:oleObj>
                </mc:Choice>
                <mc:Fallback>
                  <p:oleObj name="Equation" r:id="rId3" imgW="1028254" imgH="48239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880" y="2816932"/>
                          <a:ext cx="2298700" cy="96837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4662" name="Line 6"/>
            <p:cNvSpPr>
              <a:spLocks noChangeShapeType="1"/>
            </p:cNvSpPr>
            <p:nvPr/>
          </p:nvSpPr>
          <p:spPr bwMode="auto">
            <a:xfrm flipH="1">
              <a:off x="5715000" y="3203761"/>
              <a:ext cx="83820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4663" name="Line 7"/>
            <p:cNvSpPr>
              <a:spLocks noChangeShapeType="1"/>
            </p:cNvSpPr>
            <p:nvPr/>
          </p:nvSpPr>
          <p:spPr bwMode="auto">
            <a:xfrm flipH="1">
              <a:off x="5715000" y="3584761"/>
              <a:ext cx="83820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4664" name="Text Box 8"/>
            <p:cNvSpPr txBox="1">
              <a:spLocks noChangeArrowheads="1"/>
            </p:cNvSpPr>
            <p:nvPr/>
          </p:nvSpPr>
          <p:spPr bwMode="auto">
            <a:xfrm>
              <a:off x="6437313" y="2986274"/>
              <a:ext cx="10017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tx2"/>
                  </a:solidFill>
                  <a:cs typeface="+mn-cs"/>
                </a:rPr>
                <a:t>`block</a:t>
              </a:r>
              <a:r>
                <a:rPr lang="ja-JP" altLang="en-US" sz="2000">
                  <a:solidFill>
                    <a:schemeClr val="tx2"/>
                  </a:solidFill>
                  <a:latin typeface="Arial"/>
                  <a:cs typeface="+mn-cs"/>
                </a:rPr>
                <a:t>’</a:t>
              </a:r>
              <a:endParaRPr lang="en-GB" sz="200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454665" name="Text Box 9"/>
            <p:cNvSpPr txBox="1">
              <a:spLocks noChangeArrowheads="1"/>
            </p:cNvSpPr>
            <p:nvPr/>
          </p:nvSpPr>
          <p:spPr bwMode="auto">
            <a:xfrm>
              <a:off x="6477000" y="3356161"/>
              <a:ext cx="19192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tx2"/>
                  </a:solidFill>
                  <a:cs typeface="+mn-cs"/>
                </a:rPr>
                <a:t>`zero padding</a:t>
              </a:r>
              <a:r>
                <a:rPr lang="ja-JP" altLang="en-US" sz="2000">
                  <a:solidFill>
                    <a:schemeClr val="tx2"/>
                  </a:solidFill>
                  <a:latin typeface="Arial"/>
                  <a:cs typeface="+mn-cs"/>
                </a:rPr>
                <a:t>’</a:t>
              </a:r>
              <a:endParaRPr lang="en-GB" sz="2000">
                <a:solidFill>
                  <a:schemeClr val="tx2"/>
                </a:solidFill>
                <a:cs typeface="+mn-cs"/>
              </a:endParaRPr>
            </a:p>
          </p:txBody>
        </p:sp>
      </p:grpSp>
      <p:grpSp>
        <p:nvGrpSpPr>
          <p:cNvPr id="52232" name="Group 20"/>
          <p:cNvGrpSpPr>
            <a:grpSpLocks/>
          </p:cNvGrpSpPr>
          <p:nvPr/>
        </p:nvGrpSpPr>
        <p:grpSpPr bwMode="auto">
          <a:xfrm>
            <a:off x="3059832" y="4617132"/>
            <a:ext cx="4035425" cy="1001713"/>
            <a:chOff x="1542" y="2691"/>
            <a:chExt cx="2542" cy="631"/>
          </a:xfrm>
        </p:grpSpPr>
        <p:graphicFrame>
          <p:nvGraphicFramePr>
            <p:cNvPr id="5223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4044218"/>
                </p:ext>
              </p:extLst>
            </p:nvPr>
          </p:nvGraphicFramePr>
          <p:xfrm>
            <a:off x="1814" y="2691"/>
            <a:ext cx="2225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7" name="Equation" r:id="rId5" imgW="1625600" imgH="241300" progId="Equation.3">
                    <p:embed/>
                  </p:oleObj>
                </mc:Choice>
                <mc:Fallback>
                  <p:oleObj name="Equation" r:id="rId5" imgW="1625600" imgH="2413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4" y="2691"/>
                          <a:ext cx="2225" cy="29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4668" name="Text Box 12"/>
            <p:cNvSpPr txBox="1">
              <a:spLocks noChangeArrowheads="1"/>
            </p:cNvSpPr>
            <p:nvPr/>
          </p:nvSpPr>
          <p:spPr bwMode="auto">
            <a:xfrm>
              <a:off x="3586" y="3072"/>
              <a:ext cx="4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tx2"/>
                  </a:solidFill>
                  <a:cs typeface="+mn-cs"/>
                </a:rPr>
                <a:t>`add</a:t>
              </a:r>
              <a:r>
                <a:rPr lang="ja-JP" altLang="en-US" sz="2000">
                  <a:solidFill>
                    <a:schemeClr val="tx2"/>
                  </a:solidFill>
                  <a:latin typeface="Arial"/>
                  <a:cs typeface="+mn-cs"/>
                </a:rPr>
                <a:t>’</a:t>
              </a:r>
              <a:endParaRPr lang="en-GB" sz="200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454669" name="Text Box 13"/>
            <p:cNvSpPr txBox="1">
              <a:spLocks noChangeArrowheads="1"/>
            </p:cNvSpPr>
            <p:nvPr/>
          </p:nvSpPr>
          <p:spPr bwMode="auto">
            <a:xfrm>
              <a:off x="1542" y="3072"/>
              <a:ext cx="7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tx2"/>
                  </a:solidFill>
                  <a:cs typeface="+mn-cs"/>
                </a:rPr>
                <a:t>`overlap</a:t>
              </a:r>
              <a:r>
                <a:rPr lang="ja-JP" altLang="en-US" sz="2000">
                  <a:solidFill>
                    <a:schemeClr val="tx2"/>
                  </a:solidFill>
                  <a:latin typeface="Arial"/>
                  <a:cs typeface="+mn-cs"/>
                </a:rPr>
                <a:t>’</a:t>
              </a:r>
              <a:endParaRPr lang="en-GB" sz="2000">
                <a:solidFill>
                  <a:schemeClr val="tx2"/>
                </a:solidFill>
                <a:cs typeface="+mn-cs"/>
              </a:endParaRPr>
            </a:p>
          </p:txBody>
        </p:sp>
        <p:grpSp>
          <p:nvGrpSpPr>
            <p:cNvPr id="52236" name="Group 14"/>
            <p:cNvGrpSpPr>
              <a:grpSpLocks/>
            </p:cNvGrpSpPr>
            <p:nvPr/>
          </p:nvGrpSpPr>
          <p:grpSpPr bwMode="auto">
            <a:xfrm>
              <a:off x="3216" y="2976"/>
              <a:ext cx="336" cy="240"/>
              <a:chOff x="3120" y="2736"/>
              <a:chExt cx="336" cy="240"/>
            </a:xfrm>
          </p:grpSpPr>
          <p:sp>
            <p:nvSpPr>
              <p:cNvPr id="454671" name="Line 15"/>
              <p:cNvSpPr>
                <a:spLocks noChangeShapeType="1"/>
              </p:cNvSpPr>
              <p:nvPr/>
            </p:nvSpPr>
            <p:spPr bwMode="auto">
              <a:xfrm flipH="1">
                <a:off x="3120" y="2976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4672" name="Line 16"/>
              <p:cNvSpPr>
                <a:spLocks noChangeShapeType="1"/>
              </p:cNvSpPr>
              <p:nvPr/>
            </p:nvSpPr>
            <p:spPr bwMode="auto">
              <a:xfrm flipH="1" flipV="1">
                <a:off x="3120" y="273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52237" name="Group 17"/>
            <p:cNvGrpSpPr>
              <a:grpSpLocks/>
            </p:cNvGrpSpPr>
            <p:nvPr/>
          </p:nvGrpSpPr>
          <p:grpSpPr bwMode="auto">
            <a:xfrm flipH="1">
              <a:off x="2496" y="2976"/>
              <a:ext cx="336" cy="240"/>
              <a:chOff x="3120" y="2736"/>
              <a:chExt cx="336" cy="240"/>
            </a:xfrm>
          </p:grpSpPr>
          <p:sp>
            <p:nvSpPr>
              <p:cNvPr id="454674" name="Line 18"/>
              <p:cNvSpPr>
                <a:spLocks noChangeShapeType="1"/>
              </p:cNvSpPr>
              <p:nvPr/>
            </p:nvSpPr>
            <p:spPr bwMode="auto">
              <a:xfrm flipH="1">
                <a:off x="3120" y="2976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4675" name="Line 19"/>
              <p:cNvSpPr>
                <a:spLocks noChangeShapeType="1"/>
              </p:cNvSpPr>
              <p:nvPr/>
            </p:nvSpPr>
            <p:spPr bwMode="auto">
              <a:xfrm flipH="1" flipV="1">
                <a:off x="3120" y="2736"/>
                <a:ext cx="0" cy="24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</a:t>
            </a:r>
            <a:r>
              <a:rPr lang="en-US" sz="3200" dirty="0"/>
              <a:t>FIR Filter Realization</a:t>
            </a:r>
            <a:endParaRPr lang="en-US" sz="3200" dirty="0" smtClean="0">
              <a:cs typeface="+mj-cs"/>
            </a:endParaRP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59688" cy="5289550"/>
          </a:xfrm>
        </p:spPr>
        <p:txBody>
          <a:bodyPr/>
          <a:lstStyle/>
          <a:p>
            <a:pPr marL="342900" lvl="2" indent="-342900">
              <a:defRPr/>
            </a:pPr>
            <a:r>
              <a:rPr lang="en-US" sz="2400" b="1" dirty="0"/>
              <a:t>Computational complexity </a:t>
            </a:r>
            <a:r>
              <a:rPr lang="en-US" dirty="0" smtClean="0"/>
              <a:t>is (with FFT</a:t>
            </a:r>
            <a:r>
              <a:rPr lang="en-US" dirty="0"/>
              <a:t>/IFFT </a:t>
            </a:r>
            <a:r>
              <a:rPr lang="en-US" dirty="0" err="1" smtClean="0"/>
              <a:t>i.o</a:t>
            </a:r>
            <a:r>
              <a:rPr lang="en-US" dirty="0" smtClean="0"/>
              <a:t>. DFT/IDFT, plus </a:t>
            </a:r>
            <a:r>
              <a:rPr lang="en-US" dirty="0" err="1"/>
              <a:t>subband</a:t>
            </a:r>
            <a:r>
              <a:rPr lang="en-US" dirty="0"/>
              <a:t> processing) </a:t>
            </a:r>
            <a:r>
              <a:rPr lang="en-US" dirty="0" smtClean="0"/>
              <a:t> 2.[α.2N.log</a:t>
            </a:r>
            <a:r>
              <a:rPr lang="en-US" dirty="0"/>
              <a:t>(2N)] + </a:t>
            </a:r>
            <a:r>
              <a:rPr lang="en-US" dirty="0" smtClean="0"/>
              <a:t>2L </a:t>
            </a:r>
            <a:r>
              <a:rPr lang="en-US" dirty="0"/>
              <a:t>multiplications for N output samples, i.e. O(log(N))+O(L/N) per </a:t>
            </a:r>
            <a:r>
              <a:rPr lang="en-US" dirty="0" smtClean="0"/>
              <a:t>sample  </a:t>
            </a:r>
          </a:p>
          <a:p>
            <a:pPr marL="0" lvl="2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ym typeface="Wingdings"/>
              </a:rPr>
              <a:t> </a:t>
            </a:r>
            <a:r>
              <a:rPr lang="en-US" dirty="0" smtClean="0"/>
              <a:t>For </a:t>
            </a:r>
            <a:r>
              <a:rPr lang="en-US" dirty="0"/>
              <a:t>large N≈L this is O(log(L)</a:t>
            </a:r>
            <a:r>
              <a:rPr lang="en-US" dirty="0" smtClean="0"/>
              <a:t>) i.e</a:t>
            </a:r>
            <a:r>
              <a:rPr lang="en-US" dirty="0"/>
              <a:t>. dominated by FFT/</a:t>
            </a:r>
            <a:r>
              <a:rPr lang="en-US" dirty="0" smtClean="0"/>
              <a:t>IFFT (cheap!) </a:t>
            </a:r>
          </a:p>
          <a:p>
            <a:pPr marL="0" lvl="2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ym typeface="Wingdings"/>
              </a:rPr>
              <a:t> </a:t>
            </a:r>
            <a:r>
              <a:rPr lang="en-US" dirty="0" smtClean="0"/>
              <a:t>For </a:t>
            </a:r>
            <a:r>
              <a:rPr lang="en-US" dirty="0"/>
              <a:t>N&lt;&lt;L this is O(L), i.e. dominated by </a:t>
            </a:r>
            <a:r>
              <a:rPr lang="en-US" dirty="0" err="1"/>
              <a:t>subband</a:t>
            </a:r>
            <a:r>
              <a:rPr lang="en-US" dirty="0"/>
              <a:t> processing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Processing delay/latency </a:t>
            </a:r>
            <a:r>
              <a:rPr lang="en-US" sz="2000" b="0" dirty="0" smtClean="0">
                <a:cs typeface="+mn-cs"/>
              </a:rPr>
              <a:t>is O(N)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Standard `overlap-add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and `overlap-save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altLang="ja-JP" sz="2000" b="0" dirty="0" smtClean="0">
                <a:latin typeface="Arial"/>
                <a:cs typeface="+mn-cs"/>
              </a:rPr>
              <a:t>(=p.7)</a:t>
            </a:r>
            <a:r>
              <a:rPr lang="en-US" altLang="ja-JP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realizations are derived when </a:t>
            </a:r>
            <a:r>
              <a:rPr lang="en-US" sz="2000" u="sng" dirty="0" smtClean="0">
                <a:cs typeface="+mn-cs"/>
              </a:rPr>
              <a:t>0</a:t>
            </a:r>
            <a:r>
              <a:rPr lang="en-US" sz="2000" u="sng" baseline="30000" dirty="0" smtClean="0">
                <a:cs typeface="+mn-cs"/>
              </a:rPr>
              <a:t>th</a:t>
            </a:r>
            <a:r>
              <a:rPr lang="en-US" sz="2000" u="sng" dirty="0" smtClean="0">
                <a:cs typeface="+mn-cs"/>
              </a:rPr>
              <a:t> order</a:t>
            </a:r>
            <a:r>
              <a:rPr lang="en-US" sz="2000" b="0" dirty="0" smtClean="0">
                <a:cs typeface="+mn-cs"/>
              </a:rPr>
              <a:t> poly-phase components are used in the above derivation (N=L, i.e. each poly-phase component has only 1 filter coefficient). For large L, this leads to a large complexity reduction, but also a large latency </a:t>
            </a:r>
            <a:r>
              <a:rPr lang="en-US" sz="2000" b="0" dirty="0" smtClean="0"/>
              <a:t>(=O(L)) </a:t>
            </a:r>
          </a:p>
          <a:p>
            <a:pPr>
              <a:spcBef>
                <a:spcPts val="600"/>
              </a:spcBef>
              <a:defRPr/>
            </a:pPr>
            <a:r>
              <a:rPr lang="en-US" sz="2000" b="0" dirty="0"/>
              <a:t>In the more general case, with </a:t>
            </a:r>
            <a:r>
              <a:rPr lang="en-US" sz="2000" u="sng" dirty="0"/>
              <a:t>higher-order</a:t>
            </a:r>
            <a:r>
              <a:rPr lang="en-US" sz="2000" b="0" dirty="0"/>
              <a:t> </a:t>
            </a:r>
            <a:r>
              <a:rPr lang="en-US" sz="2000" b="0" dirty="0" err="1"/>
              <a:t>polyphase</a:t>
            </a:r>
            <a:r>
              <a:rPr lang="en-US" sz="2000" b="0" dirty="0"/>
              <a:t> components </a:t>
            </a:r>
            <a:r>
              <a:rPr lang="en-US" sz="2000" b="0" dirty="0" smtClean="0"/>
              <a:t>(N&lt;L, i.e</a:t>
            </a:r>
            <a:r>
              <a:rPr lang="en-US" sz="2000" b="0" dirty="0"/>
              <a:t>. each poly-phase component has </a:t>
            </a:r>
            <a:r>
              <a:rPr lang="en-US" sz="2000" b="0" dirty="0" smtClean="0"/>
              <a:t>&gt;1 </a:t>
            </a:r>
            <a:r>
              <a:rPr lang="en-US" sz="2000" b="0" dirty="0"/>
              <a:t>filter </a:t>
            </a:r>
            <a:r>
              <a:rPr lang="en-US" sz="2000" b="0" dirty="0" smtClean="0"/>
              <a:t>coefficients) a </a:t>
            </a:r>
            <a:r>
              <a:rPr lang="en-US" sz="2000" b="0" dirty="0"/>
              <a:t>smaller complexity reduction is </a:t>
            </a:r>
            <a:r>
              <a:rPr lang="en-US" sz="2000" b="0" dirty="0" smtClean="0"/>
              <a:t>achieved, </a:t>
            </a:r>
            <a:r>
              <a:rPr lang="en-US" sz="2000" b="0" dirty="0"/>
              <a:t>but the latency is also </a:t>
            </a:r>
            <a:r>
              <a:rPr lang="en-US" sz="2000" b="0" dirty="0" smtClean="0"/>
              <a:t>smaller</a:t>
            </a:r>
            <a:r>
              <a:rPr lang="en-US" sz="2000" b="0" dirty="0"/>
              <a:t> (=O</a:t>
            </a:r>
            <a:r>
              <a:rPr lang="en-US" sz="2000" b="0" dirty="0" smtClean="0"/>
              <a:t>(N)).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19175"/>
            <a:ext cx="8776084" cy="5289550"/>
          </a:xfrm>
        </p:spPr>
        <p:txBody>
          <a:bodyPr/>
          <a:lstStyle/>
          <a:p>
            <a:pPr>
              <a:defRPr/>
            </a:pPr>
            <a:r>
              <a:rPr lang="en-US" sz="2400" b="0" dirty="0" smtClean="0">
                <a:cs typeface="+mn-cs"/>
              </a:rPr>
              <a:t>A similar derivation can be made for LMS-based adaptive filtering with block processing (</a:t>
            </a:r>
            <a:r>
              <a:rPr lang="fr-FR" sz="2400" b="0" dirty="0" smtClean="0">
                <a:cs typeface="+mn-cs"/>
              </a:rPr>
              <a:t>'</a:t>
            </a:r>
            <a:r>
              <a:rPr lang="en-US" sz="2400" b="0" dirty="0" smtClean="0">
                <a:cs typeface="+mn-cs"/>
              </a:rPr>
              <a:t>Block-LMS</a:t>
            </a:r>
            <a:r>
              <a:rPr lang="fr-FR" sz="2400" b="0" dirty="0" smtClean="0">
                <a:cs typeface="+mn-cs"/>
              </a:rPr>
              <a:t>'</a:t>
            </a:r>
            <a:r>
              <a:rPr lang="en-US" sz="2400" b="0" dirty="0" smtClean="0">
                <a:cs typeface="+mn-cs"/>
              </a:rPr>
              <a:t>). The adaptive filter then consist in a </a:t>
            </a:r>
            <a:r>
              <a:rPr lang="en-US" sz="2400" b="0" u="sng" dirty="0" smtClean="0">
                <a:cs typeface="+mn-cs"/>
              </a:rPr>
              <a:t>filtering operation</a:t>
            </a:r>
            <a:r>
              <a:rPr lang="en-US" sz="2400" b="0" dirty="0" smtClean="0">
                <a:cs typeface="+mn-cs"/>
              </a:rPr>
              <a:t> plus an adaptation operation, which corresponds to a </a:t>
            </a:r>
            <a:r>
              <a:rPr lang="en-US" sz="2400" b="0" u="sng" dirty="0" smtClean="0">
                <a:cs typeface="+mn-cs"/>
              </a:rPr>
              <a:t>correlation operation</a:t>
            </a:r>
            <a:r>
              <a:rPr lang="en-US" sz="2400" b="0" dirty="0" smtClean="0">
                <a:cs typeface="+mn-cs"/>
              </a:rPr>
              <a:t>.   Both operations can be performed cheaply in the frequency domain..</a:t>
            </a: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sz="2400" b="0" dirty="0" smtClean="0">
                <a:cs typeface="+mn-cs"/>
              </a:rPr>
              <a:t>Starting point is the LMS update equation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/>
            </a:r>
            <a:br>
              <a:rPr lang="en-US" sz="2000" b="0" dirty="0" smtClean="0">
                <a:cs typeface="+mn-cs"/>
              </a:rPr>
            </a:b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  <a:sym typeface="Symbol" charset="0"/>
            </a:endParaRP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259327"/>
              </p:ext>
            </p:extLst>
          </p:nvPr>
        </p:nvGraphicFramePr>
        <p:xfrm>
          <a:off x="1043608" y="4219439"/>
          <a:ext cx="3456384" cy="43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9" name="Equation" r:id="rId3" imgW="1562100" imgH="203200" progId="Equation.3">
                  <p:embed/>
                </p:oleObj>
              </mc:Choice>
              <mc:Fallback>
                <p:oleObj name="Equation" r:id="rId3" imgW="1562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19439"/>
                        <a:ext cx="3456384" cy="43351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66320"/>
              </p:ext>
            </p:extLst>
          </p:nvPr>
        </p:nvGraphicFramePr>
        <p:xfrm>
          <a:off x="1034033" y="4868623"/>
          <a:ext cx="3465959" cy="1021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0" name="Equation" r:id="rId5" imgW="2222500" imgH="660400" progId="Equation.3">
                  <p:embed/>
                </p:oleObj>
              </mc:Choice>
              <mc:Fallback>
                <p:oleObj name="Equation" r:id="rId5" imgW="2222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033" y="4868623"/>
                        <a:ext cx="3465959" cy="102100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Adaptive </a:t>
            </a:r>
            <a:r>
              <a:rPr lang="en-US" sz="3200" dirty="0">
                <a:cs typeface="+mj-cs"/>
              </a:rPr>
              <a:t>F</a:t>
            </a:r>
            <a:r>
              <a:rPr lang="en-US" sz="3200" dirty="0" smtClean="0">
                <a:cs typeface="+mj-cs"/>
              </a:rPr>
              <a:t>iltering</a:t>
            </a:r>
          </a:p>
        </p:txBody>
      </p:sp>
      <p:pic>
        <p:nvPicPr>
          <p:cNvPr id="7" name="Picture 5" descr="adfilt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9439"/>
            <a:ext cx="2736304" cy="169383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5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Frequency Domain Adaptive Filtering</a:t>
            </a:r>
            <a:endParaRPr lang="en-US" sz="3200" u="sng" dirty="0" smtClean="0">
              <a:cs typeface="+mj-cs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8740"/>
            <a:ext cx="8634413" cy="51845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Consider block processing with so-called </a:t>
            </a:r>
            <a:r>
              <a:rPr lang="fr-FR" sz="2400" b="0" dirty="0" smtClean="0">
                <a:cs typeface="+mn-cs"/>
              </a:rPr>
              <a:t>'</a:t>
            </a:r>
            <a:r>
              <a:rPr lang="en-US" sz="2400" u="sng" dirty="0" smtClean="0">
                <a:cs typeface="+mn-cs"/>
              </a:rPr>
              <a:t>Block-LMS</a:t>
            </a:r>
            <a:r>
              <a:rPr lang="fr-FR" sz="2400" u="sng" dirty="0" smtClean="0">
                <a:cs typeface="+mn-cs"/>
              </a:rPr>
              <a:t>'</a:t>
            </a:r>
            <a:endParaRPr lang="en-US" sz="2400" b="0" dirty="0" smtClean="0">
              <a:cs typeface="+mn-cs"/>
            </a:endParaRPr>
          </a:p>
          <a:p>
            <a:pPr>
              <a:spcBef>
                <a:spcPts val="1080"/>
              </a:spcBef>
              <a:defRPr/>
            </a:pPr>
            <a:r>
              <a:rPr lang="en-US" sz="2000" b="0" dirty="0" smtClean="0">
                <a:cs typeface="+mn-cs"/>
              </a:rPr>
              <a:t>Remember that LMS is a ‘stochastic gradient’ algorithm, where </a:t>
            </a:r>
            <a:r>
              <a:rPr lang="en-US" sz="2000" u="sng" dirty="0" smtClean="0">
                <a:cs typeface="+mn-cs"/>
              </a:rPr>
              <a:t>instantaneous</a:t>
            </a:r>
            <a:r>
              <a:rPr lang="en-US" sz="2000" b="0" dirty="0" smtClean="0">
                <a:cs typeface="+mn-cs"/>
              </a:rPr>
              <a:t> estimates of the autocorrelation matrix and cross-correlation vector are used to compute a gradient </a:t>
            </a:r>
            <a:r>
              <a:rPr lang="en-US" sz="1600" b="0" dirty="0" smtClean="0">
                <a:cs typeface="+mn-cs"/>
              </a:rPr>
              <a:t>(=steepest descent vector) 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Block-LMS uses </a:t>
            </a:r>
            <a:r>
              <a:rPr lang="en-US" sz="2000" u="sng" dirty="0" smtClean="0">
                <a:cs typeface="+mn-cs"/>
              </a:rPr>
              <a:t>averaged</a:t>
            </a:r>
            <a:r>
              <a:rPr lang="en-US" sz="2000" b="0" dirty="0" smtClean="0">
                <a:cs typeface="+mn-cs"/>
              </a:rPr>
              <a:t> estimates, with averaging over a block of     </a:t>
            </a:r>
            <a:r>
              <a:rPr lang="en-US" sz="2000" b="0" i="1" dirty="0" smtClean="0"/>
              <a:t>L</a:t>
            </a:r>
            <a:r>
              <a:rPr lang="en-US" sz="2000" b="0" i="1" baseline="-25000" dirty="0" smtClean="0"/>
              <a:t>B</a:t>
            </a:r>
            <a:r>
              <a:rPr lang="en-US" sz="2000" b="0" dirty="0" smtClean="0"/>
              <a:t> (=‘block length’) samples</a:t>
            </a:r>
            <a:r>
              <a:rPr lang="en-US" sz="2000" b="0" dirty="0" smtClean="0">
                <a:cs typeface="+mn-cs"/>
              </a:rPr>
              <a:t>, and hence an averaged gradient.                             </a:t>
            </a:r>
          </a:p>
          <a:p>
            <a:pPr marL="0" indent="0">
              <a:buNone/>
              <a:defRPr/>
            </a:pPr>
            <a:endParaRPr lang="en-US" sz="2000" b="0" dirty="0">
              <a:cs typeface="+mn-cs"/>
            </a:endParaRPr>
          </a:p>
          <a:p>
            <a:pPr marL="0" indent="0">
              <a:buNone/>
              <a:defRPr/>
            </a:pPr>
            <a:r>
              <a:rPr lang="en-US" sz="2000" b="0" dirty="0" smtClean="0">
                <a:cs typeface="+mn-cs"/>
              </a:rPr>
              <a:t>    The update formula is then..</a:t>
            </a:r>
          </a:p>
          <a:p>
            <a:pPr marL="0" indent="0"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</a:t>
            </a:r>
            <a:r>
              <a:rPr lang="en-US" sz="2000" b="0" dirty="0" smtClean="0"/>
              <a:t>where</a:t>
            </a:r>
            <a:r>
              <a:rPr lang="en-US" sz="2000" b="0" i="1" dirty="0" smtClean="0"/>
              <a:t> </a:t>
            </a:r>
            <a:r>
              <a:rPr lang="en-US" sz="2000" b="0" i="1" dirty="0"/>
              <a:t>n</a:t>
            </a:r>
            <a:r>
              <a:rPr lang="en-US" sz="2000" b="0" dirty="0"/>
              <a:t> is the block </a:t>
            </a:r>
            <a:r>
              <a:rPr lang="en-US" sz="2000" b="0" dirty="0" smtClean="0"/>
              <a:t>index</a:t>
            </a:r>
          </a:p>
          <a:p>
            <a:pPr marL="0" indent="0">
              <a:buNone/>
              <a:defRPr/>
            </a:pPr>
            <a:endParaRPr lang="en-US" sz="2000" b="0" dirty="0" smtClean="0"/>
          </a:p>
          <a:p>
            <a:pPr>
              <a:defRPr/>
            </a:pPr>
            <a:r>
              <a:rPr lang="en-US" sz="2000" b="0" dirty="0" smtClean="0">
                <a:cs typeface="+mn-cs"/>
              </a:rPr>
              <a:t>Compared to LMS, Block-LMS does fewer updates (one per </a:t>
            </a:r>
            <a:r>
              <a:rPr lang="en-US" sz="2000" b="0" i="1" dirty="0" smtClean="0"/>
              <a:t>L</a:t>
            </a:r>
            <a:r>
              <a:rPr lang="en-US" sz="2000" b="0" i="1" baseline="-25000" dirty="0" smtClean="0"/>
              <a:t>B </a:t>
            </a:r>
            <a:r>
              <a:rPr lang="en-US" sz="2000" b="0" dirty="0" smtClean="0"/>
              <a:t>samples</a:t>
            </a:r>
            <a:r>
              <a:rPr lang="en-US" sz="2000" b="0" dirty="0" smtClean="0">
                <a:cs typeface="+mn-cs"/>
              </a:rPr>
              <a:t>), but with (presumably) better gradient estimates.          Overall, convergence could be faster or slower (=unpredictable).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The important thing is that Block-LMS can be realized cheaply…</a:t>
            </a:r>
            <a:endParaRPr lang="en-US" sz="2000" dirty="0" smtClean="0">
              <a:cs typeface="+mn-cs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987138"/>
              </p:ext>
            </p:extLst>
          </p:nvPr>
        </p:nvGraphicFramePr>
        <p:xfrm>
          <a:off x="4139952" y="3501008"/>
          <a:ext cx="4248472" cy="109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4" name="Equation" r:id="rId3" imgW="2108200" imgH="546100" progId="Equation.3">
                  <p:embed/>
                </p:oleObj>
              </mc:Choice>
              <mc:Fallback>
                <p:oleObj name="Equation" r:id="rId3" imgW="21082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501008"/>
                        <a:ext cx="4248472" cy="109344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075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Frequency Domain Adaptive Filtering</a:t>
            </a:r>
            <a:endParaRPr lang="en-US" sz="3200" u="sng" dirty="0" smtClean="0">
              <a:cs typeface="+mj-cs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8740"/>
            <a:ext cx="8634413" cy="5184576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b="0" dirty="0" smtClean="0">
              <a:cs typeface="+mn-cs"/>
            </a:endParaRP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Will consider case where block length L</a:t>
            </a:r>
            <a:r>
              <a:rPr lang="en-US" sz="2400" b="0" baseline="-25000" dirty="0" smtClean="0">
                <a:cs typeface="+mn-cs"/>
              </a:rPr>
              <a:t>B </a:t>
            </a:r>
            <a:r>
              <a:rPr lang="en-US" sz="2400" b="0" dirty="0" smtClean="0">
                <a:cs typeface="+mn-cs"/>
              </a:rPr>
              <a:t>= filter length L </a:t>
            </a: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The update formulas are then given as follows</a:t>
            </a:r>
            <a:endParaRPr lang="en-US" sz="1800" b="0" dirty="0"/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    1) Compute a priori residuals </a:t>
            </a:r>
            <a:r>
              <a:rPr lang="en-US" sz="1800" b="0" dirty="0"/>
              <a:t>(example L</a:t>
            </a:r>
            <a:r>
              <a:rPr lang="en-US" sz="1800" b="0" baseline="-25000" dirty="0"/>
              <a:t>B</a:t>
            </a:r>
            <a:r>
              <a:rPr lang="en-US" sz="1800" b="0" dirty="0"/>
              <a:t>=</a:t>
            </a:r>
            <a:r>
              <a:rPr lang="en-US" sz="1800" b="0" dirty="0" smtClean="0"/>
              <a:t>L=</a:t>
            </a:r>
            <a:r>
              <a:rPr lang="en-US" sz="1800" b="0" dirty="0"/>
              <a:t>4 , similar for other L) </a:t>
            </a:r>
            <a:endParaRPr lang="en-US" sz="18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656801"/>
              </p:ext>
            </p:extLst>
          </p:nvPr>
        </p:nvGraphicFramePr>
        <p:xfrm>
          <a:off x="251520" y="2636912"/>
          <a:ext cx="8100900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5" name="Equation" r:id="rId3" imgW="5715000" imgH="3238500" progId="Equation.3">
                  <p:embed/>
                </p:oleObj>
              </mc:Choice>
              <mc:Fallback>
                <p:oleObj name="Equation" r:id="rId3" imgW="5715000" imgH="323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636912"/>
                        <a:ext cx="8100900" cy="3600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7564" y="5913276"/>
            <a:ext cx="1212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w</a:t>
            </a:r>
            <a:r>
              <a:rPr lang="en-US" sz="1600" b="0" dirty="0" smtClean="0">
                <a:solidFill>
                  <a:schemeClr val="tx1"/>
                </a:solidFill>
              </a:rPr>
              <a:t>ith  W</a:t>
            </a:r>
            <a:r>
              <a:rPr lang="en-US" sz="1600" b="0" baseline="-25000" dirty="0" smtClean="0">
                <a:solidFill>
                  <a:schemeClr val="tx1"/>
                </a:solidFill>
              </a:rPr>
              <a:t>i</a:t>
            </a:r>
            <a:r>
              <a:rPr lang="en-US" sz="1600" b="0" dirty="0" smtClean="0">
                <a:solidFill>
                  <a:schemeClr val="tx1"/>
                </a:solidFill>
              </a:rPr>
              <a:t>=…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6988822" y="4108523"/>
            <a:ext cx="3271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=frequency domain filtering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31080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ixingConsole.jpg"/>
          <p:cNvPicPr>
            <a:picLocks noChangeAspect="1"/>
          </p:cNvPicPr>
          <p:nvPr/>
        </p:nvPicPr>
        <p:blipFill>
          <a:blip r:embed="rId2">
            <a:alphaModFix amt="55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89025"/>
            <a:ext cx="75977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610600" cy="5159375"/>
          </a:xfrm>
        </p:spPr>
        <p:txBody>
          <a:bodyPr/>
          <a:lstStyle/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000" dirty="0" smtClean="0">
                <a:cs typeface="+mn-cs"/>
              </a:rPr>
              <a:t>                    </a:t>
            </a: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Filter Bank Preliminaries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                   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                   </a:t>
            </a:r>
            <a:r>
              <a:rPr lang="en-US" sz="2400" b="1" dirty="0" smtClean="0">
                <a:solidFill>
                  <a:schemeClr val="tx1"/>
                </a:solidFill>
              </a:rPr>
              <a:t>Filter Bank Design</a:t>
            </a:r>
            <a:endParaRPr lang="en-US" sz="2400" dirty="0">
              <a:solidFill>
                <a:schemeClr val="tx1"/>
              </a:solidFill>
              <a:cs typeface="+mn-cs"/>
            </a:endParaRP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 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cs typeface="+mn-cs"/>
              </a:rPr>
              <a:t>                   </a:t>
            </a:r>
            <a:r>
              <a:rPr lang="en-US" sz="2400" b="1" dirty="0" smtClean="0"/>
              <a:t>Frequency Domain </a:t>
            </a:r>
            <a:r>
              <a:rPr lang="en-US" sz="2400" b="1" dirty="0"/>
              <a:t>Filtering </a:t>
            </a:r>
          </a:p>
          <a:p>
            <a:pPr lvl="4">
              <a:defRPr/>
            </a:pPr>
            <a:r>
              <a:rPr lang="en-US" dirty="0" smtClean="0"/>
              <a:t>Frequency Domain FIR Filter Realization</a:t>
            </a:r>
            <a:endParaRPr lang="en-US" dirty="0"/>
          </a:p>
          <a:p>
            <a:pPr lvl="4">
              <a:defRPr/>
            </a:pPr>
            <a:r>
              <a:rPr lang="en-US" dirty="0" smtClean="0"/>
              <a:t>Frequency Domain Adaptive Filtering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			  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Time</a:t>
            </a:r>
            <a:r>
              <a:rPr lang="en-US" sz="2400" b="1" dirty="0">
                <a:solidFill>
                  <a:schemeClr val="tx1"/>
                </a:solidFill>
              </a:rPr>
              <a:t>-Frequency Analysis &amp; </a:t>
            </a:r>
            <a:r>
              <a:rPr lang="en-US" sz="2400" b="1" dirty="0" smtClean="0">
                <a:solidFill>
                  <a:schemeClr val="tx1"/>
                </a:solidFill>
              </a:rPr>
              <a:t>Scaling</a:t>
            </a:r>
          </a:p>
          <a:p>
            <a:pPr marL="1828800" lvl="4" indent="0">
              <a:buNone/>
              <a:defRPr/>
            </a:pPr>
            <a:endParaRPr lang="en-US" dirty="0" smtClean="0"/>
          </a:p>
          <a:p>
            <a:pPr marL="1828800" lvl="4" indent="0">
              <a:buNone/>
              <a:defRPr/>
            </a:pPr>
            <a:endParaRPr lang="en-US" dirty="0" smtClean="0"/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188003" y="1628800"/>
            <a:ext cx="1776678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-11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171021" y="2462637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-12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179512" y="3254725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-13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4766893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-14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cs typeface="+mj-cs"/>
              </a:rPr>
              <a:t>Part-IV : Filter Banks &amp; </a:t>
            </a:r>
            <a:r>
              <a:rPr lang="en-US" sz="2800" b="0" dirty="0"/>
              <a:t>Time-Frequency </a:t>
            </a:r>
            <a:r>
              <a:rPr lang="en-US" sz="2800" b="0" dirty="0" smtClean="0"/>
              <a:t>Transforms</a:t>
            </a:r>
            <a:endParaRPr lang="en-US" sz="2800" b="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562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Frequency Domain Adaptive Filtering</a:t>
            </a:r>
            <a:endParaRPr lang="en-US" sz="3200" u="sng" dirty="0" smtClean="0">
              <a:cs typeface="+mj-cs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8740"/>
            <a:ext cx="8634413" cy="5184576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b="0" dirty="0" smtClean="0">
              <a:solidFill>
                <a:srgbClr val="7F7F7F"/>
              </a:solidFill>
              <a:cs typeface="+mn-cs"/>
            </a:endParaRP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Will consider case where block length L</a:t>
            </a:r>
            <a:r>
              <a:rPr lang="en-US" sz="2400" b="0" baseline="-25000" dirty="0" smtClean="0">
                <a:cs typeface="+mn-cs"/>
              </a:rPr>
              <a:t>B </a:t>
            </a:r>
            <a:r>
              <a:rPr lang="en-US" sz="2400" b="0" dirty="0" smtClean="0">
                <a:cs typeface="+mn-cs"/>
              </a:rPr>
              <a:t>= filter length L</a:t>
            </a: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The update formulas are then given as follows</a:t>
            </a:r>
            <a:endParaRPr lang="en-US" sz="1800" b="0" dirty="0"/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    2) Filter update </a:t>
            </a:r>
            <a:r>
              <a:rPr lang="en-US" sz="1800" b="0" dirty="0" smtClean="0"/>
              <a:t>(</a:t>
            </a:r>
            <a:r>
              <a:rPr lang="en-US" sz="1800" b="0" dirty="0"/>
              <a:t>example </a:t>
            </a:r>
            <a:r>
              <a:rPr lang="en-US" sz="1800" b="0" dirty="0" smtClean="0"/>
              <a:t>L</a:t>
            </a:r>
            <a:r>
              <a:rPr lang="en-US" sz="1800" b="0" baseline="-25000" dirty="0" smtClean="0"/>
              <a:t>B</a:t>
            </a:r>
            <a:r>
              <a:rPr lang="en-US" sz="1800" b="0" dirty="0" smtClean="0"/>
              <a:t>=L=</a:t>
            </a:r>
            <a:r>
              <a:rPr lang="en-US" sz="1800" b="0" dirty="0"/>
              <a:t>4 , similar for other L) </a:t>
            </a:r>
            <a:endParaRPr lang="en-US" sz="18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0811"/>
              </p:ext>
            </p:extLst>
          </p:nvPr>
        </p:nvGraphicFramePr>
        <p:xfrm>
          <a:off x="250825" y="2564905"/>
          <a:ext cx="8045450" cy="370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Equation" r:id="rId3" imgW="6413500" imgH="4279900" progId="Equation.3">
                  <p:embed/>
                </p:oleObj>
              </mc:Choice>
              <mc:Fallback>
                <p:oleObj name="Equation" r:id="rId3" imgW="6413500" imgH="427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564905"/>
                        <a:ext cx="8045450" cy="37084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375756" y="2600908"/>
            <a:ext cx="684076" cy="1116124"/>
          </a:xfrm>
          <a:prstGeom prst="rect">
            <a:avLst/>
          </a:prstGeom>
          <a:solidFill>
            <a:schemeClr val="accent1">
              <a:alpha val="25098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095836" y="2600908"/>
            <a:ext cx="684076" cy="1116124"/>
          </a:xfrm>
          <a:prstGeom prst="rect">
            <a:avLst/>
          </a:prstGeom>
          <a:solidFill>
            <a:schemeClr val="accent1">
              <a:alpha val="25098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5916" y="2600908"/>
            <a:ext cx="684076" cy="1116124"/>
          </a:xfrm>
          <a:prstGeom prst="rect">
            <a:avLst/>
          </a:prstGeom>
          <a:solidFill>
            <a:schemeClr val="accent1">
              <a:alpha val="25098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535996" y="2600908"/>
            <a:ext cx="684076" cy="1116124"/>
          </a:xfrm>
          <a:prstGeom prst="rect">
            <a:avLst/>
          </a:prstGeom>
          <a:solidFill>
            <a:schemeClr val="accent1">
              <a:alpha val="25098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803475" y="4288256"/>
            <a:ext cx="3642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=frequency domain correlation</a:t>
            </a:r>
            <a:endParaRPr lang="en-US" sz="20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675967" y="5934762"/>
            <a:ext cx="1155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w</a:t>
            </a:r>
            <a:r>
              <a:rPr lang="en-US" sz="1600" b="0" dirty="0" smtClean="0">
                <a:solidFill>
                  <a:schemeClr val="tx1"/>
                </a:solidFill>
              </a:rPr>
              <a:t>ith  </a:t>
            </a:r>
            <a:r>
              <a:rPr lang="en-US" sz="1600" b="0" dirty="0" err="1" smtClean="0">
                <a:solidFill>
                  <a:schemeClr val="tx1"/>
                </a:solidFill>
              </a:rPr>
              <a:t>E</a:t>
            </a:r>
            <a:r>
              <a:rPr lang="en-US" sz="1600" b="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1600" b="0" dirty="0" smtClean="0">
                <a:solidFill>
                  <a:schemeClr val="tx1"/>
                </a:solidFill>
              </a:rPr>
              <a:t>=…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1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Frequency Domain Adaptive Filtering</a:t>
            </a:r>
            <a:endParaRPr lang="en-US" sz="3200" u="sng" dirty="0" smtClean="0">
              <a:cs typeface="+mj-cs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16732"/>
            <a:ext cx="8634413" cy="51845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This is referred to as </a:t>
            </a:r>
            <a:r>
              <a:rPr lang="en-US" sz="2400" u="sng" dirty="0" smtClean="0">
                <a:cs typeface="+mn-cs"/>
              </a:rPr>
              <a:t>FDAF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(</a:t>
            </a:r>
            <a:r>
              <a:rPr lang="fr-FR" sz="1800" dirty="0" smtClean="0">
                <a:cs typeface="+mn-cs"/>
              </a:rPr>
              <a:t>’</a:t>
            </a:r>
            <a:r>
              <a:rPr lang="en-US" sz="1800" dirty="0" smtClean="0">
                <a:cs typeface="+mn-cs"/>
              </a:rPr>
              <a:t>Frequency Domain Adaptive Filtering</a:t>
            </a:r>
            <a:r>
              <a:rPr lang="fr-FR" sz="1800" dirty="0" smtClean="0">
                <a:cs typeface="+mn-cs"/>
              </a:rPr>
              <a:t>’) </a:t>
            </a:r>
          </a:p>
          <a:p>
            <a:pPr marL="0" indent="0">
              <a:buNone/>
              <a:defRPr/>
            </a:pPr>
            <a:endParaRPr lang="fr-FR" sz="1800" dirty="0" smtClean="0">
              <a:cs typeface="+mn-cs"/>
            </a:endParaRPr>
          </a:p>
          <a:p>
            <a:pPr>
              <a:spcBef>
                <a:spcPts val="480"/>
              </a:spcBef>
              <a:defRPr/>
            </a:pPr>
            <a:r>
              <a:rPr lang="en-US" sz="2400" b="0" dirty="0" smtClean="0"/>
              <a:t>FDAF is functionally equivalent to Block-LMS                  (but cheaper, see below)</a:t>
            </a:r>
          </a:p>
          <a:p>
            <a:pPr>
              <a:spcBef>
                <a:spcPts val="1680"/>
              </a:spcBef>
              <a:defRPr/>
            </a:pPr>
            <a:endParaRPr lang="en-US" sz="2000" u="sng" dirty="0" smtClean="0"/>
          </a:p>
          <a:p>
            <a:pPr>
              <a:spcBef>
                <a:spcPts val="480"/>
              </a:spcBef>
              <a:defRPr/>
            </a:pPr>
            <a:r>
              <a:rPr lang="en-US" sz="2400" u="sng" dirty="0"/>
              <a:t>C</a:t>
            </a:r>
            <a:r>
              <a:rPr lang="en-US" sz="2400" u="sng" dirty="0" smtClean="0"/>
              <a:t>onvergence</a:t>
            </a:r>
            <a:r>
              <a:rPr lang="en-US" sz="2000" b="0" dirty="0" smtClean="0"/>
              <a:t>: </a:t>
            </a:r>
            <a:r>
              <a:rPr lang="en-US" sz="2400" b="0" dirty="0" smtClean="0"/>
              <a:t>Instead </a:t>
            </a:r>
            <a:r>
              <a:rPr lang="en-US" sz="2400" b="0" dirty="0"/>
              <a:t>of using one and the same </a:t>
            </a:r>
            <a:r>
              <a:rPr lang="en-US" sz="2400" b="0" dirty="0" err="1"/>
              <a:t>stepsize</a:t>
            </a:r>
            <a:r>
              <a:rPr lang="en-US" sz="2400" b="0" dirty="0"/>
              <a:t> </a:t>
            </a:r>
            <a:r>
              <a:rPr lang="en-US" sz="2400" b="0" dirty="0">
                <a:sym typeface="Symbol" charset="0"/>
              </a:rPr>
              <a:t> for all ‘frequency bins’, frequency </a:t>
            </a:r>
            <a:r>
              <a:rPr lang="en-US" sz="2400" b="0" dirty="0"/>
              <a:t>dependent </a:t>
            </a:r>
            <a:r>
              <a:rPr lang="en-US" sz="2400" b="0" u="sng" dirty="0" err="1"/>
              <a:t>stepsizes</a:t>
            </a:r>
            <a:r>
              <a:rPr lang="en-US" sz="2400" b="0" dirty="0"/>
              <a:t> can be </a:t>
            </a:r>
            <a:r>
              <a:rPr lang="en-US" sz="2400" b="0" dirty="0" smtClean="0"/>
              <a:t>applied..</a:t>
            </a:r>
            <a:endParaRPr lang="en-US" sz="2400" b="0" dirty="0"/>
          </a:p>
          <a:p>
            <a:pPr lvl="1">
              <a:defRPr/>
            </a:pPr>
            <a:r>
              <a:rPr lang="en-US" sz="2000" dirty="0"/>
              <a:t>In the update formula, </a:t>
            </a:r>
            <a:r>
              <a:rPr lang="en-US" sz="2000" dirty="0">
                <a:sym typeface="Symbol" charset="0"/>
              </a:rPr>
              <a:t> is removed and </a:t>
            </a:r>
            <a:r>
              <a:rPr lang="en-US" sz="2000" dirty="0" err="1">
                <a:sym typeface="Symbol" charset="0"/>
              </a:rPr>
              <a:t>E</a:t>
            </a:r>
            <a:r>
              <a:rPr lang="en-US" sz="2000" baseline="-25000" dirty="0" err="1">
                <a:sym typeface="Symbol" charset="0"/>
              </a:rPr>
              <a:t>i</a:t>
            </a:r>
            <a:r>
              <a:rPr lang="en-US" sz="2000" baseline="-25000" dirty="0">
                <a:sym typeface="Symbol" charset="0"/>
              </a:rPr>
              <a:t> </a:t>
            </a:r>
            <a:r>
              <a:rPr lang="en-US" sz="2000" dirty="0">
                <a:sym typeface="Symbol" charset="0"/>
              </a:rPr>
              <a:t>is replaced by </a:t>
            </a:r>
            <a:r>
              <a:rPr lang="en-US" sz="2000" baseline="-25000" dirty="0" err="1">
                <a:sym typeface="Symbol" charset="0"/>
              </a:rPr>
              <a:t>i</a:t>
            </a:r>
            <a:r>
              <a:rPr lang="en-US" sz="2000" dirty="0" err="1">
                <a:sym typeface="Symbol" charset="0"/>
              </a:rPr>
              <a:t>.E</a:t>
            </a:r>
            <a:r>
              <a:rPr lang="en-US" sz="2000" baseline="-25000" dirty="0" err="1">
                <a:sym typeface="Symbol" charset="0"/>
              </a:rPr>
              <a:t>i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Stepsize</a:t>
            </a:r>
            <a:r>
              <a:rPr lang="en-US" sz="2000" dirty="0"/>
              <a:t> </a:t>
            </a:r>
            <a:r>
              <a:rPr lang="en-US" sz="2000" dirty="0">
                <a:sym typeface="Symbol" charset="0"/>
              </a:rPr>
              <a:t></a:t>
            </a:r>
            <a:r>
              <a:rPr lang="en-US" sz="2000" baseline="-25000" dirty="0" err="1">
                <a:sym typeface="Symbol" charset="0"/>
              </a:rPr>
              <a:t>i</a:t>
            </a:r>
            <a:r>
              <a:rPr lang="en-US" sz="2000" dirty="0"/>
              <a:t> dependent on the energy in the </a:t>
            </a:r>
            <a:r>
              <a:rPr lang="en-US" sz="2000" dirty="0" err="1"/>
              <a:t>i</a:t>
            </a:r>
            <a:r>
              <a:rPr lang="en-US" sz="2000" baseline="30000" dirty="0" err="1"/>
              <a:t>th</a:t>
            </a:r>
            <a:r>
              <a:rPr lang="en-US" sz="2000" dirty="0"/>
              <a:t>  frequency bin</a:t>
            </a:r>
            <a:endParaRPr lang="en-US" sz="2000" dirty="0">
              <a:sym typeface="Symbol" charset="0"/>
            </a:endParaRPr>
          </a:p>
          <a:p>
            <a:pPr lvl="1">
              <a:defRPr/>
            </a:pPr>
            <a:r>
              <a:rPr lang="en-US" sz="2000" dirty="0">
                <a:sym typeface="Symbol" charset="0"/>
              </a:rPr>
              <a:t>Leads to increased convergence speed at only a small extra </a:t>
            </a:r>
            <a:r>
              <a:rPr lang="en-US" sz="2000" dirty="0" smtClean="0">
                <a:sym typeface="Symbol" charset="0"/>
              </a:rPr>
              <a:t>cost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3311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Frequency Domain Adaptive Filtering</a:t>
            </a:r>
            <a:endParaRPr lang="en-US" sz="3200" u="sng" dirty="0" smtClean="0">
              <a:cs typeface="+mj-cs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16732"/>
            <a:ext cx="8634413" cy="51845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This is referred to as </a:t>
            </a:r>
            <a:r>
              <a:rPr lang="en-US" sz="2400" u="sng" dirty="0" smtClean="0">
                <a:solidFill>
                  <a:srgbClr val="FFFFFF"/>
                </a:solidFill>
                <a:cs typeface="+mn-cs"/>
              </a:rPr>
              <a:t>FDAF</a:t>
            </a: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cs typeface="+mn-cs"/>
              </a:rPr>
              <a:t>(</a:t>
            </a:r>
            <a:r>
              <a:rPr lang="fr-FR" sz="1800" dirty="0" smtClean="0">
                <a:solidFill>
                  <a:srgbClr val="FFFFFF"/>
                </a:solidFill>
                <a:cs typeface="+mn-cs"/>
              </a:rPr>
              <a:t>’</a:t>
            </a:r>
            <a:r>
              <a:rPr lang="en-US" sz="1800" dirty="0" smtClean="0">
                <a:solidFill>
                  <a:srgbClr val="FFFFFF"/>
                </a:solidFill>
                <a:cs typeface="+mn-cs"/>
              </a:rPr>
              <a:t>Frequency Domain Adaptive Filtering</a:t>
            </a:r>
            <a:r>
              <a:rPr lang="fr-FR" sz="1800" dirty="0" smtClean="0">
                <a:solidFill>
                  <a:srgbClr val="FFFFFF"/>
                </a:solidFill>
                <a:cs typeface="+mn-cs"/>
              </a:rPr>
              <a:t>’) </a:t>
            </a:r>
          </a:p>
          <a:p>
            <a:pPr>
              <a:spcBef>
                <a:spcPts val="1680"/>
              </a:spcBef>
              <a:defRPr/>
            </a:pPr>
            <a:r>
              <a:rPr lang="en-US" sz="2400" u="sng" dirty="0" smtClean="0">
                <a:cs typeface="+mn-cs"/>
              </a:rPr>
              <a:t>Complexity</a:t>
            </a:r>
            <a:r>
              <a:rPr lang="en-US" sz="2000" b="0" dirty="0" smtClean="0">
                <a:cs typeface="+mn-cs"/>
              </a:rPr>
              <a:t> ≈ </a:t>
            </a:r>
            <a:r>
              <a:rPr lang="en-US" sz="2400" b="0" dirty="0" smtClean="0">
                <a:cs typeface="+mn-cs"/>
              </a:rPr>
              <a:t>5 (I)FFT’s </a:t>
            </a:r>
            <a:r>
              <a:rPr lang="en-US" sz="1800" b="0" dirty="0" smtClean="0">
                <a:cs typeface="+mn-cs"/>
              </a:rPr>
              <a:t>(size 2L)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                              </a:t>
            </a:r>
            <a:r>
              <a:rPr lang="en-US" sz="2400" b="0" dirty="0" smtClean="0">
                <a:cs typeface="+mn-cs"/>
              </a:rPr>
              <a:t>per block of L output samples </a:t>
            </a:r>
            <a:r>
              <a:rPr lang="en-US" sz="1600" b="0" dirty="0"/>
              <a:t>(check!)</a:t>
            </a:r>
            <a:endParaRPr lang="en-US" sz="1600" b="0" dirty="0" smtClean="0">
              <a:cs typeface="+mn-cs"/>
            </a:endParaRPr>
          </a:p>
          <a:p>
            <a:pPr marL="400050" lvl="1" indent="0">
              <a:spcBef>
                <a:spcPts val="1080"/>
              </a:spcBef>
              <a:buNone/>
              <a:defRPr/>
            </a:pPr>
            <a:r>
              <a:rPr lang="en-US" sz="2000" b="0" dirty="0" smtClean="0">
                <a:cs typeface="+mn-cs"/>
              </a:rPr>
              <a:t>Hence for large L, FDAF is very efficient/cheap, only O(log(L)) multiplications per output sample (compared to O(L) for </a:t>
            </a:r>
            <a:r>
              <a:rPr lang="en-US" sz="1600" b="0" dirty="0" smtClean="0">
                <a:cs typeface="+mn-cs"/>
              </a:rPr>
              <a:t>(Block-)</a:t>
            </a:r>
            <a:r>
              <a:rPr lang="en-US" sz="2000" b="0" dirty="0" smtClean="0">
                <a:cs typeface="+mn-cs"/>
              </a:rPr>
              <a:t>LMS)</a:t>
            </a:r>
          </a:p>
          <a:p>
            <a:pPr marL="400050" lvl="1" indent="0">
              <a:spcBef>
                <a:spcPts val="480"/>
              </a:spcBef>
              <a:buNone/>
              <a:defRPr/>
            </a:pPr>
            <a:endParaRPr lang="en-US" sz="2000" b="0" dirty="0">
              <a:cs typeface="+mn-cs"/>
            </a:endParaRPr>
          </a:p>
          <a:p>
            <a:pPr marL="0" indent="0">
              <a:spcBef>
                <a:spcPts val="480"/>
              </a:spcBef>
              <a:buNone/>
              <a:defRPr/>
            </a:pPr>
            <a:r>
              <a:rPr lang="en-US" sz="2000" b="0" dirty="0" smtClean="0">
                <a:cs typeface="+mn-cs"/>
              </a:rPr>
              <a:t>      Example: L</a:t>
            </a:r>
            <a:r>
              <a:rPr lang="en-US" sz="2000" b="0" baseline="-25000" dirty="0" smtClean="0">
                <a:cs typeface="+mn-cs"/>
              </a:rPr>
              <a:t>B</a:t>
            </a:r>
            <a:r>
              <a:rPr lang="en-US" sz="2000" b="0" dirty="0" smtClean="0">
                <a:cs typeface="+mn-cs"/>
              </a:rPr>
              <a:t>=L=1024, then                           !</a:t>
            </a:r>
          </a:p>
          <a:p>
            <a:pPr>
              <a:spcBef>
                <a:spcPts val="1680"/>
              </a:spcBef>
              <a:defRPr/>
            </a:pPr>
            <a:r>
              <a:rPr lang="en-US" sz="2400" u="sng" dirty="0" smtClean="0">
                <a:cs typeface="+mn-cs"/>
              </a:rPr>
              <a:t>Processing delay/latency</a:t>
            </a:r>
            <a:r>
              <a:rPr lang="en-US" sz="2400" b="0" dirty="0" smtClean="0">
                <a:cs typeface="+mn-cs"/>
              </a:rPr>
              <a:t> is again O(L)</a:t>
            </a:r>
            <a:r>
              <a:rPr lang="en-US" sz="2000" b="0" dirty="0" smtClean="0">
                <a:cs typeface="+mn-cs"/>
              </a:rPr>
              <a:t>.</a:t>
            </a:r>
          </a:p>
          <a:p>
            <a:pPr marL="0" indent="0">
              <a:spcBef>
                <a:spcPts val="1680"/>
              </a:spcBef>
              <a:buNone/>
              <a:defRPr/>
            </a:pPr>
            <a:r>
              <a:rPr lang="en-US" sz="2000" b="0" dirty="0" smtClean="0"/>
              <a:t>      Example</a:t>
            </a:r>
            <a:r>
              <a:rPr lang="en-US" sz="2000" b="0" dirty="0"/>
              <a:t>: L</a:t>
            </a:r>
            <a:r>
              <a:rPr lang="en-US" sz="2000" b="0" baseline="-25000" dirty="0"/>
              <a:t>B</a:t>
            </a:r>
            <a:r>
              <a:rPr lang="en-US" sz="2000" b="0" dirty="0"/>
              <a:t>=</a:t>
            </a:r>
            <a:r>
              <a:rPr lang="en-US" sz="2000" b="0" dirty="0" smtClean="0"/>
              <a:t>L=1024 </a:t>
            </a:r>
            <a:r>
              <a:rPr lang="en-US" sz="2000" b="0" dirty="0"/>
              <a:t>and </a:t>
            </a:r>
            <a:r>
              <a:rPr lang="en-US" sz="2000" b="0" i="1" dirty="0" err="1"/>
              <a:t>f</a:t>
            </a:r>
            <a:r>
              <a:rPr lang="en-US" sz="2000" b="0" i="1" baseline="-25000" dirty="0" err="1"/>
              <a:t>s</a:t>
            </a:r>
            <a:r>
              <a:rPr lang="en-US" sz="2000" b="0" dirty="0"/>
              <a:t>=</a:t>
            </a:r>
            <a:r>
              <a:rPr lang="en-US" sz="2000" b="0" dirty="0" smtClean="0"/>
              <a:t>8000Hz, then</a:t>
            </a:r>
            <a:r>
              <a:rPr lang="en-US" sz="2000" b="0" dirty="0" smtClean="0">
                <a:sym typeface="Symbol" charset="0"/>
              </a:rPr>
              <a:t> </a:t>
            </a:r>
            <a:r>
              <a:rPr lang="en-US" sz="2000" b="0" dirty="0">
                <a:sym typeface="Symbol" charset="0"/>
              </a:rPr>
              <a:t>delay is </a:t>
            </a:r>
            <a:r>
              <a:rPr lang="en-US" sz="2000" b="0" u="sng" dirty="0">
                <a:sym typeface="Symbol" charset="0"/>
              </a:rPr>
              <a:t>256 </a:t>
            </a:r>
            <a:r>
              <a:rPr lang="en-US" sz="2000" b="0" u="sng" dirty="0" err="1">
                <a:sym typeface="Symbol" charset="0"/>
              </a:rPr>
              <a:t>ms</a:t>
            </a:r>
            <a:r>
              <a:rPr lang="en-US" sz="2000" b="0" dirty="0">
                <a:sym typeface="Symbol" charset="0"/>
              </a:rPr>
              <a:t> !</a:t>
            </a:r>
            <a:endParaRPr lang="en-US" sz="2000" b="0" dirty="0"/>
          </a:p>
          <a:p>
            <a:pPr marL="400050" lvl="1" indent="0">
              <a:spcBef>
                <a:spcPts val="1680"/>
              </a:spcBef>
              <a:buNone/>
              <a:defRPr/>
            </a:pPr>
            <a:r>
              <a:rPr lang="en-US" sz="2000" b="0" dirty="0" smtClean="0">
                <a:cs typeface="+mn-cs"/>
              </a:rPr>
              <a:t>In cases where this is objectionable (e.g. acoustic </a:t>
            </a:r>
            <a:r>
              <a:rPr lang="en-US" sz="2000" b="0" dirty="0">
                <a:cs typeface="+mn-cs"/>
              </a:rPr>
              <a:t>e</a:t>
            </a:r>
            <a:r>
              <a:rPr lang="en-US" sz="2000" b="0" dirty="0" smtClean="0">
                <a:cs typeface="+mn-cs"/>
              </a:rPr>
              <a:t>cho cancellation), need ‘intermediate’ algorithms with smaller latency and smaller complexity reduction, based on a </a:t>
            </a:r>
            <a:r>
              <a:rPr lang="en-US" sz="2000" b="0" dirty="0" err="1" smtClean="0">
                <a:cs typeface="+mn-cs"/>
              </a:rPr>
              <a:t>polyphase</a:t>
            </a:r>
            <a:r>
              <a:rPr lang="en-US" sz="2000" b="0" dirty="0" smtClean="0">
                <a:cs typeface="+mn-cs"/>
              </a:rPr>
              <a:t> decomposition…</a:t>
            </a:r>
            <a:r>
              <a:rPr lang="en-US" sz="1600" b="0" dirty="0" smtClean="0">
                <a:cs typeface="+mn-cs"/>
              </a:rPr>
              <a:t>(read on)</a:t>
            </a:r>
            <a:endParaRPr lang="en-US" sz="2000" b="0" dirty="0" smtClean="0"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961603"/>
              </p:ext>
            </p:extLst>
          </p:nvPr>
        </p:nvGraphicFramePr>
        <p:xfrm>
          <a:off x="4319972" y="3282661"/>
          <a:ext cx="1656184" cy="68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7" name="Equation" r:id="rId3" imgW="1041400" imgH="431800" progId="Equation.3">
                  <p:embed/>
                </p:oleObj>
              </mc:Choice>
              <mc:Fallback>
                <p:oleObj name="Equation" r:id="rId3" imgW="1041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972" y="3282661"/>
                        <a:ext cx="1656184" cy="68639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15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Frequency Domain Adaptive Filtering</a:t>
            </a:r>
            <a:endParaRPr lang="en-US" sz="3200" u="sng" dirty="0" smtClean="0">
              <a:cs typeface="+mj-cs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016732"/>
            <a:ext cx="8475476" cy="5184576"/>
          </a:xfrm>
        </p:spPr>
        <p:txBody>
          <a:bodyPr/>
          <a:lstStyle/>
          <a:p>
            <a:pPr marL="0" indent="0">
              <a:spcBef>
                <a:spcPts val="1680"/>
              </a:spcBef>
              <a:buNone/>
              <a:defRPr/>
            </a:pPr>
            <a:r>
              <a:rPr lang="en-US" sz="2000" b="0" dirty="0" smtClean="0">
                <a:cs typeface="+mn-cs"/>
              </a:rPr>
              <a:t>For large L, a block length of L</a:t>
            </a:r>
            <a:r>
              <a:rPr lang="en-US" sz="2000" b="0" baseline="-25000" dirty="0" smtClean="0">
                <a:cs typeface="+mn-cs"/>
              </a:rPr>
              <a:t>B</a:t>
            </a:r>
            <a:r>
              <a:rPr lang="en-US" sz="2000" b="0" dirty="0" smtClean="0">
                <a:cs typeface="+mn-cs"/>
              </a:rPr>
              <a:t>=L may lead to a too large latency</a:t>
            </a:r>
            <a:endParaRPr lang="en-US" sz="2000" dirty="0" smtClean="0">
              <a:cs typeface="+mn-cs"/>
            </a:endParaRPr>
          </a:p>
          <a:p>
            <a:pPr marL="0" indent="0">
              <a:spcBef>
                <a:spcPts val="168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If an </a:t>
            </a:r>
            <a:r>
              <a:rPr lang="en-US" sz="2400" b="0" u="sng" dirty="0" err="1" smtClean="0">
                <a:cs typeface="+mn-cs"/>
              </a:rPr>
              <a:t>N</a:t>
            </a:r>
            <a:r>
              <a:rPr lang="en-US" sz="2400" b="0" u="sng" baseline="30000" dirty="0" err="1" smtClean="0">
                <a:cs typeface="+mn-cs"/>
              </a:rPr>
              <a:t>th</a:t>
            </a:r>
            <a:r>
              <a:rPr lang="en-US" sz="2400" b="0" u="sng" dirty="0" err="1" smtClean="0">
                <a:cs typeface="+mn-cs"/>
              </a:rPr>
              <a:t>order</a:t>
            </a:r>
            <a:r>
              <a:rPr lang="en-US" sz="2400" b="0" u="sng" dirty="0" smtClean="0">
                <a:cs typeface="+mn-cs"/>
              </a:rPr>
              <a:t> </a:t>
            </a:r>
            <a:r>
              <a:rPr lang="en-US" sz="2400" b="0" u="sng" dirty="0" err="1" smtClean="0">
                <a:cs typeface="+mn-cs"/>
              </a:rPr>
              <a:t>polyphase</a:t>
            </a:r>
            <a:r>
              <a:rPr lang="en-US" sz="2400" b="0" u="sng" dirty="0" smtClean="0">
                <a:cs typeface="+mn-cs"/>
              </a:rPr>
              <a:t> decomposition</a:t>
            </a:r>
            <a:r>
              <a:rPr lang="en-US" sz="2400" b="0" dirty="0" smtClean="0">
                <a:cs typeface="+mn-cs"/>
              </a:rPr>
              <a:t> of the adaptive filter is considered (hence with L</a:t>
            </a:r>
            <a:r>
              <a:rPr lang="en-US" sz="2400" b="0" baseline="-25000" dirty="0" smtClean="0">
                <a:cs typeface="+mn-cs"/>
              </a:rPr>
              <a:t>P</a:t>
            </a:r>
            <a:r>
              <a:rPr lang="en-US" sz="2400" b="0" dirty="0" smtClean="0">
                <a:cs typeface="+mn-cs"/>
              </a:rPr>
              <a:t>=L/N coefficients per </a:t>
            </a:r>
            <a:r>
              <a:rPr lang="en-US" sz="2400" b="0" dirty="0" err="1" smtClean="0">
                <a:cs typeface="+mn-cs"/>
              </a:rPr>
              <a:t>polyphase</a:t>
            </a:r>
            <a:r>
              <a:rPr lang="en-US" sz="2400" b="0" dirty="0" smtClean="0">
                <a:cs typeface="+mn-cs"/>
              </a:rPr>
              <a:t> component),  then a frequency domain adaptive filtering algorithm with block length </a:t>
            </a:r>
            <a:r>
              <a:rPr lang="en-US" sz="2400" b="0" dirty="0"/>
              <a:t>L</a:t>
            </a:r>
            <a:r>
              <a:rPr lang="en-US" sz="2400" b="0" baseline="-25000" dirty="0"/>
              <a:t>B</a:t>
            </a:r>
            <a:r>
              <a:rPr lang="en-US" sz="2400" b="0" dirty="0" smtClean="0"/>
              <a:t>=N</a:t>
            </a:r>
            <a:r>
              <a:rPr lang="en-US" sz="2400" b="0" baseline="-25000" dirty="0" smtClean="0"/>
              <a:t> </a:t>
            </a:r>
            <a:r>
              <a:rPr lang="en-US" sz="2400" b="0" dirty="0" smtClean="0"/>
              <a:t>can derived as follows... </a:t>
            </a:r>
            <a:r>
              <a:rPr lang="en-US" sz="1600" b="0" dirty="0" smtClean="0"/>
              <a:t>(where “N takes the place of L”)</a:t>
            </a:r>
            <a:endParaRPr lang="en-US" sz="2400" b="0" dirty="0" smtClean="0"/>
          </a:p>
          <a:p>
            <a:pPr marL="0" indent="0">
              <a:spcBef>
                <a:spcPts val="168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Example </a:t>
            </a:r>
            <a:r>
              <a:rPr lang="en-US" sz="2400" b="0" dirty="0"/>
              <a:t>L</a:t>
            </a:r>
            <a:r>
              <a:rPr lang="en-US" sz="2400" b="0" baseline="-25000" dirty="0"/>
              <a:t>B</a:t>
            </a:r>
            <a:r>
              <a:rPr lang="en-US" sz="2400" b="0" dirty="0" smtClean="0"/>
              <a:t>=</a:t>
            </a:r>
            <a:r>
              <a:rPr lang="en-US" sz="2400" b="0" dirty="0">
                <a:cs typeface="+mn-cs"/>
              </a:rPr>
              <a:t>N</a:t>
            </a:r>
            <a:r>
              <a:rPr lang="en-US" sz="2400" b="0" dirty="0" smtClean="0">
                <a:cs typeface="+mn-cs"/>
              </a:rPr>
              <a:t>=4, i.e. </a:t>
            </a:r>
            <a:r>
              <a:rPr lang="en-US" sz="1600" b="0" dirty="0" smtClean="0">
                <a:cs typeface="+mn-cs"/>
              </a:rPr>
              <a:t>(as on p.9) </a:t>
            </a:r>
          </a:p>
          <a:p>
            <a:pPr marL="0" indent="0">
              <a:spcBef>
                <a:spcPts val="1680"/>
              </a:spcBef>
              <a:buNone/>
              <a:defRPr/>
            </a:pPr>
            <a:endParaRPr lang="en-US" sz="1600" b="0" dirty="0" smtClean="0">
              <a:cs typeface="+mn-cs"/>
            </a:endParaRPr>
          </a:p>
          <a:p>
            <a:pPr marL="0" indent="0">
              <a:spcBef>
                <a:spcPts val="1680"/>
              </a:spcBef>
              <a:buNone/>
              <a:defRPr/>
            </a:pPr>
            <a:r>
              <a:rPr lang="en-US" sz="1600" b="0" dirty="0">
                <a:cs typeface="+mn-cs"/>
              </a:rPr>
              <a:t> </a:t>
            </a:r>
            <a:r>
              <a:rPr lang="en-US" sz="1600" b="0" dirty="0" smtClean="0">
                <a:cs typeface="+mn-cs"/>
              </a:rPr>
              <a:t>                   with </a:t>
            </a:r>
          </a:p>
          <a:p>
            <a:pPr marL="0" indent="0">
              <a:spcBef>
                <a:spcPts val="1680"/>
              </a:spcBef>
              <a:buNone/>
              <a:defRPr/>
            </a:pPr>
            <a:endParaRPr lang="en-US" sz="1600" b="0" dirty="0" smtClean="0">
              <a:cs typeface="+mn-cs"/>
            </a:endParaRPr>
          </a:p>
          <a:p>
            <a:pPr marL="0" indent="0">
              <a:spcBef>
                <a:spcPts val="1680"/>
              </a:spcBef>
              <a:buNone/>
              <a:defRPr/>
            </a:pPr>
            <a:endParaRPr lang="en-US" sz="1600" b="0" dirty="0" smtClean="0">
              <a:cs typeface="+mn-cs"/>
            </a:endParaRPr>
          </a:p>
        </p:txBody>
      </p:sp>
      <p:graphicFrame>
        <p:nvGraphicFramePr>
          <p:cNvPr id="5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26666"/>
              </p:ext>
            </p:extLst>
          </p:nvPr>
        </p:nvGraphicFramePr>
        <p:xfrm>
          <a:off x="1331641" y="4293096"/>
          <a:ext cx="4680520" cy="43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0" name="Equation" r:id="rId3" imgW="2413000" imgH="203200" progId="Equation.3">
                  <p:embed/>
                </p:oleObj>
              </mc:Choice>
              <mc:Fallback>
                <p:oleObj name="Equation" r:id="rId3" imgW="2413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1" y="4293096"/>
                        <a:ext cx="4680520" cy="43490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653509"/>
              </p:ext>
            </p:extLst>
          </p:nvPr>
        </p:nvGraphicFramePr>
        <p:xfrm>
          <a:off x="1331640" y="5193196"/>
          <a:ext cx="50069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1" name="Equation" r:id="rId5" imgW="2082800" imgH="406400" progId="Equation.3">
                  <p:embed/>
                </p:oleObj>
              </mc:Choice>
              <mc:Fallback>
                <p:oleObj name="Equation" r:id="rId5" imgW="2082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193196"/>
                        <a:ext cx="5006975" cy="8223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39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Frequency Domain Adaptive Filtering</a:t>
            </a:r>
            <a:endParaRPr lang="en-US" sz="3200" u="sng" dirty="0" smtClean="0">
              <a:cs typeface="+mj-cs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8740"/>
            <a:ext cx="8634413" cy="5184576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b="0" dirty="0" smtClean="0">
              <a:cs typeface="+mn-cs"/>
            </a:endParaRPr>
          </a:p>
          <a:p>
            <a:pPr marL="0" indent="0">
              <a:buNone/>
              <a:defRPr/>
            </a:pPr>
            <a:r>
              <a:rPr lang="en-US" sz="1600" b="0" dirty="0" smtClean="0">
                <a:cs typeface="+mn-cs"/>
              </a:rPr>
              <a:t>(compare to p.19-20)</a:t>
            </a: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The update formulas are given as follows</a:t>
            </a:r>
            <a:endParaRPr lang="en-US" sz="1800" b="0" dirty="0"/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    1) Compute a priori residuals </a:t>
            </a:r>
            <a:r>
              <a:rPr lang="en-US" sz="1800" b="0" dirty="0"/>
              <a:t>(example </a:t>
            </a:r>
            <a:r>
              <a:rPr lang="en-US" sz="1800" b="0" dirty="0" smtClean="0"/>
              <a:t>L</a:t>
            </a:r>
            <a:r>
              <a:rPr lang="en-US" sz="1800" b="0" baseline="-25000" dirty="0" smtClean="0"/>
              <a:t>B</a:t>
            </a:r>
            <a:r>
              <a:rPr lang="en-US" sz="1800" b="0" dirty="0" smtClean="0"/>
              <a:t>=N=4 </a:t>
            </a:r>
            <a:r>
              <a:rPr lang="en-US" sz="1800" b="0" dirty="0"/>
              <a:t>, similar for other </a:t>
            </a:r>
            <a:r>
              <a:rPr lang="en-US" sz="1800" b="0" dirty="0" smtClean="0"/>
              <a:t>N) </a:t>
            </a:r>
            <a:endParaRPr lang="en-US" sz="18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591461"/>
              </p:ext>
            </p:extLst>
          </p:nvPr>
        </p:nvGraphicFramePr>
        <p:xfrm>
          <a:off x="251520" y="2565400"/>
          <a:ext cx="8640959" cy="360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3" name="Equation" r:id="rId3" imgW="6108700" imgH="3429000" progId="Equation.3">
                  <p:embed/>
                </p:oleObj>
              </mc:Choice>
              <mc:Fallback>
                <p:oleObj name="Equation" r:id="rId3" imgW="6108700" imgH="342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5400"/>
                        <a:ext cx="8640959" cy="36083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0772" y="5841268"/>
            <a:ext cx="118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w</a:t>
            </a:r>
            <a:r>
              <a:rPr lang="en-US" sz="1600" b="0" dirty="0" smtClean="0">
                <a:solidFill>
                  <a:schemeClr val="tx1"/>
                </a:solidFill>
              </a:rPr>
              <a:t>ith  </a:t>
            </a:r>
            <a:r>
              <a:rPr lang="en-US" sz="1600" b="0" dirty="0" err="1">
                <a:solidFill>
                  <a:schemeClr val="tx1"/>
                </a:solidFill>
              </a:rPr>
              <a:t>P</a:t>
            </a:r>
            <a:r>
              <a:rPr lang="en-US" sz="1600" b="0" baseline="30000" dirty="0" err="1" smtClean="0">
                <a:solidFill>
                  <a:schemeClr val="tx1"/>
                </a:solidFill>
              </a:rPr>
              <a:t>i</a:t>
            </a:r>
            <a:r>
              <a:rPr lang="en-US" sz="1600" b="0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1600" b="0" dirty="0" smtClean="0">
                <a:solidFill>
                  <a:schemeClr val="tx1"/>
                </a:solidFill>
              </a:rPr>
              <a:t>=…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5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Frequency Domain Adaptive Filtering</a:t>
            </a:r>
            <a:endParaRPr lang="en-US" sz="3200" u="sng" dirty="0" smtClean="0">
              <a:cs typeface="+mj-cs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8740"/>
            <a:ext cx="8634413" cy="5184576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400" b="0" dirty="0" smtClean="0">
              <a:solidFill>
                <a:srgbClr val="7F7F7F"/>
              </a:solidFill>
              <a:cs typeface="+mn-cs"/>
            </a:endParaRPr>
          </a:p>
          <a:p>
            <a:pPr marL="0" indent="0">
              <a:buNone/>
              <a:defRPr/>
            </a:pPr>
            <a:r>
              <a:rPr lang="en-US" sz="1600" b="0" dirty="0">
                <a:solidFill>
                  <a:srgbClr val="FFFFFF"/>
                </a:solidFill>
              </a:rPr>
              <a:t>(compare to p.18-19)</a:t>
            </a:r>
          </a:p>
          <a:p>
            <a:pPr marL="0" indent="0">
              <a:buNone/>
              <a:defRPr/>
            </a:pP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The update formulas are given as follows</a:t>
            </a:r>
            <a:endParaRPr lang="en-US" sz="1800" b="0" dirty="0">
              <a:solidFill>
                <a:srgbClr val="FFFFFF"/>
              </a:solidFill>
            </a:endParaRP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    2) Filter update </a:t>
            </a:r>
            <a:r>
              <a:rPr lang="en-US" sz="1800" b="0" dirty="0" smtClean="0"/>
              <a:t>(</a:t>
            </a:r>
            <a:r>
              <a:rPr lang="en-US" sz="1800" b="0" dirty="0"/>
              <a:t>example </a:t>
            </a:r>
            <a:r>
              <a:rPr lang="en-US" sz="1800" b="0" dirty="0" smtClean="0"/>
              <a:t>L</a:t>
            </a:r>
            <a:r>
              <a:rPr lang="en-US" sz="1800" b="0" baseline="-25000" dirty="0"/>
              <a:t>B</a:t>
            </a:r>
            <a:r>
              <a:rPr lang="en-US" sz="1800" b="0" dirty="0" smtClean="0"/>
              <a:t>=N=4 </a:t>
            </a:r>
            <a:r>
              <a:rPr lang="en-US" sz="1800" b="0" dirty="0"/>
              <a:t>, similar for other </a:t>
            </a:r>
            <a:r>
              <a:rPr lang="en-US" sz="1800" b="0" dirty="0" smtClean="0"/>
              <a:t>N) </a:t>
            </a:r>
            <a:endParaRPr lang="en-US" sz="18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b="0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853362"/>
              </p:ext>
            </p:extLst>
          </p:nvPr>
        </p:nvGraphicFramePr>
        <p:xfrm>
          <a:off x="251520" y="2600908"/>
          <a:ext cx="8676964" cy="3643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Equation" r:id="rId3" imgW="7175500" imgH="4432300" progId="Equation.3">
                  <p:embed/>
                </p:oleObj>
              </mc:Choice>
              <mc:Fallback>
                <p:oleObj name="Equation" r:id="rId3" imgW="7175500" imgH="443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600908"/>
                        <a:ext cx="8676964" cy="364351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73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Frequency Domain Adaptive Filtering</a:t>
            </a:r>
            <a:endParaRPr lang="en-US" sz="3200" u="sng" dirty="0" smtClean="0">
              <a:cs typeface="+mj-cs"/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16732"/>
            <a:ext cx="8634413" cy="51845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This is referred to as </a:t>
            </a:r>
            <a:r>
              <a:rPr lang="en-US" sz="2400" u="sng" dirty="0" smtClean="0">
                <a:cs typeface="+mn-cs"/>
              </a:rPr>
              <a:t>PB-FDAF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 marL="0" indent="0">
              <a:buNone/>
              <a:defRPr/>
            </a:pPr>
            <a:r>
              <a:rPr lang="en-US" sz="1800" dirty="0" smtClean="0">
                <a:cs typeface="+mn-cs"/>
              </a:rPr>
              <a:t>(</a:t>
            </a:r>
            <a:r>
              <a:rPr lang="fr-FR" sz="1800" dirty="0" smtClean="0">
                <a:cs typeface="+mn-cs"/>
              </a:rPr>
              <a:t>’</a:t>
            </a:r>
            <a:r>
              <a:rPr lang="fr-FR" sz="1800" dirty="0" err="1" smtClean="0">
                <a:cs typeface="+mn-cs"/>
              </a:rPr>
              <a:t>Partitioned</a:t>
            </a:r>
            <a:r>
              <a:rPr lang="fr-FR" sz="1800" dirty="0" smtClean="0">
                <a:cs typeface="+mn-cs"/>
              </a:rPr>
              <a:t> Block </a:t>
            </a:r>
            <a:r>
              <a:rPr lang="en-US" sz="1800" dirty="0" smtClean="0">
                <a:cs typeface="+mn-cs"/>
              </a:rPr>
              <a:t>Frequency Domain Adaptive Filtering</a:t>
            </a:r>
            <a:r>
              <a:rPr lang="fr-FR" sz="1800" dirty="0" smtClean="0">
                <a:cs typeface="+mn-cs"/>
              </a:rPr>
              <a:t>’) </a:t>
            </a:r>
          </a:p>
          <a:p>
            <a:pPr marL="0" indent="0">
              <a:buNone/>
              <a:defRPr/>
            </a:pPr>
            <a:endParaRPr lang="fr-FR" sz="1800" dirty="0" smtClean="0">
              <a:cs typeface="+mn-cs"/>
            </a:endParaRPr>
          </a:p>
          <a:p>
            <a:pPr>
              <a:spcBef>
                <a:spcPts val="480"/>
              </a:spcBef>
              <a:defRPr/>
            </a:pPr>
            <a:r>
              <a:rPr lang="en-US" sz="2400" b="0" dirty="0" smtClean="0"/>
              <a:t>PB-FDAF is functionally equivalent to Block-LMS</a:t>
            </a:r>
          </a:p>
          <a:p>
            <a:pPr>
              <a:spcBef>
                <a:spcPts val="1680"/>
              </a:spcBef>
              <a:defRPr/>
            </a:pPr>
            <a:r>
              <a:rPr lang="en-US" sz="2400" u="sng" dirty="0"/>
              <a:t>Complexity</a:t>
            </a:r>
            <a:r>
              <a:rPr lang="en-US" sz="2000" b="0" dirty="0"/>
              <a:t> </a:t>
            </a:r>
            <a:r>
              <a:rPr lang="en-US" sz="2400" b="0" dirty="0"/>
              <a:t>≈ </a:t>
            </a:r>
            <a:r>
              <a:rPr lang="en-US" sz="2400" b="0" dirty="0" smtClean="0"/>
              <a:t>3+2.L</a:t>
            </a:r>
            <a:r>
              <a:rPr lang="en-US" sz="2400" b="0" baseline="-25000" dirty="0" smtClean="0"/>
              <a:t>P</a:t>
            </a:r>
            <a:r>
              <a:rPr lang="en-US" sz="2400" b="0" dirty="0" smtClean="0"/>
              <a:t>   </a:t>
            </a:r>
            <a:r>
              <a:rPr lang="en-US" sz="2400" b="0" dirty="0"/>
              <a:t>(I)FFT’s </a:t>
            </a:r>
            <a:r>
              <a:rPr lang="en-US" sz="1800" b="0" dirty="0" smtClean="0"/>
              <a:t>(</a:t>
            </a:r>
            <a:r>
              <a:rPr lang="en-US" sz="1800" b="0" dirty="0"/>
              <a:t>size </a:t>
            </a:r>
            <a:r>
              <a:rPr lang="en-US" sz="1800" b="0" dirty="0" smtClean="0"/>
              <a:t>2N)</a:t>
            </a:r>
            <a:r>
              <a:rPr lang="en-US" sz="1800" b="0" dirty="0"/>
              <a:t>) </a:t>
            </a:r>
            <a:r>
              <a:rPr lang="en-US" sz="1800" b="0" dirty="0" smtClean="0"/>
              <a:t>     </a:t>
            </a:r>
          </a:p>
          <a:p>
            <a:pPr marL="0" indent="0">
              <a:spcBef>
                <a:spcPts val="480"/>
              </a:spcBef>
              <a:buNone/>
              <a:defRPr/>
            </a:pPr>
            <a:r>
              <a:rPr lang="en-US" sz="1800" b="0" dirty="0"/>
              <a:t> </a:t>
            </a:r>
            <a:r>
              <a:rPr lang="en-US" sz="1800" b="0" dirty="0" smtClean="0"/>
              <a:t>                                    </a:t>
            </a:r>
            <a:r>
              <a:rPr lang="en-US" sz="2400" b="0" dirty="0" smtClean="0"/>
              <a:t>per block of N output samples </a:t>
            </a:r>
            <a:r>
              <a:rPr lang="en-US" sz="1800" b="0" dirty="0" smtClean="0"/>
              <a:t>(</a:t>
            </a:r>
            <a:r>
              <a:rPr lang="en-US" sz="1800" b="0" dirty="0"/>
              <a:t>check!) </a:t>
            </a:r>
          </a:p>
          <a:p>
            <a:pPr marL="400050" lvl="1" indent="0">
              <a:spcBef>
                <a:spcPts val="480"/>
              </a:spcBef>
              <a:buNone/>
              <a:defRPr/>
            </a:pPr>
            <a:endParaRPr lang="en-US" sz="2000" dirty="0"/>
          </a:p>
          <a:p>
            <a:pPr marL="0" indent="0">
              <a:spcBef>
                <a:spcPts val="480"/>
              </a:spcBef>
              <a:buNone/>
              <a:defRPr/>
            </a:pPr>
            <a:r>
              <a:rPr lang="en-US" sz="2000" b="0" dirty="0"/>
              <a:t>      Example: </a:t>
            </a:r>
            <a:r>
              <a:rPr lang="en-US" sz="2000" b="0" dirty="0" smtClean="0"/>
              <a:t>L=1024, N=128, </a:t>
            </a:r>
            <a:r>
              <a:rPr lang="en-US" sz="2000" b="0" dirty="0"/>
              <a:t>then </a:t>
            </a:r>
            <a:r>
              <a:rPr lang="en-US" sz="2000" b="0" dirty="0" smtClean="0"/>
              <a:t>                           </a:t>
            </a:r>
            <a:r>
              <a:rPr lang="en-US" sz="2000" b="0" dirty="0"/>
              <a:t>!</a:t>
            </a:r>
          </a:p>
          <a:p>
            <a:pPr>
              <a:spcBef>
                <a:spcPts val="1680"/>
              </a:spcBef>
              <a:defRPr/>
            </a:pPr>
            <a:r>
              <a:rPr lang="en-US" sz="2400" u="sng" dirty="0"/>
              <a:t>Processing delay/latency</a:t>
            </a:r>
            <a:r>
              <a:rPr lang="en-US" sz="2400" b="0" dirty="0"/>
              <a:t> is </a:t>
            </a:r>
            <a:r>
              <a:rPr lang="en-US" sz="2400" b="0" dirty="0" smtClean="0"/>
              <a:t>O(N)</a:t>
            </a:r>
            <a:r>
              <a:rPr lang="en-US" sz="2000" b="0" dirty="0"/>
              <a:t>.</a:t>
            </a:r>
          </a:p>
          <a:p>
            <a:pPr marL="0" indent="0">
              <a:spcBef>
                <a:spcPts val="1680"/>
              </a:spcBef>
              <a:buNone/>
              <a:defRPr/>
            </a:pPr>
            <a:r>
              <a:rPr lang="en-US" sz="2000" b="0" dirty="0"/>
              <a:t>      Example: </a:t>
            </a:r>
            <a:r>
              <a:rPr lang="en-US" sz="2000" b="0" dirty="0" smtClean="0"/>
              <a:t>L=1024, N=128 </a:t>
            </a:r>
            <a:r>
              <a:rPr lang="en-US" sz="2000" b="0" dirty="0"/>
              <a:t>and </a:t>
            </a:r>
            <a:r>
              <a:rPr lang="en-US" sz="2000" b="0" i="1" dirty="0" err="1"/>
              <a:t>f</a:t>
            </a:r>
            <a:r>
              <a:rPr lang="en-US" sz="2000" b="0" i="1" baseline="-25000" dirty="0" err="1"/>
              <a:t>s</a:t>
            </a:r>
            <a:r>
              <a:rPr lang="en-US" sz="2000" b="0" dirty="0"/>
              <a:t>=8000Hz, then</a:t>
            </a:r>
            <a:r>
              <a:rPr lang="en-US" sz="2000" b="0" dirty="0">
                <a:sym typeface="Symbol" charset="0"/>
              </a:rPr>
              <a:t> delay is </a:t>
            </a:r>
            <a:r>
              <a:rPr lang="en-US" sz="2000" b="0" u="sng" dirty="0" smtClean="0">
                <a:sym typeface="Symbol" charset="0"/>
              </a:rPr>
              <a:t>32 </a:t>
            </a:r>
            <a:r>
              <a:rPr lang="en-US" sz="2000" b="0" u="sng" dirty="0" err="1">
                <a:sym typeface="Symbol" charset="0"/>
              </a:rPr>
              <a:t>ms</a:t>
            </a:r>
            <a:r>
              <a:rPr lang="en-US" sz="2000" b="0" dirty="0">
                <a:sym typeface="Symbol" charset="0"/>
              </a:rPr>
              <a:t> </a:t>
            </a:r>
            <a:endParaRPr lang="en-US" sz="2000" b="0" dirty="0"/>
          </a:p>
          <a:p>
            <a:pPr marL="0" indent="0">
              <a:spcBef>
                <a:spcPts val="480"/>
              </a:spcBef>
              <a:buNone/>
              <a:defRPr/>
            </a:pPr>
            <a:r>
              <a:rPr lang="en-US" sz="2000" b="0" dirty="0" smtClean="0"/>
              <a:t>      (used in commercial acoustic echo cancellers)</a:t>
            </a:r>
          </a:p>
          <a:p>
            <a:pPr lvl="1">
              <a:defRPr/>
            </a:pPr>
            <a:endParaRPr lang="en-US" sz="2000" dirty="0" smtClean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207637"/>
              </p:ext>
            </p:extLst>
          </p:nvPr>
        </p:nvGraphicFramePr>
        <p:xfrm>
          <a:off x="4896036" y="3822700"/>
          <a:ext cx="1590365" cy="582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8" name="Equation" r:id="rId3" imgW="1003300" imgH="368300" progId="Equation.3">
                  <p:embed/>
                </p:oleObj>
              </mc:Choice>
              <mc:Fallback>
                <p:oleObj name="Equation" r:id="rId3" imgW="1003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6036" y="3822700"/>
                        <a:ext cx="1590365" cy="58226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6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FIR Filter Realization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FIR Filter Realization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=Construct (realize) LTI system (with delay elements,  adders and multipliers), such that I/O behavior is given by..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Several possibilities exist…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1. Direct form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2. Transposed direct form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3. Lattice realization (LPC lattice)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4. Lossless lattice realization</a:t>
            </a:r>
            <a:r>
              <a:rPr lang="en-US" sz="1800" b="1" u="sng" dirty="0" smtClean="0"/>
              <a:t>    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5. Frequency domain realization: see Part IV</a:t>
            </a:r>
            <a:endParaRPr lang="en-US" sz="2400" b="0" u="sng" dirty="0" smtClean="0">
              <a:solidFill>
                <a:srgbClr val="FFFF66"/>
              </a:solidFill>
              <a:cs typeface="+mn-cs"/>
            </a:endParaRP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775504"/>
              </p:ext>
            </p:extLst>
          </p:nvPr>
        </p:nvGraphicFramePr>
        <p:xfrm>
          <a:off x="1063625" y="2709863"/>
          <a:ext cx="62325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2336800" imgH="190500" progId="Equation.3">
                  <p:embed/>
                </p:oleObj>
              </mc:Choice>
              <mc:Fallback>
                <p:oleObj name="Equation" r:id="rId3" imgW="2336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2709863"/>
                        <a:ext cx="6232525" cy="4429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03"/>
          <p:cNvSpPr txBox="1">
            <a:spLocks noChangeArrowheads="1"/>
          </p:cNvSpPr>
          <p:nvPr/>
        </p:nvSpPr>
        <p:spPr bwMode="auto">
          <a:xfrm rot="19621647">
            <a:off x="-1729804" y="2565581"/>
            <a:ext cx="11640697" cy="1324081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8000" dirty="0" smtClean="0">
                <a:cs typeface="+mn-cs"/>
              </a:rPr>
              <a:t>   </a:t>
            </a:r>
            <a:r>
              <a:rPr lang="en-US" sz="8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Return to Chapter-5</a:t>
            </a:r>
            <a:endParaRPr lang="en-US" sz="8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2280" y="5553236"/>
            <a:ext cx="66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sz="3600" dirty="0"/>
          </a:p>
        </p:txBody>
      </p:sp>
      <p:sp>
        <p:nvSpPr>
          <p:cNvPr id="3" name="Oval 2"/>
          <p:cNvSpPr/>
          <p:nvPr/>
        </p:nvSpPr>
        <p:spPr bwMode="auto">
          <a:xfrm>
            <a:off x="5292080" y="2888940"/>
            <a:ext cx="540060" cy="75608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796136" y="3501008"/>
            <a:ext cx="360040" cy="50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203"/>
          <p:cNvSpPr txBox="1">
            <a:spLocks noChangeArrowheads="1"/>
          </p:cNvSpPr>
          <p:nvPr/>
        </p:nvSpPr>
        <p:spPr bwMode="auto">
          <a:xfrm rot="19621647">
            <a:off x="5182302" y="3432045"/>
            <a:ext cx="3892497" cy="880883"/>
          </a:xfrm>
          <a:prstGeom prst="rect">
            <a:avLst/>
          </a:prstGeom>
          <a:solidFill>
            <a:srgbClr val="8000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For convenience, number of filter coefficients is now L instead of L+1 </a:t>
            </a:r>
          </a:p>
          <a:p>
            <a:pPr>
              <a:defRPr/>
            </a:pPr>
            <a:r>
              <a:rPr lang="en-US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rPr>
              <a:t>(…easier formulas)</a:t>
            </a:r>
            <a:endParaRPr lang="en-US" sz="1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65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</a:t>
            </a:r>
            <a:r>
              <a:rPr lang="en-US" sz="3200" dirty="0"/>
              <a:t>FIR Filter Realization</a:t>
            </a:r>
            <a:endParaRPr lang="en-US" sz="3200" dirty="0" smtClean="0">
              <a:cs typeface="+mj-cs"/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9025"/>
            <a:ext cx="8839200" cy="5235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Have to know a theorem from linear algebra here: 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1080"/>
              </a:spcBef>
              <a:defRPr/>
            </a:pPr>
            <a:r>
              <a:rPr lang="en-US" sz="2000" b="0" dirty="0" smtClean="0">
                <a:cs typeface="+mn-cs"/>
              </a:rPr>
              <a:t>A `</a:t>
            </a:r>
            <a:r>
              <a:rPr lang="en-US" sz="2000" b="0" u="sng" dirty="0" err="1" smtClean="0">
                <a:cs typeface="+mn-cs"/>
              </a:rPr>
              <a:t>circulant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matrix is a matrix where each row is obtained from the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previous row using a right-shift (by 1 position),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the rightmost element which spills over is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circulated back to become the leftmost element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                        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0" dirty="0" smtClean="0">
                <a:cs typeface="+mn-cs"/>
              </a:rPr>
              <a:t>The </a:t>
            </a:r>
            <a:r>
              <a:rPr lang="en-US" sz="2000" b="0" u="sng" dirty="0" smtClean="0">
                <a:cs typeface="+mn-cs"/>
              </a:rPr>
              <a:t>eigenvalue decomposition</a:t>
            </a:r>
            <a:r>
              <a:rPr lang="en-US" sz="2000" b="0" dirty="0" smtClean="0">
                <a:cs typeface="+mn-cs"/>
              </a:rPr>
              <a:t> of a </a:t>
            </a:r>
            <a:r>
              <a:rPr lang="en-US" sz="2000" b="0" dirty="0" err="1" smtClean="0">
                <a:cs typeface="+mn-cs"/>
              </a:rPr>
              <a:t>circulant</a:t>
            </a:r>
            <a:r>
              <a:rPr lang="en-US" sz="2000" b="0" dirty="0" smtClean="0">
                <a:cs typeface="+mn-cs"/>
              </a:rPr>
              <a:t> matrix is always given as... 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(4x4 example)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with F the DFT-matrix. This means that the eigenvectors are equal to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the column-vectors of the IDFT-matrix, and that then eigenvalues are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obtained as the DFT of the first column of the </a:t>
            </a:r>
            <a:r>
              <a:rPr lang="en-US" sz="2000" b="0" dirty="0" err="1" smtClean="0">
                <a:cs typeface="+mn-cs"/>
              </a:rPr>
              <a:t>circulant</a:t>
            </a:r>
            <a:r>
              <a:rPr lang="en-US" sz="2000" b="0" dirty="0" smtClean="0">
                <a:cs typeface="+mn-cs"/>
              </a:rPr>
              <a:t> matrix </a:t>
            </a:r>
            <a:r>
              <a:rPr lang="en-US" sz="1200" b="0" dirty="0" smtClean="0">
                <a:cs typeface="+mn-cs"/>
              </a:rPr>
              <a:t>(proof by </a:t>
            </a:r>
            <a:r>
              <a:rPr lang="en-US" sz="1200" b="0" dirty="0" err="1" smtClean="0">
                <a:cs typeface="+mn-cs"/>
              </a:rPr>
              <a:t>Matlab</a:t>
            </a:r>
            <a:r>
              <a:rPr lang="en-US" sz="1200" b="0" dirty="0" smtClean="0">
                <a:cs typeface="+mn-cs"/>
              </a:rPr>
              <a:t>)</a:t>
            </a:r>
            <a:endParaRPr lang="en-US" sz="1200" dirty="0" smtClean="0">
              <a:cs typeface="+mn-cs"/>
            </a:endParaRPr>
          </a:p>
        </p:txBody>
      </p:sp>
      <p:graphicFrame>
        <p:nvGraphicFramePr>
          <p:cNvPr id="460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663078"/>
              </p:ext>
            </p:extLst>
          </p:nvPr>
        </p:nvGraphicFramePr>
        <p:xfrm>
          <a:off x="2591780" y="3931580"/>
          <a:ext cx="590073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4" name="Equation" r:id="rId3" imgW="3797300" imgH="914400" progId="Equation.3">
                  <p:embed/>
                </p:oleObj>
              </mc:Choice>
              <mc:Fallback>
                <p:oleObj name="Equation" r:id="rId3" imgW="3797300" imgH="914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780" y="3931580"/>
                        <a:ext cx="5900738" cy="1117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4" name="Group 11"/>
          <p:cNvGrpSpPr>
            <a:grpSpLocks/>
          </p:cNvGrpSpPr>
          <p:nvPr/>
        </p:nvGrpSpPr>
        <p:grpSpPr bwMode="auto">
          <a:xfrm>
            <a:off x="6480175" y="2168525"/>
            <a:ext cx="1522413" cy="1165225"/>
            <a:chOff x="3696" y="1392"/>
            <a:chExt cx="959" cy="734"/>
          </a:xfrm>
        </p:grpSpPr>
        <p:graphicFrame>
          <p:nvGraphicFramePr>
            <p:cNvPr id="46085" name="Object 6"/>
            <p:cNvGraphicFramePr>
              <a:graphicFrameLocks noChangeAspect="1"/>
            </p:cNvGraphicFramePr>
            <p:nvPr/>
          </p:nvGraphicFramePr>
          <p:xfrm>
            <a:off x="3696" y="1392"/>
            <a:ext cx="959" cy="7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05" name="Equation" r:id="rId5" imgW="977900" imgH="914400" progId="Equation.3">
                    <p:embed/>
                  </p:oleObj>
                </mc:Choice>
                <mc:Fallback>
                  <p:oleObj name="Equation" r:id="rId5" imgW="977900" imgH="914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392"/>
                          <a:ext cx="959" cy="73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0695" name="Rectangle 7"/>
            <p:cNvSpPr>
              <a:spLocks noChangeArrowheads="1"/>
            </p:cNvSpPr>
            <p:nvPr/>
          </p:nvSpPr>
          <p:spPr bwMode="auto">
            <a:xfrm>
              <a:off x="3936" y="1392"/>
              <a:ext cx="234" cy="206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0696" name="Rectangle 8"/>
            <p:cNvSpPr>
              <a:spLocks noChangeArrowheads="1"/>
            </p:cNvSpPr>
            <p:nvPr/>
          </p:nvSpPr>
          <p:spPr bwMode="auto">
            <a:xfrm>
              <a:off x="4176" y="1584"/>
              <a:ext cx="234" cy="206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0697" name="Rectangle 9"/>
            <p:cNvSpPr>
              <a:spLocks noChangeArrowheads="1"/>
            </p:cNvSpPr>
            <p:nvPr/>
          </p:nvSpPr>
          <p:spPr bwMode="auto">
            <a:xfrm>
              <a:off x="4416" y="1776"/>
              <a:ext cx="234" cy="206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0698" name="Rectangle 10"/>
            <p:cNvSpPr>
              <a:spLocks noChangeArrowheads="1"/>
            </p:cNvSpPr>
            <p:nvPr/>
          </p:nvSpPr>
          <p:spPr bwMode="auto">
            <a:xfrm>
              <a:off x="3744" y="1920"/>
              <a:ext cx="234" cy="206"/>
            </a:xfrm>
            <a:prstGeom prst="rect">
              <a:avLst/>
            </a:prstGeom>
            <a:solidFill>
              <a:srgbClr val="96969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Frequency Domain </a:t>
            </a:r>
            <a:r>
              <a:rPr lang="en-US" sz="3200" dirty="0" smtClean="0">
                <a:cs typeface="+mj-cs"/>
              </a:rPr>
              <a:t>FIR Filter Realization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59688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FIR Filter Realization </a:t>
            </a:r>
            <a:r>
              <a:rPr lang="en-US" sz="1800" b="0" dirty="0" smtClean="0">
                <a:cs typeface="+mn-cs"/>
              </a:rPr>
              <a:t>(example L=4, similar for other L)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Consider a </a:t>
            </a:r>
            <a:r>
              <a:rPr lang="fr-FR" sz="2400" b="0" dirty="0" smtClean="0">
                <a:cs typeface="+mn-cs"/>
              </a:rPr>
              <a:t>'</a:t>
            </a:r>
            <a:r>
              <a:rPr lang="en-US" sz="2400" b="0" dirty="0" smtClean="0">
                <a:cs typeface="+mn-cs"/>
              </a:rPr>
              <a:t>block processing</a:t>
            </a:r>
            <a:r>
              <a:rPr lang="fr-FR" sz="2400" b="0" dirty="0" smtClean="0">
                <a:cs typeface="+mn-cs"/>
              </a:rPr>
              <a:t>’</a:t>
            </a: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/>
              <a:t>where a block of L</a:t>
            </a:r>
            <a:r>
              <a:rPr lang="en-US" sz="2400" b="0" baseline="-25000" dirty="0" smtClean="0"/>
              <a:t>B </a:t>
            </a:r>
            <a:r>
              <a:rPr lang="en-US" sz="2400" b="0" dirty="0" smtClean="0">
                <a:cs typeface="+mn-cs"/>
              </a:rPr>
              <a:t>output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samples are computed at once, with ‘block length’ </a:t>
            </a:r>
            <a:r>
              <a:rPr lang="en-US" sz="2400" b="0" dirty="0" smtClean="0"/>
              <a:t>L</a:t>
            </a:r>
            <a:r>
              <a:rPr lang="en-US" sz="2400" b="0" baseline="-25000" dirty="0" smtClean="0"/>
              <a:t>B</a:t>
            </a:r>
            <a:r>
              <a:rPr lang="en-US" sz="2400" b="0" dirty="0"/>
              <a:t>=</a:t>
            </a:r>
            <a:r>
              <a:rPr lang="en-US" sz="2400" b="0" dirty="0" smtClean="0"/>
              <a:t>L: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sz="2400" b="0" dirty="0" smtClean="0"/>
              <a:t> 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endParaRPr lang="en-US" u="sng" dirty="0">
              <a:solidFill>
                <a:srgbClr val="FFFF66"/>
              </a:solidFill>
              <a:cs typeface="+mn-cs"/>
            </a:endParaRPr>
          </a:p>
          <a:p>
            <a:pPr lvl="1">
              <a:spcBef>
                <a:spcPts val="600"/>
              </a:spcBef>
              <a:buFontTx/>
              <a:buNone/>
              <a:defRPr/>
            </a:pPr>
            <a:endParaRPr lang="en-US" sz="2400" b="0" u="sng" dirty="0" smtClean="0">
              <a:solidFill>
                <a:srgbClr val="FFFF66"/>
              </a:solidFill>
              <a:cs typeface="+mn-cs"/>
            </a:endParaRPr>
          </a:p>
          <a:p>
            <a:pPr lvl="1">
              <a:spcBef>
                <a:spcPts val="600"/>
              </a:spcBef>
              <a:buFontTx/>
              <a:buNone/>
              <a:defRPr/>
            </a:pPr>
            <a:endParaRPr lang="en-US" u="sng" dirty="0">
              <a:solidFill>
                <a:srgbClr val="FFFF66"/>
              </a:solidFill>
              <a:cs typeface="+mn-cs"/>
            </a:endParaRPr>
          </a:p>
          <a:p>
            <a:pPr lvl="1">
              <a:buFontTx/>
              <a:buNone/>
              <a:defRPr/>
            </a:pPr>
            <a:endParaRPr lang="en-US" sz="2400" b="0" u="sng" dirty="0" smtClean="0">
              <a:solidFill>
                <a:srgbClr val="FFFF66"/>
              </a:solidFill>
              <a:cs typeface="+mn-cs"/>
            </a:endParaRPr>
          </a:p>
          <a:p>
            <a:pPr lvl="1">
              <a:buFontTx/>
              <a:buNone/>
              <a:defRPr/>
            </a:pPr>
            <a:endParaRPr lang="en-US" u="sng" dirty="0">
              <a:solidFill>
                <a:srgbClr val="FFFF66"/>
              </a:solidFill>
              <a:cs typeface="+mn-cs"/>
            </a:endParaRPr>
          </a:p>
          <a:p>
            <a:pPr lvl="1">
              <a:buFontTx/>
              <a:buNone/>
              <a:defRPr/>
            </a:pPr>
            <a:endParaRPr lang="en-US" sz="2400" b="0" u="sng" dirty="0" smtClean="0">
              <a:solidFill>
                <a:srgbClr val="FFFF66"/>
              </a:solidFill>
              <a:cs typeface="+mn-cs"/>
            </a:endParaRP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845619"/>
              </p:ext>
            </p:extLst>
          </p:nvPr>
        </p:nvGraphicFramePr>
        <p:xfrm>
          <a:off x="1871700" y="1520788"/>
          <a:ext cx="670718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5" name="Equation" r:id="rId3" imgW="2514600" imgH="190500" progId="Equation.3">
                  <p:embed/>
                </p:oleObj>
              </mc:Choice>
              <mc:Fallback>
                <p:oleObj name="Equation" r:id="rId3" imgW="2514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1520788"/>
                        <a:ext cx="6707188" cy="4429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095309"/>
              </p:ext>
            </p:extLst>
          </p:nvPr>
        </p:nvGraphicFramePr>
        <p:xfrm>
          <a:off x="1871700" y="3331730"/>
          <a:ext cx="6809308" cy="2676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6" name="Equation" r:id="rId5" imgW="3454400" imgH="1574800" progId="Equation.3">
                  <p:embed/>
                </p:oleObj>
              </mc:Choice>
              <mc:Fallback>
                <p:oleObj name="Equation" r:id="rId5" imgW="3454400" imgH="157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3331730"/>
                        <a:ext cx="6809308" cy="267693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48109"/>
              </p:ext>
            </p:extLst>
          </p:nvPr>
        </p:nvGraphicFramePr>
        <p:xfrm>
          <a:off x="1871700" y="2060848"/>
          <a:ext cx="3304915" cy="383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" name="Equation" r:id="rId7" imgW="1524000" imgH="203200" progId="Equation.3">
                  <p:embed/>
                </p:oleObj>
              </mc:Choice>
              <mc:Fallback>
                <p:oleObj name="Equation" r:id="rId7" imgW="1524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2060848"/>
                        <a:ext cx="3304915" cy="38342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47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</a:t>
            </a:r>
            <a:r>
              <a:rPr lang="en-US" sz="3200" dirty="0"/>
              <a:t>FIR Filter Realization</a:t>
            </a:r>
            <a:endParaRPr lang="en-US" sz="3200" dirty="0" smtClean="0">
              <a:cs typeface="+mj-cs"/>
            </a:endParaRP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8392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Now some matrix manipulation…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53521"/>
              </p:ext>
            </p:extLst>
          </p:nvPr>
        </p:nvGraphicFramePr>
        <p:xfrm>
          <a:off x="611560" y="1556792"/>
          <a:ext cx="756084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8" name="Equation" r:id="rId3" imgW="4737100" imgH="3492500" progId="Equation.3">
                  <p:embed/>
                </p:oleObj>
              </mc:Choice>
              <mc:Fallback>
                <p:oleObj name="Equation" r:id="rId3" imgW="4737100" imgH="3492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7560840" cy="46085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60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</a:t>
            </a:r>
            <a:r>
              <a:rPr lang="en-US" sz="3200" dirty="0"/>
              <a:t>FIR Filter Realization</a:t>
            </a:r>
            <a:endParaRPr lang="en-US" sz="3200" dirty="0" smtClean="0">
              <a:cs typeface="+mj-cs"/>
            </a:endParaRP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0728"/>
            <a:ext cx="8839200" cy="5289550"/>
          </a:xfrm>
        </p:spPr>
        <p:txBody>
          <a:bodyPr/>
          <a:lstStyle/>
          <a:p>
            <a:pPr>
              <a:defRPr/>
            </a:pPr>
            <a:r>
              <a:rPr lang="en-US" sz="2400" b="0" dirty="0" smtClean="0">
                <a:cs typeface="+mn-cs"/>
              </a:rPr>
              <a:t>This means that a block of L</a:t>
            </a:r>
            <a:r>
              <a:rPr lang="en-US" sz="2400" b="0" baseline="-25000" dirty="0" smtClean="0">
                <a:cs typeface="+mn-cs"/>
              </a:rPr>
              <a:t>B</a:t>
            </a:r>
            <a:r>
              <a:rPr lang="en-US" sz="2400" b="0" dirty="0" smtClean="0">
                <a:cs typeface="+mn-cs"/>
              </a:rPr>
              <a:t>=L output samples can be computed as follows </a:t>
            </a:r>
            <a:r>
              <a:rPr lang="en-US" sz="1800" b="0" dirty="0" smtClean="0">
                <a:cs typeface="+mn-cs"/>
              </a:rPr>
              <a:t>(read previous formula from right to left) :</a:t>
            </a:r>
          </a:p>
          <a:p>
            <a:pPr lvl="1">
              <a:spcBef>
                <a:spcPts val="1080"/>
              </a:spcBef>
              <a:defRPr/>
            </a:pPr>
            <a:r>
              <a:rPr lang="en-US" sz="2000" dirty="0" smtClean="0">
                <a:cs typeface="+mn-cs"/>
              </a:rPr>
              <a:t>Compute DFT of 2L input samples, i.e. last L samples combined (‘</a:t>
            </a:r>
            <a:r>
              <a:rPr lang="en-US" sz="2000" u="sng" dirty="0" smtClean="0">
                <a:cs typeface="+mn-cs"/>
              </a:rPr>
              <a:t>overlapped</a:t>
            </a:r>
            <a:r>
              <a:rPr lang="en-US" sz="2000" dirty="0" smtClean="0">
                <a:cs typeface="+mn-cs"/>
              </a:rPr>
              <a:t>’) with previous L samples</a:t>
            </a:r>
          </a:p>
          <a:p>
            <a:pPr lvl="1">
              <a:defRPr/>
            </a:pPr>
            <a:endParaRPr lang="en-US" sz="2000" dirty="0" smtClean="0">
              <a:cs typeface="+mn-cs"/>
            </a:endParaRPr>
          </a:p>
          <a:p>
            <a:pPr lvl="1">
              <a:defRPr/>
            </a:pPr>
            <a:r>
              <a:rPr lang="en-US" sz="2000" dirty="0" smtClean="0">
                <a:cs typeface="+mn-cs"/>
              </a:rPr>
              <a:t>Perform component-wise multiplication with…  </a:t>
            </a:r>
            <a:endParaRPr lang="en-US" dirty="0">
              <a:cs typeface="+mn-cs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dirty="0" smtClean="0">
                <a:cs typeface="+mn-cs"/>
              </a:rPr>
              <a:t>   </a:t>
            </a:r>
            <a:r>
              <a:rPr lang="en-US" sz="2000" dirty="0" smtClean="0">
                <a:cs typeface="+mn-cs"/>
              </a:rPr>
              <a:t>(=</a:t>
            </a:r>
            <a:r>
              <a:rPr lang="en-US" sz="2000" dirty="0" err="1" smtClean="0">
                <a:cs typeface="+mn-cs"/>
              </a:rPr>
              <a:t>freq.domain</a:t>
            </a:r>
            <a:r>
              <a:rPr lang="en-US" sz="2000" dirty="0" smtClean="0">
                <a:cs typeface="+mn-cs"/>
              </a:rPr>
              <a:t> representation of the FIR filter)</a:t>
            </a:r>
            <a:endParaRPr lang="en-US" sz="2000" dirty="0">
              <a:cs typeface="+mn-cs"/>
            </a:endParaRPr>
          </a:p>
          <a:p>
            <a:pPr lvl="1">
              <a:defRPr/>
            </a:pPr>
            <a:endParaRPr lang="en-US" sz="2000" b="0" dirty="0" smtClean="0">
              <a:cs typeface="+mn-cs"/>
            </a:endParaRPr>
          </a:p>
          <a:p>
            <a:pPr lvl="1">
              <a:defRPr/>
            </a:pPr>
            <a:r>
              <a:rPr lang="en-US" sz="2000" b="0" dirty="0" smtClean="0">
                <a:cs typeface="+mn-cs"/>
              </a:rPr>
              <a:t>Compute IDFT</a:t>
            </a:r>
          </a:p>
          <a:p>
            <a:pPr lvl="1">
              <a:defRPr/>
            </a:pPr>
            <a:endParaRPr lang="en-US" sz="2000" dirty="0">
              <a:cs typeface="+mn-cs"/>
            </a:endParaRPr>
          </a:p>
          <a:p>
            <a:pPr lvl="1">
              <a:defRPr/>
            </a:pPr>
            <a:r>
              <a:rPr lang="en-US" sz="2000" dirty="0" smtClean="0">
                <a:cs typeface="+mn-cs"/>
              </a:rPr>
              <a:t>T</a:t>
            </a:r>
            <a:r>
              <a:rPr lang="en-US" sz="2000" dirty="0" smtClean="0"/>
              <a:t>hrow away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half of result, </a:t>
            </a:r>
            <a:r>
              <a:rPr lang="en-US" sz="2000" dirty="0"/>
              <a:t>s</a:t>
            </a:r>
            <a:r>
              <a:rPr lang="en-US" sz="2000" b="0" dirty="0" smtClean="0">
                <a:cs typeface="+mn-cs"/>
              </a:rPr>
              <a:t>elect (‘</a:t>
            </a:r>
            <a:r>
              <a:rPr lang="en-US" sz="2000" b="0" u="sng" dirty="0" smtClean="0">
                <a:cs typeface="+mn-cs"/>
              </a:rPr>
              <a:t>save</a:t>
            </a:r>
            <a:r>
              <a:rPr lang="en-US" sz="2000" b="0" dirty="0" smtClean="0">
                <a:cs typeface="+mn-cs"/>
              </a:rPr>
              <a:t>’) 2</a:t>
            </a:r>
            <a:r>
              <a:rPr lang="en-US" sz="2000" b="0" baseline="30000" dirty="0" smtClean="0">
                <a:cs typeface="+mn-cs"/>
              </a:rPr>
              <a:t>nd</a:t>
            </a:r>
            <a:r>
              <a:rPr lang="en-US" sz="2000" b="0" dirty="0" smtClean="0">
                <a:cs typeface="+mn-cs"/>
              </a:rPr>
              <a:t> half</a:t>
            </a:r>
            <a:endParaRPr lang="en-US" dirty="0">
              <a:cs typeface="+mn-cs"/>
            </a:endParaRPr>
          </a:p>
          <a:p>
            <a:pPr>
              <a:spcBef>
                <a:spcPts val="1776"/>
              </a:spcBef>
              <a:defRPr/>
            </a:pPr>
            <a:r>
              <a:rPr lang="en-US" sz="2400" b="0" dirty="0" smtClean="0">
                <a:cs typeface="+mn-cs"/>
              </a:rPr>
              <a:t>This is referred to as an ‘</a:t>
            </a:r>
            <a:r>
              <a:rPr lang="en-US" sz="2400" b="0" u="sng" dirty="0" smtClean="0">
                <a:cs typeface="+mn-cs"/>
              </a:rPr>
              <a:t>overlap-save</a:t>
            </a:r>
            <a:r>
              <a:rPr lang="en-US" sz="2400" b="0" dirty="0" smtClean="0">
                <a:cs typeface="+mn-cs"/>
              </a:rPr>
              <a:t>’ procedure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1800" b="0" dirty="0" smtClean="0">
                <a:cs typeface="+mn-cs"/>
              </a:rPr>
              <a:t>(and ‘frequency domain filter realization’ because of the DFT/IDFT)</a:t>
            </a:r>
            <a:endParaRPr lang="en-US" sz="2400" b="0" dirty="0" smtClean="0"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313664"/>
              </p:ext>
            </p:extLst>
          </p:nvPr>
        </p:nvGraphicFramePr>
        <p:xfrm>
          <a:off x="6444208" y="2708920"/>
          <a:ext cx="1579562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Equation" r:id="rId3" imgW="1016000" imgH="1663700" progId="Equation.3">
                  <p:embed/>
                </p:oleObj>
              </mc:Choice>
              <mc:Fallback>
                <p:oleObj name="Equation" r:id="rId3" imgW="1016000" imgH="166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708920"/>
                        <a:ext cx="1579562" cy="20335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044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</a:t>
            </a:r>
            <a:r>
              <a:rPr lang="en-US" sz="3200" dirty="0"/>
              <a:t>FIR Filter Realization</a:t>
            </a:r>
            <a:endParaRPr lang="en-US" sz="3200" dirty="0" smtClean="0">
              <a:cs typeface="+mj-cs"/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052513"/>
            <a:ext cx="9001125" cy="5164137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400" b="0" dirty="0" smtClean="0">
                <a:cs typeface="+mn-cs"/>
              </a:rPr>
              <a:t>This corresponds to a</a:t>
            </a:r>
            <a:r>
              <a:rPr lang="en-US" sz="1800" b="0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filter bank-type realization as follows...</a:t>
            </a:r>
          </a:p>
          <a:p>
            <a:pPr>
              <a:lnSpc>
                <a:spcPct val="95000"/>
              </a:lnSpc>
              <a:defRPr/>
            </a:pPr>
            <a:endParaRPr lang="en-US" sz="20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                        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Analysis bank: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    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processing: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Synthesis bank: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This is a 2L-channel filter bank, with L-fold </a:t>
            </a:r>
            <a:r>
              <a:rPr lang="en-US" sz="1800" b="0" dirty="0" err="1" smtClean="0">
                <a:cs typeface="+mn-cs"/>
              </a:rPr>
              <a:t>downsampling</a:t>
            </a:r>
            <a:r>
              <a:rPr lang="en-US" sz="1800" b="0" dirty="0" smtClean="0">
                <a:cs typeface="+mn-cs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The analysis FB is a 2L-channel uniform DFT filter bank (see Chapter 11)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The synthesis FB is matched to the analysis bank, for PR:</a:t>
            </a:r>
            <a:r>
              <a:rPr lang="en-US" sz="2000" b="0" dirty="0" smtClean="0">
                <a:cs typeface="+mn-cs"/>
              </a:rPr>
              <a:t>                                </a:t>
            </a:r>
            <a:r>
              <a:rPr lang="en-US" sz="2000" dirty="0" smtClean="0">
                <a:cs typeface="+mn-cs"/>
              </a:rPr>
              <a:t>         </a:t>
            </a:r>
          </a:p>
        </p:txBody>
      </p:sp>
      <p:graphicFrame>
        <p:nvGraphicFramePr>
          <p:cNvPr id="49155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059983"/>
              </p:ext>
            </p:extLst>
          </p:nvPr>
        </p:nvGraphicFramePr>
        <p:xfrm>
          <a:off x="3203575" y="3006140"/>
          <a:ext cx="2811725" cy="998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4" name="Equation" r:id="rId3" imgW="1218671" imgH="482391" progId="Equation.3">
                  <p:embed/>
                </p:oleObj>
              </mc:Choice>
              <mc:Fallback>
                <p:oleObj name="Equation" r:id="rId3" imgW="1218671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006140"/>
                        <a:ext cx="2811725" cy="99892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72012"/>
              </p:ext>
            </p:extLst>
          </p:nvPr>
        </p:nvGraphicFramePr>
        <p:xfrm>
          <a:off x="3203848" y="4689474"/>
          <a:ext cx="2808312" cy="49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5" name="Equation" r:id="rId5" imgW="1257300" imgH="241300" progId="Equation.3">
                  <p:embed/>
                </p:oleObj>
              </mc:Choice>
              <mc:Fallback>
                <p:oleObj name="Equation" r:id="rId5" imgW="1257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689474"/>
                        <a:ext cx="2808312" cy="49125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7" name="Group 123"/>
          <p:cNvGrpSpPr>
            <a:grpSpLocks/>
          </p:cNvGrpSpPr>
          <p:nvPr/>
        </p:nvGrpSpPr>
        <p:grpSpPr bwMode="auto">
          <a:xfrm>
            <a:off x="141288" y="1520825"/>
            <a:ext cx="9002712" cy="1355725"/>
            <a:chOff x="89" y="1142"/>
            <a:chExt cx="5671" cy="914"/>
          </a:xfrm>
        </p:grpSpPr>
        <p:graphicFrame>
          <p:nvGraphicFramePr>
            <p:cNvPr id="49162" name="Object 45"/>
            <p:cNvGraphicFramePr>
              <a:graphicFrameLocks noChangeAspect="1"/>
            </p:cNvGraphicFramePr>
            <p:nvPr/>
          </p:nvGraphicFramePr>
          <p:xfrm>
            <a:off x="737" y="1412"/>
            <a:ext cx="193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66" name="Equation" r:id="rId7" imgW="215713" imgH="190335" progId="Equation.3">
                    <p:embed/>
                  </p:oleObj>
                </mc:Choice>
                <mc:Fallback>
                  <p:oleObj name="Equation" r:id="rId7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" y="1412"/>
                          <a:ext cx="193" cy="15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3" name="Object 46"/>
            <p:cNvGraphicFramePr>
              <a:graphicFrameLocks noChangeAspect="1"/>
            </p:cNvGraphicFramePr>
            <p:nvPr/>
          </p:nvGraphicFramePr>
          <p:xfrm>
            <a:off x="730" y="1607"/>
            <a:ext cx="206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67" name="Equation" r:id="rId9" imgW="228600" imgH="190500" progId="Equation.3">
                    <p:embed/>
                  </p:oleObj>
                </mc:Choice>
                <mc:Fallback>
                  <p:oleObj name="Equation" r:id="rId9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" y="1607"/>
                          <a:ext cx="206" cy="15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4" name="Object 47"/>
            <p:cNvGraphicFramePr>
              <a:graphicFrameLocks noChangeAspect="1"/>
            </p:cNvGraphicFramePr>
            <p:nvPr/>
          </p:nvGraphicFramePr>
          <p:xfrm>
            <a:off x="737" y="1802"/>
            <a:ext cx="19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68" name="Equation" r:id="rId11" imgW="215713" imgH="190335" progId="Equation.3">
                    <p:embed/>
                  </p:oleObj>
                </mc:Choice>
                <mc:Fallback>
                  <p:oleObj name="Equation" r:id="rId11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" y="1802"/>
                          <a:ext cx="193" cy="15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165" name="Object 48"/>
            <p:cNvGraphicFramePr>
              <a:graphicFrameLocks noChangeAspect="1"/>
            </p:cNvGraphicFramePr>
            <p:nvPr/>
          </p:nvGraphicFramePr>
          <p:xfrm>
            <a:off x="737" y="1218"/>
            <a:ext cx="129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69" name="Equation" r:id="rId13" imgW="88707" imgH="164742" progId="Equation.3">
                    <p:embed/>
                  </p:oleObj>
                </mc:Choice>
                <mc:Fallback>
                  <p:oleObj name="Equation" r:id="rId13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" y="1218"/>
                          <a:ext cx="129" cy="13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4833" name="Rectangle 49"/>
            <p:cNvSpPr>
              <a:spLocks noChangeArrowheads="1"/>
            </p:cNvSpPr>
            <p:nvPr/>
          </p:nvSpPr>
          <p:spPr bwMode="auto">
            <a:xfrm>
              <a:off x="656" y="1209"/>
              <a:ext cx="353" cy="16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4" name="Line 50"/>
            <p:cNvSpPr>
              <a:spLocks noChangeShapeType="1"/>
            </p:cNvSpPr>
            <p:nvPr/>
          </p:nvSpPr>
          <p:spPr bwMode="auto">
            <a:xfrm>
              <a:off x="1009" y="1294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5" name="Rectangle 51"/>
            <p:cNvSpPr>
              <a:spLocks noChangeArrowheads="1"/>
            </p:cNvSpPr>
            <p:nvPr/>
          </p:nvSpPr>
          <p:spPr bwMode="auto">
            <a:xfrm>
              <a:off x="656" y="1411"/>
              <a:ext cx="353" cy="17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6" name="Line 52"/>
            <p:cNvSpPr>
              <a:spLocks noChangeShapeType="1"/>
            </p:cNvSpPr>
            <p:nvPr/>
          </p:nvSpPr>
          <p:spPr bwMode="auto">
            <a:xfrm>
              <a:off x="1009" y="1498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7" name="Rectangle 53"/>
            <p:cNvSpPr>
              <a:spLocks noChangeArrowheads="1"/>
            </p:cNvSpPr>
            <p:nvPr/>
          </p:nvSpPr>
          <p:spPr bwMode="auto">
            <a:xfrm>
              <a:off x="656" y="1612"/>
              <a:ext cx="353" cy="17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8" name="Line 54"/>
            <p:cNvSpPr>
              <a:spLocks noChangeShapeType="1"/>
            </p:cNvSpPr>
            <p:nvPr/>
          </p:nvSpPr>
          <p:spPr bwMode="auto">
            <a:xfrm>
              <a:off x="1009" y="1699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39" name="Rectangle 55"/>
            <p:cNvSpPr>
              <a:spLocks noChangeArrowheads="1"/>
            </p:cNvSpPr>
            <p:nvPr/>
          </p:nvSpPr>
          <p:spPr bwMode="auto">
            <a:xfrm>
              <a:off x="656" y="1815"/>
              <a:ext cx="353" cy="17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0" name="Line 56"/>
            <p:cNvSpPr>
              <a:spLocks noChangeShapeType="1"/>
            </p:cNvSpPr>
            <p:nvPr/>
          </p:nvSpPr>
          <p:spPr bwMode="auto">
            <a:xfrm>
              <a:off x="1009" y="1902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1" name="Line 57"/>
            <p:cNvSpPr>
              <a:spLocks noChangeShapeType="1"/>
            </p:cNvSpPr>
            <p:nvPr/>
          </p:nvSpPr>
          <p:spPr bwMode="auto">
            <a:xfrm>
              <a:off x="514" y="1294"/>
              <a:ext cx="14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2" name="Line 58"/>
            <p:cNvSpPr>
              <a:spLocks noChangeShapeType="1"/>
            </p:cNvSpPr>
            <p:nvPr/>
          </p:nvSpPr>
          <p:spPr bwMode="auto">
            <a:xfrm>
              <a:off x="514" y="1902"/>
              <a:ext cx="14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3" name="Line 59"/>
            <p:cNvSpPr>
              <a:spLocks noChangeShapeType="1"/>
            </p:cNvSpPr>
            <p:nvPr/>
          </p:nvSpPr>
          <p:spPr bwMode="auto">
            <a:xfrm>
              <a:off x="514" y="1498"/>
              <a:ext cx="14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4" name="Line 60"/>
            <p:cNvSpPr>
              <a:spLocks noChangeShapeType="1"/>
            </p:cNvSpPr>
            <p:nvPr/>
          </p:nvSpPr>
          <p:spPr bwMode="auto">
            <a:xfrm>
              <a:off x="514" y="1699"/>
              <a:ext cx="14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5" name="Line 61"/>
            <p:cNvSpPr>
              <a:spLocks noChangeShapeType="1"/>
            </p:cNvSpPr>
            <p:nvPr/>
          </p:nvSpPr>
          <p:spPr bwMode="auto">
            <a:xfrm>
              <a:off x="514" y="1294"/>
              <a:ext cx="0" cy="6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6" name="Line 62"/>
            <p:cNvSpPr>
              <a:spLocks noChangeShapeType="1"/>
            </p:cNvSpPr>
            <p:nvPr/>
          </p:nvSpPr>
          <p:spPr bwMode="auto">
            <a:xfrm>
              <a:off x="342" y="1606"/>
              <a:ext cx="17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47" name="Text Box 63"/>
            <p:cNvSpPr txBox="1">
              <a:spLocks noChangeArrowheads="1"/>
            </p:cNvSpPr>
            <p:nvPr/>
          </p:nvSpPr>
          <p:spPr bwMode="auto">
            <a:xfrm>
              <a:off x="89" y="1362"/>
              <a:ext cx="34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49181" name="Group 64"/>
            <p:cNvGrpSpPr>
              <a:grpSpLocks/>
            </p:cNvGrpSpPr>
            <p:nvPr/>
          </p:nvGrpSpPr>
          <p:grpSpPr bwMode="auto">
            <a:xfrm>
              <a:off x="1153" y="1144"/>
              <a:ext cx="458" cy="912"/>
              <a:chOff x="1459" y="1686"/>
              <a:chExt cx="509" cy="1122"/>
            </a:xfrm>
          </p:grpSpPr>
          <p:sp>
            <p:nvSpPr>
              <p:cNvPr id="374849" name="Line 65"/>
              <p:cNvSpPr>
                <a:spLocks noChangeShapeType="1"/>
              </p:cNvSpPr>
              <p:nvPr/>
            </p:nvSpPr>
            <p:spPr bwMode="auto">
              <a:xfrm>
                <a:off x="1537" y="2050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0" name="Text Box 66"/>
              <p:cNvSpPr txBox="1">
                <a:spLocks noChangeArrowheads="1"/>
              </p:cNvSpPr>
              <p:nvPr/>
            </p:nvSpPr>
            <p:spPr bwMode="auto">
              <a:xfrm>
                <a:off x="1493" y="1932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51" name="Rectangle 67"/>
              <p:cNvSpPr>
                <a:spLocks noChangeArrowheads="1"/>
              </p:cNvSpPr>
              <p:nvPr/>
            </p:nvSpPr>
            <p:spPr bwMode="auto">
              <a:xfrm>
                <a:off x="1459" y="2014"/>
                <a:ext cx="275" cy="21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2" name="Line 68"/>
              <p:cNvSpPr>
                <a:spLocks noChangeShapeType="1"/>
              </p:cNvSpPr>
              <p:nvPr/>
            </p:nvSpPr>
            <p:spPr bwMode="auto">
              <a:xfrm>
                <a:off x="1537" y="229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3" name="Text Box 69"/>
              <p:cNvSpPr txBox="1">
                <a:spLocks noChangeArrowheads="1"/>
              </p:cNvSpPr>
              <p:nvPr/>
            </p:nvSpPr>
            <p:spPr bwMode="auto">
              <a:xfrm>
                <a:off x="1493" y="2184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54" name="Rectangle 70"/>
              <p:cNvSpPr>
                <a:spLocks noChangeArrowheads="1"/>
              </p:cNvSpPr>
              <p:nvPr/>
            </p:nvSpPr>
            <p:spPr bwMode="auto">
              <a:xfrm>
                <a:off x="1459" y="2263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5" name="Line 71"/>
              <p:cNvSpPr>
                <a:spLocks noChangeShapeType="1"/>
              </p:cNvSpPr>
              <p:nvPr/>
            </p:nvSpPr>
            <p:spPr bwMode="auto">
              <a:xfrm>
                <a:off x="1537" y="2549"/>
                <a:ext cx="0" cy="14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6" name="Text Box 72"/>
              <p:cNvSpPr txBox="1">
                <a:spLocks noChangeArrowheads="1"/>
              </p:cNvSpPr>
              <p:nvPr/>
            </p:nvSpPr>
            <p:spPr bwMode="auto">
              <a:xfrm>
                <a:off x="1493" y="2427"/>
                <a:ext cx="24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57" name="Rectangle 73"/>
              <p:cNvSpPr>
                <a:spLocks noChangeArrowheads="1"/>
              </p:cNvSpPr>
              <p:nvPr/>
            </p:nvSpPr>
            <p:spPr bwMode="auto">
              <a:xfrm>
                <a:off x="1459" y="2512"/>
                <a:ext cx="275" cy="21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8" name="Line 74"/>
              <p:cNvSpPr>
                <a:spLocks noChangeShapeType="1"/>
              </p:cNvSpPr>
              <p:nvPr/>
            </p:nvSpPr>
            <p:spPr bwMode="auto">
              <a:xfrm>
                <a:off x="1537" y="1801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59" name="Text Box 75"/>
              <p:cNvSpPr txBox="1">
                <a:spLocks noChangeArrowheads="1"/>
              </p:cNvSpPr>
              <p:nvPr/>
            </p:nvSpPr>
            <p:spPr bwMode="auto">
              <a:xfrm>
                <a:off x="1493" y="1686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60" name="Rectangle 76"/>
              <p:cNvSpPr>
                <a:spLocks noChangeArrowheads="1"/>
              </p:cNvSpPr>
              <p:nvPr/>
            </p:nvSpPr>
            <p:spPr bwMode="auto">
              <a:xfrm>
                <a:off x="1459" y="1765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61" name="Line 77"/>
              <p:cNvSpPr>
                <a:spLocks noChangeShapeType="1"/>
              </p:cNvSpPr>
              <p:nvPr/>
            </p:nvSpPr>
            <p:spPr bwMode="auto">
              <a:xfrm>
                <a:off x="1728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62" name="Line 78"/>
              <p:cNvSpPr>
                <a:spLocks noChangeShapeType="1"/>
              </p:cNvSpPr>
              <p:nvPr/>
            </p:nvSpPr>
            <p:spPr bwMode="auto">
              <a:xfrm>
                <a:off x="1728" y="2111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63" name="Line 79"/>
              <p:cNvSpPr>
                <a:spLocks noChangeShapeType="1"/>
              </p:cNvSpPr>
              <p:nvPr/>
            </p:nvSpPr>
            <p:spPr bwMode="auto">
              <a:xfrm>
                <a:off x="1728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64" name="Line 80"/>
              <p:cNvSpPr>
                <a:spLocks noChangeShapeType="1"/>
              </p:cNvSpPr>
              <p:nvPr/>
            </p:nvSpPr>
            <p:spPr bwMode="auto">
              <a:xfrm>
                <a:off x="1728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74865" name="Rectangle 81"/>
            <p:cNvSpPr>
              <a:spLocks noChangeArrowheads="1"/>
            </p:cNvSpPr>
            <p:nvPr/>
          </p:nvSpPr>
          <p:spPr bwMode="auto">
            <a:xfrm>
              <a:off x="1610" y="1223"/>
              <a:ext cx="648" cy="779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790" name="Rectangle 6"/>
            <p:cNvSpPr>
              <a:spLocks noChangeArrowheads="1"/>
            </p:cNvSpPr>
            <p:nvPr/>
          </p:nvSpPr>
          <p:spPr bwMode="auto">
            <a:xfrm>
              <a:off x="4631" y="1202"/>
              <a:ext cx="353" cy="17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791" name="Rectangle 7"/>
            <p:cNvSpPr>
              <a:spLocks noChangeArrowheads="1"/>
            </p:cNvSpPr>
            <p:nvPr/>
          </p:nvSpPr>
          <p:spPr bwMode="auto">
            <a:xfrm>
              <a:off x="4631" y="1403"/>
              <a:ext cx="353" cy="17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792" name="Rectangle 8"/>
            <p:cNvSpPr>
              <a:spLocks noChangeArrowheads="1"/>
            </p:cNvSpPr>
            <p:nvPr/>
          </p:nvSpPr>
          <p:spPr bwMode="auto">
            <a:xfrm>
              <a:off x="4631" y="1606"/>
              <a:ext cx="353" cy="16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9186" name="Group 9"/>
            <p:cNvGrpSpPr>
              <a:grpSpLocks/>
            </p:cNvGrpSpPr>
            <p:nvPr/>
          </p:nvGrpSpPr>
          <p:grpSpPr bwMode="auto">
            <a:xfrm>
              <a:off x="4244" y="1142"/>
              <a:ext cx="388" cy="914"/>
              <a:chOff x="3873" y="1684"/>
              <a:chExt cx="432" cy="1124"/>
            </a:xfrm>
          </p:grpSpPr>
          <p:sp>
            <p:nvSpPr>
              <p:cNvPr id="374794" name="Rectangle 10"/>
              <p:cNvSpPr>
                <a:spLocks noChangeArrowheads="1"/>
              </p:cNvSpPr>
              <p:nvPr/>
            </p:nvSpPr>
            <p:spPr bwMode="auto">
              <a:xfrm>
                <a:off x="3873" y="1764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795" name="Line 11"/>
              <p:cNvSpPr>
                <a:spLocks noChangeShapeType="1"/>
              </p:cNvSpPr>
              <p:nvPr/>
            </p:nvSpPr>
            <p:spPr bwMode="auto">
              <a:xfrm>
                <a:off x="4148" y="187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796" name="Line 12"/>
              <p:cNvSpPr>
                <a:spLocks noChangeShapeType="1"/>
              </p:cNvSpPr>
              <p:nvPr/>
            </p:nvSpPr>
            <p:spPr bwMode="auto">
              <a:xfrm>
                <a:off x="3952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797" name="Text Box 13"/>
              <p:cNvSpPr txBox="1">
                <a:spLocks noChangeArrowheads="1"/>
              </p:cNvSpPr>
              <p:nvPr/>
            </p:nvSpPr>
            <p:spPr bwMode="auto">
              <a:xfrm>
                <a:off x="3919" y="1684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798" name="Rectangle 14"/>
              <p:cNvSpPr>
                <a:spLocks noChangeArrowheads="1"/>
              </p:cNvSpPr>
              <p:nvPr/>
            </p:nvSpPr>
            <p:spPr bwMode="auto">
              <a:xfrm>
                <a:off x="3873" y="2014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799" name="Line 15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0" name="Line 16"/>
              <p:cNvSpPr>
                <a:spLocks noChangeShapeType="1"/>
              </p:cNvSpPr>
              <p:nvPr/>
            </p:nvSpPr>
            <p:spPr bwMode="auto">
              <a:xfrm>
                <a:off x="3952" y="2049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1" name="Text Box 17"/>
              <p:cNvSpPr txBox="1">
                <a:spLocks noChangeArrowheads="1"/>
              </p:cNvSpPr>
              <p:nvPr/>
            </p:nvSpPr>
            <p:spPr bwMode="auto">
              <a:xfrm>
                <a:off x="3919" y="1931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02" name="Rectangle 18"/>
              <p:cNvSpPr>
                <a:spLocks noChangeArrowheads="1"/>
              </p:cNvSpPr>
              <p:nvPr/>
            </p:nvSpPr>
            <p:spPr bwMode="auto">
              <a:xfrm>
                <a:off x="3873" y="2263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3" name="Line 19"/>
              <p:cNvSpPr>
                <a:spLocks noChangeShapeType="1"/>
              </p:cNvSpPr>
              <p:nvPr/>
            </p:nvSpPr>
            <p:spPr bwMode="auto">
              <a:xfrm>
                <a:off x="4148" y="2368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4" name="Line 20"/>
              <p:cNvSpPr>
                <a:spLocks noChangeShapeType="1"/>
              </p:cNvSpPr>
              <p:nvPr/>
            </p:nvSpPr>
            <p:spPr bwMode="auto">
              <a:xfrm>
                <a:off x="3952" y="2299"/>
                <a:ext cx="0" cy="14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5" name="Text Box 21"/>
              <p:cNvSpPr txBox="1">
                <a:spLocks noChangeArrowheads="1"/>
              </p:cNvSpPr>
              <p:nvPr/>
            </p:nvSpPr>
            <p:spPr bwMode="auto">
              <a:xfrm>
                <a:off x="3919" y="2182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74806" name="Rectangle 22"/>
              <p:cNvSpPr>
                <a:spLocks noChangeArrowheads="1"/>
              </p:cNvSpPr>
              <p:nvPr/>
            </p:nvSpPr>
            <p:spPr bwMode="auto">
              <a:xfrm>
                <a:off x="3873" y="2511"/>
                <a:ext cx="275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7" name="Line 23"/>
              <p:cNvSpPr>
                <a:spLocks noChangeShapeType="1"/>
              </p:cNvSpPr>
              <p:nvPr/>
            </p:nvSpPr>
            <p:spPr bwMode="auto">
              <a:xfrm>
                <a:off x="4148" y="2618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8" name="Line 24"/>
              <p:cNvSpPr>
                <a:spLocks noChangeShapeType="1"/>
              </p:cNvSpPr>
              <p:nvPr/>
            </p:nvSpPr>
            <p:spPr bwMode="auto">
              <a:xfrm>
                <a:off x="3952" y="2547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09" name="Text Box 25"/>
              <p:cNvSpPr txBox="1">
                <a:spLocks noChangeArrowheads="1"/>
              </p:cNvSpPr>
              <p:nvPr/>
            </p:nvSpPr>
            <p:spPr bwMode="auto">
              <a:xfrm>
                <a:off x="3919" y="2429"/>
                <a:ext cx="248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</p:grpSp>
        <p:sp>
          <p:nvSpPr>
            <p:cNvPr id="374810" name="Rectangle 26"/>
            <p:cNvSpPr>
              <a:spLocks noChangeArrowheads="1"/>
            </p:cNvSpPr>
            <p:nvPr/>
          </p:nvSpPr>
          <p:spPr bwMode="auto">
            <a:xfrm>
              <a:off x="4631" y="1808"/>
              <a:ext cx="353" cy="18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1" name="Line 27"/>
            <p:cNvSpPr>
              <a:spLocks noChangeShapeType="1"/>
            </p:cNvSpPr>
            <p:nvPr/>
          </p:nvSpPr>
          <p:spPr bwMode="auto">
            <a:xfrm>
              <a:off x="4984" y="1288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2" name="Line 28"/>
            <p:cNvSpPr>
              <a:spLocks noChangeShapeType="1"/>
            </p:cNvSpPr>
            <p:nvPr/>
          </p:nvSpPr>
          <p:spPr bwMode="auto">
            <a:xfrm>
              <a:off x="4984" y="1491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3" name="Line 29"/>
            <p:cNvSpPr>
              <a:spLocks noChangeShapeType="1"/>
            </p:cNvSpPr>
            <p:nvPr/>
          </p:nvSpPr>
          <p:spPr bwMode="auto">
            <a:xfrm>
              <a:off x="4984" y="1693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4" name="Line 30"/>
            <p:cNvSpPr>
              <a:spLocks noChangeShapeType="1"/>
            </p:cNvSpPr>
            <p:nvPr/>
          </p:nvSpPr>
          <p:spPr bwMode="auto">
            <a:xfrm>
              <a:off x="4984" y="1895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5" name="Line 31"/>
            <p:cNvSpPr>
              <a:spLocks noChangeShapeType="1"/>
            </p:cNvSpPr>
            <p:nvPr/>
          </p:nvSpPr>
          <p:spPr bwMode="auto">
            <a:xfrm>
              <a:off x="5125" y="1491"/>
              <a:ext cx="105" cy="5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6" name="Line 32"/>
            <p:cNvSpPr>
              <a:spLocks noChangeShapeType="1"/>
            </p:cNvSpPr>
            <p:nvPr/>
          </p:nvSpPr>
          <p:spPr bwMode="auto">
            <a:xfrm>
              <a:off x="5125" y="1288"/>
              <a:ext cx="141" cy="23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7" name="Line 33"/>
            <p:cNvSpPr>
              <a:spLocks noChangeShapeType="1"/>
            </p:cNvSpPr>
            <p:nvPr/>
          </p:nvSpPr>
          <p:spPr bwMode="auto">
            <a:xfrm flipV="1">
              <a:off x="5125" y="1635"/>
              <a:ext cx="71" cy="5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18" name="Line 34"/>
            <p:cNvSpPr>
              <a:spLocks noChangeShapeType="1"/>
            </p:cNvSpPr>
            <p:nvPr/>
          </p:nvSpPr>
          <p:spPr bwMode="auto">
            <a:xfrm flipV="1">
              <a:off x="5125" y="1664"/>
              <a:ext cx="105" cy="23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9196" name="Group 35"/>
            <p:cNvGrpSpPr>
              <a:grpSpLocks/>
            </p:cNvGrpSpPr>
            <p:nvPr/>
          </p:nvGrpSpPr>
          <p:grpSpPr bwMode="auto">
            <a:xfrm>
              <a:off x="5176" y="1443"/>
              <a:ext cx="228" cy="309"/>
              <a:chOff x="4958" y="2105"/>
              <a:chExt cx="282" cy="418"/>
            </a:xfrm>
          </p:grpSpPr>
          <p:sp>
            <p:nvSpPr>
              <p:cNvPr id="374820" name="Oval 36"/>
              <p:cNvSpPr>
                <a:spLocks noChangeArrowheads="1"/>
              </p:cNvSpPr>
              <p:nvPr/>
            </p:nvSpPr>
            <p:spPr bwMode="auto">
              <a:xfrm>
                <a:off x="4991" y="2207"/>
                <a:ext cx="220" cy="197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21" name="Text Box 37"/>
              <p:cNvSpPr txBox="1">
                <a:spLocks noChangeArrowheads="1"/>
              </p:cNvSpPr>
              <p:nvPr/>
            </p:nvSpPr>
            <p:spPr bwMode="auto">
              <a:xfrm>
                <a:off x="4958" y="2105"/>
                <a:ext cx="282" cy="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74822" name="Line 38"/>
            <p:cNvSpPr>
              <a:spLocks noChangeShapeType="1"/>
            </p:cNvSpPr>
            <p:nvPr/>
          </p:nvSpPr>
          <p:spPr bwMode="auto">
            <a:xfrm>
              <a:off x="5397" y="1601"/>
              <a:ext cx="12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23" name="Text Box 39"/>
            <p:cNvSpPr txBox="1">
              <a:spLocks noChangeArrowheads="1"/>
            </p:cNvSpPr>
            <p:nvPr/>
          </p:nvSpPr>
          <p:spPr bwMode="auto">
            <a:xfrm>
              <a:off x="5420" y="1355"/>
              <a:ext cx="34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aphicFrame>
          <p:nvGraphicFramePr>
            <p:cNvPr id="49199" name="Object 40"/>
            <p:cNvGraphicFramePr>
              <a:graphicFrameLocks noChangeAspect="1"/>
            </p:cNvGraphicFramePr>
            <p:nvPr/>
          </p:nvGraphicFramePr>
          <p:xfrm>
            <a:off x="4706" y="1623"/>
            <a:ext cx="194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70" name="Equation" r:id="rId15" imgW="215713" imgH="190335" progId="Equation.3">
                    <p:embed/>
                  </p:oleObj>
                </mc:Choice>
                <mc:Fallback>
                  <p:oleObj name="Equation" r:id="rId15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6" y="1623"/>
                          <a:ext cx="194" cy="15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00" name="Object 41"/>
            <p:cNvGraphicFramePr>
              <a:graphicFrameLocks noChangeAspect="1"/>
            </p:cNvGraphicFramePr>
            <p:nvPr/>
          </p:nvGraphicFramePr>
          <p:xfrm>
            <a:off x="4706" y="1405"/>
            <a:ext cx="206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71" name="Equation" r:id="rId16" imgW="228600" imgH="190500" progId="Equation.3">
                    <p:embed/>
                  </p:oleObj>
                </mc:Choice>
                <mc:Fallback>
                  <p:oleObj name="Equation" r:id="rId16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6" y="1405"/>
                          <a:ext cx="206" cy="15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01" name="Object 42"/>
            <p:cNvGraphicFramePr>
              <a:graphicFrameLocks noChangeAspect="1"/>
            </p:cNvGraphicFramePr>
            <p:nvPr/>
          </p:nvGraphicFramePr>
          <p:xfrm>
            <a:off x="4706" y="1211"/>
            <a:ext cx="194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72" name="Equation" r:id="rId17" imgW="215713" imgH="190335" progId="Equation.3">
                    <p:embed/>
                  </p:oleObj>
                </mc:Choice>
                <mc:Fallback>
                  <p:oleObj name="Equation" r:id="rId17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6" y="1211"/>
                          <a:ext cx="194" cy="15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02" name="Object 43"/>
            <p:cNvGraphicFramePr>
              <a:graphicFrameLocks noChangeAspect="1"/>
            </p:cNvGraphicFramePr>
            <p:nvPr/>
          </p:nvGraphicFramePr>
          <p:xfrm>
            <a:off x="4706" y="1835"/>
            <a:ext cx="129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73" name="Equation" r:id="rId18" imgW="88707" imgH="164742" progId="Equation.3">
                    <p:embed/>
                  </p:oleObj>
                </mc:Choice>
                <mc:Fallback>
                  <p:oleObj name="Equation" r:id="rId18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6" y="1835"/>
                          <a:ext cx="129" cy="13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4872" name="Line 88"/>
            <p:cNvSpPr>
              <a:spLocks noChangeShapeType="1"/>
            </p:cNvSpPr>
            <p:nvPr/>
          </p:nvSpPr>
          <p:spPr bwMode="auto">
            <a:xfrm>
              <a:off x="4023" y="1718"/>
              <a:ext cx="21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73" name="Line 89"/>
            <p:cNvSpPr>
              <a:spLocks noChangeShapeType="1"/>
            </p:cNvSpPr>
            <p:nvPr/>
          </p:nvSpPr>
          <p:spPr bwMode="auto">
            <a:xfrm>
              <a:off x="4023" y="1484"/>
              <a:ext cx="21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74" name="Line 90"/>
            <p:cNvSpPr>
              <a:spLocks noChangeShapeType="1"/>
            </p:cNvSpPr>
            <p:nvPr/>
          </p:nvSpPr>
          <p:spPr bwMode="auto">
            <a:xfrm>
              <a:off x="4023" y="1289"/>
              <a:ext cx="21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75" name="Line 91"/>
            <p:cNvSpPr>
              <a:spLocks noChangeShapeType="1"/>
            </p:cNvSpPr>
            <p:nvPr/>
          </p:nvSpPr>
          <p:spPr bwMode="auto">
            <a:xfrm>
              <a:off x="4023" y="1913"/>
              <a:ext cx="215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4871" name="Rectangle 87"/>
            <p:cNvSpPr>
              <a:spLocks noChangeArrowheads="1"/>
            </p:cNvSpPr>
            <p:nvPr/>
          </p:nvSpPr>
          <p:spPr bwMode="auto">
            <a:xfrm>
              <a:off x="3375" y="1210"/>
              <a:ext cx="648" cy="777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9208" name="Object 92"/>
            <p:cNvGraphicFramePr>
              <a:graphicFrameLocks noChangeAspect="1"/>
            </p:cNvGraphicFramePr>
            <p:nvPr/>
          </p:nvGraphicFramePr>
          <p:xfrm>
            <a:off x="3465" y="1430"/>
            <a:ext cx="467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74" name="Equation" r:id="rId19" imgW="342751" imgH="203112" progId="Equation.3">
                    <p:embed/>
                  </p:oleObj>
                </mc:Choice>
                <mc:Fallback>
                  <p:oleObj name="Equation" r:id="rId19" imgW="34275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" y="1430"/>
                          <a:ext cx="467" cy="2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4884" name="Rectangle 100"/>
            <p:cNvSpPr>
              <a:spLocks noChangeArrowheads="1"/>
            </p:cNvSpPr>
            <p:nvPr/>
          </p:nvSpPr>
          <p:spPr bwMode="auto">
            <a:xfrm>
              <a:off x="2488" y="1209"/>
              <a:ext cx="648" cy="778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9210" name="Object 101"/>
            <p:cNvGraphicFramePr>
              <a:graphicFrameLocks noChangeAspect="1"/>
            </p:cNvGraphicFramePr>
            <p:nvPr/>
          </p:nvGraphicFramePr>
          <p:xfrm>
            <a:off x="2570" y="1428"/>
            <a:ext cx="484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75" name="Equation" r:id="rId21" imgW="355292" imgH="203024" progId="Equation.3">
                    <p:embed/>
                  </p:oleObj>
                </mc:Choice>
                <mc:Fallback>
                  <p:oleObj name="Equation" r:id="rId21" imgW="355292" imgH="2030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0" y="1428"/>
                          <a:ext cx="484" cy="2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211" name="Object 104"/>
            <p:cNvGraphicFramePr>
              <a:graphicFrameLocks noChangeAspect="1"/>
            </p:cNvGraphicFramePr>
            <p:nvPr/>
          </p:nvGraphicFramePr>
          <p:xfrm>
            <a:off x="1735" y="1440"/>
            <a:ext cx="452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76" name="Equation" r:id="rId23" imgW="330057" imgH="203112" progId="Equation.3">
                    <p:embed/>
                  </p:oleObj>
                </mc:Choice>
                <mc:Fallback>
                  <p:oleObj name="Equation" r:id="rId23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5" y="1440"/>
                          <a:ext cx="452" cy="25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212" name="Group 112"/>
            <p:cNvGrpSpPr>
              <a:grpSpLocks/>
            </p:cNvGrpSpPr>
            <p:nvPr/>
          </p:nvGrpSpPr>
          <p:grpSpPr bwMode="auto">
            <a:xfrm>
              <a:off x="2256" y="1294"/>
              <a:ext cx="232" cy="682"/>
              <a:chOff x="2256" y="1294"/>
              <a:chExt cx="232" cy="682"/>
            </a:xfrm>
          </p:grpSpPr>
          <p:sp>
            <p:nvSpPr>
              <p:cNvPr id="374880" name="Line 96"/>
              <p:cNvSpPr>
                <a:spLocks noChangeShapeType="1"/>
              </p:cNvSpPr>
              <p:nvPr/>
            </p:nvSpPr>
            <p:spPr bwMode="auto">
              <a:xfrm>
                <a:off x="2272" y="1294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81" name="Line 97"/>
              <p:cNvSpPr>
                <a:spLocks noChangeShapeType="1"/>
              </p:cNvSpPr>
              <p:nvPr/>
            </p:nvSpPr>
            <p:spPr bwMode="auto">
              <a:xfrm>
                <a:off x="2272" y="1877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82" name="Line 98"/>
              <p:cNvSpPr>
                <a:spLocks noChangeShapeType="1"/>
              </p:cNvSpPr>
              <p:nvPr/>
            </p:nvSpPr>
            <p:spPr bwMode="auto">
              <a:xfrm>
                <a:off x="2272" y="1684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83" name="Line 99"/>
              <p:cNvSpPr>
                <a:spLocks noChangeShapeType="1"/>
              </p:cNvSpPr>
              <p:nvPr/>
            </p:nvSpPr>
            <p:spPr bwMode="auto">
              <a:xfrm>
                <a:off x="2256" y="1488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92" name="Line 108"/>
              <p:cNvSpPr>
                <a:spLocks noChangeShapeType="1"/>
              </p:cNvSpPr>
              <p:nvPr/>
            </p:nvSpPr>
            <p:spPr bwMode="auto">
              <a:xfrm>
                <a:off x="2256" y="1392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93" name="Line 109"/>
              <p:cNvSpPr>
                <a:spLocks noChangeShapeType="1"/>
              </p:cNvSpPr>
              <p:nvPr/>
            </p:nvSpPr>
            <p:spPr bwMode="auto">
              <a:xfrm>
                <a:off x="2256" y="1976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94" name="Line 110"/>
              <p:cNvSpPr>
                <a:spLocks noChangeShapeType="1"/>
              </p:cNvSpPr>
              <p:nvPr/>
            </p:nvSpPr>
            <p:spPr bwMode="auto">
              <a:xfrm>
                <a:off x="2263" y="1775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95" name="Line 111"/>
              <p:cNvSpPr>
                <a:spLocks noChangeShapeType="1"/>
              </p:cNvSpPr>
              <p:nvPr/>
            </p:nvSpPr>
            <p:spPr bwMode="auto">
              <a:xfrm>
                <a:off x="2256" y="1584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49213" name="Group 113"/>
            <p:cNvGrpSpPr>
              <a:grpSpLocks/>
            </p:cNvGrpSpPr>
            <p:nvPr/>
          </p:nvGrpSpPr>
          <p:grpSpPr bwMode="auto">
            <a:xfrm>
              <a:off x="3136" y="1277"/>
              <a:ext cx="232" cy="682"/>
              <a:chOff x="2256" y="1294"/>
              <a:chExt cx="232" cy="682"/>
            </a:xfrm>
          </p:grpSpPr>
          <p:sp>
            <p:nvSpPr>
              <p:cNvPr id="374898" name="Line 114"/>
              <p:cNvSpPr>
                <a:spLocks noChangeShapeType="1"/>
              </p:cNvSpPr>
              <p:nvPr/>
            </p:nvSpPr>
            <p:spPr bwMode="auto">
              <a:xfrm>
                <a:off x="2272" y="1294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899" name="Line 115"/>
              <p:cNvSpPr>
                <a:spLocks noChangeShapeType="1"/>
              </p:cNvSpPr>
              <p:nvPr/>
            </p:nvSpPr>
            <p:spPr bwMode="auto">
              <a:xfrm>
                <a:off x="2272" y="1877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0" name="Line 116"/>
              <p:cNvSpPr>
                <a:spLocks noChangeShapeType="1"/>
              </p:cNvSpPr>
              <p:nvPr/>
            </p:nvSpPr>
            <p:spPr bwMode="auto">
              <a:xfrm>
                <a:off x="2272" y="1680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1" name="Line 117"/>
              <p:cNvSpPr>
                <a:spLocks noChangeShapeType="1"/>
              </p:cNvSpPr>
              <p:nvPr/>
            </p:nvSpPr>
            <p:spPr bwMode="auto">
              <a:xfrm>
                <a:off x="2256" y="1488"/>
                <a:ext cx="216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2" name="Line 118"/>
              <p:cNvSpPr>
                <a:spLocks noChangeShapeType="1"/>
              </p:cNvSpPr>
              <p:nvPr/>
            </p:nvSpPr>
            <p:spPr bwMode="auto">
              <a:xfrm>
                <a:off x="2256" y="1392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3" name="Line 119"/>
              <p:cNvSpPr>
                <a:spLocks noChangeShapeType="1"/>
              </p:cNvSpPr>
              <p:nvPr/>
            </p:nvSpPr>
            <p:spPr bwMode="auto">
              <a:xfrm>
                <a:off x="2256" y="1976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4" name="Line 120"/>
              <p:cNvSpPr>
                <a:spLocks noChangeShapeType="1"/>
              </p:cNvSpPr>
              <p:nvPr/>
            </p:nvSpPr>
            <p:spPr bwMode="auto">
              <a:xfrm>
                <a:off x="2263" y="1771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4905" name="Line 121"/>
              <p:cNvSpPr>
                <a:spLocks noChangeShapeType="1"/>
              </p:cNvSpPr>
              <p:nvPr/>
            </p:nvSpPr>
            <p:spPr bwMode="auto">
              <a:xfrm>
                <a:off x="2256" y="1584"/>
                <a:ext cx="223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aphicFrame>
        <p:nvGraphicFramePr>
          <p:cNvPr id="49158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287642"/>
              </p:ext>
            </p:extLst>
          </p:nvPr>
        </p:nvGraphicFramePr>
        <p:xfrm>
          <a:off x="3203848" y="4185084"/>
          <a:ext cx="28114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7" name="Equation" r:id="rId25" imgW="1282700" imgH="190500" progId="Equation.3">
                  <p:embed/>
                </p:oleObj>
              </mc:Choice>
              <mc:Fallback>
                <p:oleObj name="Equation" r:id="rId25" imgW="1282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185084"/>
                        <a:ext cx="2811462" cy="3492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124"/>
          <p:cNvGraphicFramePr>
            <a:graphicFrameLocks noGrp="1" noChangeAspect="1"/>
          </p:cNvGraphicFramePr>
          <p:nvPr>
            <p:ph sz="half" idx="2"/>
          </p:nvPr>
        </p:nvGraphicFramePr>
        <p:xfrm>
          <a:off x="6408738" y="5913438"/>
          <a:ext cx="233997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8" name="Equation" r:id="rId27" imgW="1193800" imgH="241300" progId="Equation.3">
                  <p:embed/>
                </p:oleObj>
              </mc:Choice>
              <mc:Fallback>
                <p:oleObj name="Equation" r:id="rId27" imgW="1193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5913438"/>
                        <a:ext cx="2339975" cy="3190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47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Frequency Domain </a:t>
            </a:r>
            <a:r>
              <a:rPr lang="en-US" sz="3200" dirty="0"/>
              <a:t>FIR Filter Realization</a:t>
            </a:r>
            <a:endParaRPr lang="en-US" sz="3200" dirty="0" smtClean="0">
              <a:cs typeface="+mj-cs"/>
            </a:endParaRP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695692" cy="5289550"/>
          </a:xfrm>
        </p:spPr>
        <p:txBody>
          <a:bodyPr/>
          <a:lstStyle/>
          <a:p>
            <a:pPr>
              <a:defRPr/>
            </a:pPr>
            <a:r>
              <a:rPr lang="en-US" sz="2400" b="0" dirty="0" smtClean="0">
                <a:cs typeface="+mn-cs"/>
                <a:sym typeface="Wingdings"/>
              </a:rPr>
              <a:t>  </a:t>
            </a:r>
            <a:r>
              <a:rPr lang="en-US" sz="2400" b="0" dirty="0" smtClean="0">
                <a:cs typeface="+mn-cs"/>
              </a:rPr>
              <a:t>Overlap-save procedure is very </a:t>
            </a:r>
            <a:r>
              <a:rPr lang="en-US" sz="2400" b="0" u="sng" dirty="0" smtClean="0">
                <a:cs typeface="+mn-cs"/>
              </a:rPr>
              <a:t>efficient</a:t>
            </a:r>
            <a:r>
              <a:rPr lang="en-US" sz="2400" b="0" dirty="0" smtClean="0">
                <a:cs typeface="+mn-cs"/>
              </a:rPr>
              <a:t> for large L : </a:t>
            </a:r>
            <a:endParaRPr lang="en-US" sz="1800" b="0" dirty="0" smtClean="0">
              <a:cs typeface="+mn-cs"/>
            </a:endParaRPr>
          </a:p>
          <a:p>
            <a:pPr lvl="1">
              <a:spcBef>
                <a:spcPts val="480"/>
              </a:spcBef>
              <a:defRPr/>
            </a:pPr>
            <a:r>
              <a:rPr lang="en-US" sz="2000" dirty="0" smtClean="0">
                <a:cs typeface="+mn-cs"/>
              </a:rPr>
              <a:t>Computational complexity (with FFT/IFFT </a:t>
            </a:r>
            <a:r>
              <a:rPr lang="en-US" sz="2000" dirty="0" err="1" smtClean="0">
                <a:cs typeface="+mn-cs"/>
              </a:rPr>
              <a:t>i.o</a:t>
            </a:r>
            <a:r>
              <a:rPr lang="en-US" sz="2000" dirty="0" smtClean="0">
                <a:cs typeface="+mn-cs"/>
              </a:rPr>
              <a:t>. DFT/IDFT)  is                                              2.[α.2L.log(2L)] + 2L multiplications for L output samples, i.e. O(log(L)) per sample for large L</a:t>
            </a:r>
          </a:p>
          <a:p>
            <a:pPr lvl="1">
              <a:defRPr/>
            </a:pPr>
            <a:r>
              <a:rPr lang="en-US" sz="2000" dirty="0" smtClean="0">
                <a:cs typeface="+mn-cs"/>
              </a:rPr>
              <a:t>Compare to computational complexity for direct form realization:                                                   L multiplications </a:t>
            </a:r>
            <a:r>
              <a:rPr lang="en-US" sz="2000" dirty="0" smtClean="0"/>
              <a:t>per output sample, </a:t>
            </a:r>
            <a:r>
              <a:rPr lang="en-US" sz="2000" dirty="0"/>
              <a:t>i.e. O</a:t>
            </a:r>
            <a:r>
              <a:rPr lang="en-US" sz="2000" dirty="0" smtClean="0"/>
              <a:t>(L) </a:t>
            </a:r>
            <a:r>
              <a:rPr lang="en-US" sz="2000" dirty="0"/>
              <a:t>per </a:t>
            </a:r>
            <a:r>
              <a:rPr lang="en-US" sz="2000" dirty="0" smtClean="0"/>
              <a:t>sample</a:t>
            </a:r>
            <a:endParaRPr lang="en-US" sz="2000" b="0" dirty="0" smtClean="0">
              <a:cs typeface="+mn-cs"/>
            </a:endParaRPr>
          </a:p>
          <a:p>
            <a:pPr>
              <a:spcBef>
                <a:spcPts val="1176"/>
              </a:spcBef>
              <a:defRPr/>
            </a:pPr>
            <a:r>
              <a:rPr lang="en-US" sz="2400" b="0" dirty="0" smtClean="0">
                <a:sym typeface="Wingdings"/>
              </a:rPr>
              <a:t>  </a:t>
            </a:r>
            <a:r>
              <a:rPr lang="en-US" sz="2400" b="0" dirty="0" smtClean="0"/>
              <a:t>Overlap-save procedure introduces O(L) processing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/>
              <a:t> </a:t>
            </a:r>
            <a:r>
              <a:rPr lang="en-US" sz="2400" b="0" dirty="0" smtClean="0"/>
              <a:t>        </a:t>
            </a:r>
            <a:r>
              <a:rPr lang="en-US" sz="2400" b="0" u="sng" dirty="0" smtClean="0"/>
              <a:t>delay/latency</a:t>
            </a:r>
            <a:r>
              <a:rPr lang="en-US" sz="2400" b="0" dirty="0" smtClean="0"/>
              <a:t>  </a:t>
            </a:r>
            <a:r>
              <a:rPr lang="en-US" sz="2000" b="0" dirty="0" smtClean="0"/>
              <a:t>(e.g.  </a:t>
            </a:r>
            <a:r>
              <a:rPr lang="en-US" sz="2000" b="0" dirty="0"/>
              <a:t>y</a:t>
            </a:r>
            <a:r>
              <a:rPr lang="en-US" sz="2000" b="0" dirty="0" smtClean="0"/>
              <a:t>[k-L+1] only available sometime after time k)</a:t>
            </a:r>
          </a:p>
          <a:p>
            <a:pPr>
              <a:spcBef>
                <a:spcPts val="1176"/>
              </a:spcBef>
              <a:defRPr/>
            </a:pPr>
            <a:r>
              <a:rPr lang="en-US" sz="2400" b="0" dirty="0" smtClean="0">
                <a:cs typeface="+mn-cs"/>
              </a:rPr>
              <a:t>Conclusion: For large L, complexity reduction is large, but latency is also large</a:t>
            </a:r>
          </a:p>
          <a:p>
            <a:pPr>
              <a:spcBef>
                <a:spcPts val="1176"/>
              </a:spcBef>
              <a:defRPr/>
            </a:pPr>
            <a:r>
              <a:rPr lang="en-US" sz="2400" b="0" dirty="0" smtClean="0">
                <a:cs typeface="+mn-cs"/>
              </a:rPr>
              <a:t>Will derive ‘intermediate’ realizations, with a smaller latency at the expense of a smaller complexity reduction. This will be based on an N</a:t>
            </a:r>
            <a:r>
              <a:rPr lang="en-US" sz="2400" b="0" baseline="30000" dirty="0" smtClean="0">
                <a:cs typeface="+mn-cs"/>
              </a:rPr>
              <a:t>th </a:t>
            </a:r>
            <a:r>
              <a:rPr lang="en-US" sz="2400" b="0" dirty="0" smtClean="0">
                <a:cs typeface="+mn-cs"/>
              </a:rPr>
              <a:t>order </a:t>
            </a:r>
            <a:r>
              <a:rPr lang="en-US" sz="2400" b="0" dirty="0" err="1" smtClean="0">
                <a:cs typeface="+mn-cs"/>
              </a:rPr>
              <a:t>polyphase</a:t>
            </a:r>
            <a:r>
              <a:rPr lang="en-US" sz="2400" b="0" dirty="0" smtClean="0">
                <a:cs typeface="+mn-cs"/>
              </a:rPr>
              <a:t> decomposition of B(z)…</a:t>
            </a:r>
          </a:p>
        </p:txBody>
      </p:sp>
    </p:spTree>
    <p:extLst>
      <p:ext uri="{BB962C8B-B14F-4D97-AF65-F5344CB8AC3E}">
        <p14:creationId xmlns:p14="http://schemas.microsoft.com/office/powerpoint/2010/main" val="381370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9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lecture9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cture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chapter9</Template>
  <TotalTime>7775</TotalTime>
  <Words>2314</Words>
  <Application>Microsoft Macintosh PowerPoint</Application>
  <PresentationFormat>On-screen Show (4:3)</PresentationFormat>
  <Paragraphs>333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lecture9</vt:lpstr>
      <vt:lpstr>Equation</vt:lpstr>
      <vt:lpstr>DSP-CIS  Part-IV : Filter Banks &amp; Time-Frequency Transforms      Chapter-13 : Frequency Domain Filtering</vt:lpstr>
      <vt:lpstr>Part-IV : Filter Banks &amp; Time-Frequency Transforms</vt:lpstr>
      <vt:lpstr>FIR Filter Realization</vt:lpstr>
      <vt:lpstr>Frequency Domain FIR Filter Realization</vt:lpstr>
      <vt:lpstr>Frequency Domain FIR Filter Realization</vt:lpstr>
      <vt:lpstr>Frequency Domain FIR Filter Realization</vt:lpstr>
      <vt:lpstr>Frequency Domain FIR Filter Realization</vt:lpstr>
      <vt:lpstr>Frequency Domain FIR Filter Realization</vt:lpstr>
      <vt:lpstr>Frequency Domain FIR Filter Realization</vt:lpstr>
      <vt:lpstr>Frequency Domain FIR Filter Realization</vt:lpstr>
      <vt:lpstr>Frequency Domain FIR Filter Realization</vt:lpstr>
      <vt:lpstr>Frequency Domain FIR Filter Realization</vt:lpstr>
      <vt:lpstr>Frequency Domain FIR Filter Realization</vt:lpstr>
      <vt:lpstr>Frequency Domain FIR Filter Realization</vt:lpstr>
      <vt:lpstr>Frequency Domain FIR Filter Realization</vt:lpstr>
      <vt:lpstr>Frequency Domain FIR Filter Realization</vt:lpstr>
      <vt:lpstr>Frequency Domain Adaptive Filtering</vt:lpstr>
      <vt:lpstr>Frequency Domain Adaptive Filtering</vt:lpstr>
      <vt:lpstr>Frequency Domain Adaptive Filtering</vt:lpstr>
      <vt:lpstr>Frequency Domain Adaptive Filtering</vt:lpstr>
      <vt:lpstr>Frequency Domain Adaptive Filtering</vt:lpstr>
      <vt:lpstr>Frequency Domain Adaptive Filtering</vt:lpstr>
      <vt:lpstr>Frequency Domain Adaptive Filtering</vt:lpstr>
      <vt:lpstr>Frequency Domain Adaptive Filtering</vt:lpstr>
      <vt:lpstr>Frequency Domain Adaptive Filtering</vt:lpstr>
      <vt:lpstr>Frequency Domain Adaptive Filtering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 II  Lecture 4:   Filter Realization &amp; Implementation</dc:title>
  <dc:creator>marc moonen</dc:creator>
  <cp:lastModifiedBy>Marc Moonen</cp:lastModifiedBy>
  <cp:revision>242</cp:revision>
  <cp:lastPrinted>2000-10-15T15:37:03Z</cp:lastPrinted>
  <dcterms:created xsi:type="dcterms:W3CDTF">2000-11-05T13:23:24Z</dcterms:created>
  <dcterms:modified xsi:type="dcterms:W3CDTF">2019-09-19T08:18:00Z</dcterms:modified>
</cp:coreProperties>
</file>