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embeddings/oleObject145.bin" ContentType="application/vnd.openxmlformats-officedocument.oleObject"/>
  <Override PartName="/ppt/embeddings/oleObject146.bin" ContentType="application/vnd.openxmlformats-officedocument.oleObject"/>
  <Override PartName="/ppt/embeddings/oleObject147.bin" ContentType="application/vnd.openxmlformats-officedocument.oleObject"/>
  <Override PartName="/ppt/embeddings/oleObject148.bin" ContentType="application/vnd.openxmlformats-officedocument.oleObject"/>
  <Override PartName="/ppt/embeddings/oleObject149.bin" ContentType="application/vnd.openxmlformats-officedocument.oleObject"/>
  <Override PartName="/ppt/embeddings/oleObject150.bin" ContentType="application/vnd.openxmlformats-officedocument.oleObject"/>
  <Override PartName="/ppt/embeddings/oleObject151.bin" ContentType="application/vnd.openxmlformats-officedocument.oleObject"/>
  <Override PartName="/ppt/embeddings/oleObject152.bin" ContentType="application/vnd.openxmlformats-officedocument.oleObject"/>
  <Override PartName="/ppt/embeddings/oleObject153.bin" ContentType="application/vnd.openxmlformats-officedocument.oleObject"/>
  <Override PartName="/ppt/embeddings/oleObject154.bin" ContentType="application/vnd.openxmlformats-officedocument.oleObject"/>
  <Override PartName="/ppt/embeddings/oleObject155.bin" ContentType="application/vnd.openxmlformats-officedocument.oleObject"/>
  <Override PartName="/ppt/embeddings/oleObject156.bin" ContentType="application/vnd.openxmlformats-officedocument.oleObject"/>
  <Override PartName="/ppt/embeddings/oleObject157.bin" ContentType="application/vnd.openxmlformats-officedocument.oleObject"/>
  <Override PartName="/ppt/embeddings/oleObject158.bin" ContentType="application/vnd.openxmlformats-officedocument.oleObject"/>
  <Override PartName="/ppt/embeddings/oleObject159.bin" ContentType="application/vnd.openxmlformats-officedocument.oleObject"/>
  <Override PartName="/ppt/embeddings/oleObject160.bin" ContentType="application/vnd.openxmlformats-officedocument.oleObject"/>
  <Override PartName="/ppt/embeddings/oleObject161.bin" ContentType="application/vnd.openxmlformats-officedocument.oleObject"/>
  <Override PartName="/ppt/embeddings/oleObject162.bin" ContentType="application/vnd.openxmlformats-officedocument.oleObject"/>
  <Override PartName="/ppt/embeddings/oleObject163.bin" ContentType="application/vnd.openxmlformats-officedocument.oleObject"/>
  <Override PartName="/ppt/embeddings/oleObject164.bin" ContentType="application/vnd.openxmlformats-officedocument.oleObject"/>
  <Override PartName="/ppt/embeddings/oleObject165.bin" ContentType="application/vnd.openxmlformats-officedocument.oleObject"/>
  <Override PartName="/ppt/embeddings/oleObject166.bin" ContentType="application/vnd.openxmlformats-officedocument.oleObject"/>
  <Override PartName="/ppt/embeddings/oleObject167.bin" ContentType="application/vnd.openxmlformats-officedocument.oleObject"/>
  <Override PartName="/ppt/embeddings/oleObject168.bin" ContentType="application/vnd.openxmlformats-officedocument.oleObject"/>
  <Override PartName="/ppt/embeddings/oleObject169.bin" ContentType="application/vnd.openxmlformats-officedocument.oleObject"/>
  <Override PartName="/ppt/embeddings/oleObject170.bin" ContentType="application/vnd.openxmlformats-officedocument.oleObject"/>
  <Override PartName="/ppt/embeddings/oleObject171.bin" ContentType="application/vnd.openxmlformats-officedocument.oleObject"/>
  <Override PartName="/ppt/embeddings/oleObject172.bin" ContentType="application/vnd.openxmlformats-officedocument.oleObject"/>
  <Override PartName="/ppt/embeddings/oleObject173.bin" ContentType="application/vnd.openxmlformats-officedocument.oleObject"/>
  <Override PartName="/ppt/embeddings/oleObject174.bin" ContentType="application/vnd.openxmlformats-officedocument.oleObject"/>
  <Override PartName="/ppt/embeddings/oleObject175.bin" ContentType="application/vnd.openxmlformats-officedocument.oleObject"/>
  <Override PartName="/ppt/embeddings/oleObject176.bin" ContentType="application/vnd.openxmlformats-officedocument.oleObject"/>
  <Override PartName="/ppt/embeddings/oleObject177.bin" ContentType="application/vnd.openxmlformats-officedocument.oleObject"/>
  <Override PartName="/ppt/embeddings/oleObject178.bin" ContentType="application/vnd.openxmlformats-officedocument.oleObject"/>
  <Override PartName="/ppt/embeddings/oleObject179.bin" ContentType="application/vnd.openxmlformats-officedocument.oleObject"/>
  <Override PartName="/ppt/embeddings/oleObject180.bin" ContentType="application/vnd.openxmlformats-officedocument.oleObject"/>
  <Override PartName="/ppt/embeddings/oleObject181.bin" ContentType="application/vnd.openxmlformats-officedocument.oleObject"/>
  <Override PartName="/ppt/embeddings/oleObject182.bin" ContentType="application/vnd.openxmlformats-officedocument.oleObject"/>
  <Override PartName="/ppt/embeddings/oleObject183.bin" ContentType="application/vnd.openxmlformats-officedocument.oleObject"/>
  <Override PartName="/ppt/embeddings/oleObject184.bin" ContentType="application/vnd.openxmlformats-officedocument.oleObject"/>
  <Override PartName="/ppt/embeddings/oleObject185.bin" ContentType="application/vnd.openxmlformats-officedocument.oleObject"/>
  <Override PartName="/ppt/embeddings/oleObject186.bin" ContentType="application/vnd.openxmlformats-officedocument.oleObject"/>
  <Override PartName="/ppt/embeddings/oleObject187.bin" ContentType="application/vnd.openxmlformats-officedocument.oleObject"/>
  <Override PartName="/ppt/embeddings/oleObject188.bin" ContentType="application/vnd.openxmlformats-officedocument.oleObject"/>
  <Override PartName="/ppt/embeddings/oleObject189.bin" ContentType="application/vnd.openxmlformats-officedocument.oleObject"/>
  <Override PartName="/ppt/embeddings/oleObject190.bin" ContentType="application/vnd.openxmlformats-officedocument.oleObject"/>
  <Override PartName="/ppt/embeddings/oleObject191.bin" ContentType="application/vnd.openxmlformats-officedocument.oleObject"/>
  <Override PartName="/ppt/embeddings/oleObject192.bin" ContentType="application/vnd.openxmlformats-officedocument.oleObject"/>
  <Override PartName="/ppt/embeddings/oleObject193.bin" ContentType="application/vnd.openxmlformats-officedocument.oleObject"/>
  <Override PartName="/ppt/embeddings/oleObject194.bin" ContentType="application/vnd.openxmlformats-officedocument.oleObject"/>
  <Override PartName="/ppt/embeddings/oleObject195.bin" ContentType="application/vnd.openxmlformats-officedocument.oleObject"/>
  <Override PartName="/ppt/embeddings/oleObject196.bin" ContentType="application/vnd.openxmlformats-officedocument.oleObject"/>
  <Override PartName="/ppt/embeddings/oleObject197.bin" ContentType="application/vnd.openxmlformats-officedocument.oleObject"/>
  <Override PartName="/ppt/embeddings/oleObject198.bin" ContentType="application/vnd.openxmlformats-officedocument.oleObject"/>
  <Override PartName="/ppt/embeddings/oleObject199.bin" ContentType="application/vnd.openxmlformats-officedocument.oleObject"/>
  <Override PartName="/ppt/embeddings/oleObject200.bin" ContentType="application/vnd.openxmlformats-officedocument.oleObject"/>
  <Override PartName="/ppt/embeddings/oleObject201.bin" ContentType="application/vnd.openxmlformats-officedocument.oleObject"/>
  <Override PartName="/ppt/embeddings/oleObject202.bin" ContentType="application/vnd.openxmlformats-officedocument.oleObject"/>
  <Override PartName="/ppt/embeddings/oleObject203.bin" ContentType="application/vnd.openxmlformats-officedocument.oleObject"/>
  <Override PartName="/ppt/embeddings/oleObject204.bin" ContentType="application/vnd.openxmlformats-officedocument.oleObject"/>
  <Override PartName="/ppt/embeddings/oleObject205.bin" ContentType="application/vnd.openxmlformats-officedocument.oleObject"/>
  <Override PartName="/ppt/embeddings/oleObject206.bin" ContentType="application/vnd.openxmlformats-officedocument.oleObject"/>
  <Override PartName="/ppt/embeddings/oleObject207.bin" ContentType="application/vnd.openxmlformats-officedocument.oleObject"/>
  <Override PartName="/ppt/embeddings/oleObject208.bin" ContentType="application/vnd.openxmlformats-officedocument.oleObject"/>
  <Override PartName="/ppt/embeddings/oleObject209.bin" ContentType="application/vnd.openxmlformats-officedocument.oleObject"/>
  <Override PartName="/ppt/embeddings/oleObject210.bin" ContentType="application/vnd.openxmlformats-officedocument.oleObject"/>
  <Override PartName="/ppt/embeddings/oleObject211.bin" ContentType="application/vnd.openxmlformats-officedocument.oleObject"/>
  <Override PartName="/ppt/embeddings/oleObject212.bin" ContentType="application/vnd.openxmlformats-officedocument.oleObject"/>
  <Override PartName="/ppt/embeddings/oleObject213.bin" ContentType="application/vnd.openxmlformats-officedocument.oleObject"/>
  <Override PartName="/ppt/embeddings/oleObject214.bin" ContentType="application/vnd.openxmlformats-officedocument.oleObject"/>
  <Override PartName="/ppt/embeddings/oleObject215.bin" ContentType="application/vnd.openxmlformats-officedocument.oleObject"/>
  <Override PartName="/ppt/embeddings/oleObject216.bin" ContentType="application/vnd.openxmlformats-officedocument.oleObject"/>
  <Override PartName="/ppt/embeddings/oleObject217.bin" ContentType="application/vnd.openxmlformats-officedocument.oleObject"/>
  <Override PartName="/ppt/embeddings/oleObject218.bin" ContentType="application/vnd.openxmlformats-officedocument.oleObject"/>
  <Override PartName="/ppt/embeddings/oleObject219.bin" ContentType="application/vnd.openxmlformats-officedocument.oleObject"/>
  <Override PartName="/ppt/embeddings/oleObject220.bin" ContentType="application/vnd.openxmlformats-officedocument.oleObject"/>
  <Override PartName="/ppt/embeddings/oleObject221.bin" ContentType="application/vnd.openxmlformats-officedocument.oleObject"/>
  <Override PartName="/ppt/embeddings/oleObject222.bin" ContentType="application/vnd.openxmlformats-officedocument.oleObject"/>
  <Override PartName="/ppt/embeddings/oleObject223.bin" ContentType="application/vnd.openxmlformats-officedocument.oleObject"/>
  <Override PartName="/ppt/embeddings/oleObject224.bin" ContentType="application/vnd.openxmlformats-officedocument.oleObject"/>
  <Override PartName="/ppt/embeddings/oleObject225.bin" ContentType="application/vnd.openxmlformats-officedocument.oleObject"/>
  <Override PartName="/ppt/embeddings/oleObject226.bin" ContentType="application/vnd.openxmlformats-officedocument.oleObject"/>
  <Override PartName="/ppt/embeddings/oleObject227.bin" ContentType="application/vnd.openxmlformats-officedocument.oleObject"/>
  <Override PartName="/ppt/embeddings/oleObject228.bin" ContentType="application/vnd.openxmlformats-officedocument.oleObject"/>
  <Override PartName="/ppt/embeddings/oleObject229.bin" ContentType="application/vnd.openxmlformats-officedocument.oleObject"/>
  <Override PartName="/ppt/embeddings/oleObject230.bin" ContentType="application/vnd.openxmlformats-officedocument.oleObject"/>
  <Override PartName="/ppt/embeddings/oleObject231.bin" ContentType="application/vnd.openxmlformats-officedocument.oleObject"/>
  <Override PartName="/ppt/embeddings/oleObject232.bin" ContentType="application/vnd.openxmlformats-officedocument.oleObject"/>
  <Override PartName="/ppt/embeddings/oleObject233.bin" ContentType="application/vnd.openxmlformats-officedocument.oleObject"/>
  <Override PartName="/ppt/embeddings/oleObject234.bin" ContentType="application/vnd.openxmlformats-officedocument.oleObject"/>
  <Override PartName="/ppt/embeddings/oleObject235.bin" ContentType="application/vnd.openxmlformats-officedocument.oleObject"/>
  <Override PartName="/ppt/embeddings/oleObject236.bin" ContentType="application/vnd.openxmlformats-officedocument.oleObject"/>
  <Override PartName="/ppt/embeddings/oleObject237.bin" ContentType="application/vnd.openxmlformats-officedocument.oleObject"/>
  <Override PartName="/ppt/embeddings/oleObject238.bin" ContentType="application/vnd.openxmlformats-officedocument.oleObject"/>
  <Override PartName="/ppt/embeddings/oleObject239.bin" ContentType="application/vnd.openxmlformats-officedocument.oleObject"/>
  <Override PartName="/ppt/embeddings/oleObject240.bin" ContentType="application/vnd.openxmlformats-officedocument.oleObject"/>
  <Override PartName="/ppt/embeddings/oleObject241.bin" ContentType="application/vnd.openxmlformats-officedocument.oleObject"/>
  <Override PartName="/ppt/embeddings/oleObject242.bin" ContentType="application/vnd.openxmlformats-officedocument.oleObject"/>
  <Override PartName="/ppt/embeddings/oleObject243.bin" ContentType="application/vnd.openxmlformats-officedocument.oleObject"/>
  <Override PartName="/ppt/embeddings/oleObject244.bin" ContentType="application/vnd.openxmlformats-officedocument.oleObject"/>
  <Override PartName="/ppt/embeddings/oleObject245.bin" ContentType="application/vnd.openxmlformats-officedocument.oleObject"/>
  <Override PartName="/ppt/embeddings/oleObject246.bin" ContentType="application/vnd.openxmlformats-officedocument.oleObject"/>
  <Override PartName="/ppt/embeddings/oleObject247.bin" ContentType="application/vnd.openxmlformats-officedocument.oleObject"/>
  <Override PartName="/ppt/embeddings/oleObject248.bin" ContentType="application/vnd.openxmlformats-officedocument.oleObject"/>
  <Override PartName="/ppt/embeddings/oleObject249.bin" ContentType="application/vnd.openxmlformats-officedocument.oleObject"/>
  <Override PartName="/ppt/embeddings/oleObject250.bin" ContentType="application/vnd.openxmlformats-officedocument.oleObject"/>
  <Override PartName="/ppt/embeddings/oleObject251.bin" ContentType="application/vnd.openxmlformats-officedocument.oleObject"/>
  <Override PartName="/ppt/embeddings/oleObject252.bin" ContentType="application/vnd.openxmlformats-officedocument.oleObject"/>
  <Override PartName="/ppt/embeddings/oleObject253.bin" ContentType="application/vnd.openxmlformats-officedocument.oleObject"/>
  <Override PartName="/ppt/embeddings/oleObject254.bin" ContentType="application/vnd.openxmlformats-officedocument.oleObject"/>
  <Override PartName="/ppt/embeddings/oleObject255.bin" ContentType="application/vnd.openxmlformats-officedocument.oleObject"/>
  <Override PartName="/ppt/embeddings/oleObject256.bin" ContentType="application/vnd.openxmlformats-officedocument.oleObject"/>
  <Override PartName="/ppt/embeddings/oleObject257.bin" ContentType="application/vnd.openxmlformats-officedocument.oleObject"/>
  <Override PartName="/ppt/embeddings/oleObject258.bin" ContentType="application/vnd.openxmlformats-officedocument.oleObject"/>
  <Override PartName="/ppt/embeddings/oleObject259.bin" ContentType="application/vnd.openxmlformats-officedocument.oleObject"/>
  <Override PartName="/ppt/embeddings/oleObject260.bin" ContentType="application/vnd.openxmlformats-officedocument.oleObject"/>
  <Override PartName="/ppt/embeddings/oleObject261.bin" ContentType="application/vnd.openxmlformats-officedocument.oleObject"/>
  <Override PartName="/ppt/embeddings/oleObject262.bin" ContentType="application/vnd.openxmlformats-officedocument.oleObject"/>
  <Override PartName="/ppt/embeddings/oleObject263.bin" ContentType="application/vnd.openxmlformats-officedocument.oleObject"/>
  <Override PartName="/ppt/embeddings/oleObject264.bin" ContentType="application/vnd.openxmlformats-officedocument.oleObject"/>
  <Override PartName="/ppt/embeddings/oleObject265.bin" ContentType="application/vnd.openxmlformats-officedocument.oleObject"/>
  <Override PartName="/ppt/embeddings/oleObject266.bin" ContentType="application/vnd.openxmlformats-officedocument.oleObject"/>
  <Override PartName="/ppt/embeddings/oleObject267.bin" ContentType="application/vnd.openxmlformats-officedocument.oleObject"/>
  <Override PartName="/ppt/embeddings/oleObject268.bin" ContentType="application/vnd.openxmlformats-officedocument.oleObject"/>
  <Override PartName="/ppt/embeddings/oleObject269.bin" ContentType="application/vnd.openxmlformats-officedocument.oleObject"/>
  <Override PartName="/ppt/embeddings/oleObject270.bin" ContentType="application/vnd.openxmlformats-officedocument.oleObject"/>
  <Override PartName="/ppt/embeddings/oleObject271.bin" ContentType="application/vnd.openxmlformats-officedocument.oleObject"/>
  <Override PartName="/ppt/embeddings/oleObject272.bin" ContentType="application/vnd.openxmlformats-officedocument.oleObject"/>
  <Override PartName="/ppt/embeddings/oleObject273.bin" ContentType="application/vnd.openxmlformats-officedocument.oleObject"/>
  <Override PartName="/ppt/embeddings/oleObject274.bin" ContentType="application/vnd.openxmlformats-officedocument.oleObject"/>
  <Override PartName="/ppt/embeddings/oleObject275.bin" ContentType="application/vnd.openxmlformats-officedocument.oleObject"/>
  <Override PartName="/ppt/embeddings/oleObject276.bin" ContentType="application/vnd.openxmlformats-officedocument.oleObject"/>
  <Override PartName="/ppt/embeddings/oleObject277.bin" ContentType="application/vnd.openxmlformats-officedocument.oleObject"/>
  <Override PartName="/ppt/embeddings/oleObject278.bin" ContentType="application/vnd.openxmlformats-officedocument.oleObject"/>
  <Override PartName="/ppt/embeddings/oleObject279.bin" ContentType="application/vnd.openxmlformats-officedocument.oleObject"/>
  <Override PartName="/ppt/embeddings/oleObject280.bin" ContentType="application/vnd.openxmlformats-officedocument.oleObject"/>
  <Override PartName="/ppt/embeddings/oleObject281.bin" ContentType="application/vnd.openxmlformats-officedocument.oleObject"/>
  <Override PartName="/ppt/embeddings/oleObject282.bin" ContentType="application/vnd.openxmlformats-officedocument.oleObject"/>
  <Override PartName="/ppt/embeddings/oleObject283.bin" ContentType="application/vnd.openxmlformats-officedocument.oleObject"/>
  <Override PartName="/ppt/embeddings/oleObject284.bin" ContentType="application/vnd.openxmlformats-officedocument.oleObject"/>
  <Override PartName="/ppt/embeddings/oleObject285.bin" ContentType="application/vnd.openxmlformats-officedocument.oleObject"/>
  <Override PartName="/ppt/embeddings/oleObject286.bin" ContentType="application/vnd.openxmlformats-officedocument.oleObject"/>
  <Override PartName="/ppt/embeddings/oleObject287.bin" ContentType="application/vnd.openxmlformats-officedocument.oleObject"/>
  <Override PartName="/ppt/embeddings/oleObject288.bin" ContentType="application/vnd.openxmlformats-officedocument.oleObject"/>
  <Override PartName="/ppt/embeddings/oleObject289.bin" ContentType="application/vnd.openxmlformats-officedocument.oleObject"/>
  <Override PartName="/ppt/embeddings/oleObject290.bin" ContentType="application/vnd.openxmlformats-officedocument.oleObject"/>
  <Override PartName="/ppt/embeddings/oleObject291.bin" ContentType="application/vnd.openxmlformats-officedocument.oleObject"/>
  <Override PartName="/ppt/embeddings/oleObject292.bin" ContentType="application/vnd.openxmlformats-officedocument.oleObject"/>
  <Override PartName="/ppt/embeddings/oleObject29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9" r:id="rId1"/>
  </p:sldMasterIdLst>
  <p:notesMasterIdLst>
    <p:notesMasterId r:id="rId42"/>
  </p:notesMasterIdLst>
  <p:handoutMasterIdLst>
    <p:handoutMasterId r:id="rId43"/>
  </p:handoutMasterIdLst>
  <p:sldIdLst>
    <p:sldId id="570" r:id="rId2"/>
    <p:sldId id="625" r:id="rId3"/>
    <p:sldId id="572" r:id="rId4"/>
    <p:sldId id="569" r:id="rId5"/>
    <p:sldId id="486" r:id="rId6"/>
    <p:sldId id="492" r:id="rId7"/>
    <p:sldId id="539" r:id="rId8"/>
    <p:sldId id="522" r:id="rId9"/>
    <p:sldId id="493" r:id="rId10"/>
    <p:sldId id="614" r:id="rId11"/>
    <p:sldId id="615" r:id="rId12"/>
    <p:sldId id="617" r:id="rId13"/>
    <p:sldId id="573" r:id="rId14"/>
    <p:sldId id="574" r:id="rId15"/>
    <p:sldId id="575" r:id="rId16"/>
    <p:sldId id="576" r:id="rId17"/>
    <p:sldId id="577" r:id="rId18"/>
    <p:sldId id="578" r:id="rId19"/>
    <p:sldId id="580" r:id="rId20"/>
    <p:sldId id="581" r:id="rId21"/>
    <p:sldId id="583" r:id="rId22"/>
    <p:sldId id="584" r:id="rId23"/>
    <p:sldId id="585" r:id="rId24"/>
    <p:sldId id="586" r:id="rId25"/>
    <p:sldId id="587" r:id="rId26"/>
    <p:sldId id="618" r:id="rId27"/>
    <p:sldId id="590" r:id="rId28"/>
    <p:sldId id="595" r:id="rId29"/>
    <p:sldId id="619" r:id="rId30"/>
    <p:sldId id="596" r:id="rId31"/>
    <p:sldId id="620" r:id="rId32"/>
    <p:sldId id="599" r:id="rId33"/>
    <p:sldId id="600" r:id="rId34"/>
    <p:sldId id="601" r:id="rId35"/>
    <p:sldId id="621" r:id="rId36"/>
    <p:sldId id="622" r:id="rId37"/>
    <p:sldId id="605" r:id="rId38"/>
    <p:sldId id="607" r:id="rId39"/>
    <p:sldId id="623" r:id="rId40"/>
    <p:sldId id="624" r:id="rId41"/>
  </p:sldIdLst>
  <p:sldSz cx="9144000" cy="6858000" type="screen4x3"/>
  <p:notesSz cx="6935788" cy="9220200"/>
  <p:defaultTextStyle>
    <a:defPPr>
      <a:defRPr lang="en-US"/>
    </a:defPPr>
    <a:lvl1pPr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FF66"/>
    <a:srgbClr val="AA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162" autoAdjust="0"/>
  </p:normalViewPr>
  <p:slideViewPr>
    <p:cSldViewPr>
      <p:cViewPr>
        <p:scale>
          <a:sx n="100" d="100"/>
          <a:sy n="100" d="100"/>
        </p:scale>
        <p:origin x="-77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512" y="-78"/>
      </p:cViewPr>
      <p:guideLst>
        <p:guide orient="horz" pos="2904"/>
        <p:guide pos="218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9" Type="http://schemas.openxmlformats.org/officeDocument/2006/relationships/image" Target="../media/image10.emf"/><Relationship Id="rId1" Type="http://schemas.openxmlformats.org/officeDocument/2006/relationships/image" Target="../media/image2.emf"/><Relationship Id="rId2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4" Type="http://schemas.openxmlformats.org/officeDocument/2006/relationships/image" Target="../media/image35.wmf"/><Relationship Id="rId5" Type="http://schemas.openxmlformats.org/officeDocument/2006/relationships/image" Target="../media/image36.wmf"/><Relationship Id="rId6" Type="http://schemas.openxmlformats.org/officeDocument/2006/relationships/image" Target="../media/image37.wmf"/><Relationship Id="rId7" Type="http://schemas.openxmlformats.org/officeDocument/2006/relationships/image" Target="../media/image38.wmf"/><Relationship Id="rId8" Type="http://schemas.openxmlformats.org/officeDocument/2006/relationships/image" Target="../media/image39.wmf"/><Relationship Id="rId9" Type="http://schemas.openxmlformats.org/officeDocument/2006/relationships/image" Target="../media/image40.wmf"/><Relationship Id="rId10" Type="http://schemas.openxmlformats.org/officeDocument/2006/relationships/image" Target="../media/image41.wmf"/><Relationship Id="rId11" Type="http://schemas.openxmlformats.org/officeDocument/2006/relationships/image" Target="../media/image42.emf"/><Relationship Id="rId1" Type="http://schemas.openxmlformats.org/officeDocument/2006/relationships/image" Target="../media/image32.emf"/><Relationship Id="rId2" Type="http://schemas.openxmlformats.org/officeDocument/2006/relationships/image" Target="../media/image3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4" Type="http://schemas.openxmlformats.org/officeDocument/2006/relationships/image" Target="../media/image38.wmf"/><Relationship Id="rId5" Type="http://schemas.openxmlformats.org/officeDocument/2006/relationships/image" Target="../media/image39.wmf"/><Relationship Id="rId6" Type="http://schemas.openxmlformats.org/officeDocument/2006/relationships/image" Target="../media/image40.wmf"/><Relationship Id="rId7" Type="http://schemas.openxmlformats.org/officeDocument/2006/relationships/image" Target="../media/image41.wmf"/><Relationship Id="rId1" Type="http://schemas.openxmlformats.org/officeDocument/2006/relationships/image" Target="../media/image43.emf"/><Relationship Id="rId2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4" Type="http://schemas.openxmlformats.org/officeDocument/2006/relationships/image" Target="../media/image35.wmf"/><Relationship Id="rId5" Type="http://schemas.openxmlformats.org/officeDocument/2006/relationships/image" Target="../media/image36.wmf"/><Relationship Id="rId6" Type="http://schemas.openxmlformats.org/officeDocument/2006/relationships/image" Target="../media/image37.wmf"/><Relationship Id="rId7" Type="http://schemas.openxmlformats.org/officeDocument/2006/relationships/image" Target="../media/image47.emf"/><Relationship Id="rId8" Type="http://schemas.openxmlformats.org/officeDocument/2006/relationships/image" Target="../media/image48.wmf"/><Relationship Id="rId9" Type="http://schemas.openxmlformats.org/officeDocument/2006/relationships/image" Target="../media/image49.wmf"/><Relationship Id="rId10" Type="http://schemas.openxmlformats.org/officeDocument/2006/relationships/image" Target="../media/image50.wmf"/><Relationship Id="rId11" Type="http://schemas.openxmlformats.org/officeDocument/2006/relationships/image" Target="../media/image51.wmf"/><Relationship Id="rId1" Type="http://schemas.openxmlformats.org/officeDocument/2006/relationships/image" Target="../media/image46.emf"/><Relationship Id="rId2" Type="http://schemas.openxmlformats.org/officeDocument/2006/relationships/image" Target="../media/image3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5.wmf"/><Relationship Id="rId5" Type="http://schemas.openxmlformats.org/officeDocument/2006/relationships/image" Target="../media/image56.wmf"/><Relationship Id="rId6" Type="http://schemas.openxmlformats.org/officeDocument/2006/relationships/image" Target="../media/image57.wmf"/><Relationship Id="rId7" Type="http://schemas.openxmlformats.org/officeDocument/2006/relationships/image" Target="../media/image58.wmf"/><Relationship Id="rId8" Type="http://schemas.openxmlformats.org/officeDocument/2006/relationships/image" Target="../media/image59.wmf"/><Relationship Id="rId9" Type="http://schemas.openxmlformats.org/officeDocument/2006/relationships/image" Target="../media/image60.wmf"/><Relationship Id="rId10" Type="http://schemas.openxmlformats.org/officeDocument/2006/relationships/image" Target="../media/image61.wmf"/><Relationship Id="rId11" Type="http://schemas.openxmlformats.org/officeDocument/2006/relationships/image" Target="../media/image62.wmf"/><Relationship Id="rId1" Type="http://schemas.openxmlformats.org/officeDocument/2006/relationships/image" Target="../media/image52.emf"/><Relationship Id="rId2" Type="http://schemas.openxmlformats.org/officeDocument/2006/relationships/image" Target="../media/image53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4" Type="http://schemas.openxmlformats.org/officeDocument/2006/relationships/image" Target="../media/image65.wmf"/><Relationship Id="rId5" Type="http://schemas.openxmlformats.org/officeDocument/2006/relationships/image" Target="../media/image66.wmf"/><Relationship Id="rId6" Type="http://schemas.openxmlformats.org/officeDocument/2006/relationships/image" Target="../media/image56.wmf"/><Relationship Id="rId7" Type="http://schemas.openxmlformats.org/officeDocument/2006/relationships/image" Target="../media/image58.wmf"/><Relationship Id="rId8" Type="http://schemas.openxmlformats.org/officeDocument/2006/relationships/image" Target="../media/image60.wmf"/><Relationship Id="rId9" Type="http://schemas.openxmlformats.org/officeDocument/2006/relationships/image" Target="../media/image62.wmf"/><Relationship Id="rId10" Type="http://schemas.openxmlformats.org/officeDocument/2006/relationships/image" Target="../media/image67.emf"/><Relationship Id="rId11" Type="http://schemas.openxmlformats.org/officeDocument/2006/relationships/image" Target="../media/image68.emf"/><Relationship Id="rId1" Type="http://schemas.openxmlformats.org/officeDocument/2006/relationships/image" Target="../media/image33.wmf"/><Relationship Id="rId2" Type="http://schemas.openxmlformats.org/officeDocument/2006/relationships/image" Target="../media/image63.wmf"/></Relationships>
</file>

<file path=ppt/drawings/_rels/vmlDrawing1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74.wmf"/><Relationship Id="rId12" Type="http://schemas.openxmlformats.org/officeDocument/2006/relationships/image" Target="../media/image75.wmf"/><Relationship Id="rId13" Type="http://schemas.openxmlformats.org/officeDocument/2006/relationships/image" Target="../media/image76.wmf"/><Relationship Id="rId14" Type="http://schemas.openxmlformats.org/officeDocument/2006/relationships/image" Target="../media/image77.wmf"/><Relationship Id="rId15" Type="http://schemas.openxmlformats.org/officeDocument/2006/relationships/image" Target="../media/image78.emf"/><Relationship Id="rId1" Type="http://schemas.openxmlformats.org/officeDocument/2006/relationships/image" Target="../media/image56.wmf"/><Relationship Id="rId2" Type="http://schemas.openxmlformats.org/officeDocument/2006/relationships/image" Target="../media/image58.wmf"/><Relationship Id="rId3" Type="http://schemas.openxmlformats.org/officeDocument/2006/relationships/image" Target="../media/image60.wmf"/><Relationship Id="rId4" Type="http://schemas.openxmlformats.org/officeDocument/2006/relationships/image" Target="../media/image62.wmf"/><Relationship Id="rId5" Type="http://schemas.openxmlformats.org/officeDocument/2006/relationships/image" Target="../media/image33.wmf"/><Relationship Id="rId6" Type="http://schemas.openxmlformats.org/officeDocument/2006/relationships/image" Target="../media/image69.wmf"/><Relationship Id="rId7" Type="http://schemas.openxmlformats.org/officeDocument/2006/relationships/image" Target="../media/image70.wmf"/><Relationship Id="rId8" Type="http://schemas.openxmlformats.org/officeDocument/2006/relationships/image" Target="../media/image71.wmf"/><Relationship Id="rId9" Type="http://schemas.openxmlformats.org/officeDocument/2006/relationships/image" Target="../media/image72.wmf"/><Relationship Id="rId10" Type="http://schemas.openxmlformats.org/officeDocument/2006/relationships/image" Target="../media/image73.emf"/></Relationships>
</file>

<file path=ppt/drawings/_rels/vmlDrawing1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wmf"/><Relationship Id="rId12" Type="http://schemas.openxmlformats.org/officeDocument/2006/relationships/image" Target="../media/image85.emf"/><Relationship Id="rId13" Type="http://schemas.openxmlformats.org/officeDocument/2006/relationships/image" Target="../media/image86.emf"/><Relationship Id="rId14" Type="http://schemas.openxmlformats.org/officeDocument/2006/relationships/image" Target="../media/image12.wmf"/><Relationship Id="rId1" Type="http://schemas.openxmlformats.org/officeDocument/2006/relationships/image" Target="../media/image33.wmf"/><Relationship Id="rId2" Type="http://schemas.openxmlformats.org/officeDocument/2006/relationships/image" Target="../media/image79.wmf"/><Relationship Id="rId3" Type="http://schemas.openxmlformats.org/officeDocument/2006/relationships/image" Target="../media/image80.wmf"/><Relationship Id="rId4" Type="http://schemas.openxmlformats.org/officeDocument/2006/relationships/image" Target="../media/image81.wmf"/><Relationship Id="rId5" Type="http://schemas.openxmlformats.org/officeDocument/2006/relationships/image" Target="../media/image82.wmf"/><Relationship Id="rId6" Type="http://schemas.openxmlformats.org/officeDocument/2006/relationships/image" Target="../media/image83.emf"/><Relationship Id="rId7" Type="http://schemas.openxmlformats.org/officeDocument/2006/relationships/image" Target="../media/image84.emf"/><Relationship Id="rId8" Type="http://schemas.openxmlformats.org/officeDocument/2006/relationships/image" Target="../media/image48.wmf"/><Relationship Id="rId9" Type="http://schemas.openxmlformats.org/officeDocument/2006/relationships/image" Target="../media/image49.wmf"/><Relationship Id="rId10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wmf"/><Relationship Id="rId12" Type="http://schemas.openxmlformats.org/officeDocument/2006/relationships/image" Target="../media/image89.emf"/><Relationship Id="rId1" Type="http://schemas.openxmlformats.org/officeDocument/2006/relationships/image" Target="../media/image87.emf"/><Relationship Id="rId2" Type="http://schemas.openxmlformats.org/officeDocument/2006/relationships/image" Target="../media/image33.wmf"/><Relationship Id="rId3" Type="http://schemas.openxmlformats.org/officeDocument/2006/relationships/image" Target="../media/image79.wmf"/><Relationship Id="rId4" Type="http://schemas.openxmlformats.org/officeDocument/2006/relationships/image" Target="../media/image80.wmf"/><Relationship Id="rId5" Type="http://schemas.openxmlformats.org/officeDocument/2006/relationships/image" Target="../media/image81.wmf"/><Relationship Id="rId6" Type="http://schemas.openxmlformats.org/officeDocument/2006/relationships/image" Target="../media/image82.wmf"/><Relationship Id="rId7" Type="http://schemas.openxmlformats.org/officeDocument/2006/relationships/image" Target="../media/image88.emf"/><Relationship Id="rId8" Type="http://schemas.openxmlformats.org/officeDocument/2006/relationships/image" Target="../media/image48.wmf"/><Relationship Id="rId9" Type="http://schemas.openxmlformats.org/officeDocument/2006/relationships/image" Target="../media/image49.wmf"/><Relationship Id="rId10" Type="http://schemas.openxmlformats.org/officeDocument/2006/relationships/image" Target="../media/image5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4" Type="http://schemas.openxmlformats.org/officeDocument/2006/relationships/image" Target="../media/image95.wmf"/><Relationship Id="rId5" Type="http://schemas.openxmlformats.org/officeDocument/2006/relationships/image" Target="../media/image96.wmf"/><Relationship Id="rId6" Type="http://schemas.openxmlformats.org/officeDocument/2006/relationships/image" Target="../media/image97.wmf"/><Relationship Id="rId1" Type="http://schemas.openxmlformats.org/officeDocument/2006/relationships/image" Target="../media/image92.wmf"/><Relationship Id="rId2" Type="http://schemas.openxmlformats.org/officeDocument/2006/relationships/image" Target="../media/image93.wmf"/></Relationships>
</file>

<file path=ppt/drawings/_rels/vmlDrawing2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00.emf"/><Relationship Id="rId12" Type="http://schemas.openxmlformats.org/officeDocument/2006/relationships/image" Target="../media/image101.emf"/><Relationship Id="rId1" Type="http://schemas.openxmlformats.org/officeDocument/2006/relationships/image" Target="../media/image3.wmf"/><Relationship Id="rId2" Type="http://schemas.openxmlformats.org/officeDocument/2006/relationships/image" Target="../media/image4.wmf"/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8" Type="http://schemas.openxmlformats.org/officeDocument/2006/relationships/image" Target="../media/image10.emf"/><Relationship Id="rId9" Type="http://schemas.openxmlformats.org/officeDocument/2006/relationships/image" Target="../media/image98.emf"/><Relationship Id="rId10" Type="http://schemas.openxmlformats.org/officeDocument/2006/relationships/image" Target="../media/image9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emf"/><Relationship Id="rId2" Type="http://schemas.openxmlformats.org/officeDocument/2006/relationships/image" Target="../media/image103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4" Type="http://schemas.openxmlformats.org/officeDocument/2006/relationships/image" Target="../media/image38.wmf"/><Relationship Id="rId5" Type="http://schemas.openxmlformats.org/officeDocument/2006/relationships/image" Target="../media/image106.wmf"/><Relationship Id="rId6" Type="http://schemas.openxmlformats.org/officeDocument/2006/relationships/image" Target="../media/image107.wmf"/><Relationship Id="rId7" Type="http://schemas.openxmlformats.org/officeDocument/2006/relationships/image" Target="../media/image108.emf"/><Relationship Id="rId8" Type="http://schemas.openxmlformats.org/officeDocument/2006/relationships/image" Target="../media/image109.emf"/><Relationship Id="rId1" Type="http://schemas.openxmlformats.org/officeDocument/2006/relationships/image" Target="../media/image104.emf"/><Relationship Id="rId2" Type="http://schemas.openxmlformats.org/officeDocument/2006/relationships/image" Target="../media/image105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4" Type="http://schemas.openxmlformats.org/officeDocument/2006/relationships/image" Target="../media/image112.emf"/><Relationship Id="rId5" Type="http://schemas.openxmlformats.org/officeDocument/2006/relationships/image" Target="../media/image113.emf"/><Relationship Id="rId1" Type="http://schemas.openxmlformats.org/officeDocument/2006/relationships/image" Target="../media/image110.emf"/><Relationship Id="rId2" Type="http://schemas.openxmlformats.org/officeDocument/2006/relationships/image" Target="../media/image33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4" Type="http://schemas.openxmlformats.org/officeDocument/2006/relationships/image" Target="../media/image116.emf"/><Relationship Id="rId5" Type="http://schemas.openxmlformats.org/officeDocument/2006/relationships/image" Target="../media/image117.emf"/><Relationship Id="rId1" Type="http://schemas.openxmlformats.org/officeDocument/2006/relationships/image" Target="../media/image114.emf"/><Relationship Id="rId2" Type="http://schemas.openxmlformats.org/officeDocument/2006/relationships/image" Target="../media/image115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4" Type="http://schemas.openxmlformats.org/officeDocument/2006/relationships/image" Target="../media/image3.wmf"/><Relationship Id="rId5" Type="http://schemas.openxmlformats.org/officeDocument/2006/relationships/image" Target="../media/image4.wmf"/><Relationship Id="rId6" Type="http://schemas.openxmlformats.org/officeDocument/2006/relationships/image" Target="../media/image5.wmf"/><Relationship Id="rId7" Type="http://schemas.openxmlformats.org/officeDocument/2006/relationships/image" Target="../media/image6.wmf"/><Relationship Id="rId8" Type="http://schemas.openxmlformats.org/officeDocument/2006/relationships/image" Target="../media/image121.wmf"/><Relationship Id="rId9" Type="http://schemas.openxmlformats.org/officeDocument/2006/relationships/image" Target="../media/image122.wmf"/><Relationship Id="rId1" Type="http://schemas.openxmlformats.org/officeDocument/2006/relationships/image" Target="../media/image118.emf"/><Relationship Id="rId2" Type="http://schemas.openxmlformats.org/officeDocument/2006/relationships/image" Target="../media/image119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5" Type="http://schemas.openxmlformats.org/officeDocument/2006/relationships/image" Target="../media/image121.wmf"/><Relationship Id="rId6" Type="http://schemas.openxmlformats.org/officeDocument/2006/relationships/image" Target="../media/image122.wmf"/><Relationship Id="rId7" Type="http://schemas.openxmlformats.org/officeDocument/2006/relationships/image" Target="../media/image123.emf"/><Relationship Id="rId8" Type="http://schemas.openxmlformats.org/officeDocument/2006/relationships/image" Target="../media/image124.emf"/><Relationship Id="rId9" Type="http://schemas.openxmlformats.org/officeDocument/2006/relationships/image" Target="../media/image118.emf"/><Relationship Id="rId1" Type="http://schemas.openxmlformats.org/officeDocument/2006/relationships/image" Target="../media/image3.wmf"/><Relationship Id="rId2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5" Type="http://schemas.openxmlformats.org/officeDocument/2006/relationships/image" Target="../media/image121.wmf"/><Relationship Id="rId6" Type="http://schemas.openxmlformats.org/officeDocument/2006/relationships/image" Target="../media/image122.wmf"/><Relationship Id="rId7" Type="http://schemas.openxmlformats.org/officeDocument/2006/relationships/image" Target="../media/image125.emf"/><Relationship Id="rId1" Type="http://schemas.openxmlformats.org/officeDocument/2006/relationships/image" Target="../media/image3.wmf"/><Relationship Id="rId2" Type="http://schemas.openxmlformats.org/officeDocument/2006/relationships/image" Target="../media/image4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5" Type="http://schemas.openxmlformats.org/officeDocument/2006/relationships/image" Target="../media/image121.wmf"/><Relationship Id="rId6" Type="http://schemas.openxmlformats.org/officeDocument/2006/relationships/image" Target="../media/image122.wmf"/><Relationship Id="rId7" Type="http://schemas.openxmlformats.org/officeDocument/2006/relationships/image" Target="../media/image126.emf"/><Relationship Id="rId1" Type="http://schemas.openxmlformats.org/officeDocument/2006/relationships/image" Target="../media/image3.wmf"/><Relationship Id="rId2" Type="http://schemas.openxmlformats.org/officeDocument/2006/relationships/image" Target="../media/image4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4" Type="http://schemas.openxmlformats.org/officeDocument/2006/relationships/image" Target="../media/image129.wmf"/><Relationship Id="rId5" Type="http://schemas.openxmlformats.org/officeDocument/2006/relationships/image" Target="../media/image130.wmf"/><Relationship Id="rId6" Type="http://schemas.openxmlformats.org/officeDocument/2006/relationships/image" Target="../media/image131.wmf"/><Relationship Id="rId1" Type="http://schemas.openxmlformats.org/officeDocument/2006/relationships/image" Target="../media/image127.emf"/><Relationship Id="rId2" Type="http://schemas.openxmlformats.org/officeDocument/2006/relationships/image" Target="../media/image33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.emf"/><Relationship Id="rId2" Type="http://schemas.openxmlformats.org/officeDocument/2006/relationships/image" Target="../media/image133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4" Type="http://schemas.openxmlformats.org/officeDocument/2006/relationships/image" Target="../media/image38.wmf"/><Relationship Id="rId5" Type="http://schemas.openxmlformats.org/officeDocument/2006/relationships/image" Target="../media/image39.wmf"/><Relationship Id="rId6" Type="http://schemas.openxmlformats.org/officeDocument/2006/relationships/image" Target="../media/image40.wmf"/><Relationship Id="rId7" Type="http://schemas.openxmlformats.org/officeDocument/2006/relationships/image" Target="../media/image41.wmf"/><Relationship Id="rId8" Type="http://schemas.openxmlformats.org/officeDocument/2006/relationships/image" Target="../media/image136.wmf"/><Relationship Id="rId9" Type="http://schemas.openxmlformats.org/officeDocument/2006/relationships/image" Target="../media/image137.wmf"/><Relationship Id="rId10" Type="http://schemas.openxmlformats.org/officeDocument/2006/relationships/image" Target="../media/image138.emf"/><Relationship Id="rId11" Type="http://schemas.openxmlformats.org/officeDocument/2006/relationships/image" Target="../media/image139.emf"/><Relationship Id="rId1" Type="http://schemas.openxmlformats.org/officeDocument/2006/relationships/image" Target="../media/image134.emf"/><Relationship Id="rId2" Type="http://schemas.openxmlformats.org/officeDocument/2006/relationships/image" Target="../media/image135.e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emf"/><Relationship Id="rId4" Type="http://schemas.openxmlformats.org/officeDocument/2006/relationships/image" Target="../media/image141.emf"/><Relationship Id="rId5" Type="http://schemas.openxmlformats.org/officeDocument/2006/relationships/image" Target="../media/image142.emf"/><Relationship Id="rId1" Type="http://schemas.openxmlformats.org/officeDocument/2006/relationships/image" Target="../media/image113.emf"/><Relationship Id="rId2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2075"/>
            <a:ext cx="787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ctr" anchorCtr="0" compatLnSpc="1">
            <a:prstTxWarp prst="textNoShape">
              <a:avLst/>
            </a:prstTxWarp>
            <a:spAutoFit/>
          </a:bodyPr>
          <a:lstStyle>
            <a:lvl1pPr algn="l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978525" y="92075"/>
            <a:ext cx="9572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ctr" anchorCtr="0" compatLnSpc="1">
            <a:prstTxWarp prst="textNoShape">
              <a:avLst/>
            </a:prstTxWarp>
            <a:spAutoFit/>
          </a:bodyPr>
          <a:lstStyle>
            <a:lvl1pPr algn="r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45563"/>
            <a:ext cx="720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b" anchorCtr="0" compatLnSpc="1">
            <a:prstTxWarp prst="textNoShape">
              <a:avLst/>
            </a:prstTxWarp>
            <a:spAutoFit/>
          </a:bodyPr>
          <a:lstStyle>
            <a:lvl1pPr algn="l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561138" y="8943975"/>
            <a:ext cx="3746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b" anchorCtr="0" compatLnSpc="1">
            <a:prstTxWarp prst="textNoShape">
              <a:avLst/>
            </a:prstTxWarp>
            <a:spAutoFit/>
          </a:bodyPr>
          <a:lstStyle>
            <a:lvl1pPr algn="r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fld id="{C382B33C-0417-324E-B156-ABCA0CE27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33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09538"/>
            <a:ext cx="787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ctr" anchorCtr="0" compatLnSpc="1">
            <a:prstTxWarp prst="textNoShape">
              <a:avLst/>
            </a:prstTxWarp>
            <a:spAutoFit/>
          </a:bodyPr>
          <a:lstStyle>
            <a:lvl1pPr algn="l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940425" y="109538"/>
            <a:ext cx="9572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ctr" anchorCtr="0" compatLnSpc="1">
            <a:prstTxWarp prst="textNoShape">
              <a:avLst/>
            </a:prstTxWarp>
            <a:spAutoFit/>
          </a:bodyPr>
          <a:lstStyle>
            <a:lvl1pPr algn="r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709613"/>
            <a:ext cx="4635500" cy="3475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1388" y="5838825"/>
            <a:ext cx="2649537" cy="122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45563"/>
            <a:ext cx="720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b" anchorCtr="0" compatLnSpc="1">
            <a:prstTxWarp prst="textNoShape">
              <a:avLst/>
            </a:prstTxWarp>
            <a:spAutoFit/>
          </a:bodyPr>
          <a:lstStyle>
            <a:lvl1pPr algn="l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523038" y="8943975"/>
            <a:ext cx="3746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b" anchorCtr="0" compatLnSpc="1">
            <a:prstTxWarp prst="textNoShape">
              <a:avLst/>
            </a:prstTxWarp>
            <a:spAutoFit/>
          </a:bodyPr>
          <a:lstStyle>
            <a:lvl1pPr algn="r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fld id="{FD4B0C76-0CD0-3340-B0F3-AAAC27410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77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52550" y="3913188"/>
            <a:ext cx="6438900" cy="16938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95325" y="2298700"/>
            <a:ext cx="7753350" cy="1130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561502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411413" y="6400800"/>
            <a:ext cx="4752975" cy="23177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       Chapter</a:t>
            </a:r>
            <a:r>
              <a:rPr lang="en-GB"/>
              <a:t>-</a:t>
            </a:r>
            <a:r>
              <a:rPr lang="en-US"/>
              <a:t>7:</a:t>
            </a:r>
            <a:r>
              <a:rPr lang="en-GB"/>
              <a:t> Maximally Decimated </a:t>
            </a:r>
            <a:r>
              <a:rPr lang="en-US"/>
              <a:t>Filter Banks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37549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1475" y="93663"/>
            <a:ext cx="2141538" cy="6230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93663"/>
            <a:ext cx="6276975" cy="6230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411413" y="6400800"/>
            <a:ext cx="4752975" cy="23177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       Chapter</a:t>
            </a:r>
            <a:r>
              <a:rPr lang="en-GB"/>
              <a:t>-</a:t>
            </a:r>
            <a:r>
              <a:rPr lang="en-US"/>
              <a:t>7:</a:t>
            </a:r>
            <a:r>
              <a:rPr lang="en-GB"/>
              <a:t> Maximally Decimated </a:t>
            </a:r>
            <a:r>
              <a:rPr lang="en-US"/>
              <a:t>Filter Banks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292977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035050"/>
            <a:ext cx="4202113" cy="5289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035050"/>
            <a:ext cx="4203700" cy="5289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8:</a:t>
            </a:r>
            <a:r>
              <a:rPr lang="en-GB"/>
              <a:t> M</a:t>
            </a:r>
            <a:r>
              <a:rPr lang="en-US"/>
              <a:t>odul</a:t>
            </a:r>
            <a:r>
              <a:rPr lang="en-GB"/>
              <a:t>ated </a:t>
            </a:r>
            <a:r>
              <a:rPr lang="en-US"/>
              <a:t>Filter Banks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822755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411413" y="6400800"/>
            <a:ext cx="4752975" cy="23177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       Chapter</a:t>
            </a:r>
            <a:r>
              <a:rPr lang="en-GB"/>
              <a:t>-</a:t>
            </a:r>
            <a:r>
              <a:rPr lang="en-US"/>
              <a:t>7:</a:t>
            </a:r>
            <a:r>
              <a:rPr lang="en-GB"/>
              <a:t> Maximally Decimated </a:t>
            </a:r>
            <a:r>
              <a:rPr lang="en-US"/>
              <a:t>Filter Banks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880047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411413" y="6400800"/>
            <a:ext cx="4752975" cy="23177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       Chapter</a:t>
            </a:r>
            <a:r>
              <a:rPr lang="en-GB"/>
              <a:t>-</a:t>
            </a:r>
            <a:r>
              <a:rPr lang="en-US"/>
              <a:t>7:</a:t>
            </a:r>
            <a:r>
              <a:rPr lang="en-GB"/>
              <a:t> Maximally Decimated </a:t>
            </a:r>
            <a:r>
              <a:rPr lang="en-US"/>
              <a:t>Filter Banks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724887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35050"/>
            <a:ext cx="4202113" cy="528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035050"/>
            <a:ext cx="4203700" cy="528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411413" y="6400800"/>
            <a:ext cx="4752975" cy="23177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       Chapter</a:t>
            </a:r>
            <a:r>
              <a:rPr lang="en-GB"/>
              <a:t>-</a:t>
            </a:r>
            <a:r>
              <a:rPr lang="en-US"/>
              <a:t>7:</a:t>
            </a:r>
            <a:r>
              <a:rPr lang="en-GB"/>
              <a:t> Maximally Decimated </a:t>
            </a:r>
            <a:r>
              <a:rPr lang="en-US"/>
              <a:t>Filter Banks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303257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411413" y="6400800"/>
            <a:ext cx="4752975" cy="23177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       Chapter</a:t>
            </a:r>
            <a:r>
              <a:rPr lang="en-GB"/>
              <a:t>-</a:t>
            </a:r>
            <a:r>
              <a:rPr lang="en-US"/>
              <a:t>7:</a:t>
            </a:r>
            <a:r>
              <a:rPr lang="en-GB"/>
              <a:t> Maximally Decimated </a:t>
            </a:r>
            <a:r>
              <a:rPr lang="en-US"/>
              <a:t>Filter Banks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828411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411413" y="6400800"/>
            <a:ext cx="4752975" cy="23177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       Chapter</a:t>
            </a:r>
            <a:r>
              <a:rPr lang="en-GB"/>
              <a:t>-</a:t>
            </a:r>
            <a:r>
              <a:rPr lang="en-US"/>
              <a:t>7:</a:t>
            </a:r>
            <a:r>
              <a:rPr lang="en-GB"/>
              <a:t> Maximally Decimated </a:t>
            </a:r>
            <a:r>
              <a:rPr lang="en-US"/>
              <a:t>Filter Banks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61777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411413" y="6400800"/>
            <a:ext cx="4752975" cy="23177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       Chapter</a:t>
            </a:r>
            <a:r>
              <a:rPr lang="en-GB"/>
              <a:t>-</a:t>
            </a:r>
            <a:r>
              <a:rPr lang="en-US"/>
              <a:t>7:</a:t>
            </a:r>
            <a:r>
              <a:rPr lang="en-GB"/>
              <a:t> Maximally Decimated </a:t>
            </a:r>
            <a:r>
              <a:rPr lang="en-US"/>
              <a:t>Filter Banks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294352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411413" y="6400800"/>
            <a:ext cx="4752975" cy="23177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       Chapter</a:t>
            </a:r>
            <a:r>
              <a:rPr lang="en-GB"/>
              <a:t>-</a:t>
            </a:r>
            <a:r>
              <a:rPr lang="en-US"/>
              <a:t>7:</a:t>
            </a:r>
            <a:r>
              <a:rPr lang="en-GB"/>
              <a:t> Maximally Decimated </a:t>
            </a:r>
            <a:r>
              <a:rPr lang="en-US"/>
              <a:t>Filter Banks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647840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411413" y="6400800"/>
            <a:ext cx="4752975" cy="23177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       Chapter</a:t>
            </a:r>
            <a:r>
              <a:rPr lang="en-GB"/>
              <a:t>-</a:t>
            </a:r>
            <a:r>
              <a:rPr lang="en-US"/>
              <a:t>7:</a:t>
            </a:r>
            <a:r>
              <a:rPr lang="en-GB"/>
              <a:t> Maximally Decimated </a:t>
            </a:r>
            <a:r>
              <a:rPr lang="en-US"/>
              <a:t>Filter Banks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128196"/>
      </p:ext>
    </p:extLst>
  </p:cSld>
  <p:clrMapOvr>
    <a:masterClrMapping/>
  </p:clrMapOvr>
  <p:transition xmlns:p14="http://schemas.microsoft.com/office/powerpoint/2010/main"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gamma/>
                <a:tint val="69804"/>
                <a:invGamma/>
              </a:schemeClr>
            </a:gs>
            <a:gs pos="100000">
              <a:schemeClr val="tx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35050"/>
            <a:ext cx="8558213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93663"/>
            <a:ext cx="85471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46468" name="Line 4"/>
          <p:cNvSpPr>
            <a:spLocks noChangeShapeType="1"/>
          </p:cNvSpPr>
          <p:nvPr/>
        </p:nvSpPr>
        <p:spPr bwMode="auto">
          <a:xfrm flipH="1">
            <a:off x="219075" y="968375"/>
            <a:ext cx="87058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469" name="Rectangle 5"/>
          <p:cNvSpPr>
            <a:spLocks noChangeArrowheads="1"/>
          </p:cNvSpPr>
          <p:nvPr/>
        </p:nvSpPr>
        <p:spPr bwMode="auto">
          <a:xfrm>
            <a:off x="228600" y="6400800"/>
            <a:ext cx="281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l">
              <a:spcBef>
                <a:spcPct val="0"/>
              </a:spcBef>
              <a:defRPr/>
            </a:pPr>
            <a:r>
              <a:rPr lang="en-GB" sz="1200" b="0" dirty="0" smtClean="0">
                <a:cs typeface="+mn-cs"/>
              </a:rPr>
              <a:t>DSP-CIS </a:t>
            </a:r>
            <a:r>
              <a:rPr lang="en-GB" sz="1200" b="0" dirty="0" smtClean="0">
                <a:cs typeface="+mn-cs"/>
              </a:rPr>
              <a:t>2019-2020</a:t>
            </a:r>
            <a:r>
              <a:rPr lang="en-US" sz="1200" b="0" dirty="0" smtClean="0">
                <a:cs typeface="+mn-cs"/>
              </a:rPr>
              <a:t>  </a:t>
            </a:r>
            <a:r>
              <a:rPr lang="en-US" sz="1200" b="0" dirty="0">
                <a:cs typeface="+mn-cs"/>
              </a:rPr>
              <a:t>/ </a:t>
            </a:r>
            <a:r>
              <a:rPr lang="en-US" sz="1200" b="0" dirty="0" smtClean="0">
                <a:cs typeface="+mn-cs"/>
              </a:rPr>
              <a:t>Chapter-12: Filter</a:t>
            </a:r>
            <a:r>
              <a:rPr lang="en-US" sz="1200" b="0" baseline="0" dirty="0" smtClean="0">
                <a:cs typeface="+mn-cs"/>
              </a:rPr>
              <a:t> Bank Design</a:t>
            </a:r>
            <a:endParaRPr lang="en-GB" sz="1000" b="0" dirty="0">
              <a:latin typeface="Univers" charset="0"/>
              <a:cs typeface="+mn-cs"/>
            </a:endParaRPr>
          </a:p>
        </p:txBody>
      </p:sp>
      <p:sp>
        <p:nvSpPr>
          <p:cNvPr id="446471" name="Rectangle 7"/>
          <p:cNvSpPr>
            <a:spLocks noChangeArrowheads="1"/>
          </p:cNvSpPr>
          <p:nvPr/>
        </p:nvSpPr>
        <p:spPr bwMode="auto">
          <a:xfrm>
            <a:off x="7034213" y="6400800"/>
            <a:ext cx="18288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r">
              <a:spcBef>
                <a:spcPct val="0"/>
              </a:spcBef>
              <a:defRPr/>
            </a:pPr>
            <a:r>
              <a:rPr lang="en-GB" sz="1200" b="0" dirty="0">
                <a:solidFill>
                  <a:srgbClr val="CCFF33"/>
                </a:solidFill>
                <a:cs typeface="+mn-cs"/>
              </a:rPr>
              <a:t> </a:t>
            </a:r>
            <a:fld id="{A7B2C552-AAF5-6C4F-8B27-CCEB0E5DB3E4}" type="slidenum">
              <a:rPr lang="en-GB" sz="1200" b="0" smtClean="0">
                <a:cs typeface="+mn-cs"/>
              </a:rPr>
              <a:pPr algn="r">
                <a:spcBef>
                  <a:spcPct val="0"/>
                </a:spcBef>
                <a:defRPr/>
              </a:pPr>
              <a:t>‹#›</a:t>
            </a:fld>
            <a:r>
              <a:rPr lang="en-GB" sz="1200" b="0" dirty="0" smtClean="0">
                <a:cs typeface="+mn-cs"/>
              </a:rPr>
              <a:t> / 40</a:t>
            </a:r>
          </a:p>
        </p:txBody>
      </p:sp>
      <p:sp>
        <p:nvSpPr>
          <p:cNvPr id="446472" name="Line 8"/>
          <p:cNvSpPr>
            <a:spLocks noChangeShapeType="1"/>
          </p:cNvSpPr>
          <p:nvPr/>
        </p:nvSpPr>
        <p:spPr bwMode="auto">
          <a:xfrm flipH="1">
            <a:off x="228600" y="6324600"/>
            <a:ext cx="87058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transition xmlns:p14="http://schemas.microsoft.com/office/powerpoint/2010/main" spd="slow">
    <p:pull/>
  </p:transition>
  <p:hf sldNum="0" hdr="0" dt="0"/>
  <p:txStyles>
    <p:titleStyle>
      <a:lvl1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00" b="1">
          <a:solidFill>
            <a:schemeClr val="bg1"/>
          </a:solidFill>
          <a:latin typeface="+mn-lt"/>
          <a:ea typeface="+mn-ea"/>
          <a:cs typeface="ＭＳ Ｐゴシック" charset="0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bg1"/>
          </a:solidFill>
          <a:latin typeface="+mn-lt"/>
          <a:ea typeface="+mn-ea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29.bin"/><Relationship Id="rId8" Type="http://schemas.openxmlformats.org/officeDocument/2006/relationships/image" Target="../media/image2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25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27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36.bin"/><Relationship Id="rId6" Type="http://schemas.openxmlformats.org/officeDocument/2006/relationships/image" Target="../media/image29.emf"/><Relationship Id="rId7" Type="http://schemas.openxmlformats.org/officeDocument/2006/relationships/oleObject" Target="../embeddings/oleObject37.bin"/><Relationship Id="rId8" Type="http://schemas.openxmlformats.org/officeDocument/2006/relationships/image" Target="../media/image30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31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3.bin"/><Relationship Id="rId20" Type="http://schemas.openxmlformats.org/officeDocument/2006/relationships/image" Target="../media/image39.wmf"/><Relationship Id="rId21" Type="http://schemas.openxmlformats.org/officeDocument/2006/relationships/oleObject" Target="../embeddings/oleObject49.bin"/><Relationship Id="rId22" Type="http://schemas.openxmlformats.org/officeDocument/2006/relationships/image" Target="../media/image40.wmf"/><Relationship Id="rId23" Type="http://schemas.openxmlformats.org/officeDocument/2006/relationships/oleObject" Target="../embeddings/oleObject50.bin"/><Relationship Id="rId24" Type="http://schemas.openxmlformats.org/officeDocument/2006/relationships/image" Target="../media/image41.wmf"/><Relationship Id="rId25" Type="http://schemas.openxmlformats.org/officeDocument/2006/relationships/oleObject" Target="../embeddings/oleObject51.bin"/><Relationship Id="rId26" Type="http://schemas.openxmlformats.org/officeDocument/2006/relationships/image" Target="../media/image42.emf"/><Relationship Id="rId10" Type="http://schemas.openxmlformats.org/officeDocument/2006/relationships/image" Target="../media/image34.wmf"/><Relationship Id="rId11" Type="http://schemas.openxmlformats.org/officeDocument/2006/relationships/oleObject" Target="../embeddings/oleObject44.bin"/><Relationship Id="rId12" Type="http://schemas.openxmlformats.org/officeDocument/2006/relationships/image" Target="../media/image35.wmf"/><Relationship Id="rId13" Type="http://schemas.openxmlformats.org/officeDocument/2006/relationships/oleObject" Target="../embeddings/oleObject45.bin"/><Relationship Id="rId14" Type="http://schemas.openxmlformats.org/officeDocument/2006/relationships/image" Target="../media/image36.wmf"/><Relationship Id="rId15" Type="http://schemas.openxmlformats.org/officeDocument/2006/relationships/oleObject" Target="../embeddings/oleObject46.bin"/><Relationship Id="rId16" Type="http://schemas.openxmlformats.org/officeDocument/2006/relationships/image" Target="../media/image37.wmf"/><Relationship Id="rId17" Type="http://schemas.openxmlformats.org/officeDocument/2006/relationships/oleObject" Target="../embeddings/oleObject47.bin"/><Relationship Id="rId18" Type="http://schemas.openxmlformats.org/officeDocument/2006/relationships/image" Target="../media/image38.wmf"/><Relationship Id="rId19" Type="http://schemas.openxmlformats.org/officeDocument/2006/relationships/oleObject" Target="../embeddings/oleObject48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9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40.bin"/><Relationship Id="rId6" Type="http://schemas.openxmlformats.org/officeDocument/2006/relationships/image" Target="../media/image33.wmf"/><Relationship Id="rId7" Type="http://schemas.openxmlformats.org/officeDocument/2006/relationships/oleObject" Target="../embeddings/oleObject41.bin"/><Relationship Id="rId8" Type="http://schemas.openxmlformats.org/officeDocument/2006/relationships/oleObject" Target="../embeddings/oleObject42.bin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6.bin"/><Relationship Id="rId20" Type="http://schemas.openxmlformats.org/officeDocument/2006/relationships/oleObject" Target="../embeddings/oleObject62.bin"/><Relationship Id="rId21" Type="http://schemas.openxmlformats.org/officeDocument/2006/relationships/oleObject" Target="../embeddings/oleObject63.bin"/><Relationship Id="rId22" Type="http://schemas.openxmlformats.org/officeDocument/2006/relationships/image" Target="../media/image45.jpeg"/><Relationship Id="rId10" Type="http://schemas.openxmlformats.org/officeDocument/2006/relationships/image" Target="../media/image44.wmf"/><Relationship Id="rId11" Type="http://schemas.openxmlformats.org/officeDocument/2006/relationships/oleObject" Target="../embeddings/oleObject57.bin"/><Relationship Id="rId12" Type="http://schemas.openxmlformats.org/officeDocument/2006/relationships/image" Target="../media/image38.wmf"/><Relationship Id="rId13" Type="http://schemas.openxmlformats.org/officeDocument/2006/relationships/oleObject" Target="../embeddings/oleObject58.bin"/><Relationship Id="rId14" Type="http://schemas.openxmlformats.org/officeDocument/2006/relationships/image" Target="../media/image39.wmf"/><Relationship Id="rId15" Type="http://schemas.openxmlformats.org/officeDocument/2006/relationships/oleObject" Target="../embeddings/oleObject59.bin"/><Relationship Id="rId16" Type="http://schemas.openxmlformats.org/officeDocument/2006/relationships/image" Target="../media/image40.wmf"/><Relationship Id="rId17" Type="http://schemas.openxmlformats.org/officeDocument/2006/relationships/oleObject" Target="../embeddings/oleObject60.bin"/><Relationship Id="rId18" Type="http://schemas.openxmlformats.org/officeDocument/2006/relationships/image" Target="../media/image41.wmf"/><Relationship Id="rId19" Type="http://schemas.openxmlformats.org/officeDocument/2006/relationships/oleObject" Target="../embeddings/oleObject61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2.bin"/><Relationship Id="rId4" Type="http://schemas.openxmlformats.org/officeDocument/2006/relationships/image" Target="../media/image43.emf"/><Relationship Id="rId5" Type="http://schemas.openxmlformats.org/officeDocument/2006/relationships/oleObject" Target="../embeddings/oleObject53.bin"/><Relationship Id="rId6" Type="http://schemas.openxmlformats.org/officeDocument/2006/relationships/image" Target="../media/image33.wmf"/><Relationship Id="rId7" Type="http://schemas.openxmlformats.org/officeDocument/2006/relationships/oleObject" Target="../embeddings/oleObject54.bin"/><Relationship Id="rId8" Type="http://schemas.openxmlformats.org/officeDocument/2006/relationships/oleObject" Target="../embeddings/oleObject55.bin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8.bin"/><Relationship Id="rId20" Type="http://schemas.openxmlformats.org/officeDocument/2006/relationships/oleObject" Target="../embeddings/oleObject75.bin"/><Relationship Id="rId21" Type="http://schemas.openxmlformats.org/officeDocument/2006/relationships/image" Target="../media/image47.emf"/><Relationship Id="rId22" Type="http://schemas.openxmlformats.org/officeDocument/2006/relationships/oleObject" Target="../embeddings/oleObject76.bin"/><Relationship Id="rId23" Type="http://schemas.openxmlformats.org/officeDocument/2006/relationships/image" Target="../media/image48.wmf"/><Relationship Id="rId24" Type="http://schemas.openxmlformats.org/officeDocument/2006/relationships/oleObject" Target="../embeddings/oleObject77.bin"/><Relationship Id="rId25" Type="http://schemas.openxmlformats.org/officeDocument/2006/relationships/image" Target="../media/image49.wmf"/><Relationship Id="rId26" Type="http://schemas.openxmlformats.org/officeDocument/2006/relationships/oleObject" Target="../embeddings/oleObject78.bin"/><Relationship Id="rId27" Type="http://schemas.openxmlformats.org/officeDocument/2006/relationships/image" Target="../media/image50.wmf"/><Relationship Id="rId28" Type="http://schemas.openxmlformats.org/officeDocument/2006/relationships/oleObject" Target="../embeddings/oleObject79.bin"/><Relationship Id="rId29" Type="http://schemas.openxmlformats.org/officeDocument/2006/relationships/image" Target="../media/image51.wmf"/><Relationship Id="rId10" Type="http://schemas.openxmlformats.org/officeDocument/2006/relationships/image" Target="../media/image34.wmf"/><Relationship Id="rId11" Type="http://schemas.openxmlformats.org/officeDocument/2006/relationships/oleObject" Target="../embeddings/oleObject69.bin"/><Relationship Id="rId12" Type="http://schemas.openxmlformats.org/officeDocument/2006/relationships/image" Target="../media/image35.wmf"/><Relationship Id="rId13" Type="http://schemas.openxmlformats.org/officeDocument/2006/relationships/oleObject" Target="../embeddings/oleObject70.bin"/><Relationship Id="rId14" Type="http://schemas.openxmlformats.org/officeDocument/2006/relationships/image" Target="../media/image36.wmf"/><Relationship Id="rId15" Type="http://schemas.openxmlformats.org/officeDocument/2006/relationships/oleObject" Target="../embeddings/oleObject71.bin"/><Relationship Id="rId16" Type="http://schemas.openxmlformats.org/officeDocument/2006/relationships/image" Target="../media/image37.wmf"/><Relationship Id="rId17" Type="http://schemas.openxmlformats.org/officeDocument/2006/relationships/oleObject" Target="../embeddings/oleObject72.bin"/><Relationship Id="rId18" Type="http://schemas.openxmlformats.org/officeDocument/2006/relationships/oleObject" Target="../embeddings/oleObject73.bin"/><Relationship Id="rId19" Type="http://schemas.openxmlformats.org/officeDocument/2006/relationships/oleObject" Target="../embeddings/oleObject74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4.bin"/><Relationship Id="rId4" Type="http://schemas.openxmlformats.org/officeDocument/2006/relationships/image" Target="../media/image46.emf"/><Relationship Id="rId5" Type="http://schemas.openxmlformats.org/officeDocument/2006/relationships/oleObject" Target="../embeddings/oleObject65.bin"/><Relationship Id="rId6" Type="http://schemas.openxmlformats.org/officeDocument/2006/relationships/image" Target="../media/image33.wmf"/><Relationship Id="rId7" Type="http://schemas.openxmlformats.org/officeDocument/2006/relationships/oleObject" Target="../embeddings/oleObject66.bin"/><Relationship Id="rId8" Type="http://schemas.openxmlformats.org/officeDocument/2006/relationships/oleObject" Target="../embeddings/oleObject6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3.bin"/><Relationship Id="rId20" Type="http://schemas.openxmlformats.org/officeDocument/2006/relationships/image" Target="../media/image60.wmf"/><Relationship Id="rId21" Type="http://schemas.openxmlformats.org/officeDocument/2006/relationships/oleObject" Target="../embeddings/oleObject89.bin"/><Relationship Id="rId22" Type="http://schemas.openxmlformats.org/officeDocument/2006/relationships/image" Target="../media/image61.wmf"/><Relationship Id="rId23" Type="http://schemas.openxmlformats.org/officeDocument/2006/relationships/oleObject" Target="../embeddings/oleObject90.bin"/><Relationship Id="rId24" Type="http://schemas.openxmlformats.org/officeDocument/2006/relationships/image" Target="../media/image62.wmf"/><Relationship Id="rId10" Type="http://schemas.openxmlformats.org/officeDocument/2006/relationships/image" Target="../media/image55.wmf"/><Relationship Id="rId11" Type="http://schemas.openxmlformats.org/officeDocument/2006/relationships/oleObject" Target="../embeddings/oleObject84.bin"/><Relationship Id="rId12" Type="http://schemas.openxmlformats.org/officeDocument/2006/relationships/image" Target="../media/image56.wmf"/><Relationship Id="rId13" Type="http://schemas.openxmlformats.org/officeDocument/2006/relationships/oleObject" Target="../embeddings/oleObject85.bin"/><Relationship Id="rId14" Type="http://schemas.openxmlformats.org/officeDocument/2006/relationships/image" Target="../media/image57.wmf"/><Relationship Id="rId15" Type="http://schemas.openxmlformats.org/officeDocument/2006/relationships/oleObject" Target="../embeddings/oleObject86.bin"/><Relationship Id="rId16" Type="http://schemas.openxmlformats.org/officeDocument/2006/relationships/image" Target="../media/image58.wmf"/><Relationship Id="rId17" Type="http://schemas.openxmlformats.org/officeDocument/2006/relationships/oleObject" Target="../embeddings/oleObject87.bin"/><Relationship Id="rId18" Type="http://schemas.openxmlformats.org/officeDocument/2006/relationships/image" Target="../media/image59.wmf"/><Relationship Id="rId19" Type="http://schemas.openxmlformats.org/officeDocument/2006/relationships/oleObject" Target="../embeddings/oleObject88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0.bin"/><Relationship Id="rId4" Type="http://schemas.openxmlformats.org/officeDocument/2006/relationships/image" Target="../media/image52.emf"/><Relationship Id="rId5" Type="http://schemas.openxmlformats.org/officeDocument/2006/relationships/oleObject" Target="../embeddings/oleObject81.bin"/><Relationship Id="rId6" Type="http://schemas.openxmlformats.org/officeDocument/2006/relationships/image" Target="../media/image53.emf"/><Relationship Id="rId7" Type="http://schemas.openxmlformats.org/officeDocument/2006/relationships/oleObject" Target="../embeddings/oleObject82.bin"/><Relationship Id="rId8" Type="http://schemas.openxmlformats.org/officeDocument/2006/relationships/image" Target="../media/image54.emf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5.bin"/><Relationship Id="rId20" Type="http://schemas.openxmlformats.org/officeDocument/2006/relationships/image" Target="../media/image60.wmf"/><Relationship Id="rId21" Type="http://schemas.openxmlformats.org/officeDocument/2006/relationships/oleObject" Target="../embeddings/oleObject101.bin"/><Relationship Id="rId22" Type="http://schemas.openxmlformats.org/officeDocument/2006/relationships/image" Target="../media/image62.wmf"/><Relationship Id="rId23" Type="http://schemas.openxmlformats.org/officeDocument/2006/relationships/oleObject" Target="../embeddings/oleObject102.bin"/><Relationship Id="rId24" Type="http://schemas.openxmlformats.org/officeDocument/2006/relationships/image" Target="../media/image67.emf"/><Relationship Id="rId25" Type="http://schemas.openxmlformats.org/officeDocument/2006/relationships/oleObject" Target="../embeddings/oleObject103.bin"/><Relationship Id="rId26" Type="http://schemas.openxmlformats.org/officeDocument/2006/relationships/image" Target="../media/image68.emf"/><Relationship Id="rId10" Type="http://schemas.openxmlformats.org/officeDocument/2006/relationships/image" Target="../media/image64.wmf"/><Relationship Id="rId11" Type="http://schemas.openxmlformats.org/officeDocument/2006/relationships/oleObject" Target="../embeddings/oleObject96.bin"/><Relationship Id="rId12" Type="http://schemas.openxmlformats.org/officeDocument/2006/relationships/image" Target="../media/image65.wmf"/><Relationship Id="rId13" Type="http://schemas.openxmlformats.org/officeDocument/2006/relationships/oleObject" Target="../embeddings/oleObject97.bin"/><Relationship Id="rId14" Type="http://schemas.openxmlformats.org/officeDocument/2006/relationships/image" Target="../media/image66.wmf"/><Relationship Id="rId15" Type="http://schemas.openxmlformats.org/officeDocument/2006/relationships/oleObject" Target="../embeddings/oleObject98.bin"/><Relationship Id="rId16" Type="http://schemas.openxmlformats.org/officeDocument/2006/relationships/image" Target="../media/image56.wmf"/><Relationship Id="rId17" Type="http://schemas.openxmlformats.org/officeDocument/2006/relationships/oleObject" Target="../embeddings/oleObject99.bin"/><Relationship Id="rId18" Type="http://schemas.openxmlformats.org/officeDocument/2006/relationships/image" Target="../media/image58.wmf"/><Relationship Id="rId19" Type="http://schemas.openxmlformats.org/officeDocument/2006/relationships/oleObject" Target="../embeddings/oleObject100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1.bin"/><Relationship Id="rId4" Type="http://schemas.openxmlformats.org/officeDocument/2006/relationships/image" Target="../media/image33.wmf"/><Relationship Id="rId5" Type="http://schemas.openxmlformats.org/officeDocument/2006/relationships/oleObject" Target="../embeddings/oleObject92.bin"/><Relationship Id="rId6" Type="http://schemas.openxmlformats.org/officeDocument/2006/relationships/oleObject" Target="../embeddings/oleObject93.bin"/><Relationship Id="rId7" Type="http://schemas.openxmlformats.org/officeDocument/2006/relationships/oleObject" Target="../embeddings/oleObject94.bin"/><Relationship Id="rId8" Type="http://schemas.openxmlformats.org/officeDocument/2006/relationships/image" Target="../media/image63.wmf"/></Relationships>
</file>

<file path=ppt/slides/_rels/slide22.xml.rels><?xml version="1.0" encoding="UTF-8" standalone="yes"?>
<Relationships xmlns="http://schemas.openxmlformats.org/package/2006/relationships"><Relationship Id="rId20" Type="http://schemas.openxmlformats.org/officeDocument/2006/relationships/image" Target="../media/image71.wmf"/><Relationship Id="rId21" Type="http://schemas.openxmlformats.org/officeDocument/2006/relationships/oleObject" Target="../embeddings/oleObject114.bin"/><Relationship Id="rId22" Type="http://schemas.openxmlformats.org/officeDocument/2006/relationships/image" Target="../media/image72.wmf"/><Relationship Id="rId23" Type="http://schemas.openxmlformats.org/officeDocument/2006/relationships/oleObject" Target="../embeddings/oleObject115.bin"/><Relationship Id="rId24" Type="http://schemas.openxmlformats.org/officeDocument/2006/relationships/image" Target="../media/image73.emf"/><Relationship Id="rId25" Type="http://schemas.openxmlformats.org/officeDocument/2006/relationships/oleObject" Target="../embeddings/oleObject116.bin"/><Relationship Id="rId26" Type="http://schemas.openxmlformats.org/officeDocument/2006/relationships/oleObject" Target="../embeddings/oleObject117.bin"/><Relationship Id="rId27" Type="http://schemas.openxmlformats.org/officeDocument/2006/relationships/oleObject" Target="../embeddings/oleObject118.bin"/><Relationship Id="rId28" Type="http://schemas.openxmlformats.org/officeDocument/2006/relationships/oleObject" Target="../embeddings/oleObject119.bin"/><Relationship Id="rId29" Type="http://schemas.openxmlformats.org/officeDocument/2006/relationships/image" Target="../media/image74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4.bin"/><Relationship Id="rId4" Type="http://schemas.openxmlformats.org/officeDocument/2006/relationships/image" Target="../media/image56.wmf"/><Relationship Id="rId5" Type="http://schemas.openxmlformats.org/officeDocument/2006/relationships/oleObject" Target="../embeddings/oleObject105.bin"/><Relationship Id="rId30" Type="http://schemas.openxmlformats.org/officeDocument/2006/relationships/oleObject" Target="../embeddings/oleObject120.bin"/><Relationship Id="rId31" Type="http://schemas.openxmlformats.org/officeDocument/2006/relationships/image" Target="../media/image75.wmf"/><Relationship Id="rId32" Type="http://schemas.openxmlformats.org/officeDocument/2006/relationships/oleObject" Target="../embeddings/oleObject121.bin"/><Relationship Id="rId9" Type="http://schemas.openxmlformats.org/officeDocument/2006/relationships/oleObject" Target="../embeddings/oleObject107.bin"/><Relationship Id="rId6" Type="http://schemas.openxmlformats.org/officeDocument/2006/relationships/image" Target="../media/image58.wmf"/><Relationship Id="rId7" Type="http://schemas.openxmlformats.org/officeDocument/2006/relationships/oleObject" Target="../embeddings/oleObject106.bin"/><Relationship Id="rId8" Type="http://schemas.openxmlformats.org/officeDocument/2006/relationships/image" Target="../media/image60.wmf"/><Relationship Id="rId33" Type="http://schemas.openxmlformats.org/officeDocument/2006/relationships/image" Target="../media/image76.wmf"/><Relationship Id="rId34" Type="http://schemas.openxmlformats.org/officeDocument/2006/relationships/oleObject" Target="../embeddings/oleObject122.bin"/><Relationship Id="rId35" Type="http://schemas.openxmlformats.org/officeDocument/2006/relationships/image" Target="../media/image77.wmf"/><Relationship Id="rId36" Type="http://schemas.openxmlformats.org/officeDocument/2006/relationships/oleObject" Target="../embeddings/oleObject123.bin"/><Relationship Id="rId10" Type="http://schemas.openxmlformats.org/officeDocument/2006/relationships/image" Target="../media/image62.wmf"/><Relationship Id="rId11" Type="http://schemas.openxmlformats.org/officeDocument/2006/relationships/oleObject" Target="../embeddings/oleObject108.bin"/><Relationship Id="rId12" Type="http://schemas.openxmlformats.org/officeDocument/2006/relationships/image" Target="../media/image33.wmf"/><Relationship Id="rId13" Type="http://schemas.openxmlformats.org/officeDocument/2006/relationships/oleObject" Target="../embeddings/oleObject109.bin"/><Relationship Id="rId14" Type="http://schemas.openxmlformats.org/officeDocument/2006/relationships/oleObject" Target="../embeddings/oleObject110.bin"/><Relationship Id="rId15" Type="http://schemas.openxmlformats.org/officeDocument/2006/relationships/oleObject" Target="../embeddings/oleObject111.bin"/><Relationship Id="rId16" Type="http://schemas.openxmlformats.org/officeDocument/2006/relationships/image" Target="../media/image69.wmf"/><Relationship Id="rId17" Type="http://schemas.openxmlformats.org/officeDocument/2006/relationships/oleObject" Target="../embeddings/oleObject112.bin"/><Relationship Id="rId18" Type="http://schemas.openxmlformats.org/officeDocument/2006/relationships/image" Target="../media/image70.wmf"/><Relationship Id="rId19" Type="http://schemas.openxmlformats.org/officeDocument/2006/relationships/oleObject" Target="../embeddings/oleObject113.bin"/><Relationship Id="rId37" Type="http://schemas.openxmlformats.org/officeDocument/2006/relationships/oleObject" Target="../embeddings/oleObject124.bin"/><Relationship Id="rId38" Type="http://schemas.openxmlformats.org/officeDocument/2006/relationships/oleObject" Target="../embeddings/oleObject125.bin"/><Relationship Id="rId39" Type="http://schemas.openxmlformats.org/officeDocument/2006/relationships/oleObject" Target="../embeddings/oleObject126.bin"/><Relationship Id="rId40" Type="http://schemas.openxmlformats.org/officeDocument/2006/relationships/oleObject" Target="../embeddings/oleObject127.bin"/><Relationship Id="rId41" Type="http://schemas.openxmlformats.org/officeDocument/2006/relationships/image" Target="../media/image78.emf"/></Relationships>
</file>

<file path=ppt/slides/_rels/slide23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139.bin"/><Relationship Id="rId21" Type="http://schemas.openxmlformats.org/officeDocument/2006/relationships/image" Target="../media/image84.emf"/><Relationship Id="rId22" Type="http://schemas.openxmlformats.org/officeDocument/2006/relationships/oleObject" Target="../embeddings/oleObject140.bin"/><Relationship Id="rId23" Type="http://schemas.openxmlformats.org/officeDocument/2006/relationships/image" Target="../media/image48.wmf"/><Relationship Id="rId24" Type="http://schemas.openxmlformats.org/officeDocument/2006/relationships/oleObject" Target="../embeddings/oleObject141.bin"/><Relationship Id="rId25" Type="http://schemas.openxmlformats.org/officeDocument/2006/relationships/image" Target="../media/image49.wmf"/><Relationship Id="rId26" Type="http://schemas.openxmlformats.org/officeDocument/2006/relationships/oleObject" Target="../embeddings/oleObject142.bin"/><Relationship Id="rId27" Type="http://schemas.openxmlformats.org/officeDocument/2006/relationships/image" Target="../media/image50.wmf"/><Relationship Id="rId28" Type="http://schemas.openxmlformats.org/officeDocument/2006/relationships/oleObject" Target="../embeddings/oleObject143.bin"/><Relationship Id="rId29" Type="http://schemas.openxmlformats.org/officeDocument/2006/relationships/image" Target="../media/image51.w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8.bin"/><Relationship Id="rId4" Type="http://schemas.openxmlformats.org/officeDocument/2006/relationships/image" Target="../media/image33.wmf"/><Relationship Id="rId5" Type="http://schemas.openxmlformats.org/officeDocument/2006/relationships/oleObject" Target="../embeddings/oleObject129.bin"/><Relationship Id="rId30" Type="http://schemas.openxmlformats.org/officeDocument/2006/relationships/oleObject" Target="../embeddings/oleObject144.bin"/><Relationship Id="rId31" Type="http://schemas.openxmlformats.org/officeDocument/2006/relationships/image" Target="../media/image85.emf"/><Relationship Id="rId32" Type="http://schemas.openxmlformats.org/officeDocument/2006/relationships/oleObject" Target="../embeddings/oleObject145.bin"/><Relationship Id="rId9" Type="http://schemas.openxmlformats.org/officeDocument/2006/relationships/oleObject" Target="../embeddings/oleObject132.bin"/><Relationship Id="rId6" Type="http://schemas.openxmlformats.org/officeDocument/2006/relationships/oleObject" Target="../embeddings/oleObject130.bin"/><Relationship Id="rId7" Type="http://schemas.openxmlformats.org/officeDocument/2006/relationships/oleObject" Target="../embeddings/oleObject131.bin"/><Relationship Id="rId8" Type="http://schemas.openxmlformats.org/officeDocument/2006/relationships/image" Target="../media/image79.wmf"/><Relationship Id="rId33" Type="http://schemas.openxmlformats.org/officeDocument/2006/relationships/image" Target="../media/image86.emf"/><Relationship Id="rId34" Type="http://schemas.openxmlformats.org/officeDocument/2006/relationships/oleObject" Target="../embeddings/oleObject146.bin"/><Relationship Id="rId35" Type="http://schemas.openxmlformats.org/officeDocument/2006/relationships/image" Target="../media/image12.wmf"/><Relationship Id="rId10" Type="http://schemas.openxmlformats.org/officeDocument/2006/relationships/image" Target="../media/image80.wmf"/><Relationship Id="rId11" Type="http://schemas.openxmlformats.org/officeDocument/2006/relationships/oleObject" Target="../embeddings/oleObject133.bin"/><Relationship Id="rId12" Type="http://schemas.openxmlformats.org/officeDocument/2006/relationships/image" Target="../media/image81.wmf"/><Relationship Id="rId13" Type="http://schemas.openxmlformats.org/officeDocument/2006/relationships/oleObject" Target="../embeddings/oleObject134.bin"/><Relationship Id="rId14" Type="http://schemas.openxmlformats.org/officeDocument/2006/relationships/image" Target="../media/image82.wmf"/><Relationship Id="rId15" Type="http://schemas.openxmlformats.org/officeDocument/2006/relationships/oleObject" Target="../embeddings/oleObject135.bin"/><Relationship Id="rId16" Type="http://schemas.openxmlformats.org/officeDocument/2006/relationships/image" Target="../media/image83.emf"/><Relationship Id="rId17" Type="http://schemas.openxmlformats.org/officeDocument/2006/relationships/oleObject" Target="../embeddings/oleObject136.bin"/><Relationship Id="rId18" Type="http://schemas.openxmlformats.org/officeDocument/2006/relationships/oleObject" Target="../embeddings/oleObject137.bin"/><Relationship Id="rId19" Type="http://schemas.openxmlformats.org/officeDocument/2006/relationships/oleObject" Target="../embeddings/oleObject138.bin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1.bin"/><Relationship Id="rId20" Type="http://schemas.openxmlformats.org/officeDocument/2006/relationships/oleObject" Target="../embeddings/oleObject157.bin"/><Relationship Id="rId21" Type="http://schemas.openxmlformats.org/officeDocument/2006/relationships/oleObject" Target="../embeddings/oleObject158.bin"/><Relationship Id="rId22" Type="http://schemas.openxmlformats.org/officeDocument/2006/relationships/oleObject" Target="../embeddings/oleObject159.bin"/><Relationship Id="rId23" Type="http://schemas.openxmlformats.org/officeDocument/2006/relationships/image" Target="../media/image48.wmf"/><Relationship Id="rId24" Type="http://schemas.openxmlformats.org/officeDocument/2006/relationships/oleObject" Target="../embeddings/oleObject160.bin"/><Relationship Id="rId25" Type="http://schemas.openxmlformats.org/officeDocument/2006/relationships/image" Target="../media/image49.wmf"/><Relationship Id="rId26" Type="http://schemas.openxmlformats.org/officeDocument/2006/relationships/oleObject" Target="../embeddings/oleObject161.bin"/><Relationship Id="rId27" Type="http://schemas.openxmlformats.org/officeDocument/2006/relationships/image" Target="../media/image50.wmf"/><Relationship Id="rId28" Type="http://schemas.openxmlformats.org/officeDocument/2006/relationships/oleObject" Target="../embeddings/oleObject162.bin"/><Relationship Id="rId29" Type="http://schemas.openxmlformats.org/officeDocument/2006/relationships/image" Target="../media/image51.wmf"/><Relationship Id="rId30" Type="http://schemas.openxmlformats.org/officeDocument/2006/relationships/oleObject" Target="../embeddings/oleObject163.bin"/><Relationship Id="rId31" Type="http://schemas.openxmlformats.org/officeDocument/2006/relationships/image" Target="../media/image89.emf"/><Relationship Id="rId10" Type="http://schemas.openxmlformats.org/officeDocument/2006/relationships/image" Target="../media/image79.wmf"/><Relationship Id="rId11" Type="http://schemas.openxmlformats.org/officeDocument/2006/relationships/oleObject" Target="../embeddings/oleObject152.bin"/><Relationship Id="rId12" Type="http://schemas.openxmlformats.org/officeDocument/2006/relationships/image" Target="../media/image80.wmf"/><Relationship Id="rId13" Type="http://schemas.openxmlformats.org/officeDocument/2006/relationships/oleObject" Target="../embeddings/oleObject153.bin"/><Relationship Id="rId14" Type="http://schemas.openxmlformats.org/officeDocument/2006/relationships/image" Target="../media/image81.wmf"/><Relationship Id="rId15" Type="http://schemas.openxmlformats.org/officeDocument/2006/relationships/oleObject" Target="../embeddings/oleObject154.bin"/><Relationship Id="rId16" Type="http://schemas.openxmlformats.org/officeDocument/2006/relationships/image" Target="../media/image82.wmf"/><Relationship Id="rId17" Type="http://schemas.openxmlformats.org/officeDocument/2006/relationships/oleObject" Target="../embeddings/oleObject155.bin"/><Relationship Id="rId18" Type="http://schemas.openxmlformats.org/officeDocument/2006/relationships/image" Target="../media/image88.emf"/><Relationship Id="rId19" Type="http://schemas.openxmlformats.org/officeDocument/2006/relationships/oleObject" Target="../embeddings/oleObject156.bin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7.bin"/><Relationship Id="rId4" Type="http://schemas.openxmlformats.org/officeDocument/2006/relationships/image" Target="../media/image87.emf"/><Relationship Id="rId5" Type="http://schemas.openxmlformats.org/officeDocument/2006/relationships/oleObject" Target="../embeddings/oleObject148.bin"/><Relationship Id="rId6" Type="http://schemas.openxmlformats.org/officeDocument/2006/relationships/image" Target="../media/image33.wmf"/><Relationship Id="rId7" Type="http://schemas.openxmlformats.org/officeDocument/2006/relationships/oleObject" Target="../embeddings/oleObject149.bin"/><Relationship Id="rId8" Type="http://schemas.openxmlformats.org/officeDocument/2006/relationships/oleObject" Target="../embeddings/oleObject15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4.bin"/><Relationship Id="rId4" Type="http://schemas.openxmlformats.org/officeDocument/2006/relationships/image" Target="../media/image90.emf"/><Relationship Id="rId5" Type="http://schemas.openxmlformats.org/officeDocument/2006/relationships/image" Target="../media/image91.png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0.bin"/><Relationship Id="rId12" Type="http://schemas.openxmlformats.org/officeDocument/2006/relationships/image" Target="../media/image95.wmf"/><Relationship Id="rId13" Type="http://schemas.openxmlformats.org/officeDocument/2006/relationships/oleObject" Target="../embeddings/oleObject171.bin"/><Relationship Id="rId14" Type="http://schemas.openxmlformats.org/officeDocument/2006/relationships/image" Target="../media/image96.wmf"/><Relationship Id="rId15" Type="http://schemas.openxmlformats.org/officeDocument/2006/relationships/oleObject" Target="../embeddings/oleObject172.bin"/><Relationship Id="rId16" Type="http://schemas.openxmlformats.org/officeDocument/2006/relationships/image" Target="../media/image97.wmf"/><Relationship Id="rId17" Type="http://schemas.openxmlformats.org/officeDocument/2006/relationships/image" Target="../media/image91.png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5.bin"/><Relationship Id="rId4" Type="http://schemas.openxmlformats.org/officeDocument/2006/relationships/image" Target="../media/image92.wmf"/><Relationship Id="rId5" Type="http://schemas.openxmlformats.org/officeDocument/2006/relationships/oleObject" Target="../embeddings/oleObject166.bin"/><Relationship Id="rId6" Type="http://schemas.openxmlformats.org/officeDocument/2006/relationships/image" Target="../media/image93.wmf"/><Relationship Id="rId7" Type="http://schemas.openxmlformats.org/officeDocument/2006/relationships/oleObject" Target="../embeddings/oleObject167.bin"/><Relationship Id="rId8" Type="http://schemas.openxmlformats.org/officeDocument/2006/relationships/image" Target="../media/image94.wmf"/><Relationship Id="rId9" Type="http://schemas.openxmlformats.org/officeDocument/2006/relationships/oleObject" Target="../embeddings/oleObject168.bin"/><Relationship Id="rId10" Type="http://schemas.openxmlformats.org/officeDocument/2006/relationships/oleObject" Target="../embeddings/oleObject169.bin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6.bin"/><Relationship Id="rId20" Type="http://schemas.openxmlformats.org/officeDocument/2006/relationships/image" Target="../media/image9.emf"/><Relationship Id="rId21" Type="http://schemas.openxmlformats.org/officeDocument/2006/relationships/oleObject" Target="../embeddings/oleObject184.bin"/><Relationship Id="rId22" Type="http://schemas.openxmlformats.org/officeDocument/2006/relationships/image" Target="../media/image10.emf"/><Relationship Id="rId23" Type="http://schemas.openxmlformats.org/officeDocument/2006/relationships/oleObject" Target="../embeddings/oleObject185.bin"/><Relationship Id="rId24" Type="http://schemas.openxmlformats.org/officeDocument/2006/relationships/image" Target="../media/image98.emf"/><Relationship Id="rId25" Type="http://schemas.openxmlformats.org/officeDocument/2006/relationships/oleObject" Target="../embeddings/oleObject186.bin"/><Relationship Id="rId26" Type="http://schemas.openxmlformats.org/officeDocument/2006/relationships/image" Target="../media/image99.emf"/><Relationship Id="rId27" Type="http://schemas.openxmlformats.org/officeDocument/2006/relationships/oleObject" Target="../embeddings/oleObject187.bin"/><Relationship Id="rId28" Type="http://schemas.openxmlformats.org/officeDocument/2006/relationships/image" Target="../media/image100.emf"/><Relationship Id="rId29" Type="http://schemas.openxmlformats.org/officeDocument/2006/relationships/oleObject" Target="../embeddings/oleObject188.bin"/><Relationship Id="rId30" Type="http://schemas.openxmlformats.org/officeDocument/2006/relationships/image" Target="../media/image101.emf"/><Relationship Id="rId10" Type="http://schemas.openxmlformats.org/officeDocument/2006/relationships/image" Target="../media/image6.wmf"/><Relationship Id="rId11" Type="http://schemas.openxmlformats.org/officeDocument/2006/relationships/oleObject" Target="../embeddings/oleObject177.bin"/><Relationship Id="rId12" Type="http://schemas.openxmlformats.org/officeDocument/2006/relationships/image" Target="../media/image7.emf"/><Relationship Id="rId13" Type="http://schemas.openxmlformats.org/officeDocument/2006/relationships/oleObject" Target="../embeddings/oleObject178.bin"/><Relationship Id="rId14" Type="http://schemas.openxmlformats.org/officeDocument/2006/relationships/oleObject" Target="../embeddings/oleObject179.bin"/><Relationship Id="rId15" Type="http://schemas.openxmlformats.org/officeDocument/2006/relationships/oleObject" Target="../embeddings/oleObject180.bin"/><Relationship Id="rId16" Type="http://schemas.openxmlformats.org/officeDocument/2006/relationships/oleObject" Target="../embeddings/oleObject181.bin"/><Relationship Id="rId17" Type="http://schemas.openxmlformats.org/officeDocument/2006/relationships/oleObject" Target="../embeddings/oleObject182.bin"/><Relationship Id="rId18" Type="http://schemas.openxmlformats.org/officeDocument/2006/relationships/image" Target="../media/image8.emf"/><Relationship Id="rId19" Type="http://schemas.openxmlformats.org/officeDocument/2006/relationships/oleObject" Target="../embeddings/oleObject183.bin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73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174.bin"/><Relationship Id="rId6" Type="http://schemas.openxmlformats.org/officeDocument/2006/relationships/image" Target="../media/image4.wmf"/><Relationship Id="rId7" Type="http://schemas.openxmlformats.org/officeDocument/2006/relationships/oleObject" Target="../embeddings/oleObject175.bin"/><Relationship Id="rId8" Type="http://schemas.openxmlformats.org/officeDocument/2006/relationships/image" Target="../media/image5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9.bin"/><Relationship Id="rId4" Type="http://schemas.openxmlformats.org/officeDocument/2006/relationships/image" Target="../media/image102.emf"/><Relationship Id="rId5" Type="http://schemas.openxmlformats.org/officeDocument/2006/relationships/oleObject" Target="../embeddings/oleObject190.bin"/><Relationship Id="rId6" Type="http://schemas.openxmlformats.org/officeDocument/2006/relationships/image" Target="../media/image103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8.emf"/><Relationship Id="rId21" Type="http://schemas.openxmlformats.org/officeDocument/2006/relationships/oleObject" Target="../embeddings/oleObject12.bin"/><Relationship Id="rId22" Type="http://schemas.openxmlformats.org/officeDocument/2006/relationships/image" Target="../media/image9.emf"/><Relationship Id="rId23" Type="http://schemas.openxmlformats.org/officeDocument/2006/relationships/oleObject" Target="../embeddings/oleObject13.bin"/><Relationship Id="rId24" Type="http://schemas.openxmlformats.org/officeDocument/2006/relationships/image" Target="../media/image10.emf"/><Relationship Id="rId10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7.emf"/><Relationship Id="rId15" Type="http://schemas.openxmlformats.org/officeDocument/2006/relationships/oleObject" Target="../embeddings/oleObject7.bin"/><Relationship Id="rId16" Type="http://schemas.openxmlformats.org/officeDocument/2006/relationships/oleObject" Target="../embeddings/oleObject8.bin"/><Relationship Id="rId17" Type="http://schemas.openxmlformats.org/officeDocument/2006/relationships/oleObject" Target="../embeddings/oleObject9.bin"/><Relationship Id="rId18" Type="http://schemas.openxmlformats.org/officeDocument/2006/relationships/oleObject" Target="../embeddings/oleObject10.bin"/><Relationship Id="rId19" Type="http://schemas.openxmlformats.org/officeDocument/2006/relationships/oleObject" Target="../embeddings/oleObject1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94.bin"/><Relationship Id="rId20" Type="http://schemas.openxmlformats.org/officeDocument/2006/relationships/image" Target="../media/image109.emf"/><Relationship Id="rId10" Type="http://schemas.openxmlformats.org/officeDocument/2006/relationships/oleObject" Target="../embeddings/oleObject195.bin"/><Relationship Id="rId11" Type="http://schemas.openxmlformats.org/officeDocument/2006/relationships/oleObject" Target="../embeddings/oleObject196.bin"/><Relationship Id="rId12" Type="http://schemas.openxmlformats.org/officeDocument/2006/relationships/image" Target="../media/image38.wmf"/><Relationship Id="rId13" Type="http://schemas.openxmlformats.org/officeDocument/2006/relationships/oleObject" Target="../embeddings/oleObject197.bin"/><Relationship Id="rId14" Type="http://schemas.openxmlformats.org/officeDocument/2006/relationships/image" Target="../media/image106.wmf"/><Relationship Id="rId15" Type="http://schemas.openxmlformats.org/officeDocument/2006/relationships/oleObject" Target="../embeddings/oleObject198.bin"/><Relationship Id="rId16" Type="http://schemas.openxmlformats.org/officeDocument/2006/relationships/image" Target="../media/image107.wmf"/><Relationship Id="rId17" Type="http://schemas.openxmlformats.org/officeDocument/2006/relationships/oleObject" Target="../embeddings/oleObject199.bin"/><Relationship Id="rId18" Type="http://schemas.openxmlformats.org/officeDocument/2006/relationships/image" Target="../media/image108.emf"/><Relationship Id="rId19" Type="http://schemas.openxmlformats.org/officeDocument/2006/relationships/oleObject" Target="../embeddings/oleObject200.bin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91.bin"/><Relationship Id="rId4" Type="http://schemas.openxmlformats.org/officeDocument/2006/relationships/image" Target="../media/image104.emf"/><Relationship Id="rId5" Type="http://schemas.openxmlformats.org/officeDocument/2006/relationships/oleObject" Target="../embeddings/oleObject192.bin"/><Relationship Id="rId6" Type="http://schemas.openxmlformats.org/officeDocument/2006/relationships/image" Target="../media/image105.emf"/><Relationship Id="rId7" Type="http://schemas.openxmlformats.org/officeDocument/2006/relationships/oleObject" Target="../embeddings/oleObject193.bin"/><Relationship Id="rId8" Type="http://schemas.openxmlformats.org/officeDocument/2006/relationships/image" Target="../media/image33.wmf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06.bin"/><Relationship Id="rId12" Type="http://schemas.openxmlformats.org/officeDocument/2006/relationships/image" Target="../media/image112.emf"/><Relationship Id="rId13" Type="http://schemas.openxmlformats.org/officeDocument/2006/relationships/oleObject" Target="../embeddings/oleObject207.bin"/><Relationship Id="rId14" Type="http://schemas.openxmlformats.org/officeDocument/2006/relationships/image" Target="../media/image113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01.bin"/><Relationship Id="rId4" Type="http://schemas.openxmlformats.org/officeDocument/2006/relationships/image" Target="../media/image110.emf"/><Relationship Id="rId5" Type="http://schemas.openxmlformats.org/officeDocument/2006/relationships/oleObject" Target="../embeddings/oleObject202.bin"/><Relationship Id="rId6" Type="http://schemas.openxmlformats.org/officeDocument/2006/relationships/image" Target="../media/image33.wmf"/><Relationship Id="rId7" Type="http://schemas.openxmlformats.org/officeDocument/2006/relationships/oleObject" Target="../embeddings/oleObject203.bin"/><Relationship Id="rId8" Type="http://schemas.openxmlformats.org/officeDocument/2006/relationships/oleObject" Target="../embeddings/oleObject204.bin"/><Relationship Id="rId9" Type="http://schemas.openxmlformats.org/officeDocument/2006/relationships/oleObject" Target="../embeddings/oleObject205.bin"/><Relationship Id="rId10" Type="http://schemas.openxmlformats.org/officeDocument/2006/relationships/image" Target="../media/image111.emf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13.bin"/><Relationship Id="rId12" Type="http://schemas.openxmlformats.org/officeDocument/2006/relationships/image" Target="../media/image116.emf"/><Relationship Id="rId13" Type="http://schemas.openxmlformats.org/officeDocument/2006/relationships/oleObject" Target="../embeddings/oleObject214.bin"/><Relationship Id="rId14" Type="http://schemas.openxmlformats.org/officeDocument/2006/relationships/image" Target="../media/image117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208.bin"/><Relationship Id="rId4" Type="http://schemas.openxmlformats.org/officeDocument/2006/relationships/image" Target="../media/image114.emf"/><Relationship Id="rId5" Type="http://schemas.openxmlformats.org/officeDocument/2006/relationships/oleObject" Target="../embeddings/oleObject209.bin"/><Relationship Id="rId6" Type="http://schemas.openxmlformats.org/officeDocument/2006/relationships/image" Target="../media/image115.emf"/><Relationship Id="rId7" Type="http://schemas.openxmlformats.org/officeDocument/2006/relationships/oleObject" Target="../embeddings/oleObject210.bin"/><Relationship Id="rId8" Type="http://schemas.openxmlformats.org/officeDocument/2006/relationships/image" Target="../media/image33.wmf"/><Relationship Id="rId9" Type="http://schemas.openxmlformats.org/officeDocument/2006/relationships/oleObject" Target="../embeddings/oleObject211.bin"/><Relationship Id="rId10" Type="http://schemas.openxmlformats.org/officeDocument/2006/relationships/oleObject" Target="../embeddings/oleObject212.bin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18.bin"/><Relationship Id="rId20" Type="http://schemas.openxmlformats.org/officeDocument/2006/relationships/oleObject" Target="../embeddings/oleObject225.bin"/><Relationship Id="rId21" Type="http://schemas.openxmlformats.org/officeDocument/2006/relationships/oleObject" Target="../embeddings/oleObject226.bin"/><Relationship Id="rId22" Type="http://schemas.openxmlformats.org/officeDocument/2006/relationships/image" Target="../media/image121.wmf"/><Relationship Id="rId23" Type="http://schemas.openxmlformats.org/officeDocument/2006/relationships/oleObject" Target="../embeddings/oleObject227.bin"/><Relationship Id="rId24" Type="http://schemas.openxmlformats.org/officeDocument/2006/relationships/image" Target="../media/image122.wmf"/><Relationship Id="rId10" Type="http://schemas.openxmlformats.org/officeDocument/2006/relationships/image" Target="../media/image3.wmf"/><Relationship Id="rId11" Type="http://schemas.openxmlformats.org/officeDocument/2006/relationships/oleObject" Target="../embeddings/oleObject219.bin"/><Relationship Id="rId12" Type="http://schemas.openxmlformats.org/officeDocument/2006/relationships/image" Target="../media/image4.wmf"/><Relationship Id="rId13" Type="http://schemas.openxmlformats.org/officeDocument/2006/relationships/oleObject" Target="../embeddings/oleObject220.bin"/><Relationship Id="rId14" Type="http://schemas.openxmlformats.org/officeDocument/2006/relationships/image" Target="../media/image5.wmf"/><Relationship Id="rId15" Type="http://schemas.openxmlformats.org/officeDocument/2006/relationships/oleObject" Target="../embeddings/oleObject221.bin"/><Relationship Id="rId16" Type="http://schemas.openxmlformats.org/officeDocument/2006/relationships/image" Target="../media/image6.wmf"/><Relationship Id="rId17" Type="http://schemas.openxmlformats.org/officeDocument/2006/relationships/oleObject" Target="../embeddings/oleObject222.bin"/><Relationship Id="rId18" Type="http://schemas.openxmlformats.org/officeDocument/2006/relationships/oleObject" Target="../embeddings/oleObject223.bin"/><Relationship Id="rId19" Type="http://schemas.openxmlformats.org/officeDocument/2006/relationships/oleObject" Target="../embeddings/oleObject224.bin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215.bin"/><Relationship Id="rId4" Type="http://schemas.openxmlformats.org/officeDocument/2006/relationships/image" Target="../media/image118.emf"/><Relationship Id="rId5" Type="http://schemas.openxmlformats.org/officeDocument/2006/relationships/oleObject" Target="../embeddings/oleObject216.bin"/><Relationship Id="rId6" Type="http://schemas.openxmlformats.org/officeDocument/2006/relationships/image" Target="../media/image119.emf"/><Relationship Id="rId7" Type="http://schemas.openxmlformats.org/officeDocument/2006/relationships/oleObject" Target="../embeddings/oleObject217.bin"/><Relationship Id="rId8" Type="http://schemas.openxmlformats.org/officeDocument/2006/relationships/image" Target="../media/image120.emf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31.bin"/><Relationship Id="rId20" Type="http://schemas.openxmlformats.org/officeDocument/2006/relationships/image" Target="../media/image123.emf"/><Relationship Id="rId21" Type="http://schemas.openxmlformats.org/officeDocument/2006/relationships/oleObject" Target="../embeddings/oleObject239.bin"/><Relationship Id="rId22" Type="http://schemas.openxmlformats.org/officeDocument/2006/relationships/image" Target="../media/image124.emf"/><Relationship Id="rId23" Type="http://schemas.openxmlformats.org/officeDocument/2006/relationships/oleObject" Target="../embeddings/oleObject240.bin"/><Relationship Id="rId24" Type="http://schemas.openxmlformats.org/officeDocument/2006/relationships/image" Target="../media/image118.emf"/><Relationship Id="rId10" Type="http://schemas.openxmlformats.org/officeDocument/2006/relationships/image" Target="../media/image6.wmf"/><Relationship Id="rId11" Type="http://schemas.openxmlformats.org/officeDocument/2006/relationships/oleObject" Target="../embeddings/oleObject232.bin"/><Relationship Id="rId12" Type="http://schemas.openxmlformats.org/officeDocument/2006/relationships/oleObject" Target="../embeddings/oleObject233.bin"/><Relationship Id="rId13" Type="http://schemas.openxmlformats.org/officeDocument/2006/relationships/oleObject" Target="../embeddings/oleObject234.bin"/><Relationship Id="rId14" Type="http://schemas.openxmlformats.org/officeDocument/2006/relationships/oleObject" Target="../embeddings/oleObject235.bin"/><Relationship Id="rId15" Type="http://schemas.openxmlformats.org/officeDocument/2006/relationships/oleObject" Target="../embeddings/oleObject236.bin"/><Relationship Id="rId16" Type="http://schemas.openxmlformats.org/officeDocument/2006/relationships/image" Target="../media/image121.wmf"/><Relationship Id="rId17" Type="http://schemas.openxmlformats.org/officeDocument/2006/relationships/oleObject" Target="../embeddings/oleObject237.bin"/><Relationship Id="rId18" Type="http://schemas.openxmlformats.org/officeDocument/2006/relationships/image" Target="../media/image122.wmf"/><Relationship Id="rId19" Type="http://schemas.openxmlformats.org/officeDocument/2006/relationships/oleObject" Target="../embeddings/oleObject238.bin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228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229.bin"/><Relationship Id="rId6" Type="http://schemas.openxmlformats.org/officeDocument/2006/relationships/image" Target="../media/image4.wmf"/><Relationship Id="rId7" Type="http://schemas.openxmlformats.org/officeDocument/2006/relationships/oleObject" Target="../embeddings/oleObject230.bin"/><Relationship Id="rId8" Type="http://schemas.openxmlformats.org/officeDocument/2006/relationships/image" Target="../media/image5.wmf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44.bin"/><Relationship Id="rId20" Type="http://schemas.openxmlformats.org/officeDocument/2006/relationships/image" Target="../media/image125.emf"/><Relationship Id="rId10" Type="http://schemas.openxmlformats.org/officeDocument/2006/relationships/image" Target="../media/image6.wmf"/><Relationship Id="rId11" Type="http://schemas.openxmlformats.org/officeDocument/2006/relationships/oleObject" Target="../embeddings/oleObject245.bin"/><Relationship Id="rId12" Type="http://schemas.openxmlformats.org/officeDocument/2006/relationships/oleObject" Target="../embeddings/oleObject246.bin"/><Relationship Id="rId13" Type="http://schemas.openxmlformats.org/officeDocument/2006/relationships/oleObject" Target="../embeddings/oleObject247.bin"/><Relationship Id="rId14" Type="http://schemas.openxmlformats.org/officeDocument/2006/relationships/oleObject" Target="../embeddings/oleObject248.bin"/><Relationship Id="rId15" Type="http://schemas.openxmlformats.org/officeDocument/2006/relationships/oleObject" Target="../embeddings/oleObject249.bin"/><Relationship Id="rId16" Type="http://schemas.openxmlformats.org/officeDocument/2006/relationships/image" Target="../media/image121.wmf"/><Relationship Id="rId17" Type="http://schemas.openxmlformats.org/officeDocument/2006/relationships/oleObject" Target="../embeddings/oleObject250.bin"/><Relationship Id="rId18" Type="http://schemas.openxmlformats.org/officeDocument/2006/relationships/image" Target="../media/image122.wmf"/><Relationship Id="rId19" Type="http://schemas.openxmlformats.org/officeDocument/2006/relationships/oleObject" Target="../embeddings/oleObject251.bin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241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242.bin"/><Relationship Id="rId6" Type="http://schemas.openxmlformats.org/officeDocument/2006/relationships/image" Target="../media/image4.wmf"/><Relationship Id="rId7" Type="http://schemas.openxmlformats.org/officeDocument/2006/relationships/oleObject" Target="../embeddings/oleObject243.bin"/><Relationship Id="rId8" Type="http://schemas.openxmlformats.org/officeDocument/2006/relationships/image" Target="../media/image5.wmf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55.bin"/><Relationship Id="rId20" Type="http://schemas.openxmlformats.org/officeDocument/2006/relationships/image" Target="../media/image126.emf"/><Relationship Id="rId10" Type="http://schemas.openxmlformats.org/officeDocument/2006/relationships/image" Target="../media/image6.wmf"/><Relationship Id="rId11" Type="http://schemas.openxmlformats.org/officeDocument/2006/relationships/oleObject" Target="../embeddings/oleObject256.bin"/><Relationship Id="rId12" Type="http://schemas.openxmlformats.org/officeDocument/2006/relationships/oleObject" Target="../embeddings/oleObject257.bin"/><Relationship Id="rId13" Type="http://schemas.openxmlformats.org/officeDocument/2006/relationships/oleObject" Target="../embeddings/oleObject258.bin"/><Relationship Id="rId14" Type="http://schemas.openxmlformats.org/officeDocument/2006/relationships/oleObject" Target="../embeddings/oleObject259.bin"/><Relationship Id="rId15" Type="http://schemas.openxmlformats.org/officeDocument/2006/relationships/oleObject" Target="../embeddings/oleObject260.bin"/><Relationship Id="rId16" Type="http://schemas.openxmlformats.org/officeDocument/2006/relationships/image" Target="../media/image121.wmf"/><Relationship Id="rId17" Type="http://schemas.openxmlformats.org/officeDocument/2006/relationships/oleObject" Target="../embeddings/oleObject261.bin"/><Relationship Id="rId18" Type="http://schemas.openxmlformats.org/officeDocument/2006/relationships/image" Target="../media/image122.wmf"/><Relationship Id="rId19" Type="http://schemas.openxmlformats.org/officeDocument/2006/relationships/oleObject" Target="../embeddings/oleObject262.bin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252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253.bin"/><Relationship Id="rId6" Type="http://schemas.openxmlformats.org/officeDocument/2006/relationships/image" Target="../media/image4.wmf"/><Relationship Id="rId7" Type="http://schemas.openxmlformats.org/officeDocument/2006/relationships/oleObject" Target="../embeddings/oleObject254.bin"/><Relationship Id="rId8" Type="http://schemas.openxmlformats.org/officeDocument/2006/relationships/image" Target="../media/image5.wmf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9.wmf"/><Relationship Id="rId12" Type="http://schemas.openxmlformats.org/officeDocument/2006/relationships/oleObject" Target="../embeddings/oleObject268.bin"/><Relationship Id="rId13" Type="http://schemas.openxmlformats.org/officeDocument/2006/relationships/oleObject" Target="../embeddings/oleObject269.bin"/><Relationship Id="rId14" Type="http://schemas.openxmlformats.org/officeDocument/2006/relationships/image" Target="../media/image130.wmf"/><Relationship Id="rId15" Type="http://schemas.openxmlformats.org/officeDocument/2006/relationships/oleObject" Target="../embeddings/oleObject270.bin"/><Relationship Id="rId16" Type="http://schemas.openxmlformats.org/officeDocument/2006/relationships/image" Target="../media/image131.wmf"/><Relationship Id="rId17" Type="http://schemas.openxmlformats.org/officeDocument/2006/relationships/oleObject" Target="../embeddings/oleObject271.bin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63.bin"/><Relationship Id="rId4" Type="http://schemas.openxmlformats.org/officeDocument/2006/relationships/image" Target="../media/image127.emf"/><Relationship Id="rId5" Type="http://schemas.openxmlformats.org/officeDocument/2006/relationships/oleObject" Target="../embeddings/oleObject264.bin"/><Relationship Id="rId6" Type="http://schemas.openxmlformats.org/officeDocument/2006/relationships/image" Target="../media/image33.wmf"/><Relationship Id="rId7" Type="http://schemas.openxmlformats.org/officeDocument/2006/relationships/oleObject" Target="../embeddings/oleObject265.bin"/><Relationship Id="rId8" Type="http://schemas.openxmlformats.org/officeDocument/2006/relationships/oleObject" Target="../embeddings/oleObject266.bin"/><Relationship Id="rId9" Type="http://schemas.openxmlformats.org/officeDocument/2006/relationships/image" Target="../media/image128.wmf"/><Relationship Id="rId10" Type="http://schemas.openxmlformats.org/officeDocument/2006/relationships/oleObject" Target="../embeddings/oleObject26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2.bin"/><Relationship Id="rId4" Type="http://schemas.openxmlformats.org/officeDocument/2006/relationships/image" Target="../media/image132.emf"/><Relationship Id="rId5" Type="http://schemas.openxmlformats.org/officeDocument/2006/relationships/oleObject" Target="../embeddings/oleObject273.bin"/><Relationship Id="rId6" Type="http://schemas.openxmlformats.org/officeDocument/2006/relationships/image" Target="../media/image133.e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77.bin"/><Relationship Id="rId20" Type="http://schemas.openxmlformats.org/officeDocument/2006/relationships/image" Target="../media/image136.wmf"/><Relationship Id="rId21" Type="http://schemas.openxmlformats.org/officeDocument/2006/relationships/oleObject" Target="../embeddings/oleObject284.bin"/><Relationship Id="rId22" Type="http://schemas.openxmlformats.org/officeDocument/2006/relationships/image" Target="../media/image137.wmf"/><Relationship Id="rId23" Type="http://schemas.openxmlformats.org/officeDocument/2006/relationships/oleObject" Target="../embeddings/oleObject285.bin"/><Relationship Id="rId24" Type="http://schemas.openxmlformats.org/officeDocument/2006/relationships/image" Target="../media/image138.emf"/><Relationship Id="rId25" Type="http://schemas.openxmlformats.org/officeDocument/2006/relationships/oleObject" Target="../embeddings/oleObject286.bin"/><Relationship Id="rId26" Type="http://schemas.openxmlformats.org/officeDocument/2006/relationships/image" Target="../media/image139.emf"/><Relationship Id="rId10" Type="http://schemas.openxmlformats.org/officeDocument/2006/relationships/oleObject" Target="../embeddings/oleObject278.bin"/><Relationship Id="rId11" Type="http://schemas.openxmlformats.org/officeDocument/2006/relationships/oleObject" Target="../embeddings/oleObject279.bin"/><Relationship Id="rId12" Type="http://schemas.openxmlformats.org/officeDocument/2006/relationships/image" Target="../media/image38.wmf"/><Relationship Id="rId13" Type="http://schemas.openxmlformats.org/officeDocument/2006/relationships/oleObject" Target="../embeddings/oleObject280.bin"/><Relationship Id="rId14" Type="http://schemas.openxmlformats.org/officeDocument/2006/relationships/image" Target="../media/image39.wmf"/><Relationship Id="rId15" Type="http://schemas.openxmlformats.org/officeDocument/2006/relationships/oleObject" Target="../embeddings/oleObject281.bin"/><Relationship Id="rId16" Type="http://schemas.openxmlformats.org/officeDocument/2006/relationships/image" Target="../media/image40.wmf"/><Relationship Id="rId17" Type="http://schemas.openxmlformats.org/officeDocument/2006/relationships/oleObject" Target="../embeddings/oleObject282.bin"/><Relationship Id="rId18" Type="http://schemas.openxmlformats.org/officeDocument/2006/relationships/image" Target="../media/image41.wmf"/><Relationship Id="rId19" Type="http://schemas.openxmlformats.org/officeDocument/2006/relationships/oleObject" Target="../embeddings/oleObject283.bin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74.bin"/><Relationship Id="rId4" Type="http://schemas.openxmlformats.org/officeDocument/2006/relationships/image" Target="../media/image134.emf"/><Relationship Id="rId5" Type="http://schemas.openxmlformats.org/officeDocument/2006/relationships/oleObject" Target="../embeddings/oleObject275.bin"/><Relationship Id="rId6" Type="http://schemas.openxmlformats.org/officeDocument/2006/relationships/image" Target="../media/image135.emf"/><Relationship Id="rId7" Type="http://schemas.openxmlformats.org/officeDocument/2006/relationships/oleObject" Target="../embeddings/oleObject276.bin"/><Relationship Id="rId8" Type="http://schemas.openxmlformats.org/officeDocument/2006/relationships/image" Target="../media/image3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92.bin"/><Relationship Id="rId12" Type="http://schemas.openxmlformats.org/officeDocument/2006/relationships/image" Target="../media/image141.emf"/><Relationship Id="rId13" Type="http://schemas.openxmlformats.org/officeDocument/2006/relationships/oleObject" Target="../embeddings/oleObject293.bin"/><Relationship Id="rId14" Type="http://schemas.openxmlformats.org/officeDocument/2006/relationships/image" Target="../media/image142.e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87.bin"/><Relationship Id="rId4" Type="http://schemas.openxmlformats.org/officeDocument/2006/relationships/image" Target="../media/image113.emf"/><Relationship Id="rId5" Type="http://schemas.openxmlformats.org/officeDocument/2006/relationships/oleObject" Target="../embeddings/oleObject288.bin"/><Relationship Id="rId6" Type="http://schemas.openxmlformats.org/officeDocument/2006/relationships/image" Target="../media/image33.wmf"/><Relationship Id="rId7" Type="http://schemas.openxmlformats.org/officeDocument/2006/relationships/oleObject" Target="../embeddings/oleObject289.bin"/><Relationship Id="rId8" Type="http://schemas.openxmlformats.org/officeDocument/2006/relationships/oleObject" Target="../embeddings/oleObject290.bin"/><Relationship Id="rId9" Type="http://schemas.openxmlformats.org/officeDocument/2006/relationships/oleObject" Target="../embeddings/oleObject291.bin"/><Relationship Id="rId10" Type="http://schemas.openxmlformats.org/officeDocument/2006/relationships/image" Target="../media/image14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1.w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13.w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14.w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15.wmf"/><Relationship Id="rId9" Type="http://schemas.openxmlformats.org/officeDocument/2006/relationships/oleObject" Target="../embeddings/oleObject19.bin"/><Relationship Id="rId10" Type="http://schemas.openxmlformats.org/officeDocument/2006/relationships/image" Target="../media/image1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1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2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900" y="1296988"/>
            <a:ext cx="8677275" cy="1447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6000" dirty="0" smtClean="0">
                <a:cs typeface="+mj-cs"/>
              </a:rPr>
              <a:t>DSP-CIS</a:t>
            </a:r>
            <a:r>
              <a:rPr lang="en-US" sz="4400" dirty="0" smtClean="0">
                <a:cs typeface="+mj-cs"/>
              </a:rPr>
              <a:t/>
            </a:r>
            <a:br>
              <a:rPr lang="en-US" sz="4400" dirty="0" smtClean="0">
                <a:cs typeface="+mj-cs"/>
              </a:rPr>
            </a:br>
            <a:r>
              <a:rPr lang="en-US" sz="4400" dirty="0">
                <a:cs typeface="+mj-cs"/>
              </a:rPr>
              <a:t/>
            </a:r>
            <a:br>
              <a:rPr lang="en-US" sz="4400" dirty="0">
                <a:cs typeface="+mj-cs"/>
              </a:rPr>
            </a:br>
            <a:r>
              <a:rPr lang="en-US" sz="2800" b="0" dirty="0" smtClean="0">
                <a:cs typeface="+mj-cs"/>
              </a:rPr>
              <a:t>Part-IV : </a:t>
            </a:r>
            <a:r>
              <a:rPr lang="en-US" sz="2800" b="0" dirty="0" smtClean="0"/>
              <a:t>Filter Banks &amp; </a:t>
            </a:r>
            <a:r>
              <a:rPr lang="en-US" sz="2800" b="0" dirty="0"/>
              <a:t>Time-Frequency </a:t>
            </a:r>
            <a:r>
              <a:rPr lang="en-US" sz="2800" b="0" dirty="0" smtClean="0"/>
              <a:t>Transforms</a:t>
            </a:r>
            <a:br>
              <a:rPr lang="en-US" sz="2800" b="0" dirty="0" smtClean="0"/>
            </a:br>
            <a:r>
              <a:rPr lang="en-US" sz="2800" dirty="0" smtClean="0"/>
              <a:t>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dirty="0" smtClean="0"/>
              <a:t>Chapter-12 : Filter Bank Design</a:t>
            </a:r>
            <a:br>
              <a:rPr lang="en-US" dirty="0" smtClean="0"/>
            </a:br>
            <a:endParaRPr lang="en-US" dirty="0" smtClean="0">
              <a:cs typeface="+mj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4082690"/>
            <a:ext cx="8280400" cy="24066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n-cs"/>
              </a:rPr>
              <a:t>Marc Moonen </a:t>
            </a:r>
          </a:p>
          <a:p>
            <a:pPr>
              <a:defRPr/>
            </a:pPr>
            <a:r>
              <a:rPr lang="en-US" sz="2400" b="0" dirty="0" smtClean="0">
                <a:cs typeface="+mn-cs"/>
              </a:rPr>
              <a:t>Dept. E.E./ESAT-STADIUS, KU Leuven</a:t>
            </a:r>
          </a:p>
          <a:p>
            <a:pPr>
              <a:defRPr/>
            </a:pPr>
            <a:r>
              <a:rPr lang="en-US" sz="2400" b="0" dirty="0" err="1" smtClean="0">
                <a:cs typeface="+mn-cs"/>
              </a:rPr>
              <a:t>marc.moonen@kuleuven.be</a:t>
            </a:r>
            <a:endParaRPr lang="en-US" sz="2400" b="0" dirty="0" smtClean="0">
              <a:cs typeface="+mn-cs"/>
            </a:endParaRPr>
          </a:p>
          <a:p>
            <a:pPr>
              <a:defRPr/>
            </a:pPr>
            <a:r>
              <a:rPr lang="en-US" sz="2400" b="0" dirty="0" err="1" smtClean="0">
                <a:cs typeface="+mn-cs"/>
              </a:rPr>
              <a:t>www.esat.kuleuven.be</a:t>
            </a:r>
            <a:r>
              <a:rPr lang="en-US" sz="2400" b="0" dirty="0" smtClean="0">
                <a:cs typeface="+mn-cs"/>
              </a:rPr>
              <a:t>/</a:t>
            </a:r>
            <a:r>
              <a:rPr lang="en-US" sz="2400" b="0" dirty="0" err="1" smtClean="0">
                <a:cs typeface="+mn-cs"/>
              </a:rPr>
              <a:t>stadius</a:t>
            </a:r>
            <a:r>
              <a:rPr lang="en-US" sz="2400" b="0" dirty="0" smtClean="0">
                <a:cs typeface="+mn-cs"/>
              </a:rPr>
              <a:t>/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95834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215516" y="1088740"/>
            <a:ext cx="8712460" cy="511256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89025"/>
            <a:ext cx="8710613" cy="509428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200" b="0" dirty="0" smtClean="0">
                <a:cs typeface="+mn-cs"/>
              </a:rPr>
              <a:t>          </a:t>
            </a:r>
          </a:p>
          <a:p>
            <a:pPr marL="0" indent="0">
              <a:buNone/>
              <a:defRPr/>
            </a:pPr>
            <a:r>
              <a:rPr lang="en-US" sz="3200" b="0" dirty="0">
                <a:cs typeface="+mn-cs"/>
              </a:rPr>
              <a:t> </a:t>
            </a:r>
            <a:r>
              <a:rPr lang="en-US" sz="3200" b="0" dirty="0" smtClean="0">
                <a:cs typeface="+mn-cs"/>
              </a:rPr>
              <a:t>                                                  </a:t>
            </a:r>
          </a:p>
          <a:p>
            <a:pPr>
              <a:defRPr/>
            </a:pPr>
            <a:r>
              <a:rPr lang="en-US" b="0" u="sng" dirty="0" smtClean="0">
                <a:cs typeface="+mn-cs"/>
              </a:rPr>
              <a:t>Design Procedure:</a:t>
            </a:r>
            <a:r>
              <a:rPr lang="en-US" b="0" dirty="0" smtClean="0">
                <a:cs typeface="+mn-cs"/>
              </a:rPr>
              <a:t> 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</a:t>
            </a:r>
            <a:r>
              <a:rPr lang="en-US" sz="2000" b="0" dirty="0" smtClean="0">
                <a:cs typeface="+mn-cs"/>
              </a:rPr>
              <a:t>1.</a:t>
            </a:r>
            <a:r>
              <a:rPr lang="en-US" sz="2400" b="0" dirty="0" smtClean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Design all analysis filters (see Part-II).  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2. This determines E(z) (=</a:t>
            </a:r>
            <a:r>
              <a:rPr lang="en-US" sz="2000" b="0" dirty="0" err="1" smtClean="0">
                <a:cs typeface="+mn-cs"/>
              </a:rPr>
              <a:t>polyphase</a:t>
            </a:r>
            <a:r>
              <a:rPr lang="en-US" sz="2000" b="0" dirty="0" smtClean="0">
                <a:cs typeface="+mn-cs"/>
              </a:rPr>
              <a:t> matrix).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3. Find </a:t>
            </a:r>
            <a:r>
              <a:rPr lang="en-US" sz="2000" b="0" dirty="0">
                <a:cs typeface="+mn-cs"/>
              </a:rPr>
              <a:t>R</a:t>
            </a:r>
            <a:r>
              <a:rPr lang="en-US" sz="2000" b="0" dirty="0" smtClean="0">
                <a:cs typeface="+mn-cs"/>
              </a:rPr>
              <a:t>(z) such that PR condition is satisfied (how? </a:t>
            </a:r>
            <a:r>
              <a:rPr lang="en-US" sz="2000" b="0" dirty="0">
                <a:cs typeface="+mn-cs"/>
              </a:rPr>
              <a:t>r</a:t>
            </a:r>
            <a:r>
              <a:rPr lang="en-US" sz="2000" b="0" dirty="0" smtClean="0">
                <a:cs typeface="+mn-cs"/>
              </a:rPr>
              <a:t>ead on…)</a:t>
            </a: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1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1400" b="0" dirty="0" smtClean="0">
              <a:cs typeface="+mn-cs"/>
            </a:endParaRPr>
          </a:p>
          <a:p>
            <a:pPr>
              <a:defRPr/>
            </a:pPr>
            <a:r>
              <a:rPr lang="en-US" sz="2000" b="0" dirty="0" smtClean="0">
                <a:cs typeface="+mn-cs"/>
              </a:rPr>
              <a:t>Will consider only </a:t>
            </a:r>
            <a:r>
              <a:rPr lang="en-US" sz="2000" u="sng" dirty="0" smtClean="0">
                <a:cs typeface="+mn-cs"/>
              </a:rPr>
              <a:t>FIR</a:t>
            </a:r>
            <a:r>
              <a:rPr lang="en-US" sz="2000" b="0" dirty="0" smtClean="0">
                <a:cs typeface="+mn-cs"/>
              </a:rPr>
              <a:t> analysis filters, leading to simple </a:t>
            </a:r>
            <a:r>
              <a:rPr lang="en-US" sz="2000" b="0" dirty="0" err="1" smtClean="0">
                <a:cs typeface="+mn-cs"/>
              </a:rPr>
              <a:t>polyphase</a:t>
            </a:r>
            <a:r>
              <a:rPr lang="en-US" sz="2000" b="0" dirty="0" smtClean="0">
                <a:cs typeface="+mn-cs"/>
              </a:rPr>
              <a:t> decompositions (see Chapter-2)                                   </a:t>
            </a:r>
          </a:p>
          <a:p>
            <a:pPr>
              <a:defRPr/>
            </a:pPr>
            <a:r>
              <a:rPr lang="en-US" sz="2000" b="0" dirty="0" smtClean="0">
                <a:cs typeface="+mn-cs"/>
              </a:rPr>
              <a:t>It will turn out that when D&lt;N an </a:t>
            </a:r>
            <a:r>
              <a:rPr lang="en-US" sz="2000" u="sng" dirty="0" smtClean="0">
                <a:cs typeface="+mn-cs"/>
              </a:rPr>
              <a:t>FIR</a:t>
            </a:r>
            <a:r>
              <a:rPr lang="en-US" sz="2000" b="0" dirty="0" smtClean="0">
                <a:cs typeface="+mn-cs"/>
              </a:rPr>
              <a:t> R(z) can always be found (except in contrived cases)…</a:t>
            </a:r>
          </a:p>
        </p:txBody>
      </p:sp>
      <p:grpSp>
        <p:nvGrpSpPr>
          <p:cNvPr id="41988" name="Group 277"/>
          <p:cNvGrpSpPr>
            <a:grpSpLocks/>
          </p:cNvGrpSpPr>
          <p:nvPr/>
        </p:nvGrpSpPr>
        <p:grpSpPr bwMode="auto">
          <a:xfrm>
            <a:off x="2627313" y="1196752"/>
            <a:ext cx="3278187" cy="1008062"/>
            <a:chOff x="1950" y="3181"/>
            <a:chExt cx="2064" cy="651"/>
          </a:xfrm>
        </p:grpSpPr>
        <p:graphicFrame>
          <p:nvGraphicFramePr>
            <p:cNvPr id="41990" name="Object 2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1403799"/>
                </p:ext>
              </p:extLst>
            </p:nvPr>
          </p:nvGraphicFramePr>
          <p:xfrm>
            <a:off x="2147" y="3326"/>
            <a:ext cx="1663" cy="3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285" name="Equation" r:id="rId3" imgW="1092200" imgH="228600" progId="Equation.3">
                    <p:embed/>
                  </p:oleObj>
                </mc:Choice>
                <mc:Fallback>
                  <p:oleObj name="Equation" r:id="rId3" imgW="10922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7" y="3326"/>
                          <a:ext cx="1663" cy="322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3319" name="Rectangle 279"/>
            <p:cNvSpPr>
              <a:spLocks noChangeArrowheads="1"/>
            </p:cNvSpPr>
            <p:nvPr/>
          </p:nvSpPr>
          <p:spPr bwMode="auto">
            <a:xfrm>
              <a:off x="2041" y="3256"/>
              <a:ext cx="1882" cy="480"/>
            </a:xfrm>
            <a:prstGeom prst="rect">
              <a:avLst/>
            </a:prstGeom>
            <a:noFill/>
            <a:ln w="762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3320" name="Rectangle 280"/>
            <p:cNvSpPr>
              <a:spLocks noChangeArrowheads="1"/>
            </p:cNvSpPr>
            <p:nvPr/>
          </p:nvSpPr>
          <p:spPr bwMode="auto">
            <a:xfrm>
              <a:off x="1950" y="3181"/>
              <a:ext cx="2064" cy="651"/>
            </a:xfrm>
            <a:prstGeom prst="rect">
              <a:avLst/>
            </a:prstGeom>
            <a:noFill/>
            <a:ln w="762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600380" cy="78105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General PR-FB </a:t>
            </a:r>
            <a:r>
              <a:rPr lang="en-US" sz="2800" dirty="0" smtClean="0"/>
              <a:t>Design</a:t>
            </a:r>
            <a:r>
              <a:rPr lang="en-US" sz="2800" dirty="0"/>
              <a:t>: </a:t>
            </a:r>
            <a:r>
              <a:rPr lang="en-US" sz="2800" dirty="0" smtClean="0"/>
              <a:t>Oversampled FBs </a:t>
            </a:r>
            <a:r>
              <a:rPr lang="en-US" sz="1800" dirty="0" smtClean="0"/>
              <a:t>(D&lt;N</a:t>
            </a:r>
            <a:r>
              <a:rPr lang="en-US" sz="1800" dirty="0"/>
              <a:t>) </a:t>
            </a:r>
            <a:endParaRPr lang="en-US" sz="1800" dirty="0" smtClean="0">
              <a:cs typeface="+mj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156176" y="1305049"/>
            <a:ext cx="2736304" cy="756084"/>
            <a:chOff x="6227763" y="1341438"/>
            <a:chExt cx="2736850" cy="792162"/>
          </a:xfrm>
        </p:grpSpPr>
        <p:sp>
          <p:nvSpPr>
            <p:cNvPr id="14" name="Rectangle 1"/>
            <p:cNvSpPr>
              <a:spLocks noChangeArrowheads="1"/>
            </p:cNvSpPr>
            <p:nvPr/>
          </p:nvSpPr>
          <p:spPr bwMode="auto">
            <a:xfrm>
              <a:off x="6227763" y="1341438"/>
              <a:ext cx="792162" cy="792162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8172450" y="1341438"/>
              <a:ext cx="792163" cy="792162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7127875" y="1341438"/>
              <a:ext cx="792163" cy="792162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Multiply 16"/>
            <p:cNvSpPr/>
            <p:nvPr/>
          </p:nvSpPr>
          <p:spPr bwMode="auto">
            <a:xfrm>
              <a:off x="6948488" y="1665288"/>
              <a:ext cx="252412" cy="230187"/>
            </a:xfrm>
            <a:prstGeom prst="mathMultiply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Equal 17"/>
            <p:cNvSpPr/>
            <p:nvPr/>
          </p:nvSpPr>
          <p:spPr bwMode="auto">
            <a:xfrm>
              <a:off x="7920038" y="1592263"/>
              <a:ext cx="266700" cy="338137"/>
            </a:xfrm>
            <a:prstGeom prst="mathEqual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6300788" y="1412875"/>
              <a:ext cx="647700" cy="252413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 rot="5400000">
              <a:off x="7002463" y="1611312"/>
              <a:ext cx="647700" cy="250825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8243888" y="1412875"/>
              <a:ext cx="323850" cy="252413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 flipV="1">
              <a:off x="6588125" y="1665288"/>
              <a:ext cx="0" cy="46831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H="1">
              <a:off x="7451725" y="1592263"/>
              <a:ext cx="468313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/>
            <p:nvPr/>
          </p:nvCxnSpPr>
          <p:spPr bwMode="auto">
            <a:xfrm flipV="1">
              <a:off x="8424863" y="1665288"/>
              <a:ext cx="0" cy="46831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/>
            <p:cNvCxnSpPr/>
            <p:nvPr/>
          </p:nvCxnSpPr>
          <p:spPr bwMode="auto">
            <a:xfrm flipH="1">
              <a:off x="8567738" y="1592263"/>
              <a:ext cx="396875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TextBox 26"/>
            <p:cNvSpPr txBox="1">
              <a:spLocks noChangeArrowheads="1"/>
            </p:cNvSpPr>
            <p:nvPr/>
          </p:nvSpPr>
          <p:spPr bwMode="auto">
            <a:xfrm>
              <a:off x="8172450" y="1376363"/>
              <a:ext cx="484188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0"/>
                <a:t>DxD</a:t>
              </a:r>
            </a:p>
          </p:txBody>
        </p:sp>
        <p:sp>
          <p:nvSpPr>
            <p:cNvPr id="27" name="TextBox 36"/>
            <p:cNvSpPr txBox="1">
              <a:spLocks noChangeArrowheads="1"/>
            </p:cNvSpPr>
            <p:nvPr/>
          </p:nvSpPr>
          <p:spPr bwMode="auto">
            <a:xfrm>
              <a:off x="6370638" y="1376363"/>
              <a:ext cx="48418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0"/>
                <a:t>DxN</a:t>
              </a:r>
            </a:p>
          </p:txBody>
        </p:sp>
        <p:sp>
          <p:nvSpPr>
            <p:cNvPr id="28" name="TextBox 37"/>
            <p:cNvSpPr txBox="1">
              <a:spLocks noChangeArrowheads="1"/>
            </p:cNvSpPr>
            <p:nvPr/>
          </p:nvSpPr>
          <p:spPr bwMode="auto">
            <a:xfrm rot="16200000">
              <a:off x="7060407" y="1572419"/>
              <a:ext cx="48418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0"/>
                <a:t>NxD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300192" y="4257092"/>
            <a:ext cx="2534505" cy="307777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= easy if step-3 is doable…</a:t>
            </a:r>
            <a:endParaRPr lang="en-US" sz="1400" dirty="0"/>
          </a:p>
        </p:txBody>
      </p:sp>
      <p:sp>
        <p:nvSpPr>
          <p:cNvPr id="30" name="Oval 263"/>
          <p:cNvSpPr>
            <a:spLocks noChangeArrowheads="1"/>
          </p:cNvSpPr>
          <p:nvPr/>
        </p:nvSpPr>
        <p:spPr bwMode="auto">
          <a:xfrm>
            <a:off x="5256076" y="1664804"/>
            <a:ext cx="468052" cy="396044"/>
          </a:xfrm>
          <a:prstGeom prst="ellipse">
            <a:avLst/>
          </a:prstGeom>
          <a:solidFill>
            <a:srgbClr val="FFFF66">
              <a:alpha val="50000"/>
            </a:srgbClr>
          </a:solidFill>
          <a:ln w="28575" cmpd="sng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53975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24"/>
            <a:ext cx="8710613" cy="509428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200" b="0" dirty="0" smtClean="0">
                <a:cs typeface="+mn-cs"/>
              </a:rPr>
              <a:t>          </a:t>
            </a:r>
          </a:p>
          <a:p>
            <a:pPr marL="0" indent="0">
              <a:buNone/>
              <a:defRPr/>
            </a:pPr>
            <a:r>
              <a:rPr lang="en-US" sz="3200" b="0" dirty="0">
                <a:cs typeface="+mn-cs"/>
              </a:rPr>
              <a:t> </a:t>
            </a:r>
            <a:r>
              <a:rPr lang="en-US" sz="3200" b="0" dirty="0" smtClean="0">
                <a:cs typeface="+mn-cs"/>
              </a:rPr>
              <a:t>                                                  </a:t>
            </a:r>
          </a:p>
          <a:p>
            <a:pPr>
              <a:defRPr/>
            </a:pPr>
            <a:r>
              <a:rPr lang="en-US" sz="2400" b="0" u="sng" dirty="0" smtClean="0">
                <a:cs typeface="+mn-cs"/>
              </a:rPr>
              <a:t>Given E(z) how can R(z) be computed?</a:t>
            </a:r>
          </a:p>
          <a:p>
            <a:pPr lvl="1">
              <a:spcBef>
                <a:spcPts val="1080"/>
              </a:spcBef>
              <a:defRPr/>
            </a:pPr>
            <a:r>
              <a:rPr lang="en-US" sz="2000" dirty="0" smtClean="0">
                <a:cs typeface="+mn-cs"/>
              </a:rPr>
              <a:t>Assume every entry in E(z) is L</a:t>
            </a:r>
            <a:r>
              <a:rPr lang="en-US" sz="2000" baseline="-25000" dirty="0" smtClean="0">
                <a:cs typeface="+mn-cs"/>
              </a:rPr>
              <a:t>E</a:t>
            </a:r>
            <a:r>
              <a:rPr lang="en-US" sz="2000" dirty="0" smtClean="0">
                <a:cs typeface="+mn-cs"/>
              </a:rPr>
              <a:t>-</a:t>
            </a:r>
            <a:r>
              <a:rPr lang="en-US" sz="2000" dirty="0" err="1" smtClean="0">
                <a:cs typeface="+mn-cs"/>
              </a:rPr>
              <a:t>th</a:t>
            </a:r>
            <a:r>
              <a:rPr lang="en-US" sz="2000" dirty="0" smtClean="0">
                <a:cs typeface="+mn-cs"/>
              </a:rPr>
              <a:t> order FIR (i.e. </a:t>
            </a:r>
            <a:r>
              <a:rPr lang="en-US" sz="2000" dirty="0" smtClean="0"/>
              <a:t>L</a:t>
            </a:r>
            <a:r>
              <a:rPr lang="en-US" sz="2000" baseline="-25000" dirty="0" smtClean="0"/>
              <a:t>E </a:t>
            </a:r>
            <a:r>
              <a:rPr lang="en-US" sz="2000" b="0" dirty="0" smtClean="0">
                <a:cs typeface="+mn-cs"/>
              </a:rPr>
              <a:t>+1 coefficients)</a:t>
            </a:r>
          </a:p>
          <a:p>
            <a:pPr lvl="1">
              <a:defRPr/>
            </a:pPr>
            <a:r>
              <a:rPr lang="en-US" sz="2000" dirty="0"/>
              <a:t>Assume every entry in </a:t>
            </a:r>
            <a:r>
              <a:rPr lang="en-US" sz="2000" dirty="0" smtClean="0"/>
              <a:t>R(</a:t>
            </a:r>
            <a:r>
              <a:rPr lang="en-US" sz="2000" dirty="0"/>
              <a:t>z) is </a:t>
            </a:r>
            <a:r>
              <a:rPr lang="en-US" sz="2000" dirty="0" smtClean="0"/>
              <a:t>L</a:t>
            </a:r>
            <a:r>
              <a:rPr lang="en-US" sz="2000" baseline="-25000" dirty="0" smtClean="0"/>
              <a:t>R</a:t>
            </a:r>
            <a:r>
              <a:rPr lang="en-US" sz="2000" dirty="0" smtClean="0"/>
              <a:t>-</a:t>
            </a:r>
            <a:r>
              <a:rPr lang="en-US" sz="2000" dirty="0" err="1"/>
              <a:t>th</a:t>
            </a:r>
            <a:r>
              <a:rPr lang="en-US" sz="2000" dirty="0"/>
              <a:t> order FIR (i.e. </a:t>
            </a:r>
            <a:r>
              <a:rPr lang="en-US" sz="2000" dirty="0" smtClean="0"/>
              <a:t>L</a:t>
            </a:r>
            <a:r>
              <a:rPr lang="en-US" sz="2000" baseline="-25000" dirty="0" smtClean="0"/>
              <a:t>R </a:t>
            </a:r>
            <a:r>
              <a:rPr lang="en-US" sz="2000" dirty="0"/>
              <a:t>+1 coefficients</a:t>
            </a:r>
            <a:r>
              <a:rPr lang="en-US" sz="2000" dirty="0" smtClean="0"/>
              <a:t>)</a:t>
            </a:r>
          </a:p>
          <a:p>
            <a:pPr lvl="1">
              <a:defRPr/>
            </a:pPr>
            <a:r>
              <a:rPr lang="en-US" sz="2000" dirty="0" smtClean="0">
                <a:solidFill>
                  <a:srgbClr val="FFFF66"/>
                </a:solidFill>
              </a:rPr>
              <a:t>Hence number </a:t>
            </a:r>
            <a:r>
              <a:rPr lang="en-US" sz="2000" dirty="0">
                <a:solidFill>
                  <a:srgbClr val="FFFF66"/>
                </a:solidFill>
              </a:rPr>
              <a:t>of unknown coefficients </a:t>
            </a:r>
            <a:r>
              <a:rPr lang="en-US" sz="2000" dirty="0" smtClean="0">
                <a:solidFill>
                  <a:srgbClr val="FFFF66"/>
                </a:solidFill>
              </a:rPr>
              <a:t>in R(z) is  </a:t>
            </a:r>
            <a:r>
              <a:rPr lang="en-US" sz="2000" b="1" dirty="0" smtClean="0">
                <a:solidFill>
                  <a:srgbClr val="FFFF66"/>
                </a:solidFill>
              </a:rPr>
              <a:t>D.N.(</a:t>
            </a:r>
            <a:r>
              <a:rPr lang="en-US" sz="2000" b="1" dirty="0">
                <a:solidFill>
                  <a:srgbClr val="FFFF66"/>
                </a:solidFill>
              </a:rPr>
              <a:t>L</a:t>
            </a:r>
            <a:r>
              <a:rPr lang="en-US" sz="2000" b="1" baseline="-25000" dirty="0">
                <a:solidFill>
                  <a:srgbClr val="FFFF66"/>
                </a:solidFill>
              </a:rPr>
              <a:t>R </a:t>
            </a:r>
            <a:r>
              <a:rPr lang="en-US" sz="2000" b="1" dirty="0">
                <a:solidFill>
                  <a:srgbClr val="FFFF66"/>
                </a:solidFill>
              </a:rPr>
              <a:t>+1</a:t>
            </a:r>
            <a:r>
              <a:rPr lang="en-US" sz="2000" b="1" dirty="0" smtClean="0">
                <a:solidFill>
                  <a:srgbClr val="FFFF66"/>
                </a:solidFill>
              </a:rPr>
              <a:t>)</a:t>
            </a:r>
            <a:endParaRPr lang="en-US" sz="2000" b="1" dirty="0">
              <a:solidFill>
                <a:srgbClr val="FFFF66"/>
              </a:solidFill>
            </a:endParaRPr>
          </a:p>
          <a:p>
            <a:pPr lvl="1">
              <a:defRPr/>
            </a:pPr>
            <a:r>
              <a:rPr lang="en-US" sz="2000" dirty="0" smtClean="0"/>
              <a:t>Every entry in R(z).E(z) is (L</a:t>
            </a:r>
            <a:r>
              <a:rPr lang="en-US" sz="2000" baseline="-25000" dirty="0" smtClean="0"/>
              <a:t>E</a:t>
            </a:r>
            <a:r>
              <a:rPr lang="en-US" sz="2000" dirty="0" smtClean="0"/>
              <a:t>+L</a:t>
            </a:r>
            <a:r>
              <a:rPr lang="en-US" sz="2000" baseline="-25000" dirty="0" smtClean="0"/>
              <a:t>R</a:t>
            </a:r>
            <a:r>
              <a:rPr lang="en-US" sz="2000" dirty="0" smtClean="0"/>
              <a:t>)-</a:t>
            </a:r>
            <a:r>
              <a:rPr lang="en-US" sz="2000" dirty="0" err="1" smtClean="0"/>
              <a:t>th</a:t>
            </a:r>
            <a:r>
              <a:rPr lang="en-US" sz="2000" dirty="0" smtClean="0"/>
              <a:t> </a:t>
            </a:r>
            <a:r>
              <a:rPr lang="en-US" sz="2000" dirty="0"/>
              <a:t>order FIR (i.e. </a:t>
            </a:r>
            <a:r>
              <a:rPr lang="en-US" sz="2000" dirty="0" smtClean="0"/>
              <a:t>L</a:t>
            </a:r>
            <a:r>
              <a:rPr lang="en-US" sz="2000" baseline="-25000" dirty="0" smtClean="0"/>
              <a:t>E</a:t>
            </a:r>
            <a:r>
              <a:rPr lang="en-US" sz="2000" dirty="0"/>
              <a:t>+</a:t>
            </a:r>
            <a:r>
              <a:rPr lang="en-US" sz="2000" dirty="0" smtClean="0"/>
              <a:t>L</a:t>
            </a:r>
            <a:r>
              <a:rPr lang="en-US" sz="2000" baseline="-25000" dirty="0" smtClean="0"/>
              <a:t>R</a:t>
            </a:r>
            <a:r>
              <a:rPr lang="en-US" sz="2000" dirty="0" smtClean="0"/>
              <a:t>+1 coefficients) (</a:t>
            </a:r>
            <a:r>
              <a:rPr lang="en-US" sz="2000" dirty="0" err="1" smtClean="0"/>
              <a:t>cfr</a:t>
            </a:r>
            <a:r>
              <a:rPr lang="en-US" sz="2000" dirty="0" smtClean="0"/>
              <a:t>. polynomial multiplication / linear convolution)</a:t>
            </a:r>
          </a:p>
          <a:p>
            <a:pPr lvl="1">
              <a:defRPr/>
            </a:pPr>
            <a:r>
              <a:rPr lang="en-US" sz="2000" dirty="0" smtClean="0">
                <a:solidFill>
                  <a:srgbClr val="FFFF66"/>
                </a:solidFill>
              </a:rPr>
              <a:t>Hence PR condition is equivalent to  </a:t>
            </a:r>
            <a:r>
              <a:rPr lang="en-US" sz="2000" b="1" dirty="0" smtClean="0">
                <a:solidFill>
                  <a:srgbClr val="FFFF66"/>
                </a:solidFill>
              </a:rPr>
              <a:t>D.D.(</a:t>
            </a:r>
            <a:r>
              <a:rPr lang="en-US" sz="2000" b="1" dirty="0">
                <a:solidFill>
                  <a:srgbClr val="FFFF66"/>
                </a:solidFill>
              </a:rPr>
              <a:t>L</a:t>
            </a:r>
            <a:r>
              <a:rPr lang="en-US" sz="2000" b="1" baseline="-25000" dirty="0">
                <a:solidFill>
                  <a:srgbClr val="FFFF66"/>
                </a:solidFill>
              </a:rPr>
              <a:t>E</a:t>
            </a:r>
            <a:r>
              <a:rPr lang="en-US" sz="2000" b="1" dirty="0">
                <a:solidFill>
                  <a:srgbClr val="FFFF66"/>
                </a:solidFill>
              </a:rPr>
              <a:t>+</a:t>
            </a:r>
            <a:r>
              <a:rPr lang="en-US" sz="2000" b="1" dirty="0" smtClean="0">
                <a:solidFill>
                  <a:srgbClr val="FFFF66"/>
                </a:solidFill>
              </a:rPr>
              <a:t>L</a:t>
            </a:r>
            <a:r>
              <a:rPr lang="en-US" sz="2000" b="1" baseline="-25000" dirty="0" smtClean="0">
                <a:solidFill>
                  <a:srgbClr val="FFFF66"/>
                </a:solidFill>
              </a:rPr>
              <a:t>R</a:t>
            </a:r>
            <a:r>
              <a:rPr lang="en-US" sz="2000" b="1" dirty="0" smtClean="0">
                <a:solidFill>
                  <a:srgbClr val="FFFF66"/>
                </a:solidFill>
              </a:rPr>
              <a:t>+1)  </a:t>
            </a:r>
            <a:r>
              <a:rPr lang="en-US" sz="2000" dirty="0" smtClean="0">
                <a:solidFill>
                  <a:srgbClr val="FFFF66"/>
                </a:solidFill>
              </a:rPr>
              <a:t>linear equations in the unknown coefficients (*)</a:t>
            </a:r>
          </a:p>
          <a:p>
            <a:pPr lvl="1">
              <a:defRPr/>
            </a:pPr>
            <a:r>
              <a:rPr lang="en-US" sz="2000" dirty="0" smtClean="0"/>
              <a:t>Can be solved </a:t>
            </a:r>
            <a:r>
              <a:rPr lang="en-US" sz="1600" dirty="0" smtClean="0"/>
              <a:t>(except in contrived cases)</a:t>
            </a:r>
            <a:r>
              <a:rPr lang="en-US" sz="2000" dirty="0" smtClean="0"/>
              <a:t> if </a:t>
            </a:r>
          </a:p>
          <a:p>
            <a:pPr marL="457200" lvl="1" indent="0">
              <a:buNone/>
              <a:defRPr/>
            </a:pPr>
            <a:r>
              <a:rPr lang="en-US" sz="2000" dirty="0">
                <a:solidFill>
                  <a:srgbClr val="FFFF66"/>
                </a:solidFill>
              </a:rPr>
              <a:t> </a:t>
            </a:r>
            <a:r>
              <a:rPr lang="en-US" sz="2000" dirty="0" smtClean="0">
                <a:solidFill>
                  <a:srgbClr val="FFFF66"/>
                </a:solidFill>
              </a:rPr>
              <a:t>   </a:t>
            </a:r>
            <a:r>
              <a:rPr lang="en-US" sz="2000" dirty="0">
                <a:solidFill>
                  <a:srgbClr val="FFFF66"/>
                </a:solidFill>
              </a:rPr>
              <a:t> </a:t>
            </a:r>
            <a:r>
              <a:rPr lang="en-US" sz="2000" dirty="0" smtClean="0">
                <a:solidFill>
                  <a:srgbClr val="FFFF66"/>
                </a:solidFill>
              </a:rPr>
              <a:t>                                                        </a:t>
            </a:r>
            <a:r>
              <a:rPr lang="en-US" sz="2000" dirty="0" smtClean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sz="2000" dirty="0">
              <a:solidFill>
                <a:srgbClr val="FFFFFF"/>
              </a:solidFill>
              <a:cs typeface="Wingdings"/>
              <a:sym typeface="Wingdings"/>
            </a:endParaRPr>
          </a:p>
          <a:p>
            <a:pPr marL="57150" indent="0">
              <a:buNone/>
              <a:defRPr/>
            </a:pPr>
            <a:r>
              <a:rPr lang="en-US" sz="1600" b="0" dirty="0" smtClean="0">
                <a:cs typeface="+mn-cs"/>
              </a:rPr>
              <a:t>(*) Try to write down these equations!</a:t>
            </a:r>
          </a:p>
        </p:txBody>
      </p:sp>
      <p:grpSp>
        <p:nvGrpSpPr>
          <p:cNvPr id="41988" name="Group 277"/>
          <p:cNvGrpSpPr>
            <a:grpSpLocks/>
          </p:cNvGrpSpPr>
          <p:nvPr/>
        </p:nvGrpSpPr>
        <p:grpSpPr bwMode="auto">
          <a:xfrm>
            <a:off x="2627313" y="1196752"/>
            <a:ext cx="3278187" cy="1008062"/>
            <a:chOff x="1950" y="3181"/>
            <a:chExt cx="2064" cy="651"/>
          </a:xfrm>
        </p:grpSpPr>
        <p:graphicFrame>
          <p:nvGraphicFramePr>
            <p:cNvPr id="41990" name="Object 2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2842569"/>
                </p:ext>
              </p:extLst>
            </p:nvPr>
          </p:nvGraphicFramePr>
          <p:xfrm>
            <a:off x="2147" y="3326"/>
            <a:ext cx="1663" cy="3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380" name="Equation" r:id="rId3" imgW="1092200" imgH="228600" progId="Equation.3">
                    <p:embed/>
                  </p:oleObj>
                </mc:Choice>
                <mc:Fallback>
                  <p:oleObj name="Equation" r:id="rId3" imgW="10922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7" y="3326"/>
                          <a:ext cx="1663" cy="322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3319" name="Rectangle 279"/>
            <p:cNvSpPr>
              <a:spLocks noChangeArrowheads="1"/>
            </p:cNvSpPr>
            <p:nvPr/>
          </p:nvSpPr>
          <p:spPr bwMode="auto">
            <a:xfrm>
              <a:off x="2041" y="3256"/>
              <a:ext cx="1882" cy="480"/>
            </a:xfrm>
            <a:prstGeom prst="rect">
              <a:avLst/>
            </a:prstGeom>
            <a:noFill/>
            <a:ln w="762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3320" name="Rectangle 280"/>
            <p:cNvSpPr>
              <a:spLocks noChangeArrowheads="1"/>
            </p:cNvSpPr>
            <p:nvPr/>
          </p:nvSpPr>
          <p:spPr bwMode="auto">
            <a:xfrm>
              <a:off x="1950" y="3181"/>
              <a:ext cx="2064" cy="651"/>
            </a:xfrm>
            <a:prstGeom prst="rect">
              <a:avLst/>
            </a:prstGeom>
            <a:noFill/>
            <a:ln w="762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600380" cy="78105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General PR-FB </a:t>
            </a:r>
            <a:r>
              <a:rPr lang="en-US" sz="2800" dirty="0" smtClean="0"/>
              <a:t>Design</a:t>
            </a:r>
            <a:r>
              <a:rPr lang="en-US" sz="2800" dirty="0"/>
              <a:t>: </a:t>
            </a:r>
            <a:r>
              <a:rPr lang="en-US" sz="2800" dirty="0" smtClean="0"/>
              <a:t>Oversampled FBs </a:t>
            </a:r>
            <a:r>
              <a:rPr lang="en-US" sz="1800" dirty="0" smtClean="0"/>
              <a:t>(D&lt;N</a:t>
            </a:r>
            <a:r>
              <a:rPr lang="en-US" sz="1800" dirty="0"/>
              <a:t>) </a:t>
            </a:r>
            <a:endParaRPr lang="en-US" sz="1800" dirty="0" smtClean="0">
              <a:cs typeface="+mj-cs"/>
            </a:endParaRPr>
          </a:p>
        </p:txBody>
      </p:sp>
      <p:sp>
        <p:nvSpPr>
          <p:cNvPr id="12" name="Oval 263"/>
          <p:cNvSpPr>
            <a:spLocks noChangeArrowheads="1"/>
          </p:cNvSpPr>
          <p:nvPr/>
        </p:nvSpPr>
        <p:spPr bwMode="auto">
          <a:xfrm>
            <a:off x="5256076" y="1664804"/>
            <a:ext cx="468052" cy="396044"/>
          </a:xfrm>
          <a:prstGeom prst="ellipse">
            <a:avLst/>
          </a:prstGeom>
          <a:solidFill>
            <a:srgbClr val="FFFF66">
              <a:alpha val="50000"/>
            </a:srgbClr>
          </a:solidFill>
          <a:ln w="28575" cmpd="sng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156176" y="1305049"/>
            <a:ext cx="2736304" cy="756084"/>
            <a:chOff x="6227763" y="1341438"/>
            <a:chExt cx="2736850" cy="792162"/>
          </a:xfrm>
        </p:grpSpPr>
        <p:sp>
          <p:nvSpPr>
            <p:cNvPr id="14" name="Rectangle 1"/>
            <p:cNvSpPr>
              <a:spLocks noChangeArrowheads="1"/>
            </p:cNvSpPr>
            <p:nvPr/>
          </p:nvSpPr>
          <p:spPr bwMode="auto">
            <a:xfrm>
              <a:off x="6227763" y="1341438"/>
              <a:ext cx="792162" cy="792162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8172450" y="1341438"/>
              <a:ext cx="792163" cy="792162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7127875" y="1341438"/>
              <a:ext cx="792163" cy="792162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Multiply 16"/>
            <p:cNvSpPr/>
            <p:nvPr/>
          </p:nvSpPr>
          <p:spPr bwMode="auto">
            <a:xfrm>
              <a:off x="6948488" y="1665288"/>
              <a:ext cx="252412" cy="230187"/>
            </a:xfrm>
            <a:prstGeom prst="mathMultiply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Equal 17"/>
            <p:cNvSpPr/>
            <p:nvPr/>
          </p:nvSpPr>
          <p:spPr bwMode="auto">
            <a:xfrm>
              <a:off x="7920038" y="1592263"/>
              <a:ext cx="266700" cy="338137"/>
            </a:xfrm>
            <a:prstGeom prst="mathEqual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6300788" y="1412875"/>
              <a:ext cx="647700" cy="252413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 rot="5400000">
              <a:off x="7002463" y="1611312"/>
              <a:ext cx="647700" cy="250825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8243888" y="1412875"/>
              <a:ext cx="323850" cy="252413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 flipV="1">
              <a:off x="6588125" y="1665288"/>
              <a:ext cx="0" cy="46831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H="1">
              <a:off x="7451725" y="1592263"/>
              <a:ext cx="468313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/>
            <p:nvPr/>
          </p:nvCxnSpPr>
          <p:spPr bwMode="auto">
            <a:xfrm flipV="1">
              <a:off x="8424863" y="1665288"/>
              <a:ext cx="0" cy="46831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/>
            <p:cNvCxnSpPr/>
            <p:nvPr/>
          </p:nvCxnSpPr>
          <p:spPr bwMode="auto">
            <a:xfrm flipH="1">
              <a:off x="8567738" y="1592263"/>
              <a:ext cx="396875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TextBox 26"/>
            <p:cNvSpPr txBox="1">
              <a:spLocks noChangeArrowheads="1"/>
            </p:cNvSpPr>
            <p:nvPr/>
          </p:nvSpPr>
          <p:spPr bwMode="auto">
            <a:xfrm>
              <a:off x="8172450" y="1376363"/>
              <a:ext cx="484188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0"/>
                <a:t>DxD</a:t>
              </a:r>
            </a:p>
          </p:txBody>
        </p:sp>
        <p:sp>
          <p:nvSpPr>
            <p:cNvPr id="27" name="TextBox 36"/>
            <p:cNvSpPr txBox="1">
              <a:spLocks noChangeArrowheads="1"/>
            </p:cNvSpPr>
            <p:nvPr/>
          </p:nvSpPr>
          <p:spPr bwMode="auto">
            <a:xfrm>
              <a:off x="6370638" y="1376363"/>
              <a:ext cx="48418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0"/>
                <a:t>DxN</a:t>
              </a:r>
            </a:p>
          </p:txBody>
        </p:sp>
        <p:sp>
          <p:nvSpPr>
            <p:cNvPr id="28" name="TextBox 37"/>
            <p:cNvSpPr txBox="1">
              <a:spLocks noChangeArrowheads="1"/>
            </p:cNvSpPr>
            <p:nvPr/>
          </p:nvSpPr>
          <p:spPr bwMode="auto">
            <a:xfrm rot="16200000">
              <a:off x="7060407" y="1572419"/>
              <a:ext cx="48418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0"/>
                <a:t>NxD</a:t>
              </a:r>
            </a:p>
          </p:txBody>
        </p:sp>
      </p:grpSp>
      <p:graphicFrame>
        <p:nvGraphicFramePr>
          <p:cNvPr id="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53542"/>
              </p:ext>
            </p:extLst>
          </p:nvPr>
        </p:nvGraphicFramePr>
        <p:xfrm>
          <a:off x="5472100" y="5112589"/>
          <a:ext cx="3240360" cy="332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81" name="Equation" r:id="rId5" imgW="1955800" imgH="203200" progId="Equation.3">
                  <p:embed/>
                </p:oleObj>
              </mc:Choice>
              <mc:Fallback>
                <p:oleObj name="Equation" r:id="rId5" imgW="1955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2100" y="5112589"/>
                        <a:ext cx="3240360" cy="33263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43661"/>
              </p:ext>
            </p:extLst>
          </p:nvPr>
        </p:nvGraphicFramePr>
        <p:xfrm>
          <a:off x="5508104" y="5553236"/>
          <a:ext cx="195580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82" name="Equation" r:id="rId7" imgW="1206500" imgH="419100" progId="Equation.3">
                  <p:embed/>
                </p:oleObj>
              </mc:Choice>
              <mc:Fallback>
                <p:oleObj name="Equation" r:id="rId7" imgW="12065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5553236"/>
                        <a:ext cx="1955800" cy="6715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57150" cmpd="sng">
                        <a:solidFill>
                          <a:srgbClr val="FFFFFF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815700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24"/>
            <a:ext cx="8710613" cy="509428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200" b="0" dirty="0" smtClean="0">
                <a:cs typeface="+mn-cs"/>
              </a:rPr>
              <a:t>          </a:t>
            </a:r>
          </a:p>
          <a:p>
            <a:pPr marL="0" indent="0">
              <a:buNone/>
              <a:defRPr/>
            </a:pPr>
            <a:r>
              <a:rPr lang="en-US" sz="3200" b="0" dirty="0">
                <a:cs typeface="+mn-cs"/>
              </a:rPr>
              <a:t> </a:t>
            </a:r>
            <a:r>
              <a:rPr lang="en-US" sz="3200" b="0" dirty="0" smtClean="0">
                <a:cs typeface="+mn-cs"/>
              </a:rPr>
              <a:t>                                                  </a:t>
            </a:r>
          </a:p>
          <a:p>
            <a:pPr>
              <a:defRPr/>
            </a:pPr>
            <a:r>
              <a:rPr lang="en-US" sz="2400" b="0" u="sng" dirty="0" smtClean="0">
                <a:cs typeface="+mn-cs"/>
              </a:rPr>
              <a:t>Given E(z) how can R(z) be computed?</a:t>
            </a:r>
          </a:p>
          <a:p>
            <a:pPr lvl="1">
              <a:spcBef>
                <a:spcPts val="1824"/>
              </a:spcBef>
              <a:defRPr/>
            </a:pPr>
            <a:r>
              <a:rPr lang="en-US" sz="1400" dirty="0" smtClean="0">
                <a:solidFill>
                  <a:srgbClr val="FFFFFF"/>
                </a:solidFill>
              </a:rPr>
              <a:t>(continued) …</a:t>
            </a:r>
          </a:p>
          <a:p>
            <a:pPr lvl="1"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Can be solved </a:t>
            </a:r>
            <a:r>
              <a:rPr lang="en-US" sz="1600" dirty="0" smtClean="0">
                <a:solidFill>
                  <a:srgbClr val="FFFFFF"/>
                </a:solidFill>
              </a:rPr>
              <a:t>(except in contrived cases)</a:t>
            </a:r>
            <a:r>
              <a:rPr lang="en-US" sz="2000" dirty="0" smtClean="0">
                <a:solidFill>
                  <a:srgbClr val="FFFFFF"/>
                </a:solidFill>
              </a:rPr>
              <a:t> if     </a:t>
            </a:r>
            <a:endParaRPr lang="en-US" sz="2000" dirty="0">
              <a:solidFill>
                <a:srgbClr val="FFFFFF"/>
              </a:solidFill>
            </a:endParaRPr>
          </a:p>
          <a:p>
            <a:pPr marL="457200" lvl="1" indent="0">
              <a:buNone/>
              <a:defRPr/>
            </a:pPr>
            <a:r>
              <a:rPr lang="en-US" sz="2000" dirty="0">
                <a:solidFill>
                  <a:srgbClr val="FFFFFF"/>
                </a:solidFill>
              </a:rPr>
              <a:t>                                                      </a:t>
            </a:r>
            <a:r>
              <a:rPr lang="en-US" sz="2000" dirty="0" smtClean="0">
                <a:solidFill>
                  <a:srgbClr val="FFFFFF"/>
                </a:solidFill>
              </a:rPr>
              <a:t>       </a:t>
            </a:r>
            <a:r>
              <a:rPr lang="en-US" sz="2000" dirty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sz="2000" dirty="0">
              <a:solidFill>
                <a:srgbClr val="FFFFFF"/>
              </a:solidFill>
              <a:cs typeface="Wingdings"/>
              <a:sym typeface="Wingdings"/>
            </a:endParaRPr>
          </a:p>
          <a:p>
            <a:pPr marL="457200" lvl="1" indent="0">
              <a:buNone/>
              <a:defRPr/>
            </a:pPr>
            <a:endParaRPr lang="en-US" sz="2000" dirty="0" smtClean="0">
              <a:solidFill>
                <a:srgbClr val="FFFF66"/>
              </a:solidFill>
            </a:endParaRPr>
          </a:p>
          <a:p>
            <a:pPr lvl="1">
              <a:defRPr/>
            </a:pPr>
            <a:r>
              <a:rPr lang="en-US" sz="2000" dirty="0"/>
              <a:t>If D&lt;N, then L</a:t>
            </a:r>
            <a:r>
              <a:rPr lang="en-US" sz="2000" baseline="-25000" dirty="0"/>
              <a:t>R </a:t>
            </a:r>
            <a:r>
              <a:rPr lang="en-US" sz="2000" dirty="0"/>
              <a:t>can be made sufficiently large so that </a:t>
            </a:r>
            <a:r>
              <a:rPr lang="en-US" sz="2000" dirty="0" smtClean="0"/>
              <a:t>the (underdetermined) set of equations can </a:t>
            </a:r>
            <a:r>
              <a:rPr lang="en-US" sz="2000" dirty="0"/>
              <a:t>be </a:t>
            </a:r>
            <a:r>
              <a:rPr lang="en-US" sz="2000" dirty="0" smtClean="0"/>
              <a:t>solved, i.e. an R(z) can be found (!).</a:t>
            </a:r>
          </a:p>
          <a:p>
            <a:pPr lvl="1">
              <a:defRPr/>
            </a:pPr>
            <a:r>
              <a:rPr lang="en-US" sz="2000" dirty="0" smtClean="0"/>
              <a:t>Note that if D=N</a:t>
            </a:r>
            <a:r>
              <a:rPr lang="en-US" sz="2000" dirty="0"/>
              <a:t>, then L</a:t>
            </a:r>
            <a:r>
              <a:rPr lang="en-US" sz="2000" baseline="-25000" dirty="0"/>
              <a:t>R </a:t>
            </a:r>
            <a:r>
              <a:rPr lang="en-US" sz="2000" dirty="0" smtClean="0"/>
              <a:t>in general has to be infinitely large, i.e. R(z) in general has to be IIR (see p.5)</a:t>
            </a:r>
            <a:endParaRPr lang="en-US" sz="2000" b="0" dirty="0" smtClean="0">
              <a:cs typeface="+mn-cs"/>
            </a:endParaRPr>
          </a:p>
        </p:txBody>
      </p:sp>
      <p:grpSp>
        <p:nvGrpSpPr>
          <p:cNvPr id="41988" name="Group 277"/>
          <p:cNvGrpSpPr>
            <a:grpSpLocks/>
          </p:cNvGrpSpPr>
          <p:nvPr/>
        </p:nvGrpSpPr>
        <p:grpSpPr bwMode="auto">
          <a:xfrm>
            <a:off x="2627313" y="1196752"/>
            <a:ext cx="3278187" cy="1008062"/>
            <a:chOff x="1950" y="3181"/>
            <a:chExt cx="2064" cy="651"/>
          </a:xfrm>
        </p:grpSpPr>
        <p:graphicFrame>
          <p:nvGraphicFramePr>
            <p:cNvPr id="41990" name="Object 2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3818988"/>
                </p:ext>
              </p:extLst>
            </p:nvPr>
          </p:nvGraphicFramePr>
          <p:xfrm>
            <a:off x="2147" y="3326"/>
            <a:ext cx="1663" cy="3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428" name="Equation" r:id="rId3" imgW="1092200" imgH="228600" progId="Equation.3">
                    <p:embed/>
                  </p:oleObj>
                </mc:Choice>
                <mc:Fallback>
                  <p:oleObj name="Equation" r:id="rId3" imgW="10922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7" y="3326"/>
                          <a:ext cx="1663" cy="322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3319" name="Rectangle 279"/>
            <p:cNvSpPr>
              <a:spLocks noChangeArrowheads="1"/>
            </p:cNvSpPr>
            <p:nvPr/>
          </p:nvSpPr>
          <p:spPr bwMode="auto">
            <a:xfrm>
              <a:off x="2041" y="3256"/>
              <a:ext cx="1882" cy="480"/>
            </a:xfrm>
            <a:prstGeom prst="rect">
              <a:avLst/>
            </a:prstGeom>
            <a:noFill/>
            <a:ln w="762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3320" name="Rectangle 280"/>
            <p:cNvSpPr>
              <a:spLocks noChangeArrowheads="1"/>
            </p:cNvSpPr>
            <p:nvPr/>
          </p:nvSpPr>
          <p:spPr bwMode="auto">
            <a:xfrm>
              <a:off x="1950" y="3181"/>
              <a:ext cx="2064" cy="651"/>
            </a:xfrm>
            <a:prstGeom prst="rect">
              <a:avLst/>
            </a:prstGeom>
            <a:noFill/>
            <a:ln w="762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600380" cy="78105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General PR-FB </a:t>
            </a:r>
            <a:r>
              <a:rPr lang="en-US" sz="2800" dirty="0" smtClean="0"/>
              <a:t>Design</a:t>
            </a:r>
            <a:r>
              <a:rPr lang="en-US" sz="2800" dirty="0"/>
              <a:t>: </a:t>
            </a:r>
            <a:r>
              <a:rPr lang="en-US" sz="2800" dirty="0" smtClean="0"/>
              <a:t>Oversampled FBs </a:t>
            </a:r>
            <a:r>
              <a:rPr lang="en-US" sz="1800" dirty="0" smtClean="0"/>
              <a:t>(D&lt;N</a:t>
            </a:r>
            <a:r>
              <a:rPr lang="en-US" sz="1800" dirty="0"/>
              <a:t>) </a:t>
            </a:r>
            <a:endParaRPr lang="en-US" sz="1800" dirty="0" smtClean="0">
              <a:cs typeface="+mj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156176" y="1305049"/>
            <a:ext cx="2736304" cy="756084"/>
            <a:chOff x="6227763" y="1341438"/>
            <a:chExt cx="2736850" cy="792162"/>
          </a:xfrm>
        </p:grpSpPr>
        <p:sp>
          <p:nvSpPr>
            <p:cNvPr id="14" name="Rectangle 1"/>
            <p:cNvSpPr>
              <a:spLocks noChangeArrowheads="1"/>
            </p:cNvSpPr>
            <p:nvPr/>
          </p:nvSpPr>
          <p:spPr bwMode="auto">
            <a:xfrm>
              <a:off x="6227763" y="1341438"/>
              <a:ext cx="792162" cy="792162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8172450" y="1341438"/>
              <a:ext cx="792163" cy="792162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7127875" y="1341438"/>
              <a:ext cx="792163" cy="792162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Multiply 16"/>
            <p:cNvSpPr/>
            <p:nvPr/>
          </p:nvSpPr>
          <p:spPr bwMode="auto">
            <a:xfrm>
              <a:off x="6948488" y="1665288"/>
              <a:ext cx="252412" cy="230187"/>
            </a:xfrm>
            <a:prstGeom prst="mathMultiply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Equal 17"/>
            <p:cNvSpPr/>
            <p:nvPr/>
          </p:nvSpPr>
          <p:spPr bwMode="auto">
            <a:xfrm>
              <a:off x="7920038" y="1592263"/>
              <a:ext cx="266700" cy="338137"/>
            </a:xfrm>
            <a:prstGeom prst="mathEqual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6300788" y="1412875"/>
              <a:ext cx="647700" cy="252413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 rot="5400000">
              <a:off x="7002463" y="1611312"/>
              <a:ext cx="647700" cy="250825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8243888" y="1412875"/>
              <a:ext cx="323850" cy="252413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 flipV="1">
              <a:off x="6588125" y="1665288"/>
              <a:ext cx="0" cy="46831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H="1">
              <a:off x="7451725" y="1592263"/>
              <a:ext cx="468313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/>
            <p:nvPr/>
          </p:nvCxnSpPr>
          <p:spPr bwMode="auto">
            <a:xfrm flipV="1">
              <a:off x="8424863" y="1665288"/>
              <a:ext cx="0" cy="46831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/>
            <p:cNvCxnSpPr/>
            <p:nvPr/>
          </p:nvCxnSpPr>
          <p:spPr bwMode="auto">
            <a:xfrm flipH="1">
              <a:off x="8567738" y="1592263"/>
              <a:ext cx="396875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TextBox 26"/>
            <p:cNvSpPr txBox="1">
              <a:spLocks noChangeArrowheads="1"/>
            </p:cNvSpPr>
            <p:nvPr/>
          </p:nvSpPr>
          <p:spPr bwMode="auto">
            <a:xfrm>
              <a:off x="8172450" y="1376363"/>
              <a:ext cx="484188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0"/>
                <a:t>DxD</a:t>
              </a:r>
            </a:p>
          </p:txBody>
        </p:sp>
        <p:sp>
          <p:nvSpPr>
            <p:cNvPr id="27" name="TextBox 36"/>
            <p:cNvSpPr txBox="1">
              <a:spLocks noChangeArrowheads="1"/>
            </p:cNvSpPr>
            <p:nvPr/>
          </p:nvSpPr>
          <p:spPr bwMode="auto">
            <a:xfrm>
              <a:off x="6370638" y="1376363"/>
              <a:ext cx="48418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0"/>
                <a:t>DxN</a:t>
              </a:r>
            </a:p>
          </p:txBody>
        </p:sp>
        <p:sp>
          <p:nvSpPr>
            <p:cNvPr id="28" name="TextBox 37"/>
            <p:cNvSpPr txBox="1">
              <a:spLocks noChangeArrowheads="1"/>
            </p:cNvSpPr>
            <p:nvPr/>
          </p:nvSpPr>
          <p:spPr bwMode="auto">
            <a:xfrm rot="16200000">
              <a:off x="7060407" y="1572419"/>
              <a:ext cx="48418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0"/>
                <a:t>NxD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72100" y="3176972"/>
            <a:ext cx="3240360" cy="1132883"/>
            <a:chOff x="5472100" y="4797152"/>
            <a:chExt cx="3240360" cy="1132883"/>
          </a:xfrm>
        </p:grpSpPr>
        <p:graphicFrame>
          <p:nvGraphicFramePr>
            <p:cNvPr id="2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6805964"/>
                </p:ext>
              </p:extLst>
            </p:nvPr>
          </p:nvGraphicFramePr>
          <p:xfrm>
            <a:off x="5472100" y="4797152"/>
            <a:ext cx="3240360" cy="3326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429" name="Equation" r:id="rId5" imgW="1955800" imgH="203200" progId="Equation.3">
                    <p:embed/>
                  </p:oleObj>
                </mc:Choice>
                <mc:Fallback>
                  <p:oleObj name="Equation" r:id="rId5" imgW="19558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72100" y="4797152"/>
                          <a:ext cx="3240360" cy="332635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9655841"/>
                </p:ext>
              </p:extLst>
            </p:nvPr>
          </p:nvGraphicFramePr>
          <p:xfrm>
            <a:off x="5508104" y="5258522"/>
            <a:ext cx="1955800" cy="671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430" name="Equation" r:id="rId7" imgW="1206500" imgH="419100" progId="Equation.3">
                    <p:embed/>
                  </p:oleObj>
                </mc:Choice>
                <mc:Fallback>
                  <p:oleObj name="Equation" r:id="rId7" imgW="1206500" imgH="419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8104" y="5258522"/>
                          <a:ext cx="1955800" cy="671513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 w="57150" cmpd="sng">
                          <a:solidFill>
                            <a:srgbClr val="FFFFFF"/>
                          </a:solidFill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Oval 263"/>
          <p:cNvSpPr>
            <a:spLocks noChangeArrowheads="1"/>
          </p:cNvSpPr>
          <p:nvPr/>
        </p:nvSpPr>
        <p:spPr bwMode="auto">
          <a:xfrm>
            <a:off x="5256076" y="1664804"/>
            <a:ext cx="468052" cy="396044"/>
          </a:xfrm>
          <a:prstGeom prst="ellipse">
            <a:avLst/>
          </a:prstGeom>
          <a:solidFill>
            <a:srgbClr val="FFFF66">
              <a:alpha val="50000"/>
            </a:srgbClr>
          </a:solidFill>
          <a:ln w="28575" cmpd="sng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72102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DFT-Modulated FBs</a:t>
            </a:r>
            <a:endParaRPr lang="en-US" sz="3200" dirty="0" smtClean="0">
              <a:cs typeface="+mj-cs"/>
            </a:endParaRP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710613" cy="5289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- All design procedures so far involve monitoring of characteristics (</a:t>
            </a:r>
            <a:r>
              <a:rPr lang="en-US" sz="2400" b="0" dirty="0" err="1" smtClean="0">
                <a:cs typeface="+mn-cs"/>
              </a:rPr>
              <a:t>passband</a:t>
            </a:r>
            <a:r>
              <a:rPr lang="en-US" sz="2400" b="0" dirty="0" smtClean="0">
                <a:cs typeface="+mn-cs"/>
              </a:rPr>
              <a:t> ripple, </a:t>
            </a:r>
            <a:r>
              <a:rPr lang="en-US" sz="2400" b="0" dirty="0" err="1" smtClean="0">
                <a:cs typeface="+mn-cs"/>
              </a:rPr>
              <a:t>stopband</a:t>
            </a:r>
            <a:r>
              <a:rPr lang="en-US" sz="2400" b="0" dirty="0" smtClean="0">
                <a:cs typeface="+mn-cs"/>
              </a:rPr>
              <a:t> suppression,…) of </a:t>
            </a:r>
            <a:r>
              <a:rPr lang="en-US" sz="2400" b="0" u="sng" dirty="0" smtClean="0">
                <a:solidFill>
                  <a:srgbClr val="FFFF66"/>
                </a:solidFill>
                <a:cs typeface="+mn-cs"/>
              </a:rPr>
              <a:t>all</a:t>
            </a:r>
            <a:r>
              <a:rPr lang="en-US" sz="2400" b="0" dirty="0" smtClean="0">
                <a:cs typeface="+mn-cs"/>
              </a:rPr>
              <a:t> (analysis) filters, which may be tedious.</a:t>
            </a: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- Design complexity may be reduced through usage of 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`uniform</a:t>
            </a:r>
            <a:r>
              <a:rPr lang="ja-JP" altLang="en-US" sz="2400" b="0" dirty="0" smtClean="0">
                <a:latin typeface="Arial"/>
                <a:cs typeface="+mn-cs"/>
              </a:rPr>
              <a:t>’</a:t>
            </a:r>
            <a:r>
              <a:rPr lang="en-US" sz="2400" b="0" dirty="0" smtClean="0">
                <a:cs typeface="+mn-cs"/>
              </a:rPr>
              <a:t> and </a:t>
            </a:r>
            <a:r>
              <a:rPr lang="en-US" sz="2400" b="0" dirty="0" smtClean="0">
                <a:solidFill>
                  <a:srgbClr val="FFFF66"/>
                </a:solidFill>
                <a:cs typeface="+mn-cs"/>
              </a:rPr>
              <a:t>`</a:t>
            </a:r>
            <a:r>
              <a:rPr lang="en-US" sz="2400" b="0" u="sng" dirty="0" smtClean="0">
                <a:solidFill>
                  <a:srgbClr val="FFFF66"/>
                </a:solidFill>
                <a:cs typeface="+mn-cs"/>
              </a:rPr>
              <a:t>modulated</a:t>
            </a:r>
            <a:r>
              <a:rPr lang="ja-JP" altLang="en-US" sz="2400" b="0" dirty="0" smtClean="0">
                <a:solidFill>
                  <a:srgbClr val="FFFF66"/>
                </a:solidFill>
                <a:latin typeface="Arial"/>
                <a:cs typeface="+mn-cs"/>
              </a:rPr>
              <a:t>‘</a:t>
            </a:r>
            <a:r>
              <a:rPr lang="en-US" altLang="ja-JP" sz="2400" b="0" dirty="0">
                <a:solidFill>
                  <a:srgbClr val="FFFF66"/>
                </a:solidFill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filter banks. </a:t>
            </a:r>
          </a:p>
          <a:p>
            <a:pPr lvl="2">
              <a:defRPr/>
            </a:pPr>
            <a:r>
              <a:rPr lang="en-US" dirty="0" smtClean="0"/>
              <a:t>DFT-modulated FBs  (read on..) </a:t>
            </a:r>
          </a:p>
          <a:p>
            <a:pPr lvl="2">
              <a:defRPr/>
            </a:pPr>
            <a:r>
              <a:rPr lang="en-US" dirty="0" smtClean="0"/>
              <a:t>Cosine-modulated FBs (not covered, but interesting design!)</a:t>
            </a:r>
          </a:p>
          <a:p>
            <a:pPr lvl="2">
              <a:defRPr/>
            </a:pPr>
            <a:endParaRPr lang="en-US" dirty="0" smtClean="0"/>
          </a:p>
          <a:p>
            <a:pPr>
              <a:buFontTx/>
              <a:buChar char="-"/>
              <a:defRPr/>
            </a:pPr>
            <a:r>
              <a:rPr lang="en-US" sz="2400" b="0" dirty="0" smtClean="0"/>
              <a:t>Will consider</a:t>
            </a:r>
          </a:p>
          <a:p>
            <a:pPr lvl="2">
              <a:buFontTx/>
              <a:buChar char="-"/>
              <a:defRPr/>
            </a:pPr>
            <a:r>
              <a:rPr lang="en-US" dirty="0" smtClean="0"/>
              <a:t>Maximally decimated DFT-modulated FBs</a:t>
            </a:r>
          </a:p>
          <a:p>
            <a:pPr lvl="2">
              <a:buFontTx/>
              <a:buChar char="-"/>
              <a:defRPr/>
            </a:pPr>
            <a:r>
              <a:rPr lang="en-US" b="0" dirty="0" smtClean="0"/>
              <a:t>Oversampled </a:t>
            </a:r>
            <a:r>
              <a:rPr lang="en-US" dirty="0"/>
              <a:t>DFT-modulated FBs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232016210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988" y="1052513"/>
            <a:ext cx="8863012" cy="52895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cs typeface="+mn-cs"/>
              </a:rPr>
              <a:t>Uniform versus non-uniform (analysis) filter bank: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cs typeface="+mn-cs"/>
              </a:rPr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2400" u="sng" dirty="0" smtClean="0">
                <a:cs typeface="+mn-cs"/>
              </a:rPr>
              <a:t>N-channel uniform FB</a:t>
            </a:r>
            <a:r>
              <a:rPr lang="en-US" sz="2400" dirty="0" smtClean="0">
                <a:cs typeface="+mn-cs"/>
              </a:rPr>
              <a:t>: </a:t>
            </a:r>
          </a:p>
          <a:p>
            <a:pPr>
              <a:lnSpc>
                <a:spcPct val="80000"/>
              </a:lnSpc>
              <a:defRPr/>
            </a:pPr>
            <a:endParaRPr lang="en-US" sz="20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i.e. frequency responses are </a:t>
            </a:r>
            <a:r>
              <a:rPr lang="en-US" sz="2000" b="0" u="sng" dirty="0" smtClean="0">
                <a:cs typeface="+mn-cs"/>
              </a:rPr>
              <a:t>uniformly shifted</a:t>
            </a:r>
            <a:r>
              <a:rPr lang="en-US" sz="2000" b="0" dirty="0" smtClean="0">
                <a:cs typeface="+mn-cs"/>
              </a:rPr>
              <a:t> over the unit circle 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Ho(z)= `prototype</a:t>
            </a:r>
            <a:r>
              <a:rPr lang="ja-JP" altLang="en-US" sz="2000" b="0" dirty="0" smtClean="0">
                <a:latin typeface="Arial"/>
                <a:cs typeface="+mn-cs"/>
              </a:rPr>
              <a:t>’</a:t>
            </a:r>
            <a:r>
              <a:rPr lang="en-US" sz="2000" b="0" dirty="0" smtClean="0">
                <a:cs typeface="+mn-cs"/>
              </a:rPr>
              <a:t> filter (=one and only filter that has to be designed)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</a:t>
            </a:r>
            <a:r>
              <a:rPr lang="en-US" sz="2000" b="0" dirty="0" smtClean="0">
                <a:cs typeface="+mn-cs"/>
              </a:rPr>
              <a:t>Time domain equivalent is:</a:t>
            </a:r>
            <a:r>
              <a:rPr lang="en-US" sz="2400" b="0" dirty="0" smtClean="0">
                <a:cs typeface="+mn-cs"/>
              </a:rPr>
              <a:t>      </a:t>
            </a:r>
          </a:p>
          <a:p>
            <a:pPr>
              <a:defRPr/>
            </a:pPr>
            <a:r>
              <a:rPr lang="en-US" sz="2000" b="0" dirty="0">
                <a:cs typeface="+mn-cs"/>
              </a:rPr>
              <a:t>N</a:t>
            </a:r>
            <a:r>
              <a:rPr lang="en-US" sz="2000" b="0" dirty="0" smtClean="0">
                <a:cs typeface="+mn-cs"/>
              </a:rPr>
              <a:t>on-uniform = everything that is not uniform 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 e.g. for speech &amp; audio applications (</a:t>
            </a:r>
            <a:r>
              <a:rPr lang="en-US" sz="2000" b="0" dirty="0" err="1" smtClean="0">
                <a:cs typeface="+mn-cs"/>
              </a:rPr>
              <a:t>cfr</a:t>
            </a:r>
            <a:r>
              <a:rPr lang="en-US" sz="2000" b="0" dirty="0" smtClean="0">
                <a:cs typeface="+mn-cs"/>
              </a:rPr>
              <a:t>. human hearing) </a:t>
            </a:r>
          </a:p>
        </p:txBody>
      </p:sp>
      <p:grpSp>
        <p:nvGrpSpPr>
          <p:cNvPr id="20483" name="Group 72"/>
          <p:cNvGrpSpPr>
            <a:grpSpLocks/>
          </p:cNvGrpSpPr>
          <p:nvPr/>
        </p:nvGrpSpPr>
        <p:grpSpPr bwMode="auto">
          <a:xfrm>
            <a:off x="719138" y="1876537"/>
            <a:ext cx="8151812" cy="1624471"/>
            <a:chOff x="480" y="1186"/>
            <a:chExt cx="5135" cy="1039"/>
          </a:xfrm>
        </p:grpSpPr>
        <p:grpSp>
          <p:nvGrpSpPr>
            <p:cNvPr id="20486" name="Group 4"/>
            <p:cNvGrpSpPr>
              <a:grpSpLocks/>
            </p:cNvGrpSpPr>
            <p:nvPr/>
          </p:nvGrpSpPr>
          <p:grpSpPr bwMode="auto">
            <a:xfrm>
              <a:off x="480" y="1186"/>
              <a:ext cx="1179" cy="977"/>
              <a:chOff x="390" y="2459"/>
              <a:chExt cx="1434" cy="1371"/>
            </a:xfrm>
          </p:grpSpPr>
          <p:sp>
            <p:nvSpPr>
              <p:cNvPr id="435205" name="Rectangle 5"/>
              <p:cNvSpPr>
                <a:spLocks noChangeArrowheads="1"/>
              </p:cNvSpPr>
              <p:nvPr/>
            </p:nvSpPr>
            <p:spPr bwMode="auto">
              <a:xfrm>
                <a:off x="1151" y="2497"/>
                <a:ext cx="478" cy="289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5206" name="Line 6"/>
              <p:cNvSpPr>
                <a:spLocks noChangeShapeType="1"/>
              </p:cNvSpPr>
              <p:nvPr/>
            </p:nvSpPr>
            <p:spPr bwMode="auto">
              <a:xfrm>
                <a:off x="1632" y="264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5207" name="Text Box 7"/>
              <p:cNvSpPr txBox="1">
                <a:spLocks noChangeArrowheads="1"/>
              </p:cNvSpPr>
              <p:nvPr/>
            </p:nvSpPr>
            <p:spPr bwMode="auto">
              <a:xfrm>
                <a:off x="1109" y="2459"/>
                <a:ext cx="569" cy="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>
                    <a:solidFill>
                      <a:srgbClr val="FFFF66"/>
                    </a:solidFill>
                    <a:cs typeface="+mn-cs"/>
                  </a:rPr>
                  <a:t>H0(z)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435208" name="Rectangle 8"/>
              <p:cNvSpPr>
                <a:spLocks noChangeArrowheads="1"/>
              </p:cNvSpPr>
              <p:nvPr/>
            </p:nvSpPr>
            <p:spPr bwMode="auto">
              <a:xfrm>
                <a:off x="1151" y="2833"/>
                <a:ext cx="478" cy="289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5209" name="Line 9"/>
              <p:cNvSpPr>
                <a:spLocks noChangeShapeType="1"/>
              </p:cNvSpPr>
              <p:nvPr/>
            </p:nvSpPr>
            <p:spPr bwMode="auto">
              <a:xfrm>
                <a:off x="1632" y="297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5210" name="Text Box 10"/>
              <p:cNvSpPr txBox="1">
                <a:spLocks noChangeArrowheads="1"/>
              </p:cNvSpPr>
              <p:nvPr/>
            </p:nvSpPr>
            <p:spPr bwMode="auto">
              <a:xfrm>
                <a:off x="1109" y="2797"/>
                <a:ext cx="569" cy="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>
                    <a:solidFill>
                      <a:srgbClr val="FFFF66"/>
                    </a:solidFill>
                    <a:cs typeface="+mn-cs"/>
                  </a:rPr>
                  <a:t>H1(z)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435211" name="Rectangle 11"/>
              <p:cNvSpPr>
                <a:spLocks noChangeArrowheads="1"/>
              </p:cNvSpPr>
              <p:nvPr/>
            </p:nvSpPr>
            <p:spPr bwMode="auto">
              <a:xfrm>
                <a:off x="1151" y="3168"/>
                <a:ext cx="478" cy="289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5212" name="Line 12"/>
              <p:cNvSpPr>
                <a:spLocks noChangeShapeType="1"/>
              </p:cNvSpPr>
              <p:nvPr/>
            </p:nvSpPr>
            <p:spPr bwMode="auto">
              <a:xfrm>
                <a:off x="1632" y="331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5213" name="Text Box 13"/>
              <p:cNvSpPr txBox="1">
                <a:spLocks noChangeArrowheads="1"/>
              </p:cNvSpPr>
              <p:nvPr/>
            </p:nvSpPr>
            <p:spPr bwMode="auto">
              <a:xfrm>
                <a:off x="1109" y="3130"/>
                <a:ext cx="569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>
                    <a:solidFill>
                      <a:srgbClr val="FFFF66"/>
                    </a:solidFill>
                    <a:cs typeface="+mn-cs"/>
                  </a:rPr>
                  <a:t>H2(z)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435214" name="Rectangle 14"/>
              <p:cNvSpPr>
                <a:spLocks noChangeArrowheads="1"/>
              </p:cNvSpPr>
              <p:nvPr/>
            </p:nvSpPr>
            <p:spPr bwMode="auto">
              <a:xfrm>
                <a:off x="1151" y="3504"/>
                <a:ext cx="478" cy="289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5215" name="Line 15"/>
              <p:cNvSpPr>
                <a:spLocks noChangeShapeType="1"/>
              </p:cNvSpPr>
              <p:nvPr/>
            </p:nvSpPr>
            <p:spPr bwMode="auto">
              <a:xfrm>
                <a:off x="1632" y="364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5216" name="Text Box 16"/>
              <p:cNvSpPr txBox="1">
                <a:spLocks noChangeArrowheads="1"/>
              </p:cNvSpPr>
              <p:nvPr/>
            </p:nvSpPr>
            <p:spPr bwMode="auto">
              <a:xfrm>
                <a:off x="1109" y="3468"/>
                <a:ext cx="569" cy="3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H3(z)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435217" name="Line 17"/>
              <p:cNvSpPr>
                <a:spLocks noChangeShapeType="1"/>
              </p:cNvSpPr>
              <p:nvPr/>
            </p:nvSpPr>
            <p:spPr bwMode="auto">
              <a:xfrm>
                <a:off x="960" y="2640"/>
                <a:ext cx="191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5218" name="Line 18"/>
              <p:cNvSpPr>
                <a:spLocks noChangeShapeType="1"/>
              </p:cNvSpPr>
              <p:nvPr/>
            </p:nvSpPr>
            <p:spPr bwMode="auto">
              <a:xfrm>
                <a:off x="960" y="3648"/>
                <a:ext cx="191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5219" name="Line 19"/>
              <p:cNvSpPr>
                <a:spLocks noChangeShapeType="1"/>
              </p:cNvSpPr>
              <p:nvPr/>
            </p:nvSpPr>
            <p:spPr bwMode="auto">
              <a:xfrm>
                <a:off x="960" y="2976"/>
                <a:ext cx="191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5220" name="Line 20"/>
              <p:cNvSpPr>
                <a:spLocks noChangeShapeType="1"/>
              </p:cNvSpPr>
              <p:nvPr/>
            </p:nvSpPr>
            <p:spPr bwMode="auto">
              <a:xfrm>
                <a:off x="960" y="3312"/>
                <a:ext cx="191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5221" name="Line 21"/>
              <p:cNvSpPr>
                <a:spLocks noChangeShapeType="1"/>
              </p:cNvSpPr>
              <p:nvPr/>
            </p:nvSpPr>
            <p:spPr bwMode="auto">
              <a:xfrm>
                <a:off x="960" y="2640"/>
                <a:ext cx="0" cy="101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5222" name="Line 22"/>
              <p:cNvSpPr>
                <a:spLocks noChangeShapeType="1"/>
              </p:cNvSpPr>
              <p:nvPr/>
            </p:nvSpPr>
            <p:spPr bwMode="auto">
              <a:xfrm>
                <a:off x="672" y="3120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5223" name="Text Box 23"/>
              <p:cNvSpPr txBox="1">
                <a:spLocks noChangeArrowheads="1"/>
              </p:cNvSpPr>
              <p:nvPr/>
            </p:nvSpPr>
            <p:spPr bwMode="auto">
              <a:xfrm>
                <a:off x="390" y="2753"/>
                <a:ext cx="375" cy="4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IN</a:t>
                </a:r>
              </a:p>
            </p:txBody>
          </p:sp>
        </p:grpSp>
        <p:sp>
          <p:nvSpPr>
            <p:cNvPr id="435224" name="Line 24"/>
            <p:cNvSpPr>
              <a:spLocks noChangeShapeType="1"/>
            </p:cNvSpPr>
            <p:nvPr/>
          </p:nvSpPr>
          <p:spPr bwMode="auto">
            <a:xfrm flipV="1">
              <a:off x="3519" y="1781"/>
              <a:ext cx="0" cy="444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5225" name="Line 25"/>
            <p:cNvSpPr>
              <a:spLocks noChangeShapeType="1"/>
            </p:cNvSpPr>
            <p:nvPr/>
          </p:nvSpPr>
          <p:spPr bwMode="auto">
            <a:xfrm>
              <a:off x="3119" y="2114"/>
              <a:ext cx="2496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0489" name="Group 26"/>
            <p:cNvGrpSpPr>
              <a:grpSpLocks/>
            </p:cNvGrpSpPr>
            <p:nvPr/>
          </p:nvGrpSpPr>
          <p:grpSpPr bwMode="auto">
            <a:xfrm>
              <a:off x="3359" y="1928"/>
              <a:ext cx="313" cy="186"/>
              <a:chOff x="2736" y="3552"/>
              <a:chExt cx="313" cy="240"/>
            </a:xfrm>
          </p:grpSpPr>
          <p:sp>
            <p:nvSpPr>
              <p:cNvPr id="435227" name="Line 27"/>
              <p:cNvSpPr>
                <a:spLocks noChangeShapeType="1"/>
              </p:cNvSpPr>
              <p:nvPr/>
            </p:nvSpPr>
            <p:spPr bwMode="auto">
              <a:xfrm flipV="1">
                <a:off x="2736" y="3552"/>
                <a:ext cx="77" cy="24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5228" name="Line 28"/>
              <p:cNvSpPr>
                <a:spLocks noChangeShapeType="1"/>
              </p:cNvSpPr>
              <p:nvPr/>
            </p:nvSpPr>
            <p:spPr bwMode="auto">
              <a:xfrm>
                <a:off x="2832" y="3552"/>
                <a:ext cx="144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5229" name="Line 29"/>
              <p:cNvSpPr>
                <a:spLocks noChangeShapeType="1"/>
              </p:cNvSpPr>
              <p:nvPr/>
            </p:nvSpPr>
            <p:spPr bwMode="auto">
              <a:xfrm>
                <a:off x="2976" y="3552"/>
                <a:ext cx="73" cy="238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35230" name="Line 30"/>
            <p:cNvSpPr>
              <a:spLocks noChangeShapeType="1"/>
            </p:cNvSpPr>
            <p:nvPr/>
          </p:nvSpPr>
          <p:spPr bwMode="auto">
            <a:xfrm>
              <a:off x="4991" y="2114"/>
              <a:ext cx="0" cy="37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5231" name="Text Box 31"/>
            <p:cNvSpPr txBox="1">
              <a:spLocks noChangeArrowheads="1"/>
            </p:cNvSpPr>
            <p:nvPr/>
          </p:nvSpPr>
          <p:spPr bwMode="auto">
            <a:xfrm>
              <a:off x="3503" y="1704"/>
              <a:ext cx="300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H0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35232" name="Text Box 32"/>
            <p:cNvSpPr txBox="1">
              <a:spLocks noChangeArrowheads="1"/>
            </p:cNvSpPr>
            <p:nvPr/>
          </p:nvSpPr>
          <p:spPr bwMode="auto">
            <a:xfrm>
              <a:off x="4511" y="1704"/>
              <a:ext cx="300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H3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35233" name="Text Box 33"/>
            <p:cNvSpPr txBox="1">
              <a:spLocks noChangeArrowheads="1"/>
            </p:cNvSpPr>
            <p:nvPr/>
          </p:nvSpPr>
          <p:spPr bwMode="auto">
            <a:xfrm>
              <a:off x="4031" y="1714"/>
              <a:ext cx="300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H2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35234" name="Text Box 34"/>
            <p:cNvSpPr txBox="1">
              <a:spLocks noChangeArrowheads="1"/>
            </p:cNvSpPr>
            <p:nvPr/>
          </p:nvSpPr>
          <p:spPr bwMode="auto">
            <a:xfrm>
              <a:off x="3743" y="1714"/>
              <a:ext cx="300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H1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35235" name="Text Box 35"/>
            <p:cNvSpPr txBox="1">
              <a:spLocks noChangeArrowheads="1"/>
            </p:cNvSpPr>
            <p:nvPr/>
          </p:nvSpPr>
          <p:spPr bwMode="auto">
            <a:xfrm>
              <a:off x="3503" y="1187"/>
              <a:ext cx="300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H0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35236" name="Text Box 36"/>
            <p:cNvSpPr txBox="1">
              <a:spLocks noChangeArrowheads="1"/>
            </p:cNvSpPr>
            <p:nvPr/>
          </p:nvSpPr>
          <p:spPr bwMode="auto">
            <a:xfrm>
              <a:off x="4511" y="1187"/>
              <a:ext cx="300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H3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35237" name="Text Box 37"/>
            <p:cNvSpPr txBox="1">
              <a:spLocks noChangeArrowheads="1"/>
            </p:cNvSpPr>
            <p:nvPr/>
          </p:nvSpPr>
          <p:spPr bwMode="auto">
            <a:xfrm>
              <a:off x="4175" y="1187"/>
              <a:ext cx="300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H2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35238" name="Text Box 38"/>
            <p:cNvSpPr txBox="1">
              <a:spLocks noChangeArrowheads="1"/>
            </p:cNvSpPr>
            <p:nvPr/>
          </p:nvSpPr>
          <p:spPr bwMode="auto">
            <a:xfrm>
              <a:off x="3839" y="1187"/>
              <a:ext cx="300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H1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35239" name="Line 39"/>
            <p:cNvSpPr>
              <a:spLocks noChangeShapeType="1"/>
            </p:cNvSpPr>
            <p:nvPr/>
          </p:nvSpPr>
          <p:spPr bwMode="auto">
            <a:xfrm flipV="1">
              <a:off x="3519" y="1262"/>
              <a:ext cx="0" cy="443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5240" name="Line 40"/>
            <p:cNvSpPr>
              <a:spLocks noChangeShapeType="1"/>
            </p:cNvSpPr>
            <p:nvPr/>
          </p:nvSpPr>
          <p:spPr bwMode="auto">
            <a:xfrm>
              <a:off x="3119" y="1595"/>
              <a:ext cx="2496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0501" name="Group 41"/>
            <p:cNvGrpSpPr>
              <a:grpSpLocks/>
            </p:cNvGrpSpPr>
            <p:nvPr/>
          </p:nvGrpSpPr>
          <p:grpSpPr bwMode="auto">
            <a:xfrm>
              <a:off x="3263" y="1410"/>
              <a:ext cx="509" cy="185"/>
              <a:chOff x="2640" y="2880"/>
              <a:chExt cx="509" cy="240"/>
            </a:xfrm>
          </p:grpSpPr>
          <p:sp>
            <p:nvSpPr>
              <p:cNvPr id="435242" name="Line 42"/>
              <p:cNvSpPr>
                <a:spLocks noChangeShapeType="1"/>
              </p:cNvSpPr>
              <p:nvPr/>
            </p:nvSpPr>
            <p:spPr bwMode="auto">
              <a:xfrm flipV="1">
                <a:off x="2640" y="2880"/>
                <a:ext cx="125" cy="24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5243" name="Line 43"/>
              <p:cNvSpPr>
                <a:spLocks noChangeShapeType="1"/>
              </p:cNvSpPr>
              <p:nvPr/>
            </p:nvSpPr>
            <p:spPr bwMode="auto">
              <a:xfrm>
                <a:off x="2784" y="2880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5244" name="Line 44"/>
              <p:cNvSpPr>
                <a:spLocks noChangeShapeType="1"/>
              </p:cNvSpPr>
              <p:nvPr/>
            </p:nvSpPr>
            <p:spPr bwMode="auto">
              <a:xfrm>
                <a:off x="3024" y="2880"/>
                <a:ext cx="125" cy="24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35245" name="Line 45"/>
            <p:cNvSpPr>
              <a:spLocks noChangeShapeType="1"/>
            </p:cNvSpPr>
            <p:nvPr/>
          </p:nvSpPr>
          <p:spPr bwMode="auto">
            <a:xfrm>
              <a:off x="4991" y="1595"/>
              <a:ext cx="0" cy="37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0503" name="Group 46"/>
            <p:cNvGrpSpPr>
              <a:grpSpLocks/>
            </p:cNvGrpSpPr>
            <p:nvPr/>
          </p:nvGrpSpPr>
          <p:grpSpPr bwMode="auto">
            <a:xfrm>
              <a:off x="3647" y="1410"/>
              <a:ext cx="509" cy="185"/>
              <a:chOff x="2640" y="2880"/>
              <a:chExt cx="509" cy="240"/>
            </a:xfrm>
          </p:grpSpPr>
          <p:sp>
            <p:nvSpPr>
              <p:cNvPr id="435247" name="Line 47"/>
              <p:cNvSpPr>
                <a:spLocks noChangeShapeType="1"/>
              </p:cNvSpPr>
              <p:nvPr/>
            </p:nvSpPr>
            <p:spPr bwMode="auto">
              <a:xfrm flipV="1">
                <a:off x="2640" y="2880"/>
                <a:ext cx="125" cy="24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5248" name="Line 48"/>
              <p:cNvSpPr>
                <a:spLocks noChangeShapeType="1"/>
              </p:cNvSpPr>
              <p:nvPr/>
            </p:nvSpPr>
            <p:spPr bwMode="auto">
              <a:xfrm>
                <a:off x="2784" y="2880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5249" name="Line 49"/>
              <p:cNvSpPr>
                <a:spLocks noChangeShapeType="1"/>
              </p:cNvSpPr>
              <p:nvPr/>
            </p:nvSpPr>
            <p:spPr bwMode="auto">
              <a:xfrm>
                <a:off x="3024" y="2880"/>
                <a:ext cx="125" cy="24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20504" name="Group 50"/>
            <p:cNvGrpSpPr>
              <a:grpSpLocks/>
            </p:cNvGrpSpPr>
            <p:nvPr/>
          </p:nvGrpSpPr>
          <p:grpSpPr bwMode="auto">
            <a:xfrm>
              <a:off x="4031" y="1410"/>
              <a:ext cx="509" cy="185"/>
              <a:chOff x="2640" y="2880"/>
              <a:chExt cx="509" cy="240"/>
            </a:xfrm>
          </p:grpSpPr>
          <p:sp>
            <p:nvSpPr>
              <p:cNvPr id="435251" name="Line 51"/>
              <p:cNvSpPr>
                <a:spLocks noChangeShapeType="1"/>
              </p:cNvSpPr>
              <p:nvPr/>
            </p:nvSpPr>
            <p:spPr bwMode="auto">
              <a:xfrm flipV="1">
                <a:off x="2640" y="2880"/>
                <a:ext cx="125" cy="24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5252" name="Line 52"/>
              <p:cNvSpPr>
                <a:spLocks noChangeShapeType="1"/>
              </p:cNvSpPr>
              <p:nvPr/>
            </p:nvSpPr>
            <p:spPr bwMode="auto">
              <a:xfrm>
                <a:off x="2784" y="2880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5253" name="Line 53"/>
              <p:cNvSpPr>
                <a:spLocks noChangeShapeType="1"/>
              </p:cNvSpPr>
              <p:nvPr/>
            </p:nvSpPr>
            <p:spPr bwMode="auto">
              <a:xfrm>
                <a:off x="3024" y="2880"/>
                <a:ext cx="125" cy="24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20505" name="Group 54"/>
            <p:cNvGrpSpPr>
              <a:grpSpLocks/>
            </p:cNvGrpSpPr>
            <p:nvPr/>
          </p:nvGrpSpPr>
          <p:grpSpPr bwMode="auto">
            <a:xfrm>
              <a:off x="4415" y="1410"/>
              <a:ext cx="509" cy="185"/>
              <a:chOff x="2640" y="2880"/>
              <a:chExt cx="509" cy="240"/>
            </a:xfrm>
          </p:grpSpPr>
          <p:sp>
            <p:nvSpPr>
              <p:cNvPr id="435255" name="Line 55"/>
              <p:cNvSpPr>
                <a:spLocks noChangeShapeType="1"/>
              </p:cNvSpPr>
              <p:nvPr/>
            </p:nvSpPr>
            <p:spPr bwMode="auto">
              <a:xfrm flipV="1">
                <a:off x="2640" y="2880"/>
                <a:ext cx="125" cy="24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5256" name="Line 56"/>
              <p:cNvSpPr>
                <a:spLocks noChangeShapeType="1"/>
              </p:cNvSpPr>
              <p:nvPr/>
            </p:nvSpPr>
            <p:spPr bwMode="auto">
              <a:xfrm>
                <a:off x="2784" y="2880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5257" name="Line 57"/>
              <p:cNvSpPr>
                <a:spLocks noChangeShapeType="1"/>
              </p:cNvSpPr>
              <p:nvPr/>
            </p:nvSpPr>
            <p:spPr bwMode="auto">
              <a:xfrm>
                <a:off x="3024" y="2880"/>
                <a:ext cx="125" cy="24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35258" name="Line 58"/>
            <p:cNvSpPr>
              <a:spLocks noChangeShapeType="1"/>
            </p:cNvSpPr>
            <p:nvPr/>
          </p:nvSpPr>
          <p:spPr bwMode="auto">
            <a:xfrm flipV="1">
              <a:off x="3599" y="1920"/>
              <a:ext cx="77" cy="185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5259" name="Line 59"/>
            <p:cNvSpPr>
              <a:spLocks noChangeShapeType="1"/>
            </p:cNvSpPr>
            <p:nvPr/>
          </p:nvSpPr>
          <p:spPr bwMode="auto">
            <a:xfrm>
              <a:off x="3688" y="1927"/>
              <a:ext cx="166" cy="1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5260" name="Line 60"/>
            <p:cNvSpPr>
              <a:spLocks noChangeShapeType="1"/>
            </p:cNvSpPr>
            <p:nvPr/>
          </p:nvSpPr>
          <p:spPr bwMode="auto">
            <a:xfrm>
              <a:off x="3839" y="1920"/>
              <a:ext cx="73" cy="184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5261" name="Line 61"/>
            <p:cNvSpPr>
              <a:spLocks noChangeShapeType="1"/>
            </p:cNvSpPr>
            <p:nvPr/>
          </p:nvSpPr>
          <p:spPr bwMode="auto">
            <a:xfrm flipV="1">
              <a:off x="3839" y="1920"/>
              <a:ext cx="77" cy="186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5262" name="Line 62"/>
            <p:cNvSpPr>
              <a:spLocks noChangeShapeType="1"/>
            </p:cNvSpPr>
            <p:nvPr/>
          </p:nvSpPr>
          <p:spPr bwMode="auto">
            <a:xfrm>
              <a:off x="3935" y="1920"/>
              <a:ext cx="304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5263" name="Line 63"/>
            <p:cNvSpPr>
              <a:spLocks noChangeShapeType="1"/>
            </p:cNvSpPr>
            <p:nvPr/>
          </p:nvSpPr>
          <p:spPr bwMode="auto">
            <a:xfrm>
              <a:off x="4223" y="1920"/>
              <a:ext cx="73" cy="185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5264" name="Line 64"/>
            <p:cNvSpPr>
              <a:spLocks noChangeShapeType="1"/>
            </p:cNvSpPr>
            <p:nvPr/>
          </p:nvSpPr>
          <p:spPr bwMode="auto">
            <a:xfrm flipV="1">
              <a:off x="4223" y="1920"/>
              <a:ext cx="77" cy="186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5265" name="Line 65"/>
            <p:cNvSpPr>
              <a:spLocks noChangeShapeType="1"/>
            </p:cNvSpPr>
            <p:nvPr/>
          </p:nvSpPr>
          <p:spPr bwMode="auto">
            <a:xfrm flipV="1">
              <a:off x="4304" y="1920"/>
              <a:ext cx="495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5266" name="Line 66"/>
            <p:cNvSpPr>
              <a:spLocks noChangeShapeType="1"/>
            </p:cNvSpPr>
            <p:nvPr/>
          </p:nvSpPr>
          <p:spPr bwMode="auto">
            <a:xfrm>
              <a:off x="4799" y="1920"/>
              <a:ext cx="73" cy="185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5267" name="Text Box 67"/>
            <p:cNvSpPr txBox="1">
              <a:spLocks noChangeArrowheads="1"/>
            </p:cNvSpPr>
            <p:nvPr/>
          </p:nvSpPr>
          <p:spPr bwMode="auto">
            <a:xfrm>
              <a:off x="2263" y="1231"/>
              <a:ext cx="757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uniform</a:t>
              </a:r>
            </a:p>
          </p:txBody>
        </p:sp>
        <p:sp>
          <p:nvSpPr>
            <p:cNvPr id="435268" name="Text Box 68"/>
            <p:cNvSpPr txBox="1">
              <a:spLocks noChangeArrowheads="1"/>
            </p:cNvSpPr>
            <p:nvPr/>
          </p:nvSpPr>
          <p:spPr bwMode="auto">
            <a:xfrm>
              <a:off x="2160" y="1711"/>
              <a:ext cx="1142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non-uniform</a:t>
              </a:r>
            </a:p>
          </p:txBody>
        </p:sp>
      </p:grpSp>
      <p:graphicFrame>
        <p:nvGraphicFramePr>
          <p:cNvPr id="20484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744009"/>
              </p:ext>
            </p:extLst>
          </p:nvPr>
        </p:nvGraphicFramePr>
        <p:xfrm>
          <a:off x="4259263" y="3579850"/>
          <a:ext cx="4481512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81" name="Equation" r:id="rId3" imgW="2374900" imgH="241300" progId="Equation.3">
                  <p:embed/>
                </p:oleObj>
              </mc:Choice>
              <mc:Fallback>
                <p:oleObj name="Equation" r:id="rId3" imgW="2374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9263" y="3579850"/>
                        <a:ext cx="4481512" cy="4127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381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6651"/>
              </p:ext>
            </p:extLst>
          </p:nvPr>
        </p:nvGraphicFramePr>
        <p:xfrm>
          <a:off x="4224338" y="4948275"/>
          <a:ext cx="285432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82" name="Equation" r:id="rId5" imgW="1295400" imgH="241300" progId="Equation.3">
                  <p:embed/>
                </p:oleObj>
              </mc:Choice>
              <mc:Fallback>
                <p:oleObj name="Equation" r:id="rId5" imgW="1295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4338" y="4948275"/>
                        <a:ext cx="2854325" cy="38893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Maximally Decimated DFT-Modulated FBs </a:t>
            </a:r>
            <a:r>
              <a:rPr lang="en-US" sz="1800" dirty="0" smtClean="0">
                <a:cs typeface="+mj-cs"/>
              </a:rPr>
              <a:t>(D=N)</a:t>
            </a:r>
          </a:p>
        </p:txBody>
      </p:sp>
      <p:sp>
        <p:nvSpPr>
          <p:cNvPr id="74" name="Text Box 178"/>
          <p:cNvSpPr txBox="1">
            <a:spLocks noChangeArrowheads="1"/>
          </p:cNvSpPr>
          <p:nvPr/>
        </p:nvSpPr>
        <p:spPr bwMode="auto">
          <a:xfrm>
            <a:off x="1583668" y="1664804"/>
            <a:ext cx="834766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200" b="0" dirty="0" smtClean="0">
                <a:solidFill>
                  <a:srgbClr val="FFFF66"/>
                </a:solidFill>
                <a:cs typeface="+mn-cs"/>
              </a:rPr>
              <a:t>N=4</a:t>
            </a:r>
            <a:endParaRPr lang="en-US" sz="1200" b="0" dirty="0">
              <a:solidFill>
                <a:srgbClr val="FFFF66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23319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035050"/>
            <a:ext cx="8820150" cy="5289550"/>
          </a:xfrm>
        </p:spPr>
        <p:txBody>
          <a:bodyPr/>
          <a:lstStyle/>
          <a:p>
            <a:pPr marL="533400" indent="-533400">
              <a:buFontTx/>
              <a:buNone/>
              <a:defRPr/>
            </a:pPr>
            <a:r>
              <a:rPr lang="en-US" sz="2400" b="0" dirty="0" smtClean="0">
                <a:cs typeface="+mn-cs"/>
              </a:rPr>
              <a:t>Uniform filter banks can be realized cheaply based on</a:t>
            </a:r>
          </a:p>
          <a:p>
            <a:pPr marL="533400" indent="-533400">
              <a:buFontTx/>
              <a:buNone/>
              <a:defRPr/>
            </a:pPr>
            <a:r>
              <a:rPr lang="en-US" sz="2400" b="0" u="sng" dirty="0" err="1" smtClean="0">
                <a:cs typeface="+mn-cs"/>
              </a:rPr>
              <a:t>polyphase</a:t>
            </a:r>
            <a:r>
              <a:rPr lang="en-US" sz="2400" b="0" u="sng" dirty="0" smtClean="0">
                <a:cs typeface="+mn-cs"/>
              </a:rPr>
              <a:t> decompositions</a:t>
            </a:r>
            <a:r>
              <a:rPr lang="en-US" sz="2400" b="0" dirty="0" smtClean="0">
                <a:cs typeface="+mn-cs"/>
              </a:rPr>
              <a:t> + DFT(FFT) </a:t>
            </a:r>
            <a:r>
              <a:rPr lang="en-US" sz="1600" b="0" dirty="0" smtClean="0">
                <a:cs typeface="+mn-cs"/>
              </a:rPr>
              <a:t>(hence name `DFT-modulated FB)</a:t>
            </a:r>
          </a:p>
          <a:p>
            <a:pPr marL="533400" indent="-533400">
              <a:buFontTx/>
              <a:buNone/>
              <a:defRPr/>
            </a:pPr>
            <a:endParaRPr lang="en-US" sz="1600" b="0" dirty="0" smtClean="0">
              <a:cs typeface="+mn-cs"/>
            </a:endParaRPr>
          </a:p>
          <a:p>
            <a:pPr marL="533400" indent="-533400"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cs typeface="+mn-cs"/>
              </a:rPr>
              <a:t>1. </a:t>
            </a:r>
            <a:r>
              <a:rPr lang="en-US" sz="2400" u="sng" dirty="0" smtClean="0">
                <a:cs typeface="+mn-cs"/>
              </a:rPr>
              <a:t>Analysis FB</a:t>
            </a:r>
            <a:endParaRPr lang="en-US" sz="2400" b="0" u="sng" dirty="0" smtClean="0">
              <a:cs typeface="+mn-cs"/>
            </a:endParaRPr>
          </a:p>
          <a:p>
            <a:pPr marL="533400" indent="-533400">
              <a:defRPr/>
            </a:pPr>
            <a:endParaRPr lang="en-US" sz="2400" dirty="0" smtClean="0">
              <a:cs typeface="+mn-cs"/>
            </a:endParaRPr>
          </a:p>
          <a:p>
            <a:pPr marL="533400" indent="-533400"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cs typeface="+mn-cs"/>
              </a:rPr>
              <a:t>     </a:t>
            </a:r>
            <a:r>
              <a:rPr lang="en-US" sz="2400" b="0" dirty="0" smtClean="0">
                <a:cs typeface="+mn-cs"/>
              </a:rPr>
              <a:t>If</a:t>
            </a:r>
          </a:p>
          <a:p>
            <a:pPr marL="533400" indent="-533400">
              <a:lnSpc>
                <a:spcPct val="8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 marL="533400" indent="-533400">
              <a:lnSpc>
                <a:spcPct val="8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                                      </a:t>
            </a:r>
            <a:r>
              <a:rPr lang="en-US" sz="1600" b="0" dirty="0" smtClean="0">
                <a:cs typeface="+mn-cs"/>
              </a:rPr>
              <a:t>(N-fold </a:t>
            </a:r>
            <a:r>
              <a:rPr lang="en-US" sz="1600" b="0" dirty="0" err="1" smtClean="0">
                <a:cs typeface="+mn-cs"/>
              </a:rPr>
              <a:t>polyphase</a:t>
            </a:r>
            <a:r>
              <a:rPr lang="en-US" sz="1600" b="0" dirty="0" smtClean="0">
                <a:cs typeface="+mn-cs"/>
              </a:rPr>
              <a:t> decomposition)</a:t>
            </a:r>
          </a:p>
          <a:p>
            <a:pPr marL="533400" indent="-533400">
              <a:lnSpc>
                <a:spcPct val="80000"/>
              </a:lnSpc>
              <a:buFontTx/>
              <a:buNone/>
              <a:defRPr/>
            </a:pPr>
            <a:endParaRPr lang="en-US" sz="1600" b="0" dirty="0" smtClean="0">
              <a:cs typeface="+mn-cs"/>
            </a:endParaRPr>
          </a:p>
          <a:p>
            <a:pPr marL="533400" indent="-533400">
              <a:lnSpc>
                <a:spcPct val="8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then</a:t>
            </a:r>
          </a:p>
          <a:p>
            <a:pPr marL="533400" indent="-533400">
              <a:lnSpc>
                <a:spcPct val="80000"/>
              </a:lnSpc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 marL="533400" indent="-533400">
              <a:lnSpc>
                <a:spcPct val="80000"/>
              </a:lnSpc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 marL="533400" indent="-533400">
              <a:lnSpc>
                <a:spcPct val="80000"/>
              </a:lnSpc>
              <a:buFontTx/>
              <a:buNone/>
              <a:defRPr/>
            </a:pPr>
            <a:endParaRPr lang="en-US" sz="2000" dirty="0" smtClean="0">
              <a:cs typeface="+mn-cs"/>
            </a:endParaRPr>
          </a:p>
          <a:p>
            <a:pPr marL="533400" indent="-533400">
              <a:lnSpc>
                <a:spcPct val="80000"/>
              </a:lnSpc>
              <a:buFontTx/>
              <a:buNone/>
              <a:defRPr/>
            </a:pPr>
            <a:endParaRPr lang="en-US" sz="2000" dirty="0" smtClean="0">
              <a:cs typeface="+mn-cs"/>
            </a:endParaRPr>
          </a:p>
        </p:txBody>
      </p:sp>
      <p:sp>
        <p:nvSpPr>
          <p:cNvPr id="436228" name="Rectangle 4"/>
          <p:cNvSpPr>
            <a:spLocks noChangeArrowheads="1"/>
          </p:cNvSpPr>
          <p:nvPr/>
        </p:nvSpPr>
        <p:spPr bwMode="auto">
          <a:xfrm>
            <a:off x="-439738" y="5411788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en-GB" sz="2000" b="0">
              <a:solidFill>
                <a:schemeClr val="tx1"/>
              </a:solidFill>
              <a:latin typeface="Times New Roman" charset="0"/>
              <a:cs typeface="+mn-cs"/>
            </a:endParaRPr>
          </a:p>
        </p:txBody>
      </p:sp>
      <p:graphicFrame>
        <p:nvGraphicFramePr>
          <p:cNvPr id="2150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047466"/>
              </p:ext>
            </p:extLst>
          </p:nvPr>
        </p:nvGraphicFramePr>
        <p:xfrm>
          <a:off x="1547664" y="2889250"/>
          <a:ext cx="54737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73" name="Equation" r:id="rId3" imgW="3378200" imgH="241300" progId="Equation.3">
                  <p:embed/>
                </p:oleObj>
              </mc:Choice>
              <mc:Fallback>
                <p:oleObj name="Equation" r:id="rId3" imgW="3378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2889250"/>
                        <a:ext cx="5473700" cy="3873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6"/>
          <p:cNvGraphicFramePr>
            <a:graphicFrameLocks noChangeAspect="1"/>
          </p:cNvGraphicFramePr>
          <p:nvPr/>
        </p:nvGraphicFramePr>
        <p:xfrm>
          <a:off x="1560513" y="4392613"/>
          <a:ext cx="6096000" cy="175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74" name="Equation" r:id="rId5" imgW="3378200" imgH="990600" progId="Equation.3">
                  <p:embed/>
                </p:oleObj>
              </mc:Choice>
              <mc:Fallback>
                <p:oleObj name="Equation" r:id="rId5" imgW="3378200" imgH="990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0513" y="4392613"/>
                        <a:ext cx="6096000" cy="17573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381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323714"/>
              </p:ext>
            </p:extLst>
          </p:nvPr>
        </p:nvGraphicFramePr>
        <p:xfrm>
          <a:off x="1549252" y="3370263"/>
          <a:ext cx="2770187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75" name="Equation" r:id="rId7" imgW="1562100" imgH="457200" progId="Equation.3">
                  <p:embed/>
                </p:oleObj>
              </mc:Choice>
              <mc:Fallback>
                <p:oleObj name="Equation" r:id="rId7" imgW="1562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252" y="3370263"/>
                        <a:ext cx="2770187" cy="80168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511" name="Group 8"/>
          <p:cNvGrpSpPr>
            <a:grpSpLocks/>
          </p:cNvGrpSpPr>
          <p:nvPr/>
        </p:nvGrpSpPr>
        <p:grpSpPr bwMode="auto">
          <a:xfrm>
            <a:off x="7772400" y="5624513"/>
            <a:ext cx="1120775" cy="457200"/>
            <a:chOff x="4704" y="3504"/>
            <a:chExt cx="706" cy="288"/>
          </a:xfrm>
        </p:grpSpPr>
        <p:sp>
          <p:nvSpPr>
            <p:cNvPr id="436233" name="Line 9"/>
            <p:cNvSpPr>
              <a:spLocks noChangeShapeType="1"/>
            </p:cNvSpPr>
            <p:nvPr/>
          </p:nvSpPr>
          <p:spPr bwMode="auto">
            <a:xfrm>
              <a:off x="5088" y="3744"/>
              <a:ext cx="322" cy="10"/>
            </a:xfrm>
            <a:prstGeom prst="line">
              <a:avLst/>
            </a:prstGeom>
            <a:noFill/>
            <a:ln w="76200">
              <a:solidFill>
                <a:srgbClr val="FFFF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34" name="Text Box 10"/>
            <p:cNvSpPr txBox="1">
              <a:spLocks noChangeArrowheads="1"/>
            </p:cNvSpPr>
            <p:nvPr/>
          </p:nvSpPr>
          <p:spPr bwMode="auto">
            <a:xfrm>
              <a:off x="4704" y="3504"/>
              <a:ext cx="3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i.e.</a:t>
              </a:r>
              <a:endParaRPr lang="en-GB" b="0">
                <a:solidFill>
                  <a:srgbClr val="FFFF66"/>
                </a:solidFill>
                <a:cs typeface="+mn-cs"/>
              </a:endParaRPr>
            </a:p>
          </p:txBody>
        </p:sp>
      </p:grpSp>
      <p:grpSp>
        <p:nvGrpSpPr>
          <p:cNvPr id="21512" name="Group 30"/>
          <p:cNvGrpSpPr>
            <a:grpSpLocks/>
          </p:cNvGrpSpPr>
          <p:nvPr/>
        </p:nvGrpSpPr>
        <p:grpSpPr bwMode="auto">
          <a:xfrm>
            <a:off x="6840538" y="2205038"/>
            <a:ext cx="1947862" cy="1506537"/>
            <a:chOff x="4416" y="2208"/>
            <a:chExt cx="1227" cy="949"/>
          </a:xfrm>
        </p:grpSpPr>
        <p:sp>
          <p:nvSpPr>
            <p:cNvPr id="436235" name="Rectangle 11"/>
            <p:cNvSpPr>
              <a:spLocks noChangeArrowheads="1"/>
            </p:cNvSpPr>
            <p:nvPr/>
          </p:nvSpPr>
          <p:spPr bwMode="auto">
            <a:xfrm>
              <a:off x="5090" y="2221"/>
              <a:ext cx="395" cy="205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36" name="Line 12"/>
            <p:cNvSpPr>
              <a:spLocks noChangeShapeType="1"/>
            </p:cNvSpPr>
            <p:nvPr/>
          </p:nvSpPr>
          <p:spPr bwMode="auto">
            <a:xfrm>
              <a:off x="5485" y="2323"/>
              <a:ext cx="158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37" name="Text Box 13"/>
            <p:cNvSpPr txBox="1">
              <a:spLocks noChangeArrowheads="1"/>
            </p:cNvSpPr>
            <p:nvPr/>
          </p:nvSpPr>
          <p:spPr bwMode="auto">
            <a:xfrm>
              <a:off x="5055" y="2208"/>
              <a:ext cx="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H0(z)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36238" name="Rectangle 14"/>
            <p:cNvSpPr>
              <a:spLocks noChangeArrowheads="1"/>
            </p:cNvSpPr>
            <p:nvPr/>
          </p:nvSpPr>
          <p:spPr bwMode="auto">
            <a:xfrm>
              <a:off x="5090" y="2460"/>
              <a:ext cx="395" cy="205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39" name="Line 15"/>
            <p:cNvSpPr>
              <a:spLocks noChangeShapeType="1"/>
            </p:cNvSpPr>
            <p:nvPr/>
          </p:nvSpPr>
          <p:spPr bwMode="auto">
            <a:xfrm>
              <a:off x="5485" y="2563"/>
              <a:ext cx="158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40" name="Text Box 16"/>
            <p:cNvSpPr txBox="1">
              <a:spLocks noChangeArrowheads="1"/>
            </p:cNvSpPr>
            <p:nvPr/>
          </p:nvSpPr>
          <p:spPr bwMode="auto">
            <a:xfrm>
              <a:off x="5055" y="2448"/>
              <a:ext cx="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H1(z)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36241" name="Rectangle 17"/>
            <p:cNvSpPr>
              <a:spLocks noChangeArrowheads="1"/>
            </p:cNvSpPr>
            <p:nvPr/>
          </p:nvSpPr>
          <p:spPr bwMode="auto">
            <a:xfrm>
              <a:off x="5090" y="2700"/>
              <a:ext cx="395" cy="205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42" name="Line 18"/>
            <p:cNvSpPr>
              <a:spLocks noChangeShapeType="1"/>
            </p:cNvSpPr>
            <p:nvPr/>
          </p:nvSpPr>
          <p:spPr bwMode="auto">
            <a:xfrm>
              <a:off x="5485" y="2802"/>
              <a:ext cx="158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43" name="Text Box 19"/>
            <p:cNvSpPr txBox="1">
              <a:spLocks noChangeArrowheads="1"/>
            </p:cNvSpPr>
            <p:nvPr/>
          </p:nvSpPr>
          <p:spPr bwMode="auto">
            <a:xfrm>
              <a:off x="5055" y="2687"/>
              <a:ext cx="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H2(z)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36244" name="Rectangle 20"/>
            <p:cNvSpPr>
              <a:spLocks noChangeArrowheads="1"/>
            </p:cNvSpPr>
            <p:nvPr/>
          </p:nvSpPr>
          <p:spPr bwMode="auto">
            <a:xfrm>
              <a:off x="5090" y="2939"/>
              <a:ext cx="395" cy="205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45" name="Line 21"/>
            <p:cNvSpPr>
              <a:spLocks noChangeShapeType="1"/>
            </p:cNvSpPr>
            <p:nvPr/>
          </p:nvSpPr>
          <p:spPr bwMode="auto">
            <a:xfrm>
              <a:off x="5485" y="3042"/>
              <a:ext cx="158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46" name="Text Box 22"/>
            <p:cNvSpPr txBox="1">
              <a:spLocks noChangeArrowheads="1"/>
            </p:cNvSpPr>
            <p:nvPr/>
          </p:nvSpPr>
          <p:spPr bwMode="auto">
            <a:xfrm>
              <a:off x="5055" y="2926"/>
              <a:ext cx="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H3(z)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36247" name="Line 23"/>
            <p:cNvSpPr>
              <a:spLocks noChangeShapeType="1"/>
            </p:cNvSpPr>
            <p:nvPr/>
          </p:nvSpPr>
          <p:spPr bwMode="auto">
            <a:xfrm>
              <a:off x="4933" y="2323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48" name="Line 24"/>
            <p:cNvSpPr>
              <a:spLocks noChangeShapeType="1"/>
            </p:cNvSpPr>
            <p:nvPr/>
          </p:nvSpPr>
          <p:spPr bwMode="auto">
            <a:xfrm>
              <a:off x="4933" y="3042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49" name="Line 25"/>
            <p:cNvSpPr>
              <a:spLocks noChangeShapeType="1"/>
            </p:cNvSpPr>
            <p:nvPr/>
          </p:nvSpPr>
          <p:spPr bwMode="auto">
            <a:xfrm>
              <a:off x="4933" y="2563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50" name="Line 26"/>
            <p:cNvSpPr>
              <a:spLocks noChangeShapeType="1"/>
            </p:cNvSpPr>
            <p:nvPr/>
          </p:nvSpPr>
          <p:spPr bwMode="auto">
            <a:xfrm>
              <a:off x="4933" y="2802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51" name="Line 27"/>
            <p:cNvSpPr>
              <a:spLocks noChangeShapeType="1"/>
            </p:cNvSpPr>
            <p:nvPr/>
          </p:nvSpPr>
          <p:spPr bwMode="auto">
            <a:xfrm>
              <a:off x="4933" y="2323"/>
              <a:ext cx="0" cy="719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52" name="Line 28"/>
            <p:cNvSpPr>
              <a:spLocks noChangeShapeType="1"/>
            </p:cNvSpPr>
            <p:nvPr/>
          </p:nvSpPr>
          <p:spPr bwMode="auto">
            <a:xfrm>
              <a:off x="4696" y="2665"/>
              <a:ext cx="23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53" name="Text Box 29"/>
            <p:cNvSpPr txBox="1">
              <a:spLocks noChangeArrowheads="1"/>
            </p:cNvSpPr>
            <p:nvPr/>
          </p:nvSpPr>
          <p:spPr bwMode="auto">
            <a:xfrm>
              <a:off x="4416" y="2352"/>
              <a:ext cx="4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u[k]</a:t>
              </a:r>
            </a:p>
          </p:txBody>
        </p:sp>
      </p:grpSp>
      <p:grpSp>
        <p:nvGrpSpPr>
          <p:cNvPr id="21513" name="Group 35"/>
          <p:cNvGrpSpPr>
            <a:grpSpLocks/>
          </p:cNvGrpSpPr>
          <p:nvPr/>
        </p:nvGrpSpPr>
        <p:grpSpPr bwMode="auto">
          <a:xfrm>
            <a:off x="3060552" y="4041775"/>
            <a:ext cx="720725" cy="73025"/>
            <a:chOff x="1927" y="2976"/>
            <a:chExt cx="454" cy="46"/>
          </a:xfrm>
        </p:grpSpPr>
        <p:sp>
          <p:nvSpPr>
            <p:cNvPr id="436255" name="Line 31"/>
            <p:cNvSpPr>
              <a:spLocks noChangeShapeType="1"/>
            </p:cNvSpPr>
            <p:nvPr/>
          </p:nvSpPr>
          <p:spPr bwMode="auto">
            <a:xfrm>
              <a:off x="1927" y="2976"/>
              <a:ext cx="454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56" name="Line 32"/>
            <p:cNvSpPr>
              <a:spLocks noChangeShapeType="1"/>
            </p:cNvSpPr>
            <p:nvPr/>
          </p:nvSpPr>
          <p:spPr bwMode="auto">
            <a:xfrm>
              <a:off x="1927" y="3022"/>
              <a:ext cx="454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36257" name="Line 33"/>
          <p:cNvSpPr>
            <a:spLocks noChangeShapeType="1"/>
          </p:cNvSpPr>
          <p:nvPr/>
        </p:nvSpPr>
        <p:spPr bwMode="auto">
          <a:xfrm>
            <a:off x="3995738" y="5984875"/>
            <a:ext cx="7207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6258" name="Line 34"/>
          <p:cNvSpPr>
            <a:spLocks noChangeShapeType="1"/>
          </p:cNvSpPr>
          <p:nvPr/>
        </p:nvSpPr>
        <p:spPr bwMode="auto">
          <a:xfrm>
            <a:off x="3995738" y="5913438"/>
            <a:ext cx="7207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Maximally Decimated DFT-Modulated FBs </a:t>
            </a:r>
            <a:r>
              <a:rPr lang="en-US" sz="1800" dirty="0" smtClean="0">
                <a:cs typeface="+mj-cs"/>
              </a:rPr>
              <a:t>(D=N)</a:t>
            </a:r>
          </a:p>
        </p:txBody>
      </p:sp>
      <p:sp>
        <p:nvSpPr>
          <p:cNvPr id="40" name="Text Box 178"/>
          <p:cNvSpPr txBox="1">
            <a:spLocks noChangeArrowheads="1"/>
          </p:cNvSpPr>
          <p:nvPr/>
        </p:nvSpPr>
        <p:spPr bwMode="auto">
          <a:xfrm>
            <a:off x="7848364" y="1952836"/>
            <a:ext cx="834766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200" b="0" dirty="0" smtClean="0">
                <a:solidFill>
                  <a:srgbClr val="FFFF66"/>
                </a:solidFill>
                <a:cs typeface="+mn-cs"/>
              </a:rPr>
              <a:t>N=4</a:t>
            </a:r>
            <a:endParaRPr lang="en-US" sz="1200" b="0" dirty="0">
              <a:solidFill>
                <a:srgbClr val="FFFF66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82251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63013" cy="528955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cs typeface="+mn-cs"/>
              </a:rPr>
              <a:t>    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cs typeface="+mn-cs"/>
              </a:rPr>
              <a:t> 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cs typeface="+mn-cs"/>
              </a:rPr>
              <a:t>    </a:t>
            </a:r>
            <a:r>
              <a:rPr lang="en-US" sz="2000" b="0" dirty="0" smtClean="0">
                <a:cs typeface="+mn-cs"/>
              </a:rPr>
              <a:t>where F is </a:t>
            </a:r>
            <a:r>
              <a:rPr lang="en-US" sz="2000" b="0" dirty="0" err="1" smtClean="0">
                <a:cs typeface="+mn-cs"/>
              </a:rPr>
              <a:t>NxN</a:t>
            </a:r>
            <a:r>
              <a:rPr lang="en-US" sz="2000" b="0" dirty="0" smtClean="0">
                <a:cs typeface="+mn-cs"/>
              </a:rPr>
              <a:t>  DFT-matrix</a:t>
            </a:r>
            <a:endParaRPr lang="en-US" sz="16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</a:t>
            </a:r>
            <a:r>
              <a:rPr lang="en-US" sz="2000" b="0" dirty="0" smtClean="0">
                <a:cs typeface="+mn-cs"/>
              </a:rPr>
              <a:t>This means that filtering with the </a:t>
            </a:r>
            <a:r>
              <a:rPr lang="en-US" sz="2000" b="0" dirty="0" err="1" smtClean="0">
                <a:cs typeface="+mn-cs"/>
              </a:rPr>
              <a:t>H</a:t>
            </a:r>
            <a:r>
              <a:rPr lang="en-US" sz="1400" b="0" dirty="0" err="1" smtClean="0">
                <a:cs typeface="+mn-cs"/>
              </a:rPr>
              <a:t>n</a:t>
            </a:r>
            <a:r>
              <a:rPr lang="ja-JP" altLang="en-US" sz="2000" b="0" dirty="0" smtClean="0">
                <a:latin typeface="Arial"/>
                <a:cs typeface="+mn-cs"/>
              </a:rPr>
              <a:t>’</a:t>
            </a:r>
            <a:r>
              <a:rPr lang="en-US" sz="2000" b="0" dirty="0" smtClean="0">
                <a:cs typeface="+mn-cs"/>
              </a:rPr>
              <a:t>s can be implemented by first filtering with the </a:t>
            </a:r>
            <a:r>
              <a:rPr lang="en-US" sz="2000" b="0" dirty="0" err="1" smtClean="0">
                <a:cs typeface="+mn-cs"/>
              </a:rPr>
              <a:t>polyphase</a:t>
            </a:r>
            <a:r>
              <a:rPr lang="en-US" sz="2000" b="0" dirty="0" smtClean="0">
                <a:cs typeface="+mn-cs"/>
              </a:rPr>
              <a:t> components and then applying an inverse DFT</a:t>
            </a:r>
          </a:p>
          <a:p>
            <a:pPr>
              <a:spcBef>
                <a:spcPts val="1032"/>
              </a:spcBef>
              <a:buFontTx/>
              <a:buNone/>
              <a:defRPr/>
            </a:pPr>
            <a:r>
              <a:rPr lang="en-US" sz="2000" b="0" dirty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    </a:t>
            </a:r>
            <a:r>
              <a:rPr lang="en-US" sz="1800" b="0" dirty="0" smtClean="0">
                <a:cs typeface="+mn-cs"/>
              </a:rPr>
              <a:t>PS: To simplify formulas the factor </a:t>
            </a:r>
            <a:r>
              <a:rPr lang="en-US" sz="1800" b="0" i="1" dirty="0" smtClean="0">
                <a:cs typeface="+mn-cs"/>
              </a:rPr>
              <a:t>N</a:t>
            </a:r>
            <a:r>
              <a:rPr lang="en-US" sz="1800" b="0" dirty="0" smtClean="0">
                <a:cs typeface="+mn-cs"/>
              </a:rPr>
              <a:t> in  </a:t>
            </a:r>
            <a:r>
              <a:rPr lang="en-US" sz="1800" b="0" i="1" dirty="0" smtClean="0">
                <a:cs typeface="+mn-cs"/>
              </a:rPr>
              <a:t>N.F</a:t>
            </a:r>
            <a:r>
              <a:rPr lang="en-US" sz="1800" b="0" i="1" baseline="30000" dirty="0" smtClean="0">
                <a:cs typeface="+mn-cs"/>
              </a:rPr>
              <a:t>-1</a:t>
            </a:r>
            <a:r>
              <a:rPr lang="en-US" sz="1800" b="0" i="1" dirty="0" smtClean="0">
                <a:cs typeface="+mn-cs"/>
              </a:rPr>
              <a:t> </a:t>
            </a:r>
            <a:r>
              <a:rPr lang="en-US" sz="1800" b="0" dirty="0" smtClean="0">
                <a:cs typeface="+mn-cs"/>
              </a:rPr>
              <a:t>will be left out from now on    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1800" b="0" dirty="0">
                <a:cs typeface="+mn-cs"/>
              </a:rPr>
              <a:t> </a:t>
            </a:r>
            <a:r>
              <a:rPr lang="en-US" sz="1800" b="0" dirty="0" smtClean="0">
                <a:cs typeface="+mn-cs"/>
              </a:rPr>
              <a:t>            (i.e.  absorbed in the </a:t>
            </a:r>
            <a:r>
              <a:rPr lang="en-US" sz="1800" b="0" dirty="0" err="1" smtClean="0">
                <a:cs typeface="+mn-cs"/>
              </a:rPr>
              <a:t>polyphase</a:t>
            </a:r>
            <a:r>
              <a:rPr lang="en-US" sz="1800" b="0" dirty="0" smtClean="0">
                <a:cs typeface="+mn-cs"/>
              </a:rPr>
              <a:t> components)  </a:t>
            </a:r>
          </a:p>
          <a:p>
            <a:pPr>
              <a:buFontTx/>
              <a:buNone/>
              <a:defRPr/>
            </a:pPr>
            <a:endParaRPr lang="en-US" sz="1800" b="0" dirty="0" smtClean="0">
              <a:cs typeface="+mn-cs"/>
            </a:endParaRPr>
          </a:p>
        </p:txBody>
      </p:sp>
      <p:sp>
        <p:nvSpPr>
          <p:cNvPr id="437252" name="Rectangle 4"/>
          <p:cNvSpPr>
            <a:spLocks noChangeArrowheads="1"/>
          </p:cNvSpPr>
          <p:nvPr/>
        </p:nvSpPr>
        <p:spPr bwMode="auto">
          <a:xfrm>
            <a:off x="-439738" y="5411788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en-GB" sz="2000" b="0">
              <a:solidFill>
                <a:schemeClr val="tx1"/>
              </a:solidFill>
              <a:latin typeface="Times New Roman" charset="0"/>
              <a:cs typeface="+mn-cs"/>
            </a:endParaRPr>
          </a:p>
        </p:txBody>
      </p:sp>
      <p:graphicFrame>
        <p:nvGraphicFramePr>
          <p:cNvPr id="2253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574529"/>
              </p:ext>
            </p:extLst>
          </p:nvPr>
        </p:nvGraphicFramePr>
        <p:xfrm>
          <a:off x="1943708" y="1268760"/>
          <a:ext cx="6982830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82" name="Equation" r:id="rId3" imgW="5219700" imgH="1993900" progId="Equation.3">
                  <p:embed/>
                </p:oleObj>
              </mc:Choice>
              <mc:Fallback>
                <p:oleObj name="Equation" r:id="rId3" imgW="5219700" imgH="1993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708" y="1268760"/>
                        <a:ext cx="6982830" cy="295232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7255" name="Line 7"/>
          <p:cNvSpPr>
            <a:spLocks noChangeShapeType="1"/>
          </p:cNvSpPr>
          <p:nvPr/>
        </p:nvSpPr>
        <p:spPr bwMode="auto">
          <a:xfrm>
            <a:off x="1004888" y="-4398393"/>
            <a:ext cx="762000" cy="0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Maximally Decimated DFT-Modulated FBs </a:t>
            </a:r>
            <a:r>
              <a:rPr lang="en-US" sz="1800" dirty="0" smtClean="0">
                <a:cs typeface="+mj-cs"/>
              </a:rPr>
              <a:t>(D=N)</a:t>
            </a:r>
          </a:p>
        </p:txBody>
      </p:sp>
      <p:grpSp>
        <p:nvGrpSpPr>
          <p:cNvPr id="13" name="Group 47"/>
          <p:cNvGrpSpPr>
            <a:grpSpLocks/>
          </p:cNvGrpSpPr>
          <p:nvPr/>
        </p:nvGrpSpPr>
        <p:grpSpPr bwMode="auto">
          <a:xfrm>
            <a:off x="381000" y="1219200"/>
            <a:ext cx="1371600" cy="457200"/>
            <a:chOff x="4704" y="3504"/>
            <a:chExt cx="864" cy="288"/>
          </a:xfrm>
        </p:grpSpPr>
        <p:sp>
          <p:nvSpPr>
            <p:cNvPr id="14" name="Line 48"/>
            <p:cNvSpPr>
              <a:spLocks noChangeShapeType="1"/>
            </p:cNvSpPr>
            <p:nvPr/>
          </p:nvSpPr>
          <p:spPr bwMode="auto">
            <a:xfrm>
              <a:off x="5088" y="3744"/>
              <a:ext cx="480" cy="0"/>
            </a:xfrm>
            <a:prstGeom prst="line">
              <a:avLst/>
            </a:prstGeom>
            <a:noFill/>
            <a:ln w="76200">
              <a:solidFill>
                <a:srgbClr val="FFFF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Text Box 49"/>
            <p:cNvSpPr txBox="1">
              <a:spLocks noChangeArrowheads="1"/>
            </p:cNvSpPr>
            <p:nvPr/>
          </p:nvSpPr>
          <p:spPr bwMode="auto">
            <a:xfrm>
              <a:off x="4704" y="3504"/>
              <a:ext cx="3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b="0" dirty="0">
                  <a:solidFill>
                    <a:srgbClr val="FFFF66"/>
                  </a:solidFill>
                  <a:cs typeface="+mn-cs"/>
                </a:rPr>
                <a:t>i.e.</a:t>
              </a:r>
              <a:endParaRPr lang="en-GB" b="0" dirty="0">
                <a:solidFill>
                  <a:srgbClr val="FFFF66"/>
                </a:solidFill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321046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1"/>
          <p:cNvSpPr>
            <a:spLocks noChangeArrowheads="1"/>
          </p:cNvSpPr>
          <p:nvPr/>
        </p:nvSpPr>
        <p:spPr bwMode="auto">
          <a:xfrm>
            <a:off x="2951163" y="1123472"/>
            <a:ext cx="2916237" cy="2665568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710613" cy="528955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cs typeface="+mn-cs"/>
              </a:rPr>
              <a:t>  Conclusion: economy in…</a:t>
            </a:r>
          </a:p>
          <a:p>
            <a:pPr lvl="1">
              <a:defRPr/>
            </a:pPr>
            <a:r>
              <a:rPr lang="en-US" sz="2000" dirty="0"/>
              <a:t>I</a:t>
            </a:r>
            <a:r>
              <a:rPr lang="en-US" sz="2000" dirty="0" smtClean="0"/>
              <a:t>mplementation complexity (for </a:t>
            </a:r>
            <a:r>
              <a:rPr lang="en-US" sz="2000" u="sng" dirty="0" smtClean="0"/>
              <a:t>FIR</a:t>
            </a:r>
            <a:r>
              <a:rPr lang="en-US" sz="2000" dirty="0" smtClean="0"/>
              <a:t> filters): </a:t>
            </a:r>
          </a:p>
          <a:p>
            <a:pPr lvl="1">
              <a:buFontTx/>
              <a:buNone/>
              <a:defRPr/>
            </a:pPr>
            <a:r>
              <a:rPr lang="en-US" sz="2000" dirty="0" smtClean="0"/>
              <a:t>       N filters for the price of 1, plus inverse DFT (=</a:t>
            </a:r>
            <a:r>
              <a:rPr lang="en-US" sz="2000" u="sng" dirty="0" smtClean="0"/>
              <a:t>FFT</a:t>
            </a:r>
            <a:r>
              <a:rPr lang="en-US" sz="2000" dirty="0" smtClean="0"/>
              <a:t>) !</a:t>
            </a:r>
          </a:p>
          <a:p>
            <a:pPr lvl="1">
              <a:defRPr/>
            </a:pPr>
            <a:r>
              <a:rPr lang="en-US" sz="2000" dirty="0"/>
              <a:t>D</a:t>
            </a:r>
            <a:r>
              <a:rPr lang="en-US" sz="2000" dirty="0" smtClean="0"/>
              <a:t>esign complexity: </a:t>
            </a:r>
          </a:p>
          <a:p>
            <a:pPr lvl="1">
              <a:buFontTx/>
              <a:buNone/>
              <a:defRPr/>
            </a:pPr>
            <a:r>
              <a:rPr lang="en-US" sz="2000" dirty="0" smtClean="0"/>
              <a:t>       Design `prototype</a:t>
            </a:r>
            <a:r>
              <a:rPr lang="ja-JP" altLang="en-US" sz="2000" dirty="0" smtClean="0">
                <a:latin typeface="Arial"/>
              </a:rPr>
              <a:t>’</a:t>
            </a:r>
            <a:r>
              <a:rPr lang="en-US" sz="2000" dirty="0" smtClean="0"/>
              <a:t> Ho(z), then other </a:t>
            </a:r>
            <a:r>
              <a:rPr lang="en-US" sz="2000" dirty="0" err="1" smtClean="0"/>
              <a:t>H</a:t>
            </a:r>
            <a:r>
              <a:rPr lang="en-US" sz="1400" dirty="0" err="1" smtClean="0"/>
              <a:t>n</a:t>
            </a:r>
            <a:r>
              <a:rPr lang="en-US" sz="2000" dirty="0" smtClean="0"/>
              <a:t>(z)</a:t>
            </a:r>
            <a:r>
              <a:rPr lang="ja-JP" altLang="en-US" sz="2000" dirty="0" smtClean="0">
                <a:latin typeface="Arial"/>
              </a:rPr>
              <a:t>’</a:t>
            </a:r>
            <a:r>
              <a:rPr lang="en-US" sz="2000" dirty="0" smtClean="0"/>
              <a:t>s are 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   automatically `co-designed</a:t>
            </a:r>
            <a:r>
              <a:rPr lang="ja-JP" altLang="en-US" sz="2000" b="0" dirty="0" smtClean="0">
                <a:latin typeface="Arial"/>
                <a:cs typeface="+mn-cs"/>
              </a:rPr>
              <a:t>’</a:t>
            </a:r>
            <a:r>
              <a:rPr lang="en-US" sz="2000" b="0" dirty="0" smtClean="0">
                <a:cs typeface="+mn-cs"/>
              </a:rPr>
              <a:t> (same </a:t>
            </a:r>
            <a:r>
              <a:rPr lang="en-US" sz="2000" b="0" dirty="0" err="1" smtClean="0">
                <a:cs typeface="+mn-cs"/>
              </a:rPr>
              <a:t>passband</a:t>
            </a:r>
            <a:r>
              <a:rPr lang="en-US" sz="2000" b="0" dirty="0" smtClean="0">
                <a:cs typeface="+mn-cs"/>
              </a:rPr>
              <a:t> ripple, etc…)  !</a:t>
            </a:r>
          </a:p>
        </p:txBody>
      </p:sp>
      <p:sp>
        <p:nvSpPr>
          <p:cNvPr id="438276" name="Rectangle 4"/>
          <p:cNvSpPr>
            <a:spLocks noChangeArrowheads="1"/>
          </p:cNvSpPr>
          <p:nvPr/>
        </p:nvSpPr>
        <p:spPr bwMode="auto">
          <a:xfrm>
            <a:off x="-439738" y="5411788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en-GB" sz="2000" b="0">
              <a:solidFill>
                <a:schemeClr val="tx1"/>
              </a:solidFill>
              <a:latin typeface="Times New Roman" charset="0"/>
              <a:cs typeface="+mn-cs"/>
            </a:endParaRPr>
          </a:p>
        </p:txBody>
      </p:sp>
      <p:grpSp>
        <p:nvGrpSpPr>
          <p:cNvPr id="23557" name="Group 47"/>
          <p:cNvGrpSpPr>
            <a:grpSpLocks/>
          </p:cNvGrpSpPr>
          <p:nvPr/>
        </p:nvGrpSpPr>
        <p:grpSpPr bwMode="auto">
          <a:xfrm>
            <a:off x="381000" y="1219200"/>
            <a:ext cx="1371600" cy="457200"/>
            <a:chOff x="4704" y="3504"/>
            <a:chExt cx="864" cy="288"/>
          </a:xfrm>
        </p:grpSpPr>
        <p:sp>
          <p:nvSpPr>
            <p:cNvPr id="438320" name="Line 48"/>
            <p:cNvSpPr>
              <a:spLocks noChangeShapeType="1"/>
            </p:cNvSpPr>
            <p:nvPr/>
          </p:nvSpPr>
          <p:spPr bwMode="auto">
            <a:xfrm>
              <a:off x="5088" y="3744"/>
              <a:ext cx="480" cy="0"/>
            </a:xfrm>
            <a:prstGeom prst="line">
              <a:avLst/>
            </a:prstGeom>
            <a:noFill/>
            <a:ln w="76200">
              <a:solidFill>
                <a:srgbClr val="FFFF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321" name="Text Box 49"/>
            <p:cNvSpPr txBox="1">
              <a:spLocks noChangeArrowheads="1"/>
            </p:cNvSpPr>
            <p:nvPr/>
          </p:nvSpPr>
          <p:spPr bwMode="auto">
            <a:xfrm>
              <a:off x="4704" y="3504"/>
              <a:ext cx="3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b="0" dirty="0">
                  <a:solidFill>
                    <a:srgbClr val="FFFF66"/>
                  </a:solidFill>
                  <a:cs typeface="+mn-cs"/>
                </a:rPr>
                <a:t>i.e.</a:t>
              </a:r>
              <a:endParaRPr lang="en-GB" b="0" dirty="0">
                <a:solidFill>
                  <a:srgbClr val="FFFF66"/>
                </a:solidFill>
                <a:cs typeface="+mn-cs"/>
              </a:endParaRPr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>
            <a:off x="1979613" y="1192172"/>
            <a:ext cx="4878387" cy="2415194"/>
            <a:chOff x="519" y="1340"/>
            <a:chExt cx="3073" cy="1557"/>
          </a:xfrm>
        </p:grpSpPr>
        <p:sp>
          <p:nvSpPr>
            <p:cNvPr id="438278" name="Rectangle 6"/>
            <p:cNvSpPr>
              <a:spLocks noChangeArrowheads="1"/>
            </p:cNvSpPr>
            <p:nvPr/>
          </p:nvSpPr>
          <p:spPr bwMode="auto">
            <a:xfrm>
              <a:off x="2016" y="1488"/>
              <a:ext cx="770" cy="1377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279" name="Line 7"/>
            <p:cNvSpPr>
              <a:spLocks noChangeShapeType="1"/>
            </p:cNvSpPr>
            <p:nvPr/>
          </p:nvSpPr>
          <p:spPr bwMode="auto">
            <a:xfrm>
              <a:off x="2786" y="1626"/>
              <a:ext cx="256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280" name="Line 8"/>
            <p:cNvSpPr>
              <a:spLocks noChangeShapeType="1"/>
            </p:cNvSpPr>
            <p:nvPr/>
          </p:nvSpPr>
          <p:spPr bwMode="auto">
            <a:xfrm>
              <a:off x="2786" y="2658"/>
              <a:ext cx="256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281" name="Line 9"/>
            <p:cNvSpPr>
              <a:spLocks noChangeShapeType="1"/>
            </p:cNvSpPr>
            <p:nvPr/>
          </p:nvSpPr>
          <p:spPr bwMode="auto">
            <a:xfrm>
              <a:off x="2786" y="2314"/>
              <a:ext cx="256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282" name="Line 10"/>
            <p:cNvSpPr>
              <a:spLocks noChangeShapeType="1"/>
            </p:cNvSpPr>
            <p:nvPr/>
          </p:nvSpPr>
          <p:spPr bwMode="auto">
            <a:xfrm>
              <a:off x="2786" y="1901"/>
              <a:ext cx="256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23567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9055030"/>
                </p:ext>
              </p:extLst>
            </p:nvPr>
          </p:nvGraphicFramePr>
          <p:xfrm>
            <a:off x="2072" y="1807"/>
            <a:ext cx="666" cy="6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107" name="Equation" r:id="rId3" imgW="228600" imgH="190500" progId="Equation.3">
                    <p:embed/>
                  </p:oleObj>
                </mc:Choice>
                <mc:Fallback>
                  <p:oleObj name="Equation" r:id="rId3" imgW="2286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2" y="1807"/>
                          <a:ext cx="666" cy="689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3568" name="Group 12"/>
            <p:cNvGrpSpPr>
              <a:grpSpLocks/>
            </p:cNvGrpSpPr>
            <p:nvPr/>
          </p:nvGrpSpPr>
          <p:grpSpPr bwMode="auto">
            <a:xfrm>
              <a:off x="519" y="1340"/>
              <a:ext cx="744" cy="1415"/>
              <a:chOff x="541" y="1354"/>
              <a:chExt cx="744" cy="1415"/>
            </a:xfrm>
          </p:grpSpPr>
          <p:sp>
            <p:nvSpPr>
              <p:cNvPr id="438285" name="Text Box 13"/>
              <p:cNvSpPr txBox="1">
                <a:spLocks noChangeArrowheads="1"/>
              </p:cNvSpPr>
              <p:nvPr/>
            </p:nvSpPr>
            <p:spPr bwMode="auto">
              <a:xfrm>
                <a:off x="541" y="1354"/>
                <a:ext cx="425" cy="2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u[k]</a:t>
                </a:r>
              </a:p>
            </p:txBody>
          </p:sp>
          <p:grpSp>
            <p:nvGrpSpPr>
              <p:cNvPr id="23586" name="Group 14"/>
              <p:cNvGrpSpPr>
                <a:grpSpLocks/>
              </p:cNvGrpSpPr>
              <p:nvPr/>
            </p:nvGrpSpPr>
            <p:grpSpPr bwMode="auto">
              <a:xfrm>
                <a:off x="896" y="1771"/>
                <a:ext cx="158" cy="135"/>
                <a:chOff x="1488" y="3024"/>
                <a:chExt cx="192" cy="165"/>
              </a:xfrm>
            </p:grpSpPr>
            <p:sp>
              <p:nvSpPr>
                <p:cNvPr id="438287" name="Rectangle 15"/>
                <p:cNvSpPr>
                  <a:spLocks noChangeArrowheads="1"/>
                </p:cNvSpPr>
                <p:nvPr/>
              </p:nvSpPr>
              <p:spPr bwMode="auto">
                <a:xfrm>
                  <a:off x="1488" y="3024"/>
                  <a:ext cx="192" cy="165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aphicFrame>
              <p:nvGraphicFramePr>
                <p:cNvPr id="23602" name="Object 16"/>
                <p:cNvGraphicFramePr>
                  <a:graphicFrameLocks noChangeAspect="1"/>
                </p:cNvGraphicFramePr>
                <p:nvPr/>
              </p:nvGraphicFramePr>
              <p:xfrm>
                <a:off x="1529" y="3038"/>
                <a:ext cx="110" cy="12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2108" name="Equation" r:id="rId5" imgW="139579" imgH="164957" progId="Equation.3">
                        <p:embed/>
                      </p:oleObj>
                    </mc:Choice>
                    <mc:Fallback>
                      <p:oleObj name="Equation" r:id="rId5" imgW="139579" imgH="164957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29" y="3038"/>
                              <a:ext cx="110" cy="128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23587" name="Group 17"/>
              <p:cNvGrpSpPr>
                <a:grpSpLocks/>
              </p:cNvGrpSpPr>
              <p:nvPr/>
            </p:nvGrpSpPr>
            <p:grpSpPr bwMode="auto">
              <a:xfrm>
                <a:off x="896" y="2125"/>
                <a:ext cx="158" cy="136"/>
                <a:chOff x="1488" y="3024"/>
                <a:chExt cx="192" cy="165"/>
              </a:xfrm>
            </p:grpSpPr>
            <p:sp>
              <p:nvSpPr>
                <p:cNvPr id="438290" name="Rectangle 18"/>
                <p:cNvSpPr>
                  <a:spLocks noChangeArrowheads="1"/>
                </p:cNvSpPr>
                <p:nvPr/>
              </p:nvSpPr>
              <p:spPr bwMode="auto">
                <a:xfrm>
                  <a:off x="1488" y="3028"/>
                  <a:ext cx="192" cy="165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aphicFrame>
              <p:nvGraphicFramePr>
                <p:cNvPr id="23600" name="Object 19"/>
                <p:cNvGraphicFramePr>
                  <a:graphicFrameLocks noChangeAspect="1"/>
                </p:cNvGraphicFramePr>
                <p:nvPr/>
              </p:nvGraphicFramePr>
              <p:xfrm>
                <a:off x="1529" y="3038"/>
                <a:ext cx="110" cy="12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2109" name="Equation" r:id="rId7" imgW="139579" imgH="164957" progId="Equation.3">
                        <p:embed/>
                      </p:oleObj>
                    </mc:Choice>
                    <mc:Fallback>
                      <p:oleObj name="Equation" r:id="rId7" imgW="139579" imgH="164957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29" y="3038"/>
                              <a:ext cx="110" cy="128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23588" name="Group 20"/>
              <p:cNvGrpSpPr>
                <a:grpSpLocks/>
              </p:cNvGrpSpPr>
              <p:nvPr/>
            </p:nvGrpSpPr>
            <p:grpSpPr bwMode="auto">
              <a:xfrm>
                <a:off x="896" y="2479"/>
                <a:ext cx="158" cy="136"/>
                <a:chOff x="1488" y="3024"/>
                <a:chExt cx="192" cy="165"/>
              </a:xfrm>
            </p:grpSpPr>
            <p:sp>
              <p:nvSpPr>
                <p:cNvPr id="438293" name="Rectangle 21"/>
                <p:cNvSpPr>
                  <a:spLocks noChangeArrowheads="1"/>
                </p:cNvSpPr>
                <p:nvPr/>
              </p:nvSpPr>
              <p:spPr bwMode="auto">
                <a:xfrm>
                  <a:off x="1488" y="3024"/>
                  <a:ext cx="192" cy="165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aphicFrame>
              <p:nvGraphicFramePr>
                <p:cNvPr id="23598" name="Object 22"/>
                <p:cNvGraphicFramePr>
                  <a:graphicFrameLocks noChangeAspect="1"/>
                </p:cNvGraphicFramePr>
                <p:nvPr/>
              </p:nvGraphicFramePr>
              <p:xfrm>
                <a:off x="1529" y="3038"/>
                <a:ext cx="110" cy="12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2110" name="Equation" r:id="rId8" imgW="139579" imgH="164957" progId="Equation.3">
                        <p:embed/>
                      </p:oleObj>
                    </mc:Choice>
                    <mc:Fallback>
                      <p:oleObj name="Equation" r:id="rId8" imgW="139579" imgH="164957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29" y="3038"/>
                              <a:ext cx="110" cy="128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438295" name="Line 23"/>
              <p:cNvSpPr>
                <a:spLocks noChangeShapeType="1"/>
              </p:cNvSpPr>
              <p:nvPr/>
            </p:nvSpPr>
            <p:spPr bwMode="auto">
              <a:xfrm flipV="1">
                <a:off x="658" y="1650"/>
                <a:ext cx="616" cy="3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8296" name="Line 24"/>
              <p:cNvSpPr>
                <a:spLocks noChangeShapeType="1"/>
              </p:cNvSpPr>
              <p:nvPr/>
            </p:nvSpPr>
            <p:spPr bwMode="auto">
              <a:xfrm flipV="1">
                <a:off x="985" y="2766"/>
                <a:ext cx="296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8297" name="Line 25"/>
              <p:cNvSpPr>
                <a:spLocks noChangeShapeType="1"/>
              </p:cNvSpPr>
              <p:nvPr/>
            </p:nvSpPr>
            <p:spPr bwMode="auto">
              <a:xfrm flipV="1">
                <a:off x="988" y="2382"/>
                <a:ext cx="29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8298" name="Line 26"/>
              <p:cNvSpPr>
                <a:spLocks noChangeShapeType="1"/>
              </p:cNvSpPr>
              <p:nvPr/>
            </p:nvSpPr>
            <p:spPr bwMode="auto">
              <a:xfrm flipV="1">
                <a:off x="986" y="2020"/>
                <a:ext cx="296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8299" name="Line 27"/>
              <p:cNvSpPr>
                <a:spLocks noChangeShapeType="1"/>
              </p:cNvSpPr>
              <p:nvPr/>
            </p:nvSpPr>
            <p:spPr bwMode="auto">
              <a:xfrm>
                <a:off x="975" y="1917"/>
                <a:ext cx="0" cy="217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8300" name="Line 28"/>
              <p:cNvSpPr>
                <a:spLocks noChangeShapeType="1"/>
              </p:cNvSpPr>
              <p:nvPr/>
            </p:nvSpPr>
            <p:spPr bwMode="auto">
              <a:xfrm>
                <a:off x="978" y="2257"/>
                <a:ext cx="0" cy="208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8301" name="Line 29"/>
              <p:cNvSpPr>
                <a:spLocks noChangeShapeType="1"/>
              </p:cNvSpPr>
              <p:nvPr/>
            </p:nvSpPr>
            <p:spPr bwMode="auto">
              <a:xfrm>
                <a:off x="976" y="2631"/>
                <a:ext cx="0" cy="145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8302" name="Line 30"/>
              <p:cNvSpPr>
                <a:spLocks noChangeShapeType="1"/>
              </p:cNvSpPr>
              <p:nvPr/>
            </p:nvSpPr>
            <p:spPr bwMode="auto">
              <a:xfrm flipV="1">
                <a:off x="975" y="1653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aphicFrame>
          <p:nvGraphicFramePr>
            <p:cNvPr id="23569" name="Object 31"/>
            <p:cNvGraphicFramePr>
              <a:graphicFrameLocks noChangeAspect="1"/>
            </p:cNvGraphicFramePr>
            <p:nvPr/>
          </p:nvGraphicFramePr>
          <p:xfrm>
            <a:off x="1263" y="1531"/>
            <a:ext cx="463" cy="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111" name="Equation" r:id="rId9" imgW="457200" imgH="241300" progId="Equation.3">
                    <p:embed/>
                  </p:oleObj>
                </mc:Choice>
                <mc:Fallback>
                  <p:oleObj name="Equation" r:id="rId9" imgW="4572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3" y="1531"/>
                          <a:ext cx="463" cy="241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8304" name="Rectangle 32"/>
            <p:cNvSpPr>
              <a:spLocks noChangeArrowheads="1"/>
            </p:cNvSpPr>
            <p:nvPr/>
          </p:nvSpPr>
          <p:spPr bwMode="auto">
            <a:xfrm>
              <a:off x="1248" y="1488"/>
              <a:ext cx="522" cy="305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23571" name="Object 33"/>
            <p:cNvGraphicFramePr>
              <a:graphicFrameLocks noChangeAspect="1"/>
            </p:cNvGraphicFramePr>
            <p:nvPr/>
          </p:nvGraphicFramePr>
          <p:xfrm>
            <a:off x="1289" y="1912"/>
            <a:ext cx="448" cy="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112" name="Equation" r:id="rId11" imgW="444307" imgH="228501" progId="Equation.3">
                    <p:embed/>
                  </p:oleObj>
                </mc:Choice>
                <mc:Fallback>
                  <p:oleObj name="Equation" r:id="rId11" imgW="444307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9" y="1912"/>
                          <a:ext cx="448" cy="23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8306" name="Rectangle 34"/>
            <p:cNvSpPr>
              <a:spLocks noChangeArrowheads="1"/>
            </p:cNvSpPr>
            <p:nvPr/>
          </p:nvSpPr>
          <p:spPr bwMode="auto">
            <a:xfrm>
              <a:off x="1248" y="1872"/>
              <a:ext cx="522" cy="296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23573" name="Object 35"/>
            <p:cNvGraphicFramePr>
              <a:graphicFrameLocks noChangeAspect="1"/>
            </p:cNvGraphicFramePr>
            <p:nvPr/>
          </p:nvGraphicFramePr>
          <p:xfrm>
            <a:off x="1281" y="2248"/>
            <a:ext cx="463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113" name="Equation" r:id="rId13" imgW="457200" imgH="228600" progId="Equation.3">
                    <p:embed/>
                  </p:oleObj>
                </mc:Choice>
                <mc:Fallback>
                  <p:oleObj name="Equation" r:id="rId13" imgW="4572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1" y="2248"/>
                          <a:ext cx="463" cy="231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8308" name="Rectangle 36"/>
            <p:cNvSpPr>
              <a:spLocks noChangeArrowheads="1"/>
            </p:cNvSpPr>
            <p:nvPr/>
          </p:nvSpPr>
          <p:spPr bwMode="auto">
            <a:xfrm>
              <a:off x="1248" y="2208"/>
              <a:ext cx="522" cy="305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23575" name="Object 37"/>
            <p:cNvGraphicFramePr>
              <a:graphicFrameLocks noChangeAspect="1"/>
            </p:cNvGraphicFramePr>
            <p:nvPr/>
          </p:nvGraphicFramePr>
          <p:xfrm>
            <a:off x="1282" y="2627"/>
            <a:ext cx="463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114" name="Equation" r:id="rId15" imgW="457200" imgH="241300" progId="Equation.3">
                    <p:embed/>
                  </p:oleObj>
                </mc:Choice>
                <mc:Fallback>
                  <p:oleObj name="Equation" r:id="rId15" imgW="4572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2" y="2627"/>
                          <a:ext cx="463" cy="242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8310" name="Rectangle 38"/>
            <p:cNvSpPr>
              <a:spLocks noChangeArrowheads="1"/>
            </p:cNvSpPr>
            <p:nvPr/>
          </p:nvSpPr>
          <p:spPr bwMode="auto">
            <a:xfrm>
              <a:off x="1248" y="2592"/>
              <a:ext cx="522" cy="305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311" name="Line 39"/>
            <p:cNvSpPr>
              <a:spLocks noChangeShapeType="1"/>
            </p:cNvSpPr>
            <p:nvPr/>
          </p:nvSpPr>
          <p:spPr bwMode="auto">
            <a:xfrm>
              <a:off x="1776" y="1632"/>
              <a:ext cx="24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312" name="Line 40"/>
            <p:cNvSpPr>
              <a:spLocks noChangeShapeType="1"/>
            </p:cNvSpPr>
            <p:nvPr/>
          </p:nvSpPr>
          <p:spPr bwMode="auto">
            <a:xfrm>
              <a:off x="1776" y="1968"/>
              <a:ext cx="24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313" name="Line 41"/>
            <p:cNvSpPr>
              <a:spLocks noChangeShapeType="1"/>
            </p:cNvSpPr>
            <p:nvPr/>
          </p:nvSpPr>
          <p:spPr bwMode="auto">
            <a:xfrm>
              <a:off x="1776" y="2352"/>
              <a:ext cx="24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314" name="Line 42"/>
            <p:cNvSpPr>
              <a:spLocks noChangeShapeType="1"/>
            </p:cNvSpPr>
            <p:nvPr/>
          </p:nvSpPr>
          <p:spPr bwMode="auto">
            <a:xfrm>
              <a:off x="1776" y="2736"/>
              <a:ext cx="24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23581" name="Object 43"/>
            <p:cNvGraphicFramePr>
              <a:graphicFrameLocks noChangeAspect="1"/>
            </p:cNvGraphicFramePr>
            <p:nvPr/>
          </p:nvGraphicFramePr>
          <p:xfrm>
            <a:off x="3168" y="1536"/>
            <a:ext cx="424" cy="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115" name="Equation" r:id="rId17" imgW="419100" imgH="228600" progId="Equation.3">
                    <p:embed/>
                  </p:oleObj>
                </mc:Choice>
                <mc:Fallback>
                  <p:oleObj name="Equation" r:id="rId17" imgW="4191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1536"/>
                          <a:ext cx="424" cy="23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82" name="Object 44"/>
            <p:cNvGraphicFramePr>
              <a:graphicFrameLocks noChangeAspect="1"/>
            </p:cNvGraphicFramePr>
            <p:nvPr/>
          </p:nvGraphicFramePr>
          <p:xfrm>
            <a:off x="3168" y="1872"/>
            <a:ext cx="410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116" name="Equation" r:id="rId19" imgW="406048" imgH="215713" progId="Equation.3">
                    <p:embed/>
                  </p:oleObj>
                </mc:Choice>
                <mc:Fallback>
                  <p:oleObj name="Equation" r:id="rId19" imgW="406048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1872"/>
                          <a:ext cx="410" cy="216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83" name="Object 45"/>
            <p:cNvGraphicFramePr>
              <a:graphicFrameLocks noChangeAspect="1"/>
            </p:cNvGraphicFramePr>
            <p:nvPr/>
          </p:nvGraphicFramePr>
          <p:xfrm>
            <a:off x="3168" y="2215"/>
            <a:ext cx="424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117" name="Equation" r:id="rId21" imgW="418918" imgH="215806" progId="Equation.3">
                    <p:embed/>
                  </p:oleObj>
                </mc:Choice>
                <mc:Fallback>
                  <p:oleObj name="Equation" r:id="rId21" imgW="418918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2215"/>
                          <a:ext cx="424" cy="216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84" name="Object 46"/>
            <p:cNvGraphicFramePr>
              <a:graphicFrameLocks noChangeAspect="1"/>
            </p:cNvGraphicFramePr>
            <p:nvPr/>
          </p:nvGraphicFramePr>
          <p:xfrm>
            <a:off x="3168" y="2544"/>
            <a:ext cx="424" cy="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118" name="Equation" r:id="rId23" imgW="419100" imgH="228600" progId="Equation.3">
                    <p:embed/>
                  </p:oleObj>
                </mc:Choice>
                <mc:Fallback>
                  <p:oleObj name="Equation" r:id="rId23" imgW="4191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2544"/>
                          <a:ext cx="424" cy="23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559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746667"/>
              </p:ext>
            </p:extLst>
          </p:nvPr>
        </p:nvGraphicFramePr>
        <p:xfrm>
          <a:off x="3924300" y="764704"/>
          <a:ext cx="900113" cy="52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9" name="Equation" r:id="rId25" imgW="381000" imgH="228600" progId="Equation.3">
                  <p:embed/>
                </p:oleObj>
              </mc:Choice>
              <mc:Fallback>
                <p:oleObj name="Equation" r:id="rId25" imgW="38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764704"/>
                        <a:ext cx="900113" cy="5251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762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Maximally Decimated DFT-Modulated FBs </a:t>
            </a:r>
            <a:r>
              <a:rPr lang="en-US" sz="1800" dirty="0" smtClean="0">
                <a:cs typeface="+mj-cs"/>
              </a:rPr>
              <a:t>(D=N)</a:t>
            </a:r>
          </a:p>
        </p:txBody>
      </p:sp>
      <p:sp>
        <p:nvSpPr>
          <p:cNvPr id="55" name="Text Box 178"/>
          <p:cNvSpPr txBox="1">
            <a:spLocks noChangeArrowheads="1"/>
          </p:cNvSpPr>
          <p:nvPr/>
        </p:nvSpPr>
        <p:spPr bwMode="auto">
          <a:xfrm>
            <a:off x="4896036" y="1124744"/>
            <a:ext cx="834766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200" b="0" dirty="0" smtClean="0">
                <a:solidFill>
                  <a:srgbClr val="FFFF66"/>
                </a:solidFill>
                <a:cs typeface="+mn-cs"/>
              </a:rPr>
              <a:t>N=4</a:t>
            </a:r>
            <a:endParaRPr lang="en-US" sz="1200" b="0" dirty="0">
              <a:solidFill>
                <a:srgbClr val="FFFF66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20823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710613" cy="528955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400" b="0" dirty="0" smtClean="0">
                <a:cs typeface="+mn-cs"/>
              </a:rPr>
              <a:t>Special case:  </a:t>
            </a:r>
            <a:r>
              <a:rPr lang="en-US" sz="2400" b="0" u="sng" dirty="0" smtClean="0">
                <a:cs typeface="+mn-cs"/>
              </a:rPr>
              <a:t>DFT-filter bank</a:t>
            </a:r>
            <a:r>
              <a:rPr lang="en-US" sz="2400" b="0" dirty="0" smtClean="0">
                <a:cs typeface="+mn-cs"/>
              </a:rPr>
              <a:t>, if all E</a:t>
            </a:r>
            <a:r>
              <a:rPr lang="en-US" sz="1400" b="0" dirty="0" smtClean="0">
                <a:cs typeface="+mn-cs"/>
              </a:rPr>
              <a:t>n</a:t>
            </a:r>
            <a:r>
              <a:rPr lang="en-US" sz="2400" b="0" dirty="0" smtClean="0">
                <a:cs typeface="+mn-cs"/>
              </a:rPr>
              <a:t>(z)=1</a:t>
            </a:r>
          </a:p>
          <a:p>
            <a:pPr>
              <a:lnSpc>
                <a:spcPct val="80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400" dirty="0" smtClean="0">
              <a:cs typeface="+mn-cs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400" dirty="0" smtClean="0">
              <a:cs typeface="+mn-cs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400" dirty="0">
              <a:cs typeface="+mn-cs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439300" name="Rectangle 4"/>
          <p:cNvSpPr>
            <a:spLocks noChangeArrowheads="1"/>
          </p:cNvSpPr>
          <p:nvPr/>
        </p:nvSpPr>
        <p:spPr bwMode="auto">
          <a:xfrm>
            <a:off x="-439738" y="5411788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en-GB" sz="2000" b="0">
              <a:solidFill>
                <a:schemeClr val="tx1"/>
              </a:solidFill>
              <a:latin typeface="Times New Roman" charset="0"/>
              <a:cs typeface="+mn-cs"/>
            </a:endParaRPr>
          </a:p>
        </p:txBody>
      </p:sp>
      <p:grpSp>
        <p:nvGrpSpPr>
          <p:cNvPr id="24580" name="Group 5"/>
          <p:cNvGrpSpPr>
            <a:grpSpLocks/>
          </p:cNvGrpSpPr>
          <p:nvPr/>
        </p:nvGrpSpPr>
        <p:grpSpPr bwMode="auto">
          <a:xfrm>
            <a:off x="228600" y="2286000"/>
            <a:ext cx="4878388" cy="2474913"/>
            <a:chOff x="1008" y="1248"/>
            <a:chExt cx="3073" cy="1559"/>
          </a:xfrm>
        </p:grpSpPr>
        <p:sp>
          <p:nvSpPr>
            <p:cNvPr id="439302" name="Rectangle 6"/>
            <p:cNvSpPr>
              <a:spLocks noChangeArrowheads="1"/>
            </p:cNvSpPr>
            <p:nvPr/>
          </p:nvSpPr>
          <p:spPr bwMode="auto">
            <a:xfrm>
              <a:off x="2505" y="1398"/>
              <a:ext cx="770" cy="1377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9303" name="Line 7"/>
            <p:cNvSpPr>
              <a:spLocks noChangeShapeType="1"/>
            </p:cNvSpPr>
            <p:nvPr/>
          </p:nvSpPr>
          <p:spPr bwMode="auto">
            <a:xfrm>
              <a:off x="3275" y="1536"/>
              <a:ext cx="256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9304" name="Line 8"/>
            <p:cNvSpPr>
              <a:spLocks noChangeShapeType="1"/>
            </p:cNvSpPr>
            <p:nvPr/>
          </p:nvSpPr>
          <p:spPr bwMode="auto">
            <a:xfrm>
              <a:off x="3275" y="2568"/>
              <a:ext cx="256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9305" name="Line 9"/>
            <p:cNvSpPr>
              <a:spLocks noChangeShapeType="1"/>
            </p:cNvSpPr>
            <p:nvPr/>
          </p:nvSpPr>
          <p:spPr bwMode="auto">
            <a:xfrm>
              <a:off x="3275" y="2224"/>
              <a:ext cx="256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9306" name="Line 10"/>
            <p:cNvSpPr>
              <a:spLocks noChangeShapeType="1"/>
            </p:cNvSpPr>
            <p:nvPr/>
          </p:nvSpPr>
          <p:spPr bwMode="auto">
            <a:xfrm>
              <a:off x="3275" y="1811"/>
              <a:ext cx="256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2459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5240766"/>
                </p:ext>
              </p:extLst>
            </p:nvPr>
          </p:nvGraphicFramePr>
          <p:xfrm>
            <a:off x="2561" y="1719"/>
            <a:ext cx="665" cy="6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069" name="Equation" r:id="rId3" imgW="228600" imgH="190500" progId="Equation.3">
                    <p:embed/>
                  </p:oleObj>
                </mc:Choice>
                <mc:Fallback>
                  <p:oleObj name="Equation" r:id="rId3" imgW="2286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1" y="1719"/>
                          <a:ext cx="665" cy="686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4593" name="Group 12"/>
            <p:cNvGrpSpPr>
              <a:grpSpLocks/>
            </p:cNvGrpSpPr>
            <p:nvPr/>
          </p:nvGrpSpPr>
          <p:grpSpPr bwMode="auto">
            <a:xfrm>
              <a:off x="1008" y="1248"/>
              <a:ext cx="744" cy="1417"/>
              <a:chOff x="541" y="1352"/>
              <a:chExt cx="744" cy="1417"/>
            </a:xfrm>
          </p:grpSpPr>
          <p:sp>
            <p:nvSpPr>
              <p:cNvPr id="439309" name="Text Box 13"/>
              <p:cNvSpPr txBox="1">
                <a:spLocks noChangeArrowheads="1"/>
              </p:cNvSpPr>
              <p:nvPr/>
            </p:nvSpPr>
            <p:spPr bwMode="auto">
              <a:xfrm>
                <a:off x="541" y="1352"/>
                <a:ext cx="4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u[k]</a:t>
                </a:r>
              </a:p>
            </p:txBody>
          </p:sp>
          <p:grpSp>
            <p:nvGrpSpPr>
              <p:cNvPr id="24611" name="Group 14"/>
              <p:cNvGrpSpPr>
                <a:grpSpLocks/>
              </p:cNvGrpSpPr>
              <p:nvPr/>
            </p:nvGrpSpPr>
            <p:grpSpPr bwMode="auto">
              <a:xfrm>
                <a:off x="896" y="1771"/>
                <a:ext cx="158" cy="135"/>
                <a:chOff x="1488" y="3024"/>
                <a:chExt cx="192" cy="165"/>
              </a:xfrm>
            </p:grpSpPr>
            <p:sp>
              <p:nvSpPr>
                <p:cNvPr id="439311" name="Rectangle 15"/>
                <p:cNvSpPr>
                  <a:spLocks noChangeArrowheads="1"/>
                </p:cNvSpPr>
                <p:nvPr/>
              </p:nvSpPr>
              <p:spPr bwMode="auto">
                <a:xfrm>
                  <a:off x="1488" y="3024"/>
                  <a:ext cx="192" cy="165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aphicFrame>
              <p:nvGraphicFramePr>
                <p:cNvPr id="24627" name="Object 16"/>
                <p:cNvGraphicFramePr>
                  <a:graphicFrameLocks noChangeAspect="1"/>
                </p:cNvGraphicFramePr>
                <p:nvPr/>
              </p:nvGraphicFramePr>
              <p:xfrm>
                <a:off x="1529" y="3038"/>
                <a:ext cx="110" cy="12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3070" name="Equation" r:id="rId5" imgW="139579" imgH="164957" progId="Equation.3">
                        <p:embed/>
                      </p:oleObj>
                    </mc:Choice>
                    <mc:Fallback>
                      <p:oleObj name="Equation" r:id="rId5" imgW="139579" imgH="164957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29" y="3038"/>
                              <a:ext cx="110" cy="128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24612" name="Group 17"/>
              <p:cNvGrpSpPr>
                <a:grpSpLocks/>
              </p:cNvGrpSpPr>
              <p:nvPr/>
            </p:nvGrpSpPr>
            <p:grpSpPr bwMode="auto">
              <a:xfrm>
                <a:off x="896" y="2125"/>
                <a:ext cx="158" cy="136"/>
                <a:chOff x="1488" y="3024"/>
                <a:chExt cx="192" cy="165"/>
              </a:xfrm>
            </p:grpSpPr>
            <p:sp>
              <p:nvSpPr>
                <p:cNvPr id="439314" name="Rectangle 18"/>
                <p:cNvSpPr>
                  <a:spLocks noChangeArrowheads="1"/>
                </p:cNvSpPr>
                <p:nvPr/>
              </p:nvSpPr>
              <p:spPr bwMode="auto">
                <a:xfrm>
                  <a:off x="1488" y="3024"/>
                  <a:ext cx="192" cy="165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aphicFrame>
              <p:nvGraphicFramePr>
                <p:cNvPr id="24625" name="Object 19"/>
                <p:cNvGraphicFramePr>
                  <a:graphicFrameLocks noChangeAspect="1"/>
                </p:cNvGraphicFramePr>
                <p:nvPr/>
              </p:nvGraphicFramePr>
              <p:xfrm>
                <a:off x="1529" y="3038"/>
                <a:ext cx="110" cy="12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3071" name="Equation" r:id="rId7" imgW="139579" imgH="164957" progId="Equation.3">
                        <p:embed/>
                      </p:oleObj>
                    </mc:Choice>
                    <mc:Fallback>
                      <p:oleObj name="Equation" r:id="rId7" imgW="139579" imgH="164957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29" y="3038"/>
                              <a:ext cx="110" cy="128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24613" name="Group 20"/>
              <p:cNvGrpSpPr>
                <a:grpSpLocks/>
              </p:cNvGrpSpPr>
              <p:nvPr/>
            </p:nvGrpSpPr>
            <p:grpSpPr bwMode="auto">
              <a:xfrm>
                <a:off x="896" y="2479"/>
                <a:ext cx="158" cy="136"/>
                <a:chOff x="1488" y="3024"/>
                <a:chExt cx="192" cy="165"/>
              </a:xfrm>
            </p:grpSpPr>
            <p:sp>
              <p:nvSpPr>
                <p:cNvPr id="439317" name="Rectangle 21"/>
                <p:cNvSpPr>
                  <a:spLocks noChangeArrowheads="1"/>
                </p:cNvSpPr>
                <p:nvPr/>
              </p:nvSpPr>
              <p:spPr bwMode="auto">
                <a:xfrm>
                  <a:off x="1488" y="3024"/>
                  <a:ext cx="192" cy="165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aphicFrame>
              <p:nvGraphicFramePr>
                <p:cNvPr id="24623" name="Object 22"/>
                <p:cNvGraphicFramePr>
                  <a:graphicFrameLocks noChangeAspect="1"/>
                </p:cNvGraphicFramePr>
                <p:nvPr/>
              </p:nvGraphicFramePr>
              <p:xfrm>
                <a:off x="1529" y="3038"/>
                <a:ext cx="110" cy="12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3072" name="Equation" r:id="rId8" imgW="139579" imgH="164957" progId="Equation.3">
                        <p:embed/>
                      </p:oleObj>
                    </mc:Choice>
                    <mc:Fallback>
                      <p:oleObj name="Equation" r:id="rId8" imgW="139579" imgH="164957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29" y="3038"/>
                              <a:ext cx="110" cy="128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439319" name="Line 23"/>
              <p:cNvSpPr>
                <a:spLocks noChangeShapeType="1"/>
              </p:cNvSpPr>
              <p:nvPr/>
            </p:nvSpPr>
            <p:spPr bwMode="auto">
              <a:xfrm flipV="1">
                <a:off x="658" y="1650"/>
                <a:ext cx="616" cy="3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9320" name="Line 24"/>
              <p:cNvSpPr>
                <a:spLocks noChangeShapeType="1"/>
              </p:cNvSpPr>
              <p:nvPr/>
            </p:nvSpPr>
            <p:spPr bwMode="auto">
              <a:xfrm flipV="1">
                <a:off x="985" y="2766"/>
                <a:ext cx="296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9321" name="Line 25"/>
              <p:cNvSpPr>
                <a:spLocks noChangeShapeType="1"/>
              </p:cNvSpPr>
              <p:nvPr/>
            </p:nvSpPr>
            <p:spPr bwMode="auto">
              <a:xfrm flipV="1">
                <a:off x="988" y="2373"/>
                <a:ext cx="29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9322" name="Line 26"/>
              <p:cNvSpPr>
                <a:spLocks noChangeShapeType="1"/>
              </p:cNvSpPr>
              <p:nvPr/>
            </p:nvSpPr>
            <p:spPr bwMode="auto">
              <a:xfrm flipV="1">
                <a:off x="986" y="2020"/>
                <a:ext cx="296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9323" name="Line 27"/>
              <p:cNvSpPr>
                <a:spLocks noChangeShapeType="1"/>
              </p:cNvSpPr>
              <p:nvPr/>
            </p:nvSpPr>
            <p:spPr bwMode="auto">
              <a:xfrm>
                <a:off x="975" y="1917"/>
                <a:ext cx="0" cy="208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9324" name="Line 28"/>
              <p:cNvSpPr>
                <a:spLocks noChangeShapeType="1"/>
              </p:cNvSpPr>
              <p:nvPr/>
            </p:nvSpPr>
            <p:spPr bwMode="auto">
              <a:xfrm>
                <a:off x="978" y="2256"/>
                <a:ext cx="0" cy="208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9325" name="Line 29"/>
              <p:cNvSpPr>
                <a:spLocks noChangeShapeType="1"/>
              </p:cNvSpPr>
              <p:nvPr/>
            </p:nvSpPr>
            <p:spPr bwMode="auto">
              <a:xfrm>
                <a:off x="976" y="2624"/>
                <a:ext cx="0" cy="145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9326" name="Line 30"/>
              <p:cNvSpPr>
                <a:spLocks noChangeShapeType="1"/>
              </p:cNvSpPr>
              <p:nvPr/>
            </p:nvSpPr>
            <p:spPr bwMode="auto">
              <a:xfrm flipV="1">
                <a:off x="975" y="1653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aphicFrame>
          <p:nvGraphicFramePr>
            <p:cNvPr id="24594" name="Object 31"/>
            <p:cNvGraphicFramePr>
              <a:graphicFrameLocks noChangeAspect="1"/>
            </p:cNvGraphicFramePr>
            <p:nvPr/>
          </p:nvGraphicFramePr>
          <p:xfrm>
            <a:off x="1920" y="1392"/>
            <a:ext cx="159" cy="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073" name="Equation" r:id="rId9" imgW="88707" imgH="164742" progId="Equation.3">
                    <p:embed/>
                  </p:oleObj>
                </mc:Choice>
                <mc:Fallback>
                  <p:oleObj name="Equation" r:id="rId9" imgW="88707" imgH="16474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1392"/>
                          <a:ext cx="159" cy="297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9328" name="Rectangle 32"/>
            <p:cNvSpPr>
              <a:spLocks noChangeArrowheads="1"/>
            </p:cNvSpPr>
            <p:nvPr/>
          </p:nvSpPr>
          <p:spPr bwMode="auto">
            <a:xfrm>
              <a:off x="1737" y="1398"/>
              <a:ext cx="522" cy="305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9329" name="Rectangle 33"/>
            <p:cNvSpPr>
              <a:spLocks noChangeArrowheads="1"/>
            </p:cNvSpPr>
            <p:nvPr/>
          </p:nvSpPr>
          <p:spPr bwMode="auto">
            <a:xfrm>
              <a:off x="1737" y="1782"/>
              <a:ext cx="522" cy="305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9330" name="Rectangle 34"/>
            <p:cNvSpPr>
              <a:spLocks noChangeArrowheads="1"/>
            </p:cNvSpPr>
            <p:nvPr/>
          </p:nvSpPr>
          <p:spPr bwMode="auto">
            <a:xfrm>
              <a:off x="1737" y="2118"/>
              <a:ext cx="522" cy="305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9331" name="Rectangle 35"/>
            <p:cNvSpPr>
              <a:spLocks noChangeArrowheads="1"/>
            </p:cNvSpPr>
            <p:nvPr/>
          </p:nvSpPr>
          <p:spPr bwMode="auto">
            <a:xfrm>
              <a:off x="1737" y="2502"/>
              <a:ext cx="522" cy="305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9332" name="Line 36"/>
            <p:cNvSpPr>
              <a:spLocks noChangeShapeType="1"/>
            </p:cNvSpPr>
            <p:nvPr/>
          </p:nvSpPr>
          <p:spPr bwMode="auto">
            <a:xfrm>
              <a:off x="2265" y="1542"/>
              <a:ext cx="24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9333" name="Line 37"/>
            <p:cNvSpPr>
              <a:spLocks noChangeShapeType="1"/>
            </p:cNvSpPr>
            <p:nvPr/>
          </p:nvSpPr>
          <p:spPr bwMode="auto">
            <a:xfrm>
              <a:off x="2265" y="1878"/>
              <a:ext cx="24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9334" name="Line 38"/>
            <p:cNvSpPr>
              <a:spLocks noChangeShapeType="1"/>
            </p:cNvSpPr>
            <p:nvPr/>
          </p:nvSpPr>
          <p:spPr bwMode="auto">
            <a:xfrm>
              <a:off x="2265" y="2262"/>
              <a:ext cx="24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9335" name="Line 39"/>
            <p:cNvSpPr>
              <a:spLocks noChangeShapeType="1"/>
            </p:cNvSpPr>
            <p:nvPr/>
          </p:nvSpPr>
          <p:spPr bwMode="auto">
            <a:xfrm>
              <a:off x="2265" y="2646"/>
              <a:ext cx="24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24603" name="Object 40"/>
            <p:cNvGraphicFramePr>
              <a:graphicFrameLocks noChangeAspect="1"/>
            </p:cNvGraphicFramePr>
            <p:nvPr/>
          </p:nvGraphicFramePr>
          <p:xfrm>
            <a:off x="3657" y="1446"/>
            <a:ext cx="424" cy="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074" name="Equation" r:id="rId11" imgW="419100" imgH="228600" progId="Equation.3">
                    <p:embed/>
                  </p:oleObj>
                </mc:Choice>
                <mc:Fallback>
                  <p:oleObj name="Equation" r:id="rId11" imgW="4191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7" y="1446"/>
                          <a:ext cx="424" cy="23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604" name="Object 41"/>
            <p:cNvGraphicFramePr>
              <a:graphicFrameLocks noChangeAspect="1"/>
            </p:cNvGraphicFramePr>
            <p:nvPr/>
          </p:nvGraphicFramePr>
          <p:xfrm>
            <a:off x="3657" y="1782"/>
            <a:ext cx="410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075" name="Equation" r:id="rId13" imgW="406048" imgH="215713" progId="Equation.3">
                    <p:embed/>
                  </p:oleObj>
                </mc:Choice>
                <mc:Fallback>
                  <p:oleObj name="Equation" r:id="rId13" imgW="406048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7" y="1782"/>
                          <a:ext cx="410" cy="216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605" name="Object 42"/>
            <p:cNvGraphicFramePr>
              <a:graphicFrameLocks noChangeAspect="1"/>
            </p:cNvGraphicFramePr>
            <p:nvPr/>
          </p:nvGraphicFramePr>
          <p:xfrm>
            <a:off x="3657" y="2125"/>
            <a:ext cx="424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076" name="Equation" r:id="rId15" imgW="418918" imgH="215806" progId="Equation.3">
                    <p:embed/>
                  </p:oleObj>
                </mc:Choice>
                <mc:Fallback>
                  <p:oleObj name="Equation" r:id="rId15" imgW="418918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7" y="2125"/>
                          <a:ext cx="424" cy="216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606" name="Object 43"/>
            <p:cNvGraphicFramePr>
              <a:graphicFrameLocks noChangeAspect="1"/>
            </p:cNvGraphicFramePr>
            <p:nvPr/>
          </p:nvGraphicFramePr>
          <p:xfrm>
            <a:off x="3657" y="2454"/>
            <a:ext cx="424" cy="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077" name="Equation" r:id="rId17" imgW="419100" imgH="228600" progId="Equation.3">
                    <p:embed/>
                  </p:oleObj>
                </mc:Choice>
                <mc:Fallback>
                  <p:oleObj name="Equation" r:id="rId17" imgW="4191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7" y="2454"/>
                          <a:ext cx="424" cy="23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607" name="Object 44"/>
            <p:cNvGraphicFramePr>
              <a:graphicFrameLocks noChangeAspect="1"/>
            </p:cNvGraphicFramePr>
            <p:nvPr/>
          </p:nvGraphicFramePr>
          <p:xfrm>
            <a:off x="1920" y="1776"/>
            <a:ext cx="159" cy="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078" name="Equation" r:id="rId19" imgW="88707" imgH="164742" progId="Equation.3">
                    <p:embed/>
                  </p:oleObj>
                </mc:Choice>
                <mc:Fallback>
                  <p:oleObj name="Equation" r:id="rId19" imgW="88707" imgH="16474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1776"/>
                          <a:ext cx="159" cy="297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608" name="Object 45"/>
            <p:cNvGraphicFramePr>
              <a:graphicFrameLocks noChangeAspect="1"/>
            </p:cNvGraphicFramePr>
            <p:nvPr/>
          </p:nvGraphicFramePr>
          <p:xfrm>
            <a:off x="1920" y="2112"/>
            <a:ext cx="159" cy="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079" name="Equation" r:id="rId20" imgW="88707" imgH="164742" progId="Equation.3">
                    <p:embed/>
                  </p:oleObj>
                </mc:Choice>
                <mc:Fallback>
                  <p:oleObj name="Equation" r:id="rId20" imgW="88707" imgH="16474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2112"/>
                          <a:ext cx="159" cy="297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609" name="Object 46"/>
            <p:cNvGraphicFramePr>
              <a:graphicFrameLocks noChangeAspect="1"/>
            </p:cNvGraphicFramePr>
            <p:nvPr/>
          </p:nvGraphicFramePr>
          <p:xfrm>
            <a:off x="1920" y="2496"/>
            <a:ext cx="159" cy="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080" name="Equation" r:id="rId21" imgW="88707" imgH="164742" progId="Equation.3">
                    <p:embed/>
                  </p:oleObj>
                </mc:Choice>
                <mc:Fallback>
                  <p:oleObj name="Equation" r:id="rId21" imgW="88707" imgH="16474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2496"/>
                          <a:ext cx="159" cy="297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581" name="Group 2"/>
          <p:cNvGrpSpPr>
            <a:grpSpLocks/>
          </p:cNvGrpSpPr>
          <p:nvPr/>
        </p:nvGrpSpPr>
        <p:grpSpPr bwMode="auto">
          <a:xfrm>
            <a:off x="5256213" y="1736812"/>
            <a:ext cx="3657600" cy="3295650"/>
            <a:chOff x="5256076" y="2439888"/>
            <a:chExt cx="3657600" cy="3295501"/>
          </a:xfrm>
        </p:grpSpPr>
        <p:pic>
          <p:nvPicPr>
            <p:cNvPr id="24582" name="Picture 1" descr="4bandsDFTmodulated_axis-1.jp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076" y="2996952"/>
              <a:ext cx="3657600" cy="273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9345" name="Text Box 49"/>
            <p:cNvSpPr txBox="1">
              <a:spLocks noChangeArrowheads="1"/>
            </p:cNvSpPr>
            <p:nvPr/>
          </p:nvSpPr>
          <p:spPr bwMode="auto">
            <a:xfrm>
              <a:off x="6781663" y="2439888"/>
              <a:ext cx="752475" cy="37622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Ho(z)</a:t>
              </a:r>
              <a:endParaRPr lang="en-US" sz="1800" b="0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439346" name="Line 50"/>
            <p:cNvSpPr>
              <a:spLocks noChangeShapeType="1"/>
            </p:cNvSpPr>
            <p:nvPr/>
          </p:nvSpPr>
          <p:spPr bwMode="auto">
            <a:xfrm flipH="1">
              <a:off x="7164251" y="2820871"/>
              <a:ext cx="228600" cy="38098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9347" name="Text Box 51"/>
            <p:cNvSpPr txBox="1">
              <a:spLocks noChangeArrowheads="1"/>
            </p:cNvSpPr>
            <p:nvPr/>
          </p:nvSpPr>
          <p:spPr bwMode="auto">
            <a:xfrm>
              <a:off x="7772263" y="2439888"/>
              <a:ext cx="752475" cy="37622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H1(z)</a:t>
              </a:r>
              <a:endParaRPr lang="en-US" sz="1800" b="0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439348" name="Line 52"/>
            <p:cNvSpPr>
              <a:spLocks noChangeShapeType="1"/>
            </p:cNvSpPr>
            <p:nvPr/>
          </p:nvSpPr>
          <p:spPr bwMode="auto">
            <a:xfrm flipH="1">
              <a:off x="7727813" y="2820871"/>
              <a:ext cx="228600" cy="38098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5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Maximally Decimated DFT-Modulated FBs </a:t>
            </a:r>
            <a:r>
              <a:rPr lang="en-US" sz="1800" dirty="0" smtClean="0">
                <a:cs typeface="+mj-cs"/>
              </a:rPr>
              <a:t>(D=N)</a:t>
            </a:r>
          </a:p>
        </p:txBody>
      </p:sp>
      <p:sp>
        <p:nvSpPr>
          <p:cNvPr id="55" name="Text Box 178"/>
          <p:cNvSpPr txBox="1">
            <a:spLocks noChangeArrowheads="1"/>
          </p:cNvSpPr>
          <p:nvPr/>
        </p:nvSpPr>
        <p:spPr bwMode="auto">
          <a:xfrm>
            <a:off x="2801130" y="2240868"/>
            <a:ext cx="834766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200" b="0" dirty="0" smtClean="0">
                <a:solidFill>
                  <a:srgbClr val="FFFF66"/>
                </a:solidFill>
                <a:cs typeface="+mn-cs"/>
              </a:rPr>
              <a:t>N=4</a:t>
            </a:r>
            <a:endParaRPr lang="en-US" sz="1200" b="0" dirty="0">
              <a:solidFill>
                <a:srgbClr val="FFFF66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20002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710613" cy="5289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b="0" dirty="0" smtClean="0">
                <a:cs typeface="+mn-cs"/>
              </a:rPr>
              <a:t>DFT-modulated analysis FB + maximal decimation</a:t>
            </a:r>
          </a:p>
          <a:p>
            <a:pPr>
              <a:lnSpc>
                <a:spcPct val="90000"/>
              </a:lnSpc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cs typeface="+mn-cs"/>
              </a:rPr>
              <a:t>    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cs typeface="+mn-cs"/>
              </a:rPr>
              <a:t>     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dirty="0" smtClean="0">
              <a:cs typeface="+mn-cs"/>
            </a:endParaRPr>
          </a:p>
        </p:txBody>
      </p:sp>
      <p:grpSp>
        <p:nvGrpSpPr>
          <p:cNvPr id="26627" name="Group 4"/>
          <p:cNvGrpSpPr>
            <a:grpSpLocks/>
          </p:cNvGrpSpPr>
          <p:nvPr/>
        </p:nvGrpSpPr>
        <p:grpSpPr bwMode="auto">
          <a:xfrm>
            <a:off x="4049713" y="2009354"/>
            <a:ext cx="1443037" cy="1851025"/>
            <a:chOff x="2551" y="1157"/>
            <a:chExt cx="909" cy="1250"/>
          </a:xfrm>
        </p:grpSpPr>
        <p:sp>
          <p:nvSpPr>
            <p:cNvPr id="441349" name="Rectangle 5"/>
            <p:cNvSpPr>
              <a:spLocks noChangeArrowheads="1"/>
            </p:cNvSpPr>
            <p:nvPr/>
          </p:nvSpPr>
          <p:spPr bwMode="auto">
            <a:xfrm>
              <a:off x="2551" y="1157"/>
              <a:ext cx="682" cy="1250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1350" name="Line 6"/>
            <p:cNvSpPr>
              <a:spLocks noChangeShapeType="1"/>
            </p:cNvSpPr>
            <p:nvPr/>
          </p:nvSpPr>
          <p:spPr bwMode="auto">
            <a:xfrm>
              <a:off x="3233" y="1282"/>
              <a:ext cx="227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1351" name="Line 7"/>
            <p:cNvSpPr>
              <a:spLocks noChangeShapeType="1"/>
            </p:cNvSpPr>
            <p:nvPr/>
          </p:nvSpPr>
          <p:spPr bwMode="auto">
            <a:xfrm>
              <a:off x="3233" y="2219"/>
              <a:ext cx="227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1352" name="Line 8"/>
            <p:cNvSpPr>
              <a:spLocks noChangeShapeType="1"/>
            </p:cNvSpPr>
            <p:nvPr/>
          </p:nvSpPr>
          <p:spPr bwMode="auto">
            <a:xfrm>
              <a:off x="3233" y="1907"/>
              <a:ext cx="227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1353" name="Line 9"/>
            <p:cNvSpPr>
              <a:spLocks noChangeShapeType="1"/>
            </p:cNvSpPr>
            <p:nvPr/>
          </p:nvSpPr>
          <p:spPr bwMode="auto">
            <a:xfrm>
              <a:off x="3233" y="1532"/>
              <a:ext cx="227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26738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4221047"/>
                </p:ext>
              </p:extLst>
            </p:nvPr>
          </p:nvGraphicFramePr>
          <p:xfrm>
            <a:off x="2601" y="1459"/>
            <a:ext cx="578" cy="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281" name="Equation" r:id="rId3" imgW="228600" imgH="190500" progId="Equation.3">
                    <p:embed/>
                  </p:oleObj>
                </mc:Choice>
                <mc:Fallback>
                  <p:oleObj name="Equation" r:id="rId3" imgW="2286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1" y="1459"/>
                          <a:ext cx="578" cy="612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628" name="Group 11"/>
          <p:cNvGrpSpPr>
            <a:grpSpLocks/>
          </p:cNvGrpSpPr>
          <p:nvPr/>
        </p:nvGrpSpPr>
        <p:grpSpPr bwMode="auto">
          <a:xfrm>
            <a:off x="5475288" y="1991891"/>
            <a:ext cx="623887" cy="1908175"/>
            <a:chOff x="3449" y="1328"/>
            <a:chExt cx="393" cy="1202"/>
          </a:xfrm>
        </p:grpSpPr>
        <p:sp>
          <p:nvSpPr>
            <p:cNvPr id="441356" name="Line 12"/>
            <p:cNvSpPr>
              <a:spLocks noChangeShapeType="1"/>
            </p:cNvSpPr>
            <p:nvPr/>
          </p:nvSpPr>
          <p:spPr bwMode="auto">
            <a:xfrm>
              <a:off x="3694" y="1487"/>
              <a:ext cx="148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1357" name="Line 13"/>
            <p:cNvSpPr>
              <a:spLocks noChangeShapeType="1"/>
            </p:cNvSpPr>
            <p:nvPr/>
          </p:nvSpPr>
          <p:spPr bwMode="auto">
            <a:xfrm>
              <a:off x="3694" y="1791"/>
              <a:ext cx="148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1358" name="Line 14"/>
            <p:cNvSpPr>
              <a:spLocks noChangeShapeType="1"/>
            </p:cNvSpPr>
            <p:nvPr/>
          </p:nvSpPr>
          <p:spPr bwMode="auto">
            <a:xfrm>
              <a:off x="3694" y="2093"/>
              <a:ext cx="148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1359" name="Line 15"/>
            <p:cNvSpPr>
              <a:spLocks noChangeShapeType="1"/>
            </p:cNvSpPr>
            <p:nvPr/>
          </p:nvSpPr>
          <p:spPr bwMode="auto">
            <a:xfrm>
              <a:off x="3694" y="2395"/>
              <a:ext cx="148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1360" name="Line 16"/>
            <p:cNvSpPr>
              <a:spLocks noChangeShapeType="1"/>
            </p:cNvSpPr>
            <p:nvPr/>
          </p:nvSpPr>
          <p:spPr bwMode="auto">
            <a:xfrm>
              <a:off x="3517" y="1689"/>
              <a:ext cx="0" cy="175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1361" name="Text Box 17"/>
            <p:cNvSpPr txBox="1">
              <a:spLocks noChangeArrowheads="1"/>
            </p:cNvSpPr>
            <p:nvPr/>
          </p:nvSpPr>
          <p:spPr bwMode="auto">
            <a:xfrm>
              <a:off x="3501" y="1630"/>
              <a:ext cx="1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441362" name="Rectangle 18"/>
            <p:cNvSpPr>
              <a:spLocks noChangeArrowheads="1"/>
            </p:cNvSpPr>
            <p:nvPr/>
          </p:nvSpPr>
          <p:spPr bwMode="auto">
            <a:xfrm>
              <a:off x="3451" y="1645"/>
              <a:ext cx="231" cy="262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1363" name="Line 19"/>
            <p:cNvSpPr>
              <a:spLocks noChangeShapeType="1"/>
            </p:cNvSpPr>
            <p:nvPr/>
          </p:nvSpPr>
          <p:spPr bwMode="auto">
            <a:xfrm>
              <a:off x="3517" y="1995"/>
              <a:ext cx="0" cy="174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1364" name="Text Box 20"/>
            <p:cNvSpPr txBox="1">
              <a:spLocks noChangeArrowheads="1"/>
            </p:cNvSpPr>
            <p:nvPr/>
          </p:nvSpPr>
          <p:spPr bwMode="auto">
            <a:xfrm>
              <a:off x="3501" y="1938"/>
              <a:ext cx="1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441365" name="Line 21"/>
            <p:cNvSpPr>
              <a:spLocks noChangeShapeType="1"/>
            </p:cNvSpPr>
            <p:nvPr/>
          </p:nvSpPr>
          <p:spPr bwMode="auto">
            <a:xfrm>
              <a:off x="3517" y="2300"/>
              <a:ext cx="0" cy="175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1366" name="Text Box 22"/>
            <p:cNvSpPr txBox="1">
              <a:spLocks noChangeArrowheads="1"/>
            </p:cNvSpPr>
            <p:nvPr/>
          </p:nvSpPr>
          <p:spPr bwMode="auto">
            <a:xfrm>
              <a:off x="3501" y="2242"/>
              <a:ext cx="1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441367" name="Rectangle 23"/>
            <p:cNvSpPr>
              <a:spLocks noChangeArrowheads="1"/>
            </p:cNvSpPr>
            <p:nvPr/>
          </p:nvSpPr>
          <p:spPr bwMode="auto">
            <a:xfrm>
              <a:off x="3451" y="2256"/>
              <a:ext cx="231" cy="262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1368" name="Line 24"/>
            <p:cNvSpPr>
              <a:spLocks noChangeShapeType="1"/>
            </p:cNvSpPr>
            <p:nvPr/>
          </p:nvSpPr>
          <p:spPr bwMode="auto">
            <a:xfrm>
              <a:off x="3517" y="1382"/>
              <a:ext cx="0" cy="176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1369" name="Text Box 25"/>
            <p:cNvSpPr txBox="1">
              <a:spLocks noChangeArrowheads="1"/>
            </p:cNvSpPr>
            <p:nvPr/>
          </p:nvSpPr>
          <p:spPr bwMode="auto">
            <a:xfrm>
              <a:off x="3501" y="1328"/>
              <a:ext cx="1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441370" name="Rectangle 26"/>
            <p:cNvSpPr>
              <a:spLocks noChangeArrowheads="1"/>
            </p:cNvSpPr>
            <p:nvPr/>
          </p:nvSpPr>
          <p:spPr bwMode="auto">
            <a:xfrm>
              <a:off x="3451" y="1339"/>
              <a:ext cx="231" cy="262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1371" name="Rectangle 27"/>
            <p:cNvSpPr>
              <a:spLocks noChangeArrowheads="1"/>
            </p:cNvSpPr>
            <p:nvPr/>
          </p:nvSpPr>
          <p:spPr bwMode="auto">
            <a:xfrm>
              <a:off x="3449" y="1953"/>
              <a:ext cx="229" cy="262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6629" name="Group 28"/>
          <p:cNvGrpSpPr>
            <a:grpSpLocks/>
          </p:cNvGrpSpPr>
          <p:nvPr/>
        </p:nvGrpSpPr>
        <p:grpSpPr bwMode="auto">
          <a:xfrm>
            <a:off x="1905000" y="1772816"/>
            <a:ext cx="1084263" cy="1939925"/>
            <a:chOff x="514" y="1326"/>
            <a:chExt cx="771" cy="1443"/>
          </a:xfrm>
        </p:grpSpPr>
        <p:sp>
          <p:nvSpPr>
            <p:cNvPr id="441373" name="Text Box 29"/>
            <p:cNvSpPr txBox="1">
              <a:spLocks noChangeArrowheads="1"/>
            </p:cNvSpPr>
            <p:nvPr/>
          </p:nvSpPr>
          <p:spPr bwMode="auto">
            <a:xfrm>
              <a:off x="514" y="1326"/>
              <a:ext cx="480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u[k]</a:t>
              </a:r>
            </a:p>
          </p:txBody>
        </p:sp>
        <p:grpSp>
          <p:nvGrpSpPr>
            <p:cNvPr id="26700" name="Group 30"/>
            <p:cNvGrpSpPr>
              <a:grpSpLocks/>
            </p:cNvGrpSpPr>
            <p:nvPr/>
          </p:nvGrpSpPr>
          <p:grpSpPr bwMode="auto">
            <a:xfrm>
              <a:off x="896" y="1771"/>
              <a:ext cx="158" cy="135"/>
              <a:chOff x="1488" y="3024"/>
              <a:chExt cx="192" cy="165"/>
            </a:xfrm>
          </p:grpSpPr>
          <p:sp>
            <p:nvSpPr>
              <p:cNvPr id="441375" name="Rectangle 31"/>
              <p:cNvSpPr>
                <a:spLocks noChangeArrowheads="1"/>
              </p:cNvSpPr>
              <p:nvPr/>
            </p:nvSpPr>
            <p:spPr bwMode="auto">
              <a:xfrm>
                <a:off x="1486" y="3024"/>
                <a:ext cx="192" cy="165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26716" name="Object 32"/>
              <p:cNvGraphicFramePr>
                <a:graphicFrameLocks noChangeAspect="1"/>
              </p:cNvGraphicFramePr>
              <p:nvPr/>
            </p:nvGraphicFramePr>
            <p:xfrm>
              <a:off x="1529" y="3038"/>
              <a:ext cx="110" cy="1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282" name="Equation" r:id="rId5" imgW="139579" imgH="164957" progId="Equation.3">
                      <p:embed/>
                    </p:oleObj>
                  </mc:Choice>
                  <mc:Fallback>
                    <p:oleObj name="Equation" r:id="rId5" imgW="139579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29" y="3038"/>
                            <a:ext cx="110" cy="128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6701" name="Group 33"/>
            <p:cNvGrpSpPr>
              <a:grpSpLocks/>
            </p:cNvGrpSpPr>
            <p:nvPr/>
          </p:nvGrpSpPr>
          <p:grpSpPr bwMode="auto">
            <a:xfrm>
              <a:off x="896" y="2125"/>
              <a:ext cx="158" cy="136"/>
              <a:chOff x="1488" y="3024"/>
              <a:chExt cx="192" cy="165"/>
            </a:xfrm>
          </p:grpSpPr>
          <p:sp>
            <p:nvSpPr>
              <p:cNvPr id="441378" name="Rectangle 34"/>
              <p:cNvSpPr>
                <a:spLocks noChangeArrowheads="1"/>
              </p:cNvSpPr>
              <p:nvPr/>
            </p:nvSpPr>
            <p:spPr bwMode="auto">
              <a:xfrm>
                <a:off x="1486" y="3026"/>
                <a:ext cx="192" cy="165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26714" name="Object 35"/>
              <p:cNvGraphicFramePr>
                <a:graphicFrameLocks noChangeAspect="1"/>
              </p:cNvGraphicFramePr>
              <p:nvPr/>
            </p:nvGraphicFramePr>
            <p:xfrm>
              <a:off x="1529" y="3038"/>
              <a:ext cx="110" cy="1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283" name="Equation" r:id="rId7" imgW="139579" imgH="164957" progId="Equation.3">
                      <p:embed/>
                    </p:oleObj>
                  </mc:Choice>
                  <mc:Fallback>
                    <p:oleObj name="Equation" r:id="rId7" imgW="139579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29" y="3038"/>
                            <a:ext cx="110" cy="128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6702" name="Group 36"/>
            <p:cNvGrpSpPr>
              <a:grpSpLocks/>
            </p:cNvGrpSpPr>
            <p:nvPr/>
          </p:nvGrpSpPr>
          <p:grpSpPr bwMode="auto">
            <a:xfrm>
              <a:off x="896" y="2479"/>
              <a:ext cx="158" cy="136"/>
              <a:chOff x="1488" y="3024"/>
              <a:chExt cx="192" cy="165"/>
            </a:xfrm>
          </p:grpSpPr>
          <p:sp>
            <p:nvSpPr>
              <p:cNvPr id="441381" name="Rectangle 37"/>
              <p:cNvSpPr>
                <a:spLocks noChangeArrowheads="1"/>
              </p:cNvSpPr>
              <p:nvPr/>
            </p:nvSpPr>
            <p:spPr bwMode="auto">
              <a:xfrm>
                <a:off x="1486" y="3022"/>
                <a:ext cx="192" cy="169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26712" name="Object 38"/>
              <p:cNvGraphicFramePr>
                <a:graphicFrameLocks noChangeAspect="1"/>
              </p:cNvGraphicFramePr>
              <p:nvPr/>
            </p:nvGraphicFramePr>
            <p:xfrm>
              <a:off x="1529" y="3038"/>
              <a:ext cx="110" cy="1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284" name="Equation" r:id="rId8" imgW="139579" imgH="164957" progId="Equation.3">
                      <p:embed/>
                    </p:oleObj>
                  </mc:Choice>
                  <mc:Fallback>
                    <p:oleObj name="Equation" r:id="rId8" imgW="139579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29" y="3038"/>
                            <a:ext cx="110" cy="128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41383" name="Line 39"/>
            <p:cNvSpPr>
              <a:spLocks noChangeShapeType="1"/>
            </p:cNvSpPr>
            <p:nvPr/>
          </p:nvSpPr>
          <p:spPr bwMode="auto">
            <a:xfrm flipV="1">
              <a:off x="658" y="1650"/>
              <a:ext cx="613" cy="6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1384" name="Line 40"/>
            <p:cNvSpPr>
              <a:spLocks noChangeShapeType="1"/>
            </p:cNvSpPr>
            <p:nvPr/>
          </p:nvSpPr>
          <p:spPr bwMode="auto">
            <a:xfrm flipV="1">
              <a:off x="985" y="2765"/>
              <a:ext cx="296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1385" name="Line 41"/>
            <p:cNvSpPr>
              <a:spLocks noChangeShapeType="1"/>
            </p:cNvSpPr>
            <p:nvPr/>
          </p:nvSpPr>
          <p:spPr bwMode="auto">
            <a:xfrm flipV="1">
              <a:off x="988" y="2373"/>
              <a:ext cx="29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1386" name="Line 42"/>
            <p:cNvSpPr>
              <a:spLocks noChangeShapeType="1"/>
            </p:cNvSpPr>
            <p:nvPr/>
          </p:nvSpPr>
          <p:spPr bwMode="auto">
            <a:xfrm flipV="1">
              <a:off x="986" y="2020"/>
              <a:ext cx="296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1387" name="Line 43"/>
            <p:cNvSpPr>
              <a:spLocks noChangeShapeType="1"/>
            </p:cNvSpPr>
            <p:nvPr/>
          </p:nvSpPr>
          <p:spPr bwMode="auto">
            <a:xfrm>
              <a:off x="975" y="1916"/>
              <a:ext cx="0" cy="209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1388" name="Line 44"/>
            <p:cNvSpPr>
              <a:spLocks noChangeShapeType="1"/>
            </p:cNvSpPr>
            <p:nvPr/>
          </p:nvSpPr>
          <p:spPr bwMode="auto">
            <a:xfrm>
              <a:off x="978" y="2257"/>
              <a:ext cx="0" cy="209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1389" name="Line 45"/>
            <p:cNvSpPr>
              <a:spLocks noChangeShapeType="1"/>
            </p:cNvSpPr>
            <p:nvPr/>
          </p:nvSpPr>
          <p:spPr bwMode="auto">
            <a:xfrm>
              <a:off x="976" y="2624"/>
              <a:ext cx="0" cy="145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1390" name="Line 46"/>
            <p:cNvSpPr>
              <a:spLocks noChangeShapeType="1"/>
            </p:cNvSpPr>
            <p:nvPr/>
          </p:nvSpPr>
          <p:spPr bwMode="auto">
            <a:xfrm flipV="1">
              <a:off x="975" y="1653"/>
              <a:ext cx="0" cy="118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aphicFrame>
        <p:nvGraphicFramePr>
          <p:cNvPr id="26630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607986"/>
              </p:ext>
            </p:extLst>
          </p:nvPr>
        </p:nvGraphicFramePr>
        <p:xfrm>
          <a:off x="2989263" y="2068091"/>
          <a:ext cx="65246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85" name="Equation" r:id="rId9" imgW="457200" imgH="241300" progId="Equation.3">
                  <p:embed/>
                </p:oleObj>
              </mc:Choice>
              <mc:Fallback>
                <p:oleObj name="Equation" r:id="rId9" imgW="457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263" y="2068091"/>
                        <a:ext cx="652462" cy="3238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1392" name="Rectangle 48"/>
          <p:cNvSpPr>
            <a:spLocks noChangeArrowheads="1"/>
          </p:cNvSpPr>
          <p:nvPr/>
        </p:nvSpPr>
        <p:spPr bwMode="auto">
          <a:xfrm>
            <a:off x="2968625" y="2009354"/>
            <a:ext cx="735013" cy="411162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26632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710500"/>
              </p:ext>
            </p:extLst>
          </p:nvPr>
        </p:nvGraphicFramePr>
        <p:xfrm>
          <a:off x="3025775" y="2579266"/>
          <a:ext cx="630238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86" name="Equation" r:id="rId11" imgW="444307" imgH="228501" progId="Equation.3">
                  <p:embed/>
                </p:oleObj>
              </mc:Choice>
              <mc:Fallback>
                <p:oleObj name="Equation" r:id="rId11" imgW="444307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5775" y="2579266"/>
                        <a:ext cx="630238" cy="30956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1394" name="Rectangle 50"/>
          <p:cNvSpPr>
            <a:spLocks noChangeArrowheads="1"/>
          </p:cNvSpPr>
          <p:nvPr/>
        </p:nvSpPr>
        <p:spPr bwMode="auto">
          <a:xfrm>
            <a:off x="2968625" y="2525291"/>
            <a:ext cx="735013" cy="409575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26634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870823"/>
              </p:ext>
            </p:extLst>
          </p:nvPr>
        </p:nvGraphicFramePr>
        <p:xfrm>
          <a:off x="3014663" y="3031704"/>
          <a:ext cx="652462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87" name="Equation" r:id="rId13" imgW="457200" imgH="228600" progId="Equation.3">
                  <p:embed/>
                </p:oleObj>
              </mc:Choice>
              <mc:Fallback>
                <p:oleObj name="Equation" r:id="rId13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4663" y="3031704"/>
                        <a:ext cx="652462" cy="3111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1396" name="Rectangle 52"/>
          <p:cNvSpPr>
            <a:spLocks noChangeArrowheads="1"/>
          </p:cNvSpPr>
          <p:nvPr/>
        </p:nvSpPr>
        <p:spPr bwMode="auto">
          <a:xfrm>
            <a:off x="2968625" y="2977729"/>
            <a:ext cx="735013" cy="409575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26636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218447"/>
              </p:ext>
            </p:extLst>
          </p:nvPr>
        </p:nvGraphicFramePr>
        <p:xfrm>
          <a:off x="3016250" y="3541291"/>
          <a:ext cx="652463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88" name="Equation" r:id="rId15" imgW="457200" imgH="241300" progId="Equation.3">
                  <p:embed/>
                </p:oleObj>
              </mc:Choice>
              <mc:Fallback>
                <p:oleObj name="Equation" r:id="rId15" imgW="457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0" y="3541291"/>
                        <a:ext cx="652463" cy="32543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1398" name="Rectangle 54"/>
          <p:cNvSpPr>
            <a:spLocks noChangeArrowheads="1"/>
          </p:cNvSpPr>
          <p:nvPr/>
        </p:nvSpPr>
        <p:spPr bwMode="auto">
          <a:xfrm>
            <a:off x="2968625" y="3493666"/>
            <a:ext cx="735013" cy="409575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1399" name="Line 55"/>
          <p:cNvSpPr>
            <a:spLocks noChangeShapeType="1"/>
          </p:cNvSpPr>
          <p:nvPr/>
        </p:nvSpPr>
        <p:spPr bwMode="auto">
          <a:xfrm>
            <a:off x="3711575" y="2203029"/>
            <a:ext cx="3381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1400" name="Line 56"/>
          <p:cNvSpPr>
            <a:spLocks noChangeShapeType="1"/>
          </p:cNvSpPr>
          <p:nvPr/>
        </p:nvSpPr>
        <p:spPr bwMode="auto">
          <a:xfrm>
            <a:off x="3711575" y="2655466"/>
            <a:ext cx="3381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1401" name="Line 57"/>
          <p:cNvSpPr>
            <a:spLocks noChangeShapeType="1"/>
          </p:cNvSpPr>
          <p:nvPr/>
        </p:nvSpPr>
        <p:spPr bwMode="auto">
          <a:xfrm>
            <a:off x="3711575" y="3171404"/>
            <a:ext cx="3381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1402" name="Line 58"/>
          <p:cNvSpPr>
            <a:spLocks noChangeShapeType="1"/>
          </p:cNvSpPr>
          <p:nvPr/>
        </p:nvSpPr>
        <p:spPr bwMode="auto">
          <a:xfrm>
            <a:off x="3711575" y="3687341"/>
            <a:ext cx="3381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26642" name="Group 59"/>
          <p:cNvGrpSpPr>
            <a:grpSpLocks/>
          </p:cNvGrpSpPr>
          <p:nvPr/>
        </p:nvGrpSpPr>
        <p:grpSpPr bwMode="auto">
          <a:xfrm>
            <a:off x="685800" y="3904829"/>
            <a:ext cx="4810125" cy="2124075"/>
            <a:chOff x="432" y="2437"/>
            <a:chExt cx="3030" cy="1434"/>
          </a:xfrm>
        </p:grpSpPr>
        <p:grpSp>
          <p:nvGrpSpPr>
            <p:cNvPr id="26644" name="Group 60"/>
            <p:cNvGrpSpPr>
              <a:grpSpLocks/>
            </p:cNvGrpSpPr>
            <p:nvPr/>
          </p:nvGrpSpPr>
          <p:grpSpPr bwMode="auto">
            <a:xfrm>
              <a:off x="1488" y="2582"/>
              <a:ext cx="393" cy="1289"/>
              <a:chOff x="3065" y="2585"/>
              <a:chExt cx="393" cy="1289"/>
            </a:xfrm>
          </p:grpSpPr>
          <p:sp>
            <p:nvSpPr>
              <p:cNvPr id="441405" name="Line 61"/>
              <p:cNvSpPr>
                <a:spLocks noChangeShapeType="1"/>
              </p:cNvSpPr>
              <p:nvPr/>
            </p:nvSpPr>
            <p:spPr bwMode="auto">
              <a:xfrm>
                <a:off x="3310" y="2755"/>
                <a:ext cx="148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406" name="Line 62"/>
              <p:cNvSpPr>
                <a:spLocks noChangeShapeType="1"/>
              </p:cNvSpPr>
              <p:nvPr/>
            </p:nvSpPr>
            <p:spPr bwMode="auto">
              <a:xfrm>
                <a:off x="3310" y="3081"/>
                <a:ext cx="148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407" name="Line 63"/>
              <p:cNvSpPr>
                <a:spLocks noChangeShapeType="1"/>
              </p:cNvSpPr>
              <p:nvPr/>
            </p:nvSpPr>
            <p:spPr bwMode="auto">
              <a:xfrm>
                <a:off x="3310" y="3405"/>
                <a:ext cx="148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408" name="Line 64"/>
              <p:cNvSpPr>
                <a:spLocks noChangeShapeType="1"/>
              </p:cNvSpPr>
              <p:nvPr/>
            </p:nvSpPr>
            <p:spPr bwMode="auto">
              <a:xfrm>
                <a:off x="3310" y="3729"/>
                <a:ext cx="148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409" name="Line 65"/>
              <p:cNvSpPr>
                <a:spLocks noChangeShapeType="1"/>
              </p:cNvSpPr>
              <p:nvPr/>
            </p:nvSpPr>
            <p:spPr bwMode="auto">
              <a:xfrm>
                <a:off x="3133" y="2972"/>
                <a:ext cx="0" cy="191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410" name="Text Box 66"/>
              <p:cNvSpPr txBox="1">
                <a:spLocks noChangeArrowheads="1"/>
              </p:cNvSpPr>
              <p:nvPr/>
            </p:nvSpPr>
            <p:spPr bwMode="auto">
              <a:xfrm>
                <a:off x="3117" y="2907"/>
                <a:ext cx="163" cy="3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41411" name="Rectangle 67"/>
              <p:cNvSpPr>
                <a:spLocks noChangeArrowheads="1"/>
              </p:cNvSpPr>
              <p:nvPr/>
            </p:nvSpPr>
            <p:spPr bwMode="auto">
              <a:xfrm>
                <a:off x="3067" y="2922"/>
                <a:ext cx="231" cy="284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412" name="Line 68"/>
              <p:cNvSpPr>
                <a:spLocks noChangeShapeType="1"/>
              </p:cNvSpPr>
              <p:nvPr/>
            </p:nvSpPr>
            <p:spPr bwMode="auto">
              <a:xfrm>
                <a:off x="3133" y="3300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413" name="Text Box 69"/>
              <p:cNvSpPr txBox="1">
                <a:spLocks noChangeArrowheads="1"/>
              </p:cNvSpPr>
              <p:nvPr/>
            </p:nvSpPr>
            <p:spPr bwMode="auto">
              <a:xfrm>
                <a:off x="3117" y="3236"/>
                <a:ext cx="163" cy="3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41414" name="Line 70"/>
              <p:cNvSpPr>
                <a:spLocks noChangeShapeType="1"/>
              </p:cNvSpPr>
              <p:nvPr/>
            </p:nvSpPr>
            <p:spPr bwMode="auto">
              <a:xfrm>
                <a:off x="3133" y="3626"/>
                <a:ext cx="0" cy="188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415" name="Text Box 71"/>
              <p:cNvSpPr txBox="1">
                <a:spLocks noChangeArrowheads="1"/>
              </p:cNvSpPr>
              <p:nvPr/>
            </p:nvSpPr>
            <p:spPr bwMode="auto">
              <a:xfrm>
                <a:off x="3117" y="3565"/>
                <a:ext cx="163" cy="3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41416" name="Rectangle 72"/>
              <p:cNvSpPr>
                <a:spLocks noChangeArrowheads="1"/>
              </p:cNvSpPr>
              <p:nvPr/>
            </p:nvSpPr>
            <p:spPr bwMode="auto">
              <a:xfrm>
                <a:off x="3067" y="3580"/>
                <a:ext cx="231" cy="281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417" name="Line 73"/>
              <p:cNvSpPr>
                <a:spLocks noChangeShapeType="1"/>
              </p:cNvSpPr>
              <p:nvPr/>
            </p:nvSpPr>
            <p:spPr bwMode="auto">
              <a:xfrm>
                <a:off x="3133" y="2643"/>
                <a:ext cx="0" cy="19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418" name="Text Box 74"/>
              <p:cNvSpPr txBox="1">
                <a:spLocks noChangeArrowheads="1"/>
              </p:cNvSpPr>
              <p:nvPr/>
            </p:nvSpPr>
            <p:spPr bwMode="auto">
              <a:xfrm>
                <a:off x="3117" y="2585"/>
                <a:ext cx="163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41419" name="Rectangle 75"/>
              <p:cNvSpPr>
                <a:spLocks noChangeArrowheads="1"/>
              </p:cNvSpPr>
              <p:nvPr/>
            </p:nvSpPr>
            <p:spPr bwMode="auto">
              <a:xfrm>
                <a:off x="3067" y="2592"/>
                <a:ext cx="231" cy="285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420" name="Rectangle 76"/>
              <p:cNvSpPr>
                <a:spLocks noChangeArrowheads="1"/>
              </p:cNvSpPr>
              <p:nvPr/>
            </p:nvSpPr>
            <p:spPr bwMode="auto">
              <a:xfrm>
                <a:off x="3065" y="3255"/>
                <a:ext cx="229" cy="282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26645" name="Group 77"/>
            <p:cNvGrpSpPr>
              <a:grpSpLocks/>
            </p:cNvGrpSpPr>
            <p:nvPr/>
          </p:nvGrpSpPr>
          <p:grpSpPr bwMode="auto">
            <a:xfrm>
              <a:off x="816" y="2437"/>
              <a:ext cx="683" cy="1310"/>
              <a:chOff x="514" y="1326"/>
              <a:chExt cx="771" cy="1443"/>
            </a:xfrm>
          </p:grpSpPr>
          <p:sp>
            <p:nvSpPr>
              <p:cNvPr id="441422" name="Text Box 78"/>
              <p:cNvSpPr txBox="1">
                <a:spLocks noChangeArrowheads="1"/>
              </p:cNvSpPr>
              <p:nvPr/>
            </p:nvSpPr>
            <p:spPr bwMode="auto">
              <a:xfrm>
                <a:off x="514" y="1326"/>
                <a:ext cx="480" cy="3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u[k]</a:t>
                </a:r>
              </a:p>
            </p:txBody>
          </p:sp>
          <p:grpSp>
            <p:nvGrpSpPr>
              <p:cNvPr id="26666" name="Group 79"/>
              <p:cNvGrpSpPr>
                <a:grpSpLocks/>
              </p:cNvGrpSpPr>
              <p:nvPr/>
            </p:nvGrpSpPr>
            <p:grpSpPr bwMode="auto">
              <a:xfrm>
                <a:off x="896" y="1771"/>
                <a:ext cx="158" cy="135"/>
                <a:chOff x="1488" y="3024"/>
                <a:chExt cx="192" cy="165"/>
              </a:xfrm>
            </p:grpSpPr>
            <p:sp>
              <p:nvSpPr>
                <p:cNvPr id="441424" name="Rectangle 80"/>
                <p:cNvSpPr>
                  <a:spLocks noChangeArrowheads="1"/>
                </p:cNvSpPr>
                <p:nvPr/>
              </p:nvSpPr>
              <p:spPr bwMode="auto">
                <a:xfrm>
                  <a:off x="1486" y="3024"/>
                  <a:ext cx="192" cy="163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aphicFrame>
              <p:nvGraphicFramePr>
                <p:cNvPr id="26682" name="Object 81"/>
                <p:cNvGraphicFramePr>
                  <a:graphicFrameLocks noChangeAspect="1"/>
                </p:cNvGraphicFramePr>
                <p:nvPr/>
              </p:nvGraphicFramePr>
              <p:xfrm>
                <a:off x="1529" y="3038"/>
                <a:ext cx="110" cy="12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5289" name="Equation" r:id="rId17" imgW="139579" imgH="164957" progId="Equation.3">
                        <p:embed/>
                      </p:oleObj>
                    </mc:Choice>
                    <mc:Fallback>
                      <p:oleObj name="Equation" r:id="rId17" imgW="139579" imgH="164957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29" y="3038"/>
                              <a:ext cx="110" cy="128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26667" name="Group 82"/>
              <p:cNvGrpSpPr>
                <a:grpSpLocks/>
              </p:cNvGrpSpPr>
              <p:nvPr/>
            </p:nvGrpSpPr>
            <p:grpSpPr bwMode="auto">
              <a:xfrm>
                <a:off x="896" y="2125"/>
                <a:ext cx="158" cy="136"/>
                <a:chOff x="1488" y="3024"/>
                <a:chExt cx="192" cy="165"/>
              </a:xfrm>
            </p:grpSpPr>
            <p:sp>
              <p:nvSpPr>
                <p:cNvPr id="441427" name="Rectangle 83"/>
                <p:cNvSpPr>
                  <a:spLocks noChangeArrowheads="1"/>
                </p:cNvSpPr>
                <p:nvPr/>
              </p:nvSpPr>
              <p:spPr bwMode="auto">
                <a:xfrm>
                  <a:off x="1486" y="3024"/>
                  <a:ext cx="192" cy="165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aphicFrame>
              <p:nvGraphicFramePr>
                <p:cNvPr id="26680" name="Object 84"/>
                <p:cNvGraphicFramePr>
                  <a:graphicFrameLocks noChangeAspect="1"/>
                </p:cNvGraphicFramePr>
                <p:nvPr/>
              </p:nvGraphicFramePr>
              <p:xfrm>
                <a:off x="1529" y="3038"/>
                <a:ext cx="110" cy="12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5290" name="Equation" r:id="rId18" imgW="139579" imgH="164957" progId="Equation.3">
                        <p:embed/>
                      </p:oleObj>
                    </mc:Choice>
                    <mc:Fallback>
                      <p:oleObj name="Equation" r:id="rId18" imgW="139579" imgH="164957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29" y="3038"/>
                              <a:ext cx="110" cy="128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26668" name="Group 85"/>
              <p:cNvGrpSpPr>
                <a:grpSpLocks/>
              </p:cNvGrpSpPr>
              <p:nvPr/>
            </p:nvGrpSpPr>
            <p:grpSpPr bwMode="auto">
              <a:xfrm>
                <a:off x="896" y="2479"/>
                <a:ext cx="158" cy="136"/>
                <a:chOff x="1488" y="3024"/>
                <a:chExt cx="192" cy="165"/>
              </a:xfrm>
            </p:grpSpPr>
            <p:sp>
              <p:nvSpPr>
                <p:cNvPr id="441430" name="Rectangle 86"/>
                <p:cNvSpPr>
                  <a:spLocks noChangeArrowheads="1"/>
                </p:cNvSpPr>
                <p:nvPr/>
              </p:nvSpPr>
              <p:spPr bwMode="auto">
                <a:xfrm>
                  <a:off x="1486" y="3022"/>
                  <a:ext cx="192" cy="169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aphicFrame>
              <p:nvGraphicFramePr>
                <p:cNvPr id="26678" name="Object 87"/>
                <p:cNvGraphicFramePr>
                  <a:graphicFrameLocks noChangeAspect="1"/>
                </p:cNvGraphicFramePr>
                <p:nvPr/>
              </p:nvGraphicFramePr>
              <p:xfrm>
                <a:off x="1529" y="3038"/>
                <a:ext cx="110" cy="12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5291" name="Equation" r:id="rId19" imgW="139579" imgH="164957" progId="Equation.3">
                        <p:embed/>
                      </p:oleObj>
                    </mc:Choice>
                    <mc:Fallback>
                      <p:oleObj name="Equation" r:id="rId19" imgW="139579" imgH="164957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29" y="3038"/>
                              <a:ext cx="110" cy="128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441432" name="Line 88"/>
              <p:cNvSpPr>
                <a:spLocks noChangeShapeType="1"/>
              </p:cNvSpPr>
              <p:nvPr/>
            </p:nvSpPr>
            <p:spPr bwMode="auto">
              <a:xfrm flipV="1">
                <a:off x="658" y="1649"/>
                <a:ext cx="613" cy="4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433" name="Line 89"/>
              <p:cNvSpPr>
                <a:spLocks noChangeShapeType="1"/>
              </p:cNvSpPr>
              <p:nvPr/>
            </p:nvSpPr>
            <p:spPr bwMode="auto">
              <a:xfrm flipV="1">
                <a:off x="985" y="2765"/>
                <a:ext cx="296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434" name="Line 90"/>
              <p:cNvSpPr>
                <a:spLocks noChangeShapeType="1"/>
              </p:cNvSpPr>
              <p:nvPr/>
            </p:nvSpPr>
            <p:spPr bwMode="auto">
              <a:xfrm flipV="1">
                <a:off x="988" y="2373"/>
                <a:ext cx="29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435" name="Line 91"/>
              <p:cNvSpPr>
                <a:spLocks noChangeShapeType="1"/>
              </p:cNvSpPr>
              <p:nvPr/>
            </p:nvSpPr>
            <p:spPr bwMode="auto">
              <a:xfrm flipV="1">
                <a:off x="986" y="2020"/>
                <a:ext cx="296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436" name="Line 92"/>
              <p:cNvSpPr>
                <a:spLocks noChangeShapeType="1"/>
              </p:cNvSpPr>
              <p:nvPr/>
            </p:nvSpPr>
            <p:spPr bwMode="auto">
              <a:xfrm>
                <a:off x="975" y="1916"/>
                <a:ext cx="0" cy="209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437" name="Line 93"/>
              <p:cNvSpPr>
                <a:spLocks noChangeShapeType="1"/>
              </p:cNvSpPr>
              <p:nvPr/>
            </p:nvSpPr>
            <p:spPr bwMode="auto">
              <a:xfrm>
                <a:off x="978" y="2256"/>
                <a:ext cx="0" cy="208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438" name="Line 94"/>
              <p:cNvSpPr>
                <a:spLocks noChangeShapeType="1"/>
              </p:cNvSpPr>
              <p:nvPr/>
            </p:nvSpPr>
            <p:spPr bwMode="auto">
              <a:xfrm>
                <a:off x="976" y="2622"/>
                <a:ext cx="0" cy="143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439" name="Line 95"/>
              <p:cNvSpPr>
                <a:spLocks noChangeShapeType="1"/>
              </p:cNvSpPr>
              <p:nvPr/>
            </p:nvSpPr>
            <p:spPr bwMode="auto">
              <a:xfrm flipV="1">
                <a:off x="975" y="1653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41440" name="Rectangle 96"/>
            <p:cNvSpPr>
              <a:spLocks noChangeArrowheads="1"/>
            </p:cNvSpPr>
            <p:nvPr/>
          </p:nvSpPr>
          <p:spPr bwMode="auto">
            <a:xfrm>
              <a:off x="2553" y="2592"/>
              <a:ext cx="682" cy="1250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1441" name="Line 97"/>
            <p:cNvSpPr>
              <a:spLocks noChangeShapeType="1"/>
            </p:cNvSpPr>
            <p:nvPr/>
          </p:nvSpPr>
          <p:spPr bwMode="auto">
            <a:xfrm>
              <a:off x="3235" y="2717"/>
              <a:ext cx="227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1442" name="Line 98"/>
            <p:cNvSpPr>
              <a:spLocks noChangeShapeType="1"/>
            </p:cNvSpPr>
            <p:nvPr/>
          </p:nvSpPr>
          <p:spPr bwMode="auto">
            <a:xfrm>
              <a:off x="3235" y="3655"/>
              <a:ext cx="227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1443" name="Line 99"/>
            <p:cNvSpPr>
              <a:spLocks noChangeShapeType="1"/>
            </p:cNvSpPr>
            <p:nvPr/>
          </p:nvSpPr>
          <p:spPr bwMode="auto">
            <a:xfrm>
              <a:off x="3235" y="3342"/>
              <a:ext cx="227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1444" name="Line 100"/>
            <p:cNvSpPr>
              <a:spLocks noChangeShapeType="1"/>
            </p:cNvSpPr>
            <p:nvPr/>
          </p:nvSpPr>
          <p:spPr bwMode="auto">
            <a:xfrm>
              <a:off x="3235" y="2968"/>
              <a:ext cx="227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26651" name="Object 10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8247397"/>
                </p:ext>
              </p:extLst>
            </p:nvPr>
          </p:nvGraphicFramePr>
          <p:xfrm>
            <a:off x="2607" y="2942"/>
            <a:ext cx="575" cy="5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292" name="Equation" r:id="rId20" imgW="228600" imgH="190500" progId="Equation.3">
                    <p:embed/>
                  </p:oleObj>
                </mc:Choice>
                <mc:Fallback>
                  <p:oleObj name="Equation" r:id="rId20" imgW="2286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7" y="2942"/>
                          <a:ext cx="575" cy="57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52" name="Object 102"/>
            <p:cNvGraphicFramePr>
              <a:graphicFrameLocks noChangeAspect="1"/>
            </p:cNvGraphicFramePr>
            <p:nvPr/>
          </p:nvGraphicFramePr>
          <p:xfrm>
            <a:off x="1914" y="2636"/>
            <a:ext cx="352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293" name="Equation" r:id="rId22" imgW="393529" imgH="228501" progId="Equation.3">
                    <p:embed/>
                  </p:oleObj>
                </mc:Choice>
                <mc:Fallback>
                  <p:oleObj name="Equation" r:id="rId22" imgW="393529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14" y="2636"/>
                          <a:ext cx="352" cy="209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1447" name="Rectangle 103"/>
            <p:cNvSpPr>
              <a:spLocks noChangeArrowheads="1"/>
            </p:cNvSpPr>
            <p:nvPr/>
          </p:nvSpPr>
          <p:spPr bwMode="auto">
            <a:xfrm>
              <a:off x="1872" y="2592"/>
              <a:ext cx="463" cy="277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26654" name="Object 104"/>
            <p:cNvGraphicFramePr>
              <a:graphicFrameLocks noChangeAspect="1"/>
            </p:cNvGraphicFramePr>
            <p:nvPr/>
          </p:nvGraphicFramePr>
          <p:xfrm>
            <a:off x="1941" y="2983"/>
            <a:ext cx="330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294" name="Equation" r:id="rId24" imgW="368140" imgH="215806" progId="Equation.3">
                    <p:embed/>
                  </p:oleObj>
                </mc:Choice>
                <mc:Fallback>
                  <p:oleObj name="Equation" r:id="rId24" imgW="368140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1" y="2983"/>
                          <a:ext cx="330" cy="196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1449" name="Rectangle 105"/>
            <p:cNvSpPr>
              <a:spLocks noChangeArrowheads="1"/>
            </p:cNvSpPr>
            <p:nvPr/>
          </p:nvSpPr>
          <p:spPr bwMode="auto">
            <a:xfrm>
              <a:off x="1872" y="2940"/>
              <a:ext cx="463" cy="282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26656" name="Object 106"/>
            <p:cNvGraphicFramePr>
              <a:graphicFrameLocks noChangeAspect="1"/>
            </p:cNvGraphicFramePr>
            <p:nvPr/>
          </p:nvGraphicFramePr>
          <p:xfrm>
            <a:off x="1930" y="3288"/>
            <a:ext cx="353" cy="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295" name="Equation" r:id="rId26" imgW="393359" imgH="215713" progId="Equation.3">
                    <p:embed/>
                  </p:oleObj>
                </mc:Choice>
                <mc:Fallback>
                  <p:oleObj name="Equation" r:id="rId26" imgW="393359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0" y="3288"/>
                          <a:ext cx="353" cy="197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1451" name="Rectangle 107"/>
            <p:cNvSpPr>
              <a:spLocks noChangeArrowheads="1"/>
            </p:cNvSpPr>
            <p:nvPr/>
          </p:nvSpPr>
          <p:spPr bwMode="auto">
            <a:xfrm>
              <a:off x="1872" y="3246"/>
              <a:ext cx="463" cy="273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26658" name="Object 108"/>
            <p:cNvGraphicFramePr>
              <a:graphicFrameLocks noChangeAspect="1"/>
            </p:cNvGraphicFramePr>
            <p:nvPr/>
          </p:nvGraphicFramePr>
          <p:xfrm>
            <a:off x="1936" y="3631"/>
            <a:ext cx="343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296" name="Equation" r:id="rId28" imgW="381000" imgH="228600" progId="Equation.3">
                    <p:embed/>
                  </p:oleObj>
                </mc:Choice>
                <mc:Fallback>
                  <p:oleObj name="Equation" r:id="rId28" imgW="3810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6" y="3631"/>
                          <a:ext cx="343" cy="21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1453" name="Rectangle 109"/>
            <p:cNvSpPr>
              <a:spLocks noChangeArrowheads="1"/>
            </p:cNvSpPr>
            <p:nvPr/>
          </p:nvSpPr>
          <p:spPr bwMode="auto">
            <a:xfrm>
              <a:off x="1872" y="3594"/>
              <a:ext cx="463" cy="277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1454" name="Line 110"/>
            <p:cNvSpPr>
              <a:spLocks noChangeShapeType="1"/>
            </p:cNvSpPr>
            <p:nvPr/>
          </p:nvSpPr>
          <p:spPr bwMode="auto">
            <a:xfrm>
              <a:off x="2340" y="2723"/>
              <a:ext cx="213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1455" name="Line 111"/>
            <p:cNvSpPr>
              <a:spLocks noChangeShapeType="1"/>
            </p:cNvSpPr>
            <p:nvPr/>
          </p:nvSpPr>
          <p:spPr bwMode="auto">
            <a:xfrm>
              <a:off x="2340" y="3028"/>
              <a:ext cx="213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1456" name="Line 112"/>
            <p:cNvSpPr>
              <a:spLocks noChangeShapeType="1"/>
            </p:cNvSpPr>
            <p:nvPr/>
          </p:nvSpPr>
          <p:spPr bwMode="auto">
            <a:xfrm>
              <a:off x="2340" y="3376"/>
              <a:ext cx="213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1457" name="Line 113"/>
            <p:cNvSpPr>
              <a:spLocks noChangeShapeType="1"/>
            </p:cNvSpPr>
            <p:nvPr/>
          </p:nvSpPr>
          <p:spPr bwMode="auto">
            <a:xfrm>
              <a:off x="2340" y="3725"/>
              <a:ext cx="213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1458" name="Text Box 114"/>
            <p:cNvSpPr txBox="1">
              <a:spLocks noChangeArrowheads="1"/>
            </p:cNvSpPr>
            <p:nvPr/>
          </p:nvSpPr>
          <p:spPr bwMode="auto">
            <a:xfrm>
              <a:off x="432" y="2865"/>
              <a:ext cx="303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4000" b="0">
                  <a:solidFill>
                    <a:srgbClr val="FFFF66"/>
                  </a:solidFill>
                  <a:cs typeface="+mn-cs"/>
                </a:rPr>
                <a:t>=</a:t>
              </a:r>
              <a:endParaRPr lang="en-US" b="0">
                <a:solidFill>
                  <a:srgbClr val="FFFF66"/>
                </a:solidFill>
                <a:cs typeface="+mn-cs"/>
              </a:endParaRPr>
            </a:p>
          </p:txBody>
        </p:sp>
      </p:grpSp>
      <p:sp>
        <p:nvSpPr>
          <p:cNvPr id="441459" name="Text Box 115"/>
          <p:cNvSpPr txBox="1">
            <a:spLocks noChangeArrowheads="1"/>
          </p:cNvSpPr>
          <p:nvPr/>
        </p:nvSpPr>
        <p:spPr bwMode="auto">
          <a:xfrm>
            <a:off x="5840413" y="4595391"/>
            <a:ext cx="2644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2000" b="0">
                <a:solidFill>
                  <a:srgbClr val="CCFF33"/>
                </a:solidFill>
                <a:cs typeface="+mn-cs"/>
              </a:rPr>
              <a:t>= efficient realization !</a:t>
            </a:r>
          </a:p>
        </p:txBody>
      </p:sp>
      <p:sp>
        <p:nvSpPr>
          <p:cNvPr id="117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Maximally Decimated DFT-Modulated FBs </a:t>
            </a:r>
            <a:r>
              <a:rPr lang="en-US" sz="1800" dirty="0" smtClean="0">
                <a:cs typeface="+mj-cs"/>
              </a:rPr>
              <a:t>(D=N)</a:t>
            </a:r>
          </a:p>
        </p:txBody>
      </p:sp>
      <p:sp>
        <p:nvSpPr>
          <p:cNvPr id="118" name="Text Box 178"/>
          <p:cNvSpPr txBox="1">
            <a:spLocks noChangeArrowheads="1"/>
          </p:cNvSpPr>
          <p:nvPr/>
        </p:nvSpPr>
        <p:spPr bwMode="auto">
          <a:xfrm>
            <a:off x="4139952" y="1736812"/>
            <a:ext cx="834766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200" b="0" dirty="0" smtClean="0">
                <a:solidFill>
                  <a:srgbClr val="FFFF66"/>
                </a:solidFill>
                <a:cs typeface="+mn-cs"/>
              </a:rPr>
              <a:t>N=4</a:t>
            </a:r>
            <a:endParaRPr lang="en-US" sz="1200" b="0" dirty="0">
              <a:solidFill>
                <a:srgbClr val="FFFF66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35546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MixingConsole.jpg"/>
          <p:cNvPicPr>
            <a:picLocks noChangeAspect="1"/>
          </p:cNvPicPr>
          <p:nvPr/>
        </p:nvPicPr>
        <p:blipFill>
          <a:blip r:embed="rId2">
            <a:alphaModFix amt="50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089025"/>
            <a:ext cx="759777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96975"/>
            <a:ext cx="8610600" cy="5159375"/>
          </a:xfrm>
        </p:spPr>
        <p:txBody>
          <a:bodyPr/>
          <a:lstStyle/>
          <a:p>
            <a:pPr>
              <a:spcBef>
                <a:spcPts val="200"/>
              </a:spcBef>
              <a:buFontTx/>
              <a:buNone/>
              <a:defRPr/>
            </a:pPr>
            <a:r>
              <a:rPr lang="en-US" sz="2000" dirty="0" smtClean="0">
                <a:cs typeface="+mn-cs"/>
              </a:rPr>
              <a:t>                    </a:t>
            </a:r>
            <a:r>
              <a:rPr lang="en-US" sz="2000" dirty="0" smtClean="0">
                <a:solidFill>
                  <a:srgbClr val="FFFF66"/>
                </a:solidFill>
                <a:cs typeface="+mn-cs"/>
              </a:rPr>
              <a:t>    </a:t>
            </a:r>
            <a:r>
              <a:rPr lang="en-US" sz="2400" dirty="0" smtClean="0">
                <a:solidFill>
                  <a:schemeClr val="tx1"/>
                </a:solidFill>
                <a:cs typeface="+mn-cs"/>
              </a:rPr>
              <a:t>Filter Bank Preliminaries</a:t>
            </a:r>
          </a:p>
          <a:p>
            <a:pPr lvl="4">
              <a:lnSpc>
                <a:spcPct val="105000"/>
              </a:lnSpc>
              <a:spcBef>
                <a:spcPts val="20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Filter Bank Set-Up </a:t>
            </a:r>
          </a:p>
          <a:p>
            <a:pPr lvl="4">
              <a:lnSpc>
                <a:spcPct val="105000"/>
              </a:lnSpc>
              <a:spcBef>
                <a:spcPts val="20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Filter Bank Applications </a:t>
            </a:r>
          </a:p>
          <a:p>
            <a:pPr lvl="4">
              <a:lnSpc>
                <a:spcPct val="105000"/>
              </a:lnSpc>
              <a:spcBef>
                <a:spcPts val="20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Ideal Filter Bank Operation</a:t>
            </a:r>
          </a:p>
          <a:p>
            <a:pPr lvl="4">
              <a:lnSpc>
                <a:spcPct val="105000"/>
              </a:lnSpc>
              <a:spcBef>
                <a:spcPts val="20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Non-Ideal Filter Banks: Perfect </a:t>
            </a:r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dirty="0" smtClean="0">
                <a:solidFill>
                  <a:schemeClr val="tx1"/>
                </a:solidFill>
              </a:rPr>
              <a:t>econstructio</a:t>
            </a:r>
            <a:r>
              <a:rPr lang="en-US" dirty="0" smtClean="0">
                <a:solidFill>
                  <a:schemeClr val="tx1"/>
                </a:solidFill>
                <a:latin typeface="Arial"/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 Theory</a:t>
            </a:r>
            <a:endParaRPr lang="en-US" dirty="0">
              <a:solidFill>
                <a:schemeClr val="tx1"/>
              </a:solidFill>
              <a:cs typeface="+mn-cs"/>
            </a:endParaRPr>
          </a:p>
          <a:p>
            <a:pPr marL="1371600" lvl="3" indent="0">
              <a:lnSpc>
                <a:spcPct val="105000"/>
              </a:lnSpc>
              <a:spcBef>
                <a:spcPts val="200"/>
              </a:spcBef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  <a:cs typeface="+mn-cs"/>
              </a:rPr>
              <a:t>    </a:t>
            </a:r>
            <a:r>
              <a:rPr lang="en-US" sz="2400" b="1" dirty="0" smtClean="0"/>
              <a:t>Filter Bank Design</a:t>
            </a:r>
            <a:endParaRPr lang="en-US" sz="2400" dirty="0">
              <a:cs typeface="+mn-cs"/>
            </a:endParaRPr>
          </a:p>
          <a:p>
            <a:pPr lvl="4">
              <a:lnSpc>
                <a:spcPct val="105000"/>
              </a:lnSpc>
              <a:spcBef>
                <a:spcPts val="200"/>
              </a:spcBef>
              <a:defRPr/>
            </a:pPr>
            <a:r>
              <a:rPr lang="en-US" sz="2000" dirty="0" smtClean="0">
                <a:cs typeface="+mn-cs"/>
              </a:rPr>
              <a:t>Filter Bank Design Problem Statement</a:t>
            </a:r>
          </a:p>
          <a:p>
            <a:pPr lvl="4">
              <a:lnSpc>
                <a:spcPct val="105000"/>
              </a:lnSpc>
              <a:spcBef>
                <a:spcPts val="200"/>
              </a:spcBef>
              <a:defRPr/>
            </a:pPr>
            <a:r>
              <a:rPr lang="en-US" sz="2000" dirty="0" smtClean="0">
                <a:cs typeface="+mn-cs"/>
              </a:rPr>
              <a:t>General Perfect Reconstruction Filter Bank Design</a:t>
            </a:r>
          </a:p>
          <a:p>
            <a:pPr lvl="4">
              <a:lnSpc>
                <a:spcPct val="105000"/>
              </a:lnSpc>
              <a:spcBef>
                <a:spcPts val="200"/>
              </a:spcBef>
              <a:defRPr/>
            </a:pPr>
            <a:r>
              <a:rPr lang="en-US" sz="2000" dirty="0" smtClean="0">
                <a:cs typeface="+mn-cs"/>
              </a:rPr>
              <a:t>Maximally Decimated DFT-Modulated Filter Banks</a:t>
            </a:r>
          </a:p>
          <a:p>
            <a:pPr lvl="4">
              <a:lnSpc>
                <a:spcPct val="105000"/>
              </a:lnSpc>
              <a:spcBef>
                <a:spcPts val="200"/>
              </a:spcBef>
              <a:defRPr/>
            </a:pPr>
            <a:r>
              <a:rPr lang="en-US" dirty="0" smtClean="0">
                <a:cs typeface="+mn-cs"/>
              </a:rPr>
              <a:t>Oversampled              </a:t>
            </a:r>
            <a:r>
              <a:rPr lang="en-US" dirty="0" smtClean="0"/>
              <a:t>DFT</a:t>
            </a:r>
            <a:r>
              <a:rPr lang="en-US" dirty="0"/>
              <a:t>-Modulated Filter </a:t>
            </a:r>
            <a:r>
              <a:rPr lang="en-US" dirty="0" smtClean="0"/>
              <a:t>Banks</a:t>
            </a:r>
            <a:endParaRPr lang="en-US" sz="2000" dirty="0" smtClean="0">
              <a:cs typeface="+mn-cs"/>
            </a:endParaRPr>
          </a:p>
          <a:p>
            <a:pPr lvl="2">
              <a:spcBef>
                <a:spcPts val="1200"/>
              </a:spcBef>
              <a:buFontTx/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          Frequency </a:t>
            </a:r>
            <a:r>
              <a:rPr lang="en-US" sz="2400" b="1" dirty="0">
                <a:solidFill>
                  <a:schemeClr val="tx1"/>
                </a:solidFill>
              </a:rPr>
              <a:t>Domain Filtering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lvl="2">
              <a:spcBef>
                <a:spcPts val="1200"/>
              </a:spcBef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          Time</a:t>
            </a:r>
            <a:r>
              <a:rPr lang="en-US" sz="2400" b="1" dirty="0">
                <a:solidFill>
                  <a:schemeClr val="tx1"/>
                </a:solidFill>
              </a:rPr>
              <a:t>-Frequency Analysis &amp; </a:t>
            </a:r>
            <a:r>
              <a:rPr lang="en-US" sz="2400" b="1" dirty="0" smtClean="0">
                <a:solidFill>
                  <a:schemeClr val="tx1"/>
                </a:solidFill>
              </a:rPr>
              <a:t>Scaling</a:t>
            </a:r>
            <a:endParaRPr lang="en-US" dirty="0" smtClean="0">
              <a:solidFill>
                <a:schemeClr val="tx1"/>
              </a:solidFill>
            </a:endParaRPr>
          </a:p>
          <a:p>
            <a:pPr marL="1828800" lvl="4" indent="0">
              <a:buNone/>
              <a:defRPr/>
            </a:pPr>
            <a:endParaRPr lang="en-US" dirty="0" smtClean="0"/>
          </a:p>
        </p:txBody>
      </p:sp>
      <p:sp>
        <p:nvSpPr>
          <p:cNvPr id="396292" name="Text Box 4"/>
          <p:cNvSpPr txBox="1">
            <a:spLocks noChangeArrowheads="1"/>
          </p:cNvSpPr>
          <p:nvPr/>
        </p:nvSpPr>
        <p:spPr bwMode="auto">
          <a:xfrm>
            <a:off x="210430" y="1346513"/>
            <a:ext cx="1776678" cy="462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</a:t>
            </a:r>
            <a:r>
              <a:rPr lang="en-US" dirty="0" smtClean="0">
                <a:solidFill>
                  <a:schemeClr val="tx2"/>
                </a:solidFill>
                <a:cs typeface="+mn-cs"/>
              </a:rPr>
              <a:t>-11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396293" name="Text Box 5"/>
          <p:cNvSpPr txBox="1">
            <a:spLocks noChangeArrowheads="1"/>
          </p:cNvSpPr>
          <p:nvPr/>
        </p:nvSpPr>
        <p:spPr bwMode="auto">
          <a:xfrm>
            <a:off x="186639" y="3110709"/>
            <a:ext cx="1793660" cy="462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</a:t>
            </a:r>
            <a:r>
              <a:rPr lang="en-US" dirty="0" smtClean="0">
                <a:solidFill>
                  <a:schemeClr val="tx2"/>
                </a:solidFill>
                <a:cs typeface="+mn-cs"/>
              </a:rPr>
              <a:t>-12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396294" name="Text Box 6"/>
          <p:cNvSpPr txBox="1">
            <a:spLocks noChangeArrowheads="1"/>
          </p:cNvSpPr>
          <p:nvPr/>
        </p:nvSpPr>
        <p:spPr bwMode="auto">
          <a:xfrm>
            <a:off x="207025" y="4916654"/>
            <a:ext cx="1793660" cy="462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</a:t>
            </a:r>
            <a:r>
              <a:rPr lang="en-US" dirty="0" smtClean="0">
                <a:solidFill>
                  <a:schemeClr val="tx2"/>
                </a:solidFill>
                <a:cs typeface="+mn-cs"/>
              </a:rPr>
              <a:t>-13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15516" y="5450969"/>
            <a:ext cx="1793660" cy="462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</a:t>
            </a:r>
            <a:r>
              <a:rPr lang="en-US" dirty="0" smtClean="0">
                <a:solidFill>
                  <a:schemeClr val="tx2"/>
                </a:solidFill>
                <a:cs typeface="+mn-cs"/>
              </a:rPr>
              <a:t>-14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2800" b="0" dirty="0" smtClean="0">
                <a:cs typeface="+mj-cs"/>
              </a:rPr>
              <a:t>Part-IV : Filter Banks &amp; </a:t>
            </a:r>
            <a:r>
              <a:rPr lang="en-US" sz="2800" b="0" dirty="0"/>
              <a:t>Time-Frequency </a:t>
            </a:r>
            <a:r>
              <a:rPr lang="en-US" sz="2800" b="0" dirty="0" smtClean="0"/>
              <a:t>Transforms</a:t>
            </a:r>
            <a:endParaRPr lang="en-US" sz="2800" b="0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1022336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710613" cy="528955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None/>
              <a:defRPr/>
            </a:pPr>
            <a:r>
              <a:rPr lang="en-US" sz="2400" smtClean="0">
                <a:cs typeface="+mn-cs"/>
              </a:rPr>
              <a:t>  2. </a:t>
            </a:r>
            <a:r>
              <a:rPr lang="en-US" sz="2400" u="sng" smtClean="0">
                <a:cs typeface="+mn-cs"/>
              </a:rPr>
              <a:t>Synthesis FB</a:t>
            </a:r>
          </a:p>
          <a:p>
            <a:pPr marL="533400" indent="-533400">
              <a:lnSpc>
                <a:spcPct val="80000"/>
              </a:lnSpc>
              <a:defRPr/>
            </a:pPr>
            <a:endParaRPr lang="en-US" sz="2400" smtClean="0">
              <a:cs typeface="+mn-cs"/>
            </a:endParaRPr>
          </a:p>
          <a:p>
            <a:pPr marL="533400" indent="-533400">
              <a:lnSpc>
                <a:spcPct val="80000"/>
              </a:lnSpc>
              <a:defRPr/>
            </a:pPr>
            <a:endParaRPr lang="en-US" sz="2400" smtClean="0">
              <a:cs typeface="+mn-cs"/>
            </a:endParaRPr>
          </a:p>
          <a:p>
            <a:pPr marL="533400" indent="-533400">
              <a:lnSpc>
                <a:spcPct val="80000"/>
              </a:lnSpc>
              <a:defRPr/>
            </a:pPr>
            <a:endParaRPr lang="en-US" sz="2400" smtClean="0">
              <a:cs typeface="+mn-cs"/>
            </a:endParaRPr>
          </a:p>
          <a:p>
            <a:pPr marL="533400" indent="-533400">
              <a:lnSpc>
                <a:spcPct val="80000"/>
              </a:lnSpc>
              <a:defRPr/>
            </a:pPr>
            <a:endParaRPr lang="en-US" sz="2400" smtClean="0">
              <a:cs typeface="+mn-cs"/>
            </a:endParaRPr>
          </a:p>
          <a:p>
            <a:pPr marL="533400" indent="-533400">
              <a:lnSpc>
                <a:spcPct val="80000"/>
              </a:lnSpc>
              <a:defRPr/>
            </a:pPr>
            <a:endParaRPr lang="en-US" sz="2400" smtClean="0">
              <a:cs typeface="+mn-cs"/>
            </a:endParaRPr>
          </a:p>
          <a:p>
            <a:pPr marL="533400" indent="-533400">
              <a:lnSpc>
                <a:spcPct val="80000"/>
              </a:lnSpc>
              <a:defRPr/>
            </a:pPr>
            <a:endParaRPr lang="en-US" sz="2400" smtClean="0">
              <a:cs typeface="+mn-cs"/>
            </a:endParaRPr>
          </a:p>
          <a:p>
            <a:pPr marL="533400" indent="-533400">
              <a:lnSpc>
                <a:spcPct val="80000"/>
              </a:lnSpc>
              <a:defRPr/>
            </a:pPr>
            <a:endParaRPr lang="en-US" sz="2400" smtClean="0">
              <a:cs typeface="+mn-cs"/>
            </a:endParaRPr>
          </a:p>
          <a:p>
            <a:pPr marL="533400" indent="-533400">
              <a:lnSpc>
                <a:spcPct val="80000"/>
              </a:lnSpc>
              <a:defRPr/>
            </a:pPr>
            <a:endParaRPr lang="en-US" sz="2400" smtClean="0">
              <a:cs typeface="+mn-cs"/>
            </a:endParaRPr>
          </a:p>
          <a:p>
            <a:pPr marL="533400" indent="-533400">
              <a:lnSpc>
                <a:spcPct val="80000"/>
              </a:lnSpc>
              <a:defRPr/>
            </a:pPr>
            <a:endParaRPr lang="en-US" sz="2400" smtClean="0">
              <a:cs typeface="+mn-cs"/>
            </a:endParaRPr>
          </a:p>
          <a:p>
            <a:pPr marL="533400" indent="-533400">
              <a:lnSpc>
                <a:spcPct val="80000"/>
              </a:lnSpc>
              <a:defRPr/>
            </a:pPr>
            <a:endParaRPr lang="en-US" sz="2400" smtClean="0">
              <a:cs typeface="+mn-cs"/>
            </a:endParaRPr>
          </a:p>
          <a:p>
            <a:pPr marL="533400" indent="-533400">
              <a:lnSpc>
                <a:spcPct val="80000"/>
              </a:lnSpc>
              <a:buFontTx/>
              <a:buNone/>
              <a:defRPr/>
            </a:pPr>
            <a:r>
              <a:rPr lang="en-US" sz="2400" smtClean="0">
                <a:cs typeface="+mn-cs"/>
              </a:rPr>
              <a:t>     </a:t>
            </a:r>
          </a:p>
          <a:p>
            <a:pPr marL="533400" indent="-533400">
              <a:lnSpc>
                <a:spcPct val="80000"/>
              </a:lnSpc>
              <a:buFontTx/>
              <a:buNone/>
              <a:defRPr/>
            </a:pPr>
            <a:r>
              <a:rPr lang="en-US" sz="2400" smtClean="0">
                <a:cs typeface="+mn-cs"/>
              </a:rPr>
              <a:t>      </a:t>
            </a:r>
          </a:p>
          <a:p>
            <a:pPr marL="533400" indent="-533400">
              <a:lnSpc>
                <a:spcPct val="80000"/>
              </a:lnSpc>
              <a:buFontTx/>
              <a:buNone/>
              <a:defRPr/>
            </a:pPr>
            <a:endParaRPr lang="en-US" sz="2400" smtClean="0">
              <a:cs typeface="+mn-cs"/>
            </a:endParaRPr>
          </a:p>
        </p:txBody>
      </p:sp>
      <p:sp>
        <p:nvSpPr>
          <p:cNvPr id="442372" name="Rectangle 4"/>
          <p:cNvSpPr>
            <a:spLocks noChangeArrowheads="1"/>
          </p:cNvSpPr>
          <p:nvPr/>
        </p:nvSpPr>
        <p:spPr bwMode="auto">
          <a:xfrm>
            <a:off x="-439738" y="5411788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en-GB" sz="2000" b="0">
              <a:solidFill>
                <a:schemeClr val="tx1"/>
              </a:solidFill>
              <a:latin typeface="Times New Roman" charset="0"/>
              <a:cs typeface="+mn-cs"/>
            </a:endParaRPr>
          </a:p>
        </p:txBody>
      </p:sp>
      <p:graphicFrame>
        <p:nvGraphicFramePr>
          <p:cNvPr id="27652" name="Object 5"/>
          <p:cNvGraphicFramePr>
            <a:graphicFrameLocks noChangeAspect="1"/>
          </p:cNvGraphicFramePr>
          <p:nvPr/>
        </p:nvGraphicFramePr>
        <p:xfrm>
          <a:off x="711200" y="4572000"/>
          <a:ext cx="771366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48" name="Equation" r:id="rId3" imgW="3581400" imgH="241300" progId="Equation.3">
                  <p:embed/>
                </p:oleObj>
              </mc:Choice>
              <mc:Fallback>
                <p:oleObj name="Equation" r:id="rId3" imgW="3581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4572000"/>
                        <a:ext cx="7713663" cy="5143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6"/>
          <p:cNvGraphicFramePr>
            <a:graphicFrameLocks noChangeAspect="1"/>
          </p:cNvGraphicFramePr>
          <p:nvPr/>
        </p:nvGraphicFramePr>
        <p:xfrm>
          <a:off x="706438" y="5235575"/>
          <a:ext cx="2678112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49" name="Equation" r:id="rId5" imgW="1511300" imgH="457200" progId="Equation.3">
                  <p:embed/>
                </p:oleObj>
              </mc:Choice>
              <mc:Fallback>
                <p:oleObj name="Equation" r:id="rId5" imgW="1511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8" y="5235575"/>
                        <a:ext cx="2678112" cy="8016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7"/>
          <p:cNvGraphicFramePr>
            <a:graphicFrameLocks noChangeAspect="1"/>
          </p:cNvGraphicFramePr>
          <p:nvPr/>
        </p:nvGraphicFramePr>
        <p:xfrm>
          <a:off x="4613275" y="5237163"/>
          <a:ext cx="39417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50" name="Equation" r:id="rId7" imgW="2260600" imgH="457200" progId="Equation.3">
                  <p:embed/>
                </p:oleObj>
              </mc:Choice>
              <mc:Fallback>
                <p:oleObj name="Equation" r:id="rId7" imgW="2260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3275" y="5237163"/>
                        <a:ext cx="3941763" cy="7874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381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76" name="AutoShape 8"/>
          <p:cNvSpPr>
            <a:spLocks noChangeArrowheads="1"/>
          </p:cNvSpPr>
          <p:nvPr/>
        </p:nvSpPr>
        <p:spPr bwMode="auto">
          <a:xfrm>
            <a:off x="3657600" y="5410200"/>
            <a:ext cx="685800" cy="485775"/>
          </a:xfrm>
          <a:prstGeom prst="rightArrow">
            <a:avLst>
              <a:gd name="adj1" fmla="val 50000"/>
              <a:gd name="adj2" fmla="val 35294"/>
            </a:avLst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27656" name="Group 9"/>
          <p:cNvGrpSpPr>
            <a:grpSpLocks/>
          </p:cNvGrpSpPr>
          <p:nvPr/>
        </p:nvGrpSpPr>
        <p:grpSpPr bwMode="auto">
          <a:xfrm>
            <a:off x="1143000" y="1676400"/>
            <a:ext cx="3171825" cy="2673350"/>
            <a:chOff x="720" y="1008"/>
            <a:chExt cx="1998" cy="1732"/>
          </a:xfrm>
        </p:grpSpPr>
        <p:grpSp>
          <p:nvGrpSpPr>
            <p:cNvPr id="27666" name="Group 10"/>
            <p:cNvGrpSpPr>
              <a:grpSpLocks/>
            </p:cNvGrpSpPr>
            <p:nvPr/>
          </p:nvGrpSpPr>
          <p:grpSpPr bwMode="auto">
            <a:xfrm>
              <a:off x="720" y="1008"/>
              <a:ext cx="1585" cy="1715"/>
              <a:chOff x="720" y="1207"/>
              <a:chExt cx="1585" cy="1715"/>
            </a:xfrm>
          </p:grpSpPr>
          <p:grpSp>
            <p:nvGrpSpPr>
              <p:cNvPr id="27668" name="Group 11"/>
              <p:cNvGrpSpPr>
                <a:grpSpLocks/>
              </p:cNvGrpSpPr>
              <p:nvPr/>
            </p:nvGrpSpPr>
            <p:grpSpPr bwMode="auto">
              <a:xfrm>
                <a:off x="2077" y="1640"/>
                <a:ext cx="228" cy="296"/>
                <a:chOff x="3807" y="2589"/>
                <a:chExt cx="362" cy="404"/>
              </a:xfrm>
            </p:grpSpPr>
            <p:sp>
              <p:nvSpPr>
                <p:cNvPr id="442380" name="Oval 12"/>
                <p:cNvSpPr>
                  <a:spLocks noChangeArrowheads="1"/>
                </p:cNvSpPr>
                <p:nvPr/>
              </p:nvSpPr>
              <p:spPr bwMode="auto">
                <a:xfrm>
                  <a:off x="3886" y="2689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4238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807" y="2589"/>
                  <a:ext cx="362" cy="4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 b="0">
                      <a:solidFill>
                        <a:srgbClr val="FFFF66"/>
                      </a:solidFill>
                      <a:cs typeface="+mn-cs"/>
                    </a:rPr>
                    <a:t>+</a:t>
                  </a:r>
                </a:p>
              </p:txBody>
            </p:sp>
          </p:grpSp>
          <p:sp>
            <p:nvSpPr>
              <p:cNvPr id="442382" name="Line 14"/>
              <p:cNvSpPr>
                <a:spLocks noChangeShapeType="1"/>
              </p:cNvSpPr>
              <p:nvPr/>
            </p:nvSpPr>
            <p:spPr bwMode="auto">
              <a:xfrm>
                <a:off x="1783" y="1782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27670" name="Group 15"/>
              <p:cNvGrpSpPr>
                <a:grpSpLocks/>
              </p:cNvGrpSpPr>
              <p:nvPr/>
            </p:nvGrpSpPr>
            <p:grpSpPr bwMode="auto">
              <a:xfrm>
                <a:off x="2077" y="2113"/>
                <a:ext cx="228" cy="296"/>
                <a:chOff x="3807" y="2589"/>
                <a:chExt cx="362" cy="404"/>
              </a:xfrm>
            </p:grpSpPr>
            <p:sp>
              <p:nvSpPr>
                <p:cNvPr id="442384" name="Oval 16"/>
                <p:cNvSpPr>
                  <a:spLocks noChangeArrowheads="1"/>
                </p:cNvSpPr>
                <p:nvPr/>
              </p:nvSpPr>
              <p:spPr bwMode="auto">
                <a:xfrm>
                  <a:off x="3886" y="2689"/>
                  <a:ext cx="192" cy="191"/>
                </a:xfrm>
                <a:prstGeom prst="ellips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4238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807" y="2589"/>
                  <a:ext cx="362" cy="3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 b="0">
                      <a:solidFill>
                        <a:srgbClr val="FFFF66"/>
                      </a:solidFill>
                      <a:cs typeface="+mn-cs"/>
                    </a:rPr>
                    <a:t>+</a:t>
                  </a:r>
                </a:p>
              </p:txBody>
            </p:sp>
          </p:grpSp>
          <p:sp>
            <p:nvSpPr>
              <p:cNvPr id="442386" name="Line 18"/>
              <p:cNvSpPr>
                <a:spLocks noChangeShapeType="1"/>
              </p:cNvSpPr>
              <p:nvPr/>
            </p:nvSpPr>
            <p:spPr bwMode="auto">
              <a:xfrm>
                <a:off x="1783" y="2255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27672" name="Group 19"/>
              <p:cNvGrpSpPr>
                <a:grpSpLocks/>
              </p:cNvGrpSpPr>
              <p:nvPr/>
            </p:nvGrpSpPr>
            <p:grpSpPr bwMode="auto">
              <a:xfrm>
                <a:off x="2077" y="2573"/>
                <a:ext cx="228" cy="296"/>
                <a:chOff x="3807" y="2589"/>
                <a:chExt cx="362" cy="404"/>
              </a:xfrm>
            </p:grpSpPr>
            <p:sp>
              <p:nvSpPr>
                <p:cNvPr id="442388" name="Oval 20"/>
                <p:cNvSpPr>
                  <a:spLocks noChangeArrowheads="1"/>
                </p:cNvSpPr>
                <p:nvPr/>
              </p:nvSpPr>
              <p:spPr bwMode="auto">
                <a:xfrm>
                  <a:off x="3886" y="2687"/>
                  <a:ext cx="192" cy="190"/>
                </a:xfrm>
                <a:prstGeom prst="ellips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4238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807" y="2589"/>
                  <a:ext cx="362" cy="3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 b="0">
                      <a:solidFill>
                        <a:srgbClr val="FFFF66"/>
                      </a:solidFill>
                      <a:cs typeface="+mn-cs"/>
                    </a:rPr>
                    <a:t>+</a:t>
                  </a:r>
                </a:p>
              </p:txBody>
            </p:sp>
          </p:grpSp>
          <p:sp>
            <p:nvSpPr>
              <p:cNvPr id="442390" name="Line 22"/>
              <p:cNvSpPr>
                <a:spLocks noChangeShapeType="1"/>
              </p:cNvSpPr>
              <p:nvPr/>
            </p:nvSpPr>
            <p:spPr bwMode="auto">
              <a:xfrm>
                <a:off x="1783" y="2715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391" name="Line 23"/>
              <p:cNvSpPr>
                <a:spLocks noChangeShapeType="1"/>
              </p:cNvSpPr>
              <p:nvPr/>
            </p:nvSpPr>
            <p:spPr bwMode="auto">
              <a:xfrm>
                <a:off x="2160" y="1364"/>
                <a:ext cx="0" cy="361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392" name="Line 24"/>
              <p:cNvSpPr>
                <a:spLocks noChangeShapeType="1"/>
              </p:cNvSpPr>
              <p:nvPr/>
            </p:nvSpPr>
            <p:spPr bwMode="auto">
              <a:xfrm>
                <a:off x="1776" y="1344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393" name="Line 25"/>
              <p:cNvSpPr>
                <a:spLocks noChangeShapeType="1"/>
              </p:cNvSpPr>
              <p:nvPr/>
            </p:nvSpPr>
            <p:spPr bwMode="auto">
              <a:xfrm>
                <a:off x="2160" y="2324"/>
                <a:ext cx="0" cy="316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394" name="Line 26"/>
              <p:cNvSpPr>
                <a:spLocks noChangeShapeType="1"/>
              </p:cNvSpPr>
              <p:nvPr/>
            </p:nvSpPr>
            <p:spPr bwMode="auto">
              <a:xfrm>
                <a:off x="2160" y="1844"/>
                <a:ext cx="0" cy="364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395" name="Line 27"/>
              <p:cNvSpPr>
                <a:spLocks noChangeShapeType="1"/>
              </p:cNvSpPr>
              <p:nvPr/>
            </p:nvSpPr>
            <p:spPr bwMode="auto">
              <a:xfrm>
                <a:off x="2181" y="2796"/>
                <a:ext cx="0" cy="104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396" name="Rectangle 28"/>
              <p:cNvSpPr>
                <a:spLocks noChangeArrowheads="1"/>
              </p:cNvSpPr>
              <p:nvPr/>
            </p:nvSpPr>
            <p:spPr bwMode="auto">
              <a:xfrm>
                <a:off x="1275" y="1207"/>
                <a:ext cx="506" cy="375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27680" name="Object 29"/>
              <p:cNvGraphicFramePr>
                <a:graphicFrameLocks noChangeAspect="1"/>
              </p:cNvGraphicFramePr>
              <p:nvPr/>
            </p:nvGraphicFramePr>
            <p:xfrm>
              <a:off x="1344" y="1248"/>
              <a:ext cx="386" cy="2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6051" name="Equation" r:id="rId9" imgW="381000" imgH="228600" progId="Equation.3">
                      <p:embed/>
                    </p:oleObj>
                  </mc:Choice>
                  <mc:Fallback>
                    <p:oleObj name="Equation" r:id="rId9" imgW="3810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44" y="1248"/>
                            <a:ext cx="386" cy="230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42398" name="Line 30"/>
              <p:cNvSpPr>
                <a:spLocks noChangeShapeType="1"/>
              </p:cNvSpPr>
              <p:nvPr/>
            </p:nvSpPr>
            <p:spPr bwMode="auto">
              <a:xfrm>
                <a:off x="1124" y="1399"/>
                <a:ext cx="144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27682" name="Object 31"/>
              <p:cNvGraphicFramePr>
                <a:graphicFrameLocks noChangeAspect="1"/>
              </p:cNvGraphicFramePr>
              <p:nvPr/>
            </p:nvGraphicFramePr>
            <p:xfrm>
              <a:off x="720" y="1248"/>
              <a:ext cx="359" cy="2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6052" name="Equation" r:id="rId11" imgW="355446" imgH="228501" progId="Equation.3">
                      <p:embed/>
                    </p:oleObj>
                  </mc:Choice>
                  <mc:Fallback>
                    <p:oleObj name="Equation" r:id="rId11" imgW="355446" imgH="228501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0" y="1248"/>
                            <a:ext cx="359" cy="230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42400" name="Rectangle 32"/>
              <p:cNvSpPr>
                <a:spLocks noChangeArrowheads="1"/>
              </p:cNvSpPr>
              <p:nvPr/>
            </p:nvSpPr>
            <p:spPr bwMode="auto">
              <a:xfrm>
                <a:off x="1275" y="1632"/>
                <a:ext cx="506" cy="37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27684" name="Object 33"/>
              <p:cNvGraphicFramePr>
                <a:graphicFrameLocks noChangeAspect="1"/>
              </p:cNvGraphicFramePr>
              <p:nvPr/>
            </p:nvGraphicFramePr>
            <p:xfrm>
              <a:off x="1358" y="1680"/>
              <a:ext cx="358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6053" name="Equation" r:id="rId13" imgW="355292" imgH="215713" progId="Equation.3">
                      <p:embed/>
                    </p:oleObj>
                  </mc:Choice>
                  <mc:Fallback>
                    <p:oleObj name="Equation" r:id="rId13" imgW="355292" imgH="215713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58" y="1680"/>
                            <a:ext cx="358" cy="216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42402" name="Line 34"/>
              <p:cNvSpPr>
                <a:spLocks noChangeShapeType="1"/>
              </p:cNvSpPr>
              <p:nvPr/>
            </p:nvSpPr>
            <p:spPr bwMode="auto">
              <a:xfrm>
                <a:off x="1124" y="1824"/>
                <a:ext cx="144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27686" name="Object 35"/>
              <p:cNvGraphicFramePr>
                <a:graphicFrameLocks noChangeAspect="1"/>
              </p:cNvGraphicFramePr>
              <p:nvPr/>
            </p:nvGraphicFramePr>
            <p:xfrm>
              <a:off x="726" y="1680"/>
              <a:ext cx="346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6054" name="Equation" r:id="rId15" imgW="342603" imgH="215713" progId="Equation.3">
                      <p:embed/>
                    </p:oleObj>
                  </mc:Choice>
                  <mc:Fallback>
                    <p:oleObj name="Equation" r:id="rId15" imgW="342603" imgH="215713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6" y="1680"/>
                            <a:ext cx="346" cy="216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42404" name="Rectangle 36"/>
              <p:cNvSpPr>
                <a:spLocks noChangeArrowheads="1"/>
              </p:cNvSpPr>
              <p:nvPr/>
            </p:nvSpPr>
            <p:spPr bwMode="auto">
              <a:xfrm>
                <a:off x="1275" y="2064"/>
                <a:ext cx="506" cy="375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27688" name="Object 37"/>
              <p:cNvGraphicFramePr>
                <a:graphicFrameLocks noChangeAspect="1"/>
              </p:cNvGraphicFramePr>
              <p:nvPr/>
            </p:nvGraphicFramePr>
            <p:xfrm>
              <a:off x="1344" y="2112"/>
              <a:ext cx="386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6055" name="Equation" r:id="rId17" imgW="380835" imgH="215806" progId="Equation.3">
                      <p:embed/>
                    </p:oleObj>
                  </mc:Choice>
                  <mc:Fallback>
                    <p:oleObj name="Equation" r:id="rId17" imgW="380835" imgH="215806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44" y="2112"/>
                            <a:ext cx="386" cy="216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42406" name="Line 38"/>
              <p:cNvSpPr>
                <a:spLocks noChangeShapeType="1"/>
              </p:cNvSpPr>
              <p:nvPr/>
            </p:nvSpPr>
            <p:spPr bwMode="auto">
              <a:xfrm>
                <a:off x="1124" y="2256"/>
                <a:ext cx="144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27690" name="Object 39"/>
              <p:cNvGraphicFramePr>
                <a:graphicFrameLocks noChangeAspect="1"/>
              </p:cNvGraphicFramePr>
              <p:nvPr/>
            </p:nvGraphicFramePr>
            <p:xfrm>
              <a:off x="720" y="2112"/>
              <a:ext cx="359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6056" name="Equation" r:id="rId19" imgW="355292" imgH="215713" progId="Equation.3">
                      <p:embed/>
                    </p:oleObj>
                  </mc:Choice>
                  <mc:Fallback>
                    <p:oleObj name="Equation" r:id="rId19" imgW="355292" imgH="215713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0" y="2112"/>
                            <a:ext cx="359" cy="216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42408" name="Rectangle 40"/>
              <p:cNvSpPr>
                <a:spLocks noChangeArrowheads="1"/>
              </p:cNvSpPr>
              <p:nvPr/>
            </p:nvSpPr>
            <p:spPr bwMode="auto">
              <a:xfrm>
                <a:off x="1275" y="2544"/>
                <a:ext cx="506" cy="369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27692" name="Object 41"/>
              <p:cNvGraphicFramePr>
                <a:graphicFrameLocks noChangeAspect="1"/>
              </p:cNvGraphicFramePr>
              <p:nvPr/>
            </p:nvGraphicFramePr>
            <p:xfrm>
              <a:off x="1350" y="2585"/>
              <a:ext cx="373" cy="2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6057" name="Equation" r:id="rId21" imgW="368300" imgH="228600" progId="Equation.3">
                      <p:embed/>
                    </p:oleObj>
                  </mc:Choice>
                  <mc:Fallback>
                    <p:oleObj name="Equation" r:id="rId21" imgW="3683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50" y="2585"/>
                            <a:ext cx="373" cy="230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42410" name="Line 42"/>
              <p:cNvSpPr>
                <a:spLocks noChangeShapeType="1"/>
              </p:cNvSpPr>
              <p:nvPr/>
            </p:nvSpPr>
            <p:spPr bwMode="auto">
              <a:xfrm>
                <a:off x="1124" y="2727"/>
                <a:ext cx="144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27694" name="Object 43"/>
              <p:cNvGraphicFramePr>
                <a:graphicFrameLocks noChangeAspect="1"/>
              </p:cNvGraphicFramePr>
              <p:nvPr/>
            </p:nvGraphicFramePr>
            <p:xfrm>
              <a:off x="720" y="2585"/>
              <a:ext cx="359" cy="2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6058" name="Equation" r:id="rId23" imgW="355446" imgH="228501" progId="Equation.3">
                      <p:embed/>
                    </p:oleObj>
                  </mc:Choice>
                  <mc:Fallback>
                    <p:oleObj name="Equation" r:id="rId23" imgW="355446" imgH="228501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0" y="2585"/>
                            <a:ext cx="359" cy="230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42412" name="Text Box 44"/>
            <p:cNvSpPr txBox="1">
              <a:spLocks noChangeArrowheads="1"/>
            </p:cNvSpPr>
            <p:nvPr/>
          </p:nvSpPr>
          <p:spPr bwMode="auto">
            <a:xfrm>
              <a:off x="2304" y="2444"/>
              <a:ext cx="414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y[k]</a:t>
              </a:r>
            </a:p>
          </p:txBody>
        </p:sp>
      </p:grpSp>
      <p:sp>
        <p:nvSpPr>
          <p:cNvPr id="442413" name="Oval 45"/>
          <p:cNvSpPr>
            <a:spLocks noChangeArrowheads="1"/>
          </p:cNvSpPr>
          <p:nvPr/>
        </p:nvSpPr>
        <p:spPr bwMode="auto">
          <a:xfrm>
            <a:off x="5715000" y="4267200"/>
            <a:ext cx="990600" cy="990600"/>
          </a:xfrm>
          <a:prstGeom prst="ellipse">
            <a:avLst/>
          </a:prstGeom>
          <a:noFill/>
          <a:ln w="762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14" name="Line 46"/>
          <p:cNvSpPr>
            <a:spLocks noChangeShapeType="1"/>
          </p:cNvSpPr>
          <p:nvPr/>
        </p:nvSpPr>
        <p:spPr bwMode="auto">
          <a:xfrm flipV="1">
            <a:off x="6172200" y="3886200"/>
            <a:ext cx="0" cy="3810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15" name="Text Box 47"/>
          <p:cNvSpPr txBox="1">
            <a:spLocks noChangeArrowheads="1"/>
          </p:cNvSpPr>
          <p:nvPr/>
        </p:nvSpPr>
        <p:spPr bwMode="auto">
          <a:xfrm>
            <a:off x="5105400" y="3124200"/>
            <a:ext cx="2127250" cy="773113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>
                <a:solidFill>
                  <a:srgbClr val="FFFF66"/>
                </a:solidFill>
                <a:cs typeface="+mn-cs"/>
              </a:rPr>
              <a:t>phase shift added </a:t>
            </a:r>
          </a:p>
          <a:p>
            <a:pPr>
              <a:defRPr/>
            </a:pPr>
            <a:r>
              <a:rPr lang="en-US" sz="1800" b="0">
                <a:solidFill>
                  <a:srgbClr val="FFFF66"/>
                </a:solidFill>
                <a:cs typeface="+mn-cs"/>
              </a:rPr>
              <a:t>for convenience</a:t>
            </a:r>
            <a:endParaRPr lang="en-US" b="0">
              <a:solidFill>
                <a:srgbClr val="FFFF66"/>
              </a:solidFill>
              <a:cs typeface="+mn-cs"/>
            </a:endParaRPr>
          </a:p>
        </p:txBody>
      </p:sp>
      <p:grpSp>
        <p:nvGrpSpPr>
          <p:cNvPr id="27660" name="Group 48"/>
          <p:cNvGrpSpPr>
            <a:grpSpLocks/>
          </p:cNvGrpSpPr>
          <p:nvPr/>
        </p:nvGrpSpPr>
        <p:grpSpPr bwMode="auto">
          <a:xfrm>
            <a:off x="7632700" y="5842000"/>
            <a:ext cx="720725" cy="73025"/>
            <a:chOff x="1927" y="2976"/>
            <a:chExt cx="454" cy="46"/>
          </a:xfrm>
        </p:grpSpPr>
        <p:sp>
          <p:nvSpPr>
            <p:cNvPr id="442417" name="Line 49"/>
            <p:cNvSpPr>
              <a:spLocks noChangeShapeType="1"/>
            </p:cNvSpPr>
            <p:nvPr/>
          </p:nvSpPr>
          <p:spPr bwMode="auto">
            <a:xfrm>
              <a:off x="1927" y="2976"/>
              <a:ext cx="454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2418" name="Line 50"/>
            <p:cNvSpPr>
              <a:spLocks noChangeShapeType="1"/>
            </p:cNvSpPr>
            <p:nvPr/>
          </p:nvSpPr>
          <p:spPr bwMode="auto">
            <a:xfrm>
              <a:off x="1927" y="3022"/>
              <a:ext cx="454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7661" name="Group 51"/>
          <p:cNvGrpSpPr>
            <a:grpSpLocks/>
          </p:cNvGrpSpPr>
          <p:nvPr/>
        </p:nvGrpSpPr>
        <p:grpSpPr bwMode="auto">
          <a:xfrm>
            <a:off x="2159000" y="5842000"/>
            <a:ext cx="720725" cy="73025"/>
            <a:chOff x="1927" y="2976"/>
            <a:chExt cx="454" cy="46"/>
          </a:xfrm>
        </p:grpSpPr>
        <p:sp>
          <p:nvSpPr>
            <p:cNvPr id="442420" name="Line 52"/>
            <p:cNvSpPr>
              <a:spLocks noChangeShapeType="1"/>
            </p:cNvSpPr>
            <p:nvPr/>
          </p:nvSpPr>
          <p:spPr bwMode="auto">
            <a:xfrm>
              <a:off x="1927" y="2976"/>
              <a:ext cx="454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2421" name="Line 53"/>
            <p:cNvSpPr>
              <a:spLocks noChangeShapeType="1"/>
            </p:cNvSpPr>
            <p:nvPr/>
          </p:nvSpPr>
          <p:spPr bwMode="auto">
            <a:xfrm>
              <a:off x="1927" y="3022"/>
              <a:ext cx="454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55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Maximally Decimated DFT-Modulated FBs </a:t>
            </a:r>
            <a:r>
              <a:rPr lang="en-US" sz="1800" dirty="0" smtClean="0">
                <a:cs typeface="+mj-cs"/>
              </a:rPr>
              <a:t>(D=N)</a:t>
            </a:r>
          </a:p>
        </p:txBody>
      </p:sp>
      <p:sp>
        <p:nvSpPr>
          <p:cNvPr id="56" name="Text Box 178"/>
          <p:cNvSpPr txBox="1">
            <a:spLocks noChangeArrowheads="1"/>
          </p:cNvSpPr>
          <p:nvPr/>
        </p:nvSpPr>
        <p:spPr bwMode="auto">
          <a:xfrm>
            <a:off x="2771800" y="1592796"/>
            <a:ext cx="834766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200" b="0" dirty="0" smtClean="0">
                <a:solidFill>
                  <a:srgbClr val="FFFF66"/>
                </a:solidFill>
                <a:cs typeface="+mn-cs"/>
              </a:rPr>
              <a:t>N=4</a:t>
            </a:r>
            <a:endParaRPr lang="en-US" sz="1200" b="0" dirty="0">
              <a:solidFill>
                <a:srgbClr val="FFFF66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38078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1" name="Rectangle 64"/>
          <p:cNvSpPr>
            <a:spLocks noChangeArrowheads="1"/>
          </p:cNvSpPr>
          <p:nvPr/>
        </p:nvSpPr>
        <p:spPr bwMode="auto">
          <a:xfrm>
            <a:off x="2591780" y="2492896"/>
            <a:ext cx="2916237" cy="3205162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710613" cy="528955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en-US" sz="240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40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40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40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40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40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40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40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40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400" smtClean="0">
              <a:cs typeface="+mn-cs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smtClean="0">
                <a:cs typeface="+mn-cs"/>
              </a:rPr>
              <a:t>    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smtClean="0">
                <a:cs typeface="+mn-cs"/>
              </a:rPr>
              <a:t>       </a:t>
            </a:r>
          </a:p>
        </p:txBody>
      </p:sp>
      <p:sp>
        <p:nvSpPr>
          <p:cNvPr id="444480" name="Text Box 64"/>
          <p:cNvSpPr txBox="1">
            <a:spLocks noChangeArrowheads="1"/>
          </p:cNvSpPr>
          <p:nvPr/>
        </p:nvSpPr>
        <p:spPr bwMode="auto">
          <a:xfrm>
            <a:off x="323528" y="1340768"/>
            <a:ext cx="5899351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b="0" dirty="0" smtClean="0">
                <a:cs typeface="+mn-cs"/>
              </a:rPr>
              <a:t>Similarly simple derivation then leads to… </a:t>
            </a:r>
            <a:endParaRPr lang="en-GB" b="0" dirty="0">
              <a:cs typeface="+mn-cs"/>
            </a:endParaRPr>
          </a:p>
        </p:txBody>
      </p:sp>
      <p:sp>
        <p:nvSpPr>
          <p:cNvPr id="67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Maximally Decimated DFT-Modulated FBs </a:t>
            </a:r>
            <a:r>
              <a:rPr lang="en-US" sz="1800" dirty="0" smtClean="0">
                <a:cs typeface="+mj-cs"/>
              </a:rPr>
              <a:t>(D=N)</a:t>
            </a:r>
          </a:p>
        </p:txBody>
      </p:sp>
      <p:sp>
        <p:nvSpPr>
          <p:cNvPr id="68" name="Text Box 178"/>
          <p:cNvSpPr txBox="1">
            <a:spLocks noChangeArrowheads="1"/>
          </p:cNvSpPr>
          <p:nvPr/>
        </p:nvSpPr>
        <p:spPr bwMode="auto">
          <a:xfrm>
            <a:off x="2771800" y="2467283"/>
            <a:ext cx="834766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200" b="0" dirty="0" smtClean="0">
                <a:solidFill>
                  <a:srgbClr val="FFFF66"/>
                </a:solidFill>
                <a:cs typeface="+mn-cs"/>
              </a:rPr>
              <a:t>N=4</a:t>
            </a:r>
            <a:endParaRPr lang="en-US" sz="1200" b="0" dirty="0">
              <a:solidFill>
                <a:srgbClr val="FFFF66"/>
              </a:solidFill>
              <a:cs typeface="+mn-cs"/>
            </a:endParaRPr>
          </a:p>
        </p:txBody>
      </p:sp>
      <p:sp>
        <p:nvSpPr>
          <p:cNvPr id="444420" name="Rectangle 4"/>
          <p:cNvSpPr>
            <a:spLocks noChangeArrowheads="1"/>
          </p:cNvSpPr>
          <p:nvPr/>
        </p:nvSpPr>
        <p:spPr bwMode="auto">
          <a:xfrm>
            <a:off x="4506913" y="2712876"/>
            <a:ext cx="803275" cy="600075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21" name="Rectangle 5"/>
          <p:cNvSpPr>
            <a:spLocks noChangeArrowheads="1"/>
          </p:cNvSpPr>
          <p:nvPr/>
        </p:nvSpPr>
        <p:spPr bwMode="auto">
          <a:xfrm>
            <a:off x="4506913" y="3387564"/>
            <a:ext cx="803275" cy="600075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22" name="Rectangle 6"/>
          <p:cNvSpPr>
            <a:spLocks noChangeArrowheads="1"/>
          </p:cNvSpPr>
          <p:nvPr/>
        </p:nvSpPr>
        <p:spPr bwMode="auto">
          <a:xfrm>
            <a:off x="4506913" y="4073364"/>
            <a:ext cx="803275" cy="600075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23" name="Rectangle 7"/>
          <p:cNvSpPr>
            <a:spLocks noChangeArrowheads="1"/>
          </p:cNvSpPr>
          <p:nvPr/>
        </p:nvSpPr>
        <p:spPr bwMode="auto">
          <a:xfrm>
            <a:off x="4506913" y="4835364"/>
            <a:ext cx="803275" cy="600075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24" name="Text Box 8"/>
          <p:cNvSpPr txBox="1">
            <a:spLocks noChangeArrowheads="1"/>
          </p:cNvSpPr>
          <p:nvPr/>
        </p:nvSpPr>
        <p:spPr bwMode="auto">
          <a:xfrm>
            <a:off x="5867400" y="5456076"/>
            <a:ext cx="657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y[k]</a:t>
            </a:r>
          </a:p>
        </p:txBody>
      </p:sp>
      <p:grpSp>
        <p:nvGrpSpPr>
          <p:cNvPr id="29704" name="Group 9"/>
          <p:cNvGrpSpPr>
            <a:grpSpLocks/>
          </p:cNvGrpSpPr>
          <p:nvPr/>
        </p:nvGrpSpPr>
        <p:grpSpPr bwMode="auto">
          <a:xfrm>
            <a:off x="5334000" y="2941476"/>
            <a:ext cx="839788" cy="2470150"/>
            <a:chOff x="3137" y="1420"/>
            <a:chExt cx="529" cy="1556"/>
          </a:xfrm>
        </p:grpSpPr>
        <p:grpSp>
          <p:nvGrpSpPr>
            <p:cNvPr id="29730" name="Group 10"/>
            <p:cNvGrpSpPr>
              <a:grpSpLocks/>
            </p:cNvGrpSpPr>
            <p:nvPr/>
          </p:nvGrpSpPr>
          <p:grpSpPr bwMode="auto">
            <a:xfrm>
              <a:off x="3144" y="1522"/>
              <a:ext cx="522" cy="486"/>
              <a:chOff x="3456" y="2400"/>
              <a:chExt cx="522" cy="486"/>
            </a:xfrm>
          </p:grpSpPr>
          <p:grpSp>
            <p:nvGrpSpPr>
              <p:cNvPr id="29754" name="Group 11"/>
              <p:cNvGrpSpPr>
                <a:grpSpLocks/>
              </p:cNvGrpSpPr>
              <p:nvPr/>
            </p:nvGrpSpPr>
            <p:grpSpPr bwMode="auto">
              <a:xfrm>
                <a:off x="3744" y="2400"/>
                <a:ext cx="192" cy="165"/>
                <a:chOff x="1488" y="3024"/>
                <a:chExt cx="192" cy="165"/>
              </a:xfrm>
            </p:grpSpPr>
            <p:sp>
              <p:nvSpPr>
                <p:cNvPr id="444428" name="Rectangle 12"/>
                <p:cNvSpPr>
                  <a:spLocks noChangeArrowheads="1"/>
                </p:cNvSpPr>
                <p:nvPr/>
              </p:nvSpPr>
              <p:spPr bwMode="auto">
                <a:xfrm>
                  <a:off x="1488" y="3024"/>
                  <a:ext cx="192" cy="165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aphicFrame>
              <p:nvGraphicFramePr>
                <p:cNvPr id="29761" name="Object 13"/>
                <p:cNvGraphicFramePr>
                  <a:graphicFrameLocks noChangeAspect="1"/>
                </p:cNvGraphicFramePr>
                <p:nvPr/>
              </p:nvGraphicFramePr>
              <p:xfrm>
                <a:off x="1529" y="3038"/>
                <a:ext cx="110" cy="12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8225" name="Equation" r:id="rId3" imgW="139579" imgH="164957" progId="Equation.3">
                        <p:embed/>
                      </p:oleObj>
                    </mc:Choice>
                    <mc:Fallback>
                      <p:oleObj name="Equation" r:id="rId3" imgW="139579" imgH="164957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29" y="3038"/>
                              <a:ext cx="110" cy="128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29755" name="Group 14"/>
              <p:cNvGrpSpPr>
                <a:grpSpLocks/>
              </p:cNvGrpSpPr>
              <p:nvPr/>
            </p:nvGrpSpPr>
            <p:grpSpPr bwMode="auto">
              <a:xfrm>
                <a:off x="3750" y="2598"/>
                <a:ext cx="228" cy="288"/>
                <a:chOff x="3807" y="2594"/>
                <a:chExt cx="362" cy="394"/>
              </a:xfrm>
            </p:grpSpPr>
            <p:sp>
              <p:nvSpPr>
                <p:cNvPr id="444431" name="Oval 15"/>
                <p:cNvSpPr>
                  <a:spLocks noChangeArrowheads="1"/>
                </p:cNvSpPr>
                <p:nvPr/>
              </p:nvSpPr>
              <p:spPr bwMode="auto">
                <a:xfrm>
                  <a:off x="3886" y="2688"/>
                  <a:ext cx="192" cy="193"/>
                </a:xfrm>
                <a:prstGeom prst="ellips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4443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807" y="2594"/>
                  <a:ext cx="362" cy="3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 b="0">
                      <a:solidFill>
                        <a:srgbClr val="FFFF66"/>
                      </a:solidFill>
                      <a:cs typeface="+mn-cs"/>
                    </a:rPr>
                    <a:t>+</a:t>
                  </a:r>
                </a:p>
              </p:txBody>
            </p:sp>
          </p:grpSp>
          <p:sp>
            <p:nvSpPr>
              <p:cNvPr id="444433" name="Line 17"/>
              <p:cNvSpPr>
                <a:spLocks noChangeShapeType="1"/>
              </p:cNvSpPr>
              <p:nvPr/>
            </p:nvSpPr>
            <p:spPr bwMode="auto">
              <a:xfrm>
                <a:off x="3456" y="2736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4434" name="Line 18"/>
              <p:cNvSpPr>
                <a:spLocks noChangeShapeType="1"/>
              </p:cNvSpPr>
              <p:nvPr/>
            </p:nvSpPr>
            <p:spPr bwMode="auto">
              <a:xfrm>
                <a:off x="3840" y="2570"/>
                <a:ext cx="0" cy="107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29731" name="Group 19"/>
            <p:cNvGrpSpPr>
              <a:grpSpLocks/>
            </p:cNvGrpSpPr>
            <p:nvPr/>
          </p:nvGrpSpPr>
          <p:grpSpPr bwMode="auto">
            <a:xfrm>
              <a:off x="3144" y="1995"/>
              <a:ext cx="522" cy="486"/>
              <a:chOff x="3456" y="2400"/>
              <a:chExt cx="522" cy="486"/>
            </a:xfrm>
          </p:grpSpPr>
          <p:grpSp>
            <p:nvGrpSpPr>
              <p:cNvPr id="29746" name="Group 20"/>
              <p:cNvGrpSpPr>
                <a:grpSpLocks/>
              </p:cNvGrpSpPr>
              <p:nvPr/>
            </p:nvGrpSpPr>
            <p:grpSpPr bwMode="auto">
              <a:xfrm>
                <a:off x="3744" y="2400"/>
                <a:ext cx="192" cy="165"/>
                <a:chOff x="1488" y="3024"/>
                <a:chExt cx="192" cy="165"/>
              </a:xfrm>
            </p:grpSpPr>
            <p:sp>
              <p:nvSpPr>
                <p:cNvPr id="444437" name="Rectangle 21"/>
                <p:cNvSpPr>
                  <a:spLocks noChangeArrowheads="1"/>
                </p:cNvSpPr>
                <p:nvPr/>
              </p:nvSpPr>
              <p:spPr bwMode="auto">
                <a:xfrm>
                  <a:off x="1488" y="3024"/>
                  <a:ext cx="192" cy="165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aphicFrame>
              <p:nvGraphicFramePr>
                <p:cNvPr id="29753" name="Object 22"/>
                <p:cNvGraphicFramePr>
                  <a:graphicFrameLocks noChangeAspect="1"/>
                </p:cNvGraphicFramePr>
                <p:nvPr/>
              </p:nvGraphicFramePr>
              <p:xfrm>
                <a:off x="1529" y="3038"/>
                <a:ext cx="110" cy="12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8226" name="Equation" r:id="rId5" imgW="139579" imgH="164957" progId="Equation.3">
                        <p:embed/>
                      </p:oleObj>
                    </mc:Choice>
                    <mc:Fallback>
                      <p:oleObj name="Equation" r:id="rId5" imgW="139579" imgH="164957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29" y="3038"/>
                              <a:ext cx="110" cy="128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29747" name="Group 23"/>
              <p:cNvGrpSpPr>
                <a:grpSpLocks/>
              </p:cNvGrpSpPr>
              <p:nvPr/>
            </p:nvGrpSpPr>
            <p:grpSpPr bwMode="auto">
              <a:xfrm>
                <a:off x="3750" y="2598"/>
                <a:ext cx="228" cy="288"/>
                <a:chOff x="3807" y="2594"/>
                <a:chExt cx="362" cy="394"/>
              </a:xfrm>
            </p:grpSpPr>
            <p:sp>
              <p:nvSpPr>
                <p:cNvPr id="444440" name="Oval 24"/>
                <p:cNvSpPr>
                  <a:spLocks noChangeArrowheads="1"/>
                </p:cNvSpPr>
                <p:nvPr/>
              </p:nvSpPr>
              <p:spPr bwMode="auto">
                <a:xfrm>
                  <a:off x="3886" y="2688"/>
                  <a:ext cx="192" cy="193"/>
                </a:xfrm>
                <a:prstGeom prst="ellips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44441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807" y="2594"/>
                  <a:ext cx="362" cy="3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 b="0">
                      <a:solidFill>
                        <a:srgbClr val="FFFF66"/>
                      </a:solidFill>
                      <a:cs typeface="+mn-cs"/>
                    </a:rPr>
                    <a:t>+</a:t>
                  </a:r>
                </a:p>
              </p:txBody>
            </p:sp>
          </p:grpSp>
          <p:sp>
            <p:nvSpPr>
              <p:cNvPr id="444442" name="Line 26"/>
              <p:cNvSpPr>
                <a:spLocks noChangeShapeType="1"/>
              </p:cNvSpPr>
              <p:nvPr/>
            </p:nvSpPr>
            <p:spPr bwMode="auto">
              <a:xfrm>
                <a:off x="3456" y="2736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4443" name="Line 27"/>
              <p:cNvSpPr>
                <a:spLocks noChangeShapeType="1"/>
              </p:cNvSpPr>
              <p:nvPr/>
            </p:nvSpPr>
            <p:spPr bwMode="auto">
              <a:xfrm>
                <a:off x="3840" y="2570"/>
                <a:ext cx="0" cy="107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29732" name="Group 28"/>
            <p:cNvGrpSpPr>
              <a:grpSpLocks/>
            </p:cNvGrpSpPr>
            <p:nvPr/>
          </p:nvGrpSpPr>
          <p:grpSpPr bwMode="auto">
            <a:xfrm>
              <a:off x="3144" y="2455"/>
              <a:ext cx="522" cy="486"/>
              <a:chOff x="3456" y="2400"/>
              <a:chExt cx="522" cy="486"/>
            </a:xfrm>
          </p:grpSpPr>
          <p:grpSp>
            <p:nvGrpSpPr>
              <p:cNvPr id="29738" name="Group 29"/>
              <p:cNvGrpSpPr>
                <a:grpSpLocks/>
              </p:cNvGrpSpPr>
              <p:nvPr/>
            </p:nvGrpSpPr>
            <p:grpSpPr bwMode="auto">
              <a:xfrm>
                <a:off x="3744" y="2400"/>
                <a:ext cx="192" cy="165"/>
                <a:chOff x="1488" y="3024"/>
                <a:chExt cx="192" cy="165"/>
              </a:xfrm>
            </p:grpSpPr>
            <p:sp>
              <p:nvSpPr>
                <p:cNvPr id="444446" name="Rectangle 30"/>
                <p:cNvSpPr>
                  <a:spLocks noChangeArrowheads="1"/>
                </p:cNvSpPr>
                <p:nvPr/>
              </p:nvSpPr>
              <p:spPr bwMode="auto">
                <a:xfrm>
                  <a:off x="1488" y="3024"/>
                  <a:ext cx="192" cy="165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aphicFrame>
              <p:nvGraphicFramePr>
                <p:cNvPr id="29745" name="Object 31"/>
                <p:cNvGraphicFramePr>
                  <a:graphicFrameLocks noChangeAspect="1"/>
                </p:cNvGraphicFramePr>
                <p:nvPr/>
              </p:nvGraphicFramePr>
              <p:xfrm>
                <a:off x="1529" y="3038"/>
                <a:ext cx="110" cy="12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8227" name="Equation" r:id="rId6" imgW="139579" imgH="164957" progId="Equation.3">
                        <p:embed/>
                      </p:oleObj>
                    </mc:Choice>
                    <mc:Fallback>
                      <p:oleObj name="Equation" r:id="rId6" imgW="139579" imgH="164957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29" y="3038"/>
                              <a:ext cx="110" cy="128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29739" name="Group 32"/>
              <p:cNvGrpSpPr>
                <a:grpSpLocks/>
              </p:cNvGrpSpPr>
              <p:nvPr/>
            </p:nvGrpSpPr>
            <p:grpSpPr bwMode="auto">
              <a:xfrm>
                <a:off x="3750" y="2598"/>
                <a:ext cx="228" cy="288"/>
                <a:chOff x="3807" y="2594"/>
                <a:chExt cx="362" cy="394"/>
              </a:xfrm>
            </p:grpSpPr>
            <p:sp>
              <p:nvSpPr>
                <p:cNvPr id="444449" name="Oval 33"/>
                <p:cNvSpPr>
                  <a:spLocks noChangeArrowheads="1"/>
                </p:cNvSpPr>
                <p:nvPr/>
              </p:nvSpPr>
              <p:spPr bwMode="auto">
                <a:xfrm>
                  <a:off x="3886" y="2688"/>
                  <a:ext cx="192" cy="193"/>
                </a:xfrm>
                <a:prstGeom prst="ellips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4445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3807" y="2594"/>
                  <a:ext cx="362" cy="3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 b="0">
                      <a:solidFill>
                        <a:srgbClr val="FFFF66"/>
                      </a:solidFill>
                      <a:cs typeface="+mn-cs"/>
                    </a:rPr>
                    <a:t>+</a:t>
                  </a:r>
                </a:p>
              </p:txBody>
            </p:sp>
          </p:grpSp>
          <p:sp>
            <p:nvSpPr>
              <p:cNvPr id="444451" name="Line 35"/>
              <p:cNvSpPr>
                <a:spLocks noChangeShapeType="1"/>
              </p:cNvSpPr>
              <p:nvPr/>
            </p:nvSpPr>
            <p:spPr bwMode="auto">
              <a:xfrm>
                <a:off x="3456" y="2736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4452" name="Line 36"/>
              <p:cNvSpPr>
                <a:spLocks noChangeShapeType="1"/>
              </p:cNvSpPr>
              <p:nvPr/>
            </p:nvSpPr>
            <p:spPr bwMode="auto">
              <a:xfrm>
                <a:off x="3840" y="2570"/>
                <a:ext cx="0" cy="107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44453" name="Line 37"/>
            <p:cNvSpPr>
              <a:spLocks noChangeShapeType="1"/>
            </p:cNvSpPr>
            <p:nvPr/>
          </p:nvSpPr>
          <p:spPr bwMode="auto">
            <a:xfrm>
              <a:off x="3521" y="1440"/>
              <a:ext cx="0" cy="96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4454" name="Line 38"/>
            <p:cNvSpPr>
              <a:spLocks noChangeShapeType="1"/>
            </p:cNvSpPr>
            <p:nvPr/>
          </p:nvSpPr>
          <p:spPr bwMode="auto">
            <a:xfrm>
              <a:off x="3137" y="1420"/>
              <a:ext cx="38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4455" name="Line 39"/>
            <p:cNvSpPr>
              <a:spLocks noChangeShapeType="1"/>
            </p:cNvSpPr>
            <p:nvPr/>
          </p:nvSpPr>
          <p:spPr bwMode="auto">
            <a:xfrm>
              <a:off x="3521" y="2400"/>
              <a:ext cx="0" cy="96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4456" name="Line 40"/>
            <p:cNvSpPr>
              <a:spLocks noChangeShapeType="1"/>
            </p:cNvSpPr>
            <p:nvPr/>
          </p:nvSpPr>
          <p:spPr bwMode="auto">
            <a:xfrm>
              <a:off x="3521" y="1920"/>
              <a:ext cx="0" cy="96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4457" name="Line 41"/>
            <p:cNvSpPr>
              <a:spLocks noChangeShapeType="1"/>
            </p:cNvSpPr>
            <p:nvPr/>
          </p:nvSpPr>
          <p:spPr bwMode="auto">
            <a:xfrm>
              <a:off x="3542" y="2880"/>
              <a:ext cx="0" cy="96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aphicFrame>
        <p:nvGraphicFramePr>
          <p:cNvPr id="29705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329881"/>
              </p:ext>
            </p:extLst>
          </p:nvPr>
        </p:nvGraphicFramePr>
        <p:xfrm>
          <a:off x="4572000" y="4998876"/>
          <a:ext cx="652463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28" name="Equation" r:id="rId7" imgW="457200" imgH="241300" progId="Equation.3">
                  <p:embed/>
                </p:oleObj>
              </mc:Choice>
              <mc:Fallback>
                <p:oleObj name="Equation" r:id="rId7" imgW="457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998876"/>
                        <a:ext cx="652463" cy="34766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6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727833"/>
              </p:ext>
            </p:extLst>
          </p:nvPr>
        </p:nvGraphicFramePr>
        <p:xfrm>
          <a:off x="4579938" y="4236876"/>
          <a:ext cx="612775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29" name="Equation" r:id="rId9" imgW="431613" imgH="228501" progId="Equation.3">
                  <p:embed/>
                </p:oleObj>
              </mc:Choice>
              <mc:Fallback>
                <p:oleObj name="Equation" r:id="rId9" imgW="431613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9938" y="4236876"/>
                        <a:ext cx="612775" cy="3317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7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355956"/>
              </p:ext>
            </p:extLst>
          </p:nvPr>
        </p:nvGraphicFramePr>
        <p:xfrm>
          <a:off x="4572000" y="3474876"/>
          <a:ext cx="652463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30" name="Equation" r:id="rId11" imgW="457200" imgH="228600" progId="Equation.3">
                  <p:embed/>
                </p:oleObj>
              </mc:Choice>
              <mc:Fallback>
                <p:oleObj name="Equation" r:id="rId11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474876"/>
                        <a:ext cx="652463" cy="3333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8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967567"/>
              </p:ext>
            </p:extLst>
          </p:nvPr>
        </p:nvGraphicFramePr>
        <p:xfrm>
          <a:off x="4581525" y="2866864"/>
          <a:ext cx="631825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31" name="Equation" r:id="rId13" imgW="444307" imgH="241195" progId="Equation.3">
                  <p:embed/>
                </p:oleObj>
              </mc:Choice>
              <mc:Fallback>
                <p:oleObj name="Equation" r:id="rId13" imgW="444307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1525" y="2866864"/>
                        <a:ext cx="631825" cy="3476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709" name="Group 46"/>
          <p:cNvGrpSpPr>
            <a:grpSpLocks/>
          </p:cNvGrpSpPr>
          <p:nvPr/>
        </p:nvGrpSpPr>
        <p:grpSpPr bwMode="auto">
          <a:xfrm>
            <a:off x="1676400" y="2712876"/>
            <a:ext cx="2847975" cy="2819400"/>
            <a:chOff x="192" y="1344"/>
            <a:chExt cx="1794" cy="1776"/>
          </a:xfrm>
        </p:grpSpPr>
        <p:grpSp>
          <p:nvGrpSpPr>
            <p:cNvPr id="29715" name="Group 47"/>
            <p:cNvGrpSpPr>
              <a:grpSpLocks/>
            </p:cNvGrpSpPr>
            <p:nvPr/>
          </p:nvGrpSpPr>
          <p:grpSpPr bwMode="auto">
            <a:xfrm>
              <a:off x="192" y="1440"/>
              <a:ext cx="359" cy="1581"/>
              <a:chOff x="720" y="1289"/>
              <a:chExt cx="359" cy="1581"/>
            </a:xfrm>
          </p:grpSpPr>
          <p:graphicFrame>
            <p:nvGraphicFramePr>
              <p:cNvPr id="29726" name="Object 48"/>
              <p:cNvGraphicFramePr>
                <a:graphicFrameLocks noChangeAspect="1"/>
              </p:cNvGraphicFramePr>
              <p:nvPr/>
            </p:nvGraphicFramePr>
            <p:xfrm>
              <a:off x="720" y="1289"/>
              <a:ext cx="359" cy="2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8232" name="Equation" r:id="rId15" imgW="355446" imgH="228501" progId="Equation.3">
                      <p:embed/>
                    </p:oleObj>
                  </mc:Choice>
                  <mc:Fallback>
                    <p:oleObj name="Equation" r:id="rId15" imgW="355446" imgH="228501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0" y="1289"/>
                            <a:ext cx="359" cy="230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9727" name="Object 49"/>
              <p:cNvGraphicFramePr>
                <a:graphicFrameLocks noChangeAspect="1"/>
              </p:cNvGraphicFramePr>
              <p:nvPr/>
            </p:nvGraphicFramePr>
            <p:xfrm>
              <a:off x="726" y="1721"/>
              <a:ext cx="346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8233" name="Equation" r:id="rId17" imgW="342603" imgH="215713" progId="Equation.3">
                      <p:embed/>
                    </p:oleObj>
                  </mc:Choice>
                  <mc:Fallback>
                    <p:oleObj name="Equation" r:id="rId17" imgW="342603" imgH="215713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6" y="1721"/>
                            <a:ext cx="346" cy="216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9728" name="Object 50"/>
              <p:cNvGraphicFramePr>
                <a:graphicFrameLocks noChangeAspect="1"/>
              </p:cNvGraphicFramePr>
              <p:nvPr/>
            </p:nvGraphicFramePr>
            <p:xfrm>
              <a:off x="720" y="2153"/>
              <a:ext cx="359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8234" name="Equation" r:id="rId19" imgW="355292" imgH="215713" progId="Equation.3">
                      <p:embed/>
                    </p:oleObj>
                  </mc:Choice>
                  <mc:Fallback>
                    <p:oleObj name="Equation" r:id="rId19" imgW="355292" imgH="215713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0" y="2153"/>
                            <a:ext cx="359" cy="216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9729" name="Object 51"/>
              <p:cNvGraphicFramePr>
                <a:graphicFrameLocks noChangeAspect="1"/>
              </p:cNvGraphicFramePr>
              <p:nvPr/>
            </p:nvGraphicFramePr>
            <p:xfrm>
              <a:off x="720" y="2640"/>
              <a:ext cx="359" cy="2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8235" name="Equation" r:id="rId21" imgW="355446" imgH="228501" progId="Equation.3">
                      <p:embed/>
                    </p:oleObj>
                  </mc:Choice>
                  <mc:Fallback>
                    <p:oleObj name="Equation" r:id="rId21" imgW="355446" imgH="228501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0" y="2640"/>
                            <a:ext cx="359" cy="230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44468" name="Rectangle 52"/>
            <p:cNvSpPr>
              <a:spLocks noChangeArrowheads="1"/>
            </p:cNvSpPr>
            <p:nvPr/>
          </p:nvSpPr>
          <p:spPr bwMode="auto">
            <a:xfrm>
              <a:off x="926" y="1344"/>
              <a:ext cx="790" cy="1776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4469" name="Line 53"/>
            <p:cNvSpPr>
              <a:spLocks noChangeShapeType="1"/>
            </p:cNvSpPr>
            <p:nvPr/>
          </p:nvSpPr>
          <p:spPr bwMode="auto">
            <a:xfrm>
              <a:off x="1716" y="1522"/>
              <a:ext cx="263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4470" name="Line 54"/>
            <p:cNvSpPr>
              <a:spLocks noChangeShapeType="1"/>
            </p:cNvSpPr>
            <p:nvPr/>
          </p:nvSpPr>
          <p:spPr bwMode="auto">
            <a:xfrm>
              <a:off x="1716" y="2853"/>
              <a:ext cx="263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4471" name="Line 55"/>
            <p:cNvSpPr>
              <a:spLocks noChangeShapeType="1"/>
            </p:cNvSpPr>
            <p:nvPr/>
          </p:nvSpPr>
          <p:spPr bwMode="auto">
            <a:xfrm>
              <a:off x="1723" y="2410"/>
              <a:ext cx="263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4472" name="Line 56"/>
            <p:cNvSpPr>
              <a:spLocks noChangeShapeType="1"/>
            </p:cNvSpPr>
            <p:nvPr/>
          </p:nvSpPr>
          <p:spPr bwMode="auto">
            <a:xfrm>
              <a:off x="1723" y="1870"/>
              <a:ext cx="263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29721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3921592"/>
                </p:ext>
              </p:extLst>
            </p:nvPr>
          </p:nvGraphicFramePr>
          <p:xfrm>
            <a:off x="1056" y="1779"/>
            <a:ext cx="528" cy="7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236" name="Equation" r:id="rId23" imgW="139700" imgH="165100" progId="Equation.3">
                    <p:embed/>
                  </p:oleObj>
                </mc:Choice>
                <mc:Fallback>
                  <p:oleObj name="Equation" r:id="rId23" imgW="139700" imgH="165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1779"/>
                          <a:ext cx="528" cy="79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4474" name="Line 58"/>
            <p:cNvSpPr>
              <a:spLocks noChangeShapeType="1"/>
            </p:cNvSpPr>
            <p:nvPr/>
          </p:nvSpPr>
          <p:spPr bwMode="auto">
            <a:xfrm>
              <a:off x="672" y="1536"/>
              <a:ext cx="263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4475" name="Line 59"/>
            <p:cNvSpPr>
              <a:spLocks noChangeShapeType="1"/>
            </p:cNvSpPr>
            <p:nvPr/>
          </p:nvSpPr>
          <p:spPr bwMode="auto">
            <a:xfrm>
              <a:off x="672" y="1920"/>
              <a:ext cx="263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4476" name="Line 60"/>
            <p:cNvSpPr>
              <a:spLocks noChangeShapeType="1"/>
            </p:cNvSpPr>
            <p:nvPr/>
          </p:nvSpPr>
          <p:spPr bwMode="auto">
            <a:xfrm>
              <a:off x="672" y="2448"/>
              <a:ext cx="263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4477" name="Line 61"/>
            <p:cNvSpPr>
              <a:spLocks noChangeShapeType="1"/>
            </p:cNvSpPr>
            <p:nvPr/>
          </p:nvSpPr>
          <p:spPr bwMode="auto">
            <a:xfrm>
              <a:off x="672" y="2880"/>
              <a:ext cx="263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aphicFrame>
        <p:nvGraphicFramePr>
          <p:cNvPr id="29712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066149"/>
              </p:ext>
            </p:extLst>
          </p:nvPr>
        </p:nvGraphicFramePr>
        <p:xfrm>
          <a:off x="3660775" y="2041364"/>
          <a:ext cx="1023938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37" name="Equation" r:id="rId25" imgW="393700" imgH="228600" progId="Equation.3">
                  <p:embed/>
                </p:oleObj>
              </mc:Choice>
              <mc:Fallback>
                <p:oleObj name="Equation" r:id="rId25" imgW="393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0775" y="2041364"/>
                        <a:ext cx="1023938" cy="54451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762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484418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710613" cy="528955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400" b="0" dirty="0" smtClean="0">
                <a:cs typeface="+mn-cs"/>
              </a:rPr>
              <a:t>Expansion + DFT-modulated synthesis FB :</a:t>
            </a:r>
          </a:p>
          <a:p>
            <a:pPr>
              <a:lnSpc>
                <a:spcPct val="80000"/>
              </a:lnSpc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000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000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000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000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000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000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000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000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000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000" dirty="0" smtClean="0">
              <a:cs typeface="+mn-cs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cs typeface="+mn-cs"/>
              </a:rPr>
              <a:t>    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cs typeface="+mn-cs"/>
              </a:rPr>
              <a:t>     </a:t>
            </a: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en-US" sz="2000" dirty="0" smtClean="0">
                <a:cs typeface="+mn-cs"/>
              </a:rPr>
              <a:t>     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85800" y="1844824"/>
            <a:ext cx="5619750" cy="4428492"/>
            <a:chOff x="685800" y="1733550"/>
            <a:chExt cx="5619750" cy="4578350"/>
          </a:xfrm>
        </p:grpSpPr>
        <p:grpSp>
          <p:nvGrpSpPr>
            <p:cNvPr id="3" name="Group 2"/>
            <p:cNvGrpSpPr/>
            <p:nvPr/>
          </p:nvGrpSpPr>
          <p:grpSpPr>
            <a:xfrm>
              <a:off x="1676400" y="3962400"/>
              <a:ext cx="4629150" cy="2349500"/>
              <a:chOff x="1676400" y="3962400"/>
              <a:chExt cx="4629150" cy="2349500"/>
            </a:xfrm>
          </p:grpSpPr>
          <p:sp>
            <p:nvSpPr>
              <p:cNvPr id="445451" name="Text Box 11"/>
              <p:cNvSpPr txBox="1">
                <a:spLocks noChangeArrowheads="1"/>
              </p:cNvSpPr>
              <p:nvPr/>
            </p:nvSpPr>
            <p:spPr bwMode="auto">
              <a:xfrm>
                <a:off x="5648325" y="5854700"/>
                <a:ext cx="657225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y[k]</a:t>
                </a:r>
              </a:p>
            </p:txBody>
          </p:sp>
          <p:grpSp>
            <p:nvGrpSpPr>
              <p:cNvPr id="30810" name="Group 63"/>
              <p:cNvGrpSpPr>
                <a:grpSpLocks/>
              </p:cNvGrpSpPr>
              <p:nvPr/>
            </p:nvGrpSpPr>
            <p:grpSpPr bwMode="auto">
              <a:xfrm>
                <a:off x="1676400" y="4134107"/>
                <a:ext cx="421557" cy="1886618"/>
                <a:chOff x="720" y="1289"/>
                <a:chExt cx="359" cy="1581"/>
              </a:xfrm>
            </p:grpSpPr>
            <p:graphicFrame>
              <p:nvGraphicFramePr>
                <p:cNvPr id="30821" name="Object 64"/>
                <p:cNvGraphicFramePr>
                  <a:graphicFrameLocks noChangeAspect="1"/>
                </p:cNvGraphicFramePr>
                <p:nvPr/>
              </p:nvGraphicFramePr>
              <p:xfrm>
                <a:off x="720" y="1289"/>
                <a:ext cx="359" cy="23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6073" name="Equation" r:id="rId3" imgW="355446" imgH="228501" progId="Equation.3">
                        <p:embed/>
                      </p:oleObj>
                    </mc:Choice>
                    <mc:Fallback>
                      <p:oleObj name="Equation" r:id="rId3" imgW="355446" imgH="228501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20" y="1289"/>
                              <a:ext cx="359" cy="230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0822" name="Object 65"/>
                <p:cNvGraphicFramePr>
                  <a:graphicFrameLocks noChangeAspect="1"/>
                </p:cNvGraphicFramePr>
                <p:nvPr/>
              </p:nvGraphicFramePr>
              <p:xfrm>
                <a:off x="726" y="1721"/>
                <a:ext cx="346" cy="21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6074" name="Equation" r:id="rId5" imgW="342603" imgH="215713" progId="Equation.3">
                        <p:embed/>
                      </p:oleObj>
                    </mc:Choice>
                    <mc:Fallback>
                      <p:oleObj name="Equation" r:id="rId5" imgW="342603" imgH="215713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26" y="1721"/>
                              <a:ext cx="346" cy="216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0823" name="Object 66"/>
                <p:cNvGraphicFramePr>
                  <a:graphicFrameLocks noChangeAspect="1"/>
                </p:cNvGraphicFramePr>
                <p:nvPr/>
              </p:nvGraphicFramePr>
              <p:xfrm>
                <a:off x="720" y="2153"/>
                <a:ext cx="359" cy="21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6075" name="Equation" r:id="rId7" imgW="355292" imgH="215713" progId="Equation.3">
                        <p:embed/>
                      </p:oleObj>
                    </mc:Choice>
                    <mc:Fallback>
                      <p:oleObj name="Equation" r:id="rId7" imgW="355292" imgH="215713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20" y="2153"/>
                              <a:ext cx="359" cy="216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0824" name="Object 67"/>
                <p:cNvGraphicFramePr>
                  <a:graphicFrameLocks noChangeAspect="1"/>
                </p:cNvGraphicFramePr>
                <p:nvPr/>
              </p:nvGraphicFramePr>
              <p:xfrm>
                <a:off x="720" y="2640"/>
                <a:ext cx="359" cy="23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6076" name="Equation" r:id="rId9" imgW="355446" imgH="228501" progId="Equation.3">
                        <p:embed/>
                      </p:oleObj>
                    </mc:Choice>
                    <mc:Fallback>
                      <p:oleObj name="Equation" r:id="rId9" imgW="355446" imgH="228501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20" y="2640"/>
                              <a:ext cx="359" cy="230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2" name="Group 1"/>
              <p:cNvGrpSpPr/>
              <p:nvPr/>
            </p:nvGrpSpPr>
            <p:grpSpPr>
              <a:xfrm>
                <a:off x="2240042" y="3962400"/>
                <a:ext cx="3562271" cy="2176463"/>
                <a:chOff x="2240042" y="3962400"/>
                <a:chExt cx="3562271" cy="2176463"/>
              </a:xfrm>
            </p:grpSpPr>
            <p:sp>
              <p:nvSpPr>
                <p:cNvPr id="445444" name="Line 4"/>
                <p:cNvSpPr>
                  <a:spLocks noChangeShapeType="1"/>
                </p:cNvSpPr>
                <p:nvPr/>
              </p:nvSpPr>
              <p:spPr bwMode="auto">
                <a:xfrm>
                  <a:off x="4365625" y="4705350"/>
                  <a:ext cx="395288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45445" name="Line 5"/>
                <p:cNvSpPr>
                  <a:spLocks noChangeShapeType="1"/>
                </p:cNvSpPr>
                <p:nvPr/>
              </p:nvSpPr>
              <p:spPr bwMode="auto">
                <a:xfrm>
                  <a:off x="4365625" y="5270500"/>
                  <a:ext cx="395288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45446" name="Line 6"/>
                <p:cNvSpPr>
                  <a:spLocks noChangeShapeType="1"/>
                </p:cNvSpPr>
                <p:nvPr/>
              </p:nvSpPr>
              <p:spPr bwMode="auto">
                <a:xfrm>
                  <a:off x="4365625" y="5819775"/>
                  <a:ext cx="395288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45447" name="Rectangle 7"/>
                <p:cNvSpPr>
                  <a:spLocks noChangeArrowheads="1"/>
                </p:cNvSpPr>
                <p:nvPr/>
              </p:nvSpPr>
              <p:spPr bwMode="auto">
                <a:xfrm>
                  <a:off x="3770313" y="4019550"/>
                  <a:ext cx="593725" cy="450850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45448" name="Rectangle 8"/>
                <p:cNvSpPr>
                  <a:spLocks noChangeArrowheads="1"/>
                </p:cNvSpPr>
                <p:nvPr/>
              </p:nvSpPr>
              <p:spPr bwMode="auto">
                <a:xfrm>
                  <a:off x="3770313" y="4527550"/>
                  <a:ext cx="593725" cy="450850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45449" name="Rectangle 9"/>
                <p:cNvSpPr>
                  <a:spLocks noChangeArrowheads="1"/>
                </p:cNvSpPr>
                <p:nvPr/>
              </p:nvSpPr>
              <p:spPr bwMode="auto">
                <a:xfrm>
                  <a:off x="3770313" y="5041900"/>
                  <a:ext cx="593725" cy="450850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45450" name="Rectangle 10"/>
                <p:cNvSpPr>
                  <a:spLocks noChangeArrowheads="1"/>
                </p:cNvSpPr>
                <p:nvPr/>
              </p:nvSpPr>
              <p:spPr bwMode="auto">
                <a:xfrm>
                  <a:off x="3770313" y="5614988"/>
                  <a:ext cx="593725" cy="450850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pSp>
              <p:nvGrpSpPr>
                <p:cNvPr id="30731" name="Group 12"/>
                <p:cNvGrpSpPr>
                  <a:grpSpLocks/>
                </p:cNvGrpSpPr>
                <p:nvPr/>
              </p:nvGrpSpPr>
              <p:grpSpPr bwMode="auto">
                <a:xfrm>
                  <a:off x="4775200" y="3962400"/>
                  <a:ext cx="1027113" cy="2078038"/>
                  <a:chOff x="2479" y="1248"/>
                  <a:chExt cx="874" cy="1741"/>
                </a:xfrm>
              </p:grpSpPr>
              <p:sp>
                <p:nvSpPr>
                  <p:cNvPr id="445453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2479" y="1248"/>
                    <a:ext cx="313" cy="378"/>
                  </a:xfrm>
                  <a:prstGeom prst="rect">
                    <a:avLst/>
                  </a:prstGeom>
                  <a:noFill/>
                  <a:ln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445454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570" y="1312"/>
                    <a:ext cx="0" cy="253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triangle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445455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61" y="1248"/>
                    <a:ext cx="223" cy="38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FFFF66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>
                        <a:solidFill>
                          <a:srgbClr val="FFFF66"/>
                        </a:solidFill>
                        <a:cs typeface="+mn-cs"/>
                      </a:rPr>
                      <a:t>4</a:t>
                    </a:r>
                  </a:p>
                </p:txBody>
              </p:sp>
              <p:sp>
                <p:nvSpPr>
                  <p:cNvPr id="445456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479" y="1690"/>
                    <a:ext cx="313" cy="379"/>
                  </a:xfrm>
                  <a:prstGeom prst="rect">
                    <a:avLst/>
                  </a:prstGeom>
                  <a:noFill/>
                  <a:ln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445457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570" y="1752"/>
                    <a:ext cx="0" cy="251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triangle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445458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61" y="1683"/>
                    <a:ext cx="223" cy="38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FFFF66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>
                        <a:solidFill>
                          <a:srgbClr val="FFFF66"/>
                        </a:solidFill>
                        <a:cs typeface="+mn-cs"/>
                      </a:rPr>
                      <a:t>4</a:t>
                    </a:r>
                  </a:p>
                </p:txBody>
              </p:sp>
              <p:sp>
                <p:nvSpPr>
                  <p:cNvPr id="445459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2479" y="2130"/>
                    <a:ext cx="313" cy="378"/>
                  </a:xfrm>
                  <a:prstGeom prst="rect">
                    <a:avLst/>
                  </a:prstGeom>
                  <a:noFill/>
                  <a:ln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445460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570" y="2192"/>
                    <a:ext cx="0" cy="25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triangle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445461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61" y="2126"/>
                    <a:ext cx="223" cy="38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FFFF66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>
                        <a:solidFill>
                          <a:srgbClr val="FFFF66"/>
                        </a:solidFill>
                        <a:cs typeface="+mn-cs"/>
                      </a:rPr>
                      <a:t>4</a:t>
                    </a:r>
                  </a:p>
                </p:txBody>
              </p:sp>
              <p:sp>
                <p:nvSpPr>
                  <p:cNvPr id="445462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2479" y="2569"/>
                    <a:ext cx="313" cy="378"/>
                  </a:xfrm>
                  <a:prstGeom prst="rect">
                    <a:avLst/>
                  </a:prstGeom>
                  <a:noFill/>
                  <a:ln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445463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570" y="2634"/>
                    <a:ext cx="0" cy="251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triangle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445464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61" y="2567"/>
                    <a:ext cx="223" cy="38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FFFF66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>
                        <a:solidFill>
                          <a:srgbClr val="FFFF66"/>
                        </a:solidFill>
                        <a:cs typeface="+mn-cs"/>
                      </a:rPr>
                      <a:t>4</a:t>
                    </a:r>
                  </a:p>
                </p:txBody>
              </p:sp>
              <p:grpSp>
                <p:nvGrpSpPr>
                  <p:cNvPr id="30837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2791" y="1522"/>
                    <a:ext cx="562" cy="535"/>
                    <a:chOff x="3456" y="2400"/>
                    <a:chExt cx="562" cy="535"/>
                  </a:xfrm>
                </p:grpSpPr>
                <p:grpSp>
                  <p:nvGrpSpPr>
                    <p:cNvPr id="30861" name="Group 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44" y="2400"/>
                      <a:ext cx="192" cy="165"/>
                      <a:chOff x="1488" y="3024"/>
                      <a:chExt cx="192" cy="165"/>
                    </a:xfrm>
                  </p:grpSpPr>
                  <p:sp>
                    <p:nvSpPr>
                      <p:cNvPr id="445467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88" y="3024"/>
                        <a:ext cx="192" cy="16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FF66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92075" tIns="46038" rIns="92075" bIns="46038" anchor="ctr"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en-US">
                          <a:cs typeface="+mn-cs"/>
                        </a:endParaRPr>
                      </a:p>
                    </p:txBody>
                  </p:sp>
                  <p:graphicFrame>
                    <p:nvGraphicFramePr>
                      <p:cNvPr id="30868" name="Object 28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1529" y="3038"/>
                      <a:ext cx="110" cy="128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26077" name="Equation" r:id="rId11" imgW="139579" imgH="164957" progId="Equation.3">
                              <p:embed/>
                            </p:oleObj>
                          </mc:Choice>
                          <mc:Fallback>
                            <p:oleObj name="Equation" r:id="rId11" imgW="139579" imgH="164957" progId="Equation.3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12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1529" y="3038"/>
                                    <a:ext cx="110" cy="128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rgbClr val="FFFF66"/>
                                  </a:solidFill>
                                  <a:ln>
                                    <a:noFill/>
                                  </a:ln>
                                  <a:effectLst/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FFFF66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blurRad="63500" dist="38099" dir="2700000" algn="ctr" rotWithShape="0">
                                            <a:srgbClr val="000000">
                                              <a:alpha val="74997"/>
                                            </a:srgbClr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  <p:grpSp>
                  <p:nvGrpSpPr>
                    <p:cNvPr id="30862" name="Group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10" y="2552"/>
                      <a:ext cx="308" cy="383"/>
                      <a:chOff x="3743" y="2531"/>
                      <a:chExt cx="490" cy="523"/>
                    </a:xfrm>
                  </p:grpSpPr>
                  <p:sp>
                    <p:nvSpPr>
                      <p:cNvPr id="445470" name="Oval 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87" y="2687"/>
                        <a:ext cx="191" cy="194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rgbClr val="FFFF66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92075" tIns="46038" rIns="92075" bIns="46038" anchor="ctr"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en-US">
                          <a:cs typeface="+mn-cs"/>
                        </a:endParaRPr>
                      </a:p>
                    </p:txBody>
                  </p:sp>
                  <p:sp>
                    <p:nvSpPr>
                      <p:cNvPr id="445471" name="Text Box 3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743" y="2529"/>
                        <a:ext cx="490" cy="5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92075" tIns="46038" rIns="92075" bIns="46038" anchor="ctr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en-US" b="0">
                            <a:solidFill>
                              <a:srgbClr val="FFFF66"/>
                            </a:solidFill>
                            <a:cs typeface="+mn-cs"/>
                          </a:rPr>
                          <a:t>+</a:t>
                        </a:r>
                      </a:p>
                    </p:txBody>
                  </p:sp>
                </p:grpSp>
                <p:sp>
                  <p:nvSpPr>
                    <p:cNvPr id="445472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2735"/>
                      <a:ext cx="33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445473" name="Line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2570"/>
                      <a:ext cx="0" cy="10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0838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2791" y="1995"/>
                    <a:ext cx="562" cy="534"/>
                    <a:chOff x="3456" y="2400"/>
                    <a:chExt cx="562" cy="534"/>
                  </a:xfrm>
                </p:grpSpPr>
                <p:grpSp>
                  <p:nvGrpSpPr>
                    <p:cNvPr id="30853" name="Group 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44" y="2400"/>
                      <a:ext cx="192" cy="165"/>
                      <a:chOff x="1488" y="3024"/>
                      <a:chExt cx="192" cy="165"/>
                    </a:xfrm>
                  </p:grpSpPr>
                  <p:sp>
                    <p:nvSpPr>
                      <p:cNvPr id="445476" name="Rectangle 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88" y="3024"/>
                        <a:ext cx="192" cy="16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FF66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92075" tIns="46038" rIns="92075" bIns="46038" anchor="ctr"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en-US">
                          <a:cs typeface="+mn-cs"/>
                        </a:endParaRPr>
                      </a:p>
                    </p:txBody>
                  </p:sp>
                  <p:graphicFrame>
                    <p:nvGraphicFramePr>
                      <p:cNvPr id="30860" name="Object 37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1529" y="3038"/>
                      <a:ext cx="110" cy="128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26078" name="Equation" r:id="rId13" imgW="139579" imgH="164957" progId="Equation.3">
                              <p:embed/>
                            </p:oleObj>
                          </mc:Choice>
                          <mc:Fallback>
                            <p:oleObj name="Equation" r:id="rId13" imgW="139579" imgH="164957" progId="Equation.3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12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1529" y="3038"/>
                                    <a:ext cx="110" cy="128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rgbClr val="FFFF66"/>
                                  </a:solidFill>
                                  <a:ln>
                                    <a:noFill/>
                                  </a:ln>
                                  <a:effectLst/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FFFF66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blurRad="63500" dist="38099" dir="2700000" algn="ctr" rotWithShape="0">
                                            <a:srgbClr val="000000">
                                              <a:alpha val="74997"/>
                                            </a:srgbClr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  <p:grpSp>
                  <p:nvGrpSpPr>
                    <p:cNvPr id="30854" name="Group 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10" y="2551"/>
                      <a:ext cx="308" cy="383"/>
                      <a:chOff x="3743" y="2530"/>
                      <a:chExt cx="490" cy="523"/>
                    </a:xfrm>
                  </p:grpSpPr>
                  <p:sp>
                    <p:nvSpPr>
                      <p:cNvPr id="445479" name="Oval 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87" y="2690"/>
                        <a:ext cx="191" cy="191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rgbClr val="FFFF66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92075" tIns="46038" rIns="92075" bIns="46038" anchor="ctr"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en-US">
                          <a:cs typeface="+mn-cs"/>
                        </a:endParaRPr>
                      </a:p>
                    </p:txBody>
                  </p:sp>
                  <p:sp>
                    <p:nvSpPr>
                      <p:cNvPr id="445480" name="Text Box 4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743" y="2530"/>
                        <a:ext cx="490" cy="5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92075" tIns="46038" rIns="92075" bIns="46038" anchor="ctr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en-US" b="0">
                            <a:solidFill>
                              <a:srgbClr val="FFFF66"/>
                            </a:solidFill>
                            <a:cs typeface="+mn-cs"/>
                          </a:rPr>
                          <a:t>+</a:t>
                        </a:r>
                      </a:p>
                    </p:txBody>
                  </p:sp>
                </p:grpSp>
                <p:sp>
                  <p:nvSpPr>
                    <p:cNvPr id="445481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2736"/>
                      <a:ext cx="33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445482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2571"/>
                      <a:ext cx="0" cy="10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0839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2791" y="2455"/>
                    <a:ext cx="562" cy="534"/>
                    <a:chOff x="3456" y="2400"/>
                    <a:chExt cx="562" cy="534"/>
                  </a:xfrm>
                </p:grpSpPr>
                <p:grpSp>
                  <p:nvGrpSpPr>
                    <p:cNvPr id="30845" name="Group 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44" y="2400"/>
                      <a:ext cx="192" cy="165"/>
                      <a:chOff x="1488" y="3024"/>
                      <a:chExt cx="192" cy="165"/>
                    </a:xfrm>
                  </p:grpSpPr>
                  <p:sp>
                    <p:nvSpPr>
                      <p:cNvPr id="445485" name="Rectangle 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88" y="3027"/>
                        <a:ext cx="192" cy="16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FF66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92075" tIns="46038" rIns="92075" bIns="46038" anchor="ctr"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en-US">
                          <a:cs typeface="+mn-cs"/>
                        </a:endParaRPr>
                      </a:p>
                    </p:txBody>
                  </p:sp>
                  <p:graphicFrame>
                    <p:nvGraphicFramePr>
                      <p:cNvPr id="30852" name="Object 46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1529" y="3038"/>
                      <a:ext cx="110" cy="128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26079" name="Equation" r:id="rId14" imgW="139579" imgH="164957" progId="Equation.3">
                              <p:embed/>
                            </p:oleObj>
                          </mc:Choice>
                          <mc:Fallback>
                            <p:oleObj name="Equation" r:id="rId14" imgW="139579" imgH="164957" progId="Equation.3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12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1529" y="3038"/>
                                    <a:ext cx="110" cy="128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rgbClr val="FFFF66"/>
                                  </a:solidFill>
                                  <a:ln>
                                    <a:noFill/>
                                  </a:ln>
                                  <a:effectLst/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FFFF66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blurRad="63500" dist="38099" dir="2700000" algn="ctr" rotWithShape="0">
                                            <a:srgbClr val="000000">
                                              <a:alpha val="74997"/>
                                            </a:srgbClr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  <p:grpSp>
                  <p:nvGrpSpPr>
                    <p:cNvPr id="30846" name="Group 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10" y="2551"/>
                      <a:ext cx="308" cy="383"/>
                      <a:chOff x="3743" y="2530"/>
                      <a:chExt cx="490" cy="524"/>
                    </a:xfrm>
                  </p:grpSpPr>
                  <p:sp>
                    <p:nvSpPr>
                      <p:cNvPr id="445488" name="Oval 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87" y="2688"/>
                        <a:ext cx="191" cy="193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rgbClr val="FFFF66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92075" tIns="46038" rIns="92075" bIns="46038" anchor="ctr"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en-US">
                          <a:cs typeface="+mn-cs"/>
                        </a:endParaRPr>
                      </a:p>
                    </p:txBody>
                  </p:sp>
                  <p:sp>
                    <p:nvSpPr>
                      <p:cNvPr id="445489" name="Text Box 4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743" y="2530"/>
                        <a:ext cx="490" cy="5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92075" tIns="46038" rIns="92075" bIns="46038" anchor="ctr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en-US" b="0">
                            <a:solidFill>
                              <a:srgbClr val="FFFF66"/>
                            </a:solidFill>
                            <a:cs typeface="+mn-cs"/>
                          </a:rPr>
                          <a:t>+</a:t>
                        </a:r>
                      </a:p>
                    </p:txBody>
                  </p:sp>
                </p:grpSp>
                <p:sp>
                  <p:nvSpPr>
                    <p:cNvPr id="445490" name="Line 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2736"/>
                      <a:ext cx="33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445491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2571"/>
                      <a:ext cx="0" cy="10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sp>
                <p:nvSpPr>
                  <p:cNvPr id="445492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440"/>
                    <a:ext cx="0" cy="97"/>
                  </a:xfrm>
                  <a:prstGeom prst="line">
                    <a:avLst/>
                  </a:prstGeom>
                  <a:noFill/>
                  <a:ln w="9525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445493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1420"/>
                    <a:ext cx="38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FF66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445494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445495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92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445496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3190" y="288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sp>
              <p:nvSpPr>
                <p:cNvPr id="445497" name="Line 57"/>
                <p:cNvSpPr>
                  <a:spLocks noChangeShapeType="1"/>
                </p:cNvSpPr>
                <p:nvPr/>
              </p:nvSpPr>
              <p:spPr bwMode="auto">
                <a:xfrm>
                  <a:off x="4381500" y="4191000"/>
                  <a:ext cx="393700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aphicFrame>
              <p:nvGraphicFramePr>
                <p:cNvPr id="30733" name="Object 5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89508320"/>
                    </p:ext>
                  </p:extLst>
                </p:nvPr>
              </p:nvGraphicFramePr>
              <p:xfrm>
                <a:off x="3857625" y="5741988"/>
                <a:ext cx="401638" cy="24923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6080" name="Equation" r:id="rId15" imgW="381000" imgH="228600" progId="Equation.3">
                        <p:embed/>
                      </p:oleObj>
                    </mc:Choice>
                    <mc:Fallback>
                      <p:oleObj name="Equation" r:id="rId15" imgW="38100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857625" y="5741988"/>
                              <a:ext cx="401638" cy="249237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0734" name="Object 5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84345898"/>
                    </p:ext>
                  </p:extLst>
                </p:nvPr>
              </p:nvGraphicFramePr>
              <p:xfrm>
                <a:off x="3857625" y="5173663"/>
                <a:ext cx="387350" cy="23336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6081" name="Equation" r:id="rId17" imgW="368140" imgH="215806" progId="Equation.3">
                        <p:embed/>
                      </p:oleObj>
                    </mc:Choice>
                    <mc:Fallback>
                      <p:oleObj name="Equation" r:id="rId17" imgW="368140" imgH="215806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857625" y="5173663"/>
                              <a:ext cx="387350" cy="233362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0735" name="Object 6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8480722"/>
                    </p:ext>
                  </p:extLst>
                </p:nvPr>
              </p:nvGraphicFramePr>
              <p:xfrm>
                <a:off x="3857625" y="4600575"/>
                <a:ext cx="401638" cy="2349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6082" name="Equation" r:id="rId19" imgW="380835" imgH="215806" progId="Equation.3">
                        <p:embed/>
                      </p:oleObj>
                    </mc:Choice>
                    <mc:Fallback>
                      <p:oleObj name="Equation" r:id="rId19" imgW="380835" imgH="215806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857625" y="4600575"/>
                              <a:ext cx="401638" cy="234950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0736" name="Object 6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23614946"/>
                    </p:ext>
                  </p:extLst>
                </p:nvPr>
              </p:nvGraphicFramePr>
              <p:xfrm>
                <a:off x="3857625" y="4138613"/>
                <a:ext cx="403225" cy="2508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6083" name="Equation" r:id="rId21" imgW="381000" imgH="228600" progId="Equation.3">
                        <p:embed/>
                      </p:oleObj>
                    </mc:Choice>
                    <mc:Fallback>
                      <p:oleObj name="Equation" r:id="rId21" imgW="38100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857625" y="4138613"/>
                              <a:ext cx="403225" cy="250825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45508" name="Rectangle 68"/>
                <p:cNvSpPr>
                  <a:spLocks noChangeArrowheads="1"/>
                </p:cNvSpPr>
                <p:nvPr/>
              </p:nvSpPr>
              <p:spPr bwMode="auto">
                <a:xfrm>
                  <a:off x="2538303" y="4019550"/>
                  <a:ext cx="927661" cy="2119313"/>
                </a:xfrm>
                <a:prstGeom prst="rect">
                  <a:avLst/>
                </a:prstGeom>
                <a:noFill/>
                <a:ln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45509" name="Line 69"/>
                <p:cNvSpPr>
                  <a:spLocks noChangeShapeType="1"/>
                </p:cNvSpPr>
                <p:nvPr/>
              </p:nvSpPr>
              <p:spPr bwMode="auto">
                <a:xfrm>
                  <a:off x="3465964" y="4231959"/>
                  <a:ext cx="311178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45510" name="Line 70"/>
                <p:cNvSpPr>
                  <a:spLocks noChangeShapeType="1"/>
                </p:cNvSpPr>
                <p:nvPr/>
              </p:nvSpPr>
              <p:spPr bwMode="auto">
                <a:xfrm>
                  <a:off x="3465964" y="5820250"/>
                  <a:ext cx="311178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45511" name="Line 71"/>
                <p:cNvSpPr>
                  <a:spLocks noChangeShapeType="1"/>
                </p:cNvSpPr>
                <p:nvPr/>
              </p:nvSpPr>
              <p:spPr bwMode="auto">
                <a:xfrm>
                  <a:off x="3473010" y="5291615"/>
                  <a:ext cx="310003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45512" name="Line 72"/>
                <p:cNvSpPr>
                  <a:spLocks noChangeShapeType="1"/>
                </p:cNvSpPr>
                <p:nvPr/>
              </p:nvSpPr>
              <p:spPr bwMode="auto">
                <a:xfrm>
                  <a:off x="3473010" y="4646036"/>
                  <a:ext cx="310003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aphicFrame>
              <p:nvGraphicFramePr>
                <p:cNvPr id="30816" name="Object 7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37826536"/>
                    </p:ext>
                  </p:extLst>
                </p:nvPr>
              </p:nvGraphicFramePr>
              <p:xfrm>
                <a:off x="2689225" y="4539882"/>
                <a:ext cx="620713" cy="95190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6084" name="Equation" r:id="rId23" imgW="139700" imgH="165100" progId="Equation.3">
                        <p:embed/>
                      </p:oleObj>
                    </mc:Choice>
                    <mc:Fallback>
                      <p:oleObj name="Equation" r:id="rId23" imgW="139700" imgH="1651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689225" y="4539882"/>
                              <a:ext cx="620713" cy="951908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45514" name="Line 74"/>
                <p:cNvSpPr>
                  <a:spLocks noChangeShapeType="1"/>
                </p:cNvSpPr>
                <p:nvPr/>
              </p:nvSpPr>
              <p:spPr bwMode="auto">
                <a:xfrm>
                  <a:off x="2240042" y="4248665"/>
                  <a:ext cx="310003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45515" name="Line 75"/>
                <p:cNvSpPr>
                  <a:spLocks noChangeShapeType="1"/>
                </p:cNvSpPr>
                <p:nvPr/>
              </p:nvSpPr>
              <p:spPr bwMode="auto">
                <a:xfrm>
                  <a:off x="2240042" y="4706895"/>
                  <a:ext cx="310003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45516" name="Line 76"/>
                <p:cNvSpPr>
                  <a:spLocks noChangeShapeType="1"/>
                </p:cNvSpPr>
                <p:nvPr/>
              </p:nvSpPr>
              <p:spPr bwMode="auto">
                <a:xfrm>
                  <a:off x="2240042" y="5336961"/>
                  <a:ext cx="310003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45517" name="Line 77"/>
                <p:cNvSpPr>
                  <a:spLocks noChangeShapeType="1"/>
                </p:cNvSpPr>
                <p:nvPr/>
              </p:nvSpPr>
              <p:spPr bwMode="auto">
                <a:xfrm>
                  <a:off x="2240042" y="5853663"/>
                  <a:ext cx="310003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  <p:sp>
          <p:nvSpPr>
            <p:cNvPr id="445518" name="Rectangle 78"/>
            <p:cNvSpPr>
              <a:spLocks noChangeArrowheads="1"/>
            </p:cNvSpPr>
            <p:nvPr/>
          </p:nvSpPr>
          <p:spPr bwMode="auto">
            <a:xfrm>
              <a:off x="3770313" y="1733550"/>
              <a:ext cx="593725" cy="450850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5519" name="Rectangle 79"/>
            <p:cNvSpPr>
              <a:spLocks noChangeArrowheads="1"/>
            </p:cNvSpPr>
            <p:nvPr/>
          </p:nvSpPr>
          <p:spPr bwMode="auto">
            <a:xfrm>
              <a:off x="3770313" y="2241550"/>
              <a:ext cx="593725" cy="450850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5520" name="Rectangle 80"/>
            <p:cNvSpPr>
              <a:spLocks noChangeArrowheads="1"/>
            </p:cNvSpPr>
            <p:nvPr/>
          </p:nvSpPr>
          <p:spPr bwMode="auto">
            <a:xfrm>
              <a:off x="3770313" y="2755900"/>
              <a:ext cx="593725" cy="450850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5521" name="Rectangle 81"/>
            <p:cNvSpPr>
              <a:spLocks noChangeArrowheads="1"/>
            </p:cNvSpPr>
            <p:nvPr/>
          </p:nvSpPr>
          <p:spPr bwMode="auto">
            <a:xfrm>
              <a:off x="3770313" y="3328988"/>
              <a:ext cx="593725" cy="450850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5522" name="Text Box 82"/>
            <p:cNvSpPr txBox="1">
              <a:spLocks noChangeArrowheads="1"/>
            </p:cNvSpPr>
            <p:nvPr/>
          </p:nvSpPr>
          <p:spPr bwMode="auto">
            <a:xfrm>
              <a:off x="5648325" y="3568700"/>
              <a:ext cx="6572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y[k]</a:t>
              </a:r>
            </a:p>
          </p:txBody>
        </p:sp>
        <p:grpSp>
          <p:nvGrpSpPr>
            <p:cNvPr id="30743" name="Group 83"/>
            <p:cNvGrpSpPr>
              <a:grpSpLocks/>
            </p:cNvGrpSpPr>
            <p:nvPr/>
          </p:nvGrpSpPr>
          <p:grpSpPr bwMode="auto">
            <a:xfrm>
              <a:off x="5480050" y="2003425"/>
              <a:ext cx="225425" cy="196850"/>
              <a:chOff x="1488" y="3024"/>
              <a:chExt cx="192" cy="165"/>
            </a:xfrm>
          </p:grpSpPr>
          <p:sp>
            <p:nvSpPr>
              <p:cNvPr id="445524" name="Rectangle 84"/>
              <p:cNvSpPr>
                <a:spLocks noChangeArrowheads="1"/>
              </p:cNvSpPr>
              <p:nvPr/>
            </p:nvSpPr>
            <p:spPr bwMode="auto">
              <a:xfrm>
                <a:off x="1488" y="3024"/>
                <a:ext cx="192" cy="165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30809" name="Object 85"/>
              <p:cNvGraphicFramePr>
                <a:graphicFrameLocks noChangeAspect="1"/>
              </p:cNvGraphicFramePr>
              <p:nvPr/>
            </p:nvGraphicFramePr>
            <p:xfrm>
              <a:off x="1529" y="3038"/>
              <a:ext cx="110" cy="1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085" name="Equation" r:id="rId25" imgW="139579" imgH="164957" progId="Equation.3">
                      <p:embed/>
                    </p:oleObj>
                  </mc:Choice>
                  <mc:Fallback>
                    <p:oleObj name="Equation" r:id="rId25" imgW="139579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29" y="3038"/>
                            <a:ext cx="110" cy="128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0744" name="Group 86"/>
            <p:cNvGrpSpPr>
              <a:grpSpLocks/>
            </p:cNvGrpSpPr>
            <p:nvPr/>
          </p:nvGrpSpPr>
          <p:grpSpPr bwMode="auto">
            <a:xfrm>
              <a:off x="5440363" y="2184400"/>
              <a:ext cx="361950" cy="457200"/>
              <a:chOff x="3743" y="2531"/>
              <a:chExt cx="490" cy="523"/>
            </a:xfrm>
          </p:grpSpPr>
          <p:sp>
            <p:nvSpPr>
              <p:cNvPr id="445527" name="Oval 87"/>
              <p:cNvSpPr>
                <a:spLocks noChangeArrowheads="1"/>
              </p:cNvSpPr>
              <p:nvPr/>
            </p:nvSpPr>
            <p:spPr bwMode="auto">
              <a:xfrm>
                <a:off x="3887" y="2689"/>
                <a:ext cx="191" cy="192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5528" name="Text Box 88"/>
              <p:cNvSpPr txBox="1">
                <a:spLocks noChangeArrowheads="1"/>
              </p:cNvSpPr>
              <p:nvPr/>
            </p:nvSpPr>
            <p:spPr bwMode="auto">
              <a:xfrm>
                <a:off x="3743" y="2531"/>
                <a:ext cx="490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sp>
          <p:nvSpPr>
            <p:cNvPr id="445529" name="Line 89"/>
            <p:cNvSpPr>
              <a:spLocks noChangeShapeType="1"/>
            </p:cNvSpPr>
            <p:nvPr/>
          </p:nvSpPr>
          <p:spPr bwMode="auto">
            <a:xfrm>
              <a:off x="5592763" y="2206625"/>
              <a:ext cx="0" cy="12700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30746" name="Group 90"/>
            <p:cNvGrpSpPr>
              <a:grpSpLocks/>
            </p:cNvGrpSpPr>
            <p:nvPr/>
          </p:nvGrpSpPr>
          <p:grpSpPr bwMode="auto">
            <a:xfrm>
              <a:off x="5480050" y="2568575"/>
              <a:ext cx="225425" cy="196850"/>
              <a:chOff x="1488" y="3024"/>
              <a:chExt cx="192" cy="165"/>
            </a:xfrm>
          </p:grpSpPr>
          <p:sp>
            <p:nvSpPr>
              <p:cNvPr id="445531" name="Rectangle 91"/>
              <p:cNvSpPr>
                <a:spLocks noChangeArrowheads="1"/>
              </p:cNvSpPr>
              <p:nvPr/>
            </p:nvSpPr>
            <p:spPr bwMode="auto">
              <a:xfrm>
                <a:off x="1488" y="3024"/>
                <a:ext cx="192" cy="165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30805" name="Object 92"/>
              <p:cNvGraphicFramePr>
                <a:graphicFrameLocks noChangeAspect="1"/>
              </p:cNvGraphicFramePr>
              <p:nvPr/>
            </p:nvGraphicFramePr>
            <p:xfrm>
              <a:off x="1529" y="3038"/>
              <a:ext cx="110" cy="1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086" name="Equation" r:id="rId26" imgW="139579" imgH="164957" progId="Equation.3">
                      <p:embed/>
                    </p:oleObj>
                  </mc:Choice>
                  <mc:Fallback>
                    <p:oleObj name="Equation" r:id="rId26" imgW="139579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29" y="3038"/>
                            <a:ext cx="110" cy="128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0747" name="Group 93"/>
            <p:cNvGrpSpPr>
              <a:grpSpLocks/>
            </p:cNvGrpSpPr>
            <p:nvPr/>
          </p:nvGrpSpPr>
          <p:grpSpPr bwMode="auto">
            <a:xfrm>
              <a:off x="5440363" y="2747963"/>
              <a:ext cx="361950" cy="457200"/>
              <a:chOff x="3743" y="2530"/>
              <a:chExt cx="490" cy="523"/>
            </a:xfrm>
          </p:grpSpPr>
          <p:sp>
            <p:nvSpPr>
              <p:cNvPr id="445534" name="Oval 94"/>
              <p:cNvSpPr>
                <a:spLocks noChangeArrowheads="1"/>
              </p:cNvSpPr>
              <p:nvPr/>
            </p:nvSpPr>
            <p:spPr bwMode="auto">
              <a:xfrm>
                <a:off x="3887" y="2690"/>
                <a:ext cx="191" cy="191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5535" name="Text Box 95"/>
              <p:cNvSpPr txBox="1">
                <a:spLocks noChangeArrowheads="1"/>
              </p:cNvSpPr>
              <p:nvPr/>
            </p:nvSpPr>
            <p:spPr bwMode="auto">
              <a:xfrm>
                <a:off x="3743" y="2530"/>
                <a:ext cx="490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sp>
          <p:nvSpPr>
            <p:cNvPr id="445536" name="Line 96"/>
            <p:cNvSpPr>
              <a:spLocks noChangeShapeType="1"/>
            </p:cNvSpPr>
            <p:nvPr/>
          </p:nvSpPr>
          <p:spPr bwMode="auto">
            <a:xfrm>
              <a:off x="4357688" y="2968625"/>
              <a:ext cx="1179512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5537" name="Line 97"/>
            <p:cNvSpPr>
              <a:spLocks noChangeShapeType="1"/>
            </p:cNvSpPr>
            <p:nvPr/>
          </p:nvSpPr>
          <p:spPr bwMode="auto">
            <a:xfrm>
              <a:off x="5592763" y="2771775"/>
              <a:ext cx="0" cy="12700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30750" name="Group 98"/>
            <p:cNvGrpSpPr>
              <a:grpSpLocks/>
            </p:cNvGrpSpPr>
            <p:nvPr/>
          </p:nvGrpSpPr>
          <p:grpSpPr bwMode="auto">
            <a:xfrm>
              <a:off x="5480050" y="3117850"/>
              <a:ext cx="225425" cy="196850"/>
              <a:chOff x="1488" y="3024"/>
              <a:chExt cx="192" cy="165"/>
            </a:xfrm>
          </p:grpSpPr>
          <p:sp>
            <p:nvSpPr>
              <p:cNvPr id="445539" name="Rectangle 99"/>
              <p:cNvSpPr>
                <a:spLocks noChangeArrowheads="1"/>
              </p:cNvSpPr>
              <p:nvPr/>
            </p:nvSpPr>
            <p:spPr bwMode="auto">
              <a:xfrm>
                <a:off x="1488" y="3024"/>
                <a:ext cx="192" cy="165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30801" name="Object 100"/>
              <p:cNvGraphicFramePr>
                <a:graphicFrameLocks noChangeAspect="1"/>
              </p:cNvGraphicFramePr>
              <p:nvPr/>
            </p:nvGraphicFramePr>
            <p:xfrm>
              <a:off x="1529" y="3038"/>
              <a:ext cx="110" cy="1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087" name="Equation" r:id="rId27" imgW="139579" imgH="164957" progId="Equation.3">
                      <p:embed/>
                    </p:oleObj>
                  </mc:Choice>
                  <mc:Fallback>
                    <p:oleObj name="Equation" r:id="rId27" imgW="139579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29" y="3038"/>
                            <a:ext cx="110" cy="128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0751" name="Group 101"/>
            <p:cNvGrpSpPr>
              <a:grpSpLocks/>
            </p:cNvGrpSpPr>
            <p:nvPr/>
          </p:nvGrpSpPr>
          <p:grpSpPr bwMode="auto">
            <a:xfrm>
              <a:off x="5440363" y="3297238"/>
              <a:ext cx="361950" cy="457200"/>
              <a:chOff x="3743" y="2530"/>
              <a:chExt cx="490" cy="524"/>
            </a:xfrm>
          </p:grpSpPr>
          <p:sp>
            <p:nvSpPr>
              <p:cNvPr id="445542" name="Oval 102"/>
              <p:cNvSpPr>
                <a:spLocks noChangeArrowheads="1"/>
              </p:cNvSpPr>
              <p:nvPr/>
            </p:nvSpPr>
            <p:spPr bwMode="auto">
              <a:xfrm>
                <a:off x="3887" y="2688"/>
                <a:ext cx="191" cy="193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5543" name="Text Box 103"/>
              <p:cNvSpPr txBox="1">
                <a:spLocks noChangeArrowheads="1"/>
              </p:cNvSpPr>
              <p:nvPr/>
            </p:nvSpPr>
            <p:spPr bwMode="auto">
              <a:xfrm>
                <a:off x="3743" y="2530"/>
                <a:ext cx="490" cy="5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sp>
          <p:nvSpPr>
            <p:cNvPr id="445544" name="Line 104"/>
            <p:cNvSpPr>
              <a:spLocks noChangeShapeType="1"/>
            </p:cNvSpPr>
            <p:nvPr/>
          </p:nvSpPr>
          <p:spPr bwMode="auto">
            <a:xfrm>
              <a:off x="5592763" y="3321050"/>
              <a:ext cx="0" cy="12700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5545" name="Line 105"/>
            <p:cNvSpPr>
              <a:spLocks noChangeShapeType="1"/>
            </p:cNvSpPr>
            <p:nvPr/>
          </p:nvSpPr>
          <p:spPr bwMode="auto">
            <a:xfrm>
              <a:off x="5584825" y="1905000"/>
              <a:ext cx="0" cy="115888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5546" name="Line 106"/>
            <p:cNvSpPr>
              <a:spLocks noChangeShapeType="1"/>
            </p:cNvSpPr>
            <p:nvPr/>
          </p:nvSpPr>
          <p:spPr bwMode="auto">
            <a:xfrm>
              <a:off x="4387850" y="1881188"/>
              <a:ext cx="1196975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5547" name="Line 107"/>
            <p:cNvSpPr>
              <a:spLocks noChangeShapeType="1"/>
            </p:cNvSpPr>
            <p:nvPr/>
          </p:nvSpPr>
          <p:spPr bwMode="auto">
            <a:xfrm>
              <a:off x="5584825" y="3051175"/>
              <a:ext cx="0" cy="11430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5548" name="Line 108"/>
            <p:cNvSpPr>
              <a:spLocks noChangeShapeType="1"/>
            </p:cNvSpPr>
            <p:nvPr/>
          </p:nvSpPr>
          <p:spPr bwMode="auto">
            <a:xfrm>
              <a:off x="5584825" y="2478088"/>
              <a:ext cx="0" cy="11430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5549" name="Line 109"/>
            <p:cNvSpPr>
              <a:spLocks noChangeShapeType="1"/>
            </p:cNvSpPr>
            <p:nvPr/>
          </p:nvSpPr>
          <p:spPr bwMode="auto">
            <a:xfrm>
              <a:off x="5610225" y="3624263"/>
              <a:ext cx="0" cy="11430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30758" name="Group 110"/>
            <p:cNvGrpSpPr>
              <a:grpSpLocks/>
            </p:cNvGrpSpPr>
            <p:nvPr/>
          </p:nvGrpSpPr>
          <p:grpSpPr bwMode="auto">
            <a:xfrm>
              <a:off x="1447800" y="1752600"/>
              <a:ext cx="777875" cy="2032000"/>
              <a:chOff x="2750" y="1056"/>
              <a:chExt cx="490" cy="1280"/>
            </a:xfrm>
          </p:grpSpPr>
          <p:sp>
            <p:nvSpPr>
              <p:cNvPr id="445551" name="Line 111"/>
              <p:cNvSpPr>
                <a:spLocks noChangeShapeType="1"/>
              </p:cNvSpPr>
              <p:nvPr/>
            </p:nvSpPr>
            <p:spPr bwMode="auto">
              <a:xfrm>
                <a:off x="2750" y="1524"/>
                <a:ext cx="249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5552" name="Line 112"/>
              <p:cNvSpPr>
                <a:spLocks noChangeShapeType="1"/>
              </p:cNvSpPr>
              <p:nvPr/>
            </p:nvSpPr>
            <p:spPr bwMode="auto">
              <a:xfrm>
                <a:off x="2750" y="1880"/>
                <a:ext cx="249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5553" name="Line 113"/>
              <p:cNvSpPr>
                <a:spLocks noChangeShapeType="1"/>
              </p:cNvSpPr>
              <p:nvPr/>
            </p:nvSpPr>
            <p:spPr bwMode="auto">
              <a:xfrm>
                <a:off x="2750" y="2226"/>
                <a:ext cx="249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5554" name="Rectangle 114"/>
              <p:cNvSpPr>
                <a:spLocks noChangeArrowheads="1"/>
              </p:cNvSpPr>
              <p:nvPr/>
            </p:nvSpPr>
            <p:spPr bwMode="auto">
              <a:xfrm>
                <a:off x="3008" y="1056"/>
                <a:ext cx="232" cy="284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5555" name="Line 115"/>
              <p:cNvSpPr>
                <a:spLocks noChangeShapeType="1"/>
              </p:cNvSpPr>
              <p:nvPr/>
            </p:nvSpPr>
            <p:spPr bwMode="auto">
              <a:xfrm>
                <a:off x="3075" y="1104"/>
                <a:ext cx="0" cy="19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5556" name="Text Box 116"/>
              <p:cNvSpPr txBox="1">
                <a:spLocks noChangeArrowheads="1"/>
              </p:cNvSpPr>
              <p:nvPr/>
            </p:nvSpPr>
            <p:spPr bwMode="auto">
              <a:xfrm>
                <a:off x="3069" y="1056"/>
                <a:ext cx="16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45557" name="Rectangle 117"/>
              <p:cNvSpPr>
                <a:spLocks noChangeArrowheads="1"/>
              </p:cNvSpPr>
              <p:nvPr/>
            </p:nvSpPr>
            <p:spPr bwMode="auto">
              <a:xfrm>
                <a:off x="3008" y="1388"/>
                <a:ext cx="232" cy="284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5558" name="Line 118"/>
              <p:cNvSpPr>
                <a:spLocks noChangeShapeType="1"/>
              </p:cNvSpPr>
              <p:nvPr/>
            </p:nvSpPr>
            <p:spPr bwMode="auto">
              <a:xfrm>
                <a:off x="3075" y="1435"/>
                <a:ext cx="0" cy="189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5559" name="Text Box 119"/>
              <p:cNvSpPr txBox="1">
                <a:spLocks noChangeArrowheads="1"/>
              </p:cNvSpPr>
              <p:nvPr/>
            </p:nvSpPr>
            <p:spPr bwMode="auto">
              <a:xfrm>
                <a:off x="3069" y="1383"/>
                <a:ext cx="16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45560" name="Rectangle 120"/>
              <p:cNvSpPr>
                <a:spLocks noChangeArrowheads="1"/>
              </p:cNvSpPr>
              <p:nvPr/>
            </p:nvSpPr>
            <p:spPr bwMode="auto">
              <a:xfrm>
                <a:off x="3008" y="1719"/>
                <a:ext cx="232" cy="284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5561" name="Line 121"/>
              <p:cNvSpPr>
                <a:spLocks noChangeShapeType="1"/>
              </p:cNvSpPr>
              <p:nvPr/>
            </p:nvSpPr>
            <p:spPr bwMode="auto">
              <a:xfrm>
                <a:off x="3075" y="1766"/>
                <a:ext cx="0" cy="188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5562" name="Text Box 122"/>
              <p:cNvSpPr txBox="1">
                <a:spLocks noChangeArrowheads="1"/>
              </p:cNvSpPr>
              <p:nvPr/>
            </p:nvSpPr>
            <p:spPr bwMode="auto">
              <a:xfrm>
                <a:off x="3069" y="1716"/>
                <a:ext cx="16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45563" name="Rectangle 123"/>
              <p:cNvSpPr>
                <a:spLocks noChangeArrowheads="1"/>
              </p:cNvSpPr>
              <p:nvPr/>
            </p:nvSpPr>
            <p:spPr bwMode="auto">
              <a:xfrm>
                <a:off x="3008" y="2049"/>
                <a:ext cx="232" cy="284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5564" name="Line 124"/>
              <p:cNvSpPr>
                <a:spLocks noChangeShapeType="1"/>
              </p:cNvSpPr>
              <p:nvPr/>
            </p:nvSpPr>
            <p:spPr bwMode="auto">
              <a:xfrm>
                <a:off x="3075" y="2098"/>
                <a:ext cx="0" cy="189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5565" name="Text Box 125"/>
              <p:cNvSpPr txBox="1">
                <a:spLocks noChangeArrowheads="1"/>
              </p:cNvSpPr>
              <p:nvPr/>
            </p:nvSpPr>
            <p:spPr bwMode="auto">
              <a:xfrm>
                <a:off x="3069" y="2048"/>
                <a:ext cx="16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45566" name="Line 126"/>
              <p:cNvSpPr>
                <a:spLocks noChangeShapeType="1"/>
              </p:cNvSpPr>
              <p:nvPr/>
            </p:nvSpPr>
            <p:spPr bwMode="auto">
              <a:xfrm>
                <a:off x="2760" y="1200"/>
                <a:ext cx="248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aphicFrame>
          <p:nvGraphicFramePr>
            <p:cNvPr id="30759" name="Object 1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6125431"/>
                </p:ext>
              </p:extLst>
            </p:nvPr>
          </p:nvGraphicFramePr>
          <p:xfrm>
            <a:off x="3817938" y="3451225"/>
            <a:ext cx="482600" cy="261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088" name="Equation" r:id="rId28" imgW="457200" imgH="241300" progId="Equation.3">
                    <p:embed/>
                  </p:oleObj>
                </mc:Choice>
                <mc:Fallback>
                  <p:oleObj name="Equation" r:id="rId28" imgW="4572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7938" y="3451225"/>
                          <a:ext cx="482600" cy="26193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60" name="Object 1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8767676"/>
                </p:ext>
              </p:extLst>
            </p:nvPr>
          </p:nvGraphicFramePr>
          <p:xfrm>
            <a:off x="3824288" y="2879725"/>
            <a:ext cx="454025" cy="249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089" name="Equation" r:id="rId30" imgW="431613" imgH="228501" progId="Equation.3">
                    <p:embed/>
                  </p:oleObj>
                </mc:Choice>
                <mc:Fallback>
                  <p:oleObj name="Equation" r:id="rId30" imgW="431613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4288" y="2879725"/>
                          <a:ext cx="454025" cy="24923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61" name="Object 1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7297632"/>
                </p:ext>
              </p:extLst>
            </p:nvPr>
          </p:nvGraphicFramePr>
          <p:xfrm>
            <a:off x="3817938" y="2308225"/>
            <a:ext cx="482600" cy="249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090" name="Equation" r:id="rId32" imgW="457200" imgH="228600" progId="Equation.3">
                    <p:embed/>
                  </p:oleObj>
                </mc:Choice>
                <mc:Fallback>
                  <p:oleObj name="Equation" r:id="rId32" imgW="4572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7938" y="2308225"/>
                          <a:ext cx="482600" cy="24923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62" name="Object 1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0898480"/>
                </p:ext>
              </p:extLst>
            </p:nvPr>
          </p:nvGraphicFramePr>
          <p:xfrm>
            <a:off x="3825875" y="1847850"/>
            <a:ext cx="466725" cy="261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091" name="Equation" r:id="rId34" imgW="444307" imgH="241195" progId="Equation.3">
                    <p:embed/>
                  </p:oleObj>
                </mc:Choice>
                <mc:Fallback>
                  <p:oleObj name="Equation" r:id="rId34" imgW="444307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5875" y="1847850"/>
                          <a:ext cx="466725" cy="26193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0763" name="Group 131"/>
            <p:cNvGrpSpPr>
              <a:grpSpLocks/>
            </p:cNvGrpSpPr>
            <p:nvPr/>
          </p:nvGrpSpPr>
          <p:grpSpPr bwMode="auto">
            <a:xfrm>
              <a:off x="914400" y="1905000"/>
              <a:ext cx="422275" cy="1887538"/>
              <a:chOff x="720" y="1289"/>
              <a:chExt cx="359" cy="1581"/>
            </a:xfrm>
          </p:grpSpPr>
          <p:graphicFrame>
            <p:nvGraphicFramePr>
              <p:cNvPr id="30778" name="Object 132"/>
              <p:cNvGraphicFramePr>
                <a:graphicFrameLocks noChangeAspect="1"/>
              </p:cNvGraphicFramePr>
              <p:nvPr/>
            </p:nvGraphicFramePr>
            <p:xfrm>
              <a:off x="720" y="1289"/>
              <a:ext cx="359" cy="2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092" name="Equation" r:id="rId36" imgW="355446" imgH="228501" progId="Equation.3">
                      <p:embed/>
                    </p:oleObj>
                  </mc:Choice>
                  <mc:Fallback>
                    <p:oleObj name="Equation" r:id="rId36" imgW="355446" imgH="228501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0" y="1289"/>
                            <a:ext cx="359" cy="230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779" name="Object 133"/>
              <p:cNvGraphicFramePr>
                <a:graphicFrameLocks noChangeAspect="1"/>
              </p:cNvGraphicFramePr>
              <p:nvPr/>
            </p:nvGraphicFramePr>
            <p:xfrm>
              <a:off x="726" y="1721"/>
              <a:ext cx="346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093" name="Equation" r:id="rId37" imgW="342603" imgH="215713" progId="Equation.3">
                      <p:embed/>
                    </p:oleObj>
                  </mc:Choice>
                  <mc:Fallback>
                    <p:oleObj name="Equation" r:id="rId37" imgW="342603" imgH="215713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6" y="1721"/>
                            <a:ext cx="346" cy="216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780" name="Object 134"/>
              <p:cNvGraphicFramePr>
                <a:graphicFrameLocks noChangeAspect="1"/>
              </p:cNvGraphicFramePr>
              <p:nvPr/>
            </p:nvGraphicFramePr>
            <p:xfrm>
              <a:off x="720" y="2153"/>
              <a:ext cx="359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094" name="Equation" r:id="rId38" imgW="355292" imgH="215713" progId="Equation.3">
                      <p:embed/>
                    </p:oleObj>
                  </mc:Choice>
                  <mc:Fallback>
                    <p:oleObj name="Equation" r:id="rId38" imgW="355292" imgH="215713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0" y="2153"/>
                            <a:ext cx="359" cy="216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781" name="Object 135"/>
              <p:cNvGraphicFramePr>
                <a:graphicFrameLocks noChangeAspect="1"/>
              </p:cNvGraphicFramePr>
              <p:nvPr/>
            </p:nvGraphicFramePr>
            <p:xfrm>
              <a:off x="720" y="2640"/>
              <a:ext cx="359" cy="2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095" name="Equation" r:id="rId39" imgW="355446" imgH="228501" progId="Equation.3">
                      <p:embed/>
                    </p:oleObj>
                  </mc:Choice>
                  <mc:Fallback>
                    <p:oleObj name="Equation" r:id="rId39" imgW="355446" imgH="228501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0" y="2640"/>
                            <a:ext cx="359" cy="230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45576" name="Rectangle 136"/>
            <p:cNvSpPr>
              <a:spLocks noChangeArrowheads="1"/>
            </p:cNvSpPr>
            <p:nvPr/>
          </p:nvSpPr>
          <p:spPr bwMode="auto">
            <a:xfrm>
              <a:off x="2538413" y="1733550"/>
              <a:ext cx="927100" cy="2119313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5577" name="Line 137"/>
            <p:cNvSpPr>
              <a:spLocks noChangeShapeType="1"/>
            </p:cNvSpPr>
            <p:nvPr/>
          </p:nvSpPr>
          <p:spPr bwMode="auto">
            <a:xfrm>
              <a:off x="3465513" y="1946275"/>
              <a:ext cx="309562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5578" name="Line 138"/>
            <p:cNvSpPr>
              <a:spLocks noChangeShapeType="1"/>
            </p:cNvSpPr>
            <p:nvPr/>
          </p:nvSpPr>
          <p:spPr bwMode="auto">
            <a:xfrm>
              <a:off x="3465513" y="3533775"/>
              <a:ext cx="309562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5579" name="Line 139"/>
            <p:cNvSpPr>
              <a:spLocks noChangeShapeType="1"/>
            </p:cNvSpPr>
            <p:nvPr/>
          </p:nvSpPr>
          <p:spPr bwMode="auto">
            <a:xfrm>
              <a:off x="3473450" y="3005138"/>
              <a:ext cx="309563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5580" name="Line 140"/>
            <p:cNvSpPr>
              <a:spLocks noChangeShapeType="1"/>
            </p:cNvSpPr>
            <p:nvPr/>
          </p:nvSpPr>
          <p:spPr bwMode="auto">
            <a:xfrm>
              <a:off x="3473450" y="2360613"/>
              <a:ext cx="309563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30769" name="Object 1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6231621"/>
                </p:ext>
              </p:extLst>
            </p:nvPr>
          </p:nvGraphicFramePr>
          <p:xfrm>
            <a:off x="2689225" y="2253663"/>
            <a:ext cx="620713" cy="9535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096" name="Equation" r:id="rId40" imgW="139700" imgH="165100" progId="Equation.3">
                    <p:embed/>
                  </p:oleObj>
                </mc:Choice>
                <mc:Fallback>
                  <p:oleObj name="Equation" r:id="rId40" imgW="139700" imgH="165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9225" y="2253663"/>
                          <a:ext cx="620713" cy="95354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5582" name="Line 142"/>
            <p:cNvSpPr>
              <a:spLocks noChangeShapeType="1"/>
            </p:cNvSpPr>
            <p:nvPr/>
          </p:nvSpPr>
          <p:spPr bwMode="auto">
            <a:xfrm>
              <a:off x="2239963" y="1962150"/>
              <a:ext cx="309562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5583" name="Line 143"/>
            <p:cNvSpPr>
              <a:spLocks noChangeShapeType="1"/>
            </p:cNvSpPr>
            <p:nvPr/>
          </p:nvSpPr>
          <p:spPr bwMode="auto">
            <a:xfrm>
              <a:off x="2239963" y="2420938"/>
              <a:ext cx="309562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5584" name="Line 144"/>
            <p:cNvSpPr>
              <a:spLocks noChangeShapeType="1"/>
            </p:cNvSpPr>
            <p:nvPr/>
          </p:nvSpPr>
          <p:spPr bwMode="auto">
            <a:xfrm>
              <a:off x="2239963" y="3051175"/>
              <a:ext cx="309562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5585" name="Line 145"/>
            <p:cNvSpPr>
              <a:spLocks noChangeShapeType="1"/>
            </p:cNvSpPr>
            <p:nvPr/>
          </p:nvSpPr>
          <p:spPr bwMode="auto">
            <a:xfrm>
              <a:off x="2239963" y="3567113"/>
              <a:ext cx="309562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5586" name="Text Box 146"/>
            <p:cNvSpPr txBox="1">
              <a:spLocks noChangeArrowheads="1"/>
            </p:cNvSpPr>
            <p:nvPr/>
          </p:nvSpPr>
          <p:spPr bwMode="auto">
            <a:xfrm>
              <a:off x="685800" y="4572000"/>
              <a:ext cx="481013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4000" b="0">
                  <a:solidFill>
                    <a:srgbClr val="FFFF66"/>
                  </a:solidFill>
                  <a:cs typeface="+mn-cs"/>
                </a:rPr>
                <a:t>=</a:t>
              </a:r>
              <a:endParaRPr lang="en-US" b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45587" name="Line 147"/>
            <p:cNvSpPr>
              <a:spLocks noChangeShapeType="1"/>
            </p:cNvSpPr>
            <p:nvPr/>
          </p:nvSpPr>
          <p:spPr bwMode="auto">
            <a:xfrm>
              <a:off x="4375150" y="2405063"/>
              <a:ext cx="1179513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5588" name="Line 148"/>
            <p:cNvSpPr>
              <a:spLocks noChangeShapeType="1"/>
            </p:cNvSpPr>
            <p:nvPr/>
          </p:nvSpPr>
          <p:spPr bwMode="auto">
            <a:xfrm>
              <a:off x="4383088" y="3530600"/>
              <a:ext cx="1179512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45589" name="Text Box 149"/>
          <p:cNvSpPr txBox="1">
            <a:spLocks noChangeArrowheads="1"/>
          </p:cNvSpPr>
          <p:nvPr/>
        </p:nvSpPr>
        <p:spPr bwMode="auto">
          <a:xfrm>
            <a:off x="6011863" y="4724400"/>
            <a:ext cx="2644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2000" b="0">
                <a:solidFill>
                  <a:srgbClr val="CCFF33"/>
                </a:solidFill>
                <a:cs typeface="+mn-cs"/>
              </a:rPr>
              <a:t>= efficient realization !</a:t>
            </a:r>
          </a:p>
        </p:txBody>
      </p:sp>
      <p:sp>
        <p:nvSpPr>
          <p:cNvPr id="152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Maximally Decimated DFT-Modulated FBs </a:t>
            </a:r>
            <a:r>
              <a:rPr lang="en-US" sz="1800" dirty="0" smtClean="0">
                <a:cs typeface="+mj-cs"/>
              </a:rPr>
              <a:t>(D=N)</a:t>
            </a:r>
          </a:p>
        </p:txBody>
      </p:sp>
      <p:sp>
        <p:nvSpPr>
          <p:cNvPr id="154" name="Text Box 178"/>
          <p:cNvSpPr txBox="1">
            <a:spLocks noChangeArrowheads="1"/>
          </p:cNvSpPr>
          <p:nvPr/>
        </p:nvSpPr>
        <p:spPr bwMode="auto">
          <a:xfrm>
            <a:off x="2591780" y="1592796"/>
            <a:ext cx="834766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200" b="0" dirty="0" smtClean="0">
                <a:solidFill>
                  <a:srgbClr val="FFFF66"/>
                </a:solidFill>
                <a:cs typeface="+mn-cs"/>
              </a:rPr>
              <a:t>N=4</a:t>
            </a:r>
            <a:endParaRPr lang="en-US" sz="1200" b="0" dirty="0">
              <a:solidFill>
                <a:srgbClr val="FFFF66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3134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66800"/>
            <a:ext cx="8605838" cy="5289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How to achieve </a:t>
            </a:r>
            <a:r>
              <a:rPr lang="en-US" sz="2400" u="sng" dirty="0" smtClean="0">
                <a:cs typeface="+mn-cs"/>
              </a:rPr>
              <a:t>Perfect Reconstruction</a:t>
            </a:r>
            <a:r>
              <a:rPr lang="en-US" sz="2400" b="0" dirty="0" smtClean="0">
                <a:cs typeface="+mn-cs"/>
              </a:rPr>
              <a:t> (PR) 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with maximally decimated DFT-modulated FBs?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</a:t>
            </a:r>
            <a:endParaRPr lang="en-US" sz="2400" dirty="0" smtClean="0">
              <a:cs typeface="+mn-cs"/>
            </a:endParaRPr>
          </a:p>
          <a:p>
            <a:pPr>
              <a:defRPr/>
            </a:pPr>
            <a:endParaRPr lang="en-US" sz="2400" dirty="0" smtClean="0">
              <a:cs typeface="+mn-cs"/>
            </a:endParaRPr>
          </a:p>
          <a:p>
            <a:pPr>
              <a:defRPr/>
            </a:pPr>
            <a:endParaRPr lang="en-US" sz="3600" dirty="0" smtClean="0">
              <a:cs typeface="+mn-cs"/>
            </a:endParaRPr>
          </a:p>
          <a:p>
            <a:pPr>
              <a:defRPr/>
            </a:pPr>
            <a:endParaRPr lang="en-US" sz="3200" b="0" dirty="0" smtClean="0">
              <a:cs typeface="+mn-cs"/>
            </a:endParaRPr>
          </a:p>
          <a:p>
            <a:pPr>
              <a:defRPr/>
            </a:pPr>
            <a:endParaRPr lang="en-US" sz="3200" b="0" dirty="0" smtClean="0">
              <a:cs typeface="+mn-cs"/>
            </a:endParaRPr>
          </a:p>
          <a:p>
            <a:pPr>
              <a:defRPr/>
            </a:pPr>
            <a:endParaRPr lang="en-US" sz="32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3200" b="0" dirty="0" smtClean="0">
                <a:cs typeface="+mn-cs"/>
              </a:rPr>
              <a:t>   </a:t>
            </a:r>
            <a:r>
              <a:rPr lang="en-US" sz="2000" b="0" dirty="0" err="1">
                <a:cs typeface="+mn-cs"/>
              </a:rPr>
              <a:t>P</a:t>
            </a:r>
            <a:r>
              <a:rPr lang="en-US" sz="2000" b="0" dirty="0" err="1" smtClean="0">
                <a:cs typeface="+mn-cs"/>
              </a:rPr>
              <a:t>olyphase</a:t>
            </a:r>
            <a:r>
              <a:rPr lang="en-US" sz="2000" b="0" dirty="0" smtClean="0">
                <a:cs typeface="+mn-cs"/>
              </a:rPr>
              <a:t> components of </a:t>
            </a:r>
            <a:r>
              <a:rPr lang="en-US" sz="2000" b="0" dirty="0" smtClean="0"/>
              <a:t>synthesis bank prototype filter </a:t>
            </a:r>
            <a:r>
              <a:rPr lang="en-US" sz="2000" b="0" dirty="0" smtClean="0">
                <a:cs typeface="+mn-cs"/>
              </a:rPr>
              <a:t>are obtained by inverting </a:t>
            </a:r>
            <a:r>
              <a:rPr lang="en-US" sz="2000" b="0" dirty="0" err="1" smtClean="0">
                <a:cs typeface="+mn-cs"/>
              </a:rPr>
              <a:t>polyphase</a:t>
            </a:r>
            <a:r>
              <a:rPr lang="en-US" sz="2000" b="0" dirty="0" smtClean="0">
                <a:cs typeface="+mn-cs"/>
              </a:rPr>
              <a:t> components of </a:t>
            </a:r>
            <a:r>
              <a:rPr lang="en-US" sz="2000" b="0" dirty="0" smtClean="0"/>
              <a:t>analysis bank prototype filter </a:t>
            </a:r>
            <a:endParaRPr lang="en-US" sz="2000" b="0" dirty="0" smtClean="0">
              <a:cs typeface="+mn-cs"/>
            </a:endParaRPr>
          </a:p>
        </p:txBody>
      </p:sp>
      <p:grpSp>
        <p:nvGrpSpPr>
          <p:cNvPr id="31747" name="Group 127"/>
          <p:cNvGrpSpPr>
            <a:grpSpLocks/>
          </p:cNvGrpSpPr>
          <p:nvPr/>
        </p:nvGrpSpPr>
        <p:grpSpPr bwMode="auto">
          <a:xfrm>
            <a:off x="576263" y="2220913"/>
            <a:ext cx="8170862" cy="1854200"/>
            <a:chOff x="310" y="1214"/>
            <a:chExt cx="5147" cy="928"/>
          </a:xfrm>
        </p:grpSpPr>
        <p:sp>
          <p:nvSpPr>
            <p:cNvPr id="446469" name="Line 5"/>
            <p:cNvSpPr>
              <a:spLocks noChangeShapeType="1"/>
            </p:cNvSpPr>
            <p:nvPr/>
          </p:nvSpPr>
          <p:spPr bwMode="auto">
            <a:xfrm>
              <a:off x="4174" y="1532"/>
              <a:ext cx="266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6470" name="Line 6"/>
            <p:cNvSpPr>
              <a:spLocks noChangeShapeType="1"/>
            </p:cNvSpPr>
            <p:nvPr/>
          </p:nvSpPr>
          <p:spPr bwMode="auto">
            <a:xfrm>
              <a:off x="4174" y="1763"/>
              <a:ext cx="266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6471" name="Line 7"/>
            <p:cNvSpPr>
              <a:spLocks noChangeShapeType="1"/>
            </p:cNvSpPr>
            <p:nvPr/>
          </p:nvSpPr>
          <p:spPr bwMode="auto">
            <a:xfrm>
              <a:off x="4174" y="1987"/>
              <a:ext cx="266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6472" name="Rectangle 8"/>
            <p:cNvSpPr>
              <a:spLocks noChangeArrowheads="1"/>
            </p:cNvSpPr>
            <p:nvPr/>
          </p:nvSpPr>
          <p:spPr bwMode="auto">
            <a:xfrm>
              <a:off x="3772" y="1252"/>
              <a:ext cx="400" cy="18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6473" name="Rectangle 9"/>
            <p:cNvSpPr>
              <a:spLocks noChangeArrowheads="1"/>
            </p:cNvSpPr>
            <p:nvPr/>
          </p:nvSpPr>
          <p:spPr bwMode="auto">
            <a:xfrm>
              <a:off x="3772" y="1460"/>
              <a:ext cx="400" cy="183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6474" name="Rectangle 10"/>
            <p:cNvSpPr>
              <a:spLocks noChangeArrowheads="1"/>
            </p:cNvSpPr>
            <p:nvPr/>
          </p:nvSpPr>
          <p:spPr bwMode="auto">
            <a:xfrm>
              <a:off x="3772" y="1670"/>
              <a:ext cx="400" cy="18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6475" name="Rectangle 11"/>
            <p:cNvSpPr>
              <a:spLocks noChangeArrowheads="1"/>
            </p:cNvSpPr>
            <p:nvPr/>
          </p:nvSpPr>
          <p:spPr bwMode="auto">
            <a:xfrm>
              <a:off x="3772" y="1904"/>
              <a:ext cx="400" cy="18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6476" name="Text Box 12"/>
            <p:cNvSpPr txBox="1">
              <a:spLocks noChangeArrowheads="1"/>
            </p:cNvSpPr>
            <p:nvPr/>
          </p:nvSpPr>
          <p:spPr bwMode="auto">
            <a:xfrm>
              <a:off x="5117" y="1871"/>
              <a:ext cx="34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y[k]</a:t>
              </a:r>
            </a:p>
          </p:txBody>
        </p:sp>
        <p:sp>
          <p:nvSpPr>
            <p:cNvPr id="446478" name="Rectangle 14"/>
            <p:cNvSpPr>
              <a:spLocks noChangeArrowheads="1"/>
            </p:cNvSpPr>
            <p:nvPr/>
          </p:nvSpPr>
          <p:spPr bwMode="auto">
            <a:xfrm>
              <a:off x="4445" y="1233"/>
              <a:ext cx="249" cy="18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6479" name="Line 15"/>
            <p:cNvSpPr>
              <a:spLocks noChangeShapeType="1"/>
            </p:cNvSpPr>
            <p:nvPr/>
          </p:nvSpPr>
          <p:spPr bwMode="auto">
            <a:xfrm>
              <a:off x="4516" y="1264"/>
              <a:ext cx="0" cy="123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6480" name="Text Box 16"/>
            <p:cNvSpPr txBox="1">
              <a:spLocks noChangeArrowheads="1"/>
            </p:cNvSpPr>
            <p:nvPr/>
          </p:nvSpPr>
          <p:spPr bwMode="auto">
            <a:xfrm>
              <a:off x="4509" y="1214"/>
              <a:ext cx="177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446481" name="Rectangle 17"/>
            <p:cNvSpPr>
              <a:spLocks noChangeArrowheads="1"/>
            </p:cNvSpPr>
            <p:nvPr/>
          </p:nvSpPr>
          <p:spPr bwMode="auto">
            <a:xfrm>
              <a:off x="4445" y="1448"/>
              <a:ext cx="249" cy="18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6482" name="Line 18"/>
            <p:cNvSpPr>
              <a:spLocks noChangeShapeType="1"/>
            </p:cNvSpPr>
            <p:nvPr/>
          </p:nvSpPr>
          <p:spPr bwMode="auto">
            <a:xfrm>
              <a:off x="4516" y="1479"/>
              <a:ext cx="0" cy="12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6483" name="Text Box 19"/>
            <p:cNvSpPr txBox="1">
              <a:spLocks noChangeArrowheads="1"/>
            </p:cNvSpPr>
            <p:nvPr/>
          </p:nvSpPr>
          <p:spPr bwMode="auto">
            <a:xfrm>
              <a:off x="4509" y="1423"/>
              <a:ext cx="177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446484" name="Rectangle 20"/>
            <p:cNvSpPr>
              <a:spLocks noChangeArrowheads="1"/>
            </p:cNvSpPr>
            <p:nvPr/>
          </p:nvSpPr>
          <p:spPr bwMode="auto">
            <a:xfrm>
              <a:off x="4445" y="1663"/>
              <a:ext cx="249" cy="18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6485" name="Line 21"/>
            <p:cNvSpPr>
              <a:spLocks noChangeShapeType="1"/>
            </p:cNvSpPr>
            <p:nvPr/>
          </p:nvSpPr>
          <p:spPr bwMode="auto">
            <a:xfrm>
              <a:off x="4516" y="1693"/>
              <a:ext cx="0" cy="123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6486" name="Text Box 22"/>
            <p:cNvSpPr txBox="1">
              <a:spLocks noChangeArrowheads="1"/>
            </p:cNvSpPr>
            <p:nvPr/>
          </p:nvSpPr>
          <p:spPr bwMode="auto">
            <a:xfrm>
              <a:off x="4509" y="1638"/>
              <a:ext cx="180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446487" name="Rectangle 23"/>
            <p:cNvSpPr>
              <a:spLocks noChangeArrowheads="1"/>
            </p:cNvSpPr>
            <p:nvPr/>
          </p:nvSpPr>
          <p:spPr bwMode="auto">
            <a:xfrm>
              <a:off x="4445" y="1877"/>
              <a:ext cx="249" cy="18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6488" name="Line 24"/>
            <p:cNvSpPr>
              <a:spLocks noChangeShapeType="1"/>
            </p:cNvSpPr>
            <p:nvPr/>
          </p:nvSpPr>
          <p:spPr bwMode="auto">
            <a:xfrm>
              <a:off x="4516" y="1909"/>
              <a:ext cx="0" cy="12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6489" name="Text Box 25"/>
            <p:cNvSpPr txBox="1">
              <a:spLocks noChangeArrowheads="1"/>
            </p:cNvSpPr>
            <p:nvPr/>
          </p:nvSpPr>
          <p:spPr bwMode="auto">
            <a:xfrm>
              <a:off x="4509" y="1856"/>
              <a:ext cx="180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grpSp>
          <p:nvGrpSpPr>
            <p:cNvPr id="31776" name="Group 26"/>
            <p:cNvGrpSpPr>
              <a:grpSpLocks/>
            </p:cNvGrpSpPr>
            <p:nvPr/>
          </p:nvGrpSpPr>
          <p:grpSpPr bwMode="auto">
            <a:xfrm>
              <a:off x="4692" y="1366"/>
              <a:ext cx="437" cy="285"/>
              <a:chOff x="3456" y="2400"/>
              <a:chExt cx="552" cy="582"/>
            </a:xfrm>
          </p:grpSpPr>
          <p:grpSp>
            <p:nvGrpSpPr>
              <p:cNvPr id="31862" name="Group 27"/>
              <p:cNvGrpSpPr>
                <a:grpSpLocks/>
              </p:cNvGrpSpPr>
              <p:nvPr/>
            </p:nvGrpSpPr>
            <p:grpSpPr bwMode="auto">
              <a:xfrm>
                <a:off x="3744" y="2400"/>
                <a:ext cx="192" cy="165"/>
                <a:chOff x="1488" y="3024"/>
                <a:chExt cx="192" cy="165"/>
              </a:xfrm>
            </p:grpSpPr>
            <p:sp>
              <p:nvSpPr>
                <p:cNvPr id="446492" name="Rectangle 28"/>
                <p:cNvSpPr>
                  <a:spLocks noChangeArrowheads="1"/>
                </p:cNvSpPr>
                <p:nvPr/>
              </p:nvSpPr>
              <p:spPr bwMode="auto">
                <a:xfrm>
                  <a:off x="1488" y="3022"/>
                  <a:ext cx="192" cy="165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aphicFrame>
              <p:nvGraphicFramePr>
                <p:cNvPr id="31869" name="Object 29"/>
                <p:cNvGraphicFramePr>
                  <a:graphicFrameLocks noChangeAspect="1"/>
                </p:cNvGraphicFramePr>
                <p:nvPr/>
              </p:nvGraphicFramePr>
              <p:xfrm>
                <a:off x="1529" y="3038"/>
                <a:ext cx="110" cy="12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0561" name="Equation" r:id="rId3" imgW="139579" imgH="164957" progId="Equation.3">
                        <p:embed/>
                      </p:oleObj>
                    </mc:Choice>
                    <mc:Fallback>
                      <p:oleObj name="Equation" r:id="rId3" imgW="139579" imgH="164957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29" y="3038"/>
                              <a:ext cx="110" cy="128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31863" name="Group 30"/>
              <p:cNvGrpSpPr>
                <a:grpSpLocks/>
              </p:cNvGrpSpPr>
              <p:nvPr/>
            </p:nvGrpSpPr>
            <p:grpSpPr bwMode="auto">
              <a:xfrm>
                <a:off x="3720" y="2513"/>
                <a:ext cx="288" cy="469"/>
                <a:chOff x="3757" y="2478"/>
                <a:chExt cx="460" cy="640"/>
              </a:xfrm>
            </p:grpSpPr>
            <p:sp>
              <p:nvSpPr>
                <p:cNvPr id="446495" name="Oval 31"/>
                <p:cNvSpPr>
                  <a:spLocks noChangeArrowheads="1"/>
                </p:cNvSpPr>
                <p:nvPr/>
              </p:nvSpPr>
              <p:spPr bwMode="auto">
                <a:xfrm>
                  <a:off x="3886" y="2688"/>
                  <a:ext cx="192" cy="193"/>
                </a:xfrm>
                <a:prstGeom prst="ellips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4649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757" y="2478"/>
                  <a:ext cx="460" cy="6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 b="0">
                      <a:solidFill>
                        <a:srgbClr val="FFFF66"/>
                      </a:solidFill>
                      <a:cs typeface="+mn-cs"/>
                    </a:rPr>
                    <a:t>+</a:t>
                  </a:r>
                </a:p>
              </p:txBody>
            </p:sp>
          </p:grpSp>
          <p:sp>
            <p:nvSpPr>
              <p:cNvPr id="446497" name="Line 33"/>
              <p:cNvSpPr>
                <a:spLocks noChangeShapeType="1"/>
              </p:cNvSpPr>
              <p:nvPr/>
            </p:nvSpPr>
            <p:spPr bwMode="auto">
              <a:xfrm>
                <a:off x="3456" y="2735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6498" name="Line 34"/>
              <p:cNvSpPr>
                <a:spLocks noChangeShapeType="1"/>
              </p:cNvSpPr>
              <p:nvPr/>
            </p:nvSpPr>
            <p:spPr bwMode="auto">
              <a:xfrm>
                <a:off x="3840" y="2570"/>
                <a:ext cx="0" cy="107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31777" name="Group 35"/>
            <p:cNvGrpSpPr>
              <a:grpSpLocks/>
            </p:cNvGrpSpPr>
            <p:nvPr/>
          </p:nvGrpSpPr>
          <p:grpSpPr bwMode="auto">
            <a:xfrm>
              <a:off x="4692" y="1597"/>
              <a:ext cx="436" cy="283"/>
              <a:chOff x="3456" y="2400"/>
              <a:chExt cx="551" cy="580"/>
            </a:xfrm>
          </p:grpSpPr>
          <p:grpSp>
            <p:nvGrpSpPr>
              <p:cNvPr id="31854" name="Group 36"/>
              <p:cNvGrpSpPr>
                <a:grpSpLocks/>
              </p:cNvGrpSpPr>
              <p:nvPr/>
            </p:nvGrpSpPr>
            <p:grpSpPr bwMode="auto">
              <a:xfrm>
                <a:off x="3744" y="2400"/>
                <a:ext cx="192" cy="165"/>
                <a:chOff x="1488" y="3024"/>
                <a:chExt cx="192" cy="165"/>
              </a:xfrm>
            </p:grpSpPr>
            <p:sp>
              <p:nvSpPr>
                <p:cNvPr id="446501" name="Rectangle 37"/>
                <p:cNvSpPr>
                  <a:spLocks noChangeArrowheads="1"/>
                </p:cNvSpPr>
                <p:nvPr/>
              </p:nvSpPr>
              <p:spPr bwMode="auto">
                <a:xfrm>
                  <a:off x="1488" y="3024"/>
                  <a:ext cx="192" cy="163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aphicFrame>
              <p:nvGraphicFramePr>
                <p:cNvPr id="31861" name="Object 38"/>
                <p:cNvGraphicFramePr>
                  <a:graphicFrameLocks noChangeAspect="1"/>
                </p:cNvGraphicFramePr>
                <p:nvPr/>
              </p:nvGraphicFramePr>
              <p:xfrm>
                <a:off x="1529" y="3038"/>
                <a:ext cx="110" cy="12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0562" name="Equation" r:id="rId5" imgW="139579" imgH="164957" progId="Equation.3">
                        <p:embed/>
                      </p:oleObj>
                    </mc:Choice>
                    <mc:Fallback>
                      <p:oleObj name="Equation" r:id="rId5" imgW="139579" imgH="164957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29" y="3038"/>
                              <a:ext cx="110" cy="128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31855" name="Group 39"/>
              <p:cNvGrpSpPr>
                <a:grpSpLocks/>
              </p:cNvGrpSpPr>
              <p:nvPr/>
            </p:nvGrpSpPr>
            <p:grpSpPr bwMode="auto">
              <a:xfrm>
                <a:off x="3719" y="2511"/>
                <a:ext cx="288" cy="469"/>
                <a:chOff x="3755" y="2476"/>
                <a:chExt cx="460" cy="641"/>
              </a:xfrm>
            </p:grpSpPr>
            <p:sp>
              <p:nvSpPr>
                <p:cNvPr id="446504" name="Oval 40"/>
                <p:cNvSpPr>
                  <a:spLocks noChangeArrowheads="1"/>
                </p:cNvSpPr>
                <p:nvPr/>
              </p:nvSpPr>
              <p:spPr bwMode="auto">
                <a:xfrm>
                  <a:off x="3886" y="2689"/>
                  <a:ext cx="192" cy="191"/>
                </a:xfrm>
                <a:prstGeom prst="ellips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46505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755" y="2476"/>
                  <a:ext cx="460" cy="6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 b="0">
                      <a:solidFill>
                        <a:srgbClr val="FFFF66"/>
                      </a:solidFill>
                      <a:cs typeface="+mn-cs"/>
                    </a:rPr>
                    <a:t>+</a:t>
                  </a:r>
                </a:p>
              </p:txBody>
            </p:sp>
          </p:grpSp>
          <p:sp>
            <p:nvSpPr>
              <p:cNvPr id="446506" name="Line 42"/>
              <p:cNvSpPr>
                <a:spLocks noChangeShapeType="1"/>
              </p:cNvSpPr>
              <p:nvPr/>
            </p:nvSpPr>
            <p:spPr bwMode="auto">
              <a:xfrm>
                <a:off x="3456" y="2735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6507" name="Line 43"/>
              <p:cNvSpPr>
                <a:spLocks noChangeShapeType="1"/>
              </p:cNvSpPr>
              <p:nvPr/>
            </p:nvSpPr>
            <p:spPr bwMode="auto">
              <a:xfrm>
                <a:off x="3840" y="2569"/>
                <a:ext cx="0" cy="106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31778" name="Group 45"/>
            <p:cNvGrpSpPr>
              <a:grpSpLocks/>
            </p:cNvGrpSpPr>
            <p:nvPr/>
          </p:nvGrpSpPr>
          <p:grpSpPr bwMode="auto">
            <a:xfrm>
              <a:off x="4920" y="1821"/>
              <a:ext cx="152" cy="81"/>
              <a:chOff x="1488" y="3024"/>
              <a:chExt cx="192" cy="165"/>
            </a:xfrm>
          </p:grpSpPr>
          <p:sp>
            <p:nvSpPr>
              <p:cNvPr id="446510" name="Rectangle 46"/>
              <p:cNvSpPr>
                <a:spLocks noChangeArrowheads="1"/>
              </p:cNvSpPr>
              <p:nvPr/>
            </p:nvSpPr>
            <p:spPr bwMode="auto">
              <a:xfrm>
                <a:off x="1488" y="3024"/>
                <a:ext cx="192" cy="165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31853" name="Object 47"/>
              <p:cNvGraphicFramePr>
                <a:graphicFrameLocks noChangeAspect="1"/>
              </p:cNvGraphicFramePr>
              <p:nvPr/>
            </p:nvGraphicFramePr>
            <p:xfrm>
              <a:off x="1529" y="3038"/>
              <a:ext cx="110" cy="1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0563" name="Equation" r:id="rId6" imgW="139579" imgH="164957" progId="Equation.3">
                      <p:embed/>
                    </p:oleObj>
                  </mc:Choice>
                  <mc:Fallback>
                    <p:oleObj name="Equation" r:id="rId6" imgW="139579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29" y="3038"/>
                            <a:ext cx="110" cy="128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1779" name="Group 48"/>
            <p:cNvGrpSpPr>
              <a:grpSpLocks/>
            </p:cNvGrpSpPr>
            <p:nvPr/>
          </p:nvGrpSpPr>
          <p:grpSpPr bwMode="auto">
            <a:xfrm>
              <a:off x="4900" y="1875"/>
              <a:ext cx="228" cy="229"/>
              <a:chOff x="3755" y="2476"/>
              <a:chExt cx="460" cy="641"/>
            </a:xfrm>
          </p:grpSpPr>
          <p:sp>
            <p:nvSpPr>
              <p:cNvPr id="446513" name="Oval 49"/>
              <p:cNvSpPr>
                <a:spLocks noChangeArrowheads="1"/>
              </p:cNvSpPr>
              <p:nvPr/>
            </p:nvSpPr>
            <p:spPr bwMode="auto">
              <a:xfrm>
                <a:off x="3886" y="2690"/>
                <a:ext cx="192" cy="191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6514" name="Text Box 50"/>
              <p:cNvSpPr txBox="1">
                <a:spLocks noChangeArrowheads="1"/>
              </p:cNvSpPr>
              <p:nvPr/>
            </p:nvSpPr>
            <p:spPr bwMode="auto">
              <a:xfrm>
                <a:off x="3755" y="2476"/>
                <a:ext cx="460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sp>
          <p:nvSpPr>
            <p:cNvPr id="446515" name="Line 51"/>
            <p:cNvSpPr>
              <a:spLocks noChangeShapeType="1"/>
            </p:cNvSpPr>
            <p:nvPr/>
          </p:nvSpPr>
          <p:spPr bwMode="auto">
            <a:xfrm>
              <a:off x="4692" y="1985"/>
              <a:ext cx="266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6516" name="Line 52"/>
            <p:cNvSpPr>
              <a:spLocks noChangeShapeType="1"/>
            </p:cNvSpPr>
            <p:nvPr/>
          </p:nvSpPr>
          <p:spPr bwMode="auto">
            <a:xfrm>
              <a:off x="4996" y="1904"/>
              <a:ext cx="0" cy="5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6517" name="Line 53"/>
            <p:cNvSpPr>
              <a:spLocks noChangeShapeType="1"/>
            </p:cNvSpPr>
            <p:nvPr/>
          </p:nvSpPr>
          <p:spPr bwMode="auto">
            <a:xfrm>
              <a:off x="4990" y="1326"/>
              <a:ext cx="0" cy="47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6518" name="Line 54"/>
            <p:cNvSpPr>
              <a:spLocks noChangeShapeType="1"/>
            </p:cNvSpPr>
            <p:nvPr/>
          </p:nvSpPr>
          <p:spPr bwMode="auto">
            <a:xfrm>
              <a:off x="4686" y="1317"/>
              <a:ext cx="30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6519" name="Line 55"/>
            <p:cNvSpPr>
              <a:spLocks noChangeShapeType="1"/>
            </p:cNvSpPr>
            <p:nvPr/>
          </p:nvSpPr>
          <p:spPr bwMode="auto">
            <a:xfrm>
              <a:off x="4990" y="1795"/>
              <a:ext cx="0" cy="46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6520" name="Line 56"/>
            <p:cNvSpPr>
              <a:spLocks noChangeShapeType="1"/>
            </p:cNvSpPr>
            <p:nvPr/>
          </p:nvSpPr>
          <p:spPr bwMode="auto">
            <a:xfrm>
              <a:off x="4990" y="1561"/>
              <a:ext cx="0" cy="46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6522" name="Line 58"/>
            <p:cNvSpPr>
              <a:spLocks noChangeShapeType="1"/>
            </p:cNvSpPr>
            <p:nvPr/>
          </p:nvSpPr>
          <p:spPr bwMode="auto">
            <a:xfrm>
              <a:off x="4184" y="1322"/>
              <a:ext cx="265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31787" name="Object 59"/>
            <p:cNvGraphicFramePr>
              <a:graphicFrameLocks noChangeAspect="1"/>
            </p:cNvGraphicFramePr>
            <p:nvPr/>
          </p:nvGraphicFramePr>
          <p:xfrm>
            <a:off x="3831" y="1955"/>
            <a:ext cx="270" cy="1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564" name="Equation" r:id="rId7" imgW="381000" imgH="228600" progId="Equation.3">
                    <p:embed/>
                  </p:oleObj>
                </mc:Choice>
                <mc:Fallback>
                  <p:oleObj name="Equation" r:id="rId7" imgW="3810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1" y="1955"/>
                          <a:ext cx="270" cy="103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88" name="Object 60"/>
            <p:cNvGraphicFramePr>
              <a:graphicFrameLocks noChangeAspect="1"/>
            </p:cNvGraphicFramePr>
            <p:nvPr/>
          </p:nvGraphicFramePr>
          <p:xfrm>
            <a:off x="3831" y="1723"/>
            <a:ext cx="261" cy="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565" name="Equation" r:id="rId9" imgW="368140" imgH="215806" progId="Equation.3">
                    <p:embed/>
                  </p:oleObj>
                </mc:Choice>
                <mc:Fallback>
                  <p:oleObj name="Equation" r:id="rId9" imgW="368140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1" y="1723"/>
                          <a:ext cx="261" cy="95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89" name="Object 61"/>
            <p:cNvGraphicFramePr>
              <a:graphicFrameLocks noChangeAspect="1"/>
            </p:cNvGraphicFramePr>
            <p:nvPr/>
          </p:nvGraphicFramePr>
          <p:xfrm>
            <a:off x="3831" y="1489"/>
            <a:ext cx="270" cy="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566" name="Equation" r:id="rId11" imgW="380835" imgH="215806" progId="Equation.3">
                    <p:embed/>
                  </p:oleObj>
                </mc:Choice>
                <mc:Fallback>
                  <p:oleObj name="Equation" r:id="rId11" imgW="380835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1" y="1489"/>
                          <a:ext cx="270" cy="97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90" name="Object 62"/>
            <p:cNvGraphicFramePr>
              <a:graphicFrameLocks noChangeAspect="1"/>
            </p:cNvGraphicFramePr>
            <p:nvPr/>
          </p:nvGraphicFramePr>
          <p:xfrm>
            <a:off x="3831" y="1301"/>
            <a:ext cx="271" cy="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567" name="Equation" r:id="rId13" imgW="381000" imgH="228600" progId="Equation.3">
                    <p:embed/>
                  </p:oleObj>
                </mc:Choice>
                <mc:Fallback>
                  <p:oleObj name="Equation" r:id="rId13" imgW="3810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1" y="1301"/>
                          <a:ext cx="271" cy="10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6527" name="Rectangle 63"/>
            <p:cNvSpPr>
              <a:spLocks noChangeArrowheads="1"/>
            </p:cNvSpPr>
            <p:nvPr/>
          </p:nvSpPr>
          <p:spPr bwMode="auto">
            <a:xfrm>
              <a:off x="2941" y="1252"/>
              <a:ext cx="625" cy="865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6528" name="Line 64"/>
            <p:cNvSpPr>
              <a:spLocks noChangeShapeType="1"/>
            </p:cNvSpPr>
            <p:nvPr/>
          </p:nvSpPr>
          <p:spPr bwMode="auto">
            <a:xfrm>
              <a:off x="3566" y="1339"/>
              <a:ext cx="209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6529" name="Line 65"/>
            <p:cNvSpPr>
              <a:spLocks noChangeShapeType="1"/>
            </p:cNvSpPr>
            <p:nvPr/>
          </p:nvSpPr>
          <p:spPr bwMode="auto">
            <a:xfrm>
              <a:off x="3566" y="1987"/>
              <a:ext cx="209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6530" name="Line 66"/>
            <p:cNvSpPr>
              <a:spLocks noChangeShapeType="1"/>
            </p:cNvSpPr>
            <p:nvPr/>
          </p:nvSpPr>
          <p:spPr bwMode="auto">
            <a:xfrm>
              <a:off x="3571" y="1772"/>
              <a:ext cx="209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6531" name="Line 67"/>
            <p:cNvSpPr>
              <a:spLocks noChangeShapeType="1"/>
            </p:cNvSpPr>
            <p:nvPr/>
          </p:nvSpPr>
          <p:spPr bwMode="auto">
            <a:xfrm>
              <a:off x="3571" y="1508"/>
              <a:ext cx="209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31796" name="Object 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1226256"/>
                </p:ext>
              </p:extLst>
            </p:nvPr>
          </p:nvGraphicFramePr>
          <p:xfrm>
            <a:off x="3044" y="1464"/>
            <a:ext cx="418" cy="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568" name="Equation" r:id="rId15" imgW="139700" imgH="165100" progId="Equation.3">
                    <p:embed/>
                  </p:oleObj>
                </mc:Choice>
                <mc:Fallback>
                  <p:oleObj name="Equation" r:id="rId15" imgW="139700" imgH="165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4" y="1464"/>
                          <a:ext cx="418" cy="38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1797" name="Group 70"/>
            <p:cNvGrpSpPr>
              <a:grpSpLocks/>
            </p:cNvGrpSpPr>
            <p:nvPr/>
          </p:nvGrpSpPr>
          <p:grpSpPr bwMode="auto">
            <a:xfrm>
              <a:off x="1039" y="1244"/>
              <a:ext cx="380" cy="898"/>
              <a:chOff x="3065" y="2572"/>
              <a:chExt cx="393" cy="1319"/>
            </a:xfrm>
          </p:grpSpPr>
          <p:sp>
            <p:nvSpPr>
              <p:cNvPr id="446535" name="Line 71"/>
              <p:cNvSpPr>
                <a:spLocks noChangeShapeType="1"/>
              </p:cNvSpPr>
              <p:nvPr/>
            </p:nvSpPr>
            <p:spPr bwMode="auto">
              <a:xfrm>
                <a:off x="3310" y="2757"/>
                <a:ext cx="148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6536" name="Line 72"/>
              <p:cNvSpPr>
                <a:spLocks noChangeShapeType="1"/>
              </p:cNvSpPr>
              <p:nvPr/>
            </p:nvSpPr>
            <p:spPr bwMode="auto">
              <a:xfrm>
                <a:off x="3310" y="3081"/>
                <a:ext cx="148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6537" name="Line 73"/>
              <p:cNvSpPr>
                <a:spLocks noChangeShapeType="1"/>
              </p:cNvSpPr>
              <p:nvPr/>
            </p:nvSpPr>
            <p:spPr bwMode="auto">
              <a:xfrm>
                <a:off x="3310" y="3406"/>
                <a:ext cx="148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6538" name="Line 74"/>
              <p:cNvSpPr>
                <a:spLocks noChangeShapeType="1"/>
              </p:cNvSpPr>
              <p:nvPr/>
            </p:nvSpPr>
            <p:spPr bwMode="auto">
              <a:xfrm>
                <a:off x="3310" y="3729"/>
                <a:ext cx="148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6539" name="Line 75"/>
              <p:cNvSpPr>
                <a:spLocks noChangeShapeType="1"/>
              </p:cNvSpPr>
              <p:nvPr/>
            </p:nvSpPr>
            <p:spPr bwMode="auto">
              <a:xfrm>
                <a:off x="3133" y="2974"/>
                <a:ext cx="0" cy="188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6540" name="Text Box 76"/>
              <p:cNvSpPr txBox="1">
                <a:spLocks noChangeArrowheads="1"/>
              </p:cNvSpPr>
              <p:nvPr/>
            </p:nvSpPr>
            <p:spPr bwMode="auto">
              <a:xfrm>
                <a:off x="3117" y="2897"/>
                <a:ext cx="175" cy="3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46541" name="Rectangle 77"/>
              <p:cNvSpPr>
                <a:spLocks noChangeArrowheads="1"/>
              </p:cNvSpPr>
              <p:nvPr/>
            </p:nvSpPr>
            <p:spPr bwMode="auto">
              <a:xfrm>
                <a:off x="3067" y="2925"/>
                <a:ext cx="231" cy="281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6542" name="Line 78"/>
              <p:cNvSpPr>
                <a:spLocks noChangeShapeType="1"/>
              </p:cNvSpPr>
              <p:nvPr/>
            </p:nvSpPr>
            <p:spPr bwMode="auto">
              <a:xfrm>
                <a:off x="3133" y="3300"/>
                <a:ext cx="0" cy="187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6543" name="Text Box 79"/>
              <p:cNvSpPr txBox="1">
                <a:spLocks noChangeArrowheads="1"/>
              </p:cNvSpPr>
              <p:nvPr/>
            </p:nvSpPr>
            <p:spPr bwMode="auto">
              <a:xfrm>
                <a:off x="3117" y="3225"/>
                <a:ext cx="175" cy="3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46544" name="Line 80"/>
              <p:cNvSpPr>
                <a:spLocks noChangeShapeType="1"/>
              </p:cNvSpPr>
              <p:nvPr/>
            </p:nvSpPr>
            <p:spPr bwMode="auto">
              <a:xfrm>
                <a:off x="3133" y="3627"/>
                <a:ext cx="0" cy="187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6545" name="Text Box 81"/>
              <p:cNvSpPr txBox="1">
                <a:spLocks noChangeArrowheads="1"/>
              </p:cNvSpPr>
              <p:nvPr/>
            </p:nvSpPr>
            <p:spPr bwMode="auto">
              <a:xfrm>
                <a:off x="3117" y="3555"/>
                <a:ext cx="175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46546" name="Rectangle 82"/>
              <p:cNvSpPr>
                <a:spLocks noChangeArrowheads="1"/>
              </p:cNvSpPr>
              <p:nvPr/>
            </p:nvSpPr>
            <p:spPr bwMode="auto">
              <a:xfrm>
                <a:off x="3067" y="3581"/>
                <a:ext cx="231" cy="280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6547" name="Line 83"/>
              <p:cNvSpPr>
                <a:spLocks noChangeShapeType="1"/>
              </p:cNvSpPr>
              <p:nvPr/>
            </p:nvSpPr>
            <p:spPr bwMode="auto">
              <a:xfrm>
                <a:off x="3133" y="2643"/>
                <a:ext cx="0" cy="188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6548" name="Text Box 84"/>
              <p:cNvSpPr txBox="1">
                <a:spLocks noChangeArrowheads="1"/>
              </p:cNvSpPr>
              <p:nvPr/>
            </p:nvSpPr>
            <p:spPr bwMode="auto">
              <a:xfrm>
                <a:off x="3117" y="2572"/>
                <a:ext cx="175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46549" name="Rectangle 85"/>
              <p:cNvSpPr>
                <a:spLocks noChangeArrowheads="1"/>
              </p:cNvSpPr>
              <p:nvPr/>
            </p:nvSpPr>
            <p:spPr bwMode="auto">
              <a:xfrm>
                <a:off x="3067" y="2597"/>
                <a:ext cx="231" cy="281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6550" name="Rectangle 86"/>
              <p:cNvSpPr>
                <a:spLocks noChangeArrowheads="1"/>
              </p:cNvSpPr>
              <p:nvPr/>
            </p:nvSpPr>
            <p:spPr bwMode="auto">
              <a:xfrm>
                <a:off x="3065" y="3255"/>
                <a:ext cx="229" cy="281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46552" name="Text Box 88"/>
            <p:cNvSpPr txBox="1">
              <a:spLocks noChangeArrowheads="1"/>
            </p:cNvSpPr>
            <p:nvPr/>
          </p:nvSpPr>
          <p:spPr bwMode="auto">
            <a:xfrm>
              <a:off x="310" y="1372"/>
              <a:ext cx="348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u[k]</a:t>
              </a:r>
            </a:p>
          </p:txBody>
        </p:sp>
        <p:grpSp>
          <p:nvGrpSpPr>
            <p:cNvPr id="31799" name="Group 89"/>
            <p:cNvGrpSpPr>
              <a:grpSpLocks/>
            </p:cNvGrpSpPr>
            <p:nvPr/>
          </p:nvGrpSpPr>
          <p:grpSpPr bwMode="auto">
            <a:xfrm>
              <a:off x="717" y="1429"/>
              <a:ext cx="135" cy="84"/>
              <a:chOff x="1488" y="3024"/>
              <a:chExt cx="192" cy="165"/>
            </a:xfrm>
          </p:grpSpPr>
          <p:sp>
            <p:nvSpPr>
              <p:cNvPr id="446554" name="Rectangle 90"/>
              <p:cNvSpPr>
                <a:spLocks noChangeArrowheads="1"/>
              </p:cNvSpPr>
              <p:nvPr/>
            </p:nvSpPr>
            <p:spPr bwMode="auto">
              <a:xfrm>
                <a:off x="1488" y="3026"/>
                <a:ext cx="192" cy="161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31833" name="Object 91"/>
              <p:cNvGraphicFramePr>
                <a:graphicFrameLocks noChangeAspect="1"/>
              </p:cNvGraphicFramePr>
              <p:nvPr/>
            </p:nvGraphicFramePr>
            <p:xfrm>
              <a:off x="1529" y="3038"/>
              <a:ext cx="110" cy="1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0569" name="Equation" r:id="rId17" imgW="139579" imgH="164957" progId="Equation.3">
                      <p:embed/>
                    </p:oleObj>
                  </mc:Choice>
                  <mc:Fallback>
                    <p:oleObj name="Equation" r:id="rId17" imgW="139579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29" y="3038"/>
                            <a:ext cx="110" cy="128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1800" name="Group 92"/>
            <p:cNvGrpSpPr>
              <a:grpSpLocks/>
            </p:cNvGrpSpPr>
            <p:nvPr/>
          </p:nvGrpSpPr>
          <p:grpSpPr bwMode="auto">
            <a:xfrm>
              <a:off x="717" y="1648"/>
              <a:ext cx="135" cy="84"/>
              <a:chOff x="1488" y="3024"/>
              <a:chExt cx="192" cy="165"/>
            </a:xfrm>
          </p:grpSpPr>
          <p:sp>
            <p:nvSpPr>
              <p:cNvPr id="446557" name="Rectangle 93"/>
              <p:cNvSpPr>
                <a:spLocks noChangeArrowheads="1"/>
              </p:cNvSpPr>
              <p:nvPr/>
            </p:nvSpPr>
            <p:spPr bwMode="auto">
              <a:xfrm>
                <a:off x="1488" y="3024"/>
                <a:ext cx="192" cy="165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31831" name="Object 94"/>
              <p:cNvGraphicFramePr>
                <a:graphicFrameLocks noChangeAspect="1"/>
              </p:cNvGraphicFramePr>
              <p:nvPr/>
            </p:nvGraphicFramePr>
            <p:xfrm>
              <a:off x="1529" y="3038"/>
              <a:ext cx="110" cy="1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0570" name="Equation" r:id="rId18" imgW="139579" imgH="164957" progId="Equation.3">
                      <p:embed/>
                    </p:oleObj>
                  </mc:Choice>
                  <mc:Fallback>
                    <p:oleObj name="Equation" r:id="rId18" imgW="139579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29" y="3038"/>
                            <a:ext cx="110" cy="128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1801" name="Group 95"/>
            <p:cNvGrpSpPr>
              <a:grpSpLocks/>
            </p:cNvGrpSpPr>
            <p:nvPr/>
          </p:nvGrpSpPr>
          <p:grpSpPr bwMode="auto">
            <a:xfrm>
              <a:off x="717" y="1867"/>
              <a:ext cx="135" cy="84"/>
              <a:chOff x="1488" y="3024"/>
              <a:chExt cx="192" cy="165"/>
            </a:xfrm>
          </p:grpSpPr>
          <p:sp>
            <p:nvSpPr>
              <p:cNvPr id="446560" name="Rectangle 96"/>
              <p:cNvSpPr>
                <a:spLocks noChangeArrowheads="1"/>
              </p:cNvSpPr>
              <p:nvPr/>
            </p:nvSpPr>
            <p:spPr bwMode="auto">
              <a:xfrm>
                <a:off x="1488" y="3024"/>
                <a:ext cx="192" cy="165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31829" name="Object 97"/>
              <p:cNvGraphicFramePr>
                <a:graphicFrameLocks noChangeAspect="1"/>
              </p:cNvGraphicFramePr>
              <p:nvPr/>
            </p:nvGraphicFramePr>
            <p:xfrm>
              <a:off x="1529" y="3038"/>
              <a:ext cx="110" cy="1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0571" name="Equation" r:id="rId19" imgW="139579" imgH="164957" progId="Equation.3">
                      <p:embed/>
                    </p:oleObj>
                  </mc:Choice>
                  <mc:Fallback>
                    <p:oleObj name="Equation" r:id="rId19" imgW="139579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29" y="3038"/>
                            <a:ext cx="110" cy="128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46562" name="Line 98"/>
            <p:cNvSpPr>
              <a:spLocks noChangeShapeType="1"/>
            </p:cNvSpPr>
            <p:nvPr/>
          </p:nvSpPr>
          <p:spPr bwMode="auto">
            <a:xfrm flipV="1">
              <a:off x="513" y="1354"/>
              <a:ext cx="528" cy="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6563" name="Line 99"/>
            <p:cNvSpPr>
              <a:spLocks noChangeShapeType="1"/>
            </p:cNvSpPr>
            <p:nvPr/>
          </p:nvSpPr>
          <p:spPr bwMode="auto">
            <a:xfrm flipV="1">
              <a:off x="793" y="2044"/>
              <a:ext cx="254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6564" name="Line 100"/>
            <p:cNvSpPr>
              <a:spLocks noChangeShapeType="1"/>
            </p:cNvSpPr>
            <p:nvPr/>
          </p:nvSpPr>
          <p:spPr bwMode="auto">
            <a:xfrm flipV="1">
              <a:off x="795" y="1801"/>
              <a:ext cx="255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6565" name="Line 101"/>
            <p:cNvSpPr>
              <a:spLocks noChangeShapeType="1"/>
            </p:cNvSpPr>
            <p:nvPr/>
          </p:nvSpPr>
          <p:spPr bwMode="auto">
            <a:xfrm flipV="1">
              <a:off x="794" y="1583"/>
              <a:ext cx="253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6566" name="Line 102"/>
            <p:cNvSpPr>
              <a:spLocks noChangeShapeType="1"/>
            </p:cNvSpPr>
            <p:nvPr/>
          </p:nvSpPr>
          <p:spPr bwMode="auto">
            <a:xfrm>
              <a:off x="784" y="1519"/>
              <a:ext cx="0" cy="129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6567" name="Line 103"/>
            <p:cNvSpPr>
              <a:spLocks noChangeShapeType="1"/>
            </p:cNvSpPr>
            <p:nvPr/>
          </p:nvSpPr>
          <p:spPr bwMode="auto">
            <a:xfrm>
              <a:off x="787" y="1729"/>
              <a:ext cx="0" cy="128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6568" name="Line 104"/>
            <p:cNvSpPr>
              <a:spLocks noChangeShapeType="1"/>
            </p:cNvSpPr>
            <p:nvPr/>
          </p:nvSpPr>
          <p:spPr bwMode="auto">
            <a:xfrm>
              <a:off x="785" y="1956"/>
              <a:ext cx="0" cy="9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6569" name="Line 105"/>
            <p:cNvSpPr>
              <a:spLocks noChangeShapeType="1"/>
            </p:cNvSpPr>
            <p:nvPr/>
          </p:nvSpPr>
          <p:spPr bwMode="auto">
            <a:xfrm flipV="1">
              <a:off x="784" y="1356"/>
              <a:ext cx="0" cy="73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6570" name="Rectangle 106"/>
            <p:cNvSpPr>
              <a:spLocks noChangeArrowheads="1"/>
            </p:cNvSpPr>
            <p:nvPr/>
          </p:nvSpPr>
          <p:spPr bwMode="auto">
            <a:xfrm>
              <a:off x="2068" y="1260"/>
              <a:ext cx="659" cy="850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6571" name="Line 107"/>
            <p:cNvSpPr>
              <a:spLocks noChangeShapeType="1"/>
            </p:cNvSpPr>
            <p:nvPr/>
          </p:nvSpPr>
          <p:spPr bwMode="auto">
            <a:xfrm>
              <a:off x="2727" y="1345"/>
              <a:ext cx="219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6572" name="Line 108"/>
            <p:cNvSpPr>
              <a:spLocks noChangeShapeType="1"/>
            </p:cNvSpPr>
            <p:nvPr/>
          </p:nvSpPr>
          <p:spPr bwMode="auto">
            <a:xfrm>
              <a:off x="2727" y="1982"/>
              <a:ext cx="219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6573" name="Line 109"/>
            <p:cNvSpPr>
              <a:spLocks noChangeShapeType="1"/>
            </p:cNvSpPr>
            <p:nvPr/>
          </p:nvSpPr>
          <p:spPr bwMode="auto">
            <a:xfrm>
              <a:off x="2727" y="1770"/>
              <a:ext cx="219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6574" name="Line 110"/>
            <p:cNvSpPr>
              <a:spLocks noChangeShapeType="1"/>
            </p:cNvSpPr>
            <p:nvPr/>
          </p:nvSpPr>
          <p:spPr bwMode="auto">
            <a:xfrm>
              <a:off x="2727" y="1515"/>
              <a:ext cx="219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31815" name="Object 1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2892797"/>
                </p:ext>
              </p:extLst>
            </p:nvPr>
          </p:nvGraphicFramePr>
          <p:xfrm>
            <a:off x="2116" y="1458"/>
            <a:ext cx="560" cy="3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572" name="Equation" r:id="rId20" imgW="228600" imgH="190500" progId="Equation.3">
                    <p:embed/>
                  </p:oleObj>
                </mc:Choice>
                <mc:Fallback>
                  <p:oleObj name="Equation" r:id="rId20" imgW="2286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6" y="1458"/>
                          <a:ext cx="560" cy="397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816" name="Object 112"/>
            <p:cNvGraphicFramePr>
              <a:graphicFrameLocks noChangeAspect="1"/>
            </p:cNvGraphicFramePr>
            <p:nvPr/>
          </p:nvGraphicFramePr>
          <p:xfrm>
            <a:off x="1451" y="1290"/>
            <a:ext cx="340" cy="1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573" name="Equation" r:id="rId22" imgW="393529" imgH="228501" progId="Equation.3">
                    <p:embed/>
                  </p:oleObj>
                </mc:Choice>
                <mc:Fallback>
                  <p:oleObj name="Equation" r:id="rId22" imgW="393529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1" y="1290"/>
                          <a:ext cx="340" cy="142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6577" name="Rectangle 113"/>
            <p:cNvSpPr>
              <a:spLocks noChangeArrowheads="1"/>
            </p:cNvSpPr>
            <p:nvPr/>
          </p:nvSpPr>
          <p:spPr bwMode="auto">
            <a:xfrm>
              <a:off x="1410" y="1260"/>
              <a:ext cx="447" cy="1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31818" name="Object 114"/>
            <p:cNvGraphicFramePr>
              <a:graphicFrameLocks noChangeAspect="1"/>
            </p:cNvGraphicFramePr>
            <p:nvPr/>
          </p:nvGraphicFramePr>
          <p:xfrm>
            <a:off x="1477" y="1526"/>
            <a:ext cx="318" cy="1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574" name="Equation" r:id="rId24" imgW="368140" imgH="215806" progId="Equation.3">
                    <p:embed/>
                  </p:oleObj>
                </mc:Choice>
                <mc:Fallback>
                  <p:oleObj name="Equation" r:id="rId24" imgW="368140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7" y="1526"/>
                          <a:ext cx="318" cy="133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6579" name="Rectangle 115"/>
            <p:cNvSpPr>
              <a:spLocks noChangeArrowheads="1"/>
            </p:cNvSpPr>
            <p:nvPr/>
          </p:nvSpPr>
          <p:spPr bwMode="auto">
            <a:xfrm>
              <a:off x="1410" y="1496"/>
              <a:ext cx="447" cy="189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31820" name="Object 116"/>
            <p:cNvGraphicFramePr>
              <a:graphicFrameLocks noChangeAspect="1"/>
            </p:cNvGraphicFramePr>
            <p:nvPr/>
          </p:nvGraphicFramePr>
          <p:xfrm>
            <a:off x="1466" y="1734"/>
            <a:ext cx="341" cy="1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575" name="Equation" r:id="rId26" imgW="393359" imgH="215713" progId="Equation.3">
                    <p:embed/>
                  </p:oleObj>
                </mc:Choice>
                <mc:Fallback>
                  <p:oleObj name="Equation" r:id="rId26" imgW="393359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6" y="1734"/>
                          <a:ext cx="341" cy="133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6581" name="Rectangle 117"/>
            <p:cNvSpPr>
              <a:spLocks noChangeArrowheads="1"/>
            </p:cNvSpPr>
            <p:nvPr/>
          </p:nvSpPr>
          <p:spPr bwMode="auto">
            <a:xfrm>
              <a:off x="1410" y="1705"/>
              <a:ext cx="447" cy="1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31822" name="Object 118"/>
            <p:cNvGraphicFramePr>
              <a:graphicFrameLocks noChangeAspect="1"/>
            </p:cNvGraphicFramePr>
            <p:nvPr/>
          </p:nvGraphicFramePr>
          <p:xfrm>
            <a:off x="1472" y="1966"/>
            <a:ext cx="331" cy="1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576" name="Equation" r:id="rId28" imgW="381000" imgH="228600" progId="Equation.3">
                    <p:embed/>
                  </p:oleObj>
                </mc:Choice>
                <mc:Fallback>
                  <p:oleObj name="Equation" r:id="rId28" imgW="3810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2" y="1966"/>
                          <a:ext cx="331" cy="143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6583" name="Rectangle 119"/>
            <p:cNvSpPr>
              <a:spLocks noChangeArrowheads="1"/>
            </p:cNvSpPr>
            <p:nvPr/>
          </p:nvSpPr>
          <p:spPr bwMode="auto">
            <a:xfrm>
              <a:off x="1410" y="1941"/>
              <a:ext cx="447" cy="189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6584" name="Line 120"/>
            <p:cNvSpPr>
              <a:spLocks noChangeShapeType="1"/>
            </p:cNvSpPr>
            <p:nvPr/>
          </p:nvSpPr>
          <p:spPr bwMode="auto">
            <a:xfrm>
              <a:off x="1862" y="1349"/>
              <a:ext cx="206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6585" name="Line 121"/>
            <p:cNvSpPr>
              <a:spLocks noChangeShapeType="1"/>
            </p:cNvSpPr>
            <p:nvPr/>
          </p:nvSpPr>
          <p:spPr bwMode="auto">
            <a:xfrm>
              <a:off x="1862" y="1556"/>
              <a:ext cx="206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6586" name="Line 122"/>
            <p:cNvSpPr>
              <a:spLocks noChangeShapeType="1"/>
            </p:cNvSpPr>
            <p:nvPr/>
          </p:nvSpPr>
          <p:spPr bwMode="auto">
            <a:xfrm>
              <a:off x="1862" y="1793"/>
              <a:ext cx="206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6587" name="Line 123"/>
            <p:cNvSpPr>
              <a:spLocks noChangeShapeType="1"/>
            </p:cNvSpPr>
            <p:nvPr/>
          </p:nvSpPr>
          <p:spPr bwMode="auto">
            <a:xfrm>
              <a:off x="1862" y="2031"/>
              <a:ext cx="206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aphicFrame>
        <p:nvGraphicFramePr>
          <p:cNvPr id="31748" name="Object 124"/>
          <p:cNvGraphicFramePr>
            <a:graphicFrameLocks noChangeAspect="1"/>
          </p:cNvGraphicFramePr>
          <p:nvPr/>
        </p:nvGraphicFramePr>
        <p:xfrm>
          <a:off x="3317875" y="4941888"/>
          <a:ext cx="26543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77" name="Equation" r:id="rId30" imgW="1257300" imgH="241300" progId="Equation.3">
                  <p:embed/>
                </p:oleObj>
              </mc:Choice>
              <mc:Fallback>
                <p:oleObj name="Equation" r:id="rId30" imgW="1257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75" y="4941888"/>
                        <a:ext cx="2654300" cy="4857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381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1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934539"/>
              </p:ext>
            </p:extLst>
          </p:nvPr>
        </p:nvGraphicFramePr>
        <p:xfrm>
          <a:off x="3249613" y="4411663"/>
          <a:ext cx="5606863" cy="352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78" name="Equation" r:id="rId32" imgW="4152900" imgH="279400" progId="Equation.3">
                  <p:embed/>
                </p:oleObj>
              </mc:Choice>
              <mc:Fallback>
                <p:oleObj name="Equation" r:id="rId32" imgW="41529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613" y="4411663"/>
                        <a:ext cx="5606863" cy="35262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6592" name="Line 128"/>
          <p:cNvSpPr>
            <a:spLocks noChangeShapeType="1"/>
          </p:cNvSpPr>
          <p:nvPr/>
        </p:nvSpPr>
        <p:spPr bwMode="auto">
          <a:xfrm>
            <a:off x="2555875" y="5157788"/>
            <a:ext cx="576263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31751" name="Group 129"/>
          <p:cNvGrpSpPr>
            <a:grpSpLocks/>
          </p:cNvGrpSpPr>
          <p:nvPr/>
        </p:nvGrpSpPr>
        <p:grpSpPr bwMode="auto">
          <a:xfrm>
            <a:off x="323850" y="4267051"/>
            <a:ext cx="2052638" cy="746125"/>
            <a:chOff x="1950" y="3181"/>
            <a:chExt cx="2064" cy="651"/>
          </a:xfrm>
        </p:grpSpPr>
        <p:graphicFrame>
          <p:nvGraphicFramePr>
            <p:cNvPr id="31753" name="Object 130"/>
            <p:cNvGraphicFramePr>
              <a:graphicFrameLocks noChangeAspect="1"/>
            </p:cNvGraphicFramePr>
            <p:nvPr/>
          </p:nvGraphicFramePr>
          <p:xfrm>
            <a:off x="2109" y="3316"/>
            <a:ext cx="1740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579" name="Equation" r:id="rId34" imgW="1143000" imgH="241300" progId="Equation.3">
                    <p:embed/>
                  </p:oleObj>
                </mc:Choice>
                <mc:Fallback>
                  <p:oleObj name="Equation" r:id="rId34" imgW="11430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9" y="3316"/>
                          <a:ext cx="1740" cy="342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6595" name="Rectangle 131"/>
            <p:cNvSpPr>
              <a:spLocks noChangeArrowheads="1"/>
            </p:cNvSpPr>
            <p:nvPr/>
          </p:nvSpPr>
          <p:spPr bwMode="auto">
            <a:xfrm>
              <a:off x="2041" y="3256"/>
              <a:ext cx="1882" cy="481"/>
            </a:xfrm>
            <a:prstGeom prst="rect">
              <a:avLst/>
            </a:prstGeom>
            <a:noFill/>
            <a:ln w="762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6596" name="Rectangle 132"/>
            <p:cNvSpPr>
              <a:spLocks noChangeArrowheads="1"/>
            </p:cNvSpPr>
            <p:nvPr/>
          </p:nvSpPr>
          <p:spPr bwMode="auto">
            <a:xfrm>
              <a:off x="1950" y="3181"/>
              <a:ext cx="2064" cy="651"/>
            </a:xfrm>
            <a:prstGeom prst="rect">
              <a:avLst/>
            </a:prstGeom>
            <a:noFill/>
            <a:ln w="762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46597" name="Line 133"/>
          <p:cNvSpPr>
            <a:spLocks noChangeShapeType="1"/>
          </p:cNvSpPr>
          <p:nvPr/>
        </p:nvSpPr>
        <p:spPr bwMode="auto">
          <a:xfrm>
            <a:off x="2555875" y="4652963"/>
            <a:ext cx="576263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8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Maximally Decimated DFT-Modulated FBs </a:t>
            </a:r>
            <a:r>
              <a:rPr lang="en-US" sz="1800" dirty="0" smtClean="0">
                <a:cs typeface="+mj-cs"/>
              </a:rPr>
              <a:t>(D=N)</a:t>
            </a:r>
          </a:p>
        </p:txBody>
      </p:sp>
      <p:sp>
        <p:nvSpPr>
          <p:cNvPr id="129" name="Text Box 178"/>
          <p:cNvSpPr txBox="1">
            <a:spLocks noChangeArrowheads="1"/>
          </p:cNvSpPr>
          <p:nvPr/>
        </p:nvSpPr>
        <p:spPr bwMode="auto">
          <a:xfrm>
            <a:off x="3419872" y="2024844"/>
            <a:ext cx="834766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200" b="0" dirty="0" smtClean="0">
                <a:solidFill>
                  <a:srgbClr val="FFFF66"/>
                </a:solidFill>
                <a:cs typeface="+mn-cs"/>
              </a:rPr>
              <a:t>N=4</a:t>
            </a:r>
            <a:endParaRPr lang="en-US" sz="1200" b="0" dirty="0">
              <a:solidFill>
                <a:srgbClr val="FFFF66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75112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122"/>
          <p:cNvSpPr/>
          <p:nvPr/>
        </p:nvSpPr>
        <p:spPr bwMode="auto">
          <a:xfrm>
            <a:off x="215516" y="1052736"/>
            <a:ext cx="8712968" cy="5220580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853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5516" y="3104964"/>
            <a:ext cx="8612188" cy="3204257"/>
          </a:xfrm>
        </p:spPr>
        <p:txBody>
          <a:bodyPr/>
          <a:lstStyle/>
          <a:p>
            <a:pPr>
              <a:defRPr/>
            </a:pPr>
            <a:r>
              <a:rPr lang="en-US" sz="2400" b="0" u="sng" dirty="0" smtClean="0">
                <a:cs typeface="+mn-cs"/>
              </a:rPr>
              <a:t>Design Procedure</a:t>
            </a:r>
            <a:r>
              <a:rPr lang="en-US" sz="2400" b="0" dirty="0" smtClean="0">
                <a:cs typeface="+mn-cs"/>
              </a:rPr>
              <a:t>:</a:t>
            </a:r>
          </a:p>
          <a:p>
            <a:pPr>
              <a:spcBef>
                <a:spcPts val="300"/>
              </a:spcBef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</a:t>
            </a:r>
            <a:r>
              <a:rPr lang="en-US" sz="2000" b="0" dirty="0" smtClean="0">
                <a:cs typeface="+mn-cs"/>
              </a:rPr>
              <a:t>1. Design prototype analysis filter Ho(z)   (see Part-II).  </a:t>
            </a:r>
          </a:p>
          <a:p>
            <a:pPr>
              <a:spcBef>
                <a:spcPts val="300"/>
              </a:spcBef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2. This determines E</a:t>
            </a:r>
            <a:r>
              <a:rPr lang="en-US" sz="1400" b="0" dirty="0" smtClean="0">
                <a:cs typeface="+mn-cs"/>
              </a:rPr>
              <a:t>n</a:t>
            </a:r>
            <a:r>
              <a:rPr lang="en-US" sz="2000" b="0" dirty="0" smtClean="0">
                <a:cs typeface="+mn-cs"/>
              </a:rPr>
              <a:t>(z) (=</a:t>
            </a:r>
            <a:r>
              <a:rPr lang="en-US" sz="2000" b="0" dirty="0" err="1" smtClean="0">
                <a:cs typeface="+mn-cs"/>
              </a:rPr>
              <a:t>polyphase</a:t>
            </a:r>
            <a:r>
              <a:rPr lang="en-US" sz="2000" b="0" dirty="0" smtClean="0">
                <a:cs typeface="+mn-cs"/>
              </a:rPr>
              <a:t> components).</a:t>
            </a:r>
          </a:p>
          <a:p>
            <a:pPr>
              <a:spcBef>
                <a:spcPts val="300"/>
              </a:spcBef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3. Assuming all E</a:t>
            </a:r>
            <a:r>
              <a:rPr lang="en-US" sz="1400" b="0" dirty="0" smtClean="0">
                <a:cs typeface="+mn-cs"/>
              </a:rPr>
              <a:t>n</a:t>
            </a:r>
            <a:r>
              <a:rPr lang="en-US" sz="2000" b="0" dirty="0" smtClean="0">
                <a:cs typeface="+mn-cs"/>
              </a:rPr>
              <a:t>(z)’s can be inverted (?), choose synthesis filters</a:t>
            </a:r>
          </a:p>
          <a:p>
            <a:pPr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lang="en-US" sz="2000" b="0" dirty="0"/>
              <a:t>Will consider only </a:t>
            </a:r>
            <a:r>
              <a:rPr lang="en-US" sz="2000" u="sng" dirty="0"/>
              <a:t>FIR</a:t>
            </a:r>
            <a:r>
              <a:rPr lang="en-US" sz="2000" b="0" dirty="0"/>
              <a:t> prototype analysis filter, leading to simple </a:t>
            </a:r>
            <a:r>
              <a:rPr lang="en-US" sz="2000" b="0" dirty="0" err="1"/>
              <a:t>polyphase</a:t>
            </a:r>
            <a:r>
              <a:rPr lang="en-US" sz="2000" b="0" dirty="0"/>
              <a:t> </a:t>
            </a:r>
            <a:r>
              <a:rPr lang="en-US" sz="2000" b="0" dirty="0" smtClean="0"/>
              <a:t>decomposition (Chapter-2). </a:t>
            </a:r>
            <a:endParaRPr lang="en-US" sz="2000" b="0" dirty="0"/>
          </a:p>
          <a:p>
            <a:pPr>
              <a:spcBef>
                <a:spcPts val="0"/>
              </a:spcBef>
              <a:defRPr/>
            </a:pPr>
            <a:r>
              <a:rPr lang="en-US" sz="2000" b="0" dirty="0"/>
              <a:t>However, FIR E</a:t>
            </a:r>
            <a:r>
              <a:rPr lang="en-US" sz="1200" b="0" dirty="0"/>
              <a:t>n</a:t>
            </a:r>
            <a:r>
              <a:rPr lang="en-US" sz="2000" b="0" dirty="0"/>
              <a:t>(z)</a:t>
            </a:r>
            <a:r>
              <a:rPr lang="ja-JP" altLang="en-US" sz="2000" b="0" dirty="0"/>
              <a:t>’</a:t>
            </a:r>
            <a:r>
              <a:rPr lang="en-US" sz="2000" b="0" dirty="0"/>
              <a:t>s generally again lead to IIR </a:t>
            </a:r>
            <a:r>
              <a:rPr lang="en-US" sz="2000" b="0" dirty="0" err="1"/>
              <a:t>R</a:t>
            </a:r>
            <a:r>
              <a:rPr lang="en-US" sz="1200" b="0" dirty="0" err="1"/>
              <a:t>n</a:t>
            </a:r>
            <a:r>
              <a:rPr lang="en-US" sz="2000" b="0" dirty="0"/>
              <a:t>(z)</a:t>
            </a:r>
            <a:r>
              <a:rPr lang="ja-JP" altLang="en-US" sz="2000" b="0" dirty="0"/>
              <a:t>’</a:t>
            </a:r>
            <a:r>
              <a:rPr lang="en-US" sz="2000" b="0" dirty="0"/>
              <a:t>s, where </a:t>
            </a:r>
            <a:r>
              <a:rPr lang="en-US" sz="2000" b="0" u="sng" dirty="0"/>
              <a:t>stability</a:t>
            </a:r>
            <a:r>
              <a:rPr lang="en-US" sz="2000" b="0" dirty="0"/>
              <a:t> is  a concern…</a:t>
            </a:r>
            <a:r>
              <a:rPr lang="en-US" sz="1600" b="0" dirty="0"/>
              <a:t> </a:t>
            </a:r>
            <a:endParaRPr lang="en-US" sz="2000" u="sng" dirty="0"/>
          </a:p>
          <a:p>
            <a:pPr>
              <a:buFontTx/>
              <a:buNone/>
              <a:defRPr/>
            </a:pPr>
            <a:endParaRPr lang="en-US" sz="2000" b="0" dirty="0" smtClean="0">
              <a:cs typeface="+mn-cs"/>
            </a:endParaRPr>
          </a:p>
        </p:txBody>
      </p:sp>
      <p:graphicFrame>
        <p:nvGraphicFramePr>
          <p:cNvPr id="32771" name="Object 1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879411"/>
              </p:ext>
            </p:extLst>
          </p:nvPr>
        </p:nvGraphicFramePr>
        <p:xfrm>
          <a:off x="1115616" y="4418372"/>
          <a:ext cx="30416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89" name="Equation" r:id="rId3" imgW="1257300" imgH="241300" progId="Equation.3">
                  <p:embed/>
                </p:oleObj>
              </mc:Choice>
              <mc:Fallback>
                <p:oleObj name="Equation" r:id="rId3" imgW="1257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4418372"/>
                        <a:ext cx="3041650" cy="5588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381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Maximally Decimated DFT-Modulated FBs </a:t>
            </a:r>
            <a:r>
              <a:rPr lang="en-US" sz="1800" dirty="0" smtClean="0">
                <a:cs typeface="+mj-cs"/>
              </a:rPr>
              <a:t>(D=N)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9750" y="1089161"/>
            <a:ext cx="8170863" cy="1655763"/>
            <a:chOff x="539750" y="1358900"/>
            <a:chExt cx="8170863" cy="1655763"/>
          </a:xfrm>
        </p:grpSpPr>
        <p:sp>
          <p:nvSpPr>
            <p:cNvPr id="485499" name="Line 123"/>
            <p:cNvSpPr>
              <a:spLocks noChangeShapeType="1"/>
            </p:cNvSpPr>
            <p:nvPr/>
          </p:nvSpPr>
          <p:spPr bwMode="auto">
            <a:xfrm>
              <a:off x="6673850" y="1937130"/>
              <a:ext cx="422275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5500" name="Line 124"/>
            <p:cNvSpPr>
              <a:spLocks noChangeShapeType="1"/>
            </p:cNvSpPr>
            <p:nvPr/>
          </p:nvSpPr>
          <p:spPr bwMode="auto">
            <a:xfrm>
              <a:off x="6673850" y="2333484"/>
              <a:ext cx="422275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5501" name="Line 125"/>
            <p:cNvSpPr>
              <a:spLocks noChangeShapeType="1"/>
            </p:cNvSpPr>
            <p:nvPr/>
          </p:nvSpPr>
          <p:spPr bwMode="auto">
            <a:xfrm>
              <a:off x="6673850" y="2717827"/>
              <a:ext cx="422275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5502" name="Rectangle 126"/>
            <p:cNvSpPr>
              <a:spLocks noChangeArrowheads="1"/>
            </p:cNvSpPr>
            <p:nvPr/>
          </p:nvSpPr>
          <p:spPr bwMode="auto">
            <a:xfrm>
              <a:off x="6035675" y="1456702"/>
              <a:ext cx="635000" cy="307131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5503" name="Rectangle 127"/>
            <p:cNvSpPr>
              <a:spLocks noChangeArrowheads="1"/>
            </p:cNvSpPr>
            <p:nvPr/>
          </p:nvSpPr>
          <p:spPr bwMode="auto">
            <a:xfrm>
              <a:off x="6035675" y="1813591"/>
              <a:ext cx="635000" cy="31399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5504" name="Rectangle 128"/>
            <p:cNvSpPr>
              <a:spLocks noChangeArrowheads="1"/>
            </p:cNvSpPr>
            <p:nvPr/>
          </p:nvSpPr>
          <p:spPr bwMode="auto">
            <a:xfrm>
              <a:off x="6035675" y="2173913"/>
              <a:ext cx="635000" cy="315710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5505" name="Rectangle 129"/>
            <p:cNvSpPr>
              <a:spLocks noChangeArrowheads="1"/>
            </p:cNvSpPr>
            <p:nvPr/>
          </p:nvSpPr>
          <p:spPr bwMode="auto">
            <a:xfrm>
              <a:off x="6035675" y="2575414"/>
              <a:ext cx="635000" cy="31399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5506" name="Text Box 130"/>
            <p:cNvSpPr txBox="1">
              <a:spLocks noChangeArrowheads="1"/>
            </p:cNvSpPr>
            <p:nvPr/>
          </p:nvSpPr>
          <p:spPr bwMode="auto">
            <a:xfrm>
              <a:off x="8170863" y="2494771"/>
              <a:ext cx="539750" cy="365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y[k]</a:t>
              </a:r>
            </a:p>
          </p:txBody>
        </p:sp>
        <p:sp>
          <p:nvSpPr>
            <p:cNvPr id="485507" name="Rectangle 131"/>
            <p:cNvSpPr>
              <a:spLocks noChangeArrowheads="1"/>
            </p:cNvSpPr>
            <p:nvPr/>
          </p:nvSpPr>
          <p:spPr bwMode="auto">
            <a:xfrm>
              <a:off x="7104063" y="1424101"/>
              <a:ext cx="395288" cy="315710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5508" name="Line 132"/>
            <p:cNvSpPr>
              <a:spLocks noChangeShapeType="1"/>
            </p:cNvSpPr>
            <p:nvPr/>
          </p:nvSpPr>
          <p:spPr bwMode="auto">
            <a:xfrm>
              <a:off x="7216775" y="1477291"/>
              <a:ext cx="0" cy="211045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5509" name="Text Box 133"/>
            <p:cNvSpPr txBox="1">
              <a:spLocks noChangeArrowheads="1"/>
            </p:cNvSpPr>
            <p:nvPr/>
          </p:nvSpPr>
          <p:spPr bwMode="auto">
            <a:xfrm>
              <a:off x="7205663" y="1358900"/>
              <a:ext cx="280988" cy="458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485510" name="Rectangle 134"/>
            <p:cNvSpPr>
              <a:spLocks noChangeArrowheads="1"/>
            </p:cNvSpPr>
            <p:nvPr/>
          </p:nvSpPr>
          <p:spPr bwMode="auto">
            <a:xfrm>
              <a:off x="7104063" y="1793002"/>
              <a:ext cx="395288" cy="315710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5511" name="Line 135"/>
            <p:cNvSpPr>
              <a:spLocks noChangeShapeType="1"/>
            </p:cNvSpPr>
            <p:nvPr/>
          </p:nvSpPr>
          <p:spPr bwMode="auto">
            <a:xfrm>
              <a:off x="7216775" y="1846192"/>
              <a:ext cx="0" cy="20933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5512" name="Text Box 136"/>
            <p:cNvSpPr txBox="1">
              <a:spLocks noChangeArrowheads="1"/>
            </p:cNvSpPr>
            <p:nvPr/>
          </p:nvSpPr>
          <p:spPr bwMode="auto">
            <a:xfrm>
              <a:off x="7205663" y="1719221"/>
              <a:ext cx="280988" cy="458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485513" name="Rectangle 137"/>
            <p:cNvSpPr>
              <a:spLocks noChangeArrowheads="1"/>
            </p:cNvSpPr>
            <p:nvPr/>
          </p:nvSpPr>
          <p:spPr bwMode="auto">
            <a:xfrm>
              <a:off x="7104063" y="2161902"/>
              <a:ext cx="395288" cy="315710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5514" name="Line 138"/>
            <p:cNvSpPr>
              <a:spLocks noChangeShapeType="1"/>
            </p:cNvSpPr>
            <p:nvPr/>
          </p:nvSpPr>
          <p:spPr bwMode="auto">
            <a:xfrm>
              <a:off x="7216775" y="2213377"/>
              <a:ext cx="0" cy="211045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5515" name="Text Box 139"/>
            <p:cNvSpPr txBox="1">
              <a:spLocks noChangeArrowheads="1"/>
            </p:cNvSpPr>
            <p:nvPr/>
          </p:nvSpPr>
          <p:spPr bwMode="auto">
            <a:xfrm>
              <a:off x="7205663" y="2089838"/>
              <a:ext cx="285750" cy="456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485516" name="Rectangle 140"/>
            <p:cNvSpPr>
              <a:spLocks noChangeArrowheads="1"/>
            </p:cNvSpPr>
            <p:nvPr/>
          </p:nvSpPr>
          <p:spPr bwMode="auto">
            <a:xfrm>
              <a:off x="7104063" y="2529087"/>
              <a:ext cx="395288" cy="315710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5517" name="Line 141"/>
            <p:cNvSpPr>
              <a:spLocks noChangeShapeType="1"/>
            </p:cNvSpPr>
            <p:nvPr/>
          </p:nvSpPr>
          <p:spPr bwMode="auto">
            <a:xfrm>
              <a:off x="7216775" y="2583993"/>
              <a:ext cx="0" cy="20933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5518" name="Text Box 142"/>
            <p:cNvSpPr txBox="1">
              <a:spLocks noChangeArrowheads="1"/>
            </p:cNvSpPr>
            <p:nvPr/>
          </p:nvSpPr>
          <p:spPr bwMode="auto">
            <a:xfrm>
              <a:off x="7205663" y="2460454"/>
              <a:ext cx="285750" cy="456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grpSp>
          <p:nvGrpSpPr>
            <p:cNvPr id="32793" name="Group 143"/>
            <p:cNvGrpSpPr>
              <a:grpSpLocks/>
            </p:cNvGrpSpPr>
            <p:nvPr/>
          </p:nvGrpSpPr>
          <p:grpSpPr bwMode="auto">
            <a:xfrm>
              <a:off x="7496175" y="1652305"/>
              <a:ext cx="693738" cy="519892"/>
              <a:chOff x="3456" y="2400"/>
              <a:chExt cx="552" cy="620"/>
            </a:xfrm>
          </p:grpSpPr>
          <p:grpSp>
            <p:nvGrpSpPr>
              <p:cNvPr id="32879" name="Group 144"/>
              <p:cNvGrpSpPr>
                <a:grpSpLocks/>
              </p:cNvGrpSpPr>
              <p:nvPr/>
            </p:nvGrpSpPr>
            <p:grpSpPr bwMode="auto">
              <a:xfrm>
                <a:off x="3744" y="2400"/>
                <a:ext cx="192" cy="165"/>
                <a:chOff x="1488" y="3024"/>
                <a:chExt cx="192" cy="165"/>
              </a:xfrm>
            </p:grpSpPr>
            <p:sp>
              <p:nvSpPr>
                <p:cNvPr id="485521" name="Rectangle 145"/>
                <p:cNvSpPr>
                  <a:spLocks noChangeArrowheads="1"/>
                </p:cNvSpPr>
                <p:nvPr/>
              </p:nvSpPr>
              <p:spPr bwMode="auto">
                <a:xfrm>
                  <a:off x="1488" y="3024"/>
                  <a:ext cx="192" cy="165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aphicFrame>
              <p:nvGraphicFramePr>
                <p:cNvPr id="32886" name="Object 146"/>
                <p:cNvGraphicFramePr>
                  <a:graphicFrameLocks noChangeAspect="1"/>
                </p:cNvGraphicFramePr>
                <p:nvPr/>
              </p:nvGraphicFramePr>
              <p:xfrm>
                <a:off x="1529" y="3038"/>
                <a:ext cx="110" cy="12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1490" name="Equation" r:id="rId5" imgW="139579" imgH="164957" progId="Equation.3">
                        <p:embed/>
                      </p:oleObj>
                    </mc:Choice>
                    <mc:Fallback>
                      <p:oleObj name="Equation" r:id="rId5" imgW="139579" imgH="164957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29" y="3038"/>
                              <a:ext cx="110" cy="128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32880" name="Group 147"/>
              <p:cNvGrpSpPr>
                <a:grpSpLocks/>
              </p:cNvGrpSpPr>
              <p:nvPr/>
            </p:nvGrpSpPr>
            <p:grpSpPr bwMode="auto">
              <a:xfrm>
                <a:off x="3720" y="2474"/>
                <a:ext cx="288" cy="546"/>
                <a:chOff x="3757" y="2424"/>
                <a:chExt cx="460" cy="746"/>
              </a:xfrm>
            </p:grpSpPr>
            <p:sp>
              <p:nvSpPr>
                <p:cNvPr id="485524" name="Oval 148"/>
                <p:cNvSpPr>
                  <a:spLocks noChangeArrowheads="1"/>
                </p:cNvSpPr>
                <p:nvPr/>
              </p:nvSpPr>
              <p:spPr bwMode="auto">
                <a:xfrm>
                  <a:off x="3886" y="2688"/>
                  <a:ext cx="192" cy="191"/>
                </a:xfrm>
                <a:prstGeom prst="ellips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85525" name="Text Box 149"/>
                <p:cNvSpPr txBox="1">
                  <a:spLocks noChangeArrowheads="1"/>
                </p:cNvSpPr>
                <p:nvPr/>
              </p:nvSpPr>
              <p:spPr bwMode="auto">
                <a:xfrm>
                  <a:off x="3757" y="2424"/>
                  <a:ext cx="460" cy="74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 b="0">
                      <a:solidFill>
                        <a:srgbClr val="FFFF66"/>
                      </a:solidFill>
                      <a:cs typeface="+mn-cs"/>
                    </a:rPr>
                    <a:t>+</a:t>
                  </a:r>
                </a:p>
              </p:txBody>
            </p:sp>
          </p:grpSp>
          <p:sp>
            <p:nvSpPr>
              <p:cNvPr id="485526" name="Line 150"/>
              <p:cNvSpPr>
                <a:spLocks noChangeShapeType="1"/>
              </p:cNvSpPr>
              <p:nvPr/>
            </p:nvSpPr>
            <p:spPr bwMode="auto">
              <a:xfrm>
                <a:off x="3456" y="2735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527" name="Line 151"/>
              <p:cNvSpPr>
                <a:spLocks noChangeShapeType="1"/>
              </p:cNvSpPr>
              <p:nvPr/>
            </p:nvSpPr>
            <p:spPr bwMode="auto">
              <a:xfrm>
                <a:off x="3840" y="2571"/>
                <a:ext cx="0" cy="106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32794" name="Group 152"/>
            <p:cNvGrpSpPr>
              <a:grpSpLocks/>
            </p:cNvGrpSpPr>
            <p:nvPr/>
          </p:nvGrpSpPr>
          <p:grpSpPr bwMode="auto">
            <a:xfrm>
              <a:off x="7496175" y="2048658"/>
              <a:ext cx="692150" cy="518177"/>
              <a:chOff x="3456" y="2400"/>
              <a:chExt cx="551" cy="619"/>
            </a:xfrm>
          </p:grpSpPr>
          <p:grpSp>
            <p:nvGrpSpPr>
              <p:cNvPr id="32871" name="Group 153"/>
              <p:cNvGrpSpPr>
                <a:grpSpLocks/>
              </p:cNvGrpSpPr>
              <p:nvPr/>
            </p:nvGrpSpPr>
            <p:grpSpPr bwMode="auto">
              <a:xfrm>
                <a:off x="3744" y="2400"/>
                <a:ext cx="192" cy="165"/>
                <a:chOff x="1488" y="3024"/>
                <a:chExt cx="192" cy="165"/>
              </a:xfrm>
            </p:grpSpPr>
            <p:sp>
              <p:nvSpPr>
                <p:cNvPr id="485530" name="Rectangle 154"/>
                <p:cNvSpPr>
                  <a:spLocks noChangeArrowheads="1"/>
                </p:cNvSpPr>
                <p:nvPr/>
              </p:nvSpPr>
              <p:spPr bwMode="auto">
                <a:xfrm>
                  <a:off x="1488" y="3014"/>
                  <a:ext cx="192" cy="165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aphicFrame>
              <p:nvGraphicFramePr>
                <p:cNvPr id="32878" name="Object 155"/>
                <p:cNvGraphicFramePr>
                  <a:graphicFrameLocks noChangeAspect="1"/>
                </p:cNvGraphicFramePr>
                <p:nvPr/>
              </p:nvGraphicFramePr>
              <p:xfrm>
                <a:off x="1529" y="3038"/>
                <a:ext cx="110" cy="12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1491" name="Equation" r:id="rId7" imgW="139579" imgH="164957" progId="Equation.3">
                        <p:embed/>
                      </p:oleObj>
                    </mc:Choice>
                    <mc:Fallback>
                      <p:oleObj name="Equation" r:id="rId7" imgW="139579" imgH="164957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29" y="3038"/>
                              <a:ext cx="110" cy="128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32872" name="Group 156"/>
              <p:cNvGrpSpPr>
                <a:grpSpLocks/>
              </p:cNvGrpSpPr>
              <p:nvPr/>
            </p:nvGrpSpPr>
            <p:grpSpPr bwMode="auto">
              <a:xfrm>
                <a:off x="3719" y="2474"/>
                <a:ext cx="288" cy="545"/>
                <a:chOff x="3755" y="2426"/>
                <a:chExt cx="460" cy="744"/>
              </a:xfrm>
            </p:grpSpPr>
            <p:sp>
              <p:nvSpPr>
                <p:cNvPr id="485533" name="Oval 157"/>
                <p:cNvSpPr>
                  <a:spLocks noChangeArrowheads="1"/>
                </p:cNvSpPr>
                <p:nvPr/>
              </p:nvSpPr>
              <p:spPr bwMode="auto">
                <a:xfrm>
                  <a:off x="3886" y="2689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85534" name="Text Box 158"/>
                <p:cNvSpPr txBox="1">
                  <a:spLocks noChangeArrowheads="1"/>
                </p:cNvSpPr>
                <p:nvPr/>
              </p:nvSpPr>
              <p:spPr bwMode="auto">
                <a:xfrm>
                  <a:off x="3755" y="2425"/>
                  <a:ext cx="460" cy="7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 b="0">
                      <a:solidFill>
                        <a:srgbClr val="FFFF66"/>
                      </a:solidFill>
                      <a:cs typeface="+mn-cs"/>
                    </a:rPr>
                    <a:t>+</a:t>
                  </a:r>
                </a:p>
              </p:txBody>
            </p:sp>
          </p:grpSp>
          <p:sp>
            <p:nvSpPr>
              <p:cNvPr id="485535" name="Line 159"/>
              <p:cNvSpPr>
                <a:spLocks noChangeShapeType="1"/>
              </p:cNvSpPr>
              <p:nvPr/>
            </p:nvSpPr>
            <p:spPr bwMode="auto">
              <a:xfrm>
                <a:off x="3456" y="2735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536" name="Line 160"/>
              <p:cNvSpPr>
                <a:spLocks noChangeShapeType="1"/>
              </p:cNvSpPr>
              <p:nvPr/>
            </p:nvSpPr>
            <p:spPr bwMode="auto">
              <a:xfrm>
                <a:off x="3840" y="2570"/>
                <a:ext cx="0" cy="106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32795" name="Group 161"/>
            <p:cNvGrpSpPr>
              <a:grpSpLocks/>
            </p:cNvGrpSpPr>
            <p:nvPr/>
          </p:nvGrpSpPr>
          <p:grpSpPr bwMode="auto">
            <a:xfrm>
              <a:off x="7858125" y="2433001"/>
              <a:ext cx="241300" cy="138981"/>
              <a:chOff x="1488" y="3024"/>
              <a:chExt cx="192" cy="165"/>
            </a:xfrm>
          </p:grpSpPr>
          <p:sp>
            <p:nvSpPr>
              <p:cNvPr id="485538" name="Rectangle 162"/>
              <p:cNvSpPr>
                <a:spLocks noChangeArrowheads="1"/>
              </p:cNvSpPr>
              <p:nvPr/>
            </p:nvSpPr>
            <p:spPr bwMode="auto">
              <a:xfrm>
                <a:off x="1488" y="3030"/>
                <a:ext cx="192" cy="155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32870" name="Object 163"/>
              <p:cNvGraphicFramePr>
                <a:graphicFrameLocks noChangeAspect="1"/>
              </p:cNvGraphicFramePr>
              <p:nvPr/>
            </p:nvGraphicFramePr>
            <p:xfrm>
              <a:off x="1529" y="3038"/>
              <a:ext cx="110" cy="1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492" name="Equation" r:id="rId8" imgW="139579" imgH="164957" progId="Equation.3">
                      <p:embed/>
                    </p:oleObj>
                  </mc:Choice>
                  <mc:Fallback>
                    <p:oleObj name="Equation" r:id="rId8" imgW="139579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29" y="3038"/>
                            <a:ext cx="110" cy="128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2796" name="Group 164"/>
            <p:cNvGrpSpPr>
              <a:grpSpLocks/>
            </p:cNvGrpSpPr>
            <p:nvPr/>
          </p:nvGrpSpPr>
          <p:grpSpPr bwMode="auto">
            <a:xfrm>
              <a:off x="7826375" y="2494771"/>
              <a:ext cx="361950" cy="458123"/>
              <a:chOff x="3755" y="2425"/>
              <a:chExt cx="460" cy="745"/>
            </a:xfrm>
          </p:grpSpPr>
          <p:sp>
            <p:nvSpPr>
              <p:cNvPr id="485541" name="Oval 165"/>
              <p:cNvSpPr>
                <a:spLocks noChangeArrowheads="1"/>
              </p:cNvSpPr>
              <p:nvPr/>
            </p:nvSpPr>
            <p:spPr bwMode="auto">
              <a:xfrm>
                <a:off x="3886" y="2690"/>
                <a:ext cx="192" cy="191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542" name="Text Box 166"/>
              <p:cNvSpPr txBox="1">
                <a:spLocks noChangeArrowheads="1"/>
              </p:cNvSpPr>
              <p:nvPr/>
            </p:nvSpPr>
            <p:spPr bwMode="auto">
              <a:xfrm>
                <a:off x="3755" y="2426"/>
                <a:ext cx="460" cy="7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sp>
          <p:nvSpPr>
            <p:cNvPr id="485543" name="Line 167"/>
            <p:cNvSpPr>
              <a:spLocks noChangeShapeType="1"/>
            </p:cNvSpPr>
            <p:nvPr/>
          </p:nvSpPr>
          <p:spPr bwMode="auto">
            <a:xfrm>
              <a:off x="7496175" y="2714395"/>
              <a:ext cx="422275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5544" name="Line 168"/>
            <p:cNvSpPr>
              <a:spLocks noChangeShapeType="1"/>
            </p:cNvSpPr>
            <p:nvPr/>
          </p:nvSpPr>
          <p:spPr bwMode="auto">
            <a:xfrm>
              <a:off x="7978775" y="2575414"/>
              <a:ext cx="0" cy="96086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5545" name="Line 169"/>
            <p:cNvSpPr>
              <a:spLocks noChangeShapeType="1"/>
            </p:cNvSpPr>
            <p:nvPr/>
          </p:nvSpPr>
          <p:spPr bwMode="auto">
            <a:xfrm>
              <a:off x="7969250" y="1583672"/>
              <a:ext cx="0" cy="7378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5546" name="Line 170"/>
            <p:cNvSpPr>
              <a:spLocks noChangeShapeType="1"/>
            </p:cNvSpPr>
            <p:nvPr/>
          </p:nvSpPr>
          <p:spPr bwMode="auto">
            <a:xfrm>
              <a:off x="7486650" y="1568230"/>
              <a:ext cx="48260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5547" name="Line 171"/>
            <p:cNvSpPr>
              <a:spLocks noChangeShapeType="1"/>
            </p:cNvSpPr>
            <p:nvPr/>
          </p:nvSpPr>
          <p:spPr bwMode="auto">
            <a:xfrm>
              <a:off x="7969250" y="2388390"/>
              <a:ext cx="0" cy="78928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5548" name="Line 172"/>
            <p:cNvSpPr>
              <a:spLocks noChangeShapeType="1"/>
            </p:cNvSpPr>
            <p:nvPr/>
          </p:nvSpPr>
          <p:spPr bwMode="auto">
            <a:xfrm>
              <a:off x="7969250" y="1986889"/>
              <a:ext cx="0" cy="7378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5549" name="Line 173"/>
            <p:cNvSpPr>
              <a:spLocks noChangeShapeType="1"/>
            </p:cNvSpPr>
            <p:nvPr/>
          </p:nvSpPr>
          <p:spPr bwMode="auto">
            <a:xfrm>
              <a:off x="6689725" y="1576809"/>
              <a:ext cx="420688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32804" name="Object 17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8631202"/>
                </p:ext>
              </p:extLst>
            </p:nvPr>
          </p:nvGraphicFramePr>
          <p:xfrm>
            <a:off x="6129338" y="2662921"/>
            <a:ext cx="428625" cy="1767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493" name="Equation" r:id="rId9" imgW="381000" imgH="228600" progId="Equation.3">
                    <p:embed/>
                  </p:oleObj>
                </mc:Choice>
                <mc:Fallback>
                  <p:oleObj name="Equation" r:id="rId9" imgW="3810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9338" y="2662921"/>
                          <a:ext cx="428625" cy="176729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805" name="Object 17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05641732"/>
                </p:ext>
              </p:extLst>
            </p:nvPr>
          </p:nvGraphicFramePr>
          <p:xfrm>
            <a:off x="6129338" y="2264851"/>
            <a:ext cx="414338" cy="1630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494" name="Equation" r:id="rId11" imgW="368140" imgH="215806" progId="Equation.3">
                    <p:embed/>
                  </p:oleObj>
                </mc:Choice>
                <mc:Fallback>
                  <p:oleObj name="Equation" r:id="rId11" imgW="368140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9338" y="2264851"/>
                          <a:ext cx="414338" cy="163003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806" name="Object 17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4586789"/>
                </p:ext>
              </p:extLst>
            </p:nvPr>
          </p:nvGraphicFramePr>
          <p:xfrm>
            <a:off x="6129338" y="1863350"/>
            <a:ext cx="428625" cy="1664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495" name="Equation" r:id="rId13" imgW="380835" imgH="215806" progId="Equation.3">
                    <p:embed/>
                  </p:oleObj>
                </mc:Choice>
                <mc:Fallback>
                  <p:oleObj name="Equation" r:id="rId13" imgW="380835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9338" y="1863350"/>
                          <a:ext cx="428625" cy="16643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807" name="Object 17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41559321"/>
                </p:ext>
              </p:extLst>
            </p:nvPr>
          </p:nvGraphicFramePr>
          <p:xfrm>
            <a:off x="6129338" y="1540777"/>
            <a:ext cx="430213" cy="178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496" name="Equation" r:id="rId15" imgW="381000" imgH="228600" progId="Equation.3">
                    <p:embed/>
                  </p:oleObj>
                </mc:Choice>
                <mc:Fallback>
                  <p:oleObj name="Equation" r:id="rId15" imgW="3810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9338" y="1540777"/>
                          <a:ext cx="430213" cy="178445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5554" name="Rectangle 178"/>
            <p:cNvSpPr>
              <a:spLocks noChangeArrowheads="1"/>
            </p:cNvSpPr>
            <p:nvPr/>
          </p:nvSpPr>
          <p:spPr bwMode="auto">
            <a:xfrm>
              <a:off x="4716463" y="1456702"/>
              <a:ext cx="992188" cy="1484181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5555" name="Line 179"/>
            <p:cNvSpPr>
              <a:spLocks noChangeShapeType="1"/>
            </p:cNvSpPr>
            <p:nvPr/>
          </p:nvSpPr>
          <p:spPr bwMode="auto">
            <a:xfrm>
              <a:off x="5708650" y="1605978"/>
              <a:ext cx="331788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5556" name="Line 180"/>
            <p:cNvSpPr>
              <a:spLocks noChangeShapeType="1"/>
            </p:cNvSpPr>
            <p:nvPr/>
          </p:nvSpPr>
          <p:spPr bwMode="auto">
            <a:xfrm>
              <a:off x="5708650" y="2717827"/>
              <a:ext cx="331788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5557" name="Line 181"/>
            <p:cNvSpPr>
              <a:spLocks noChangeShapeType="1"/>
            </p:cNvSpPr>
            <p:nvPr/>
          </p:nvSpPr>
          <p:spPr bwMode="auto">
            <a:xfrm>
              <a:off x="5716588" y="2348926"/>
              <a:ext cx="331788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5558" name="Line 182"/>
            <p:cNvSpPr>
              <a:spLocks noChangeShapeType="1"/>
            </p:cNvSpPr>
            <p:nvPr/>
          </p:nvSpPr>
          <p:spPr bwMode="auto">
            <a:xfrm>
              <a:off x="5716588" y="1895951"/>
              <a:ext cx="331788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32813" name="Object 1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8617742"/>
                </p:ext>
              </p:extLst>
            </p:nvPr>
          </p:nvGraphicFramePr>
          <p:xfrm>
            <a:off x="4881563" y="1822314"/>
            <a:ext cx="661987" cy="665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497" name="Equation" r:id="rId17" imgW="139700" imgH="165100" progId="Equation.3">
                    <p:embed/>
                  </p:oleObj>
                </mc:Choice>
                <mc:Fallback>
                  <p:oleObj name="Equation" r:id="rId17" imgW="139700" imgH="165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81563" y="1822314"/>
                          <a:ext cx="661987" cy="665163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2814" name="Group 184"/>
            <p:cNvGrpSpPr>
              <a:grpSpLocks/>
            </p:cNvGrpSpPr>
            <p:nvPr/>
          </p:nvGrpSpPr>
          <p:grpSpPr bwMode="auto">
            <a:xfrm>
              <a:off x="1697038" y="1412090"/>
              <a:ext cx="603250" cy="1602573"/>
              <a:chOff x="3065" y="2545"/>
              <a:chExt cx="393" cy="1374"/>
            </a:xfrm>
          </p:grpSpPr>
          <p:sp>
            <p:nvSpPr>
              <p:cNvPr id="485561" name="Line 185"/>
              <p:cNvSpPr>
                <a:spLocks noChangeShapeType="1"/>
              </p:cNvSpPr>
              <p:nvPr/>
            </p:nvSpPr>
            <p:spPr bwMode="auto">
              <a:xfrm>
                <a:off x="3310" y="2755"/>
                <a:ext cx="148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562" name="Line 186"/>
              <p:cNvSpPr>
                <a:spLocks noChangeShapeType="1"/>
              </p:cNvSpPr>
              <p:nvPr/>
            </p:nvSpPr>
            <p:spPr bwMode="auto">
              <a:xfrm>
                <a:off x="3310" y="3082"/>
                <a:ext cx="148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563" name="Line 187"/>
              <p:cNvSpPr>
                <a:spLocks noChangeShapeType="1"/>
              </p:cNvSpPr>
              <p:nvPr/>
            </p:nvSpPr>
            <p:spPr bwMode="auto">
              <a:xfrm>
                <a:off x="3310" y="3406"/>
                <a:ext cx="148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564" name="Line 188"/>
              <p:cNvSpPr>
                <a:spLocks noChangeShapeType="1"/>
              </p:cNvSpPr>
              <p:nvPr/>
            </p:nvSpPr>
            <p:spPr bwMode="auto">
              <a:xfrm>
                <a:off x="3310" y="3728"/>
                <a:ext cx="148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565" name="Line 189"/>
              <p:cNvSpPr>
                <a:spLocks noChangeShapeType="1"/>
              </p:cNvSpPr>
              <p:nvPr/>
            </p:nvSpPr>
            <p:spPr bwMode="auto">
              <a:xfrm>
                <a:off x="3133" y="2973"/>
                <a:ext cx="0" cy="186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566" name="Text Box 190"/>
              <p:cNvSpPr txBox="1">
                <a:spLocks noChangeArrowheads="1"/>
              </p:cNvSpPr>
              <p:nvPr/>
            </p:nvSpPr>
            <p:spPr bwMode="auto">
              <a:xfrm>
                <a:off x="3117" y="2867"/>
                <a:ext cx="175" cy="3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85567" name="Rectangle 191"/>
              <p:cNvSpPr>
                <a:spLocks noChangeArrowheads="1"/>
              </p:cNvSpPr>
              <p:nvPr/>
            </p:nvSpPr>
            <p:spPr bwMode="auto">
              <a:xfrm>
                <a:off x="3067" y="2925"/>
                <a:ext cx="231" cy="280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568" name="Line 192"/>
              <p:cNvSpPr>
                <a:spLocks noChangeShapeType="1"/>
              </p:cNvSpPr>
              <p:nvPr/>
            </p:nvSpPr>
            <p:spPr bwMode="auto">
              <a:xfrm>
                <a:off x="3133" y="3300"/>
                <a:ext cx="0" cy="188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569" name="Text Box 193"/>
              <p:cNvSpPr txBox="1">
                <a:spLocks noChangeArrowheads="1"/>
              </p:cNvSpPr>
              <p:nvPr/>
            </p:nvSpPr>
            <p:spPr bwMode="auto">
              <a:xfrm>
                <a:off x="3117" y="3199"/>
                <a:ext cx="175" cy="3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85570" name="Line 194"/>
              <p:cNvSpPr>
                <a:spLocks noChangeShapeType="1"/>
              </p:cNvSpPr>
              <p:nvPr/>
            </p:nvSpPr>
            <p:spPr bwMode="auto">
              <a:xfrm>
                <a:off x="3133" y="3628"/>
                <a:ext cx="0" cy="186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571" name="Text Box 195"/>
              <p:cNvSpPr txBox="1">
                <a:spLocks noChangeArrowheads="1"/>
              </p:cNvSpPr>
              <p:nvPr/>
            </p:nvSpPr>
            <p:spPr bwMode="auto">
              <a:xfrm>
                <a:off x="3117" y="3527"/>
                <a:ext cx="175" cy="3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85572" name="Rectangle 196"/>
              <p:cNvSpPr>
                <a:spLocks noChangeArrowheads="1"/>
              </p:cNvSpPr>
              <p:nvPr/>
            </p:nvSpPr>
            <p:spPr bwMode="auto">
              <a:xfrm>
                <a:off x="3067" y="3580"/>
                <a:ext cx="231" cy="280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573" name="Line 197"/>
              <p:cNvSpPr>
                <a:spLocks noChangeShapeType="1"/>
              </p:cNvSpPr>
              <p:nvPr/>
            </p:nvSpPr>
            <p:spPr bwMode="auto">
              <a:xfrm>
                <a:off x="3133" y="2645"/>
                <a:ext cx="0" cy="188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574" name="Text Box 198"/>
              <p:cNvSpPr txBox="1">
                <a:spLocks noChangeArrowheads="1"/>
              </p:cNvSpPr>
              <p:nvPr/>
            </p:nvSpPr>
            <p:spPr bwMode="auto">
              <a:xfrm>
                <a:off x="3117" y="2547"/>
                <a:ext cx="175" cy="3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85575" name="Rectangle 199"/>
              <p:cNvSpPr>
                <a:spLocks noChangeArrowheads="1"/>
              </p:cNvSpPr>
              <p:nvPr/>
            </p:nvSpPr>
            <p:spPr bwMode="auto">
              <a:xfrm>
                <a:off x="3067" y="2597"/>
                <a:ext cx="231" cy="282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576" name="Rectangle 200"/>
              <p:cNvSpPr>
                <a:spLocks noChangeArrowheads="1"/>
              </p:cNvSpPr>
              <p:nvPr/>
            </p:nvSpPr>
            <p:spPr bwMode="auto">
              <a:xfrm>
                <a:off x="3065" y="3255"/>
                <a:ext cx="229" cy="282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85577" name="Text Box 201"/>
            <p:cNvSpPr txBox="1">
              <a:spLocks noChangeArrowheads="1"/>
            </p:cNvSpPr>
            <p:nvPr/>
          </p:nvSpPr>
          <p:spPr bwMode="auto">
            <a:xfrm>
              <a:off x="539750" y="1636862"/>
              <a:ext cx="552450" cy="367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u[k]</a:t>
              </a:r>
            </a:p>
          </p:txBody>
        </p:sp>
        <p:grpSp>
          <p:nvGrpSpPr>
            <p:cNvPr id="32816" name="Group 202"/>
            <p:cNvGrpSpPr>
              <a:grpSpLocks/>
            </p:cNvGrpSpPr>
            <p:nvPr/>
          </p:nvGrpSpPr>
          <p:grpSpPr bwMode="auto">
            <a:xfrm>
              <a:off x="1185863" y="1760401"/>
              <a:ext cx="214313" cy="144129"/>
              <a:chOff x="1488" y="3024"/>
              <a:chExt cx="192" cy="165"/>
            </a:xfrm>
          </p:grpSpPr>
          <p:sp>
            <p:nvSpPr>
              <p:cNvPr id="485579" name="Rectangle 203"/>
              <p:cNvSpPr>
                <a:spLocks noChangeArrowheads="1"/>
              </p:cNvSpPr>
              <p:nvPr/>
            </p:nvSpPr>
            <p:spPr bwMode="auto">
              <a:xfrm>
                <a:off x="1488" y="3024"/>
                <a:ext cx="192" cy="165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32850" name="Object 204"/>
              <p:cNvGraphicFramePr>
                <a:graphicFrameLocks noChangeAspect="1"/>
              </p:cNvGraphicFramePr>
              <p:nvPr/>
            </p:nvGraphicFramePr>
            <p:xfrm>
              <a:off x="1529" y="3038"/>
              <a:ext cx="110" cy="1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498" name="Equation" r:id="rId19" imgW="139579" imgH="164957" progId="Equation.3">
                      <p:embed/>
                    </p:oleObj>
                  </mc:Choice>
                  <mc:Fallback>
                    <p:oleObj name="Equation" r:id="rId19" imgW="139579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29" y="3038"/>
                            <a:ext cx="110" cy="128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2817" name="Group 205"/>
            <p:cNvGrpSpPr>
              <a:grpSpLocks/>
            </p:cNvGrpSpPr>
            <p:nvPr/>
          </p:nvGrpSpPr>
          <p:grpSpPr bwMode="auto">
            <a:xfrm>
              <a:off x="1185863" y="2136165"/>
              <a:ext cx="214313" cy="144129"/>
              <a:chOff x="1488" y="3024"/>
              <a:chExt cx="192" cy="165"/>
            </a:xfrm>
          </p:grpSpPr>
          <p:sp>
            <p:nvSpPr>
              <p:cNvPr id="485582" name="Rectangle 206"/>
              <p:cNvSpPr>
                <a:spLocks noChangeArrowheads="1"/>
              </p:cNvSpPr>
              <p:nvPr/>
            </p:nvSpPr>
            <p:spPr bwMode="auto">
              <a:xfrm>
                <a:off x="1488" y="3028"/>
                <a:ext cx="192" cy="153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32848" name="Object 207"/>
              <p:cNvGraphicFramePr>
                <a:graphicFrameLocks noChangeAspect="1"/>
              </p:cNvGraphicFramePr>
              <p:nvPr/>
            </p:nvGraphicFramePr>
            <p:xfrm>
              <a:off x="1529" y="3038"/>
              <a:ext cx="110" cy="1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499" name="Equation" r:id="rId20" imgW="139579" imgH="164957" progId="Equation.3">
                      <p:embed/>
                    </p:oleObj>
                  </mc:Choice>
                  <mc:Fallback>
                    <p:oleObj name="Equation" r:id="rId20" imgW="139579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29" y="3038"/>
                            <a:ext cx="110" cy="128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2818" name="Group 208"/>
            <p:cNvGrpSpPr>
              <a:grpSpLocks/>
            </p:cNvGrpSpPr>
            <p:nvPr/>
          </p:nvGrpSpPr>
          <p:grpSpPr bwMode="auto">
            <a:xfrm>
              <a:off x="1185863" y="2511929"/>
              <a:ext cx="214313" cy="144129"/>
              <a:chOff x="1488" y="3024"/>
              <a:chExt cx="192" cy="165"/>
            </a:xfrm>
          </p:grpSpPr>
          <p:sp>
            <p:nvSpPr>
              <p:cNvPr id="485585" name="Rectangle 209"/>
              <p:cNvSpPr>
                <a:spLocks noChangeArrowheads="1"/>
              </p:cNvSpPr>
              <p:nvPr/>
            </p:nvSpPr>
            <p:spPr bwMode="auto">
              <a:xfrm>
                <a:off x="1488" y="3022"/>
                <a:ext cx="192" cy="165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32846" name="Object 210"/>
              <p:cNvGraphicFramePr>
                <a:graphicFrameLocks noChangeAspect="1"/>
              </p:cNvGraphicFramePr>
              <p:nvPr/>
            </p:nvGraphicFramePr>
            <p:xfrm>
              <a:off x="1529" y="3038"/>
              <a:ext cx="110" cy="1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500" name="Equation" r:id="rId21" imgW="139579" imgH="164957" progId="Equation.3">
                      <p:embed/>
                    </p:oleObj>
                  </mc:Choice>
                  <mc:Fallback>
                    <p:oleObj name="Equation" r:id="rId21" imgW="139579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29" y="3038"/>
                            <a:ext cx="110" cy="128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85587" name="Line 211"/>
            <p:cNvSpPr>
              <a:spLocks noChangeShapeType="1"/>
            </p:cNvSpPr>
            <p:nvPr/>
          </p:nvSpPr>
          <p:spPr bwMode="auto">
            <a:xfrm flipV="1">
              <a:off x="862013" y="1631715"/>
              <a:ext cx="838200" cy="343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5588" name="Line 212"/>
            <p:cNvSpPr>
              <a:spLocks noChangeShapeType="1"/>
            </p:cNvSpPr>
            <p:nvPr/>
          </p:nvSpPr>
          <p:spPr bwMode="auto">
            <a:xfrm flipV="1">
              <a:off x="1306513" y="2815628"/>
              <a:ext cx="403225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5589" name="Line 213"/>
            <p:cNvSpPr>
              <a:spLocks noChangeShapeType="1"/>
            </p:cNvSpPr>
            <p:nvPr/>
          </p:nvSpPr>
          <p:spPr bwMode="auto">
            <a:xfrm flipV="1">
              <a:off x="1309688" y="2398685"/>
              <a:ext cx="404813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5590" name="Line 214"/>
            <p:cNvSpPr>
              <a:spLocks noChangeShapeType="1"/>
            </p:cNvSpPr>
            <p:nvPr/>
          </p:nvSpPr>
          <p:spPr bwMode="auto">
            <a:xfrm flipV="1">
              <a:off x="1308100" y="2024637"/>
              <a:ext cx="401638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5591" name="Line 215"/>
            <p:cNvSpPr>
              <a:spLocks noChangeShapeType="1"/>
            </p:cNvSpPr>
            <p:nvPr/>
          </p:nvSpPr>
          <p:spPr bwMode="auto">
            <a:xfrm>
              <a:off x="1292225" y="1914825"/>
              <a:ext cx="0" cy="223056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5592" name="Line 216"/>
            <p:cNvSpPr>
              <a:spLocks noChangeShapeType="1"/>
            </p:cNvSpPr>
            <p:nvPr/>
          </p:nvSpPr>
          <p:spPr bwMode="auto">
            <a:xfrm>
              <a:off x="1296988" y="2275146"/>
              <a:ext cx="0" cy="223056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5593" name="Line 217"/>
            <p:cNvSpPr>
              <a:spLocks noChangeShapeType="1"/>
            </p:cNvSpPr>
            <p:nvPr/>
          </p:nvSpPr>
          <p:spPr bwMode="auto">
            <a:xfrm>
              <a:off x="1293813" y="2664636"/>
              <a:ext cx="0" cy="154423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5594" name="Line 218"/>
            <p:cNvSpPr>
              <a:spLocks noChangeShapeType="1"/>
            </p:cNvSpPr>
            <p:nvPr/>
          </p:nvSpPr>
          <p:spPr bwMode="auto">
            <a:xfrm flipV="1">
              <a:off x="1292225" y="1635146"/>
              <a:ext cx="0" cy="125255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5595" name="Rectangle 219"/>
            <p:cNvSpPr>
              <a:spLocks noChangeArrowheads="1"/>
            </p:cNvSpPr>
            <p:nvPr/>
          </p:nvSpPr>
          <p:spPr bwMode="auto">
            <a:xfrm>
              <a:off x="3330575" y="1470428"/>
              <a:ext cx="1046163" cy="1458444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5596" name="Line 220"/>
            <p:cNvSpPr>
              <a:spLocks noChangeShapeType="1"/>
            </p:cNvSpPr>
            <p:nvPr/>
          </p:nvSpPr>
          <p:spPr bwMode="auto">
            <a:xfrm>
              <a:off x="4376738" y="1616272"/>
              <a:ext cx="347663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5597" name="Line 221"/>
            <p:cNvSpPr>
              <a:spLocks noChangeShapeType="1"/>
            </p:cNvSpPr>
            <p:nvPr/>
          </p:nvSpPr>
          <p:spPr bwMode="auto">
            <a:xfrm>
              <a:off x="4376738" y="2709248"/>
              <a:ext cx="347663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5598" name="Line 222"/>
            <p:cNvSpPr>
              <a:spLocks noChangeShapeType="1"/>
            </p:cNvSpPr>
            <p:nvPr/>
          </p:nvSpPr>
          <p:spPr bwMode="auto">
            <a:xfrm>
              <a:off x="4376738" y="2345495"/>
              <a:ext cx="347663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5599" name="Line 223"/>
            <p:cNvSpPr>
              <a:spLocks noChangeShapeType="1"/>
            </p:cNvSpPr>
            <p:nvPr/>
          </p:nvSpPr>
          <p:spPr bwMode="auto">
            <a:xfrm>
              <a:off x="4376738" y="1907961"/>
              <a:ext cx="347663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32833" name="Object 2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692040"/>
                </p:ext>
              </p:extLst>
            </p:nvPr>
          </p:nvGraphicFramePr>
          <p:xfrm>
            <a:off x="2351088" y="1521903"/>
            <a:ext cx="539750" cy="2436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501" name="Equation" r:id="rId22" imgW="393529" imgH="228501" progId="Equation.3">
                    <p:embed/>
                  </p:oleObj>
                </mc:Choice>
                <mc:Fallback>
                  <p:oleObj name="Equation" r:id="rId22" imgW="393529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1088" y="1521903"/>
                          <a:ext cx="539750" cy="243646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5602" name="Rectangle 226"/>
            <p:cNvSpPr>
              <a:spLocks noChangeArrowheads="1"/>
            </p:cNvSpPr>
            <p:nvPr/>
          </p:nvSpPr>
          <p:spPr bwMode="auto">
            <a:xfrm>
              <a:off x="2286000" y="1470428"/>
              <a:ext cx="709613" cy="32257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32835" name="Object 2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3610546"/>
                </p:ext>
              </p:extLst>
            </p:nvPr>
          </p:nvGraphicFramePr>
          <p:xfrm>
            <a:off x="2392363" y="1926835"/>
            <a:ext cx="504825" cy="228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502" name="Equation" r:id="rId24" imgW="368140" imgH="215806" progId="Equation.3">
                    <p:embed/>
                  </p:oleObj>
                </mc:Choice>
                <mc:Fallback>
                  <p:oleObj name="Equation" r:id="rId24" imgW="368140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2363" y="1926835"/>
                          <a:ext cx="504825" cy="22820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5604" name="Rectangle 228"/>
            <p:cNvSpPr>
              <a:spLocks noChangeArrowheads="1"/>
            </p:cNvSpPr>
            <p:nvPr/>
          </p:nvSpPr>
          <p:spPr bwMode="auto">
            <a:xfrm>
              <a:off x="2286000" y="1875361"/>
              <a:ext cx="709613" cy="329437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32837" name="Object 2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7705772"/>
                </p:ext>
              </p:extLst>
            </p:nvPr>
          </p:nvGraphicFramePr>
          <p:xfrm>
            <a:off x="2374900" y="2283725"/>
            <a:ext cx="541338" cy="228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503" name="Equation" r:id="rId26" imgW="393359" imgH="215713" progId="Equation.3">
                    <p:embed/>
                  </p:oleObj>
                </mc:Choice>
                <mc:Fallback>
                  <p:oleObj name="Equation" r:id="rId26" imgW="393359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4900" y="2283725"/>
                          <a:ext cx="541338" cy="22820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5606" name="Rectangle 230"/>
            <p:cNvSpPr>
              <a:spLocks noChangeArrowheads="1"/>
            </p:cNvSpPr>
            <p:nvPr/>
          </p:nvSpPr>
          <p:spPr bwMode="auto">
            <a:xfrm>
              <a:off x="2286000" y="2233966"/>
              <a:ext cx="709613" cy="32257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32839" name="Object 2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0171340"/>
                </p:ext>
              </p:extLst>
            </p:nvPr>
          </p:nvGraphicFramePr>
          <p:xfrm>
            <a:off x="2384425" y="2681795"/>
            <a:ext cx="525463" cy="245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504" name="Equation" r:id="rId28" imgW="381000" imgH="228600" progId="Equation.3">
                    <p:embed/>
                  </p:oleObj>
                </mc:Choice>
                <mc:Fallback>
                  <p:oleObj name="Equation" r:id="rId28" imgW="3810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4425" y="2681795"/>
                          <a:ext cx="525463" cy="245362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5608" name="Rectangle 232"/>
            <p:cNvSpPr>
              <a:spLocks noChangeArrowheads="1"/>
            </p:cNvSpPr>
            <p:nvPr/>
          </p:nvSpPr>
          <p:spPr bwMode="auto">
            <a:xfrm>
              <a:off x="2286000" y="2638899"/>
              <a:ext cx="709613" cy="329437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5609" name="Line 233"/>
            <p:cNvSpPr>
              <a:spLocks noChangeShapeType="1"/>
            </p:cNvSpPr>
            <p:nvPr/>
          </p:nvSpPr>
          <p:spPr bwMode="auto">
            <a:xfrm>
              <a:off x="3003550" y="1623136"/>
              <a:ext cx="327025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5610" name="Line 234"/>
            <p:cNvSpPr>
              <a:spLocks noChangeShapeType="1"/>
            </p:cNvSpPr>
            <p:nvPr/>
          </p:nvSpPr>
          <p:spPr bwMode="auto">
            <a:xfrm>
              <a:off x="3003550" y="1978310"/>
              <a:ext cx="327025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5611" name="Line 235"/>
            <p:cNvSpPr>
              <a:spLocks noChangeShapeType="1"/>
            </p:cNvSpPr>
            <p:nvPr/>
          </p:nvSpPr>
          <p:spPr bwMode="auto">
            <a:xfrm>
              <a:off x="3003550" y="2384958"/>
              <a:ext cx="327025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5612" name="Line 236"/>
            <p:cNvSpPr>
              <a:spLocks noChangeShapeType="1"/>
            </p:cNvSpPr>
            <p:nvPr/>
          </p:nvSpPr>
          <p:spPr bwMode="auto">
            <a:xfrm>
              <a:off x="3003550" y="2793323"/>
              <a:ext cx="327025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122" name="Object 1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2845793"/>
                </p:ext>
              </p:extLst>
            </p:nvPr>
          </p:nvGraphicFramePr>
          <p:xfrm>
            <a:off x="3448050" y="1808027"/>
            <a:ext cx="808038" cy="720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505" name="Equation" r:id="rId30" imgW="228600" imgH="190500" progId="Equation.3">
                    <p:embed/>
                  </p:oleObj>
                </mc:Choice>
                <mc:Fallback>
                  <p:oleObj name="Equation" r:id="rId30" imgW="2286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8050" y="1808027"/>
                          <a:ext cx="808038" cy="720725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4" name="Text Box 178"/>
          <p:cNvSpPr txBox="1">
            <a:spLocks noChangeArrowheads="1"/>
          </p:cNvSpPr>
          <p:nvPr/>
        </p:nvSpPr>
        <p:spPr bwMode="auto">
          <a:xfrm>
            <a:off x="3455876" y="955115"/>
            <a:ext cx="834766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200" b="0" dirty="0" smtClean="0">
                <a:solidFill>
                  <a:srgbClr val="FFFF66"/>
                </a:solidFill>
                <a:cs typeface="+mn-cs"/>
              </a:rPr>
              <a:t>N=4</a:t>
            </a:r>
            <a:endParaRPr lang="en-US" sz="1200" b="0" dirty="0">
              <a:solidFill>
                <a:srgbClr val="FFFF66"/>
              </a:solidFill>
              <a:cs typeface="+mn-cs"/>
            </a:endParaRPr>
          </a:p>
        </p:txBody>
      </p:sp>
      <p:sp>
        <p:nvSpPr>
          <p:cNvPr id="125" name="Oval 281"/>
          <p:cNvSpPr>
            <a:spLocks noChangeArrowheads="1"/>
          </p:cNvSpPr>
          <p:nvPr/>
        </p:nvSpPr>
        <p:spPr bwMode="auto">
          <a:xfrm>
            <a:off x="7848364" y="5409654"/>
            <a:ext cx="936104" cy="755650"/>
          </a:xfrm>
          <a:prstGeom prst="ellipse">
            <a:avLst/>
          </a:prstGeom>
          <a:solidFill>
            <a:srgbClr val="FFFF66">
              <a:alpha val="50000"/>
            </a:srgbClr>
          </a:solidFill>
          <a:ln w="9525" cmpd="sng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96993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16000"/>
            <a:ext cx="8540750" cy="5257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/>
              <a:t>This does not leave much design freedom…</a:t>
            </a:r>
          </a:p>
          <a:p>
            <a:pPr>
              <a:defRPr/>
            </a:pPr>
            <a:r>
              <a:rPr lang="en-US" sz="2400" u="sng" dirty="0" smtClean="0">
                <a:solidFill>
                  <a:srgbClr val="FFFF66"/>
                </a:solidFill>
              </a:rPr>
              <a:t>FIR &amp; </a:t>
            </a:r>
            <a:r>
              <a:rPr lang="en-US" sz="2400" u="sng" dirty="0" err="1">
                <a:solidFill>
                  <a:srgbClr val="FFFF66"/>
                </a:solidFill>
              </a:rPr>
              <a:t>U</a:t>
            </a:r>
            <a:r>
              <a:rPr lang="en-US" sz="2400" u="sng" dirty="0" err="1" smtClean="0">
                <a:solidFill>
                  <a:srgbClr val="FFFF66"/>
                </a:solidFill>
              </a:rPr>
              <a:t>nimodular</a:t>
            </a:r>
            <a:r>
              <a:rPr lang="en-US" sz="2400" dirty="0" smtClean="0">
                <a:solidFill>
                  <a:srgbClr val="FFFF66"/>
                </a:solidFill>
              </a:rPr>
              <a:t> E(Z)?</a:t>
            </a:r>
            <a:r>
              <a:rPr lang="en-US" sz="2400" b="0" dirty="0" smtClean="0">
                <a:solidFill>
                  <a:srgbClr val="FFFF66"/>
                </a:solidFill>
              </a:rPr>
              <a:t>  </a:t>
            </a:r>
            <a:r>
              <a:rPr lang="en-US" sz="1800" b="0" dirty="0" smtClean="0">
                <a:solidFill>
                  <a:srgbClr val="FFFF66"/>
                </a:solidFill>
              </a:rPr>
              <a:t>..such that </a:t>
            </a:r>
            <a:r>
              <a:rPr lang="en-US" sz="1800" b="0" dirty="0" err="1" smtClean="0">
                <a:solidFill>
                  <a:srgbClr val="FFFF66"/>
                </a:solidFill>
              </a:rPr>
              <a:t>Rn</a:t>
            </a:r>
            <a:r>
              <a:rPr lang="en-US" sz="1800" b="0" dirty="0" smtClean="0">
                <a:solidFill>
                  <a:srgbClr val="FFFF66"/>
                </a:solidFill>
              </a:rPr>
              <a:t>(z) are also FIR</a:t>
            </a:r>
            <a:endParaRPr lang="en-US" sz="1800" u="sng" dirty="0" smtClean="0">
              <a:solidFill>
                <a:srgbClr val="FFFF66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</a:t>
            </a:r>
            <a:r>
              <a:rPr lang="en-US" sz="2000" b="0" dirty="0" smtClean="0">
                <a:cs typeface="+mn-cs"/>
              </a:rPr>
              <a:t>Only obtained when </a:t>
            </a:r>
            <a:r>
              <a:rPr lang="en-US" sz="2000" b="0" u="sng" dirty="0" smtClean="0">
                <a:cs typeface="+mn-cs"/>
              </a:rPr>
              <a:t>each</a:t>
            </a:r>
            <a:r>
              <a:rPr lang="en-US" sz="2000" b="0" dirty="0" smtClean="0">
                <a:cs typeface="+mn-cs"/>
              </a:rPr>
              <a:t> E</a:t>
            </a:r>
            <a:r>
              <a:rPr lang="en-US" sz="2000" b="0" baseline="-25000" dirty="0" smtClean="0">
                <a:cs typeface="+mn-cs"/>
              </a:rPr>
              <a:t>n</a:t>
            </a:r>
            <a:r>
              <a:rPr lang="en-US" sz="2000" b="0" dirty="0" smtClean="0">
                <a:cs typeface="+mn-cs"/>
              </a:rPr>
              <a:t>(z) is ‘</a:t>
            </a:r>
            <a:r>
              <a:rPr lang="en-US" sz="2000" b="0" dirty="0" err="1" smtClean="0">
                <a:cs typeface="+mn-cs"/>
              </a:rPr>
              <a:t>unimodular</a:t>
            </a:r>
            <a:r>
              <a:rPr lang="en-US" sz="2000" b="0" dirty="0" smtClean="0">
                <a:cs typeface="+mn-cs"/>
              </a:rPr>
              <a:t>’, </a:t>
            </a:r>
            <a:r>
              <a:rPr lang="en-US" sz="2000" b="0" dirty="0" smtClean="0"/>
              <a:t>i.e. </a:t>
            </a:r>
            <a:r>
              <a:rPr lang="en-US" sz="2000" b="0" dirty="0" smtClean="0">
                <a:solidFill>
                  <a:srgbClr val="FFFFFF"/>
                </a:solidFill>
              </a:rPr>
              <a:t>E</a:t>
            </a:r>
            <a:r>
              <a:rPr lang="en-US" sz="2000" b="0" baseline="-25000" dirty="0" smtClean="0">
                <a:solidFill>
                  <a:srgbClr val="FFFFFF"/>
                </a:solidFill>
              </a:rPr>
              <a:t>n</a:t>
            </a:r>
            <a:r>
              <a:rPr lang="en-US" sz="2000" b="0" dirty="0" smtClean="0">
                <a:solidFill>
                  <a:srgbClr val="FFFFFF"/>
                </a:solidFill>
              </a:rPr>
              <a:t>(</a:t>
            </a:r>
            <a:r>
              <a:rPr lang="en-US" sz="2000" b="0" dirty="0">
                <a:solidFill>
                  <a:srgbClr val="FFFFFF"/>
                </a:solidFill>
              </a:rPr>
              <a:t>z)</a:t>
            </a:r>
            <a:r>
              <a:rPr lang="en-US" sz="2000" b="0" dirty="0" smtClean="0">
                <a:solidFill>
                  <a:srgbClr val="FFFFFF"/>
                </a:solidFill>
              </a:rPr>
              <a:t>=</a:t>
            </a:r>
            <a:r>
              <a:rPr lang="en-US" sz="2000" b="0" dirty="0" err="1" smtClean="0">
                <a:solidFill>
                  <a:srgbClr val="FFFFFF"/>
                </a:solidFill>
              </a:rPr>
              <a:t>constant.z</a:t>
            </a:r>
            <a:r>
              <a:rPr lang="en-US" sz="2000" b="0" baseline="30000" dirty="0" err="1" smtClean="0">
                <a:solidFill>
                  <a:srgbClr val="FFFFFF"/>
                </a:solidFill>
              </a:rPr>
              <a:t>d</a:t>
            </a:r>
            <a:endParaRPr lang="en-US" sz="2000" b="0" baseline="30000" dirty="0" smtClean="0">
              <a:solidFill>
                <a:srgbClr val="FFFFFF"/>
              </a:solidFill>
            </a:endParaRPr>
          </a:p>
          <a:p>
            <a:pPr marL="0" indent="0">
              <a:buFontTx/>
              <a:buNone/>
              <a:defRPr/>
            </a:pPr>
            <a:endParaRPr lang="en-US" sz="2000" b="0" dirty="0" smtClean="0">
              <a:solidFill>
                <a:srgbClr val="FFFFFF"/>
              </a:solidFill>
              <a:cs typeface="+mn-cs"/>
            </a:endParaRPr>
          </a:p>
          <a:p>
            <a:pPr marL="0" indent="0">
              <a:buNone/>
              <a:defRPr/>
            </a:pPr>
            <a:r>
              <a:rPr lang="en-US" sz="2400" dirty="0" smtClean="0"/>
              <a:t>    </a:t>
            </a:r>
            <a:r>
              <a:rPr lang="en-US" sz="2400" u="sng" dirty="0" smtClean="0"/>
              <a:t>Simple </a:t>
            </a:r>
            <a:r>
              <a:rPr lang="en-US" sz="2400" u="sng" dirty="0"/>
              <a:t>example</a:t>
            </a:r>
            <a:r>
              <a:rPr lang="en-US" sz="2400" dirty="0"/>
              <a:t> </a:t>
            </a:r>
            <a:r>
              <a:rPr lang="en-US" sz="2400" b="0" dirty="0"/>
              <a:t>is                                  </a:t>
            </a:r>
            <a:r>
              <a:rPr lang="en-US" sz="2400" b="0" dirty="0" smtClean="0"/>
              <a:t>, </a:t>
            </a:r>
            <a:r>
              <a:rPr lang="en-US" sz="2400" b="0" dirty="0"/>
              <a:t>where </a:t>
            </a:r>
            <a:r>
              <a:rPr lang="en-US" sz="2400" b="0" dirty="0" err="1"/>
              <a:t>w</a:t>
            </a:r>
            <a:r>
              <a:rPr lang="en-US" sz="1400" b="0" dirty="0" err="1"/>
              <a:t>n</a:t>
            </a:r>
            <a:r>
              <a:rPr lang="ja-JP" altLang="en-US" sz="1400" b="0" dirty="0"/>
              <a:t>’</a:t>
            </a:r>
            <a:r>
              <a:rPr lang="en-US" sz="1400" b="0" dirty="0"/>
              <a:t>s</a:t>
            </a:r>
            <a:r>
              <a:rPr lang="en-US" sz="2400" b="0" dirty="0"/>
              <a:t> </a:t>
            </a:r>
          </a:p>
          <a:p>
            <a:pPr>
              <a:buFontTx/>
              <a:buNone/>
              <a:defRPr/>
            </a:pPr>
            <a:r>
              <a:rPr lang="en-US" sz="2400" b="0" dirty="0"/>
              <a:t>    are constants, which leads to `windowed</a:t>
            </a:r>
            <a:r>
              <a:rPr lang="ja-JP" altLang="en-US" sz="2400" b="0" dirty="0"/>
              <a:t>’</a:t>
            </a:r>
            <a:r>
              <a:rPr lang="en-US" sz="2400" b="0" dirty="0"/>
              <a:t> IDFT/DFT bank, a.k.a. `short-time Fourier transform</a:t>
            </a:r>
            <a:r>
              <a:rPr lang="ja-JP" altLang="en-US" sz="2400" b="0" dirty="0"/>
              <a:t>’</a:t>
            </a:r>
            <a:r>
              <a:rPr lang="en-US" sz="2400" b="0" dirty="0"/>
              <a:t> </a:t>
            </a:r>
            <a:r>
              <a:rPr lang="en-US" sz="1800" b="0" dirty="0"/>
              <a:t>(see Chapter-</a:t>
            </a:r>
            <a:r>
              <a:rPr lang="en-US" sz="1800" b="0" dirty="0" smtClean="0"/>
              <a:t>14)</a:t>
            </a:r>
            <a:endParaRPr lang="en-US" sz="1800" dirty="0"/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   </a:t>
            </a:r>
            <a:endParaRPr lang="en-US" sz="1800" b="0" dirty="0" smtClean="0">
              <a:cs typeface="+mn-cs"/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Maximally Decimated DFT-Modulated FBs </a:t>
            </a:r>
            <a:r>
              <a:rPr lang="en-US" sz="1800" dirty="0" smtClean="0">
                <a:cs typeface="+mj-cs"/>
              </a:rPr>
              <a:t>(D=N)</a:t>
            </a:r>
          </a:p>
        </p:txBody>
      </p:sp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960225"/>
              </p:ext>
            </p:extLst>
          </p:nvPr>
        </p:nvGraphicFramePr>
        <p:xfrm>
          <a:off x="3455876" y="2780928"/>
          <a:ext cx="2700300" cy="385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6" name="Equation" r:id="rId3" imgW="1752600" imgH="241300" progId="Equation.3">
                  <p:embed/>
                </p:oleObj>
              </mc:Choice>
              <mc:Fallback>
                <p:oleObj name="Equation" r:id="rId3" imgW="1752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876" y="2780928"/>
                        <a:ext cx="2700300" cy="38511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381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" name="Group 15"/>
          <p:cNvGrpSpPr>
            <a:grpSpLocks/>
          </p:cNvGrpSpPr>
          <p:nvPr/>
        </p:nvGrpSpPr>
        <p:grpSpPr bwMode="auto">
          <a:xfrm>
            <a:off x="4319588" y="4149080"/>
            <a:ext cx="4556125" cy="2087735"/>
            <a:chOff x="4355976" y="4437112"/>
            <a:chExt cx="4555476" cy="2087473"/>
          </a:xfrm>
        </p:grpSpPr>
        <p:sp>
          <p:nvSpPr>
            <p:cNvPr id="53" name="Oval 16"/>
            <p:cNvSpPr>
              <a:spLocks noChangeArrowheads="1"/>
            </p:cNvSpPr>
            <p:nvPr/>
          </p:nvSpPr>
          <p:spPr bwMode="auto">
            <a:xfrm>
              <a:off x="4355976" y="4509120"/>
              <a:ext cx="2016224" cy="1548172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54" name="Oval 17"/>
            <p:cNvSpPr>
              <a:spLocks noChangeArrowheads="1"/>
            </p:cNvSpPr>
            <p:nvPr/>
          </p:nvSpPr>
          <p:spPr bwMode="auto">
            <a:xfrm>
              <a:off x="4608004" y="4797152"/>
              <a:ext cx="1548172" cy="1088504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55" name="Oval 18"/>
            <p:cNvSpPr>
              <a:spLocks noChangeArrowheads="1"/>
            </p:cNvSpPr>
            <p:nvPr/>
          </p:nvSpPr>
          <p:spPr bwMode="auto">
            <a:xfrm>
              <a:off x="4896036" y="5013176"/>
              <a:ext cx="1071736" cy="808856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H="1">
              <a:off x="6192451" y="4652985"/>
              <a:ext cx="503166" cy="18095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Arrow Connector 56"/>
            <p:cNvCxnSpPr/>
            <p:nvPr/>
          </p:nvCxnSpPr>
          <p:spPr bwMode="auto">
            <a:xfrm flipH="1">
              <a:off x="6155945" y="5013302"/>
              <a:ext cx="504753" cy="10793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Arrow Connector 57"/>
            <p:cNvCxnSpPr>
              <a:endCxn id="55" idx="6"/>
            </p:cNvCxnSpPr>
            <p:nvPr/>
          </p:nvCxnSpPr>
          <p:spPr bwMode="auto">
            <a:xfrm flipH="1" flipV="1">
              <a:off x="5967058" y="5418063"/>
              <a:ext cx="693639" cy="6349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9" name="TextBox 22"/>
            <p:cNvSpPr txBox="1">
              <a:spLocks noChangeArrowheads="1"/>
            </p:cNvSpPr>
            <p:nvPr/>
          </p:nvSpPr>
          <p:spPr bwMode="auto">
            <a:xfrm>
              <a:off x="6732240" y="4437112"/>
              <a:ext cx="967532" cy="338554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b="0"/>
                <a:t>all E(z)’s</a:t>
              </a:r>
            </a:p>
          </p:txBody>
        </p:sp>
        <p:sp>
          <p:nvSpPr>
            <p:cNvPr id="60" name="TextBox 23"/>
            <p:cNvSpPr txBox="1">
              <a:spLocks noChangeArrowheads="1"/>
            </p:cNvSpPr>
            <p:nvPr/>
          </p:nvSpPr>
          <p:spPr bwMode="auto">
            <a:xfrm>
              <a:off x="6719593" y="4869160"/>
              <a:ext cx="1092767" cy="338554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b="0"/>
                <a:t>FIR E(z)’s</a:t>
              </a:r>
            </a:p>
          </p:txBody>
        </p:sp>
        <p:sp>
          <p:nvSpPr>
            <p:cNvPr id="61" name="TextBox 24"/>
            <p:cNvSpPr txBox="1">
              <a:spLocks noChangeArrowheads="1"/>
            </p:cNvSpPr>
            <p:nvPr/>
          </p:nvSpPr>
          <p:spPr bwMode="auto">
            <a:xfrm>
              <a:off x="6746576" y="5301208"/>
              <a:ext cx="2164876" cy="338554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b="0"/>
                <a:t>FIR unimodular E(z)’s</a:t>
              </a:r>
            </a:p>
          </p:txBody>
        </p:sp>
        <p:sp>
          <p:nvSpPr>
            <p:cNvPr id="62" name="Oval 28"/>
            <p:cNvSpPr>
              <a:spLocks noChangeArrowheads="1"/>
            </p:cNvSpPr>
            <p:nvPr/>
          </p:nvSpPr>
          <p:spPr bwMode="auto">
            <a:xfrm rot="5400000">
              <a:off x="4342166" y="4774958"/>
              <a:ext cx="1404156" cy="1016496"/>
            </a:xfrm>
            <a:prstGeom prst="ellipse">
              <a:avLst/>
            </a:prstGeom>
            <a:solidFill>
              <a:srgbClr val="FFFF00">
                <a:alpha val="25098"/>
              </a:srgbClr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63" name="TextBox 29"/>
            <p:cNvSpPr txBox="1">
              <a:spLocks noChangeArrowheads="1"/>
            </p:cNvSpPr>
            <p:nvPr/>
          </p:nvSpPr>
          <p:spPr bwMode="auto">
            <a:xfrm>
              <a:off x="6732321" y="6186073"/>
              <a:ext cx="1684837" cy="338512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b="0" dirty="0"/>
                <a:t>E(z)=</a:t>
              </a:r>
              <a:r>
                <a:rPr lang="en-US" sz="1600" b="0" dirty="0" smtClean="0"/>
                <a:t>F</a:t>
              </a:r>
              <a:r>
                <a:rPr lang="en-US" sz="1600" b="0" baseline="30000" dirty="0" smtClean="0"/>
                <a:t>-1</a:t>
              </a:r>
              <a:r>
                <a:rPr lang="en-US" sz="1600" b="0" dirty="0" smtClean="0"/>
                <a:t>.diag</a:t>
              </a:r>
              <a:r>
                <a:rPr lang="en-US" sz="1600" b="0" dirty="0"/>
                <a:t>{..}</a:t>
              </a:r>
            </a:p>
          </p:txBody>
        </p:sp>
        <p:cxnSp>
          <p:nvCxnSpPr>
            <p:cNvPr id="64" name="Straight Arrow Connector 63"/>
            <p:cNvCxnSpPr/>
            <p:nvPr/>
          </p:nvCxnSpPr>
          <p:spPr bwMode="auto">
            <a:xfrm flipH="1" flipV="1">
              <a:off x="5256332" y="5948631"/>
              <a:ext cx="1403956" cy="39599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9" name="Picture 18" descr="Screen Shot 2016-10-10 at 16.37.36.png"/>
          <p:cNvPicPr>
            <a:picLocks noChangeAspect="1"/>
          </p:cNvPicPr>
          <p:nvPr/>
        </p:nvPicPr>
        <p:blipFill>
          <a:blip r:embed="rId5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64" y="1052736"/>
            <a:ext cx="1044116" cy="100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6150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872716"/>
            <a:ext cx="8540750" cy="5257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/>
              <a:t>This does not leave much design freedom…</a:t>
            </a:r>
          </a:p>
          <a:p>
            <a:pPr>
              <a:defRPr/>
            </a:pPr>
            <a:r>
              <a:rPr lang="en-US" sz="2400" u="sng" dirty="0">
                <a:solidFill>
                  <a:srgbClr val="FFFF66"/>
                </a:solidFill>
              </a:rPr>
              <a:t>FIR </a:t>
            </a:r>
            <a:r>
              <a:rPr lang="en-US" sz="2400" u="sng" dirty="0" smtClean="0">
                <a:solidFill>
                  <a:srgbClr val="FFFF66"/>
                </a:solidFill>
              </a:rPr>
              <a:t>&amp; </a:t>
            </a:r>
            <a:r>
              <a:rPr lang="en-US" sz="2400" u="sng" dirty="0" err="1">
                <a:solidFill>
                  <a:srgbClr val="FFFF66"/>
                </a:solidFill>
              </a:rPr>
              <a:t>P</a:t>
            </a:r>
            <a:r>
              <a:rPr lang="en-US" sz="2400" u="sng" dirty="0" err="1" smtClean="0">
                <a:solidFill>
                  <a:srgbClr val="FFFF66"/>
                </a:solidFill>
              </a:rPr>
              <a:t>araunitary</a:t>
            </a:r>
            <a:r>
              <a:rPr lang="en-US" sz="2400" dirty="0" smtClean="0">
                <a:solidFill>
                  <a:srgbClr val="FFFF66"/>
                </a:solidFill>
              </a:rPr>
              <a:t> </a:t>
            </a:r>
            <a:r>
              <a:rPr lang="en-US" sz="2400" dirty="0">
                <a:solidFill>
                  <a:srgbClr val="FFFF66"/>
                </a:solidFill>
              </a:rPr>
              <a:t>E(Z)?</a:t>
            </a:r>
            <a:r>
              <a:rPr lang="en-US" sz="2400" b="0" dirty="0">
                <a:solidFill>
                  <a:srgbClr val="FFFF66"/>
                </a:solidFill>
              </a:rPr>
              <a:t>  </a:t>
            </a:r>
          </a:p>
          <a:p>
            <a:pPr marL="0" indent="0">
              <a:buFontTx/>
              <a:buNone/>
              <a:defRPr/>
            </a:pPr>
            <a:r>
              <a:rPr lang="en-US" sz="2400" b="0" dirty="0">
                <a:solidFill>
                  <a:srgbClr val="FFFF66"/>
                </a:solidFill>
              </a:rPr>
              <a:t>    </a:t>
            </a:r>
            <a:r>
              <a:rPr lang="en-US" sz="1800" b="0" dirty="0">
                <a:solidFill>
                  <a:srgbClr val="FFFF66"/>
                </a:solidFill>
              </a:rPr>
              <a:t>..such that </a:t>
            </a:r>
            <a:r>
              <a:rPr lang="en-US" sz="1800" b="0" dirty="0" err="1">
                <a:solidFill>
                  <a:srgbClr val="FFFF66"/>
                </a:solidFill>
              </a:rPr>
              <a:t>Rn</a:t>
            </a:r>
            <a:r>
              <a:rPr lang="en-US" sz="1800" b="0" dirty="0">
                <a:solidFill>
                  <a:srgbClr val="FFFF66"/>
                </a:solidFill>
              </a:rPr>
              <a:t>(z) are FIR + power complementary FB’s.</a:t>
            </a:r>
            <a:endParaRPr lang="en-US" sz="1800" u="sng" dirty="0">
              <a:solidFill>
                <a:srgbClr val="FFFF66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sz="2400" b="0" dirty="0"/>
              <a:t>    </a:t>
            </a:r>
            <a:r>
              <a:rPr lang="en-US" sz="2000" b="0" dirty="0"/>
              <a:t>Only obtained when </a:t>
            </a:r>
            <a:r>
              <a:rPr lang="en-US" sz="2000" b="0" u="sng" dirty="0" smtClean="0"/>
              <a:t>each</a:t>
            </a:r>
            <a:r>
              <a:rPr lang="en-US" sz="2000" b="0" dirty="0" smtClean="0"/>
              <a:t> </a:t>
            </a:r>
            <a:r>
              <a:rPr lang="en-US" sz="2000" b="0" dirty="0"/>
              <a:t>E</a:t>
            </a:r>
            <a:r>
              <a:rPr lang="en-US" sz="2000" b="0" baseline="-25000" dirty="0"/>
              <a:t>n</a:t>
            </a:r>
            <a:r>
              <a:rPr lang="en-US" sz="2000" b="0" dirty="0"/>
              <a:t>(z) is </a:t>
            </a:r>
            <a:r>
              <a:rPr lang="en-US" sz="2000" b="0" dirty="0" err="1" smtClean="0"/>
              <a:t>paraunitary</a:t>
            </a:r>
            <a:r>
              <a:rPr lang="en-US" sz="2000" b="0" dirty="0"/>
              <a:t> </a:t>
            </a:r>
            <a:r>
              <a:rPr lang="en-US" sz="2000" b="0" dirty="0" smtClean="0"/>
              <a:t>(i.e. all</a:t>
            </a:r>
            <a:r>
              <a:rPr lang="en-US" sz="2000" b="0" dirty="0"/>
              <a:t>-</a:t>
            </a:r>
            <a:r>
              <a:rPr lang="en-US" sz="2000" b="0" dirty="0" smtClean="0"/>
              <a:t>pass)  </a:t>
            </a:r>
            <a:r>
              <a:rPr lang="en-US" sz="2000" b="0" dirty="0"/>
              <a:t>(and </a:t>
            </a:r>
            <a:r>
              <a:rPr lang="en-US" sz="2000" b="0" dirty="0" smtClean="0"/>
              <a:t>FIR</a:t>
            </a:r>
            <a:r>
              <a:rPr lang="en-US" sz="2000" b="0" dirty="0"/>
              <a:t>), </a:t>
            </a:r>
            <a:endParaRPr lang="en-US" sz="2000" b="0" dirty="0" smtClean="0"/>
          </a:p>
          <a:p>
            <a:pPr marL="0" indent="0">
              <a:buFontTx/>
              <a:buNone/>
              <a:defRPr/>
            </a:pPr>
            <a:r>
              <a:rPr lang="en-US" sz="2000" b="0" dirty="0"/>
              <a:t> </a:t>
            </a:r>
            <a:r>
              <a:rPr lang="en-US" sz="2000" b="0" dirty="0" smtClean="0"/>
              <a:t>    i.e</a:t>
            </a:r>
            <a:r>
              <a:rPr lang="en-US" sz="2000" b="0" dirty="0"/>
              <a:t>. </a:t>
            </a:r>
            <a:r>
              <a:rPr lang="en-US" sz="2000" b="0" dirty="0" smtClean="0">
                <a:solidFill>
                  <a:srgbClr val="FFFFFF"/>
                </a:solidFill>
              </a:rPr>
              <a:t>En</a:t>
            </a:r>
            <a:r>
              <a:rPr lang="en-US" sz="2000" b="0" dirty="0">
                <a:solidFill>
                  <a:srgbClr val="FFFFFF"/>
                </a:solidFill>
              </a:rPr>
              <a:t>(z)=±1.</a:t>
            </a:r>
            <a:r>
              <a:rPr lang="en-US" sz="2000" b="0" dirty="0" smtClean="0">
                <a:solidFill>
                  <a:srgbClr val="FFFFFF"/>
                </a:solidFill>
              </a:rPr>
              <a:t>z</a:t>
            </a:r>
            <a:r>
              <a:rPr lang="en-US" sz="2000" b="0" baseline="30000" dirty="0" smtClean="0">
                <a:solidFill>
                  <a:srgbClr val="FFFFFF"/>
                </a:solidFill>
              </a:rPr>
              <a:t>d</a:t>
            </a:r>
            <a:r>
              <a:rPr lang="en-US" sz="2000" b="0" dirty="0" smtClean="0">
                <a:solidFill>
                  <a:srgbClr val="FFFFFF"/>
                </a:solidFill>
              </a:rPr>
              <a:t>.</a:t>
            </a:r>
            <a:endParaRPr lang="en-US" sz="2400" b="0" dirty="0"/>
          </a:p>
          <a:p>
            <a:pPr>
              <a:buFontTx/>
              <a:buNone/>
              <a:defRPr/>
            </a:pPr>
            <a:r>
              <a:rPr lang="en-US" sz="2400" b="0" dirty="0"/>
              <a:t>    i.e. only trivial </a:t>
            </a:r>
            <a:r>
              <a:rPr lang="en-US" sz="2400" b="0" dirty="0" smtClean="0"/>
              <a:t>modifications of </a:t>
            </a:r>
            <a:r>
              <a:rPr lang="en-US" sz="2400" b="0" u="sng" dirty="0"/>
              <a:t>IDFT/DFT filter bank </a:t>
            </a:r>
            <a:r>
              <a:rPr lang="en-US" sz="2400" b="0" dirty="0"/>
              <a:t>!</a:t>
            </a: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   </a:t>
            </a:r>
            <a:endParaRPr lang="en-US" sz="1800" b="0" dirty="0" smtClean="0">
              <a:cs typeface="+mn-cs"/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Maximally Decimated DFT-Modulated FBs </a:t>
            </a:r>
            <a:r>
              <a:rPr lang="en-US" sz="1800" dirty="0" smtClean="0">
                <a:cs typeface="+mj-cs"/>
              </a:rPr>
              <a:t>(D=N)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319588" y="4149080"/>
            <a:ext cx="4567237" cy="2087735"/>
            <a:chOff x="4319588" y="4473572"/>
            <a:chExt cx="4567237" cy="2087735"/>
          </a:xfrm>
        </p:grpSpPr>
        <p:grpSp>
          <p:nvGrpSpPr>
            <p:cNvPr id="19" name="Group 15"/>
            <p:cNvGrpSpPr>
              <a:grpSpLocks/>
            </p:cNvGrpSpPr>
            <p:nvPr/>
          </p:nvGrpSpPr>
          <p:grpSpPr bwMode="auto">
            <a:xfrm>
              <a:off x="4319588" y="4473572"/>
              <a:ext cx="4556125" cy="2087735"/>
              <a:chOff x="4355976" y="4437112"/>
              <a:chExt cx="4555476" cy="2087473"/>
            </a:xfrm>
          </p:grpSpPr>
          <p:sp>
            <p:nvSpPr>
              <p:cNvPr id="25" name="Oval 16"/>
              <p:cNvSpPr>
                <a:spLocks noChangeArrowheads="1"/>
              </p:cNvSpPr>
              <p:nvPr/>
            </p:nvSpPr>
            <p:spPr bwMode="auto">
              <a:xfrm>
                <a:off x="4355976" y="4509120"/>
                <a:ext cx="2016224" cy="1548172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" name="Oval 17"/>
              <p:cNvSpPr>
                <a:spLocks noChangeArrowheads="1"/>
              </p:cNvSpPr>
              <p:nvPr/>
            </p:nvSpPr>
            <p:spPr bwMode="auto">
              <a:xfrm>
                <a:off x="4608004" y="4797152"/>
                <a:ext cx="1548172" cy="1088504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" name="Oval 18"/>
              <p:cNvSpPr>
                <a:spLocks noChangeArrowheads="1"/>
              </p:cNvSpPr>
              <p:nvPr/>
            </p:nvSpPr>
            <p:spPr bwMode="auto">
              <a:xfrm>
                <a:off x="4896036" y="5013176"/>
                <a:ext cx="1071736" cy="808856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28" name="Straight Arrow Connector 27"/>
              <p:cNvCxnSpPr/>
              <p:nvPr/>
            </p:nvCxnSpPr>
            <p:spPr bwMode="auto">
              <a:xfrm flipH="1">
                <a:off x="6192451" y="4652985"/>
                <a:ext cx="503166" cy="18095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FFFF"/>
                </a:solidFill>
                <a:prstDash val="solid"/>
                <a:round/>
                <a:headEnd type="none" w="sm" len="sm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Straight Arrow Connector 28"/>
              <p:cNvCxnSpPr/>
              <p:nvPr/>
            </p:nvCxnSpPr>
            <p:spPr bwMode="auto">
              <a:xfrm flipH="1">
                <a:off x="6155945" y="5013302"/>
                <a:ext cx="504753" cy="10793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FFFF"/>
                </a:solidFill>
                <a:prstDash val="solid"/>
                <a:round/>
                <a:headEnd type="none" w="sm" len="sm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Straight Arrow Connector 29"/>
              <p:cNvCxnSpPr>
                <a:endCxn id="27" idx="6"/>
              </p:cNvCxnSpPr>
              <p:nvPr/>
            </p:nvCxnSpPr>
            <p:spPr bwMode="auto">
              <a:xfrm flipH="1" flipV="1">
                <a:off x="5967058" y="5418063"/>
                <a:ext cx="693639" cy="6349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FFFF"/>
                </a:solidFill>
                <a:prstDash val="solid"/>
                <a:round/>
                <a:headEnd type="none" w="sm" len="sm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1" name="TextBox 22"/>
              <p:cNvSpPr txBox="1">
                <a:spLocks noChangeArrowheads="1"/>
              </p:cNvSpPr>
              <p:nvPr/>
            </p:nvSpPr>
            <p:spPr bwMode="auto">
              <a:xfrm>
                <a:off x="6732240" y="4437112"/>
                <a:ext cx="967532" cy="338554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b="0"/>
                  <a:t>all E(z)’s</a:t>
                </a:r>
              </a:p>
            </p:txBody>
          </p:sp>
          <p:sp>
            <p:nvSpPr>
              <p:cNvPr id="32" name="TextBox 23"/>
              <p:cNvSpPr txBox="1">
                <a:spLocks noChangeArrowheads="1"/>
              </p:cNvSpPr>
              <p:nvPr/>
            </p:nvSpPr>
            <p:spPr bwMode="auto">
              <a:xfrm>
                <a:off x="6719593" y="4869160"/>
                <a:ext cx="1092767" cy="338554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b="0"/>
                  <a:t>FIR E(z)’s</a:t>
                </a:r>
              </a:p>
            </p:txBody>
          </p:sp>
          <p:sp>
            <p:nvSpPr>
              <p:cNvPr id="33" name="TextBox 24"/>
              <p:cNvSpPr txBox="1">
                <a:spLocks noChangeArrowheads="1"/>
              </p:cNvSpPr>
              <p:nvPr/>
            </p:nvSpPr>
            <p:spPr bwMode="auto">
              <a:xfrm>
                <a:off x="6746576" y="5301208"/>
                <a:ext cx="2164876" cy="338554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b="0"/>
                  <a:t>FIR unimodular E(z)’s</a:t>
                </a:r>
              </a:p>
            </p:txBody>
          </p:sp>
          <p:sp>
            <p:nvSpPr>
              <p:cNvPr id="34" name="Oval 28"/>
              <p:cNvSpPr>
                <a:spLocks noChangeArrowheads="1"/>
              </p:cNvSpPr>
              <p:nvPr/>
            </p:nvSpPr>
            <p:spPr bwMode="auto">
              <a:xfrm rot="5400000">
                <a:off x="4342166" y="4774958"/>
                <a:ext cx="1404156" cy="1016496"/>
              </a:xfrm>
              <a:prstGeom prst="ellipse">
                <a:avLst/>
              </a:prstGeom>
              <a:solidFill>
                <a:srgbClr val="FFFF00">
                  <a:alpha val="25098"/>
                </a:srgbClr>
              </a:solidFill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" name="TextBox 29"/>
              <p:cNvSpPr txBox="1">
                <a:spLocks noChangeArrowheads="1"/>
              </p:cNvSpPr>
              <p:nvPr/>
            </p:nvSpPr>
            <p:spPr bwMode="auto">
              <a:xfrm>
                <a:off x="6732321" y="6186073"/>
                <a:ext cx="1684837" cy="338512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b="0" dirty="0"/>
                  <a:t>E(z)=</a:t>
                </a:r>
                <a:r>
                  <a:rPr lang="en-US" sz="1600" b="0" dirty="0" smtClean="0"/>
                  <a:t>F</a:t>
                </a:r>
                <a:r>
                  <a:rPr lang="en-US" sz="1600" b="0" baseline="30000" dirty="0" smtClean="0"/>
                  <a:t>-1</a:t>
                </a:r>
                <a:r>
                  <a:rPr lang="en-US" sz="1600" b="0" dirty="0" smtClean="0"/>
                  <a:t>.diag</a:t>
                </a:r>
                <a:r>
                  <a:rPr lang="en-US" sz="1600" b="0" dirty="0"/>
                  <a:t>{..}</a:t>
                </a:r>
              </a:p>
            </p:txBody>
          </p:sp>
          <p:cxnSp>
            <p:nvCxnSpPr>
              <p:cNvPr id="36" name="Straight Arrow Connector 35"/>
              <p:cNvCxnSpPr/>
              <p:nvPr/>
            </p:nvCxnSpPr>
            <p:spPr bwMode="auto">
              <a:xfrm flipH="1" flipV="1">
                <a:off x="5256332" y="5948631"/>
                <a:ext cx="1403956" cy="39599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FFFF"/>
                </a:solidFill>
                <a:prstDash val="solid"/>
                <a:round/>
                <a:headEnd type="none" w="sm" len="sm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0" name="TextBox 27"/>
            <p:cNvSpPr txBox="1">
              <a:spLocks noChangeArrowheads="1"/>
            </p:cNvSpPr>
            <p:nvPr/>
          </p:nvSpPr>
          <p:spPr bwMode="auto">
            <a:xfrm>
              <a:off x="6710363" y="5791200"/>
              <a:ext cx="2176462" cy="338138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b="0"/>
                <a:t>FIR paraunitary E(z)’s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flipH="1" flipV="1">
              <a:off x="5651500" y="5691188"/>
              <a:ext cx="984250" cy="23495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Oval 32"/>
            <p:cNvSpPr>
              <a:spLocks noChangeArrowheads="1"/>
            </p:cNvSpPr>
            <p:nvPr/>
          </p:nvSpPr>
          <p:spPr bwMode="auto">
            <a:xfrm>
              <a:off x="5040313" y="5167313"/>
              <a:ext cx="755650" cy="601662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24" name="Picture 23" descr="Screen Shot 2016-10-10 at 16.37.36.png"/>
          <p:cNvPicPr>
            <a:picLocks noChangeAspect="1"/>
          </p:cNvPicPr>
          <p:nvPr/>
        </p:nvPicPr>
        <p:blipFill>
          <a:blip r:embed="rId2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64" y="1052736"/>
            <a:ext cx="1044116" cy="100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2813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44724"/>
            <a:ext cx="8710613" cy="528955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cs typeface="+mn-cs"/>
              </a:rPr>
              <a:t>Bad news:</a:t>
            </a:r>
            <a:r>
              <a:rPr lang="en-US" sz="2400" b="0" dirty="0" smtClean="0">
                <a:cs typeface="+mn-cs"/>
              </a:rPr>
              <a:t>  Not much design freedom for maximally decimated DFT-modulated FB’s… </a:t>
            </a:r>
          </a:p>
          <a:p>
            <a:pPr>
              <a:spcBef>
                <a:spcPts val="1776"/>
              </a:spcBef>
              <a:defRPr/>
            </a:pPr>
            <a:r>
              <a:rPr lang="en-US" sz="2400" dirty="0" smtClean="0">
                <a:cs typeface="+mn-cs"/>
              </a:rPr>
              <a:t>Good news:</a:t>
            </a:r>
            <a:r>
              <a:rPr lang="en-US" sz="2400" b="0" dirty="0" smtClean="0">
                <a:cs typeface="+mn-cs"/>
              </a:rPr>
              <a:t> More design freedom with... </a:t>
            </a:r>
          </a:p>
          <a:p>
            <a:pPr lvl="1">
              <a:defRPr/>
            </a:pPr>
            <a:r>
              <a:rPr lang="en-US" u="sng" dirty="0" smtClean="0"/>
              <a:t>Cosine-modulated</a:t>
            </a:r>
            <a:r>
              <a:rPr lang="en-US" b="1" dirty="0" smtClean="0"/>
              <a:t> </a:t>
            </a:r>
            <a:r>
              <a:rPr lang="en-US" dirty="0" smtClean="0"/>
              <a:t>FB</a:t>
            </a:r>
            <a:r>
              <a:rPr lang="ja-JP" alt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sz="1800" dirty="0"/>
              <a:t>(not covered, but interesting design!</a:t>
            </a:r>
            <a:r>
              <a:rPr lang="en-US" sz="1800" dirty="0" smtClean="0"/>
              <a:t>)</a:t>
            </a:r>
          </a:p>
          <a:p>
            <a:pPr>
              <a:buFontTx/>
              <a:buNone/>
              <a:defRPr/>
            </a:pPr>
            <a:r>
              <a:rPr lang="en-US" sz="2000" b="0" dirty="0" smtClean="0"/>
              <a:t>           P</a:t>
            </a:r>
            <a:r>
              <a:rPr lang="en-US" sz="1400" b="0" dirty="0" smtClean="0"/>
              <a:t>o</a:t>
            </a:r>
            <a:r>
              <a:rPr lang="en-US" sz="2000" b="0" dirty="0"/>
              <a:t>(z) is prototype </a:t>
            </a:r>
            <a:r>
              <a:rPr lang="en-US" sz="2000" b="0" dirty="0" err="1"/>
              <a:t>lowpass</a:t>
            </a:r>
            <a:r>
              <a:rPr lang="en-US" sz="2000" b="0" dirty="0"/>
              <a:t> filter, cutoff at                  for N filters</a:t>
            </a:r>
          </a:p>
          <a:p>
            <a:pPr>
              <a:buFontTx/>
              <a:buNone/>
              <a:defRPr/>
            </a:pPr>
            <a:r>
              <a:rPr lang="en-US" sz="2000" b="0" dirty="0"/>
              <a:t>    </a:t>
            </a:r>
            <a:r>
              <a:rPr lang="en-US" sz="2000" b="0" dirty="0" smtClean="0"/>
              <a:t>       </a:t>
            </a:r>
            <a:r>
              <a:rPr lang="en-US" sz="2000" b="0" dirty="0"/>
              <a:t>Then... </a:t>
            </a:r>
          </a:p>
          <a:p>
            <a:pPr lvl="1">
              <a:defRPr/>
            </a:pPr>
            <a:endParaRPr lang="en-US" sz="1800" dirty="0"/>
          </a:p>
          <a:p>
            <a:pPr lvl="1">
              <a:defRPr/>
            </a:pPr>
            <a:endParaRPr lang="en-US" sz="1800" dirty="0" smtClean="0"/>
          </a:p>
          <a:p>
            <a:pPr lvl="1">
              <a:defRPr/>
            </a:pPr>
            <a:endParaRPr lang="en-US" sz="1800" dirty="0" smtClean="0"/>
          </a:p>
          <a:p>
            <a:pPr lvl="1">
              <a:defRPr/>
            </a:pPr>
            <a:endParaRPr lang="en-US" sz="1800" dirty="0"/>
          </a:p>
          <a:p>
            <a:pPr marL="457200" lvl="1" indent="0">
              <a:buNone/>
              <a:defRPr/>
            </a:pPr>
            <a:r>
              <a:rPr lang="en-US" sz="1800" dirty="0" smtClean="0"/>
              <a:t>     etc..</a:t>
            </a:r>
          </a:p>
          <a:p>
            <a:pPr marL="457200" lvl="1" indent="0">
              <a:buNone/>
              <a:defRPr/>
            </a:pPr>
            <a:r>
              <a:rPr lang="en-US" sz="1800" dirty="0" smtClean="0"/>
              <a:t>     PS: Real-valued filter coefficients here! </a:t>
            </a:r>
          </a:p>
          <a:p>
            <a:pPr lvl="1">
              <a:defRPr/>
            </a:pPr>
            <a:r>
              <a:rPr lang="en-US" u="sng" dirty="0" smtClean="0"/>
              <a:t>Oversampled</a:t>
            </a:r>
            <a:r>
              <a:rPr lang="en-US" b="1" dirty="0" smtClean="0"/>
              <a:t> </a:t>
            </a:r>
            <a:r>
              <a:rPr lang="en-US" dirty="0" smtClean="0"/>
              <a:t>DFT-modulated FB</a:t>
            </a:r>
            <a:r>
              <a:rPr lang="ja-JP" alt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sz="1800" dirty="0" smtClean="0"/>
              <a:t>(read on..) 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Maximally Decimated DFT-Modulated FBs </a:t>
            </a:r>
            <a:r>
              <a:rPr lang="en-US" sz="1800" dirty="0" smtClean="0">
                <a:cs typeface="+mj-cs"/>
              </a:rPr>
              <a:t>(D=N)</a:t>
            </a: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239639"/>
              </p:ext>
            </p:extLst>
          </p:nvPr>
        </p:nvGraphicFramePr>
        <p:xfrm>
          <a:off x="5806789" y="2996952"/>
          <a:ext cx="1033463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89" name="Equation" r:id="rId3" imgW="545626" imgH="177646" progId="Equation.3">
                  <p:embed/>
                </p:oleObj>
              </mc:Choice>
              <mc:Fallback>
                <p:oleObj name="Equation" r:id="rId3" imgW="545626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6789" y="2996952"/>
                        <a:ext cx="1033463" cy="27146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406913"/>
              </p:ext>
            </p:extLst>
          </p:nvPr>
        </p:nvGraphicFramePr>
        <p:xfrm>
          <a:off x="1186545" y="3788606"/>
          <a:ext cx="45085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90" name="Equation" r:id="rId5" imgW="2692400" imgH="342900" progId="Equation.3">
                  <p:embed/>
                </p:oleObj>
              </mc:Choice>
              <mc:Fallback>
                <p:oleObj name="Equation" r:id="rId5" imgW="26924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6545" y="3788606"/>
                        <a:ext cx="4508500" cy="4635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5652182" y="3388752"/>
            <a:ext cx="3204294" cy="2236593"/>
            <a:chOff x="2224" y="2426"/>
            <a:chExt cx="2288" cy="1606"/>
          </a:xfrm>
        </p:grpSpPr>
        <p:sp>
          <p:nvSpPr>
            <p:cNvPr id="10" name="Text Box 35"/>
            <p:cNvSpPr txBox="1">
              <a:spLocks noChangeArrowheads="1"/>
            </p:cNvSpPr>
            <p:nvPr/>
          </p:nvSpPr>
          <p:spPr bwMode="auto">
            <a:xfrm>
              <a:off x="2697" y="2426"/>
              <a:ext cx="314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P</a:t>
              </a:r>
              <a:r>
                <a:rPr lang="en-US" sz="1400" b="0" dirty="0">
                  <a:solidFill>
                    <a:srgbClr val="FFFF66"/>
                  </a:solidFill>
                  <a:cs typeface="+mn-cs"/>
                </a:rPr>
                <a:t>0</a:t>
              </a:r>
              <a:endParaRPr lang="en-US" sz="1400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1" name="Line 36"/>
            <p:cNvSpPr>
              <a:spLocks noChangeShapeType="1"/>
            </p:cNvSpPr>
            <p:nvPr/>
          </p:nvSpPr>
          <p:spPr bwMode="auto">
            <a:xfrm flipV="1">
              <a:off x="2738" y="2506"/>
              <a:ext cx="0" cy="415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Line 37"/>
            <p:cNvSpPr>
              <a:spLocks noChangeShapeType="1"/>
            </p:cNvSpPr>
            <p:nvPr/>
          </p:nvSpPr>
          <p:spPr bwMode="auto">
            <a:xfrm>
              <a:off x="2400" y="2817"/>
              <a:ext cx="211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3" name="Group 38"/>
            <p:cNvGrpSpPr>
              <a:grpSpLocks/>
            </p:cNvGrpSpPr>
            <p:nvPr/>
          </p:nvGrpSpPr>
          <p:grpSpPr bwMode="auto">
            <a:xfrm>
              <a:off x="2642" y="2658"/>
              <a:ext cx="205" cy="166"/>
              <a:chOff x="2642" y="2658"/>
              <a:chExt cx="205" cy="166"/>
            </a:xfrm>
          </p:grpSpPr>
          <p:sp>
            <p:nvSpPr>
              <p:cNvPr id="47" name="Line 39"/>
              <p:cNvSpPr>
                <a:spLocks noChangeShapeType="1"/>
              </p:cNvSpPr>
              <p:nvPr/>
            </p:nvSpPr>
            <p:spPr bwMode="auto">
              <a:xfrm flipV="1">
                <a:off x="2642" y="2665"/>
                <a:ext cx="35" cy="145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" name="Line 40"/>
              <p:cNvSpPr>
                <a:spLocks noChangeShapeType="1"/>
              </p:cNvSpPr>
              <p:nvPr/>
            </p:nvSpPr>
            <p:spPr bwMode="auto">
              <a:xfrm>
                <a:off x="2674" y="2662"/>
                <a:ext cx="121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" name="Line 41"/>
              <p:cNvSpPr>
                <a:spLocks noChangeShapeType="1"/>
              </p:cNvSpPr>
              <p:nvPr/>
            </p:nvSpPr>
            <p:spPr bwMode="auto">
              <a:xfrm>
                <a:off x="2808" y="2658"/>
                <a:ext cx="47" cy="16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4" name="Line 42"/>
            <p:cNvSpPr>
              <a:spLocks noChangeShapeType="1"/>
            </p:cNvSpPr>
            <p:nvPr/>
          </p:nvSpPr>
          <p:spPr bwMode="auto">
            <a:xfrm>
              <a:off x="3984" y="2817"/>
              <a:ext cx="0" cy="35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15" name="Object 43"/>
            <p:cNvGraphicFramePr>
              <a:graphicFrameLocks noChangeAspect="1"/>
            </p:cNvGraphicFramePr>
            <p:nvPr/>
          </p:nvGraphicFramePr>
          <p:xfrm>
            <a:off x="3840" y="2880"/>
            <a:ext cx="256" cy="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591" name="Equation" r:id="rId7" imgW="215619" imgH="177569" progId="Equation.3">
                    <p:embed/>
                  </p:oleObj>
                </mc:Choice>
                <mc:Fallback>
                  <p:oleObj name="Equation" r:id="rId7" imgW="215619" imgH="17756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2880"/>
                          <a:ext cx="256" cy="16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Line 44"/>
            <p:cNvSpPr>
              <a:spLocks noChangeShapeType="1"/>
            </p:cNvSpPr>
            <p:nvPr/>
          </p:nvSpPr>
          <p:spPr bwMode="auto">
            <a:xfrm flipV="1">
              <a:off x="2738" y="3494"/>
              <a:ext cx="0" cy="415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Line 45"/>
            <p:cNvSpPr>
              <a:spLocks noChangeShapeType="1"/>
            </p:cNvSpPr>
            <p:nvPr/>
          </p:nvSpPr>
          <p:spPr bwMode="auto">
            <a:xfrm>
              <a:off x="2224" y="3804"/>
              <a:ext cx="2288" cy="1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" name="Line 46"/>
            <p:cNvSpPr>
              <a:spLocks noChangeShapeType="1"/>
            </p:cNvSpPr>
            <p:nvPr/>
          </p:nvSpPr>
          <p:spPr bwMode="auto">
            <a:xfrm>
              <a:off x="3984" y="3805"/>
              <a:ext cx="0" cy="35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19" name="Object 47"/>
            <p:cNvGraphicFramePr>
              <a:graphicFrameLocks noChangeAspect="1"/>
            </p:cNvGraphicFramePr>
            <p:nvPr/>
          </p:nvGraphicFramePr>
          <p:xfrm>
            <a:off x="3851" y="3872"/>
            <a:ext cx="256" cy="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592" name="Equation" r:id="rId9" imgW="215619" imgH="177569" progId="Equation.3">
                    <p:embed/>
                  </p:oleObj>
                </mc:Choice>
                <mc:Fallback>
                  <p:oleObj name="Equation" r:id="rId9" imgW="215619" imgH="17756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1" y="3872"/>
                          <a:ext cx="256" cy="16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Line 48"/>
            <p:cNvSpPr>
              <a:spLocks noChangeShapeType="1"/>
            </p:cNvSpPr>
            <p:nvPr/>
          </p:nvSpPr>
          <p:spPr bwMode="auto">
            <a:xfrm flipV="1">
              <a:off x="2738" y="3000"/>
              <a:ext cx="0" cy="415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" name="Line 49"/>
            <p:cNvSpPr>
              <a:spLocks noChangeShapeType="1"/>
            </p:cNvSpPr>
            <p:nvPr/>
          </p:nvSpPr>
          <p:spPr bwMode="auto">
            <a:xfrm>
              <a:off x="2400" y="3310"/>
              <a:ext cx="211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" name="Line 50"/>
            <p:cNvSpPr>
              <a:spLocks noChangeShapeType="1"/>
            </p:cNvSpPr>
            <p:nvPr/>
          </p:nvSpPr>
          <p:spPr bwMode="auto">
            <a:xfrm>
              <a:off x="3984" y="3310"/>
              <a:ext cx="0" cy="33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23" name="Object 51"/>
            <p:cNvGraphicFramePr>
              <a:graphicFrameLocks noChangeAspect="1"/>
            </p:cNvGraphicFramePr>
            <p:nvPr/>
          </p:nvGraphicFramePr>
          <p:xfrm>
            <a:off x="3851" y="3378"/>
            <a:ext cx="256" cy="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593" name="Equation" r:id="rId10" imgW="215619" imgH="177569" progId="Equation.3">
                    <p:embed/>
                  </p:oleObj>
                </mc:Choice>
                <mc:Fallback>
                  <p:oleObj name="Equation" r:id="rId10" imgW="215619" imgH="17756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1" y="3378"/>
                          <a:ext cx="256" cy="16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4" name="Group 52"/>
            <p:cNvGrpSpPr>
              <a:grpSpLocks/>
            </p:cNvGrpSpPr>
            <p:nvPr/>
          </p:nvGrpSpPr>
          <p:grpSpPr bwMode="auto">
            <a:xfrm>
              <a:off x="2563" y="3168"/>
              <a:ext cx="205" cy="166"/>
              <a:chOff x="2642" y="2658"/>
              <a:chExt cx="205" cy="166"/>
            </a:xfrm>
          </p:grpSpPr>
          <p:sp>
            <p:nvSpPr>
              <p:cNvPr id="44" name="Line 53"/>
              <p:cNvSpPr>
                <a:spLocks noChangeShapeType="1"/>
              </p:cNvSpPr>
              <p:nvPr/>
            </p:nvSpPr>
            <p:spPr bwMode="auto">
              <a:xfrm flipV="1">
                <a:off x="2642" y="2665"/>
                <a:ext cx="35" cy="147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5" name="Line 54"/>
              <p:cNvSpPr>
                <a:spLocks noChangeShapeType="1"/>
              </p:cNvSpPr>
              <p:nvPr/>
            </p:nvSpPr>
            <p:spPr bwMode="auto">
              <a:xfrm>
                <a:off x="2674" y="2661"/>
                <a:ext cx="121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" name="Line 55"/>
              <p:cNvSpPr>
                <a:spLocks noChangeShapeType="1"/>
              </p:cNvSpPr>
              <p:nvPr/>
            </p:nvSpPr>
            <p:spPr bwMode="auto">
              <a:xfrm>
                <a:off x="2808" y="2658"/>
                <a:ext cx="47" cy="166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25" name="Group 56"/>
            <p:cNvGrpSpPr>
              <a:grpSpLocks/>
            </p:cNvGrpSpPr>
            <p:nvPr/>
          </p:nvGrpSpPr>
          <p:grpSpPr bwMode="auto">
            <a:xfrm>
              <a:off x="2723" y="3168"/>
              <a:ext cx="205" cy="166"/>
              <a:chOff x="2642" y="2658"/>
              <a:chExt cx="205" cy="166"/>
            </a:xfrm>
          </p:grpSpPr>
          <p:sp>
            <p:nvSpPr>
              <p:cNvPr id="41" name="Line 57"/>
              <p:cNvSpPr>
                <a:spLocks noChangeShapeType="1"/>
              </p:cNvSpPr>
              <p:nvPr/>
            </p:nvSpPr>
            <p:spPr bwMode="auto">
              <a:xfrm flipV="1">
                <a:off x="2642" y="2665"/>
                <a:ext cx="35" cy="147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" name="Line 58"/>
              <p:cNvSpPr>
                <a:spLocks noChangeShapeType="1"/>
              </p:cNvSpPr>
              <p:nvPr/>
            </p:nvSpPr>
            <p:spPr bwMode="auto">
              <a:xfrm>
                <a:off x="2674" y="2661"/>
                <a:ext cx="121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" name="Line 59"/>
              <p:cNvSpPr>
                <a:spLocks noChangeShapeType="1"/>
              </p:cNvSpPr>
              <p:nvPr/>
            </p:nvSpPr>
            <p:spPr bwMode="auto">
              <a:xfrm>
                <a:off x="2808" y="2658"/>
                <a:ext cx="47" cy="166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26" name="Group 60"/>
            <p:cNvGrpSpPr>
              <a:grpSpLocks/>
            </p:cNvGrpSpPr>
            <p:nvPr/>
          </p:nvGrpSpPr>
          <p:grpSpPr bwMode="auto">
            <a:xfrm>
              <a:off x="2928" y="3648"/>
              <a:ext cx="205" cy="166"/>
              <a:chOff x="2642" y="2658"/>
              <a:chExt cx="205" cy="166"/>
            </a:xfrm>
          </p:grpSpPr>
          <p:sp>
            <p:nvSpPr>
              <p:cNvPr id="38" name="Line 61"/>
              <p:cNvSpPr>
                <a:spLocks noChangeShapeType="1"/>
              </p:cNvSpPr>
              <p:nvPr/>
            </p:nvSpPr>
            <p:spPr bwMode="auto">
              <a:xfrm flipV="1">
                <a:off x="2642" y="2665"/>
                <a:ext cx="35" cy="147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" name="Line 62"/>
              <p:cNvSpPr>
                <a:spLocks noChangeShapeType="1"/>
              </p:cNvSpPr>
              <p:nvPr/>
            </p:nvSpPr>
            <p:spPr bwMode="auto">
              <a:xfrm>
                <a:off x="2674" y="2661"/>
                <a:ext cx="121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0" name="Line 63"/>
              <p:cNvSpPr>
                <a:spLocks noChangeShapeType="1"/>
              </p:cNvSpPr>
              <p:nvPr/>
            </p:nvSpPr>
            <p:spPr bwMode="auto">
              <a:xfrm>
                <a:off x="2808" y="2658"/>
                <a:ext cx="47" cy="166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27" name="Group 64"/>
            <p:cNvGrpSpPr>
              <a:grpSpLocks/>
            </p:cNvGrpSpPr>
            <p:nvPr/>
          </p:nvGrpSpPr>
          <p:grpSpPr bwMode="auto">
            <a:xfrm>
              <a:off x="2352" y="3648"/>
              <a:ext cx="205" cy="166"/>
              <a:chOff x="2642" y="2658"/>
              <a:chExt cx="205" cy="166"/>
            </a:xfrm>
          </p:grpSpPr>
          <p:sp>
            <p:nvSpPr>
              <p:cNvPr id="35" name="Line 65"/>
              <p:cNvSpPr>
                <a:spLocks noChangeShapeType="1"/>
              </p:cNvSpPr>
              <p:nvPr/>
            </p:nvSpPr>
            <p:spPr bwMode="auto">
              <a:xfrm flipV="1">
                <a:off x="2642" y="2665"/>
                <a:ext cx="35" cy="147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" name="Line 66"/>
              <p:cNvSpPr>
                <a:spLocks noChangeShapeType="1"/>
              </p:cNvSpPr>
              <p:nvPr/>
            </p:nvSpPr>
            <p:spPr bwMode="auto">
              <a:xfrm>
                <a:off x="2674" y="2661"/>
                <a:ext cx="121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" name="Line 67"/>
              <p:cNvSpPr>
                <a:spLocks noChangeShapeType="1"/>
              </p:cNvSpPr>
              <p:nvPr/>
            </p:nvSpPr>
            <p:spPr bwMode="auto">
              <a:xfrm>
                <a:off x="2804" y="2658"/>
                <a:ext cx="43" cy="166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8" name="Line 68"/>
            <p:cNvSpPr>
              <a:spLocks noChangeShapeType="1"/>
            </p:cNvSpPr>
            <p:nvPr/>
          </p:nvSpPr>
          <p:spPr bwMode="auto">
            <a:xfrm>
              <a:off x="2832" y="2832"/>
              <a:ext cx="0" cy="35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" name="Line 69"/>
            <p:cNvSpPr>
              <a:spLocks noChangeShapeType="1"/>
            </p:cNvSpPr>
            <p:nvPr/>
          </p:nvSpPr>
          <p:spPr bwMode="auto">
            <a:xfrm>
              <a:off x="2592" y="3312"/>
              <a:ext cx="0" cy="35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" name="Line 70"/>
            <p:cNvSpPr>
              <a:spLocks noChangeShapeType="1"/>
            </p:cNvSpPr>
            <p:nvPr/>
          </p:nvSpPr>
          <p:spPr bwMode="auto">
            <a:xfrm>
              <a:off x="2928" y="3312"/>
              <a:ext cx="0" cy="35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31" name="Object 71"/>
            <p:cNvGraphicFramePr>
              <a:graphicFrameLocks noChangeAspect="1"/>
            </p:cNvGraphicFramePr>
            <p:nvPr/>
          </p:nvGraphicFramePr>
          <p:xfrm>
            <a:off x="2832" y="2880"/>
            <a:ext cx="336" cy="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594" name="Equation" r:id="rId11" imgW="431425" imgH="177646" progId="Equation.3">
                    <p:embed/>
                  </p:oleObj>
                </mc:Choice>
                <mc:Fallback>
                  <p:oleObj name="Equation" r:id="rId11" imgW="431425" imgH="1776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2" y="2880"/>
                          <a:ext cx="336" cy="16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72"/>
            <p:cNvGraphicFramePr>
              <a:graphicFrameLocks noChangeAspect="1"/>
            </p:cNvGraphicFramePr>
            <p:nvPr/>
          </p:nvGraphicFramePr>
          <p:xfrm>
            <a:off x="2928" y="3360"/>
            <a:ext cx="336" cy="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595" name="Equation" r:id="rId13" imgW="355138" imgH="177569" progId="Equation.3">
                    <p:embed/>
                  </p:oleObj>
                </mc:Choice>
                <mc:Fallback>
                  <p:oleObj name="Equation" r:id="rId13" imgW="355138" imgH="17756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3360"/>
                          <a:ext cx="336" cy="16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Text Box 73"/>
            <p:cNvSpPr txBox="1">
              <a:spLocks noChangeArrowheads="1"/>
            </p:cNvSpPr>
            <p:nvPr/>
          </p:nvSpPr>
          <p:spPr bwMode="auto">
            <a:xfrm>
              <a:off x="3299" y="3440"/>
              <a:ext cx="32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H1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34" name="Text Box 74"/>
            <p:cNvSpPr txBox="1">
              <a:spLocks noChangeArrowheads="1"/>
            </p:cNvSpPr>
            <p:nvPr/>
          </p:nvSpPr>
          <p:spPr bwMode="auto">
            <a:xfrm>
              <a:off x="3251" y="2960"/>
              <a:ext cx="320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Ho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</p:grpSp>
      <p:graphicFrame>
        <p:nvGraphicFramePr>
          <p:cNvPr id="50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879618"/>
              </p:ext>
            </p:extLst>
          </p:nvPr>
        </p:nvGraphicFramePr>
        <p:xfrm>
          <a:off x="1186545" y="4329944"/>
          <a:ext cx="454025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96" name="Equation" r:id="rId15" imgW="2781300" imgH="342900" progId="Equation.3">
                  <p:embed/>
                </p:oleObj>
              </mc:Choice>
              <mc:Fallback>
                <p:oleObj name="Equation" r:id="rId15" imgW="27813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6545" y="4329944"/>
                        <a:ext cx="4540250" cy="45243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" name="Picture 51" descr="Screen Shot 2016-10-10 at 16.37.36.png"/>
          <p:cNvPicPr>
            <a:picLocks noChangeAspect="1"/>
          </p:cNvPicPr>
          <p:nvPr/>
        </p:nvPicPr>
        <p:blipFill>
          <a:blip r:embed="rId17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64" y="1052736"/>
            <a:ext cx="1044116" cy="100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3047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08720"/>
            <a:ext cx="8710613" cy="528955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>
              <a:cs typeface="+mn-cs"/>
            </a:endParaRPr>
          </a:p>
          <a:p>
            <a:pPr>
              <a:defRPr/>
            </a:pPr>
            <a:r>
              <a:rPr lang="en-US" sz="2400" b="0" dirty="0" smtClean="0">
                <a:cs typeface="+mn-cs"/>
              </a:rPr>
              <a:t>In maximally decimated DFT-modulated FB, we had </a:t>
            </a:r>
          </a:p>
          <a:p>
            <a:pPr marL="0" indent="0">
              <a:buNone/>
              <a:defRPr/>
            </a:pPr>
            <a:r>
              <a:rPr lang="en-US" sz="2400" b="0" dirty="0" smtClean="0">
                <a:cs typeface="+mn-cs"/>
              </a:rPr>
              <a:t>                                                                               </a:t>
            </a:r>
            <a:r>
              <a:rPr lang="en-US" sz="1600" b="0" dirty="0" smtClean="0">
                <a:cs typeface="+mn-cs"/>
              </a:rPr>
              <a:t>(N-by-N matrices)</a:t>
            </a:r>
            <a:endParaRPr lang="en-US" sz="1600" b="0" dirty="0">
              <a:cs typeface="+mn-cs"/>
            </a:endParaRPr>
          </a:p>
          <a:p>
            <a:pPr>
              <a:defRPr/>
            </a:pPr>
            <a:r>
              <a:rPr lang="en-US" sz="2400" b="0" dirty="0" smtClean="0">
                <a:cs typeface="+mn-cs"/>
              </a:rPr>
              <a:t>In oversampled DFT-modulated FB, will have</a:t>
            </a: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with B(z) </a:t>
            </a:r>
            <a:r>
              <a:rPr lang="en-US" sz="1400" b="0" dirty="0" smtClean="0">
                <a:cs typeface="+mn-cs"/>
              </a:rPr>
              <a:t>(tall-thin) </a:t>
            </a:r>
            <a:r>
              <a:rPr lang="en-US" sz="2400" b="0" dirty="0" smtClean="0">
                <a:cs typeface="+mn-cs"/>
              </a:rPr>
              <a:t>and C(z) </a:t>
            </a:r>
            <a:r>
              <a:rPr lang="en-US" sz="1400" b="0" dirty="0" smtClean="0">
                <a:cs typeface="+mn-cs"/>
              </a:rPr>
              <a:t>(short-fat) </a:t>
            </a:r>
            <a:r>
              <a:rPr lang="en-US" sz="2400" b="0" dirty="0" smtClean="0">
                <a:cs typeface="+mn-cs"/>
              </a:rPr>
              <a:t>structured/sparse matrices</a:t>
            </a:r>
          </a:p>
          <a:p>
            <a:pPr>
              <a:defRPr/>
            </a:pPr>
            <a:r>
              <a:rPr lang="en-US" sz="2400" b="0" dirty="0" smtClean="0">
                <a:cs typeface="+mn-cs"/>
              </a:rPr>
              <a:t>Will give 2 examples in next slides, other cases are similar..</a:t>
            </a:r>
            <a:endParaRPr lang="en-US" sz="2400" b="0" dirty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</a:t>
            </a: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Oversampled DFT</a:t>
            </a:r>
            <a:r>
              <a:rPr lang="en-US" sz="2800" dirty="0"/>
              <a:t>-Modulated </a:t>
            </a:r>
            <a:r>
              <a:rPr lang="en-US" sz="2800" dirty="0" smtClean="0"/>
              <a:t>FBs </a:t>
            </a:r>
            <a:r>
              <a:rPr lang="en-US" sz="1800" dirty="0" smtClean="0">
                <a:cs typeface="+mj-cs"/>
              </a:rPr>
              <a:t>(D&lt;N)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31540" y="1196752"/>
            <a:ext cx="8256872" cy="1789809"/>
            <a:chOff x="503548" y="1855215"/>
            <a:chExt cx="8256872" cy="1789809"/>
          </a:xfrm>
        </p:grpSpPr>
        <p:grpSp>
          <p:nvGrpSpPr>
            <p:cNvPr id="13" name="Group 12"/>
            <p:cNvGrpSpPr/>
            <p:nvPr/>
          </p:nvGrpSpPr>
          <p:grpSpPr>
            <a:xfrm>
              <a:off x="503548" y="1916832"/>
              <a:ext cx="8256872" cy="1728192"/>
              <a:chOff x="612254" y="1664804"/>
              <a:chExt cx="8256872" cy="1836204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612254" y="1664804"/>
                <a:ext cx="8256872" cy="1836204"/>
                <a:chOff x="612254" y="1448780"/>
                <a:chExt cx="8256872" cy="1872315"/>
              </a:xfrm>
            </p:grpSpPr>
            <p:graphicFrame>
              <p:nvGraphicFramePr>
                <p:cNvPr id="18" name="Object 4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86421028"/>
                    </p:ext>
                  </p:extLst>
                </p:nvPr>
              </p:nvGraphicFramePr>
              <p:xfrm>
                <a:off x="1585913" y="2039938"/>
                <a:ext cx="341312" cy="2794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9363" name="Equation" r:id="rId3" imgW="215713" imgH="190335" progId="Equation.3">
                        <p:embed/>
                      </p:oleObj>
                    </mc:Choice>
                    <mc:Fallback>
                      <p:oleObj name="Equation" r:id="rId3" imgW="215713" imgH="190335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85913" y="2039938"/>
                              <a:ext cx="341312" cy="279400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9" name="Object 4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40538968"/>
                    </p:ext>
                  </p:extLst>
                </p:nvPr>
              </p:nvGraphicFramePr>
              <p:xfrm>
                <a:off x="1574800" y="2393950"/>
                <a:ext cx="363538" cy="2794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9364" name="Equation" r:id="rId5" imgW="228600" imgH="190500" progId="Equation.3">
                        <p:embed/>
                      </p:oleObj>
                    </mc:Choice>
                    <mc:Fallback>
                      <p:oleObj name="Equation" r:id="rId5" imgW="228600" imgH="1905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74800" y="2393950"/>
                              <a:ext cx="363538" cy="279400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" name="Object 4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6671847"/>
                    </p:ext>
                  </p:extLst>
                </p:nvPr>
              </p:nvGraphicFramePr>
              <p:xfrm>
                <a:off x="1585913" y="2746375"/>
                <a:ext cx="341312" cy="2794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9365" name="Equation" r:id="rId7" imgW="215713" imgH="190335" progId="Equation.3">
                        <p:embed/>
                      </p:oleObj>
                    </mc:Choice>
                    <mc:Fallback>
                      <p:oleObj name="Equation" r:id="rId7" imgW="215713" imgH="190335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85913" y="2746375"/>
                              <a:ext cx="341312" cy="279400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1" name="Object 4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30888791"/>
                    </p:ext>
                  </p:extLst>
                </p:nvPr>
              </p:nvGraphicFramePr>
              <p:xfrm>
                <a:off x="1585913" y="1687513"/>
                <a:ext cx="228600" cy="2397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9366" name="Equation" r:id="rId9" imgW="88707" imgH="164742" progId="Equation.3">
                        <p:embed/>
                      </p:oleObj>
                    </mc:Choice>
                    <mc:Fallback>
                      <p:oleObj name="Equation" r:id="rId9" imgW="88707" imgH="164742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85913" y="1687513"/>
                              <a:ext cx="228600" cy="239712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2" name="Rectangle 46"/>
                <p:cNvSpPr>
                  <a:spLocks noChangeArrowheads="1"/>
                </p:cNvSpPr>
                <p:nvPr/>
              </p:nvSpPr>
              <p:spPr bwMode="auto">
                <a:xfrm>
                  <a:off x="1443038" y="1671638"/>
                  <a:ext cx="623887" cy="314325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3" name="Line 47"/>
                <p:cNvSpPr>
                  <a:spLocks noChangeShapeType="1"/>
                </p:cNvSpPr>
                <p:nvPr/>
              </p:nvSpPr>
              <p:spPr bwMode="auto">
                <a:xfrm>
                  <a:off x="2066925" y="1827213"/>
                  <a:ext cx="249238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4" name="Rectangle 48"/>
                <p:cNvSpPr>
                  <a:spLocks noChangeArrowheads="1"/>
                </p:cNvSpPr>
                <p:nvPr/>
              </p:nvSpPr>
              <p:spPr bwMode="auto">
                <a:xfrm>
                  <a:off x="1443038" y="2036763"/>
                  <a:ext cx="623887" cy="315912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" name="Line 49"/>
                <p:cNvSpPr>
                  <a:spLocks noChangeShapeType="1"/>
                </p:cNvSpPr>
                <p:nvPr/>
              </p:nvSpPr>
              <p:spPr bwMode="auto">
                <a:xfrm>
                  <a:off x="2066925" y="2195513"/>
                  <a:ext cx="249238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" name="Rectangle 50"/>
                <p:cNvSpPr>
                  <a:spLocks noChangeArrowheads="1"/>
                </p:cNvSpPr>
                <p:nvPr/>
              </p:nvSpPr>
              <p:spPr bwMode="auto">
                <a:xfrm>
                  <a:off x="1443038" y="2403475"/>
                  <a:ext cx="623887" cy="314325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" name="Line 51"/>
                <p:cNvSpPr>
                  <a:spLocks noChangeShapeType="1"/>
                </p:cNvSpPr>
                <p:nvPr/>
              </p:nvSpPr>
              <p:spPr bwMode="auto">
                <a:xfrm>
                  <a:off x="2066925" y="2560638"/>
                  <a:ext cx="249238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8" name="Rectangle 52"/>
                <p:cNvSpPr>
                  <a:spLocks noChangeArrowheads="1"/>
                </p:cNvSpPr>
                <p:nvPr/>
              </p:nvSpPr>
              <p:spPr bwMode="auto">
                <a:xfrm>
                  <a:off x="1443038" y="2770188"/>
                  <a:ext cx="623887" cy="315912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9" name="Line 53"/>
                <p:cNvSpPr>
                  <a:spLocks noChangeShapeType="1"/>
                </p:cNvSpPr>
                <p:nvPr/>
              </p:nvSpPr>
              <p:spPr bwMode="auto">
                <a:xfrm>
                  <a:off x="2066925" y="2927350"/>
                  <a:ext cx="249238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0" name="Line 54"/>
                <p:cNvSpPr>
                  <a:spLocks noChangeShapeType="1"/>
                </p:cNvSpPr>
                <p:nvPr/>
              </p:nvSpPr>
              <p:spPr bwMode="auto">
                <a:xfrm>
                  <a:off x="1193800" y="1827213"/>
                  <a:ext cx="249238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1" name="Line 55"/>
                <p:cNvSpPr>
                  <a:spLocks noChangeShapeType="1"/>
                </p:cNvSpPr>
                <p:nvPr/>
              </p:nvSpPr>
              <p:spPr bwMode="auto">
                <a:xfrm>
                  <a:off x="1193800" y="2927350"/>
                  <a:ext cx="249238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2" name="Line 56"/>
                <p:cNvSpPr>
                  <a:spLocks noChangeShapeType="1"/>
                </p:cNvSpPr>
                <p:nvPr/>
              </p:nvSpPr>
              <p:spPr bwMode="auto">
                <a:xfrm>
                  <a:off x="1193800" y="2195513"/>
                  <a:ext cx="249238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3" name="Line 57"/>
                <p:cNvSpPr>
                  <a:spLocks noChangeShapeType="1"/>
                </p:cNvSpPr>
                <p:nvPr/>
              </p:nvSpPr>
              <p:spPr bwMode="auto">
                <a:xfrm>
                  <a:off x="1193800" y="2560638"/>
                  <a:ext cx="249238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4" name="Line 58"/>
                <p:cNvSpPr>
                  <a:spLocks noChangeShapeType="1"/>
                </p:cNvSpPr>
                <p:nvPr/>
              </p:nvSpPr>
              <p:spPr bwMode="auto">
                <a:xfrm>
                  <a:off x="1193800" y="1827213"/>
                  <a:ext cx="0" cy="1100137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5" name="Line 59"/>
                <p:cNvSpPr>
                  <a:spLocks noChangeShapeType="1"/>
                </p:cNvSpPr>
                <p:nvPr/>
              </p:nvSpPr>
              <p:spPr bwMode="auto">
                <a:xfrm>
                  <a:off x="889000" y="2393950"/>
                  <a:ext cx="304800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6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612254" y="1957387"/>
                  <a:ext cx="552450" cy="3667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800" b="0">
                      <a:solidFill>
                        <a:srgbClr val="FFFF66"/>
                      </a:solidFill>
                      <a:cs typeface="+mn-cs"/>
                    </a:rPr>
                    <a:t>u[k]</a:t>
                  </a:r>
                  <a:endParaRPr lang="en-US" b="0">
                    <a:solidFill>
                      <a:srgbClr val="FFFF66"/>
                    </a:solidFill>
                    <a:cs typeface="+mn-cs"/>
                  </a:endParaRPr>
                </a:p>
              </p:txBody>
            </p:sp>
            <p:grpSp>
              <p:nvGrpSpPr>
                <p:cNvPr id="37" name="Group 36"/>
                <p:cNvGrpSpPr/>
                <p:nvPr/>
              </p:nvGrpSpPr>
              <p:grpSpPr>
                <a:xfrm>
                  <a:off x="3451225" y="1520788"/>
                  <a:ext cx="1847850" cy="1218490"/>
                  <a:chOff x="3451225" y="1598728"/>
                  <a:chExt cx="1847850" cy="1558810"/>
                </a:xfrm>
              </p:grpSpPr>
              <p:grpSp>
                <p:nvGrpSpPr>
                  <p:cNvPr id="90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4613275" y="1598728"/>
                    <a:ext cx="685800" cy="1557222"/>
                    <a:chOff x="3873" y="1716"/>
                    <a:chExt cx="432" cy="1058"/>
                  </a:xfrm>
                </p:grpSpPr>
                <p:sp>
                  <p:nvSpPr>
                    <p:cNvPr id="112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3" y="1764"/>
                      <a:ext cx="275" cy="214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13" name="Line 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48" y="1871"/>
                      <a:ext cx="157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14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52" y="1800"/>
                      <a:ext cx="0" cy="14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triangle" w="med" len="med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15" name="Text Box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44" y="1716"/>
                      <a:ext cx="198" cy="3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FFFF66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800" dirty="0">
                          <a:solidFill>
                            <a:srgbClr val="FFFF66"/>
                          </a:solidFill>
                          <a:cs typeface="+mn-cs"/>
                        </a:rPr>
                        <a:t>4</a:t>
                      </a:r>
                    </a:p>
                  </p:txBody>
                </p:sp>
                <p:sp>
                  <p:nvSpPr>
                    <p:cNvPr id="116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3" y="2014"/>
                      <a:ext cx="275" cy="218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17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48" y="2120"/>
                      <a:ext cx="157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18" name="Lin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52" y="2049"/>
                      <a:ext cx="0" cy="14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triangle" w="med" len="med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19" name="Text Box 1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44" y="1963"/>
                      <a:ext cx="198" cy="3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FFFF66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800" dirty="0">
                          <a:solidFill>
                            <a:srgbClr val="FFFF66"/>
                          </a:solidFill>
                          <a:cs typeface="+mn-cs"/>
                        </a:rPr>
                        <a:t>4</a:t>
                      </a:r>
                    </a:p>
                  </p:txBody>
                </p:sp>
                <p:sp>
                  <p:nvSpPr>
                    <p:cNvPr id="120" name="Rectangl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3" y="2263"/>
                      <a:ext cx="275" cy="216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21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48" y="2370"/>
                      <a:ext cx="157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22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52" y="2298"/>
                      <a:ext cx="0" cy="13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triangle" w="med" len="med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23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44" y="2213"/>
                      <a:ext cx="198" cy="3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FFFF66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800" dirty="0">
                          <a:solidFill>
                            <a:srgbClr val="FFFF66"/>
                          </a:solidFill>
                          <a:cs typeface="+mn-cs"/>
                        </a:rPr>
                        <a:t>4</a:t>
                      </a:r>
                    </a:p>
                  </p:txBody>
                </p:sp>
                <p:sp>
                  <p:nvSpPr>
                    <p:cNvPr id="124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3" y="2511"/>
                      <a:ext cx="275" cy="215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25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48" y="2619"/>
                      <a:ext cx="157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26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52" y="2548"/>
                      <a:ext cx="0" cy="14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triangle" w="med" len="med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27" name="Text Box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44" y="2462"/>
                      <a:ext cx="198" cy="3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FFFF66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800" dirty="0">
                          <a:solidFill>
                            <a:srgbClr val="FFFF66"/>
                          </a:solidFill>
                          <a:cs typeface="+mn-cs"/>
                        </a:rPr>
                        <a:t>4</a:t>
                      </a:r>
                    </a:p>
                  </p:txBody>
                </p:sp>
              </p:grpSp>
              <p:grpSp>
                <p:nvGrpSpPr>
                  <p:cNvPr id="91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3810000" y="1598728"/>
                    <a:ext cx="808038" cy="1558810"/>
                    <a:chOff x="1459" y="1716"/>
                    <a:chExt cx="509" cy="1059"/>
                  </a:xfrm>
                </p:grpSpPr>
                <p:sp>
                  <p:nvSpPr>
                    <p:cNvPr id="96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7" y="2050"/>
                      <a:ext cx="0" cy="14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97" name="Text Box 6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17" y="1964"/>
                      <a:ext cx="198" cy="3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FFFF66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800" dirty="0">
                          <a:solidFill>
                            <a:srgbClr val="FFFF66"/>
                          </a:solidFill>
                          <a:cs typeface="+mn-cs"/>
                        </a:rPr>
                        <a:t>4</a:t>
                      </a:r>
                    </a:p>
                  </p:txBody>
                </p:sp>
                <p:sp>
                  <p:nvSpPr>
                    <p:cNvPr id="98" name="Rectangle 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59" y="2014"/>
                      <a:ext cx="274" cy="219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99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7" y="2299"/>
                      <a:ext cx="0" cy="13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00" name="Text Box 6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17" y="2214"/>
                      <a:ext cx="198" cy="3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FFFF66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800" dirty="0">
                          <a:solidFill>
                            <a:srgbClr val="FFFF66"/>
                          </a:solidFill>
                          <a:cs typeface="+mn-cs"/>
                        </a:rPr>
                        <a:t>4</a:t>
                      </a:r>
                    </a:p>
                  </p:txBody>
                </p:sp>
                <p:sp>
                  <p:nvSpPr>
                    <p:cNvPr id="101" name="Rectangl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59" y="2263"/>
                      <a:ext cx="274" cy="217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02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7" y="2549"/>
                      <a:ext cx="0" cy="14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03" name="Text Box 6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17" y="2463"/>
                      <a:ext cx="198" cy="3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FFFF66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800" dirty="0">
                          <a:solidFill>
                            <a:srgbClr val="FFFF66"/>
                          </a:solidFill>
                          <a:cs typeface="+mn-cs"/>
                        </a:rPr>
                        <a:t>4</a:t>
                      </a:r>
                    </a:p>
                  </p:txBody>
                </p:sp>
                <p:sp>
                  <p:nvSpPr>
                    <p:cNvPr id="104" name="Rectangle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59" y="2512"/>
                      <a:ext cx="274" cy="215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05" name="Line 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7" y="1800"/>
                      <a:ext cx="0" cy="14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06" name="Text Box 7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17" y="1716"/>
                      <a:ext cx="198" cy="3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FFFF66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800" dirty="0">
                          <a:solidFill>
                            <a:srgbClr val="FFFF66"/>
                          </a:solidFill>
                          <a:cs typeface="+mn-cs"/>
                        </a:rPr>
                        <a:t>4</a:t>
                      </a:r>
                    </a:p>
                  </p:txBody>
                </p:sp>
                <p:sp>
                  <p:nvSpPr>
                    <p:cNvPr id="107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59" y="1766"/>
                      <a:ext cx="274" cy="219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08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1872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09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112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10" name="Line 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52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11" name="Line 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592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sp>
                <p:nvSpPr>
                  <p:cNvPr id="92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3451225" y="1828800"/>
                    <a:ext cx="3810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93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3451225" y="2887663"/>
                    <a:ext cx="3810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94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3451225" y="2535238"/>
                    <a:ext cx="3810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95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3451225" y="2111375"/>
                    <a:ext cx="3810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aphicFrame>
              <p:nvGraphicFramePr>
                <p:cNvPr id="38" name="Object 8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99494758"/>
                    </p:ext>
                  </p:extLst>
                </p:nvPr>
              </p:nvGraphicFramePr>
              <p:xfrm>
                <a:off x="2470150" y="2147888"/>
                <a:ext cx="806450" cy="4508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9367" name="Equation" r:id="rId11" imgW="381000" imgH="228600" progId="Equation.3">
                        <p:embed/>
                      </p:oleObj>
                    </mc:Choice>
                    <mc:Fallback>
                      <p:oleObj name="Equation" r:id="rId11" imgW="38100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470150" y="2147888"/>
                              <a:ext cx="806450" cy="450850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39" name="Group 38"/>
                <p:cNvGrpSpPr/>
                <p:nvPr/>
              </p:nvGrpSpPr>
              <p:grpSpPr>
                <a:xfrm>
                  <a:off x="6446403" y="1664804"/>
                  <a:ext cx="2422723" cy="1414463"/>
                  <a:chOff x="6442075" y="1670050"/>
                  <a:chExt cx="2422723" cy="1414463"/>
                </a:xfrm>
              </p:grpSpPr>
              <p:sp>
                <p:nvSpPr>
                  <p:cNvPr id="65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6834188" y="1670050"/>
                    <a:ext cx="622300" cy="314325"/>
                  </a:xfrm>
                  <a:prstGeom prst="rect">
                    <a:avLst/>
                  </a:prstGeom>
                  <a:noFill/>
                  <a:ln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66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6834188" y="2036763"/>
                    <a:ext cx="622300" cy="314325"/>
                  </a:xfrm>
                  <a:prstGeom prst="rect">
                    <a:avLst/>
                  </a:prstGeom>
                  <a:noFill/>
                  <a:ln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67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6834188" y="2403475"/>
                    <a:ext cx="622300" cy="314325"/>
                  </a:xfrm>
                  <a:prstGeom prst="rect">
                    <a:avLst/>
                  </a:prstGeom>
                  <a:noFill/>
                  <a:ln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68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6834188" y="2768600"/>
                    <a:ext cx="622300" cy="315913"/>
                  </a:xfrm>
                  <a:prstGeom prst="rect">
                    <a:avLst/>
                  </a:prstGeom>
                  <a:noFill/>
                  <a:ln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69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7456488" y="1827213"/>
                    <a:ext cx="24923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70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7456488" y="2193925"/>
                    <a:ext cx="24923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71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7456488" y="2560638"/>
                    <a:ext cx="24923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72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7456488" y="2927350"/>
                    <a:ext cx="24923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73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7705725" y="2193925"/>
                    <a:ext cx="185738" cy="104775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74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7705725" y="1827213"/>
                    <a:ext cx="249238" cy="41910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75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705725" y="2455863"/>
                    <a:ext cx="125413" cy="104775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76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705725" y="2508250"/>
                    <a:ext cx="185738" cy="41910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grpSp>
                <p:nvGrpSpPr>
                  <p:cNvPr id="77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815263" y="2157413"/>
                    <a:ext cx="361950" cy="457200"/>
                    <a:chOff x="4972" y="2142"/>
                    <a:chExt cx="255" cy="340"/>
                  </a:xfrm>
                </p:grpSpPr>
                <p:sp>
                  <p:nvSpPr>
                    <p:cNvPr id="88" name="Oval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92" y="2208"/>
                      <a:ext cx="219" cy="196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89" name="Text Box 3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72" y="2142"/>
                      <a:ext cx="255" cy="3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FFFF66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>
                          <a:solidFill>
                            <a:srgbClr val="FFFF66"/>
                          </a:solidFill>
                          <a:cs typeface="+mn-cs"/>
                        </a:rPr>
                        <a:t>+</a:t>
                      </a:r>
                    </a:p>
                  </p:txBody>
                </p:sp>
              </p:grpSp>
              <p:sp>
                <p:nvSpPr>
                  <p:cNvPr id="78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8185150" y="2393950"/>
                    <a:ext cx="2286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79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09148" y="1961112"/>
                    <a:ext cx="755650" cy="3667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66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FFFF66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800" b="0" dirty="0">
                        <a:solidFill>
                          <a:srgbClr val="FFFF66"/>
                        </a:solidFill>
                        <a:cs typeface="+mn-cs"/>
                      </a:rPr>
                      <a:t>u[k-3]</a:t>
                    </a:r>
                    <a:endParaRPr lang="en-US" b="0" dirty="0">
                      <a:solidFill>
                        <a:srgbClr val="FFFF66"/>
                      </a:solidFill>
                      <a:cs typeface="+mn-cs"/>
                    </a:endParaRPr>
                  </a:p>
                </p:txBody>
              </p:sp>
              <p:graphicFrame>
                <p:nvGraphicFramePr>
                  <p:cNvPr id="80" name="Object 38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625468320"/>
                      </p:ext>
                    </p:extLst>
                  </p:nvPr>
                </p:nvGraphicFramePr>
                <p:xfrm>
                  <a:off x="6965950" y="2433638"/>
                  <a:ext cx="341313" cy="2794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79368" name="Equation" r:id="rId13" imgW="215713" imgH="190335" progId="Equation.3">
                          <p:embed/>
                        </p:oleObj>
                      </mc:Choice>
                      <mc:Fallback>
                        <p:oleObj name="Equation" r:id="rId13" imgW="215713" imgH="190335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965950" y="2433638"/>
                                <a:ext cx="341313" cy="279400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66"/>
                              </a:solidFill>
                              <a:ln>
                                <a:noFill/>
                              </a:ln>
                              <a:effectLst/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FFFF66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rgbClr val="000000">
                                          <a:alpha val="74997"/>
                                        </a:srgb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81" name="Object 39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01160345"/>
                      </p:ext>
                    </p:extLst>
                  </p:nvPr>
                </p:nvGraphicFramePr>
                <p:xfrm>
                  <a:off x="6965950" y="2039938"/>
                  <a:ext cx="363538" cy="2794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79369" name="Equation" r:id="rId14" imgW="228600" imgH="190500" progId="Equation.3">
                          <p:embed/>
                        </p:oleObj>
                      </mc:Choice>
                      <mc:Fallback>
                        <p:oleObj name="Equation" r:id="rId14" imgW="228600" imgH="19050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965950" y="2039938"/>
                                <a:ext cx="363538" cy="279400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66"/>
                              </a:solidFill>
                              <a:ln>
                                <a:noFill/>
                              </a:ln>
                              <a:effectLst/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FFFF66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rgbClr val="000000">
                                          <a:alpha val="74997"/>
                                        </a:srgb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82" name="Object 40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568389178"/>
                      </p:ext>
                    </p:extLst>
                  </p:nvPr>
                </p:nvGraphicFramePr>
                <p:xfrm>
                  <a:off x="6965950" y="1687513"/>
                  <a:ext cx="341313" cy="2794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79370" name="Equation" r:id="rId15" imgW="215713" imgH="190335" progId="Equation.3">
                          <p:embed/>
                        </p:oleObj>
                      </mc:Choice>
                      <mc:Fallback>
                        <p:oleObj name="Equation" r:id="rId15" imgW="215713" imgH="190335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965950" y="1687513"/>
                                <a:ext cx="341313" cy="279400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66"/>
                              </a:solidFill>
                              <a:ln>
                                <a:noFill/>
                              </a:ln>
                              <a:effectLst/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FFFF66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rgbClr val="000000">
                                          <a:alpha val="74997"/>
                                        </a:srgb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83" name="Object 41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867592680"/>
                      </p:ext>
                    </p:extLst>
                  </p:nvPr>
                </p:nvGraphicFramePr>
                <p:xfrm>
                  <a:off x="6965950" y="2817813"/>
                  <a:ext cx="228600" cy="23971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79371" name="Equation" r:id="rId16" imgW="88707" imgH="164742" progId="Equation.3">
                          <p:embed/>
                        </p:oleObj>
                      </mc:Choice>
                      <mc:Fallback>
                        <p:oleObj name="Equation" r:id="rId16" imgW="88707" imgH="164742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965950" y="2817813"/>
                                <a:ext cx="228600" cy="239712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66"/>
                              </a:solidFill>
                              <a:ln>
                                <a:noFill/>
                              </a:ln>
                              <a:effectLst/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FFFF66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rgbClr val="000000">
                                          <a:alpha val="74997"/>
                                        </a:srgb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84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6442075" y="2605088"/>
                    <a:ext cx="3810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85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6442075" y="2181225"/>
                    <a:ext cx="3810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86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6442075" y="1828800"/>
                    <a:ext cx="3810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87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6442075" y="2959100"/>
                    <a:ext cx="3810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aphicFrame>
              <p:nvGraphicFramePr>
                <p:cNvPr id="40" name="Object 8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495754195"/>
                    </p:ext>
                  </p:extLst>
                </p:nvPr>
              </p:nvGraphicFramePr>
              <p:xfrm>
                <a:off x="5400092" y="2096852"/>
                <a:ext cx="947737" cy="5143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9372" name="Equation" r:id="rId17" imgW="393700" imgH="228600" progId="Equation.3">
                        <p:embed/>
                      </p:oleObj>
                    </mc:Choice>
                    <mc:Fallback>
                      <p:oleObj name="Equation" r:id="rId17" imgW="39370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400092" y="2096852"/>
                              <a:ext cx="947737" cy="514350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41" name="Group 40"/>
                <p:cNvGrpSpPr/>
                <p:nvPr/>
              </p:nvGrpSpPr>
              <p:grpSpPr>
                <a:xfrm>
                  <a:off x="3444230" y="2096852"/>
                  <a:ext cx="1847850" cy="1224243"/>
                  <a:chOff x="3451225" y="1591368"/>
                  <a:chExt cx="1847850" cy="1566170"/>
                </a:xfrm>
              </p:grpSpPr>
              <p:grpSp>
                <p:nvGrpSpPr>
                  <p:cNvPr id="44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4613275" y="2330238"/>
                    <a:ext cx="685800" cy="825710"/>
                    <a:chOff x="3873" y="2213"/>
                    <a:chExt cx="432" cy="561"/>
                  </a:xfrm>
                </p:grpSpPr>
                <p:sp>
                  <p:nvSpPr>
                    <p:cNvPr id="57" name="Rectangl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3" y="2263"/>
                      <a:ext cx="275" cy="216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58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48" y="2370"/>
                      <a:ext cx="157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59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52" y="2298"/>
                      <a:ext cx="0" cy="13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triangle" w="med" len="med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60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44" y="2213"/>
                      <a:ext cx="198" cy="3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FFFF66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800" dirty="0">
                          <a:solidFill>
                            <a:srgbClr val="FFFF66"/>
                          </a:solidFill>
                          <a:cs typeface="+mn-cs"/>
                        </a:rPr>
                        <a:t>4</a:t>
                      </a:r>
                    </a:p>
                  </p:txBody>
                </p:sp>
                <p:sp>
                  <p:nvSpPr>
                    <p:cNvPr id="61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3" y="2511"/>
                      <a:ext cx="275" cy="215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62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48" y="2619"/>
                      <a:ext cx="157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63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52" y="2548"/>
                      <a:ext cx="0" cy="14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triangle" w="med" len="med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64" name="Text Box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44" y="2462"/>
                      <a:ext cx="198" cy="3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FFFF66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800" dirty="0">
                          <a:solidFill>
                            <a:srgbClr val="FFFF66"/>
                          </a:solidFill>
                          <a:cs typeface="+mn-cs"/>
                        </a:rPr>
                        <a:t>4</a:t>
                      </a:r>
                    </a:p>
                  </p:txBody>
                </p:sp>
              </p:grpSp>
              <p:grpSp>
                <p:nvGrpSpPr>
                  <p:cNvPr id="45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3810000" y="1591368"/>
                    <a:ext cx="808038" cy="1566170"/>
                    <a:chOff x="1459" y="1711"/>
                    <a:chExt cx="509" cy="1064"/>
                  </a:xfrm>
                </p:grpSpPr>
                <p:sp>
                  <p:nvSpPr>
                    <p:cNvPr id="48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7" y="2299"/>
                      <a:ext cx="0" cy="13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49" name="Text Box 6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17" y="2214"/>
                      <a:ext cx="198" cy="3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FFFF66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800" dirty="0">
                          <a:solidFill>
                            <a:srgbClr val="FFFF66"/>
                          </a:solidFill>
                          <a:cs typeface="+mn-cs"/>
                        </a:rPr>
                        <a:t>4</a:t>
                      </a:r>
                    </a:p>
                  </p:txBody>
                </p:sp>
                <p:sp>
                  <p:nvSpPr>
                    <p:cNvPr id="50" name="Rectangl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59" y="2263"/>
                      <a:ext cx="274" cy="217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51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7" y="2549"/>
                      <a:ext cx="0" cy="14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52" name="Text Box 6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17" y="2463"/>
                      <a:ext cx="198" cy="3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FFFF66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800" dirty="0">
                          <a:solidFill>
                            <a:srgbClr val="FFFF66"/>
                          </a:solidFill>
                          <a:cs typeface="+mn-cs"/>
                        </a:rPr>
                        <a:t>4</a:t>
                      </a:r>
                    </a:p>
                  </p:txBody>
                </p:sp>
                <p:sp>
                  <p:nvSpPr>
                    <p:cNvPr id="53" name="Rectangle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59" y="2512"/>
                      <a:ext cx="274" cy="215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54" name="Text Box 7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57" y="1711"/>
                      <a:ext cx="117" cy="32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FFFF66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 sz="1800" dirty="0">
                        <a:solidFill>
                          <a:srgbClr val="FFFF66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55" name="Line 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52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56" name="Line 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592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sp>
                <p:nvSpPr>
                  <p:cNvPr id="46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3451225" y="2887663"/>
                    <a:ext cx="3810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47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3451225" y="2535238"/>
                    <a:ext cx="3810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sp>
              <p:nvSpPr>
                <p:cNvPr id="42" name="Trapezoid 41"/>
                <p:cNvSpPr/>
                <p:nvPr/>
              </p:nvSpPr>
              <p:spPr bwMode="auto">
                <a:xfrm rot="16200000" flipH="1">
                  <a:off x="1943708" y="1808821"/>
                  <a:ext cx="1872208" cy="1152128"/>
                </a:xfrm>
                <a:prstGeom prst="trapezoid">
                  <a:avLst/>
                </a:prstGeom>
                <a:noFill/>
                <a:ln w="12700" cap="flat" cmpd="sng" algn="ctr">
                  <a:solidFill>
                    <a:srgbClr val="FFFF6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/>
              </p:spPr>
              <p:txBody>
                <a:bodyPr vert="horz" wrap="square" lIns="92075" tIns="46038" rIns="92075" bIns="46038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3" name="Trapezoid 42"/>
                <p:cNvSpPr/>
                <p:nvPr/>
              </p:nvSpPr>
              <p:spPr bwMode="auto">
                <a:xfrm rot="5400000">
                  <a:off x="4932040" y="1808820"/>
                  <a:ext cx="1872208" cy="1152128"/>
                </a:xfrm>
                <a:prstGeom prst="trapezoid">
                  <a:avLst/>
                </a:prstGeom>
                <a:noFill/>
                <a:ln w="12700" cap="flat" cmpd="sng" algn="ctr">
                  <a:solidFill>
                    <a:srgbClr val="FFFF6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/>
              </p:spPr>
              <p:txBody>
                <a:bodyPr vert="horz" wrap="square" lIns="92075" tIns="46038" rIns="92075" bIns="46038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</p:grpSp>
          <p:graphicFrame>
            <p:nvGraphicFramePr>
              <p:cNvPr id="16" name="Object 8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35427874"/>
                  </p:ext>
                </p:extLst>
              </p:nvPr>
            </p:nvGraphicFramePr>
            <p:xfrm>
              <a:off x="2570436" y="2887476"/>
              <a:ext cx="633412" cy="217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9373" name="Equation" r:id="rId19" imgW="533400" imgH="203200" progId="Equation.3">
                      <p:embed/>
                    </p:oleObj>
                  </mc:Choice>
                  <mc:Fallback>
                    <p:oleObj name="Equation" r:id="rId19" imgW="533400" imgH="203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alphaModFix amt="50000"/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70436" y="2887476"/>
                            <a:ext cx="633412" cy="217488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" name="Object 8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31574779"/>
                  </p:ext>
                </p:extLst>
              </p:nvPr>
            </p:nvGraphicFramePr>
            <p:xfrm>
              <a:off x="5514975" y="2921893"/>
              <a:ext cx="633413" cy="2190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9374" name="Equation" r:id="rId21" imgW="533400" imgH="203200" progId="Equation.3">
                      <p:embed/>
                    </p:oleObj>
                  </mc:Choice>
                  <mc:Fallback>
                    <p:oleObj name="Equation" r:id="rId21" imgW="533400" imgH="203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alphaModFix amt="50000"/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14975" y="2921893"/>
                            <a:ext cx="633413" cy="219075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4" name="Text Box 178"/>
            <p:cNvSpPr txBox="1">
              <a:spLocks noChangeArrowheads="1"/>
            </p:cNvSpPr>
            <p:nvPr/>
          </p:nvSpPr>
          <p:spPr bwMode="auto">
            <a:xfrm>
              <a:off x="1245004" y="1855215"/>
              <a:ext cx="844632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200" b="0" dirty="0" smtClean="0">
                  <a:solidFill>
                    <a:srgbClr val="FFFF66"/>
                  </a:solidFill>
                  <a:cs typeface="+mn-cs"/>
                </a:rPr>
                <a:t>D=4  N=6</a:t>
              </a:r>
              <a:endParaRPr lang="en-US" sz="1200" b="0" dirty="0">
                <a:solidFill>
                  <a:srgbClr val="FFFF66"/>
                </a:solidFill>
                <a:cs typeface="+mn-cs"/>
              </a:endParaRPr>
            </a:p>
          </p:txBody>
        </p:sp>
      </p:grpSp>
      <p:graphicFrame>
        <p:nvGraphicFramePr>
          <p:cNvPr id="128" name="Object 1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056090"/>
              </p:ext>
            </p:extLst>
          </p:nvPr>
        </p:nvGraphicFramePr>
        <p:xfrm>
          <a:off x="1655676" y="3609020"/>
          <a:ext cx="2448272" cy="412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75" name="Equation" r:id="rId23" imgW="1409700" imgH="254000" progId="Equation.3">
                  <p:embed/>
                </p:oleObj>
              </mc:Choice>
              <mc:Fallback>
                <p:oleObj name="Equation" r:id="rId23" imgW="14097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676" y="3609020"/>
                        <a:ext cx="2448272" cy="41247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" name="Object 1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272130"/>
              </p:ext>
            </p:extLst>
          </p:nvPr>
        </p:nvGraphicFramePr>
        <p:xfrm>
          <a:off x="1655676" y="4473116"/>
          <a:ext cx="2423110" cy="828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76" name="Equation" r:id="rId25" imgW="1079500" imgH="393700" progId="Equation.3">
                  <p:embed/>
                </p:oleObj>
              </mc:Choice>
              <mc:Fallback>
                <p:oleObj name="Equation" r:id="rId25" imgW="1079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676" y="4473116"/>
                        <a:ext cx="2423110" cy="82809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" name="Object 1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063809"/>
              </p:ext>
            </p:extLst>
          </p:nvPr>
        </p:nvGraphicFramePr>
        <p:xfrm>
          <a:off x="4283968" y="3609020"/>
          <a:ext cx="264795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77" name="Equation" r:id="rId27" imgW="1524000" imgH="241300" progId="Equation.3">
                  <p:embed/>
                </p:oleObj>
              </mc:Choice>
              <mc:Fallback>
                <p:oleObj name="Equation" r:id="rId27" imgW="1524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3609020"/>
                        <a:ext cx="2647950" cy="39211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" name="Object 1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79182"/>
              </p:ext>
            </p:extLst>
          </p:nvPr>
        </p:nvGraphicFramePr>
        <p:xfrm>
          <a:off x="4362450" y="4498975"/>
          <a:ext cx="233838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78" name="Equation" r:id="rId29" imgW="1041400" imgH="368300" progId="Equation.3">
                  <p:embed/>
                </p:oleObj>
              </mc:Choice>
              <mc:Fallback>
                <p:oleObj name="Equation" r:id="rId29" imgW="10414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4498975"/>
                        <a:ext cx="2338388" cy="7747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414066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524" y="1016732"/>
            <a:ext cx="8710613" cy="5289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b="0" u="sng" dirty="0" smtClean="0">
                <a:cs typeface="+mn-cs"/>
              </a:rPr>
              <a:t>Example-1</a:t>
            </a:r>
            <a:r>
              <a:rPr lang="en-US" sz="2400" b="0" dirty="0" smtClean="0">
                <a:cs typeface="+mn-cs"/>
              </a:rPr>
              <a:t>:  #channels  N = 8     </a:t>
            </a:r>
            <a:r>
              <a:rPr lang="en-US" sz="1800" b="0" dirty="0" smtClean="0">
                <a:cs typeface="+mn-cs"/>
              </a:rPr>
              <a:t>analysis FB Ho(z),H1(z),…,H7(z)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           decimation D = 4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           prototype analysis filter Ho(z)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           will consider </a:t>
            </a:r>
            <a:r>
              <a:rPr lang="en-US" sz="2400" b="0" u="sng" dirty="0" smtClean="0">
                <a:cs typeface="+mn-cs"/>
              </a:rPr>
              <a:t>N</a:t>
            </a:r>
            <a:r>
              <a:rPr lang="ja-JP" altLang="en-US" sz="2400" b="0" u="sng" dirty="0" smtClean="0">
                <a:latin typeface="Arial"/>
                <a:cs typeface="+mn-cs"/>
              </a:rPr>
              <a:t>’</a:t>
            </a:r>
            <a:r>
              <a:rPr lang="en-US" sz="2400" b="0" u="sng" dirty="0" smtClean="0">
                <a:cs typeface="+mn-cs"/>
              </a:rPr>
              <a:t>-fold </a:t>
            </a:r>
            <a:r>
              <a:rPr lang="en-US" sz="2400" b="0" u="sng" dirty="0" err="1" smtClean="0">
                <a:cs typeface="+mn-cs"/>
              </a:rPr>
              <a:t>polyphase</a:t>
            </a:r>
            <a:r>
              <a:rPr lang="en-US" sz="2400" b="0" u="sng" dirty="0" smtClean="0">
                <a:cs typeface="+mn-cs"/>
              </a:rPr>
              <a:t> expansion</a:t>
            </a:r>
            <a:r>
              <a:rPr lang="en-US" sz="2400" b="0" dirty="0" smtClean="0">
                <a:cs typeface="+mn-cs"/>
              </a:rPr>
              <a:t>, with</a:t>
            </a: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</a:t>
            </a:r>
          </a:p>
          <a:p>
            <a:pPr>
              <a:buFontTx/>
              <a:buNone/>
              <a:defRPr/>
            </a:pPr>
            <a:r>
              <a:rPr lang="en-US" sz="1800" b="0" dirty="0" smtClean="0">
                <a:cs typeface="+mn-cs"/>
              </a:rPr>
              <a:t>PS: A scale factor </a:t>
            </a:r>
            <a:r>
              <a:rPr lang="en-US" sz="1800" b="0" i="1" dirty="0" smtClean="0">
                <a:cs typeface="+mn-cs"/>
              </a:rPr>
              <a:t>N</a:t>
            </a:r>
            <a:r>
              <a:rPr lang="en-US" sz="1800" b="0" dirty="0" smtClean="0">
                <a:cs typeface="+mn-cs"/>
              </a:rPr>
              <a:t> will again absorbed in </a:t>
            </a:r>
            <a:r>
              <a:rPr lang="en-US" sz="1800" b="0" dirty="0" err="1" smtClean="0">
                <a:cs typeface="+mn-cs"/>
              </a:rPr>
              <a:t>polyphase</a:t>
            </a:r>
            <a:r>
              <a:rPr lang="en-US" sz="1800" b="0" dirty="0" smtClean="0">
                <a:cs typeface="+mn-cs"/>
              </a:rPr>
              <a:t> components (see p.16)</a:t>
            </a:r>
          </a:p>
        </p:txBody>
      </p:sp>
      <p:graphicFrame>
        <p:nvGraphicFramePr>
          <p:cNvPr id="4198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655599"/>
              </p:ext>
            </p:extLst>
          </p:nvPr>
        </p:nvGraphicFramePr>
        <p:xfrm>
          <a:off x="1428750" y="4682803"/>
          <a:ext cx="74993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49" name="Equation" r:id="rId3" imgW="4394200" imgH="457200" progId="Equation.3">
                  <p:embed/>
                </p:oleObj>
              </mc:Choice>
              <mc:Fallback>
                <p:oleObj name="Equation" r:id="rId3" imgW="4394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4682803"/>
                        <a:ext cx="7499350" cy="7715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588266"/>
              </p:ext>
            </p:extLst>
          </p:nvPr>
        </p:nvGraphicFramePr>
        <p:xfrm>
          <a:off x="1438275" y="3854128"/>
          <a:ext cx="2744788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50" name="Equation" r:id="rId5" imgW="1549400" imgH="431800" progId="Equation.3">
                  <p:embed/>
                </p:oleObj>
              </mc:Choice>
              <mc:Fallback>
                <p:oleObj name="Equation" r:id="rId5" imgW="1549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3854128"/>
                        <a:ext cx="2744788" cy="76041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989" name="Group 6"/>
          <p:cNvGrpSpPr>
            <a:grpSpLocks/>
          </p:cNvGrpSpPr>
          <p:nvPr/>
        </p:nvGrpSpPr>
        <p:grpSpPr bwMode="auto">
          <a:xfrm>
            <a:off x="179388" y="2888940"/>
            <a:ext cx="1171575" cy="2681287"/>
            <a:chOff x="126" y="2037"/>
            <a:chExt cx="738" cy="1689"/>
          </a:xfrm>
        </p:grpSpPr>
        <p:sp>
          <p:nvSpPr>
            <p:cNvPr id="474119" name="Text Box 7"/>
            <p:cNvSpPr txBox="1">
              <a:spLocks noChangeArrowheads="1"/>
            </p:cNvSpPr>
            <p:nvPr/>
          </p:nvSpPr>
          <p:spPr bwMode="auto">
            <a:xfrm rot="-5400000">
              <a:off x="-469" y="2633"/>
              <a:ext cx="1689" cy="498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000">
                  <a:solidFill>
                    <a:schemeClr val="tx2"/>
                  </a:solidFill>
                  <a:cs typeface="+mn-cs"/>
                </a:rPr>
                <a:t>Should not  try </a:t>
              </a:r>
            </a:p>
            <a:p>
              <a:pPr>
                <a:defRPr/>
              </a:pPr>
              <a:r>
                <a:rPr lang="en-US" sz="2000">
                  <a:solidFill>
                    <a:schemeClr val="tx2"/>
                  </a:solidFill>
                  <a:cs typeface="+mn-cs"/>
                </a:rPr>
                <a:t>to understand this…</a:t>
              </a:r>
              <a:endParaRPr lang="en-GB" sz="2000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474120" name="Line 8"/>
            <p:cNvSpPr>
              <a:spLocks noChangeShapeType="1"/>
            </p:cNvSpPr>
            <p:nvPr/>
          </p:nvSpPr>
          <p:spPr bwMode="auto">
            <a:xfrm>
              <a:off x="672" y="2880"/>
              <a:ext cx="192" cy="0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74121" name="Freeform 9"/>
          <p:cNvSpPr>
            <a:spLocks/>
          </p:cNvSpPr>
          <p:nvPr/>
        </p:nvSpPr>
        <p:spPr bwMode="auto">
          <a:xfrm>
            <a:off x="4191000" y="3789040"/>
            <a:ext cx="685800" cy="1041400"/>
          </a:xfrm>
          <a:custGeom>
            <a:avLst/>
            <a:gdLst>
              <a:gd name="T0" fmla="*/ 0 w 432"/>
              <a:gd name="T1" fmla="*/ 176 h 656"/>
              <a:gd name="T2" fmla="*/ 240 w 432"/>
              <a:gd name="T3" fmla="*/ 80 h 656"/>
              <a:gd name="T4" fmla="*/ 432 w 432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" h="656">
                <a:moveTo>
                  <a:pt x="0" y="176"/>
                </a:moveTo>
                <a:cubicBezTo>
                  <a:pt x="84" y="88"/>
                  <a:pt x="168" y="0"/>
                  <a:pt x="240" y="80"/>
                </a:cubicBezTo>
                <a:cubicBezTo>
                  <a:pt x="312" y="160"/>
                  <a:pt x="372" y="408"/>
                  <a:pt x="432" y="656"/>
                </a:cubicBezTo>
              </a:path>
            </a:pathLst>
          </a:custGeom>
          <a:noFill/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Oversampled DFT</a:t>
            </a:r>
            <a:r>
              <a:rPr lang="en-US" sz="2800" dirty="0"/>
              <a:t>-Modulated </a:t>
            </a:r>
            <a:r>
              <a:rPr lang="en-US" sz="2800" dirty="0" smtClean="0"/>
              <a:t>FBs </a:t>
            </a:r>
            <a:r>
              <a:rPr lang="en-US" sz="1800" dirty="0" smtClean="0">
                <a:cs typeface="+mj-cs"/>
              </a:rPr>
              <a:t>(D&lt;N)</a:t>
            </a:r>
          </a:p>
        </p:txBody>
      </p:sp>
    </p:spTree>
    <p:extLst>
      <p:ext uri="{BB962C8B-B14F-4D97-AF65-F5344CB8AC3E}">
        <p14:creationId xmlns:p14="http://schemas.microsoft.com/office/powerpoint/2010/main" val="315385310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Filter Bank Design Problem Statement</a:t>
            </a:r>
            <a:endParaRPr lang="en-US" sz="3200" dirty="0" smtClean="0">
              <a:cs typeface="+mj-cs"/>
            </a:endParaRP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24521"/>
            <a:ext cx="8696325" cy="5112791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b="0" dirty="0" smtClean="0">
                <a:cs typeface="+mn-cs"/>
              </a:rPr>
              <a:t>Perfect Reconstruction (PR) condition </a:t>
            </a:r>
            <a:r>
              <a:rPr lang="en-US" sz="2400" b="0" dirty="0" smtClean="0">
                <a:cs typeface="+mn-cs"/>
              </a:rPr>
              <a:t>(D=N and D&lt;N)              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000" b="0" dirty="0" smtClean="0">
                <a:cs typeface="+mn-cs"/>
              </a:rPr>
              <a:t>(based on </a:t>
            </a:r>
            <a:r>
              <a:rPr lang="en-US" sz="2000" b="0" dirty="0" err="1" smtClean="0">
                <a:cs typeface="+mn-cs"/>
              </a:rPr>
              <a:t>polyphase</a:t>
            </a:r>
            <a:r>
              <a:rPr lang="en-US" sz="2000" b="0" dirty="0" smtClean="0">
                <a:cs typeface="+mn-cs"/>
              </a:rPr>
              <a:t> representation of analysis/synthesis bank)) </a:t>
            </a:r>
          </a:p>
          <a:p>
            <a:pPr>
              <a:lnSpc>
                <a:spcPct val="90000"/>
              </a:lnSpc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b="0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</a:t>
            </a: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</a:t>
            </a:r>
          </a:p>
        </p:txBody>
      </p:sp>
      <p:grpSp>
        <p:nvGrpSpPr>
          <p:cNvPr id="40965" name="Group 104"/>
          <p:cNvGrpSpPr>
            <a:grpSpLocks/>
          </p:cNvGrpSpPr>
          <p:nvPr/>
        </p:nvGrpSpPr>
        <p:grpSpPr bwMode="auto">
          <a:xfrm>
            <a:off x="2735796" y="4087726"/>
            <a:ext cx="3276600" cy="1033462"/>
            <a:chOff x="1950" y="3181"/>
            <a:chExt cx="2064" cy="651"/>
          </a:xfrm>
        </p:grpSpPr>
        <p:graphicFrame>
          <p:nvGraphicFramePr>
            <p:cNvPr id="40966" name="Object 9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19558"/>
                </p:ext>
              </p:extLst>
            </p:nvPr>
          </p:nvGraphicFramePr>
          <p:xfrm>
            <a:off x="2147" y="3325"/>
            <a:ext cx="1663" cy="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50" name="Equation" r:id="rId3" imgW="1092200" imgH="228600" progId="Equation.3">
                    <p:embed/>
                  </p:oleObj>
                </mc:Choice>
                <mc:Fallback>
                  <p:oleObj name="Equation" r:id="rId3" imgW="10922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7" y="3325"/>
                          <a:ext cx="1663" cy="32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2115" name="Rectangle 99"/>
            <p:cNvSpPr>
              <a:spLocks noChangeArrowheads="1"/>
            </p:cNvSpPr>
            <p:nvPr/>
          </p:nvSpPr>
          <p:spPr bwMode="auto">
            <a:xfrm>
              <a:off x="2041" y="3256"/>
              <a:ext cx="1882" cy="480"/>
            </a:xfrm>
            <a:prstGeom prst="rect">
              <a:avLst/>
            </a:prstGeom>
            <a:noFill/>
            <a:ln w="762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2116" name="Rectangle 100"/>
            <p:cNvSpPr>
              <a:spLocks noChangeArrowheads="1"/>
            </p:cNvSpPr>
            <p:nvPr/>
          </p:nvSpPr>
          <p:spPr bwMode="auto">
            <a:xfrm>
              <a:off x="1950" y="3181"/>
              <a:ext cx="2064" cy="651"/>
            </a:xfrm>
            <a:prstGeom prst="rect">
              <a:avLst/>
            </a:prstGeom>
            <a:noFill/>
            <a:ln w="762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97" name="Text Box 144"/>
          <p:cNvSpPr txBox="1">
            <a:spLocks noChangeArrowheads="1"/>
          </p:cNvSpPr>
          <p:nvPr/>
        </p:nvSpPr>
        <p:spPr bwMode="auto">
          <a:xfrm>
            <a:off x="215516" y="5333665"/>
            <a:ext cx="8640960" cy="831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  <a:cs typeface="+mn-cs"/>
              </a:rPr>
              <a:t>Beautifully Simple!!</a:t>
            </a:r>
          </a:p>
          <a:p>
            <a:pPr>
              <a:defRPr/>
            </a:pPr>
            <a:r>
              <a:rPr lang="en-US" sz="2000" dirty="0" smtClean="0">
                <a:solidFill>
                  <a:schemeClr val="tx2"/>
                </a:solidFill>
                <a:cs typeface="+mn-cs"/>
              </a:rPr>
              <a:t>Will use this for Perfect Reconstruction Filter Bank (PR-FB) Design    </a:t>
            </a:r>
            <a:endParaRPr lang="en-GB" sz="2000" dirty="0">
              <a:solidFill>
                <a:schemeClr val="tx2"/>
              </a:solidFill>
              <a:cs typeface="+mn-cs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503548" y="2107243"/>
            <a:ext cx="8256872" cy="1789809"/>
            <a:chOff x="503548" y="1855215"/>
            <a:chExt cx="8256872" cy="1789809"/>
          </a:xfrm>
        </p:grpSpPr>
        <p:grpSp>
          <p:nvGrpSpPr>
            <p:cNvPr id="100" name="Group 99"/>
            <p:cNvGrpSpPr/>
            <p:nvPr/>
          </p:nvGrpSpPr>
          <p:grpSpPr>
            <a:xfrm>
              <a:off x="503548" y="1916832"/>
              <a:ext cx="8256872" cy="1728192"/>
              <a:chOff x="612254" y="1664804"/>
              <a:chExt cx="8256872" cy="1836204"/>
            </a:xfrm>
          </p:grpSpPr>
          <p:grpSp>
            <p:nvGrpSpPr>
              <p:cNvPr id="102" name="Group 101"/>
              <p:cNvGrpSpPr/>
              <p:nvPr/>
            </p:nvGrpSpPr>
            <p:grpSpPr>
              <a:xfrm>
                <a:off x="612254" y="1664804"/>
                <a:ext cx="8256872" cy="1836204"/>
                <a:chOff x="612254" y="1448780"/>
                <a:chExt cx="8256872" cy="1872315"/>
              </a:xfrm>
            </p:grpSpPr>
            <p:graphicFrame>
              <p:nvGraphicFramePr>
                <p:cNvPr id="105" name="Object 4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37364022"/>
                    </p:ext>
                  </p:extLst>
                </p:nvPr>
              </p:nvGraphicFramePr>
              <p:xfrm>
                <a:off x="1585913" y="2039938"/>
                <a:ext cx="341312" cy="2794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6951" name="Equation" r:id="rId5" imgW="215713" imgH="190335" progId="Equation.3">
                        <p:embed/>
                      </p:oleObj>
                    </mc:Choice>
                    <mc:Fallback>
                      <p:oleObj name="Equation" r:id="rId5" imgW="215713" imgH="190335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85913" y="2039938"/>
                              <a:ext cx="341312" cy="279400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06" name="Object 4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66969401"/>
                    </p:ext>
                  </p:extLst>
                </p:nvPr>
              </p:nvGraphicFramePr>
              <p:xfrm>
                <a:off x="1574800" y="2393950"/>
                <a:ext cx="363538" cy="2794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6952" name="Equation" r:id="rId7" imgW="228600" imgH="190500" progId="Equation.3">
                        <p:embed/>
                      </p:oleObj>
                    </mc:Choice>
                    <mc:Fallback>
                      <p:oleObj name="Equation" r:id="rId7" imgW="228600" imgH="1905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74800" y="2393950"/>
                              <a:ext cx="363538" cy="279400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07" name="Object 4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35806584"/>
                    </p:ext>
                  </p:extLst>
                </p:nvPr>
              </p:nvGraphicFramePr>
              <p:xfrm>
                <a:off x="1585913" y="2746375"/>
                <a:ext cx="341312" cy="2794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6953" name="Equation" r:id="rId9" imgW="215713" imgH="190335" progId="Equation.3">
                        <p:embed/>
                      </p:oleObj>
                    </mc:Choice>
                    <mc:Fallback>
                      <p:oleObj name="Equation" r:id="rId9" imgW="215713" imgH="190335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85913" y="2746375"/>
                              <a:ext cx="341312" cy="279400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08" name="Object 4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05443465"/>
                    </p:ext>
                  </p:extLst>
                </p:nvPr>
              </p:nvGraphicFramePr>
              <p:xfrm>
                <a:off x="1585913" y="1687513"/>
                <a:ext cx="228600" cy="2397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6954" name="Equation" r:id="rId11" imgW="88707" imgH="164742" progId="Equation.3">
                        <p:embed/>
                      </p:oleObj>
                    </mc:Choice>
                    <mc:Fallback>
                      <p:oleObj name="Equation" r:id="rId11" imgW="88707" imgH="164742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85913" y="1687513"/>
                              <a:ext cx="228600" cy="239712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09" name="Rectangle 46"/>
                <p:cNvSpPr>
                  <a:spLocks noChangeArrowheads="1"/>
                </p:cNvSpPr>
                <p:nvPr/>
              </p:nvSpPr>
              <p:spPr bwMode="auto">
                <a:xfrm>
                  <a:off x="1443038" y="1671638"/>
                  <a:ext cx="623887" cy="314325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" name="Line 47"/>
                <p:cNvSpPr>
                  <a:spLocks noChangeShapeType="1"/>
                </p:cNvSpPr>
                <p:nvPr/>
              </p:nvSpPr>
              <p:spPr bwMode="auto">
                <a:xfrm>
                  <a:off x="2066925" y="1827213"/>
                  <a:ext cx="249238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" name="Rectangle 48"/>
                <p:cNvSpPr>
                  <a:spLocks noChangeArrowheads="1"/>
                </p:cNvSpPr>
                <p:nvPr/>
              </p:nvSpPr>
              <p:spPr bwMode="auto">
                <a:xfrm>
                  <a:off x="1443038" y="2036763"/>
                  <a:ext cx="623887" cy="315912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" name="Line 49"/>
                <p:cNvSpPr>
                  <a:spLocks noChangeShapeType="1"/>
                </p:cNvSpPr>
                <p:nvPr/>
              </p:nvSpPr>
              <p:spPr bwMode="auto">
                <a:xfrm>
                  <a:off x="2066925" y="2195513"/>
                  <a:ext cx="249238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" name="Rectangle 50"/>
                <p:cNvSpPr>
                  <a:spLocks noChangeArrowheads="1"/>
                </p:cNvSpPr>
                <p:nvPr/>
              </p:nvSpPr>
              <p:spPr bwMode="auto">
                <a:xfrm>
                  <a:off x="1443038" y="2403475"/>
                  <a:ext cx="623887" cy="314325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" name="Line 51"/>
                <p:cNvSpPr>
                  <a:spLocks noChangeShapeType="1"/>
                </p:cNvSpPr>
                <p:nvPr/>
              </p:nvSpPr>
              <p:spPr bwMode="auto">
                <a:xfrm>
                  <a:off x="2066925" y="2560638"/>
                  <a:ext cx="249238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5" name="Rectangle 52"/>
                <p:cNvSpPr>
                  <a:spLocks noChangeArrowheads="1"/>
                </p:cNvSpPr>
                <p:nvPr/>
              </p:nvSpPr>
              <p:spPr bwMode="auto">
                <a:xfrm>
                  <a:off x="1443038" y="2770188"/>
                  <a:ext cx="623887" cy="315912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6" name="Line 53"/>
                <p:cNvSpPr>
                  <a:spLocks noChangeShapeType="1"/>
                </p:cNvSpPr>
                <p:nvPr/>
              </p:nvSpPr>
              <p:spPr bwMode="auto">
                <a:xfrm>
                  <a:off x="2066925" y="2927350"/>
                  <a:ext cx="249238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7" name="Line 54"/>
                <p:cNvSpPr>
                  <a:spLocks noChangeShapeType="1"/>
                </p:cNvSpPr>
                <p:nvPr/>
              </p:nvSpPr>
              <p:spPr bwMode="auto">
                <a:xfrm>
                  <a:off x="1193800" y="1827213"/>
                  <a:ext cx="249238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8" name="Line 55"/>
                <p:cNvSpPr>
                  <a:spLocks noChangeShapeType="1"/>
                </p:cNvSpPr>
                <p:nvPr/>
              </p:nvSpPr>
              <p:spPr bwMode="auto">
                <a:xfrm>
                  <a:off x="1193800" y="2927350"/>
                  <a:ext cx="249238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9" name="Line 56"/>
                <p:cNvSpPr>
                  <a:spLocks noChangeShapeType="1"/>
                </p:cNvSpPr>
                <p:nvPr/>
              </p:nvSpPr>
              <p:spPr bwMode="auto">
                <a:xfrm>
                  <a:off x="1193800" y="2195513"/>
                  <a:ext cx="249238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0" name="Line 57"/>
                <p:cNvSpPr>
                  <a:spLocks noChangeShapeType="1"/>
                </p:cNvSpPr>
                <p:nvPr/>
              </p:nvSpPr>
              <p:spPr bwMode="auto">
                <a:xfrm>
                  <a:off x="1193800" y="2560638"/>
                  <a:ext cx="249238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1" name="Line 58"/>
                <p:cNvSpPr>
                  <a:spLocks noChangeShapeType="1"/>
                </p:cNvSpPr>
                <p:nvPr/>
              </p:nvSpPr>
              <p:spPr bwMode="auto">
                <a:xfrm>
                  <a:off x="1193800" y="1827213"/>
                  <a:ext cx="0" cy="1100137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2" name="Line 59"/>
                <p:cNvSpPr>
                  <a:spLocks noChangeShapeType="1"/>
                </p:cNvSpPr>
                <p:nvPr/>
              </p:nvSpPr>
              <p:spPr bwMode="auto">
                <a:xfrm>
                  <a:off x="889000" y="2393950"/>
                  <a:ext cx="304800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3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612254" y="1957387"/>
                  <a:ext cx="552450" cy="3667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800" b="0">
                      <a:solidFill>
                        <a:srgbClr val="FFFF66"/>
                      </a:solidFill>
                      <a:cs typeface="+mn-cs"/>
                    </a:rPr>
                    <a:t>u[k]</a:t>
                  </a:r>
                  <a:endParaRPr lang="en-US" b="0">
                    <a:solidFill>
                      <a:srgbClr val="FFFF66"/>
                    </a:solidFill>
                    <a:cs typeface="+mn-cs"/>
                  </a:endParaRPr>
                </a:p>
              </p:txBody>
            </p:sp>
            <p:grpSp>
              <p:nvGrpSpPr>
                <p:cNvPr id="124" name="Group 123"/>
                <p:cNvGrpSpPr/>
                <p:nvPr/>
              </p:nvGrpSpPr>
              <p:grpSpPr>
                <a:xfrm>
                  <a:off x="3451225" y="1520788"/>
                  <a:ext cx="1847850" cy="1218490"/>
                  <a:chOff x="3451225" y="1598728"/>
                  <a:chExt cx="1847850" cy="1558810"/>
                </a:xfrm>
              </p:grpSpPr>
              <p:grpSp>
                <p:nvGrpSpPr>
                  <p:cNvPr id="177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4613275" y="1598728"/>
                    <a:ext cx="685800" cy="1557222"/>
                    <a:chOff x="3873" y="1716"/>
                    <a:chExt cx="432" cy="1058"/>
                  </a:xfrm>
                </p:grpSpPr>
                <p:sp>
                  <p:nvSpPr>
                    <p:cNvPr id="199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3" y="1764"/>
                      <a:ext cx="275" cy="214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200" name="Line 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48" y="1871"/>
                      <a:ext cx="157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201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52" y="1800"/>
                      <a:ext cx="0" cy="14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triangle" w="med" len="med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202" name="Text Box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44" y="1716"/>
                      <a:ext cx="198" cy="3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FFFF66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800" dirty="0">
                          <a:solidFill>
                            <a:srgbClr val="FFFF66"/>
                          </a:solidFill>
                          <a:cs typeface="+mn-cs"/>
                        </a:rPr>
                        <a:t>4</a:t>
                      </a:r>
                    </a:p>
                  </p:txBody>
                </p:sp>
                <p:sp>
                  <p:nvSpPr>
                    <p:cNvPr id="203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3" y="2014"/>
                      <a:ext cx="275" cy="218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204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48" y="2120"/>
                      <a:ext cx="157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205" name="Lin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52" y="2049"/>
                      <a:ext cx="0" cy="14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triangle" w="med" len="med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206" name="Text Box 1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44" y="1963"/>
                      <a:ext cx="198" cy="3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FFFF66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800" dirty="0">
                          <a:solidFill>
                            <a:srgbClr val="FFFF66"/>
                          </a:solidFill>
                          <a:cs typeface="+mn-cs"/>
                        </a:rPr>
                        <a:t>4</a:t>
                      </a:r>
                    </a:p>
                  </p:txBody>
                </p:sp>
                <p:sp>
                  <p:nvSpPr>
                    <p:cNvPr id="207" name="Rectangl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3" y="2263"/>
                      <a:ext cx="275" cy="216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208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48" y="2370"/>
                      <a:ext cx="157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209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52" y="2298"/>
                      <a:ext cx="0" cy="13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triangle" w="med" len="med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210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44" y="2213"/>
                      <a:ext cx="198" cy="3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FFFF66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800" dirty="0">
                          <a:solidFill>
                            <a:srgbClr val="FFFF66"/>
                          </a:solidFill>
                          <a:cs typeface="+mn-cs"/>
                        </a:rPr>
                        <a:t>4</a:t>
                      </a:r>
                    </a:p>
                  </p:txBody>
                </p:sp>
                <p:sp>
                  <p:nvSpPr>
                    <p:cNvPr id="211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3" y="2511"/>
                      <a:ext cx="275" cy="215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212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48" y="2619"/>
                      <a:ext cx="157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213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52" y="2548"/>
                      <a:ext cx="0" cy="14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triangle" w="med" len="med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214" name="Text Box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44" y="2462"/>
                      <a:ext cx="198" cy="3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FFFF66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800" dirty="0">
                          <a:solidFill>
                            <a:srgbClr val="FFFF66"/>
                          </a:solidFill>
                          <a:cs typeface="+mn-cs"/>
                        </a:rPr>
                        <a:t>4</a:t>
                      </a:r>
                    </a:p>
                  </p:txBody>
                </p:sp>
              </p:grpSp>
              <p:grpSp>
                <p:nvGrpSpPr>
                  <p:cNvPr id="178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3810000" y="1598728"/>
                    <a:ext cx="808038" cy="1558810"/>
                    <a:chOff x="1459" y="1716"/>
                    <a:chExt cx="509" cy="1059"/>
                  </a:xfrm>
                </p:grpSpPr>
                <p:sp>
                  <p:nvSpPr>
                    <p:cNvPr id="183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7" y="2050"/>
                      <a:ext cx="0" cy="14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84" name="Text Box 6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17" y="1964"/>
                      <a:ext cx="198" cy="3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FFFF66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800" dirty="0">
                          <a:solidFill>
                            <a:srgbClr val="FFFF66"/>
                          </a:solidFill>
                          <a:cs typeface="+mn-cs"/>
                        </a:rPr>
                        <a:t>4</a:t>
                      </a:r>
                    </a:p>
                  </p:txBody>
                </p:sp>
                <p:sp>
                  <p:nvSpPr>
                    <p:cNvPr id="185" name="Rectangle 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59" y="2014"/>
                      <a:ext cx="274" cy="219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86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7" y="2299"/>
                      <a:ext cx="0" cy="13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87" name="Text Box 6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17" y="2214"/>
                      <a:ext cx="198" cy="3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FFFF66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800" dirty="0">
                          <a:solidFill>
                            <a:srgbClr val="FFFF66"/>
                          </a:solidFill>
                          <a:cs typeface="+mn-cs"/>
                        </a:rPr>
                        <a:t>4</a:t>
                      </a:r>
                    </a:p>
                  </p:txBody>
                </p:sp>
                <p:sp>
                  <p:nvSpPr>
                    <p:cNvPr id="188" name="Rectangl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59" y="2263"/>
                      <a:ext cx="274" cy="217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89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7" y="2549"/>
                      <a:ext cx="0" cy="14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90" name="Text Box 6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17" y="2463"/>
                      <a:ext cx="198" cy="3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FFFF66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800" dirty="0">
                          <a:solidFill>
                            <a:srgbClr val="FFFF66"/>
                          </a:solidFill>
                          <a:cs typeface="+mn-cs"/>
                        </a:rPr>
                        <a:t>4</a:t>
                      </a:r>
                    </a:p>
                  </p:txBody>
                </p:sp>
                <p:sp>
                  <p:nvSpPr>
                    <p:cNvPr id="191" name="Rectangle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59" y="2512"/>
                      <a:ext cx="274" cy="215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92" name="Line 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7" y="1800"/>
                      <a:ext cx="0" cy="14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93" name="Text Box 7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17" y="1716"/>
                      <a:ext cx="198" cy="3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FFFF66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800" dirty="0">
                          <a:solidFill>
                            <a:srgbClr val="FFFF66"/>
                          </a:solidFill>
                          <a:cs typeface="+mn-cs"/>
                        </a:rPr>
                        <a:t>4</a:t>
                      </a:r>
                    </a:p>
                  </p:txBody>
                </p:sp>
                <p:sp>
                  <p:nvSpPr>
                    <p:cNvPr id="194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59" y="1766"/>
                      <a:ext cx="274" cy="219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95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1872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96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112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97" name="Line 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52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98" name="Line 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592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sp>
                <p:nvSpPr>
                  <p:cNvPr id="179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3451225" y="1828800"/>
                    <a:ext cx="3810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3451225" y="2887663"/>
                    <a:ext cx="3810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1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3451225" y="2535238"/>
                    <a:ext cx="3810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2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3451225" y="2111375"/>
                    <a:ext cx="3810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aphicFrame>
              <p:nvGraphicFramePr>
                <p:cNvPr id="125" name="Object 8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16631832"/>
                    </p:ext>
                  </p:extLst>
                </p:nvPr>
              </p:nvGraphicFramePr>
              <p:xfrm>
                <a:off x="2470150" y="2147888"/>
                <a:ext cx="806450" cy="4508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6955" name="Equation" r:id="rId13" imgW="381000" imgH="228600" progId="Equation.3">
                        <p:embed/>
                      </p:oleObj>
                    </mc:Choice>
                    <mc:Fallback>
                      <p:oleObj name="Equation" r:id="rId13" imgW="38100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470150" y="2147888"/>
                              <a:ext cx="806450" cy="450850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26" name="Group 125"/>
                <p:cNvGrpSpPr/>
                <p:nvPr/>
              </p:nvGrpSpPr>
              <p:grpSpPr>
                <a:xfrm>
                  <a:off x="6446403" y="1664804"/>
                  <a:ext cx="2422723" cy="1414463"/>
                  <a:chOff x="6442075" y="1670050"/>
                  <a:chExt cx="2422723" cy="1414463"/>
                </a:xfrm>
              </p:grpSpPr>
              <p:sp>
                <p:nvSpPr>
                  <p:cNvPr id="152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6834188" y="1670050"/>
                    <a:ext cx="622300" cy="314325"/>
                  </a:xfrm>
                  <a:prstGeom prst="rect">
                    <a:avLst/>
                  </a:prstGeom>
                  <a:noFill/>
                  <a:ln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53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6834188" y="2036763"/>
                    <a:ext cx="622300" cy="314325"/>
                  </a:xfrm>
                  <a:prstGeom prst="rect">
                    <a:avLst/>
                  </a:prstGeom>
                  <a:noFill/>
                  <a:ln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54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6834188" y="2403475"/>
                    <a:ext cx="622300" cy="314325"/>
                  </a:xfrm>
                  <a:prstGeom prst="rect">
                    <a:avLst/>
                  </a:prstGeom>
                  <a:noFill/>
                  <a:ln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55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6834188" y="2768600"/>
                    <a:ext cx="622300" cy="315913"/>
                  </a:xfrm>
                  <a:prstGeom prst="rect">
                    <a:avLst/>
                  </a:prstGeom>
                  <a:noFill/>
                  <a:ln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56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7456488" y="1827213"/>
                    <a:ext cx="24923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57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7456488" y="2193925"/>
                    <a:ext cx="24923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58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7456488" y="2560638"/>
                    <a:ext cx="24923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59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7456488" y="2927350"/>
                    <a:ext cx="24923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60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7705725" y="2193925"/>
                    <a:ext cx="185738" cy="104775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61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7705725" y="1827213"/>
                    <a:ext cx="249238" cy="41910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62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705725" y="2455863"/>
                    <a:ext cx="125413" cy="104775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63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705725" y="2508250"/>
                    <a:ext cx="185738" cy="41910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grpSp>
                <p:nvGrpSpPr>
                  <p:cNvPr id="164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815263" y="2157413"/>
                    <a:ext cx="361950" cy="457200"/>
                    <a:chOff x="4972" y="2142"/>
                    <a:chExt cx="255" cy="340"/>
                  </a:xfrm>
                </p:grpSpPr>
                <p:sp>
                  <p:nvSpPr>
                    <p:cNvPr id="175" name="Oval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92" y="2208"/>
                      <a:ext cx="219" cy="196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76" name="Text Box 3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72" y="2142"/>
                      <a:ext cx="255" cy="3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FFFF66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>
                          <a:solidFill>
                            <a:srgbClr val="FFFF66"/>
                          </a:solidFill>
                          <a:cs typeface="+mn-cs"/>
                        </a:rPr>
                        <a:t>+</a:t>
                      </a:r>
                    </a:p>
                  </p:txBody>
                </p:sp>
              </p:grpSp>
              <p:sp>
                <p:nvSpPr>
                  <p:cNvPr id="165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8185150" y="2393950"/>
                    <a:ext cx="2286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66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09148" y="1961112"/>
                    <a:ext cx="755650" cy="3667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66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FFFF66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800" b="0" dirty="0">
                        <a:solidFill>
                          <a:srgbClr val="FFFF66"/>
                        </a:solidFill>
                        <a:cs typeface="+mn-cs"/>
                      </a:rPr>
                      <a:t>u[k-3]</a:t>
                    </a:r>
                    <a:endParaRPr lang="en-US" b="0" dirty="0">
                      <a:solidFill>
                        <a:srgbClr val="FFFF66"/>
                      </a:solidFill>
                      <a:cs typeface="+mn-cs"/>
                    </a:endParaRPr>
                  </a:p>
                </p:txBody>
              </p:sp>
              <p:graphicFrame>
                <p:nvGraphicFramePr>
                  <p:cNvPr id="167" name="Object 38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659376764"/>
                      </p:ext>
                    </p:extLst>
                  </p:nvPr>
                </p:nvGraphicFramePr>
                <p:xfrm>
                  <a:off x="6965950" y="2433638"/>
                  <a:ext cx="341313" cy="2794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6956" name="Equation" r:id="rId15" imgW="215713" imgH="190335" progId="Equation.3">
                          <p:embed/>
                        </p:oleObj>
                      </mc:Choice>
                      <mc:Fallback>
                        <p:oleObj name="Equation" r:id="rId15" imgW="215713" imgH="190335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965950" y="2433638"/>
                                <a:ext cx="341313" cy="279400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66"/>
                              </a:solidFill>
                              <a:ln>
                                <a:noFill/>
                              </a:ln>
                              <a:effectLst/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FFFF66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rgbClr val="000000">
                                          <a:alpha val="74997"/>
                                        </a:srgb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68" name="Object 39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327396970"/>
                      </p:ext>
                    </p:extLst>
                  </p:nvPr>
                </p:nvGraphicFramePr>
                <p:xfrm>
                  <a:off x="6965950" y="2039938"/>
                  <a:ext cx="363538" cy="2794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6957" name="Equation" r:id="rId16" imgW="228600" imgH="190500" progId="Equation.3">
                          <p:embed/>
                        </p:oleObj>
                      </mc:Choice>
                      <mc:Fallback>
                        <p:oleObj name="Equation" r:id="rId16" imgW="228600" imgH="19050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965950" y="2039938"/>
                                <a:ext cx="363538" cy="279400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66"/>
                              </a:solidFill>
                              <a:ln>
                                <a:noFill/>
                              </a:ln>
                              <a:effectLst/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FFFF66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rgbClr val="000000">
                                          <a:alpha val="74997"/>
                                        </a:srgb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69" name="Object 40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506277393"/>
                      </p:ext>
                    </p:extLst>
                  </p:nvPr>
                </p:nvGraphicFramePr>
                <p:xfrm>
                  <a:off x="6965950" y="1687513"/>
                  <a:ext cx="341313" cy="2794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6958" name="Equation" r:id="rId17" imgW="215713" imgH="190335" progId="Equation.3">
                          <p:embed/>
                        </p:oleObj>
                      </mc:Choice>
                      <mc:Fallback>
                        <p:oleObj name="Equation" r:id="rId17" imgW="215713" imgH="190335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965950" y="1687513"/>
                                <a:ext cx="341313" cy="279400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66"/>
                              </a:solidFill>
                              <a:ln>
                                <a:noFill/>
                              </a:ln>
                              <a:effectLst/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FFFF66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rgbClr val="000000">
                                          <a:alpha val="74997"/>
                                        </a:srgb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70" name="Object 41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47814225"/>
                      </p:ext>
                    </p:extLst>
                  </p:nvPr>
                </p:nvGraphicFramePr>
                <p:xfrm>
                  <a:off x="6965950" y="2817813"/>
                  <a:ext cx="228600" cy="23971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6959" name="Equation" r:id="rId18" imgW="88707" imgH="164742" progId="Equation.3">
                          <p:embed/>
                        </p:oleObj>
                      </mc:Choice>
                      <mc:Fallback>
                        <p:oleObj name="Equation" r:id="rId18" imgW="88707" imgH="164742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965950" y="2817813"/>
                                <a:ext cx="228600" cy="239712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66"/>
                              </a:solidFill>
                              <a:ln>
                                <a:noFill/>
                              </a:ln>
                              <a:effectLst/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FFFF66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rgbClr val="000000">
                                          <a:alpha val="74997"/>
                                        </a:srgb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171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6442075" y="2605088"/>
                    <a:ext cx="3810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2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6442075" y="2181225"/>
                    <a:ext cx="3810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3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6442075" y="1828800"/>
                    <a:ext cx="3810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4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6442075" y="2959100"/>
                    <a:ext cx="3810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aphicFrame>
              <p:nvGraphicFramePr>
                <p:cNvPr id="127" name="Object 8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69634750"/>
                    </p:ext>
                  </p:extLst>
                </p:nvPr>
              </p:nvGraphicFramePr>
              <p:xfrm>
                <a:off x="5400092" y="2096852"/>
                <a:ext cx="947737" cy="5143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6960" name="Equation" r:id="rId19" imgW="393700" imgH="228600" progId="Equation.3">
                        <p:embed/>
                      </p:oleObj>
                    </mc:Choice>
                    <mc:Fallback>
                      <p:oleObj name="Equation" r:id="rId19" imgW="39370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400092" y="2096852"/>
                              <a:ext cx="947737" cy="514350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28" name="Group 127"/>
                <p:cNvGrpSpPr/>
                <p:nvPr/>
              </p:nvGrpSpPr>
              <p:grpSpPr>
                <a:xfrm>
                  <a:off x="3444230" y="2096852"/>
                  <a:ext cx="1847850" cy="1224243"/>
                  <a:chOff x="3451225" y="1591368"/>
                  <a:chExt cx="1847850" cy="1566170"/>
                </a:xfrm>
              </p:grpSpPr>
              <p:grpSp>
                <p:nvGrpSpPr>
                  <p:cNvPr id="131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4613275" y="2330238"/>
                    <a:ext cx="685800" cy="825710"/>
                    <a:chOff x="3873" y="2213"/>
                    <a:chExt cx="432" cy="561"/>
                  </a:xfrm>
                </p:grpSpPr>
                <p:sp>
                  <p:nvSpPr>
                    <p:cNvPr id="144" name="Rectangl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3" y="2263"/>
                      <a:ext cx="275" cy="216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45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48" y="2370"/>
                      <a:ext cx="157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46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52" y="2298"/>
                      <a:ext cx="0" cy="13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triangle" w="med" len="med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47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44" y="2213"/>
                      <a:ext cx="198" cy="3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FFFF66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800" dirty="0">
                          <a:solidFill>
                            <a:srgbClr val="FFFF66"/>
                          </a:solidFill>
                          <a:cs typeface="+mn-cs"/>
                        </a:rPr>
                        <a:t>4</a:t>
                      </a:r>
                    </a:p>
                  </p:txBody>
                </p:sp>
                <p:sp>
                  <p:nvSpPr>
                    <p:cNvPr id="148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3" y="2511"/>
                      <a:ext cx="275" cy="215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49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48" y="2619"/>
                      <a:ext cx="157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50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52" y="2548"/>
                      <a:ext cx="0" cy="14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triangle" w="med" len="med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51" name="Text Box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44" y="2462"/>
                      <a:ext cx="198" cy="3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FFFF66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800" dirty="0">
                          <a:solidFill>
                            <a:srgbClr val="FFFF66"/>
                          </a:solidFill>
                          <a:cs typeface="+mn-cs"/>
                        </a:rPr>
                        <a:t>4</a:t>
                      </a:r>
                    </a:p>
                  </p:txBody>
                </p:sp>
              </p:grpSp>
              <p:grpSp>
                <p:nvGrpSpPr>
                  <p:cNvPr id="132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3810000" y="1591368"/>
                    <a:ext cx="808038" cy="1566170"/>
                    <a:chOff x="1459" y="1711"/>
                    <a:chExt cx="509" cy="1064"/>
                  </a:xfrm>
                </p:grpSpPr>
                <p:sp>
                  <p:nvSpPr>
                    <p:cNvPr id="135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7" y="2299"/>
                      <a:ext cx="0" cy="13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36" name="Text Box 6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17" y="2214"/>
                      <a:ext cx="198" cy="3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FFFF66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800" dirty="0">
                          <a:solidFill>
                            <a:srgbClr val="FFFF66"/>
                          </a:solidFill>
                          <a:cs typeface="+mn-cs"/>
                        </a:rPr>
                        <a:t>4</a:t>
                      </a:r>
                    </a:p>
                  </p:txBody>
                </p:sp>
                <p:sp>
                  <p:nvSpPr>
                    <p:cNvPr id="137" name="Rectangl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59" y="2263"/>
                      <a:ext cx="274" cy="217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38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7" y="2549"/>
                      <a:ext cx="0" cy="14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39" name="Text Box 6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17" y="2463"/>
                      <a:ext cx="198" cy="3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FFFF66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800" dirty="0">
                          <a:solidFill>
                            <a:srgbClr val="FFFF66"/>
                          </a:solidFill>
                          <a:cs typeface="+mn-cs"/>
                        </a:rPr>
                        <a:t>4</a:t>
                      </a:r>
                    </a:p>
                  </p:txBody>
                </p:sp>
                <p:sp>
                  <p:nvSpPr>
                    <p:cNvPr id="140" name="Rectangle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59" y="2512"/>
                      <a:ext cx="274" cy="215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41" name="Text Box 7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57" y="1711"/>
                      <a:ext cx="117" cy="32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FFFF66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 sz="1800" dirty="0">
                        <a:solidFill>
                          <a:srgbClr val="FFFF66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142" name="Line 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52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43" name="Line 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592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sp>
                <p:nvSpPr>
                  <p:cNvPr id="133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3451225" y="2887663"/>
                    <a:ext cx="3810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34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3451225" y="2535238"/>
                    <a:ext cx="3810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sp>
              <p:nvSpPr>
                <p:cNvPr id="129" name="Trapezoid 128"/>
                <p:cNvSpPr/>
                <p:nvPr/>
              </p:nvSpPr>
              <p:spPr bwMode="auto">
                <a:xfrm rot="16200000" flipH="1">
                  <a:off x="1943708" y="1808821"/>
                  <a:ext cx="1872208" cy="1152128"/>
                </a:xfrm>
                <a:prstGeom prst="trapezoid">
                  <a:avLst/>
                </a:prstGeom>
                <a:noFill/>
                <a:ln w="12700" cap="flat" cmpd="sng" algn="ctr">
                  <a:solidFill>
                    <a:srgbClr val="FFFF6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/>
              </p:spPr>
              <p:txBody>
                <a:bodyPr vert="horz" wrap="square" lIns="92075" tIns="46038" rIns="92075" bIns="46038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0" name="Trapezoid 129"/>
                <p:cNvSpPr/>
                <p:nvPr/>
              </p:nvSpPr>
              <p:spPr bwMode="auto">
                <a:xfrm rot="5400000">
                  <a:off x="4932040" y="1808820"/>
                  <a:ext cx="1872208" cy="1152128"/>
                </a:xfrm>
                <a:prstGeom prst="trapezoid">
                  <a:avLst/>
                </a:prstGeom>
                <a:noFill/>
                <a:ln w="12700" cap="flat" cmpd="sng" algn="ctr">
                  <a:solidFill>
                    <a:srgbClr val="FFFF6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/>
              </p:spPr>
              <p:txBody>
                <a:bodyPr vert="horz" wrap="square" lIns="92075" tIns="46038" rIns="92075" bIns="46038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</p:grpSp>
          <p:graphicFrame>
            <p:nvGraphicFramePr>
              <p:cNvPr id="103" name="Object 8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49459079"/>
                  </p:ext>
                </p:extLst>
              </p:nvPr>
            </p:nvGraphicFramePr>
            <p:xfrm>
              <a:off x="2570436" y="2887476"/>
              <a:ext cx="633412" cy="217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961" name="Equation" r:id="rId21" imgW="533400" imgH="203200" progId="Equation.3">
                      <p:embed/>
                    </p:oleObj>
                  </mc:Choice>
                  <mc:Fallback>
                    <p:oleObj name="Equation" r:id="rId21" imgW="533400" imgH="203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alphaModFix amt="50000"/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70436" y="2887476"/>
                            <a:ext cx="633412" cy="217488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4" name="Object 8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95693598"/>
                  </p:ext>
                </p:extLst>
              </p:nvPr>
            </p:nvGraphicFramePr>
            <p:xfrm>
              <a:off x="5514975" y="2921893"/>
              <a:ext cx="633413" cy="2190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962" name="Equation" r:id="rId23" imgW="533400" imgH="203200" progId="Equation.3">
                      <p:embed/>
                    </p:oleObj>
                  </mc:Choice>
                  <mc:Fallback>
                    <p:oleObj name="Equation" r:id="rId23" imgW="533400" imgH="203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alphaModFix amt="50000"/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14975" y="2921893"/>
                            <a:ext cx="633413" cy="219075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1" name="Text Box 178"/>
            <p:cNvSpPr txBox="1">
              <a:spLocks noChangeArrowheads="1"/>
            </p:cNvSpPr>
            <p:nvPr/>
          </p:nvSpPr>
          <p:spPr bwMode="auto">
            <a:xfrm>
              <a:off x="1245004" y="1855215"/>
              <a:ext cx="844632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200" b="0" dirty="0" smtClean="0">
                  <a:solidFill>
                    <a:srgbClr val="FFFF66"/>
                  </a:solidFill>
                  <a:cs typeface="+mn-cs"/>
                </a:rPr>
                <a:t>D=4  N=6</a:t>
              </a:r>
              <a:endParaRPr lang="en-US" sz="1200" b="0" dirty="0">
                <a:solidFill>
                  <a:srgbClr val="FFFF66"/>
                </a:solidFill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603278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879" y="1160748"/>
            <a:ext cx="8710613" cy="5289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u="sng" dirty="0" smtClean="0">
                <a:cs typeface="+mn-cs"/>
              </a:rPr>
              <a:t>Example-1</a:t>
            </a:r>
            <a:r>
              <a:rPr lang="en-US" sz="2400" b="0" dirty="0" smtClean="0">
                <a:cs typeface="+mn-cs"/>
              </a:rPr>
              <a:t>:</a:t>
            </a:r>
            <a:r>
              <a:rPr lang="en-US" sz="2000" b="0" dirty="0" smtClean="0"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Define B(z)…                 and</a:t>
            </a:r>
            <a:r>
              <a:rPr lang="en-US" sz="2000" b="0" dirty="0" smtClean="0"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construct FB as…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         Proof is simple…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</p:txBody>
      </p:sp>
      <p:graphicFrame>
        <p:nvGraphicFramePr>
          <p:cNvPr id="43012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280387"/>
              </p:ext>
            </p:extLst>
          </p:nvPr>
        </p:nvGraphicFramePr>
        <p:xfrm>
          <a:off x="647564" y="1697819"/>
          <a:ext cx="3648570" cy="2523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68" name="Equation" r:id="rId3" imgW="3581400" imgH="2146300" progId="Equation.3">
                  <p:embed/>
                </p:oleObj>
              </mc:Choice>
              <mc:Fallback>
                <p:oleObj name="Equation" r:id="rId3" imgW="3581400" imgH="2146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564" y="1697819"/>
                        <a:ext cx="3648570" cy="2523269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319972" y="1512553"/>
            <a:ext cx="4660900" cy="3176587"/>
            <a:chOff x="4284663" y="2960688"/>
            <a:chExt cx="4660900" cy="3176587"/>
          </a:xfrm>
        </p:grpSpPr>
        <p:grpSp>
          <p:nvGrpSpPr>
            <p:cNvPr id="43011" name="Group 4"/>
            <p:cNvGrpSpPr>
              <a:grpSpLocks/>
            </p:cNvGrpSpPr>
            <p:nvPr/>
          </p:nvGrpSpPr>
          <p:grpSpPr bwMode="auto">
            <a:xfrm>
              <a:off x="4284663" y="2960688"/>
              <a:ext cx="4660900" cy="2173287"/>
              <a:chOff x="2583" y="1776"/>
              <a:chExt cx="3071" cy="1367"/>
            </a:xfrm>
          </p:grpSpPr>
          <p:sp>
            <p:nvSpPr>
              <p:cNvPr id="475141" name="Rectangle 5"/>
              <p:cNvSpPr>
                <a:spLocks noChangeArrowheads="1"/>
              </p:cNvSpPr>
              <p:nvPr/>
            </p:nvSpPr>
            <p:spPr bwMode="auto">
              <a:xfrm>
                <a:off x="4239" y="1925"/>
                <a:ext cx="715" cy="1168"/>
              </a:xfrm>
              <a:prstGeom prst="rect">
                <a:avLst/>
              </a:prstGeom>
              <a:noFill/>
              <a:ln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4301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20783327"/>
                  </p:ext>
                </p:extLst>
              </p:nvPr>
            </p:nvGraphicFramePr>
            <p:xfrm>
              <a:off x="4375" y="2275"/>
              <a:ext cx="465" cy="4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0369" name="Equation" r:id="rId5" imgW="266700" imgH="241300" progId="Equation.3">
                      <p:embed/>
                    </p:oleObj>
                  </mc:Choice>
                  <mc:Fallback>
                    <p:oleObj name="Equation" r:id="rId5" imgW="266700" imgH="2413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75" y="2275"/>
                            <a:ext cx="465" cy="470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3018" name="Group 7"/>
              <p:cNvGrpSpPr>
                <a:grpSpLocks/>
              </p:cNvGrpSpPr>
              <p:nvPr/>
            </p:nvGrpSpPr>
            <p:grpSpPr bwMode="auto">
              <a:xfrm>
                <a:off x="2583" y="1776"/>
                <a:ext cx="715" cy="1224"/>
                <a:chOff x="516" y="1327"/>
                <a:chExt cx="769" cy="1442"/>
              </a:xfrm>
            </p:grpSpPr>
            <p:sp>
              <p:nvSpPr>
                <p:cNvPr id="47514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516" y="1327"/>
                  <a:ext cx="478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 b="0">
                      <a:solidFill>
                        <a:srgbClr val="FFFF66"/>
                      </a:solidFill>
                      <a:cs typeface="+mn-cs"/>
                    </a:rPr>
                    <a:t>u[k]</a:t>
                  </a:r>
                </a:p>
              </p:txBody>
            </p:sp>
            <p:grpSp>
              <p:nvGrpSpPr>
                <p:cNvPr id="43043" name="Group 9"/>
                <p:cNvGrpSpPr>
                  <a:grpSpLocks/>
                </p:cNvGrpSpPr>
                <p:nvPr/>
              </p:nvGrpSpPr>
              <p:grpSpPr bwMode="auto">
                <a:xfrm>
                  <a:off x="896" y="1771"/>
                  <a:ext cx="158" cy="135"/>
                  <a:chOff x="1488" y="3024"/>
                  <a:chExt cx="192" cy="165"/>
                </a:xfrm>
              </p:grpSpPr>
              <p:sp>
                <p:nvSpPr>
                  <p:cNvPr id="47514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3022"/>
                    <a:ext cx="194" cy="165"/>
                  </a:xfrm>
                  <a:prstGeom prst="rect">
                    <a:avLst/>
                  </a:prstGeom>
                  <a:noFill/>
                  <a:ln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graphicFrame>
                <p:nvGraphicFramePr>
                  <p:cNvPr id="43059" name="Object 11"/>
                  <p:cNvGraphicFramePr>
                    <a:graphicFrameLocks noChangeAspect="1"/>
                  </p:cNvGraphicFramePr>
                  <p:nvPr/>
                </p:nvGraphicFramePr>
                <p:xfrm>
                  <a:off x="1529" y="3038"/>
                  <a:ext cx="110" cy="12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80370" name="Equation" r:id="rId7" imgW="139579" imgH="164957" progId="Equation.3">
                          <p:embed/>
                        </p:oleObj>
                      </mc:Choice>
                      <mc:Fallback>
                        <p:oleObj name="Equation" r:id="rId7" imgW="139579" imgH="164957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29" y="3038"/>
                                <a:ext cx="110" cy="128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66"/>
                              </a:solidFill>
                              <a:ln>
                                <a:noFill/>
                              </a:ln>
                              <a:effectLst/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FFFF66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rgbClr val="000000">
                                          <a:alpha val="74997"/>
                                        </a:srgb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43044" name="Group 12"/>
                <p:cNvGrpSpPr>
                  <a:grpSpLocks/>
                </p:cNvGrpSpPr>
                <p:nvPr/>
              </p:nvGrpSpPr>
              <p:grpSpPr bwMode="auto">
                <a:xfrm>
                  <a:off x="896" y="2125"/>
                  <a:ext cx="158" cy="136"/>
                  <a:chOff x="1488" y="3024"/>
                  <a:chExt cx="192" cy="165"/>
                </a:xfrm>
              </p:grpSpPr>
              <p:sp>
                <p:nvSpPr>
                  <p:cNvPr id="475149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3024"/>
                    <a:ext cx="194" cy="167"/>
                  </a:xfrm>
                  <a:prstGeom prst="rect">
                    <a:avLst/>
                  </a:prstGeom>
                  <a:noFill/>
                  <a:ln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graphicFrame>
                <p:nvGraphicFramePr>
                  <p:cNvPr id="43057" name="Object 14"/>
                  <p:cNvGraphicFramePr>
                    <a:graphicFrameLocks noChangeAspect="1"/>
                  </p:cNvGraphicFramePr>
                  <p:nvPr/>
                </p:nvGraphicFramePr>
                <p:xfrm>
                  <a:off x="1529" y="3038"/>
                  <a:ext cx="110" cy="12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80371" name="Equation" r:id="rId9" imgW="139579" imgH="164957" progId="Equation.3">
                          <p:embed/>
                        </p:oleObj>
                      </mc:Choice>
                      <mc:Fallback>
                        <p:oleObj name="Equation" r:id="rId9" imgW="139579" imgH="164957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29" y="3038"/>
                                <a:ext cx="110" cy="128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66"/>
                              </a:solidFill>
                              <a:ln>
                                <a:noFill/>
                              </a:ln>
                              <a:effectLst/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FFFF66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rgbClr val="000000">
                                          <a:alpha val="74997"/>
                                        </a:srgb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43045" name="Group 15"/>
                <p:cNvGrpSpPr>
                  <a:grpSpLocks/>
                </p:cNvGrpSpPr>
                <p:nvPr/>
              </p:nvGrpSpPr>
              <p:grpSpPr bwMode="auto">
                <a:xfrm>
                  <a:off x="896" y="2479"/>
                  <a:ext cx="158" cy="136"/>
                  <a:chOff x="1488" y="3024"/>
                  <a:chExt cx="192" cy="165"/>
                </a:xfrm>
              </p:grpSpPr>
              <p:sp>
                <p:nvSpPr>
                  <p:cNvPr id="475152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3024"/>
                    <a:ext cx="194" cy="167"/>
                  </a:xfrm>
                  <a:prstGeom prst="rect">
                    <a:avLst/>
                  </a:prstGeom>
                  <a:noFill/>
                  <a:ln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graphicFrame>
                <p:nvGraphicFramePr>
                  <p:cNvPr id="43055" name="Object 17"/>
                  <p:cNvGraphicFramePr>
                    <a:graphicFrameLocks noChangeAspect="1"/>
                  </p:cNvGraphicFramePr>
                  <p:nvPr/>
                </p:nvGraphicFramePr>
                <p:xfrm>
                  <a:off x="1529" y="3038"/>
                  <a:ext cx="110" cy="12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80372" name="Equation" r:id="rId10" imgW="139579" imgH="164957" progId="Equation.3">
                          <p:embed/>
                        </p:oleObj>
                      </mc:Choice>
                      <mc:Fallback>
                        <p:oleObj name="Equation" r:id="rId10" imgW="139579" imgH="164957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29" y="3038"/>
                                <a:ext cx="110" cy="128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66"/>
                              </a:solidFill>
                              <a:ln>
                                <a:noFill/>
                              </a:ln>
                              <a:effectLst/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FFFF66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rgbClr val="000000">
                                          <a:alpha val="74997"/>
                                        </a:srgb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47515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658" y="1651"/>
                  <a:ext cx="616" cy="2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75155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985" y="2766"/>
                  <a:ext cx="296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75156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988" y="2373"/>
                  <a:ext cx="297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75157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986" y="2020"/>
                  <a:ext cx="296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75158" name="Line 22"/>
                <p:cNvSpPr>
                  <a:spLocks noChangeShapeType="1"/>
                </p:cNvSpPr>
                <p:nvPr/>
              </p:nvSpPr>
              <p:spPr bwMode="auto">
                <a:xfrm>
                  <a:off x="975" y="1918"/>
                  <a:ext cx="0" cy="207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75159" name="Line 23"/>
                <p:cNvSpPr>
                  <a:spLocks noChangeShapeType="1"/>
                </p:cNvSpPr>
                <p:nvPr/>
              </p:nvSpPr>
              <p:spPr bwMode="auto">
                <a:xfrm>
                  <a:off x="978" y="2256"/>
                  <a:ext cx="0" cy="208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75160" name="Line 24"/>
                <p:cNvSpPr>
                  <a:spLocks noChangeShapeType="1"/>
                </p:cNvSpPr>
                <p:nvPr/>
              </p:nvSpPr>
              <p:spPr bwMode="auto">
                <a:xfrm>
                  <a:off x="976" y="2626"/>
                  <a:ext cx="0" cy="147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75161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975" y="1653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aphicFrame>
            <p:nvGraphicFramePr>
              <p:cNvPr id="43019" name="Object 26"/>
              <p:cNvGraphicFramePr>
                <a:graphicFrameLocks noChangeAspect="1"/>
              </p:cNvGraphicFramePr>
              <p:nvPr/>
            </p:nvGraphicFramePr>
            <p:xfrm>
              <a:off x="5256" y="1919"/>
              <a:ext cx="394" cy="1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0373" name="Equation" r:id="rId11" imgW="419100" imgH="228600" progId="Equation.3">
                      <p:embed/>
                    </p:oleObj>
                  </mc:Choice>
                  <mc:Fallback>
                    <p:oleObj name="Equation" r:id="rId11" imgW="4191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56" y="1919"/>
                            <a:ext cx="394" cy="196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75163" name="Rectangle 27"/>
              <p:cNvSpPr>
                <a:spLocks noChangeArrowheads="1"/>
              </p:cNvSpPr>
              <p:nvPr/>
            </p:nvSpPr>
            <p:spPr bwMode="auto">
              <a:xfrm>
                <a:off x="3294" y="1919"/>
                <a:ext cx="710" cy="1169"/>
              </a:xfrm>
              <a:prstGeom prst="rect">
                <a:avLst/>
              </a:prstGeom>
              <a:noFill/>
              <a:ln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43021" name="Object 28"/>
              <p:cNvGraphicFramePr>
                <a:graphicFrameLocks noChangeAspect="1"/>
              </p:cNvGraphicFramePr>
              <p:nvPr/>
            </p:nvGraphicFramePr>
            <p:xfrm>
              <a:off x="5256" y="2735"/>
              <a:ext cx="394" cy="19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0374" name="Equation" r:id="rId13" imgW="419100" imgH="228600" progId="Equation.3">
                      <p:embed/>
                    </p:oleObj>
                  </mc:Choice>
                  <mc:Fallback>
                    <p:oleObj name="Equation" r:id="rId13" imgW="4191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56" y="2735"/>
                            <a:ext cx="394" cy="193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3022" name="Object 29"/>
              <p:cNvGraphicFramePr>
                <a:graphicFrameLocks noChangeAspect="1"/>
              </p:cNvGraphicFramePr>
              <p:nvPr/>
            </p:nvGraphicFramePr>
            <p:xfrm>
              <a:off x="5260" y="2948"/>
              <a:ext cx="394" cy="19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0375" name="Equation" r:id="rId15" imgW="419100" imgH="228600" progId="Equation.3">
                      <p:embed/>
                    </p:oleObj>
                  </mc:Choice>
                  <mc:Fallback>
                    <p:oleObj name="Equation" r:id="rId15" imgW="4191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60" y="2948"/>
                            <a:ext cx="394" cy="195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3023" name="Object 3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29686228"/>
                  </p:ext>
                </p:extLst>
              </p:nvPr>
            </p:nvGraphicFramePr>
            <p:xfrm>
              <a:off x="3354" y="2367"/>
              <a:ext cx="614" cy="24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0376" name="Equation" r:id="rId17" imgW="533400" imgH="241300" progId="Equation.3">
                      <p:embed/>
                    </p:oleObj>
                  </mc:Choice>
                  <mc:Fallback>
                    <p:oleObj name="Equation" r:id="rId17" imgW="533400" imgH="2413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54" y="2367"/>
                            <a:ext cx="614" cy="245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3024" name="Group 31"/>
              <p:cNvGrpSpPr>
                <a:grpSpLocks/>
              </p:cNvGrpSpPr>
              <p:nvPr/>
            </p:nvGrpSpPr>
            <p:grpSpPr bwMode="auto">
              <a:xfrm>
                <a:off x="4008" y="2047"/>
                <a:ext cx="231" cy="970"/>
                <a:chOff x="2616" y="1903"/>
                <a:chExt cx="231" cy="970"/>
              </a:xfrm>
            </p:grpSpPr>
            <p:sp>
              <p:nvSpPr>
                <p:cNvPr id="475168" name="Line 32"/>
                <p:cNvSpPr>
                  <a:spLocks noChangeShapeType="1"/>
                </p:cNvSpPr>
                <p:nvPr/>
              </p:nvSpPr>
              <p:spPr bwMode="auto">
                <a:xfrm>
                  <a:off x="2624" y="1903"/>
                  <a:ext cx="223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75169" name="Line 33"/>
                <p:cNvSpPr>
                  <a:spLocks noChangeShapeType="1"/>
                </p:cNvSpPr>
                <p:nvPr/>
              </p:nvSpPr>
              <p:spPr bwMode="auto">
                <a:xfrm>
                  <a:off x="2616" y="2155"/>
                  <a:ext cx="223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75170" name="Line 34"/>
                <p:cNvSpPr>
                  <a:spLocks noChangeShapeType="1"/>
                </p:cNvSpPr>
                <p:nvPr/>
              </p:nvSpPr>
              <p:spPr bwMode="auto">
                <a:xfrm>
                  <a:off x="2616" y="2316"/>
                  <a:ext cx="223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75171" name="Line 35"/>
                <p:cNvSpPr>
                  <a:spLocks noChangeShapeType="1"/>
                </p:cNvSpPr>
                <p:nvPr/>
              </p:nvSpPr>
              <p:spPr bwMode="auto">
                <a:xfrm>
                  <a:off x="2624" y="2649"/>
                  <a:ext cx="223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75172" name="Line 36"/>
                <p:cNvSpPr>
                  <a:spLocks noChangeShapeType="1"/>
                </p:cNvSpPr>
                <p:nvPr/>
              </p:nvSpPr>
              <p:spPr bwMode="auto">
                <a:xfrm>
                  <a:off x="2616" y="2018"/>
                  <a:ext cx="223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75173" name="Line 37"/>
                <p:cNvSpPr>
                  <a:spLocks noChangeShapeType="1"/>
                </p:cNvSpPr>
                <p:nvPr/>
              </p:nvSpPr>
              <p:spPr bwMode="auto">
                <a:xfrm>
                  <a:off x="2616" y="2476"/>
                  <a:ext cx="223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75174" name="Line 38"/>
                <p:cNvSpPr>
                  <a:spLocks noChangeShapeType="1"/>
                </p:cNvSpPr>
                <p:nvPr/>
              </p:nvSpPr>
              <p:spPr bwMode="auto">
                <a:xfrm>
                  <a:off x="2617" y="2757"/>
                  <a:ext cx="223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75175" name="Line 39"/>
                <p:cNvSpPr>
                  <a:spLocks noChangeShapeType="1"/>
                </p:cNvSpPr>
                <p:nvPr/>
              </p:nvSpPr>
              <p:spPr bwMode="auto">
                <a:xfrm>
                  <a:off x="2624" y="2873"/>
                  <a:ext cx="223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43025" name="Group 40"/>
              <p:cNvGrpSpPr>
                <a:grpSpLocks/>
              </p:cNvGrpSpPr>
              <p:nvPr/>
            </p:nvGrpSpPr>
            <p:grpSpPr bwMode="auto">
              <a:xfrm>
                <a:off x="4944" y="2016"/>
                <a:ext cx="231" cy="970"/>
                <a:chOff x="2616" y="1903"/>
                <a:chExt cx="231" cy="970"/>
              </a:xfrm>
            </p:grpSpPr>
            <p:sp>
              <p:nvSpPr>
                <p:cNvPr id="475177" name="Line 41"/>
                <p:cNvSpPr>
                  <a:spLocks noChangeShapeType="1"/>
                </p:cNvSpPr>
                <p:nvPr/>
              </p:nvSpPr>
              <p:spPr bwMode="auto">
                <a:xfrm>
                  <a:off x="2624" y="1903"/>
                  <a:ext cx="223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75178" name="Line 42"/>
                <p:cNvSpPr>
                  <a:spLocks noChangeShapeType="1"/>
                </p:cNvSpPr>
                <p:nvPr/>
              </p:nvSpPr>
              <p:spPr bwMode="auto">
                <a:xfrm>
                  <a:off x="2616" y="2155"/>
                  <a:ext cx="223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75179" name="Line 43"/>
                <p:cNvSpPr>
                  <a:spLocks noChangeShapeType="1"/>
                </p:cNvSpPr>
                <p:nvPr/>
              </p:nvSpPr>
              <p:spPr bwMode="auto">
                <a:xfrm>
                  <a:off x="2616" y="2316"/>
                  <a:ext cx="223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75180" name="Line 44"/>
                <p:cNvSpPr>
                  <a:spLocks noChangeShapeType="1"/>
                </p:cNvSpPr>
                <p:nvPr/>
              </p:nvSpPr>
              <p:spPr bwMode="auto">
                <a:xfrm>
                  <a:off x="2624" y="2649"/>
                  <a:ext cx="223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75181" name="Line 45"/>
                <p:cNvSpPr>
                  <a:spLocks noChangeShapeType="1"/>
                </p:cNvSpPr>
                <p:nvPr/>
              </p:nvSpPr>
              <p:spPr bwMode="auto">
                <a:xfrm>
                  <a:off x="2616" y="2018"/>
                  <a:ext cx="223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75182" name="Line 46"/>
                <p:cNvSpPr>
                  <a:spLocks noChangeShapeType="1"/>
                </p:cNvSpPr>
                <p:nvPr/>
              </p:nvSpPr>
              <p:spPr bwMode="auto">
                <a:xfrm>
                  <a:off x="2616" y="2476"/>
                  <a:ext cx="223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75183" name="Line 47"/>
                <p:cNvSpPr>
                  <a:spLocks noChangeShapeType="1"/>
                </p:cNvSpPr>
                <p:nvPr/>
              </p:nvSpPr>
              <p:spPr bwMode="auto">
                <a:xfrm>
                  <a:off x="2617" y="2757"/>
                  <a:ext cx="223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75184" name="Line 48"/>
                <p:cNvSpPr>
                  <a:spLocks noChangeShapeType="1"/>
                </p:cNvSpPr>
                <p:nvPr/>
              </p:nvSpPr>
              <p:spPr bwMode="auto">
                <a:xfrm>
                  <a:off x="2624" y="2873"/>
                  <a:ext cx="223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  <p:sp>
          <p:nvSpPr>
            <p:cNvPr id="475187" name="Text Box 51"/>
            <p:cNvSpPr txBox="1">
              <a:spLocks noChangeArrowheads="1"/>
            </p:cNvSpPr>
            <p:nvPr/>
          </p:nvSpPr>
          <p:spPr bwMode="auto">
            <a:xfrm rot="16200000">
              <a:off x="6034881" y="5207794"/>
              <a:ext cx="1516063" cy="339725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tx2"/>
                  </a:solidFill>
                  <a:cs typeface="+mn-cs"/>
                </a:rPr>
                <a:t>N=8 channels</a:t>
              </a:r>
              <a:endParaRPr lang="en-GB" sz="1600" dirty="0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475188" name="Text Box 52"/>
            <p:cNvSpPr txBox="1">
              <a:spLocks noChangeArrowheads="1"/>
            </p:cNvSpPr>
            <p:nvPr/>
          </p:nvSpPr>
          <p:spPr bwMode="auto">
            <a:xfrm rot="16200000">
              <a:off x="4570413" y="5113337"/>
              <a:ext cx="1708150" cy="339725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tx2"/>
                  </a:solidFill>
                  <a:cs typeface="+mn-cs"/>
                </a:rPr>
                <a:t>D=4 decimation</a:t>
              </a:r>
              <a:endParaRPr lang="en-GB" sz="1600" dirty="0">
                <a:solidFill>
                  <a:schemeClr val="tx2"/>
                </a:solidFill>
                <a:cs typeface="+mn-cs"/>
              </a:endParaRPr>
            </a:p>
          </p:txBody>
        </p:sp>
      </p:grpSp>
      <p:sp>
        <p:nvSpPr>
          <p:cNvPr id="5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Oversampled DFT</a:t>
            </a:r>
            <a:r>
              <a:rPr lang="en-US" sz="2800" dirty="0"/>
              <a:t>-Modulated </a:t>
            </a:r>
            <a:r>
              <a:rPr lang="en-US" sz="2800" dirty="0" smtClean="0"/>
              <a:t>FBs </a:t>
            </a:r>
            <a:r>
              <a:rPr lang="en-US" sz="1800" dirty="0" smtClean="0">
                <a:cs typeface="+mj-cs"/>
              </a:rPr>
              <a:t>(D&lt;N)</a:t>
            </a:r>
          </a:p>
        </p:txBody>
      </p:sp>
      <p:graphicFrame>
        <p:nvGraphicFramePr>
          <p:cNvPr id="56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186283"/>
              </p:ext>
            </p:extLst>
          </p:nvPr>
        </p:nvGraphicFramePr>
        <p:xfrm>
          <a:off x="658813" y="4833938"/>
          <a:ext cx="7885112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77" name="Equation" r:id="rId19" imgW="8318500" imgH="2146300" progId="Equation.3">
                  <p:embed/>
                </p:oleObj>
              </mc:Choice>
              <mc:Fallback>
                <p:oleObj name="Equation" r:id="rId19" imgW="8318500" imgH="2146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4833938"/>
                        <a:ext cx="7885112" cy="14398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tangle 58"/>
          <p:cNvSpPr/>
          <p:nvPr/>
        </p:nvSpPr>
        <p:spPr bwMode="auto">
          <a:xfrm rot="1211192">
            <a:off x="1208974" y="2185465"/>
            <a:ext cx="3078486" cy="341805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 rot="1211192">
            <a:off x="1188961" y="3404496"/>
            <a:ext cx="3048905" cy="341805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45169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879" y="1160748"/>
            <a:ext cx="8710613" cy="5289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u="sng" dirty="0" smtClean="0">
                <a:cs typeface="+mn-cs"/>
              </a:rPr>
              <a:t>Example-1</a:t>
            </a:r>
            <a:r>
              <a:rPr lang="en-US" sz="2400" b="0" dirty="0" smtClean="0">
                <a:cs typeface="+mn-cs"/>
              </a:rPr>
              <a:t>:</a:t>
            </a:r>
            <a:r>
              <a:rPr lang="en-US" sz="2000" b="0" dirty="0" smtClean="0">
                <a:cs typeface="+mn-cs"/>
              </a:rPr>
              <a:t> </a:t>
            </a:r>
            <a:r>
              <a:rPr lang="en-US" sz="2400" b="0" dirty="0"/>
              <a:t>With 4-fold d</a:t>
            </a:r>
            <a:r>
              <a:rPr lang="en-US" sz="2000" b="0" dirty="0"/>
              <a:t>ecimation, this is…</a:t>
            </a:r>
            <a:r>
              <a:rPr lang="en-US" sz="2000" dirty="0"/>
              <a:t> </a:t>
            </a:r>
            <a:r>
              <a:rPr lang="en-US" sz="2000" b="0" dirty="0" smtClean="0">
                <a:cs typeface="+mn-cs"/>
              </a:rPr>
              <a:t>               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     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</p:txBody>
      </p:sp>
      <p:graphicFrame>
        <p:nvGraphicFramePr>
          <p:cNvPr id="43012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454668"/>
              </p:ext>
            </p:extLst>
          </p:nvPr>
        </p:nvGraphicFramePr>
        <p:xfrm>
          <a:off x="641350" y="1697038"/>
          <a:ext cx="3614738" cy="241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3" name="Equation" r:id="rId3" imgW="3517900" imgH="2146300" progId="Equation.3">
                  <p:embed/>
                </p:oleObj>
              </mc:Choice>
              <mc:Fallback>
                <p:oleObj name="Equation" r:id="rId3" imgW="3517900" imgH="2146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" y="1697038"/>
                        <a:ext cx="3614738" cy="24161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Oversampled DFT</a:t>
            </a:r>
            <a:r>
              <a:rPr lang="en-US" sz="2800" dirty="0"/>
              <a:t>-Modulated </a:t>
            </a:r>
            <a:r>
              <a:rPr lang="en-US" sz="2800" dirty="0" smtClean="0"/>
              <a:t>FBs </a:t>
            </a:r>
            <a:r>
              <a:rPr lang="en-US" sz="1800" dirty="0" smtClean="0">
                <a:cs typeface="+mj-cs"/>
              </a:rPr>
              <a:t>(D&lt;N)</a:t>
            </a:r>
          </a:p>
        </p:txBody>
      </p:sp>
      <p:grpSp>
        <p:nvGrpSpPr>
          <p:cNvPr id="55" name="Group 4"/>
          <p:cNvGrpSpPr>
            <a:grpSpLocks/>
          </p:cNvGrpSpPr>
          <p:nvPr/>
        </p:nvGrpSpPr>
        <p:grpSpPr bwMode="auto">
          <a:xfrm>
            <a:off x="4248150" y="1989138"/>
            <a:ext cx="4589463" cy="2049462"/>
            <a:chOff x="1064" y="1156"/>
            <a:chExt cx="2608" cy="1027"/>
          </a:xfrm>
        </p:grpSpPr>
        <p:grpSp>
          <p:nvGrpSpPr>
            <p:cNvPr id="57" name="Group 5"/>
            <p:cNvGrpSpPr>
              <a:grpSpLocks/>
            </p:cNvGrpSpPr>
            <p:nvPr/>
          </p:nvGrpSpPr>
          <p:grpSpPr bwMode="auto">
            <a:xfrm>
              <a:off x="1064" y="1156"/>
              <a:ext cx="585" cy="941"/>
              <a:chOff x="561" y="1358"/>
              <a:chExt cx="724" cy="1411"/>
            </a:xfrm>
          </p:grpSpPr>
          <p:sp>
            <p:nvSpPr>
              <p:cNvPr id="97" name="Text Box 6"/>
              <p:cNvSpPr txBox="1">
                <a:spLocks noChangeArrowheads="1"/>
              </p:cNvSpPr>
              <p:nvPr/>
            </p:nvSpPr>
            <p:spPr bwMode="auto">
              <a:xfrm>
                <a:off x="561" y="1358"/>
                <a:ext cx="385" cy="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>
                    <a:solidFill>
                      <a:srgbClr val="FFFF66"/>
                    </a:solidFill>
                    <a:cs typeface="+mn-cs"/>
                  </a:rPr>
                  <a:t>u[k]</a:t>
                </a:r>
              </a:p>
            </p:txBody>
          </p:sp>
          <p:grpSp>
            <p:nvGrpSpPr>
              <p:cNvPr id="98" name="Group 7"/>
              <p:cNvGrpSpPr>
                <a:grpSpLocks/>
              </p:cNvGrpSpPr>
              <p:nvPr/>
            </p:nvGrpSpPr>
            <p:grpSpPr bwMode="auto">
              <a:xfrm>
                <a:off x="896" y="1771"/>
                <a:ext cx="158" cy="135"/>
                <a:chOff x="1488" y="3024"/>
                <a:chExt cx="192" cy="165"/>
              </a:xfrm>
            </p:grpSpPr>
            <p:sp>
              <p:nvSpPr>
                <p:cNvPr id="113" name="Rectangle 8"/>
                <p:cNvSpPr>
                  <a:spLocks noChangeArrowheads="1"/>
                </p:cNvSpPr>
                <p:nvPr/>
              </p:nvSpPr>
              <p:spPr bwMode="auto">
                <a:xfrm>
                  <a:off x="1488" y="3024"/>
                  <a:ext cx="190" cy="165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aphicFrame>
              <p:nvGraphicFramePr>
                <p:cNvPr id="114" name="Object 9"/>
                <p:cNvGraphicFramePr>
                  <a:graphicFrameLocks noChangeAspect="1"/>
                </p:cNvGraphicFramePr>
                <p:nvPr/>
              </p:nvGraphicFramePr>
              <p:xfrm>
                <a:off x="1529" y="3038"/>
                <a:ext cx="110" cy="12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2604" name="Equation" r:id="rId5" imgW="139579" imgH="164957" progId="Equation.3">
                        <p:embed/>
                      </p:oleObj>
                    </mc:Choice>
                    <mc:Fallback>
                      <p:oleObj name="Equation" r:id="rId5" imgW="139579" imgH="164957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29" y="3038"/>
                              <a:ext cx="110" cy="128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99" name="Group 10"/>
              <p:cNvGrpSpPr>
                <a:grpSpLocks/>
              </p:cNvGrpSpPr>
              <p:nvPr/>
            </p:nvGrpSpPr>
            <p:grpSpPr bwMode="auto">
              <a:xfrm>
                <a:off x="896" y="2125"/>
                <a:ext cx="158" cy="136"/>
                <a:chOff x="1488" y="3024"/>
                <a:chExt cx="192" cy="165"/>
              </a:xfrm>
            </p:grpSpPr>
            <p:sp>
              <p:nvSpPr>
                <p:cNvPr id="111" name="Rectangle 11"/>
                <p:cNvSpPr>
                  <a:spLocks noChangeArrowheads="1"/>
                </p:cNvSpPr>
                <p:nvPr/>
              </p:nvSpPr>
              <p:spPr bwMode="auto">
                <a:xfrm>
                  <a:off x="1488" y="3024"/>
                  <a:ext cx="190" cy="165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aphicFrame>
              <p:nvGraphicFramePr>
                <p:cNvPr id="112" name="Object 12"/>
                <p:cNvGraphicFramePr>
                  <a:graphicFrameLocks noChangeAspect="1"/>
                </p:cNvGraphicFramePr>
                <p:nvPr/>
              </p:nvGraphicFramePr>
              <p:xfrm>
                <a:off x="1529" y="3038"/>
                <a:ext cx="110" cy="12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2605" name="Equation" r:id="rId7" imgW="139579" imgH="164957" progId="Equation.3">
                        <p:embed/>
                      </p:oleObj>
                    </mc:Choice>
                    <mc:Fallback>
                      <p:oleObj name="Equation" r:id="rId7" imgW="139579" imgH="164957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29" y="3038"/>
                              <a:ext cx="110" cy="128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00" name="Group 13"/>
              <p:cNvGrpSpPr>
                <a:grpSpLocks/>
              </p:cNvGrpSpPr>
              <p:nvPr/>
            </p:nvGrpSpPr>
            <p:grpSpPr bwMode="auto">
              <a:xfrm>
                <a:off x="896" y="2479"/>
                <a:ext cx="158" cy="136"/>
                <a:chOff x="1488" y="3024"/>
                <a:chExt cx="192" cy="165"/>
              </a:xfrm>
            </p:grpSpPr>
            <p:sp>
              <p:nvSpPr>
                <p:cNvPr id="109" name="Rectangle 14"/>
                <p:cNvSpPr>
                  <a:spLocks noChangeArrowheads="1"/>
                </p:cNvSpPr>
                <p:nvPr/>
              </p:nvSpPr>
              <p:spPr bwMode="auto">
                <a:xfrm>
                  <a:off x="1488" y="3024"/>
                  <a:ext cx="190" cy="165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aphicFrame>
              <p:nvGraphicFramePr>
                <p:cNvPr id="110" name="Object 15"/>
                <p:cNvGraphicFramePr>
                  <a:graphicFrameLocks noChangeAspect="1"/>
                </p:cNvGraphicFramePr>
                <p:nvPr/>
              </p:nvGraphicFramePr>
              <p:xfrm>
                <a:off x="1529" y="3038"/>
                <a:ext cx="110" cy="12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2606" name="Equation" r:id="rId8" imgW="139579" imgH="164957" progId="Equation.3">
                        <p:embed/>
                      </p:oleObj>
                    </mc:Choice>
                    <mc:Fallback>
                      <p:oleObj name="Equation" r:id="rId8" imgW="139579" imgH="164957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29" y="3038"/>
                              <a:ext cx="110" cy="128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01" name="Line 16"/>
              <p:cNvSpPr>
                <a:spLocks noChangeShapeType="1"/>
              </p:cNvSpPr>
              <p:nvPr/>
            </p:nvSpPr>
            <p:spPr bwMode="auto">
              <a:xfrm flipV="1">
                <a:off x="658" y="1650"/>
                <a:ext cx="612" cy="1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2" name="Line 17"/>
              <p:cNvSpPr>
                <a:spLocks noChangeShapeType="1"/>
              </p:cNvSpPr>
              <p:nvPr/>
            </p:nvSpPr>
            <p:spPr bwMode="auto">
              <a:xfrm flipV="1">
                <a:off x="984" y="2766"/>
                <a:ext cx="296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3" name="Line 18"/>
              <p:cNvSpPr>
                <a:spLocks noChangeShapeType="1"/>
              </p:cNvSpPr>
              <p:nvPr/>
            </p:nvSpPr>
            <p:spPr bwMode="auto">
              <a:xfrm flipV="1">
                <a:off x="984" y="2373"/>
                <a:ext cx="296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4" name="Line 19"/>
              <p:cNvSpPr>
                <a:spLocks noChangeShapeType="1"/>
              </p:cNvSpPr>
              <p:nvPr/>
            </p:nvSpPr>
            <p:spPr bwMode="auto">
              <a:xfrm flipV="1">
                <a:off x="984" y="2020"/>
                <a:ext cx="296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5" name="Line 20"/>
              <p:cNvSpPr>
                <a:spLocks noChangeShapeType="1"/>
              </p:cNvSpPr>
              <p:nvPr/>
            </p:nvSpPr>
            <p:spPr bwMode="auto">
              <a:xfrm>
                <a:off x="975" y="1917"/>
                <a:ext cx="0" cy="208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6" name="Line 21"/>
              <p:cNvSpPr>
                <a:spLocks noChangeShapeType="1"/>
              </p:cNvSpPr>
              <p:nvPr/>
            </p:nvSpPr>
            <p:spPr bwMode="auto">
              <a:xfrm>
                <a:off x="975" y="2256"/>
                <a:ext cx="0" cy="208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7" name="Line 22"/>
              <p:cNvSpPr>
                <a:spLocks noChangeShapeType="1"/>
              </p:cNvSpPr>
              <p:nvPr/>
            </p:nvSpPr>
            <p:spPr bwMode="auto">
              <a:xfrm>
                <a:off x="975" y="2624"/>
                <a:ext cx="0" cy="149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8" name="Line 23"/>
              <p:cNvSpPr>
                <a:spLocks noChangeShapeType="1"/>
              </p:cNvSpPr>
              <p:nvPr/>
            </p:nvSpPr>
            <p:spPr bwMode="auto">
              <a:xfrm flipV="1">
                <a:off x="975" y="1653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58" name="Rectangle 24"/>
            <p:cNvSpPr>
              <a:spLocks noChangeArrowheads="1"/>
            </p:cNvSpPr>
            <p:nvPr/>
          </p:nvSpPr>
          <p:spPr bwMode="auto">
            <a:xfrm>
              <a:off x="2858" y="1253"/>
              <a:ext cx="622" cy="918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59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5382901"/>
                </p:ext>
              </p:extLst>
            </p:nvPr>
          </p:nvGraphicFramePr>
          <p:xfrm>
            <a:off x="2976" y="1528"/>
            <a:ext cx="405" cy="3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07" name="Equation" r:id="rId9" imgW="266700" imgH="241300" progId="Equation.3">
                    <p:embed/>
                  </p:oleObj>
                </mc:Choice>
                <mc:Fallback>
                  <p:oleObj name="Equation" r:id="rId9" imgW="2667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1528"/>
                          <a:ext cx="405" cy="36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" name="Rectangle 26"/>
            <p:cNvSpPr>
              <a:spLocks noChangeArrowheads="1"/>
            </p:cNvSpPr>
            <p:nvPr/>
          </p:nvSpPr>
          <p:spPr bwMode="auto">
            <a:xfrm>
              <a:off x="2040" y="1248"/>
              <a:ext cx="621" cy="918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61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210467"/>
                </p:ext>
              </p:extLst>
            </p:nvPr>
          </p:nvGraphicFramePr>
          <p:xfrm>
            <a:off x="2120" y="1609"/>
            <a:ext cx="469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08" name="Equation" r:id="rId11" imgW="469900" imgH="215900" progId="Equation.3">
                    <p:embed/>
                  </p:oleObj>
                </mc:Choice>
                <mc:Fallback>
                  <p:oleObj name="Equation" r:id="rId11" imgW="469900" imgH="215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0" y="1609"/>
                          <a:ext cx="469" cy="173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2" name="Group 28"/>
            <p:cNvGrpSpPr>
              <a:grpSpLocks/>
            </p:cNvGrpSpPr>
            <p:nvPr/>
          </p:nvGrpSpPr>
          <p:grpSpPr bwMode="auto">
            <a:xfrm>
              <a:off x="1661" y="1257"/>
              <a:ext cx="342" cy="926"/>
              <a:chOff x="3449" y="1339"/>
              <a:chExt cx="393" cy="1179"/>
            </a:xfrm>
          </p:grpSpPr>
          <p:sp>
            <p:nvSpPr>
              <p:cNvPr id="81" name="Line 29"/>
              <p:cNvSpPr>
                <a:spLocks noChangeShapeType="1"/>
              </p:cNvSpPr>
              <p:nvPr/>
            </p:nvSpPr>
            <p:spPr bwMode="auto">
              <a:xfrm>
                <a:off x="3694" y="1487"/>
                <a:ext cx="148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" name="Line 30"/>
              <p:cNvSpPr>
                <a:spLocks noChangeShapeType="1"/>
              </p:cNvSpPr>
              <p:nvPr/>
            </p:nvSpPr>
            <p:spPr bwMode="auto">
              <a:xfrm>
                <a:off x="3694" y="1791"/>
                <a:ext cx="148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3" name="Line 31"/>
              <p:cNvSpPr>
                <a:spLocks noChangeShapeType="1"/>
              </p:cNvSpPr>
              <p:nvPr/>
            </p:nvSpPr>
            <p:spPr bwMode="auto">
              <a:xfrm>
                <a:off x="3694" y="2093"/>
                <a:ext cx="148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4" name="Line 32"/>
              <p:cNvSpPr>
                <a:spLocks noChangeShapeType="1"/>
              </p:cNvSpPr>
              <p:nvPr/>
            </p:nvSpPr>
            <p:spPr bwMode="auto">
              <a:xfrm>
                <a:off x="3694" y="2395"/>
                <a:ext cx="148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5" name="Line 33"/>
              <p:cNvSpPr>
                <a:spLocks noChangeShapeType="1"/>
              </p:cNvSpPr>
              <p:nvPr/>
            </p:nvSpPr>
            <p:spPr bwMode="auto">
              <a:xfrm>
                <a:off x="3520" y="1689"/>
                <a:ext cx="0" cy="166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6" name="Text Box 34"/>
              <p:cNvSpPr txBox="1">
                <a:spLocks noChangeArrowheads="1"/>
              </p:cNvSpPr>
              <p:nvPr/>
            </p:nvSpPr>
            <p:spPr bwMode="auto">
              <a:xfrm>
                <a:off x="3501" y="1656"/>
                <a:ext cx="163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87" name="Rectangle 35"/>
              <p:cNvSpPr>
                <a:spLocks noChangeArrowheads="1"/>
              </p:cNvSpPr>
              <p:nvPr/>
            </p:nvSpPr>
            <p:spPr bwMode="auto">
              <a:xfrm>
                <a:off x="3451" y="1645"/>
                <a:ext cx="231" cy="262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8" name="Line 36"/>
              <p:cNvSpPr>
                <a:spLocks noChangeShapeType="1"/>
              </p:cNvSpPr>
              <p:nvPr/>
            </p:nvSpPr>
            <p:spPr bwMode="auto">
              <a:xfrm>
                <a:off x="3520" y="1995"/>
                <a:ext cx="0" cy="169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9" name="Text Box 37"/>
              <p:cNvSpPr txBox="1">
                <a:spLocks noChangeArrowheads="1"/>
              </p:cNvSpPr>
              <p:nvPr/>
            </p:nvSpPr>
            <p:spPr bwMode="auto">
              <a:xfrm>
                <a:off x="3501" y="1964"/>
                <a:ext cx="163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90" name="Line 38"/>
              <p:cNvSpPr>
                <a:spLocks noChangeShapeType="1"/>
              </p:cNvSpPr>
              <p:nvPr/>
            </p:nvSpPr>
            <p:spPr bwMode="auto">
              <a:xfrm>
                <a:off x="3520" y="2300"/>
                <a:ext cx="0" cy="175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1" name="Text Box 39"/>
              <p:cNvSpPr txBox="1">
                <a:spLocks noChangeArrowheads="1"/>
              </p:cNvSpPr>
              <p:nvPr/>
            </p:nvSpPr>
            <p:spPr bwMode="auto">
              <a:xfrm>
                <a:off x="3501" y="2268"/>
                <a:ext cx="163" cy="2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92" name="Rectangle 40"/>
              <p:cNvSpPr>
                <a:spLocks noChangeArrowheads="1"/>
              </p:cNvSpPr>
              <p:nvPr/>
            </p:nvSpPr>
            <p:spPr bwMode="auto">
              <a:xfrm>
                <a:off x="3451" y="2256"/>
                <a:ext cx="231" cy="262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3" name="Line 41"/>
              <p:cNvSpPr>
                <a:spLocks noChangeShapeType="1"/>
              </p:cNvSpPr>
              <p:nvPr/>
            </p:nvSpPr>
            <p:spPr bwMode="auto">
              <a:xfrm>
                <a:off x="3520" y="1382"/>
                <a:ext cx="0" cy="176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4" name="Text Box 42"/>
              <p:cNvSpPr txBox="1">
                <a:spLocks noChangeArrowheads="1"/>
              </p:cNvSpPr>
              <p:nvPr/>
            </p:nvSpPr>
            <p:spPr bwMode="auto">
              <a:xfrm>
                <a:off x="3501" y="1353"/>
                <a:ext cx="163" cy="2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95" name="Rectangle 43"/>
              <p:cNvSpPr>
                <a:spLocks noChangeArrowheads="1"/>
              </p:cNvSpPr>
              <p:nvPr/>
            </p:nvSpPr>
            <p:spPr bwMode="auto">
              <a:xfrm>
                <a:off x="3451" y="1339"/>
                <a:ext cx="231" cy="262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6" name="Rectangle 44"/>
              <p:cNvSpPr>
                <a:spLocks noChangeArrowheads="1"/>
              </p:cNvSpPr>
              <p:nvPr/>
            </p:nvSpPr>
            <p:spPr bwMode="auto">
              <a:xfrm>
                <a:off x="3449" y="1953"/>
                <a:ext cx="229" cy="262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63" name="Group 45"/>
            <p:cNvGrpSpPr>
              <a:grpSpLocks/>
            </p:cNvGrpSpPr>
            <p:nvPr/>
          </p:nvGrpSpPr>
          <p:grpSpPr bwMode="auto">
            <a:xfrm>
              <a:off x="2664" y="1296"/>
              <a:ext cx="192" cy="816"/>
              <a:chOff x="2616" y="1903"/>
              <a:chExt cx="231" cy="970"/>
            </a:xfrm>
          </p:grpSpPr>
          <p:sp>
            <p:nvSpPr>
              <p:cNvPr id="73" name="Line 46"/>
              <p:cNvSpPr>
                <a:spLocks noChangeShapeType="1"/>
              </p:cNvSpPr>
              <p:nvPr/>
            </p:nvSpPr>
            <p:spPr bwMode="auto">
              <a:xfrm>
                <a:off x="2624" y="1903"/>
                <a:ext cx="216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4" name="Line 47"/>
              <p:cNvSpPr>
                <a:spLocks noChangeShapeType="1"/>
              </p:cNvSpPr>
              <p:nvPr/>
            </p:nvSpPr>
            <p:spPr bwMode="auto">
              <a:xfrm>
                <a:off x="2616" y="2155"/>
                <a:ext cx="214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5" name="Line 48"/>
              <p:cNvSpPr>
                <a:spLocks noChangeShapeType="1"/>
              </p:cNvSpPr>
              <p:nvPr/>
            </p:nvSpPr>
            <p:spPr bwMode="auto">
              <a:xfrm>
                <a:off x="2616" y="2316"/>
                <a:ext cx="214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6" name="Line 49"/>
              <p:cNvSpPr>
                <a:spLocks noChangeShapeType="1"/>
              </p:cNvSpPr>
              <p:nvPr/>
            </p:nvSpPr>
            <p:spPr bwMode="auto">
              <a:xfrm>
                <a:off x="2624" y="2643"/>
                <a:ext cx="216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7" name="Line 50"/>
              <p:cNvSpPr>
                <a:spLocks noChangeShapeType="1"/>
              </p:cNvSpPr>
              <p:nvPr/>
            </p:nvSpPr>
            <p:spPr bwMode="auto">
              <a:xfrm>
                <a:off x="2616" y="2027"/>
                <a:ext cx="214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8" name="Line 51"/>
              <p:cNvSpPr>
                <a:spLocks noChangeShapeType="1"/>
              </p:cNvSpPr>
              <p:nvPr/>
            </p:nvSpPr>
            <p:spPr bwMode="auto">
              <a:xfrm>
                <a:off x="2616" y="2476"/>
                <a:ext cx="214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9" name="Line 52"/>
              <p:cNvSpPr>
                <a:spLocks noChangeShapeType="1"/>
              </p:cNvSpPr>
              <p:nvPr/>
            </p:nvSpPr>
            <p:spPr bwMode="auto">
              <a:xfrm>
                <a:off x="2617" y="2757"/>
                <a:ext cx="214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0" name="Line 53"/>
              <p:cNvSpPr>
                <a:spLocks noChangeShapeType="1"/>
              </p:cNvSpPr>
              <p:nvPr/>
            </p:nvSpPr>
            <p:spPr bwMode="auto">
              <a:xfrm>
                <a:off x="2624" y="2873"/>
                <a:ext cx="216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64" name="Group 54"/>
            <p:cNvGrpSpPr>
              <a:grpSpLocks/>
            </p:cNvGrpSpPr>
            <p:nvPr/>
          </p:nvGrpSpPr>
          <p:grpSpPr bwMode="auto">
            <a:xfrm>
              <a:off x="3480" y="1296"/>
              <a:ext cx="192" cy="816"/>
              <a:chOff x="2616" y="1903"/>
              <a:chExt cx="231" cy="970"/>
            </a:xfrm>
          </p:grpSpPr>
          <p:sp>
            <p:nvSpPr>
              <p:cNvPr id="65" name="Line 55"/>
              <p:cNvSpPr>
                <a:spLocks noChangeShapeType="1"/>
              </p:cNvSpPr>
              <p:nvPr/>
            </p:nvSpPr>
            <p:spPr bwMode="auto">
              <a:xfrm>
                <a:off x="2622" y="1903"/>
                <a:ext cx="225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6" name="Line 56"/>
              <p:cNvSpPr>
                <a:spLocks noChangeShapeType="1"/>
              </p:cNvSpPr>
              <p:nvPr/>
            </p:nvSpPr>
            <p:spPr bwMode="auto">
              <a:xfrm>
                <a:off x="2616" y="2155"/>
                <a:ext cx="225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7" name="Line 57"/>
              <p:cNvSpPr>
                <a:spLocks noChangeShapeType="1"/>
              </p:cNvSpPr>
              <p:nvPr/>
            </p:nvSpPr>
            <p:spPr bwMode="auto">
              <a:xfrm>
                <a:off x="2616" y="2316"/>
                <a:ext cx="225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8" name="Line 58"/>
              <p:cNvSpPr>
                <a:spLocks noChangeShapeType="1"/>
              </p:cNvSpPr>
              <p:nvPr/>
            </p:nvSpPr>
            <p:spPr bwMode="auto">
              <a:xfrm>
                <a:off x="2622" y="2643"/>
                <a:ext cx="225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9" name="Line 59"/>
              <p:cNvSpPr>
                <a:spLocks noChangeShapeType="1"/>
              </p:cNvSpPr>
              <p:nvPr/>
            </p:nvSpPr>
            <p:spPr bwMode="auto">
              <a:xfrm>
                <a:off x="2616" y="2027"/>
                <a:ext cx="225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0" name="Line 60"/>
              <p:cNvSpPr>
                <a:spLocks noChangeShapeType="1"/>
              </p:cNvSpPr>
              <p:nvPr/>
            </p:nvSpPr>
            <p:spPr bwMode="auto">
              <a:xfrm>
                <a:off x="2616" y="2476"/>
                <a:ext cx="225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1" name="Line 61"/>
              <p:cNvSpPr>
                <a:spLocks noChangeShapeType="1"/>
              </p:cNvSpPr>
              <p:nvPr/>
            </p:nvSpPr>
            <p:spPr bwMode="auto">
              <a:xfrm>
                <a:off x="2617" y="2757"/>
                <a:ext cx="224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2" name="Line 62"/>
              <p:cNvSpPr>
                <a:spLocks noChangeShapeType="1"/>
              </p:cNvSpPr>
              <p:nvPr/>
            </p:nvSpPr>
            <p:spPr bwMode="auto">
              <a:xfrm>
                <a:off x="2622" y="2873"/>
                <a:ext cx="225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aphicFrame>
        <p:nvGraphicFramePr>
          <p:cNvPr id="115" name="Object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596544"/>
              </p:ext>
            </p:extLst>
          </p:nvPr>
        </p:nvGraphicFramePr>
        <p:xfrm>
          <a:off x="5976938" y="4221163"/>
          <a:ext cx="225107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9" name="Equation" r:id="rId13" imgW="965200" imgH="228600" progId="Equation.3">
                  <p:embed/>
                </p:oleObj>
              </mc:Choice>
              <mc:Fallback>
                <p:oleObj name="Equation" r:id="rId13" imgW="965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6938" y="4221163"/>
                        <a:ext cx="2251075" cy="46831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119752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879" y="1160748"/>
            <a:ext cx="8710613" cy="5289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u="sng" dirty="0" smtClean="0">
                <a:cs typeface="+mn-cs"/>
              </a:rPr>
              <a:t>Example-1</a:t>
            </a:r>
            <a:r>
              <a:rPr lang="en-US" sz="2400" b="0" dirty="0" smtClean="0">
                <a:cs typeface="+mn-cs"/>
              </a:rPr>
              <a:t>:</a:t>
            </a:r>
            <a:r>
              <a:rPr lang="en-US" sz="2000" b="0" dirty="0" smtClean="0">
                <a:cs typeface="+mn-cs"/>
              </a:rPr>
              <a:t> </a:t>
            </a:r>
            <a:r>
              <a:rPr lang="en-US" sz="2400" b="0" dirty="0" smtClean="0"/>
              <a:t>Synthesis FB is similarly derived</a:t>
            </a:r>
            <a:r>
              <a:rPr lang="en-US" sz="2000" b="0" dirty="0" smtClean="0"/>
              <a:t>…</a:t>
            </a:r>
            <a:r>
              <a:rPr lang="en-US" sz="2000" dirty="0" smtClean="0"/>
              <a:t> </a:t>
            </a:r>
            <a:r>
              <a:rPr lang="en-US" sz="2000" b="0" dirty="0" smtClean="0">
                <a:cs typeface="+mn-cs"/>
              </a:rPr>
              <a:t>               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where…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     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</p:txBody>
      </p:sp>
      <p:graphicFrame>
        <p:nvGraphicFramePr>
          <p:cNvPr id="45061" name="Object 15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04557323"/>
              </p:ext>
            </p:extLst>
          </p:nvPr>
        </p:nvGraphicFramePr>
        <p:xfrm>
          <a:off x="431800" y="4497388"/>
          <a:ext cx="7200900" cy="143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04" name="Equation" r:id="rId3" imgW="5600700" imgH="1117600" progId="Equation.3">
                  <p:embed/>
                </p:oleObj>
              </mc:Choice>
              <mc:Fallback>
                <p:oleObj name="Equation" r:id="rId3" imgW="5600700" imgH="1117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4497388"/>
                        <a:ext cx="7200900" cy="143668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427984" y="1592796"/>
            <a:ext cx="4485134" cy="2565524"/>
            <a:chOff x="4427984" y="1304925"/>
            <a:chExt cx="4485134" cy="2853395"/>
          </a:xfrm>
        </p:grpSpPr>
        <p:graphicFrame>
          <p:nvGraphicFramePr>
            <p:cNvPr id="45060" name="Object 1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7508577"/>
                </p:ext>
              </p:extLst>
            </p:nvPr>
          </p:nvGraphicFramePr>
          <p:xfrm>
            <a:off x="4838700" y="1304925"/>
            <a:ext cx="2074863" cy="415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305" name="Equation" r:id="rId5" imgW="889000" imgH="203200" progId="Equation.3">
                    <p:embed/>
                  </p:oleObj>
                </mc:Choice>
                <mc:Fallback>
                  <p:oleObj name="Equation" r:id="rId5" imgW="8890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38700" y="1304925"/>
                          <a:ext cx="2074863" cy="415925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1" name="Text Box 11"/>
            <p:cNvSpPr txBox="1">
              <a:spLocks noChangeArrowheads="1"/>
            </p:cNvSpPr>
            <p:nvPr/>
          </p:nvSpPr>
          <p:spPr bwMode="auto">
            <a:xfrm>
              <a:off x="8255893" y="3701120"/>
              <a:ext cx="6572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y[k]</a:t>
              </a:r>
            </a:p>
          </p:txBody>
        </p:sp>
        <p:sp>
          <p:nvSpPr>
            <p:cNvPr id="204" name="Line 4"/>
            <p:cNvSpPr>
              <a:spLocks noChangeShapeType="1"/>
            </p:cNvSpPr>
            <p:nvPr/>
          </p:nvSpPr>
          <p:spPr bwMode="auto">
            <a:xfrm>
              <a:off x="6973193" y="2551770"/>
              <a:ext cx="395288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5" name="Line 5"/>
            <p:cNvSpPr>
              <a:spLocks noChangeShapeType="1"/>
            </p:cNvSpPr>
            <p:nvPr/>
          </p:nvSpPr>
          <p:spPr bwMode="auto">
            <a:xfrm>
              <a:off x="6973193" y="3116920"/>
              <a:ext cx="395288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6" name="Line 6"/>
            <p:cNvSpPr>
              <a:spLocks noChangeShapeType="1"/>
            </p:cNvSpPr>
            <p:nvPr/>
          </p:nvSpPr>
          <p:spPr bwMode="auto">
            <a:xfrm>
              <a:off x="6973193" y="3666195"/>
              <a:ext cx="395288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7" name="Rectangle 7"/>
            <p:cNvSpPr>
              <a:spLocks noChangeArrowheads="1"/>
            </p:cNvSpPr>
            <p:nvPr/>
          </p:nvSpPr>
          <p:spPr bwMode="auto">
            <a:xfrm>
              <a:off x="5940153" y="1865970"/>
              <a:ext cx="1008111" cy="213909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11" name="Group 12"/>
            <p:cNvGrpSpPr>
              <a:grpSpLocks/>
            </p:cNvGrpSpPr>
            <p:nvPr/>
          </p:nvGrpSpPr>
          <p:grpSpPr bwMode="auto">
            <a:xfrm>
              <a:off x="7382768" y="1808820"/>
              <a:ext cx="1027113" cy="2078038"/>
              <a:chOff x="2479" y="1248"/>
              <a:chExt cx="874" cy="1741"/>
            </a:xfrm>
          </p:grpSpPr>
          <p:sp>
            <p:nvSpPr>
              <p:cNvPr id="227" name="Rectangle 13"/>
              <p:cNvSpPr>
                <a:spLocks noChangeArrowheads="1"/>
              </p:cNvSpPr>
              <p:nvPr/>
            </p:nvSpPr>
            <p:spPr bwMode="auto">
              <a:xfrm>
                <a:off x="2479" y="1248"/>
                <a:ext cx="313" cy="37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8" name="Line 14"/>
              <p:cNvSpPr>
                <a:spLocks noChangeShapeType="1"/>
              </p:cNvSpPr>
              <p:nvPr/>
            </p:nvSpPr>
            <p:spPr bwMode="auto">
              <a:xfrm>
                <a:off x="2570" y="1312"/>
                <a:ext cx="0" cy="253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9" name="Text Box 15"/>
              <p:cNvSpPr txBox="1">
                <a:spLocks noChangeArrowheads="1"/>
              </p:cNvSpPr>
              <p:nvPr/>
            </p:nvSpPr>
            <p:spPr bwMode="auto">
              <a:xfrm>
                <a:off x="2561" y="1248"/>
                <a:ext cx="223" cy="3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230" name="Rectangle 16"/>
              <p:cNvSpPr>
                <a:spLocks noChangeArrowheads="1"/>
              </p:cNvSpPr>
              <p:nvPr/>
            </p:nvSpPr>
            <p:spPr bwMode="auto">
              <a:xfrm>
                <a:off x="2479" y="1690"/>
                <a:ext cx="313" cy="379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1" name="Line 17"/>
              <p:cNvSpPr>
                <a:spLocks noChangeShapeType="1"/>
              </p:cNvSpPr>
              <p:nvPr/>
            </p:nvSpPr>
            <p:spPr bwMode="auto">
              <a:xfrm>
                <a:off x="2570" y="1752"/>
                <a:ext cx="0" cy="251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2" name="Text Box 18"/>
              <p:cNvSpPr txBox="1">
                <a:spLocks noChangeArrowheads="1"/>
              </p:cNvSpPr>
              <p:nvPr/>
            </p:nvSpPr>
            <p:spPr bwMode="auto">
              <a:xfrm>
                <a:off x="2561" y="1683"/>
                <a:ext cx="223" cy="3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233" name="Rectangle 19"/>
              <p:cNvSpPr>
                <a:spLocks noChangeArrowheads="1"/>
              </p:cNvSpPr>
              <p:nvPr/>
            </p:nvSpPr>
            <p:spPr bwMode="auto">
              <a:xfrm>
                <a:off x="2479" y="2130"/>
                <a:ext cx="313" cy="37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4" name="Line 20"/>
              <p:cNvSpPr>
                <a:spLocks noChangeShapeType="1"/>
              </p:cNvSpPr>
              <p:nvPr/>
            </p:nvSpPr>
            <p:spPr bwMode="auto">
              <a:xfrm>
                <a:off x="2570" y="2192"/>
                <a:ext cx="0" cy="25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5" name="Text Box 21"/>
              <p:cNvSpPr txBox="1">
                <a:spLocks noChangeArrowheads="1"/>
              </p:cNvSpPr>
              <p:nvPr/>
            </p:nvSpPr>
            <p:spPr bwMode="auto">
              <a:xfrm>
                <a:off x="2561" y="2126"/>
                <a:ext cx="223" cy="3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236" name="Rectangle 22"/>
              <p:cNvSpPr>
                <a:spLocks noChangeArrowheads="1"/>
              </p:cNvSpPr>
              <p:nvPr/>
            </p:nvSpPr>
            <p:spPr bwMode="auto">
              <a:xfrm>
                <a:off x="2479" y="2569"/>
                <a:ext cx="313" cy="37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7" name="Line 23"/>
              <p:cNvSpPr>
                <a:spLocks noChangeShapeType="1"/>
              </p:cNvSpPr>
              <p:nvPr/>
            </p:nvSpPr>
            <p:spPr bwMode="auto">
              <a:xfrm>
                <a:off x="2570" y="2634"/>
                <a:ext cx="0" cy="251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8" name="Text Box 24"/>
              <p:cNvSpPr txBox="1">
                <a:spLocks noChangeArrowheads="1"/>
              </p:cNvSpPr>
              <p:nvPr/>
            </p:nvSpPr>
            <p:spPr bwMode="auto">
              <a:xfrm>
                <a:off x="2561" y="2567"/>
                <a:ext cx="223" cy="3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grpSp>
            <p:nvGrpSpPr>
              <p:cNvPr id="239" name="Group 25"/>
              <p:cNvGrpSpPr>
                <a:grpSpLocks/>
              </p:cNvGrpSpPr>
              <p:nvPr/>
            </p:nvGrpSpPr>
            <p:grpSpPr bwMode="auto">
              <a:xfrm>
                <a:off x="2791" y="1522"/>
                <a:ext cx="562" cy="535"/>
                <a:chOff x="3456" y="2400"/>
                <a:chExt cx="562" cy="535"/>
              </a:xfrm>
            </p:grpSpPr>
            <p:grpSp>
              <p:nvGrpSpPr>
                <p:cNvPr id="263" name="Group 26"/>
                <p:cNvGrpSpPr>
                  <a:grpSpLocks/>
                </p:cNvGrpSpPr>
                <p:nvPr/>
              </p:nvGrpSpPr>
              <p:grpSpPr bwMode="auto">
                <a:xfrm>
                  <a:off x="3744" y="2400"/>
                  <a:ext cx="192" cy="165"/>
                  <a:chOff x="1488" y="3024"/>
                  <a:chExt cx="192" cy="165"/>
                </a:xfrm>
              </p:grpSpPr>
              <p:sp>
                <p:nvSpPr>
                  <p:cNvPr id="269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3024"/>
                    <a:ext cx="192" cy="165"/>
                  </a:xfrm>
                  <a:prstGeom prst="rect">
                    <a:avLst/>
                  </a:prstGeom>
                  <a:noFill/>
                  <a:ln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graphicFrame>
                <p:nvGraphicFramePr>
                  <p:cNvPr id="270" name="Object 28"/>
                  <p:cNvGraphicFramePr>
                    <a:graphicFrameLocks noChangeAspect="1"/>
                  </p:cNvGraphicFramePr>
                  <p:nvPr/>
                </p:nvGraphicFramePr>
                <p:xfrm>
                  <a:off x="1529" y="3038"/>
                  <a:ext cx="110" cy="12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83306" name="Equation" r:id="rId7" imgW="139579" imgH="164957" progId="Equation.3">
                          <p:embed/>
                        </p:oleObj>
                      </mc:Choice>
                      <mc:Fallback>
                        <p:oleObj name="Equation" r:id="rId7" imgW="139579" imgH="164957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29" y="3038"/>
                                <a:ext cx="110" cy="128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66"/>
                              </a:solidFill>
                              <a:ln>
                                <a:noFill/>
                              </a:ln>
                              <a:effectLst/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FFFF66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rgbClr val="000000">
                                          <a:alpha val="74997"/>
                                        </a:srgb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264" name="Group 29"/>
                <p:cNvGrpSpPr>
                  <a:grpSpLocks/>
                </p:cNvGrpSpPr>
                <p:nvPr/>
              </p:nvGrpSpPr>
              <p:grpSpPr bwMode="auto">
                <a:xfrm>
                  <a:off x="3710" y="2552"/>
                  <a:ext cx="308" cy="383"/>
                  <a:chOff x="3743" y="2531"/>
                  <a:chExt cx="490" cy="523"/>
                </a:xfrm>
              </p:grpSpPr>
              <p:sp>
                <p:nvSpPr>
                  <p:cNvPr id="267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3887" y="2687"/>
                    <a:ext cx="191" cy="194"/>
                  </a:xfrm>
                  <a:prstGeom prst="ellipse">
                    <a:avLst/>
                  </a:prstGeom>
                  <a:noFill/>
                  <a:ln w="9525">
                    <a:solidFill>
                      <a:srgbClr val="FFFF66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66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68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3" y="2529"/>
                    <a:ext cx="490" cy="52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66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FFFF66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b="0">
                        <a:solidFill>
                          <a:srgbClr val="FFFF66"/>
                        </a:solidFill>
                        <a:cs typeface="+mn-cs"/>
                      </a:rPr>
                      <a:t>+</a:t>
                    </a:r>
                  </a:p>
                </p:txBody>
              </p:sp>
            </p:grpSp>
            <p:sp>
              <p:nvSpPr>
                <p:cNvPr id="265" name="Line 32"/>
                <p:cNvSpPr>
                  <a:spLocks noChangeShapeType="1"/>
                </p:cNvSpPr>
                <p:nvPr/>
              </p:nvSpPr>
              <p:spPr bwMode="auto">
                <a:xfrm>
                  <a:off x="3456" y="2735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" name="Line 33"/>
                <p:cNvSpPr>
                  <a:spLocks noChangeShapeType="1"/>
                </p:cNvSpPr>
                <p:nvPr/>
              </p:nvSpPr>
              <p:spPr bwMode="auto">
                <a:xfrm>
                  <a:off x="3840" y="2570"/>
                  <a:ext cx="0" cy="105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240" name="Group 34"/>
              <p:cNvGrpSpPr>
                <a:grpSpLocks/>
              </p:cNvGrpSpPr>
              <p:nvPr/>
            </p:nvGrpSpPr>
            <p:grpSpPr bwMode="auto">
              <a:xfrm>
                <a:off x="2791" y="1995"/>
                <a:ext cx="562" cy="534"/>
                <a:chOff x="3456" y="2400"/>
                <a:chExt cx="562" cy="534"/>
              </a:xfrm>
            </p:grpSpPr>
            <p:grpSp>
              <p:nvGrpSpPr>
                <p:cNvPr id="255" name="Group 35"/>
                <p:cNvGrpSpPr>
                  <a:grpSpLocks/>
                </p:cNvGrpSpPr>
                <p:nvPr/>
              </p:nvGrpSpPr>
              <p:grpSpPr bwMode="auto">
                <a:xfrm>
                  <a:off x="3744" y="2400"/>
                  <a:ext cx="192" cy="165"/>
                  <a:chOff x="1488" y="3024"/>
                  <a:chExt cx="192" cy="165"/>
                </a:xfrm>
              </p:grpSpPr>
              <p:sp>
                <p:nvSpPr>
                  <p:cNvPr id="261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3024"/>
                    <a:ext cx="192" cy="165"/>
                  </a:xfrm>
                  <a:prstGeom prst="rect">
                    <a:avLst/>
                  </a:prstGeom>
                  <a:noFill/>
                  <a:ln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graphicFrame>
                <p:nvGraphicFramePr>
                  <p:cNvPr id="262" name="Object 37"/>
                  <p:cNvGraphicFramePr>
                    <a:graphicFrameLocks noChangeAspect="1"/>
                  </p:cNvGraphicFramePr>
                  <p:nvPr/>
                </p:nvGraphicFramePr>
                <p:xfrm>
                  <a:off x="1529" y="3038"/>
                  <a:ext cx="110" cy="12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83307" name="Equation" r:id="rId9" imgW="139579" imgH="164957" progId="Equation.3">
                          <p:embed/>
                        </p:oleObj>
                      </mc:Choice>
                      <mc:Fallback>
                        <p:oleObj name="Equation" r:id="rId9" imgW="139579" imgH="164957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29" y="3038"/>
                                <a:ext cx="110" cy="128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66"/>
                              </a:solidFill>
                              <a:ln>
                                <a:noFill/>
                              </a:ln>
                              <a:effectLst/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FFFF66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rgbClr val="000000">
                                          <a:alpha val="74997"/>
                                        </a:srgb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256" name="Group 38"/>
                <p:cNvGrpSpPr>
                  <a:grpSpLocks/>
                </p:cNvGrpSpPr>
                <p:nvPr/>
              </p:nvGrpSpPr>
              <p:grpSpPr bwMode="auto">
                <a:xfrm>
                  <a:off x="3710" y="2551"/>
                  <a:ext cx="308" cy="383"/>
                  <a:chOff x="3743" y="2530"/>
                  <a:chExt cx="490" cy="523"/>
                </a:xfrm>
              </p:grpSpPr>
              <p:sp>
                <p:nvSpPr>
                  <p:cNvPr id="259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3887" y="2690"/>
                    <a:ext cx="191" cy="191"/>
                  </a:xfrm>
                  <a:prstGeom prst="ellipse">
                    <a:avLst/>
                  </a:prstGeom>
                  <a:noFill/>
                  <a:ln w="9525">
                    <a:solidFill>
                      <a:srgbClr val="FFFF66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66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60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3" y="2530"/>
                    <a:ext cx="490" cy="52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66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FFFF66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b="0">
                        <a:solidFill>
                          <a:srgbClr val="FFFF66"/>
                        </a:solidFill>
                        <a:cs typeface="+mn-cs"/>
                      </a:rPr>
                      <a:t>+</a:t>
                    </a:r>
                  </a:p>
                </p:txBody>
              </p:sp>
            </p:grpSp>
            <p:sp>
              <p:nvSpPr>
                <p:cNvPr id="257" name="Line 41"/>
                <p:cNvSpPr>
                  <a:spLocks noChangeShapeType="1"/>
                </p:cNvSpPr>
                <p:nvPr/>
              </p:nvSpPr>
              <p:spPr bwMode="auto">
                <a:xfrm>
                  <a:off x="3456" y="2736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8" name="Line 42"/>
                <p:cNvSpPr>
                  <a:spLocks noChangeShapeType="1"/>
                </p:cNvSpPr>
                <p:nvPr/>
              </p:nvSpPr>
              <p:spPr bwMode="auto">
                <a:xfrm>
                  <a:off x="3840" y="2571"/>
                  <a:ext cx="0" cy="106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241" name="Group 43"/>
              <p:cNvGrpSpPr>
                <a:grpSpLocks/>
              </p:cNvGrpSpPr>
              <p:nvPr/>
            </p:nvGrpSpPr>
            <p:grpSpPr bwMode="auto">
              <a:xfrm>
                <a:off x="2791" y="2455"/>
                <a:ext cx="562" cy="534"/>
                <a:chOff x="3456" y="2400"/>
                <a:chExt cx="562" cy="534"/>
              </a:xfrm>
            </p:grpSpPr>
            <p:grpSp>
              <p:nvGrpSpPr>
                <p:cNvPr id="247" name="Group 44"/>
                <p:cNvGrpSpPr>
                  <a:grpSpLocks/>
                </p:cNvGrpSpPr>
                <p:nvPr/>
              </p:nvGrpSpPr>
              <p:grpSpPr bwMode="auto">
                <a:xfrm>
                  <a:off x="3744" y="2400"/>
                  <a:ext cx="192" cy="165"/>
                  <a:chOff x="1488" y="3024"/>
                  <a:chExt cx="192" cy="165"/>
                </a:xfrm>
              </p:grpSpPr>
              <p:sp>
                <p:nvSpPr>
                  <p:cNvPr id="253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3027"/>
                    <a:ext cx="192" cy="165"/>
                  </a:xfrm>
                  <a:prstGeom prst="rect">
                    <a:avLst/>
                  </a:prstGeom>
                  <a:noFill/>
                  <a:ln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graphicFrame>
                <p:nvGraphicFramePr>
                  <p:cNvPr id="254" name="Object 46"/>
                  <p:cNvGraphicFramePr>
                    <a:graphicFrameLocks noChangeAspect="1"/>
                  </p:cNvGraphicFramePr>
                  <p:nvPr/>
                </p:nvGraphicFramePr>
                <p:xfrm>
                  <a:off x="1529" y="3038"/>
                  <a:ext cx="110" cy="12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83308" name="Equation" r:id="rId10" imgW="139579" imgH="164957" progId="Equation.3">
                          <p:embed/>
                        </p:oleObj>
                      </mc:Choice>
                      <mc:Fallback>
                        <p:oleObj name="Equation" r:id="rId10" imgW="139579" imgH="164957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29" y="3038"/>
                                <a:ext cx="110" cy="128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66"/>
                              </a:solidFill>
                              <a:ln>
                                <a:noFill/>
                              </a:ln>
                              <a:effectLst/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FFFF66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rgbClr val="000000">
                                          <a:alpha val="74997"/>
                                        </a:srgb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248" name="Group 47"/>
                <p:cNvGrpSpPr>
                  <a:grpSpLocks/>
                </p:cNvGrpSpPr>
                <p:nvPr/>
              </p:nvGrpSpPr>
              <p:grpSpPr bwMode="auto">
                <a:xfrm>
                  <a:off x="3710" y="2551"/>
                  <a:ext cx="308" cy="383"/>
                  <a:chOff x="3743" y="2530"/>
                  <a:chExt cx="490" cy="524"/>
                </a:xfrm>
              </p:grpSpPr>
              <p:sp>
                <p:nvSpPr>
                  <p:cNvPr id="251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3887" y="2688"/>
                    <a:ext cx="191" cy="193"/>
                  </a:xfrm>
                  <a:prstGeom prst="ellipse">
                    <a:avLst/>
                  </a:prstGeom>
                  <a:noFill/>
                  <a:ln w="9525">
                    <a:solidFill>
                      <a:srgbClr val="FFFF66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66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52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3" y="2530"/>
                    <a:ext cx="490" cy="52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66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FFFF66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b="0">
                        <a:solidFill>
                          <a:srgbClr val="FFFF66"/>
                        </a:solidFill>
                        <a:cs typeface="+mn-cs"/>
                      </a:rPr>
                      <a:t>+</a:t>
                    </a:r>
                  </a:p>
                </p:txBody>
              </p:sp>
            </p:grpSp>
            <p:sp>
              <p:nvSpPr>
                <p:cNvPr id="249" name="Line 50"/>
                <p:cNvSpPr>
                  <a:spLocks noChangeShapeType="1"/>
                </p:cNvSpPr>
                <p:nvPr/>
              </p:nvSpPr>
              <p:spPr bwMode="auto">
                <a:xfrm>
                  <a:off x="3456" y="2736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0" name="Line 51"/>
                <p:cNvSpPr>
                  <a:spLocks noChangeShapeType="1"/>
                </p:cNvSpPr>
                <p:nvPr/>
              </p:nvSpPr>
              <p:spPr bwMode="auto">
                <a:xfrm>
                  <a:off x="3840" y="2571"/>
                  <a:ext cx="0" cy="106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242" name="Line 52"/>
              <p:cNvSpPr>
                <a:spLocks noChangeShapeType="1"/>
              </p:cNvSpPr>
              <p:nvPr/>
            </p:nvSpPr>
            <p:spPr bwMode="auto">
              <a:xfrm>
                <a:off x="3168" y="1440"/>
                <a:ext cx="0" cy="97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3" name="Line 53"/>
              <p:cNvSpPr>
                <a:spLocks noChangeShapeType="1"/>
              </p:cNvSpPr>
              <p:nvPr/>
            </p:nvSpPr>
            <p:spPr bwMode="auto">
              <a:xfrm>
                <a:off x="2784" y="1420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4" name="Line 54"/>
              <p:cNvSpPr>
                <a:spLocks noChangeShapeType="1"/>
              </p:cNvSpPr>
              <p:nvPr/>
            </p:nvSpPr>
            <p:spPr bwMode="auto">
              <a:xfrm>
                <a:off x="3168" y="2400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5" name="Line 55"/>
              <p:cNvSpPr>
                <a:spLocks noChangeShapeType="1"/>
              </p:cNvSpPr>
              <p:nvPr/>
            </p:nvSpPr>
            <p:spPr bwMode="auto">
              <a:xfrm>
                <a:off x="3168" y="1920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6" name="Line 56"/>
              <p:cNvSpPr>
                <a:spLocks noChangeShapeType="1"/>
              </p:cNvSpPr>
              <p:nvPr/>
            </p:nvSpPr>
            <p:spPr bwMode="auto">
              <a:xfrm>
                <a:off x="3190" y="2880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12" name="Line 57"/>
            <p:cNvSpPr>
              <a:spLocks noChangeShapeType="1"/>
            </p:cNvSpPr>
            <p:nvPr/>
          </p:nvSpPr>
          <p:spPr bwMode="auto">
            <a:xfrm>
              <a:off x="6989068" y="2037420"/>
              <a:ext cx="39370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427984" y="1865970"/>
              <a:ext cx="1542971" cy="2119313"/>
              <a:chOff x="4847610" y="1865970"/>
              <a:chExt cx="1542971" cy="2119313"/>
            </a:xfrm>
          </p:grpSpPr>
          <p:sp>
            <p:nvSpPr>
              <p:cNvPr id="217" name="Rectangle 68"/>
              <p:cNvSpPr>
                <a:spLocks noChangeArrowheads="1"/>
              </p:cNvSpPr>
              <p:nvPr/>
            </p:nvSpPr>
            <p:spPr bwMode="auto">
              <a:xfrm>
                <a:off x="5145871" y="1865970"/>
                <a:ext cx="927661" cy="2119313"/>
              </a:xfrm>
              <a:prstGeom prst="rect">
                <a:avLst/>
              </a:prstGeom>
              <a:noFill/>
              <a:ln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8" name="Line 69"/>
              <p:cNvSpPr>
                <a:spLocks noChangeShapeType="1"/>
              </p:cNvSpPr>
              <p:nvPr/>
            </p:nvSpPr>
            <p:spPr bwMode="auto">
              <a:xfrm>
                <a:off x="6073532" y="2078379"/>
                <a:ext cx="311178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9" name="Line 70"/>
              <p:cNvSpPr>
                <a:spLocks noChangeShapeType="1"/>
              </p:cNvSpPr>
              <p:nvPr/>
            </p:nvSpPr>
            <p:spPr bwMode="auto">
              <a:xfrm>
                <a:off x="6073532" y="3666670"/>
                <a:ext cx="311178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0" name="Line 71"/>
              <p:cNvSpPr>
                <a:spLocks noChangeShapeType="1"/>
              </p:cNvSpPr>
              <p:nvPr/>
            </p:nvSpPr>
            <p:spPr bwMode="auto">
              <a:xfrm>
                <a:off x="6080578" y="3138035"/>
                <a:ext cx="310003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1" name="Line 72"/>
              <p:cNvSpPr>
                <a:spLocks noChangeShapeType="1"/>
              </p:cNvSpPr>
              <p:nvPr/>
            </p:nvSpPr>
            <p:spPr bwMode="auto">
              <a:xfrm>
                <a:off x="6080578" y="2492456"/>
                <a:ext cx="310003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222" name="Object 7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32399540"/>
                  </p:ext>
                </p:extLst>
              </p:nvPr>
            </p:nvGraphicFramePr>
            <p:xfrm>
              <a:off x="5261512" y="2564904"/>
              <a:ext cx="583146" cy="6120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3309" name="Equation" r:id="rId11" imgW="266700" imgH="215900" progId="Equation.3">
                      <p:embed/>
                    </p:oleObj>
                  </mc:Choice>
                  <mc:Fallback>
                    <p:oleObj name="Equation" r:id="rId11" imgW="266700" imgH="2159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61512" y="2564904"/>
                            <a:ext cx="583146" cy="612068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" name="Group 1"/>
              <p:cNvGrpSpPr/>
              <p:nvPr/>
            </p:nvGrpSpPr>
            <p:grpSpPr>
              <a:xfrm>
                <a:off x="4847610" y="2095085"/>
                <a:ext cx="310003" cy="1604998"/>
                <a:chOff x="4847610" y="2095085"/>
                <a:chExt cx="310003" cy="1604998"/>
              </a:xfrm>
            </p:grpSpPr>
            <p:sp>
              <p:nvSpPr>
                <p:cNvPr id="223" name="Line 74"/>
                <p:cNvSpPr>
                  <a:spLocks noChangeShapeType="1"/>
                </p:cNvSpPr>
                <p:nvPr/>
              </p:nvSpPr>
              <p:spPr bwMode="auto">
                <a:xfrm>
                  <a:off x="4847610" y="2095085"/>
                  <a:ext cx="310003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4" name="Line 75"/>
                <p:cNvSpPr>
                  <a:spLocks noChangeShapeType="1"/>
                </p:cNvSpPr>
                <p:nvPr/>
              </p:nvSpPr>
              <p:spPr bwMode="auto">
                <a:xfrm>
                  <a:off x="4847610" y="2553315"/>
                  <a:ext cx="310003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5" name="Line 76"/>
                <p:cNvSpPr>
                  <a:spLocks noChangeShapeType="1"/>
                </p:cNvSpPr>
                <p:nvPr/>
              </p:nvSpPr>
              <p:spPr bwMode="auto">
                <a:xfrm>
                  <a:off x="4847610" y="3183381"/>
                  <a:ext cx="310003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" name="Line 77"/>
                <p:cNvSpPr>
                  <a:spLocks noChangeShapeType="1"/>
                </p:cNvSpPr>
                <p:nvPr/>
              </p:nvSpPr>
              <p:spPr bwMode="auto">
                <a:xfrm>
                  <a:off x="4847610" y="3700083"/>
                  <a:ext cx="310003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276" name="Group 275"/>
              <p:cNvGrpSpPr/>
              <p:nvPr/>
            </p:nvGrpSpPr>
            <p:grpSpPr>
              <a:xfrm>
                <a:off x="4860032" y="2312876"/>
                <a:ext cx="310003" cy="1604998"/>
                <a:chOff x="4847610" y="2095085"/>
                <a:chExt cx="310003" cy="1604998"/>
              </a:xfrm>
            </p:grpSpPr>
            <p:sp>
              <p:nvSpPr>
                <p:cNvPr id="277" name="Line 74"/>
                <p:cNvSpPr>
                  <a:spLocks noChangeShapeType="1"/>
                </p:cNvSpPr>
                <p:nvPr/>
              </p:nvSpPr>
              <p:spPr bwMode="auto">
                <a:xfrm>
                  <a:off x="4847610" y="2095085"/>
                  <a:ext cx="310003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" name="Line 75"/>
                <p:cNvSpPr>
                  <a:spLocks noChangeShapeType="1"/>
                </p:cNvSpPr>
                <p:nvPr/>
              </p:nvSpPr>
              <p:spPr bwMode="auto">
                <a:xfrm>
                  <a:off x="4847610" y="2553315"/>
                  <a:ext cx="310003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9" name="Line 76"/>
                <p:cNvSpPr>
                  <a:spLocks noChangeShapeType="1"/>
                </p:cNvSpPr>
                <p:nvPr/>
              </p:nvSpPr>
              <p:spPr bwMode="auto">
                <a:xfrm>
                  <a:off x="4847610" y="3183381"/>
                  <a:ext cx="310003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80" name="Line 77"/>
                <p:cNvSpPr>
                  <a:spLocks noChangeShapeType="1"/>
                </p:cNvSpPr>
                <p:nvPr/>
              </p:nvSpPr>
              <p:spPr bwMode="auto">
                <a:xfrm>
                  <a:off x="4847610" y="3700083"/>
                  <a:ext cx="310003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281" name="Group 280"/>
              <p:cNvGrpSpPr/>
              <p:nvPr/>
            </p:nvGrpSpPr>
            <p:grpSpPr>
              <a:xfrm>
                <a:off x="6062197" y="2312876"/>
                <a:ext cx="310003" cy="1604998"/>
                <a:chOff x="4847610" y="2095085"/>
                <a:chExt cx="310003" cy="1604998"/>
              </a:xfrm>
            </p:grpSpPr>
            <p:sp>
              <p:nvSpPr>
                <p:cNvPr id="282" name="Line 74"/>
                <p:cNvSpPr>
                  <a:spLocks noChangeShapeType="1"/>
                </p:cNvSpPr>
                <p:nvPr/>
              </p:nvSpPr>
              <p:spPr bwMode="auto">
                <a:xfrm>
                  <a:off x="4847610" y="2095085"/>
                  <a:ext cx="310003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83" name="Line 75"/>
                <p:cNvSpPr>
                  <a:spLocks noChangeShapeType="1"/>
                </p:cNvSpPr>
                <p:nvPr/>
              </p:nvSpPr>
              <p:spPr bwMode="auto">
                <a:xfrm>
                  <a:off x="4847610" y="2553315"/>
                  <a:ext cx="310003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84" name="Line 76"/>
                <p:cNvSpPr>
                  <a:spLocks noChangeShapeType="1"/>
                </p:cNvSpPr>
                <p:nvPr/>
              </p:nvSpPr>
              <p:spPr bwMode="auto">
                <a:xfrm>
                  <a:off x="4847610" y="3183381"/>
                  <a:ext cx="310003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85" name="Line 77"/>
                <p:cNvSpPr>
                  <a:spLocks noChangeShapeType="1"/>
                </p:cNvSpPr>
                <p:nvPr/>
              </p:nvSpPr>
              <p:spPr bwMode="auto">
                <a:xfrm>
                  <a:off x="4847610" y="3700083"/>
                  <a:ext cx="310003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  <p:graphicFrame>
          <p:nvGraphicFramePr>
            <p:cNvPr id="286" name="Object 7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7532448"/>
                </p:ext>
              </p:extLst>
            </p:nvPr>
          </p:nvGraphicFramePr>
          <p:xfrm>
            <a:off x="6122988" y="2708007"/>
            <a:ext cx="733425" cy="4166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310" name="Equation" r:id="rId13" imgW="495300" imgH="215900" progId="Equation.3">
                    <p:embed/>
                  </p:oleObj>
                </mc:Choice>
                <mc:Fallback>
                  <p:oleObj name="Equation" r:id="rId13" imgW="495300" imgH="215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2988" y="2708007"/>
                          <a:ext cx="733425" cy="416689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Oversampled DFT</a:t>
            </a:r>
            <a:r>
              <a:rPr lang="en-US" sz="2800" dirty="0"/>
              <a:t>-Modulated </a:t>
            </a:r>
            <a:r>
              <a:rPr lang="en-US" sz="2800" dirty="0" smtClean="0"/>
              <a:t>FBs </a:t>
            </a:r>
            <a:r>
              <a:rPr lang="en-US" sz="1800" dirty="0" smtClean="0">
                <a:cs typeface="+mj-cs"/>
              </a:rPr>
              <a:t>(D&lt;N)</a:t>
            </a:r>
          </a:p>
        </p:txBody>
      </p:sp>
    </p:spTree>
    <p:extLst>
      <p:ext uri="{BB962C8B-B14F-4D97-AF65-F5344CB8AC3E}">
        <p14:creationId xmlns:p14="http://schemas.microsoft.com/office/powerpoint/2010/main" val="252470379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879" y="1160748"/>
            <a:ext cx="8710613" cy="5289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u="sng" dirty="0" smtClean="0">
                <a:cs typeface="+mn-cs"/>
              </a:rPr>
              <a:t>Example-1</a:t>
            </a:r>
            <a:r>
              <a:rPr lang="en-US" sz="2400" b="0" dirty="0" smtClean="0">
                <a:cs typeface="+mn-cs"/>
              </a:rPr>
              <a:t>:</a:t>
            </a:r>
            <a:r>
              <a:rPr lang="en-US" sz="2000" b="0" dirty="0" smtClean="0">
                <a:cs typeface="+mn-cs"/>
              </a:rPr>
              <a:t> </a:t>
            </a:r>
            <a:r>
              <a:rPr lang="en-US" sz="2400" b="0" dirty="0" smtClean="0"/>
              <a:t>Perfect Reconstruction?</a:t>
            </a:r>
            <a:r>
              <a:rPr lang="en-US" sz="2000" dirty="0" smtClean="0"/>
              <a:t> </a:t>
            </a:r>
            <a:r>
              <a:rPr lang="en-US" sz="2000" b="0" dirty="0" smtClean="0">
                <a:cs typeface="+mn-cs"/>
              </a:rPr>
              <a:t>               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where…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     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</p:txBody>
      </p:sp>
      <p:graphicFrame>
        <p:nvGraphicFramePr>
          <p:cNvPr id="46084" name="Object 15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6795559"/>
              </p:ext>
            </p:extLst>
          </p:nvPr>
        </p:nvGraphicFramePr>
        <p:xfrm>
          <a:off x="3065463" y="3255963"/>
          <a:ext cx="146208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22" name="Equation" r:id="rId3" imgW="965200" imgH="228600" progId="Equation.3">
                  <p:embed/>
                </p:oleObj>
              </mc:Choice>
              <mc:Fallback>
                <p:oleObj name="Equation" r:id="rId3" imgW="965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5463" y="3255963"/>
                        <a:ext cx="1462087" cy="3460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bject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18791"/>
              </p:ext>
            </p:extLst>
          </p:nvPr>
        </p:nvGraphicFramePr>
        <p:xfrm>
          <a:off x="4725988" y="3249613"/>
          <a:ext cx="145573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23" name="Equation" r:id="rId5" imgW="889000" imgH="203200" progId="Equation.3">
                  <p:embed/>
                </p:oleObj>
              </mc:Choice>
              <mc:Fallback>
                <p:oleObj name="Equation" r:id="rId5" imgW="8890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5988" y="3249613"/>
                        <a:ext cx="1455737" cy="3651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611024"/>
              </p:ext>
            </p:extLst>
          </p:nvPr>
        </p:nvGraphicFramePr>
        <p:xfrm>
          <a:off x="611560" y="4293096"/>
          <a:ext cx="7848872" cy="184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24" name="Equation" r:id="rId7" imgW="7112000" imgH="2006600" progId="Equation.3">
                  <p:embed/>
                </p:oleObj>
              </mc:Choice>
              <mc:Fallback>
                <p:oleObj name="Equation" r:id="rId7" imgW="7112000" imgH="200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293096"/>
                        <a:ext cx="7848872" cy="184728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083" name="Group 63"/>
          <p:cNvGrpSpPr>
            <a:grpSpLocks/>
          </p:cNvGrpSpPr>
          <p:nvPr/>
        </p:nvGrpSpPr>
        <p:grpSpPr bwMode="auto">
          <a:xfrm>
            <a:off x="611188" y="1736812"/>
            <a:ext cx="8269287" cy="1347788"/>
            <a:chOff x="246" y="2486"/>
            <a:chExt cx="5529" cy="779"/>
          </a:xfrm>
        </p:grpSpPr>
        <p:sp>
          <p:nvSpPr>
            <p:cNvPr id="491584" name="Rectangle 64"/>
            <p:cNvSpPr>
              <a:spLocks noChangeArrowheads="1"/>
            </p:cNvSpPr>
            <p:nvPr/>
          </p:nvSpPr>
          <p:spPr bwMode="auto">
            <a:xfrm>
              <a:off x="4336" y="2509"/>
              <a:ext cx="382" cy="162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585" name="Rectangle 65"/>
            <p:cNvSpPr>
              <a:spLocks noChangeArrowheads="1"/>
            </p:cNvSpPr>
            <p:nvPr/>
          </p:nvSpPr>
          <p:spPr bwMode="auto">
            <a:xfrm>
              <a:off x="4336" y="2698"/>
              <a:ext cx="382" cy="162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586" name="Rectangle 66"/>
            <p:cNvSpPr>
              <a:spLocks noChangeArrowheads="1"/>
            </p:cNvSpPr>
            <p:nvPr/>
          </p:nvSpPr>
          <p:spPr bwMode="auto">
            <a:xfrm>
              <a:off x="4336" y="2887"/>
              <a:ext cx="382" cy="162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46088" name="Group 67"/>
            <p:cNvGrpSpPr>
              <a:grpSpLocks/>
            </p:cNvGrpSpPr>
            <p:nvPr/>
          </p:nvGrpSpPr>
          <p:grpSpPr bwMode="auto">
            <a:xfrm>
              <a:off x="3916" y="2490"/>
              <a:ext cx="421" cy="775"/>
              <a:chOff x="3873" y="1731"/>
              <a:chExt cx="432" cy="1024"/>
            </a:xfrm>
          </p:grpSpPr>
          <p:sp>
            <p:nvSpPr>
              <p:cNvPr id="491588" name="Rectangle 68"/>
              <p:cNvSpPr>
                <a:spLocks noChangeArrowheads="1"/>
              </p:cNvSpPr>
              <p:nvPr/>
            </p:nvSpPr>
            <p:spPr bwMode="auto">
              <a:xfrm>
                <a:off x="3873" y="1762"/>
                <a:ext cx="270" cy="216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589" name="Line 69"/>
              <p:cNvSpPr>
                <a:spLocks noChangeShapeType="1"/>
              </p:cNvSpPr>
              <p:nvPr/>
            </p:nvSpPr>
            <p:spPr bwMode="auto">
              <a:xfrm>
                <a:off x="4148" y="1871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590" name="Line 70"/>
              <p:cNvSpPr>
                <a:spLocks noChangeShapeType="1"/>
              </p:cNvSpPr>
              <p:nvPr/>
            </p:nvSpPr>
            <p:spPr bwMode="auto">
              <a:xfrm>
                <a:off x="3952" y="1800"/>
                <a:ext cx="0" cy="143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591" name="Text Box 71"/>
              <p:cNvSpPr txBox="1">
                <a:spLocks noChangeArrowheads="1"/>
              </p:cNvSpPr>
              <p:nvPr/>
            </p:nvSpPr>
            <p:spPr bwMode="auto">
              <a:xfrm>
                <a:off x="3940" y="1731"/>
                <a:ext cx="210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91592" name="Rectangle 72"/>
              <p:cNvSpPr>
                <a:spLocks noChangeArrowheads="1"/>
              </p:cNvSpPr>
              <p:nvPr/>
            </p:nvSpPr>
            <p:spPr bwMode="auto">
              <a:xfrm>
                <a:off x="3873" y="2014"/>
                <a:ext cx="270" cy="211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593" name="Line 73"/>
              <p:cNvSpPr>
                <a:spLocks noChangeShapeType="1"/>
              </p:cNvSpPr>
              <p:nvPr/>
            </p:nvSpPr>
            <p:spPr bwMode="auto">
              <a:xfrm>
                <a:off x="4148" y="2120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594" name="Line 74"/>
              <p:cNvSpPr>
                <a:spLocks noChangeShapeType="1"/>
              </p:cNvSpPr>
              <p:nvPr/>
            </p:nvSpPr>
            <p:spPr bwMode="auto">
              <a:xfrm>
                <a:off x="3952" y="2048"/>
                <a:ext cx="0" cy="143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595" name="Text Box 75"/>
              <p:cNvSpPr txBox="1">
                <a:spLocks noChangeArrowheads="1"/>
              </p:cNvSpPr>
              <p:nvPr/>
            </p:nvSpPr>
            <p:spPr bwMode="auto">
              <a:xfrm>
                <a:off x="3940" y="1979"/>
                <a:ext cx="210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91596" name="Rectangle 76"/>
              <p:cNvSpPr>
                <a:spLocks noChangeArrowheads="1"/>
              </p:cNvSpPr>
              <p:nvPr/>
            </p:nvSpPr>
            <p:spPr bwMode="auto">
              <a:xfrm>
                <a:off x="3873" y="2263"/>
                <a:ext cx="270" cy="213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597" name="Line 77"/>
              <p:cNvSpPr>
                <a:spLocks noChangeShapeType="1"/>
              </p:cNvSpPr>
              <p:nvPr/>
            </p:nvSpPr>
            <p:spPr bwMode="auto">
              <a:xfrm>
                <a:off x="4148" y="2368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598" name="Line 78"/>
              <p:cNvSpPr>
                <a:spLocks noChangeShapeType="1"/>
              </p:cNvSpPr>
              <p:nvPr/>
            </p:nvSpPr>
            <p:spPr bwMode="auto">
              <a:xfrm>
                <a:off x="3952" y="2298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599" name="Text Box 79"/>
              <p:cNvSpPr txBox="1">
                <a:spLocks noChangeArrowheads="1"/>
              </p:cNvSpPr>
              <p:nvPr/>
            </p:nvSpPr>
            <p:spPr bwMode="auto">
              <a:xfrm>
                <a:off x="3940" y="2230"/>
                <a:ext cx="210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91600" name="Rectangle 80"/>
              <p:cNvSpPr>
                <a:spLocks noChangeArrowheads="1"/>
              </p:cNvSpPr>
              <p:nvPr/>
            </p:nvSpPr>
            <p:spPr bwMode="auto">
              <a:xfrm>
                <a:off x="3873" y="2511"/>
                <a:ext cx="270" cy="212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01" name="Line 81"/>
              <p:cNvSpPr>
                <a:spLocks noChangeShapeType="1"/>
              </p:cNvSpPr>
              <p:nvPr/>
            </p:nvSpPr>
            <p:spPr bwMode="auto">
              <a:xfrm>
                <a:off x="4148" y="2619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02" name="Line 82"/>
              <p:cNvSpPr>
                <a:spLocks noChangeShapeType="1"/>
              </p:cNvSpPr>
              <p:nvPr/>
            </p:nvSpPr>
            <p:spPr bwMode="auto">
              <a:xfrm>
                <a:off x="3952" y="2548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03" name="Text Box 83"/>
              <p:cNvSpPr txBox="1">
                <a:spLocks noChangeArrowheads="1"/>
              </p:cNvSpPr>
              <p:nvPr/>
            </p:nvSpPr>
            <p:spPr bwMode="auto">
              <a:xfrm>
                <a:off x="3940" y="2475"/>
                <a:ext cx="210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</p:grpSp>
        <p:sp>
          <p:nvSpPr>
            <p:cNvPr id="491604" name="Rectangle 84"/>
            <p:cNvSpPr>
              <a:spLocks noChangeArrowheads="1"/>
            </p:cNvSpPr>
            <p:nvPr/>
          </p:nvSpPr>
          <p:spPr bwMode="auto">
            <a:xfrm>
              <a:off x="4336" y="3075"/>
              <a:ext cx="382" cy="163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605" name="Line 85"/>
            <p:cNvSpPr>
              <a:spLocks noChangeShapeType="1"/>
            </p:cNvSpPr>
            <p:nvPr/>
          </p:nvSpPr>
          <p:spPr bwMode="auto">
            <a:xfrm>
              <a:off x="4718" y="2590"/>
              <a:ext cx="153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606" name="Line 86"/>
            <p:cNvSpPr>
              <a:spLocks noChangeShapeType="1"/>
            </p:cNvSpPr>
            <p:nvPr/>
          </p:nvSpPr>
          <p:spPr bwMode="auto">
            <a:xfrm>
              <a:off x="4718" y="2779"/>
              <a:ext cx="153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607" name="Line 87"/>
            <p:cNvSpPr>
              <a:spLocks noChangeShapeType="1"/>
            </p:cNvSpPr>
            <p:nvPr/>
          </p:nvSpPr>
          <p:spPr bwMode="auto">
            <a:xfrm>
              <a:off x="4718" y="2968"/>
              <a:ext cx="153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608" name="Line 88"/>
            <p:cNvSpPr>
              <a:spLocks noChangeShapeType="1"/>
            </p:cNvSpPr>
            <p:nvPr/>
          </p:nvSpPr>
          <p:spPr bwMode="auto">
            <a:xfrm>
              <a:off x="4718" y="3157"/>
              <a:ext cx="153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609" name="Line 89"/>
            <p:cNvSpPr>
              <a:spLocks noChangeShapeType="1"/>
            </p:cNvSpPr>
            <p:nvPr/>
          </p:nvSpPr>
          <p:spPr bwMode="auto">
            <a:xfrm>
              <a:off x="4871" y="2779"/>
              <a:ext cx="118" cy="54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610" name="Line 90"/>
            <p:cNvSpPr>
              <a:spLocks noChangeShapeType="1"/>
            </p:cNvSpPr>
            <p:nvPr/>
          </p:nvSpPr>
          <p:spPr bwMode="auto">
            <a:xfrm>
              <a:off x="4871" y="2590"/>
              <a:ext cx="153" cy="217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611" name="Line 91"/>
            <p:cNvSpPr>
              <a:spLocks noChangeShapeType="1"/>
            </p:cNvSpPr>
            <p:nvPr/>
          </p:nvSpPr>
          <p:spPr bwMode="auto">
            <a:xfrm flipV="1">
              <a:off x="4871" y="2914"/>
              <a:ext cx="77" cy="54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612" name="Line 92"/>
            <p:cNvSpPr>
              <a:spLocks noChangeShapeType="1"/>
            </p:cNvSpPr>
            <p:nvPr/>
          </p:nvSpPr>
          <p:spPr bwMode="auto">
            <a:xfrm flipV="1">
              <a:off x="4871" y="2941"/>
              <a:ext cx="118" cy="216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46098" name="Group 93"/>
            <p:cNvGrpSpPr>
              <a:grpSpLocks/>
            </p:cNvGrpSpPr>
            <p:nvPr/>
          </p:nvGrpSpPr>
          <p:grpSpPr bwMode="auto">
            <a:xfrm>
              <a:off x="4929" y="2745"/>
              <a:ext cx="242" cy="265"/>
              <a:chOff x="4962" y="2120"/>
              <a:chExt cx="275" cy="382"/>
            </a:xfrm>
          </p:grpSpPr>
          <p:sp>
            <p:nvSpPr>
              <p:cNvPr id="491614" name="Oval 94"/>
              <p:cNvSpPr>
                <a:spLocks noChangeArrowheads="1"/>
              </p:cNvSpPr>
              <p:nvPr/>
            </p:nvSpPr>
            <p:spPr bwMode="auto">
              <a:xfrm>
                <a:off x="4992" y="2208"/>
                <a:ext cx="218" cy="196"/>
              </a:xfrm>
              <a:prstGeom prst="ellips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15" name="Text Box 95"/>
              <p:cNvSpPr txBox="1">
                <a:spLocks noChangeArrowheads="1"/>
              </p:cNvSpPr>
              <p:nvPr/>
            </p:nvSpPr>
            <p:spPr bwMode="auto">
              <a:xfrm>
                <a:off x="4962" y="2120"/>
                <a:ext cx="275" cy="3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sp>
          <p:nvSpPr>
            <p:cNvPr id="491616" name="Line 96"/>
            <p:cNvSpPr>
              <a:spLocks noChangeShapeType="1"/>
            </p:cNvSpPr>
            <p:nvPr/>
          </p:nvSpPr>
          <p:spPr bwMode="auto">
            <a:xfrm>
              <a:off x="5166" y="2882"/>
              <a:ext cx="14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617" name="Text Box 97"/>
            <p:cNvSpPr txBox="1">
              <a:spLocks noChangeArrowheads="1"/>
            </p:cNvSpPr>
            <p:nvPr/>
          </p:nvSpPr>
          <p:spPr bwMode="auto">
            <a:xfrm>
              <a:off x="5270" y="2681"/>
              <a:ext cx="5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u[k-3]</a:t>
              </a:r>
              <a:endParaRPr lang="en-US" b="0">
                <a:solidFill>
                  <a:srgbClr val="FFFF66"/>
                </a:solidFill>
                <a:cs typeface="+mn-cs"/>
              </a:endParaRPr>
            </a:p>
          </p:txBody>
        </p:sp>
        <p:graphicFrame>
          <p:nvGraphicFramePr>
            <p:cNvPr id="46101" name="Object 98"/>
            <p:cNvGraphicFramePr>
              <a:graphicFrameLocks noChangeAspect="1"/>
            </p:cNvGraphicFramePr>
            <p:nvPr/>
          </p:nvGraphicFramePr>
          <p:xfrm>
            <a:off x="4417" y="2902"/>
            <a:ext cx="210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625" name="Equation" r:id="rId9" imgW="215713" imgH="190335" progId="Equation.3">
                    <p:embed/>
                  </p:oleObj>
                </mc:Choice>
                <mc:Fallback>
                  <p:oleObj name="Equation" r:id="rId9" imgW="215713" imgH="1903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7" y="2902"/>
                          <a:ext cx="210" cy="14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102" name="Object 99"/>
            <p:cNvGraphicFramePr>
              <a:graphicFrameLocks noChangeAspect="1"/>
            </p:cNvGraphicFramePr>
            <p:nvPr/>
          </p:nvGraphicFramePr>
          <p:xfrm>
            <a:off x="4417" y="2699"/>
            <a:ext cx="223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626" name="Equation" r:id="rId11" imgW="228600" imgH="190500" progId="Equation.3">
                    <p:embed/>
                  </p:oleObj>
                </mc:Choice>
                <mc:Fallback>
                  <p:oleObj name="Equation" r:id="rId11" imgW="2286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7" y="2699"/>
                          <a:ext cx="223" cy="14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103" name="Object 100"/>
            <p:cNvGraphicFramePr>
              <a:graphicFrameLocks noChangeAspect="1"/>
            </p:cNvGraphicFramePr>
            <p:nvPr/>
          </p:nvGraphicFramePr>
          <p:xfrm>
            <a:off x="4417" y="2518"/>
            <a:ext cx="210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627" name="Equation" r:id="rId13" imgW="215713" imgH="190335" progId="Equation.3">
                    <p:embed/>
                  </p:oleObj>
                </mc:Choice>
                <mc:Fallback>
                  <p:oleObj name="Equation" r:id="rId13" imgW="215713" imgH="1903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7" y="2518"/>
                          <a:ext cx="210" cy="14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104" name="Object 101"/>
            <p:cNvGraphicFramePr>
              <a:graphicFrameLocks noChangeAspect="1"/>
            </p:cNvGraphicFramePr>
            <p:nvPr/>
          </p:nvGraphicFramePr>
          <p:xfrm>
            <a:off x="4417" y="3101"/>
            <a:ext cx="140" cy="1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628" name="Equation" r:id="rId15" imgW="88707" imgH="164742" progId="Equation.3">
                    <p:embed/>
                  </p:oleObj>
                </mc:Choice>
                <mc:Fallback>
                  <p:oleObj name="Equation" r:id="rId15" imgW="88707" imgH="16474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7" y="3101"/>
                          <a:ext cx="140" cy="123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6105" name="Group 102"/>
            <p:cNvGrpSpPr>
              <a:grpSpLocks/>
            </p:cNvGrpSpPr>
            <p:nvPr/>
          </p:nvGrpSpPr>
          <p:grpSpPr bwMode="auto">
            <a:xfrm>
              <a:off x="246" y="2509"/>
              <a:ext cx="1295" cy="730"/>
              <a:chOff x="130" y="1053"/>
              <a:chExt cx="1329" cy="891"/>
            </a:xfrm>
          </p:grpSpPr>
          <p:graphicFrame>
            <p:nvGraphicFramePr>
              <p:cNvPr id="46140" name="Object 103"/>
              <p:cNvGraphicFramePr>
                <a:graphicFrameLocks noChangeAspect="1"/>
              </p:cNvGraphicFramePr>
              <p:nvPr/>
            </p:nvGraphicFramePr>
            <p:xfrm>
              <a:off x="999" y="1285"/>
              <a:ext cx="215" cy="1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4629" name="Equation" r:id="rId17" imgW="215713" imgH="190335" progId="Equation.3">
                      <p:embed/>
                    </p:oleObj>
                  </mc:Choice>
                  <mc:Fallback>
                    <p:oleObj name="Equation" r:id="rId17" imgW="215713" imgH="19033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9" y="1285"/>
                            <a:ext cx="215" cy="176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141" name="Object 104"/>
              <p:cNvGraphicFramePr>
                <a:graphicFrameLocks noChangeAspect="1"/>
              </p:cNvGraphicFramePr>
              <p:nvPr/>
            </p:nvGraphicFramePr>
            <p:xfrm>
              <a:off x="992" y="1508"/>
              <a:ext cx="229" cy="1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4630" name="Equation" r:id="rId18" imgW="228600" imgH="190500" progId="Equation.3">
                      <p:embed/>
                    </p:oleObj>
                  </mc:Choice>
                  <mc:Fallback>
                    <p:oleObj name="Equation" r:id="rId18" imgW="228600" imgH="1905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2" y="1508"/>
                            <a:ext cx="229" cy="176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142" name="Object 105"/>
              <p:cNvGraphicFramePr>
                <a:graphicFrameLocks noChangeAspect="1"/>
              </p:cNvGraphicFramePr>
              <p:nvPr/>
            </p:nvGraphicFramePr>
            <p:xfrm>
              <a:off x="999" y="1730"/>
              <a:ext cx="215" cy="1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4631" name="Equation" r:id="rId19" imgW="215713" imgH="190335" progId="Equation.3">
                      <p:embed/>
                    </p:oleObj>
                  </mc:Choice>
                  <mc:Fallback>
                    <p:oleObj name="Equation" r:id="rId19" imgW="215713" imgH="19033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9" y="1730"/>
                            <a:ext cx="215" cy="176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143" name="Object 106"/>
              <p:cNvGraphicFramePr>
                <a:graphicFrameLocks noChangeAspect="1"/>
              </p:cNvGraphicFramePr>
              <p:nvPr/>
            </p:nvGraphicFramePr>
            <p:xfrm>
              <a:off x="999" y="1063"/>
              <a:ext cx="144" cy="1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4632" name="Equation" r:id="rId20" imgW="88707" imgH="164742" progId="Equation.3">
                      <p:embed/>
                    </p:oleObj>
                  </mc:Choice>
                  <mc:Fallback>
                    <p:oleObj name="Equation" r:id="rId20" imgW="88707" imgH="16474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9" y="1063"/>
                            <a:ext cx="144" cy="151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91627" name="Rectangle 107"/>
              <p:cNvSpPr>
                <a:spLocks noChangeArrowheads="1"/>
              </p:cNvSpPr>
              <p:nvPr/>
            </p:nvSpPr>
            <p:spPr bwMode="auto">
              <a:xfrm>
                <a:off x="909" y="1053"/>
                <a:ext cx="393" cy="19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28" name="Line 108"/>
              <p:cNvSpPr>
                <a:spLocks noChangeShapeType="1"/>
              </p:cNvSpPr>
              <p:nvPr/>
            </p:nvSpPr>
            <p:spPr bwMode="auto">
              <a:xfrm>
                <a:off x="1302" y="1151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29" name="Rectangle 109"/>
              <p:cNvSpPr>
                <a:spLocks noChangeArrowheads="1"/>
              </p:cNvSpPr>
              <p:nvPr/>
            </p:nvSpPr>
            <p:spPr bwMode="auto">
              <a:xfrm>
                <a:off x="909" y="1283"/>
                <a:ext cx="393" cy="199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30" name="Line 110"/>
              <p:cNvSpPr>
                <a:spLocks noChangeShapeType="1"/>
              </p:cNvSpPr>
              <p:nvPr/>
            </p:nvSpPr>
            <p:spPr bwMode="auto">
              <a:xfrm>
                <a:off x="1302" y="1383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31" name="Rectangle 111"/>
              <p:cNvSpPr>
                <a:spLocks noChangeArrowheads="1"/>
              </p:cNvSpPr>
              <p:nvPr/>
            </p:nvSpPr>
            <p:spPr bwMode="auto">
              <a:xfrm>
                <a:off x="909" y="1514"/>
                <a:ext cx="393" cy="19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32" name="Line 112"/>
              <p:cNvSpPr>
                <a:spLocks noChangeShapeType="1"/>
              </p:cNvSpPr>
              <p:nvPr/>
            </p:nvSpPr>
            <p:spPr bwMode="auto">
              <a:xfrm>
                <a:off x="1302" y="1613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33" name="Rectangle 113"/>
              <p:cNvSpPr>
                <a:spLocks noChangeArrowheads="1"/>
              </p:cNvSpPr>
              <p:nvPr/>
            </p:nvSpPr>
            <p:spPr bwMode="auto">
              <a:xfrm>
                <a:off x="909" y="1745"/>
                <a:ext cx="393" cy="199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34" name="Line 114"/>
              <p:cNvSpPr>
                <a:spLocks noChangeShapeType="1"/>
              </p:cNvSpPr>
              <p:nvPr/>
            </p:nvSpPr>
            <p:spPr bwMode="auto">
              <a:xfrm>
                <a:off x="1302" y="1846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35" name="Line 115"/>
              <p:cNvSpPr>
                <a:spLocks noChangeShapeType="1"/>
              </p:cNvSpPr>
              <p:nvPr/>
            </p:nvSpPr>
            <p:spPr bwMode="auto">
              <a:xfrm>
                <a:off x="752" y="1151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36" name="Line 116"/>
              <p:cNvSpPr>
                <a:spLocks noChangeShapeType="1"/>
              </p:cNvSpPr>
              <p:nvPr/>
            </p:nvSpPr>
            <p:spPr bwMode="auto">
              <a:xfrm>
                <a:off x="752" y="1846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37" name="Line 117"/>
              <p:cNvSpPr>
                <a:spLocks noChangeShapeType="1"/>
              </p:cNvSpPr>
              <p:nvPr/>
            </p:nvSpPr>
            <p:spPr bwMode="auto">
              <a:xfrm>
                <a:off x="752" y="1383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38" name="Line 118"/>
              <p:cNvSpPr>
                <a:spLocks noChangeShapeType="1"/>
              </p:cNvSpPr>
              <p:nvPr/>
            </p:nvSpPr>
            <p:spPr bwMode="auto">
              <a:xfrm>
                <a:off x="752" y="1613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39" name="Line 119"/>
              <p:cNvSpPr>
                <a:spLocks noChangeShapeType="1"/>
              </p:cNvSpPr>
              <p:nvPr/>
            </p:nvSpPr>
            <p:spPr bwMode="auto">
              <a:xfrm>
                <a:off x="752" y="1151"/>
                <a:ext cx="0" cy="693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40" name="Line 120"/>
              <p:cNvSpPr>
                <a:spLocks noChangeShapeType="1"/>
              </p:cNvSpPr>
              <p:nvPr/>
            </p:nvSpPr>
            <p:spPr bwMode="auto">
              <a:xfrm>
                <a:off x="560" y="1508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41" name="Text Box 121"/>
              <p:cNvSpPr txBox="1">
                <a:spLocks noChangeArrowheads="1"/>
              </p:cNvSpPr>
              <p:nvPr/>
            </p:nvSpPr>
            <p:spPr bwMode="auto">
              <a:xfrm>
                <a:off x="130" y="1222"/>
                <a:ext cx="379" cy="2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>
                    <a:solidFill>
                      <a:srgbClr val="FFFF66"/>
                    </a:solidFill>
                    <a:cs typeface="+mn-cs"/>
                  </a:rPr>
                  <a:t>u[k]</a:t>
                </a:r>
                <a:endParaRPr lang="en-US" b="0">
                  <a:solidFill>
                    <a:srgbClr val="FFFF66"/>
                  </a:solidFill>
                  <a:cs typeface="+mn-cs"/>
                </a:endParaRPr>
              </a:p>
            </p:txBody>
          </p:sp>
        </p:grpSp>
        <p:grpSp>
          <p:nvGrpSpPr>
            <p:cNvPr id="46106" name="Group 122"/>
            <p:cNvGrpSpPr>
              <a:grpSpLocks/>
            </p:cNvGrpSpPr>
            <p:nvPr/>
          </p:nvGrpSpPr>
          <p:grpSpPr bwMode="auto">
            <a:xfrm>
              <a:off x="1544" y="2486"/>
              <a:ext cx="496" cy="776"/>
              <a:chOff x="1459" y="1733"/>
              <a:chExt cx="509" cy="1026"/>
            </a:xfrm>
          </p:grpSpPr>
          <p:sp>
            <p:nvSpPr>
              <p:cNvPr id="491643" name="Line 123"/>
              <p:cNvSpPr>
                <a:spLocks noChangeShapeType="1"/>
              </p:cNvSpPr>
              <p:nvPr/>
            </p:nvSpPr>
            <p:spPr bwMode="auto">
              <a:xfrm>
                <a:off x="1538" y="2050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44" name="Text Box 124"/>
              <p:cNvSpPr txBox="1">
                <a:spLocks noChangeArrowheads="1"/>
              </p:cNvSpPr>
              <p:nvPr/>
            </p:nvSpPr>
            <p:spPr bwMode="auto">
              <a:xfrm>
                <a:off x="1510" y="1979"/>
                <a:ext cx="209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91645" name="Rectangle 125"/>
              <p:cNvSpPr>
                <a:spLocks noChangeArrowheads="1"/>
              </p:cNvSpPr>
              <p:nvPr/>
            </p:nvSpPr>
            <p:spPr bwMode="auto">
              <a:xfrm>
                <a:off x="1459" y="2014"/>
                <a:ext cx="272" cy="214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46" name="Line 126"/>
              <p:cNvSpPr>
                <a:spLocks noChangeShapeType="1"/>
              </p:cNvSpPr>
              <p:nvPr/>
            </p:nvSpPr>
            <p:spPr bwMode="auto">
              <a:xfrm>
                <a:off x="1538" y="2301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47" name="Text Box 127"/>
              <p:cNvSpPr txBox="1">
                <a:spLocks noChangeArrowheads="1"/>
              </p:cNvSpPr>
              <p:nvPr/>
            </p:nvSpPr>
            <p:spPr bwMode="auto">
              <a:xfrm>
                <a:off x="1510" y="2234"/>
                <a:ext cx="209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91648" name="Rectangle 128"/>
              <p:cNvSpPr>
                <a:spLocks noChangeArrowheads="1"/>
              </p:cNvSpPr>
              <p:nvPr/>
            </p:nvSpPr>
            <p:spPr bwMode="auto">
              <a:xfrm>
                <a:off x="1459" y="2263"/>
                <a:ext cx="272" cy="214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49" name="Line 129"/>
              <p:cNvSpPr>
                <a:spLocks noChangeShapeType="1"/>
              </p:cNvSpPr>
              <p:nvPr/>
            </p:nvSpPr>
            <p:spPr bwMode="auto">
              <a:xfrm>
                <a:off x="1538" y="2548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50" name="Text Box 130"/>
              <p:cNvSpPr txBox="1">
                <a:spLocks noChangeArrowheads="1"/>
              </p:cNvSpPr>
              <p:nvPr/>
            </p:nvSpPr>
            <p:spPr bwMode="auto">
              <a:xfrm>
                <a:off x="1510" y="2479"/>
                <a:ext cx="209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91651" name="Rectangle 131"/>
              <p:cNvSpPr>
                <a:spLocks noChangeArrowheads="1"/>
              </p:cNvSpPr>
              <p:nvPr/>
            </p:nvSpPr>
            <p:spPr bwMode="auto">
              <a:xfrm>
                <a:off x="1459" y="2512"/>
                <a:ext cx="272" cy="216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52" name="Line 132"/>
              <p:cNvSpPr>
                <a:spLocks noChangeShapeType="1"/>
              </p:cNvSpPr>
              <p:nvPr/>
            </p:nvSpPr>
            <p:spPr bwMode="auto">
              <a:xfrm>
                <a:off x="1538" y="1800"/>
                <a:ext cx="0" cy="143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53" name="Text Box 133"/>
              <p:cNvSpPr txBox="1">
                <a:spLocks noChangeArrowheads="1"/>
              </p:cNvSpPr>
              <p:nvPr/>
            </p:nvSpPr>
            <p:spPr bwMode="auto">
              <a:xfrm>
                <a:off x="1510" y="1733"/>
                <a:ext cx="209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91654" name="Rectangle 134"/>
              <p:cNvSpPr>
                <a:spLocks noChangeArrowheads="1"/>
              </p:cNvSpPr>
              <p:nvPr/>
            </p:nvSpPr>
            <p:spPr bwMode="auto">
              <a:xfrm>
                <a:off x="1459" y="1765"/>
                <a:ext cx="272" cy="216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55" name="Line 135"/>
              <p:cNvSpPr>
                <a:spLocks noChangeShapeType="1"/>
              </p:cNvSpPr>
              <p:nvPr/>
            </p:nvSpPr>
            <p:spPr bwMode="auto">
              <a:xfrm>
                <a:off x="1728" y="1873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56" name="Line 136"/>
              <p:cNvSpPr>
                <a:spLocks noChangeShapeType="1"/>
              </p:cNvSpPr>
              <p:nvPr/>
            </p:nvSpPr>
            <p:spPr bwMode="auto">
              <a:xfrm>
                <a:off x="1728" y="2113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57" name="Line 137"/>
              <p:cNvSpPr>
                <a:spLocks noChangeShapeType="1"/>
              </p:cNvSpPr>
              <p:nvPr/>
            </p:nvSpPr>
            <p:spPr bwMode="auto">
              <a:xfrm>
                <a:off x="1728" y="2352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58" name="Line 138"/>
              <p:cNvSpPr>
                <a:spLocks noChangeShapeType="1"/>
              </p:cNvSpPr>
              <p:nvPr/>
            </p:nvSpPr>
            <p:spPr bwMode="auto">
              <a:xfrm>
                <a:off x="1728" y="2592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91659" name="Rectangle 139"/>
            <p:cNvSpPr>
              <a:spLocks noChangeArrowheads="1"/>
            </p:cNvSpPr>
            <p:nvPr/>
          </p:nvSpPr>
          <p:spPr bwMode="auto">
            <a:xfrm>
              <a:off x="2039" y="2523"/>
              <a:ext cx="704" cy="729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46108" name="Object 140"/>
            <p:cNvGraphicFramePr>
              <a:graphicFrameLocks noChangeAspect="1"/>
            </p:cNvGraphicFramePr>
            <p:nvPr/>
          </p:nvGraphicFramePr>
          <p:xfrm>
            <a:off x="2148" y="2721"/>
            <a:ext cx="504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633" name="Equation" r:id="rId21" imgW="330057" imgH="203112" progId="Equation.3">
                    <p:embed/>
                  </p:oleObj>
                </mc:Choice>
                <mc:Fallback>
                  <p:oleObj name="Equation" r:id="rId21" imgW="330057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8" y="2721"/>
                          <a:ext cx="504" cy="239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661" name="Rectangle 141"/>
            <p:cNvSpPr>
              <a:spLocks noChangeArrowheads="1"/>
            </p:cNvSpPr>
            <p:nvPr/>
          </p:nvSpPr>
          <p:spPr bwMode="auto">
            <a:xfrm>
              <a:off x="2975" y="2518"/>
              <a:ext cx="702" cy="728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662" name="Line 142"/>
            <p:cNvSpPr>
              <a:spLocks noChangeShapeType="1"/>
            </p:cNvSpPr>
            <p:nvPr/>
          </p:nvSpPr>
          <p:spPr bwMode="auto">
            <a:xfrm>
              <a:off x="3677" y="2991"/>
              <a:ext cx="241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663" name="Line 143"/>
            <p:cNvSpPr>
              <a:spLocks noChangeShapeType="1"/>
            </p:cNvSpPr>
            <p:nvPr/>
          </p:nvSpPr>
          <p:spPr bwMode="auto">
            <a:xfrm>
              <a:off x="3677" y="2772"/>
              <a:ext cx="241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664" name="Line 144"/>
            <p:cNvSpPr>
              <a:spLocks noChangeShapeType="1"/>
            </p:cNvSpPr>
            <p:nvPr/>
          </p:nvSpPr>
          <p:spPr bwMode="auto">
            <a:xfrm>
              <a:off x="3677" y="2590"/>
              <a:ext cx="241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665" name="Line 145"/>
            <p:cNvSpPr>
              <a:spLocks noChangeShapeType="1"/>
            </p:cNvSpPr>
            <p:nvPr/>
          </p:nvSpPr>
          <p:spPr bwMode="auto">
            <a:xfrm>
              <a:off x="3677" y="3173"/>
              <a:ext cx="241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46114" name="Object 146"/>
            <p:cNvGraphicFramePr>
              <a:graphicFrameLocks noChangeAspect="1"/>
            </p:cNvGraphicFramePr>
            <p:nvPr/>
          </p:nvGraphicFramePr>
          <p:xfrm>
            <a:off x="3072" y="2722"/>
            <a:ext cx="506" cy="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634" name="Equation" r:id="rId23" imgW="342751" imgH="203112" progId="Equation.3">
                    <p:embed/>
                  </p:oleObj>
                </mc:Choice>
                <mc:Fallback>
                  <p:oleObj name="Equation" r:id="rId23" imgW="342751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2722"/>
                          <a:ext cx="506" cy="23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6115" name="Group 147"/>
            <p:cNvGrpSpPr>
              <a:grpSpLocks/>
            </p:cNvGrpSpPr>
            <p:nvPr/>
          </p:nvGrpSpPr>
          <p:grpSpPr bwMode="auto">
            <a:xfrm>
              <a:off x="2750" y="2578"/>
              <a:ext cx="240" cy="624"/>
              <a:chOff x="2616" y="1903"/>
              <a:chExt cx="231" cy="970"/>
            </a:xfrm>
          </p:grpSpPr>
          <p:sp>
            <p:nvSpPr>
              <p:cNvPr id="491668" name="Line 148"/>
              <p:cNvSpPr>
                <a:spLocks noChangeShapeType="1"/>
              </p:cNvSpPr>
              <p:nvPr/>
            </p:nvSpPr>
            <p:spPr bwMode="auto">
              <a:xfrm>
                <a:off x="2624" y="1903"/>
                <a:ext cx="223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69" name="Line 149"/>
              <p:cNvSpPr>
                <a:spLocks noChangeShapeType="1"/>
              </p:cNvSpPr>
              <p:nvPr/>
            </p:nvSpPr>
            <p:spPr bwMode="auto">
              <a:xfrm>
                <a:off x="2616" y="2155"/>
                <a:ext cx="223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70" name="Line 150"/>
              <p:cNvSpPr>
                <a:spLocks noChangeShapeType="1"/>
              </p:cNvSpPr>
              <p:nvPr/>
            </p:nvSpPr>
            <p:spPr bwMode="auto">
              <a:xfrm>
                <a:off x="2616" y="2316"/>
                <a:ext cx="223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71" name="Line 151"/>
              <p:cNvSpPr>
                <a:spLocks noChangeShapeType="1"/>
              </p:cNvSpPr>
              <p:nvPr/>
            </p:nvSpPr>
            <p:spPr bwMode="auto">
              <a:xfrm>
                <a:off x="2624" y="2640"/>
                <a:ext cx="223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72" name="Line 152"/>
              <p:cNvSpPr>
                <a:spLocks noChangeShapeType="1"/>
              </p:cNvSpPr>
              <p:nvPr/>
            </p:nvSpPr>
            <p:spPr bwMode="auto">
              <a:xfrm>
                <a:off x="2616" y="2027"/>
                <a:ext cx="223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73" name="Line 153"/>
              <p:cNvSpPr>
                <a:spLocks noChangeShapeType="1"/>
              </p:cNvSpPr>
              <p:nvPr/>
            </p:nvSpPr>
            <p:spPr bwMode="auto">
              <a:xfrm>
                <a:off x="2616" y="2476"/>
                <a:ext cx="223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74" name="Line 154"/>
              <p:cNvSpPr>
                <a:spLocks noChangeShapeType="1"/>
              </p:cNvSpPr>
              <p:nvPr/>
            </p:nvSpPr>
            <p:spPr bwMode="auto">
              <a:xfrm>
                <a:off x="2617" y="2757"/>
                <a:ext cx="223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75" name="Line 155"/>
              <p:cNvSpPr>
                <a:spLocks noChangeShapeType="1"/>
              </p:cNvSpPr>
              <p:nvPr/>
            </p:nvSpPr>
            <p:spPr bwMode="auto">
              <a:xfrm>
                <a:off x="2624" y="2873"/>
                <a:ext cx="223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103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Oversampled DFT</a:t>
            </a:r>
            <a:r>
              <a:rPr lang="en-US" sz="2800" dirty="0"/>
              <a:t>-Modulated </a:t>
            </a:r>
            <a:r>
              <a:rPr lang="en-US" sz="2800" dirty="0" smtClean="0"/>
              <a:t>FBs </a:t>
            </a:r>
            <a:r>
              <a:rPr lang="en-US" sz="1800" dirty="0" smtClean="0">
                <a:cs typeface="+mj-cs"/>
              </a:rPr>
              <a:t>(D&lt;N)</a:t>
            </a:r>
          </a:p>
        </p:txBody>
      </p:sp>
    </p:spTree>
    <p:extLst>
      <p:ext uri="{BB962C8B-B14F-4D97-AF65-F5344CB8AC3E}">
        <p14:creationId xmlns:p14="http://schemas.microsoft.com/office/powerpoint/2010/main" val="37544407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879" y="1160748"/>
            <a:ext cx="8710613" cy="5289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u="sng" dirty="0" smtClean="0">
                <a:cs typeface="+mn-cs"/>
              </a:rPr>
              <a:t>Example-1</a:t>
            </a:r>
            <a:r>
              <a:rPr lang="en-US" sz="2400" b="0" dirty="0" smtClean="0">
                <a:cs typeface="+mn-cs"/>
              </a:rPr>
              <a:t>:</a:t>
            </a:r>
            <a:r>
              <a:rPr lang="en-US" sz="2000" b="0" dirty="0" smtClean="0">
                <a:cs typeface="+mn-cs"/>
              </a:rPr>
              <a:t> </a:t>
            </a:r>
            <a:r>
              <a:rPr lang="en-US" sz="2400" b="0" dirty="0" smtClean="0"/>
              <a:t>Perfect Reconstruction?</a:t>
            </a:r>
            <a:r>
              <a:rPr lang="en-US" sz="2000" dirty="0" smtClean="0"/>
              <a:t> </a:t>
            </a:r>
            <a:r>
              <a:rPr lang="en-US" sz="2000" b="0" dirty="0" smtClean="0">
                <a:cs typeface="+mn-cs"/>
              </a:rPr>
              <a:t>               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hence…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     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</p:txBody>
      </p:sp>
      <p:grpSp>
        <p:nvGrpSpPr>
          <p:cNvPr id="46083" name="Group 63"/>
          <p:cNvGrpSpPr>
            <a:grpSpLocks/>
          </p:cNvGrpSpPr>
          <p:nvPr/>
        </p:nvGrpSpPr>
        <p:grpSpPr bwMode="auto">
          <a:xfrm>
            <a:off x="611188" y="1736812"/>
            <a:ext cx="8269287" cy="1347788"/>
            <a:chOff x="246" y="2486"/>
            <a:chExt cx="5529" cy="779"/>
          </a:xfrm>
        </p:grpSpPr>
        <p:sp>
          <p:nvSpPr>
            <p:cNvPr id="491584" name="Rectangle 64"/>
            <p:cNvSpPr>
              <a:spLocks noChangeArrowheads="1"/>
            </p:cNvSpPr>
            <p:nvPr/>
          </p:nvSpPr>
          <p:spPr bwMode="auto">
            <a:xfrm>
              <a:off x="4336" y="2509"/>
              <a:ext cx="382" cy="162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585" name="Rectangle 65"/>
            <p:cNvSpPr>
              <a:spLocks noChangeArrowheads="1"/>
            </p:cNvSpPr>
            <p:nvPr/>
          </p:nvSpPr>
          <p:spPr bwMode="auto">
            <a:xfrm>
              <a:off x="4336" y="2698"/>
              <a:ext cx="382" cy="162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586" name="Rectangle 66"/>
            <p:cNvSpPr>
              <a:spLocks noChangeArrowheads="1"/>
            </p:cNvSpPr>
            <p:nvPr/>
          </p:nvSpPr>
          <p:spPr bwMode="auto">
            <a:xfrm>
              <a:off x="4336" y="2887"/>
              <a:ext cx="382" cy="162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46088" name="Group 67"/>
            <p:cNvGrpSpPr>
              <a:grpSpLocks/>
            </p:cNvGrpSpPr>
            <p:nvPr/>
          </p:nvGrpSpPr>
          <p:grpSpPr bwMode="auto">
            <a:xfrm>
              <a:off x="3916" y="2490"/>
              <a:ext cx="421" cy="775"/>
              <a:chOff x="3873" y="1731"/>
              <a:chExt cx="432" cy="1024"/>
            </a:xfrm>
          </p:grpSpPr>
          <p:sp>
            <p:nvSpPr>
              <p:cNvPr id="491588" name="Rectangle 68"/>
              <p:cNvSpPr>
                <a:spLocks noChangeArrowheads="1"/>
              </p:cNvSpPr>
              <p:nvPr/>
            </p:nvSpPr>
            <p:spPr bwMode="auto">
              <a:xfrm>
                <a:off x="3873" y="1762"/>
                <a:ext cx="270" cy="216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589" name="Line 69"/>
              <p:cNvSpPr>
                <a:spLocks noChangeShapeType="1"/>
              </p:cNvSpPr>
              <p:nvPr/>
            </p:nvSpPr>
            <p:spPr bwMode="auto">
              <a:xfrm>
                <a:off x="4148" y="1871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590" name="Line 70"/>
              <p:cNvSpPr>
                <a:spLocks noChangeShapeType="1"/>
              </p:cNvSpPr>
              <p:nvPr/>
            </p:nvSpPr>
            <p:spPr bwMode="auto">
              <a:xfrm>
                <a:off x="3952" y="1800"/>
                <a:ext cx="0" cy="143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591" name="Text Box 71"/>
              <p:cNvSpPr txBox="1">
                <a:spLocks noChangeArrowheads="1"/>
              </p:cNvSpPr>
              <p:nvPr/>
            </p:nvSpPr>
            <p:spPr bwMode="auto">
              <a:xfrm>
                <a:off x="3940" y="1731"/>
                <a:ext cx="210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91592" name="Rectangle 72"/>
              <p:cNvSpPr>
                <a:spLocks noChangeArrowheads="1"/>
              </p:cNvSpPr>
              <p:nvPr/>
            </p:nvSpPr>
            <p:spPr bwMode="auto">
              <a:xfrm>
                <a:off x="3873" y="2014"/>
                <a:ext cx="270" cy="211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593" name="Line 73"/>
              <p:cNvSpPr>
                <a:spLocks noChangeShapeType="1"/>
              </p:cNvSpPr>
              <p:nvPr/>
            </p:nvSpPr>
            <p:spPr bwMode="auto">
              <a:xfrm>
                <a:off x="4148" y="2120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594" name="Line 74"/>
              <p:cNvSpPr>
                <a:spLocks noChangeShapeType="1"/>
              </p:cNvSpPr>
              <p:nvPr/>
            </p:nvSpPr>
            <p:spPr bwMode="auto">
              <a:xfrm>
                <a:off x="3952" y="2048"/>
                <a:ext cx="0" cy="143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595" name="Text Box 75"/>
              <p:cNvSpPr txBox="1">
                <a:spLocks noChangeArrowheads="1"/>
              </p:cNvSpPr>
              <p:nvPr/>
            </p:nvSpPr>
            <p:spPr bwMode="auto">
              <a:xfrm>
                <a:off x="3940" y="1979"/>
                <a:ext cx="210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91596" name="Rectangle 76"/>
              <p:cNvSpPr>
                <a:spLocks noChangeArrowheads="1"/>
              </p:cNvSpPr>
              <p:nvPr/>
            </p:nvSpPr>
            <p:spPr bwMode="auto">
              <a:xfrm>
                <a:off x="3873" y="2263"/>
                <a:ext cx="270" cy="213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597" name="Line 77"/>
              <p:cNvSpPr>
                <a:spLocks noChangeShapeType="1"/>
              </p:cNvSpPr>
              <p:nvPr/>
            </p:nvSpPr>
            <p:spPr bwMode="auto">
              <a:xfrm>
                <a:off x="4148" y="2368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598" name="Line 78"/>
              <p:cNvSpPr>
                <a:spLocks noChangeShapeType="1"/>
              </p:cNvSpPr>
              <p:nvPr/>
            </p:nvSpPr>
            <p:spPr bwMode="auto">
              <a:xfrm>
                <a:off x="3952" y="2298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599" name="Text Box 79"/>
              <p:cNvSpPr txBox="1">
                <a:spLocks noChangeArrowheads="1"/>
              </p:cNvSpPr>
              <p:nvPr/>
            </p:nvSpPr>
            <p:spPr bwMode="auto">
              <a:xfrm>
                <a:off x="3940" y="2230"/>
                <a:ext cx="210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91600" name="Rectangle 80"/>
              <p:cNvSpPr>
                <a:spLocks noChangeArrowheads="1"/>
              </p:cNvSpPr>
              <p:nvPr/>
            </p:nvSpPr>
            <p:spPr bwMode="auto">
              <a:xfrm>
                <a:off x="3873" y="2511"/>
                <a:ext cx="270" cy="212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01" name="Line 81"/>
              <p:cNvSpPr>
                <a:spLocks noChangeShapeType="1"/>
              </p:cNvSpPr>
              <p:nvPr/>
            </p:nvSpPr>
            <p:spPr bwMode="auto">
              <a:xfrm>
                <a:off x="4148" y="2619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02" name="Line 82"/>
              <p:cNvSpPr>
                <a:spLocks noChangeShapeType="1"/>
              </p:cNvSpPr>
              <p:nvPr/>
            </p:nvSpPr>
            <p:spPr bwMode="auto">
              <a:xfrm>
                <a:off x="3952" y="2548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03" name="Text Box 83"/>
              <p:cNvSpPr txBox="1">
                <a:spLocks noChangeArrowheads="1"/>
              </p:cNvSpPr>
              <p:nvPr/>
            </p:nvSpPr>
            <p:spPr bwMode="auto">
              <a:xfrm>
                <a:off x="3940" y="2475"/>
                <a:ext cx="210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</p:grpSp>
        <p:sp>
          <p:nvSpPr>
            <p:cNvPr id="491604" name="Rectangle 84"/>
            <p:cNvSpPr>
              <a:spLocks noChangeArrowheads="1"/>
            </p:cNvSpPr>
            <p:nvPr/>
          </p:nvSpPr>
          <p:spPr bwMode="auto">
            <a:xfrm>
              <a:off x="4336" y="3075"/>
              <a:ext cx="382" cy="163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605" name="Line 85"/>
            <p:cNvSpPr>
              <a:spLocks noChangeShapeType="1"/>
            </p:cNvSpPr>
            <p:nvPr/>
          </p:nvSpPr>
          <p:spPr bwMode="auto">
            <a:xfrm>
              <a:off x="4718" y="2590"/>
              <a:ext cx="153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606" name="Line 86"/>
            <p:cNvSpPr>
              <a:spLocks noChangeShapeType="1"/>
            </p:cNvSpPr>
            <p:nvPr/>
          </p:nvSpPr>
          <p:spPr bwMode="auto">
            <a:xfrm>
              <a:off x="4718" y="2779"/>
              <a:ext cx="153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607" name="Line 87"/>
            <p:cNvSpPr>
              <a:spLocks noChangeShapeType="1"/>
            </p:cNvSpPr>
            <p:nvPr/>
          </p:nvSpPr>
          <p:spPr bwMode="auto">
            <a:xfrm>
              <a:off x="4718" y="2968"/>
              <a:ext cx="153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608" name="Line 88"/>
            <p:cNvSpPr>
              <a:spLocks noChangeShapeType="1"/>
            </p:cNvSpPr>
            <p:nvPr/>
          </p:nvSpPr>
          <p:spPr bwMode="auto">
            <a:xfrm>
              <a:off x="4718" y="3157"/>
              <a:ext cx="153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609" name="Line 89"/>
            <p:cNvSpPr>
              <a:spLocks noChangeShapeType="1"/>
            </p:cNvSpPr>
            <p:nvPr/>
          </p:nvSpPr>
          <p:spPr bwMode="auto">
            <a:xfrm>
              <a:off x="4871" y="2779"/>
              <a:ext cx="118" cy="54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610" name="Line 90"/>
            <p:cNvSpPr>
              <a:spLocks noChangeShapeType="1"/>
            </p:cNvSpPr>
            <p:nvPr/>
          </p:nvSpPr>
          <p:spPr bwMode="auto">
            <a:xfrm>
              <a:off x="4871" y="2590"/>
              <a:ext cx="153" cy="217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611" name="Line 91"/>
            <p:cNvSpPr>
              <a:spLocks noChangeShapeType="1"/>
            </p:cNvSpPr>
            <p:nvPr/>
          </p:nvSpPr>
          <p:spPr bwMode="auto">
            <a:xfrm flipV="1">
              <a:off x="4871" y="2914"/>
              <a:ext cx="77" cy="54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612" name="Line 92"/>
            <p:cNvSpPr>
              <a:spLocks noChangeShapeType="1"/>
            </p:cNvSpPr>
            <p:nvPr/>
          </p:nvSpPr>
          <p:spPr bwMode="auto">
            <a:xfrm flipV="1">
              <a:off x="4871" y="2941"/>
              <a:ext cx="118" cy="216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46098" name="Group 93"/>
            <p:cNvGrpSpPr>
              <a:grpSpLocks/>
            </p:cNvGrpSpPr>
            <p:nvPr/>
          </p:nvGrpSpPr>
          <p:grpSpPr bwMode="auto">
            <a:xfrm>
              <a:off x="4929" y="2745"/>
              <a:ext cx="242" cy="265"/>
              <a:chOff x="4962" y="2120"/>
              <a:chExt cx="275" cy="382"/>
            </a:xfrm>
          </p:grpSpPr>
          <p:sp>
            <p:nvSpPr>
              <p:cNvPr id="491614" name="Oval 94"/>
              <p:cNvSpPr>
                <a:spLocks noChangeArrowheads="1"/>
              </p:cNvSpPr>
              <p:nvPr/>
            </p:nvSpPr>
            <p:spPr bwMode="auto">
              <a:xfrm>
                <a:off x="4992" y="2208"/>
                <a:ext cx="218" cy="196"/>
              </a:xfrm>
              <a:prstGeom prst="ellips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15" name="Text Box 95"/>
              <p:cNvSpPr txBox="1">
                <a:spLocks noChangeArrowheads="1"/>
              </p:cNvSpPr>
              <p:nvPr/>
            </p:nvSpPr>
            <p:spPr bwMode="auto">
              <a:xfrm>
                <a:off x="4962" y="2120"/>
                <a:ext cx="275" cy="3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sp>
          <p:nvSpPr>
            <p:cNvPr id="491616" name="Line 96"/>
            <p:cNvSpPr>
              <a:spLocks noChangeShapeType="1"/>
            </p:cNvSpPr>
            <p:nvPr/>
          </p:nvSpPr>
          <p:spPr bwMode="auto">
            <a:xfrm>
              <a:off x="5166" y="2882"/>
              <a:ext cx="14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617" name="Text Box 97"/>
            <p:cNvSpPr txBox="1">
              <a:spLocks noChangeArrowheads="1"/>
            </p:cNvSpPr>
            <p:nvPr/>
          </p:nvSpPr>
          <p:spPr bwMode="auto">
            <a:xfrm>
              <a:off x="5270" y="2681"/>
              <a:ext cx="5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u[k-3]</a:t>
              </a:r>
              <a:endParaRPr lang="en-US" b="0">
                <a:solidFill>
                  <a:srgbClr val="FFFF66"/>
                </a:solidFill>
                <a:cs typeface="+mn-cs"/>
              </a:endParaRPr>
            </a:p>
          </p:txBody>
        </p:sp>
        <p:graphicFrame>
          <p:nvGraphicFramePr>
            <p:cNvPr id="46101" name="Object 98"/>
            <p:cNvGraphicFramePr>
              <a:graphicFrameLocks noChangeAspect="1"/>
            </p:cNvGraphicFramePr>
            <p:nvPr/>
          </p:nvGraphicFramePr>
          <p:xfrm>
            <a:off x="4417" y="2902"/>
            <a:ext cx="210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646" name="Equation" r:id="rId3" imgW="215713" imgH="190335" progId="Equation.3">
                    <p:embed/>
                  </p:oleObj>
                </mc:Choice>
                <mc:Fallback>
                  <p:oleObj name="Equation" r:id="rId3" imgW="215713" imgH="1903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7" y="2902"/>
                          <a:ext cx="210" cy="14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102" name="Object 99"/>
            <p:cNvGraphicFramePr>
              <a:graphicFrameLocks noChangeAspect="1"/>
            </p:cNvGraphicFramePr>
            <p:nvPr/>
          </p:nvGraphicFramePr>
          <p:xfrm>
            <a:off x="4417" y="2699"/>
            <a:ext cx="223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647" name="Equation" r:id="rId5" imgW="228600" imgH="190500" progId="Equation.3">
                    <p:embed/>
                  </p:oleObj>
                </mc:Choice>
                <mc:Fallback>
                  <p:oleObj name="Equation" r:id="rId5" imgW="2286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7" y="2699"/>
                          <a:ext cx="223" cy="14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103" name="Object 100"/>
            <p:cNvGraphicFramePr>
              <a:graphicFrameLocks noChangeAspect="1"/>
            </p:cNvGraphicFramePr>
            <p:nvPr/>
          </p:nvGraphicFramePr>
          <p:xfrm>
            <a:off x="4417" y="2518"/>
            <a:ext cx="210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648" name="Equation" r:id="rId7" imgW="215713" imgH="190335" progId="Equation.3">
                    <p:embed/>
                  </p:oleObj>
                </mc:Choice>
                <mc:Fallback>
                  <p:oleObj name="Equation" r:id="rId7" imgW="215713" imgH="1903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7" y="2518"/>
                          <a:ext cx="210" cy="14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104" name="Object 101"/>
            <p:cNvGraphicFramePr>
              <a:graphicFrameLocks noChangeAspect="1"/>
            </p:cNvGraphicFramePr>
            <p:nvPr/>
          </p:nvGraphicFramePr>
          <p:xfrm>
            <a:off x="4417" y="3101"/>
            <a:ext cx="140" cy="1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649" name="Equation" r:id="rId9" imgW="88707" imgH="164742" progId="Equation.3">
                    <p:embed/>
                  </p:oleObj>
                </mc:Choice>
                <mc:Fallback>
                  <p:oleObj name="Equation" r:id="rId9" imgW="88707" imgH="16474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7" y="3101"/>
                          <a:ext cx="140" cy="123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6105" name="Group 102"/>
            <p:cNvGrpSpPr>
              <a:grpSpLocks/>
            </p:cNvGrpSpPr>
            <p:nvPr/>
          </p:nvGrpSpPr>
          <p:grpSpPr bwMode="auto">
            <a:xfrm>
              <a:off x="246" y="2509"/>
              <a:ext cx="1295" cy="730"/>
              <a:chOff x="130" y="1053"/>
              <a:chExt cx="1329" cy="891"/>
            </a:xfrm>
          </p:grpSpPr>
          <p:graphicFrame>
            <p:nvGraphicFramePr>
              <p:cNvPr id="46140" name="Object 103"/>
              <p:cNvGraphicFramePr>
                <a:graphicFrameLocks noChangeAspect="1"/>
              </p:cNvGraphicFramePr>
              <p:nvPr/>
            </p:nvGraphicFramePr>
            <p:xfrm>
              <a:off x="999" y="1285"/>
              <a:ext cx="215" cy="1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5650" name="Equation" r:id="rId11" imgW="215713" imgH="190335" progId="Equation.3">
                      <p:embed/>
                    </p:oleObj>
                  </mc:Choice>
                  <mc:Fallback>
                    <p:oleObj name="Equation" r:id="rId11" imgW="215713" imgH="19033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9" y="1285"/>
                            <a:ext cx="215" cy="176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141" name="Object 104"/>
              <p:cNvGraphicFramePr>
                <a:graphicFrameLocks noChangeAspect="1"/>
              </p:cNvGraphicFramePr>
              <p:nvPr/>
            </p:nvGraphicFramePr>
            <p:xfrm>
              <a:off x="992" y="1508"/>
              <a:ext cx="229" cy="1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5651" name="Equation" r:id="rId12" imgW="228600" imgH="190500" progId="Equation.3">
                      <p:embed/>
                    </p:oleObj>
                  </mc:Choice>
                  <mc:Fallback>
                    <p:oleObj name="Equation" r:id="rId12" imgW="228600" imgH="1905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2" y="1508"/>
                            <a:ext cx="229" cy="176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142" name="Object 105"/>
              <p:cNvGraphicFramePr>
                <a:graphicFrameLocks noChangeAspect="1"/>
              </p:cNvGraphicFramePr>
              <p:nvPr/>
            </p:nvGraphicFramePr>
            <p:xfrm>
              <a:off x="999" y="1730"/>
              <a:ext cx="215" cy="1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5652" name="Equation" r:id="rId13" imgW="215713" imgH="190335" progId="Equation.3">
                      <p:embed/>
                    </p:oleObj>
                  </mc:Choice>
                  <mc:Fallback>
                    <p:oleObj name="Equation" r:id="rId13" imgW="215713" imgH="19033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9" y="1730"/>
                            <a:ext cx="215" cy="176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143" name="Object 106"/>
              <p:cNvGraphicFramePr>
                <a:graphicFrameLocks noChangeAspect="1"/>
              </p:cNvGraphicFramePr>
              <p:nvPr/>
            </p:nvGraphicFramePr>
            <p:xfrm>
              <a:off x="999" y="1063"/>
              <a:ext cx="144" cy="1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5653" name="Equation" r:id="rId14" imgW="88707" imgH="164742" progId="Equation.3">
                      <p:embed/>
                    </p:oleObj>
                  </mc:Choice>
                  <mc:Fallback>
                    <p:oleObj name="Equation" r:id="rId14" imgW="88707" imgH="16474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9" y="1063"/>
                            <a:ext cx="144" cy="151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91627" name="Rectangle 107"/>
              <p:cNvSpPr>
                <a:spLocks noChangeArrowheads="1"/>
              </p:cNvSpPr>
              <p:nvPr/>
            </p:nvSpPr>
            <p:spPr bwMode="auto">
              <a:xfrm>
                <a:off x="909" y="1053"/>
                <a:ext cx="393" cy="19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28" name="Line 108"/>
              <p:cNvSpPr>
                <a:spLocks noChangeShapeType="1"/>
              </p:cNvSpPr>
              <p:nvPr/>
            </p:nvSpPr>
            <p:spPr bwMode="auto">
              <a:xfrm>
                <a:off x="1302" y="1151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29" name="Rectangle 109"/>
              <p:cNvSpPr>
                <a:spLocks noChangeArrowheads="1"/>
              </p:cNvSpPr>
              <p:nvPr/>
            </p:nvSpPr>
            <p:spPr bwMode="auto">
              <a:xfrm>
                <a:off x="909" y="1283"/>
                <a:ext cx="393" cy="199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30" name="Line 110"/>
              <p:cNvSpPr>
                <a:spLocks noChangeShapeType="1"/>
              </p:cNvSpPr>
              <p:nvPr/>
            </p:nvSpPr>
            <p:spPr bwMode="auto">
              <a:xfrm>
                <a:off x="1302" y="1383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31" name="Rectangle 111"/>
              <p:cNvSpPr>
                <a:spLocks noChangeArrowheads="1"/>
              </p:cNvSpPr>
              <p:nvPr/>
            </p:nvSpPr>
            <p:spPr bwMode="auto">
              <a:xfrm>
                <a:off x="909" y="1514"/>
                <a:ext cx="393" cy="19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32" name="Line 112"/>
              <p:cNvSpPr>
                <a:spLocks noChangeShapeType="1"/>
              </p:cNvSpPr>
              <p:nvPr/>
            </p:nvSpPr>
            <p:spPr bwMode="auto">
              <a:xfrm>
                <a:off x="1302" y="1613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33" name="Rectangle 113"/>
              <p:cNvSpPr>
                <a:spLocks noChangeArrowheads="1"/>
              </p:cNvSpPr>
              <p:nvPr/>
            </p:nvSpPr>
            <p:spPr bwMode="auto">
              <a:xfrm>
                <a:off x="909" y="1745"/>
                <a:ext cx="393" cy="199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34" name="Line 114"/>
              <p:cNvSpPr>
                <a:spLocks noChangeShapeType="1"/>
              </p:cNvSpPr>
              <p:nvPr/>
            </p:nvSpPr>
            <p:spPr bwMode="auto">
              <a:xfrm>
                <a:off x="1302" y="1846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35" name="Line 115"/>
              <p:cNvSpPr>
                <a:spLocks noChangeShapeType="1"/>
              </p:cNvSpPr>
              <p:nvPr/>
            </p:nvSpPr>
            <p:spPr bwMode="auto">
              <a:xfrm>
                <a:off x="752" y="1151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36" name="Line 116"/>
              <p:cNvSpPr>
                <a:spLocks noChangeShapeType="1"/>
              </p:cNvSpPr>
              <p:nvPr/>
            </p:nvSpPr>
            <p:spPr bwMode="auto">
              <a:xfrm>
                <a:off x="752" y="1846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37" name="Line 117"/>
              <p:cNvSpPr>
                <a:spLocks noChangeShapeType="1"/>
              </p:cNvSpPr>
              <p:nvPr/>
            </p:nvSpPr>
            <p:spPr bwMode="auto">
              <a:xfrm>
                <a:off x="752" y="1383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38" name="Line 118"/>
              <p:cNvSpPr>
                <a:spLocks noChangeShapeType="1"/>
              </p:cNvSpPr>
              <p:nvPr/>
            </p:nvSpPr>
            <p:spPr bwMode="auto">
              <a:xfrm>
                <a:off x="752" y="1613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39" name="Line 119"/>
              <p:cNvSpPr>
                <a:spLocks noChangeShapeType="1"/>
              </p:cNvSpPr>
              <p:nvPr/>
            </p:nvSpPr>
            <p:spPr bwMode="auto">
              <a:xfrm>
                <a:off x="752" y="1151"/>
                <a:ext cx="0" cy="693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40" name="Line 120"/>
              <p:cNvSpPr>
                <a:spLocks noChangeShapeType="1"/>
              </p:cNvSpPr>
              <p:nvPr/>
            </p:nvSpPr>
            <p:spPr bwMode="auto">
              <a:xfrm>
                <a:off x="560" y="1508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41" name="Text Box 121"/>
              <p:cNvSpPr txBox="1">
                <a:spLocks noChangeArrowheads="1"/>
              </p:cNvSpPr>
              <p:nvPr/>
            </p:nvSpPr>
            <p:spPr bwMode="auto">
              <a:xfrm>
                <a:off x="130" y="1222"/>
                <a:ext cx="379" cy="2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u[k]</a:t>
                </a:r>
                <a:endParaRPr lang="en-US" b="0" dirty="0">
                  <a:solidFill>
                    <a:srgbClr val="FFFF66"/>
                  </a:solidFill>
                  <a:cs typeface="+mn-cs"/>
                </a:endParaRPr>
              </a:p>
            </p:txBody>
          </p:sp>
        </p:grpSp>
        <p:grpSp>
          <p:nvGrpSpPr>
            <p:cNvPr id="46106" name="Group 122"/>
            <p:cNvGrpSpPr>
              <a:grpSpLocks/>
            </p:cNvGrpSpPr>
            <p:nvPr/>
          </p:nvGrpSpPr>
          <p:grpSpPr bwMode="auto">
            <a:xfrm>
              <a:off x="1544" y="2486"/>
              <a:ext cx="496" cy="776"/>
              <a:chOff x="1459" y="1733"/>
              <a:chExt cx="509" cy="1026"/>
            </a:xfrm>
          </p:grpSpPr>
          <p:sp>
            <p:nvSpPr>
              <p:cNvPr id="491643" name="Line 123"/>
              <p:cNvSpPr>
                <a:spLocks noChangeShapeType="1"/>
              </p:cNvSpPr>
              <p:nvPr/>
            </p:nvSpPr>
            <p:spPr bwMode="auto">
              <a:xfrm>
                <a:off x="1538" y="2050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44" name="Text Box 124"/>
              <p:cNvSpPr txBox="1">
                <a:spLocks noChangeArrowheads="1"/>
              </p:cNvSpPr>
              <p:nvPr/>
            </p:nvSpPr>
            <p:spPr bwMode="auto">
              <a:xfrm>
                <a:off x="1510" y="1979"/>
                <a:ext cx="209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91645" name="Rectangle 125"/>
              <p:cNvSpPr>
                <a:spLocks noChangeArrowheads="1"/>
              </p:cNvSpPr>
              <p:nvPr/>
            </p:nvSpPr>
            <p:spPr bwMode="auto">
              <a:xfrm>
                <a:off x="1459" y="2014"/>
                <a:ext cx="272" cy="214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46" name="Line 126"/>
              <p:cNvSpPr>
                <a:spLocks noChangeShapeType="1"/>
              </p:cNvSpPr>
              <p:nvPr/>
            </p:nvSpPr>
            <p:spPr bwMode="auto">
              <a:xfrm>
                <a:off x="1538" y="2301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47" name="Text Box 127"/>
              <p:cNvSpPr txBox="1">
                <a:spLocks noChangeArrowheads="1"/>
              </p:cNvSpPr>
              <p:nvPr/>
            </p:nvSpPr>
            <p:spPr bwMode="auto">
              <a:xfrm>
                <a:off x="1510" y="2234"/>
                <a:ext cx="209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91648" name="Rectangle 128"/>
              <p:cNvSpPr>
                <a:spLocks noChangeArrowheads="1"/>
              </p:cNvSpPr>
              <p:nvPr/>
            </p:nvSpPr>
            <p:spPr bwMode="auto">
              <a:xfrm>
                <a:off x="1459" y="2263"/>
                <a:ext cx="272" cy="214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49" name="Line 129"/>
              <p:cNvSpPr>
                <a:spLocks noChangeShapeType="1"/>
              </p:cNvSpPr>
              <p:nvPr/>
            </p:nvSpPr>
            <p:spPr bwMode="auto">
              <a:xfrm>
                <a:off x="1538" y="2548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50" name="Text Box 130"/>
              <p:cNvSpPr txBox="1">
                <a:spLocks noChangeArrowheads="1"/>
              </p:cNvSpPr>
              <p:nvPr/>
            </p:nvSpPr>
            <p:spPr bwMode="auto">
              <a:xfrm>
                <a:off x="1510" y="2479"/>
                <a:ext cx="209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91651" name="Rectangle 131"/>
              <p:cNvSpPr>
                <a:spLocks noChangeArrowheads="1"/>
              </p:cNvSpPr>
              <p:nvPr/>
            </p:nvSpPr>
            <p:spPr bwMode="auto">
              <a:xfrm>
                <a:off x="1459" y="2512"/>
                <a:ext cx="272" cy="216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52" name="Line 132"/>
              <p:cNvSpPr>
                <a:spLocks noChangeShapeType="1"/>
              </p:cNvSpPr>
              <p:nvPr/>
            </p:nvSpPr>
            <p:spPr bwMode="auto">
              <a:xfrm>
                <a:off x="1538" y="1800"/>
                <a:ext cx="0" cy="143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53" name="Text Box 133"/>
              <p:cNvSpPr txBox="1">
                <a:spLocks noChangeArrowheads="1"/>
              </p:cNvSpPr>
              <p:nvPr/>
            </p:nvSpPr>
            <p:spPr bwMode="auto">
              <a:xfrm>
                <a:off x="1510" y="1733"/>
                <a:ext cx="209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91654" name="Rectangle 134"/>
              <p:cNvSpPr>
                <a:spLocks noChangeArrowheads="1"/>
              </p:cNvSpPr>
              <p:nvPr/>
            </p:nvSpPr>
            <p:spPr bwMode="auto">
              <a:xfrm>
                <a:off x="1459" y="1765"/>
                <a:ext cx="272" cy="216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55" name="Line 135"/>
              <p:cNvSpPr>
                <a:spLocks noChangeShapeType="1"/>
              </p:cNvSpPr>
              <p:nvPr/>
            </p:nvSpPr>
            <p:spPr bwMode="auto">
              <a:xfrm>
                <a:off x="1728" y="1873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56" name="Line 136"/>
              <p:cNvSpPr>
                <a:spLocks noChangeShapeType="1"/>
              </p:cNvSpPr>
              <p:nvPr/>
            </p:nvSpPr>
            <p:spPr bwMode="auto">
              <a:xfrm>
                <a:off x="1728" y="2113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57" name="Line 137"/>
              <p:cNvSpPr>
                <a:spLocks noChangeShapeType="1"/>
              </p:cNvSpPr>
              <p:nvPr/>
            </p:nvSpPr>
            <p:spPr bwMode="auto">
              <a:xfrm>
                <a:off x="1728" y="2352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58" name="Line 138"/>
              <p:cNvSpPr>
                <a:spLocks noChangeShapeType="1"/>
              </p:cNvSpPr>
              <p:nvPr/>
            </p:nvSpPr>
            <p:spPr bwMode="auto">
              <a:xfrm>
                <a:off x="1728" y="2592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91659" name="Rectangle 139"/>
            <p:cNvSpPr>
              <a:spLocks noChangeArrowheads="1"/>
            </p:cNvSpPr>
            <p:nvPr/>
          </p:nvSpPr>
          <p:spPr bwMode="auto">
            <a:xfrm>
              <a:off x="2039" y="2523"/>
              <a:ext cx="704" cy="729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46108" name="Object 140"/>
            <p:cNvGraphicFramePr>
              <a:graphicFrameLocks noChangeAspect="1"/>
            </p:cNvGraphicFramePr>
            <p:nvPr/>
          </p:nvGraphicFramePr>
          <p:xfrm>
            <a:off x="2148" y="2721"/>
            <a:ext cx="504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654" name="Equation" r:id="rId15" imgW="330057" imgH="203112" progId="Equation.3">
                    <p:embed/>
                  </p:oleObj>
                </mc:Choice>
                <mc:Fallback>
                  <p:oleObj name="Equation" r:id="rId15" imgW="330057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8" y="2721"/>
                          <a:ext cx="504" cy="239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661" name="Rectangle 141"/>
            <p:cNvSpPr>
              <a:spLocks noChangeArrowheads="1"/>
            </p:cNvSpPr>
            <p:nvPr/>
          </p:nvSpPr>
          <p:spPr bwMode="auto">
            <a:xfrm>
              <a:off x="2975" y="2518"/>
              <a:ext cx="702" cy="728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662" name="Line 142"/>
            <p:cNvSpPr>
              <a:spLocks noChangeShapeType="1"/>
            </p:cNvSpPr>
            <p:nvPr/>
          </p:nvSpPr>
          <p:spPr bwMode="auto">
            <a:xfrm>
              <a:off x="3677" y="2991"/>
              <a:ext cx="241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663" name="Line 143"/>
            <p:cNvSpPr>
              <a:spLocks noChangeShapeType="1"/>
            </p:cNvSpPr>
            <p:nvPr/>
          </p:nvSpPr>
          <p:spPr bwMode="auto">
            <a:xfrm>
              <a:off x="3677" y="2772"/>
              <a:ext cx="241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664" name="Line 144"/>
            <p:cNvSpPr>
              <a:spLocks noChangeShapeType="1"/>
            </p:cNvSpPr>
            <p:nvPr/>
          </p:nvSpPr>
          <p:spPr bwMode="auto">
            <a:xfrm>
              <a:off x="3677" y="2590"/>
              <a:ext cx="241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665" name="Line 145"/>
            <p:cNvSpPr>
              <a:spLocks noChangeShapeType="1"/>
            </p:cNvSpPr>
            <p:nvPr/>
          </p:nvSpPr>
          <p:spPr bwMode="auto">
            <a:xfrm>
              <a:off x="3677" y="3173"/>
              <a:ext cx="241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46114" name="Object 146"/>
            <p:cNvGraphicFramePr>
              <a:graphicFrameLocks noChangeAspect="1"/>
            </p:cNvGraphicFramePr>
            <p:nvPr/>
          </p:nvGraphicFramePr>
          <p:xfrm>
            <a:off x="3072" y="2722"/>
            <a:ext cx="506" cy="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655" name="Equation" r:id="rId17" imgW="342751" imgH="203112" progId="Equation.3">
                    <p:embed/>
                  </p:oleObj>
                </mc:Choice>
                <mc:Fallback>
                  <p:oleObj name="Equation" r:id="rId17" imgW="342751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2722"/>
                          <a:ext cx="506" cy="23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6115" name="Group 147"/>
            <p:cNvGrpSpPr>
              <a:grpSpLocks/>
            </p:cNvGrpSpPr>
            <p:nvPr/>
          </p:nvGrpSpPr>
          <p:grpSpPr bwMode="auto">
            <a:xfrm>
              <a:off x="2750" y="2578"/>
              <a:ext cx="240" cy="624"/>
              <a:chOff x="2616" y="1903"/>
              <a:chExt cx="231" cy="970"/>
            </a:xfrm>
          </p:grpSpPr>
          <p:sp>
            <p:nvSpPr>
              <p:cNvPr id="491668" name="Line 148"/>
              <p:cNvSpPr>
                <a:spLocks noChangeShapeType="1"/>
              </p:cNvSpPr>
              <p:nvPr/>
            </p:nvSpPr>
            <p:spPr bwMode="auto">
              <a:xfrm>
                <a:off x="2624" y="1903"/>
                <a:ext cx="223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69" name="Line 149"/>
              <p:cNvSpPr>
                <a:spLocks noChangeShapeType="1"/>
              </p:cNvSpPr>
              <p:nvPr/>
            </p:nvSpPr>
            <p:spPr bwMode="auto">
              <a:xfrm>
                <a:off x="2616" y="2155"/>
                <a:ext cx="223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70" name="Line 150"/>
              <p:cNvSpPr>
                <a:spLocks noChangeShapeType="1"/>
              </p:cNvSpPr>
              <p:nvPr/>
            </p:nvSpPr>
            <p:spPr bwMode="auto">
              <a:xfrm>
                <a:off x="2616" y="2316"/>
                <a:ext cx="223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71" name="Line 151"/>
              <p:cNvSpPr>
                <a:spLocks noChangeShapeType="1"/>
              </p:cNvSpPr>
              <p:nvPr/>
            </p:nvSpPr>
            <p:spPr bwMode="auto">
              <a:xfrm>
                <a:off x="2624" y="2640"/>
                <a:ext cx="223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72" name="Line 152"/>
              <p:cNvSpPr>
                <a:spLocks noChangeShapeType="1"/>
              </p:cNvSpPr>
              <p:nvPr/>
            </p:nvSpPr>
            <p:spPr bwMode="auto">
              <a:xfrm>
                <a:off x="2616" y="2027"/>
                <a:ext cx="223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73" name="Line 153"/>
              <p:cNvSpPr>
                <a:spLocks noChangeShapeType="1"/>
              </p:cNvSpPr>
              <p:nvPr/>
            </p:nvSpPr>
            <p:spPr bwMode="auto">
              <a:xfrm>
                <a:off x="2616" y="2476"/>
                <a:ext cx="223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74" name="Line 154"/>
              <p:cNvSpPr>
                <a:spLocks noChangeShapeType="1"/>
              </p:cNvSpPr>
              <p:nvPr/>
            </p:nvSpPr>
            <p:spPr bwMode="auto">
              <a:xfrm>
                <a:off x="2617" y="2757"/>
                <a:ext cx="223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75" name="Line 155"/>
              <p:cNvSpPr>
                <a:spLocks noChangeShapeType="1"/>
              </p:cNvSpPr>
              <p:nvPr/>
            </p:nvSpPr>
            <p:spPr bwMode="auto">
              <a:xfrm>
                <a:off x="2624" y="2873"/>
                <a:ext cx="223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aphicFrame>
        <p:nvGraphicFramePr>
          <p:cNvPr id="99" name="Object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031676"/>
              </p:ext>
            </p:extLst>
          </p:nvPr>
        </p:nvGraphicFramePr>
        <p:xfrm>
          <a:off x="4725988" y="3249613"/>
          <a:ext cx="145573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56" name="Equation" r:id="rId19" imgW="889000" imgH="203200" progId="Equation.3">
                  <p:embed/>
                </p:oleObj>
              </mc:Choice>
              <mc:Fallback>
                <p:oleObj name="Equation" r:id="rId19" imgW="8890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5988" y="3249613"/>
                        <a:ext cx="1455737" cy="3651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084261"/>
              </p:ext>
            </p:extLst>
          </p:nvPr>
        </p:nvGraphicFramePr>
        <p:xfrm>
          <a:off x="3154363" y="3970338"/>
          <a:ext cx="2995612" cy="192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57" name="Equation" r:id="rId21" imgW="1663700" imgH="1003300" progId="Equation.3">
                  <p:embed/>
                </p:oleObj>
              </mc:Choice>
              <mc:Fallback>
                <p:oleObj name="Equation" r:id="rId21" imgW="1663700" imgH="1003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4363" y="3970338"/>
                        <a:ext cx="2995612" cy="19272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Oversampled DFT</a:t>
            </a:r>
            <a:r>
              <a:rPr lang="en-US" sz="2800" dirty="0"/>
              <a:t>-Modulated </a:t>
            </a:r>
            <a:r>
              <a:rPr lang="en-US" sz="2800" dirty="0" smtClean="0"/>
              <a:t>FBs </a:t>
            </a:r>
            <a:r>
              <a:rPr lang="en-US" sz="1800" dirty="0" smtClean="0">
                <a:cs typeface="+mj-cs"/>
              </a:rPr>
              <a:t>(D&lt;N)</a:t>
            </a:r>
          </a:p>
        </p:txBody>
      </p:sp>
      <p:graphicFrame>
        <p:nvGraphicFramePr>
          <p:cNvPr id="105" name="Object 15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71770731"/>
              </p:ext>
            </p:extLst>
          </p:nvPr>
        </p:nvGraphicFramePr>
        <p:xfrm>
          <a:off x="3065463" y="3255963"/>
          <a:ext cx="146208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58" name="Equation" r:id="rId23" imgW="965200" imgH="228600" progId="Equation.3">
                  <p:embed/>
                </p:oleObj>
              </mc:Choice>
              <mc:Fallback>
                <p:oleObj name="Equation" r:id="rId23" imgW="965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5463" y="3255963"/>
                        <a:ext cx="1462087" cy="3460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472481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/>
          <p:cNvSpPr/>
          <p:nvPr/>
        </p:nvSpPr>
        <p:spPr bwMode="auto">
          <a:xfrm>
            <a:off x="215516" y="1088740"/>
            <a:ext cx="8712460" cy="511256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879" y="1052736"/>
            <a:ext cx="8710613" cy="5289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u="sng" dirty="0" smtClean="0">
                <a:cs typeface="+mn-cs"/>
              </a:rPr>
              <a:t>Example-1</a:t>
            </a:r>
            <a:r>
              <a:rPr lang="en-US" sz="2400" b="0" dirty="0" smtClean="0">
                <a:cs typeface="+mn-cs"/>
              </a:rPr>
              <a:t>:</a:t>
            </a:r>
            <a:r>
              <a:rPr lang="en-US" sz="2000" b="0" dirty="0" smtClean="0">
                <a:cs typeface="+mn-cs"/>
              </a:rPr>
              <a:t> </a:t>
            </a:r>
            <a:r>
              <a:rPr lang="en-US" sz="2400" b="0" dirty="0" smtClean="0"/>
              <a:t>Perfect Reconstruction?</a:t>
            </a:r>
            <a:r>
              <a:rPr lang="en-US" sz="2000" dirty="0" smtClean="0"/>
              <a:t> </a:t>
            </a:r>
            <a:r>
              <a:rPr lang="en-US" sz="2000" b="0" dirty="0" smtClean="0">
                <a:cs typeface="+mn-cs"/>
              </a:rPr>
              <a:t>               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buNone/>
              <a:defRPr/>
            </a:pPr>
            <a:r>
              <a:rPr lang="en-US" sz="2400" b="0" dirty="0" smtClean="0"/>
              <a:t>     </a:t>
            </a:r>
            <a:r>
              <a:rPr lang="en-US" sz="2400" b="0" u="sng" dirty="0" smtClean="0"/>
              <a:t>Design </a:t>
            </a:r>
            <a:r>
              <a:rPr lang="en-US" sz="2400" b="0" u="sng" dirty="0"/>
              <a:t>Procedure</a:t>
            </a:r>
            <a:r>
              <a:rPr lang="en-US" sz="2400" b="0" dirty="0"/>
              <a:t> :</a:t>
            </a:r>
            <a:endParaRPr lang="en-US" sz="2000" b="0" dirty="0"/>
          </a:p>
          <a:p>
            <a:pPr marL="857250" lvl="1" indent="-457200">
              <a:buFont typeface="+mj-lt"/>
              <a:buAutoNum type="arabicPeriod"/>
              <a:defRPr/>
            </a:pPr>
            <a:r>
              <a:rPr lang="en-US" sz="2000" dirty="0"/>
              <a:t>Design FIR prototype analysis filter Ho(z</a:t>
            </a:r>
            <a:r>
              <a:rPr lang="en-US" sz="2000" dirty="0" smtClean="0"/>
              <a:t>)  </a:t>
            </a:r>
            <a:endParaRPr lang="en-US" sz="2000" dirty="0"/>
          </a:p>
          <a:p>
            <a:pPr marL="857250" lvl="1" indent="-457200">
              <a:buFont typeface="+mj-lt"/>
              <a:buAutoNum type="arabicPeriod"/>
              <a:defRPr/>
            </a:pPr>
            <a:r>
              <a:rPr lang="en-US" sz="2000" dirty="0"/>
              <a:t>This determines E</a:t>
            </a:r>
            <a:r>
              <a:rPr lang="en-US" sz="1400" dirty="0"/>
              <a:t>n</a:t>
            </a:r>
            <a:r>
              <a:rPr lang="en-US" sz="2000" dirty="0"/>
              <a:t>(z) (=</a:t>
            </a:r>
            <a:r>
              <a:rPr lang="en-US" sz="2000" dirty="0" err="1"/>
              <a:t>polyphase</a:t>
            </a:r>
            <a:r>
              <a:rPr lang="en-US" sz="2000" dirty="0"/>
              <a:t> components</a:t>
            </a:r>
            <a:r>
              <a:rPr lang="en-US" sz="2000" dirty="0" smtClean="0"/>
              <a:t>)</a:t>
            </a:r>
            <a:endParaRPr lang="en-US" sz="2000" dirty="0"/>
          </a:p>
          <a:p>
            <a:pPr marL="857250" lvl="1" indent="-457200">
              <a:buFont typeface="+mj-lt"/>
              <a:buAutoNum type="arabicPeriod"/>
              <a:defRPr/>
            </a:pPr>
            <a:r>
              <a:rPr lang="en-US" sz="2000" dirty="0"/>
              <a:t>Compute pairs of FIR </a:t>
            </a:r>
            <a:r>
              <a:rPr lang="en-US" sz="2000" dirty="0" err="1" smtClean="0"/>
              <a:t>R</a:t>
            </a:r>
            <a:r>
              <a:rPr lang="en-US" sz="1600" dirty="0" err="1" smtClean="0"/>
              <a:t>n</a:t>
            </a:r>
            <a:r>
              <a:rPr lang="en-US" sz="2000" dirty="0" smtClean="0"/>
              <a:t>(</a:t>
            </a:r>
            <a:r>
              <a:rPr lang="en-US" sz="2000" dirty="0"/>
              <a:t>z)’s </a:t>
            </a:r>
            <a:r>
              <a:rPr lang="en-US" sz="1400" dirty="0"/>
              <a:t>(</a:t>
            </a:r>
            <a:r>
              <a:rPr lang="en-US" sz="1400" dirty="0" smtClean="0"/>
              <a:t>L</a:t>
            </a:r>
            <a:r>
              <a:rPr lang="en-US" sz="1400" baseline="-25000" dirty="0" smtClean="0"/>
              <a:t>R</a:t>
            </a:r>
            <a:r>
              <a:rPr lang="en-US" sz="1400" dirty="0" smtClean="0"/>
              <a:t>+</a:t>
            </a:r>
            <a:r>
              <a:rPr lang="en-US" sz="1400" dirty="0"/>
              <a:t>1 coefficients each)  </a:t>
            </a:r>
            <a:r>
              <a:rPr lang="en-US" sz="2000" dirty="0"/>
              <a:t>from pairs of FIR </a:t>
            </a:r>
            <a:r>
              <a:rPr lang="en-US" sz="2000" dirty="0" smtClean="0"/>
              <a:t>E</a:t>
            </a:r>
            <a:r>
              <a:rPr lang="en-US" sz="1600" dirty="0" smtClean="0"/>
              <a:t>n</a:t>
            </a:r>
            <a:r>
              <a:rPr lang="en-US" sz="2000" dirty="0" smtClean="0"/>
              <a:t>(</a:t>
            </a:r>
            <a:r>
              <a:rPr lang="en-US" sz="2000" dirty="0"/>
              <a:t>z)’s </a:t>
            </a:r>
            <a:r>
              <a:rPr lang="en-US" sz="1400" dirty="0"/>
              <a:t>(</a:t>
            </a:r>
            <a:r>
              <a:rPr lang="en-US" sz="1400" dirty="0" smtClean="0"/>
              <a:t>L</a:t>
            </a:r>
            <a:r>
              <a:rPr lang="en-US" sz="1400" baseline="-25000" dirty="0" smtClean="0"/>
              <a:t>E</a:t>
            </a:r>
            <a:r>
              <a:rPr lang="en-US" sz="1400" dirty="0" smtClean="0"/>
              <a:t>+</a:t>
            </a:r>
            <a:r>
              <a:rPr lang="en-US" sz="1400" dirty="0"/>
              <a:t>1 coefficients each)</a:t>
            </a:r>
          </a:p>
          <a:p>
            <a:pPr>
              <a:buFontTx/>
              <a:buNone/>
              <a:defRPr/>
            </a:pPr>
            <a:r>
              <a:rPr lang="en-US" sz="2400" b="0" dirty="0"/>
              <a:t>          </a:t>
            </a:r>
            <a:endParaRPr lang="en-US" sz="2400" b="0" dirty="0" smtClean="0"/>
          </a:p>
          <a:p>
            <a:pPr>
              <a:buFontTx/>
              <a:buNone/>
              <a:defRPr/>
            </a:pPr>
            <a:endParaRPr lang="en-US" sz="2400" b="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000" b="0" dirty="0" smtClean="0">
              <a:cs typeface="+mn-cs"/>
            </a:endParaRPr>
          </a:p>
        </p:txBody>
      </p:sp>
      <p:grpSp>
        <p:nvGrpSpPr>
          <p:cNvPr id="46083" name="Group 63"/>
          <p:cNvGrpSpPr>
            <a:grpSpLocks/>
          </p:cNvGrpSpPr>
          <p:nvPr/>
        </p:nvGrpSpPr>
        <p:grpSpPr bwMode="auto">
          <a:xfrm>
            <a:off x="611188" y="1736812"/>
            <a:ext cx="8269287" cy="1347788"/>
            <a:chOff x="246" y="2486"/>
            <a:chExt cx="5529" cy="779"/>
          </a:xfrm>
        </p:grpSpPr>
        <p:sp>
          <p:nvSpPr>
            <p:cNvPr id="491584" name="Rectangle 64"/>
            <p:cNvSpPr>
              <a:spLocks noChangeArrowheads="1"/>
            </p:cNvSpPr>
            <p:nvPr/>
          </p:nvSpPr>
          <p:spPr bwMode="auto">
            <a:xfrm>
              <a:off x="4336" y="2509"/>
              <a:ext cx="382" cy="162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585" name="Rectangle 65"/>
            <p:cNvSpPr>
              <a:spLocks noChangeArrowheads="1"/>
            </p:cNvSpPr>
            <p:nvPr/>
          </p:nvSpPr>
          <p:spPr bwMode="auto">
            <a:xfrm>
              <a:off x="4336" y="2698"/>
              <a:ext cx="382" cy="162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586" name="Rectangle 66"/>
            <p:cNvSpPr>
              <a:spLocks noChangeArrowheads="1"/>
            </p:cNvSpPr>
            <p:nvPr/>
          </p:nvSpPr>
          <p:spPr bwMode="auto">
            <a:xfrm>
              <a:off x="4336" y="2887"/>
              <a:ext cx="382" cy="162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46088" name="Group 67"/>
            <p:cNvGrpSpPr>
              <a:grpSpLocks/>
            </p:cNvGrpSpPr>
            <p:nvPr/>
          </p:nvGrpSpPr>
          <p:grpSpPr bwMode="auto">
            <a:xfrm>
              <a:off x="3916" y="2490"/>
              <a:ext cx="421" cy="775"/>
              <a:chOff x="3873" y="1731"/>
              <a:chExt cx="432" cy="1024"/>
            </a:xfrm>
          </p:grpSpPr>
          <p:sp>
            <p:nvSpPr>
              <p:cNvPr id="491588" name="Rectangle 68"/>
              <p:cNvSpPr>
                <a:spLocks noChangeArrowheads="1"/>
              </p:cNvSpPr>
              <p:nvPr/>
            </p:nvSpPr>
            <p:spPr bwMode="auto">
              <a:xfrm>
                <a:off x="3873" y="1762"/>
                <a:ext cx="270" cy="216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589" name="Line 69"/>
              <p:cNvSpPr>
                <a:spLocks noChangeShapeType="1"/>
              </p:cNvSpPr>
              <p:nvPr/>
            </p:nvSpPr>
            <p:spPr bwMode="auto">
              <a:xfrm>
                <a:off x="4148" y="1871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590" name="Line 70"/>
              <p:cNvSpPr>
                <a:spLocks noChangeShapeType="1"/>
              </p:cNvSpPr>
              <p:nvPr/>
            </p:nvSpPr>
            <p:spPr bwMode="auto">
              <a:xfrm>
                <a:off x="3952" y="1800"/>
                <a:ext cx="0" cy="143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591" name="Text Box 71"/>
              <p:cNvSpPr txBox="1">
                <a:spLocks noChangeArrowheads="1"/>
              </p:cNvSpPr>
              <p:nvPr/>
            </p:nvSpPr>
            <p:spPr bwMode="auto">
              <a:xfrm>
                <a:off x="3940" y="1731"/>
                <a:ext cx="210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91592" name="Rectangle 72"/>
              <p:cNvSpPr>
                <a:spLocks noChangeArrowheads="1"/>
              </p:cNvSpPr>
              <p:nvPr/>
            </p:nvSpPr>
            <p:spPr bwMode="auto">
              <a:xfrm>
                <a:off x="3873" y="2014"/>
                <a:ext cx="270" cy="211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593" name="Line 73"/>
              <p:cNvSpPr>
                <a:spLocks noChangeShapeType="1"/>
              </p:cNvSpPr>
              <p:nvPr/>
            </p:nvSpPr>
            <p:spPr bwMode="auto">
              <a:xfrm>
                <a:off x="4148" y="2120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594" name="Line 74"/>
              <p:cNvSpPr>
                <a:spLocks noChangeShapeType="1"/>
              </p:cNvSpPr>
              <p:nvPr/>
            </p:nvSpPr>
            <p:spPr bwMode="auto">
              <a:xfrm>
                <a:off x="3952" y="2048"/>
                <a:ext cx="0" cy="143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595" name="Text Box 75"/>
              <p:cNvSpPr txBox="1">
                <a:spLocks noChangeArrowheads="1"/>
              </p:cNvSpPr>
              <p:nvPr/>
            </p:nvSpPr>
            <p:spPr bwMode="auto">
              <a:xfrm>
                <a:off x="3940" y="1979"/>
                <a:ext cx="210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91596" name="Rectangle 76"/>
              <p:cNvSpPr>
                <a:spLocks noChangeArrowheads="1"/>
              </p:cNvSpPr>
              <p:nvPr/>
            </p:nvSpPr>
            <p:spPr bwMode="auto">
              <a:xfrm>
                <a:off x="3873" y="2263"/>
                <a:ext cx="270" cy="213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597" name="Line 77"/>
              <p:cNvSpPr>
                <a:spLocks noChangeShapeType="1"/>
              </p:cNvSpPr>
              <p:nvPr/>
            </p:nvSpPr>
            <p:spPr bwMode="auto">
              <a:xfrm>
                <a:off x="4148" y="2368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598" name="Line 78"/>
              <p:cNvSpPr>
                <a:spLocks noChangeShapeType="1"/>
              </p:cNvSpPr>
              <p:nvPr/>
            </p:nvSpPr>
            <p:spPr bwMode="auto">
              <a:xfrm>
                <a:off x="3952" y="2298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599" name="Text Box 79"/>
              <p:cNvSpPr txBox="1">
                <a:spLocks noChangeArrowheads="1"/>
              </p:cNvSpPr>
              <p:nvPr/>
            </p:nvSpPr>
            <p:spPr bwMode="auto">
              <a:xfrm>
                <a:off x="3940" y="2230"/>
                <a:ext cx="210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91600" name="Rectangle 80"/>
              <p:cNvSpPr>
                <a:spLocks noChangeArrowheads="1"/>
              </p:cNvSpPr>
              <p:nvPr/>
            </p:nvSpPr>
            <p:spPr bwMode="auto">
              <a:xfrm>
                <a:off x="3873" y="2511"/>
                <a:ext cx="270" cy="212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01" name="Line 81"/>
              <p:cNvSpPr>
                <a:spLocks noChangeShapeType="1"/>
              </p:cNvSpPr>
              <p:nvPr/>
            </p:nvSpPr>
            <p:spPr bwMode="auto">
              <a:xfrm>
                <a:off x="4148" y="2619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02" name="Line 82"/>
              <p:cNvSpPr>
                <a:spLocks noChangeShapeType="1"/>
              </p:cNvSpPr>
              <p:nvPr/>
            </p:nvSpPr>
            <p:spPr bwMode="auto">
              <a:xfrm>
                <a:off x="3952" y="2548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03" name="Text Box 83"/>
              <p:cNvSpPr txBox="1">
                <a:spLocks noChangeArrowheads="1"/>
              </p:cNvSpPr>
              <p:nvPr/>
            </p:nvSpPr>
            <p:spPr bwMode="auto">
              <a:xfrm>
                <a:off x="3940" y="2475"/>
                <a:ext cx="210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</p:grpSp>
        <p:sp>
          <p:nvSpPr>
            <p:cNvPr id="491604" name="Rectangle 84"/>
            <p:cNvSpPr>
              <a:spLocks noChangeArrowheads="1"/>
            </p:cNvSpPr>
            <p:nvPr/>
          </p:nvSpPr>
          <p:spPr bwMode="auto">
            <a:xfrm>
              <a:off x="4336" y="3075"/>
              <a:ext cx="382" cy="163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605" name="Line 85"/>
            <p:cNvSpPr>
              <a:spLocks noChangeShapeType="1"/>
            </p:cNvSpPr>
            <p:nvPr/>
          </p:nvSpPr>
          <p:spPr bwMode="auto">
            <a:xfrm>
              <a:off x="4718" y="2590"/>
              <a:ext cx="153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606" name="Line 86"/>
            <p:cNvSpPr>
              <a:spLocks noChangeShapeType="1"/>
            </p:cNvSpPr>
            <p:nvPr/>
          </p:nvSpPr>
          <p:spPr bwMode="auto">
            <a:xfrm>
              <a:off x="4718" y="2779"/>
              <a:ext cx="153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607" name="Line 87"/>
            <p:cNvSpPr>
              <a:spLocks noChangeShapeType="1"/>
            </p:cNvSpPr>
            <p:nvPr/>
          </p:nvSpPr>
          <p:spPr bwMode="auto">
            <a:xfrm>
              <a:off x="4718" y="2968"/>
              <a:ext cx="153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608" name="Line 88"/>
            <p:cNvSpPr>
              <a:spLocks noChangeShapeType="1"/>
            </p:cNvSpPr>
            <p:nvPr/>
          </p:nvSpPr>
          <p:spPr bwMode="auto">
            <a:xfrm>
              <a:off x="4718" y="3157"/>
              <a:ext cx="153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609" name="Line 89"/>
            <p:cNvSpPr>
              <a:spLocks noChangeShapeType="1"/>
            </p:cNvSpPr>
            <p:nvPr/>
          </p:nvSpPr>
          <p:spPr bwMode="auto">
            <a:xfrm>
              <a:off x="4871" y="2779"/>
              <a:ext cx="118" cy="54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610" name="Line 90"/>
            <p:cNvSpPr>
              <a:spLocks noChangeShapeType="1"/>
            </p:cNvSpPr>
            <p:nvPr/>
          </p:nvSpPr>
          <p:spPr bwMode="auto">
            <a:xfrm>
              <a:off x="4871" y="2590"/>
              <a:ext cx="153" cy="217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611" name="Line 91"/>
            <p:cNvSpPr>
              <a:spLocks noChangeShapeType="1"/>
            </p:cNvSpPr>
            <p:nvPr/>
          </p:nvSpPr>
          <p:spPr bwMode="auto">
            <a:xfrm flipV="1">
              <a:off x="4871" y="2914"/>
              <a:ext cx="77" cy="54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612" name="Line 92"/>
            <p:cNvSpPr>
              <a:spLocks noChangeShapeType="1"/>
            </p:cNvSpPr>
            <p:nvPr/>
          </p:nvSpPr>
          <p:spPr bwMode="auto">
            <a:xfrm flipV="1">
              <a:off x="4871" y="2941"/>
              <a:ext cx="118" cy="216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46098" name="Group 93"/>
            <p:cNvGrpSpPr>
              <a:grpSpLocks/>
            </p:cNvGrpSpPr>
            <p:nvPr/>
          </p:nvGrpSpPr>
          <p:grpSpPr bwMode="auto">
            <a:xfrm>
              <a:off x="4929" y="2745"/>
              <a:ext cx="242" cy="265"/>
              <a:chOff x="4962" y="2120"/>
              <a:chExt cx="275" cy="382"/>
            </a:xfrm>
          </p:grpSpPr>
          <p:sp>
            <p:nvSpPr>
              <p:cNvPr id="491614" name="Oval 94"/>
              <p:cNvSpPr>
                <a:spLocks noChangeArrowheads="1"/>
              </p:cNvSpPr>
              <p:nvPr/>
            </p:nvSpPr>
            <p:spPr bwMode="auto">
              <a:xfrm>
                <a:off x="4992" y="2208"/>
                <a:ext cx="218" cy="196"/>
              </a:xfrm>
              <a:prstGeom prst="ellips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15" name="Text Box 95"/>
              <p:cNvSpPr txBox="1">
                <a:spLocks noChangeArrowheads="1"/>
              </p:cNvSpPr>
              <p:nvPr/>
            </p:nvSpPr>
            <p:spPr bwMode="auto">
              <a:xfrm>
                <a:off x="4962" y="2120"/>
                <a:ext cx="275" cy="3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sp>
          <p:nvSpPr>
            <p:cNvPr id="491616" name="Line 96"/>
            <p:cNvSpPr>
              <a:spLocks noChangeShapeType="1"/>
            </p:cNvSpPr>
            <p:nvPr/>
          </p:nvSpPr>
          <p:spPr bwMode="auto">
            <a:xfrm>
              <a:off x="5166" y="2882"/>
              <a:ext cx="14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617" name="Text Box 97"/>
            <p:cNvSpPr txBox="1">
              <a:spLocks noChangeArrowheads="1"/>
            </p:cNvSpPr>
            <p:nvPr/>
          </p:nvSpPr>
          <p:spPr bwMode="auto">
            <a:xfrm>
              <a:off x="5270" y="2681"/>
              <a:ext cx="5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u[k-3]</a:t>
              </a:r>
              <a:endParaRPr lang="en-US" b="0">
                <a:solidFill>
                  <a:srgbClr val="FFFF66"/>
                </a:solidFill>
                <a:cs typeface="+mn-cs"/>
              </a:endParaRPr>
            </a:p>
          </p:txBody>
        </p:sp>
        <p:graphicFrame>
          <p:nvGraphicFramePr>
            <p:cNvPr id="46101" name="Object 98"/>
            <p:cNvGraphicFramePr>
              <a:graphicFrameLocks noChangeAspect="1"/>
            </p:cNvGraphicFramePr>
            <p:nvPr/>
          </p:nvGraphicFramePr>
          <p:xfrm>
            <a:off x="4417" y="2902"/>
            <a:ext cx="210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45" name="Equation" r:id="rId3" imgW="215713" imgH="190335" progId="Equation.3">
                    <p:embed/>
                  </p:oleObj>
                </mc:Choice>
                <mc:Fallback>
                  <p:oleObj name="Equation" r:id="rId3" imgW="215713" imgH="1903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7" y="2902"/>
                          <a:ext cx="210" cy="14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102" name="Object 99"/>
            <p:cNvGraphicFramePr>
              <a:graphicFrameLocks noChangeAspect="1"/>
            </p:cNvGraphicFramePr>
            <p:nvPr/>
          </p:nvGraphicFramePr>
          <p:xfrm>
            <a:off x="4417" y="2699"/>
            <a:ext cx="223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46" name="Equation" r:id="rId5" imgW="228600" imgH="190500" progId="Equation.3">
                    <p:embed/>
                  </p:oleObj>
                </mc:Choice>
                <mc:Fallback>
                  <p:oleObj name="Equation" r:id="rId5" imgW="2286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7" y="2699"/>
                          <a:ext cx="223" cy="14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103" name="Object 100"/>
            <p:cNvGraphicFramePr>
              <a:graphicFrameLocks noChangeAspect="1"/>
            </p:cNvGraphicFramePr>
            <p:nvPr/>
          </p:nvGraphicFramePr>
          <p:xfrm>
            <a:off x="4417" y="2518"/>
            <a:ext cx="210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47" name="Equation" r:id="rId7" imgW="215713" imgH="190335" progId="Equation.3">
                    <p:embed/>
                  </p:oleObj>
                </mc:Choice>
                <mc:Fallback>
                  <p:oleObj name="Equation" r:id="rId7" imgW="215713" imgH="1903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7" y="2518"/>
                          <a:ext cx="210" cy="14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104" name="Object 101"/>
            <p:cNvGraphicFramePr>
              <a:graphicFrameLocks noChangeAspect="1"/>
            </p:cNvGraphicFramePr>
            <p:nvPr/>
          </p:nvGraphicFramePr>
          <p:xfrm>
            <a:off x="4417" y="3101"/>
            <a:ext cx="140" cy="1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48" name="Equation" r:id="rId9" imgW="88707" imgH="164742" progId="Equation.3">
                    <p:embed/>
                  </p:oleObj>
                </mc:Choice>
                <mc:Fallback>
                  <p:oleObj name="Equation" r:id="rId9" imgW="88707" imgH="16474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7" y="3101"/>
                          <a:ext cx="140" cy="123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6105" name="Group 102"/>
            <p:cNvGrpSpPr>
              <a:grpSpLocks/>
            </p:cNvGrpSpPr>
            <p:nvPr/>
          </p:nvGrpSpPr>
          <p:grpSpPr bwMode="auto">
            <a:xfrm>
              <a:off x="246" y="2509"/>
              <a:ext cx="1295" cy="730"/>
              <a:chOff x="130" y="1053"/>
              <a:chExt cx="1329" cy="891"/>
            </a:xfrm>
          </p:grpSpPr>
          <p:graphicFrame>
            <p:nvGraphicFramePr>
              <p:cNvPr id="46140" name="Object 103"/>
              <p:cNvGraphicFramePr>
                <a:graphicFrameLocks noChangeAspect="1"/>
              </p:cNvGraphicFramePr>
              <p:nvPr/>
            </p:nvGraphicFramePr>
            <p:xfrm>
              <a:off x="999" y="1285"/>
              <a:ext cx="215" cy="1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749" name="Equation" r:id="rId11" imgW="215713" imgH="190335" progId="Equation.3">
                      <p:embed/>
                    </p:oleObj>
                  </mc:Choice>
                  <mc:Fallback>
                    <p:oleObj name="Equation" r:id="rId11" imgW="215713" imgH="19033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9" y="1285"/>
                            <a:ext cx="215" cy="176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141" name="Object 104"/>
              <p:cNvGraphicFramePr>
                <a:graphicFrameLocks noChangeAspect="1"/>
              </p:cNvGraphicFramePr>
              <p:nvPr/>
            </p:nvGraphicFramePr>
            <p:xfrm>
              <a:off x="992" y="1508"/>
              <a:ext cx="229" cy="1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750" name="Equation" r:id="rId12" imgW="228600" imgH="190500" progId="Equation.3">
                      <p:embed/>
                    </p:oleObj>
                  </mc:Choice>
                  <mc:Fallback>
                    <p:oleObj name="Equation" r:id="rId12" imgW="228600" imgH="1905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2" y="1508"/>
                            <a:ext cx="229" cy="176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142" name="Object 105"/>
              <p:cNvGraphicFramePr>
                <a:graphicFrameLocks noChangeAspect="1"/>
              </p:cNvGraphicFramePr>
              <p:nvPr/>
            </p:nvGraphicFramePr>
            <p:xfrm>
              <a:off x="999" y="1730"/>
              <a:ext cx="215" cy="1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751" name="Equation" r:id="rId13" imgW="215713" imgH="190335" progId="Equation.3">
                      <p:embed/>
                    </p:oleObj>
                  </mc:Choice>
                  <mc:Fallback>
                    <p:oleObj name="Equation" r:id="rId13" imgW="215713" imgH="19033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9" y="1730"/>
                            <a:ext cx="215" cy="176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143" name="Object 106"/>
              <p:cNvGraphicFramePr>
                <a:graphicFrameLocks noChangeAspect="1"/>
              </p:cNvGraphicFramePr>
              <p:nvPr/>
            </p:nvGraphicFramePr>
            <p:xfrm>
              <a:off x="999" y="1063"/>
              <a:ext cx="144" cy="1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752" name="Equation" r:id="rId14" imgW="88707" imgH="164742" progId="Equation.3">
                      <p:embed/>
                    </p:oleObj>
                  </mc:Choice>
                  <mc:Fallback>
                    <p:oleObj name="Equation" r:id="rId14" imgW="88707" imgH="16474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9" y="1063"/>
                            <a:ext cx="144" cy="151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91627" name="Rectangle 107"/>
              <p:cNvSpPr>
                <a:spLocks noChangeArrowheads="1"/>
              </p:cNvSpPr>
              <p:nvPr/>
            </p:nvSpPr>
            <p:spPr bwMode="auto">
              <a:xfrm>
                <a:off x="909" y="1053"/>
                <a:ext cx="393" cy="19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28" name="Line 108"/>
              <p:cNvSpPr>
                <a:spLocks noChangeShapeType="1"/>
              </p:cNvSpPr>
              <p:nvPr/>
            </p:nvSpPr>
            <p:spPr bwMode="auto">
              <a:xfrm>
                <a:off x="1302" y="1151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29" name="Rectangle 109"/>
              <p:cNvSpPr>
                <a:spLocks noChangeArrowheads="1"/>
              </p:cNvSpPr>
              <p:nvPr/>
            </p:nvSpPr>
            <p:spPr bwMode="auto">
              <a:xfrm>
                <a:off x="909" y="1283"/>
                <a:ext cx="393" cy="199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30" name="Line 110"/>
              <p:cNvSpPr>
                <a:spLocks noChangeShapeType="1"/>
              </p:cNvSpPr>
              <p:nvPr/>
            </p:nvSpPr>
            <p:spPr bwMode="auto">
              <a:xfrm>
                <a:off x="1302" y="1383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31" name="Rectangle 111"/>
              <p:cNvSpPr>
                <a:spLocks noChangeArrowheads="1"/>
              </p:cNvSpPr>
              <p:nvPr/>
            </p:nvSpPr>
            <p:spPr bwMode="auto">
              <a:xfrm>
                <a:off x="909" y="1514"/>
                <a:ext cx="393" cy="19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32" name="Line 112"/>
              <p:cNvSpPr>
                <a:spLocks noChangeShapeType="1"/>
              </p:cNvSpPr>
              <p:nvPr/>
            </p:nvSpPr>
            <p:spPr bwMode="auto">
              <a:xfrm>
                <a:off x="1302" y="1613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33" name="Rectangle 113"/>
              <p:cNvSpPr>
                <a:spLocks noChangeArrowheads="1"/>
              </p:cNvSpPr>
              <p:nvPr/>
            </p:nvSpPr>
            <p:spPr bwMode="auto">
              <a:xfrm>
                <a:off x="909" y="1745"/>
                <a:ext cx="393" cy="199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34" name="Line 114"/>
              <p:cNvSpPr>
                <a:spLocks noChangeShapeType="1"/>
              </p:cNvSpPr>
              <p:nvPr/>
            </p:nvSpPr>
            <p:spPr bwMode="auto">
              <a:xfrm>
                <a:off x="1302" y="1846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35" name="Line 115"/>
              <p:cNvSpPr>
                <a:spLocks noChangeShapeType="1"/>
              </p:cNvSpPr>
              <p:nvPr/>
            </p:nvSpPr>
            <p:spPr bwMode="auto">
              <a:xfrm>
                <a:off x="752" y="1151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36" name="Line 116"/>
              <p:cNvSpPr>
                <a:spLocks noChangeShapeType="1"/>
              </p:cNvSpPr>
              <p:nvPr/>
            </p:nvSpPr>
            <p:spPr bwMode="auto">
              <a:xfrm>
                <a:off x="752" y="1846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37" name="Line 117"/>
              <p:cNvSpPr>
                <a:spLocks noChangeShapeType="1"/>
              </p:cNvSpPr>
              <p:nvPr/>
            </p:nvSpPr>
            <p:spPr bwMode="auto">
              <a:xfrm>
                <a:off x="752" y="1383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38" name="Line 118"/>
              <p:cNvSpPr>
                <a:spLocks noChangeShapeType="1"/>
              </p:cNvSpPr>
              <p:nvPr/>
            </p:nvSpPr>
            <p:spPr bwMode="auto">
              <a:xfrm>
                <a:off x="752" y="1613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39" name="Line 119"/>
              <p:cNvSpPr>
                <a:spLocks noChangeShapeType="1"/>
              </p:cNvSpPr>
              <p:nvPr/>
            </p:nvSpPr>
            <p:spPr bwMode="auto">
              <a:xfrm>
                <a:off x="752" y="1151"/>
                <a:ext cx="0" cy="693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40" name="Line 120"/>
              <p:cNvSpPr>
                <a:spLocks noChangeShapeType="1"/>
              </p:cNvSpPr>
              <p:nvPr/>
            </p:nvSpPr>
            <p:spPr bwMode="auto">
              <a:xfrm>
                <a:off x="560" y="1508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41" name="Text Box 121"/>
              <p:cNvSpPr txBox="1">
                <a:spLocks noChangeArrowheads="1"/>
              </p:cNvSpPr>
              <p:nvPr/>
            </p:nvSpPr>
            <p:spPr bwMode="auto">
              <a:xfrm>
                <a:off x="130" y="1222"/>
                <a:ext cx="379" cy="2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u[k]</a:t>
                </a:r>
                <a:endParaRPr lang="en-US" b="0" dirty="0">
                  <a:solidFill>
                    <a:srgbClr val="FFFF66"/>
                  </a:solidFill>
                  <a:cs typeface="+mn-cs"/>
                </a:endParaRPr>
              </a:p>
            </p:txBody>
          </p:sp>
        </p:grpSp>
        <p:grpSp>
          <p:nvGrpSpPr>
            <p:cNvPr id="46106" name="Group 122"/>
            <p:cNvGrpSpPr>
              <a:grpSpLocks/>
            </p:cNvGrpSpPr>
            <p:nvPr/>
          </p:nvGrpSpPr>
          <p:grpSpPr bwMode="auto">
            <a:xfrm>
              <a:off x="1544" y="2486"/>
              <a:ext cx="496" cy="776"/>
              <a:chOff x="1459" y="1733"/>
              <a:chExt cx="509" cy="1026"/>
            </a:xfrm>
          </p:grpSpPr>
          <p:sp>
            <p:nvSpPr>
              <p:cNvPr id="491643" name="Line 123"/>
              <p:cNvSpPr>
                <a:spLocks noChangeShapeType="1"/>
              </p:cNvSpPr>
              <p:nvPr/>
            </p:nvSpPr>
            <p:spPr bwMode="auto">
              <a:xfrm>
                <a:off x="1538" y="2050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44" name="Text Box 124"/>
              <p:cNvSpPr txBox="1">
                <a:spLocks noChangeArrowheads="1"/>
              </p:cNvSpPr>
              <p:nvPr/>
            </p:nvSpPr>
            <p:spPr bwMode="auto">
              <a:xfrm>
                <a:off x="1510" y="1979"/>
                <a:ext cx="209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91645" name="Rectangle 125"/>
              <p:cNvSpPr>
                <a:spLocks noChangeArrowheads="1"/>
              </p:cNvSpPr>
              <p:nvPr/>
            </p:nvSpPr>
            <p:spPr bwMode="auto">
              <a:xfrm>
                <a:off x="1459" y="2014"/>
                <a:ext cx="272" cy="214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46" name="Line 126"/>
              <p:cNvSpPr>
                <a:spLocks noChangeShapeType="1"/>
              </p:cNvSpPr>
              <p:nvPr/>
            </p:nvSpPr>
            <p:spPr bwMode="auto">
              <a:xfrm>
                <a:off x="1538" y="2301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47" name="Text Box 127"/>
              <p:cNvSpPr txBox="1">
                <a:spLocks noChangeArrowheads="1"/>
              </p:cNvSpPr>
              <p:nvPr/>
            </p:nvSpPr>
            <p:spPr bwMode="auto">
              <a:xfrm>
                <a:off x="1510" y="2234"/>
                <a:ext cx="209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91648" name="Rectangle 128"/>
              <p:cNvSpPr>
                <a:spLocks noChangeArrowheads="1"/>
              </p:cNvSpPr>
              <p:nvPr/>
            </p:nvSpPr>
            <p:spPr bwMode="auto">
              <a:xfrm>
                <a:off x="1459" y="2263"/>
                <a:ext cx="272" cy="214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49" name="Line 129"/>
              <p:cNvSpPr>
                <a:spLocks noChangeShapeType="1"/>
              </p:cNvSpPr>
              <p:nvPr/>
            </p:nvSpPr>
            <p:spPr bwMode="auto">
              <a:xfrm>
                <a:off x="1538" y="2548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50" name="Text Box 130"/>
              <p:cNvSpPr txBox="1">
                <a:spLocks noChangeArrowheads="1"/>
              </p:cNvSpPr>
              <p:nvPr/>
            </p:nvSpPr>
            <p:spPr bwMode="auto">
              <a:xfrm>
                <a:off x="1510" y="2479"/>
                <a:ext cx="209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91651" name="Rectangle 131"/>
              <p:cNvSpPr>
                <a:spLocks noChangeArrowheads="1"/>
              </p:cNvSpPr>
              <p:nvPr/>
            </p:nvSpPr>
            <p:spPr bwMode="auto">
              <a:xfrm>
                <a:off x="1459" y="2512"/>
                <a:ext cx="272" cy="216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52" name="Line 132"/>
              <p:cNvSpPr>
                <a:spLocks noChangeShapeType="1"/>
              </p:cNvSpPr>
              <p:nvPr/>
            </p:nvSpPr>
            <p:spPr bwMode="auto">
              <a:xfrm>
                <a:off x="1538" y="1800"/>
                <a:ext cx="0" cy="143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53" name="Text Box 133"/>
              <p:cNvSpPr txBox="1">
                <a:spLocks noChangeArrowheads="1"/>
              </p:cNvSpPr>
              <p:nvPr/>
            </p:nvSpPr>
            <p:spPr bwMode="auto">
              <a:xfrm>
                <a:off x="1510" y="1733"/>
                <a:ext cx="209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91654" name="Rectangle 134"/>
              <p:cNvSpPr>
                <a:spLocks noChangeArrowheads="1"/>
              </p:cNvSpPr>
              <p:nvPr/>
            </p:nvSpPr>
            <p:spPr bwMode="auto">
              <a:xfrm>
                <a:off x="1459" y="1765"/>
                <a:ext cx="272" cy="216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55" name="Line 135"/>
              <p:cNvSpPr>
                <a:spLocks noChangeShapeType="1"/>
              </p:cNvSpPr>
              <p:nvPr/>
            </p:nvSpPr>
            <p:spPr bwMode="auto">
              <a:xfrm>
                <a:off x="1728" y="1873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56" name="Line 136"/>
              <p:cNvSpPr>
                <a:spLocks noChangeShapeType="1"/>
              </p:cNvSpPr>
              <p:nvPr/>
            </p:nvSpPr>
            <p:spPr bwMode="auto">
              <a:xfrm>
                <a:off x="1728" y="2113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57" name="Line 137"/>
              <p:cNvSpPr>
                <a:spLocks noChangeShapeType="1"/>
              </p:cNvSpPr>
              <p:nvPr/>
            </p:nvSpPr>
            <p:spPr bwMode="auto">
              <a:xfrm>
                <a:off x="1728" y="2352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58" name="Line 138"/>
              <p:cNvSpPr>
                <a:spLocks noChangeShapeType="1"/>
              </p:cNvSpPr>
              <p:nvPr/>
            </p:nvSpPr>
            <p:spPr bwMode="auto">
              <a:xfrm>
                <a:off x="1728" y="2592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91659" name="Rectangle 139"/>
            <p:cNvSpPr>
              <a:spLocks noChangeArrowheads="1"/>
            </p:cNvSpPr>
            <p:nvPr/>
          </p:nvSpPr>
          <p:spPr bwMode="auto">
            <a:xfrm>
              <a:off x="2039" y="2523"/>
              <a:ext cx="704" cy="729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46108" name="Object 140"/>
            <p:cNvGraphicFramePr>
              <a:graphicFrameLocks noChangeAspect="1"/>
            </p:cNvGraphicFramePr>
            <p:nvPr/>
          </p:nvGraphicFramePr>
          <p:xfrm>
            <a:off x="2148" y="2721"/>
            <a:ext cx="504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53" name="Equation" r:id="rId15" imgW="330057" imgH="203112" progId="Equation.3">
                    <p:embed/>
                  </p:oleObj>
                </mc:Choice>
                <mc:Fallback>
                  <p:oleObj name="Equation" r:id="rId15" imgW="330057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8" y="2721"/>
                          <a:ext cx="504" cy="239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661" name="Rectangle 141"/>
            <p:cNvSpPr>
              <a:spLocks noChangeArrowheads="1"/>
            </p:cNvSpPr>
            <p:nvPr/>
          </p:nvSpPr>
          <p:spPr bwMode="auto">
            <a:xfrm>
              <a:off x="2975" y="2518"/>
              <a:ext cx="702" cy="728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662" name="Line 142"/>
            <p:cNvSpPr>
              <a:spLocks noChangeShapeType="1"/>
            </p:cNvSpPr>
            <p:nvPr/>
          </p:nvSpPr>
          <p:spPr bwMode="auto">
            <a:xfrm>
              <a:off x="3677" y="2991"/>
              <a:ext cx="241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663" name="Line 143"/>
            <p:cNvSpPr>
              <a:spLocks noChangeShapeType="1"/>
            </p:cNvSpPr>
            <p:nvPr/>
          </p:nvSpPr>
          <p:spPr bwMode="auto">
            <a:xfrm>
              <a:off x="3677" y="2772"/>
              <a:ext cx="241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664" name="Line 144"/>
            <p:cNvSpPr>
              <a:spLocks noChangeShapeType="1"/>
            </p:cNvSpPr>
            <p:nvPr/>
          </p:nvSpPr>
          <p:spPr bwMode="auto">
            <a:xfrm>
              <a:off x="3677" y="2590"/>
              <a:ext cx="241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665" name="Line 145"/>
            <p:cNvSpPr>
              <a:spLocks noChangeShapeType="1"/>
            </p:cNvSpPr>
            <p:nvPr/>
          </p:nvSpPr>
          <p:spPr bwMode="auto">
            <a:xfrm>
              <a:off x="3677" y="3173"/>
              <a:ext cx="241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46114" name="Object 146"/>
            <p:cNvGraphicFramePr>
              <a:graphicFrameLocks noChangeAspect="1"/>
            </p:cNvGraphicFramePr>
            <p:nvPr/>
          </p:nvGraphicFramePr>
          <p:xfrm>
            <a:off x="3072" y="2722"/>
            <a:ext cx="506" cy="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54" name="Equation" r:id="rId17" imgW="342751" imgH="203112" progId="Equation.3">
                    <p:embed/>
                  </p:oleObj>
                </mc:Choice>
                <mc:Fallback>
                  <p:oleObj name="Equation" r:id="rId17" imgW="342751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2722"/>
                          <a:ext cx="506" cy="23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6115" name="Group 147"/>
            <p:cNvGrpSpPr>
              <a:grpSpLocks/>
            </p:cNvGrpSpPr>
            <p:nvPr/>
          </p:nvGrpSpPr>
          <p:grpSpPr bwMode="auto">
            <a:xfrm>
              <a:off x="2750" y="2578"/>
              <a:ext cx="240" cy="624"/>
              <a:chOff x="2616" y="1903"/>
              <a:chExt cx="231" cy="970"/>
            </a:xfrm>
          </p:grpSpPr>
          <p:sp>
            <p:nvSpPr>
              <p:cNvPr id="491668" name="Line 148"/>
              <p:cNvSpPr>
                <a:spLocks noChangeShapeType="1"/>
              </p:cNvSpPr>
              <p:nvPr/>
            </p:nvSpPr>
            <p:spPr bwMode="auto">
              <a:xfrm>
                <a:off x="2624" y="1903"/>
                <a:ext cx="223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69" name="Line 149"/>
              <p:cNvSpPr>
                <a:spLocks noChangeShapeType="1"/>
              </p:cNvSpPr>
              <p:nvPr/>
            </p:nvSpPr>
            <p:spPr bwMode="auto">
              <a:xfrm>
                <a:off x="2616" y="2155"/>
                <a:ext cx="223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70" name="Line 150"/>
              <p:cNvSpPr>
                <a:spLocks noChangeShapeType="1"/>
              </p:cNvSpPr>
              <p:nvPr/>
            </p:nvSpPr>
            <p:spPr bwMode="auto">
              <a:xfrm>
                <a:off x="2616" y="2316"/>
                <a:ext cx="223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71" name="Line 151"/>
              <p:cNvSpPr>
                <a:spLocks noChangeShapeType="1"/>
              </p:cNvSpPr>
              <p:nvPr/>
            </p:nvSpPr>
            <p:spPr bwMode="auto">
              <a:xfrm>
                <a:off x="2624" y="2640"/>
                <a:ext cx="223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72" name="Line 152"/>
              <p:cNvSpPr>
                <a:spLocks noChangeShapeType="1"/>
              </p:cNvSpPr>
              <p:nvPr/>
            </p:nvSpPr>
            <p:spPr bwMode="auto">
              <a:xfrm>
                <a:off x="2616" y="2027"/>
                <a:ext cx="223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73" name="Line 153"/>
              <p:cNvSpPr>
                <a:spLocks noChangeShapeType="1"/>
              </p:cNvSpPr>
              <p:nvPr/>
            </p:nvSpPr>
            <p:spPr bwMode="auto">
              <a:xfrm>
                <a:off x="2616" y="2476"/>
                <a:ext cx="223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74" name="Line 154"/>
              <p:cNvSpPr>
                <a:spLocks noChangeShapeType="1"/>
              </p:cNvSpPr>
              <p:nvPr/>
            </p:nvSpPr>
            <p:spPr bwMode="auto">
              <a:xfrm>
                <a:off x="2617" y="2757"/>
                <a:ext cx="223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75" name="Line 155"/>
              <p:cNvSpPr>
                <a:spLocks noChangeShapeType="1"/>
              </p:cNvSpPr>
              <p:nvPr/>
            </p:nvSpPr>
            <p:spPr bwMode="auto">
              <a:xfrm>
                <a:off x="2624" y="2873"/>
                <a:ext cx="223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aphicFrame>
        <p:nvGraphicFramePr>
          <p:cNvPr id="102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106858"/>
              </p:ext>
            </p:extLst>
          </p:nvPr>
        </p:nvGraphicFramePr>
        <p:xfrm>
          <a:off x="1055520" y="5085184"/>
          <a:ext cx="2904412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55" name="Equation" r:id="rId19" imgW="1955800" imgH="749300" progId="Equation.3">
                  <p:embed/>
                </p:oleObj>
              </mc:Choice>
              <mc:Fallback>
                <p:oleObj name="Equation" r:id="rId19" imgW="1955800" imgH="749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520" y="5085184"/>
                        <a:ext cx="2904412" cy="108012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TextBox 103"/>
          <p:cNvSpPr txBox="1"/>
          <p:nvPr/>
        </p:nvSpPr>
        <p:spPr>
          <a:xfrm>
            <a:off x="4067944" y="5085184"/>
            <a:ext cx="3744416" cy="1083374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chemeClr val="tx1"/>
                </a:solidFill>
              </a:rPr>
              <a:t>(*) L</a:t>
            </a:r>
            <a:r>
              <a:rPr lang="en-US" sz="1400" b="0" baseline="-25000" dirty="0" smtClean="0">
                <a:solidFill>
                  <a:schemeClr val="tx1"/>
                </a:solidFill>
              </a:rPr>
              <a:t>R</a:t>
            </a:r>
            <a:r>
              <a:rPr lang="en-US" sz="1400" b="0" dirty="0" smtClean="0">
                <a:solidFill>
                  <a:schemeClr val="tx1"/>
                </a:solidFill>
              </a:rPr>
              <a:t>+L</a:t>
            </a:r>
            <a:r>
              <a:rPr lang="en-US" sz="1400" b="0" baseline="-25000" dirty="0" smtClean="0">
                <a:solidFill>
                  <a:schemeClr val="tx1"/>
                </a:solidFill>
              </a:rPr>
              <a:t>E</a:t>
            </a:r>
            <a:r>
              <a:rPr lang="en-US" sz="1400" b="0" dirty="0" smtClean="0">
                <a:solidFill>
                  <a:schemeClr val="tx1"/>
                </a:solidFill>
              </a:rPr>
              <a:t>+1 equations in 2(L</a:t>
            </a:r>
            <a:r>
              <a:rPr lang="en-US" sz="1400" b="0" baseline="-25000" dirty="0" smtClean="0">
                <a:solidFill>
                  <a:schemeClr val="tx1"/>
                </a:solidFill>
              </a:rPr>
              <a:t>R</a:t>
            </a:r>
            <a:r>
              <a:rPr lang="en-US" sz="1400" b="0" dirty="0" smtClean="0">
                <a:solidFill>
                  <a:schemeClr val="tx1"/>
                </a:solidFill>
              </a:rPr>
              <a:t>+1) unknowns</a:t>
            </a:r>
            <a:endParaRPr lang="en-US" sz="1400" b="0" dirty="0">
              <a:solidFill>
                <a:schemeClr val="tx1"/>
              </a:solidFill>
            </a:endParaRPr>
          </a:p>
          <a:p>
            <a:r>
              <a:rPr lang="en-US" sz="1400" b="0" dirty="0">
                <a:solidFill>
                  <a:schemeClr val="tx1"/>
                </a:solidFill>
              </a:rPr>
              <a:t>c</a:t>
            </a:r>
            <a:r>
              <a:rPr lang="en-US" sz="1400" b="0" dirty="0" smtClean="0">
                <a:solidFill>
                  <a:schemeClr val="tx1"/>
                </a:solidFill>
              </a:rPr>
              <a:t>an be solved if L</a:t>
            </a:r>
            <a:r>
              <a:rPr lang="en-US" sz="1400" b="0" baseline="-25000" dirty="0" smtClean="0">
                <a:solidFill>
                  <a:schemeClr val="tx1"/>
                </a:solidFill>
              </a:rPr>
              <a:t>E</a:t>
            </a:r>
            <a:r>
              <a:rPr lang="en-US" sz="1400" b="0" dirty="0" smtClean="0">
                <a:solidFill>
                  <a:schemeClr val="tx1"/>
                </a:solidFill>
              </a:rPr>
              <a:t>-1 ≤ L</a:t>
            </a:r>
            <a:r>
              <a:rPr lang="en-US" sz="1400" b="0" baseline="-25000" dirty="0" smtClean="0">
                <a:solidFill>
                  <a:schemeClr val="tx1"/>
                </a:solidFill>
              </a:rPr>
              <a:t>R</a:t>
            </a:r>
          </a:p>
          <a:p>
            <a:r>
              <a:rPr lang="en-US" sz="1400" b="0" dirty="0" smtClean="0">
                <a:solidFill>
                  <a:schemeClr val="tx1"/>
                </a:solidFill>
              </a:rPr>
              <a:t>(except in contrived cases)</a:t>
            </a:r>
            <a:endParaRPr lang="en-US" sz="1400" b="0" dirty="0">
              <a:solidFill>
                <a:schemeClr val="tx1"/>
              </a:solidFill>
            </a:endParaRPr>
          </a:p>
          <a:p>
            <a:endParaRPr lang="en-US" sz="1400" b="0" dirty="0" smtClean="0">
              <a:solidFill>
                <a:schemeClr val="tx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881945" y="6057292"/>
            <a:ext cx="1470475" cy="461665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= EASY !</a:t>
            </a:r>
            <a:endParaRPr lang="en-US" dirty="0"/>
          </a:p>
        </p:txBody>
      </p:sp>
      <p:sp>
        <p:nvSpPr>
          <p:cNvPr id="105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Oversampled DFT</a:t>
            </a:r>
            <a:r>
              <a:rPr lang="en-US" sz="2800" dirty="0"/>
              <a:t>-Modulated </a:t>
            </a:r>
            <a:r>
              <a:rPr lang="en-US" sz="2800" dirty="0" smtClean="0"/>
              <a:t>FBs </a:t>
            </a:r>
            <a:r>
              <a:rPr lang="en-US" sz="1800" dirty="0" smtClean="0">
                <a:cs typeface="+mj-cs"/>
              </a:rPr>
              <a:t>(D&lt;N)</a:t>
            </a:r>
          </a:p>
        </p:txBody>
      </p:sp>
    </p:spTree>
    <p:extLst>
      <p:ext uri="{BB962C8B-B14F-4D97-AF65-F5344CB8AC3E}">
        <p14:creationId xmlns:p14="http://schemas.microsoft.com/office/powerpoint/2010/main" val="183463590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/>
        </p:nvSpPr>
        <p:spPr bwMode="auto">
          <a:xfrm>
            <a:off x="215516" y="1088740"/>
            <a:ext cx="8712460" cy="511256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879" y="1127782"/>
            <a:ext cx="8710613" cy="5289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u="sng" dirty="0" smtClean="0">
                <a:cs typeface="+mn-cs"/>
              </a:rPr>
              <a:t>Example-1</a:t>
            </a:r>
            <a:r>
              <a:rPr lang="en-US" sz="2400" b="0" dirty="0" smtClean="0">
                <a:cs typeface="+mn-cs"/>
              </a:rPr>
              <a:t>:</a:t>
            </a:r>
            <a:r>
              <a:rPr lang="en-US" sz="2000" b="0" dirty="0" smtClean="0">
                <a:cs typeface="+mn-cs"/>
              </a:rPr>
              <a:t> </a:t>
            </a:r>
            <a:r>
              <a:rPr lang="en-US" sz="2400" b="0" dirty="0" smtClean="0"/>
              <a:t>Perfect Reconstruction?</a:t>
            </a:r>
            <a:r>
              <a:rPr lang="en-US" sz="2000" dirty="0" smtClean="0"/>
              <a:t> </a:t>
            </a:r>
            <a:r>
              <a:rPr lang="en-US" sz="2000" b="0" dirty="0" smtClean="0">
                <a:cs typeface="+mn-cs"/>
              </a:rPr>
              <a:t>               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buNone/>
              <a:defRPr/>
            </a:pPr>
            <a:r>
              <a:rPr lang="en-US" sz="2400" b="0" dirty="0" smtClean="0"/>
              <a:t>     </a:t>
            </a:r>
            <a:r>
              <a:rPr lang="en-US" sz="2400" b="0" u="sng" dirty="0" smtClean="0"/>
              <a:t>Design </a:t>
            </a:r>
            <a:r>
              <a:rPr lang="en-US" sz="2400" b="0" u="sng" dirty="0"/>
              <a:t>Procedure</a:t>
            </a:r>
            <a:r>
              <a:rPr lang="en-US" sz="2400" b="0" dirty="0"/>
              <a:t> :</a:t>
            </a:r>
            <a:endParaRPr lang="en-US" sz="2000" b="0" dirty="0"/>
          </a:p>
          <a:p>
            <a:pPr>
              <a:buFontTx/>
              <a:buNone/>
              <a:defRPr/>
            </a:pPr>
            <a:r>
              <a:rPr lang="en-US" sz="2400" b="0" dirty="0" smtClean="0"/>
              <a:t>         </a:t>
            </a:r>
            <a:r>
              <a:rPr lang="en-US" sz="2000" b="0" dirty="0" smtClean="0"/>
              <a:t>PS: If in addition                               </a:t>
            </a:r>
            <a:r>
              <a:rPr lang="en-US" sz="2000" b="0" dirty="0"/>
              <a:t>(n=0,1,2,3) are </a:t>
            </a:r>
            <a:endParaRPr lang="en-US" sz="2000" b="0" dirty="0" smtClean="0"/>
          </a:p>
          <a:p>
            <a:pPr>
              <a:buFontTx/>
              <a:buNone/>
              <a:defRPr/>
            </a:pPr>
            <a:r>
              <a:rPr lang="en-US" sz="2000" b="0" dirty="0"/>
              <a:t> </a:t>
            </a:r>
            <a:r>
              <a:rPr lang="en-US" sz="2000" b="0" dirty="0" smtClean="0"/>
              <a:t>              designed to be </a:t>
            </a:r>
            <a:r>
              <a:rPr lang="en-US" sz="2000" b="0" u="sng" dirty="0" smtClean="0"/>
              <a:t>power </a:t>
            </a:r>
            <a:r>
              <a:rPr lang="en-US" sz="2000" b="0" u="sng" dirty="0"/>
              <a:t>complementary</a:t>
            </a:r>
            <a:r>
              <a:rPr lang="en-US" sz="2000" b="0" dirty="0"/>
              <a:t> </a:t>
            </a:r>
            <a:endParaRPr lang="en-US" sz="2000" b="0" dirty="0" smtClean="0"/>
          </a:p>
          <a:p>
            <a:pPr>
              <a:buFontTx/>
              <a:buNone/>
              <a:defRPr/>
            </a:pPr>
            <a:r>
              <a:rPr lang="en-US" sz="2000" b="0" dirty="0"/>
              <a:t> </a:t>
            </a:r>
            <a:r>
              <a:rPr lang="en-US" sz="2000" b="0" dirty="0" smtClean="0"/>
              <a:t>              (i.e. form a lossless 1 input/2 output system) then the</a:t>
            </a:r>
          </a:p>
          <a:p>
            <a:pPr>
              <a:buFontTx/>
              <a:buNone/>
              <a:defRPr/>
            </a:pPr>
            <a:r>
              <a:rPr lang="en-US" sz="2000" b="0" dirty="0" smtClean="0"/>
              <a:t>               analysis and synthesis FB are </a:t>
            </a:r>
            <a:r>
              <a:rPr lang="en-US" sz="2000" dirty="0" err="1" smtClean="0"/>
              <a:t>paraunitary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i.e</a:t>
            </a:r>
            <a:r>
              <a:rPr lang="en-US" sz="2000" b="0" dirty="0" smtClean="0"/>
              <a:t> with</a:t>
            </a:r>
          </a:p>
          <a:p>
            <a:pPr>
              <a:buFontTx/>
              <a:buNone/>
              <a:defRPr/>
            </a:pPr>
            <a:r>
              <a:rPr lang="en-US" sz="2000" b="0" dirty="0"/>
              <a:t> </a:t>
            </a:r>
            <a:r>
              <a:rPr lang="en-US" sz="2000" b="0" dirty="0" smtClean="0"/>
              <a:t>              </a:t>
            </a:r>
            <a:r>
              <a:rPr lang="en-US" sz="2400" b="0" u="sng" dirty="0" smtClean="0"/>
              <a:t>power complementary analysis filters</a:t>
            </a:r>
            <a:r>
              <a:rPr lang="en-US" sz="2400" b="0" dirty="0" smtClean="0"/>
              <a:t> </a:t>
            </a:r>
            <a:r>
              <a:rPr lang="en-US" sz="2000" b="0" dirty="0" smtClean="0"/>
              <a:t>and </a:t>
            </a:r>
          </a:p>
          <a:p>
            <a:pPr>
              <a:buFontTx/>
              <a:buNone/>
              <a:defRPr/>
            </a:pPr>
            <a:r>
              <a:rPr lang="en-US" sz="2000" b="0" dirty="0"/>
              <a:t> </a:t>
            </a:r>
            <a:r>
              <a:rPr lang="en-US" sz="2000" b="0" dirty="0" smtClean="0"/>
              <a:t>              </a:t>
            </a:r>
            <a:r>
              <a:rPr lang="en-US" sz="2400" b="0" u="sng" dirty="0" smtClean="0"/>
              <a:t>power </a:t>
            </a:r>
            <a:r>
              <a:rPr lang="en-US" sz="2400" b="0" u="sng" dirty="0"/>
              <a:t>complementary </a:t>
            </a:r>
            <a:r>
              <a:rPr lang="en-US" sz="2400" b="0" u="sng" dirty="0" smtClean="0"/>
              <a:t>synthesis filters</a:t>
            </a:r>
            <a:r>
              <a:rPr lang="en-US" sz="2400" b="0" dirty="0" smtClean="0"/>
              <a:t>  </a:t>
            </a:r>
            <a:r>
              <a:rPr lang="en-US" sz="1800" b="0" dirty="0" smtClean="0"/>
              <a:t>(proof omitted)</a:t>
            </a:r>
            <a:endParaRPr lang="en-US" sz="2400" b="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000" b="0" dirty="0" smtClean="0">
              <a:cs typeface="+mn-cs"/>
            </a:endParaRPr>
          </a:p>
        </p:txBody>
      </p:sp>
      <p:grpSp>
        <p:nvGrpSpPr>
          <p:cNvPr id="46083" name="Group 63"/>
          <p:cNvGrpSpPr>
            <a:grpSpLocks/>
          </p:cNvGrpSpPr>
          <p:nvPr/>
        </p:nvGrpSpPr>
        <p:grpSpPr bwMode="auto">
          <a:xfrm>
            <a:off x="611188" y="1736812"/>
            <a:ext cx="8269287" cy="1347788"/>
            <a:chOff x="246" y="2486"/>
            <a:chExt cx="5529" cy="779"/>
          </a:xfrm>
        </p:grpSpPr>
        <p:sp>
          <p:nvSpPr>
            <p:cNvPr id="491584" name="Rectangle 64"/>
            <p:cNvSpPr>
              <a:spLocks noChangeArrowheads="1"/>
            </p:cNvSpPr>
            <p:nvPr/>
          </p:nvSpPr>
          <p:spPr bwMode="auto">
            <a:xfrm>
              <a:off x="4336" y="2509"/>
              <a:ext cx="382" cy="162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585" name="Rectangle 65"/>
            <p:cNvSpPr>
              <a:spLocks noChangeArrowheads="1"/>
            </p:cNvSpPr>
            <p:nvPr/>
          </p:nvSpPr>
          <p:spPr bwMode="auto">
            <a:xfrm>
              <a:off x="4336" y="2698"/>
              <a:ext cx="382" cy="162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586" name="Rectangle 66"/>
            <p:cNvSpPr>
              <a:spLocks noChangeArrowheads="1"/>
            </p:cNvSpPr>
            <p:nvPr/>
          </p:nvSpPr>
          <p:spPr bwMode="auto">
            <a:xfrm>
              <a:off x="4336" y="2887"/>
              <a:ext cx="382" cy="162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46088" name="Group 67"/>
            <p:cNvGrpSpPr>
              <a:grpSpLocks/>
            </p:cNvGrpSpPr>
            <p:nvPr/>
          </p:nvGrpSpPr>
          <p:grpSpPr bwMode="auto">
            <a:xfrm>
              <a:off x="3916" y="2490"/>
              <a:ext cx="421" cy="775"/>
              <a:chOff x="3873" y="1731"/>
              <a:chExt cx="432" cy="1024"/>
            </a:xfrm>
          </p:grpSpPr>
          <p:sp>
            <p:nvSpPr>
              <p:cNvPr id="491588" name="Rectangle 68"/>
              <p:cNvSpPr>
                <a:spLocks noChangeArrowheads="1"/>
              </p:cNvSpPr>
              <p:nvPr/>
            </p:nvSpPr>
            <p:spPr bwMode="auto">
              <a:xfrm>
                <a:off x="3873" y="1762"/>
                <a:ext cx="270" cy="216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589" name="Line 69"/>
              <p:cNvSpPr>
                <a:spLocks noChangeShapeType="1"/>
              </p:cNvSpPr>
              <p:nvPr/>
            </p:nvSpPr>
            <p:spPr bwMode="auto">
              <a:xfrm>
                <a:off x="4148" y="1871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590" name="Line 70"/>
              <p:cNvSpPr>
                <a:spLocks noChangeShapeType="1"/>
              </p:cNvSpPr>
              <p:nvPr/>
            </p:nvSpPr>
            <p:spPr bwMode="auto">
              <a:xfrm>
                <a:off x="3952" y="1800"/>
                <a:ext cx="0" cy="143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591" name="Text Box 71"/>
              <p:cNvSpPr txBox="1">
                <a:spLocks noChangeArrowheads="1"/>
              </p:cNvSpPr>
              <p:nvPr/>
            </p:nvSpPr>
            <p:spPr bwMode="auto">
              <a:xfrm>
                <a:off x="3940" y="1731"/>
                <a:ext cx="210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91592" name="Rectangle 72"/>
              <p:cNvSpPr>
                <a:spLocks noChangeArrowheads="1"/>
              </p:cNvSpPr>
              <p:nvPr/>
            </p:nvSpPr>
            <p:spPr bwMode="auto">
              <a:xfrm>
                <a:off x="3873" y="2014"/>
                <a:ext cx="270" cy="211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593" name="Line 73"/>
              <p:cNvSpPr>
                <a:spLocks noChangeShapeType="1"/>
              </p:cNvSpPr>
              <p:nvPr/>
            </p:nvSpPr>
            <p:spPr bwMode="auto">
              <a:xfrm>
                <a:off x="4148" y="2120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594" name="Line 74"/>
              <p:cNvSpPr>
                <a:spLocks noChangeShapeType="1"/>
              </p:cNvSpPr>
              <p:nvPr/>
            </p:nvSpPr>
            <p:spPr bwMode="auto">
              <a:xfrm>
                <a:off x="3952" y="2048"/>
                <a:ext cx="0" cy="143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595" name="Text Box 75"/>
              <p:cNvSpPr txBox="1">
                <a:spLocks noChangeArrowheads="1"/>
              </p:cNvSpPr>
              <p:nvPr/>
            </p:nvSpPr>
            <p:spPr bwMode="auto">
              <a:xfrm>
                <a:off x="3940" y="1979"/>
                <a:ext cx="210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91596" name="Rectangle 76"/>
              <p:cNvSpPr>
                <a:spLocks noChangeArrowheads="1"/>
              </p:cNvSpPr>
              <p:nvPr/>
            </p:nvSpPr>
            <p:spPr bwMode="auto">
              <a:xfrm>
                <a:off x="3873" y="2263"/>
                <a:ext cx="270" cy="213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597" name="Line 77"/>
              <p:cNvSpPr>
                <a:spLocks noChangeShapeType="1"/>
              </p:cNvSpPr>
              <p:nvPr/>
            </p:nvSpPr>
            <p:spPr bwMode="auto">
              <a:xfrm>
                <a:off x="4148" y="2368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598" name="Line 78"/>
              <p:cNvSpPr>
                <a:spLocks noChangeShapeType="1"/>
              </p:cNvSpPr>
              <p:nvPr/>
            </p:nvSpPr>
            <p:spPr bwMode="auto">
              <a:xfrm>
                <a:off x="3952" y="2298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599" name="Text Box 79"/>
              <p:cNvSpPr txBox="1">
                <a:spLocks noChangeArrowheads="1"/>
              </p:cNvSpPr>
              <p:nvPr/>
            </p:nvSpPr>
            <p:spPr bwMode="auto">
              <a:xfrm>
                <a:off x="3940" y="2230"/>
                <a:ext cx="210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91600" name="Rectangle 80"/>
              <p:cNvSpPr>
                <a:spLocks noChangeArrowheads="1"/>
              </p:cNvSpPr>
              <p:nvPr/>
            </p:nvSpPr>
            <p:spPr bwMode="auto">
              <a:xfrm>
                <a:off x="3873" y="2511"/>
                <a:ext cx="270" cy="212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01" name="Line 81"/>
              <p:cNvSpPr>
                <a:spLocks noChangeShapeType="1"/>
              </p:cNvSpPr>
              <p:nvPr/>
            </p:nvSpPr>
            <p:spPr bwMode="auto">
              <a:xfrm>
                <a:off x="4148" y="2619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02" name="Line 82"/>
              <p:cNvSpPr>
                <a:spLocks noChangeShapeType="1"/>
              </p:cNvSpPr>
              <p:nvPr/>
            </p:nvSpPr>
            <p:spPr bwMode="auto">
              <a:xfrm>
                <a:off x="3952" y="2548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03" name="Text Box 83"/>
              <p:cNvSpPr txBox="1">
                <a:spLocks noChangeArrowheads="1"/>
              </p:cNvSpPr>
              <p:nvPr/>
            </p:nvSpPr>
            <p:spPr bwMode="auto">
              <a:xfrm>
                <a:off x="3940" y="2475"/>
                <a:ext cx="210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</p:grpSp>
        <p:sp>
          <p:nvSpPr>
            <p:cNvPr id="491604" name="Rectangle 84"/>
            <p:cNvSpPr>
              <a:spLocks noChangeArrowheads="1"/>
            </p:cNvSpPr>
            <p:nvPr/>
          </p:nvSpPr>
          <p:spPr bwMode="auto">
            <a:xfrm>
              <a:off x="4336" y="3075"/>
              <a:ext cx="382" cy="163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605" name="Line 85"/>
            <p:cNvSpPr>
              <a:spLocks noChangeShapeType="1"/>
            </p:cNvSpPr>
            <p:nvPr/>
          </p:nvSpPr>
          <p:spPr bwMode="auto">
            <a:xfrm>
              <a:off x="4718" y="2590"/>
              <a:ext cx="153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606" name="Line 86"/>
            <p:cNvSpPr>
              <a:spLocks noChangeShapeType="1"/>
            </p:cNvSpPr>
            <p:nvPr/>
          </p:nvSpPr>
          <p:spPr bwMode="auto">
            <a:xfrm>
              <a:off x="4718" y="2779"/>
              <a:ext cx="153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607" name="Line 87"/>
            <p:cNvSpPr>
              <a:spLocks noChangeShapeType="1"/>
            </p:cNvSpPr>
            <p:nvPr/>
          </p:nvSpPr>
          <p:spPr bwMode="auto">
            <a:xfrm>
              <a:off x="4718" y="2968"/>
              <a:ext cx="153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608" name="Line 88"/>
            <p:cNvSpPr>
              <a:spLocks noChangeShapeType="1"/>
            </p:cNvSpPr>
            <p:nvPr/>
          </p:nvSpPr>
          <p:spPr bwMode="auto">
            <a:xfrm>
              <a:off x="4718" y="3157"/>
              <a:ext cx="153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609" name="Line 89"/>
            <p:cNvSpPr>
              <a:spLocks noChangeShapeType="1"/>
            </p:cNvSpPr>
            <p:nvPr/>
          </p:nvSpPr>
          <p:spPr bwMode="auto">
            <a:xfrm>
              <a:off x="4871" y="2779"/>
              <a:ext cx="118" cy="54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610" name="Line 90"/>
            <p:cNvSpPr>
              <a:spLocks noChangeShapeType="1"/>
            </p:cNvSpPr>
            <p:nvPr/>
          </p:nvSpPr>
          <p:spPr bwMode="auto">
            <a:xfrm>
              <a:off x="4871" y="2590"/>
              <a:ext cx="153" cy="217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611" name="Line 91"/>
            <p:cNvSpPr>
              <a:spLocks noChangeShapeType="1"/>
            </p:cNvSpPr>
            <p:nvPr/>
          </p:nvSpPr>
          <p:spPr bwMode="auto">
            <a:xfrm flipV="1">
              <a:off x="4871" y="2914"/>
              <a:ext cx="77" cy="54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612" name="Line 92"/>
            <p:cNvSpPr>
              <a:spLocks noChangeShapeType="1"/>
            </p:cNvSpPr>
            <p:nvPr/>
          </p:nvSpPr>
          <p:spPr bwMode="auto">
            <a:xfrm flipV="1">
              <a:off x="4871" y="2941"/>
              <a:ext cx="118" cy="216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46098" name="Group 93"/>
            <p:cNvGrpSpPr>
              <a:grpSpLocks/>
            </p:cNvGrpSpPr>
            <p:nvPr/>
          </p:nvGrpSpPr>
          <p:grpSpPr bwMode="auto">
            <a:xfrm>
              <a:off x="4929" y="2745"/>
              <a:ext cx="242" cy="265"/>
              <a:chOff x="4962" y="2120"/>
              <a:chExt cx="275" cy="382"/>
            </a:xfrm>
          </p:grpSpPr>
          <p:sp>
            <p:nvSpPr>
              <p:cNvPr id="491614" name="Oval 94"/>
              <p:cNvSpPr>
                <a:spLocks noChangeArrowheads="1"/>
              </p:cNvSpPr>
              <p:nvPr/>
            </p:nvSpPr>
            <p:spPr bwMode="auto">
              <a:xfrm>
                <a:off x="4992" y="2208"/>
                <a:ext cx="218" cy="196"/>
              </a:xfrm>
              <a:prstGeom prst="ellips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15" name="Text Box 95"/>
              <p:cNvSpPr txBox="1">
                <a:spLocks noChangeArrowheads="1"/>
              </p:cNvSpPr>
              <p:nvPr/>
            </p:nvSpPr>
            <p:spPr bwMode="auto">
              <a:xfrm>
                <a:off x="4962" y="2120"/>
                <a:ext cx="275" cy="3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sp>
          <p:nvSpPr>
            <p:cNvPr id="491616" name="Line 96"/>
            <p:cNvSpPr>
              <a:spLocks noChangeShapeType="1"/>
            </p:cNvSpPr>
            <p:nvPr/>
          </p:nvSpPr>
          <p:spPr bwMode="auto">
            <a:xfrm>
              <a:off x="5166" y="2882"/>
              <a:ext cx="14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617" name="Text Box 97"/>
            <p:cNvSpPr txBox="1">
              <a:spLocks noChangeArrowheads="1"/>
            </p:cNvSpPr>
            <p:nvPr/>
          </p:nvSpPr>
          <p:spPr bwMode="auto">
            <a:xfrm>
              <a:off x="5270" y="2681"/>
              <a:ext cx="5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u[k-3]</a:t>
              </a:r>
              <a:endParaRPr lang="en-US" b="0">
                <a:solidFill>
                  <a:srgbClr val="FFFF66"/>
                </a:solidFill>
                <a:cs typeface="+mn-cs"/>
              </a:endParaRPr>
            </a:p>
          </p:txBody>
        </p:sp>
        <p:graphicFrame>
          <p:nvGraphicFramePr>
            <p:cNvPr id="46101" name="Object 98"/>
            <p:cNvGraphicFramePr>
              <a:graphicFrameLocks noChangeAspect="1"/>
            </p:cNvGraphicFramePr>
            <p:nvPr/>
          </p:nvGraphicFramePr>
          <p:xfrm>
            <a:off x="4417" y="2902"/>
            <a:ext cx="210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747" name="Equation" r:id="rId3" imgW="215713" imgH="190335" progId="Equation.3">
                    <p:embed/>
                  </p:oleObj>
                </mc:Choice>
                <mc:Fallback>
                  <p:oleObj name="Equation" r:id="rId3" imgW="215713" imgH="1903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7" y="2902"/>
                          <a:ext cx="210" cy="14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102" name="Object 99"/>
            <p:cNvGraphicFramePr>
              <a:graphicFrameLocks noChangeAspect="1"/>
            </p:cNvGraphicFramePr>
            <p:nvPr/>
          </p:nvGraphicFramePr>
          <p:xfrm>
            <a:off x="4417" y="2699"/>
            <a:ext cx="223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748" name="Equation" r:id="rId5" imgW="228600" imgH="190500" progId="Equation.3">
                    <p:embed/>
                  </p:oleObj>
                </mc:Choice>
                <mc:Fallback>
                  <p:oleObj name="Equation" r:id="rId5" imgW="2286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7" y="2699"/>
                          <a:ext cx="223" cy="14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103" name="Object 100"/>
            <p:cNvGraphicFramePr>
              <a:graphicFrameLocks noChangeAspect="1"/>
            </p:cNvGraphicFramePr>
            <p:nvPr/>
          </p:nvGraphicFramePr>
          <p:xfrm>
            <a:off x="4417" y="2518"/>
            <a:ext cx="210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749" name="Equation" r:id="rId7" imgW="215713" imgH="190335" progId="Equation.3">
                    <p:embed/>
                  </p:oleObj>
                </mc:Choice>
                <mc:Fallback>
                  <p:oleObj name="Equation" r:id="rId7" imgW="215713" imgH="1903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7" y="2518"/>
                          <a:ext cx="210" cy="14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104" name="Object 101"/>
            <p:cNvGraphicFramePr>
              <a:graphicFrameLocks noChangeAspect="1"/>
            </p:cNvGraphicFramePr>
            <p:nvPr/>
          </p:nvGraphicFramePr>
          <p:xfrm>
            <a:off x="4417" y="3101"/>
            <a:ext cx="140" cy="1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750" name="Equation" r:id="rId9" imgW="88707" imgH="164742" progId="Equation.3">
                    <p:embed/>
                  </p:oleObj>
                </mc:Choice>
                <mc:Fallback>
                  <p:oleObj name="Equation" r:id="rId9" imgW="88707" imgH="16474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7" y="3101"/>
                          <a:ext cx="140" cy="123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6105" name="Group 102"/>
            <p:cNvGrpSpPr>
              <a:grpSpLocks/>
            </p:cNvGrpSpPr>
            <p:nvPr/>
          </p:nvGrpSpPr>
          <p:grpSpPr bwMode="auto">
            <a:xfrm>
              <a:off x="246" y="2509"/>
              <a:ext cx="1295" cy="730"/>
              <a:chOff x="130" y="1053"/>
              <a:chExt cx="1329" cy="891"/>
            </a:xfrm>
          </p:grpSpPr>
          <p:graphicFrame>
            <p:nvGraphicFramePr>
              <p:cNvPr id="46140" name="Object 103"/>
              <p:cNvGraphicFramePr>
                <a:graphicFrameLocks noChangeAspect="1"/>
              </p:cNvGraphicFramePr>
              <p:nvPr/>
            </p:nvGraphicFramePr>
            <p:xfrm>
              <a:off x="999" y="1285"/>
              <a:ext cx="215" cy="1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751" name="Equation" r:id="rId11" imgW="215713" imgH="190335" progId="Equation.3">
                      <p:embed/>
                    </p:oleObj>
                  </mc:Choice>
                  <mc:Fallback>
                    <p:oleObj name="Equation" r:id="rId11" imgW="215713" imgH="19033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9" y="1285"/>
                            <a:ext cx="215" cy="176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141" name="Object 104"/>
              <p:cNvGraphicFramePr>
                <a:graphicFrameLocks noChangeAspect="1"/>
              </p:cNvGraphicFramePr>
              <p:nvPr/>
            </p:nvGraphicFramePr>
            <p:xfrm>
              <a:off x="992" y="1508"/>
              <a:ext cx="229" cy="1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752" name="Equation" r:id="rId12" imgW="228600" imgH="190500" progId="Equation.3">
                      <p:embed/>
                    </p:oleObj>
                  </mc:Choice>
                  <mc:Fallback>
                    <p:oleObj name="Equation" r:id="rId12" imgW="228600" imgH="1905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2" y="1508"/>
                            <a:ext cx="229" cy="176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142" name="Object 105"/>
              <p:cNvGraphicFramePr>
                <a:graphicFrameLocks noChangeAspect="1"/>
              </p:cNvGraphicFramePr>
              <p:nvPr/>
            </p:nvGraphicFramePr>
            <p:xfrm>
              <a:off x="999" y="1730"/>
              <a:ext cx="215" cy="1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753" name="Equation" r:id="rId13" imgW="215713" imgH="190335" progId="Equation.3">
                      <p:embed/>
                    </p:oleObj>
                  </mc:Choice>
                  <mc:Fallback>
                    <p:oleObj name="Equation" r:id="rId13" imgW="215713" imgH="19033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9" y="1730"/>
                            <a:ext cx="215" cy="176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143" name="Object 106"/>
              <p:cNvGraphicFramePr>
                <a:graphicFrameLocks noChangeAspect="1"/>
              </p:cNvGraphicFramePr>
              <p:nvPr/>
            </p:nvGraphicFramePr>
            <p:xfrm>
              <a:off x="999" y="1063"/>
              <a:ext cx="144" cy="1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754" name="Equation" r:id="rId14" imgW="88707" imgH="164742" progId="Equation.3">
                      <p:embed/>
                    </p:oleObj>
                  </mc:Choice>
                  <mc:Fallback>
                    <p:oleObj name="Equation" r:id="rId14" imgW="88707" imgH="16474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9" y="1063"/>
                            <a:ext cx="144" cy="151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91627" name="Rectangle 107"/>
              <p:cNvSpPr>
                <a:spLocks noChangeArrowheads="1"/>
              </p:cNvSpPr>
              <p:nvPr/>
            </p:nvSpPr>
            <p:spPr bwMode="auto">
              <a:xfrm>
                <a:off x="909" y="1053"/>
                <a:ext cx="393" cy="19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28" name="Line 108"/>
              <p:cNvSpPr>
                <a:spLocks noChangeShapeType="1"/>
              </p:cNvSpPr>
              <p:nvPr/>
            </p:nvSpPr>
            <p:spPr bwMode="auto">
              <a:xfrm>
                <a:off x="1302" y="1151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29" name="Rectangle 109"/>
              <p:cNvSpPr>
                <a:spLocks noChangeArrowheads="1"/>
              </p:cNvSpPr>
              <p:nvPr/>
            </p:nvSpPr>
            <p:spPr bwMode="auto">
              <a:xfrm>
                <a:off x="909" y="1283"/>
                <a:ext cx="393" cy="199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30" name="Line 110"/>
              <p:cNvSpPr>
                <a:spLocks noChangeShapeType="1"/>
              </p:cNvSpPr>
              <p:nvPr/>
            </p:nvSpPr>
            <p:spPr bwMode="auto">
              <a:xfrm>
                <a:off x="1302" y="1383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31" name="Rectangle 111"/>
              <p:cNvSpPr>
                <a:spLocks noChangeArrowheads="1"/>
              </p:cNvSpPr>
              <p:nvPr/>
            </p:nvSpPr>
            <p:spPr bwMode="auto">
              <a:xfrm>
                <a:off x="909" y="1514"/>
                <a:ext cx="393" cy="19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32" name="Line 112"/>
              <p:cNvSpPr>
                <a:spLocks noChangeShapeType="1"/>
              </p:cNvSpPr>
              <p:nvPr/>
            </p:nvSpPr>
            <p:spPr bwMode="auto">
              <a:xfrm>
                <a:off x="1302" y="1613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33" name="Rectangle 113"/>
              <p:cNvSpPr>
                <a:spLocks noChangeArrowheads="1"/>
              </p:cNvSpPr>
              <p:nvPr/>
            </p:nvSpPr>
            <p:spPr bwMode="auto">
              <a:xfrm>
                <a:off x="909" y="1745"/>
                <a:ext cx="393" cy="199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34" name="Line 114"/>
              <p:cNvSpPr>
                <a:spLocks noChangeShapeType="1"/>
              </p:cNvSpPr>
              <p:nvPr/>
            </p:nvSpPr>
            <p:spPr bwMode="auto">
              <a:xfrm>
                <a:off x="1302" y="1846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35" name="Line 115"/>
              <p:cNvSpPr>
                <a:spLocks noChangeShapeType="1"/>
              </p:cNvSpPr>
              <p:nvPr/>
            </p:nvSpPr>
            <p:spPr bwMode="auto">
              <a:xfrm>
                <a:off x="752" y="1151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36" name="Line 116"/>
              <p:cNvSpPr>
                <a:spLocks noChangeShapeType="1"/>
              </p:cNvSpPr>
              <p:nvPr/>
            </p:nvSpPr>
            <p:spPr bwMode="auto">
              <a:xfrm>
                <a:off x="752" y="1846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37" name="Line 117"/>
              <p:cNvSpPr>
                <a:spLocks noChangeShapeType="1"/>
              </p:cNvSpPr>
              <p:nvPr/>
            </p:nvSpPr>
            <p:spPr bwMode="auto">
              <a:xfrm>
                <a:off x="752" y="1383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38" name="Line 118"/>
              <p:cNvSpPr>
                <a:spLocks noChangeShapeType="1"/>
              </p:cNvSpPr>
              <p:nvPr/>
            </p:nvSpPr>
            <p:spPr bwMode="auto">
              <a:xfrm>
                <a:off x="752" y="1613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39" name="Line 119"/>
              <p:cNvSpPr>
                <a:spLocks noChangeShapeType="1"/>
              </p:cNvSpPr>
              <p:nvPr/>
            </p:nvSpPr>
            <p:spPr bwMode="auto">
              <a:xfrm>
                <a:off x="752" y="1151"/>
                <a:ext cx="0" cy="693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40" name="Line 120"/>
              <p:cNvSpPr>
                <a:spLocks noChangeShapeType="1"/>
              </p:cNvSpPr>
              <p:nvPr/>
            </p:nvSpPr>
            <p:spPr bwMode="auto">
              <a:xfrm>
                <a:off x="560" y="1508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41" name="Text Box 121"/>
              <p:cNvSpPr txBox="1">
                <a:spLocks noChangeArrowheads="1"/>
              </p:cNvSpPr>
              <p:nvPr/>
            </p:nvSpPr>
            <p:spPr bwMode="auto">
              <a:xfrm>
                <a:off x="130" y="1222"/>
                <a:ext cx="379" cy="2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u[k]</a:t>
                </a:r>
                <a:endParaRPr lang="en-US" b="0" dirty="0">
                  <a:solidFill>
                    <a:srgbClr val="FFFF66"/>
                  </a:solidFill>
                  <a:cs typeface="+mn-cs"/>
                </a:endParaRPr>
              </a:p>
            </p:txBody>
          </p:sp>
        </p:grpSp>
        <p:grpSp>
          <p:nvGrpSpPr>
            <p:cNvPr id="46106" name="Group 122"/>
            <p:cNvGrpSpPr>
              <a:grpSpLocks/>
            </p:cNvGrpSpPr>
            <p:nvPr/>
          </p:nvGrpSpPr>
          <p:grpSpPr bwMode="auto">
            <a:xfrm>
              <a:off x="1544" y="2486"/>
              <a:ext cx="496" cy="776"/>
              <a:chOff x="1459" y="1733"/>
              <a:chExt cx="509" cy="1026"/>
            </a:xfrm>
          </p:grpSpPr>
          <p:sp>
            <p:nvSpPr>
              <p:cNvPr id="491643" name="Line 123"/>
              <p:cNvSpPr>
                <a:spLocks noChangeShapeType="1"/>
              </p:cNvSpPr>
              <p:nvPr/>
            </p:nvSpPr>
            <p:spPr bwMode="auto">
              <a:xfrm>
                <a:off x="1538" y="2050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44" name="Text Box 124"/>
              <p:cNvSpPr txBox="1">
                <a:spLocks noChangeArrowheads="1"/>
              </p:cNvSpPr>
              <p:nvPr/>
            </p:nvSpPr>
            <p:spPr bwMode="auto">
              <a:xfrm>
                <a:off x="1510" y="1979"/>
                <a:ext cx="209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91645" name="Rectangle 125"/>
              <p:cNvSpPr>
                <a:spLocks noChangeArrowheads="1"/>
              </p:cNvSpPr>
              <p:nvPr/>
            </p:nvSpPr>
            <p:spPr bwMode="auto">
              <a:xfrm>
                <a:off x="1459" y="2014"/>
                <a:ext cx="272" cy="214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46" name="Line 126"/>
              <p:cNvSpPr>
                <a:spLocks noChangeShapeType="1"/>
              </p:cNvSpPr>
              <p:nvPr/>
            </p:nvSpPr>
            <p:spPr bwMode="auto">
              <a:xfrm>
                <a:off x="1538" y="2301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47" name="Text Box 127"/>
              <p:cNvSpPr txBox="1">
                <a:spLocks noChangeArrowheads="1"/>
              </p:cNvSpPr>
              <p:nvPr/>
            </p:nvSpPr>
            <p:spPr bwMode="auto">
              <a:xfrm>
                <a:off x="1510" y="2234"/>
                <a:ext cx="209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91648" name="Rectangle 128"/>
              <p:cNvSpPr>
                <a:spLocks noChangeArrowheads="1"/>
              </p:cNvSpPr>
              <p:nvPr/>
            </p:nvSpPr>
            <p:spPr bwMode="auto">
              <a:xfrm>
                <a:off x="1459" y="2263"/>
                <a:ext cx="272" cy="214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49" name="Line 129"/>
              <p:cNvSpPr>
                <a:spLocks noChangeShapeType="1"/>
              </p:cNvSpPr>
              <p:nvPr/>
            </p:nvSpPr>
            <p:spPr bwMode="auto">
              <a:xfrm>
                <a:off x="1538" y="2548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50" name="Text Box 130"/>
              <p:cNvSpPr txBox="1">
                <a:spLocks noChangeArrowheads="1"/>
              </p:cNvSpPr>
              <p:nvPr/>
            </p:nvSpPr>
            <p:spPr bwMode="auto">
              <a:xfrm>
                <a:off x="1510" y="2479"/>
                <a:ext cx="209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91651" name="Rectangle 131"/>
              <p:cNvSpPr>
                <a:spLocks noChangeArrowheads="1"/>
              </p:cNvSpPr>
              <p:nvPr/>
            </p:nvSpPr>
            <p:spPr bwMode="auto">
              <a:xfrm>
                <a:off x="1459" y="2512"/>
                <a:ext cx="272" cy="216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52" name="Line 132"/>
              <p:cNvSpPr>
                <a:spLocks noChangeShapeType="1"/>
              </p:cNvSpPr>
              <p:nvPr/>
            </p:nvSpPr>
            <p:spPr bwMode="auto">
              <a:xfrm>
                <a:off x="1538" y="1800"/>
                <a:ext cx="0" cy="143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53" name="Text Box 133"/>
              <p:cNvSpPr txBox="1">
                <a:spLocks noChangeArrowheads="1"/>
              </p:cNvSpPr>
              <p:nvPr/>
            </p:nvSpPr>
            <p:spPr bwMode="auto">
              <a:xfrm>
                <a:off x="1510" y="1733"/>
                <a:ext cx="209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91654" name="Rectangle 134"/>
              <p:cNvSpPr>
                <a:spLocks noChangeArrowheads="1"/>
              </p:cNvSpPr>
              <p:nvPr/>
            </p:nvSpPr>
            <p:spPr bwMode="auto">
              <a:xfrm>
                <a:off x="1459" y="1765"/>
                <a:ext cx="272" cy="216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55" name="Line 135"/>
              <p:cNvSpPr>
                <a:spLocks noChangeShapeType="1"/>
              </p:cNvSpPr>
              <p:nvPr/>
            </p:nvSpPr>
            <p:spPr bwMode="auto">
              <a:xfrm>
                <a:off x="1728" y="1873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56" name="Line 136"/>
              <p:cNvSpPr>
                <a:spLocks noChangeShapeType="1"/>
              </p:cNvSpPr>
              <p:nvPr/>
            </p:nvSpPr>
            <p:spPr bwMode="auto">
              <a:xfrm>
                <a:off x="1728" y="2113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57" name="Line 137"/>
              <p:cNvSpPr>
                <a:spLocks noChangeShapeType="1"/>
              </p:cNvSpPr>
              <p:nvPr/>
            </p:nvSpPr>
            <p:spPr bwMode="auto">
              <a:xfrm>
                <a:off x="1728" y="2352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58" name="Line 138"/>
              <p:cNvSpPr>
                <a:spLocks noChangeShapeType="1"/>
              </p:cNvSpPr>
              <p:nvPr/>
            </p:nvSpPr>
            <p:spPr bwMode="auto">
              <a:xfrm>
                <a:off x="1728" y="2592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91659" name="Rectangle 139"/>
            <p:cNvSpPr>
              <a:spLocks noChangeArrowheads="1"/>
            </p:cNvSpPr>
            <p:nvPr/>
          </p:nvSpPr>
          <p:spPr bwMode="auto">
            <a:xfrm>
              <a:off x="2039" y="2523"/>
              <a:ext cx="704" cy="729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46108" name="Object 140"/>
            <p:cNvGraphicFramePr>
              <a:graphicFrameLocks noChangeAspect="1"/>
            </p:cNvGraphicFramePr>
            <p:nvPr/>
          </p:nvGraphicFramePr>
          <p:xfrm>
            <a:off x="2148" y="2721"/>
            <a:ext cx="504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755" name="Equation" r:id="rId15" imgW="330057" imgH="203112" progId="Equation.3">
                    <p:embed/>
                  </p:oleObj>
                </mc:Choice>
                <mc:Fallback>
                  <p:oleObj name="Equation" r:id="rId15" imgW="330057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8" y="2721"/>
                          <a:ext cx="504" cy="239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661" name="Rectangle 141"/>
            <p:cNvSpPr>
              <a:spLocks noChangeArrowheads="1"/>
            </p:cNvSpPr>
            <p:nvPr/>
          </p:nvSpPr>
          <p:spPr bwMode="auto">
            <a:xfrm>
              <a:off x="2975" y="2518"/>
              <a:ext cx="702" cy="728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662" name="Line 142"/>
            <p:cNvSpPr>
              <a:spLocks noChangeShapeType="1"/>
            </p:cNvSpPr>
            <p:nvPr/>
          </p:nvSpPr>
          <p:spPr bwMode="auto">
            <a:xfrm>
              <a:off x="3677" y="2991"/>
              <a:ext cx="241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663" name="Line 143"/>
            <p:cNvSpPr>
              <a:spLocks noChangeShapeType="1"/>
            </p:cNvSpPr>
            <p:nvPr/>
          </p:nvSpPr>
          <p:spPr bwMode="auto">
            <a:xfrm>
              <a:off x="3677" y="2772"/>
              <a:ext cx="241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664" name="Line 144"/>
            <p:cNvSpPr>
              <a:spLocks noChangeShapeType="1"/>
            </p:cNvSpPr>
            <p:nvPr/>
          </p:nvSpPr>
          <p:spPr bwMode="auto">
            <a:xfrm>
              <a:off x="3677" y="2590"/>
              <a:ext cx="241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665" name="Line 145"/>
            <p:cNvSpPr>
              <a:spLocks noChangeShapeType="1"/>
            </p:cNvSpPr>
            <p:nvPr/>
          </p:nvSpPr>
          <p:spPr bwMode="auto">
            <a:xfrm>
              <a:off x="3677" y="3173"/>
              <a:ext cx="241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46114" name="Object 146"/>
            <p:cNvGraphicFramePr>
              <a:graphicFrameLocks noChangeAspect="1"/>
            </p:cNvGraphicFramePr>
            <p:nvPr/>
          </p:nvGraphicFramePr>
          <p:xfrm>
            <a:off x="3072" y="2722"/>
            <a:ext cx="506" cy="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756" name="Equation" r:id="rId17" imgW="342751" imgH="203112" progId="Equation.3">
                    <p:embed/>
                  </p:oleObj>
                </mc:Choice>
                <mc:Fallback>
                  <p:oleObj name="Equation" r:id="rId17" imgW="342751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2722"/>
                          <a:ext cx="506" cy="23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6115" name="Group 147"/>
            <p:cNvGrpSpPr>
              <a:grpSpLocks/>
            </p:cNvGrpSpPr>
            <p:nvPr/>
          </p:nvGrpSpPr>
          <p:grpSpPr bwMode="auto">
            <a:xfrm>
              <a:off x="2750" y="2578"/>
              <a:ext cx="240" cy="624"/>
              <a:chOff x="2616" y="1903"/>
              <a:chExt cx="231" cy="970"/>
            </a:xfrm>
          </p:grpSpPr>
          <p:sp>
            <p:nvSpPr>
              <p:cNvPr id="491668" name="Line 148"/>
              <p:cNvSpPr>
                <a:spLocks noChangeShapeType="1"/>
              </p:cNvSpPr>
              <p:nvPr/>
            </p:nvSpPr>
            <p:spPr bwMode="auto">
              <a:xfrm>
                <a:off x="2624" y="1903"/>
                <a:ext cx="223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69" name="Line 149"/>
              <p:cNvSpPr>
                <a:spLocks noChangeShapeType="1"/>
              </p:cNvSpPr>
              <p:nvPr/>
            </p:nvSpPr>
            <p:spPr bwMode="auto">
              <a:xfrm>
                <a:off x="2616" y="2155"/>
                <a:ext cx="223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70" name="Line 150"/>
              <p:cNvSpPr>
                <a:spLocks noChangeShapeType="1"/>
              </p:cNvSpPr>
              <p:nvPr/>
            </p:nvSpPr>
            <p:spPr bwMode="auto">
              <a:xfrm>
                <a:off x="2616" y="2316"/>
                <a:ext cx="223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71" name="Line 151"/>
              <p:cNvSpPr>
                <a:spLocks noChangeShapeType="1"/>
              </p:cNvSpPr>
              <p:nvPr/>
            </p:nvSpPr>
            <p:spPr bwMode="auto">
              <a:xfrm>
                <a:off x="2624" y="2640"/>
                <a:ext cx="223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72" name="Line 152"/>
              <p:cNvSpPr>
                <a:spLocks noChangeShapeType="1"/>
              </p:cNvSpPr>
              <p:nvPr/>
            </p:nvSpPr>
            <p:spPr bwMode="auto">
              <a:xfrm>
                <a:off x="2616" y="2027"/>
                <a:ext cx="223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73" name="Line 153"/>
              <p:cNvSpPr>
                <a:spLocks noChangeShapeType="1"/>
              </p:cNvSpPr>
              <p:nvPr/>
            </p:nvSpPr>
            <p:spPr bwMode="auto">
              <a:xfrm>
                <a:off x="2616" y="2476"/>
                <a:ext cx="223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74" name="Line 154"/>
              <p:cNvSpPr>
                <a:spLocks noChangeShapeType="1"/>
              </p:cNvSpPr>
              <p:nvPr/>
            </p:nvSpPr>
            <p:spPr bwMode="auto">
              <a:xfrm>
                <a:off x="2617" y="2757"/>
                <a:ext cx="223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675" name="Line 155"/>
              <p:cNvSpPr>
                <a:spLocks noChangeShapeType="1"/>
              </p:cNvSpPr>
              <p:nvPr/>
            </p:nvSpPr>
            <p:spPr bwMode="auto">
              <a:xfrm>
                <a:off x="2624" y="2873"/>
                <a:ext cx="223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aphicFrame>
        <p:nvGraphicFramePr>
          <p:cNvPr id="10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040223"/>
              </p:ext>
            </p:extLst>
          </p:nvPr>
        </p:nvGraphicFramePr>
        <p:xfrm>
          <a:off x="3059832" y="3717032"/>
          <a:ext cx="2005446" cy="3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57" name="Equation" r:id="rId19" imgW="1092200" imgH="215900" progId="Equation.3">
                  <p:embed/>
                </p:oleObj>
              </mc:Choice>
              <mc:Fallback>
                <p:oleObj name="Equation" r:id="rId19" imgW="10922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3717032"/>
                        <a:ext cx="2005446" cy="3318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Oversampled DFT</a:t>
            </a:r>
            <a:r>
              <a:rPr lang="en-US" sz="2800" dirty="0"/>
              <a:t>-Modulated </a:t>
            </a:r>
            <a:r>
              <a:rPr lang="en-US" sz="2800" dirty="0" smtClean="0"/>
              <a:t>FBs </a:t>
            </a:r>
            <a:r>
              <a:rPr lang="en-US" sz="1800" dirty="0" smtClean="0">
                <a:cs typeface="+mj-cs"/>
              </a:rPr>
              <a:t>(D&lt;N)</a:t>
            </a:r>
          </a:p>
        </p:txBody>
      </p:sp>
    </p:spTree>
    <p:extLst>
      <p:ext uri="{BB962C8B-B14F-4D97-AF65-F5344CB8AC3E}">
        <p14:creationId xmlns:p14="http://schemas.microsoft.com/office/powerpoint/2010/main" val="424662286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15900" y="1052513"/>
            <a:ext cx="8710613" cy="52895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..that is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b="0" u="sng" dirty="0" smtClean="0">
                <a:cs typeface="+mn-cs"/>
              </a:rPr>
              <a:t>Design Procedure</a:t>
            </a:r>
            <a:r>
              <a:rPr lang="en-US" sz="2400" b="0" dirty="0" smtClean="0">
                <a:cs typeface="+mn-cs"/>
              </a:rPr>
              <a:t>: Optimize parameters (=angles) of 4 (=D)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FIR lossless lattices </a:t>
            </a:r>
            <a:r>
              <a:rPr lang="en-US" sz="1600" b="0" dirty="0" smtClean="0">
                <a:cs typeface="+mn-cs"/>
              </a:rPr>
              <a:t>(defining </a:t>
            </a:r>
            <a:r>
              <a:rPr lang="en-US" sz="1600" b="0" dirty="0" err="1" smtClean="0">
                <a:cs typeface="+mn-cs"/>
              </a:rPr>
              <a:t>polyphase</a:t>
            </a:r>
            <a:r>
              <a:rPr lang="en-US" sz="1600" b="0" dirty="0" smtClean="0">
                <a:cs typeface="+mn-cs"/>
              </a:rPr>
              <a:t> components of Ho(z) )</a:t>
            </a:r>
            <a:r>
              <a:rPr lang="en-US" sz="2400" b="0" dirty="0" smtClean="0">
                <a:cs typeface="+mn-cs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such that Ho(z)  satisfies specifications.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</p:txBody>
      </p:sp>
      <p:sp>
        <p:nvSpPr>
          <p:cNvPr id="484384" name="Text Box 32"/>
          <p:cNvSpPr txBox="1">
            <a:spLocks noChangeArrowheads="1"/>
          </p:cNvSpPr>
          <p:nvPr/>
        </p:nvSpPr>
        <p:spPr bwMode="auto">
          <a:xfrm>
            <a:off x="395288" y="1557338"/>
            <a:ext cx="13239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3200" b="0">
                <a:solidFill>
                  <a:srgbClr val="FFFF66"/>
                </a:solidFill>
                <a:cs typeface="+mn-cs"/>
              </a:rPr>
              <a:t>p.30 =</a:t>
            </a:r>
          </a:p>
        </p:txBody>
      </p:sp>
      <p:grpSp>
        <p:nvGrpSpPr>
          <p:cNvPr id="48132" name="Group 67"/>
          <p:cNvGrpSpPr>
            <a:grpSpLocks/>
          </p:cNvGrpSpPr>
          <p:nvPr/>
        </p:nvGrpSpPr>
        <p:grpSpPr bwMode="auto">
          <a:xfrm>
            <a:off x="1692275" y="1341438"/>
            <a:ext cx="7126288" cy="3048000"/>
            <a:chOff x="1079" y="864"/>
            <a:chExt cx="4489" cy="1920"/>
          </a:xfrm>
        </p:grpSpPr>
        <p:sp>
          <p:nvSpPr>
            <p:cNvPr id="484354" name="Rectangle 2"/>
            <p:cNvSpPr>
              <a:spLocks noChangeArrowheads="1"/>
            </p:cNvSpPr>
            <p:nvPr/>
          </p:nvSpPr>
          <p:spPr bwMode="auto">
            <a:xfrm>
              <a:off x="2064" y="2016"/>
              <a:ext cx="864" cy="67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4355" name="Rectangle 3"/>
            <p:cNvSpPr>
              <a:spLocks noChangeArrowheads="1"/>
            </p:cNvSpPr>
            <p:nvPr/>
          </p:nvSpPr>
          <p:spPr bwMode="auto">
            <a:xfrm>
              <a:off x="2064" y="1056"/>
              <a:ext cx="864" cy="67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4359" name="Rectangle 7"/>
            <p:cNvSpPr>
              <a:spLocks noChangeArrowheads="1"/>
            </p:cNvSpPr>
            <p:nvPr/>
          </p:nvSpPr>
          <p:spPr bwMode="auto">
            <a:xfrm>
              <a:off x="4272" y="960"/>
              <a:ext cx="973" cy="1824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4360" name="Line 8"/>
            <p:cNvSpPr>
              <a:spLocks noChangeShapeType="1"/>
            </p:cNvSpPr>
            <p:nvPr/>
          </p:nvSpPr>
          <p:spPr bwMode="auto">
            <a:xfrm>
              <a:off x="5245" y="1143"/>
              <a:ext cx="323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4361" name="Line 9"/>
            <p:cNvSpPr>
              <a:spLocks noChangeShapeType="1"/>
            </p:cNvSpPr>
            <p:nvPr/>
          </p:nvSpPr>
          <p:spPr bwMode="auto">
            <a:xfrm>
              <a:off x="5245" y="2511"/>
              <a:ext cx="323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4362" name="Line 10"/>
            <p:cNvSpPr>
              <a:spLocks noChangeShapeType="1"/>
            </p:cNvSpPr>
            <p:nvPr/>
          </p:nvSpPr>
          <p:spPr bwMode="auto">
            <a:xfrm>
              <a:off x="5245" y="1508"/>
              <a:ext cx="323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48140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9284294"/>
                </p:ext>
              </p:extLst>
            </p:nvPr>
          </p:nvGraphicFramePr>
          <p:xfrm>
            <a:off x="4352" y="1427"/>
            <a:ext cx="799" cy="7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519" name="Equation" r:id="rId3" imgW="254000" imgH="241300" progId="Equation.3">
                    <p:embed/>
                  </p:oleObj>
                </mc:Choice>
                <mc:Fallback>
                  <p:oleObj name="Equation" r:id="rId3" imgW="2540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2" y="1427"/>
                          <a:ext cx="799" cy="76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4364" name="Text Box 12"/>
            <p:cNvSpPr txBox="1">
              <a:spLocks noChangeArrowheads="1"/>
            </p:cNvSpPr>
            <p:nvPr/>
          </p:nvSpPr>
          <p:spPr bwMode="auto">
            <a:xfrm>
              <a:off x="1079" y="960"/>
              <a:ext cx="4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u[k]</a:t>
              </a:r>
            </a:p>
          </p:txBody>
        </p:sp>
        <p:grpSp>
          <p:nvGrpSpPr>
            <p:cNvPr id="48142" name="Group 13"/>
            <p:cNvGrpSpPr>
              <a:grpSpLocks/>
            </p:cNvGrpSpPr>
            <p:nvPr/>
          </p:nvGrpSpPr>
          <p:grpSpPr bwMode="auto">
            <a:xfrm>
              <a:off x="1434" y="1340"/>
              <a:ext cx="158" cy="117"/>
              <a:chOff x="1488" y="3024"/>
              <a:chExt cx="192" cy="165"/>
            </a:xfrm>
          </p:grpSpPr>
          <p:sp>
            <p:nvSpPr>
              <p:cNvPr id="484366" name="Rectangle 14"/>
              <p:cNvSpPr>
                <a:spLocks noChangeArrowheads="1"/>
              </p:cNvSpPr>
              <p:nvPr/>
            </p:nvSpPr>
            <p:spPr bwMode="auto">
              <a:xfrm>
                <a:off x="1488" y="3024"/>
                <a:ext cx="192" cy="165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48193" name="Object 15"/>
              <p:cNvGraphicFramePr>
                <a:graphicFrameLocks noChangeAspect="1"/>
              </p:cNvGraphicFramePr>
              <p:nvPr/>
            </p:nvGraphicFramePr>
            <p:xfrm>
              <a:off x="1529" y="3038"/>
              <a:ext cx="110" cy="1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520" name="Equation" r:id="rId5" imgW="139579" imgH="164957" progId="Equation.3">
                      <p:embed/>
                    </p:oleObj>
                  </mc:Choice>
                  <mc:Fallback>
                    <p:oleObj name="Equation" r:id="rId5" imgW="139579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29" y="3038"/>
                            <a:ext cx="110" cy="128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8143" name="Group 16"/>
            <p:cNvGrpSpPr>
              <a:grpSpLocks/>
            </p:cNvGrpSpPr>
            <p:nvPr/>
          </p:nvGrpSpPr>
          <p:grpSpPr bwMode="auto">
            <a:xfrm>
              <a:off x="1434" y="1951"/>
              <a:ext cx="158" cy="118"/>
              <a:chOff x="1488" y="3024"/>
              <a:chExt cx="192" cy="165"/>
            </a:xfrm>
          </p:grpSpPr>
          <p:sp>
            <p:nvSpPr>
              <p:cNvPr id="484369" name="Rectangle 17"/>
              <p:cNvSpPr>
                <a:spLocks noChangeArrowheads="1"/>
              </p:cNvSpPr>
              <p:nvPr/>
            </p:nvSpPr>
            <p:spPr bwMode="auto">
              <a:xfrm>
                <a:off x="1488" y="3024"/>
                <a:ext cx="192" cy="165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48191" name="Object 18"/>
              <p:cNvGraphicFramePr>
                <a:graphicFrameLocks noChangeAspect="1"/>
              </p:cNvGraphicFramePr>
              <p:nvPr/>
            </p:nvGraphicFramePr>
            <p:xfrm>
              <a:off x="1529" y="3038"/>
              <a:ext cx="110" cy="1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521" name="Equation" r:id="rId7" imgW="139579" imgH="164957" progId="Equation.3">
                      <p:embed/>
                    </p:oleObj>
                  </mc:Choice>
                  <mc:Fallback>
                    <p:oleObj name="Equation" r:id="rId7" imgW="139579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29" y="3038"/>
                            <a:ext cx="110" cy="128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84371" name="Line 19"/>
            <p:cNvSpPr>
              <a:spLocks noChangeShapeType="1"/>
            </p:cNvSpPr>
            <p:nvPr/>
          </p:nvSpPr>
          <p:spPr bwMode="auto">
            <a:xfrm>
              <a:off x="1178" y="1233"/>
              <a:ext cx="521" cy="3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4372" name="Line 20"/>
            <p:cNvSpPr>
              <a:spLocks noChangeShapeType="1"/>
            </p:cNvSpPr>
            <p:nvPr/>
          </p:nvSpPr>
          <p:spPr bwMode="auto">
            <a:xfrm flipV="1">
              <a:off x="1523" y="2199"/>
              <a:ext cx="141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4373" name="Line 21"/>
            <p:cNvSpPr>
              <a:spLocks noChangeShapeType="1"/>
            </p:cNvSpPr>
            <p:nvPr/>
          </p:nvSpPr>
          <p:spPr bwMode="auto">
            <a:xfrm>
              <a:off x="1513" y="1466"/>
              <a:ext cx="0" cy="18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4374" name="Line 22"/>
            <p:cNvSpPr>
              <a:spLocks noChangeShapeType="1"/>
            </p:cNvSpPr>
            <p:nvPr/>
          </p:nvSpPr>
          <p:spPr bwMode="auto">
            <a:xfrm>
              <a:off x="1515" y="1799"/>
              <a:ext cx="1" cy="139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4375" name="Line 23"/>
            <p:cNvSpPr>
              <a:spLocks noChangeShapeType="1"/>
            </p:cNvSpPr>
            <p:nvPr/>
          </p:nvSpPr>
          <p:spPr bwMode="auto">
            <a:xfrm>
              <a:off x="1514" y="2076"/>
              <a:ext cx="0" cy="125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4376" name="Line 24"/>
            <p:cNvSpPr>
              <a:spLocks noChangeShapeType="1"/>
            </p:cNvSpPr>
            <p:nvPr/>
          </p:nvSpPr>
          <p:spPr bwMode="auto">
            <a:xfrm flipV="1">
              <a:off x="1513" y="1239"/>
              <a:ext cx="0" cy="10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4377" name="Text Box 25"/>
            <p:cNvSpPr txBox="1">
              <a:spLocks noChangeArrowheads="1"/>
            </p:cNvSpPr>
            <p:nvPr/>
          </p:nvSpPr>
          <p:spPr bwMode="auto">
            <a:xfrm>
              <a:off x="2190" y="1737"/>
              <a:ext cx="1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:</a:t>
              </a:r>
            </a:p>
          </p:txBody>
        </p:sp>
        <p:sp>
          <p:nvSpPr>
            <p:cNvPr id="484378" name="Line 26"/>
            <p:cNvSpPr>
              <a:spLocks noChangeShapeType="1"/>
            </p:cNvSpPr>
            <p:nvPr/>
          </p:nvSpPr>
          <p:spPr bwMode="auto">
            <a:xfrm flipH="1">
              <a:off x="1749" y="2089"/>
              <a:ext cx="0" cy="153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4379" name="Text Box 27"/>
            <p:cNvSpPr txBox="1">
              <a:spLocks noChangeArrowheads="1"/>
            </p:cNvSpPr>
            <p:nvPr/>
          </p:nvSpPr>
          <p:spPr bwMode="auto">
            <a:xfrm>
              <a:off x="1763" y="2010"/>
              <a:ext cx="1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484380" name="Rectangle 28"/>
            <p:cNvSpPr>
              <a:spLocks noChangeArrowheads="1"/>
            </p:cNvSpPr>
            <p:nvPr/>
          </p:nvSpPr>
          <p:spPr bwMode="auto">
            <a:xfrm>
              <a:off x="1703" y="2037"/>
              <a:ext cx="231" cy="26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4381" name="Line 29"/>
            <p:cNvSpPr>
              <a:spLocks noChangeShapeType="1"/>
            </p:cNvSpPr>
            <p:nvPr/>
          </p:nvSpPr>
          <p:spPr bwMode="auto">
            <a:xfrm>
              <a:off x="1749" y="1178"/>
              <a:ext cx="0" cy="153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4382" name="Text Box 30"/>
            <p:cNvSpPr txBox="1">
              <a:spLocks noChangeArrowheads="1"/>
            </p:cNvSpPr>
            <p:nvPr/>
          </p:nvSpPr>
          <p:spPr bwMode="auto">
            <a:xfrm>
              <a:off x="1703" y="1104"/>
              <a:ext cx="1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484383" name="Rectangle 31"/>
            <p:cNvSpPr>
              <a:spLocks noChangeArrowheads="1"/>
            </p:cNvSpPr>
            <p:nvPr/>
          </p:nvSpPr>
          <p:spPr bwMode="auto">
            <a:xfrm>
              <a:off x="1655" y="1112"/>
              <a:ext cx="288" cy="26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48157" name="Object 33"/>
            <p:cNvGraphicFramePr>
              <a:graphicFrameLocks noChangeAspect="1"/>
            </p:cNvGraphicFramePr>
            <p:nvPr/>
          </p:nvGraphicFramePr>
          <p:xfrm>
            <a:off x="2208" y="1136"/>
            <a:ext cx="461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522" name="Equation" r:id="rId8" imgW="457200" imgH="241300" progId="Equation.3">
                    <p:embed/>
                  </p:oleObj>
                </mc:Choice>
                <mc:Fallback>
                  <p:oleObj name="Equation" r:id="rId8" imgW="4572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1136"/>
                          <a:ext cx="461" cy="20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4386" name="Rectangle 34"/>
            <p:cNvSpPr>
              <a:spLocks noChangeArrowheads="1"/>
            </p:cNvSpPr>
            <p:nvPr/>
          </p:nvSpPr>
          <p:spPr bwMode="auto">
            <a:xfrm>
              <a:off x="2135" y="1104"/>
              <a:ext cx="720" cy="26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48159" name="Object 35"/>
            <p:cNvGraphicFramePr>
              <a:graphicFrameLocks noChangeAspect="1"/>
            </p:cNvGraphicFramePr>
            <p:nvPr/>
          </p:nvGraphicFramePr>
          <p:xfrm>
            <a:off x="2226" y="1465"/>
            <a:ext cx="461" cy="1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523" name="Equation" r:id="rId10" imgW="457200" imgH="228600" progId="Equation.3">
                    <p:embed/>
                  </p:oleObj>
                </mc:Choice>
                <mc:Fallback>
                  <p:oleObj name="Equation" r:id="rId10" imgW="4572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6" y="1465"/>
                          <a:ext cx="461" cy="199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4388" name="Rectangle 36"/>
            <p:cNvSpPr>
              <a:spLocks noChangeArrowheads="1"/>
            </p:cNvSpPr>
            <p:nvPr/>
          </p:nvSpPr>
          <p:spPr bwMode="auto">
            <a:xfrm>
              <a:off x="2135" y="1440"/>
              <a:ext cx="720" cy="263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4389" name="Line 37"/>
            <p:cNvSpPr>
              <a:spLocks noChangeShapeType="1"/>
            </p:cNvSpPr>
            <p:nvPr/>
          </p:nvSpPr>
          <p:spPr bwMode="auto">
            <a:xfrm flipV="1">
              <a:off x="2857" y="1253"/>
              <a:ext cx="141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4390" name="Line 38"/>
            <p:cNvSpPr>
              <a:spLocks noChangeShapeType="1"/>
            </p:cNvSpPr>
            <p:nvPr/>
          </p:nvSpPr>
          <p:spPr bwMode="auto">
            <a:xfrm>
              <a:off x="2855" y="1536"/>
              <a:ext cx="144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4391" name="Line 39"/>
            <p:cNvSpPr>
              <a:spLocks noChangeShapeType="1"/>
            </p:cNvSpPr>
            <p:nvPr/>
          </p:nvSpPr>
          <p:spPr bwMode="auto">
            <a:xfrm>
              <a:off x="1943" y="1248"/>
              <a:ext cx="196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4392" name="Line 40"/>
            <p:cNvSpPr>
              <a:spLocks noChangeShapeType="1"/>
            </p:cNvSpPr>
            <p:nvPr/>
          </p:nvSpPr>
          <p:spPr bwMode="auto">
            <a:xfrm>
              <a:off x="1991" y="1584"/>
              <a:ext cx="148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4393" name="Line 41"/>
            <p:cNvSpPr>
              <a:spLocks noChangeShapeType="1"/>
            </p:cNvSpPr>
            <p:nvPr/>
          </p:nvSpPr>
          <p:spPr bwMode="auto">
            <a:xfrm>
              <a:off x="1991" y="1248"/>
              <a:ext cx="0" cy="336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48166" name="Group 42"/>
            <p:cNvGrpSpPr>
              <a:grpSpLocks/>
            </p:cNvGrpSpPr>
            <p:nvPr/>
          </p:nvGrpSpPr>
          <p:grpSpPr bwMode="auto">
            <a:xfrm>
              <a:off x="2999" y="1488"/>
              <a:ext cx="158" cy="118"/>
              <a:chOff x="1488" y="3024"/>
              <a:chExt cx="192" cy="165"/>
            </a:xfrm>
          </p:grpSpPr>
          <p:sp>
            <p:nvSpPr>
              <p:cNvPr id="484395" name="Rectangle 43"/>
              <p:cNvSpPr>
                <a:spLocks noChangeArrowheads="1"/>
              </p:cNvSpPr>
              <p:nvPr/>
            </p:nvSpPr>
            <p:spPr bwMode="auto">
              <a:xfrm>
                <a:off x="1488" y="3024"/>
                <a:ext cx="192" cy="165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48189" name="Object 44"/>
              <p:cNvGraphicFramePr>
                <a:graphicFrameLocks noChangeAspect="1"/>
              </p:cNvGraphicFramePr>
              <p:nvPr/>
            </p:nvGraphicFramePr>
            <p:xfrm>
              <a:off x="1529" y="3038"/>
              <a:ext cx="110" cy="1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524" name="Equation" r:id="rId12" imgW="139579" imgH="164957" progId="Equation.3">
                      <p:embed/>
                    </p:oleObj>
                  </mc:Choice>
                  <mc:Fallback>
                    <p:oleObj name="Equation" r:id="rId12" imgW="139579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29" y="3038"/>
                            <a:ext cx="110" cy="128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84397" name="Line 45"/>
            <p:cNvSpPr>
              <a:spLocks noChangeShapeType="1"/>
            </p:cNvSpPr>
            <p:nvPr/>
          </p:nvSpPr>
          <p:spPr bwMode="auto">
            <a:xfrm>
              <a:off x="3159" y="1536"/>
              <a:ext cx="144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48168" name="Object 46"/>
            <p:cNvGraphicFramePr>
              <a:graphicFrameLocks noChangeAspect="1"/>
            </p:cNvGraphicFramePr>
            <p:nvPr/>
          </p:nvGraphicFramePr>
          <p:xfrm>
            <a:off x="2233" y="2096"/>
            <a:ext cx="461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525" name="Equation" r:id="rId13" imgW="457200" imgH="241300" progId="Equation.3">
                    <p:embed/>
                  </p:oleObj>
                </mc:Choice>
                <mc:Fallback>
                  <p:oleObj name="Equation" r:id="rId13" imgW="4572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33" y="2096"/>
                          <a:ext cx="461" cy="20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4399" name="Rectangle 47"/>
            <p:cNvSpPr>
              <a:spLocks noChangeArrowheads="1"/>
            </p:cNvSpPr>
            <p:nvPr/>
          </p:nvSpPr>
          <p:spPr bwMode="auto">
            <a:xfrm>
              <a:off x="2160" y="2064"/>
              <a:ext cx="720" cy="26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48170" name="Object 48"/>
            <p:cNvGraphicFramePr>
              <a:graphicFrameLocks noChangeAspect="1"/>
            </p:cNvGraphicFramePr>
            <p:nvPr/>
          </p:nvGraphicFramePr>
          <p:xfrm>
            <a:off x="2251" y="2420"/>
            <a:ext cx="461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526" name="Equation" r:id="rId15" imgW="457200" imgH="241300" progId="Equation.3">
                    <p:embed/>
                  </p:oleObj>
                </mc:Choice>
                <mc:Fallback>
                  <p:oleObj name="Equation" r:id="rId15" imgW="4572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1" y="2420"/>
                          <a:ext cx="461" cy="21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4401" name="Rectangle 49"/>
            <p:cNvSpPr>
              <a:spLocks noChangeArrowheads="1"/>
            </p:cNvSpPr>
            <p:nvPr/>
          </p:nvSpPr>
          <p:spPr bwMode="auto">
            <a:xfrm>
              <a:off x="2160" y="2400"/>
              <a:ext cx="720" cy="263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4402" name="Line 50"/>
            <p:cNvSpPr>
              <a:spLocks noChangeShapeType="1"/>
            </p:cNvSpPr>
            <p:nvPr/>
          </p:nvSpPr>
          <p:spPr bwMode="auto">
            <a:xfrm flipV="1">
              <a:off x="2880" y="2208"/>
              <a:ext cx="43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4403" name="Line 51"/>
            <p:cNvSpPr>
              <a:spLocks noChangeShapeType="1"/>
            </p:cNvSpPr>
            <p:nvPr/>
          </p:nvSpPr>
          <p:spPr bwMode="auto">
            <a:xfrm>
              <a:off x="2880" y="2496"/>
              <a:ext cx="144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4404" name="Line 52"/>
            <p:cNvSpPr>
              <a:spLocks noChangeShapeType="1"/>
            </p:cNvSpPr>
            <p:nvPr/>
          </p:nvSpPr>
          <p:spPr bwMode="auto">
            <a:xfrm>
              <a:off x="1968" y="2208"/>
              <a:ext cx="196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4405" name="Line 53"/>
            <p:cNvSpPr>
              <a:spLocks noChangeShapeType="1"/>
            </p:cNvSpPr>
            <p:nvPr/>
          </p:nvSpPr>
          <p:spPr bwMode="auto">
            <a:xfrm>
              <a:off x="2016" y="2544"/>
              <a:ext cx="148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4406" name="Line 54"/>
            <p:cNvSpPr>
              <a:spLocks noChangeShapeType="1"/>
            </p:cNvSpPr>
            <p:nvPr/>
          </p:nvSpPr>
          <p:spPr bwMode="auto">
            <a:xfrm>
              <a:off x="2016" y="2208"/>
              <a:ext cx="0" cy="336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48177" name="Group 55"/>
            <p:cNvGrpSpPr>
              <a:grpSpLocks/>
            </p:cNvGrpSpPr>
            <p:nvPr/>
          </p:nvGrpSpPr>
          <p:grpSpPr bwMode="auto">
            <a:xfrm>
              <a:off x="3024" y="2448"/>
              <a:ext cx="158" cy="118"/>
              <a:chOff x="1488" y="3024"/>
              <a:chExt cx="192" cy="165"/>
            </a:xfrm>
          </p:grpSpPr>
          <p:sp>
            <p:nvSpPr>
              <p:cNvPr id="484408" name="Rectangle 56"/>
              <p:cNvSpPr>
                <a:spLocks noChangeArrowheads="1"/>
              </p:cNvSpPr>
              <p:nvPr/>
            </p:nvSpPr>
            <p:spPr bwMode="auto">
              <a:xfrm>
                <a:off x="1488" y="3024"/>
                <a:ext cx="192" cy="165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48187" name="Object 57"/>
              <p:cNvGraphicFramePr>
                <a:graphicFrameLocks noChangeAspect="1"/>
              </p:cNvGraphicFramePr>
              <p:nvPr/>
            </p:nvGraphicFramePr>
            <p:xfrm>
              <a:off x="1529" y="3038"/>
              <a:ext cx="110" cy="1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527" name="Equation" r:id="rId17" imgW="139579" imgH="164957" progId="Equation.3">
                      <p:embed/>
                    </p:oleObj>
                  </mc:Choice>
                  <mc:Fallback>
                    <p:oleObj name="Equation" r:id="rId17" imgW="139579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29" y="3038"/>
                            <a:ext cx="110" cy="128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84410" name="Line 58"/>
            <p:cNvSpPr>
              <a:spLocks noChangeShapeType="1"/>
            </p:cNvSpPr>
            <p:nvPr/>
          </p:nvSpPr>
          <p:spPr bwMode="auto">
            <a:xfrm>
              <a:off x="3168" y="2496"/>
              <a:ext cx="1104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4411" name="Line 59"/>
            <p:cNvSpPr>
              <a:spLocks noChangeShapeType="1"/>
            </p:cNvSpPr>
            <p:nvPr/>
          </p:nvSpPr>
          <p:spPr bwMode="auto">
            <a:xfrm>
              <a:off x="4128" y="1824"/>
              <a:ext cx="144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4412" name="Line 60"/>
            <p:cNvSpPr>
              <a:spLocks noChangeShapeType="1"/>
            </p:cNvSpPr>
            <p:nvPr/>
          </p:nvSpPr>
          <p:spPr bwMode="auto">
            <a:xfrm>
              <a:off x="4128" y="1920"/>
              <a:ext cx="144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4413" name="Text Box 61"/>
            <p:cNvSpPr txBox="1">
              <a:spLocks noChangeArrowheads="1"/>
            </p:cNvSpPr>
            <p:nvPr/>
          </p:nvSpPr>
          <p:spPr bwMode="auto">
            <a:xfrm>
              <a:off x="4080" y="2064"/>
              <a:ext cx="1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:</a:t>
              </a:r>
            </a:p>
          </p:txBody>
        </p:sp>
        <p:sp>
          <p:nvSpPr>
            <p:cNvPr id="484414" name="Text Box 62"/>
            <p:cNvSpPr txBox="1">
              <a:spLocks noChangeArrowheads="1"/>
            </p:cNvSpPr>
            <p:nvPr/>
          </p:nvSpPr>
          <p:spPr bwMode="auto">
            <a:xfrm>
              <a:off x="4080" y="1392"/>
              <a:ext cx="1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:</a:t>
              </a:r>
            </a:p>
          </p:txBody>
        </p:sp>
        <p:sp>
          <p:nvSpPr>
            <p:cNvPr id="484415" name="Line 63"/>
            <p:cNvSpPr>
              <a:spLocks noChangeShapeType="1"/>
            </p:cNvSpPr>
            <p:nvPr/>
          </p:nvSpPr>
          <p:spPr bwMode="auto">
            <a:xfrm>
              <a:off x="3312" y="1536"/>
              <a:ext cx="816" cy="384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4416" name="Line 64"/>
            <p:cNvSpPr>
              <a:spLocks noChangeShapeType="1"/>
            </p:cNvSpPr>
            <p:nvPr/>
          </p:nvSpPr>
          <p:spPr bwMode="auto">
            <a:xfrm flipV="1">
              <a:off x="3312" y="1824"/>
              <a:ext cx="816" cy="384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4417" name="Line 65"/>
            <p:cNvSpPr>
              <a:spLocks noChangeShapeType="1"/>
            </p:cNvSpPr>
            <p:nvPr/>
          </p:nvSpPr>
          <p:spPr bwMode="auto">
            <a:xfrm flipV="1">
              <a:off x="2928" y="864"/>
              <a:ext cx="192" cy="192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84418" name="Text Box 66"/>
          <p:cNvSpPr txBox="1">
            <a:spLocks noChangeArrowheads="1"/>
          </p:cNvSpPr>
          <p:nvPr/>
        </p:nvSpPr>
        <p:spPr bwMode="auto">
          <a:xfrm>
            <a:off x="4932363" y="836613"/>
            <a:ext cx="2981325" cy="495300"/>
          </a:xfrm>
          <a:prstGeom prst="rect">
            <a:avLst/>
          </a:prstGeom>
          <a:solidFill>
            <a:srgbClr val="FFFF66"/>
          </a:solidFill>
          <a:ln w="3810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chemeClr val="tx2"/>
                </a:solidFill>
                <a:cs typeface="+mn-cs"/>
              </a:rPr>
              <a:t>Lossless 1-in/2-out</a:t>
            </a:r>
            <a:endParaRPr lang="en-GB">
              <a:solidFill>
                <a:schemeClr val="tx2"/>
              </a:solidFill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608004" y="5949280"/>
            <a:ext cx="4314252" cy="461665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= not-so-easy but DOABLE !</a:t>
            </a:r>
            <a:endParaRPr lang="en-US" dirty="0"/>
          </a:p>
        </p:txBody>
      </p:sp>
      <p:sp>
        <p:nvSpPr>
          <p:cNvPr id="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Oversampled DFT</a:t>
            </a:r>
            <a:r>
              <a:rPr lang="en-US" sz="2800" dirty="0"/>
              <a:t>-Modulated </a:t>
            </a:r>
            <a:r>
              <a:rPr lang="en-US" sz="2800" dirty="0" smtClean="0"/>
              <a:t>FBs </a:t>
            </a:r>
            <a:r>
              <a:rPr lang="en-US" sz="1800" dirty="0" smtClean="0">
                <a:cs typeface="+mj-cs"/>
              </a:rPr>
              <a:t>(D&lt;N)</a:t>
            </a:r>
          </a:p>
        </p:txBody>
      </p:sp>
    </p:spTree>
    <p:extLst>
      <p:ext uri="{BB962C8B-B14F-4D97-AF65-F5344CB8AC3E}">
        <p14:creationId xmlns:p14="http://schemas.microsoft.com/office/powerpoint/2010/main" val="373596155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710613" cy="5289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b="0" u="sng" dirty="0" smtClean="0">
                <a:cs typeface="+mn-cs"/>
              </a:rPr>
              <a:t>Example-2</a:t>
            </a:r>
            <a:r>
              <a:rPr lang="en-US" sz="2400" b="0" dirty="0" smtClean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(non-integer oversampling)</a:t>
            </a:r>
            <a:r>
              <a:rPr lang="en-US" sz="2400" b="0" dirty="0" smtClean="0">
                <a:cs typeface="+mn-cs"/>
              </a:rPr>
              <a:t> :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           #channels  N = 6        </a:t>
            </a:r>
            <a:r>
              <a:rPr lang="en-US" sz="1800" b="0" dirty="0" smtClean="0">
                <a:cs typeface="+mn-cs"/>
              </a:rPr>
              <a:t>analysis filters Ho(z),H1(z),…,H5(z)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           decimation D = 4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           prototype analysis filter Ho(z)</a:t>
            </a:r>
          </a:p>
          <a:p>
            <a:pPr>
              <a:buFontTx/>
              <a:buNone/>
              <a:defRPr/>
            </a:pPr>
            <a:endParaRPr lang="en-US" sz="2400" b="0" dirty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           will consider N</a:t>
            </a:r>
            <a:r>
              <a:rPr lang="ja-JP" altLang="en-US" sz="2400" b="0" dirty="0" smtClean="0">
                <a:latin typeface="Arial"/>
                <a:cs typeface="+mn-cs"/>
              </a:rPr>
              <a:t>’</a:t>
            </a:r>
            <a:r>
              <a:rPr lang="en-US" sz="2400" b="0" dirty="0" smtClean="0">
                <a:cs typeface="+mn-cs"/>
              </a:rPr>
              <a:t>-fold </a:t>
            </a:r>
            <a:r>
              <a:rPr lang="en-US" sz="2400" b="0" dirty="0" err="1" smtClean="0">
                <a:cs typeface="+mn-cs"/>
              </a:rPr>
              <a:t>polyphase</a:t>
            </a:r>
            <a:r>
              <a:rPr lang="en-US" sz="2400" b="0" dirty="0" smtClean="0">
                <a:cs typeface="+mn-cs"/>
              </a:rPr>
              <a:t> expansion, with</a:t>
            </a: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</a:t>
            </a: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</p:txBody>
      </p:sp>
      <p:graphicFrame>
        <p:nvGraphicFramePr>
          <p:cNvPr id="50179" name="Object 4"/>
          <p:cNvGraphicFramePr>
            <a:graphicFrameLocks noChangeAspect="1"/>
          </p:cNvGraphicFramePr>
          <p:nvPr/>
        </p:nvGraphicFramePr>
        <p:xfrm>
          <a:off x="1435100" y="5084763"/>
          <a:ext cx="73501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19" name="Equation" r:id="rId3" imgW="4495800" imgH="457200" progId="Equation.3">
                  <p:embed/>
                </p:oleObj>
              </mc:Choice>
              <mc:Fallback>
                <p:oleObj name="Equation" r:id="rId3" imgW="4495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5084763"/>
                        <a:ext cx="7350125" cy="7397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Object 5"/>
          <p:cNvGraphicFramePr>
            <a:graphicFrameLocks noChangeAspect="1"/>
          </p:cNvGraphicFramePr>
          <p:nvPr/>
        </p:nvGraphicFramePr>
        <p:xfrm>
          <a:off x="1416050" y="4179888"/>
          <a:ext cx="2882900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20" name="Equation" r:id="rId5" imgW="1625600" imgH="431800" progId="Equation.3">
                  <p:embed/>
                </p:oleObj>
              </mc:Choice>
              <mc:Fallback>
                <p:oleObj name="Equation" r:id="rId5" imgW="1625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50" y="4179888"/>
                        <a:ext cx="2882900" cy="76041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181" name="Group 6"/>
          <p:cNvGrpSpPr>
            <a:grpSpLocks/>
          </p:cNvGrpSpPr>
          <p:nvPr/>
        </p:nvGrpSpPr>
        <p:grpSpPr bwMode="auto">
          <a:xfrm>
            <a:off x="152400" y="3005138"/>
            <a:ext cx="1219200" cy="3144837"/>
            <a:chOff x="96" y="1893"/>
            <a:chExt cx="768" cy="1981"/>
          </a:xfrm>
        </p:grpSpPr>
        <p:sp>
          <p:nvSpPr>
            <p:cNvPr id="479239" name="Text Box 7"/>
            <p:cNvSpPr txBox="1">
              <a:spLocks noChangeArrowheads="1"/>
            </p:cNvSpPr>
            <p:nvPr/>
          </p:nvSpPr>
          <p:spPr bwMode="auto">
            <a:xfrm rot="-5400000">
              <a:off x="-613" y="2602"/>
              <a:ext cx="1981" cy="564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tx2"/>
                  </a:solidFill>
                  <a:cs typeface="+mn-cs"/>
                </a:rPr>
                <a:t>Should not try </a:t>
              </a:r>
            </a:p>
            <a:p>
              <a:pPr>
                <a:defRPr/>
              </a:pPr>
              <a:r>
                <a:rPr lang="en-US">
                  <a:solidFill>
                    <a:schemeClr val="tx2"/>
                  </a:solidFill>
                  <a:cs typeface="+mn-cs"/>
                </a:rPr>
                <a:t>to understand this…</a:t>
              </a:r>
              <a:endParaRPr lang="en-GB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479240" name="Line 8"/>
            <p:cNvSpPr>
              <a:spLocks noChangeShapeType="1"/>
            </p:cNvSpPr>
            <p:nvPr/>
          </p:nvSpPr>
          <p:spPr bwMode="auto">
            <a:xfrm>
              <a:off x="672" y="2880"/>
              <a:ext cx="192" cy="0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79241" name="Freeform 9"/>
          <p:cNvSpPr>
            <a:spLocks/>
          </p:cNvSpPr>
          <p:nvPr/>
        </p:nvSpPr>
        <p:spPr bwMode="auto">
          <a:xfrm>
            <a:off x="4267200" y="4114800"/>
            <a:ext cx="685800" cy="1041400"/>
          </a:xfrm>
          <a:custGeom>
            <a:avLst/>
            <a:gdLst>
              <a:gd name="T0" fmla="*/ 0 w 432"/>
              <a:gd name="T1" fmla="*/ 176 h 656"/>
              <a:gd name="T2" fmla="*/ 240 w 432"/>
              <a:gd name="T3" fmla="*/ 80 h 656"/>
              <a:gd name="T4" fmla="*/ 432 w 432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" h="656">
                <a:moveTo>
                  <a:pt x="0" y="176"/>
                </a:moveTo>
                <a:cubicBezTo>
                  <a:pt x="84" y="88"/>
                  <a:pt x="168" y="0"/>
                  <a:pt x="240" y="80"/>
                </a:cubicBezTo>
                <a:cubicBezTo>
                  <a:pt x="312" y="160"/>
                  <a:pt x="372" y="408"/>
                  <a:pt x="432" y="656"/>
                </a:cubicBezTo>
              </a:path>
            </a:pathLst>
          </a:custGeom>
          <a:noFill/>
          <a:ln w="76200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Oversampled DFT</a:t>
            </a:r>
            <a:r>
              <a:rPr lang="en-US" sz="2800" dirty="0"/>
              <a:t>-Modulated </a:t>
            </a:r>
            <a:r>
              <a:rPr lang="en-US" sz="2800" dirty="0" smtClean="0"/>
              <a:t>FBs </a:t>
            </a:r>
            <a:r>
              <a:rPr lang="en-US" sz="1800" dirty="0" smtClean="0">
                <a:cs typeface="+mj-cs"/>
              </a:rPr>
              <a:t>(D&lt;N)</a:t>
            </a:r>
          </a:p>
        </p:txBody>
      </p:sp>
    </p:spTree>
    <p:extLst>
      <p:ext uri="{BB962C8B-B14F-4D97-AF65-F5344CB8AC3E}">
        <p14:creationId xmlns:p14="http://schemas.microsoft.com/office/powerpoint/2010/main" val="119597977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879" y="1160748"/>
            <a:ext cx="8710613" cy="5289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u="sng" dirty="0" smtClean="0">
                <a:cs typeface="+mn-cs"/>
              </a:rPr>
              <a:t>Example-</a:t>
            </a:r>
            <a:r>
              <a:rPr lang="en-US" sz="2400" b="0" u="sng" dirty="0">
                <a:cs typeface="+mn-cs"/>
              </a:rPr>
              <a:t>2</a:t>
            </a:r>
            <a:r>
              <a:rPr lang="en-US" sz="2400" b="0" dirty="0" smtClean="0">
                <a:cs typeface="+mn-cs"/>
              </a:rPr>
              <a:t>:</a:t>
            </a:r>
            <a:r>
              <a:rPr lang="en-US" sz="2000" b="0" dirty="0" smtClean="0"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Define B(z)…                 and</a:t>
            </a:r>
            <a:r>
              <a:rPr lang="en-US" sz="2000" b="0" dirty="0" smtClean="0"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construct FB as…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         Proof is simple…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</p:txBody>
      </p:sp>
      <p:sp>
        <p:nvSpPr>
          <p:cNvPr id="5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Oversampled DFT</a:t>
            </a:r>
            <a:r>
              <a:rPr lang="en-US" sz="2800" dirty="0"/>
              <a:t>-Modulated </a:t>
            </a:r>
            <a:r>
              <a:rPr lang="en-US" sz="2800" dirty="0" smtClean="0"/>
              <a:t>FBs </a:t>
            </a:r>
            <a:r>
              <a:rPr lang="en-US" sz="1800" dirty="0" smtClean="0">
                <a:cs typeface="+mj-cs"/>
              </a:rPr>
              <a:t>(D&lt;N)</a:t>
            </a:r>
          </a:p>
        </p:txBody>
      </p:sp>
      <p:graphicFrame>
        <p:nvGraphicFramePr>
          <p:cNvPr id="5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563882"/>
              </p:ext>
            </p:extLst>
          </p:nvPr>
        </p:nvGraphicFramePr>
        <p:xfrm>
          <a:off x="438150" y="1774825"/>
          <a:ext cx="3809814" cy="192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23" name="Equation" r:id="rId3" imgW="3810000" imgH="1638300" progId="Equation.3">
                  <p:embed/>
                </p:oleObj>
              </mc:Choice>
              <mc:Fallback>
                <p:oleObj name="Equation" r:id="rId3" imgW="3810000" imgH="163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1774825"/>
                        <a:ext cx="3809814" cy="19272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7" name="Group 5"/>
          <p:cNvGrpSpPr>
            <a:grpSpLocks/>
          </p:cNvGrpSpPr>
          <p:nvPr/>
        </p:nvGrpSpPr>
        <p:grpSpPr bwMode="auto">
          <a:xfrm>
            <a:off x="4247964" y="1592796"/>
            <a:ext cx="4572508" cy="2136775"/>
            <a:chOff x="1200" y="1630"/>
            <a:chExt cx="3062" cy="1369"/>
          </a:xfrm>
        </p:grpSpPr>
        <p:sp>
          <p:nvSpPr>
            <p:cNvPr id="58" name="Rectangle 6"/>
            <p:cNvSpPr>
              <a:spLocks noChangeArrowheads="1"/>
            </p:cNvSpPr>
            <p:nvPr/>
          </p:nvSpPr>
          <p:spPr bwMode="auto">
            <a:xfrm>
              <a:off x="2847" y="1781"/>
              <a:ext cx="715" cy="1177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59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6728882"/>
                </p:ext>
              </p:extLst>
            </p:nvPr>
          </p:nvGraphicFramePr>
          <p:xfrm>
            <a:off x="2972" y="2131"/>
            <a:ext cx="488" cy="4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824" name="Equation" r:id="rId5" imgW="279400" imgH="241300" progId="Equation.3">
                    <p:embed/>
                  </p:oleObj>
                </mc:Choice>
                <mc:Fallback>
                  <p:oleObj name="Equation" r:id="rId5" imgW="2794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2" y="2131"/>
                          <a:ext cx="488" cy="47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0" name="Group 8"/>
            <p:cNvGrpSpPr>
              <a:grpSpLocks/>
            </p:cNvGrpSpPr>
            <p:nvPr/>
          </p:nvGrpSpPr>
          <p:grpSpPr bwMode="auto">
            <a:xfrm>
              <a:off x="1200" y="1630"/>
              <a:ext cx="706" cy="1226"/>
              <a:chOff x="525" y="1325"/>
              <a:chExt cx="760" cy="1444"/>
            </a:xfrm>
          </p:grpSpPr>
          <p:sp>
            <p:nvSpPr>
              <p:cNvPr id="83" name="Text Box 9"/>
              <p:cNvSpPr txBox="1">
                <a:spLocks noChangeArrowheads="1"/>
              </p:cNvSpPr>
              <p:nvPr/>
            </p:nvSpPr>
            <p:spPr bwMode="auto">
              <a:xfrm>
                <a:off x="525" y="1325"/>
                <a:ext cx="458" cy="3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u[k]</a:t>
                </a:r>
              </a:p>
            </p:txBody>
          </p:sp>
          <p:grpSp>
            <p:nvGrpSpPr>
              <p:cNvPr id="84" name="Group 10"/>
              <p:cNvGrpSpPr>
                <a:grpSpLocks/>
              </p:cNvGrpSpPr>
              <p:nvPr/>
            </p:nvGrpSpPr>
            <p:grpSpPr bwMode="auto">
              <a:xfrm>
                <a:off x="896" y="1771"/>
                <a:ext cx="158" cy="135"/>
                <a:chOff x="1488" y="3024"/>
                <a:chExt cx="192" cy="165"/>
              </a:xfrm>
            </p:grpSpPr>
            <p:sp>
              <p:nvSpPr>
                <p:cNvPr id="99" name="Rectangle 11"/>
                <p:cNvSpPr>
                  <a:spLocks noChangeArrowheads="1"/>
                </p:cNvSpPr>
                <p:nvPr/>
              </p:nvSpPr>
              <p:spPr bwMode="auto">
                <a:xfrm>
                  <a:off x="1488" y="3024"/>
                  <a:ext cx="181" cy="165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aphicFrame>
              <p:nvGraphicFramePr>
                <p:cNvPr id="100" name="Object 12"/>
                <p:cNvGraphicFramePr>
                  <a:graphicFrameLocks noChangeAspect="1"/>
                </p:cNvGraphicFramePr>
                <p:nvPr/>
              </p:nvGraphicFramePr>
              <p:xfrm>
                <a:off x="1529" y="3038"/>
                <a:ext cx="110" cy="12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5825" name="Equation" r:id="rId7" imgW="139579" imgH="164957" progId="Equation.3">
                        <p:embed/>
                      </p:oleObj>
                    </mc:Choice>
                    <mc:Fallback>
                      <p:oleObj name="Equation" r:id="rId7" imgW="139579" imgH="164957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29" y="3038"/>
                              <a:ext cx="110" cy="128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85" name="Group 13"/>
              <p:cNvGrpSpPr>
                <a:grpSpLocks/>
              </p:cNvGrpSpPr>
              <p:nvPr/>
            </p:nvGrpSpPr>
            <p:grpSpPr bwMode="auto">
              <a:xfrm>
                <a:off x="896" y="2125"/>
                <a:ext cx="158" cy="136"/>
                <a:chOff x="1488" y="3024"/>
                <a:chExt cx="192" cy="165"/>
              </a:xfrm>
            </p:grpSpPr>
            <p:sp>
              <p:nvSpPr>
                <p:cNvPr id="97" name="Rectangle 14"/>
                <p:cNvSpPr>
                  <a:spLocks noChangeArrowheads="1"/>
                </p:cNvSpPr>
                <p:nvPr/>
              </p:nvSpPr>
              <p:spPr bwMode="auto">
                <a:xfrm>
                  <a:off x="1488" y="3024"/>
                  <a:ext cx="181" cy="163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aphicFrame>
              <p:nvGraphicFramePr>
                <p:cNvPr id="98" name="Object 15"/>
                <p:cNvGraphicFramePr>
                  <a:graphicFrameLocks noChangeAspect="1"/>
                </p:cNvGraphicFramePr>
                <p:nvPr/>
              </p:nvGraphicFramePr>
              <p:xfrm>
                <a:off x="1529" y="3038"/>
                <a:ext cx="110" cy="12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5826" name="Equation" r:id="rId9" imgW="139579" imgH="164957" progId="Equation.3">
                        <p:embed/>
                      </p:oleObj>
                    </mc:Choice>
                    <mc:Fallback>
                      <p:oleObj name="Equation" r:id="rId9" imgW="139579" imgH="164957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29" y="3038"/>
                              <a:ext cx="110" cy="128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86" name="Group 16"/>
              <p:cNvGrpSpPr>
                <a:grpSpLocks/>
              </p:cNvGrpSpPr>
              <p:nvPr/>
            </p:nvGrpSpPr>
            <p:grpSpPr bwMode="auto">
              <a:xfrm>
                <a:off x="896" y="2479"/>
                <a:ext cx="158" cy="136"/>
                <a:chOff x="1488" y="3024"/>
                <a:chExt cx="192" cy="165"/>
              </a:xfrm>
            </p:grpSpPr>
            <p:sp>
              <p:nvSpPr>
                <p:cNvPr id="95" name="Rectangle 17"/>
                <p:cNvSpPr>
                  <a:spLocks noChangeArrowheads="1"/>
                </p:cNvSpPr>
                <p:nvPr/>
              </p:nvSpPr>
              <p:spPr bwMode="auto">
                <a:xfrm>
                  <a:off x="1488" y="3024"/>
                  <a:ext cx="181" cy="163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aphicFrame>
              <p:nvGraphicFramePr>
                <p:cNvPr id="96" name="Object 18"/>
                <p:cNvGraphicFramePr>
                  <a:graphicFrameLocks noChangeAspect="1"/>
                </p:cNvGraphicFramePr>
                <p:nvPr/>
              </p:nvGraphicFramePr>
              <p:xfrm>
                <a:off x="1529" y="3038"/>
                <a:ext cx="110" cy="12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5827" name="Equation" r:id="rId10" imgW="139579" imgH="164957" progId="Equation.3">
                        <p:embed/>
                      </p:oleObj>
                    </mc:Choice>
                    <mc:Fallback>
                      <p:oleObj name="Equation" r:id="rId10" imgW="139579" imgH="164957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29" y="3038"/>
                              <a:ext cx="110" cy="128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87" name="Line 19"/>
              <p:cNvSpPr>
                <a:spLocks noChangeShapeType="1"/>
              </p:cNvSpPr>
              <p:nvPr/>
            </p:nvSpPr>
            <p:spPr bwMode="auto">
              <a:xfrm flipV="1">
                <a:off x="658" y="1650"/>
                <a:ext cx="616" cy="5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8" name="Line 20"/>
              <p:cNvSpPr>
                <a:spLocks noChangeShapeType="1"/>
              </p:cNvSpPr>
              <p:nvPr/>
            </p:nvSpPr>
            <p:spPr bwMode="auto">
              <a:xfrm flipV="1">
                <a:off x="985" y="2765"/>
                <a:ext cx="296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9" name="Line 21"/>
              <p:cNvSpPr>
                <a:spLocks noChangeShapeType="1"/>
              </p:cNvSpPr>
              <p:nvPr/>
            </p:nvSpPr>
            <p:spPr bwMode="auto">
              <a:xfrm flipV="1">
                <a:off x="988" y="2373"/>
                <a:ext cx="29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0" name="Line 22"/>
              <p:cNvSpPr>
                <a:spLocks noChangeShapeType="1"/>
              </p:cNvSpPr>
              <p:nvPr/>
            </p:nvSpPr>
            <p:spPr bwMode="auto">
              <a:xfrm flipV="1">
                <a:off x="986" y="2020"/>
                <a:ext cx="296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1" name="Line 23"/>
              <p:cNvSpPr>
                <a:spLocks noChangeShapeType="1"/>
              </p:cNvSpPr>
              <p:nvPr/>
            </p:nvSpPr>
            <p:spPr bwMode="auto">
              <a:xfrm>
                <a:off x="975" y="1917"/>
                <a:ext cx="0" cy="208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2" name="Line 24"/>
              <p:cNvSpPr>
                <a:spLocks noChangeShapeType="1"/>
              </p:cNvSpPr>
              <p:nvPr/>
            </p:nvSpPr>
            <p:spPr bwMode="auto">
              <a:xfrm>
                <a:off x="978" y="2256"/>
                <a:ext cx="0" cy="207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3" name="Line 25"/>
              <p:cNvSpPr>
                <a:spLocks noChangeShapeType="1"/>
              </p:cNvSpPr>
              <p:nvPr/>
            </p:nvSpPr>
            <p:spPr bwMode="auto">
              <a:xfrm>
                <a:off x="976" y="2624"/>
                <a:ext cx="0" cy="145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4" name="Line 26"/>
              <p:cNvSpPr>
                <a:spLocks noChangeShapeType="1"/>
              </p:cNvSpPr>
              <p:nvPr/>
            </p:nvSpPr>
            <p:spPr bwMode="auto">
              <a:xfrm flipV="1">
                <a:off x="975" y="1653"/>
                <a:ext cx="0" cy="116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aphicFrame>
          <p:nvGraphicFramePr>
            <p:cNvPr id="61" name="Object 27"/>
            <p:cNvGraphicFramePr>
              <a:graphicFrameLocks noChangeAspect="1"/>
            </p:cNvGraphicFramePr>
            <p:nvPr/>
          </p:nvGraphicFramePr>
          <p:xfrm>
            <a:off x="3864" y="1775"/>
            <a:ext cx="394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828" name="Equation" r:id="rId11" imgW="419100" imgH="228600" progId="Equation.3">
                    <p:embed/>
                  </p:oleObj>
                </mc:Choice>
                <mc:Fallback>
                  <p:oleObj name="Equation" r:id="rId11" imgW="4191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4" y="1775"/>
                          <a:ext cx="394" cy="196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28"/>
            <p:cNvGraphicFramePr>
              <a:graphicFrameLocks noChangeAspect="1"/>
            </p:cNvGraphicFramePr>
            <p:nvPr/>
          </p:nvGraphicFramePr>
          <p:xfrm>
            <a:off x="3864" y="1979"/>
            <a:ext cx="381" cy="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829" name="Equation" r:id="rId13" imgW="406048" imgH="215713" progId="Equation.3">
                    <p:embed/>
                  </p:oleObj>
                </mc:Choice>
                <mc:Fallback>
                  <p:oleObj name="Equation" r:id="rId13" imgW="406048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4" y="1979"/>
                          <a:ext cx="381" cy="183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29"/>
            <p:cNvGraphicFramePr>
              <a:graphicFrameLocks noChangeAspect="1"/>
            </p:cNvGraphicFramePr>
            <p:nvPr/>
          </p:nvGraphicFramePr>
          <p:xfrm>
            <a:off x="3864" y="2183"/>
            <a:ext cx="394" cy="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830" name="Equation" r:id="rId15" imgW="418918" imgH="215806" progId="Equation.3">
                    <p:embed/>
                  </p:oleObj>
                </mc:Choice>
                <mc:Fallback>
                  <p:oleObj name="Equation" r:id="rId15" imgW="418918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4" y="2183"/>
                          <a:ext cx="394" cy="183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30"/>
            <p:cNvGraphicFramePr>
              <a:graphicFrameLocks noChangeAspect="1"/>
            </p:cNvGraphicFramePr>
            <p:nvPr/>
          </p:nvGraphicFramePr>
          <p:xfrm>
            <a:off x="3864" y="2386"/>
            <a:ext cx="394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831" name="Equation" r:id="rId17" imgW="419100" imgH="228600" progId="Equation.3">
                    <p:embed/>
                  </p:oleObj>
                </mc:Choice>
                <mc:Fallback>
                  <p:oleObj name="Equation" r:id="rId17" imgW="4191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4" y="2386"/>
                          <a:ext cx="394" cy="196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902" y="1775"/>
              <a:ext cx="715" cy="1169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6" name="Group 32"/>
            <p:cNvGrpSpPr>
              <a:grpSpLocks/>
            </p:cNvGrpSpPr>
            <p:nvPr/>
          </p:nvGrpSpPr>
          <p:grpSpPr bwMode="auto">
            <a:xfrm>
              <a:off x="2616" y="1903"/>
              <a:ext cx="231" cy="937"/>
              <a:chOff x="2208" y="1638"/>
              <a:chExt cx="249" cy="1104"/>
            </a:xfrm>
          </p:grpSpPr>
          <p:sp>
            <p:nvSpPr>
              <p:cNvPr id="77" name="Line 33"/>
              <p:cNvSpPr>
                <a:spLocks noChangeShapeType="1"/>
              </p:cNvSpPr>
              <p:nvPr/>
            </p:nvSpPr>
            <p:spPr bwMode="auto">
              <a:xfrm>
                <a:off x="2217" y="1638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8" name="Line 34"/>
              <p:cNvSpPr>
                <a:spLocks noChangeShapeType="1"/>
              </p:cNvSpPr>
              <p:nvPr/>
            </p:nvSpPr>
            <p:spPr bwMode="auto">
              <a:xfrm>
                <a:off x="2208" y="2016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9" name="Line 35"/>
              <p:cNvSpPr>
                <a:spLocks noChangeShapeType="1"/>
              </p:cNvSpPr>
              <p:nvPr/>
            </p:nvSpPr>
            <p:spPr bwMode="auto">
              <a:xfrm>
                <a:off x="2208" y="2256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0" name="Line 36"/>
              <p:cNvSpPr>
                <a:spLocks noChangeShapeType="1"/>
              </p:cNvSpPr>
              <p:nvPr/>
            </p:nvSpPr>
            <p:spPr bwMode="auto">
              <a:xfrm>
                <a:off x="2217" y="274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1" name="Line 37"/>
              <p:cNvSpPr>
                <a:spLocks noChangeShapeType="1"/>
              </p:cNvSpPr>
              <p:nvPr/>
            </p:nvSpPr>
            <p:spPr bwMode="auto">
              <a:xfrm>
                <a:off x="2208" y="1823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" name="Line 38"/>
              <p:cNvSpPr>
                <a:spLocks noChangeShapeType="1"/>
              </p:cNvSpPr>
              <p:nvPr/>
            </p:nvSpPr>
            <p:spPr bwMode="auto">
              <a:xfrm>
                <a:off x="2208" y="249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67" name="Group 39"/>
            <p:cNvGrpSpPr>
              <a:grpSpLocks/>
            </p:cNvGrpSpPr>
            <p:nvPr/>
          </p:nvGrpSpPr>
          <p:grpSpPr bwMode="auto">
            <a:xfrm>
              <a:off x="3552" y="1898"/>
              <a:ext cx="231" cy="936"/>
              <a:chOff x="2208" y="1638"/>
              <a:chExt cx="249" cy="1104"/>
            </a:xfrm>
          </p:grpSpPr>
          <p:sp>
            <p:nvSpPr>
              <p:cNvPr id="71" name="Line 40"/>
              <p:cNvSpPr>
                <a:spLocks noChangeShapeType="1"/>
              </p:cNvSpPr>
              <p:nvPr/>
            </p:nvSpPr>
            <p:spPr bwMode="auto">
              <a:xfrm>
                <a:off x="2217" y="1634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2" name="Line 41"/>
              <p:cNvSpPr>
                <a:spLocks noChangeShapeType="1"/>
              </p:cNvSpPr>
              <p:nvPr/>
            </p:nvSpPr>
            <p:spPr bwMode="auto">
              <a:xfrm>
                <a:off x="2208" y="2015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3" name="Line 42"/>
              <p:cNvSpPr>
                <a:spLocks noChangeShapeType="1"/>
              </p:cNvSpPr>
              <p:nvPr/>
            </p:nvSpPr>
            <p:spPr bwMode="auto">
              <a:xfrm>
                <a:off x="2208" y="2256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4" name="Line 43"/>
              <p:cNvSpPr>
                <a:spLocks noChangeShapeType="1"/>
              </p:cNvSpPr>
              <p:nvPr/>
            </p:nvSpPr>
            <p:spPr bwMode="auto">
              <a:xfrm>
                <a:off x="2217" y="274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5" name="Line 44"/>
              <p:cNvSpPr>
                <a:spLocks noChangeShapeType="1"/>
              </p:cNvSpPr>
              <p:nvPr/>
            </p:nvSpPr>
            <p:spPr bwMode="auto">
              <a:xfrm>
                <a:off x="2208" y="182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6" name="Line 45"/>
              <p:cNvSpPr>
                <a:spLocks noChangeShapeType="1"/>
              </p:cNvSpPr>
              <p:nvPr/>
            </p:nvSpPr>
            <p:spPr bwMode="auto">
              <a:xfrm>
                <a:off x="2208" y="2496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aphicFrame>
          <p:nvGraphicFramePr>
            <p:cNvPr id="68" name="Object 46"/>
            <p:cNvGraphicFramePr>
              <a:graphicFrameLocks noChangeAspect="1"/>
            </p:cNvGraphicFramePr>
            <p:nvPr/>
          </p:nvGraphicFramePr>
          <p:xfrm>
            <a:off x="3864" y="2596"/>
            <a:ext cx="394" cy="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832" name="Equation" r:id="rId19" imgW="418918" imgH="215806" progId="Equation.3">
                    <p:embed/>
                  </p:oleObj>
                </mc:Choice>
                <mc:Fallback>
                  <p:oleObj name="Equation" r:id="rId19" imgW="418918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4" y="2596"/>
                          <a:ext cx="394" cy="183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Object 47"/>
            <p:cNvGraphicFramePr>
              <a:graphicFrameLocks noChangeAspect="1"/>
            </p:cNvGraphicFramePr>
            <p:nvPr/>
          </p:nvGraphicFramePr>
          <p:xfrm>
            <a:off x="3868" y="2804"/>
            <a:ext cx="394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833" name="Equation" r:id="rId21" imgW="419100" imgH="228600" progId="Equation.3">
                    <p:embed/>
                  </p:oleObj>
                </mc:Choice>
                <mc:Fallback>
                  <p:oleObj name="Equation" r:id="rId21" imgW="4191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8" y="2804"/>
                          <a:ext cx="394" cy="195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9141076"/>
                </p:ext>
              </p:extLst>
            </p:nvPr>
          </p:nvGraphicFramePr>
          <p:xfrm>
            <a:off x="1954" y="2223"/>
            <a:ext cx="628" cy="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834" name="Equation" r:id="rId23" imgW="546100" imgH="241300" progId="Equation.3">
                    <p:embed/>
                  </p:oleObj>
                </mc:Choice>
                <mc:Fallback>
                  <p:oleObj name="Equation" r:id="rId23" imgW="5461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4" y="2223"/>
                          <a:ext cx="628" cy="245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88217"/>
              </p:ext>
            </p:extLst>
          </p:nvPr>
        </p:nvGraphicFramePr>
        <p:xfrm>
          <a:off x="397320" y="4185083"/>
          <a:ext cx="7768779" cy="201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35" name="Equation" r:id="rId25" imgW="5499100" imgH="1854200" progId="Equation.3">
                  <p:embed/>
                </p:oleObj>
              </mc:Choice>
              <mc:Fallback>
                <p:oleObj name="Equation" r:id="rId25" imgW="5499100" imgH="185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320" y="4185083"/>
                        <a:ext cx="7768779" cy="20162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reeform 1"/>
          <p:cNvSpPr/>
          <p:nvPr/>
        </p:nvSpPr>
        <p:spPr>
          <a:xfrm>
            <a:off x="727821" y="1714500"/>
            <a:ext cx="3764295" cy="2381304"/>
          </a:xfrm>
          <a:custGeom>
            <a:avLst/>
            <a:gdLst>
              <a:gd name="connsiteX0" fmla="*/ 250079 w 3764295"/>
              <a:gd name="connsiteY0" fmla="*/ 0 h 2381304"/>
              <a:gd name="connsiteX1" fmla="*/ 3386979 w 3764295"/>
              <a:gd name="connsiteY1" fmla="*/ 1358900 h 2381304"/>
              <a:gd name="connsiteX2" fmla="*/ 3336179 w 3764295"/>
              <a:gd name="connsiteY2" fmla="*/ 1422400 h 2381304"/>
              <a:gd name="connsiteX3" fmla="*/ 34179 w 3764295"/>
              <a:gd name="connsiteY3" fmla="*/ 1371600 h 2381304"/>
              <a:gd name="connsiteX4" fmla="*/ 1621679 w 3764295"/>
              <a:gd name="connsiteY4" fmla="*/ 2019300 h 2381304"/>
              <a:gd name="connsiteX5" fmla="*/ 1723279 w 3764295"/>
              <a:gd name="connsiteY5" fmla="*/ 2070100 h 238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4295" h="2381304">
                <a:moveTo>
                  <a:pt x="250079" y="0"/>
                </a:moveTo>
                <a:lnTo>
                  <a:pt x="3386979" y="1358900"/>
                </a:lnTo>
                <a:cubicBezTo>
                  <a:pt x="3901329" y="1595967"/>
                  <a:pt x="3894979" y="1420283"/>
                  <a:pt x="3336179" y="1422400"/>
                </a:cubicBezTo>
                <a:cubicBezTo>
                  <a:pt x="2777379" y="1424517"/>
                  <a:pt x="319929" y="1272117"/>
                  <a:pt x="34179" y="1371600"/>
                </a:cubicBezTo>
                <a:cubicBezTo>
                  <a:pt x="-251571" y="1471083"/>
                  <a:pt x="1340162" y="1902883"/>
                  <a:pt x="1621679" y="2019300"/>
                </a:cubicBezTo>
                <a:cubicBezTo>
                  <a:pt x="1903196" y="2135717"/>
                  <a:pt x="1124262" y="2741083"/>
                  <a:pt x="1723279" y="2070100"/>
                </a:cubicBezTo>
              </a:path>
            </a:pathLst>
          </a:custGeom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 rot="1211192">
            <a:off x="1001071" y="2274556"/>
            <a:ext cx="3177496" cy="341805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 rot="1211192">
            <a:off x="1019492" y="3208780"/>
            <a:ext cx="1489149" cy="296424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842939" y="1450234"/>
            <a:ext cx="4089101" cy="2500455"/>
          </a:xfrm>
          <a:custGeom>
            <a:avLst/>
            <a:gdLst>
              <a:gd name="connsiteX0" fmla="*/ 487672 w 4089101"/>
              <a:gd name="connsiteY0" fmla="*/ 391266 h 2500455"/>
              <a:gd name="connsiteX1" fmla="*/ 3624572 w 4089101"/>
              <a:gd name="connsiteY1" fmla="*/ 1534266 h 2500455"/>
              <a:gd name="connsiteX2" fmla="*/ 3649972 w 4089101"/>
              <a:gd name="connsiteY2" fmla="*/ 1686666 h 2500455"/>
              <a:gd name="connsiteX3" fmla="*/ 335272 w 4089101"/>
              <a:gd name="connsiteY3" fmla="*/ 1597766 h 2500455"/>
              <a:gd name="connsiteX4" fmla="*/ 322572 w 4089101"/>
              <a:gd name="connsiteY4" fmla="*/ 1724766 h 2500455"/>
              <a:gd name="connsiteX5" fmla="*/ 1884672 w 4089101"/>
              <a:gd name="connsiteY5" fmla="*/ 2258166 h 2500455"/>
              <a:gd name="connsiteX6" fmla="*/ 2024372 w 4089101"/>
              <a:gd name="connsiteY6" fmla="*/ 2347066 h 2500455"/>
              <a:gd name="connsiteX7" fmla="*/ 1846572 w 4089101"/>
              <a:gd name="connsiteY7" fmla="*/ 188066 h 2500455"/>
              <a:gd name="connsiteX8" fmla="*/ 2062472 w 4089101"/>
              <a:gd name="connsiteY8" fmla="*/ 213466 h 2500455"/>
              <a:gd name="connsiteX9" fmla="*/ 3764272 w 4089101"/>
              <a:gd name="connsiteY9" fmla="*/ 1089766 h 2500455"/>
              <a:gd name="connsiteX10" fmla="*/ 3764272 w 4089101"/>
              <a:gd name="connsiteY10" fmla="*/ 1127866 h 2500455"/>
              <a:gd name="connsiteX11" fmla="*/ 398772 w 4089101"/>
              <a:gd name="connsiteY11" fmla="*/ 1026266 h 2500455"/>
              <a:gd name="connsiteX12" fmla="*/ 398772 w 4089101"/>
              <a:gd name="connsiteY12" fmla="*/ 1140566 h 2500455"/>
              <a:gd name="connsiteX13" fmla="*/ 3408672 w 4089101"/>
              <a:gd name="connsiteY13" fmla="*/ 2296266 h 2500455"/>
              <a:gd name="connsiteX14" fmla="*/ 3408672 w 4089101"/>
              <a:gd name="connsiteY14" fmla="*/ 2296266 h 250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89101" h="2500455">
                <a:moveTo>
                  <a:pt x="487672" y="391266"/>
                </a:moveTo>
                <a:lnTo>
                  <a:pt x="3624572" y="1534266"/>
                </a:lnTo>
                <a:cubicBezTo>
                  <a:pt x="4151622" y="1750166"/>
                  <a:pt x="3649972" y="1686666"/>
                  <a:pt x="3649972" y="1686666"/>
                </a:cubicBezTo>
                <a:lnTo>
                  <a:pt x="335272" y="1597766"/>
                </a:lnTo>
                <a:cubicBezTo>
                  <a:pt x="-219295" y="1604116"/>
                  <a:pt x="64339" y="1614699"/>
                  <a:pt x="322572" y="1724766"/>
                </a:cubicBezTo>
                <a:cubicBezTo>
                  <a:pt x="580805" y="1834833"/>
                  <a:pt x="1601039" y="2154449"/>
                  <a:pt x="1884672" y="2258166"/>
                </a:cubicBezTo>
                <a:cubicBezTo>
                  <a:pt x="2168305" y="2361883"/>
                  <a:pt x="2030722" y="2692083"/>
                  <a:pt x="2024372" y="2347066"/>
                </a:cubicBezTo>
                <a:cubicBezTo>
                  <a:pt x="2018022" y="2002049"/>
                  <a:pt x="1840222" y="543666"/>
                  <a:pt x="1846572" y="188066"/>
                </a:cubicBezTo>
                <a:cubicBezTo>
                  <a:pt x="1852922" y="-167534"/>
                  <a:pt x="1742855" y="63183"/>
                  <a:pt x="2062472" y="213466"/>
                </a:cubicBezTo>
                <a:cubicBezTo>
                  <a:pt x="2382089" y="363749"/>
                  <a:pt x="3480639" y="937366"/>
                  <a:pt x="3764272" y="1089766"/>
                </a:cubicBezTo>
                <a:cubicBezTo>
                  <a:pt x="4047905" y="1242166"/>
                  <a:pt x="4325189" y="1138449"/>
                  <a:pt x="3764272" y="1127866"/>
                </a:cubicBezTo>
                <a:cubicBezTo>
                  <a:pt x="3203355" y="1117283"/>
                  <a:pt x="959689" y="1024149"/>
                  <a:pt x="398772" y="1026266"/>
                </a:cubicBezTo>
                <a:cubicBezTo>
                  <a:pt x="-162145" y="1028383"/>
                  <a:pt x="-102878" y="928899"/>
                  <a:pt x="398772" y="1140566"/>
                </a:cubicBezTo>
                <a:cubicBezTo>
                  <a:pt x="900422" y="1352233"/>
                  <a:pt x="3408672" y="2296266"/>
                  <a:pt x="3408672" y="2296266"/>
                </a:cubicBezTo>
                <a:lnTo>
                  <a:pt x="3408672" y="2296266"/>
                </a:lnTo>
              </a:path>
            </a:pathLst>
          </a:custGeom>
          <a:ln>
            <a:solidFill>
              <a:srgbClr val="AA0000"/>
            </a:solidFill>
          </a:ln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66480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Filter Bank Design Problem Statement</a:t>
            </a:r>
            <a:endParaRPr lang="en-US" sz="3200" dirty="0" smtClean="0">
              <a:cs typeface="+mj-cs"/>
            </a:endParaRP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710613" cy="5289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b="0" dirty="0">
                <a:latin typeface="Arial" charset="0"/>
                <a:ea typeface="ＭＳ Ｐゴシック" charset="0"/>
              </a:rPr>
              <a:t>Two design </a:t>
            </a:r>
            <a:r>
              <a:rPr lang="en-US" sz="2400" b="0" dirty="0" smtClean="0">
                <a:latin typeface="Arial" charset="0"/>
                <a:ea typeface="ＭＳ Ｐゴシック" charset="0"/>
              </a:rPr>
              <a:t>targets :</a:t>
            </a:r>
            <a:endParaRPr lang="en-US" sz="2400" b="0" dirty="0">
              <a:latin typeface="Arial" charset="0"/>
              <a:ea typeface="ＭＳ Ｐゴシック" charset="0"/>
            </a:endParaRPr>
          </a:p>
          <a:p>
            <a:pPr>
              <a:spcBef>
                <a:spcPts val="1776"/>
              </a:spcBef>
              <a:buFontTx/>
              <a:buNone/>
              <a:defRPr/>
            </a:pPr>
            <a:r>
              <a:rPr lang="en-US" sz="2400" b="0" dirty="0">
                <a:latin typeface="Arial" charset="0"/>
                <a:ea typeface="ＭＳ Ｐゴシック" charset="0"/>
              </a:rPr>
              <a:t>  </a:t>
            </a:r>
            <a:r>
              <a:rPr lang="en-US" sz="2400" b="0" dirty="0">
                <a:latin typeface="Zapf Dingbats" charset="0"/>
                <a:ea typeface="ＭＳ Ｐゴシック" charset="0"/>
                <a:cs typeface="Zapf Dingbats" charset="0"/>
                <a:sym typeface="Zapf Dingbats" charset="0"/>
              </a:rPr>
              <a:t>✪</a:t>
            </a:r>
            <a:r>
              <a:rPr lang="en-US" sz="2400" b="0" dirty="0">
                <a:latin typeface="Arial" charset="0"/>
                <a:ea typeface="ＭＳ Ｐゴシック" charset="0"/>
              </a:rPr>
              <a:t>  </a:t>
            </a:r>
            <a:r>
              <a:rPr lang="en-US" sz="2400" u="sng" dirty="0">
                <a:latin typeface="Arial" charset="0"/>
                <a:ea typeface="ＭＳ Ｐゴシック" charset="0"/>
              </a:rPr>
              <a:t>Filter specifications</a:t>
            </a:r>
            <a:r>
              <a:rPr lang="en-US" sz="2400" b="0" dirty="0">
                <a:latin typeface="Arial" charset="0"/>
                <a:ea typeface="ＭＳ Ｐゴシック" charset="0"/>
              </a:rPr>
              <a:t>, e.g. </a:t>
            </a:r>
            <a:r>
              <a:rPr lang="en-US" sz="2400" b="0" dirty="0" err="1">
                <a:latin typeface="Arial" charset="0"/>
                <a:ea typeface="ＭＳ Ｐゴシック" charset="0"/>
              </a:rPr>
              <a:t>stopband</a:t>
            </a:r>
            <a:r>
              <a:rPr lang="en-US" sz="2400" b="0" dirty="0">
                <a:latin typeface="Arial" charset="0"/>
                <a:ea typeface="ＭＳ Ｐゴシック" charset="0"/>
              </a:rPr>
              <a:t> attenuation, </a:t>
            </a:r>
          </a:p>
          <a:p>
            <a:pPr>
              <a:buFontTx/>
              <a:buNone/>
              <a:defRPr/>
            </a:pPr>
            <a:r>
              <a:rPr lang="en-US" sz="2400" b="0" dirty="0">
                <a:latin typeface="Arial" charset="0"/>
                <a:ea typeface="ＭＳ Ｐゴシック" charset="0"/>
              </a:rPr>
              <a:t>       </a:t>
            </a:r>
            <a:r>
              <a:rPr lang="en-US" sz="2400" b="0" dirty="0" err="1">
                <a:latin typeface="Arial" charset="0"/>
                <a:ea typeface="ＭＳ Ｐゴシック" charset="0"/>
              </a:rPr>
              <a:t>passband</a:t>
            </a:r>
            <a:r>
              <a:rPr lang="en-US" sz="2400" b="0" dirty="0">
                <a:latin typeface="Arial" charset="0"/>
                <a:ea typeface="ＭＳ Ｐゴシック" charset="0"/>
              </a:rPr>
              <a:t> ripple,  transition band, etc.  </a:t>
            </a:r>
          </a:p>
          <a:p>
            <a:pPr>
              <a:buFontTx/>
              <a:buNone/>
              <a:defRPr/>
            </a:pPr>
            <a:r>
              <a:rPr lang="en-US" sz="2400" b="0" dirty="0">
                <a:latin typeface="Arial" charset="0"/>
                <a:ea typeface="ＭＳ Ｐゴシック" charset="0"/>
              </a:rPr>
              <a:t>      </a:t>
            </a:r>
            <a:r>
              <a:rPr lang="en-US" sz="2400" b="0" dirty="0" smtClean="0">
                <a:latin typeface="Arial" charset="0"/>
                <a:ea typeface="ＭＳ Ｐゴシック" charset="0"/>
              </a:rPr>
              <a:t> (</a:t>
            </a:r>
            <a:r>
              <a:rPr lang="en-US" sz="2400" b="0" dirty="0">
                <a:latin typeface="Arial" charset="0"/>
                <a:ea typeface="ＭＳ Ｐゴシック" charset="0"/>
              </a:rPr>
              <a:t>for </a:t>
            </a:r>
            <a:r>
              <a:rPr lang="en-US" sz="2400" b="0" u="sng" dirty="0">
                <a:latin typeface="Arial" charset="0"/>
                <a:ea typeface="ＭＳ Ｐゴシック" charset="0"/>
              </a:rPr>
              <a:t>each</a:t>
            </a:r>
            <a:r>
              <a:rPr lang="en-US" sz="2400" b="0" dirty="0">
                <a:latin typeface="Arial" charset="0"/>
                <a:ea typeface="ＭＳ Ｐゴシック" charset="0"/>
              </a:rPr>
              <a:t> (analysis) filter!) </a:t>
            </a:r>
          </a:p>
          <a:p>
            <a:pPr>
              <a:lnSpc>
                <a:spcPct val="110000"/>
              </a:lnSpc>
              <a:spcBef>
                <a:spcPts val="1776"/>
              </a:spcBef>
              <a:buFontTx/>
              <a:buNone/>
              <a:defRPr/>
            </a:pPr>
            <a:r>
              <a:rPr lang="en-US" sz="2400" b="0" dirty="0">
                <a:latin typeface="Arial" charset="0"/>
                <a:ea typeface="ＭＳ Ｐゴシック" charset="0"/>
              </a:rPr>
              <a:t>  </a:t>
            </a:r>
            <a:r>
              <a:rPr lang="en-US" sz="2400" b="0" dirty="0">
                <a:latin typeface="Zapf Dingbats" charset="0"/>
                <a:ea typeface="ＭＳ Ｐゴシック" charset="0"/>
                <a:cs typeface="Zapf Dingbats" charset="0"/>
                <a:sym typeface="Zapf Dingbats" charset="0"/>
              </a:rPr>
              <a:t>✪</a:t>
            </a:r>
            <a:r>
              <a:rPr lang="en-US" sz="2400" b="0" dirty="0">
                <a:latin typeface="Arial" charset="0"/>
                <a:ea typeface="ＭＳ Ｐゴシック" charset="0"/>
              </a:rPr>
              <a:t>  </a:t>
            </a:r>
            <a:r>
              <a:rPr lang="en-US" sz="2400" u="sng" dirty="0">
                <a:latin typeface="Arial" charset="0"/>
                <a:ea typeface="ＭＳ Ｐゴシック" charset="0"/>
              </a:rPr>
              <a:t>Perfect reconstruction</a:t>
            </a:r>
            <a:r>
              <a:rPr lang="en-US" sz="2400" b="0" dirty="0">
                <a:latin typeface="Arial" charset="0"/>
                <a:ea typeface="ＭＳ Ｐゴシック" charset="0"/>
              </a:rPr>
              <a:t> (PR) property</a:t>
            </a:r>
            <a:r>
              <a:rPr lang="en-US" sz="2400" b="0" dirty="0" smtClean="0">
                <a:latin typeface="Arial" charset="0"/>
                <a:ea typeface="ＭＳ Ｐゴシック" charset="0"/>
              </a:rPr>
              <a:t>.</a:t>
            </a:r>
            <a:endParaRPr lang="en-US" sz="2400" b="0" dirty="0">
              <a:latin typeface="Arial" charset="0"/>
              <a:ea typeface="ＭＳ Ｐゴシック" charset="0"/>
            </a:endParaRPr>
          </a:p>
          <a:p>
            <a:pPr>
              <a:lnSpc>
                <a:spcPct val="110000"/>
              </a:lnSpc>
              <a:spcBef>
                <a:spcPts val="1224"/>
              </a:spcBef>
              <a:buFontTx/>
              <a:buNone/>
              <a:defRPr/>
            </a:pPr>
            <a:r>
              <a:rPr lang="en-US" sz="2400" b="0" dirty="0">
                <a:solidFill>
                  <a:srgbClr val="FFFF66"/>
                </a:solidFill>
                <a:latin typeface="Arial" charset="0"/>
                <a:ea typeface="ＭＳ Ｐゴシック" charset="0"/>
              </a:rPr>
              <a:t>Challenge will be in </a:t>
            </a:r>
            <a:r>
              <a:rPr lang="en-US" sz="2400" b="0" dirty="0" smtClean="0">
                <a:solidFill>
                  <a:srgbClr val="FFFF66"/>
                </a:solidFill>
                <a:latin typeface="Arial" charset="0"/>
                <a:ea typeface="ＭＳ Ｐゴシック" charset="0"/>
              </a:rPr>
              <a:t>addressing</a:t>
            </a:r>
            <a:r>
              <a:rPr lang="en-US" sz="2400" b="0" dirty="0" smtClean="0">
                <a:latin typeface="Arial" charset="0"/>
                <a:ea typeface="ＭＳ Ｐゴシック" charset="0"/>
              </a:rPr>
              <a:t> </a:t>
            </a:r>
            <a:r>
              <a:rPr lang="en-US" sz="2400" b="0" dirty="0" smtClean="0">
                <a:solidFill>
                  <a:srgbClr val="FFFF66"/>
                </a:solidFill>
                <a:latin typeface="Arial" charset="0"/>
                <a:ea typeface="ＭＳ Ｐゴシック" charset="0"/>
              </a:rPr>
              <a:t>two design targets at once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en-US" sz="2000" b="0" dirty="0" smtClean="0">
                <a:latin typeface="Arial" charset="0"/>
                <a:ea typeface="ＭＳ Ｐゴシック" charset="0"/>
              </a:rPr>
              <a:t>(e.g. ‘PR </a:t>
            </a:r>
            <a:r>
              <a:rPr lang="en-US" sz="2000" b="0" dirty="0">
                <a:latin typeface="Arial" charset="0"/>
                <a:ea typeface="ＭＳ Ｐゴシック" charset="0"/>
              </a:rPr>
              <a:t>only’ (without filter specs) is easy, see </a:t>
            </a:r>
            <a:r>
              <a:rPr lang="en-US" sz="2000" b="0" dirty="0" smtClean="0">
                <a:latin typeface="Arial" charset="0"/>
                <a:ea typeface="ＭＳ Ｐゴシック" charset="0"/>
              </a:rPr>
              <a:t>ex. Chapter-11)</a:t>
            </a:r>
          </a:p>
          <a:p>
            <a:pPr>
              <a:lnSpc>
                <a:spcPct val="110000"/>
              </a:lnSpc>
              <a:spcBef>
                <a:spcPts val="3480"/>
              </a:spcBef>
              <a:buFontTx/>
              <a:buNone/>
              <a:defRPr/>
            </a:pPr>
            <a:r>
              <a:rPr lang="en-US" sz="2000" b="0" dirty="0" smtClean="0">
                <a:latin typeface="Arial" charset="0"/>
                <a:ea typeface="ＭＳ Ｐゴシック" charset="0"/>
              </a:rPr>
              <a:t>PS: Can also do ‘Near-Perfect Reconstruction Filter Bank Design’, i.e.  optimize filter specifications and at the same time minimize aliasing/distortion (=numerical optimization). Not covered here… </a:t>
            </a:r>
            <a:endParaRPr lang="en-US" sz="2000" b="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02238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879" y="1160748"/>
            <a:ext cx="8710613" cy="5289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u="sng" dirty="0" smtClean="0">
                <a:cs typeface="+mn-cs"/>
              </a:rPr>
              <a:t>Example-</a:t>
            </a:r>
            <a:r>
              <a:rPr lang="en-US" sz="2400" b="0" u="sng" dirty="0">
                <a:cs typeface="+mn-cs"/>
              </a:rPr>
              <a:t>2</a:t>
            </a:r>
            <a:r>
              <a:rPr lang="en-US" sz="2400" b="0" dirty="0" smtClean="0">
                <a:cs typeface="+mn-cs"/>
              </a:rPr>
              <a:t>:</a:t>
            </a:r>
            <a:r>
              <a:rPr lang="en-US" sz="2000" b="0" dirty="0" smtClean="0">
                <a:cs typeface="+mn-cs"/>
              </a:rPr>
              <a:t> </a:t>
            </a:r>
            <a:r>
              <a:rPr lang="en-US" sz="2400" b="0" dirty="0"/>
              <a:t>With 4-fold d</a:t>
            </a:r>
            <a:r>
              <a:rPr lang="en-US" sz="2000" b="0" dirty="0"/>
              <a:t>ecimation, this is…</a:t>
            </a:r>
            <a:r>
              <a:rPr lang="en-US" sz="2000" dirty="0"/>
              <a:t> </a:t>
            </a:r>
            <a:r>
              <a:rPr lang="en-US" sz="2000" b="0" dirty="0" smtClean="0">
                <a:cs typeface="+mn-cs"/>
              </a:rPr>
              <a:t>               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b="0" dirty="0" smtClean="0"/>
              <a:t>Synthesis </a:t>
            </a:r>
            <a:r>
              <a:rPr lang="en-US" sz="2000" b="0" dirty="0"/>
              <a:t>FB </a:t>
            </a:r>
            <a:r>
              <a:rPr lang="en-US" sz="2000" b="0" dirty="0" smtClean="0"/>
              <a:t>R</a:t>
            </a:r>
            <a:r>
              <a:rPr lang="en-US" sz="2000" b="0" dirty="0"/>
              <a:t>(z)=C(z).</a:t>
            </a:r>
            <a:r>
              <a:rPr lang="en-US" sz="2000" b="0" dirty="0" smtClean="0"/>
              <a:t>F similarly derived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endParaRPr lang="en-US" sz="2000" b="0" dirty="0"/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b="0" dirty="0" smtClean="0"/>
              <a:t>PR conditions</a:t>
            </a:r>
            <a:r>
              <a:rPr lang="en-US" sz="2000" b="0" dirty="0"/>
              <a:t> </a:t>
            </a:r>
            <a:r>
              <a:rPr lang="en-US" sz="2000" b="0" dirty="0" smtClean="0"/>
              <a:t>similarly derived, leading to undetermined sets of equations to compute synthesis prototype from analysis prototype (</a:t>
            </a:r>
            <a:r>
              <a:rPr lang="en-US" sz="2000" b="0" dirty="0"/>
              <a:t>t</a:t>
            </a:r>
            <a:r>
              <a:rPr lang="en-US" sz="2000" b="0" dirty="0" smtClean="0"/>
              <a:t>ry it)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endParaRPr lang="en-US" sz="2000" b="0" dirty="0" smtClean="0"/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endParaRPr lang="en-US" sz="2000" b="0" dirty="0" smtClean="0"/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b="0" dirty="0" err="1" smtClean="0"/>
              <a:t>Paraunitary</a:t>
            </a:r>
            <a:r>
              <a:rPr lang="en-US" sz="2000" b="0" dirty="0" smtClean="0"/>
              <a:t> (power complementary) analysis and synthesis filter bank also possible (details omitted)</a:t>
            </a: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</p:txBody>
      </p:sp>
      <p:sp>
        <p:nvSpPr>
          <p:cNvPr id="5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Oversampled DFT</a:t>
            </a:r>
            <a:r>
              <a:rPr lang="en-US" sz="2800" dirty="0"/>
              <a:t>-Modulated </a:t>
            </a:r>
            <a:r>
              <a:rPr lang="en-US" sz="2800" dirty="0" smtClean="0"/>
              <a:t>FBs </a:t>
            </a:r>
            <a:r>
              <a:rPr lang="en-US" sz="1800" dirty="0" smtClean="0">
                <a:cs typeface="+mj-cs"/>
              </a:rPr>
              <a:t>(D&lt;N)</a:t>
            </a:r>
          </a:p>
        </p:txBody>
      </p:sp>
      <p:graphicFrame>
        <p:nvGraphicFramePr>
          <p:cNvPr id="115" name="Object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025733"/>
              </p:ext>
            </p:extLst>
          </p:nvPr>
        </p:nvGraphicFramePr>
        <p:xfrm>
          <a:off x="6173353" y="3465004"/>
          <a:ext cx="225107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84" name="Equation" r:id="rId3" imgW="965200" imgH="228600" progId="Equation.3">
                  <p:embed/>
                </p:oleObj>
              </mc:Choice>
              <mc:Fallback>
                <p:oleObj name="Equation" r:id="rId3" imgW="965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3353" y="3465004"/>
                        <a:ext cx="2251075" cy="46831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7" name="Group 65"/>
          <p:cNvGrpSpPr>
            <a:grpSpLocks/>
          </p:cNvGrpSpPr>
          <p:nvPr/>
        </p:nvGrpSpPr>
        <p:grpSpPr bwMode="auto">
          <a:xfrm>
            <a:off x="4447480" y="1592796"/>
            <a:ext cx="4445000" cy="1893888"/>
            <a:chOff x="1019" y="1116"/>
            <a:chExt cx="2653" cy="1095"/>
          </a:xfrm>
        </p:grpSpPr>
        <p:grpSp>
          <p:nvGrpSpPr>
            <p:cNvPr id="118" name="Group 66"/>
            <p:cNvGrpSpPr>
              <a:grpSpLocks/>
            </p:cNvGrpSpPr>
            <p:nvPr/>
          </p:nvGrpSpPr>
          <p:grpSpPr bwMode="auto">
            <a:xfrm>
              <a:off x="1019" y="1116"/>
              <a:ext cx="630" cy="981"/>
              <a:chOff x="507" y="1298"/>
              <a:chExt cx="778" cy="1471"/>
            </a:xfrm>
          </p:grpSpPr>
          <p:sp>
            <p:nvSpPr>
              <p:cNvPr id="152" name="Text Box 67"/>
              <p:cNvSpPr txBox="1">
                <a:spLocks noChangeArrowheads="1"/>
              </p:cNvSpPr>
              <p:nvPr/>
            </p:nvSpPr>
            <p:spPr bwMode="auto">
              <a:xfrm>
                <a:off x="507" y="1298"/>
                <a:ext cx="497" cy="3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u[k]</a:t>
                </a:r>
              </a:p>
            </p:txBody>
          </p:sp>
          <p:grpSp>
            <p:nvGrpSpPr>
              <p:cNvPr id="153" name="Group 68"/>
              <p:cNvGrpSpPr>
                <a:grpSpLocks/>
              </p:cNvGrpSpPr>
              <p:nvPr/>
            </p:nvGrpSpPr>
            <p:grpSpPr bwMode="auto">
              <a:xfrm>
                <a:off x="896" y="1771"/>
                <a:ext cx="158" cy="135"/>
                <a:chOff x="1488" y="3024"/>
                <a:chExt cx="192" cy="165"/>
              </a:xfrm>
            </p:grpSpPr>
            <p:sp>
              <p:nvSpPr>
                <p:cNvPr id="168" name="Rectangle 69"/>
                <p:cNvSpPr>
                  <a:spLocks noChangeArrowheads="1"/>
                </p:cNvSpPr>
                <p:nvPr/>
              </p:nvSpPr>
              <p:spPr bwMode="auto">
                <a:xfrm>
                  <a:off x="1490" y="3026"/>
                  <a:ext cx="192" cy="165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aphicFrame>
              <p:nvGraphicFramePr>
                <p:cNvPr id="169" name="Object 70"/>
                <p:cNvGraphicFramePr>
                  <a:graphicFrameLocks noChangeAspect="1"/>
                </p:cNvGraphicFramePr>
                <p:nvPr/>
              </p:nvGraphicFramePr>
              <p:xfrm>
                <a:off x="1529" y="3038"/>
                <a:ext cx="110" cy="12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6685" name="Equation" r:id="rId5" imgW="139579" imgH="164957" progId="Equation.3">
                        <p:embed/>
                      </p:oleObj>
                    </mc:Choice>
                    <mc:Fallback>
                      <p:oleObj name="Equation" r:id="rId5" imgW="139579" imgH="164957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29" y="3038"/>
                              <a:ext cx="110" cy="128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54" name="Group 71"/>
              <p:cNvGrpSpPr>
                <a:grpSpLocks/>
              </p:cNvGrpSpPr>
              <p:nvPr/>
            </p:nvGrpSpPr>
            <p:grpSpPr bwMode="auto">
              <a:xfrm>
                <a:off x="896" y="2125"/>
                <a:ext cx="158" cy="136"/>
                <a:chOff x="1488" y="3024"/>
                <a:chExt cx="192" cy="165"/>
              </a:xfrm>
            </p:grpSpPr>
            <p:sp>
              <p:nvSpPr>
                <p:cNvPr id="166" name="Rectangle 72"/>
                <p:cNvSpPr>
                  <a:spLocks noChangeArrowheads="1"/>
                </p:cNvSpPr>
                <p:nvPr/>
              </p:nvSpPr>
              <p:spPr bwMode="auto">
                <a:xfrm>
                  <a:off x="1490" y="3024"/>
                  <a:ext cx="192" cy="165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aphicFrame>
              <p:nvGraphicFramePr>
                <p:cNvPr id="167" name="Object 73"/>
                <p:cNvGraphicFramePr>
                  <a:graphicFrameLocks noChangeAspect="1"/>
                </p:cNvGraphicFramePr>
                <p:nvPr/>
              </p:nvGraphicFramePr>
              <p:xfrm>
                <a:off x="1529" y="3038"/>
                <a:ext cx="110" cy="12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6686" name="Equation" r:id="rId7" imgW="139579" imgH="164957" progId="Equation.3">
                        <p:embed/>
                      </p:oleObj>
                    </mc:Choice>
                    <mc:Fallback>
                      <p:oleObj name="Equation" r:id="rId7" imgW="139579" imgH="164957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29" y="3038"/>
                              <a:ext cx="110" cy="128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55" name="Group 74"/>
              <p:cNvGrpSpPr>
                <a:grpSpLocks/>
              </p:cNvGrpSpPr>
              <p:nvPr/>
            </p:nvGrpSpPr>
            <p:grpSpPr bwMode="auto">
              <a:xfrm>
                <a:off x="896" y="2479"/>
                <a:ext cx="158" cy="136"/>
                <a:chOff x="1488" y="3024"/>
                <a:chExt cx="192" cy="165"/>
              </a:xfrm>
            </p:grpSpPr>
            <p:sp>
              <p:nvSpPr>
                <p:cNvPr id="164" name="Rectangle 75"/>
                <p:cNvSpPr>
                  <a:spLocks noChangeArrowheads="1"/>
                </p:cNvSpPr>
                <p:nvPr/>
              </p:nvSpPr>
              <p:spPr bwMode="auto">
                <a:xfrm>
                  <a:off x="1490" y="3024"/>
                  <a:ext cx="192" cy="165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aphicFrame>
              <p:nvGraphicFramePr>
                <p:cNvPr id="165" name="Object 76"/>
                <p:cNvGraphicFramePr>
                  <a:graphicFrameLocks noChangeAspect="1"/>
                </p:cNvGraphicFramePr>
                <p:nvPr/>
              </p:nvGraphicFramePr>
              <p:xfrm>
                <a:off x="1529" y="3038"/>
                <a:ext cx="110" cy="12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6687" name="Equation" r:id="rId8" imgW="139579" imgH="164957" progId="Equation.3">
                        <p:embed/>
                      </p:oleObj>
                    </mc:Choice>
                    <mc:Fallback>
                      <p:oleObj name="Equation" r:id="rId8" imgW="139579" imgH="164957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29" y="3038"/>
                              <a:ext cx="110" cy="128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56" name="Line 77"/>
              <p:cNvSpPr>
                <a:spLocks noChangeShapeType="1"/>
              </p:cNvSpPr>
              <p:nvPr/>
            </p:nvSpPr>
            <p:spPr bwMode="auto">
              <a:xfrm flipV="1">
                <a:off x="658" y="1650"/>
                <a:ext cx="617" cy="3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" name="Line 78"/>
              <p:cNvSpPr>
                <a:spLocks noChangeShapeType="1"/>
              </p:cNvSpPr>
              <p:nvPr/>
            </p:nvSpPr>
            <p:spPr bwMode="auto">
              <a:xfrm flipV="1">
                <a:off x="986" y="2768"/>
                <a:ext cx="296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" name="Line 79"/>
              <p:cNvSpPr>
                <a:spLocks noChangeShapeType="1"/>
              </p:cNvSpPr>
              <p:nvPr/>
            </p:nvSpPr>
            <p:spPr bwMode="auto">
              <a:xfrm flipV="1">
                <a:off x="988" y="2373"/>
                <a:ext cx="29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" name="Line 80"/>
              <p:cNvSpPr>
                <a:spLocks noChangeShapeType="1"/>
              </p:cNvSpPr>
              <p:nvPr/>
            </p:nvSpPr>
            <p:spPr bwMode="auto">
              <a:xfrm flipV="1">
                <a:off x="986" y="2021"/>
                <a:ext cx="296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0" name="Line 81"/>
              <p:cNvSpPr>
                <a:spLocks noChangeShapeType="1"/>
              </p:cNvSpPr>
              <p:nvPr/>
            </p:nvSpPr>
            <p:spPr bwMode="auto">
              <a:xfrm>
                <a:off x="975" y="1917"/>
                <a:ext cx="0" cy="208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1" name="Line 82"/>
              <p:cNvSpPr>
                <a:spLocks noChangeShapeType="1"/>
              </p:cNvSpPr>
              <p:nvPr/>
            </p:nvSpPr>
            <p:spPr bwMode="auto">
              <a:xfrm>
                <a:off x="979" y="2256"/>
                <a:ext cx="0" cy="208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2" name="Line 83"/>
              <p:cNvSpPr>
                <a:spLocks noChangeShapeType="1"/>
              </p:cNvSpPr>
              <p:nvPr/>
            </p:nvSpPr>
            <p:spPr bwMode="auto">
              <a:xfrm>
                <a:off x="976" y="2625"/>
                <a:ext cx="0" cy="146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3" name="Line 84"/>
              <p:cNvSpPr>
                <a:spLocks noChangeShapeType="1"/>
              </p:cNvSpPr>
              <p:nvPr/>
            </p:nvSpPr>
            <p:spPr bwMode="auto">
              <a:xfrm flipV="1">
                <a:off x="975" y="1653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19" name="Rectangle 85"/>
            <p:cNvSpPr>
              <a:spLocks noChangeArrowheads="1"/>
            </p:cNvSpPr>
            <p:nvPr/>
          </p:nvSpPr>
          <p:spPr bwMode="auto">
            <a:xfrm>
              <a:off x="2858" y="1253"/>
              <a:ext cx="622" cy="918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120" name="Object 8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4014773"/>
                </p:ext>
              </p:extLst>
            </p:nvPr>
          </p:nvGraphicFramePr>
          <p:xfrm>
            <a:off x="2967" y="1528"/>
            <a:ext cx="424" cy="3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88" name="Equation" r:id="rId9" imgW="279400" imgH="241300" progId="Equation.3">
                    <p:embed/>
                  </p:oleObj>
                </mc:Choice>
                <mc:Fallback>
                  <p:oleObj name="Equation" r:id="rId9" imgW="2794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7" y="1528"/>
                          <a:ext cx="424" cy="369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1" name="Rectangle 87"/>
            <p:cNvSpPr>
              <a:spLocks noChangeArrowheads="1"/>
            </p:cNvSpPr>
            <p:nvPr/>
          </p:nvSpPr>
          <p:spPr bwMode="auto">
            <a:xfrm>
              <a:off x="2040" y="1248"/>
              <a:ext cx="621" cy="918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122" name="Object 8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2289049"/>
                </p:ext>
              </p:extLst>
            </p:nvPr>
          </p:nvGraphicFramePr>
          <p:xfrm>
            <a:off x="2114" y="1609"/>
            <a:ext cx="482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89" name="Equation" r:id="rId11" imgW="482600" imgH="215900" progId="Equation.3">
                    <p:embed/>
                  </p:oleObj>
                </mc:Choice>
                <mc:Fallback>
                  <p:oleObj name="Equation" r:id="rId11" imgW="482600" imgH="215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4" y="1609"/>
                          <a:ext cx="482" cy="173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23" name="Group 89"/>
            <p:cNvGrpSpPr>
              <a:grpSpLocks/>
            </p:cNvGrpSpPr>
            <p:nvPr/>
          </p:nvGrpSpPr>
          <p:grpSpPr bwMode="auto">
            <a:xfrm>
              <a:off x="1661" y="1229"/>
              <a:ext cx="342" cy="982"/>
              <a:chOff x="3449" y="1303"/>
              <a:chExt cx="393" cy="1251"/>
            </a:xfrm>
          </p:grpSpPr>
          <p:sp>
            <p:nvSpPr>
              <p:cNvPr id="136" name="Line 90"/>
              <p:cNvSpPr>
                <a:spLocks noChangeShapeType="1"/>
              </p:cNvSpPr>
              <p:nvPr/>
            </p:nvSpPr>
            <p:spPr bwMode="auto">
              <a:xfrm>
                <a:off x="3694" y="1486"/>
                <a:ext cx="148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7" name="Line 91"/>
              <p:cNvSpPr>
                <a:spLocks noChangeShapeType="1"/>
              </p:cNvSpPr>
              <p:nvPr/>
            </p:nvSpPr>
            <p:spPr bwMode="auto">
              <a:xfrm>
                <a:off x="3694" y="1790"/>
                <a:ext cx="148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8" name="Line 92"/>
              <p:cNvSpPr>
                <a:spLocks noChangeShapeType="1"/>
              </p:cNvSpPr>
              <p:nvPr/>
            </p:nvSpPr>
            <p:spPr bwMode="auto">
              <a:xfrm>
                <a:off x="3694" y="2093"/>
                <a:ext cx="148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9" name="Line 93"/>
              <p:cNvSpPr>
                <a:spLocks noChangeShapeType="1"/>
              </p:cNvSpPr>
              <p:nvPr/>
            </p:nvSpPr>
            <p:spPr bwMode="auto">
              <a:xfrm>
                <a:off x="3694" y="2395"/>
                <a:ext cx="148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0" name="Line 94"/>
              <p:cNvSpPr>
                <a:spLocks noChangeShapeType="1"/>
              </p:cNvSpPr>
              <p:nvPr/>
            </p:nvSpPr>
            <p:spPr bwMode="auto">
              <a:xfrm>
                <a:off x="3517" y="1689"/>
                <a:ext cx="0" cy="175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1" name="Text Box 95"/>
              <p:cNvSpPr txBox="1">
                <a:spLocks noChangeArrowheads="1"/>
              </p:cNvSpPr>
              <p:nvPr/>
            </p:nvSpPr>
            <p:spPr bwMode="auto">
              <a:xfrm>
                <a:off x="3505" y="1606"/>
                <a:ext cx="159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142" name="Rectangle 96"/>
              <p:cNvSpPr>
                <a:spLocks noChangeArrowheads="1"/>
              </p:cNvSpPr>
              <p:nvPr/>
            </p:nvSpPr>
            <p:spPr bwMode="auto">
              <a:xfrm>
                <a:off x="3456" y="1645"/>
                <a:ext cx="233" cy="262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3" name="Line 97"/>
              <p:cNvSpPr>
                <a:spLocks noChangeShapeType="1"/>
              </p:cNvSpPr>
              <p:nvPr/>
            </p:nvSpPr>
            <p:spPr bwMode="auto">
              <a:xfrm>
                <a:off x="3517" y="1995"/>
                <a:ext cx="0" cy="174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4" name="Text Box 98"/>
              <p:cNvSpPr txBox="1">
                <a:spLocks noChangeArrowheads="1"/>
              </p:cNvSpPr>
              <p:nvPr/>
            </p:nvSpPr>
            <p:spPr bwMode="auto">
              <a:xfrm>
                <a:off x="3505" y="1914"/>
                <a:ext cx="159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145" name="Line 99"/>
              <p:cNvSpPr>
                <a:spLocks noChangeShapeType="1"/>
              </p:cNvSpPr>
              <p:nvPr/>
            </p:nvSpPr>
            <p:spPr bwMode="auto">
              <a:xfrm>
                <a:off x="3517" y="2300"/>
                <a:ext cx="0" cy="174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6" name="Text Box 100"/>
              <p:cNvSpPr txBox="1">
                <a:spLocks noChangeArrowheads="1"/>
              </p:cNvSpPr>
              <p:nvPr/>
            </p:nvSpPr>
            <p:spPr bwMode="auto">
              <a:xfrm>
                <a:off x="3505" y="2217"/>
                <a:ext cx="159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147" name="Rectangle 101"/>
              <p:cNvSpPr>
                <a:spLocks noChangeArrowheads="1"/>
              </p:cNvSpPr>
              <p:nvPr/>
            </p:nvSpPr>
            <p:spPr bwMode="auto">
              <a:xfrm>
                <a:off x="3456" y="2256"/>
                <a:ext cx="233" cy="262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8" name="Line 102"/>
              <p:cNvSpPr>
                <a:spLocks noChangeShapeType="1"/>
              </p:cNvSpPr>
              <p:nvPr/>
            </p:nvSpPr>
            <p:spPr bwMode="auto">
              <a:xfrm>
                <a:off x="3517" y="1382"/>
                <a:ext cx="0" cy="173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9" name="Text Box 103"/>
              <p:cNvSpPr txBox="1">
                <a:spLocks noChangeArrowheads="1"/>
              </p:cNvSpPr>
              <p:nvPr/>
            </p:nvSpPr>
            <p:spPr bwMode="auto">
              <a:xfrm>
                <a:off x="3505" y="1303"/>
                <a:ext cx="159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150" name="Rectangle 104"/>
              <p:cNvSpPr>
                <a:spLocks noChangeArrowheads="1"/>
              </p:cNvSpPr>
              <p:nvPr/>
            </p:nvSpPr>
            <p:spPr bwMode="auto">
              <a:xfrm>
                <a:off x="3456" y="1339"/>
                <a:ext cx="233" cy="262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1" name="Rectangle 105"/>
              <p:cNvSpPr>
                <a:spLocks noChangeArrowheads="1"/>
              </p:cNvSpPr>
              <p:nvPr/>
            </p:nvSpPr>
            <p:spPr bwMode="auto">
              <a:xfrm>
                <a:off x="3449" y="1953"/>
                <a:ext cx="229" cy="262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24" name="Line 106"/>
            <p:cNvSpPr>
              <a:spLocks noChangeShapeType="1"/>
            </p:cNvSpPr>
            <p:nvPr/>
          </p:nvSpPr>
          <p:spPr bwMode="auto">
            <a:xfrm>
              <a:off x="2664" y="1508"/>
              <a:ext cx="185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" name="Line 107"/>
            <p:cNvSpPr>
              <a:spLocks noChangeShapeType="1"/>
            </p:cNvSpPr>
            <p:nvPr/>
          </p:nvSpPr>
          <p:spPr bwMode="auto">
            <a:xfrm>
              <a:off x="2664" y="1643"/>
              <a:ext cx="185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" name="Line 108"/>
            <p:cNvSpPr>
              <a:spLocks noChangeShapeType="1"/>
            </p:cNvSpPr>
            <p:nvPr/>
          </p:nvSpPr>
          <p:spPr bwMode="auto">
            <a:xfrm>
              <a:off x="2671" y="1916"/>
              <a:ext cx="185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7" name="Line 109"/>
            <p:cNvSpPr>
              <a:spLocks noChangeShapeType="1"/>
            </p:cNvSpPr>
            <p:nvPr/>
          </p:nvSpPr>
          <p:spPr bwMode="auto">
            <a:xfrm>
              <a:off x="2664" y="1400"/>
              <a:ext cx="185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8" name="Line 110"/>
            <p:cNvSpPr>
              <a:spLocks noChangeShapeType="1"/>
            </p:cNvSpPr>
            <p:nvPr/>
          </p:nvSpPr>
          <p:spPr bwMode="auto">
            <a:xfrm>
              <a:off x="2664" y="1778"/>
              <a:ext cx="185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" name="Line 111"/>
            <p:cNvSpPr>
              <a:spLocks noChangeShapeType="1"/>
            </p:cNvSpPr>
            <p:nvPr/>
          </p:nvSpPr>
          <p:spPr bwMode="auto">
            <a:xfrm>
              <a:off x="2665" y="2014"/>
              <a:ext cx="185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" name="Line 112"/>
            <p:cNvSpPr>
              <a:spLocks noChangeShapeType="1"/>
            </p:cNvSpPr>
            <p:nvPr/>
          </p:nvSpPr>
          <p:spPr bwMode="auto">
            <a:xfrm>
              <a:off x="3480" y="1508"/>
              <a:ext cx="19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" name="Line 113"/>
            <p:cNvSpPr>
              <a:spLocks noChangeShapeType="1"/>
            </p:cNvSpPr>
            <p:nvPr/>
          </p:nvSpPr>
          <p:spPr bwMode="auto">
            <a:xfrm>
              <a:off x="3480" y="1643"/>
              <a:ext cx="19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2" name="Line 114"/>
            <p:cNvSpPr>
              <a:spLocks noChangeShapeType="1"/>
            </p:cNvSpPr>
            <p:nvPr/>
          </p:nvSpPr>
          <p:spPr bwMode="auto">
            <a:xfrm>
              <a:off x="3487" y="1916"/>
              <a:ext cx="185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" name="Line 115"/>
            <p:cNvSpPr>
              <a:spLocks noChangeShapeType="1"/>
            </p:cNvSpPr>
            <p:nvPr/>
          </p:nvSpPr>
          <p:spPr bwMode="auto">
            <a:xfrm>
              <a:off x="3480" y="1400"/>
              <a:ext cx="19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4" name="Line 116"/>
            <p:cNvSpPr>
              <a:spLocks noChangeShapeType="1"/>
            </p:cNvSpPr>
            <p:nvPr/>
          </p:nvSpPr>
          <p:spPr bwMode="auto">
            <a:xfrm>
              <a:off x="3480" y="1778"/>
              <a:ext cx="19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5" name="Line 117"/>
            <p:cNvSpPr>
              <a:spLocks noChangeShapeType="1"/>
            </p:cNvSpPr>
            <p:nvPr/>
          </p:nvSpPr>
          <p:spPr bwMode="auto">
            <a:xfrm>
              <a:off x="3481" y="2014"/>
              <a:ext cx="19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aphicFrame>
        <p:nvGraphicFramePr>
          <p:cNvPr id="170" name="Object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550216"/>
              </p:ext>
            </p:extLst>
          </p:nvPr>
        </p:nvGraphicFramePr>
        <p:xfrm>
          <a:off x="503548" y="1736812"/>
          <a:ext cx="3924436" cy="1876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90" name="Equation" r:id="rId13" imgW="3581400" imgH="1638300" progId="Equation.3">
                  <p:embed/>
                </p:oleObj>
              </mc:Choice>
              <mc:Fallback>
                <p:oleObj name="Equation" r:id="rId13" imgW="3581400" imgH="163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48" y="1736812"/>
                        <a:ext cx="3924436" cy="187650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" name="TextBox 170"/>
          <p:cNvSpPr txBox="1"/>
          <p:nvPr/>
        </p:nvSpPr>
        <p:spPr>
          <a:xfrm>
            <a:off x="7056276" y="5049180"/>
            <a:ext cx="1038427" cy="30777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= EASY !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8555004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215516" y="1088740"/>
            <a:ext cx="8712460" cy="511256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89025"/>
            <a:ext cx="8710613" cy="509428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200" b="0" dirty="0" smtClean="0">
                <a:cs typeface="+mn-cs"/>
              </a:rPr>
              <a:t>          </a:t>
            </a:r>
          </a:p>
          <a:p>
            <a:pPr marL="0" indent="0">
              <a:buNone/>
              <a:defRPr/>
            </a:pPr>
            <a:r>
              <a:rPr lang="en-US" sz="3200" b="0" dirty="0">
                <a:cs typeface="+mn-cs"/>
              </a:rPr>
              <a:t> </a:t>
            </a:r>
            <a:r>
              <a:rPr lang="en-US" sz="3200" b="0" dirty="0" smtClean="0">
                <a:cs typeface="+mn-cs"/>
              </a:rPr>
              <a:t>                                                  </a:t>
            </a:r>
            <a:r>
              <a:rPr lang="en-US" sz="1800" b="0" dirty="0" smtClean="0">
                <a:cs typeface="+mn-cs"/>
              </a:rPr>
              <a:t>(= N-by-N matrices) </a:t>
            </a:r>
            <a:endParaRPr lang="en-US" sz="2400" b="0" u="sng" dirty="0" smtClean="0">
              <a:cs typeface="+mn-cs"/>
            </a:endParaRPr>
          </a:p>
          <a:p>
            <a:pPr>
              <a:defRPr/>
            </a:pPr>
            <a:r>
              <a:rPr lang="en-US" sz="2400" b="0" u="sng" dirty="0" smtClean="0">
                <a:cs typeface="+mn-cs"/>
              </a:rPr>
              <a:t>Design Procedure:</a:t>
            </a:r>
            <a:r>
              <a:rPr lang="en-US" sz="2400" b="0" dirty="0" smtClean="0">
                <a:cs typeface="+mn-cs"/>
              </a:rPr>
              <a:t> </a:t>
            </a:r>
          </a:p>
          <a:p>
            <a:pPr>
              <a:buFontTx/>
              <a:buNone/>
              <a:defRPr/>
            </a:pPr>
            <a:r>
              <a:rPr lang="en-US" sz="2400" b="0" dirty="0"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     </a:t>
            </a:r>
            <a:r>
              <a:rPr lang="en-US" sz="2000" b="0" dirty="0" smtClean="0">
                <a:cs typeface="+mn-cs"/>
              </a:rPr>
              <a:t>1. Design all analysis filters (see Part-II).  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2. This determines E(z) (=</a:t>
            </a:r>
            <a:r>
              <a:rPr lang="en-US" sz="2000" b="0" dirty="0" err="1" smtClean="0">
                <a:cs typeface="+mn-cs"/>
              </a:rPr>
              <a:t>polyphase</a:t>
            </a:r>
            <a:r>
              <a:rPr lang="en-US" sz="2000" b="0" dirty="0" smtClean="0">
                <a:cs typeface="+mn-cs"/>
              </a:rPr>
              <a:t> matrix).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3. Assuming E(z) can be inverted (?), synthesis filters are</a:t>
            </a: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1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1400" b="0" dirty="0" smtClean="0">
                <a:cs typeface="+mn-cs"/>
              </a:rPr>
              <a:t>                                                                                                    (delta to make synthesis causal, see ex. </a:t>
            </a:r>
            <a:r>
              <a:rPr lang="en-US" sz="1400" b="0" dirty="0">
                <a:cs typeface="+mn-cs"/>
              </a:rPr>
              <a:t>p</a:t>
            </a:r>
            <a:r>
              <a:rPr lang="en-US" sz="1400" b="0" dirty="0" smtClean="0">
                <a:cs typeface="+mn-cs"/>
              </a:rPr>
              <a:t>.7)</a:t>
            </a:r>
            <a:endParaRPr lang="en-US" sz="2400" b="0" dirty="0" smtClean="0">
              <a:cs typeface="+mn-cs"/>
            </a:endParaRPr>
          </a:p>
          <a:p>
            <a:pPr>
              <a:defRPr/>
            </a:pPr>
            <a:r>
              <a:rPr lang="en-US" sz="2000" b="0" dirty="0" smtClean="0">
                <a:cs typeface="+mn-cs"/>
              </a:rPr>
              <a:t>Will consider only </a:t>
            </a:r>
            <a:r>
              <a:rPr lang="en-US" sz="2000" u="sng" dirty="0" smtClean="0">
                <a:cs typeface="+mn-cs"/>
              </a:rPr>
              <a:t>FIR</a:t>
            </a:r>
            <a:r>
              <a:rPr lang="en-US" sz="2000" b="0" dirty="0" smtClean="0">
                <a:cs typeface="+mn-cs"/>
              </a:rPr>
              <a:t> analysis filters, leading to simple </a:t>
            </a:r>
            <a:r>
              <a:rPr lang="en-US" sz="2000" b="0" dirty="0" err="1" smtClean="0">
                <a:cs typeface="+mn-cs"/>
              </a:rPr>
              <a:t>polyphase</a:t>
            </a:r>
            <a:r>
              <a:rPr lang="en-US" sz="2000" b="0" dirty="0" smtClean="0">
                <a:cs typeface="+mn-cs"/>
              </a:rPr>
              <a:t> decompositions (see Chapter-2) </a:t>
            </a:r>
          </a:p>
          <a:p>
            <a:pPr>
              <a:defRPr/>
            </a:pPr>
            <a:r>
              <a:rPr lang="en-US" sz="2000" b="0" dirty="0" smtClean="0">
                <a:cs typeface="+mn-cs"/>
              </a:rPr>
              <a:t>However, FIR E(z) then generally leads to </a:t>
            </a:r>
            <a:r>
              <a:rPr lang="en-US" sz="2000" u="sng" dirty="0" smtClean="0">
                <a:cs typeface="+mn-cs"/>
              </a:rPr>
              <a:t>IIR</a:t>
            </a:r>
            <a:r>
              <a:rPr lang="en-US" sz="2000" b="0" dirty="0" smtClean="0">
                <a:cs typeface="+mn-cs"/>
              </a:rPr>
              <a:t> R(z), where stability is a concern…</a:t>
            </a:r>
          </a:p>
        </p:txBody>
      </p:sp>
      <p:graphicFrame>
        <p:nvGraphicFramePr>
          <p:cNvPr id="41987" name="Object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673004"/>
              </p:ext>
            </p:extLst>
          </p:nvPr>
        </p:nvGraphicFramePr>
        <p:xfrm>
          <a:off x="3024188" y="4113076"/>
          <a:ext cx="216058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1" name="Equation" r:id="rId3" imgW="1117600" imgH="228600" progId="Equation.3">
                  <p:embed/>
                </p:oleObj>
              </mc:Choice>
              <mc:Fallback>
                <p:oleObj name="Equation" r:id="rId3" imgW="1117600" imgH="228600" progId="Equation.3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188" y="4113076"/>
                        <a:ext cx="2160587" cy="4127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988" name="Group 277"/>
          <p:cNvGrpSpPr>
            <a:grpSpLocks/>
          </p:cNvGrpSpPr>
          <p:nvPr/>
        </p:nvGrpSpPr>
        <p:grpSpPr bwMode="auto">
          <a:xfrm>
            <a:off x="2627313" y="1340818"/>
            <a:ext cx="3278187" cy="1008062"/>
            <a:chOff x="1950" y="3181"/>
            <a:chExt cx="2064" cy="651"/>
          </a:xfrm>
        </p:grpSpPr>
        <p:graphicFrame>
          <p:nvGraphicFramePr>
            <p:cNvPr id="41990" name="Object 278"/>
            <p:cNvGraphicFramePr>
              <a:graphicFrameLocks noChangeAspect="1"/>
            </p:cNvGraphicFramePr>
            <p:nvPr/>
          </p:nvGraphicFramePr>
          <p:xfrm>
            <a:off x="2109" y="3316"/>
            <a:ext cx="1740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52" name="Equation" r:id="rId5" imgW="1143000" imgH="241300" progId="Equation.3">
                    <p:embed/>
                  </p:oleObj>
                </mc:Choice>
                <mc:Fallback>
                  <p:oleObj name="Equation" r:id="rId5" imgW="1143000" imgH="241300" progId="Equation.3">
                    <p:embed/>
                    <p:pic>
                      <p:nvPicPr>
                        <p:cNvPr id="0" name="Object 2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9" y="3316"/>
                          <a:ext cx="1740" cy="342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3319" name="Rectangle 279"/>
            <p:cNvSpPr>
              <a:spLocks noChangeArrowheads="1"/>
            </p:cNvSpPr>
            <p:nvPr/>
          </p:nvSpPr>
          <p:spPr bwMode="auto">
            <a:xfrm>
              <a:off x="2041" y="3256"/>
              <a:ext cx="1882" cy="480"/>
            </a:xfrm>
            <a:prstGeom prst="rect">
              <a:avLst/>
            </a:prstGeom>
            <a:noFill/>
            <a:ln w="762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3320" name="Rectangle 280"/>
            <p:cNvSpPr>
              <a:spLocks noChangeArrowheads="1"/>
            </p:cNvSpPr>
            <p:nvPr/>
          </p:nvSpPr>
          <p:spPr bwMode="auto">
            <a:xfrm>
              <a:off x="1950" y="3181"/>
              <a:ext cx="2064" cy="651"/>
            </a:xfrm>
            <a:prstGeom prst="rect">
              <a:avLst/>
            </a:prstGeom>
            <a:noFill/>
            <a:ln w="762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43321" name="Oval 281"/>
          <p:cNvSpPr>
            <a:spLocks noChangeArrowheads="1"/>
          </p:cNvSpPr>
          <p:nvPr/>
        </p:nvSpPr>
        <p:spPr bwMode="auto">
          <a:xfrm>
            <a:off x="7164288" y="5085184"/>
            <a:ext cx="936104" cy="755650"/>
          </a:xfrm>
          <a:prstGeom prst="ellipse">
            <a:avLst/>
          </a:prstGeom>
          <a:solidFill>
            <a:srgbClr val="FFFF66">
              <a:alpha val="50000"/>
            </a:srgbClr>
          </a:solidFill>
          <a:ln w="9525" cmpd="sng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600380" cy="78105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General PR-FB </a:t>
            </a:r>
            <a:r>
              <a:rPr lang="en-US" sz="2800" dirty="0" smtClean="0"/>
              <a:t>Design</a:t>
            </a:r>
            <a:r>
              <a:rPr lang="en-US" sz="2800" dirty="0"/>
              <a:t>: Maximum Decimation </a:t>
            </a:r>
            <a:r>
              <a:rPr lang="en-US" sz="1800" dirty="0"/>
              <a:t>(D=N) </a:t>
            </a:r>
            <a:endParaRPr lang="en-US" sz="1800" dirty="0" smtClean="0">
              <a:cs typeface="+mj-cs"/>
            </a:endParaRPr>
          </a:p>
        </p:txBody>
      </p:sp>
      <p:sp>
        <p:nvSpPr>
          <p:cNvPr id="12" name="Oval 263"/>
          <p:cNvSpPr>
            <a:spLocks noChangeArrowheads="1"/>
          </p:cNvSpPr>
          <p:nvPr/>
        </p:nvSpPr>
        <p:spPr bwMode="auto">
          <a:xfrm>
            <a:off x="5364088" y="1772816"/>
            <a:ext cx="468052" cy="396044"/>
          </a:xfrm>
          <a:prstGeom prst="ellipse">
            <a:avLst/>
          </a:prstGeom>
          <a:solidFill>
            <a:srgbClr val="FFFF66">
              <a:alpha val="50000"/>
            </a:srgbClr>
          </a:solidFill>
          <a:ln w="28575" cmpd="sng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600380" cy="78105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General PR-FB </a:t>
            </a:r>
            <a:r>
              <a:rPr lang="en-US" sz="2800" dirty="0" smtClean="0"/>
              <a:t>Design</a:t>
            </a:r>
            <a:r>
              <a:rPr lang="en-US" sz="2800" dirty="0"/>
              <a:t>: Maximum Decimation </a:t>
            </a:r>
            <a:r>
              <a:rPr lang="en-US" sz="1800" dirty="0"/>
              <a:t>(D=N) </a:t>
            </a:r>
            <a:endParaRPr lang="en-US" sz="1800" dirty="0" smtClean="0">
              <a:cs typeface="+mj-cs"/>
            </a:endParaRP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91778"/>
            <a:ext cx="8664575" cy="5289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PS: Inversion of matrix transfer functions ?…</a:t>
            </a:r>
          </a:p>
          <a:p>
            <a:pPr lvl="1">
              <a:spcBef>
                <a:spcPts val="1080"/>
              </a:spcBef>
              <a:defRPr/>
            </a:pPr>
            <a:r>
              <a:rPr lang="en-US" sz="2000" dirty="0" smtClean="0"/>
              <a:t>The inverse of a scalar (i.e. 1-by-1 matrix)  FIR transfer function is </a:t>
            </a:r>
            <a:r>
              <a:rPr lang="en-US" sz="2000" b="1" u="sng" dirty="0" smtClean="0"/>
              <a:t>always</a:t>
            </a:r>
            <a:r>
              <a:rPr lang="en-US" sz="2000" dirty="0" smtClean="0"/>
              <a:t> IIR (except for contrived examples)</a:t>
            </a:r>
          </a:p>
          <a:p>
            <a:pPr lvl="1">
              <a:defRPr/>
            </a:pPr>
            <a:endParaRPr lang="en-US" sz="2000" b="1" dirty="0" smtClean="0"/>
          </a:p>
          <a:p>
            <a:pPr marL="457200" lvl="1" indent="0">
              <a:buNone/>
              <a:defRPr/>
            </a:pPr>
            <a:endParaRPr lang="en-US" sz="2000" b="1" dirty="0" smtClean="0"/>
          </a:p>
          <a:p>
            <a:pPr lvl="1">
              <a:defRPr/>
            </a:pPr>
            <a:r>
              <a:rPr lang="en-US" sz="2000" b="1" dirty="0" smtClean="0"/>
              <a:t> </a:t>
            </a:r>
            <a:r>
              <a:rPr lang="en-US" sz="2000" dirty="0" smtClean="0"/>
              <a:t>…but the inverse of an N-by-N </a:t>
            </a:r>
            <a:r>
              <a:rPr lang="en-US" sz="1400" dirty="0" smtClean="0"/>
              <a:t>(N&gt;1) </a:t>
            </a:r>
            <a:r>
              <a:rPr lang="en-US" sz="2000" dirty="0" smtClean="0"/>
              <a:t>FIR transfer function </a:t>
            </a:r>
            <a:r>
              <a:rPr lang="en-US" sz="2000" b="1" u="sng" dirty="0" smtClean="0"/>
              <a:t>can</a:t>
            </a:r>
            <a:r>
              <a:rPr lang="en-US" sz="2000" dirty="0" smtClean="0"/>
              <a:t> be FIR</a:t>
            </a:r>
            <a:endParaRPr lang="en-US" sz="2000" b="1" dirty="0" smtClean="0"/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</a:t>
            </a: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None/>
              <a:defRPr/>
            </a:pPr>
            <a:r>
              <a:rPr lang="en-US" sz="2000" b="0" dirty="0" smtClean="0">
                <a:cs typeface="+mn-cs"/>
              </a:rPr>
              <a:t>PS: Compare </a:t>
            </a:r>
            <a:r>
              <a:rPr lang="en-US" sz="2000" b="0" dirty="0" smtClean="0"/>
              <a:t>this </a:t>
            </a:r>
            <a:r>
              <a:rPr lang="en-US" sz="2000" b="0" dirty="0"/>
              <a:t>to inversion of integers and integer </a:t>
            </a:r>
            <a:r>
              <a:rPr lang="en-US" sz="2000" b="0" dirty="0" smtClean="0"/>
              <a:t>matrices</a:t>
            </a:r>
            <a:r>
              <a:rPr lang="en-US" sz="2400" b="0" dirty="0" smtClean="0">
                <a:cs typeface="+mn-cs"/>
              </a:rPr>
              <a:t>          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                        </a:t>
            </a:r>
            <a:r>
              <a:rPr lang="en-US" sz="2000" b="0" dirty="0" smtClean="0">
                <a:cs typeface="+mn-cs"/>
              </a:rPr>
              <a:t>…but…</a:t>
            </a:r>
          </a:p>
          <a:p>
            <a:pPr>
              <a:buFontTx/>
              <a:buNone/>
              <a:defRPr/>
            </a:pPr>
            <a:endParaRPr lang="en-US" sz="2000" b="0" dirty="0">
              <a:cs typeface="+mn-cs"/>
            </a:endParaRPr>
          </a:p>
        </p:txBody>
      </p:sp>
      <p:graphicFrame>
        <p:nvGraphicFramePr>
          <p:cNvPr id="43011" name="Objec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049361"/>
              </p:ext>
            </p:extLst>
          </p:nvPr>
        </p:nvGraphicFramePr>
        <p:xfrm>
          <a:off x="1547813" y="3488845"/>
          <a:ext cx="7023100" cy="150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56" name="Equation" r:id="rId3" imgW="3644900" imgH="838200" progId="Equation.3">
                  <p:embed/>
                </p:oleObj>
              </mc:Choice>
              <mc:Fallback>
                <p:oleObj name="Equation" r:id="rId3" imgW="3644900" imgH="838200" progId="Equation.3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3488845"/>
                        <a:ext cx="7023100" cy="150336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114729"/>
              </p:ext>
            </p:extLst>
          </p:nvPr>
        </p:nvGraphicFramePr>
        <p:xfrm>
          <a:off x="1583668" y="2336717"/>
          <a:ext cx="4643797" cy="66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57" name="Equation" r:id="rId5" imgW="2717800" imgH="419100" progId="Equation.3">
                  <p:embed/>
                </p:oleObj>
              </mc:Choice>
              <mc:Fallback>
                <p:oleObj name="Equation" r:id="rId5" imgW="2717800" imgH="419100" progId="Equation.3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3668" y="2336717"/>
                        <a:ext cx="4643797" cy="6658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0305" name="Rectangle 97"/>
          <p:cNvSpPr>
            <a:spLocks noChangeArrowheads="1"/>
          </p:cNvSpPr>
          <p:nvPr/>
        </p:nvSpPr>
        <p:spPr bwMode="auto">
          <a:xfrm>
            <a:off x="1439863" y="4560830"/>
            <a:ext cx="1763712" cy="539750"/>
          </a:xfrm>
          <a:prstGeom prst="rect">
            <a:avLst/>
          </a:prstGeom>
          <a:solidFill>
            <a:srgbClr val="FFFF66">
              <a:alpha val="50000"/>
            </a:srgbClr>
          </a:solidFill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638989"/>
              </p:ext>
            </p:extLst>
          </p:nvPr>
        </p:nvGraphicFramePr>
        <p:xfrm>
          <a:off x="1547664" y="5613081"/>
          <a:ext cx="1512168" cy="418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58" name="Equation" r:id="rId7" imgW="1320227" imgH="393529" progId="Equation.3">
                  <p:embed/>
                </p:oleObj>
              </mc:Choice>
              <mc:Fallback>
                <p:oleObj name="Equation" r:id="rId7" imgW="132022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5613081"/>
                        <a:ext cx="1512168" cy="418841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039781"/>
              </p:ext>
            </p:extLst>
          </p:nvPr>
        </p:nvGraphicFramePr>
        <p:xfrm>
          <a:off x="4067944" y="5613082"/>
          <a:ext cx="2160240" cy="624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59" name="Equation" r:id="rId9" imgW="2209800" imgH="685800" progId="Equation.3">
                  <p:embed/>
                </p:oleObj>
              </mc:Choice>
              <mc:Fallback>
                <p:oleObj name="Equation" r:id="rId9" imgW="22098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5613082"/>
                        <a:ext cx="2160240" cy="62423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63786"/>
            <a:ext cx="8750300" cy="5289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b="0" u="sng" dirty="0" smtClean="0">
                <a:cs typeface="+mn-cs"/>
              </a:rPr>
              <a:t>Question</a:t>
            </a:r>
            <a:r>
              <a:rPr lang="en-US" sz="2400" b="0" dirty="0" smtClean="0">
                <a:cs typeface="+mn-cs"/>
              </a:rPr>
              <a:t>: 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</a:t>
            </a:r>
            <a:r>
              <a:rPr lang="en-US" sz="2400" b="0" dirty="0" smtClean="0">
                <a:cs typeface="+mn-cs"/>
              </a:rPr>
              <a:t>Can we build </a:t>
            </a:r>
            <a:r>
              <a:rPr lang="en-US" sz="2400" u="sng" dirty="0" smtClean="0">
                <a:cs typeface="+mn-cs"/>
              </a:rPr>
              <a:t>FIR</a:t>
            </a:r>
            <a:r>
              <a:rPr lang="en-US" sz="2400" b="0" dirty="0"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E(z)’s </a:t>
            </a:r>
            <a:r>
              <a:rPr lang="en-US" sz="1200" b="0" dirty="0" smtClean="0">
                <a:cs typeface="+mn-cs"/>
              </a:rPr>
              <a:t>(N-by-N)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2400" b="0" dirty="0"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  that have an </a:t>
            </a:r>
            <a:r>
              <a:rPr lang="en-US" sz="2400" u="sng" dirty="0" smtClean="0">
                <a:cs typeface="+mn-cs"/>
              </a:rPr>
              <a:t>FIR</a:t>
            </a:r>
            <a:r>
              <a:rPr lang="en-US" sz="2400" b="0" dirty="0" smtClean="0">
                <a:cs typeface="+mn-cs"/>
              </a:rPr>
              <a:t> inverse? </a:t>
            </a:r>
          </a:p>
          <a:p>
            <a:pPr>
              <a:buFontTx/>
              <a:buNone/>
              <a:defRPr/>
            </a:pPr>
            <a:r>
              <a:rPr lang="en-US" sz="2400" b="0" u="sng" dirty="0" smtClean="0">
                <a:cs typeface="+mn-cs"/>
              </a:rPr>
              <a:t>Answer</a:t>
            </a:r>
            <a:r>
              <a:rPr lang="en-US" sz="2400" b="0" dirty="0" smtClean="0">
                <a:cs typeface="+mn-cs"/>
              </a:rPr>
              <a:t>: 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YES, `</a:t>
            </a:r>
            <a:r>
              <a:rPr lang="en-US" sz="2000" dirty="0" err="1">
                <a:cs typeface="+mn-cs"/>
              </a:rPr>
              <a:t>u</a:t>
            </a:r>
            <a:r>
              <a:rPr lang="en-US" sz="2000" dirty="0" err="1" smtClean="0">
                <a:cs typeface="+mn-cs"/>
              </a:rPr>
              <a:t>nimodular</a:t>
            </a:r>
            <a:r>
              <a:rPr lang="ja-JP" altLang="en-US" sz="2000" b="0" dirty="0" smtClean="0">
                <a:latin typeface="Arial"/>
                <a:cs typeface="+mn-cs"/>
              </a:rPr>
              <a:t>’</a:t>
            </a:r>
            <a:r>
              <a:rPr lang="en-US" sz="2000" b="0" dirty="0" smtClean="0">
                <a:cs typeface="+mn-cs"/>
              </a:rPr>
              <a:t> E(z)’s, i.e. matrices with determinant=constant*</a:t>
            </a:r>
            <a:r>
              <a:rPr lang="en-US" sz="2000" b="0" dirty="0" err="1" smtClean="0">
                <a:cs typeface="+mn-cs"/>
              </a:rPr>
              <a:t>z</a:t>
            </a:r>
            <a:r>
              <a:rPr lang="en-US" sz="2000" b="0" baseline="30000" dirty="0" err="1" smtClean="0">
                <a:cs typeface="+mn-cs"/>
              </a:rPr>
              <a:t>d</a:t>
            </a:r>
            <a:endParaRPr lang="en-US" sz="20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e.g.</a:t>
            </a:r>
          </a:p>
          <a:p>
            <a:pPr>
              <a:defRPr/>
            </a:pPr>
            <a:endParaRPr lang="en-US" sz="2000" b="0" dirty="0" smtClean="0">
              <a:cs typeface="+mn-cs"/>
            </a:endParaRPr>
          </a:p>
          <a:p>
            <a:pPr>
              <a:defRPr/>
            </a:pPr>
            <a:endParaRPr lang="en-US" sz="2000" b="0" dirty="0" smtClean="0">
              <a:cs typeface="+mn-cs"/>
            </a:endParaRPr>
          </a:p>
          <a:p>
            <a:pPr>
              <a:defRPr/>
            </a:pPr>
            <a:endParaRPr lang="en-US" sz="2000" b="0" dirty="0" smtClean="0">
              <a:cs typeface="+mn-cs"/>
            </a:endParaRPr>
          </a:p>
          <a:p>
            <a:pPr marL="0" indent="0">
              <a:spcBef>
                <a:spcPts val="1080"/>
              </a:spcBef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spcBef>
                <a:spcPts val="1080"/>
              </a:spcBef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  where the E</a:t>
            </a:r>
            <a:r>
              <a:rPr lang="en-US" sz="1400" b="0" dirty="0" smtClean="0">
                <a:cs typeface="+mn-cs"/>
              </a:rPr>
              <a:t>l</a:t>
            </a:r>
            <a:r>
              <a:rPr lang="ja-JP" altLang="en-US" sz="2000" b="0" dirty="0" smtClean="0">
                <a:latin typeface="Arial"/>
                <a:cs typeface="+mn-cs"/>
              </a:rPr>
              <a:t>’</a:t>
            </a:r>
            <a:r>
              <a:rPr lang="en-US" sz="2000" b="0" dirty="0" smtClean="0">
                <a:cs typeface="+mn-cs"/>
              </a:rPr>
              <a:t>s are constant (</a:t>
            </a:r>
            <a:r>
              <a:rPr lang="en-US" sz="2000" b="0" dirty="0">
                <a:cs typeface="+mn-cs"/>
              </a:rPr>
              <a:t>=</a:t>
            </a:r>
            <a:r>
              <a:rPr lang="en-US" sz="2000" b="0" dirty="0" smtClean="0">
                <a:cs typeface="+mn-cs"/>
              </a:rPr>
              <a:t> not a function of z) </a:t>
            </a:r>
            <a:r>
              <a:rPr lang="en-US" sz="2000" b="0" u="sng" dirty="0" smtClean="0">
                <a:cs typeface="+mn-cs"/>
              </a:rPr>
              <a:t>invertible</a:t>
            </a:r>
            <a:r>
              <a:rPr lang="en-US" sz="2000" b="0" dirty="0" smtClean="0">
                <a:cs typeface="+mn-cs"/>
              </a:rPr>
              <a:t> matrices</a:t>
            </a:r>
            <a:endParaRPr lang="en-US" sz="2000" u="sng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u="sng" dirty="0" smtClean="0">
                <a:cs typeface="+mn-cs"/>
              </a:rPr>
              <a:t>Design Procedure</a:t>
            </a:r>
            <a:r>
              <a:rPr lang="en-US" sz="2400" b="0" dirty="0" smtClean="0">
                <a:cs typeface="+mn-cs"/>
              </a:rPr>
              <a:t>: </a:t>
            </a:r>
          </a:p>
          <a:p>
            <a:pPr>
              <a:buFontTx/>
              <a:buNone/>
              <a:defRPr/>
            </a:pPr>
            <a:r>
              <a:rPr lang="en-US" sz="2400" b="0" dirty="0"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  </a:t>
            </a:r>
            <a:r>
              <a:rPr lang="en-US" sz="2000" b="0" dirty="0">
                <a:cs typeface="+mn-cs"/>
              </a:rPr>
              <a:t>O</a:t>
            </a:r>
            <a:r>
              <a:rPr lang="en-US" sz="2000" b="0" dirty="0" smtClean="0">
                <a:cs typeface="+mn-cs"/>
              </a:rPr>
              <a:t>ptimize E</a:t>
            </a:r>
            <a:r>
              <a:rPr lang="en-US" sz="1400" b="0" dirty="0" smtClean="0">
                <a:cs typeface="+mn-cs"/>
              </a:rPr>
              <a:t>l</a:t>
            </a:r>
            <a:r>
              <a:rPr lang="ja-JP" altLang="en-US" sz="2000" b="0" dirty="0" smtClean="0">
                <a:latin typeface="Arial"/>
                <a:cs typeface="+mn-cs"/>
              </a:rPr>
              <a:t>’</a:t>
            </a:r>
            <a:r>
              <a:rPr lang="en-US" sz="2000" b="0" dirty="0" smtClean="0">
                <a:cs typeface="+mn-cs"/>
              </a:rPr>
              <a:t>s to meet filter specs (ripple, etc.) for </a:t>
            </a:r>
            <a:r>
              <a:rPr lang="en-US" sz="2000" b="0" u="sng" dirty="0" smtClean="0">
                <a:cs typeface="+mn-cs"/>
              </a:rPr>
              <a:t>all</a:t>
            </a:r>
            <a:r>
              <a:rPr lang="en-US" sz="2000" b="0" dirty="0" smtClean="0">
                <a:cs typeface="+mn-cs"/>
              </a:rPr>
              <a:t> analysis filters </a:t>
            </a:r>
            <a:r>
              <a:rPr lang="en-US" sz="1400" b="0" dirty="0" smtClean="0">
                <a:cs typeface="+mn-cs"/>
              </a:rPr>
              <a:t>(at once)</a:t>
            </a:r>
          </a:p>
          <a:p>
            <a:pPr>
              <a:buFontTx/>
              <a:buNone/>
              <a:defRPr/>
            </a:pPr>
            <a:endParaRPr lang="en-US" sz="2000" b="0" dirty="0" smtClean="0">
              <a:cs typeface="+mn-cs"/>
            </a:endParaRPr>
          </a:p>
        </p:txBody>
      </p:sp>
      <p:grpSp>
        <p:nvGrpSpPr>
          <p:cNvPr id="45059" name="Group 1"/>
          <p:cNvGrpSpPr>
            <a:grpSpLocks/>
          </p:cNvGrpSpPr>
          <p:nvPr/>
        </p:nvGrpSpPr>
        <p:grpSpPr bwMode="auto">
          <a:xfrm>
            <a:off x="1150938" y="3068960"/>
            <a:ext cx="7742237" cy="1829495"/>
            <a:chOff x="939800" y="2417763"/>
            <a:chExt cx="7623175" cy="1950886"/>
          </a:xfrm>
        </p:grpSpPr>
        <p:graphicFrame>
          <p:nvGraphicFramePr>
            <p:cNvPr id="45070" name="Object 4"/>
            <p:cNvGraphicFramePr>
              <a:graphicFrameLocks noChangeAspect="1"/>
            </p:cNvGraphicFramePr>
            <p:nvPr/>
          </p:nvGraphicFramePr>
          <p:xfrm>
            <a:off x="939800" y="2417763"/>
            <a:ext cx="7623175" cy="1881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64" name="Equation" r:id="rId3" imgW="4406900" imgH="1384300" progId="Equation.3">
                    <p:embed/>
                  </p:oleObj>
                </mc:Choice>
                <mc:Fallback>
                  <p:oleObj name="Equation" r:id="rId3" imgW="4406900" imgH="13843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9800" y="2417763"/>
                          <a:ext cx="7623175" cy="1881187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9605" name="Rectangle 5"/>
            <p:cNvSpPr>
              <a:spLocks noChangeArrowheads="1"/>
            </p:cNvSpPr>
            <p:nvPr/>
          </p:nvSpPr>
          <p:spPr bwMode="auto">
            <a:xfrm>
              <a:off x="1222718" y="3865437"/>
              <a:ext cx="2269602" cy="503212"/>
            </a:xfrm>
            <a:prstGeom prst="rect">
              <a:avLst/>
            </a:prstGeom>
            <a:solidFill>
              <a:srgbClr val="AA0000">
                <a:alpha val="32001"/>
              </a:srgbClr>
            </a:solidFill>
            <a:ln w="5715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652120" y="6417332"/>
            <a:ext cx="2593591" cy="307777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= not-so-easy but DOABLE !</a:t>
            </a:r>
            <a:endParaRPr lang="en-US" sz="1400" dirty="0"/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600380" cy="78105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General PR-FB </a:t>
            </a:r>
            <a:r>
              <a:rPr lang="en-US" sz="2800" dirty="0" smtClean="0"/>
              <a:t>Design</a:t>
            </a:r>
            <a:r>
              <a:rPr lang="en-US" sz="2800" dirty="0"/>
              <a:t>: Maximum Decimation </a:t>
            </a:r>
            <a:r>
              <a:rPr lang="en-US" sz="1800" dirty="0"/>
              <a:t>(D=N) </a:t>
            </a:r>
            <a:endParaRPr lang="en-US" sz="1800" dirty="0" smtClean="0">
              <a:cs typeface="+mj-cs"/>
            </a:endParaRPr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4680013" y="1191981"/>
            <a:ext cx="1845050" cy="1445588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4" name="Oval 5"/>
          <p:cNvSpPr>
            <a:spLocks noChangeArrowheads="1"/>
          </p:cNvSpPr>
          <p:nvPr/>
        </p:nvSpPr>
        <p:spPr bwMode="auto">
          <a:xfrm>
            <a:off x="4910644" y="1460927"/>
            <a:ext cx="1416735" cy="1016378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5" name="Oval 6"/>
          <p:cNvSpPr>
            <a:spLocks noChangeArrowheads="1"/>
          </p:cNvSpPr>
          <p:nvPr/>
        </p:nvSpPr>
        <p:spPr bwMode="auto">
          <a:xfrm>
            <a:off x="5174223" y="1662637"/>
            <a:ext cx="980748" cy="75526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>
            <a:off x="6359899" y="1326286"/>
            <a:ext cx="462114" cy="16893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6327929" y="1662683"/>
            <a:ext cx="460661" cy="10077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endCxn id="25" idx="6"/>
          </p:cNvCxnSpPr>
          <p:nvPr/>
        </p:nvCxnSpPr>
        <p:spPr bwMode="auto">
          <a:xfrm flipH="1" flipV="1">
            <a:off x="6155000" y="2040573"/>
            <a:ext cx="633590" cy="592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6854537" y="1124744"/>
            <a:ext cx="885390" cy="31612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0"/>
              <a:t>all E(z)’s</a:t>
            </a:r>
          </a:p>
        </p:txBody>
      </p:sp>
      <p:sp>
        <p:nvSpPr>
          <p:cNvPr id="30" name="TextBox 11"/>
          <p:cNvSpPr txBox="1">
            <a:spLocks noChangeArrowheads="1"/>
          </p:cNvSpPr>
          <p:nvPr/>
        </p:nvSpPr>
        <p:spPr bwMode="auto">
          <a:xfrm>
            <a:off x="6842963" y="1528164"/>
            <a:ext cx="999993" cy="31612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0"/>
              <a:t>FIR E(z)’s</a:t>
            </a:r>
          </a:p>
        </p:txBody>
      </p:sp>
      <p:sp>
        <p:nvSpPr>
          <p:cNvPr id="31" name="TextBox 12"/>
          <p:cNvSpPr txBox="1">
            <a:spLocks noChangeArrowheads="1"/>
          </p:cNvSpPr>
          <p:nvPr/>
        </p:nvSpPr>
        <p:spPr bwMode="auto">
          <a:xfrm>
            <a:off x="6867656" y="1931584"/>
            <a:ext cx="1981082" cy="31612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0"/>
              <a:t>FIR unimodular E(z)’s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80728"/>
            <a:ext cx="8588375" cy="5289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u="sng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u="sng" dirty="0">
              <a:cs typeface="+mn-cs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FontTx/>
              <a:buNone/>
              <a:defRPr/>
            </a:pPr>
            <a:r>
              <a:rPr lang="en-US" sz="2400" b="0" u="sng" dirty="0" smtClean="0">
                <a:cs typeface="+mn-cs"/>
              </a:rPr>
              <a:t>An interesting special case</a:t>
            </a:r>
            <a:r>
              <a:rPr lang="en-US" sz="2400" b="0" dirty="0" smtClean="0">
                <a:cs typeface="+mn-cs"/>
              </a:rPr>
              <a:t> of</a:t>
            </a:r>
          </a:p>
          <a:p>
            <a:pPr>
              <a:lnSpc>
                <a:spcPct val="90000"/>
              </a:lnSpc>
              <a:spcBef>
                <a:spcPts val="400"/>
              </a:spcBef>
              <a:buFontTx/>
              <a:buNone/>
              <a:defRPr/>
            </a:pPr>
            <a:r>
              <a:rPr lang="en-US" sz="2400" b="0" dirty="0">
                <a:cs typeface="+mn-cs"/>
              </a:rPr>
              <a:t>t</a:t>
            </a:r>
            <a:r>
              <a:rPr lang="en-US" sz="2400" b="0" dirty="0" smtClean="0">
                <a:cs typeface="+mn-cs"/>
              </a:rPr>
              <a:t>his is obtained </a:t>
            </a:r>
            <a:r>
              <a:rPr lang="en-US" sz="2400" b="0" dirty="0" smtClean="0"/>
              <a:t>when </a:t>
            </a:r>
            <a:r>
              <a:rPr lang="en-US" sz="2400" b="0" dirty="0"/>
              <a:t>the E</a:t>
            </a:r>
            <a:r>
              <a:rPr lang="en-US" sz="1600" b="0" dirty="0"/>
              <a:t>l</a:t>
            </a:r>
            <a:r>
              <a:rPr lang="ja-JP" altLang="en-US" sz="2400" b="0" dirty="0"/>
              <a:t>’</a:t>
            </a:r>
            <a:r>
              <a:rPr lang="en-US" sz="2400" b="0" dirty="0"/>
              <a:t>s </a:t>
            </a:r>
            <a:endParaRPr lang="en-US" sz="2400" b="0" dirty="0" smtClean="0"/>
          </a:p>
          <a:p>
            <a:pPr>
              <a:lnSpc>
                <a:spcPct val="90000"/>
              </a:lnSpc>
              <a:spcBef>
                <a:spcPts val="400"/>
              </a:spcBef>
              <a:buFontTx/>
              <a:buNone/>
              <a:defRPr/>
            </a:pPr>
            <a:r>
              <a:rPr lang="en-US" sz="2400" b="0" dirty="0" smtClean="0"/>
              <a:t>are </a:t>
            </a:r>
            <a:r>
              <a:rPr lang="en-US" sz="2400" b="0" u="sng" dirty="0" smtClean="0"/>
              <a:t>orthogonal</a:t>
            </a:r>
            <a:r>
              <a:rPr lang="en-US" sz="2400" b="0" dirty="0" smtClean="0"/>
              <a:t> </a:t>
            </a:r>
            <a:r>
              <a:rPr lang="en-US" sz="1800" b="0" dirty="0" smtClean="0"/>
              <a:t>(=real) </a:t>
            </a:r>
            <a:r>
              <a:rPr lang="en-US" sz="2400" b="0" dirty="0"/>
              <a:t>matrices</a:t>
            </a:r>
            <a:endParaRPr lang="en-US" sz="2400" b="0" dirty="0" smtClean="0"/>
          </a:p>
          <a:p>
            <a:pPr>
              <a:lnSpc>
                <a:spcPct val="90000"/>
              </a:lnSpc>
              <a:spcBef>
                <a:spcPts val="400"/>
              </a:spcBef>
              <a:buFontTx/>
              <a:buNone/>
              <a:defRPr/>
            </a:pPr>
            <a:r>
              <a:rPr lang="en-US" sz="2400" b="0" dirty="0"/>
              <a:t>o</a:t>
            </a:r>
            <a:r>
              <a:rPr lang="en-US" sz="2400" b="0" dirty="0" smtClean="0"/>
              <a:t>r </a:t>
            </a:r>
            <a:r>
              <a:rPr lang="en-US" sz="2400" b="0" u="sng" dirty="0" smtClean="0"/>
              <a:t>unitary</a:t>
            </a:r>
            <a:r>
              <a:rPr lang="en-US" sz="2400" b="0" dirty="0" smtClean="0"/>
              <a:t> </a:t>
            </a:r>
            <a:r>
              <a:rPr lang="en-US" sz="1800" b="0" dirty="0" smtClean="0"/>
              <a:t>(=complex)</a:t>
            </a:r>
            <a:r>
              <a:rPr lang="en-US" sz="2400" b="0" dirty="0"/>
              <a:t> </a:t>
            </a:r>
            <a:r>
              <a:rPr lang="en-US" sz="2400" b="0" dirty="0" smtClean="0"/>
              <a:t>matrices </a:t>
            </a:r>
            <a:r>
              <a:rPr lang="en-US" sz="2400" b="0" dirty="0" smtClean="0">
                <a:cs typeface="+mn-cs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u="sng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u="sng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u="sng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u="sng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u="sng" dirty="0">
              <a:cs typeface="+mn-cs"/>
            </a:endParaRPr>
          </a:p>
          <a:p>
            <a:pPr>
              <a:lnSpc>
                <a:spcPct val="90000"/>
              </a:lnSpc>
              <a:buNone/>
              <a:defRPr/>
            </a:pPr>
            <a:endParaRPr lang="en-US" sz="2400" b="0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en-US" sz="2400" b="0" dirty="0" smtClean="0">
                <a:cs typeface="+mn-cs"/>
              </a:rPr>
              <a:t>E(z) and R(z) are then ‘</a:t>
            </a:r>
            <a:r>
              <a:rPr lang="en-US" sz="2400" b="0" u="sng" dirty="0" err="1" smtClean="0">
                <a:cs typeface="+mn-cs"/>
              </a:rPr>
              <a:t>paraunitary</a:t>
            </a:r>
            <a:r>
              <a:rPr lang="en-US" sz="2400" b="0" u="sng" dirty="0" smtClean="0">
                <a:cs typeface="+mn-cs"/>
              </a:rPr>
              <a:t>’</a:t>
            </a:r>
            <a:r>
              <a:rPr lang="en-US" altLang="ja-JP" sz="2400" dirty="0" smtClean="0">
                <a:cs typeface="+mn-cs"/>
              </a:rPr>
              <a:t> </a:t>
            </a:r>
            <a:r>
              <a:rPr lang="en-US" altLang="ja-JP" sz="2400" b="0" dirty="0" smtClean="0">
                <a:cs typeface="+mn-cs"/>
              </a:rPr>
              <a:t>(definition omitted) and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altLang="ja-JP" sz="2400" b="0" dirty="0">
                <a:cs typeface="+mn-cs"/>
              </a:rPr>
              <a:t>t</a:t>
            </a:r>
            <a:r>
              <a:rPr lang="en-US" altLang="ja-JP" sz="2400" b="0" dirty="0" smtClean="0">
                <a:cs typeface="+mn-cs"/>
              </a:rPr>
              <a:t>he</a:t>
            </a:r>
            <a:r>
              <a:rPr lang="en-US" sz="2400" b="0" dirty="0" smtClean="0">
                <a:cs typeface="+mn-cs"/>
              </a:rPr>
              <a:t> analysis and synthesis FB are said to be ‘</a:t>
            </a:r>
            <a:r>
              <a:rPr lang="en-US" sz="2400" b="0" u="sng" dirty="0" err="1" smtClean="0">
                <a:cs typeface="+mn-cs"/>
              </a:rPr>
              <a:t>paraunitary</a:t>
            </a:r>
            <a:r>
              <a:rPr lang="en-US" sz="2400" b="0" dirty="0" smtClean="0">
                <a:cs typeface="+mn-cs"/>
              </a:rPr>
              <a:t>’ FBs</a:t>
            </a:r>
          </a:p>
          <a:p>
            <a:pPr marL="342000">
              <a:lnSpc>
                <a:spcPct val="90000"/>
              </a:lnSpc>
              <a:spcBef>
                <a:spcPts val="1632"/>
              </a:spcBef>
              <a:buNone/>
              <a:defRPr/>
            </a:pPr>
            <a:r>
              <a:rPr lang="en-US" sz="1600" b="0" dirty="0" smtClean="0">
                <a:cs typeface="+mn-cs"/>
              </a:rPr>
              <a:t>PS: Before proceeding compare formulas with lossless lattice realizations in Chapter-5…</a:t>
            </a:r>
            <a:endParaRPr lang="en-US" sz="1600" b="0" dirty="0">
              <a:cs typeface="+mn-cs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sz="2400" b="0" dirty="0" smtClean="0">
                <a:cs typeface="+mn-cs"/>
              </a:rPr>
              <a:t>                                   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</a:t>
            </a:r>
          </a:p>
        </p:txBody>
      </p:sp>
      <p:grpSp>
        <p:nvGrpSpPr>
          <p:cNvPr id="46083" name="Group 1"/>
          <p:cNvGrpSpPr>
            <a:grpSpLocks/>
          </p:cNvGrpSpPr>
          <p:nvPr/>
        </p:nvGrpSpPr>
        <p:grpSpPr bwMode="auto">
          <a:xfrm>
            <a:off x="4680013" y="1124744"/>
            <a:ext cx="4176463" cy="1526381"/>
            <a:chOff x="4533200" y="1016732"/>
            <a:chExt cx="4563932" cy="1634698"/>
          </a:xfrm>
        </p:grpSpPr>
        <p:sp>
          <p:nvSpPr>
            <p:cNvPr id="46084" name="Oval 4"/>
            <p:cNvSpPr>
              <a:spLocks noChangeArrowheads="1"/>
            </p:cNvSpPr>
            <p:nvPr/>
          </p:nvSpPr>
          <p:spPr bwMode="auto">
            <a:xfrm>
              <a:off x="4533200" y="1088740"/>
              <a:ext cx="2016224" cy="1548172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46085" name="Oval 5"/>
            <p:cNvSpPr>
              <a:spLocks noChangeArrowheads="1"/>
            </p:cNvSpPr>
            <p:nvPr/>
          </p:nvSpPr>
          <p:spPr bwMode="auto">
            <a:xfrm>
              <a:off x="4785228" y="1376772"/>
              <a:ext cx="1548172" cy="1088504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46086" name="Oval 6"/>
            <p:cNvSpPr>
              <a:spLocks noChangeArrowheads="1"/>
            </p:cNvSpPr>
            <p:nvPr/>
          </p:nvSpPr>
          <p:spPr bwMode="auto">
            <a:xfrm>
              <a:off x="5073260" y="1592796"/>
              <a:ext cx="1071736" cy="808856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flipH="1">
              <a:off x="6368936" y="1232576"/>
              <a:ext cx="504986" cy="18092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 flipH="1">
              <a:off x="6334000" y="1592845"/>
              <a:ext cx="503399" cy="10792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>
              <a:endCxn id="46086" idx="6"/>
            </p:cNvCxnSpPr>
            <p:nvPr/>
          </p:nvCxnSpPr>
          <p:spPr bwMode="auto">
            <a:xfrm flipH="1" flipV="1">
              <a:off x="6145028" y="1997551"/>
              <a:ext cx="692371" cy="6348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090" name="TextBox 10"/>
            <p:cNvSpPr txBox="1">
              <a:spLocks noChangeArrowheads="1"/>
            </p:cNvSpPr>
            <p:nvPr/>
          </p:nvSpPr>
          <p:spPr bwMode="auto">
            <a:xfrm>
              <a:off x="6909464" y="1016732"/>
              <a:ext cx="967532" cy="338554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b="0"/>
                <a:t>all E(z)’s</a:t>
              </a:r>
            </a:p>
          </p:txBody>
        </p:sp>
        <p:sp>
          <p:nvSpPr>
            <p:cNvPr id="46091" name="TextBox 11"/>
            <p:cNvSpPr txBox="1">
              <a:spLocks noChangeArrowheads="1"/>
            </p:cNvSpPr>
            <p:nvPr/>
          </p:nvSpPr>
          <p:spPr bwMode="auto">
            <a:xfrm>
              <a:off x="6896817" y="1448780"/>
              <a:ext cx="1092767" cy="338554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b="0"/>
                <a:t>FIR E(z)’s</a:t>
              </a:r>
            </a:p>
          </p:txBody>
        </p:sp>
        <p:sp>
          <p:nvSpPr>
            <p:cNvPr id="46092" name="TextBox 12"/>
            <p:cNvSpPr txBox="1">
              <a:spLocks noChangeArrowheads="1"/>
            </p:cNvSpPr>
            <p:nvPr/>
          </p:nvSpPr>
          <p:spPr bwMode="auto">
            <a:xfrm>
              <a:off x="6923800" y="1880828"/>
              <a:ext cx="2164876" cy="338554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b="0"/>
                <a:t>FIR unimodular E(z)’s</a:t>
              </a:r>
            </a:p>
          </p:txBody>
        </p:sp>
        <p:sp>
          <p:nvSpPr>
            <p:cNvPr id="46093" name="TextBox 13"/>
            <p:cNvSpPr txBox="1">
              <a:spLocks noChangeArrowheads="1"/>
            </p:cNvSpPr>
            <p:nvPr/>
          </p:nvSpPr>
          <p:spPr bwMode="auto">
            <a:xfrm>
              <a:off x="6920835" y="2312876"/>
              <a:ext cx="2176297" cy="338554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b="0"/>
                <a:t>FIR paraunitary E(z)’s</a:t>
              </a:r>
            </a:p>
          </p:txBody>
        </p:sp>
        <p:sp>
          <p:nvSpPr>
            <p:cNvPr id="46094" name="Oval 14"/>
            <p:cNvSpPr>
              <a:spLocks noChangeArrowheads="1"/>
            </p:cNvSpPr>
            <p:nvPr/>
          </p:nvSpPr>
          <p:spPr bwMode="auto">
            <a:xfrm>
              <a:off x="5217276" y="1700808"/>
              <a:ext cx="756084" cy="601216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16" name="Straight Arrow Connector 15"/>
            <p:cNvCxnSpPr>
              <a:endCxn id="46094" idx="5"/>
            </p:cNvCxnSpPr>
            <p:nvPr/>
          </p:nvCxnSpPr>
          <p:spPr bwMode="auto">
            <a:xfrm flipH="1" flipV="1">
              <a:off x="5862362" y="2213394"/>
              <a:ext cx="982976" cy="23488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600380" cy="78105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General PR-FB </a:t>
            </a:r>
            <a:r>
              <a:rPr lang="en-US" sz="2800" dirty="0" smtClean="0"/>
              <a:t>Design</a:t>
            </a:r>
            <a:r>
              <a:rPr lang="en-US" sz="2800" dirty="0"/>
              <a:t>: Maximum Decimation </a:t>
            </a:r>
            <a:r>
              <a:rPr lang="en-US" sz="1800" dirty="0"/>
              <a:t>(D=N) </a:t>
            </a:r>
            <a:endParaRPr lang="en-US" sz="1800" dirty="0" smtClean="0">
              <a:cs typeface="+mj-cs"/>
            </a:endParaRPr>
          </a:p>
        </p:txBody>
      </p:sp>
      <p:grpSp>
        <p:nvGrpSpPr>
          <p:cNvPr id="19" name="Group 1"/>
          <p:cNvGrpSpPr>
            <a:grpSpLocks/>
          </p:cNvGrpSpPr>
          <p:nvPr/>
        </p:nvGrpSpPr>
        <p:grpSpPr bwMode="auto">
          <a:xfrm>
            <a:off x="1151620" y="3068960"/>
            <a:ext cx="7697787" cy="1829495"/>
            <a:chOff x="961683" y="2417763"/>
            <a:chExt cx="7579409" cy="1950886"/>
          </a:xfrm>
        </p:grpSpPr>
        <p:graphicFrame>
          <p:nvGraphicFramePr>
            <p:cNvPr id="2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74656223"/>
                </p:ext>
              </p:extLst>
            </p:nvPr>
          </p:nvGraphicFramePr>
          <p:xfrm>
            <a:off x="961683" y="2417763"/>
            <a:ext cx="7579409" cy="1881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9" name="Equation" r:id="rId3" imgW="4381500" imgH="1384300" progId="Equation.3">
                    <p:embed/>
                  </p:oleObj>
                </mc:Choice>
                <mc:Fallback>
                  <p:oleObj name="Equation" r:id="rId3" imgW="4381500" imgH="1384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1683" y="2417763"/>
                          <a:ext cx="7579409" cy="1881412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1244505" y="3865437"/>
              <a:ext cx="2269602" cy="503212"/>
            </a:xfrm>
            <a:prstGeom prst="rect">
              <a:avLst/>
            </a:prstGeom>
            <a:solidFill>
              <a:srgbClr val="AA0000">
                <a:alpha val="32001"/>
              </a:srgbClr>
            </a:solidFill>
            <a:ln w="5715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aphicFrame>
        <p:nvGraphicFramePr>
          <p:cNvPr id="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251251"/>
              </p:ext>
            </p:extLst>
          </p:nvPr>
        </p:nvGraphicFramePr>
        <p:xfrm>
          <a:off x="1163464" y="2708275"/>
          <a:ext cx="218440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Equation" r:id="rId5" imgW="1206500" imgH="241300" progId="Equation.3">
                  <p:embed/>
                </p:oleObj>
              </mc:Choice>
              <mc:Fallback>
                <p:oleObj name="Equation" r:id="rId5" imgW="1206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464" y="2708275"/>
                        <a:ext cx="2184400" cy="3063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27782"/>
            <a:ext cx="8659688" cy="5289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 err="1" smtClean="0">
                <a:cs typeface="+mn-cs"/>
              </a:rPr>
              <a:t>Paraunitary</a:t>
            </a:r>
            <a:r>
              <a:rPr lang="en-US" sz="2400" dirty="0" smtClean="0">
                <a:cs typeface="+mn-cs"/>
              </a:rPr>
              <a:t> PR-FBs have great properties</a:t>
            </a:r>
            <a:r>
              <a:rPr lang="en-US" sz="2400" b="0" dirty="0" smtClean="0">
                <a:cs typeface="+mn-cs"/>
              </a:rPr>
              <a:t>: </a:t>
            </a:r>
            <a:r>
              <a:rPr lang="en-US" sz="1600" b="0" dirty="0" smtClean="0">
                <a:cs typeface="+mn-cs"/>
              </a:rPr>
              <a:t>(proofs omitted)</a:t>
            </a: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spcBef>
                <a:spcPts val="1680"/>
              </a:spcBef>
              <a:defRPr/>
            </a:pPr>
            <a:r>
              <a:rPr lang="en-US" sz="2000" b="0" dirty="0" smtClean="0">
                <a:cs typeface="+mn-cs"/>
              </a:rPr>
              <a:t>If </a:t>
            </a:r>
            <a:r>
              <a:rPr lang="en-US" sz="2000" b="0" dirty="0" err="1" smtClean="0">
                <a:cs typeface="+mn-cs"/>
              </a:rPr>
              <a:t>polyphase</a:t>
            </a:r>
            <a:r>
              <a:rPr lang="en-US" sz="2000" b="0" dirty="0" smtClean="0">
                <a:cs typeface="+mn-cs"/>
              </a:rPr>
              <a:t> matrix E(z) is </a:t>
            </a:r>
            <a:r>
              <a:rPr lang="en-US" sz="2000" b="0" dirty="0" err="1" smtClean="0">
                <a:cs typeface="+mn-cs"/>
              </a:rPr>
              <a:t>paranunitary</a:t>
            </a:r>
            <a:r>
              <a:rPr lang="en-US" sz="2000" b="0" dirty="0" smtClean="0">
                <a:cs typeface="+mn-cs"/>
              </a:rPr>
              <a:t>, then</a:t>
            </a:r>
          </a:p>
          <a:p>
            <a:pPr marL="0" indent="0">
              <a:lnSpc>
                <a:spcPct val="90000"/>
              </a:lnSpc>
              <a:spcBef>
                <a:spcPts val="480"/>
              </a:spcBef>
              <a:buNone/>
              <a:defRPr/>
            </a:pPr>
            <a:r>
              <a:rPr lang="en-US" sz="2000" dirty="0" smtClean="0">
                <a:solidFill>
                  <a:srgbClr val="FFFF66"/>
                </a:solidFill>
                <a:cs typeface="+mn-cs"/>
              </a:rPr>
              <a:t>     </a:t>
            </a:r>
            <a:r>
              <a:rPr lang="en-US" sz="2000" b="0" u="sng" dirty="0">
                <a:solidFill>
                  <a:srgbClr val="FFFF66"/>
                </a:solidFill>
              </a:rPr>
              <a:t>analysis filters are </a:t>
            </a:r>
            <a:r>
              <a:rPr lang="en-US" sz="2000" b="0" u="sng" dirty="0" smtClean="0">
                <a:solidFill>
                  <a:srgbClr val="FFFF66"/>
                </a:solidFill>
                <a:cs typeface="+mn-cs"/>
              </a:rPr>
              <a:t>power complementary</a:t>
            </a:r>
            <a:r>
              <a:rPr lang="en-US" sz="2000" b="0" u="sng" dirty="0">
                <a:cs typeface="+mn-cs"/>
              </a:rPr>
              <a:t> </a:t>
            </a:r>
            <a:r>
              <a:rPr lang="en-US" sz="1400" b="0" dirty="0" smtClean="0">
                <a:cs typeface="+mn-cs"/>
              </a:rPr>
              <a:t>(=form lossless 1-input/N-output system)</a:t>
            </a:r>
            <a:endParaRPr lang="en-US" sz="1400" b="0" dirty="0"/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sz="2000" b="0" dirty="0" smtClean="0"/>
              <a:t>                                                            </a:t>
            </a:r>
            <a:r>
              <a:rPr lang="en-US" sz="1400" b="0" dirty="0" smtClean="0"/>
              <a:t>(</a:t>
            </a:r>
            <a:r>
              <a:rPr lang="en-US" sz="1400" b="0" dirty="0"/>
              <a:t>see Chapter </a:t>
            </a:r>
            <a:r>
              <a:rPr lang="en-US" sz="1400" b="0" dirty="0" smtClean="0"/>
              <a:t>5)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en-US" sz="2000" b="0" dirty="0"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000" b="0" dirty="0" smtClean="0"/>
              <a:t>Synthesis filters are </a:t>
            </a:r>
            <a:r>
              <a:rPr lang="en-US" sz="2000" b="0" dirty="0"/>
              <a:t>obtained from analysis filters by conjugating the analysis filter coefficients + reversing the </a:t>
            </a:r>
            <a:r>
              <a:rPr lang="en-US" sz="2000" b="0" dirty="0" smtClean="0"/>
              <a:t>order</a:t>
            </a:r>
            <a:endParaRPr lang="en-US" sz="2000" b="0" dirty="0"/>
          </a:p>
          <a:p>
            <a:pPr>
              <a:lnSpc>
                <a:spcPct val="90000"/>
              </a:lnSpc>
              <a:defRPr/>
            </a:pPr>
            <a:endParaRPr lang="en-US" sz="2000" b="0" dirty="0"/>
          </a:p>
          <a:p>
            <a:pPr>
              <a:lnSpc>
                <a:spcPct val="90000"/>
              </a:lnSpc>
              <a:spcBef>
                <a:spcPts val="1224"/>
              </a:spcBef>
              <a:defRPr/>
            </a:pPr>
            <a:r>
              <a:rPr lang="en-US" sz="2000" b="0" dirty="0"/>
              <a:t>Hence magnitude response of synthesis filter </a:t>
            </a:r>
            <a:r>
              <a:rPr lang="en-US" sz="2000" b="0" dirty="0" err="1"/>
              <a:t>F</a:t>
            </a:r>
            <a:r>
              <a:rPr lang="en-US" sz="1400" b="0" dirty="0" err="1"/>
              <a:t>n</a:t>
            </a:r>
            <a:r>
              <a:rPr lang="en-US" sz="2000" b="0" dirty="0"/>
              <a:t> is the same as </a:t>
            </a:r>
            <a:endParaRPr lang="en-US" sz="2000" b="0" dirty="0" smtClean="0"/>
          </a:p>
          <a:p>
            <a:pPr marL="0" indent="0">
              <a:lnSpc>
                <a:spcPct val="90000"/>
              </a:lnSpc>
              <a:spcBef>
                <a:spcPts val="624"/>
              </a:spcBef>
              <a:buNone/>
              <a:defRPr/>
            </a:pPr>
            <a:r>
              <a:rPr lang="en-US" sz="2000" b="0" dirty="0"/>
              <a:t> </a:t>
            </a:r>
            <a:r>
              <a:rPr lang="en-US" sz="2000" b="0" dirty="0" smtClean="0"/>
              <a:t>    magnitude </a:t>
            </a:r>
            <a:r>
              <a:rPr lang="en-US" sz="2000" b="0" dirty="0"/>
              <a:t>response of corresponding analysis filter </a:t>
            </a:r>
            <a:r>
              <a:rPr lang="en-US" sz="2000" b="0" dirty="0" err="1" smtClean="0"/>
              <a:t>H</a:t>
            </a:r>
            <a:r>
              <a:rPr lang="en-US" sz="1400" b="0" dirty="0" err="1" smtClean="0"/>
              <a:t>n</a:t>
            </a:r>
            <a:r>
              <a:rPr lang="en-US" sz="2000" b="0" dirty="0" smtClean="0"/>
              <a:t> </a:t>
            </a:r>
            <a:endParaRPr lang="en-US" sz="2000" b="0" dirty="0"/>
          </a:p>
          <a:p>
            <a:pPr>
              <a:lnSpc>
                <a:spcPct val="90000"/>
              </a:lnSpc>
              <a:defRPr/>
            </a:pPr>
            <a:endParaRPr lang="en-US" sz="2000" b="0" dirty="0"/>
          </a:p>
          <a:p>
            <a:pPr>
              <a:lnSpc>
                <a:spcPct val="90000"/>
              </a:lnSpc>
              <a:defRPr/>
            </a:pPr>
            <a:endParaRPr lang="en-US" sz="2000" b="0" dirty="0"/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sz="2000" b="0" dirty="0"/>
              <a:t> </a:t>
            </a:r>
            <a:r>
              <a:rPr lang="en-US" sz="2000" b="0" dirty="0" smtClean="0"/>
              <a:t>    …and so </a:t>
            </a:r>
            <a:r>
              <a:rPr lang="en-US" sz="2000" b="0" u="sng" dirty="0" smtClean="0">
                <a:solidFill>
                  <a:srgbClr val="FFFF66"/>
                </a:solidFill>
              </a:rPr>
              <a:t>synthesis </a:t>
            </a:r>
            <a:r>
              <a:rPr lang="en-US" sz="2000" b="0" u="sng" dirty="0">
                <a:solidFill>
                  <a:srgbClr val="FFFF66"/>
                </a:solidFill>
              </a:rPr>
              <a:t>filters are </a:t>
            </a:r>
            <a:r>
              <a:rPr lang="en-US" sz="2000" b="0" u="sng" dirty="0" smtClean="0">
                <a:solidFill>
                  <a:srgbClr val="FFFF66"/>
                </a:solidFill>
              </a:rPr>
              <a:t>also power </a:t>
            </a:r>
            <a:r>
              <a:rPr lang="en-US" sz="2000" b="0" u="sng" dirty="0">
                <a:solidFill>
                  <a:srgbClr val="FFFF66"/>
                </a:solidFill>
              </a:rPr>
              <a:t>complementary</a:t>
            </a:r>
          </a:p>
          <a:p>
            <a:pPr>
              <a:lnSpc>
                <a:spcPct val="90000"/>
              </a:lnSpc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2000" b="0" dirty="0" smtClean="0">
              <a:cs typeface="+mn-cs"/>
            </a:endParaRPr>
          </a:p>
        </p:txBody>
      </p:sp>
      <p:graphicFrame>
        <p:nvGraphicFramePr>
          <p:cNvPr id="522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148381"/>
              </p:ext>
            </p:extLst>
          </p:nvPr>
        </p:nvGraphicFramePr>
        <p:xfrm>
          <a:off x="755576" y="2430255"/>
          <a:ext cx="3348372" cy="71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5" name="Equation" r:id="rId3" imgW="1816100" imgH="457200" progId="Equation.3">
                  <p:embed/>
                </p:oleObj>
              </mc:Choice>
              <mc:Fallback>
                <p:oleObj name="Equation" r:id="rId3" imgW="18161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430255"/>
                        <a:ext cx="3348372" cy="7107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304640"/>
              </p:ext>
            </p:extLst>
          </p:nvPr>
        </p:nvGraphicFramePr>
        <p:xfrm>
          <a:off x="755576" y="4005064"/>
          <a:ext cx="3348372" cy="324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6" name="Equation" r:id="rId5" imgW="2032000" imgH="241300" progId="Equation.3">
                  <p:embed/>
                </p:oleObj>
              </mc:Choice>
              <mc:Fallback>
                <p:oleObj name="Equation" r:id="rId5" imgW="2032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005064"/>
                        <a:ext cx="3348372" cy="324036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707295"/>
              </p:ext>
            </p:extLst>
          </p:nvPr>
        </p:nvGraphicFramePr>
        <p:xfrm>
          <a:off x="755576" y="5157192"/>
          <a:ext cx="461486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7" name="Equation" r:id="rId7" imgW="2197100" imgH="279400" progId="Equation.3">
                  <p:embed/>
                </p:oleObj>
              </mc:Choice>
              <mc:Fallback>
                <p:oleObj name="Equation" r:id="rId7" imgW="21971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5157192"/>
                        <a:ext cx="4614863" cy="5461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600380" cy="78105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General PR-FB </a:t>
            </a:r>
            <a:r>
              <a:rPr lang="en-US" sz="2800" dirty="0" smtClean="0"/>
              <a:t>Design</a:t>
            </a:r>
            <a:r>
              <a:rPr lang="en-US" sz="2800" dirty="0"/>
              <a:t>: Maximum Decimation </a:t>
            </a:r>
            <a:r>
              <a:rPr lang="en-US" sz="1800" dirty="0"/>
              <a:t>(D=N) </a:t>
            </a:r>
            <a:endParaRPr lang="en-US" sz="1800" dirty="0" smtClean="0"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7">
  <a:themeElements>
    <a:clrScheme name="">
      <a:dk1>
        <a:srgbClr val="081D58"/>
      </a:dk1>
      <a:lt1>
        <a:srgbClr val="FFFFFF"/>
      </a:lt1>
      <a:dk2>
        <a:srgbClr val="AA0000"/>
      </a:dk2>
      <a:lt2>
        <a:srgbClr val="A2C1FE"/>
      </a:lt2>
      <a:accent1>
        <a:srgbClr val="AA0000"/>
      </a:accent1>
      <a:accent2>
        <a:srgbClr val="3365FB"/>
      </a:accent2>
      <a:accent3>
        <a:srgbClr val="FFFFFF"/>
      </a:accent3>
      <a:accent4>
        <a:srgbClr val="06174A"/>
      </a:accent4>
      <a:accent5>
        <a:srgbClr val="D2AAAA"/>
      </a:accent5>
      <a:accent6>
        <a:srgbClr val="2D5BE3"/>
      </a:accent6>
      <a:hlink>
        <a:srgbClr val="FE9B03"/>
      </a:hlink>
      <a:folHlink>
        <a:srgbClr val="438E00"/>
      </a:folHlink>
    </a:clrScheme>
    <a:fontScheme name="lecture7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lecture7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7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7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7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7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7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chapter7</Template>
  <TotalTime>6501</TotalTime>
  <Words>3442</Words>
  <Application>Microsoft Macintosh PowerPoint</Application>
  <PresentationFormat>On-screen Show (4:3)</PresentationFormat>
  <Paragraphs>783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lecture7</vt:lpstr>
      <vt:lpstr>Equation</vt:lpstr>
      <vt:lpstr>DSP-CIS  Part-IV : Filter Banks &amp; Time-Frequency Transforms   Chapter-12 : Filter Bank Design </vt:lpstr>
      <vt:lpstr>Part-IV : Filter Banks &amp; Time-Frequency Transforms</vt:lpstr>
      <vt:lpstr>Filter Bank Design Problem Statement</vt:lpstr>
      <vt:lpstr>Filter Bank Design Problem Statement</vt:lpstr>
      <vt:lpstr>General PR-FB Design: Maximum Decimation (D=N) </vt:lpstr>
      <vt:lpstr>General PR-FB Design: Maximum Decimation (D=N) </vt:lpstr>
      <vt:lpstr>General PR-FB Design: Maximum Decimation (D=N) </vt:lpstr>
      <vt:lpstr>General PR-FB Design: Maximum Decimation (D=N) </vt:lpstr>
      <vt:lpstr>General PR-FB Design: Maximum Decimation (D=N) </vt:lpstr>
      <vt:lpstr>General PR-FB Design: Oversampled FBs (D&lt;N) </vt:lpstr>
      <vt:lpstr>General PR-FB Design: Oversampled FBs (D&lt;N) </vt:lpstr>
      <vt:lpstr>General PR-FB Design: Oversampled FBs (D&lt;N) </vt:lpstr>
      <vt:lpstr>DFT-Modulated FBs</vt:lpstr>
      <vt:lpstr>Maximally Decimated DFT-Modulated FBs (D=N)</vt:lpstr>
      <vt:lpstr>Maximally Decimated DFT-Modulated FBs (D=N)</vt:lpstr>
      <vt:lpstr>Maximally Decimated DFT-Modulated FBs (D=N)</vt:lpstr>
      <vt:lpstr>Maximally Decimated DFT-Modulated FBs (D=N)</vt:lpstr>
      <vt:lpstr>Maximally Decimated DFT-Modulated FBs (D=N)</vt:lpstr>
      <vt:lpstr>Maximally Decimated DFT-Modulated FBs (D=N)</vt:lpstr>
      <vt:lpstr>Maximally Decimated DFT-Modulated FBs (D=N)</vt:lpstr>
      <vt:lpstr>Maximally Decimated DFT-Modulated FBs (D=N)</vt:lpstr>
      <vt:lpstr>Maximally Decimated DFT-Modulated FBs (D=N)</vt:lpstr>
      <vt:lpstr>Maximally Decimated DFT-Modulated FBs (D=N)</vt:lpstr>
      <vt:lpstr>Maximally Decimated DFT-Modulated FBs (D=N)</vt:lpstr>
      <vt:lpstr>Maximally Decimated DFT-Modulated FBs (D=N)</vt:lpstr>
      <vt:lpstr>Maximally Decimated DFT-Modulated FBs (D=N)</vt:lpstr>
      <vt:lpstr>Maximally Decimated DFT-Modulated FBs (D=N)</vt:lpstr>
      <vt:lpstr>Oversampled DFT-Modulated FBs (D&lt;N)</vt:lpstr>
      <vt:lpstr>Oversampled DFT-Modulated FBs (D&lt;N)</vt:lpstr>
      <vt:lpstr>Oversampled DFT-Modulated FBs (D&lt;N)</vt:lpstr>
      <vt:lpstr>Oversampled DFT-Modulated FBs (D&lt;N)</vt:lpstr>
      <vt:lpstr>Oversampled DFT-Modulated FBs (D&lt;N)</vt:lpstr>
      <vt:lpstr>Oversampled DFT-Modulated FBs (D&lt;N)</vt:lpstr>
      <vt:lpstr>Oversampled DFT-Modulated FBs (D&lt;N)</vt:lpstr>
      <vt:lpstr>Oversampled DFT-Modulated FBs (D&lt;N)</vt:lpstr>
      <vt:lpstr>Oversampled DFT-Modulated FBs (D&lt;N)</vt:lpstr>
      <vt:lpstr>Oversampled DFT-Modulated FBs (D&lt;N)</vt:lpstr>
      <vt:lpstr>Oversampled DFT-Modulated FBs (D&lt;N)</vt:lpstr>
      <vt:lpstr>Oversampled DFT-Modulated FBs (D&lt;N)</vt:lpstr>
      <vt:lpstr>Oversampled DFT-Modulated FBs (D&lt;N)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Signal Processing II  Lecture 4:   Filter Realization &amp; Implementation</dc:title>
  <dc:creator>marc moonen</dc:creator>
  <cp:lastModifiedBy>Marc Moonen</cp:lastModifiedBy>
  <cp:revision>228</cp:revision>
  <cp:lastPrinted>2017-09-25T15:39:08Z</cp:lastPrinted>
  <dcterms:created xsi:type="dcterms:W3CDTF">2000-11-05T13:23:24Z</dcterms:created>
  <dcterms:modified xsi:type="dcterms:W3CDTF">2019-09-19T08:17:05Z</dcterms:modified>
</cp:coreProperties>
</file>