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</p:sldMasterIdLst>
  <p:notesMasterIdLst>
    <p:notesMasterId r:id="rId42"/>
  </p:notesMasterIdLst>
  <p:handoutMasterIdLst>
    <p:handoutMasterId r:id="rId43"/>
  </p:handoutMasterIdLst>
  <p:sldIdLst>
    <p:sldId id="511" r:id="rId2"/>
    <p:sldId id="541" r:id="rId3"/>
    <p:sldId id="417" r:id="rId4"/>
    <p:sldId id="419" r:id="rId5"/>
    <p:sldId id="433" r:id="rId6"/>
    <p:sldId id="435" r:id="rId7"/>
    <p:sldId id="432" r:id="rId8"/>
    <p:sldId id="540" r:id="rId9"/>
    <p:sldId id="539" r:id="rId10"/>
    <p:sldId id="428" r:id="rId11"/>
    <p:sldId id="430" r:id="rId12"/>
    <p:sldId id="429" r:id="rId13"/>
    <p:sldId id="500" r:id="rId14"/>
    <p:sldId id="501" r:id="rId15"/>
    <p:sldId id="502" r:id="rId16"/>
    <p:sldId id="503" r:id="rId17"/>
    <p:sldId id="504" r:id="rId18"/>
    <p:sldId id="507" r:id="rId19"/>
    <p:sldId id="506" r:id="rId20"/>
    <p:sldId id="505" r:id="rId21"/>
    <p:sldId id="510" r:id="rId22"/>
    <p:sldId id="509" r:id="rId23"/>
    <p:sldId id="513" r:id="rId24"/>
    <p:sldId id="521" r:id="rId25"/>
    <p:sldId id="522" r:id="rId26"/>
    <p:sldId id="523" r:id="rId27"/>
    <p:sldId id="524" r:id="rId28"/>
    <p:sldId id="525" r:id="rId29"/>
    <p:sldId id="527" r:id="rId30"/>
    <p:sldId id="528" r:id="rId31"/>
    <p:sldId id="529" r:id="rId32"/>
    <p:sldId id="532" r:id="rId33"/>
    <p:sldId id="533" r:id="rId34"/>
    <p:sldId id="534" r:id="rId35"/>
    <p:sldId id="535" r:id="rId36"/>
    <p:sldId id="536" r:id="rId37"/>
    <p:sldId id="537" r:id="rId38"/>
    <p:sldId id="538" r:id="rId39"/>
    <p:sldId id="542" r:id="rId40"/>
    <p:sldId id="543" r:id="rId41"/>
  </p:sldIdLst>
  <p:sldSz cx="9144000" cy="6858000" type="screen4x3"/>
  <p:notesSz cx="6935788" cy="92202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DC0000"/>
    <a:srgbClr val="C2D6FE"/>
    <a:srgbClr val="0099FF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586" autoAdjust="0"/>
  </p:normalViewPr>
  <p:slideViewPr>
    <p:cSldViewPr>
      <p:cViewPr>
        <p:scale>
          <a:sx n="100" d="100"/>
          <a:sy n="100" d="100"/>
        </p:scale>
        <p:origin x="-392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84"/>
    </p:cViewPr>
  </p:sorterViewPr>
  <p:notesViewPr>
    <p:cSldViewPr>
      <p:cViewPr varScale="1">
        <p:scale>
          <a:sx n="61" d="100"/>
          <a:sy n="61" d="100"/>
        </p:scale>
        <p:origin x="-1512" y="-78"/>
      </p:cViewPr>
      <p:guideLst>
        <p:guide orient="horz" pos="2904"/>
        <p:guide pos="218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1.emf"/><Relationship Id="rId1" Type="http://schemas.openxmlformats.org/officeDocument/2006/relationships/image" Target="../media/image2.wmf"/><Relationship Id="rId2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0.e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8.wmf"/><Relationship Id="rId1" Type="http://schemas.openxmlformats.org/officeDocument/2006/relationships/image" Target="../media/image17.wmf"/><Relationship Id="rId2" Type="http://schemas.openxmlformats.org/officeDocument/2006/relationships/image" Target="../media/image1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7" Type="http://schemas.openxmlformats.org/officeDocument/2006/relationships/image" Target="../media/image15.wmf"/><Relationship Id="rId8" Type="http://schemas.openxmlformats.org/officeDocument/2006/relationships/image" Target="../media/image16.wmf"/><Relationship Id="rId9" Type="http://schemas.openxmlformats.org/officeDocument/2006/relationships/image" Target="../media/image18.w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40.emf"/><Relationship Id="rId6" Type="http://schemas.openxmlformats.org/officeDocument/2006/relationships/image" Target="../media/image41.wmf"/><Relationship Id="rId7" Type="http://schemas.openxmlformats.org/officeDocument/2006/relationships/image" Target="../media/image42.wmf"/><Relationship Id="rId8" Type="http://schemas.openxmlformats.org/officeDocument/2006/relationships/image" Target="../media/image43.wmf"/><Relationship Id="rId9" Type="http://schemas.openxmlformats.org/officeDocument/2006/relationships/image" Target="../media/image39.emf"/><Relationship Id="rId10" Type="http://schemas.openxmlformats.org/officeDocument/2006/relationships/image" Target="../media/image44.e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45.wmf"/><Relationship Id="rId6" Type="http://schemas.openxmlformats.org/officeDocument/2006/relationships/image" Target="../media/image46.wmf"/><Relationship Id="rId7" Type="http://schemas.openxmlformats.org/officeDocument/2006/relationships/image" Target="../media/image47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45.wmf"/><Relationship Id="rId6" Type="http://schemas.openxmlformats.org/officeDocument/2006/relationships/image" Target="../media/image46.wmf"/><Relationship Id="rId7" Type="http://schemas.openxmlformats.org/officeDocument/2006/relationships/image" Target="../media/image48.wmf"/><Relationship Id="rId8" Type="http://schemas.openxmlformats.org/officeDocument/2006/relationships/image" Target="../media/image49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50.wmf"/><Relationship Id="rId6" Type="http://schemas.openxmlformats.org/officeDocument/2006/relationships/image" Target="../media/image51.wmf"/><Relationship Id="rId7" Type="http://schemas.openxmlformats.org/officeDocument/2006/relationships/image" Target="../media/image52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45.wmf"/><Relationship Id="rId6" Type="http://schemas.openxmlformats.org/officeDocument/2006/relationships/image" Target="../media/image53.wmf"/><Relationship Id="rId7" Type="http://schemas.openxmlformats.org/officeDocument/2006/relationships/image" Target="../media/image54.wmf"/><Relationship Id="rId8" Type="http://schemas.openxmlformats.org/officeDocument/2006/relationships/image" Target="../media/image55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image" Target="../media/image16.wmf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0" Type="http://schemas.openxmlformats.org/officeDocument/2006/relationships/image" Target="../media/image61.emf"/><Relationship Id="rId11" Type="http://schemas.openxmlformats.org/officeDocument/2006/relationships/image" Target="../media/image62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59.emf"/><Relationship Id="rId7" Type="http://schemas.openxmlformats.org/officeDocument/2006/relationships/image" Target="../media/image60.emf"/><Relationship Id="rId8" Type="http://schemas.openxmlformats.org/officeDocument/2006/relationships/image" Target="../media/image61.emf"/><Relationship Id="rId9" Type="http://schemas.openxmlformats.org/officeDocument/2006/relationships/image" Target="../media/image62.emf"/><Relationship Id="rId1" Type="http://schemas.openxmlformats.org/officeDocument/2006/relationships/image" Target="../media/image63.emf"/><Relationship Id="rId2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image" Target="../media/image2.wmf"/><Relationship Id="rId2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2.wmf"/><Relationship Id="rId3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787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78525" y="92075"/>
            <a:ext cx="957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611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49D8090F-9FFE-6946-ADC1-2BB593FBC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9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9538"/>
            <a:ext cx="78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940425" y="109538"/>
            <a:ext cx="957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709613"/>
            <a:ext cx="4635500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5838825"/>
            <a:ext cx="2649537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l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23038" y="8943975"/>
            <a:ext cx="3746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959" tIns="46480" rIns="92959" bIns="46480" numCol="1" anchor="b" anchorCtr="0" compatLnSpc="1">
            <a:prstTxWarp prst="textNoShape">
              <a:avLst/>
            </a:prstTxWarp>
            <a:spAutoFit/>
          </a:bodyPr>
          <a:lstStyle>
            <a:lvl1pPr algn="r" defTabSz="923925">
              <a:defRPr sz="1200">
                <a:solidFill>
                  <a:srgbClr val="FFFF66"/>
                </a:solidFill>
                <a:cs typeface="+mn-cs"/>
              </a:defRPr>
            </a:lvl1pPr>
          </a:lstStyle>
          <a:p>
            <a:pPr>
              <a:defRPr/>
            </a:pPr>
            <a:fld id="{316F78B7-0746-0B4A-8CA8-048344454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6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12371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6:</a:t>
            </a:r>
            <a:r>
              <a:rPr lang="en-GB"/>
              <a:t> </a:t>
            </a:r>
            <a:r>
              <a:rPr lang="en-US"/>
              <a:t>Filter Banks - Preliminaries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78605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93663"/>
            <a:ext cx="2141538" cy="6230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93663"/>
            <a:ext cx="6276975" cy="6230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6:</a:t>
            </a:r>
            <a:r>
              <a:rPr lang="en-GB"/>
              <a:t> </a:t>
            </a:r>
            <a:r>
              <a:rPr lang="en-US"/>
              <a:t>Filter Banks - Preliminaries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165660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6:</a:t>
            </a:r>
            <a:r>
              <a:rPr lang="en-GB"/>
              <a:t> </a:t>
            </a:r>
            <a:r>
              <a:rPr lang="en-US"/>
              <a:t>Filter Banks - Preliminaries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97508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6:</a:t>
            </a:r>
            <a:r>
              <a:rPr lang="en-GB"/>
              <a:t> </a:t>
            </a:r>
            <a:r>
              <a:rPr lang="en-US"/>
              <a:t>Filter Banks - Preliminaries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420521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6:</a:t>
            </a:r>
            <a:r>
              <a:rPr lang="en-GB"/>
              <a:t> </a:t>
            </a:r>
            <a:r>
              <a:rPr lang="en-US"/>
              <a:t>Filter Banks - Preliminaries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4094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6:</a:t>
            </a:r>
            <a:r>
              <a:rPr lang="en-GB"/>
              <a:t> </a:t>
            </a:r>
            <a:r>
              <a:rPr lang="en-US"/>
              <a:t>Filter Banks - Preliminaries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15046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6:</a:t>
            </a:r>
            <a:r>
              <a:rPr lang="en-GB"/>
              <a:t> </a:t>
            </a:r>
            <a:r>
              <a:rPr lang="en-US"/>
              <a:t>Filter Banks - Preliminaries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13539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6:</a:t>
            </a:r>
            <a:r>
              <a:rPr lang="en-GB"/>
              <a:t> </a:t>
            </a:r>
            <a:r>
              <a:rPr lang="en-US"/>
              <a:t>Filter Banks - Preliminaries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05414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6:</a:t>
            </a:r>
            <a:r>
              <a:rPr lang="en-GB"/>
              <a:t> </a:t>
            </a:r>
            <a:r>
              <a:rPr lang="en-US"/>
              <a:t>Filter Banks - Preliminaries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632997"/>
      </p:ext>
    </p:extLst>
  </p:cSld>
  <p:clrMapOvr>
    <a:masterClrMapping/>
  </p:clrMapOvr>
  <p:transition xmlns:p14="http://schemas.microsoft.com/office/powerpoint/2010/main"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</a:t>
            </a:r>
            <a:r>
              <a:rPr lang="en-US"/>
              <a:t>Chapter</a:t>
            </a:r>
            <a:r>
              <a:rPr lang="en-GB"/>
              <a:t>-</a:t>
            </a:r>
            <a:r>
              <a:rPr lang="en-US"/>
              <a:t>6:</a:t>
            </a:r>
            <a:r>
              <a:rPr lang="en-GB"/>
              <a:t> </a:t>
            </a:r>
            <a:r>
              <a:rPr lang="en-US"/>
              <a:t>Filter Banks - Preliminaries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221161"/>
      </p:ext>
    </p:extLst>
  </p:cSld>
  <p:clrMapOvr>
    <a:masterClrMapping/>
  </p:clrMapOvr>
  <p:transition xmlns:p14="http://schemas.microsoft.com/office/powerpoint/2010/main"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02436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2437" name="Rectangle 5"/>
          <p:cNvSpPr>
            <a:spLocks noChangeArrowheads="1"/>
          </p:cNvSpPr>
          <p:nvPr/>
        </p:nvSpPr>
        <p:spPr bwMode="auto">
          <a:xfrm>
            <a:off x="228600" y="6400800"/>
            <a:ext cx="281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>
              <a:spcBef>
                <a:spcPct val="0"/>
              </a:spcBef>
              <a:defRPr/>
            </a:pPr>
            <a:r>
              <a:rPr lang="en-GB" sz="1200" b="0" dirty="0" smtClean="0">
                <a:cs typeface="+mn-cs"/>
              </a:rPr>
              <a:t>DSP-CIS </a:t>
            </a:r>
            <a:r>
              <a:rPr lang="en-GB" sz="1200" b="0" dirty="0" smtClean="0">
                <a:cs typeface="+mn-cs"/>
              </a:rPr>
              <a:t>2019-2020</a:t>
            </a:r>
            <a:r>
              <a:rPr lang="en-US" sz="1200" b="0" dirty="0" smtClean="0">
                <a:cs typeface="+mn-cs"/>
              </a:rPr>
              <a:t>  </a:t>
            </a:r>
            <a:r>
              <a:rPr lang="en-US" sz="1200" b="0" dirty="0">
                <a:cs typeface="+mn-cs"/>
              </a:rPr>
              <a:t>/ </a:t>
            </a:r>
            <a:r>
              <a:rPr lang="en-US" sz="1200" b="0" dirty="0" smtClean="0">
                <a:cs typeface="+mn-cs"/>
              </a:rPr>
              <a:t>Chapter 11: </a:t>
            </a:r>
            <a:r>
              <a:rPr lang="en-US" sz="1200" b="0" dirty="0">
                <a:cs typeface="+mn-cs"/>
              </a:rPr>
              <a:t>Filter </a:t>
            </a:r>
            <a:r>
              <a:rPr lang="en-US" sz="1200" b="0" dirty="0" smtClean="0">
                <a:cs typeface="+mn-cs"/>
              </a:rPr>
              <a:t>Bank</a:t>
            </a:r>
            <a:r>
              <a:rPr lang="en-US" sz="1200" b="0" baseline="0" dirty="0" smtClean="0">
                <a:cs typeface="+mn-cs"/>
              </a:rPr>
              <a:t> </a:t>
            </a:r>
            <a:r>
              <a:rPr lang="en-US" sz="1200" b="0" dirty="0" smtClean="0">
                <a:cs typeface="+mn-cs"/>
              </a:rPr>
              <a:t>Preliminaries </a:t>
            </a:r>
            <a:endParaRPr lang="en-GB" sz="1000" b="0" dirty="0">
              <a:latin typeface="Univers" charset="0"/>
              <a:cs typeface="+mn-cs"/>
            </a:endParaRPr>
          </a:p>
        </p:txBody>
      </p:sp>
      <p:sp>
        <p:nvSpPr>
          <p:cNvPr id="402439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>
              <a:spcBef>
                <a:spcPct val="0"/>
              </a:spcBef>
              <a:defRPr/>
            </a:pPr>
            <a:r>
              <a:rPr lang="en-GB" sz="1200" b="0" dirty="0">
                <a:solidFill>
                  <a:srgbClr val="CCFF33"/>
                </a:solidFill>
                <a:cs typeface="+mn-cs"/>
              </a:rPr>
              <a:t> </a:t>
            </a:r>
            <a:fld id="{9F44A1A1-53AB-9A44-A51B-0E56BB2737D5}" type="slidenum">
              <a:rPr lang="en-GB" sz="1200" b="0" smtClean="0">
                <a:cs typeface="+mn-cs"/>
              </a:rPr>
              <a:pPr algn="r">
                <a:spcBef>
                  <a:spcPct val="0"/>
                </a:spcBef>
                <a:defRPr/>
              </a:pPr>
              <a:t>‹#›</a:t>
            </a:fld>
            <a:r>
              <a:rPr lang="en-GB" sz="1200" b="0" dirty="0" smtClean="0">
                <a:cs typeface="+mn-cs"/>
              </a:rPr>
              <a:t> / 40</a:t>
            </a:r>
            <a:endParaRPr lang="en-GB" sz="1200" b="0" dirty="0">
              <a:cs typeface="+mn-cs"/>
            </a:endParaRPr>
          </a:p>
        </p:txBody>
      </p:sp>
      <p:sp>
        <p:nvSpPr>
          <p:cNvPr id="402440" name="Line 8"/>
          <p:cNvSpPr>
            <a:spLocks noChangeShapeType="1"/>
          </p:cNvSpPr>
          <p:nvPr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xmlns:p14="http://schemas.microsoft.com/office/powerpoint/2010/main" spd="slow">
    <p:pull/>
  </p:transition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8.bin"/><Relationship Id="rId6" Type="http://schemas.openxmlformats.org/officeDocument/2006/relationships/oleObject" Target="../embeddings/oleObject9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9.e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14.bin"/><Relationship Id="rId8" Type="http://schemas.openxmlformats.org/officeDocument/2006/relationships/oleObject" Target="../embeddings/oleObject15.bin"/><Relationship Id="rId9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3.bin"/><Relationship Id="rId6" Type="http://schemas.openxmlformats.org/officeDocument/2006/relationships/oleObject" Target="../embeddings/oleObject24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1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39.bin"/><Relationship Id="rId8" Type="http://schemas.openxmlformats.org/officeDocument/2006/relationships/oleObject" Target="../embeddings/oleObject40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42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43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oleObject" Target="../embeddings/oleObject49.bin"/><Relationship Id="rId13" Type="http://schemas.openxmlformats.org/officeDocument/2006/relationships/oleObject" Target="../embeddings/oleObject50.bin"/><Relationship Id="rId14" Type="http://schemas.openxmlformats.org/officeDocument/2006/relationships/oleObject" Target="../embeddings/oleObject51.bin"/><Relationship Id="rId15" Type="http://schemas.openxmlformats.org/officeDocument/2006/relationships/oleObject" Target="../embeddings/oleObject52.bin"/><Relationship Id="rId16" Type="http://schemas.openxmlformats.org/officeDocument/2006/relationships/image" Target="../media/image1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15.wmf"/><Relationship Id="rId9" Type="http://schemas.openxmlformats.org/officeDocument/2006/relationships/oleObject" Target="../embeddings/oleObject47.bin"/><Relationship Id="rId10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6.bin"/><Relationship Id="rId20" Type="http://schemas.openxmlformats.org/officeDocument/2006/relationships/image" Target="../media/image19.emf"/><Relationship Id="rId21" Type="http://schemas.openxmlformats.org/officeDocument/2006/relationships/oleObject" Target="../embeddings/oleObject64.bin"/><Relationship Id="rId22" Type="http://schemas.openxmlformats.org/officeDocument/2006/relationships/image" Target="../media/image20.emf"/><Relationship Id="rId23" Type="http://schemas.openxmlformats.org/officeDocument/2006/relationships/oleObject" Target="../embeddings/oleObject65.bin"/><Relationship Id="rId24" Type="http://schemas.openxmlformats.org/officeDocument/2006/relationships/image" Target="../media/image21.emf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57.bin"/><Relationship Id="rId12" Type="http://schemas.openxmlformats.org/officeDocument/2006/relationships/oleObject" Target="../embeddings/oleObject58.bin"/><Relationship Id="rId13" Type="http://schemas.openxmlformats.org/officeDocument/2006/relationships/oleObject" Target="../embeddings/oleObject59.bin"/><Relationship Id="rId14" Type="http://schemas.openxmlformats.org/officeDocument/2006/relationships/oleObject" Target="../embeddings/oleObject60.bin"/><Relationship Id="rId15" Type="http://schemas.openxmlformats.org/officeDocument/2006/relationships/oleObject" Target="../embeddings/oleObject61.bin"/><Relationship Id="rId16" Type="http://schemas.openxmlformats.org/officeDocument/2006/relationships/image" Target="../media/image17.wmf"/><Relationship Id="rId17" Type="http://schemas.openxmlformats.org/officeDocument/2006/relationships/oleObject" Target="../embeddings/oleObject62.bin"/><Relationship Id="rId18" Type="http://schemas.openxmlformats.org/officeDocument/2006/relationships/image" Target="../media/image18.wmf"/><Relationship Id="rId19" Type="http://schemas.openxmlformats.org/officeDocument/2006/relationships/oleObject" Target="../embeddings/oleObject63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3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54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55.bin"/><Relationship Id="rId8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0.bin"/><Relationship Id="rId12" Type="http://schemas.openxmlformats.org/officeDocument/2006/relationships/image" Target="../media/image16.wmf"/><Relationship Id="rId13" Type="http://schemas.openxmlformats.org/officeDocument/2006/relationships/oleObject" Target="../embeddings/oleObject71.bin"/><Relationship Id="rId14" Type="http://schemas.openxmlformats.org/officeDocument/2006/relationships/oleObject" Target="../embeddings/oleObject72.bin"/><Relationship Id="rId15" Type="http://schemas.openxmlformats.org/officeDocument/2006/relationships/oleObject" Target="../embeddings/oleObject73.bin"/><Relationship Id="rId16" Type="http://schemas.openxmlformats.org/officeDocument/2006/relationships/oleObject" Target="../embeddings/oleObject74.bin"/><Relationship Id="rId17" Type="http://schemas.openxmlformats.org/officeDocument/2006/relationships/oleObject" Target="../embeddings/oleObject75.bin"/><Relationship Id="rId18" Type="http://schemas.openxmlformats.org/officeDocument/2006/relationships/image" Target="../media/image18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6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14.wmf"/><Relationship Id="rId9" Type="http://schemas.openxmlformats.org/officeDocument/2006/relationships/oleObject" Target="../embeddings/oleObject69.bin"/><Relationship Id="rId10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9.bin"/><Relationship Id="rId20" Type="http://schemas.openxmlformats.org/officeDocument/2006/relationships/image" Target="../media/image18.wmf"/><Relationship Id="rId10" Type="http://schemas.openxmlformats.org/officeDocument/2006/relationships/image" Target="../media/image25.emf"/><Relationship Id="rId11" Type="http://schemas.openxmlformats.org/officeDocument/2006/relationships/oleObject" Target="../embeddings/oleObject80.bin"/><Relationship Id="rId12" Type="http://schemas.openxmlformats.org/officeDocument/2006/relationships/image" Target="../media/image13.wmf"/><Relationship Id="rId13" Type="http://schemas.openxmlformats.org/officeDocument/2006/relationships/oleObject" Target="../embeddings/oleObject81.bin"/><Relationship Id="rId14" Type="http://schemas.openxmlformats.org/officeDocument/2006/relationships/image" Target="../media/image14.wmf"/><Relationship Id="rId15" Type="http://schemas.openxmlformats.org/officeDocument/2006/relationships/oleObject" Target="../embeddings/oleObject82.bin"/><Relationship Id="rId16" Type="http://schemas.openxmlformats.org/officeDocument/2006/relationships/image" Target="../media/image15.wmf"/><Relationship Id="rId17" Type="http://schemas.openxmlformats.org/officeDocument/2006/relationships/oleObject" Target="../embeddings/oleObject83.bin"/><Relationship Id="rId18" Type="http://schemas.openxmlformats.org/officeDocument/2006/relationships/image" Target="../media/image16.wmf"/><Relationship Id="rId19" Type="http://schemas.openxmlformats.org/officeDocument/2006/relationships/oleObject" Target="../embeddings/oleObject84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6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77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78.bin"/><Relationship Id="rId8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86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87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4" Type="http://schemas.openxmlformats.org/officeDocument/2006/relationships/image" Target="../media/image30.wmf"/><Relationship Id="rId5" Type="http://schemas.openxmlformats.org/officeDocument/2006/relationships/oleObject" Target="../embeddings/oleObject89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90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5.bin"/><Relationship Id="rId12" Type="http://schemas.openxmlformats.org/officeDocument/2006/relationships/image" Target="../media/image36.wmf"/><Relationship Id="rId13" Type="http://schemas.openxmlformats.org/officeDocument/2006/relationships/oleObject" Target="../embeddings/oleObject96.bin"/><Relationship Id="rId14" Type="http://schemas.openxmlformats.org/officeDocument/2006/relationships/image" Target="../media/image37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1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92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93.bin"/><Relationship Id="rId8" Type="http://schemas.openxmlformats.org/officeDocument/2006/relationships/image" Target="../media/image34.wmf"/><Relationship Id="rId9" Type="http://schemas.openxmlformats.org/officeDocument/2006/relationships/oleObject" Target="../embeddings/oleObject94.bin"/><Relationship Id="rId10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98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2.bin"/><Relationship Id="rId20" Type="http://schemas.openxmlformats.org/officeDocument/2006/relationships/image" Target="../media/image42.wmf"/><Relationship Id="rId21" Type="http://schemas.openxmlformats.org/officeDocument/2006/relationships/oleObject" Target="../embeddings/oleObject110.bin"/><Relationship Id="rId22" Type="http://schemas.openxmlformats.org/officeDocument/2006/relationships/image" Target="../media/image43.wmf"/><Relationship Id="rId23" Type="http://schemas.openxmlformats.org/officeDocument/2006/relationships/oleObject" Target="../embeddings/oleObject111.bin"/><Relationship Id="rId24" Type="http://schemas.openxmlformats.org/officeDocument/2006/relationships/image" Target="../media/image39.emf"/><Relationship Id="rId25" Type="http://schemas.openxmlformats.org/officeDocument/2006/relationships/oleObject" Target="../embeddings/oleObject112.bin"/><Relationship Id="rId26" Type="http://schemas.openxmlformats.org/officeDocument/2006/relationships/image" Target="../media/image44.emf"/><Relationship Id="rId27" Type="http://schemas.openxmlformats.org/officeDocument/2006/relationships/oleObject" Target="../embeddings/oleObject113.bin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103.bin"/><Relationship Id="rId12" Type="http://schemas.openxmlformats.org/officeDocument/2006/relationships/oleObject" Target="../embeddings/oleObject104.bin"/><Relationship Id="rId13" Type="http://schemas.openxmlformats.org/officeDocument/2006/relationships/oleObject" Target="../embeddings/oleObject105.bin"/><Relationship Id="rId14" Type="http://schemas.openxmlformats.org/officeDocument/2006/relationships/oleObject" Target="../embeddings/oleObject106.bin"/><Relationship Id="rId15" Type="http://schemas.openxmlformats.org/officeDocument/2006/relationships/oleObject" Target="../embeddings/oleObject107.bin"/><Relationship Id="rId16" Type="http://schemas.openxmlformats.org/officeDocument/2006/relationships/image" Target="../media/image40.emf"/><Relationship Id="rId17" Type="http://schemas.openxmlformats.org/officeDocument/2006/relationships/oleObject" Target="../embeddings/oleObject108.bin"/><Relationship Id="rId18" Type="http://schemas.openxmlformats.org/officeDocument/2006/relationships/image" Target="../media/image41.wmf"/><Relationship Id="rId19" Type="http://schemas.openxmlformats.org/officeDocument/2006/relationships/oleObject" Target="../embeddings/oleObject109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9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00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01.bin"/><Relationship Id="rId8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7.bin"/><Relationship Id="rId20" Type="http://schemas.openxmlformats.org/officeDocument/2006/relationships/image" Target="../media/image47.wmf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118.bin"/><Relationship Id="rId12" Type="http://schemas.openxmlformats.org/officeDocument/2006/relationships/oleObject" Target="../embeddings/oleObject119.bin"/><Relationship Id="rId13" Type="http://schemas.openxmlformats.org/officeDocument/2006/relationships/oleObject" Target="../embeddings/oleObject120.bin"/><Relationship Id="rId14" Type="http://schemas.openxmlformats.org/officeDocument/2006/relationships/oleObject" Target="../embeddings/oleObject121.bin"/><Relationship Id="rId15" Type="http://schemas.openxmlformats.org/officeDocument/2006/relationships/oleObject" Target="../embeddings/oleObject122.bin"/><Relationship Id="rId16" Type="http://schemas.openxmlformats.org/officeDocument/2006/relationships/image" Target="../media/image45.wmf"/><Relationship Id="rId17" Type="http://schemas.openxmlformats.org/officeDocument/2006/relationships/oleObject" Target="../embeddings/oleObject123.bin"/><Relationship Id="rId18" Type="http://schemas.openxmlformats.org/officeDocument/2006/relationships/image" Target="../media/image46.wmf"/><Relationship Id="rId19" Type="http://schemas.openxmlformats.org/officeDocument/2006/relationships/oleObject" Target="../embeddings/oleObject124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4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15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16.bin"/><Relationship Id="rId8" Type="http://schemas.openxmlformats.org/officeDocument/2006/relationships/image" Target="../media/image15.wmf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8.bin"/><Relationship Id="rId20" Type="http://schemas.openxmlformats.org/officeDocument/2006/relationships/image" Target="../media/image48.wmf"/><Relationship Id="rId21" Type="http://schemas.openxmlformats.org/officeDocument/2006/relationships/oleObject" Target="../embeddings/oleObject136.bin"/><Relationship Id="rId22" Type="http://schemas.openxmlformats.org/officeDocument/2006/relationships/image" Target="../media/image49.wmf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129.bin"/><Relationship Id="rId12" Type="http://schemas.openxmlformats.org/officeDocument/2006/relationships/oleObject" Target="../embeddings/oleObject130.bin"/><Relationship Id="rId13" Type="http://schemas.openxmlformats.org/officeDocument/2006/relationships/oleObject" Target="../embeddings/oleObject131.bin"/><Relationship Id="rId14" Type="http://schemas.openxmlformats.org/officeDocument/2006/relationships/oleObject" Target="../embeddings/oleObject132.bin"/><Relationship Id="rId15" Type="http://schemas.openxmlformats.org/officeDocument/2006/relationships/oleObject" Target="../embeddings/oleObject133.bin"/><Relationship Id="rId16" Type="http://schemas.openxmlformats.org/officeDocument/2006/relationships/image" Target="../media/image45.wmf"/><Relationship Id="rId17" Type="http://schemas.openxmlformats.org/officeDocument/2006/relationships/oleObject" Target="../embeddings/oleObject134.bin"/><Relationship Id="rId18" Type="http://schemas.openxmlformats.org/officeDocument/2006/relationships/image" Target="../media/image46.wmf"/><Relationship Id="rId19" Type="http://schemas.openxmlformats.org/officeDocument/2006/relationships/oleObject" Target="../embeddings/oleObject135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5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26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27.bin"/><Relationship Id="rId8" Type="http://schemas.openxmlformats.org/officeDocument/2006/relationships/image" Target="../media/image15.wmf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0.bin"/><Relationship Id="rId20" Type="http://schemas.openxmlformats.org/officeDocument/2006/relationships/oleObject" Target="../embeddings/oleObject148.bin"/><Relationship Id="rId21" Type="http://schemas.openxmlformats.org/officeDocument/2006/relationships/oleObject" Target="../embeddings/oleObject149.bin"/><Relationship Id="rId22" Type="http://schemas.openxmlformats.org/officeDocument/2006/relationships/oleObject" Target="../embeddings/oleObject150.bin"/><Relationship Id="rId23" Type="http://schemas.openxmlformats.org/officeDocument/2006/relationships/oleObject" Target="../embeddings/oleObject151.bin"/><Relationship Id="rId24" Type="http://schemas.openxmlformats.org/officeDocument/2006/relationships/oleObject" Target="../embeddings/oleObject152.bin"/><Relationship Id="rId25" Type="http://schemas.openxmlformats.org/officeDocument/2006/relationships/oleObject" Target="../embeddings/oleObject153.bin"/><Relationship Id="rId26" Type="http://schemas.openxmlformats.org/officeDocument/2006/relationships/oleObject" Target="../embeddings/oleObject154.bin"/><Relationship Id="rId27" Type="http://schemas.openxmlformats.org/officeDocument/2006/relationships/oleObject" Target="../embeddings/oleObject155.bin"/><Relationship Id="rId28" Type="http://schemas.openxmlformats.org/officeDocument/2006/relationships/image" Target="../media/image52.wmf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141.bin"/><Relationship Id="rId12" Type="http://schemas.openxmlformats.org/officeDocument/2006/relationships/oleObject" Target="../embeddings/oleObject142.bin"/><Relationship Id="rId13" Type="http://schemas.openxmlformats.org/officeDocument/2006/relationships/oleObject" Target="../embeddings/oleObject143.bin"/><Relationship Id="rId14" Type="http://schemas.openxmlformats.org/officeDocument/2006/relationships/oleObject" Target="../embeddings/oleObject144.bin"/><Relationship Id="rId15" Type="http://schemas.openxmlformats.org/officeDocument/2006/relationships/oleObject" Target="../embeddings/oleObject145.bin"/><Relationship Id="rId16" Type="http://schemas.openxmlformats.org/officeDocument/2006/relationships/image" Target="../media/image50.wmf"/><Relationship Id="rId17" Type="http://schemas.openxmlformats.org/officeDocument/2006/relationships/oleObject" Target="../embeddings/oleObject146.bin"/><Relationship Id="rId18" Type="http://schemas.openxmlformats.org/officeDocument/2006/relationships/image" Target="../media/image51.wmf"/><Relationship Id="rId19" Type="http://schemas.openxmlformats.org/officeDocument/2006/relationships/oleObject" Target="../embeddings/oleObject147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7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38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39.bin"/><Relationship Id="rId8" Type="http://schemas.openxmlformats.org/officeDocument/2006/relationships/image" Target="../media/image15.wmf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9.bin"/><Relationship Id="rId20" Type="http://schemas.openxmlformats.org/officeDocument/2006/relationships/image" Target="../media/image54.wmf"/><Relationship Id="rId21" Type="http://schemas.openxmlformats.org/officeDocument/2006/relationships/oleObject" Target="../embeddings/oleObject167.bin"/><Relationship Id="rId22" Type="http://schemas.openxmlformats.org/officeDocument/2006/relationships/image" Target="../media/image55.wmf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160.bin"/><Relationship Id="rId12" Type="http://schemas.openxmlformats.org/officeDocument/2006/relationships/oleObject" Target="../embeddings/oleObject161.bin"/><Relationship Id="rId13" Type="http://schemas.openxmlformats.org/officeDocument/2006/relationships/oleObject" Target="../embeddings/oleObject162.bin"/><Relationship Id="rId14" Type="http://schemas.openxmlformats.org/officeDocument/2006/relationships/oleObject" Target="../embeddings/oleObject163.bin"/><Relationship Id="rId15" Type="http://schemas.openxmlformats.org/officeDocument/2006/relationships/oleObject" Target="../embeddings/oleObject164.bin"/><Relationship Id="rId16" Type="http://schemas.openxmlformats.org/officeDocument/2006/relationships/image" Target="../media/image45.wmf"/><Relationship Id="rId17" Type="http://schemas.openxmlformats.org/officeDocument/2006/relationships/oleObject" Target="../embeddings/oleObject165.bin"/><Relationship Id="rId18" Type="http://schemas.openxmlformats.org/officeDocument/2006/relationships/image" Target="../media/image53.wmf"/><Relationship Id="rId19" Type="http://schemas.openxmlformats.org/officeDocument/2006/relationships/oleObject" Target="../embeddings/oleObject166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6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57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58.bin"/><Relationship Id="rId8" Type="http://schemas.openxmlformats.org/officeDocument/2006/relationships/image" Target="../media/image15.wmf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1.bin"/><Relationship Id="rId20" Type="http://schemas.openxmlformats.org/officeDocument/2006/relationships/oleObject" Target="../embeddings/oleObject177.bin"/><Relationship Id="rId21" Type="http://schemas.openxmlformats.org/officeDocument/2006/relationships/oleObject" Target="../embeddings/oleObject178.bin"/><Relationship Id="rId22" Type="http://schemas.openxmlformats.org/officeDocument/2006/relationships/oleObject" Target="../embeddings/oleObject179.bin"/><Relationship Id="rId23" Type="http://schemas.openxmlformats.org/officeDocument/2006/relationships/oleObject" Target="../embeddings/oleObject180.bin"/><Relationship Id="rId24" Type="http://schemas.openxmlformats.org/officeDocument/2006/relationships/image" Target="../media/image60.emf"/><Relationship Id="rId25" Type="http://schemas.openxmlformats.org/officeDocument/2006/relationships/oleObject" Target="../embeddings/oleObject181.bin"/><Relationship Id="rId26" Type="http://schemas.openxmlformats.org/officeDocument/2006/relationships/image" Target="../media/image61.emf"/><Relationship Id="rId27" Type="http://schemas.openxmlformats.org/officeDocument/2006/relationships/oleObject" Target="../embeddings/oleObject182.bin"/><Relationship Id="rId28" Type="http://schemas.openxmlformats.org/officeDocument/2006/relationships/image" Target="../media/image62.emf"/><Relationship Id="rId10" Type="http://schemas.openxmlformats.org/officeDocument/2006/relationships/image" Target="../media/image13.wmf"/><Relationship Id="rId11" Type="http://schemas.openxmlformats.org/officeDocument/2006/relationships/oleObject" Target="../embeddings/oleObject172.bin"/><Relationship Id="rId12" Type="http://schemas.openxmlformats.org/officeDocument/2006/relationships/image" Target="../media/image14.wmf"/><Relationship Id="rId13" Type="http://schemas.openxmlformats.org/officeDocument/2006/relationships/oleObject" Target="../embeddings/oleObject173.bin"/><Relationship Id="rId14" Type="http://schemas.openxmlformats.org/officeDocument/2006/relationships/image" Target="../media/image15.wmf"/><Relationship Id="rId15" Type="http://schemas.openxmlformats.org/officeDocument/2006/relationships/oleObject" Target="../embeddings/oleObject174.bin"/><Relationship Id="rId16" Type="http://schemas.openxmlformats.org/officeDocument/2006/relationships/image" Target="../media/image16.wmf"/><Relationship Id="rId17" Type="http://schemas.openxmlformats.org/officeDocument/2006/relationships/oleObject" Target="../embeddings/oleObject175.bin"/><Relationship Id="rId18" Type="http://schemas.openxmlformats.org/officeDocument/2006/relationships/image" Target="../media/image59.emf"/><Relationship Id="rId19" Type="http://schemas.openxmlformats.org/officeDocument/2006/relationships/oleObject" Target="../embeddings/oleObject176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8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169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170.bin"/><Relationship Id="rId8" Type="http://schemas.openxmlformats.org/officeDocument/2006/relationships/image" Target="../media/image5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6.bin"/><Relationship Id="rId20" Type="http://schemas.openxmlformats.org/officeDocument/2006/relationships/image" Target="../media/image60.emf"/><Relationship Id="rId21" Type="http://schemas.openxmlformats.org/officeDocument/2006/relationships/oleObject" Target="../embeddings/oleObject194.bin"/><Relationship Id="rId22" Type="http://schemas.openxmlformats.org/officeDocument/2006/relationships/image" Target="../media/image61.emf"/><Relationship Id="rId23" Type="http://schemas.openxmlformats.org/officeDocument/2006/relationships/oleObject" Target="../embeddings/oleObject195.bin"/><Relationship Id="rId24" Type="http://schemas.openxmlformats.org/officeDocument/2006/relationships/image" Target="../media/image62.emf"/><Relationship Id="rId10" Type="http://schemas.openxmlformats.org/officeDocument/2006/relationships/image" Target="../media/image15.wmf"/><Relationship Id="rId11" Type="http://schemas.openxmlformats.org/officeDocument/2006/relationships/oleObject" Target="../embeddings/oleObject187.bin"/><Relationship Id="rId12" Type="http://schemas.openxmlformats.org/officeDocument/2006/relationships/image" Target="../media/image16.wmf"/><Relationship Id="rId13" Type="http://schemas.openxmlformats.org/officeDocument/2006/relationships/oleObject" Target="../embeddings/oleObject188.bin"/><Relationship Id="rId14" Type="http://schemas.openxmlformats.org/officeDocument/2006/relationships/image" Target="../media/image59.emf"/><Relationship Id="rId15" Type="http://schemas.openxmlformats.org/officeDocument/2006/relationships/oleObject" Target="../embeddings/oleObject189.bin"/><Relationship Id="rId16" Type="http://schemas.openxmlformats.org/officeDocument/2006/relationships/oleObject" Target="../embeddings/oleObject190.bin"/><Relationship Id="rId17" Type="http://schemas.openxmlformats.org/officeDocument/2006/relationships/oleObject" Target="../embeddings/oleObject191.bin"/><Relationship Id="rId18" Type="http://schemas.openxmlformats.org/officeDocument/2006/relationships/oleObject" Target="../embeddings/oleObject192.bin"/><Relationship Id="rId19" Type="http://schemas.openxmlformats.org/officeDocument/2006/relationships/oleObject" Target="../embeddings/oleObject193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3.bin"/><Relationship Id="rId4" Type="http://schemas.openxmlformats.org/officeDocument/2006/relationships/image" Target="../media/image63.emf"/><Relationship Id="rId5" Type="http://schemas.openxmlformats.org/officeDocument/2006/relationships/oleObject" Target="../embeddings/oleObject184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185.bin"/><Relationship Id="rId8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1296988"/>
            <a:ext cx="8677275" cy="1447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 dirty="0" smtClean="0">
                <a:cs typeface="+mj-cs"/>
              </a:rPr>
              <a:t>DSP-CIS</a:t>
            </a:r>
            <a:br>
              <a:rPr lang="en-US" sz="6000" dirty="0" smtClean="0">
                <a:cs typeface="+mj-cs"/>
              </a:rPr>
            </a:br>
            <a:r>
              <a:rPr lang="en-US" sz="4400" dirty="0">
                <a:cs typeface="+mj-cs"/>
              </a:rPr>
              <a:t/>
            </a:r>
            <a:br>
              <a:rPr lang="en-US" sz="4400" dirty="0">
                <a:cs typeface="+mj-cs"/>
              </a:rPr>
            </a:br>
            <a:r>
              <a:rPr lang="en-US" sz="2800" b="0" dirty="0" smtClean="0">
                <a:cs typeface="+mj-cs"/>
              </a:rPr>
              <a:t>Part-IV : </a:t>
            </a:r>
            <a:r>
              <a:rPr lang="en-US" sz="2800" b="0" dirty="0" smtClean="0"/>
              <a:t>Filter Banks &amp; Time-Frequency Transforms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 smtClean="0"/>
              <a:t>Chapter-11 : Filter Bank Preliminaries</a:t>
            </a:r>
            <a:br>
              <a:rPr lang="en-US" dirty="0" smtClean="0"/>
            </a:br>
            <a:endParaRPr lang="en-US" dirty="0" smtClean="0"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4082690"/>
            <a:ext cx="8280400" cy="24066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n-cs"/>
              </a:rPr>
              <a:t>Marc Moonen </a:t>
            </a:r>
          </a:p>
          <a:p>
            <a:pPr>
              <a:defRPr/>
            </a:pPr>
            <a:r>
              <a:rPr lang="en-US" sz="2400" b="0" dirty="0" smtClean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marc.moonen@kuleuven.be</a:t>
            </a:r>
            <a:endParaRPr lang="en-US" sz="2400" b="0" dirty="0" smtClean="0">
              <a:cs typeface="+mn-cs"/>
            </a:endParaRPr>
          </a:p>
          <a:p>
            <a:pPr>
              <a:defRPr/>
            </a:pPr>
            <a:r>
              <a:rPr lang="en-US" sz="2400" b="0" dirty="0" err="1" smtClean="0">
                <a:cs typeface="+mn-cs"/>
              </a:rPr>
              <a:t>www.esat.kuleuven.be</a:t>
            </a:r>
            <a:r>
              <a:rPr lang="en-US" sz="2400" b="0" dirty="0" smtClean="0">
                <a:cs typeface="+mn-cs"/>
              </a:rPr>
              <a:t>/</a:t>
            </a:r>
            <a:r>
              <a:rPr lang="en-US" sz="2400" b="0" dirty="0" err="1" smtClean="0">
                <a:cs typeface="+mn-cs"/>
              </a:rPr>
              <a:t>stadius</a:t>
            </a:r>
            <a:r>
              <a:rPr lang="en-US" sz="2400" b="0" dirty="0" smtClean="0">
                <a:cs typeface="+mn-cs"/>
              </a:rPr>
              <a:t>/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81448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Filter Bank Applications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55774"/>
            <a:ext cx="8710613" cy="5289550"/>
          </a:xfrm>
        </p:spPr>
        <p:txBody>
          <a:bodyPr/>
          <a:lstStyle/>
          <a:p>
            <a:pPr>
              <a:defRPr/>
            </a:pPr>
            <a:r>
              <a:rPr lang="en-US" u="sng" dirty="0" err="1" smtClean="0">
                <a:cs typeface="+mn-cs"/>
              </a:rPr>
              <a:t>Subband</a:t>
            </a:r>
            <a:r>
              <a:rPr lang="en-US" u="sng" dirty="0" smtClean="0">
                <a:cs typeface="+mn-cs"/>
              </a:rPr>
              <a:t> coding</a:t>
            </a:r>
            <a:r>
              <a:rPr lang="en-US" sz="2400" u="sng" dirty="0" smtClean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:</a:t>
            </a:r>
            <a:endParaRPr lang="en-US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  <a:r>
              <a:rPr lang="en-US" sz="2000" b="0" dirty="0" smtClean="0">
                <a:cs typeface="+mn-cs"/>
              </a:rPr>
              <a:t>Coding = </a:t>
            </a:r>
            <a:r>
              <a:rPr lang="en-US" sz="2000" b="0" dirty="0" err="1" smtClean="0">
                <a:cs typeface="+mn-cs"/>
              </a:rPr>
              <a:t>Fullband</a:t>
            </a:r>
            <a:r>
              <a:rPr lang="en-US" sz="2000" b="0" dirty="0" smtClean="0">
                <a:cs typeface="+mn-cs"/>
              </a:rPr>
              <a:t> signal split into </a:t>
            </a:r>
            <a:r>
              <a:rPr lang="en-US" sz="2000" b="0" dirty="0" err="1" smtClean="0">
                <a:cs typeface="+mn-cs"/>
              </a:rPr>
              <a:t>subbands</a:t>
            </a:r>
            <a:r>
              <a:rPr lang="en-US" sz="2000" b="0" dirty="0" smtClean="0">
                <a:cs typeface="+mn-cs"/>
              </a:rPr>
              <a:t> &amp; </a:t>
            </a:r>
            <a:r>
              <a:rPr lang="en-US" sz="2000" b="0" dirty="0" err="1" smtClean="0">
                <a:cs typeface="+mn-cs"/>
              </a:rPr>
              <a:t>downsampled</a:t>
            </a:r>
            <a:r>
              <a:rPr lang="en-US" sz="2000" b="0" dirty="0" smtClean="0">
                <a:cs typeface="+mn-cs"/>
              </a:rPr>
              <a:t> 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               (=analysis filters + decimators)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</a:t>
            </a:r>
            <a:r>
              <a:rPr lang="en-US" sz="2000" b="0" dirty="0" err="1" smtClean="0">
                <a:cs typeface="+mn-cs"/>
              </a:rPr>
              <a:t>subband</a:t>
            </a:r>
            <a:r>
              <a:rPr lang="en-US" sz="2000" b="0" dirty="0" smtClean="0">
                <a:cs typeface="+mn-cs"/>
              </a:rPr>
              <a:t> signals separately encoded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</a:t>
            </a:r>
            <a:r>
              <a:rPr lang="en-US" sz="1800" b="0" dirty="0" smtClean="0">
                <a:cs typeface="+mn-cs"/>
              </a:rPr>
              <a:t>(e.g. </a:t>
            </a:r>
            <a:r>
              <a:rPr lang="en-US" sz="1800" b="0" dirty="0" err="1" smtClean="0">
                <a:cs typeface="+mn-cs"/>
              </a:rPr>
              <a:t>subband</a:t>
            </a:r>
            <a:r>
              <a:rPr lang="en-US" sz="1800" b="0" dirty="0" smtClean="0">
                <a:cs typeface="+mn-cs"/>
              </a:rPr>
              <a:t> with smaller energy content encoded with fewer bits)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Decoding = reconstruction of </a:t>
            </a:r>
            <a:r>
              <a:rPr lang="en-US" sz="2000" b="0" dirty="0" err="1" smtClean="0">
                <a:cs typeface="+mn-cs"/>
              </a:rPr>
              <a:t>subband</a:t>
            </a:r>
            <a:r>
              <a:rPr lang="en-US" sz="2000" b="0" dirty="0" smtClean="0">
                <a:cs typeface="+mn-cs"/>
              </a:rPr>
              <a:t> signals, then </a:t>
            </a:r>
            <a:r>
              <a:rPr lang="en-US" sz="2000" b="0" dirty="0" err="1" smtClean="0">
                <a:cs typeface="+mn-cs"/>
              </a:rPr>
              <a:t>fullband</a:t>
            </a:r>
            <a:r>
              <a:rPr lang="en-US" sz="2000" b="0" dirty="0" smtClean="0">
                <a:cs typeface="+mn-cs"/>
              </a:rPr>
              <a:t>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signal synthesis  (=expanders + synthesis filters)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Example : </a:t>
            </a:r>
            <a:r>
              <a:rPr lang="en-US" sz="2000" dirty="0" smtClean="0">
                <a:cs typeface="+mn-cs"/>
              </a:rPr>
              <a:t>Image coding    </a:t>
            </a:r>
            <a:r>
              <a:rPr lang="en-US" sz="2000" b="0" dirty="0" smtClean="0">
                <a:cs typeface="+mn-cs"/>
              </a:rPr>
              <a:t>(e.g. wavelet filter banks)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Example : </a:t>
            </a:r>
            <a:r>
              <a:rPr lang="en-US" sz="2000" dirty="0" smtClean="0">
                <a:cs typeface="+mn-cs"/>
              </a:rPr>
              <a:t>Audio coding</a:t>
            </a:r>
            <a:r>
              <a:rPr lang="en-US" sz="2000" b="0" dirty="0" smtClean="0">
                <a:cs typeface="+mn-cs"/>
              </a:rPr>
              <a:t>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e.g. digital compact cassette (DCC), </a:t>
            </a:r>
            <a:r>
              <a:rPr lang="en-US" sz="2000" b="0" dirty="0" err="1" smtClean="0">
                <a:cs typeface="+mn-cs"/>
              </a:rPr>
              <a:t>MiniDisc</a:t>
            </a:r>
            <a:r>
              <a:rPr lang="en-US" sz="2000" b="0" dirty="0" smtClean="0">
                <a:cs typeface="+mn-cs"/>
              </a:rPr>
              <a:t>, MPEG, ...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Filter bandwidths and bit allocations chosen to further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exploit perceptual properties of human hearing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(perceptual coding, masking, etc.) 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" name="Picture 1" descr="MP3_logo.pn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70" y="3573016"/>
            <a:ext cx="6174604" cy="26180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Filter Bank Applications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19770"/>
            <a:ext cx="8710613" cy="5289550"/>
          </a:xfrm>
        </p:spPr>
        <p:txBody>
          <a:bodyPr/>
          <a:lstStyle/>
          <a:p>
            <a:pPr>
              <a:defRPr/>
            </a:pPr>
            <a:r>
              <a:rPr lang="en-US" u="sng" dirty="0" err="1" smtClean="0">
                <a:cs typeface="+mn-cs"/>
              </a:rPr>
              <a:t>Subband</a:t>
            </a:r>
            <a:r>
              <a:rPr lang="en-US" u="sng" dirty="0" smtClean="0">
                <a:cs typeface="+mn-cs"/>
              </a:rPr>
              <a:t> adaptive filtering</a:t>
            </a:r>
            <a:r>
              <a:rPr lang="en-US" sz="2400" dirty="0" smtClean="0">
                <a:cs typeface="+mn-cs"/>
              </a:rPr>
              <a:t> :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</a:t>
            </a:r>
            <a:r>
              <a:rPr lang="en-US" sz="2000" b="0" dirty="0" smtClean="0">
                <a:cs typeface="+mn-cs"/>
              </a:rPr>
              <a:t>- Example : Acoustic echo cancellation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Adaptive filter models (time-varying) acoustic echo path and produces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a copy of the echo, which is then subtracted from microphone signal.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= Difficult problem !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</a:t>
            </a:r>
            <a:r>
              <a:rPr lang="en-US" sz="2400" b="0" dirty="0" smtClean="0">
                <a:latin typeface="Zapf Dingbats"/>
                <a:ea typeface="Zapf Dingbats"/>
                <a:cs typeface="Zapf Dingbats"/>
                <a:sym typeface="Zapf Dingbats"/>
              </a:rPr>
              <a:t>✪</a:t>
            </a:r>
            <a:r>
              <a:rPr lang="en-US" sz="2000" b="0" dirty="0" smtClean="0">
                <a:cs typeface="+mn-cs"/>
              </a:rPr>
              <a:t> long acoustic impulse responses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</a:t>
            </a:r>
            <a:r>
              <a:rPr lang="en-US" sz="2400" b="0" dirty="0" smtClean="0">
                <a:latin typeface="Zapf Dingbats"/>
                <a:ea typeface="Zapf Dingbats"/>
                <a:cs typeface="Zapf Dingbats"/>
                <a:sym typeface="Zapf Dingbats"/>
              </a:rPr>
              <a:t>✪</a:t>
            </a:r>
            <a:r>
              <a:rPr lang="en-US" sz="1800" b="0" dirty="0" smtClean="0"/>
              <a:t> </a:t>
            </a:r>
            <a:r>
              <a:rPr lang="en-US" sz="2000" b="0" dirty="0" smtClean="0">
                <a:cs typeface="+mn-cs"/>
              </a:rPr>
              <a:t>time-varying </a:t>
            </a: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25603" name="Picture 4" descr="figure9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2800"/>
            <a:ext cx="3839344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kype_lady"/>
          <p:cNvPicPr>
            <a:picLocks noChangeAspect="1" noChangeArrowheads="1"/>
          </p:cNvPicPr>
          <p:nvPr/>
        </p:nvPicPr>
        <p:blipFill>
          <a:blip r:embed="rId3">
            <a:lum contrast="-28000"/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images"/>
          <p:cNvPicPr>
            <a:picLocks noChangeAspect="1" noChangeArrowheads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61248"/>
            <a:ext cx="1049013" cy="45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4724"/>
            <a:ext cx="8710613" cy="52895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0" dirty="0" smtClean="0">
                <a:cs typeface="+mn-cs"/>
              </a:rPr>
              <a:t>      - </a:t>
            </a:r>
            <a:r>
              <a:rPr lang="en-US" sz="2000" b="0" dirty="0" err="1" smtClean="0">
                <a:cs typeface="+mn-cs"/>
              </a:rPr>
              <a:t>Subband</a:t>
            </a:r>
            <a:r>
              <a:rPr lang="en-US" sz="2000" b="0" dirty="0" smtClean="0">
                <a:cs typeface="+mn-cs"/>
              </a:rPr>
              <a:t> filtering =  N (simpler) </a:t>
            </a:r>
            <a:r>
              <a:rPr lang="en-US" sz="2000" b="0" dirty="0" err="1" smtClean="0">
                <a:cs typeface="+mn-cs"/>
              </a:rPr>
              <a:t>subband</a:t>
            </a:r>
            <a:r>
              <a:rPr lang="en-US" sz="2000" b="0" dirty="0" smtClean="0">
                <a:cs typeface="+mn-cs"/>
              </a:rPr>
              <a:t> modeling problems instead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of one (more complicated) </a:t>
            </a:r>
            <a:r>
              <a:rPr lang="en-US" sz="2000" b="0" dirty="0" err="1" smtClean="0">
                <a:cs typeface="+mn-cs"/>
              </a:rPr>
              <a:t>fullband</a:t>
            </a:r>
            <a:r>
              <a:rPr lang="en-US" sz="2000" b="0" dirty="0" smtClean="0">
                <a:cs typeface="+mn-cs"/>
              </a:rPr>
              <a:t> modeling problem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- Perfect Reconstruction (PR) guarantees distortion-free desired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   near-end speech signal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grpSp>
        <p:nvGrpSpPr>
          <p:cNvPr id="26627" name="Group 222"/>
          <p:cNvGrpSpPr>
            <a:grpSpLocks/>
          </p:cNvGrpSpPr>
          <p:nvPr/>
        </p:nvGrpSpPr>
        <p:grpSpPr bwMode="auto">
          <a:xfrm>
            <a:off x="609600" y="3048000"/>
            <a:ext cx="7969250" cy="3135313"/>
            <a:chOff x="240" y="1911"/>
            <a:chExt cx="5020" cy="2050"/>
          </a:xfrm>
        </p:grpSpPr>
        <p:sp>
          <p:nvSpPr>
            <p:cNvPr id="276485" name="Rectangle 5"/>
            <p:cNvSpPr>
              <a:spLocks noChangeArrowheads="1"/>
            </p:cNvSpPr>
            <p:nvPr/>
          </p:nvSpPr>
          <p:spPr bwMode="auto">
            <a:xfrm>
              <a:off x="1957" y="1953"/>
              <a:ext cx="650" cy="217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486" name="Line 6"/>
            <p:cNvSpPr>
              <a:spLocks noChangeShapeType="1"/>
            </p:cNvSpPr>
            <p:nvPr/>
          </p:nvSpPr>
          <p:spPr bwMode="auto">
            <a:xfrm>
              <a:off x="1604" y="1988"/>
              <a:ext cx="0" cy="14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487" name="Text Box 7"/>
            <p:cNvSpPr txBox="1">
              <a:spLocks noChangeArrowheads="1"/>
            </p:cNvSpPr>
            <p:nvPr/>
          </p:nvSpPr>
          <p:spPr bwMode="auto">
            <a:xfrm>
              <a:off x="1572" y="1911"/>
              <a:ext cx="22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276488" name="Rectangle 8"/>
            <p:cNvSpPr>
              <a:spLocks noChangeArrowheads="1"/>
            </p:cNvSpPr>
            <p:nvPr/>
          </p:nvSpPr>
          <p:spPr bwMode="auto">
            <a:xfrm>
              <a:off x="976" y="1953"/>
              <a:ext cx="393" cy="217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489" name="Rectangle 9"/>
            <p:cNvSpPr>
              <a:spLocks noChangeArrowheads="1"/>
            </p:cNvSpPr>
            <p:nvPr/>
          </p:nvSpPr>
          <p:spPr bwMode="auto">
            <a:xfrm>
              <a:off x="1526" y="1953"/>
              <a:ext cx="274" cy="217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490" name="Line 10"/>
            <p:cNvSpPr>
              <a:spLocks noChangeShapeType="1"/>
            </p:cNvSpPr>
            <p:nvPr/>
          </p:nvSpPr>
          <p:spPr bwMode="auto">
            <a:xfrm>
              <a:off x="1369" y="2059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491" name="Line 11"/>
            <p:cNvSpPr>
              <a:spLocks noChangeShapeType="1"/>
            </p:cNvSpPr>
            <p:nvPr/>
          </p:nvSpPr>
          <p:spPr bwMode="auto">
            <a:xfrm>
              <a:off x="1800" y="2059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498" name="Text Box 18"/>
            <p:cNvSpPr txBox="1">
              <a:spLocks noChangeArrowheads="1"/>
            </p:cNvSpPr>
            <p:nvPr/>
          </p:nvSpPr>
          <p:spPr bwMode="auto">
            <a:xfrm>
              <a:off x="939" y="1939"/>
              <a:ext cx="4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H0(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76501" name="Rectangle 21"/>
            <p:cNvSpPr>
              <a:spLocks noChangeArrowheads="1"/>
            </p:cNvSpPr>
            <p:nvPr/>
          </p:nvSpPr>
          <p:spPr bwMode="auto">
            <a:xfrm>
              <a:off x="1957" y="2202"/>
              <a:ext cx="650" cy="21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02" name="Line 22"/>
            <p:cNvSpPr>
              <a:spLocks noChangeShapeType="1"/>
            </p:cNvSpPr>
            <p:nvPr/>
          </p:nvSpPr>
          <p:spPr bwMode="auto">
            <a:xfrm>
              <a:off x="1604" y="2237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03" name="Text Box 23"/>
            <p:cNvSpPr txBox="1">
              <a:spLocks noChangeArrowheads="1"/>
            </p:cNvSpPr>
            <p:nvPr/>
          </p:nvSpPr>
          <p:spPr bwMode="auto">
            <a:xfrm>
              <a:off x="1572" y="2158"/>
              <a:ext cx="22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276504" name="Rectangle 24"/>
            <p:cNvSpPr>
              <a:spLocks noChangeArrowheads="1"/>
            </p:cNvSpPr>
            <p:nvPr/>
          </p:nvSpPr>
          <p:spPr bwMode="auto">
            <a:xfrm>
              <a:off x="976" y="2202"/>
              <a:ext cx="393" cy="21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05" name="Rectangle 25"/>
            <p:cNvSpPr>
              <a:spLocks noChangeArrowheads="1"/>
            </p:cNvSpPr>
            <p:nvPr/>
          </p:nvSpPr>
          <p:spPr bwMode="auto">
            <a:xfrm>
              <a:off x="1526" y="2202"/>
              <a:ext cx="274" cy="21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06" name="Line 26"/>
            <p:cNvSpPr>
              <a:spLocks noChangeShapeType="1"/>
            </p:cNvSpPr>
            <p:nvPr/>
          </p:nvSpPr>
          <p:spPr bwMode="auto">
            <a:xfrm>
              <a:off x="1369" y="2308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07" name="Line 27"/>
            <p:cNvSpPr>
              <a:spLocks noChangeShapeType="1"/>
            </p:cNvSpPr>
            <p:nvPr/>
          </p:nvSpPr>
          <p:spPr bwMode="auto">
            <a:xfrm>
              <a:off x="1800" y="2308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14" name="Text Box 34"/>
            <p:cNvSpPr txBox="1">
              <a:spLocks noChangeArrowheads="1"/>
            </p:cNvSpPr>
            <p:nvPr/>
          </p:nvSpPr>
          <p:spPr bwMode="auto">
            <a:xfrm>
              <a:off x="937" y="2188"/>
              <a:ext cx="47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H1(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76517" name="Rectangle 37"/>
            <p:cNvSpPr>
              <a:spLocks noChangeArrowheads="1"/>
            </p:cNvSpPr>
            <p:nvPr/>
          </p:nvSpPr>
          <p:spPr bwMode="auto">
            <a:xfrm>
              <a:off x="1957" y="2451"/>
              <a:ext cx="650" cy="21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18" name="Line 38"/>
            <p:cNvSpPr>
              <a:spLocks noChangeShapeType="1"/>
            </p:cNvSpPr>
            <p:nvPr/>
          </p:nvSpPr>
          <p:spPr bwMode="auto">
            <a:xfrm>
              <a:off x="1604" y="2486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19" name="Text Box 39"/>
            <p:cNvSpPr txBox="1">
              <a:spLocks noChangeArrowheads="1"/>
            </p:cNvSpPr>
            <p:nvPr/>
          </p:nvSpPr>
          <p:spPr bwMode="auto">
            <a:xfrm>
              <a:off x="1572" y="2409"/>
              <a:ext cx="22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276520" name="Rectangle 40"/>
            <p:cNvSpPr>
              <a:spLocks noChangeArrowheads="1"/>
            </p:cNvSpPr>
            <p:nvPr/>
          </p:nvSpPr>
          <p:spPr bwMode="auto">
            <a:xfrm>
              <a:off x="976" y="2451"/>
              <a:ext cx="393" cy="21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21" name="Rectangle 41"/>
            <p:cNvSpPr>
              <a:spLocks noChangeArrowheads="1"/>
            </p:cNvSpPr>
            <p:nvPr/>
          </p:nvSpPr>
          <p:spPr bwMode="auto">
            <a:xfrm>
              <a:off x="1526" y="2451"/>
              <a:ext cx="274" cy="21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22" name="Line 42"/>
            <p:cNvSpPr>
              <a:spLocks noChangeShapeType="1"/>
            </p:cNvSpPr>
            <p:nvPr/>
          </p:nvSpPr>
          <p:spPr bwMode="auto">
            <a:xfrm>
              <a:off x="1369" y="2557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23" name="Line 43"/>
            <p:cNvSpPr>
              <a:spLocks noChangeShapeType="1"/>
            </p:cNvSpPr>
            <p:nvPr/>
          </p:nvSpPr>
          <p:spPr bwMode="auto">
            <a:xfrm>
              <a:off x="1800" y="2557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30" name="Text Box 50"/>
            <p:cNvSpPr txBox="1">
              <a:spLocks noChangeArrowheads="1"/>
            </p:cNvSpPr>
            <p:nvPr/>
          </p:nvSpPr>
          <p:spPr bwMode="auto">
            <a:xfrm>
              <a:off x="937" y="2438"/>
              <a:ext cx="47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H2(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76533" name="Rectangle 53"/>
            <p:cNvSpPr>
              <a:spLocks noChangeArrowheads="1"/>
            </p:cNvSpPr>
            <p:nvPr/>
          </p:nvSpPr>
          <p:spPr bwMode="auto">
            <a:xfrm>
              <a:off x="1957" y="2699"/>
              <a:ext cx="650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34" name="Line 54"/>
            <p:cNvSpPr>
              <a:spLocks noChangeShapeType="1"/>
            </p:cNvSpPr>
            <p:nvPr/>
          </p:nvSpPr>
          <p:spPr bwMode="auto">
            <a:xfrm>
              <a:off x="1604" y="2736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35" name="Text Box 55"/>
            <p:cNvSpPr txBox="1">
              <a:spLocks noChangeArrowheads="1"/>
            </p:cNvSpPr>
            <p:nvPr/>
          </p:nvSpPr>
          <p:spPr bwMode="auto">
            <a:xfrm>
              <a:off x="1572" y="2659"/>
              <a:ext cx="22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276536" name="Rectangle 56"/>
            <p:cNvSpPr>
              <a:spLocks noChangeArrowheads="1"/>
            </p:cNvSpPr>
            <p:nvPr/>
          </p:nvSpPr>
          <p:spPr bwMode="auto">
            <a:xfrm>
              <a:off x="976" y="2699"/>
              <a:ext cx="393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37" name="Rectangle 57"/>
            <p:cNvSpPr>
              <a:spLocks noChangeArrowheads="1"/>
            </p:cNvSpPr>
            <p:nvPr/>
          </p:nvSpPr>
          <p:spPr bwMode="auto">
            <a:xfrm>
              <a:off x="1526" y="2699"/>
              <a:ext cx="274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38" name="Line 58"/>
            <p:cNvSpPr>
              <a:spLocks noChangeShapeType="1"/>
            </p:cNvSpPr>
            <p:nvPr/>
          </p:nvSpPr>
          <p:spPr bwMode="auto">
            <a:xfrm>
              <a:off x="1369" y="2807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39" name="Line 59"/>
            <p:cNvSpPr>
              <a:spLocks noChangeShapeType="1"/>
            </p:cNvSpPr>
            <p:nvPr/>
          </p:nvSpPr>
          <p:spPr bwMode="auto">
            <a:xfrm>
              <a:off x="1800" y="2807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46" name="Text Box 66"/>
            <p:cNvSpPr txBox="1">
              <a:spLocks noChangeArrowheads="1"/>
            </p:cNvSpPr>
            <p:nvPr/>
          </p:nvSpPr>
          <p:spPr bwMode="auto">
            <a:xfrm>
              <a:off x="937" y="2687"/>
              <a:ext cx="473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H3(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76549" name="Line 69"/>
            <p:cNvSpPr>
              <a:spLocks noChangeShapeType="1"/>
            </p:cNvSpPr>
            <p:nvPr/>
          </p:nvSpPr>
          <p:spPr bwMode="auto">
            <a:xfrm>
              <a:off x="819" y="2059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50" name="Line 70"/>
            <p:cNvSpPr>
              <a:spLocks noChangeShapeType="1"/>
            </p:cNvSpPr>
            <p:nvPr/>
          </p:nvSpPr>
          <p:spPr bwMode="auto">
            <a:xfrm>
              <a:off x="819" y="2807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51" name="Line 71"/>
            <p:cNvSpPr>
              <a:spLocks noChangeShapeType="1"/>
            </p:cNvSpPr>
            <p:nvPr/>
          </p:nvSpPr>
          <p:spPr bwMode="auto">
            <a:xfrm>
              <a:off x="819" y="2308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52" name="Line 72"/>
            <p:cNvSpPr>
              <a:spLocks noChangeShapeType="1"/>
            </p:cNvSpPr>
            <p:nvPr/>
          </p:nvSpPr>
          <p:spPr bwMode="auto">
            <a:xfrm>
              <a:off x="819" y="2557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57" name="Line 77"/>
            <p:cNvSpPr>
              <a:spLocks noChangeShapeType="1"/>
            </p:cNvSpPr>
            <p:nvPr/>
          </p:nvSpPr>
          <p:spPr bwMode="auto">
            <a:xfrm>
              <a:off x="819" y="2059"/>
              <a:ext cx="0" cy="74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58" name="Line 78"/>
            <p:cNvSpPr>
              <a:spLocks noChangeShapeType="1"/>
            </p:cNvSpPr>
            <p:nvPr/>
          </p:nvSpPr>
          <p:spPr bwMode="auto">
            <a:xfrm>
              <a:off x="584" y="2416"/>
              <a:ext cx="23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23" name="Line 143"/>
            <p:cNvSpPr>
              <a:spLocks noChangeShapeType="1"/>
            </p:cNvSpPr>
            <p:nvPr/>
          </p:nvSpPr>
          <p:spPr bwMode="auto">
            <a:xfrm flipV="1">
              <a:off x="1800" y="3810"/>
              <a:ext cx="149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6667" name="Group 221"/>
            <p:cNvGrpSpPr>
              <a:grpSpLocks/>
            </p:cNvGrpSpPr>
            <p:nvPr/>
          </p:nvGrpSpPr>
          <p:grpSpPr bwMode="auto">
            <a:xfrm>
              <a:off x="819" y="2915"/>
              <a:ext cx="981" cy="1046"/>
              <a:chOff x="819" y="2915"/>
              <a:chExt cx="981" cy="1046"/>
            </a:xfrm>
          </p:grpSpPr>
          <p:sp>
            <p:nvSpPr>
              <p:cNvPr id="276570" name="Line 90"/>
              <p:cNvSpPr>
                <a:spLocks noChangeShapeType="1"/>
              </p:cNvSpPr>
              <p:nvPr/>
            </p:nvSpPr>
            <p:spPr bwMode="auto">
              <a:xfrm>
                <a:off x="1604" y="2992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71" name="Text Box 91"/>
              <p:cNvSpPr txBox="1">
                <a:spLocks noChangeArrowheads="1"/>
              </p:cNvSpPr>
              <p:nvPr/>
            </p:nvSpPr>
            <p:spPr bwMode="auto">
              <a:xfrm>
                <a:off x="1572" y="2915"/>
                <a:ext cx="223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76572" name="Rectangle 92"/>
              <p:cNvSpPr>
                <a:spLocks noChangeArrowheads="1"/>
              </p:cNvSpPr>
              <p:nvPr/>
            </p:nvSpPr>
            <p:spPr bwMode="auto">
              <a:xfrm>
                <a:off x="976" y="2956"/>
                <a:ext cx="393" cy="21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73" name="Rectangle 93"/>
              <p:cNvSpPr>
                <a:spLocks noChangeArrowheads="1"/>
              </p:cNvSpPr>
              <p:nvPr/>
            </p:nvSpPr>
            <p:spPr bwMode="auto">
              <a:xfrm>
                <a:off x="1526" y="2956"/>
                <a:ext cx="274" cy="21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74" name="Line 94"/>
              <p:cNvSpPr>
                <a:spLocks noChangeShapeType="1"/>
              </p:cNvSpPr>
              <p:nvPr/>
            </p:nvSpPr>
            <p:spPr bwMode="auto">
              <a:xfrm>
                <a:off x="1369" y="306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82" name="Text Box 102"/>
              <p:cNvSpPr txBox="1">
                <a:spLocks noChangeArrowheads="1"/>
              </p:cNvSpPr>
              <p:nvPr/>
            </p:nvSpPr>
            <p:spPr bwMode="auto">
              <a:xfrm>
                <a:off x="939" y="2944"/>
                <a:ext cx="468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H0(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6586" name="Line 106"/>
              <p:cNvSpPr>
                <a:spLocks noChangeShapeType="1"/>
              </p:cNvSpPr>
              <p:nvPr/>
            </p:nvSpPr>
            <p:spPr bwMode="auto">
              <a:xfrm>
                <a:off x="1604" y="3242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87" name="Text Box 107"/>
              <p:cNvSpPr txBox="1">
                <a:spLocks noChangeArrowheads="1"/>
              </p:cNvSpPr>
              <p:nvPr/>
            </p:nvSpPr>
            <p:spPr bwMode="auto">
              <a:xfrm>
                <a:off x="1572" y="3163"/>
                <a:ext cx="223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76588" name="Rectangle 108"/>
              <p:cNvSpPr>
                <a:spLocks noChangeArrowheads="1"/>
              </p:cNvSpPr>
              <p:nvPr/>
            </p:nvSpPr>
            <p:spPr bwMode="auto">
              <a:xfrm>
                <a:off x="976" y="3204"/>
                <a:ext cx="393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89" name="Rectangle 109"/>
              <p:cNvSpPr>
                <a:spLocks noChangeArrowheads="1"/>
              </p:cNvSpPr>
              <p:nvPr/>
            </p:nvSpPr>
            <p:spPr bwMode="auto">
              <a:xfrm>
                <a:off x="1526" y="3204"/>
                <a:ext cx="274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90" name="Line 110"/>
              <p:cNvSpPr>
                <a:spLocks noChangeShapeType="1"/>
              </p:cNvSpPr>
              <p:nvPr/>
            </p:nvSpPr>
            <p:spPr bwMode="auto">
              <a:xfrm>
                <a:off x="1369" y="331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98" name="Text Box 118"/>
              <p:cNvSpPr txBox="1">
                <a:spLocks noChangeArrowheads="1"/>
              </p:cNvSpPr>
              <p:nvPr/>
            </p:nvSpPr>
            <p:spPr bwMode="auto">
              <a:xfrm>
                <a:off x="939" y="3194"/>
                <a:ext cx="468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H1(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6602" name="Line 122"/>
              <p:cNvSpPr>
                <a:spLocks noChangeShapeType="1"/>
              </p:cNvSpPr>
              <p:nvPr/>
            </p:nvSpPr>
            <p:spPr bwMode="auto">
              <a:xfrm>
                <a:off x="1604" y="3491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03" name="Text Box 123"/>
              <p:cNvSpPr txBox="1">
                <a:spLocks noChangeArrowheads="1"/>
              </p:cNvSpPr>
              <p:nvPr/>
            </p:nvSpPr>
            <p:spPr bwMode="auto">
              <a:xfrm>
                <a:off x="1572" y="3413"/>
                <a:ext cx="223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76604" name="Rectangle 124"/>
              <p:cNvSpPr>
                <a:spLocks noChangeArrowheads="1"/>
              </p:cNvSpPr>
              <p:nvPr/>
            </p:nvSpPr>
            <p:spPr bwMode="auto">
              <a:xfrm>
                <a:off x="976" y="3451"/>
                <a:ext cx="393" cy="217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05" name="Rectangle 125"/>
              <p:cNvSpPr>
                <a:spLocks noChangeArrowheads="1"/>
              </p:cNvSpPr>
              <p:nvPr/>
            </p:nvSpPr>
            <p:spPr bwMode="auto">
              <a:xfrm>
                <a:off x="1526" y="3451"/>
                <a:ext cx="274" cy="217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06" name="Line 126"/>
              <p:cNvSpPr>
                <a:spLocks noChangeShapeType="1"/>
              </p:cNvSpPr>
              <p:nvPr/>
            </p:nvSpPr>
            <p:spPr bwMode="auto">
              <a:xfrm>
                <a:off x="1369" y="356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14" name="Text Box 134"/>
              <p:cNvSpPr txBox="1">
                <a:spLocks noChangeArrowheads="1"/>
              </p:cNvSpPr>
              <p:nvPr/>
            </p:nvSpPr>
            <p:spPr bwMode="auto">
              <a:xfrm>
                <a:off x="937" y="3440"/>
                <a:ext cx="473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H2(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6618" name="Line 138"/>
              <p:cNvSpPr>
                <a:spLocks noChangeShapeType="1"/>
              </p:cNvSpPr>
              <p:nvPr/>
            </p:nvSpPr>
            <p:spPr bwMode="auto">
              <a:xfrm>
                <a:off x="1604" y="3740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19" name="Text Box 139"/>
              <p:cNvSpPr txBox="1">
                <a:spLocks noChangeArrowheads="1"/>
              </p:cNvSpPr>
              <p:nvPr/>
            </p:nvSpPr>
            <p:spPr bwMode="auto">
              <a:xfrm>
                <a:off x="1572" y="3662"/>
                <a:ext cx="223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76620" name="Rectangle 140"/>
              <p:cNvSpPr>
                <a:spLocks noChangeArrowheads="1"/>
              </p:cNvSpPr>
              <p:nvPr/>
            </p:nvSpPr>
            <p:spPr bwMode="auto">
              <a:xfrm>
                <a:off x="976" y="3704"/>
                <a:ext cx="393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21" name="Rectangle 141"/>
              <p:cNvSpPr>
                <a:spLocks noChangeArrowheads="1"/>
              </p:cNvSpPr>
              <p:nvPr/>
            </p:nvSpPr>
            <p:spPr bwMode="auto">
              <a:xfrm>
                <a:off x="1526" y="3704"/>
                <a:ext cx="274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22" name="Line 142"/>
              <p:cNvSpPr>
                <a:spLocks noChangeShapeType="1"/>
              </p:cNvSpPr>
              <p:nvPr/>
            </p:nvSpPr>
            <p:spPr bwMode="auto">
              <a:xfrm>
                <a:off x="1369" y="3809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30" name="Text Box 150"/>
              <p:cNvSpPr txBox="1">
                <a:spLocks noChangeArrowheads="1"/>
              </p:cNvSpPr>
              <p:nvPr/>
            </p:nvSpPr>
            <p:spPr bwMode="auto">
              <a:xfrm>
                <a:off x="937" y="3692"/>
                <a:ext cx="473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H3(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6633" name="Line 153"/>
              <p:cNvSpPr>
                <a:spLocks noChangeShapeType="1"/>
              </p:cNvSpPr>
              <p:nvPr/>
            </p:nvSpPr>
            <p:spPr bwMode="auto">
              <a:xfrm>
                <a:off x="819" y="306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34" name="Line 154"/>
              <p:cNvSpPr>
                <a:spLocks noChangeShapeType="1"/>
              </p:cNvSpPr>
              <p:nvPr/>
            </p:nvSpPr>
            <p:spPr bwMode="auto">
              <a:xfrm>
                <a:off x="819" y="3809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35" name="Line 155"/>
              <p:cNvSpPr>
                <a:spLocks noChangeShapeType="1"/>
              </p:cNvSpPr>
              <p:nvPr/>
            </p:nvSpPr>
            <p:spPr bwMode="auto">
              <a:xfrm>
                <a:off x="819" y="331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36" name="Line 156"/>
              <p:cNvSpPr>
                <a:spLocks noChangeShapeType="1"/>
              </p:cNvSpPr>
              <p:nvPr/>
            </p:nvSpPr>
            <p:spPr bwMode="auto">
              <a:xfrm>
                <a:off x="819" y="356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41" name="Line 161"/>
              <p:cNvSpPr>
                <a:spLocks noChangeShapeType="1"/>
              </p:cNvSpPr>
              <p:nvPr/>
            </p:nvSpPr>
            <p:spPr bwMode="auto">
              <a:xfrm>
                <a:off x="819" y="3063"/>
                <a:ext cx="0" cy="74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76642" name="Line 162"/>
            <p:cNvSpPr>
              <a:spLocks noChangeShapeType="1"/>
            </p:cNvSpPr>
            <p:nvPr/>
          </p:nvSpPr>
          <p:spPr bwMode="auto">
            <a:xfrm>
              <a:off x="584" y="3414"/>
              <a:ext cx="23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6669" name="Group 176"/>
            <p:cNvGrpSpPr>
              <a:grpSpLocks/>
            </p:cNvGrpSpPr>
            <p:nvPr/>
          </p:nvGrpSpPr>
          <p:grpSpPr bwMode="auto">
            <a:xfrm rot="-5387563">
              <a:off x="369" y="2499"/>
              <a:ext cx="171" cy="430"/>
              <a:chOff x="240" y="2016"/>
              <a:chExt cx="189" cy="480"/>
            </a:xfrm>
          </p:grpSpPr>
          <p:sp>
            <p:nvSpPr>
              <p:cNvPr id="276652" name="Rectangle 172"/>
              <p:cNvSpPr>
                <a:spLocks noChangeArrowheads="1"/>
              </p:cNvSpPr>
              <p:nvPr/>
            </p:nvSpPr>
            <p:spPr bwMode="auto">
              <a:xfrm>
                <a:off x="328" y="2117"/>
                <a:ext cx="9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53" name="Line 173"/>
              <p:cNvSpPr>
                <a:spLocks noChangeShapeType="1"/>
              </p:cNvSpPr>
              <p:nvPr/>
            </p:nvSpPr>
            <p:spPr bwMode="auto">
              <a:xfrm>
                <a:off x="240" y="2016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54" name="Line 174"/>
              <p:cNvSpPr>
                <a:spLocks noChangeShapeType="1"/>
              </p:cNvSpPr>
              <p:nvPr/>
            </p:nvSpPr>
            <p:spPr bwMode="auto">
              <a:xfrm flipV="1">
                <a:off x="240" y="2400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55" name="Line 175"/>
              <p:cNvSpPr>
                <a:spLocks noChangeShapeType="1"/>
              </p:cNvSpPr>
              <p:nvPr/>
            </p:nvSpPr>
            <p:spPr bwMode="auto">
              <a:xfrm>
                <a:off x="236" y="2016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76658" name="Line 178"/>
            <p:cNvSpPr>
              <a:spLocks noChangeShapeType="1"/>
            </p:cNvSpPr>
            <p:nvPr/>
          </p:nvSpPr>
          <p:spPr bwMode="auto">
            <a:xfrm>
              <a:off x="455" y="2416"/>
              <a:ext cx="12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60" name="Line 180"/>
            <p:cNvSpPr>
              <a:spLocks noChangeShapeType="1"/>
            </p:cNvSpPr>
            <p:nvPr/>
          </p:nvSpPr>
          <p:spPr bwMode="auto">
            <a:xfrm>
              <a:off x="455" y="2103"/>
              <a:ext cx="0" cy="52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61" name="Oval 181"/>
            <p:cNvSpPr>
              <a:spLocks noChangeArrowheads="1"/>
            </p:cNvSpPr>
            <p:nvPr/>
          </p:nvSpPr>
          <p:spPr bwMode="auto">
            <a:xfrm>
              <a:off x="387" y="3133"/>
              <a:ext cx="129" cy="132"/>
            </a:xfrm>
            <a:prstGeom prst="ellips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63" name="Line 183"/>
            <p:cNvSpPr>
              <a:spLocks noChangeShapeType="1"/>
            </p:cNvSpPr>
            <p:nvPr/>
          </p:nvSpPr>
          <p:spPr bwMode="auto">
            <a:xfrm>
              <a:off x="369" y="3108"/>
              <a:ext cx="172" cy="0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64" name="Line 184"/>
            <p:cNvSpPr>
              <a:spLocks noChangeShapeType="1"/>
            </p:cNvSpPr>
            <p:nvPr/>
          </p:nvSpPr>
          <p:spPr bwMode="auto">
            <a:xfrm>
              <a:off x="455" y="3283"/>
              <a:ext cx="0" cy="13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65" name="Line 185"/>
            <p:cNvSpPr>
              <a:spLocks noChangeShapeType="1"/>
            </p:cNvSpPr>
            <p:nvPr/>
          </p:nvSpPr>
          <p:spPr bwMode="auto">
            <a:xfrm flipH="1">
              <a:off x="455" y="3414"/>
              <a:ext cx="12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6676" name="Group 188"/>
            <p:cNvGrpSpPr>
              <a:grpSpLocks/>
            </p:cNvGrpSpPr>
            <p:nvPr/>
          </p:nvGrpSpPr>
          <p:grpSpPr bwMode="auto">
            <a:xfrm>
              <a:off x="3279" y="3643"/>
              <a:ext cx="228" cy="299"/>
              <a:chOff x="4973" y="2148"/>
              <a:chExt cx="254" cy="327"/>
            </a:xfrm>
          </p:grpSpPr>
          <p:sp>
            <p:nvSpPr>
              <p:cNvPr id="276666" name="Oval 186"/>
              <p:cNvSpPr>
                <a:spLocks noChangeArrowheads="1"/>
              </p:cNvSpPr>
              <p:nvPr/>
            </p:nvSpPr>
            <p:spPr bwMode="auto">
              <a:xfrm>
                <a:off x="4992" y="2211"/>
                <a:ext cx="219" cy="193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67" name="Text Box 187"/>
              <p:cNvSpPr txBox="1">
                <a:spLocks noChangeArrowheads="1"/>
              </p:cNvSpPr>
              <p:nvPr/>
            </p:nvSpPr>
            <p:spPr bwMode="auto">
              <a:xfrm>
                <a:off x="4973" y="2148"/>
                <a:ext cx="25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grpSp>
          <p:nvGrpSpPr>
            <p:cNvPr id="26677" name="Group 189"/>
            <p:cNvGrpSpPr>
              <a:grpSpLocks/>
            </p:cNvGrpSpPr>
            <p:nvPr/>
          </p:nvGrpSpPr>
          <p:grpSpPr bwMode="auto">
            <a:xfrm>
              <a:off x="3068" y="3396"/>
              <a:ext cx="228" cy="299"/>
              <a:chOff x="4971" y="2148"/>
              <a:chExt cx="255" cy="328"/>
            </a:xfrm>
          </p:grpSpPr>
          <p:sp>
            <p:nvSpPr>
              <p:cNvPr id="276670" name="Oval 190"/>
              <p:cNvSpPr>
                <a:spLocks noChangeArrowheads="1"/>
              </p:cNvSpPr>
              <p:nvPr/>
            </p:nvSpPr>
            <p:spPr bwMode="auto">
              <a:xfrm>
                <a:off x="4992" y="2210"/>
                <a:ext cx="219" cy="197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71" name="Text Box 191"/>
              <p:cNvSpPr txBox="1">
                <a:spLocks noChangeArrowheads="1"/>
              </p:cNvSpPr>
              <p:nvPr/>
            </p:nvSpPr>
            <p:spPr bwMode="auto">
              <a:xfrm>
                <a:off x="4971" y="2148"/>
                <a:ext cx="255" cy="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grpSp>
          <p:nvGrpSpPr>
            <p:cNvPr id="26678" name="Group 192"/>
            <p:cNvGrpSpPr>
              <a:grpSpLocks/>
            </p:cNvGrpSpPr>
            <p:nvPr/>
          </p:nvGrpSpPr>
          <p:grpSpPr bwMode="auto">
            <a:xfrm>
              <a:off x="2854" y="3178"/>
              <a:ext cx="228" cy="299"/>
              <a:chOff x="4973" y="2148"/>
              <a:chExt cx="254" cy="328"/>
            </a:xfrm>
          </p:grpSpPr>
          <p:sp>
            <p:nvSpPr>
              <p:cNvPr id="276673" name="Oval 193"/>
              <p:cNvSpPr>
                <a:spLocks noChangeArrowheads="1"/>
              </p:cNvSpPr>
              <p:nvPr/>
            </p:nvSpPr>
            <p:spPr bwMode="auto">
              <a:xfrm>
                <a:off x="4992" y="2210"/>
                <a:ext cx="219" cy="197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74" name="Text Box 194"/>
              <p:cNvSpPr txBox="1">
                <a:spLocks noChangeArrowheads="1"/>
              </p:cNvSpPr>
              <p:nvPr/>
            </p:nvSpPr>
            <p:spPr bwMode="auto">
              <a:xfrm>
                <a:off x="4973" y="2148"/>
                <a:ext cx="254" cy="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grpSp>
          <p:nvGrpSpPr>
            <p:cNvPr id="26679" name="Group 195"/>
            <p:cNvGrpSpPr>
              <a:grpSpLocks/>
            </p:cNvGrpSpPr>
            <p:nvPr/>
          </p:nvGrpSpPr>
          <p:grpSpPr bwMode="auto">
            <a:xfrm>
              <a:off x="2681" y="2915"/>
              <a:ext cx="228" cy="299"/>
              <a:chOff x="4972" y="2147"/>
              <a:chExt cx="254" cy="328"/>
            </a:xfrm>
          </p:grpSpPr>
          <p:sp>
            <p:nvSpPr>
              <p:cNvPr id="276676" name="Oval 196"/>
              <p:cNvSpPr>
                <a:spLocks noChangeArrowheads="1"/>
              </p:cNvSpPr>
              <p:nvPr/>
            </p:nvSpPr>
            <p:spPr bwMode="auto">
              <a:xfrm>
                <a:off x="4992" y="2208"/>
                <a:ext cx="219" cy="196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77" name="Text Box 197"/>
              <p:cNvSpPr txBox="1">
                <a:spLocks noChangeArrowheads="1"/>
              </p:cNvSpPr>
              <p:nvPr/>
            </p:nvSpPr>
            <p:spPr bwMode="auto">
              <a:xfrm>
                <a:off x="4972" y="2147"/>
                <a:ext cx="254" cy="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grpSp>
          <p:nvGrpSpPr>
            <p:cNvPr id="26680" name="Group 220"/>
            <p:cNvGrpSpPr>
              <a:grpSpLocks/>
            </p:cNvGrpSpPr>
            <p:nvPr/>
          </p:nvGrpSpPr>
          <p:grpSpPr bwMode="auto">
            <a:xfrm>
              <a:off x="3491" y="2911"/>
              <a:ext cx="1769" cy="1045"/>
              <a:chOff x="3491" y="2911"/>
              <a:chExt cx="1769" cy="1045"/>
            </a:xfrm>
          </p:grpSpPr>
          <p:sp>
            <p:nvSpPr>
              <p:cNvPr id="276577" name="Rectangle 97"/>
              <p:cNvSpPr>
                <a:spLocks noChangeArrowheads="1"/>
              </p:cNvSpPr>
              <p:nvPr/>
            </p:nvSpPr>
            <p:spPr bwMode="auto">
              <a:xfrm>
                <a:off x="3648" y="2952"/>
                <a:ext cx="275" cy="21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78" name="Line 98"/>
              <p:cNvSpPr>
                <a:spLocks noChangeShapeType="1"/>
              </p:cNvSpPr>
              <p:nvPr/>
            </p:nvSpPr>
            <p:spPr bwMode="auto">
              <a:xfrm>
                <a:off x="3923" y="3059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80" name="Line 100"/>
              <p:cNvSpPr>
                <a:spLocks noChangeShapeType="1"/>
              </p:cNvSpPr>
              <p:nvPr/>
            </p:nvSpPr>
            <p:spPr bwMode="auto">
              <a:xfrm>
                <a:off x="3727" y="2984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81" name="Text Box 101"/>
              <p:cNvSpPr txBox="1">
                <a:spLocks noChangeArrowheads="1"/>
              </p:cNvSpPr>
              <p:nvPr/>
            </p:nvSpPr>
            <p:spPr bwMode="auto">
              <a:xfrm>
                <a:off x="3707" y="2911"/>
                <a:ext cx="223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76583" name="Rectangle 103"/>
              <p:cNvSpPr>
                <a:spLocks noChangeArrowheads="1"/>
              </p:cNvSpPr>
              <p:nvPr/>
            </p:nvSpPr>
            <p:spPr bwMode="auto">
              <a:xfrm>
                <a:off x="4080" y="2952"/>
                <a:ext cx="392" cy="21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84" name="Text Box 104"/>
              <p:cNvSpPr txBox="1">
                <a:spLocks noChangeArrowheads="1"/>
              </p:cNvSpPr>
              <p:nvPr/>
            </p:nvSpPr>
            <p:spPr bwMode="auto">
              <a:xfrm>
                <a:off x="4045" y="2918"/>
                <a:ext cx="456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0(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6593" name="Rectangle 113"/>
              <p:cNvSpPr>
                <a:spLocks noChangeArrowheads="1"/>
              </p:cNvSpPr>
              <p:nvPr/>
            </p:nvSpPr>
            <p:spPr bwMode="auto">
              <a:xfrm>
                <a:off x="3648" y="3199"/>
                <a:ext cx="275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94" name="Line 114"/>
              <p:cNvSpPr>
                <a:spLocks noChangeShapeType="1"/>
              </p:cNvSpPr>
              <p:nvPr/>
            </p:nvSpPr>
            <p:spPr bwMode="auto">
              <a:xfrm>
                <a:off x="3923" y="3308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96" name="Line 116"/>
              <p:cNvSpPr>
                <a:spLocks noChangeShapeType="1"/>
              </p:cNvSpPr>
              <p:nvPr/>
            </p:nvSpPr>
            <p:spPr bwMode="auto">
              <a:xfrm>
                <a:off x="3727" y="3233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97" name="Text Box 117"/>
              <p:cNvSpPr txBox="1">
                <a:spLocks noChangeArrowheads="1"/>
              </p:cNvSpPr>
              <p:nvPr/>
            </p:nvSpPr>
            <p:spPr bwMode="auto">
              <a:xfrm>
                <a:off x="3707" y="3158"/>
                <a:ext cx="223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76599" name="Rectangle 119"/>
              <p:cNvSpPr>
                <a:spLocks noChangeArrowheads="1"/>
              </p:cNvSpPr>
              <p:nvPr/>
            </p:nvSpPr>
            <p:spPr bwMode="auto">
              <a:xfrm>
                <a:off x="4080" y="3199"/>
                <a:ext cx="392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00" name="Text Box 120"/>
              <p:cNvSpPr txBox="1">
                <a:spLocks noChangeArrowheads="1"/>
              </p:cNvSpPr>
              <p:nvPr/>
            </p:nvSpPr>
            <p:spPr bwMode="auto">
              <a:xfrm>
                <a:off x="4045" y="3167"/>
                <a:ext cx="456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1(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6609" name="Rectangle 129"/>
              <p:cNvSpPr>
                <a:spLocks noChangeArrowheads="1"/>
              </p:cNvSpPr>
              <p:nvPr/>
            </p:nvSpPr>
            <p:spPr bwMode="auto">
              <a:xfrm>
                <a:off x="3648" y="3447"/>
                <a:ext cx="275" cy="217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10" name="Line 130"/>
              <p:cNvSpPr>
                <a:spLocks noChangeShapeType="1"/>
              </p:cNvSpPr>
              <p:nvPr/>
            </p:nvSpPr>
            <p:spPr bwMode="auto">
              <a:xfrm>
                <a:off x="3923" y="3557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12" name="Line 132"/>
              <p:cNvSpPr>
                <a:spLocks noChangeShapeType="1"/>
              </p:cNvSpPr>
              <p:nvPr/>
            </p:nvSpPr>
            <p:spPr bwMode="auto">
              <a:xfrm>
                <a:off x="3727" y="3486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13" name="Text Box 133"/>
              <p:cNvSpPr txBox="1">
                <a:spLocks noChangeArrowheads="1"/>
              </p:cNvSpPr>
              <p:nvPr/>
            </p:nvSpPr>
            <p:spPr bwMode="auto">
              <a:xfrm>
                <a:off x="3707" y="3408"/>
                <a:ext cx="223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76615" name="Rectangle 135"/>
              <p:cNvSpPr>
                <a:spLocks noChangeArrowheads="1"/>
              </p:cNvSpPr>
              <p:nvPr/>
            </p:nvSpPr>
            <p:spPr bwMode="auto">
              <a:xfrm>
                <a:off x="4080" y="3447"/>
                <a:ext cx="392" cy="217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16" name="Text Box 136"/>
              <p:cNvSpPr txBox="1">
                <a:spLocks noChangeArrowheads="1"/>
              </p:cNvSpPr>
              <p:nvPr/>
            </p:nvSpPr>
            <p:spPr bwMode="auto">
              <a:xfrm>
                <a:off x="4045" y="3415"/>
                <a:ext cx="456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2(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6625" name="Rectangle 145"/>
              <p:cNvSpPr>
                <a:spLocks noChangeArrowheads="1"/>
              </p:cNvSpPr>
              <p:nvPr/>
            </p:nvSpPr>
            <p:spPr bwMode="auto">
              <a:xfrm>
                <a:off x="3648" y="3695"/>
                <a:ext cx="275" cy="21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26" name="Line 146"/>
              <p:cNvSpPr>
                <a:spLocks noChangeShapeType="1"/>
              </p:cNvSpPr>
              <p:nvPr/>
            </p:nvSpPr>
            <p:spPr bwMode="auto">
              <a:xfrm>
                <a:off x="3923" y="3804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27" name="Line 147"/>
              <p:cNvSpPr>
                <a:spLocks noChangeShapeType="1"/>
              </p:cNvSpPr>
              <p:nvPr/>
            </p:nvSpPr>
            <p:spPr bwMode="auto">
              <a:xfrm>
                <a:off x="3491" y="3804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28" name="Line 148"/>
              <p:cNvSpPr>
                <a:spLocks noChangeShapeType="1"/>
              </p:cNvSpPr>
              <p:nvPr/>
            </p:nvSpPr>
            <p:spPr bwMode="auto">
              <a:xfrm>
                <a:off x="3727" y="3736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29" name="Text Box 149"/>
              <p:cNvSpPr txBox="1">
                <a:spLocks noChangeArrowheads="1"/>
              </p:cNvSpPr>
              <p:nvPr/>
            </p:nvSpPr>
            <p:spPr bwMode="auto">
              <a:xfrm>
                <a:off x="3707" y="3657"/>
                <a:ext cx="223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76631" name="Rectangle 151"/>
              <p:cNvSpPr>
                <a:spLocks noChangeArrowheads="1"/>
              </p:cNvSpPr>
              <p:nvPr/>
            </p:nvSpPr>
            <p:spPr bwMode="auto">
              <a:xfrm>
                <a:off x="4080" y="3695"/>
                <a:ext cx="392" cy="21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32" name="Text Box 152"/>
              <p:cNvSpPr txBox="1">
                <a:spLocks noChangeArrowheads="1"/>
              </p:cNvSpPr>
              <p:nvPr/>
            </p:nvSpPr>
            <p:spPr bwMode="auto">
              <a:xfrm>
                <a:off x="4045" y="3665"/>
                <a:ext cx="456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3(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6637" name="Line 157"/>
              <p:cNvSpPr>
                <a:spLocks noChangeShapeType="1"/>
              </p:cNvSpPr>
              <p:nvPr/>
            </p:nvSpPr>
            <p:spPr bwMode="auto">
              <a:xfrm>
                <a:off x="4472" y="3059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38" name="Line 158"/>
              <p:cNvSpPr>
                <a:spLocks noChangeShapeType="1"/>
              </p:cNvSpPr>
              <p:nvPr/>
            </p:nvSpPr>
            <p:spPr bwMode="auto">
              <a:xfrm>
                <a:off x="4472" y="3308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39" name="Line 159"/>
              <p:cNvSpPr>
                <a:spLocks noChangeShapeType="1"/>
              </p:cNvSpPr>
              <p:nvPr/>
            </p:nvSpPr>
            <p:spPr bwMode="auto">
              <a:xfrm>
                <a:off x="4472" y="3557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40" name="Line 160"/>
              <p:cNvSpPr>
                <a:spLocks noChangeShapeType="1"/>
              </p:cNvSpPr>
              <p:nvPr/>
            </p:nvSpPr>
            <p:spPr bwMode="auto">
              <a:xfrm>
                <a:off x="4472" y="3804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44" name="Line 164"/>
              <p:cNvSpPr>
                <a:spLocks noChangeShapeType="1"/>
              </p:cNvSpPr>
              <p:nvPr/>
            </p:nvSpPr>
            <p:spPr bwMode="auto">
              <a:xfrm>
                <a:off x="4904" y="3415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46" name="Line 166"/>
              <p:cNvSpPr>
                <a:spLocks noChangeShapeType="1"/>
              </p:cNvSpPr>
              <p:nvPr/>
            </p:nvSpPr>
            <p:spPr bwMode="auto">
              <a:xfrm>
                <a:off x="4629" y="3308"/>
                <a:ext cx="117" cy="7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47" name="Line 167"/>
              <p:cNvSpPr>
                <a:spLocks noChangeShapeType="1"/>
              </p:cNvSpPr>
              <p:nvPr/>
            </p:nvSpPr>
            <p:spPr bwMode="auto">
              <a:xfrm>
                <a:off x="4629" y="3059"/>
                <a:ext cx="157" cy="28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48" name="Line 168"/>
              <p:cNvSpPr>
                <a:spLocks noChangeShapeType="1"/>
              </p:cNvSpPr>
              <p:nvPr/>
            </p:nvSpPr>
            <p:spPr bwMode="auto">
              <a:xfrm flipV="1">
                <a:off x="4629" y="3486"/>
                <a:ext cx="79" cy="7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49" name="Line 169"/>
              <p:cNvSpPr>
                <a:spLocks noChangeShapeType="1"/>
              </p:cNvSpPr>
              <p:nvPr/>
            </p:nvSpPr>
            <p:spPr bwMode="auto">
              <a:xfrm flipV="1">
                <a:off x="4629" y="3522"/>
                <a:ext cx="117" cy="28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651" name="Text Box 171"/>
              <p:cNvSpPr txBox="1">
                <a:spLocks noChangeArrowheads="1"/>
              </p:cNvSpPr>
              <p:nvPr/>
            </p:nvSpPr>
            <p:spPr bwMode="auto">
              <a:xfrm>
                <a:off x="4739" y="3088"/>
                <a:ext cx="521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OUT</a:t>
                </a:r>
              </a:p>
            </p:txBody>
          </p:sp>
          <p:grpSp>
            <p:nvGrpSpPr>
              <p:cNvPr id="26734" name="Group 198"/>
              <p:cNvGrpSpPr>
                <a:grpSpLocks/>
              </p:cNvGrpSpPr>
              <p:nvPr/>
            </p:nvGrpSpPr>
            <p:grpSpPr bwMode="auto">
              <a:xfrm>
                <a:off x="4698" y="3288"/>
                <a:ext cx="228" cy="299"/>
                <a:chOff x="4972" y="2147"/>
                <a:chExt cx="255" cy="327"/>
              </a:xfrm>
            </p:grpSpPr>
            <p:sp>
              <p:nvSpPr>
                <p:cNvPr id="276679" name="Oval 199"/>
                <p:cNvSpPr>
                  <a:spLocks noChangeArrowheads="1"/>
                </p:cNvSpPr>
                <p:nvPr/>
              </p:nvSpPr>
              <p:spPr bwMode="auto">
                <a:xfrm>
                  <a:off x="4992" y="2208"/>
                  <a:ext cx="219" cy="194"/>
                </a:xfrm>
                <a:prstGeom prst="ellips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6680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4972" y="2143"/>
                  <a:ext cx="255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+</a:t>
                  </a:r>
                </a:p>
              </p:txBody>
            </p:sp>
          </p:grpSp>
        </p:grpSp>
        <p:sp>
          <p:nvSpPr>
            <p:cNvPr id="276681" name="Line 201"/>
            <p:cNvSpPr>
              <a:spLocks noChangeShapeType="1"/>
            </p:cNvSpPr>
            <p:nvPr/>
          </p:nvSpPr>
          <p:spPr bwMode="auto">
            <a:xfrm>
              <a:off x="1789" y="3545"/>
              <a:ext cx="129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82" name="Line 202"/>
            <p:cNvSpPr>
              <a:spLocks noChangeShapeType="1"/>
            </p:cNvSpPr>
            <p:nvPr/>
          </p:nvSpPr>
          <p:spPr bwMode="auto">
            <a:xfrm>
              <a:off x="1789" y="3326"/>
              <a:ext cx="107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83" name="Line 203"/>
            <p:cNvSpPr>
              <a:spLocks noChangeShapeType="1"/>
            </p:cNvSpPr>
            <p:nvPr/>
          </p:nvSpPr>
          <p:spPr bwMode="auto">
            <a:xfrm>
              <a:off x="1789" y="3064"/>
              <a:ext cx="90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84" name="Line 204"/>
            <p:cNvSpPr>
              <a:spLocks noChangeShapeType="1"/>
            </p:cNvSpPr>
            <p:nvPr/>
          </p:nvSpPr>
          <p:spPr bwMode="auto">
            <a:xfrm>
              <a:off x="2908" y="3064"/>
              <a:ext cx="73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85" name="Line 205"/>
            <p:cNvSpPr>
              <a:spLocks noChangeShapeType="1"/>
            </p:cNvSpPr>
            <p:nvPr/>
          </p:nvSpPr>
          <p:spPr bwMode="auto">
            <a:xfrm>
              <a:off x="3080" y="3326"/>
              <a:ext cx="56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86" name="Line 206"/>
            <p:cNvSpPr>
              <a:spLocks noChangeShapeType="1"/>
            </p:cNvSpPr>
            <p:nvPr/>
          </p:nvSpPr>
          <p:spPr bwMode="auto">
            <a:xfrm>
              <a:off x="3296" y="3545"/>
              <a:ext cx="34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87" name="Line 207"/>
            <p:cNvSpPr>
              <a:spLocks noChangeShapeType="1"/>
            </p:cNvSpPr>
            <p:nvPr/>
          </p:nvSpPr>
          <p:spPr bwMode="auto">
            <a:xfrm>
              <a:off x="2607" y="2060"/>
              <a:ext cx="17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88" name="Line 208"/>
            <p:cNvSpPr>
              <a:spLocks noChangeShapeType="1"/>
            </p:cNvSpPr>
            <p:nvPr/>
          </p:nvSpPr>
          <p:spPr bwMode="auto">
            <a:xfrm>
              <a:off x="2779" y="2060"/>
              <a:ext cx="0" cy="91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89" name="Line 209"/>
            <p:cNvSpPr>
              <a:spLocks noChangeShapeType="1"/>
            </p:cNvSpPr>
            <p:nvPr/>
          </p:nvSpPr>
          <p:spPr bwMode="auto">
            <a:xfrm>
              <a:off x="2607" y="2322"/>
              <a:ext cx="34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90" name="Line 210"/>
            <p:cNvSpPr>
              <a:spLocks noChangeShapeType="1"/>
            </p:cNvSpPr>
            <p:nvPr/>
          </p:nvSpPr>
          <p:spPr bwMode="auto">
            <a:xfrm>
              <a:off x="2951" y="2322"/>
              <a:ext cx="0" cy="91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91" name="Line 211"/>
            <p:cNvSpPr>
              <a:spLocks noChangeShapeType="1"/>
            </p:cNvSpPr>
            <p:nvPr/>
          </p:nvSpPr>
          <p:spPr bwMode="auto">
            <a:xfrm>
              <a:off x="2607" y="2584"/>
              <a:ext cx="55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92" name="Line 212"/>
            <p:cNvSpPr>
              <a:spLocks noChangeShapeType="1"/>
            </p:cNvSpPr>
            <p:nvPr/>
          </p:nvSpPr>
          <p:spPr bwMode="auto">
            <a:xfrm>
              <a:off x="3166" y="2584"/>
              <a:ext cx="0" cy="87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93" name="Line 213"/>
            <p:cNvSpPr>
              <a:spLocks noChangeShapeType="1"/>
            </p:cNvSpPr>
            <p:nvPr/>
          </p:nvSpPr>
          <p:spPr bwMode="auto">
            <a:xfrm>
              <a:off x="2607" y="2802"/>
              <a:ext cx="77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94" name="Line 214"/>
            <p:cNvSpPr>
              <a:spLocks noChangeShapeType="1"/>
            </p:cNvSpPr>
            <p:nvPr/>
          </p:nvSpPr>
          <p:spPr bwMode="auto">
            <a:xfrm>
              <a:off x="3382" y="2802"/>
              <a:ext cx="0" cy="92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695" name="Text Box 215"/>
            <p:cNvSpPr txBox="1">
              <a:spLocks noChangeArrowheads="1"/>
            </p:cNvSpPr>
            <p:nvPr/>
          </p:nvSpPr>
          <p:spPr bwMode="auto">
            <a:xfrm>
              <a:off x="1974" y="1959"/>
              <a:ext cx="5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ad.filter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76696" name="Text Box 216"/>
            <p:cNvSpPr txBox="1">
              <a:spLocks noChangeArrowheads="1"/>
            </p:cNvSpPr>
            <p:nvPr/>
          </p:nvSpPr>
          <p:spPr bwMode="auto">
            <a:xfrm>
              <a:off x="1974" y="2178"/>
              <a:ext cx="588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ad.filter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76697" name="Text Box 217"/>
            <p:cNvSpPr txBox="1">
              <a:spLocks noChangeArrowheads="1"/>
            </p:cNvSpPr>
            <p:nvPr/>
          </p:nvSpPr>
          <p:spPr bwMode="auto">
            <a:xfrm>
              <a:off x="1974" y="2439"/>
              <a:ext cx="5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ad.filter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76698" name="Text Box 218"/>
            <p:cNvSpPr txBox="1">
              <a:spLocks noChangeArrowheads="1"/>
            </p:cNvSpPr>
            <p:nvPr/>
          </p:nvSpPr>
          <p:spPr bwMode="auto">
            <a:xfrm>
              <a:off x="1974" y="2702"/>
              <a:ext cx="5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ad.filter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</p:grpSp>
      <p:sp>
        <p:nvSpPr>
          <p:cNvPr id="15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Filter Bank Applications</a:t>
            </a:r>
          </a:p>
        </p:txBody>
      </p:sp>
      <p:sp>
        <p:nvSpPr>
          <p:cNvPr id="155" name="Text Box 191"/>
          <p:cNvSpPr txBox="1">
            <a:spLocks noChangeArrowheads="1"/>
          </p:cNvSpPr>
          <p:nvPr/>
        </p:nvSpPr>
        <p:spPr bwMode="auto">
          <a:xfrm>
            <a:off x="1807480" y="2780928"/>
            <a:ext cx="6159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rgbClr val="FFFF66"/>
                </a:solidFill>
                <a:cs typeface="+mn-cs"/>
              </a:rPr>
              <a:t>N</a:t>
            </a: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=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4</a:t>
            </a:r>
            <a:endParaRPr lang="en-US" b="0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157" name="Text Box 192"/>
          <p:cNvSpPr txBox="1">
            <a:spLocks noChangeArrowheads="1"/>
          </p:cNvSpPr>
          <p:nvPr/>
        </p:nvSpPr>
        <p:spPr bwMode="auto">
          <a:xfrm>
            <a:off x="2555776" y="2780928"/>
            <a:ext cx="6159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rgbClr val="FFFF66"/>
                </a:solidFill>
                <a:cs typeface="+mn-cs"/>
              </a:rPr>
              <a:t>D</a:t>
            </a: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=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3</a:t>
            </a:r>
            <a:endParaRPr lang="en-US" b="0" dirty="0">
              <a:solidFill>
                <a:srgbClr val="FFFF66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Ideal Filter Bank Operation</a:t>
            </a:r>
          </a:p>
        </p:txBody>
      </p:sp>
      <p:sp>
        <p:nvSpPr>
          <p:cNvPr id="396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9388" y="1035050"/>
            <a:ext cx="8683625" cy="528955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000" b="0" dirty="0" smtClean="0">
                <a:cs typeface="+mn-cs"/>
              </a:rPr>
              <a:t>With ideal analysis/synthesis filters, filter bank operates </a:t>
            </a:r>
            <a:r>
              <a:rPr lang="en-US" sz="2000" b="0" smtClean="0">
                <a:cs typeface="+mn-cs"/>
              </a:rPr>
              <a:t>as follows </a:t>
            </a:r>
            <a:r>
              <a:rPr lang="en-US" sz="2000" b="0" dirty="0" smtClean="0">
                <a:cs typeface="+mn-cs"/>
              </a:rPr>
              <a:t>(1)</a:t>
            </a: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60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 </a:t>
            </a:r>
            <a:endParaRPr lang="en-US" sz="3600" dirty="0" smtClean="0">
              <a:cs typeface="+mn-cs"/>
            </a:endParaRPr>
          </a:p>
        </p:txBody>
      </p:sp>
      <p:grpSp>
        <p:nvGrpSpPr>
          <p:cNvPr id="20483" name="Group 1028"/>
          <p:cNvGrpSpPr>
            <a:grpSpLocks/>
          </p:cNvGrpSpPr>
          <p:nvPr/>
        </p:nvGrpSpPr>
        <p:grpSpPr bwMode="auto">
          <a:xfrm>
            <a:off x="250825" y="3932238"/>
            <a:ext cx="8613775" cy="2058988"/>
            <a:chOff x="334" y="2543"/>
            <a:chExt cx="5426" cy="1297"/>
          </a:xfrm>
        </p:grpSpPr>
        <p:sp>
          <p:nvSpPr>
            <p:cNvPr id="396293" name="Rectangle 1029"/>
            <p:cNvSpPr>
              <a:spLocks noChangeArrowheads="1"/>
            </p:cNvSpPr>
            <p:nvPr/>
          </p:nvSpPr>
          <p:spPr bwMode="auto">
            <a:xfrm>
              <a:off x="2263" y="2544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294" name="Rectangle 1030"/>
            <p:cNvSpPr>
              <a:spLocks noChangeArrowheads="1"/>
            </p:cNvSpPr>
            <p:nvPr/>
          </p:nvSpPr>
          <p:spPr bwMode="auto">
            <a:xfrm>
              <a:off x="1063" y="2544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295" name="Line 1031"/>
            <p:cNvSpPr>
              <a:spLocks noChangeShapeType="1"/>
            </p:cNvSpPr>
            <p:nvPr/>
          </p:nvSpPr>
          <p:spPr bwMode="auto">
            <a:xfrm>
              <a:off x="1543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296" name="Text Box 1032"/>
            <p:cNvSpPr txBox="1">
              <a:spLocks noChangeArrowheads="1"/>
            </p:cNvSpPr>
            <p:nvPr/>
          </p:nvSpPr>
          <p:spPr bwMode="auto">
            <a:xfrm>
              <a:off x="2263" y="2544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96297" name="Rectangle 1033"/>
            <p:cNvSpPr>
              <a:spLocks noChangeArrowheads="1"/>
            </p:cNvSpPr>
            <p:nvPr/>
          </p:nvSpPr>
          <p:spPr bwMode="auto">
            <a:xfrm>
              <a:off x="3847" y="2544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298" name="Line 1034"/>
            <p:cNvSpPr>
              <a:spLocks noChangeShapeType="1"/>
            </p:cNvSpPr>
            <p:nvPr/>
          </p:nvSpPr>
          <p:spPr bwMode="auto">
            <a:xfrm>
              <a:off x="3655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299" name="Line 1035"/>
            <p:cNvSpPr>
              <a:spLocks noChangeShapeType="1"/>
            </p:cNvSpPr>
            <p:nvPr/>
          </p:nvSpPr>
          <p:spPr bwMode="auto">
            <a:xfrm>
              <a:off x="3943" y="2592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00" name="Text Box 1036"/>
            <p:cNvSpPr txBox="1">
              <a:spLocks noChangeArrowheads="1"/>
            </p:cNvSpPr>
            <p:nvPr/>
          </p:nvSpPr>
          <p:spPr bwMode="auto">
            <a:xfrm>
              <a:off x="3943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96301" name="Text Box 1037"/>
            <p:cNvSpPr txBox="1">
              <a:spLocks noChangeArrowheads="1"/>
            </p:cNvSpPr>
            <p:nvPr/>
          </p:nvSpPr>
          <p:spPr bwMode="auto">
            <a:xfrm>
              <a:off x="1070" y="2572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H0(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96302" name="Rectangle 1038"/>
            <p:cNvSpPr>
              <a:spLocks noChangeArrowheads="1"/>
            </p:cNvSpPr>
            <p:nvPr/>
          </p:nvSpPr>
          <p:spPr bwMode="auto">
            <a:xfrm>
              <a:off x="2263" y="2880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03" name="Rectangle 1039"/>
            <p:cNvSpPr>
              <a:spLocks noChangeArrowheads="1"/>
            </p:cNvSpPr>
            <p:nvPr/>
          </p:nvSpPr>
          <p:spPr bwMode="auto">
            <a:xfrm>
              <a:off x="1063" y="2880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04" name="Line 1040"/>
            <p:cNvSpPr>
              <a:spLocks noChangeShapeType="1"/>
            </p:cNvSpPr>
            <p:nvPr/>
          </p:nvSpPr>
          <p:spPr bwMode="auto">
            <a:xfrm>
              <a:off x="1543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05" name="Text Box 1041"/>
            <p:cNvSpPr txBox="1">
              <a:spLocks noChangeArrowheads="1"/>
            </p:cNvSpPr>
            <p:nvPr/>
          </p:nvSpPr>
          <p:spPr bwMode="auto">
            <a:xfrm>
              <a:off x="2263" y="2880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96306" name="Rectangle 1042"/>
            <p:cNvSpPr>
              <a:spLocks noChangeArrowheads="1"/>
            </p:cNvSpPr>
            <p:nvPr/>
          </p:nvSpPr>
          <p:spPr bwMode="auto">
            <a:xfrm>
              <a:off x="3847" y="2880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07" name="Line 1043"/>
            <p:cNvSpPr>
              <a:spLocks noChangeShapeType="1"/>
            </p:cNvSpPr>
            <p:nvPr/>
          </p:nvSpPr>
          <p:spPr bwMode="auto">
            <a:xfrm>
              <a:off x="3655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08" name="Line 1044"/>
            <p:cNvSpPr>
              <a:spLocks noChangeShapeType="1"/>
            </p:cNvSpPr>
            <p:nvPr/>
          </p:nvSpPr>
          <p:spPr bwMode="auto">
            <a:xfrm>
              <a:off x="3943" y="2928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09" name="Text Box 1045"/>
            <p:cNvSpPr txBox="1">
              <a:spLocks noChangeArrowheads="1"/>
            </p:cNvSpPr>
            <p:nvPr/>
          </p:nvSpPr>
          <p:spPr bwMode="auto">
            <a:xfrm>
              <a:off x="3943" y="288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96310" name="Text Box 1046"/>
            <p:cNvSpPr txBox="1">
              <a:spLocks noChangeArrowheads="1"/>
            </p:cNvSpPr>
            <p:nvPr/>
          </p:nvSpPr>
          <p:spPr bwMode="auto">
            <a:xfrm>
              <a:off x="1070" y="2908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H1(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96311" name="Rectangle 1047"/>
            <p:cNvSpPr>
              <a:spLocks noChangeArrowheads="1"/>
            </p:cNvSpPr>
            <p:nvPr/>
          </p:nvSpPr>
          <p:spPr bwMode="auto">
            <a:xfrm>
              <a:off x="2263" y="3216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12" name="Rectangle 1048"/>
            <p:cNvSpPr>
              <a:spLocks noChangeArrowheads="1"/>
            </p:cNvSpPr>
            <p:nvPr/>
          </p:nvSpPr>
          <p:spPr bwMode="auto">
            <a:xfrm>
              <a:off x="1063" y="3216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13" name="Line 1049"/>
            <p:cNvSpPr>
              <a:spLocks noChangeShapeType="1"/>
            </p:cNvSpPr>
            <p:nvPr/>
          </p:nvSpPr>
          <p:spPr bwMode="auto">
            <a:xfrm>
              <a:off x="1543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14" name="Text Box 1050"/>
            <p:cNvSpPr txBox="1">
              <a:spLocks noChangeArrowheads="1"/>
            </p:cNvSpPr>
            <p:nvPr/>
          </p:nvSpPr>
          <p:spPr bwMode="auto">
            <a:xfrm>
              <a:off x="2263" y="3216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96315" name="Rectangle 1051"/>
            <p:cNvSpPr>
              <a:spLocks noChangeArrowheads="1"/>
            </p:cNvSpPr>
            <p:nvPr/>
          </p:nvSpPr>
          <p:spPr bwMode="auto">
            <a:xfrm>
              <a:off x="3847" y="3216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16" name="Line 1052"/>
            <p:cNvSpPr>
              <a:spLocks noChangeShapeType="1"/>
            </p:cNvSpPr>
            <p:nvPr/>
          </p:nvSpPr>
          <p:spPr bwMode="auto">
            <a:xfrm>
              <a:off x="3655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17" name="Line 1053"/>
            <p:cNvSpPr>
              <a:spLocks noChangeShapeType="1"/>
            </p:cNvSpPr>
            <p:nvPr/>
          </p:nvSpPr>
          <p:spPr bwMode="auto">
            <a:xfrm>
              <a:off x="3943" y="3264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18" name="Text Box 1054"/>
            <p:cNvSpPr txBox="1">
              <a:spLocks noChangeArrowheads="1"/>
            </p:cNvSpPr>
            <p:nvPr/>
          </p:nvSpPr>
          <p:spPr bwMode="auto">
            <a:xfrm>
              <a:off x="3943" y="321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96319" name="Text Box 1055"/>
            <p:cNvSpPr txBox="1">
              <a:spLocks noChangeArrowheads="1"/>
            </p:cNvSpPr>
            <p:nvPr/>
          </p:nvSpPr>
          <p:spPr bwMode="auto">
            <a:xfrm>
              <a:off x="1068" y="3243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H2(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96320" name="Rectangle 1056"/>
            <p:cNvSpPr>
              <a:spLocks noChangeArrowheads="1"/>
            </p:cNvSpPr>
            <p:nvPr/>
          </p:nvSpPr>
          <p:spPr bwMode="auto">
            <a:xfrm>
              <a:off x="2263" y="3552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21" name="Rectangle 1057"/>
            <p:cNvSpPr>
              <a:spLocks noChangeArrowheads="1"/>
            </p:cNvSpPr>
            <p:nvPr/>
          </p:nvSpPr>
          <p:spPr bwMode="auto">
            <a:xfrm>
              <a:off x="1063" y="3552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22" name="Line 1058"/>
            <p:cNvSpPr>
              <a:spLocks noChangeShapeType="1"/>
            </p:cNvSpPr>
            <p:nvPr/>
          </p:nvSpPr>
          <p:spPr bwMode="auto">
            <a:xfrm>
              <a:off x="1543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0535" name="Group 1059"/>
            <p:cNvGrpSpPr>
              <a:grpSpLocks/>
            </p:cNvGrpSpPr>
            <p:nvPr/>
          </p:nvGrpSpPr>
          <p:grpSpPr bwMode="auto">
            <a:xfrm>
              <a:off x="1735" y="2544"/>
              <a:ext cx="528" cy="1296"/>
              <a:chOff x="1735" y="2544"/>
              <a:chExt cx="528" cy="1296"/>
            </a:xfrm>
          </p:grpSpPr>
          <p:sp>
            <p:nvSpPr>
              <p:cNvPr id="396324" name="Line 1060"/>
              <p:cNvSpPr>
                <a:spLocks noChangeShapeType="1"/>
              </p:cNvSpPr>
              <p:nvPr/>
            </p:nvSpPr>
            <p:spPr bwMode="auto">
              <a:xfrm>
                <a:off x="1831" y="2592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25" name="Text Box 1061"/>
              <p:cNvSpPr txBox="1">
                <a:spLocks noChangeArrowheads="1"/>
              </p:cNvSpPr>
              <p:nvPr/>
            </p:nvSpPr>
            <p:spPr bwMode="auto">
              <a:xfrm>
                <a:off x="1816" y="25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96326" name="Rectangle 1062"/>
              <p:cNvSpPr>
                <a:spLocks noChangeArrowheads="1"/>
              </p:cNvSpPr>
              <p:nvPr/>
            </p:nvSpPr>
            <p:spPr bwMode="auto">
              <a:xfrm>
                <a:off x="1735" y="2544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27" name="Line 1063"/>
              <p:cNvSpPr>
                <a:spLocks noChangeShapeType="1"/>
              </p:cNvSpPr>
              <p:nvPr/>
            </p:nvSpPr>
            <p:spPr bwMode="auto">
              <a:xfrm>
                <a:off x="2071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28" name="Line 1064"/>
              <p:cNvSpPr>
                <a:spLocks noChangeShapeType="1"/>
              </p:cNvSpPr>
              <p:nvPr/>
            </p:nvSpPr>
            <p:spPr bwMode="auto">
              <a:xfrm>
                <a:off x="1831" y="292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29" name="Text Box 1065"/>
              <p:cNvSpPr txBox="1">
                <a:spLocks noChangeArrowheads="1"/>
              </p:cNvSpPr>
              <p:nvPr/>
            </p:nvSpPr>
            <p:spPr bwMode="auto">
              <a:xfrm>
                <a:off x="1816" y="288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96330" name="Rectangle 1066"/>
              <p:cNvSpPr>
                <a:spLocks noChangeArrowheads="1"/>
              </p:cNvSpPr>
              <p:nvPr/>
            </p:nvSpPr>
            <p:spPr bwMode="auto">
              <a:xfrm>
                <a:off x="1735" y="2880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31" name="Line 1067"/>
              <p:cNvSpPr>
                <a:spLocks noChangeShapeType="1"/>
              </p:cNvSpPr>
              <p:nvPr/>
            </p:nvSpPr>
            <p:spPr bwMode="auto">
              <a:xfrm>
                <a:off x="2071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32" name="Line 1068"/>
              <p:cNvSpPr>
                <a:spLocks noChangeShapeType="1"/>
              </p:cNvSpPr>
              <p:nvPr/>
            </p:nvSpPr>
            <p:spPr bwMode="auto">
              <a:xfrm>
                <a:off x="1831" y="3264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33" name="Text Box 1069"/>
              <p:cNvSpPr txBox="1">
                <a:spLocks noChangeArrowheads="1"/>
              </p:cNvSpPr>
              <p:nvPr/>
            </p:nvSpPr>
            <p:spPr bwMode="auto">
              <a:xfrm>
                <a:off x="1816" y="321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96334" name="Rectangle 1070"/>
              <p:cNvSpPr>
                <a:spLocks noChangeArrowheads="1"/>
              </p:cNvSpPr>
              <p:nvPr/>
            </p:nvSpPr>
            <p:spPr bwMode="auto">
              <a:xfrm>
                <a:off x="1735" y="3216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35" name="Line 1071"/>
              <p:cNvSpPr>
                <a:spLocks noChangeShapeType="1"/>
              </p:cNvSpPr>
              <p:nvPr/>
            </p:nvSpPr>
            <p:spPr bwMode="auto">
              <a:xfrm>
                <a:off x="2071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36" name="Line 1072"/>
              <p:cNvSpPr>
                <a:spLocks noChangeShapeType="1"/>
              </p:cNvSpPr>
              <p:nvPr/>
            </p:nvSpPr>
            <p:spPr bwMode="auto">
              <a:xfrm>
                <a:off x="1831" y="3600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37" name="Text Box 1073"/>
              <p:cNvSpPr txBox="1">
                <a:spLocks noChangeArrowheads="1"/>
              </p:cNvSpPr>
              <p:nvPr/>
            </p:nvSpPr>
            <p:spPr bwMode="auto">
              <a:xfrm>
                <a:off x="1816" y="355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96338" name="Rectangle 1074"/>
              <p:cNvSpPr>
                <a:spLocks noChangeArrowheads="1"/>
              </p:cNvSpPr>
              <p:nvPr/>
            </p:nvSpPr>
            <p:spPr bwMode="auto">
              <a:xfrm>
                <a:off x="1735" y="3552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39" name="Line 1075"/>
              <p:cNvSpPr>
                <a:spLocks noChangeShapeType="1"/>
              </p:cNvSpPr>
              <p:nvPr/>
            </p:nvSpPr>
            <p:spPr bwMode="auto">
              <a:xfrm>
                <a:off x="2071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96340" name="Text Box 1076"/>
            <p:cNvSpPr txBox="1">
              <a:spLocks noChangeArrowheads="1"/>
            </p:cNvSpPr>
            <p:nvPr/>
          </p:nvSpPr>
          <p:spPr bwMode="auto">
            <a:xfrm>
              <a:off x="2263" y="3552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96341" name="Rectangle 1077"/>
            <p:cNvSpPr>
              <a:spLocks noChangeArrowheads="1"/>
            </p:cNvSpPr>
            <p:nvPr/>
          </p:nvSpPr>
          <p:spPr bwMode="auto">
            <a:xfrm>
              <a:off x="3847" y="3552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42" name="Line 1078"/>
            <p:cNvSpPr>
              <a:spLocks noChangeShapeType="1"/>
            </p:cNvSpPr>
            <p:nvPr/>
          </p:nvSpPr>
          <p:spPr bwMode="auto">
            <a:xfrm>
              <a:off x="3655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43" name="Line 1079"/>
            <p:cNvSpPr>
              <a:spLocks noChangeShapeType="1"/>
            </p:cNvSpPr>
            <p:nvPr/>
          </p:nvSpPr>
          <p:spPr bwMode="auto">
            <a:xfrm>
              <a:off x="3943" y="3600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44" name="Text Box 1080"/>
            <p:cNvSpPr txBox="1">
              <a:spLocks noChangeArrowheads="1"/>
            </p:cNvSpPr>
            <p:nvPr/>
          </p:nvSpPr>
          <p:spPr bwMode="auto">
            <a:xfrm>
              <a:off x="3943" y="355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96345" name="Text Box 1081"/>
            <p:cNvSpPr txBox="1">
              <a:spLocks noChangeArrowheads="1"/>
            </p:cNvSpPr>
            <p:nvPr/>
          </p:nvSpPr>
          <p:spPr bwMode="auto">
            <a:xfrm>
              <a:off x="1068" y="3579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H3(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96346" name="Line 1082"/>
            <p:cNvSpPr>
              <a:spLocks noChangeShapeType="1"/>
            </p:cNvSpPr>
            <p:nvPr/>
          </p:nvSpPr>
          <p:spPr bwMode="auto">
            <a:xfrm>
              <a:off x="871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47" name="Line 1083"/>
            <p:cNvSpPr>
              <a:spLocks noChangeShapeType="1"/>
            </p:cNvSpPr>
            <p:nvPr/>
          </p:nvSpPr>
          <p:spPr bwMode="auto">
            <a:xfrm>
              <a:off x="871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48" name="Line 1084"/>
            <p:cNvSpPr>
              <a:spLocks noChangeShapeType="1"/>
            </p:cNvSpPr>
            <p:nvPr/>
          </p:nvSpPr>
          <p:spPr bwMode="auto">
            <a:xfrm>
              <a:off x="871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49" name="Line 1085"/>
            <p:cNvSpPr>
              <a:spLocks noChangeShapeType="1"/>
            </p:cNvSpPr>
            <p:nvPr/>
          </p:nvSpPr>
          <p:spPr bwMode="auto">
            <a:xfrm>
              <a:off x="871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50" name="Line 1086"/>
            <p:cNvSpPr>
              <a:spLocks noChangeShapeType="1"/>
            </p:cNvSpPr>
            <p:nvPr/>
          </p:nvSpPr>
          <p:spPr bwMode="auto">
            <a:xfrm>
              <a:off x="871" y="2688"/>
              <a:ext cx="0" cy="100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51" name="Line 1087"/>
            <p:cNvSpPr>
              <a:spLocks noChangeShapeType="1"/>
            </p:cNvSpPr>
            <p:nvPr/>
          </p:nvSpPr>
          <p:spPr bwMode="auto">
            <a:xfrm>
              <a:off x="583" y="3168"/>
              <a:ext cx="28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52" name="Text Box 1088"/>
            <p:cNvSpPr txBox="1">
              <a:spLocks noChangeArrowheads="1"/>
            </p:cNvSpPr>
            <p:nvPr/>
          </p:nvSpPr>
          <p:spPr bwMode="auto">
            <a:xfrm>
              <a:off x="334" y="288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IN</a:t>
              </a:r>
            </a:p>
          </p:txBody>
        </p:sp>
        <p:grpSp>
          <p:nvGrpSpPr>
            <p:cNvPr id="20549" name="Group 1089"/>
            <p:cNvGrpSpPr>
              <a:grpSpLocks/>
            </p:cNvGrpSpPr>
            <p:nvPr/>
          </p:nvGrpSpPr>
          <p:grpSpPr bwMode="auto">
            <a:xfrm>
              <a:off x="4183" y="2543"/>
              <a:ext cx="1577" cy="1297"/>
              <a:chOff x="4183" y="2543"/>
              <a:chExt cx="1577" cy="1297"/>
            </a:xfrm>
          </p:grpSpPr>
          <p:sp>
            <p:nvSpPr>
              <p:cNvPr id="396354" name="Line 1090"/>
              <p:cNvSpPr>
                <a:spLocks noChangeShapeType="1"/>
              </p:cNvSpPr>
              <p:nvPr/>
            </p:nvSpPr>
            <p:spPr bwMode="auto">
              <a:xfrm>
                <a:off x="4183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55" name="Rectangle 1091"/>
              <p:cNvSpPr>
                <a:spLocks noChangeArrowheads="1"/>
              </p:cNvSpPr>
              <p:nvPr/>
            </p:nvSpPr>
            <p:spPr bwMode="auto">
              <a:xfrm>
                <a:off x="4375" y="2544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56" name="Text Box 1092"/>
              <p:cNvSpPr txBox="1">
                <a:spLocks noChangeArrowheads="1"/>
              </p:cNvSpPr>
              <p:nvPr/>
            </p:nvSpPr>
            <p:spPr bwMode="auto">
              <a:xfrm>
                <a:off x="4382" y="2543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0(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396357" name="Line 1093"/>
              <p:cNvSpPr>
                <a:spLocks noChangeShapeType="1"/>
              </p:cNvSpPr>
              <p:nvPr/>
            </p:nvSpPr>
            <p:spPr bwMode="auto">
              <a:xfrm>
                <a:off x="4183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58" name="Rectangle 1094"/>
              <p:cNvSpPr>
                <a:spLocks noChangeArrowheads="1"/>
              </p:cNvSpPr>
              <p:nvPr/>
            </p:nvSpPr>
            <p:spPr bwMode="auto">
              <a:xfrm>
                <a:off x="4375" y="2880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59" name="Text Box 1095"/>
              <p:cNvSpPr txBox="1">
                <a:spLocks noChangeArrowheads="1"/>
              </p:cNvSpPr>
              <p:nvPr/>
            </p:nvSpPr>
            <p:spPr bwMode="auto">
              <a:xfrm>
                <a:off x="4382" y="2879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1(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396360" name="Line 1096"/>
              <p:cNvSpPr>
                <a:spLocks noChangeShapeType="1"/>
              </p:cNvSpPr>
              <p:nvPr/>
            </p:nvSpPr>
            <p:spPr bwMode="auto">
              <a:xfrm>
                <a:off x="4183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61" name="Rectangle 1097"/>
              <p:cNvSpPr>
                <a:spLocks noChangeArrowheads="1"/>
              </p:cNvSpPr>
              <p:nvPr/>
            </p:nvSpPr>
            <p:spPr bwMode="auto">
              <a:xfrm>
                <a:off x="4375" y="3216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62" name="Text Box 1098"/>
              <p:cNvSpPr txBox="1">
                <a:spLocks noChangeArrowheads="1"/>
              </p:cNvSpPr>
              <p:nvPr/>
            </p:nvSpPr>
            <p:spPr bwMode="auto">
              <a:xfrm>
                <a:off x="4382" y="3215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2(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396363" name="Line 1099"/>
              <p:cNvSpPr>
                <a:spLocks noChangeShapeType="1"/>
              </p:cNvSpPr>
              <p:nvPr/>
            </p:nvSpPr>
            <p:spPr bwMode="auto">
              <a:xfrm>
                <a:off x="4183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64" name="Rectangle 1100"/>
              <p:cNvSpPr>
                <a:spLocks noChangeArrowheads="1"/>
              </p:cNvSpPr>
              <p:nvPr/>
            </p:nvSpPr>
            <p:spPr bwMode="auto">
              <a:xfrm>
                <a:off x="4375" y="3552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65" name="Text Box 1101"/>
              <p:cNvSpPr txBox="1">
                <a:spLocks noChangeArrowheads="1"/>
              </p:cNvSpPr>
              <p:nvPr/>
            </p:nvSpPr>
            <p:spPr bwMode="auto">
              <a:xfrm>
                <a:off x="4382" y="3551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3(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396366" name="Line 1102"/>
              <p:cNvSpPr>
                <a:spLocks noChangeShapeType="1"/>
              </p:cNvSpPr>
              <p:nvPr/>
            </p:nvSpPr>
            <p:spPr bwMode="auto">
              <a:xfrm>
                <a:off x="4855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67" name="Line 1103"/>
              <p:cNvSpPr>
                <a:spLocks noChangeShapeType="1"/>
              </p:cNvSpPr>
              <p:nvPr/>
            </p:nvSpPr>
            <p:spPr bwMode="auto">
              <a:xfrm>
                <a:off x="4855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68" name="Line 1104"/>
              <p:cNvSpPr>
                <a:spLocks noChangeShapeType="1"/>
              </p:cNvSpPr>
              <p:nvPr/>
            </p:nvSpPr>
            <p:spPr bwMode="auto">
              <a:xfrm>
                <a:off x="4855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69" name="Line 1105"/>
              <p:cNvSpPr>
                <a:spLocks noChangeShapeType="1"/>
              </p:cNvSpPr>
              <p:nvPr/>
            </p:nvSpPr>
            <p:spPr bwMode="auto">
              <a:xfrm>
                <a:off x="4855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70" name="Oval 1106"/>
              <p:cNvSpPr>
                <a:spLocks noChangeArrowheads="1"/>
              </p:cNvSpPr>
              <p:nvPr/>
            </p:nvSpPr>
            <p:spPr bwMode="auto">
              <a:xfrm>
                <a:off x="5143" y="3072"/>
                <a:ext cx="240" cy="240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71" name="Line 1107"/>
              <p:cNvSpPr>
                <a:spLocks noChangeShapeType="1"/>
              </p:cNvSpPr>
              <p:nvPr/>
            </p:nvSpPr>
            <p:spPr bwMode="auto">
              <a:xfrm>
                <a:off x="5383" y="316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72" name="Text Box 1108"/>
              <p:cNvSpPr txBox="1">
                <a:spLocks noChangeArrowheads="1"/>
              </p:cNvSpPr>
              <p:nvPr/>
            </p:nvSpPr>
            <p:spPr bwMode="auto">
              <a:xfrm>
                <a:off x="5143" y="307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396373" name="Line 1109"/>
              <p:cNvSpPr>
                <a:spLocks noChangeShapeType="1"/>
              </p:cNvSpPr>
              <p:nvPr/>
            </p:nvSpPr>
            <p:spPr bwMode="auto">
              <a:xfrm>
                <a:off x="5047" y="3024"/>
                <a:ext cx="144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74" name="Line 1110"/>
              <p:cNvSpPr>
                <a:spLocks noChangeShapeType="1"/>
              </p:cNvSpPr>
              <p:nvPr/>
            </p:nvSpPr>
            <p:spPr bwMode="auto">
              <a:xfrm>
                <a:off x="5047" y="2688"/>
                <a:ext cx="192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75" name="Line 1111"/>
              <p:cNvSpPr>
                <a:spLocks noChangeShapeType="1"/>
              </p:cNvSpPr>
              <p:nvPr/>
            </p:nvSpPr>
            <p:spPr bwMode="auto">
              <a:xfrm flipV="1">
                <a:off x="5047" y="3264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76" name="Line 1112"/>
              <p:cNvSpPr>
                <a:spLocks noChangeShapeType="1"/>
              </p:cNvSpPr>
              <p:nvPr/>
            </p:nvSpPr>
            <p:spPr bwMode="auto">
              <a:xfrm flipV="1">
                <a:off x="5047" y="3312"/>
                <a:ext cx="144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6377" name="Text Box 1113"/>
              <p:cNvSpPr txBox="1">
                <a:spLocks noChangeArrowheads="1"/>
              </p:cNvSpPr>
              <p:nvPr/>
            </p:nvSpPr>
            <p:spPr bwMode="auto">
              <a:xfrm>
                <a:off x="5239" y="2784"/>
                <a:ext cx="5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OUT</a:t>
                </a:r>
              </a:p>
            </p:txBody>
          </p:sp>
        </p:grpSp>
      </p:grpSp>
      <p:grpSp>
        <p:nvGrpSpPr>
          <p:cNvPr id="20484" name="Group 1114"/>
          <p:cNvGrpSpPr>
            <a:grpSpLocks/>
          </p:cNvGrpSpPr>
          <p:nvPr/>
        </p:nvGrpSpPr>
        <p:grpSpPr bwMode="auto">
          <a:xfrm>
            <a:off x="539552" y="2024063"/>
            <a:ext cx="3962400" cy="784225"/>
            <a:chOff x="2448" y="3598"/>
            <a:chExt cx="2496" cy="494"/>
          </a:xfrm>
        </p:grpSpPr>
        <p:sp>
          <p:nvSpPr>
            <p:cNvPr id="396379" name="Line 1115"/>
            <p:cNvSpPr>
              <a:spLocks noChangeShapeType="1"/>
            </p:cNvSpPr>
            <p:nvPr/>
          </p:nvSpPr>
          <p:spPr bwMode="auto">
            <a:xfrm>
              <a:off x="2448" y="3888"/>
              <a:ext cx="2496" cy="0"/>
            </a:xfrm>
            <a:prstGeom prst="line">
              <a:avLst/>
            </a:prstGeom>
            <a:noFill/>
            <a:ln w="38100" cmpd="sng">
              <a:solidFill>
                <a:srgbClr val="FFFF66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80" name="Line 1116"/>
            <p:cNvSpPr>
              <a:spLocks noChangeShapeType="1"/>
            </p:cNvSpPr>
            <p:nvPr/>
          </p:nvSpPr>
          <p:spPr bwMode="auto">
            <a:xfrm>
              <a:off x="4320" y="3865"/>
              <a:ext cx="0" cy="4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0499" name="Object 1117"/>
            <p:cNvGraphicFramePr>
              <a:graphicFrameLocks noChangeAspect="1"/>
            </p:cNvGraphicFramePr>
            <p:nvPr/>
          </p:nvGraphicFramePr>
          <p:xfrm>
            <a:off x="4224" y="3945"/>
            <a:ext cx="279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100" name="Equation" r:id="rId3" imgW="215619" imgH="177569" progId="Equation.3">
                    <p:embed/>
                  </p:oleObj>
                </mc:Choice>
                <mc:Fallback>
                  <p:oleObj name="Equation" r:id="rId3" imgW="215619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945"/>
                          <a:ext cx="279" cy="14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6382" name="Rectangle 1118"/>
            <p:cNvSpPr>
              <a:spLocks noChangeArrowheads="1"/>
            </p:cNvSpPr>
            <p:nvPr/>
          </p:nvSpPr>
          <p:spPr bwMode="auto">
            <a:xfrm>
              <a:off x="2640" y="3696"/>
              <a:ext cx="390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83" name="Line 1119"/>
            <p:cNvSpPr>
              <a:spLocks noChangeShapeType="1"/>
            </p:cNvSpPr>
            <p:nvPr/>
          </p:nvSpPr>
          <p:spPr bwMode="auto">
            <a:xfrm flipV="1">
              <a:off x="2833" y="3598"/>
              <a:ext cx="0" cy="336"/>
            </a:xfrm>
            <a:prstGeom prst="line">
              <a:avLst/>
            </a:prstGeom>
            <a:noFill/>
            <a:ln w="38100" cmpd="sng">
              <a:solidFill>
                <a:srgbClr val="FFFF66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84" name="Rectangle 1120"/>
            <p:cNvSpPr>
              <a:spLocks noChangeArrowheads="1"/>
            </p:cNvSpPr>
            <p:nvPr/>
          </p:nvSpPr>
          <p:spPr bwMode="auto">
            <a:xfrm>
              <a:off x="3024" y="3696"/>
              <a:ext cx="363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85" name="Rectangle 1121"/>
            <p:cNvSpPr>
              <a:spLocks noChangeArrowheads="1"/>
            </p:cNvSpPr>
            <p:nvPr/>
          </p:nvSpPr>
          <p:spPr bwMode="auto">
            <a:xfrm>
              <a:off x="3387" y="3696"/>
              <a:ext cx="384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6386" name="Rectangle 1122"/>
            <p:cNvSpPr>
              <a:spLocks noChangeArrowheads="1"/>
            </p:cNvSpPr>
            <p:nvPr/>
          </p:nvSpPr>
          <p:spPr bwMode="auto">
            <a:xfrm>
              <a:off x="3771" y="3696"/>
              <a:ext cx="357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96387" name="Text Box 1123"/>
          <p:cNvSpPr txBox="1">
            <a:spLocks noChangeArrowheads="1"/>
          </p:cNvSpPr>
          <p:nvPr/>
        </p:nvSpPr>
        <p:spPr bwMode="auto">
          <a:xfrm>
            <a:off x="792163" y="1736725"/>
            <a:ext cx="681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H0(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396388" name="Text Box 1124"/>
          <p:cNvSpPr txBox="1">
            <a:spLocks noChangeArrowheads="1"/>
          </p:cNvSpPr>
          <p:nvPr/>
        </p:nvSpPr>
        <p:spPr bwMode="auto">
          <a:xfrm>
            <a:off x="1368425" y="1736725"/>
            <a:ext cx="68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H1(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396389" name="Text Box 1125"/>
          <p:cNvSpPr txBox="1">
            <a:spLocks noChangeArrowheads="1"/>
          </p:cNvSpPr>
          <p:nvPr/>
        </p:nvSpPr>
        <p:spPr bwMode="auto">
          <a:xfrm>
            <a:off x="1976387" y="1736725"/>
            <a:ext cx="68748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H2(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396390" name="Text Box 1126"/>
          <p:cNvSpPr txBox="1">
            <a:spLocks noChangeArrowheads="1"/>
          </p:cNvSpPr>
          <p:nvPr/>
        </p:nvSpPr>
        <p:spPr bwMode="auto">
          <a:xfrm>
            <a:off x="2589162" y="1736725"/>
            <a:ext cx="68748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H3(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396402" name="Text Box 1138"/>
          <p:cNvSpPr txBox="1">
            <a:spLocks noChangeArrowheads="1"/>
          </p:cNvSpPr>
          <p:nvPr/>
        </p:nvSpPr>
        <p:spPr bwMode="auto">
          <a:xfrm>
            <a:off x="1150938" y="26368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IN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27584" y="2420888"/>
            <a:ext cx="0" cy="1009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/>
          <p:nvPr/>
        </p:nvCxnSpPr>
        <p:spPr bwMode="auto">
          <a:xfrm>
            <a:off x="1475656" y="2492896"/>
            <a:ext cx="0" cy="90009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2015716" y="2492896"/>
            <a:ext cx="0" cy="900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2627784" y="2492896"/>
            <a:ext cx="0" cy="9001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>
            <a:off x="3203848" y="2492896"/>
            <a:ext cx="0" cy="9010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6392" name="Line 1128"/>
          <p:cNvSpPr>
            <a:spLocks noChangeShapeType="1"/>
          </p:cNvSpPr>
          <p:nvPr/>
        </p:nvSpPr>
        <p:spPr bwMode="auto">
          <a:xfrm>
            <a:off x="537592" y="3465190"/>
            <a:ext cx="3962400" cy="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6393" name="Line 1129"/>
          <p:cNvSpPr>
            <a:spLocks noChangeShapeType="1"/>
          </p:cNvSpPr>
          <p:nvPr/>
        </p:nvSpPr>
        <p:spPr bwMode="auto">
          <a:xfrm>
            <a:off x="3509392" y="3428678"/>
            <a:ext cx="0" cy="635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0491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682819"/>
              </p:ext>
            </p:extLst>
          </p:nvPr>
        </p:nvGraphicFramePr>
        <p:xfrm>
          <a:off x="3356992" y="3555678"/>
          <a:ext cx="44291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1" name="Equation" r:id="rId5" imgW="215619" imgH="177569" progId="Equation.3">
                  <p:embed/>
                </p:oleObj>
              </mc:Choice>
              <mc:Fallback>
                <p:oleObj name="Equation" r:id="rId5" imgW="215619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992" y="3555678"/>
                        <a:ext cx="442913" cy="2333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6396" name="Line 1132"/>
          <p:cNvSpPr>
            <a:spLocks noChangeShapeType="1"/>
          </p:cNvSpPr>
          <p:nvPr/>
        </p:nvSpPr>
        <p:spPr bwMode="auto">
          <a:xfrm flipV="1">
            <a:off x="1148780" y="3004815"/>
            <a:ext cx="0" cy="53340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7754" y="30045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141350" y="304057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 bwMode="auto">
          <a:xfrm>
            <a:off x="1149462" y="2780928"/>
            <a:ext cx="2340260" cy="626368"/>
          </a:xfrm>
          <a:prstGeom prst="triangle">
            <a:avLst/>
          </a:prstGeom>
          <a:solidFill>
            <a:schemeClr val="accent1">
              <a:alpha val="6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Right Triangle 4"/>
          <p:cNvSpPr/>
          <p:nvPr/>
        </p:nvSpPr>
        <p:spPr bwMode="auto">
          <a:xfrm>
            <a:off x="825426" y="3212976"/>
            <a:ext cx="338336" cy="19432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7" name="Right Triangle 126"/>
          <p:cNvSpPr/>
          <p:nvPr/>
        </p:nvSpPr>
        <p:spPr bwMode="auto">
          <a:xfrm flipH="1">
            <a:off x="3477580" y="3212976"/>
            <a:ext cx="338336" cy="19432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28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369288"/>
              </p:ext>
            </p:extLst>
          </p:nvPr>
        </p:nvGraphicFramePr>
        <p:xfrm>
          <a:off x="1367644" y="3485517"/>
          <a:ext cx="238811" cy="33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2" name="Equation" r:id="rId6" imgW="177800" imgH="393700" progId="Equation.3">
                  <p:embed/>
                </p:oleObj>
              </mc:Choice>
              <mc:Fallback>
                <p:oleObj name="Equation" r:id="rId6" imgW="17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44" y="3485517"/>
                        <a:ext cx="238811" cy="33952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758704"/>
              </p:ext>
            </p:extLst>
          </p:nvPr>
        </p:nvGraphicFramePr>
        <p:xfrm>
          <a:off x="2123728" y="3537012"/>
          <a:ext cx="355776" cy="25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3" name="Equation" r:id="rId8" imgW="152400" imgH="139700" progId="Equation.3">
                  <p:embed/>
                </p:oleObj>
              </mc:Choice>
              <mc:Fallback>
                <p:oleObj name="Equation" r:id="rId8" imgW="1524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537012"/>
                        <a:ext cx="355776" cy="25202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>
            <a:stCxn id="4" idx="0"/>
            <a:endCxn id="4" idx="3"/>
          </p:cNvCxnSpPr>
          <p:nvPr/>
        </p:nvCxnSpPr>
        <p:spPr bwMode="auto">
          <a:xfrm>
            <a:off x="2319592" y="2780928"/>
            <a:ext cx="0" cy="6263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427984" y="2024844"/>
            <a:ext cx="163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FF66"/>
                </a:solidFill>
              </a:rPr>
              <a:t>a</a:t>
            </a:r>
            <a:r>
              <a:rPr lang="en-US" sz="1800" b="0" dirty="0" smtClean="0">
                <a:solidFill>
                  <a:srgbClr val="FFFF66"/>
                </a:solidFill>
              </a:rPr>
              <a:t>nalysis filters</a:t>
            </a:r>
            <a:endParaRPr lang="en-US" sz="1800" b="0" dirty="0">
              <a:solidFill>
                <a:srgbClr val="FFFF66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427984" y="2924944"/>
            <a:ext cx="23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FF66"/>
                </a:solidFill>
              </a:rPr>
              <a:t>i</a:t>
            </a:r>
            <a:r>
              <a:rPr lang="en-US" sz="1800" b="0" dirty="0" smtClean="0">
                <a:solidFill>
                  <a:srgbClr val="FFFF66"/>
                </a:solidFill>
              </a:rPr>
              <a:t>nput signal spectrum</a:t>
            </a:r>
            <a:endParaRPr lang="en-US" sz="1800" b="0" dirty="0">
              <a:solidFill>
                <a:srgbClr val="FFFF66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1520" y="6417332"/>
            <a:ext cx="6264696" cy="338554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rgbClr val="FF0000"/>
                </a:solidFill>
              </a:rPr>
              <a:t>(*) Similar </a:t>
            </a:r>
            <a:r>
              <a:rPr lang="en-US" sz="1600" b="0" smtClean="0">
                <a:solidFill>
                  <a:srgbClr val="FF0000"/>
                </a:solidFill>
              </a:rPr>
              <a:t>figures for </a:t>
            </a:r>
            <a:r>
              <a:rPr lang="en-US" sz="1600" b="0" dirty="0" smtClean="0">
                <a:solidFill>
                  <a:srgbClr val="FF0000"/>
                </a:solidFill>
              </a:rPr>
              <a:t>other D=N </a:t>
            </a:r>
            <a:r>
              <a:rPr lang="en-US" sz="1600" b="0" smtClean="0">
                <a:solidFill>
                  <a:srgbClr val="FF0000"/>
                </a:solidFill>
              </a:rPr>
              <a:t>&amp; for </a:t>
            </a:r>
            <a:r>
              <a:rPr lang="en-US" sz="1600" b="0" dirty="0" smtClean="0">
                <a:solidFill>
                  <a:srgbClr val="FF0000"/>
                </a:solidFill>
              </a:rPr>
              <a:t>oversampled (D&lt;N) case</a:t>
            </a:r>
            <a:endParaRPr lang="en-US" sz="1600" b="0" dirty="0">
              <a:solidFill>
                <a:srgbClr val="FF0000"/>
              </a:solidFill>
            </a:endParaRPr>
          </a:p>
        </p:txBody>
      </p:sp>
      <p:graphicFrame>
        <p:nvGraphicFramePr>
          <p:cNvPr id="12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412567"/>
              </p:ext>
            </p:extLst>
          </p:nvPr>
        </p:nvGraphicFramePr>
        <p:xfrm>
          <a:off x="7272300" y="728700"/>
          <a:ext cx="1681200" cy="3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4" name="Equation" r:id="rId10" imgW="914400" imgH="203200" progId="Equation.3">
                  <p:embed/>
                </p:oleObj>
              </mc:Choice>
              <mc:Fallback>
                <p:oleObj name="Equation" r:id="rId10" imgW="91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00" y="728700"/>
                        <a:ext cx="1681200" cy="3609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58083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859858"/>
              </p:ext>
            </p:extLst>
          </p:nvPr>
        </p:nvGraphicFramePr>
        <p:xfrm>
          <a:off x="2123728" y="3537012"/>
          <a:ext cx="355776" cy="25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6" name="Equation" r:id="rId3" imgW="152400" imgH="139700" progId="Equation.3">
                  <p:embed/>
                </p:oleObj>
              </mc:Choice>
              <mc:Fallback>
                <p:oleObj name="Equation" r:id="rId3" imgW="1524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537012"/>
                        <a:ext cx="355776" cy="25202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Ideal Filter Bank Operation</a:t>
            </a:r>
            <a:endParaRPr lang="en-US" sz="3200" dirty="0" smtClean="0">
              <a:cs typeface="+mj-cs"/>
            </a:endParaRP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35050"/>
            <a:ext cx="8683625" cy="528955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000" b="0" dirty="0" smtClean="0">
                <a:cs typeface="+mn-cs"/>
              </a:rPr>
              <a:t>With ideal analysis/synthesis filters, filter bank operates </a:t>
            </a:r>
            <a:r>
              <a:rPr lang="en-US" sz="2000" b="0" smtClean="0">
                <a:cs typeface="+mn-cs"/>
              </a:rPr>
              <a:t>as follows </a:t>
            </a:r>
            <a:r>
              <a:rPr lang="en-US" sz="2000" b="0" dirty="0" smtClean="0">
                <a:cs typeface="+mn-cs"/>
              </a:rPr>
              <a:t>(2)</a:t>
            </a: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60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 </a:t>
            </a:r>
            <a:endParaRPr lang="en-US" sz="3600" dirty="0" smtClean="0">
              <a:cs typeface="+mn-cs"/>
            </a:endParaRP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250825" y="3932238"/>
            <a:ext cx="8613775" cy="2058988"/>
            <a:chOff x="334" y="2543"/>
            <a:chExt cx="5426" cy="1297"/>
          </a:xfrm>
        </p:grpSpPr>
        <p:sp>
          <p:nvSpPr>
            <p:cNvPr id="417797" name="Rectangle 5"/>
            <p:cNvSpPr>
              <a:spLocks noChangeArrowheads="1"/>
            </p:cNvSpPr>
            <p:nvPr/>
          </p:nvSpPr>
          <p:spPr bwMode="auto">
            <a:xfrm>
              <a:off x="2263" y="2544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798" name="Rectangle 6"/>
            <p:cNvSpPr>
              <a:spLocks noChangeArrowheads="1"/>
            </p:cNvSpPr>
            <p:nvPr/>
          </p:nvSpPr>
          <p:spPr bwMode="auto">
            <a:xfrm>
              <a:off x="1063" y="2544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799" name="Line 7"/>
            <p:cNvSpPr>
              <a:spLocks noChangeShapeType="1"/>
            </p:cNvSpPr>
            <p:nvPr/>
          </p:nvSpPr>
          <p:spPr bwMode="auto">
            <a:xfrm>
              <a:off x="1543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00" name="Text Box 8"/>
            <p:cNvSpPr txBox="1">
              <a:spLocks noChangeArrowheads="1"/>
            </p:cNvSpPr>
            <p:nvPr/>
          </p:nvSpPr>
          <p:spPr bwMode="auto">
            <a:xfrm>
              <a:off x="2263" y="2544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7801" name="Rectangle 9"/>
            <p:cNvSpPr>
              <a:spLocks noChangeArrowheads="1"/>
            </p:cNvSpPr>
            <p:nvPr/>
          </p:nvSpPr>
          <p:spPr bwMode="auto">
            <a:xfrm>
              <a:off x="3847" y="2544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02" name="Line 10"/>
            <p:cNvSpPr>
              <a:spLocks noChangeShapeType="1"/>
            </p:cNvSpPr>
            <p:nvPr/>
          </p:nvSpPr>
          <p:spPr bwMode="auto">
            <a:xfrm>
              <a:off x="3655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03" name="Line 11"/>
            <p:cNvSpPr>
              <a:spLocks noChangeShapeType="1"/>
            </p:cNvSpPr>
            <p:nvPr/>
          </p:nvSpPr>
          <p:spPr bwMode="auto">
            <a:xfrm>
              <a:off x="3943" y="2592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04" name="Text Box 12"/>
            <p:cNvSpPr txBox="1">
              <a:spLocks noChangeArrowheads="1"/>
            </p:cNvSpPr>
            <p:nvPr/>
          </p:nvSpPr>
          <p:spPr bwMode="auto">
            <a:xfrm>
              <a:off x="3943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17805" name="Text Box 13"/>
            <p:cNvSpPr txBox="1">
              <a:spLocks noChangeArrowheads="1"/>
            </p:cNvSpPr>
            <p:nvPr/>
          </p:nvSpPr>
          <p:spPr bwMode="auto">
            <a:xfrm>
              <a:off x="1070" y="2572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H0(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7806" name="Rectangle 14"/>
            <p:cNvSpPr>
              <a:spLocks noChangeArrowheads="1"/>
            </p:cNvSpPr>
            <p:nvPr/>
          </p:nvSpPr>
          <p:spPr bwMode="auto">
            <a:xfrm>
              <a:off x="2263" y="2880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07" name="Rectangle 15"/>
            <p:cNvSpPr>
              <a:spLocks noChangeArrowheads="1"/>
            </p:cNvSpPr>
            <p:nvPr/>
          </p:nvSpPr>
          <p:spPr bwMode="auto">
            <a:xfrm>
              <a:off x="1063" y="2880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08" name="Line 16"/>
            <p:cNvSpPr>
              <a:spLocks noChangeShapeType="1"/>
            </p:cNvSpPr>
            <p:nvPr/>
          </p:nvSpPr>
          <p:spPr bwMode="auto">
            <a:xfrm>
              <a:off x="1543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09" name="Text Box 17"/>
            <p:cNvSpPr txBox="1">
              <a:spLocks noChangeArrowheads="1"/>
            </p:cNvSpPr>
            <p:nvPr/>
          </p:nvSpPr>
          <p:spPr bwMode="auto">
            <a:xfrm>
              <a:off x="2263" y="2880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7810" name="Rectangle 18"/>
            <p:cNvSpPr>
              <a:spLocks noChangeArrowheads="1"/>
            </p:cNvSpPr>
            <p:nvPr/>
          </p:nvSpPr>
          <p:spPr bwMode="auto">
            <a:xfrm>
              <a:off x="3847" y="2880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11" name="Line 19"/>
            <p:cNvSpPr>
              <a:spLocks noChangeShapeType="1"/>
            </p:cNvSpPr>
            <p:nvPr/>
          </p:nvSpPr>
          <p:spPr bwMode="auto">
            <a:xfrm>
              <a:off x="3655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12" name="Line 20"/>
            <p:cNvSpPr>
              <a:spLocks noChangeShapeType="1"/>
            </p:cNvSpPr>
            <p:nvPr/>
          </p:nvSpPr>
          <p:spPr bwMode="auto">
            <a:xfrm>
              <a:off x="3943" y="2928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13" name="Text Box 21"/>
            <p:cNvSpPr txBox="1">
              <a:spLocks noChangeArrowheads="1"/>
            </p:cNvSpPr>
            <p:nvPr/>
          </p:nvSpPr>
          <p:spPr bwMode="auto">
            <a:xfrm>
              <a:off x="3943" y="288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17814" name="Text Box 22"/>
            <p:cNvSpPr txBox="1">
              <a:spLocks noChangeArrowheads="1"/>
            </p:cNvSpPr>
            <p:nvPr/>
          </p:nvSpPr>
          <p:spPr bwMode="auto">
            <a:xfrm>
              <a:off x="1070" y="2908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H1(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7815" name="Rectangle 23"/>
            <p:cNvSpPr>
              <a:spLocks noChangeArrowheads="1"/>
            </p:cNvSpPr>
            <p:nvPr/>
          </p:nvSpPr>
          <p:spPr bwMode="auto">
            <a:xfrm>
              <a:off x="2263" y="3216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16" name="Rectangle 24"/>
            <p:cNvSpPr>
              <a:spLocks noChangeArrowheads="1"/>
            </p:cNvSpPr>
            <p:nvPr/>
          </p:nvSpPr>
          <p:spPr bwMode="auto">
            <a:xfrm>
              <a:off x="1063" y="3216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17" name="Line 25"/>
            <p:cNvSpPr>
              <a:spLocks noChangeShapeType="1"/>
            </p:cNvSpPr>
            <p:nvPr/>
          </p:nvSpPr>
          <p:spPr bwMode="auto">
            <a:xfrm>
              <a:off x="1543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18" name="Text Box 26"/>
            <p:cNvSpPr txBox="1">
              <a:spLocks noChangeArrowheads="1"/>
            </p:cNvSpPr>
            <p:nvPr/>
          </p:nvSpPr>
          <p:spPr bwMode="auto">
            <a:xfrm>
              <a:off x="2263" y="3216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7819" name="Rectangle 27"/>
            <p:cNvSpPr>
              <a:spLocks noChangeArrowheads="1"/>
            </p:cNvSpPr>
            <p:nvPr/>
          </p:nvSpPr>
          <p:spPr bwMode="auto">
            <a:xfrm>
              <a:off x="3847" y="3216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20" name="Line 28"/>
            <p:cNvSpPr>
              <a:spLocks noChangeShapeType="1"/>
            </p:cNvSpPr>
            <p:nvPr/>
          </p:nvSpPr>
          <p:spPr bwMode="auto">
            <a:xfrm>
              <a:off x="3655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21" name="Line 29"/>
            <p:cNvSpPr>
              <a:spLocks noChangeShapeType="1"/>
            </p:cNvSpPr>
            <p:nvPr/>
          </p:nvSpPr>
          <p:spPr bwMode="auto">
            <a:xfrm>
              <a:off x="3943" y="3264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22" name="Text Box 30"/>
            <p:cNvSpPr txBox="1">
              <a:spLocks noChangeArrowheads="1"/>
            </p:cNvSpPr>
            <p:nvPr/>
          </p:nvSpPr>
          <p:spPr bwMode="auto">
            <a:xfrm>
              <a:off x="3943" y="321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17823" name="Text Box 31"/>
            <p:cNvSpPr txBox="1">
              <a:spLocks noChangeArrowheads="1"/>
            </p:cNvSpPr>
            <p:nvPr/>
          </p:nvSpPr>
          <p:spPr bwMode="auto">
            <a:xfrm>
              <a:off x="1068" y="3243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H2(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7824" name="Rectangle 32"/>
            <p:cNvSpPr>
              <a:spLocks noChangeArrowheads="1"/>
            </p:cNvSpPr>
            <p:nvPr/>
          </p:nvSpPr>
          <p:spPr bwMode="auto">
            <a:xfrm>
              <a:off x="2263" y="3552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25" name="Rectangle 33"/>
            <p:cNvSpPr>
              <a:spLocks noChangeArrowheads="1"/>
            </p:cNvSpPr>
            <p:nvPr/>
          </p:nvSpPr>
          <p:spPr bwMode="auto">
            <a:xfrm>
              <a:off x="1063" y="3552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26" name="Line 34"/>
            <p:cNvSpPr>
              <a:spLocks noChangeShapeType="1"/>
            </p:cNvSpPr>
            <p:nvPr/>
          </p:nvSpPr>
          <p:spPr bwMode="auto">
            <a:xfrm>
              <a:off x="1543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1566" name="Group 35"/>
            <p:cNvGrpSpPr>
              <a:grpSpLocks/>
            </p:cNvGrpSpPr>
            <p:nvPr/>
          </p:nvGrpSpPr>
          <p:grpSpPr bwMode="auto">
            <a:xfrm>
              <a:off x="1735" y="2544"/>
              <a:ext cx="528" cy="1296"/>
              <a:chOff x="1735" y="2544"/>
              <a:chExt cx="528" cy="1296"/>
            </a:xfrm>
          </p:grpSpPr>
          <p:sp>
            <p:nvSpPr>
              <p:cNvPr id="417828" name="Line 36"/>
              <p:cNvSpPr>
                <a:spLocks noChangeShapeType="1"/>
              </p:cNvSpPr>
              <p:nvPr/>
            </p:nvSpPr>
            <p:spPr bwMode="auto">
              <a:xfrm>
                <a:off x="1831" y="2592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29" name="Text Box 37"/>
              <p:cNvSpPr txBox="1">
                <a:spLocks noChangeArrowheads="1"/>
              </p:cNvSpPr>
              <p:nvPr/>
            </p:nvSpPr>
            <p:spPr bwMode="auto">
              <a:xfrm>
                <a:off x="1816" y="25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7830" name="Rectangle 38"/>
              <p:cNvSpPr>
                <a:spLocks noChangeArrowheads="1"/>
              </p:cNvSpPr>
              <p:nvPr/>
            </p:nvSpPr>
            <p:spPr bwMode="auto">
              <a:xfrm>
                <a:off x="1735" y="2544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31" name="Line 39"/>
              <p:cNvSpPr>
                <a:spLocks noChangeShapeType="1"/>
              </p:cNvSpPr>
              <p:nvPr/>
            </p:nvSpPr>
            <p:spPr bwMode="auto">
              <a:xfrm>
                <a:off x="2071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32" name="Line 40"/>
              <p:cNvSpPr>
                <a:spLocks noChangeShapeType="1"/>
              </p:cNvSpPr>
              <p:nvPr/>
            </p:nvSpPr>
            <p:spPr bwMode="auto">
              <a:xfrm>
                <a:off x="1831" y="292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33" name="Text Box 41"/>
              <p:cNvSpPr txBox="1">
                <a:spLocks noChangeArrowheads="1"/>
              </p:cNvSpPr>
              <p:nvPr/>
            </p:nvSpPr>
            <p:spPr bwMode="auto">
              <a:xfrm>
                <a:off x="1816" y="288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7834" name="Rectangle 42"/>
              <p:cNvSpPr>
                <a:spLocks noChangeArrowheads="1"/>
              </p:cNvSpPr>
              <p:nvPr/>
            </p:nvSpPr>
            <p:spPr bwMode="auto">
              <a:xfrm>
                <a:off x="1735" y="2880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35" name="Line 43"/>
              <p:cNvSpPr>
                <a:spLocks noChangeShapeType="1"/>
              </p:cNvSpPr>
              <p:nvPr/>
            </p:nvSpPr>
            <p:spPr bwMode="auto">
              <a:xfrm>
                <a:off x="2071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36" name="Line 44"/>
              <p:cNvSpPr>
                <a:spLocks noChangeShapeType="1"/>
              </p:cNvSpPr>
              <p:nvPr/>
            </p:nvSpPr>
            <p:spPr bwMode="auto">
              <a:xfrm>
                <a:off x="1831" y="3264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37" name="Text Box 45"/>
              <p:cNvSpPr txBox="1">
                <a:spLocks noChangeArrowheads="1"/>
              </p:cNvSpPr>
              <p:nvPr/>
            </p:nvSpPr>
            <p:spPr bwMode="auto">
              <a:xfrm>
                <a:off x="1816" y="321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7838" name="Rectangle 46"/>
              <p:cNvSpPr>
                <a:spLocks noChangeArrowheads="1"/>
              </p:cNvSpPr>
              <p:nvPr/>
            </p:nvSpPr>
            <p:spPr bwMode="auto">
              <a:xfrm>
                <a:off x="1735" y="3216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39" name="Line 47"/>
              <p:cNvSpPr>
                <a:spLocks noChangeShapeType="1"/>
              </p:cNvSpPr>
              <p:nvPr/>
            </p:nvSpPr>
            <p:spPr bwMode="auto">
              <a:xfrm>
                <a:off x="2071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40" name="Line 48"/>
              <p:cNvSpPr>
                <a:spLocks noChangeShapeType="1"/>
              </p:cNvSpPr>
              <p:nvPr/>
            </p:nvSpPr>
            <p:spPr bwMode="auto">
              <a:xfrm>
                <a:off x="1831" y="3600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41" name="Text Box 49"/>
              <p:cNvSpPr txBox="1">
                <a:spLocks noChangeArrowheads="1"/>
              </p:cNvSpPr>
              <p:nvPr/>
            </p:nvSpPr>
            <p:spPr bwMode="auto">
              <a:xfrm>
                <a:off x="1816" y="355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7842" name="Rectangle 50"/>
              <p:cNvSpPr>
                <a:spLocks noChangeArrowheads="1"/>
              </p:cNvSpPr>
              <p:nvPr/>
            </p:nvSpPr>
            <p:spPr bwMode="auto">
              <a:xfrm>
                <a:off x="1735" y="3552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43" name="Line 51"/>
              <p:cNvSpPr>
                <a:spLocks noChangeShapeType="1"/>
              </p:cNvSpPr>
              <p:nvPr/>
            </p:nvSpPr>
            <p:spPr bwMode="auto">
              <a:xfrm>
                <a:off x="2071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7844" name="Text Box 52"/>
            <p:cNvSpPr txBox="1">
              <a:spLocks noChangeArrowheads="1"/>
            </p:cNvSpPr>
            <p:nvPr/>
          </p:nvSpPr>
          <p:spPr bwMode="auto">
            <a:xfrm>
              <a:off x="2263" y="3552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7845" name="Rectangle 53"/>
            <p:cNvSpPr>
              <a:spLocks noChangeArrowheads="1"/>
            </p:cNvSpPr>
            <p:nvPr/>
          </p:nvSpPr>
          <p:spPr bwMode="auto">
            <a:xfrm>
              <a:off x="3847" y="3552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46" name="Line 54"/>
            <p:cNvSpPr>
              <a:spLocks noChangeShapeType="1"/>
            </p:cNvSpPr>
            <p:nvPr/>
          </p:nvSpPr>
          <p:spPr bwMode="auto">
            <a:xfrm>
              <a:off x="3655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47" name="Line 55"/>
            <p:cNvSpPr>
              <a:spLocks noChangeShapeType="1"/>
            </p:cNvSpPr>
            <p:nvPr/>
          </p:nvSpPr>
          <p:spPr bwMode="auto">
            <a:xfrm>
              <a:off x="3943" y="3600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48" name="Text Box 56"/>
            <p:cNvSpPr txBox="1">
              <a:spLocks noChangeArrowheads="1"/>
            </p:cNvSpPr>
            <p:nvPr/>
          </p:nvSpPr>
          <p:spPr bwMode="auto">
            <a:xfrm>
              <a:off x="3943" y="355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17849" name="Text Box 57"/>
            <p:cNvSpPr txBox="1">
              <a:spLocks noChangeArrowheads="1"/>
            </p:cNvSpPr>
            <p:nvPr/>
          </p:nvSpPr>
          <p:spPr bwMode="auto">
            <a:xfrm>
              <a:off x="1068" y="3579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H3(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7850" name="Line 58"/>
            <p:cNvSpPr>
              <a:spLocks noChangeShapeType="1"/>
            </p:cNvSpPr>
            <p:nvPr/>
          </p:nvSpPr>
          <p:spPr bwMode="auto">
            <a:xfrm>
              <a:off x="871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51" name="Line 59"/>
            <p:cNvSpPr>
              <a:spLocks noChangeShapeType="1"/>
            </p:cNvSpPr>
            <p:nvPr/>
          </p:nvSpPr>
          <p:spPr bwMode="auto">
            <a:xfrm>
              <a:off x="871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52" name="Line 60"/>
            <p:cNvSpPr>
              <a:spLocks noChangeShapeType="1"/>
            </p:cNvSpPr>
            <p:nvPr/>
          </p:nvSpPr>
          <p:spPr bwMode="auto">
            <a:xfrm>
              <a:off x="871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53" name="Line 61"/>
            <p:cNvSpPr>
              <a:spLocks noChangeShapeType="1"/>
            </p:cNvSpPr>
            <p:nvPr/>
          </p:nvSpPr>
          <p:spPr bwMode="auto">
            <a:xfrm>
              <a:off x="871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54" name="Line 62"/>
            <p:cNvSpPr>
              <a:spLocks noChangeShapeType="1"/>
            </p:cNvSpPr>
            <p:nvPr/>
          </p:nvSpPr>
          <p:spPr bwMode="auto">
            <a:xfrm>
              <a:off x="871" y="2688"/>
              <a:ext cx="0" cy="100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55" name="Line 63"/>
            <p:cNvSpPr>
              <a:spLocks noChangeShapeType="1"/>
            </p:cNvSpPr>
            <p:nvPr/>
          </p:nvSpPr>
          <p:spPr bwMode="auto">
            <a:xfrm>
              <a:off x="583" y="3168"/>
              <a:ext cx="28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56" name="Text Box 64"/>
            <p:cNvSpPr txBox="1">
              <a:spLocks noChangeArrowheads="1"/>
            </p:cNvSpPr>
            <p:nvPr/>
          </p:nvSpPr>
          <p:spPr bwMode="auto">
            <a:xfrm>
              <a:off x="334" y="288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IN</a:t>
              </a:r>
            </a:p>
          </p:txBody>
        </p:sp>
        <p:grpSp>
          <p:nvGrpSpPr>
            <p:cNvPr id="21580" name="Group 65"/>
            <p:cNvGrpSpPr>
              <a:grpSpLocks/>
            </p:cNvGrpSpPr>
            <p:nvPr/>
          </p:nvGrpSpPr>
          <p:grpSpPr bwMode="auto">
            <a:xfrm>
              <a:off x="4183" y="2543"/>
              <a:ext cx="1577" cy="1297"/>
              <a:chOff x="4183" y="2543"/>
              <a:chExt cx="1577" cy="1297"/>
            </a:xfrm>
          </p:grpSpPr>
          <p:sp>
            <p:nvSpPr>
              <p:cNvPr id="417858" name="Line 66"/>
              <p:cNvSpPr>
                <a:spLocks noChangeShapeType="1"/>
              </p:cNvSpPr>
              <p:nvPr/>
            </p:nvSpPr>
            <p:spPr bwMode="auto">
              <a:xfrm>
                <a:off x="4183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59" name="Rectangle 67"/>
              <p:cNvSpPr>
                <a:spLocks noChangeArrowheads="1"/>
              </p:cNvSpPr>
              <p:nvPr/>
            </p:nvSpPr>
            <p:spPr bwMode="auto">
              <a:xfrm>
                <a:off x="4375" y="2544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60" name="Text Box 68"/>
              <p:cNvSpPr txBox="1">
                <a:spLocks noChangeArrowheads="1"/>
              </p:cNvSpPr>
              <p:nvPr/>
            </p:nvSpPr>
            <p:spPr bwMode="auto">
              <a:xfrm>
                <a:off x="4382" y="2543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0(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17861" name="Line 69"/>
              <p:cNvSpPr>
                <a:spLocks noChangeShapeType="1"/>
              </p:cNvSpPr>
              <p:nvPr/>
            </p:nvSpPr>
            <p:spPr bwMode="auto">
              <a:xfrm>
                <a:off x="4183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62" name="Rectangle 70"/>
              <p:cNvSpPr>
                <a:spLocks noChangeArrowheads="1"/>
              </p:cNvSpPr>
              <p:nvPr/>
            </p:nvSpPr>
            <p:spPr bwMode="auto">
              <a:xfrm>
                <a:off x="4375" y="2880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63" name="Text Box 71"/>
              <p:cNvSpPr txBox="1">
                <a:spLocks noChangeArrowheads="1"/>
              </p:cNvSpPr>
              <p:nvPr/>
            </p:nvSpPr>
            <p:spPr bwMode="auto">
              <a:xfrm>
                <a:off x="4382" y="2879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1(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17864" name="Line 72"/>
              <p:cNvSpPr>
                <a:spLocks noChangeShapeType="1"/>
              </p:cNvSpPr>
              <p:nvPr/>
            </p:nvSpPr>
            <p:spPr bwMode="auto">
              <a:xfrm>
                <a:off x="4183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65" name="Rectangle 73"/>
              <p:cNvSpPr>
                <a:spLocks noChangeArrowheads="1"/>
              </p:cNvSpPr>
              <p:nvPr/>
            </p:nvSpPr>
            <p:spPr bwMode="auto">
              <a:xfrm>
                <a:off x="4375" y="3216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66" name="Text Box 74"/>
              <p:cNvSpPr txBox="1">
                <a:spLocks noChangeArrowheads="1"/>
              </p:cNvSpPr>
              <p:nvPr/>
            </p:nvSpPr>
            <p:spPr bwMode="auto">
              <a:xfrm>
                <a:off x="4382" y="3215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2(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17867" name="Line 75"/>
              <p:cNvSpPr>
                <a:spLocks noChangeShapeType="1"/>
              </p:cNvSpPr>
              <p:nvPr/>
            </p:nvSpPr>
            <p:spPr bwMode="auto">
              <a:xfrm>
                <a:off x="4183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68" name="Rectangle 76"/>
              <p:cNvSpPr>
                <a:spLocks noChangeArrowheads="1"/>
              </p:cNvSpPr>
              <p:nvPr/>
            </p:nvSpPr>
            <p:spPr bwMode="auto">
              <a:xfrm>
                <a:off x="4375" y="3552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69" name="Text Box 77"/>
              <p:cNvSpPr txBox="1">
                <a:spLocks noChangeArrowheads="1"/>
              </p:cNvSpPr>
              <p:nvPr/>
            </p:nvSpPr>
            <p:spPr bwMode="auto">
              <a:xfrm>
                <a:off x="4382" y="3551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3(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17870" name="Line 78"/>
              <p:cNvSpPr>
                <a:spLocks noChangeShapeType="1"/>
              </p:cNvSpPr>
              <p:nvPr/>
            </p:nvSpPr>
            <p:spPr bwMode="auto">
              <a:xfrm>
                <a:off x="4855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71" name="Line 79"/>
              <p:cNvSpPr>
                <a:spLocks noChangeShapeType="1"/>
              </p:cNvSpPr>
              <p:nvPr/>
            </p:nvSpPr>
            <p:spPr bwMode="auto">
              <a:xfrm>
                <a:off x="4855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72" name="Line 80"/>
              <p:cNvSpPr>
                <a:spLocks noChangeShapeType="1"/>
              </p:cNvSpPr>
              <p:nvPr/>
            </p:nvSpPr>
            <p:spPr bwMode="auto">
              <a:xfrm>
                <a:off x="4855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73" name="Line 81"/>
              <p:cNvSpPr>
                <a:spLocks noChangeShapeType="1"/>
              </p:cNvSpPr>
              <p:nvPr/>
            </p:nvSpPr>
            <p:spPr bwMode="auto">
              <a:xfrm>
                <a:off x="4855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74" name="Oval 82"/>
              <p:cNvSpPr>
                <a:spLocks noChangeArrowheads="1"/>
              </p:cNvSpPr>
              <p:nvPr/>
            </p:nvSpPr>
            <p:spPr bwMode="auto">
              <a:xfrm>
                <a:off x="5143" y="3072"/>
                <a:ext cx="240" cy="240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75" name="Line 83"/>
              <p:cNvSpPr>
                <a:spLocks noChangeShapeType="1"/>
              </p:cNvSpPr>
              <p:nvPr/>
            </p:nvSpPr>
            <p:spPr bwMode="auto">
              <a:xfrm>
                <a:off x="5383" y="316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76" name="Text Box 84"/>
              <p:cNvSpPr txBox="1">
                <a:spLocks noChangeArrowheads="1"/>
              </p:cNvSpPr>
              <p:nvPr/>
            </p:nvSpPr>
            <p:spPr bwMode="auto">
              <a:xfrm>
                <a:off x="5143" y="307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417877" name="Line 85"/>
              <p:cNvSpPr>
                <a:spLocks noChangeShapeType="1"/>
              </p:cNvSpPr>
              <p:nvPr/>
            </p:nvSpPr>
            <p:spPr bwMode="auto">
              <a:xfrm>
                <a:off x="5047" y="3024"/>
                <a:ext cx="144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78" name="Line 86"/>
              <p:cNvSpPr>
                <a:spLocks noChangeShapeType="1"/>
              </p:cNvSpPr>
              <p:nvPr/>
            </p:nvSpPr>
            <p:spPr bwMode="auto">
              <a:xfrm>
                <a:off x="5047" y="2688"/>
                <a:ext cx="192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79" name="Line 87"/>
              <p:cNvSpPr>
                <a:spLocks noChangeShapeType="1"/>
              </p:cNvSpPr>
              <p:nvPr/>
            </p:nvSpPr>
            <p:spPr bwMode="auto">
              <a:xfrm flipV="1">
                <a:off x="5047" y="3264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80" name="Line 88"/>
              <p:cNvSpPr>
                <a:spLocks noChangeShapeType="1"/>
              </p:cNvSpPr>
              <p:nvPr/>
            </p:nvSpPr>
            <p:spPr bwMode="auto">
              <a:xfrm flipV="1">
                <a:off x="5047" y="3312"/>
                <a:ext cx="144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7881" name="Text Box 89"/>
              <p:cNvSpPr txBox="1">
                <a:spLocks noChangeArrowheads="1"/>
              </p:cNvSpPr>
              <p:nvPr/>
            </p:nvSpPr>
            <p:spPr bwMode="auto">
              <a:xfrm>
                <a:off x="5239" y="2784"/>
                <a:ext cx="5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OUT</a:t>
                </a:r>
              </a:p>
            </p:txBody>
          </p:sp>
        </p:grpSp>
      </p:grpSp>
      <p:grpSp>
        <p:nvGrpSpPr>
          <p:cNvPr id="21508" name="Group 90"/>
          <p:cNvGrpSpPr>
            <a:grpSpLocks/>
          </p:cNvGrpSpPr>
          <p:nvPr/>
        </p:nvGrpSpPr>
        <p:grpSpPr bwMode="auto">
          <a:xfrm>
            <a:off x="539750" y="2024063"/>
            <a:ext cx="3962400" cy="784225"/>
            <a:chOff x="2448" y="3598"/>
            <a:chExt cx="2496" cy="494"/>
          </a:xfrm>
        </p:grpSpPr>
        <p:sp>
          <p:nvSpPr>
            <p:cNvPr id="417883" name="Line 91"/>
            <p:cNvSpPr>
              <a:spLocks noChangeShapeType="1"/>
            </p:cNvSpPr>
            <p:nvPr/>
          </p:nvSpPr>
          <p:spPr bwMode="auto">
            <a:xfrm>
              <a:off x="2448" y="3888"/>
              <a:ext cx="2496" cy="0"/>
            </a:xfrm>
            <a:prstGeom prst="line">
              <a:avLst/>
            </a:prstGeom>
            <a:noFill/>
            <a:ln w="38100" cmpd="sng">
              <a:solidFill>
                <a:srgbClr val="FFFF66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84" name="Line 92"/>
            <p:cNvSpPr>
              <a:spLocks noChangeShapeType="1"/>
            </p:cNvSpPr>
            <p:nvPr/>
          </p:nvSpPr>
          <p:spPr bwMode="auto">
            <a:xfrm>
              <a:off x="4320" y="3865"/>
              <a:ext cx="0" cy="4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1530" name="Object 93"/>
            <p:cNvGraphicFramePr>
              <a:graphicFrameLocks noChangeAspect="1"/>
            </p:cNvGraphicFramePr>
            <p:nvPr/>
          </p:nvGraphicFramePr>
          <p:xfrm>
            <a:off x="4224" y="3945"/>
            <a:ext cx="279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077" name="Equation" r:id="rId5" imgW="215619" imgH="177569" progId="Equation.3">
                    <p:embed/>
                  </p:oleObj>
                </mc:Choice>
                <mc:Fallback>
                  <p:oleObj name="Equation" r:id="rId5" imgW="215619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945"/>
                          <a:ext cx="279" cy="14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7886" name="Rectangle 94"/>
            <p:cNvSpPr>
              <a:spLocks noChangeArrowheads="1"/>
            </p:cNvSpPr>
            <p:nvPr/>
          </p:nvSpPr>
          <p:spPr bwMode="auto">
            <a:xfrm>
              <a:off x="2640" y="3696"/>
              <a:ext cx="390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87" name="Line 95"/>
            <p:cNvSpPr>
              <a:spLocks noChangeShapeType="1"/>
            </p:cNvSpPr>
            <p:nvPr/>
          </p:nvSpPr>
          <p:spPr bwMode="auto">
            <a:xfrm flipV="1">
              <a:off x="2833" y="3598"/>
              <a:ext cx="0" cy="336"/>
            </a:xfrm>
            <a:prstGeom prst="line">
              <a:avLst/>
            </a:prstGeom>
            <a:noFill/>
            <a:ln w="38100" cmpd="sng">
              <a:solidFill>
                <a:srgbClr val="FFFF66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88" name="Rectangle 96"/>
            <p:cNvSpPr>
              <a:spLocks noChangeArrowheads="1"/>
            </p:cNvSpPr>
            <p:nvPr/>
          </p:nvSpPr>
          <p:spPr bwMode="auto">
            <a:xfrm>
              <a:off x="3024" y="3696"/>
              <a:ext cx="363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89" name="Rectangle 97"/>
            <p:cNvSpPr>
              <a:spLocks noChangeArrowheads="1"/>
            </p:cNvSpPr>
            <p:nvPr/>
          </p:nvSpPr>
          <p:spPr bwMode="auto">
            <a:xfrm>
              <a:off x="3387" y="3696"/>
              <a:ext cx="384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7890" name="Rectangle 98"/>
            <p:cNvSpPr>
              <a:spLocks noChangeArrowheads="1"/>
            </p:cNvSpPr>
            <p:nvPr/>
          </p:nvSpPr>
          <p:spPr bwMode="auto">
            <a:xfrm>
              <a:off x="3771" y="3696"/>
              <a:ext cx="357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17891" name="Text Box 99"/>
          <p:cNvSpPr txBox="1">
            <a:spLocks noChangeArrowheads="1"/>
          </p:cNvSpPr>
          <p:nvPr/>
        </p:nvSpPr>
        <p:spPr bwMode="auto">
          <a:xfrm>
            <a:off x="792163" y="1736725"/>
            <a:ext cx="681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H0(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417892" name="Text Box 100"/>
          <p:cNvSpPr txBox="1">
            <a:spLocks noChangeArrowheads="1"/>
          </p:cNvSpPr>
          <p:nvPr/>
        </p:nvSpPr>
        <p:spPr bwMode="auto">
          <a:xfrm>
            <a:off x="1368425" y="1736725"/>
            <a:ext cx="68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H1(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417893" name="Text Box 101"/>
          <p:cNvSpPr txBox="1">
            <a:spLocks noChangeArrowheads="1"/>
          </p:cNvSpPr>
          <p:nvPr/>
        </p:nvSpPr>
        <p:spPr bwMode="auto">
          <a:xfrm>
            <a:off x="1976387" y="1736725"/>
            <a:ext cx="68748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H2(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417894" name="Text Box 102"/>
          <p:cNvSpPr txBox="1">
            <a:spLocks noChangeArrowheads="1"/>
          </p:cNvSpPr>
          <p:nvPr/>
        </p:nvSpPr>
        <p:spPr bwMode="auto">
          <a:xfrm>
            <a:off x="2589162" y="1736725"/>
            <a:ext cx="68748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H3(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417903" name="Text Box 111"/>
          <p:cNvSpPr txBox="1">
            <a:spLocks noChangeArrowheads="1"/>
          </p:cNvSpPr>
          <p:nvPr/>
        </p:nvSpPr>
        <p:spPr bwMode="auto">
          <a:xfrm>
            <a:off x="2087563" y="3716338"/>
            <a:ext cx="450850" cy="37941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CCFF33"/>
                </a:solidFill>
                <a:cs typeface="+mn-cs"/>
              </a:rPr>
              <a:t>x1</a:t>
            </a:r>
          </a:p>
        </p:txBody>
      </p:sp>
      <p:sp>
        <p:nvSpPr>
          <p:cNvPr id="417907" name="Line 115"/>
          <p:cNvSpPr>
            <a:spLocks noChangeShapeType="1"/>
          </p:cNvSpPr>
          <p:nvPr/>
        </p:nvSpPr>
        <p:spPr bwMode="auto">
          <a:xfrm flipH="1">
            <a:off x="827088" y="2492895"/>
            <a:ext cx="496" cy="972617"/>
          </a:xfrm>
          <a:prstGeom prst="line">
            <a:avLst/>
          </a:prstGeom>
          <a:noFill/>
          <a:ln w="12700" cap="rnd">
            <a:solidFill>
              <a:srgbClr val="FFFF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908" name="Line 116"/>
          <p:cNvSpPr>
            <a:spLocks noChangeShapeType="1"/>
          </p:cNvSpPr>
          <p:nvPr/>
        </p:nvSpPr>
        <p:spPr bwMode="auto">
          <a:xfrm>
            <a:off x="1475656" y="2193925"/>
            <a:ext cx="36004" cy="1235075"/>
          </a:xfrm>
          <a:prstGeom prst="line">
            <a:avLst/>
          </a:prstGeom>
          <a:noFill/>
          <a:ln w="12700" cap="rnd">
            <a:solidFill>
              <a:srgbClr val="FFFF66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7909" name="Text Box 117"/>
          <p:cNvSpPr txBox="1">
            <a:spLocks noChangeArrowheads="1"/>
          </p:cNvSpPr>
          <p:nvPr/>
        </p:nvSpPr>
        <p:spPr bwMode="auto">
          <a:xfrm>
            <a:off x="1276834" y="2708275"/>
            <a:ext cx="450850" cy="37941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CCFF33"/>
                </a:solidFill>
                <a:cs typeface="+mn-cs"/>
              </a:rPr>
              <a:t>x1</a:t>
            </a:r>
          </a:p>
        </p:txBody>
      </p:sp>
      <p:sp>
        <p:nvSpPr>
          <p:cNvPr id="417912" name="Line 120"/>
          <p:cNvSpPr>
            <a:spLocks noChangeShapeType="1"/>
          </p:cNvSpPr>
          <p:nvPr/>
        </p:nvSpPr>
        <p:spPr bwMode="auto">
          <a:xfrm>
            <a:off x="1150938" y="2457450"/>
            <a:ext cx="0" cy="635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131" name="Straight Connector 130"/>
          <p:cNvCxnSpPr>
            <a:endCxn id="144" idx="2"/>
          </p:cNvCxnSpPr>
          <p:nvPr/>
        </p:nvCxnSpPr>
        <p:spPr bwMode="auto">
          <a:xfrm>
            <a:off x="827584" y="2456892"/>
            <a:ext cx="0" cy="9504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2015716" y="2492896"/>
            <a:ext cx="0" cy="9721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>
            <a:off x="2627784" y="2492896"/>
            <a:ext cx="0" cy="9721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5" name="Straight Connector 134"/>
          <p:cNvCxnSpPr/>
          <p:nvPr/>
        </p:nvCxnSpPr>
        <p:spPr bwMode="auto">
          <a:xfrm flipH="1">
            <a:off x="3167844" y="2420888"/>
            <a:ext cx="36004" cy="9721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Line 1128"/>
          <p:cNvSpPr>
            <a:spLocks noChangeShapeType="1"/>
          </p:cNvSpPr>
          <p:nvPr/>
        </p:nvSpPr>
        <p:spPr bwMode="auto">
          <a:xfrm>
            <a:off x="539750" y="3457575"/>
            <a:ext cx="3962400" cy="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8" name="Line 1129"/>
          <p:cNvSpPr>
            <a:spLocks noChangeShapeType="1"/>
          </p:cNvSpPr>
          <p:nvPr/>
        </p:nvSpPr>
        <p:spPr bwMode="auto">
          <a:xfrm>
            <a:off x="3511550" y="3421063"/>
            <a:ext cx="0" cy="635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39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232063"/>
              </p:ext>
            </p:extLst>
          </p:nvPr>
        </p:nvGraphicFramePr>
        <p:xfrm>
          <a:off x="3359150" y="3548063"/>
          <a:ext cx="44291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8" name="Equation" r:id="rId7" imgW="215619" imgH="177569" progId="Equation.3">
                  <p:embed/>
                </p:oleObj>
              </mc:Choice>
              <mc:Fallback>
                <p:oleObj name="Equation" r:id="rId7" imgW="215619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3548063"/>
                        <a:ext cx="442913" cy="2333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Line 1132"/>
          <p:cNvSpPr>
            <a:spLocks noChangeShapeType="1"/>
          </p:cNvSpPr>
          <p:nvPr/>
        </p:nvSpPr>
        <p:spPr bwMode="auto">
          <a:xfrm flipV="1">
            <a:off x="1150938" y="2997200"/>
            <a:ext cx="0" cy="53340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779912" y="299695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143508" y="30329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44" name="Right Triangle 143"/>
          <p:cNvSpPr/>
          <p:nvPr/>
        </p:nvSpPr>
        <p:spPr bwMode="auto">
          <a:xfrm>
            <a:off x="827584" y="3212976"/>
            <a:ext cx="338336" cy="19432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5" name="Right Triangle 144"/>
          <p:cNvSpPr/>
          <p:nvPr/>
        </p:nvSpPr>
        <p:spPr bwMode="auto">
          <a:xfrm flipH="1">
            <a:off x="1173324" y="3212976"/>
            <a:ext cx="338336" cy="19432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7" name="Right Triangle 146"/>
          <p:cNvSpPr/>
          <p:nvPr/>
        </p:nvSpPr>
        <p:spPr bwMode="auto">
          <a:xfrm flipH="1">
            <a:off x="3477580" y="3212976"/>
            <a:ext cx="338336" cy="19432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48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148874"/>
              </p:ext>
            </p:extLst>
          </p:nvPr>
        </p:nvGraphicFramePr>
        <p:xfrm>
          <a:off x="1367644" y="3485517"/>
          <a:ext cx="238811" cy="33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9" name="Equation" r:id="rId8" imgW="177800" imgH="393700" progId="Equation.3">
                  <p:embed/>
                </p:oleObj>
              </mc:Choice>
              <mc:Fallback>
                <p:oleObj name="Equation" r:id="rId8" imgW="17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44" y="3485517"/>
                        <a:ext cx="238811" cy="33952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1259632" y="3717032"/>
            <a:ext cx="1080120" cy="900100"/>
          </a:xfrm>
          <a:prstGeom prst="ellipse">
            <a:avLst/>
          </a:prstGeom>
          <a:solidFill>
            <a:srgbClr val="FFFF66">
              <a:alpha val="50000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6116" y="2888940"/>
            <a:ext cx="3326552" cy="769441"/>
          </a:xfrm>
          <a:prstGeom prst="rect">
            <a:avLst/>
          </a:prstGeom>
          <a:solidFill>
            <a:srgbClr val="FFFF66">
              <a:alpha val="50000"/>
            </a:srgbClr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CCFFCC"/>
                </a:solidFill>
              </a:rPr>
              <a:t>P</a:t>
            </a:r>
            <a:r>
              <a:rPr lang="en-US" sz="2000" b="0" dirty="0" smtClean="0">
                <a:solidFill>
                  <a:srgbClr val="CCFFCC"/>
                </a:solidFill>
              </a:rPr>
              <a:t>S: H0(z) analysis filter</a:t>
            </a:r>
          </a:p>
          <a:p>
            <a:r>
              <a:rPr lang="en-US" sz="2000" b="0" dirty="0" smtClean="0">
                <a:solidFill>
                  <a:srgbClr val="CCFFCC"/>
                </a:solidFill>
              </a:rPr>
              <a:t>≈ </a:t>
            </a:r>
            <a:r>
              <a:rPr lang="en-US" sz="2000" b="0" dirty="0" err="1" smtClean="0">
                <a:solidFill>
                  <a:srgbClr val="CCFFCC"/>
                </a:solidFill>
              </a:rPr>
              <a:t>lowpass</a:t>
            </a:r>
            <a:r>
              <a:rPr lang="en-US" sz="2000" b="0" dirty="0" smtClean="0">
                <a:solidFill>
                  <a:srgbClr val="CCFFCC"/>
                </a:solidFill>
              </a:rPr>
              <a:t> anti-aliasing filter</a:t>
            </a:r>
            <a:endParaRPr lang="en-US" sz="2000" b="0" dirty="0">
              <a:solidFill>
                <a:srgbClr val="CCFFCC"/>
              </a:solidFill>
            </a:endParaRPr>
          </a:p>
        </p:txBody>
      </p:sp>
      <p:sp>
        <p:nvSpPr>
          <p:cNvPr id="153" name="Isosceles Triangle 152"/>
          <p:cNvSpPr/>
          <p:nvPr/>
        </p:nvSpPr>
        <p:spPr bwMode="auto">
          <a:xfrm>
            <a:off x="1149462" y="2780928"/>
            <a:ext cx="2340260" cy="626368"/>
          </a:xfrm>
          <a:prstGeom prst="triangle">
            <a:avLst/>
          </a:prstGeom>
          <a:noFill/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62" name="Straight Connector 161"/>
          <p:cNvCxnSpPr/>
          <p:nvPr/>
        </p:nvCxnSpPr>
        <p:spPr bwMode="auto">
          <a:xfrm>
            <a:off x="2319592" y="2780928"/>
            <a:ext cx="0" cy="6263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" name="Right Triangle 165"/>
          <p:cNvSpPr/>
          <p:nvPr/>
        </p:nvSpPr>
        <p:spPr bwMode="auto">
          <a:xfrm>
            <a:off x="3167844" y="3212976"/>
            <a:ext cx="338336" cy="19432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4122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Ideal Filter Bank Operation</a:t>
            </a:r>
            <a:endParaRPr lang="en-US" sz="3200" dirty="0" smtClean="0">
              <a:cs typeface="+mj-cs"/>
            </a:endParaRP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35050"/>
            <a:ext cx="8683625" cy="528955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000" b="0" dirty="0" smtClean="0">
                <a:cs typeface="+mn-cs"/>
              </a:rPr>
              <a:t>With ideal analysis/synthesis filters, </a:t>
            </a:r>
            <a:r>
              <a:rPr lang="en-US" sz="2000" b="0" dirty="0"/>
              <a:t>filter bank </a:t>
            </a:r>
            <a:r>
              <a:rPr lang="en-US" sz="2000" b="0" dirty="0" smtClean="0">
                <a:cs typeface="+mn-cs"/>
              </a:rPr>
              <a:t>operates </a:t>
            </a:r>
            <a:r>
              <a:rPr lang="en-US" sz="2000" b="0" smtClean="0">
                <a:cs typeface="+mn-cs"/>
              </a:rPr>
              <a:t>as follows </a:t>
            </a:r>
            <a:r>
              <a:rPr lang="en-US" sz="2000" b="0" dirty="0" smtClean="0">
                <a:cs typeface="+mn-cs"/>
              </a:rPr>
              <a:t>(3)</a:t>
            </a: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60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 </a:t>
            </a:r>
            <a:endParaRPr lang="en-US" sz="3600" dirty="0" smtClean="0">
              <a:cs typeface="+mn-cs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250825" y="3932238"/>
            <a:ext cx="8613775" cy="2058988"/>
            <a:chOff x="334" y="2543"/>
            <a:chExt cx="5426" cy="1297"/>
          </a:xfrm>
        </p:grpSpPr>
        <p:sp>
          <p:nvSpPr>
            <p:cNvPr id="429061" name="Rectangle 5"/>
            <p:cNvSpPr>
              <a:spLocks noChangeArrowheads="1"/>
            </p:cNvSpPr>
            <p:nvPr/>
          </p:nvSpPr>
          <p:spPr bwMode="auto">
            <a:xfrm>
              <a:off x="2263" y="2544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62" name="Rectangle 6"/>
            <p:cNvSpPr>
              <a:spLocks noChangeArrowheads="1"/>
            </p:cNvSpPr>
            <p:nvPr/>
          </p:nvSpPr>
          <p:spPr bwMode="auto">
            <a:xfrm>
              <a:off x="1063" y="2544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63" name="Line 7"/>
            <p:cNvSpPr>
              <a:spLocks noChangeShapeType="1"/>
            </p:cNvSpPr>
            <p:nvPr/>
          </p:nvSpPr>
          <p:spPr bwMode="auto">
            <a:xfrm>
              <a:off x="1543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64" name="Text Box 8"/>
            <p:cNvSpPr txBox="1">
              <a:spLocks noChangeArrowheads="1"/>
            </p:cNvSpPr>
            <p:nvPr/>
          </p:nvSpPr>
          <p:spPr bwMode="auto">
            <a:xfrm>
              <a:off x="2263" y="2544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29065" name="Rectangle 9"/>
            <p:cNvSpPr>
              <a:spLocks noChangeArrowheads="1"/>
            </p:cNvSpPr>
            <p:nvPr/>
          </p:nvSpPr>
          <p:spPr bwMode="auto">
            <a:xfrm>
              <a:off x="3847" y="2544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66" name="Line 10"/>
            <p:cNvSpPr>
              <a:spLocks noChangeShapeType="1"/>
            </p:cNvSpPr>
            <p:nvPr/>
          </p:nvSpPr>
          <p:spPr bwMode="auto">
            <a:xfrm>
              <a:off x="3655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67" name="Line 11"/>
            <p:cNvSpPr>
              <a:spLocks noChangeShapeType="1"/>
            </p:cNvSpPr>
            <p:nvPr/>
          </p:nvSpPr>
          <p:spPr bwMode="auto">
            <a:xfrm>
              <a:off x="3943" y="2592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68" name="Text Box 12"/>
            <p:cNvSpPr txBox="1">
              <a:spLocks noChangeArrowheads="1"/>
            </p:cNvSpPr>
            <p:nvPr/>
          </p:nvSpPr>
          <p:spPr bwMode="auto">
            <a:xfrm>
              <a:off x="3943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29069" name="Text Box 13"/>
            <p:cNvSpPr txBox="1">
              <a:spLocks noChangeArrowheads="1"/>
            </p:cNvSpPr>
            <p:nvPr/>
          </p:nvSpPr>
          <p:spPr bwMode="auto">
            <a:xfrm>
              <a:off x="1070" y="2572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H0(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29070" name="Rectangle 14"/>
            <p:cNvSpPr>
              <a:spLocks noChangeArrowheads="1"/>
            </p:cNvSpPr>
            <p:nvPr/>
          </p:nvSpPr>
          <p:spPr bwMode="auto">
            <a:xfrm>
              <a:off x="2263" y="2880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71" name="Rectangle 15"/>
            <p:cNvSpPr>
              <a:spLocks noChangeArrowheads="1"/>
            </p:cNvSpPr>
            <p:nvPr/>
          </p:nvSpPr>
          <p:spPr bwMode="auto">
            <a:xfrm>
              <a:off x="1063" y="2880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72" name="Line 16"/>
            <p:cNvSpPr>
              <a:spLocks noChangeShapeType="1"/>
            </p:cNvSpPr>
            <p:nvPr/>
          </p:nvSpPr>
          <p:spPr bwMode="auto">
            <a:xfrm>
              <a:off x="1543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73" name="Text Box 17"/>
            <p:cNvSpPr txBox="1">
              <a:spLocks noChangeArrowheads="1"/>
            </p:cNvSpPr>
            <p:nvPr/>
          </p:nvSpPr>
          <p:spPr bwMode="auto">
            <a:xfrm>
              <a:off x="2263" y="2880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29074" name="Rectangle 18"/>
            <p:cNvSpPr>
              <a:spLocks noChangeArrowheads="1"/>
            </p:cNvSpPr>
            <p:nvPr/>
          </p:nvSpPr>
          <p:spPr bwMode="auto">
            <a:xfrm>
              <a:off x="3847" y="2880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75" name="Line 19"/>
            <p:cNvSpPr>
              <a:spLocks noChangeShapeType="1"/>
            </p:cNvSpPr>
            <p:nvPr/>
          </p:nvSpPr>
          <p:spPr bwMode="auto">
            <a:xfrm>
              <a:off x="3655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76" name="Line 20"/>
            <p:cNvSpPr>
              <a:spLocks noChangeShapeType="1"/>
            </p:cNvSpPr>
            <p:nvPr/>
          </p:nvSpPr>
          <p:spPr bwMode="auto">
            <a:xfrm>
              <a:off x="3943" y="2928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77" name="Text Box 21"/>
            <p:cNvSpPr txBox="1">
              <a:spLocks noChangeArrowheads="1"/>
            </p:cNvSpPr>
            <p:nvPr/>
          </p:nvSpPr>
          <p:spPr bwMode="auto">
            <a:xfrm>
              <a:off x="3943" y="288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29078" name="Text Box 22"/>
            <p:cNvSpPr txBox="1">
              <a:spLocks noChangeArrowheads="1"/>
            </p:cNvSpPr>
            <p:nvPr/>
          </p:nvSpPr>
          <p:spPr bwMode="auto">
            <a:xfrm>
              <a:off x="1070" y="2908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H1(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29079" name="Rectangle 23"/>
            <p:cNvSpPr>
              <a:spLocks noChangeArrowheads="1"/>
            </p:cNvSpPr>
            <p:nvPr/>
          </p:nvSpPr>
          <p:spPr bwMode="auto">
            <a:xfrm>
              <a:off x="2263" y="3216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80" name="Rectangle 24"/>
            <p:cNvSpPr>
              <a:spLocks noChangeArrowheads="1"/>
            </p:cNvSpPr>
            <p:nvPr/>
          </p:nvSpPr>
          <p:spPr bwMode="auto">
            <a:xfrm>
              <a:off x="1063" y="3216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81" name="Line 25"/>
            <p:cNvSpPr>
              <a:spLocks noChangeShapeType="1"/>
            </p:cNvSpPr>
            <p:nvPr/>
          </p:nvSpPr>
          <p:spPr bwMode="auto">
            <a:xfrm>
              <a:off x="1543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82" name="Text Box 26"/>
            <p:cNvSpPr txBox="1">
              <a:spLocks noChangeArrowheads="1"/>
            </p:cNvSpPr>
            <p:nvPr/>
          </p:nvSpPr>
          <p:spPr bwMode="auto">
            <a:xfrm>
              <a:off x="2263" y="3216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29083" name="Rectangle 27"/>
            <p:cNvSpPr>
              <a:spLocks noChangeArrowheads="1"/>
            </p:cNvSpPr>
            <p:nvPr/>
          </p:nvSpPr>
          <p:spPr bwMode="auto">
            <a:xfrm>
              <a:off x="3847" y="3216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84" name="Line 28"/>
            <p:cNvSpPr>
              <a:spLocks noChangeShapeType="1"/>
            </p:cNvSpPr>
            <p:nvPr/>
          </p:nvSpPr>
          <p:spPr bwMode="auto">
            <a:xfrm>
              <a:off x="3655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85" name="Line 29"/>
            <p:cNvSpPr>
              <a:spLocks noChangeShapeType="1"/>
            </p:cNvSpPr>
            <p:nvPr/>
          </p:nvSpPr>
          <p:spPr bwMode="auto">
            <a:xfrm>
              <a:off x="3943" y="3264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86" name="Text Box 30"/>
            <p:cNvSpPr txBox="1">
              <a:spLocks noChangeArrowheads="1"/>
            </p:cNvSpPr>
            <p:nvPr/>
          </p:nvSpPr>
          <p:spPr bwMode="auto">
            <a:xfrm>
              <a:off x="3943" y="321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29087" name="Text Box 31"/>
            <p:cNvSpPr txBox="1">
              <a:spLocks noChangeArrowheads="1"/>
            </p:cNvSpPr>
            <p:nvPr/>
          </p:nvSpPr>
          <p:spPr bwMode="auto">
            <a:xfrm>
              <a:off x="1067" y="3243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H2(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29088" name="Rectangle 32"/>
            <p:cNvSpPr>
              <a:spLocks noChangeArrowheads="1"/>
            </p:cNvSpPr>
            <p:nvPr/>
          </p:nvSpPr>
          <p:spPr bwMode="auto">
            <a:xfrm>
              <a:off x="2263" y="3552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89" name="Rectangle 33"/>
            <p:cNvSpPr>
              <a:spLocks noChangeArrowheads="1"/>
            </p:cNvSpPr>
            <p:nvPr/>
          </p:nvSpPr>
          <p:spPr bwMode="auto">
            <a:xfrm>
              <a:off x="1063" y="3552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090" name="Line 34"/>
            <p:cNvSpPr>
              <a:spLocks noChangeShapeType="1"/>
            </p:cNvSpPr>
            <p:nvPr/>
          </p:nvSpPr>
          <p:spPr bwMode="auto">
            <a:xfrm>
              <a:off x="1543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2590" name="Group 35"/>
            <p:cNvGrpSpPr>
              <a:grpSpLocks/>
            </p:cNvGrpSpPr>
            <p:nvPr/>
          </p:nvGrpSpPr>
          <p:grpSpPr bwMode="auto">
            <a:xfrm>
              <a:off x="1735" y="2544"/>
              <a:ext cx="528" cy="1296"/>
              <a:chOff x="1735" y="2544"/>
              <a:chExt cx="528" cy="1296"/>
            </a:xfrm>
          </p:grpSpPr>
          <p:sp>
            <p:nvSpPr>
              <p:cNvPr id="429092" name="Line 36"/>
              <p:cNvSpPr>
                <a:spLocks noChangeShapeType="1"/>
              </p:cNvSpPr>
              <p:nvPr/>
            </p:nvSpPr>
            <p:spPr bwMode="auto">
              <a:xfrm>
                <a:off x="1831" y="2592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093" name="Text Box 37"/>
              <p:cNvSpPr txBox="1">
                <a:spLocks noChangeArrowheads="1"/>
              </p:cNvSpPr>
              <p:nvPr/>
            </p:nvSpPr>
            <p:spPr bwMode="auto">
              <a:xfrm>
                <a:off x="1816" y="25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29094" name="Rectangle 38"/>
              <p:cNvSpPr>
                <a:spLocks noChangeArrowheads="1"/>
              </p:cNvSpPr>
              <p:nvPr/>
            </p:nvSpPr>
            <p:spPr bwMode="auto">
              <a:xfrm>
                <a:off x="1735" y="2544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095" name="Line 39"/>
              <p:cNvSpPr>
                <a:spLocks noChangeShapeType="1"/>
              </p:cNvSpPr>
              <p:nvPr/>
            </p:nvSpPr>
            <p:spPr bwMode="auto">
              <a:xfrm>
                <a:off x="2071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096" name="Line 40"/>
              <p:cNvSpPr>
                <a:spLocks noChangeShapeType="1"/>
              </p:cNvSpPr>
              <p:nvPr/>
            </p:nvSpPr>
            <p:spPr bwMode="auto">
              <a:xfrm>
                <a:off x="1831" y="292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097" name="Text Box 41"/>
              <p:cNvSpPr txBox="1">
                <a:spLocks noChangeArrowheads="1"/>
              </p:cNvSpPr>
              <p:nvPr/>
            </p:nvSpPr>
            <p:spPr bwMode="auto">
              <a:xfrm>
                <a:off x="1816" y="288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29098" name="Rectangle 42"/>
              <p:cNvSpPr>
                <a:spLocks noChangeArrowheads="1"/>
              </p:cNvSpPr>
              <p:nvPr/>
            </p:nvSpPr>
            <p:spPr bwMode="auto">
              <a:xfrm>
                <a:off x="1735" y="2880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099" name="Line 43"/>
              <p:cNvSpPr>
                <a:spLocks noChangeShapeType="1"/>
              </p:cNvSpPr>
              <p:nvPr/>
            </p:nvSpPr>
            <p:spPr bwMode="auto">
              <a:xfrm>
                <a:off x="2071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00" name="Line 44"/>
              <p:cNvSpPr>
                <a:spLocks noChangeShapeType="1"/>
              </p:cNvSpPr>
              <p:nvPr/>
            </p:nvSpPr>
            <p:spPr bwMode="auto">
              <a:xfrm>
                <a:off x="1831" y="3264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01" name="Text Box 45"/>
              <p:cNvSpPr txBox="1">
                <a:spLocks noChangeArrowheads="1"/>
              </p:cNvSpPr>
              <p:nvPr/>
            </p:nvSpPr>
            <p:spPr bwMode="auto">
              <a:xfrm>
                <a:off x="1816" y="321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29102" name="Rectangle 46"/>
              <p:cNvSpPr>
                <a:spLocks noChangeArrowheads="1"/>
              </p:cNvSpPr>
              <p:nvPr/>
            </p:nvSpPr>
            <p:spPr bwMode="auto">
              <a:xfrm>
                <a:off x="1735" y="3216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03" name="Line 47"/>
              <p:cNvSpPr>
                <a:spLocks noChangeShapeType="1"/>
              </p:cNvSpPr>
              <p:nvPr/>
            </p:nvSpPr>
            <p:spPr bwMode="auto">
              <a:xfrm>
                <a:off x="2071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04" name="Line 48"/>
              <p:cNvSpPr>
                <a:spLocks noChangeShapeType="1"/>
              </p:cNvSpPr>
              <p:nvPr/>
            </p:nvSpPr>
            <p:spPr bwMode="auto">
              <a:xfrm>
                <a:off x="1831" y="3600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05" name="Text Box 49"/>
              <p:cNvSpPr txBox="1">
                <a:spLocks noChangeArrowheads="1"/>
              </p:cNvSpPr>
              <p:nvPr/>
            </p:nvSpPr>
            <p:spPr bwMode="auto">
              <a:xfrm>
                <a:off x="1816" y="355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29106" name="Rectangle 50"/>
              <p:cNvSpPr>
                <a:spLocks noChangeArrowheads="1"/>
              </p:cNvSpPr>
              <p:nvPr/>
            </p:nvSpPr>
            <p:spPr bwMode="auto">
              <a:xfrm>
                <a:off x="1735" y="3552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07" name="Line 51"/>
              <p:cNvSpPr>
                <a:spLocks noChangeShapeType="1"/>
              </p:cNvSpPr>
              <p:nvPr/>
            </p:nvSpPr>
            <p:spPr bwMode="auto">
              <a:xfrm>
                <a:off x="2071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29108" name="Text Box 52"/>
            <p:cNvSpPr txBox="1">
              <a:spLocks noChangeArrowheads="1"/>
            </p:cNvSpPr>
            <p:nvPr/>
          </p:nvSpPr>
          <p:spPr bwMode="auto">
            <a:xfrm>
              <a:off x="2263" y="3552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29109" name="Rectangle 53"/>
            <p:cNvSpPr>
              <a:spLocks noChangeArrowheads="1"/>
            </p:cNvSpPr>
            <p:nvPr/>
          </p:nvSpPr>
          <p:spPr bwMode="auto">
            <a:xfrm>
              <a:off x="3847" y="3552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110" name="Line 54"/>
            <p:cNvSpPr>
              <a:spLocks noChangeShapeType="1"/>
            </p:cNvSpPr>
            <p:nvPr/>
          </p:nvSpPr>
          <p:spPr bwMode="auto">
            <a:xfrm>
              <a:off x="3655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111" name="Line 55"/>
            <p:cNvSpPr>
              <a:spLocks noChangeShapeType="1"/>
            </p:cNvSpPr>
            <p:nvPr/>
          </p:nvSpPr>
          <p:spPr bwMode="auto">
            <a:xfrm>
              <a:off x="3943" y="3600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112" name="Text Box 56"/>
            <p:cNvSpPr txBox="1">
              <a:spLocks noChangeArrowheads="1"/>
            </p:cNvSpPr>
            <p:nvPr/>
          </p:nvSpPr>
          <p:spPr bwMode="auto">
            <a:xfrm>
              <a:off x="3943" y="355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29113" name="Text Box 57"/>
            <p:cNvSpPr txBox="1">
              <a:spLocks noChangeArrowheads="1"/>
            </p:cNvSpPr>
            <p:nvPr/>
          </p:nvSpPr>
          <p:spPr bwMode="auto">
            <a:xfrm>
              <a:off x="1068" y="3579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H3(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29114" name="Line 58"/>
            <p:cNvSpPr>
              <a:spLocks noChangeShapeType="1"/>
            </p:cNvSpPr>
            <p:nvPr/>
          </p:nvSpPr>
          <p:spPr bwMode="auto">
            <a:xfrm>
              <a:off x="871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115" name="Line 59"/>
            <p:cNvSpPr>
              <a:spLocks noChangeShapeType="1"/>
            </p:cNvSpPr>
            <p:nvPr/>
          </p:nvSpPr>
          <p:spPr bwMode="auto">
            <a:xfrm>
              <a:off x="871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116" name="Line 60"/>
            <p:cNvSpPr>
              <a:spLocks noChangeShapeType="1"/>
            </p:cNvSpPr>
            <p:nvPr/>
          </p:nvSpPr>
          <p:spPr bwMode="auto">
            <a:xfrm>
              <a:off x="871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117" name="Line 61"/>
            <p:cNvSpPr>
              <a:spLocks noChangeShapeType="1"/>
            </p:cNvSpPr>
            <p:nvPr/>
          </p:nvSpPr>
          <p:spPr bwMode="auto">
            <a:xfrm>
              <a:off x="871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118" name="Line 62"/>
            <p:cNvSpPr>
              <a:spLocks noChangeShapeType="1"/>
            </p:cNvSpPr>
            <p:nvPr/>
          </p:nvSpPr>
          <p:spPr bwMode="auto">
            <a:xfrm>
              <a:off x="871" y="2688"/>
              <a:ext cx="0" cy="100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119" name="Line 63"/>
            <p:cNvSpPr>
              <a:spLocks noChangeShapeType="1"/>
            </p:cNvSpPr>
            <p:nvPr/>
          </p:nvSpPr>
          <p:spPr bwMode="auto">
            <a:xfrm>
              <a:off x="583" y="3168"/>
              <a:ext cx="28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120" name="Text Box 64"/>
            <p:cNvSpPr txBox="1">
              <a:spLocks noChangeArrowheads="1"/>
            </p:cNvSpPr>
            <p:nvPr/>
          </p:nvSpPr>
          <p:spPr bwMode="auto">
            <a:xfrm>
              <a:off x="334" y="288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IN</a:t>
              </a:r>
            </a:p>
          </p:txBody>
        </p:sp>
        <p:grpSp>
          <p:nvGrpSpPr>
            <p:cNvPr id="22604" name="Group 65"/>
            <p:cNvGrpSpPr>
              <a:grpSpLocks/>
            </p:cNvGrpSpPr>
            <p:nvPr/>
          </p:nvGrpSpPr>
          <p:grpSpPr bwMode="auto">
            <a:xfrm>
              <a:off x="4183" y="2543"/>
              <a:ext cx="1577" cy="1297"/>
              <a:chOff x="4183" y="2543"/>
              <a:chExt cx="1577" cy="1297"/>
            </a:xfrm>
          </p:grpSpPr>
          <p:sp>
            <p:nvSpPr>
              <p:cNvPr id="429122" name="Line 66"/>
              <p:cNvSpPr>
                <a:spLocks noChangeShapeType="1"/>
              </p:cNvSpPr>
              <p:nvPr/>
            </p:nvSpPr>
            <p:spPr bwMode="auto">
              <a:xfrm>
                <a:off x="4183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23" name="Rectangle 67"/>
              <p:cNvSpPr>
                <a:spLocks noChangeArrowheads="1"/>
              </p:cNvSpPr>
              <p:nvPr/>
            </p:nvSpPr>
            <p:spPr bwMode="auto">
              <a:xfrm>
                <a:off x="4375" y="2544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24" name="Text Box 68"/>
              <p:cNvSpPr txBox="1">
                <a:spLocks noChangeArrowheads="1"/>
              </p:cNvSpPr>
              <p:nvPr/>
            </p:nvSpPr>
            <p:spPr bwMode="auto">
              <a:xfrm>
                <a:off x="4382" y="2543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0(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29125" name="Line 69"/>
              <p:cNvSpPr>
                <a:spLocks noChangeShapeType="1"/>
              </p:cNvSpPr>
              <p:nvPr/>
            </p:nvSpPr>
            <p:spPr bwMode="auto">
              <a:xfrm>
                <a:off x="4183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26" name="Rectangle 70"/>
              <p:cNvSpPr>
                <a:spLocks noChangeArrowheads="1"/>
              </p:cNvSpPr>
              <p:nvPr/>
            </p:nvSpPr>
            <p:spPr bwMode="auto">
              <a:xfrm>
                <a:off x="4375" y="2880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27" name="Text Box 71"/>
              <p:cNvSpPr txBox="1">
                <a:spLocks noChangeArrowheads="1"/>
              </p:cNvSpPr>
              <p:nvPr/>
            </p:nvSpPr>
            <p:spPr bwMode="auto">
              <a:xfrm>
                <a:off x="4382" y="2879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1(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29128" name="Line 72"/>
              <p:cNvSpPr>
                <a:spLocks noChangeShapeType="1"/>
              </p:cNvSpPr>
              <p:nvPr/>
            </p:nvSpPr>
            <p:spPr bwMode="auto">
              <a:xfrm>
                <a:off x="4183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29" name="Rectangle 73"/>
              <p:cNvSpPr>
                <a:spLocks noChangeArrowheads="1"/>
              </p:cNvSpPr>
              <p:nvPr/>
            </p:nvSpPr>
            <p:spPr bwMode="auto">
              <a:xfrm>
                <a:off x="4375" y="3216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30" name="Text Box 74"/>
              <p:cNvSpPr txBox="1">
                <a:spLocks noChangeArrowheads="1"/>
              </p:cNvSpPr>
              <p:nvPr/>
            </p:nvSpPr>
            <p:spPr bwMode="auto">
              <a:xfrm>
                <a:off x="4382" y="3215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2(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29131" name="Line 75"/>
              <p:cNvSpPr>
                <a:spLocks noChangeShapeType="1"/>
              </p:cNvSpPr>
              <p:nvPr/>
            </p:nvSpPr>
            <p:spPr bwMode="auto">
              <a:xfrm>
                <a:off x="4183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32" name="Rectangle 76"/>
              <p:cNvSpPr>
                <a:spLocks noChangeArrowheads="1"/>
              </p:cNvSpPr>
              <p:nvPr/>
            </p:nvSpPr>
            <p:spPr bwMode="auto">
              <a:xfrm>
                <a:off x="4375" y="3552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33" name="Text Box 77"/>
              <p:cNvSpPr txBox="1">
                <a:spLocks noChangeArrowheads="1"/>
              </p:cNvSpPr>
              <p:nvPr/>
            </p:nvSpPr>
            <p:spPr bwMode="auto">
              <a:xfrm>
                <a:off x="4382" y="3551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3(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29134" name="Line 78"/>
              <p:cNvSpPr>
                <a:spLocks noChangeShapeType="1"/>
              </p:cNvSpPr>
              <p:nvPr/>
            </p:nvSpPr>
            <p:spPr bwMode="auto">
              <a:xfrm>
                <a:off x="4855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35" name="Line 79"/>
              <p:cNvSpPr>
                <a:spLocks noChangeShapeType="1"/>
              </p:cNvSpPr>
              <p:nvPr/>
            </p:nvSpPr>
            <p:spPr bwMode="auto">
              <a:xfrm>
                <a:off x="4855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36" name="Line 80"/>
              <p:cNvSpPr>
                <a:spLocks noChangeShapeType="1"/>
              </p:cNvSpPr>
              <p:nvPr/>
            </p:nvSpPr>
            <p:spPr bwMode="auto">
              <a:xfrm>
                <a:off x="4855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37" name="Line 81"/>
              <p:cNvSpPr>
                <a:spLocks noChangeShapeType="1"/>
              </p:cNvSpPr>
              <p:nvPr/>
            </p:nvSpPr>
            <p:spPr bwMode="auto">
              <a:xfrm>
                <a:off x="4855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38" name="Oval 82"/>
              <p:cNvSpPr>
                <a:spLocks noChangeArrowheads="1"/>
              </p:cNvSpPr>
              <p:nvPr/>
            </p:nvSpPr>
            <p:spPr bwMode="auto">
              <a:xfrm>
                <a:off x="5143" y="3072"/>
                <a:ext cx="240" cy="240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39" name="Line 83"/>
              <p:cNvSpPr>
                <a:spLocks noChangeShapeType="1"/>
              </p:cNvSpPr>
              <p:nvPr/>
            </p:nvSpPr>
            <p:spPr bwMode="auto">
              <a:xfrm>
                <a:off x="5383" y="316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40" name="Text Box 84"/>
              <p:cNvSpPr txBox="1">
                <a:spLocks noChangeArrowheads="1"/>
              </p:cNvSpPr>
              <p:nvPr/>
            </p:nvSpPr>
            <p:spPr bwMode="auto">
              <a:xfrm>
                <a:off x="5143" y="307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429141" name="Line 85"/>
              <p:cNvSpPr>
                <a:spLocks noChangeShapeType="1"/>
              </p:cNvSpPr>
              <p:nvPr/>
            </p:nvSpPr>
            <p:spPr bwMode="auto">
              <a:xfrm>
                <a:off x="5047" y="3024"/>
                <a:ext cx="144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42" name="Line 86"/>
              <p:cNvSpPr>
                <a:spLocks noChangeShapeType="1"/>
              </p:cNvSpPr>
              <p:nvPr/>
            </p:nvSpPr>
            <p:spPr bwMode="auto">
              <a:xfrm>
                <a:off x="5047" y="2688"/>
                <a:ext cx="192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43" name="Line 87"/>
              <p:cNvSpPr>
                <a:spLocks noChangeShapeType="1"/>
              </p:cNvSpPr>
              <p:nvPr/>
            </p:nvSpPr>
            <p:spPr bwMode="auto">
              <a:xfrm flipV="1">
                <a:off x="5047" y="3264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44" name="Line 88"/>
              <p:cNvSpPr>
                <a:spLocks noChangeShapeType="1"/>
              </p:cNvSpPr>
              <p:nvPr/>
            </p:nvSpPr>
            <p:spPr bwMode="auto">
              <a:xfrm flipV="1">
                <a:off x="5047" y="3312"/>
                <a:ext cx="144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9145" name="Text Box 89"/>
              <p:cNvSpPr txBox="1">
                <a:spLocks noChangeArrowheads="1"/>
              </p:cNvSpPr>
              <p:nvPr/>
            </p:nvSpPr>
            <p:spPr bwMode="auto">
              <a:xfrm>
                <a:off x="5239" y="2784"/>
                <a:ext cx="5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OUT</a:t>
                </a:r>
              </a:p>
            </p:txBody>
          </p:sp>
        </p:grpSp>
      </p:grpSp>
      <p:sp>
        <p:nvSpPr>
          <p:cNvPr id="429163" name="Text Box 107"/>
          <p:cNvSpPr txBox="1">
            <a:spLocks noChangeArrowheads="1"/>
          </p:cNvSpPr>
          <p:nvPr/>
        </p:nvSpPr>
        <p:spPr bwMode="auto">
          <a:xfrm>
            <a:off x="2884488" y="3716338"/>
            <a:ext cx="514350" cy="37941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CCFF33"/>
                </a:solidFill>
                <a:cs typeface="+mn-cs"/>
              </a:rPr>
              <a:t>x</a:t>
            </a:r>
            <a:r>
              <a:rPr lang="ja-JP" altLang="en-US" sz="1800">
                <a:solidFill>
                  <a:srgbClr val="CCFF33"/>
                </a:solidFill>
                <a:latin typeface="Arial"/>
                <a:cs typeface="+mn-cs"/>
              </a:rPr>
              <a:t>’</a:t>
            </a:r>
            <a:r>
              <a:rPr lang="en-US" sz="1800">
                <a:solidFill>
                  <a:srgbClr val="CCFF33"/>
                </a:solidFill>
                <a:cs typeface="+mn-cs"/>
              </a:rPr>
              <a:t>1</a:t>
            </a:r>
          </a:p>
        </p:txBody>
      </p:sp>
      <p:sp>
        <p:nvSpPr>
          <p:cNvPr id="429184" name="Text Box 128"/>
          <p:cNvSpPr txBox="1">
            <a:spLocks noChangeArrowheads="1"/>
          </p:cNvSpPr>
          <p:nvPr/>
        </p:nvSpPr>
        <p:spPr bwMode="auto">
          <a:xfrm>
            <a:off x="5400675" y="3681413"/>
            <a:ext cx="514350" cy="37941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CCFF33"/>
                </a:solidFill>
                <a:cs typeface="+mn-cs"/>
              </a:rPr>
              <a:t>x</a:t>
            </a:r>
            <a:r>
              <a:rPr lang="ja-JP" altLang="en-US" sz="1800">
                <a:solidFill>
                  <a:srgbClr val="CCFF33"/>
                </a:solidFill>
                <a:latin typeface="Arial"/>
                <a:cs typeface="+mn-cs"/>
              </a:rPr>
              <a:t>’</a:t>
            </a:r>
            <a:r>
              <a:rPr lang="en-US" sz="1800">
                <a:solidFill>
                  <a:srgbClr val="CCFF33"/>
                </a:solidFill>
                <a:cs typeface="+mn-cs"/>
              </a:rPr>
              <a:t>1</a:t>
            </a:r>
          </a:p>
        </p:txBody>
      </p:sp>
      <p:sp>
        <p:nvSpPr>
          <p:cNvPr id="429185" name="Text Box 129"/>
          <p:cNvSpPr txBox="1">
            <a:spLocks noChangeArrowheads="1"/>
          </p:cNvSpPr>
          <p:nvPr/>
        </p:nvSpPr>
        <p:spPr bwMode="auto">
          <a:xfrm>
            <a:off x="4967288" y="3284538"/>
            <a:ext cx="2620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>
                <a:solidFill>
                  <a:srgbClr val="CCFF33"/>
                </a:solidFill>
                <a:cs typeface="+mn-cs"/>
              </a:rPr>
              <a:t>(ideal subband processing)</a:t>
            </a:r>
          </a:p>
        </p:txBody>
      </p:sp>
      <p:sp>
        <p:nvSpPr>
          <p:cNvPr id="152" name="Text Box 117"/>
          <p:cNvSpPr txBox="1">
            <a:spLocks noChangeArrowheads="1"/>
          </p:cNvSpPr>
          <p:nvPr/>
        </p:nvSpPr>
        <p:spPr bwMode="auto">
          <a:xfrm>
            <a:off x="1256851" y="2708275"/>
            <a:ext cx="506837" cy="36997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CCFF33"/>
                </a:solidFill>
                <a:cs typeface="+mn-cs"/>
              </a:rPr>
              <a:t>x</a:t>
            </a:r>
            <a:r>
              <a:rPr lang="en-US" sz="1800" dirty="0" smtClean="0">
                <a:solidFill>
                  <a:srgbClr val="CCFF33"/>
                </a:solidFill>
                <a:cs typeface="+mn-cs"/>
              </a:rPr>
              <a:t>’1</a:t>
            </a:r>
            <a:endParaRPr lang="en-US" sz="18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155" name="Line 1128"/>
          <p:cNvSpPr>
            <a:spLocks noChangeShapeType="1"/>
          </p:cNvSpPr>
          <p:nvPr/>
        </p:nvSpPr>
        <p:spPr bwMode="auto">
          <a:xfrm>
            <a:off x="539750" y="3457575"/>
            <a:ext cx="3962400" cy="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6" name="Line 1129"/>
          <p:cNvSpPr>
            <a:spLocks noChangeShapeType="1"/>
          </p:cNvSpPr>
          <p:nvPr/>
        </p:nvSpPr>
        <p:spPr bwMode="auto">
          <a:xfrm>
            <a:off x="3511550" y="3421063"/>
            <a:ext cx="0" cy="635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57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464474"/>
              </p:ext>
            </p:extLst>
          </p:nvPr>
        </p:nvGraphicFramePr>
        <p:xfrm>
          <a:off x="3359150" y="3548063"/>
          <a:ext cx="44291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3" name="Equation" r:id="rId3" imgW="215619" imgH="177569" progId="Equation.3">
                  <p:embed/>
                </p:oleObj>
              </mc:Choice>
              <mc:Fallback>
                <p:oleObj name="Equation" r:id="rId3" imgW="215619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3548063"/>
                        <a:ext cx="442913" cy="2333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" name="Line 1132"/>
          <p:cNvSpPr>
            <a:spLocks noChangeShapeType="1"/>
          </p:cNvSpPr>
          <p:nvPr/>
        </p:nvSpPr>
        <p:spPr bwMode="auto">
          <a:xfrm flipV="1">
            <a:off x="1150938" y="2997200"/>
            <a:ext cx="0" cy="53340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779912" y="299695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143508" y="30329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1" name="Right Triangle 160"/>
          <p:cNvSpPr/>
          <p:nvPr/>
        </p:nvSpPr>
        <p:spPr bwMode="auto">
          <a:xfrm>
            <a:off x="791580" y="3320988"/>
            <a:ext cx="374340" cy="86308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2" name="Right Triangle 161"/>
          <p:cNvSpPr/>
          <p:nvPr/>
        </p:nvSpPr>
        <p:spPr bwMode="auto">
          <a:xfrm flipH="1">
            <a:off x="1151620" y="3212976"/>
            <a:ext cx="1188132" cy="19432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3" name="Right Triangle 162"/>
          <p:cNvSpPr/>
          <p:nvPr/>
        </p:nvSpPr>
        <p:spPr bwMode="auto">
          <a:xfrm>
            <a:off x="2339752" y="3212976"/>
            <a:ext cx="1202432" cy="194320"/>
          </a:xfrm>
          <a:prstGeom prst="rtTriangle">
            <a:avLst/>
          </a:prstGeom>
          <a:solidFill>
            <a:srgbClr val="FFFF00">
              <a:alpha val="30000"/>
            </a:srgb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4" name="Right Triangle 163"/>
          <p:cNvSpPr/>
          <p:nvPr/>
        </p:nvSpPr>
        <p:spPr bwMode="auto">
          <a:xfrm flipH="1">
            <a:off x="3477580" y="3320988"/>
            <a:ext cx="302332" cy="86308"/>
          </a:xfrm>
          <a:prstGeom prst="rtTriangle">
            <a:avLst/>
          </a:prstGeom>
          <a:solidFill>
            <a:srgbClr val="FFFF00">
              <a:alpha val="30000"/>
            </a:srgb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65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411984"/>
              </p:ext>
            </p:extLst>
          </p:nvPr>
        </p:nvGraphicFramePr>
        <p:xfrm>
          <a:off x="1367644" y="3485517"/>
          <a:ext cx="238811" cy="33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4" name="Equation" r:id="rId5" imgW="177800" imgH="393700" progId="Equation.3">
                  <p:embed/>
                </p:oleObj>
              </mc:Choice>
              <mc:Fallback>
                <p:oleObj name="Equation" r:id="rId5" imgW="17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44" y="3485517"/>
                        <a:ext cx="238811" cy="33952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74033"/>
              </p:ext>
            </p:extLst>
          </p:nvPr>
        </p:nvGraphicFramePr>
        <p:xfrm>
          <a:off x="2123728" y="3537012"/>
          <a:ext cx="355776" cy="25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5" name="Equation" r:id="rId7" imgW="152400" imgH="139700" progId="Equation.3">
                  <p:embed/>
                </p:oleObj>
              </mc:Choice>
              <mc:Fallback>
                <p:oleObj name="Equation" r:id="rId7" imgW="1524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537012"/>
                        <a:ext cx="355776" cy="25202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6" name="Straight Connector 175"/>
          <p:cNvCxnSpPr/>
          <p:nvPr/>
        </p:nvCxnSpPr>
        <p:spPr bwMode="auto">
          <a:xfrm>
            <a:off x="2319592" y="2780928"/>
            <a:ext cx="0" cy="6263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3439822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Ideal Filter Bank Operation</a:t>
            </a:r>
            <a:endParaRPr lang="en-US" sz="3200" dirty="0" smtClean="0">
              <a:cs typeface="+mj-cs"/>
            </a:endParaRP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35050"/>
            <a:ext cx="8683625" cy="528955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000" b="0" dirty="0" smtClean="0">
                <a:cs typeface="+mn-cs"/>
              </a:rPr>
              <a:t>With ideal analysis/synthesis filters, </a:t>
            </a:r>
            <a:r>
              <a:rPr lang="en-US" sz="2000" b="0" dirty="0"/>
              <a:t>filter bank </a:t>
            </a:r>
            <a:r>
              <a:rPr lang="en-US" sz="2000" b="0" dirty="0" smtClean="0">
                <a:cs typeface="+mn-cs"/>
              </a:rPr>
              <a:t>operates </a:t>
            </a:r>
            <a:r>
              <a:rPr lang="en-US" sz="2000" b="0" smtClean="0">
                <a:cs typeface="+mn-cs"/>
              </a:rPr>
              <a:t>as follows </a:t>
            </a:r>
            <a:r>
              <a:rPr lang="en-US" sz="2000" b="0" dirty="0" smtClean="0">
                <a:cs typeface="+mn-cs"/>
              </a:rPr>
              <a:t>(4)</a:t>
            </a: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60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 </a:t>
            </a:r>
            <a:endParaRPr lang="en-US" sz="3600" dirty="0" smtClean="0">
              <a:cs typeface="+mn-cs"/>
            </a:endParaRPr>
          </a:p>
        </p:txBody>
      </p:sp>
      <p:grpSp>
        <p:nvGrpSpPr>
          <p:cNvPr id="23555" name="Group 4"/>
          <p:cNvGrpSpPr>
            <a:grpSpLocks/>
          </p:cNvGrpSpPr>
          <p:nvPr/>
        </p:nvGrpSpPr>
        <p:grpSpPr bwMode="auto">
          <a:xfrm>
            <a:off x="250825" y="3932238"/>
            <a:ext cx="8613775" cy="2058988"/>
            <a:chOff x="334" y="2543"/>
            <a:chExt cx="5426" cy="1297"/>
          </a:xfrm>
        </p:grpSpPr>
        <p:sp>
          <p:nvSpPr>
            <p:cNvPr id="431109" name="Rectangle 5"/>
            <p:cNvSpPr>
              <a:spLocks noChangeArrowheads="1"/>
            </p:cNvSpPr>
            <p:nvPr/>
          </p:nvSpPr>
          <p:spPr bwMode="auto">
            <a:xfrm>
              <a:off x="2263" y="2544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10" name="Rectangle 6"/>
            <p:cNvSpPr>
              <a:spLocks noChangeArrowheads="1"/>
            </p:cNvSpPr>
            <p:nvPr/>
          </p:nvSpPr>
          <p:spPr bwMode="auto">
            <a:xfrm>
              <a:off x="1063" y="2544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11" name="Line 7"/>
            <p:cNvSpPr>
              <a:spLocks noChangeShapeType="1"/>
            </p:cNvSpPr>
            <p:nvPr/>
          </p:nvSpPr>
          <p:spPr bwMode="auto">
            <a:xfrm>
              <a:off x="1543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12" name="Text Box 8"/>
            <p:cNvSpPr txBox="1">
              <a:spLocks noChangeArrowheads="1"/>
            </p:cNvSpPr>
            <p:nvPr/>
          </p:nvSpPr>
          <p:spPr bwMode="auto">
            <a:xfrm>
              <a:off x="2263" y="2544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1113" name="Rectangle 9"/>
            <p:cNvSpPr>
              <a:spLocks noChangeArrowheads="1"/>
            </p:cNvSpPr>
            <p:nvPr/>
          </p:nvSpPr>
          <p:spPr bwMode="auto">
            <a:xfrm>
              <a:off x="3847" y="2544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14" name="Line 10"/>
            <p:cNvSpPr>
              <a:spLocks noChangeShapeType="1"/>
            </p:cNvSpPr>
            <p:nvPr/>
          </p:nvSpPr>
          <p:spPr bwMode="auto">
            <a:xfrm>
              <a:off x="3655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15" name="Line 11"/>
            <p:cNvSpPr>
              <a:spLocks noChangeShapeType="1"/>
            </p:cNvSpPr>
            <p:nvPr/>
          </p:nvSpPr>
          <p:spPr bwMode="auto">
            <a:xfrm>
              <a:off x="3943" y="2592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16" name="Text Box 12"/>
            <p:cNvSpPr txBox="1">
              <a:spLocks noChangeArrowheads="1"/>
            </p:cNvSpPr>
            <p:nvPr/>
          </p:nvSpPr>
          <p:spPr bwMode="auto">
            <a:xfrm>
              <a:off x="3943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31117" name="Text Box 13"/>
            <p:cNvSpPr txBox="1">
              <a:spLocks noChangeArrowheads="1"/>
            </p:cNvSpPr>
            <p:nvPr/>
          </p:nvSpPr>
          <p:spPr bwMode="auto">
            <a:xfrm>
              <a:off x="1070" y="2572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H0(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1118" name="Rectangle 14"/>
            <p:cNvSpPr>
              <a:spLocks noChangeArrowheads="1"/>
            </p:cNvSpPr>
            <p:nvPr/>
          </p:nvSpPr>
          <p:spPr bwMode="auto">
            <a:xfrm>
              <a:off x="2263" y="2880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19" name="Rectangle 15"/>
            <p:cNvSpPr>
              <a:spLocks noChangeArrowheads="1"/>
            </p:cNvSpPr>
            <p:nvPr/>
          </p:nvSpPr>
          <p:spPr bwMode="auto">
            <a:xfrm>
              <a:off x="1063" y="2880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20" name="Line 16"/>
            <p:cNvSpPr>
              <a:spLocks noChangeShapeType="1"/>
            </p:cNvSpPr>
            <p:nvPr/>
          </p:nvSpPr>
          <p:spPr bwMode="auto">
            <a:xfrm>
              <a:off x="1543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21" name="Text Box 17"/>
            <p:cNvSpPr txBox="1">
              <a:spLocks noChangeArrowheads="1"/>
            </p:cNvSpPr>
            <p:nvPr/>
          </p:nvSpPr>
          <p:spPr bwMode="auto">
            <a:xfrm>
              <a:off x="2263" y="2880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1122" name="Rectangle 18"/>
            <p:cNvSpPr>
              <a:spLocks noChangeArrowheads="1"/>
            </p:cNvSpPr>
            <p:nvPr/>
          </p:nvSpPr>
          <p:spPr bwMode="auto">
            <a:xfrm>
              <a:off x="3847" y="2880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23" name="Line 19"/>
            <p:cNvSpPr>
              <a:spLocks noChangeShapeType="1"/>
            </p:cNvSpPr>
            <p:nvPr/>
          </p:nvSpPr>
          <p:spPr bwMode="auto">
            <a:xfrm>
              <a:off x="3655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24" name="Line 20"/>
            <p:cNvSpPr>
              <a:spLocks noChangeShapeType="1"/>
            </p:cNvSpPr>
            <p:nvPr/>
          </p:nvSpPr>
          <p:spPr bwMode="auto">
            <a:xfrm>
              <a:off x="3943" y="2928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25" name="Text Box 21"/>
            <p:cNvSpPr txBox="1">
              <a:spLocks noChangeArrowheads="1"/>
            </p:cNvSpPr>
            <p:nvPr/>
          </p:nvSpPr>
          <p:spPr bwMode="auto">
            <a:xfrm>
              <a:off x="3943" y="288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31126" name="Text Box 22"/>
            <p:cNvSpPr txBox="1">
              <a:spLocks noChangeArrowheads="1"/>
            </p:cNvSpPr>
            <p:nvPr/>
          </p:nvSpPr>
          <p:spPr bwMode="auto">
            <a:xfrm>
              <a:off x="1070" y="2908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H1(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1127" name="Rectangle 23"/>
            <p:cNvSpPr>
              <a:spLocks noChangeArrowheads="1"/>
            </p:cNvSpPr>
            <p:nvPr/>
          </p:nvSpPr>
          <p:spPr bwMode="auto">
            <a:xfrm>
              <a:off x="2263" y="3216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28" name="Rectangle 24"/>
            <p:cNvSpPr>
              <a:spLocks noChangeArrowheads="1"/>
            </p:cNvSpPr>
            <p:nvPr/>
          </p:nvSpPr>
          <p:spPr bwMode="auto">
            <a:xfrm>
              <a:off x="1063" y="3216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29" name="Line 25"/>
            <p:cNvSpPr>
              <a:spLocks noChangeShapeType="1"/>
            </p:cNvSpPr>
            <p:nvPr/>
          </p:nvSpPr>
          <p:spPr bwMode="auto">
            <a:xfrm>
              <a:off x="1543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30" name="Text Box 26"/>
            <p:cNvSpPr txBox="1">
              <a:spLocks noChangeArrowheads="1"/>
            </p:cNvSpPr>
            <p:nvPr/>
          </p:nvSpPr>
          <p:spPr bwMode="auto">
            <a:xfrm>
              <a:off x="2263" y="3216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1131" name="Rectangle 27"/>
            <p:cNvSpPr>
              <a:spLocks noChangeArrowheads="1"/>
            </p:cNvSpPr>
            <p:nvPr/>
          </p:nvSpPr>
          <p:spPr bwMode="auto">
            <a:xfrm>
              <a:off x="3847" y="3216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32" name="Line 28"/>
            <p:cNvSpPr>
              <a:spLocks noChangeShapeType="1"/>
            </p:cNvSpPr>
            <p:nvPr/>
          </p:nvSpPr>
          <p:spPr bwMode="auto">
            <a:xfrm>
              <a:off x="3655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33" name="Line 29"/>
            <p:cNvSpPr>
              <a:spLocks noChangeShapeType="1"/>
            </p:cNvSpPr>
            <p:nvPr/>
          </p:nvSpPr>
          <p:spPr bwMode="auto">
            <a:xfrm>
              <a:off x="3943" y="3264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34" name="Text Box 30"/>
            <p:cNvSpPr txBox="1">
              <a:spLocks noChangeArrowheads="1"/>
            </p:cNvSpPr>
            <p:nvPr/>
          </p:nvSpPr>
          <p:spPr bwMode="auto">
            <a:xfrm>
              <a:off x="3943" y="321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31135" name="Text Box 31"/>
            <p:cNvSpPr txBox="1">
              <a:spLocks noChangeArrowheads="1"/>
            </p:cNvSpPr>
            <p:nvPr/>
          </p:nvSpPr>
          <p:spPr bwMode="auto">
            <a:xfrm>
              <a:off x="1068" y="3243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H2(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1136" name="Rectangle 32"/>
            <p:cNvSpPr>
              <a:spLocks noChangeArrowheads="1"/>
            </p:cNvSpPr>
            <p:nvPr/>
          </p:nvSpPr>
          <p:spPr bwMode="auto">
            <a:xfrm>
              <a:off x="2263" y="3552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37" name="Rectangle 33"/>
            <p:cNvSpPr>
              <a:spLocks noChangeArrowheads="1"/>
            </p:cNvSpPr>
            <p:nvPr/>
          </p:nvSpPr>
          <p:spPr bwMode="auto">
            <a:xfrm>
              <a:off x="1063" y="3552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38" name="Line 34"/>
            <p:cNvSpPr>
              <a:spLocks noChangeShapeType="1"/>
            </p:cNvSpPr>
            <p:nvPr/>
          </p:nvSpPr>
          <p:spPr bwMode="auto">
            <a:xfrm>
              <a:off x="1543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3614" name="Group 35"/>
            <p:cNvGrpSpPr>
              <a:grpSpLocks/>
            </p:cNvGrpSpPr>
            <p:nvPr/>
          </p:nvGrpSpPr>
          <p:grpSpPr bwMode="auto">
            <a:xfrm>
              <a:off x="1735" y="2544"/>
              <a:ext cx="528" cy="1296"/>
              <a:chOff x="1735" y="2544"/>
              <a:chExt cx="528" cy="1296"/>
            </a:xfrm>
          </p:grpSpPr>
          <p:sp>
            <p:nvSpPr>
              <p:cNvPr id="431140" name="Line 36"/>
              <p:cNvSpPr>
                <a:spLocks noChangeShapeType="1"/>
              </p:cNvSpPr>
              <p:nvPr/>
            </p:nvSpPr>
            <p:spPr bwMode="auto">
              <a:xfrm>
                <a:off x="1831" y="2592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41" name="Text Box 37"/>
              <p:cNvSpPr txBox="1">
                <a:spLocks noChangeArrowheads="1"/>
              </p:cNvSpPr>
              <p:nvPr/>
            </p:nvSpPr>
            <p:spPr bwMode="auto">
              <a:xfrm>
                <a:off x="1816" y="25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31142" name="Rectangle 38"/>
              <p:cNvSpPr>
                <a:spLocks noChangeArrowheads="1"/>
              </p:cNvSpPr>
              <p:nvPr/>
            </p:nvSpPr>
            <p:spPr bwMode="auto">
              <a:xfrm>
                <a:off x="1735" y="2544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43" name="Line 39"/>
              <p:cNvSpPr>
                <a:spLocks noChangeShapeType="1"/>
              </p:cNvSpPr>
              <p:nvPr/>
            </p:nvSpPr>
            <p:spPr bwMode="auto">
              <a:xfrm>
                <a:off x="2071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44" name="Line 40"/>
              <p:cNvSpPr>
                <a:spLocks noChangeShapeType="1"/>
              </p:cNvSpPr>
              <p:nvPr/>
            </p:nvSpPr>
            <p:spPr bwMode="auto">
              <a:xfrm>
                <a:off x="1831" y="292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45" name="Text Box 41"/>
              <p:cNvSpPr txBox="1">
                <a:spLocks noChangeArrowheads="1"/>
              </p:cNvSpPr>
              <p:nvPr/>
            </p:nvSpPr>
            <p:spPr bwMode="auto">
              <a:xfrm>
                <a:off x="1816" y="288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31146" name="Rectangle 42"/>
              <p:cNvSpPr>
                <a:spLocks noChangeArrowheads="1"/>
              </p:cNvSpPr>
              <p:nvPr/>
            </p:nvSpPr>
            <p:spPr bwMode="auto">
              <a:xfrm>
                <a:off x="1735" y="2880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47" name="Line 43"/>
              <p:cNvSpPr>
                <a:spLocks noChangeShapeType="1"/>
              </p:cNvSpPr>
              <p:nvPr/>
            </p:nvSpPr>
            <p:spPr bwMode="auto">
              <a:xfrm>
                <a:off x="2071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48" name="Line 44"/>
              <p:cNvSpPr>
                <a:spLocks noChangeShapeType="1"/>
              </p:cNvSpPr>
              <p:nvPr/>
            </p:nvSpPr>
            <p:spPr bwMode="auto">
              <a:xfrm>
                <a:off x="1831" y="3264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49" name="Text Box 45"/>
              <p:cNvSpPr txBox="1">
                <a:spLocks noChangeArrowheads="1"/>
              </p:cNvSpPr>
              <p:nvPr/>
            </p:nvSpPr>
            <p:spPr bwMode="auto">
              <a:xfrm>
                <a:off x="1816" y="321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31150" name="Rectangle 46"/>
              <p:cNvSpPr>
                <a:spLocks noChangeArrowheads="1"/>
              </p:cNvSpPr>
              <p:nvPr/>
            </p:nvSpPr>
            <p:spPr bwMode="auto">
              <a:xfrm>
                <a:off x="1735" y="3216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51" name="Line 47"/>
              <p:cNvSpPr>
                <a:spLocks noChangeShapeType="1"/>
              </p:cNvSpPr>
              <p:nvPr/>
            </p:nvSpPr>
            <p:spPr bwMode="auto">
              <a:xfrm>
                <a:off x="2071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52" name="Line 48"/>
              <p:cNvSpPr>
                <a:spLocks noChangeShapeType="1"/>
              </p:cNvSpPr>
              <p:nvPr/>
            </p:nvSpPr>
            <p:spPr bwMode="auto">
              <a:xfrm>
                <a:off x="1831" y="3600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53" name="Text Box 49"/>
              <p:cNvSpPr txBox="1">
                <a:spLocks noChangeArrowheads="1"/>
              </p:cNvSpPr>
              <p:nvPr/>
            </p:nvSpPr>
            <p:spPr bwMode="auto">
              <a:xfrm>
                <a:off x="1816" y="355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31154" name="Rectangle 50"/>
              <p:cNvSpPr>
                <a:spLocks noChangeArrowheads="1"/>
              </p:cNvSpPr>
              <p:nvPr/>
            </p:nvSpPr>
            <p:spPr bwMode="auto">
              <a:xfrm>
                <a:off x="1735" y="3552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55" name="Line 51"/>
              <p:cNvSpPr>
                <a:spLocks noChangeShapeType="1"/>
              </p:cNvSpPr>
              <p:nvPr/>
            </p:nvSpPr>
            <p:spPr bwMode="auto">
              <a:xfrm>
                <a:off x="2071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31156" name="Text Box 52"/>
            <p:cNvSpPr txBox="1">
              <a:spLocks noChangeArrowheads="1"/>
            </p:cNvSpPr>
            <p:nvPr/>
          </p:nvSpPr>
          <p:spPr bwMode="auto">
            <a:xfrm>
              <a:off x="2263" y="3552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1157" name="Rectangle 53"/>
            <p:cNvSpPr>
              <a:spLocks noChangeArrowheads="1"/>
            </p:cNvSpPr>
            <p:nvPr/>
          </p:nvSpPr>
          <p:spPr bwMode="auto">
            <a:xfrm>
              <a:off x="3847" y="3552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58" name="Line 54"/>
            <p:cNvSpPr>
              <a:spLocks noChangeShapeType="1"/>
            </p:cNvSpPr>
            <p:nvPr/>
          </p:nvSpPr>
          <p:spPr bwMode="auto">
            <a:xfrm>
              <a:off x="3655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59" name="Line 55"/>
            <p:cNvSpPr>
              <a:spLocks noChangeShapeType="1"/>
            </p:cNvSpPr>
            <p:nvPr/>
          </p:nvSpPr>
          <p:spPr bwMode="auto">
            <a:xfrm>
              <a:off x="3943" y="3600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60" name="Text Box 56"/>
            <p:cNvSpPr txBox="1">
              <a:spLocks noChangeArrowheads="1"/>
            </p:cNvSpPr>
            <p:nvPr/>
          </p:nvSpPr>
          <p:spPr bwMode="auto">
            <a:xfrm>
              <a:off x="3943" y="355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31161" name="Text Box 57"/>
            <p:cNvSpPr txBox="1">
              <a:spLocks noChangeArrowheads="1"/>
            </p:cNvSpPr>
            <p:nvPr/>
          </p:nvSpPr>
          <p:spPr bwMode="auto">
            <a:xfrm>
              <a:off x="1068" y="3579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H3(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1162" name="Line 58"/>
            <p:cNvSpPr>
              <a:spLocks noChangeShapeType="1"/>
            </p:cNvSpPr>
            <p:nvPr/>
          </p:nvSpPr>
          <p:spPr bwMode="auto">
            <a:xfrm>
              <a:off x="871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63" name="Line 59"/>
            <p:cNvSpPr>
              <a:spLocks noChangeShapeType="1"/>
            </p:cNvSpPr>
            <p:nvPr/>
          </p:nvSpPr>
          <p:spPr bwMode="auto">
            <a:xfrm>
              <a:off x="871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64" name="Line 60"/>
            <p:cNvSpPr>
              <a:spLocks noChangeShapeType="1"/>
            </p:cNvSpPr>
            <p:nvPr/>
          </p:nvSpPr>
          <p:spPr bwMode="auto">
            <a:xfrm>
              <a:off x="871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65" name="Line 61"/>
            <p:cNvSpPr>
              <a:spLocks noChangeShapeType="1"/>
            </p:cNvSpPr>
            <p:nvPr/>
          </p:nvSpPr>
          <p:spPr bwMode="auto">
            <a:xfrm>
              <a:off x="871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66" name="Line 62"/>
            <p:cNvSpPr>
              <a:spLocks noChangeShapeType="1"/>
            </p:cNvSpPr>
            <p:nvPr/>
          </p:nvSpPr>
          <p:spPr bwMode="auto">
            <a:xfrm>
              <a:off x="871" y="2688"/>
              <a:ext cx="0" cy="100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67" name="Line 63"/>
            <p:cNvSpPr>
              <a:spLocks noChangeShapeType="1"/>
            </p:cNvSpPr>
            <p:nvPr/>
          </p:nvSpPr>
          <p:spPr bwMode="auto">
            <a:xfrm>
              <a:off x="583" y="3168"/>
              <a:ext cx="28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168" name="Text Box 64"/>
            <p:cNvSpPr txBox="1">
              <a:spLocks noChangeArrowheads="1"/>
            </p:cNvSpPr>
            <p:nvPr/>
          </p:nvSpPr>
          <p:spPr bwMode="auto">
            <a:xfrm>
              <a:off x="334" y="288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IN</a:t>
              </a:r>
            </a:p>
          </p:txBody>
        </p:sp>
        <p:grpSp>
          <p:nvGrpSpPr>
            <p:cNvPr id="23628" name="Group 65"/>
            <p:cNvGrpSpPr>
              <a:grpSpLocks/>
            </p:cNvGrpSpPr>
            <p:nvPr/>
          </p:nvGrpSpPr>
          <p:grpSpPr bwMode="auto">
            <a:xfrm>
              <a:off x="4183" y="2543"/>
              <a:ext cx="1577" cy="1297"/>
              <a:chOff x="4183" y="2543"/>
              <a:chExt cx="1577" cy="1297"/>
            </a:xfrm>
          </p:grpSpPr>
          <p:sp>
            <p:nvSpPr>
              <p:cNvPr id="431170" name="Line 66"/>
              <p:cNvSpPr>
                <a:spLocks noChangeShapeType="1"/>
              </p:cNvSpPr>
              <p:nvPr/>
            </p:nvSpPr>
            <p:spPr bwMode="auto">
              <a:xfrm>
                <a:off x="4183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71" name="Rectangle 67"/>
              <p:cNvSpPr>
                <a:spLocks noChangeArrowheads="1"/>
              </p:cNvSpPr>
              <p:nvPr/>
            </p:nvSpPr>
            <p:spPr bwMode="auto">
              <a:xfrm>
                <a:off x="4375" y="2544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72" name="Text Box 68"/>
              <p:cNvSpPr txBox="1">
                <a:spLocks noChangeArrowheads="1"/>
              </p:cNvSpPr>
              <p:nvPr/>
            </p:nvSpPr>
            <p:spPr bwMode="auto">
              <a:xfrm>
                <a:off x="4380" y="2543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F0(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31173" name="Line 69"/>
              <p:cNvSpPr>
                <a:spLocks noChangeShapeType="1"/>
              </p:cNvSpPr>
              <p:nvPr/>
            </p:nvSpPr>
            <p:spPr bwMode="auto">
              <a:xfrm>
                <a:off x="4183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74" name="Rectangle 70"/>
              <p:cNvSpPr>
                <a:spLocks noChangeArrowheads="1"/>
              </p:cNvSpPr>
              <p:nvPr/>
            </p:nvSpPr>
            <p:spPr bwMode="auto">
              <a:xfrm>
                <a:off x="4375" y="2880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75" name="Text Box 71"/>
              <p:cNvSpPr txBox="1">
                <a:spLocks noChangeArrowheads="1"/>
              </p:cNvSpPr>
              <p:nvPr/>
            </p:nvSpPr>
            <p:spPr bwMode="auto">
              <a:xfrm>
                <a:off x="4381" y="2879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F1(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31176" name="Line 72"/>
              <p:cNvSpPr>
                <a:spLocks noChangeShapeType="1"/>
              </p:cNvSpPr>
              <p:nvPr/>
            </p:nvSpPr>
            <p:spPr bwMode="auto">
              <a:xfrm>
                <a:off x="4183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77" name="Rectangle 73"/>
              <p:cNvSpPr>
                <a:spLocks noChangeArrowheads="1"/>
              </p:cNvSpPr>
              <p:nvPr/>
            </p:nvSpPr>
            <p:spPr bwMode="auto">
              <a:xfrm>
                <a:off x="4375" y="3216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78" name="Text Box 74"/>
              <p:cNvSpPr txBox="1">
                <a:spLocks noChangeArrowheads="1"/>
              </p:cNvSpPr>
              <p:nvPr/>
            </p:nvSpPr>
            <p:spPr bwMode="auto">
              <a:xfrm>
                <a:off x="4381" y="3215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is-IS" sz="1800" b="0" dirty="0" smtClean="0">
                    <a:solidFill>
                      <a:srgbClr val="FFFF66"/>
                    </a:solidFill>
                    <a:cs typeface="+mn-cs"/>
                  </a:rPr>
                  <a:t>F2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31179" name="Line 75"/>
              <p:cNvSpPr>
                <a:spLocks noChangeShapeType="1"/>
              </p:cNvSpPr>
              <p:nvPr/>
            </p:nvSpPr>
            <p:spPr bwMode="auto">
              <a:xfrm>
                <a:off x="4183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80" name="Rectangle 76"/>
              <p:cNvSpPr>
                <a:spLocks noChangeArrowheads="1"/>
              </p:cNvSpPr>
              <p:nvPr/>
            </p:nvSpPr>
            <p:spPr bwMode="auto">
              <a:xfrm>
                <a:off x="4375" y="3552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81" name="Text Box 77"/>
              <p:cNvSpPr txBox="1">
                <a:spLocks noChangeArrowheads="1"/>
              </p:cNvSpPr>
              <p:nvPr/>
            </p:nvSpPr>
            <p:spPr bwMode="auto">
              <a:xfrm>
                <a:off x="4381" y="3551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F3(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31182" name="Line 78"/>
              <p:cNvSpPr>
                <a:spLocks noChangeShapeType="1"/>
              </p:cNvSpPr>
              <p:nvPr/>
            </p:nvSpPr>
            <p:spPr bwMode="auto">
              <a:xfrm>
                <a:off x="4855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83" name="Line 79"/>
              <p:cNvSpPr>
                <a:spLocks noChangeShapeType="1"/>
              </p:cNvSpPr>
              <p:nvPr/>
            </p:nvSpPr>
            <p:spPr bwMode="auto">
              <a:xfrm>
                <a:off x="4855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84" name="Line 80"/>
              <p:cNvSpPr>
                <a:spLocks noChangeShapeType="1"/>
              </p:cNvSpPr>
              <p:nvPr/>
            </p:nvSpPr>
            <p:spPr bwMode="auto">
              <a:xfrm>
                <a:off x="4855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85" name="Line 81"/>
              <p:cNvSpPr>
                <a:spLocks noChangeShapeType="1"/>
              </p:cNvSpPr>
              <p:nvPr/>
            </p:nvSpPr>
            <p:spPr bwMode="auto">
              <a:xfrm>
                <a:off x="4855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86" name="Oval 82"/>
              <p:cNvSpPr>
                <a:spLocks noChangeArrowheads="1"/>
              </p:cNvSpPr>
              <p:nvPr/>
            </p:nvSpPr>
            <p:spPr bwMode="auto">
              <a:xfrm>
                <a:off x="5143" y="3072"/>
                <a:ext cx="240" cy="240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87" name="Line 83"/>
              <p:cNvSpPr>
                <a:spLocks noChangeShapeType="1"/>
              </p:cNvSpPr>
              <p:nvPr/>
            </p:nvSpPr>
            <p:spPr bwMode="auto">
              <a:xfrm>
                <a:off x="5383" y="316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88" name="Text Box 84"/>
              <p:cNvSpPr txBox="1">
                <a:spLocks noChangeArrowheads="1"/>
              </p:cNvSpPr>
              <p:nvPr/>
            </p:nvSpPr>
            <p:spPr bwMode="auto">
              <a:xfrm>
                <a:off x="5143" y="307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431189" name="Line 85"/>
              <p:cNvSpPr>
                <a:spLocks noChangeShapeType="1"/>
              </p:cNvSpPr>
              <p:nvPr/>
            </p:nvSpPr>
            <p:spPr bwMode="auto">
              <a:xfrm>
                <a:off x="5047" y="3024"/>
                <a:ext cx="144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90" name="Line 86"/>
              <p:cNvSpPr>
                <a:spLocks noChangeShapeType="1"/>
              </p:cNvSpPr>
              <p:nvPr/>
            </p:nvSpPr>
            <p:spPr bwMode="auto">
              <a:xfrm>
                <a:off x="5047" y="2688"/>
                <a:ext cx="192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91" name="Line 87"/>
              <p:cNvSpPr>
                <a:spLocks noChangeShapeType="1"/>
              </p:cNvSpPr>
              <p:nvPr/>
            </p:nvSpPr>
            <p:spPr bwMode="auto">
              <a:xfrm flipV="1">
                <a:off x="5047" y="3264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92" name="Line 88"/>
              <p:cNvSpPr>
                <a:spLocks noChangeShapeType="1"/>
              </p:cNvSpPr>
              <p:nvPr/>
            </p:nvSpPr>
            <p:spPr bwMode="auto">
              <a:xfrm flipV="1">
                <a:off x="5047" y="3312"/>
                <a:ext cx="144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1193" name="Text Box 89"/>
              <p:cNvSpPr txBox="1">
                <a:spLocks noChangeArrowheads="1"/>
              </p:cNvSpPr>
              <p:nvPr/>
            </p:nvSpPr>
            <p:spPr bwMode="auto">
              <a:xfrm>
                <a:off x="5239" y="2784"/>
                <a:ext cx="5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OUT</a:t>
                </a:r>
              </a:p>
            </p:txBody>
          </p:sp>
        </p:grpSp>
      </p:grpSp>
      <p:sp>
        <p:nvSpPr>
          <p:cNvPr id="431231" name="Text Box 127"/>
          <p:cNvSpPr txBox="1">
            <a:spLocks noChangeArrowheads="1"/>
          </p:cNvSpPr>
          <p:nvPr/>
        </p:nvSpPr>
        <p:spPr bwMode="auto">
          <a:xfrm>
            <a:off x="6242389" y="3681413"/>
            <a:ext cx="558121" cy="36997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CCFF33"/>
                </a:solidFill>
                <a:cs typeface="+mn-cs"/>
              </a:rPr>
              <a:t>x</a:t>
            </a:r>
            <a:r>
              <a:rPr lang="en-US" sz="1800" dirty="0" smtClean="0">
                <a:solidFill>
                  <a:srgbClr val="CCFF33"/>
                </a:solidFill>
                <a:latin typeface="Arial"/>
                <a:cs typeface="+mn-cs"/>
              </a:rPr>
              <a:t>”</a:t>
            </a:r>
            <a:r>
              <a:rPr lang="en-US" sz="1800" dirty="0" smtClean="0">
                <a:solidFill>
                  <a:srgbClr val="CCFF33"/>
                </a:solidFill>
                <a:cs typeface="+mn-cs"/>
              </a:rPr>
              <a:t>1</a:t>
            </a:r>
            <a:endParaRPr lang="en-US" sz="18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132" name="Text Box 117"/>
          <p:cNvSpPr txBox="1">
            <a:spLocks noChangeArrowheads="1"/>
          </p:cNvSpPr>
          <p:nvPr/>
        </p:nvSpPr>
        <p:spPr bwMode="auto">
          <a:xfrm>
            <a:off x="1241571" y="2708275"/>
            <a:ext cx="558121" cy="36997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CCFF33"/>
                </a:solidFill>
                <a:cs typeface="+mn-cs"/>
              </a:rPr>
              <a:t>x</a:t>
            </a:r>
            <a:r>
              <a:rPr lang="en-US" sz="1800" dirty="0" smtClean="0">
                <a:solidFill>
                  <a:srgbClr val="CCFF33"/>
                </a:solidFill>
                <a:cs typeface="+mn-cs"/>
              </a:rPr>
              <a:t>”1</a:t>
            </a:r>
            <a:endParaRPr lang="en-US" sz="18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136" name="Line 1128"/>
          <p:cNvSpPr>
            <a:spLocks noChangeShapeType="1"/>
          </p:cNvSpPr>
          <p:nvPr/>
        </p:nvSpPr>
        <p:spPr bwMode="auto">
          <a:xfrm>
            <a:off x="539750" y="3457575"/>
            <a:ext cx="3962400" cy="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7" name="Line 1129"/>
          <p:cNvSpPr>
            <a:spLocks noChangeShapeType="1"/>
          </p:cNvSpPr>
          <p:nvPr/>
        </p:nvSpPr>
        <p:spPr bwMode="auto">
          <a:xfrm>
            <a:off x="3511550" y="3421063"/>
            <a:ext cx="0" cy="635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38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669059"/>
              </p:ext>
            </p:extLst>
          </p:nvPr>
        </p:nvGraphicFramePr>
        <p:xfrm>
          <a:off x="3359150" y="3548063"/>
          <a:ext cx="44291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5" name="Equation" r:id="rId3" imgW="215619" imgH="177569" progId="Equation.3">
                  <p:embed/>
                </p:oleObj>
              </mc:Choice>
              <mc:Fallback>
                <p:oleObj name="Equation" r:id="rId3" imgW="215619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3548063"/>
                        <a:ext cx="442913" cy="2333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Line 1132"/>
          <p:cNvSpPr>
            <a:spLocks noChangeShapeType="1"/>
          </p:cNvSpPr>
          <p:nvPr/>
        </p:nvSpPr>
        <p:spPr bwMode="auto">
          <a:xfrm flipV="1">
            <a:off x="1150938" y="2997200"/>
            <a:ext cx="0" cy="53340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779912" y="299695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143508" y="30329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91580" y="3212976"/>
            <a:ext cx="612068" cy="180020"/>
            <a:chOff x="827584" y="3248980"/>
            <a:chExt cx="662372" cy="194320"/>
          </a:xfrm>
          <a:solidFill>
            <a:schemeClr val="accent1">
              <a:alpha val="70000"/>
            </a:schemeClr>
          </a:solidFill>
        </p:grpSpPr>
        <p:sp>
          <p:nvSpPr>
            <p:cNvPr id="142" name="Right Triangle 141"/>
            <p:cNvSpPr/>
            <p:nvPr/>
          </p:nvSpPr>
          <p:spPr bwMode="auto">
            <a:xfrm>
              <a:off x="827584" y="3248980"/>
              <a:ext cx="338336" cy="194320"/>
            </a:xfrm>
            <a:prstGeom prst="rtTriangl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43" name="Right Triangle 142"/>
            <p:cNvSpPr/>
            <p:nvPr/>
          </p:nvSpPr>
          <p:spPr bwMode="auto">
            <a:xfrm flipH="1">
              <a:off x="1151620" y="3248980"/>
              <a:ext cx="338336" cy="194320"/>
            </a:xfrm>
            <a:prstGeom prst="rtTriangl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aphicFrame>
        <p:nvGraphicFramePr>
          <p:cNvPr id="146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583284"/>
              </p:ext>
            </p:extLst>
          </p:nvPr>
        </p:nvGraphicFramePr>
        <p:xfrm>
          <a:off x="1367644" y="3485517"/>
          <a:ext cx="238811" cy="33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6" name="Equation" r:id="rId5" imgW="177800" imgH="393700" progId="Equation.3">
                  <p:embed/>
                </p:oleObj>
              </mc:Choice>
              <mc:Fallback>
                <p:oleObj name="Equation" r:id="rId5" imgW="17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44" y="3485517"/>
                        <a:ext cx="238811" cy="33952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" name="Group 152"/>
          <p:cNvGrpSpPr/>
          <p:nvPr/>
        </p:nvGrpSpPr>
        <p:grpSpPr>
          <a:xfrm>
            <a:off x="2015716" y="3212976"/>
            <a:ext cx="612068" cy="180020"/>
            <a:chOff x="827584" y="3248980"/>
            <a:chExt cx="662372" cy="194320"/>
          </a:xfrm>
          <a:solidFill>
            <a:srgbClr val="FFFF00">
              <a:alpha val="30000"/>
            </a:srgbClr>
          </a:solidFill>
        </p:grpSpPr>
        <p:sp>
          <p:nvSpPr>
            <p:cNvPr id="154" name="Right Triangle 153"/>
            <p:cNvSpPr/>
            <p:nvPr/>
          </p:nvSpPr>
          <p:spPr bwMode="auto">
            <a:xfrm>
              <a:off x="827584" y="3248980"/>
              <a:ext cx="338336" cy="194320"/>
            </a:xfrm>
            <a:prstGeom prst="rtTriangl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Right Triangle 154"/>
            <p:cNvSpPr/>
            <p:nvPr/>
          </p:nvSpPr>
          <p:spPr bwMode="auto">
            <a:xfrm flipH="1">
              <a:off x="1151620" y="3248980"/>
              <a:ext cx="338336" cy="194320"/>
            </a:xfrm>
            <a:prstGeom prst="rtTriangl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1403648" y="3212976"/>
            <a:ext cx="612068" cy="180020"/>
            <a:chOff x="827584" y="3248980"/>
            <a:chExt cx="662372" cy="194320"/>
          </a:xfrm>
          <a:solidFill>
            <a:srgbClr val="FFFF00">
              <a:alpha val="30000"/>
            </a:srgbClr>
          </a:solidFill>
        </p:grpSpPr>
        <p:sp>
          <p:nvSpPr>
            <p:cNvPr id="157" name="Right Triangle 156"/>
            <p:cNvSpPr/>
            <p:nvPr/>
          </p:nvSpPr>
          <p:spPr bwMode="auto">
            <a:xfrm>
              <a:off x="827584" y="3248980"/>
              <a:ext cx="338336" cy="194320"/>
            </a:xfrm>
            <a:prstGeom prst="rtTriangl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Right Triangle 157"/>
            <p:cNvSpPr/>
            <p:nvPr/>
          </p:nvSpPr>
          <p:spPr bwMode="auto">
            <a:xfrm flipH="1">
              <a:off x="1151620" y="3248980"/>
              <a:ext cx="338336" cy="194320"/>
            </a:xfrm>
            <a:prstGeom prst="rtTriangl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2627784" y="3212976"/>
            <a:ext cx="612068" cy="180020"/>
            <a:chOff x="827584" y="3248980"/>
            <a:chExt cx="662372" cy="194320"/>
          </a:xfrm>
          <a:solidFill>
            <a:srgbClr val="FFFF00">
              <a:alpha val="30000"/>
            </a:srgbClr>
          </a:solidFill>
        </p:grpSpPr>
        <p:sp>
          <p:nvSpPr>
            <p:cNvPr id="160" name="Right Triangle 159"/>
            <p:cNvSpPr/>
            <p:nvPr/>
          </p:nvSpPr>
          <p:spPr bwMode="auto">
            <a:xfrm>
              <a:off x="827584" y="3248980"/>
              <a:ext cx="338336" cy="194320"/>
            </a:xfrm>
            <a:prstGeom prst="rtTriangl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61" name="Right Triangle 160"/>
            <p:cNvSpPr/>
            <p:nvPr/>
          </p:nvSpPr>
          <p:spPr bwMode="auto">
            <a:xfrm flipH="1">
              <a:off x="1151620" y="3248980"/>
              <a:ext cx="338336" cy="194320"/>
            </a:xfrm>
            <a:prstGeom prst="rtTriangl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3239852" y="3212976"/>
            <a:ext cx="612068" cy="180020"/>
            <a:chOff x="827584" y="3248980"/>
            <a:chExt cx="662372" cy="194320"/>
          </a:xfrm>
          <a:solidFill>
            <a:schemeClr val="accent1">
              <a:alpha val="60000"/>
            </a:schemeClr>
          </a:solidFill>
        </p:grpSpPr>
        <p:sp>
          <p:nvSpPr>
            <p:cNvPr id="163" name="Right Triangle 162"/>
            <p:cNvSpPr/>
            <p:nvPr/>
          </p:nvSpPr>
          <p:spPr bwMode="auto">
            <a:xfrm>
              <a:off x="827584" y="3248980"/>
              <a:ext cx="338336" cy="194320"/>
            </a:xfrm>
            <a:prstGeom prst="rtTriangl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64" name="Right Triangle 163"/>
            <p:cNvSpPr/>
            <p:nvPr/>
          </p:nvSpPr>
          <p:spPr bwMode="auto">
            <a:xfrm flipH="1">
              <a:off x="1151620" y="3248980"/>
              <a:ext cx="338336" cy="194320"/>
            </a:xfrm>
            <a:prstGeom prst="rtTriangle">
              <a:avLst/>
            </a:prstGeom>
            <a:grpFill/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167" name="Straight Connector 166"/>
          <p:cNvCxnSpPr/>
          <p:nvPr/>
        </p:nvCxnSpPr>
        <p:spPr bwMode="auto">
          <a:xfrm>
            <a:off x="2319592" y="2780928"/>
            <a:ext cx="0" cy="6263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68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674348"/>
              </p:ext>
            </p:extLst>
          </p:nvPr>
        </p:nvGraphicFramePr>
        <p:xfrm>
          <a:off x="2123728" y="3537012"/>
          <a:ext cx="355776" cy="25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27" name="Equation" r:id="rId7" imgW="152400" imgH="139700" progId="Equation.3">
                  <p:embed/>
                </p:oleObj>
              </mc:Choice>
              <mc:Fallback>
                <p:oleObj name="Equation" r:id="rId7" imgW="1524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537012"/>
                        <a:ext cx="355776" cy="25202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63489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val 141"/>
          <p:cNvSpPr/>
          <p:nvPr/>
        </p:nvSpPr>
        <p:spPr bwMode="auto">
          <a:xfrm>
            <a:off x="6480212" y="3717032"/>
            <a:ext cx="1080120" cy="900100"/>
          </a:xfrm>
          <a:prstGeom prst="ellipse">
            <a:avLst/>
          </a:prstGeom>
          <a:solidFill>
            <a:srgbClr val="FFFF66">
              <a:alpha val="50000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Ideal Filter Bank Operation</a:t>
            </a:r>
            <a:endParaRPr lang="en-US" sz="3200" dirty="0" smtClean="0">
              <a:cs typeface="+mj-cs"/>
            </a:endParaRP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35050"/>
            <a:ext cx="8683625" cy="528955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000" b="0" dirty="0" smtClean="0">
                <a:cs typeface="+mn-cs"/>
              </a:rPr>
              <a:t>With ideal analysis/synthesis filters, </a:t>
            </a:r>
            <a:r>
              <a:rPr lang="en-US" sz="2000" b="0" dirty="0"/>
              <a:t>filter bank </a:t>
            </a:r>
            <a:r>
              <a:rPr lang="en-US" sz="2000" b="0" dirty="0" smtClean="0">
                <a:cs typeface="+mn-cs"/>
              </a:rPr>
              <a:t>operates </a:t>
            </a:r>
            <a:r>
              <a:rPr lang="en-US" sz="2000" b="0" smtClean="0">
                <a:cs typeface="+mn-cs"/>
              </a:rPr>
              <a:t>as follows </a:t>
            </a:r>
            <a:r>
              <a:rPr lang="en-US" sz="2000" b="0" dirty="0" smtClean="0">
                <a:cs typeface="+mn-cs"/>
              </a:rPr>
              <a:t>(5)</a:t>
            </a: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60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 </a:t>
            </a:r>
            <a:endParaRPr lang="en-US" sz="3600" dirty="0" smtClean="0">
              <a:cs typeface="+mn-cs"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250825" y="3932238"/>
            <a:ext cx="8613775" cy="2058988"/>
            <a:chOff x="334" y="2543"/>
            <a:chExt cx="5426" cy="1297"/>
          </a:xfrm>
        </p:grpSpPr>
        <p:sp>
          <p:nvSpPr>
            <p:cNvPr id="421893" name="Rectangle 5"/>
            <p:cNvSpPr>
              <a:spLocks noChangeArrowheads="1"/>
            </p:cNvSpPr>
            <p:nvPr/>
          </p:nvSpPr>
          <p:spPr bwMode="auto">
            <a:xfrm>
              <a:off x="2263" y="2544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894" name="Rectangle 6"/>
            <p:cNvSpPr>
              <a:spLocks noChangeArrowheads="1"/>
            </p:cNvSpPr>
            <p:nvPr/>
          </p:nvSpPr>
          <p:spPr bwMode="auto">
            <a:xfrm>
              <a:off x="1063" y="2544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895" name="Line 7"/>
            <p:cNvSpPr>
              <a:spLocks noChangeShapeType="1"/>
            </p:cNvSpPr>
            <p:nvPr/>
          </p:nvSpPr>
          <p:spPr bwMode="auto">
            <a:xfrm>
              <a:off x="1543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896" name="Text Box 8"/>
            <p:cNvSpPr txBox="1">
              <a:spLocks noChangeArrowheads="1"/>
            </p:cNvSpPr>
            <p:nvPr/>
          </p:nvSpPr>
          <p:spPr bwMode="auto">
            <a:xfrm>
              <a:off x="2263" y="2544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21897" name="Rectangle 9"/>
            <p:cNvSpPr>
              <a:spLocks noChangeArrowheads="1"/>
            </p:cNvSpPr>
            <p:nvPr/>
          </p:nvSpPr>
          <p:spPr bwMode="auto">
            <a:xfrm>
              <a:off x="3847" y="2544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898" name="Line 10"/>
            <p:cNvSpPr>
              <a:spLocks noChangeShapeType="1"/>
            </p:cNvSpPr>
            <p:nvPr/>
          </p:nvSpPr>
          <p:spPr bwMode="auto">
            <a:xfrm>
              <a:off x="3655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899" name="Line 11"/>
            <p:cNvSpPr>
              <a:spLocks noChangeShapeType="1"/>
            </p:cNvSpPr>
            <p:nvPr/>
          </p:nvSpPr>
          <p:spPr bwMode="auto">
            <a:xfrm>
              <a:off x="3943" y="2592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00" name="Text Box 12"/>
            <p:cNvSpPr txBox="1">
              <a:spLocks noChangeArrowheads="1"/>
            </p:cNvSpPr>
            <p:nvPr/>
          </p:nvSpPr>
          <p:spPr bwMode="auto">
            <a:xfrm>
              <a:off x="3943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21901" name="Text Box 13"/>
            <p:cNvSpPr txBox="1">
              <a:spLocks noChangeArrowheads="1"/>
            </p:cNvSpPr>
            <p:nvPr/>
          </p:nvSpPr>
          <p:spPr bwMode="auto">
            <a:xfrm>
              <a:off x="1070" y="2572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H0(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21902" name="Rectangle 14"/>
            <p:cNvSpPr>
              <a:spLocks noChangeArrowheads="1"/>
            </p:cNvSpPr>
            <p:nvPr/>
          </p:nvSpPr>
          <p:spPr bwMode="auto">
            <a:xfrm>
              <a:off x="2263" y="2880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03" name="Rectangle 15"/>
            <p:cNvSpPr>
              <a:spLocks noChangeArrowheads="1"/>
            </p:cNvSpPr>
            <p:nvPr/>
          </p:nvSpPr>
          <p:spPr bwMode="auto">
            <a:xfrm>
              <a:off x="1063" y="2880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04" name="Line 16"/>
            <p:cNvSpPr>
              <a:spLocks noChangeShapeType="1"/>
            </p:cNvSpPr>
            <p:nvPr/>
          </p:nvSpPr>
          <p:spPr bwMode="auto">
            <a:xfrm>
              <a:off x="1543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05" name="Text Box 17"/>
            <p:cNvSpPr txBox="1">
              <a:spLocks noChangeArrowheads="1"/>
            </p:cNvSpPr>
            <p:nvPr/>
          </p:nvSpPr>
          <p:spPr bwMode="auto">
            <a:xfrm>
              <a:off x="2263" y="2880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21906" name="Rectangle 18"/>
            <p:cNvSpPr>
              <a:spLocks noChangeArrowheads="1"/>
            </p:cNvSpPr>
            <p:nvPr/>
          </p:nvSpPr>
          <p:spPr bwMode="auto">
            <a:xfrm>
              <a:off x="3847" y="2880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07" name="Line 19"/>
            <p:cNvSpPr>
              <a:spLocks noChangeShapeType="1"/>
            </p:cNvSpPr>
            <p:nvPr/>
          </p:nvSpPr>
          <p:spPr bwMode="auto">
            <a:xfrm>
              <a:off x="3655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08" name="Line 20"/>
            <p:cNvSpPr>
              <a:spLocks noChangeShapeType="1"/>
            </p:cNvSpPr>
            <p:nvPr/>
          </p:nvSpPr>
          <p:spPr bwMode="auto">
            <a:xfrm>
              <a:off x="3943" y="2928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09" name="Text Box 21"/>
            <p:cNvSpPr txBox="1">
              <a:spLocks noChangeArrowheads="1"/>
            </p:cNvSpPr>
            <p:nvPr/>
          </p:nvSpPr>
          <p:spPr bwMode="auto">
            <a:xfrm>
              <a:off x="3943" y="288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21910" name="Text Box 22"/>
            <p:cNvSpPr txBox="1">
              <a:spLocks noChangeArrowheads="1"/>
            </p:cNvSpPr>
            <p:nvPr/>
          </p:nvSpPr>
          <p:spPr bwMode="auto">
            <a:xfrm>
              <a:off x="1070" y="2908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H1(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21911" name="Rectangle 23"/>
            <p:cNvSpPr>
              <a:spLocks noChangeArrowheads="1"/>
            </p:cNvSpPr>
            <p:nvPr/>
          </p:nvSpPr>
          <p:spPr bwMode="auto">
            <a:xfrm>
              <a:off x="2263" y="3216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12" name="Rectangle 24"/>
            <p:cNvSpPr>
              <a:spLocks noChangeArrowheads="1"/>
            </p:cNvSpPr>
            <p:nvPr/>
          </p:nvSpPr>
          <p:spPr bwMode="auto">
            <a:xfrm>
              <a:off x="1063" y="3216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13" name="Line 25"/>
            <p:cNvSpPr>
              <a:spLocks noChangeShapeType="1"/>
            </p:cNvSpPr>
            <p:nvPr/>
          </p:nvSpPr>
          <p:spPr bwMode="auto">
            <a:xfrm>
              <a:off x="1543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14" name="Text Box 26"/>
            <p:cNvSpPr txBox="1">
              <a:spLocks noChangeArrowheads="1"/>
            </p:cNvSpPr>
            <p:nvPr/>
          </p:nvSpPr>
          <p:spPr bwMode="auto">
            <a:xfrm>
              <a:off x="2263" y="3216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21915" name="Rectangle 27"/>
            <p:cNvSpPr>
              <a:spLocks noChangeArrowheads="1"/>
            </p:cNvSpPr>
            <p:nvPr/>
          </p:nvSpPr>
          <p:spPr bwMode="auto">
            <a:xfrm>
              <a:off x="3847" y="3216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16" name="Line 28"/>
            <p:cNvSpPr>
              <a:spLocks noChangeShapeType="1"/>
            </p:cNvSpPr>
            <p:nvPr/>
          </p:nvSpPr>
          <p:spPr bwMode="auto">
            <a:xfrm>
              <a:off x="3655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17" name="Line 29"/>
            <p:cNvSpPr>
              <a:spLocks noChangeShapeType="1"/>
            </p:cNvSpPr>
            <p:nvPr/>
          </p:nvSpPr>
          <p:spPr bwMode="auto">
            <a:xfrm>
              <a:off x="3943" y="3264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18" name="Text Box 30"/>
            <p:cNvSpPr txBox="1">
              <a:spLocks noChangeArrowheads="1"/>
            </p:cNvSpPr>
            <p:nvPr/>
          </p:nvSpPr>
          <p:spPr bwMode="auto">
            <a:xfrm>
              <a:off x="3943" y="321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21919" name="Text Box 31"/>
            <p:cNvSpPr txBox="1">
              <a:spLocks noChangeArrowheads="1"/>
            </p:cNvSpPr>
            <p:nvPr/>
          </p:nvSpPr>
          <p:spPr bwMode="auto">
            <a:xfrm>
              <a:off x="1068" y="3243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H2(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21920" name="Rectangle 32"/>
            <p:cNvSpPr>
              <a:spLocks noChangeArrowheads="1"/>
            </p:cNvSpPr>
            <p:nvPr/>
          </p:nvSpPr>
          <p:spPr bwMode="auto">
            <a:xfrm>
              <a:off x="2263" y="3552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21" name="Rectangle 33"/>
            <p:cNvSpPr>
              <a:spLocks noChangeArrowheads="1"/>
            </p:cNvSpPr>
            <p:nvPr/>
          </p:nvSpPr>
          <p:spPr bwMode="auto">
            <a:xfrm>
              <a:off x="1063" y="3552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22" name="Line 34"/>
            <p:cNvSpPr>
              <a:spLocks noChangeShapeType="1"/>
            </p:cNvSpPr>
            <p:nvPr/>
          </p:nvSpPr>
          <p:spPr bwMode="auto">
            <a:xfrm>
              <a:off x="1543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4639" name="Group 35"/>
            <p:cNvGrpSpPr>
              <a:grpSpLocks/>
            </p:cNvGrpSpPr>
            <p:nvPr/>
          </p:nvGrpSpPr>
          <p:grpSpPr bwMode="auto">
            <a:xfrm>
              <a:off x="1735" y="2544"/>
              <a:ext cx="528" cy="1296"/>
              <a:chOff x="1735" y="2544"/>
              <a:chExt cx="528" cy="1296"/>
            </a:xfrm>
          </p:grpSpPr>
          <p:sp>
            <p:nvSpPr>
              <p:cNvPr id="421924" name="Line 36"/>
              <p:cNvSpPr>
                <a:spLocks noChangeShapeType="1"/>
              </p:cNvSpPr>
              <p:nvPr/>
            </p:nvSpPr>
            <p:spPr bwMode="auto">
              <a:xfrm>
                <a:off x="1831" y="2592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25" name="Text Box 37"/>
              <p:cNvSpPr txBox="1">
                <a:spLocks noChangeArrowheads="1"/>
              </p:cNvSpPr>
              <p:nvPr/>
            </p:nvSpPr>
            <p:spPr bwMode="auto">
              <a:xfrm>
                <a:off x="1816" y="25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21926" name="Rectangle 38"/>
              <p:cNvSpPr>
                <a:spLocks noChangeArrowheads="1"/>
              </p:cNvSpPr>
              <p:nvPr/>
            </p:nvSpPr>
            <p:spPr bwMode="auto">
              <a:xfrm>
                <a:off x="1735" y="2544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27" name="Line 39"/>
              <p:cNvSpPr>
                <a:spLocks noChangeShapeType="1"/>
              </p:cNvSpPr>
              <p:nvPr/>
            </p:nvSpPr>
            <p:spPr bwMode="auto">
              <a:xfrm>
                <a:off x="2071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28" name="Line 40"/>
              <p:cNvSpPr>
                <a:spLocks noChangeShapeType="1"/>
              </p:cNvSpPr>
              <p:nvPr/>
            </p:nvSpPr>
            <p:spPr bwMode="auto">
              <a:xfrm>
                <a:off x="1831" y="292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29" name="Text Box 41"/>
              <p:cNvSpPr txBox="1">
                <a:spLocks noChangeArrowheads="1"/>
              </p:cNvSpPr>
              <p:nvPr/>
            </p:nvSpPr>
            <p:spPr bwMode="auto">
              <a:xfrm>
                <a:off x="1816" y="288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21930" name="Rectangle 42"/>
              <p:cNvSpPr>
                <a:spLocks noChangeArrowheads="1"/>
              </p:cNvSpPr>
              <p:nvPr/>
            </p:nvSpPr>
            <p:spPr bwMode="auto">
              <a:xfrm>
                <a:off x="1735" y="2880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31" name="Line 43"/>
              <p:cNvSpPr>
                <a:spLocks noChangeShapeType="1"/>
              </p:cNvSpPr>
              <p:nvPr/>
            </p:nvSpPr>
            <p:spPr bwMode="auto">
              <a:xfrm>
                <a:off x="2071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32" name="Line 44"/>
              <p:cNvSpPr>
                <a:spLocks noChangeShapeType="1"/>
              </p:cNvSpPr>
              <p:nvPr/>
            </p:nvSpPr>
            <p:spPr bwMode="auto">
              <a:xfrm>
                <a:off x="1831" y="3264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33" name="Text Box 45"/>
              <p:cNvSpPr txBox="1">
                <a:spLocks noChangeArrowheads="1"/>
              </p:cNvSpPr>
              <p:nvPr/>
            </p:nvSpPr>
            <p:spPr bwMode="auto">
              <a:xfrm>
                <a:off x="1816" y="321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21934" name="Rectangle 46"/>
              <p:cNvSpPr>
                <a:spLocks noChangeArrowheads="1"/>
              </p:cNvSpPr>
              <p:nvPr/>
            </p:nvSpPr>
            <p:spPr bwMode="auto">
              <a:xfrm>
                <a:off x="1735" y="3216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35" name="Line 47"/>
              <p:cNvSpPr>
                <a:spLocks noChangeShapeType="1"/>
              </p:cNvSpPr>
              <p:nvPr/>
            </p:nvSpPr>
            <p:spPr bwMode="auto">
              <a:xfrm>
                <a:off x="2071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36" name="Line 48"/>
              <p:cNvSpPr>
                <a:spLocks noChangeShapeType="1"/>
              </p:cNvSpPr>
              <p:nvPr/>
            </p:nvSpPr>
            <p:spPr bwMode="auto">
              <a:xfrm>
                <a:off x="1831" y="3600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37" name="Text Box 49"/>
              <p:cNvSpPr txBox="1">
                <a:spLocks noChangeArrowheads="1"/>
              </p:cNvSpPr>
              <p:nvPr/>
            </p:nvSpPr>
            <p:spPr bwMode="auto">
              <a:xfrm>
                <a:off x="1816" y="355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21938" name="Rectangle 50"/>
              <p:cNvSpPr>
                <a:spLocks noChangeArrowheads="1"/>
              </p:cNvSpPr>
              <p:nvPr/>
            </p:nvSpPr>
            <p:spPr bwMode="auto">
              <a:xfrm>
                <a:off x="1735" y="3552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39" name="Line 51"/>
              <p:cNvSpPr>
                <a:spLocks noChangeShapeType="1"/>
              </p:cNvSpPr>
              <p:nvPr/>
            </p:nvSpPr>
            <p:spPr bwMode="auto">
              <a:xfrm>
                <a:off x="2071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21940" name="Text Box 52"/>
            <p:cNvSpPr txBox="1">
              <a:spLocks noChangeArrowheads="1"/>
            </p:cNvSpPr>
            <p:nvPr/>
          </p:nvSpPr>
          <p:spPr bwMode="auto">
            <a:xfrm>
              <a:off x="2263" y="3552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21941" name="Rectangle 53"/>
            <p:cNvSpPr>
              <a:spLocks noChangeArrowheads="1"/>
            </p:cNvSpPr>
            <p:nvPr/>
          </p:nvSpPr>
          <p:spPr bwMode="auto">
            <a:xfrm>
              <a:off x="3847" y="3552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42" name="Line 54"/>
            <p:cNvSpPr>
              <a:spLocks noChangeShapeType="1"/>
            </p:cNvSpPr>
            <p:nvPr/>
          </p:nvSpPr>
          <p:spPr bwMode="auto">
            <a:xfrm>
              <a:off x="3655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43" name="Line 55"/>
            <p:cNvSpPr>
              <a:spLocks noChangeShapeType="1"/>
            </p:cNvSpPr>
            <p:nvPr/>
          </p:nvSpPr>
          <p:spPr bwMode="auto">
            <a:xfrm>
              <a:off x="3943" y="3600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44" name="Text Box 56"/>
            <p:cNvSpPr txBox="1">
              <a:spLocks noChangeArrowheads="1"/>
            </p:cNvSpPr>
            <p:nvPr/>
          </p:nvSpPr>
          <p:spPr bwMode="auto">
            <a:xfrm>
              <a:off x="3943" y="355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21945" name="Text Box 57"/>
            <p:cNvSpPr txBox="1">
              <a:spLocks noChangeArrowheads="1"/>
            </p:cNvSpPr>
            <p:nvPr/>
          </p:nvSpPr>
          <p:spPr bwMode="auto">
            <a:xfrm>
              <a:off x="1068" y="3579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H3(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21946" name="Line 58"/>
            <p:cNvSpPr>
              <a:spLocks noChangeShapeType="1"/>
            </p:cNvSpPr>
            <p:nvPr/>
          </p:nvSpPr>
          <p:spPr bwMode="auto">
            <a:xfrm>
              <a:off x="871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47" name="Line 59"/>
            <p:cNvSpPr>
              <a:spLocks noChangeShapeType="1"/>
            </p:cNvSpPr>
            <p:nvPr/>
          </p:nvSpPr>
          <p:spPr bwMode="auto">
            <a:xfrm>
              <a:off x="871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48" name="Line 60"/>
            <p:cNvSpPr>
              <a:spLocks noChangeShapeType="1"/>
            </p:cNvSpPr>
            <p:nvPr/>
          </p:nvSpPr>
          <p:spPr bwMode="auto">
            <a:xfrm>
              <a:off x="871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49" name="Line 61"/>
            <p:cNvSpPr>
              <a:spLocks noChangeShapeType="1"/>
            </p:cNvSpPr>
            <p:nvPr/>
          </p:nvSpPr>
          <p:spPr bwMode="auto">
            <a:xfrm>
              <a:off x="871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50" name="Line 62"/>
            <p:cNvSpPr>
              <a:spLocks noChangeShapeType="1"/>
            </p:cNvSpPr>
            <p:nvPr/>
          </p:nvSpPr>
          <p:spPr bwMode="auto">
            <a:xfrm>
              <a:off x="871" y="2688"/>
              <a:ext cx="0" cy="100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51" name="Line 63"/>
            <p:cNvSpPr>
              <a:spLocks noChangeShapeType="1"/>
            </p:cNvSpPr>
            <p:nvPr/>
          </p:nvSpPr>
          <p:spPr bwMode="auto">
            <a:xfrm>
              <a:off x="583" y="3168"/>
              <a:ext cx="28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52" name="Text Box 64"/>
            <p:cNvSpPr txBox="1">
              <a:spLocks noChangeArrowheads="1"/>
            </p:cNvSpPr>
            <p:nvPr/>
          </p:nvSpPr>
          <p:spPr bwMode="auto">
            <a:xfrm>
              <a:off x="334" y="288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IN</a:t>
              </a:r>
            </a:p>
          </p:txBody>
        </p:sp>
        <p:grpSp>
          <p:nvGrpSpPr>
            <p:cNvPr id="24653" name="Group 65"/>
            <p:cNvGrpSpPr>
              <a:grpSpLocks/>
            </p:cNvGrpSpPr>
            <p:nvPr/>
          </p:nvGrpSpPr>
          <p:grpSpPr bwMode="auto">
            <a:xfrm>
              <a:off x="4183" y="2543"/>
              <a:ext cx="1577" cy="1297"/>
              <a:chOff x="4183" y="2543"/>
              <a:chExt cx="1577" cy="1297"/>
            </a:xfrm>
          </p:grpSpPr>
          <p:sp>
            <p:nvSpPr>
              <p:cNvPr id="421954" name="Line 66"/>
              <p:cNvSpPr>
                <a:spLocks noChangeShapeType="1"/>
              </p:cNvSpPr>
              <p:nvPr/>
            </p:nvSpPr>
            <p:spPr bwMode="auto">
              <a:xfrm>
                <a:off x="4183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55" name="Rectangle 67"/>
              <p:cNvSpPr>
                <a:spLocks noChangeArrowheads="1"/>
              </p:cNvSpPr>
              <p:nvPr/>
            </p:nvSpPr>
            <p:spPr bwMode="auto">
              <a:xfrm>
                <a:off x="4375" y="2544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56" name="Text Box 68"/>
              <p:cNvSpPr txBox="1">
                <a:spLocks noChangeArrowheads="1"/>
              </p:cNvSpPr>
              <p:nvPr/>
            </p:nvSpPr>
            <p:spPr bwMode="auto">
              <a:xfrm>
                <a:off x="4380" y="2543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F0(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21957" name="Line 69"/>
              <p:cNvSpPr>
                <a:spLocks noChangeShapeType="1"/>
              </p:cNvSpPr>
              <p:nvPr/>
            </p:nvSpPr>
            <p:spPr bwMode="auto">
              <a:xfrm>
                <a:off x="4183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58" name="Rectangle 70"/>
              <p:cNvSpPr>
                <a:spLocks noChangeArrowheads="1"/>
              </p:cNvSpPr>
              <p:nvPr/>
            </p:nvSpPr>
            <p:spPr bwMode="auto">
              <a:xfrm>
                <a:off x="4375" y="2880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59" name="Text Box 71"/>
              <p:cNvSpPr txBox="1">
                <a:spLocks noChangeArrowheads="1"/>
              </p:cNvSpPr>
              <p:nvPr/>
            </p:nvSpPr>
            <p:spPr bwMode="auto">
              <a:xfrm>
                <a:off x="4382" y="2879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F1(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21960" name="Line 72"/>
              <p:cNvSpPr>
                <a:spLocks noChangeShapeType="1"/>
              </p:cNvSpPr>
              <p:nvPr/>
            </p:nvSpPr>
            <p:spPr bwMode="auto">
              <a:xfrm>
                <a:off x="4183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61" name="Rectangle 73"/>
              <p:cNvSpPr>
                <a:spLocks noChangeArrowheads="1"/>
              </p:cNvSpPr>
              <p:nvPr/>
            </p:nvSpPr>
            <p:spPr bwMode="auto">
              <a:xfrm>
                <a:off x="4375" y="3216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62" name="Text Box 74"/>
              <p:cNvSpPr txBox="1">
                <a:spLocks noChangeArrowheads="1"/>
              </p:cNvSpPr>
              <p:nvPr/>
            </p:nvSpPr>
            <p:spPr bwMode="auto">
              <a:xfrm>
                <a:off x="4381" y="3215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is-IS" sz="1800" b="0" dirty="0" smtClean="0">
                    <a:solidFill>
                      <a:srgbClr val="FFFF66"/>
                    </a:solidFill>
                    <a:cs typeface="+mn-cs"/>
                  </a:rPr>
                  <a:t>F2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21963" name="Line 75"/>
              <p:cNvSpPr>
                <a:spLocks noChangeShapeType="1"/>
              </p:cNvSpPr>
              <p:nvPr/>
            </p:nvSpPr>
            <p:spPr bwMode="auto">
              <a:xfrm>
                <a:off x="4183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64" name="Rectangle 76"/>
              <p:cNvSpPr>
                <a:spLocks noChangeArrowheads="1"/>
              </p:cNvSpPr>
              <p:nvPr/>
            </p:nvSpPr>
            <p:spPr bwMode="auto">
              <a:xfrm>
                <a:off x="4375" y="3552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65" name="Text Box 77"/>
              <p:cNvSpPr txBox="1">
                <a:spLocks noChangeArrowheads="1"/>
              </p:cNvSpPr>
              <p:nvPr/>
            </p:nvSpPr>
            <p:spPr bwMode="auto">
              <a:xfrm>
                <a:off x="4381" y="3551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F3(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21966" name="Line 78"/>
              <p:cNvSpPr>
                <a:spLocks noChangeShapeType="1"/>
              </p:cNvSpPr>
              <p:nvPr/>
            </p:nvSpPr>
            <p:spPr bwMode="auto">
              <a:xfrm>
                <a:off x="4855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67" name="Line 79"/>
              <p:cNvSpPr>
                <a:spLocks noChangeShapeType="1"/>
              </p:cNvSpPr>
              <p:nvPr/>
            </p:nvSpPr>
            <p:spPr bwMode="auto">
              <a:xfrm>
                <a:off x="4855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68" name="Line 80"/>
              <p:cNvSpPr>
                <a:spLocks noChangeShapeType="1"/>
              </p:cNvSpPr>
              <p:nvPr/>
            </p:nvSpPr>
            <p:spPr bwMode="auto">
              <a:xfrm>
                <a:off x="4855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69" name="Line 81"/>
              <p:cNvSpPr>
                <a:spLocks noChangeShapeType="1"/>
              </p:cNvSpPr>
              <p:nvPr/>
            </p:nvSpPr>
            <p:spPr bwMode="auto">
              <a:xfrm>
                <a:off x="4855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70" name="Oval 82"/>
              <p:cNvSpPr>
                <a:spLocks noChangeArrowheads="1"/>
              </p:cNvSpPr>
              <p:nvPr/>
            </p:nvSpPr>
            <p:spPr bwMode="auto">
              <a:xfrm>
                <a:off x="5143" y="3072"/>
                <a:ext cx="240" cy="240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71" name="Line 83"/>
              <p:cNvSpPr>
                <a:spLocks noChangeShapeType="1"/>
              </p:cNvSpPr>
              <p:nvPr/>
            </p:nvSpPr>
            <p:spPr bwMode="auto">
              <a:xfrm>
                <a:off x="5383" y="316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72" name="Text Box 84"/>
              <p:cNvSpPr txBox="1">
                <a:spLocks noChangeArrowheads="1"/>
              </p:cNvSpPr>
              <p:nvPr/>
            </p:nvSpPr>
            <p:spPr bwMode="auto">
              <a:xfrm>
                <a:off x="5143" y="307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421973" name="Line 85"/>
              <p:cNvSpPr>
                <a:spLocks noChangeShapeType="1"/>
              </p:cNvSpPr>
              <p:nvPr/>
            </p:nvSpPr>
            <p:spPr bwMode="auto">
              <a:xfrm>
                <a:off x="5047" y="3024"/>
                <a:ext cx="144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74" name="Line 86"/>
              <p:cNvSpPr>
                <a:spLocks noChangeShapeType="1"/>
              </p:cNvSpPr>
              <p:nvPr/>
            </p:nvSpPr>
            <p:spPr bwMode="auto">
              <a:xfrm>
                <a:off x="5047" y="2688"/>
                <a:ext cx="192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75" name="Line 87"/>
              <p:cNvSpPr>
                <a:spLocks noChangeShapeType="1"/>
              </p:cNvSpPr>
              <p:nvPr/>
            </p:nvSpPr>
            <p:spPr bwMode="auto">
              <a:xfrm flipV="1">
                <a:off x="5047" y="3264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76" name="Line 88"/>
              <p:cNvSpPr>
                <a:spLocks noChangeShapeType="1"/>
              </p:cNvSpPr>
              <p:nvPr/>
            </p:nvSpPr>
            <p:spPr bwMode="auto">
              <a:xfrm flipV="1">
                <a:off x="5047" y="3312"/>
                <a:ext cx="144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21977" name="Text Box 89"/>
              <p:cNvSpPr txBox="1">
                <a:spLocks noChangeArrowheads="1"/>
              </p:cNvSpPr>
              <p:nvPr/>
            </p:nvSpPr>
            <p:spPr bwMode="auto">
              <a:xfrm>
                <a:off x="5239" y="2784"/>
                <a:ext cx="5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OUT</a:t>
                </a:r>
              </a:p>
            </p:txBody>
          </p:sp>
        </p:grpSp>
      </p:grpSp>
      <p:grpSp>
        <p:nvGrpSpPr>
          <p:cNvPr id="24580" name="Group 90"/>
          <p:cNvGrpSpPr>
            <a:grpSpLocks/>
          </p:cNvGrpSpPr>
          <p:nvPr/>
        </p:nvGrpSpPr>
        <p:grpSpPr bwMode="auto">
          <a:xfrm>
            <a:off x="539750" y="2024063"/>
            <a:ext cx="3962400" cy="784225"/>
            <a:chOff x="2448" y="3598"/>
            <a:chExt cx="2496" cy="494"/>
          </a:xfrm>
        </p:grpSpPr>
        <p:sp>
          <p:nvSpPr>
            <p:cNvPr id="421979" name="Line 91"/>
            <p:cNvSpPr>
              <a:spLocks noChangeShapeType="1"/>
            </p:cNvSpPr>
            <p:nvPr/>
          </p:nvSpPr>
          <p:spPr bwMode="auto">
            <a:xfrm>
              <a:off x="2448" y="3888"/>
              <a:ext cx="2496" cy="0"/>
            </a:xfrm>
            <a:prstGeom prst="line">
              <a:avLst/>
            </a:prstGeom>
            <a:noFill/>
            <a:ln w="38100" cmpd="sng">
              <a:solidFill>
                <a:srgbClr val="FFFF66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80" name="Line 92"/>
            <p:cNvSpPr>
              <a:spLocks noChangeShapeType="1"/>
            </p:cNvSpPr>
            <p:nvPr/>
          </p:nvSpPr>
          <p:spPr bwMode="auto">
            <a:xfrm>
              <a:off x="4320" y="3865"/>
              <a:ext cx="0" cy="4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4603" name="Object 93"/>
            <p:cNvGraphicFramePr>
              <a:graphicFrameLocks noChangeAspect="1"/>
            </p:cNvGraphicFramePr>
            <p:nvPr/>
          </p:nvGraphicFramePr>
          <p:xfrm>
            <a:off x="4224" y="3945"/>
            <a:ext cx="279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144" name="Equation" r:id="rId3" imgW="215619" imgH="177569" progId="Equation.3">
                    <p:embed/>
                  </p:oleObj>
                </mc:Choice>
                <mc:Fallback>
                  <p:oleObj name="Equation" r:id="rId3" imgW="215619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945"/>
                          <a:ext cx="279" cy="14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1982" name="Rectangle 94"/>
            <p:cNvSpPr>
              <a:spLocks noChangeArrowheads="1"/>
            </p:cNvSpPr>
            <p:nvPr/>
          </p:nvSpPr>
          <p:spPr bwMode="auto">
            <a:xfrm>
              <a:off x="2640" y="3696"/>
              <a:ext cx="390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83" name="Line 95"/>
            <p:cNvSpPr>
              <a:spLocks noChangeShapeType="1"/>
            </p:cNvSpPr>
            <p:nvPr/>
          </p:nvSpPr>
          <p:spPr bwMode="auto">
            <a:xfrm flipV="1">
              <a:off x="2833" y="3598"/>
              <a:ext cx="0" cy="336"/>
            </a:xfrm>
            <a:prstGeom prst="line">
              <a:avLst/>
            </a:prstGeom>
            <a:noFill/>
            <a:ln w="38100" cmpd="sng">
              <a:solidFill>
                <a:srgbClr val="FFFF66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84" name="Rectangle 96"/>
            <p:cNvSpPr>
              <a:spLocks noChangeArrowheads="1"/>
            </p:cNvSpPr>
            <p:nvPr/>
          </p:nvSpPr>
          <p:spPr bwMode="auto">
            <a:xfrm>
              <a:off x="3024" y="3696"/>
              <a:ext cx="363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85" name="Rectangle 97"/>
            <p:cNvSpPr>
              <a:spLocks noChangeArrowheads="1"/>
            </p:cNvSpPr>
            <p:nvPr/>
          </p:nvSpPr>
          <p:spPr bwMode="auto">
            <a:xfrm>
              <a:off x="3387" y="3696"/>
              <a:ext cx="384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1986" name="Rectangle 98"/>
            <p:cNvSpPr>
              <a:spLocks noChangeArrowheads="1"/>
            </p:cNvSpPr>
            <p:nvPr/>
          </p:nvSpPr>
          <p:spPr bwMode="auto">
            <a:xfrm>
              <a:off x="3771" y="3696"/>
              <a:ext cx="357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21987" name="Text Box 99"/>
          <p:cNvSpPr txBox="1">
            <a:spLocks noChangeArrowheads="1"/>
          </p:cNvSpPr>
          <p:nvPr/>
        </p:nvSpPr>
        <p:spPr bwMode="auto">
          <a:xfrm>
            <a:off x="800359" y="1736725"/>
            <a:ext cx="66464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F0(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421988" name="Text Box 100"/>
          <p:cNvSpPr txBox="1">
            <a:spLocks noChangeArrowheads="1"/>
          </p:cNvSpPr>
          <p:nvPr/>
        </p:nvSpPr>
        <p:spPr bwMode="auto">
          <a:xfrm>
            <a:off x="1376622" y="1736725"/>
            <a:ext cx="66464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F1(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421989" name="Text Box 101"/>
          <p:cNvSpPr txBox="1">
            <a:spLocks noChangeArrowheads="1"/>
          </p:cNvSpPr>
          <p:nvPr/>
        </p:nvSpPr>
        <p:spPr bwMode="auto">
          <a:xfrm>
            <a:off x="1987809" y="1736725"/>
            <a:ext cx="66464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is-IS" sz="1600" b="0" dirty="0" smtClean="0">
                <a:solidFill>
                  <a:srgbClr val="FFFF66"/>
                </a:solidFill>
                <a:cs typeface="+mn-cs"/>
              </a:rPr>
              <a:t>F2</a:t>
            </a: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421990" name="Text Box 102"/>
          <p:cNvSpPr txBox="1">
            <a:spLocks noChangeArrowheads="1"/>
          </p:cNvSpPr>
          <p:nvPr/>
        </p:nvSpPr>
        <p:spPr bwMode="auto">
          <a:xfrm>
            <a:off x="2600584" y="1736725"/>
            <a:ext cx="66464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F3(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422032" name="Text Box 144"/>
          <p:cNvSpPr txBox="1">
            <a:spLocks noChangeArrowheads="1"/>
          </p:cNvSpPr>
          <p:nvPr/>
        </p:nvSpPr>
        <p:spPr bwMode="auto">
          <a:xfrm>
            <a:off x="7272338" y="3681413"/>
            <a:ext cx="641350" cy="37941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CCFF33"/>
                </a:solidFill>
                <a:cs typeface="+mn-cs"/>
              </a:rPr>
              <a:t>x</a:t>
            </a:r>
            <a:r>
              <a:rPr lang="ja-JP" altLang="en-US" sz="1800">
                <a:solidFill>
                  <a:srgbClr val="CCFF33"/>
                </a:solidFill>
                <a:latin typeface="Arial"/>
                <a:cs typeface="+mn-cs"/>
              </a:rPr>
              <a:t>’’’</a:t>
            </a:r>
            <a:r>
              <a:rPr lang="en-US" sz="1800">
                <a:solidFill>
                  <a:srgbClr val="CCFF33"/>
                </a:solidFill>
                <a:cs typeface="+mn-cs"/>
              </a:rPr>
              <a:t>1</a:t>
            </a:r>
          </a:p>
        </p:txBody>
      </p:sp>
      <p:sp>
        <p:nvSpPr>
          <p:cNvPr id="422038" name="Line 150"/>
          <p:cNvSpPr>
            <a:spLocks noChangeShapeType="1"/>
          </p:cNvSpPr>
          <p:nvPr/>
        </p:nvSpPr>
        <p:spPr bwMode="auto">
          <a:xfrm>
            <a:off x="1150938" y="2457450"/>
            <a:ext cx="0" cy="635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548680" y="490516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5" name="Text Box 117"/>
          <p:cNvSpPr txBox="1">
            <a:spLocks noChangeArrowheads="1"/>
          </p:cNvSpPr>
          <p:nvPr/>
        </p:nvSpPr>
        <p:spPr bwMode="auto">
          <a:xfrm>
            <a:off x="1217726" y="2708275"/>
            <a:ext cx="617970" cy="36997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CCFF33"/>
                </a:solidFill>
                <a:cs typeface="+mn-cs"/>
              </a:rPr>
              <a:t>x</a:t>
            </a:r>
            <a:r>
              <a:rPr lang="en-US" sz="1800" dirty="0" smtClean="0">
                <a:solidFill>
                  <a:srgbClr val="CCFF33"/>
                </a:solidFill>
                <a:cs typeface="+mn-cs"/>
              </a:rPr>
              <a:t>’’’1</a:t>
            </a:r>
            <a:endParaRPr lang="en-US" sz="18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126" name="Line 120"/>
          <p:cNvSpPr>
            <a:spLocks noChangeShapeType="1"/>
          </p:cNvSpPr>
          <p:nvPr/>
        </p:nvSpPr>
        <p:spPr bwMode="auto">
          <a:xfrm>
            <a:off x="1150938" y="2457450"/>
            <a:ext cx="0" cy="635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127" name="Straight Connector 126"/>
          <p:cNvCxnSpPr>
            <a:endCxn id="137" idx="2"/>
          </p:cNvCxnSpPr>
          <p:nvPr/>
        </p:nvCxnSpPr>
        <p:spPr bwMode="auto">
          <a:xfrm>
            <a:off x="827584" y="2456892"/>
            <a:ext cx="0" cy="9504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Straight Connector 127"/>
          <p:cNvCxnSpPr/>
          <p:nvPr/>
        </p:nvCxnSpPr>
        <p:spPr bwMode="auto">
          <a:xfrm>
            <a:off x="2015716" y="2492896"/>
            <a:ext cx="0" cy="9721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>
            <a:off x="2627784" y="2492896"/>
            <a:ext cx="0" cy="9721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3203848" y="2456892"/>
            <a:ext cx="0" cy="9721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" name="Line 1128"/>
          <p:cNvSpPr>
            <a:spLocks noChangeShapeType="1"/>
          </p:cNvSpPr>
          <p:nvPr/>
        </p:nvSpPr>
        <p:spPr bwMode="auto">
          <a:xfrm>
            <a:off x="539750" y="3457575"/>
            <a:ext cx="3962400" cy="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2" name="Line 1129"/>
          <p:cNvSpPr>
            <a:spLocks noChangeShapeType="1"/>
          </p:cNvSpPr>
          <p:nvPr/>
        </p:nvSpPr>
        <p:spPr bwMode="auto">
          <a:xfrm>
            <a:off x="3511550" y="3421063"/>
            <a:ext cx="0" cy="635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33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96591"/>
              </p:ext>
            </p:extLst>
          </p:nvPr>
        </p:nvGraphicFramePr>
        <p:xfrm>
          <a:off x="3359150" y="3548063"/>
          <a:ext cx="44291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5" name="Equation" r:id="rId5" imgW="215619" imgH="177569" progId="Equation.3">
                  <p:embed/>
                </p:oleObj>
              </mc:Choice>
              <mc:Fallback>
                <p:oleObj name="Equation" r:id="rId5" imgW="215619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3548063"/>
                        <a:ext cx="442913" cy="2333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" name="Line 1132"/>
          <p:cNvSpPr>
            <a:spLocks noChangeShapeType="1"/>
          </p:cNvSpPr>
          <p:nvPr/>
        </p:nvSpPr>
        <p:spPr bwMode="auto">
          <a:xfrm flipV="1">
            <a:off x="1150938" y="2997200"/>
            <a:ext cx="0" cy="53340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779912" y="299695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143508" y="30329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7" name="Right Triangle 136"/>
          <p:cNvSpPr/>
          <p:nvPr/>
        </p:nvSpPr>
        <p:spPr bwMode="auto">
          <a:xfrm>
            <a:off x="827584" y="3212976"/>
            <a:ext cx="338336" cy="19432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8" name="Right Triangle 137"/>
          <p:cNvSpPr/>
          <p:nvPr/>
        </p:nvSpPr>
        <p:spPr bwMode="auto">
          <a:xfrm flipH="1">
            <a:off x="1151620" y="3212976"/>
            <a:ext cx="338336" cy="19432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9" name="Right Triangle 138"/>
          <p:cNvSpPr/>
          <p:nvPr/>
        </p:nvSpPr>
        <p:spPr bwMode="auto">
          <a:xfrm>
            <a:off x="3203848" y="3212976"/>
            <a:ext cx="338336" cy="19432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0" name="Right Triangle 139"/>
          <p:cNvSpPr/>
          <p:nvPr/>
        </p:nvSpPr>
        <p:spPr bwMode="auto">
          <a:xfrm flipH="1">
            <a:off x="3477580" y="3212976"/>
            <a:ext cx="338336" cy="19432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41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504795"/>
              </p:ext>
            </p:extLst>
          </p:nvPr>
        </p:nvGraphicFramePr>
        <p:xfrm>
          <a:off x="1367644" y="3485517"/>
          <a:ext cx="238811" cy="33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6" name="Equation" r:id="rId6" imgW="177800" imgH="393700" progId="Equation.3">
                  <p:embed/>
                </p:oleObj>
              </mc:Choice>
              <mc:Fallback>
                <p:oleObj name="Equation" r:id="rId6" imgW="17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44" y="3485517"/>
                        <a:ext cx="238811" cy="33952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" name="TextBox 142"/>
          <p:cNvSpPr txBox="1"/>
          <p:nvPr/>
        </p:nvSpPr>
        <p:spPr>
          <a:xfrm>
            <a:off x="5578245" y="2335523"/>
            <a:ext cx="3352200" cy="769441"/>
          </a:xfrm>
          <a:prstGeom prst="rect">
            <a:avLst/>
          </a:prstGeom>
          <a:solidFill>
            <a:srgbClr val="FFFF66">
              <a:alpha val="50000"/>
            </a:srgbClr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CCFFCC"/>
                </a:solidFill>
              </a:rPr>
              <a:t>P</a:t>
            </a:r>
            <a:r>
              <a:rPr lang="en-US" sz="2000" b="0" dirty="0" smtClean="0">
                <a:solidFill>
                  <a:srgbClr val="CCFFCC"/>
                </a:solidFill>
              </a:rPr>
              <a:t>S: F0(z) synthesis filter</a:t>
            </a:r>
          </a:p>
          <a:p>
            <a:r>
              <a:rPr lang="en-US" sz="2000" b="0" dirty="0" smtClean="0">
                <a:solidFill>
                  <a:srgbClr val="CCFFCC"/>
                </a:solidFill>
              </a:rPr>
              <a:t>≈ </a:t>
            </a:r>
            <a:r>
              <a:rPr lang="en-US" sz="2000" b="0" dirty="0" err="1" smtClean="0">
                <a:solidFill>
                  <a:srgbClr val="CCFFCC"/>
                </a:solidFill>
              </a:rPr>
              <a:t>lowpass</a:t>
            </a:r>
            <a:r>
              <a:rPr lang="en-US" sz="2000" b="0" dirty="0" smtClean="0">
                <a:solidFill>
                  <a:srgbClr val="CCFFCC"/>
                </a:solidFill>
              </a:rPr>
              <a:t> interpolation filter</a:t>
            </a:r>
            <a:endParaRPr lang="en-US" sz="2000" b="0" dirty="0">
              <a:solidFill>
                <a:srgbClr val="CCFFCC"/>
              </a:solidFill>
            </a:endParaRPr>
          </a:p>
        </p:txBody>
      </p:sp>
      <p:sp>
        <p:nvSpPr>
          <p:cNvPr id="144" name="Isosceles Triangle 143"/>
          <p:cNvSpPr/>
          <p:nvPr/>
        </p:nvSpPr>
        <p:spPr bwMode="auto">
          <a:xfrm>
            <a:off x="1149462" y="2780928"/>
            <a:ext cx="2340260" cy="626368"/>
          </a:xfrm>
          <a:prstGeom prst="triangle">
            <a:avLst/>
          </a:prstGeom>
          <a:noFill/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45" name="Straight Connector 144"/>
          <p:cNvCxnSpPr/>
          <p:nvPr/>
        </p:nvCxnSpPr>
        <p:spPr bwMode="auto">
          <a:xfrm>
            <a:off x="2319592" y="2780928"/>
            <a:ext cx="0" cy="6263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46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047882"/>
              </p:ext>
            </p:extLst>
          </p:nvPr>
        </p:nvGraphicFramePr>
        <p:xfrm>
          <a:off x="2123728" y="3537012"/>
          <a:ext cx="355776" cy="25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7" name="Equation" r:id="rId8" imgW="152400" imgH="139700" progId="Equation.3">
                  <p:embed/>
                </p:oleObj>
              </mc:Choice>
              <mc:Fallback>
                <p:oleObj name="Equation" r:id="rId8" imgW="1524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537012"/>
                        <a:ext cx="355776" cy="25202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986093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Ideal Filter Bank Operation</a:t>
            </a:r>
            <a:endParaRPr lang="en-US" sz="3200" dirty="0" smtClean="0">
              <a:cs typeface="+mj-cs"/>
            </a:endParaRP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35050"/>
            <a:ext cx="8683625" cy="528955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000" b="0" dirty="0" smtClean="0">
                <a:cs typeface="+mn-cs"/>
              </a:rPr>
              <a:t>With ideal analysis/synthesis filters, FB operates </a:t>
            </a:r>
            <a:r>
              <a:rPr lang="en-US" sz="2000" b="0" smtClean="0">
                <a:cs typeface="+mn-cs"/>
              </a:rPr>
              <a:t>as follows </a:t>
            </a:r>
            <a:r>
              <a:rPr lang="en-US" sz="2000" b="0" dirty="0" smtClean="0">
                <a:cs typeface="+mn-cs"/>
              </a:rPr>
              <a:t>(6)</a:t>
            </a: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60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 </a:t>
            </a:r>
            <a:endParaRPr lang="en-US" sz="3600" dirty="0" smtClean="0">
              <a:cs typeface="+mn-cs"/>
            </a:endParaRPr>
          </a:p>
        </p:txBody>
      </p:sp>
      <p:grpSp>
        <p:nvGrpSpPr>
          <p:cNvPr id="27651" name="Group 4"/>
          <p:cNvGrpSpPr>
            <a:grpSpLocks/>
          </p:cNvGrpSpPr>
          <p:nvPr/>
        </p:nvGrpSpPr>
        <p:grpSpPr bwMode="auto">
          <a:xfrm>
            <a:off x="250825" y="3932238"/>
            <a:ext cx="8613775" cy="2058988"/>
            <a:chOff x="334" y="2543"/>
            <a:chExt cx="5426" cy="1297"/>
          </a:xfrm>
        </p:grpSpPr>
        <p:sp>
          <p:nvSpPr>
            <p:cNvPr id="432133" name="Rectangle 5"/>
            <p:cNvSpPr>
              <a:spLocks noChangeArrowheads="1"/>
            </p:cNvSpPr>
            <p:nvPr/>
          </p:nvSpPr>
          <p:spPr bwMode="auto">
            <a:xfrm>
              <a:off x="2263" y="2544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34" name="Rectangle 6"/>
            <p:cNvSpPr>
              <a:spLocks noChangeArrowheads="1"/>
            </p:cNvSpPr>
            <p:nvPr/>
          </p:nvSpPr>
          <p:spPr bwMode="auto">
            <a:xfrm>
              <a:off x="1063" y="2544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35" name="Line 7"/>
            <p:cNvSpPr>
              <a:spLocks noChangeShapeType="1"/>
            </p:cNvSpPr>
            <p:nvPr/>
          </p:nvSpPr>
          <p:spPr bwMode="auto">
            <a:xfrm>
              <a:off x="1543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36" name="Text Box 8"/>
            <p:cNvSpPr txBox="1">
              <a:spLocks noChangeArrowheads="1"/>
            </p:cNvSpPr>
            <p:nvPr/>
          </p:nvSpPr>
          <p:spPr bwMode="auto">
            <a:xfrm>
              <a:off x="2263" y="2544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2137" name="Rectangle 9"/>
            <p:cNvSpPr>
              <a:spLocks noChangeArrowheads="1"/>
            </p:cNvSpPr>
            <p:nvPr/>
          </p:nvSpPr>
          <p:spPr bwMode="auto">
            <a:xfrm>
              <a:off x="3847" y="2544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38" name="Line 10"/>
            <p:cNvSpPr>
              <a:spLocks noChangeShapeType="1"/>
            </p:cNvSpPr>
            <p:nvPr/>
          </p:nvSpPr>
          <p:spPr bwMode="auto">
            <a:xfrm>
              <a:off x="3655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39" name="Line 11"/>
            <p:cNvSpPr>
              <a:spLocks noChangeShapeType="1"/>
            </p:cNvSpPr>
            <p:nvPr/>
          </p:nvSpPr>
          <p:spPr bwMode="auto">
            <a:xfrm>
              <a:off x="3943" y="2592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40" name="Text Box 12"/>
            <p:cNvSpPr txBox="1">
              <a:spLocks noChangeArrowheads="1"/>
            </p:cNvSpPr>
            <p:nvPr/>
          </p:nvSpPr>
          <p:spPr bwMode="auto">
            <a:xfrm>
              <a:off x="3943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32141" name="Text Box 13"/>
            <p:cNvSpPr txBox="1">
              <a:spLocks noChangeArrowheads="1"/>
            </p:cNvSpPr>
            <p:nvPr/>
          </p:nvSpPr>
          <p:spPr bwMode="auto">
            <a:xfrm>
              <a:off x="1070" y="2572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H0(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2142" name="Rectangle 14"/>
            <p:cNvSpPr>
              <a:spLocks noChangeArrowheads="1"/>
            </p:cNvSpPr>
            <p:nvPr/>
          </p:nvSpPr>
          <p:spPr bwMode="auto">
            <a:xfrm>
              <a:off x="2263" y="2880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43" name="Rectangle 15"/>
            <p:cNvSpPr>
              <a:spLocks noChangeArrowheads="1"/>
            </p:cNvSpPr>
            <p:nvPr/>
          </p:nvSpPr>
          <p:spPr bwMode="auto">
            <a:xfrm>
              <a:off x="1063" y="2880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44" name="Line 16"/>
            <p:cNvSpPr>
              <a:spLocks noChangeShapeType="1"/>
            </p:cNvSpPr>
            <p:nvPr/>
          </p:nvSpPr>
          <p:spPr bwMode="auto">
            <a:xfrm>
              <a:off x="1543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45" name="Text Box 17"/>
            <p:cNvSpPr txBox="1">
              <a:spLocks noChangeArrowheads="1"/>
            </p:cNvSpPr>
            <p:nvPr/>
          </p:nvSpPr>
          <p:spPr bwMode="auto">
            <a:xfrm>
              <a:off x="2263" y="2880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2146" name="Rectangle 18"/>
            <p:cNvSpPr>
              <a:spLocks noChangeArrowheads="1"/>
            </p:cNvSpPr>
            <p:nvPr/>
          </p:nvSpPr>
          <p:spPr bwMode="auto">
            <a:xfrm>
              <a:off x="3847" y="2880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47" name="Line 19"/>
            <p:cNvSpPr>
              <a:spLocks noChangeShapeType="1"/>
            </p:cNvSpPr>
            <p:nvPr/>
          </p:nvSpPr>
          <p:spPr bwMode="auto">
            <a:xfrm>
              <a:off x="3655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48" name="Line 20"/>
            <p:cNvSpPr>
              <a:spLocks noChangeShapeType="1"/>
            </p:cNvSpPr>
            <p:nvPr/>
          </p:nvSpPr>
          <p:spPr bwMode="auto">
            <a:xfrm>
              <a:off x="3943" y="2928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49" name="Text Box 21"/>
            <p:cNvSpPr txBox="1">
              <a:spLocks noChangeArrowheads="1"/>
            </p:cNvSpPr>
            <p:nvPr/>
          </p:nvSpPr>
          <p:spPr bwMode="auto">
            <a:xfrm>
              <a:off x="3943" y="288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32150" name="Text Box 22"/>
            <p:cNvSpPr txBox="1">
              <a:spLocks noChangeArrowheads="1"/>
            </p:cNvSpPr>
            <p:nvPr/>
          </p:nvSpPr>
          <p:spPr bwMode="auto">
            <a:xfrm>
              <a:off x="1070" y="2908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H1(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2151" name="Rectangle 23"/>
            <p:cNvSpPr>
              <a:spLocks noChangeArrowheads="1"/>
            </p:cNvSpPr>
            <p:nvPr/>
          </p:nvSpPr>
          <p:spPr bwMode="auto">
            <a:xfrm>
              <a:off x="2263" y="3216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52" name="Rectangle 24"/>
            <p:cNvSpPr>
              <a:spLocks noChangeArrowheads="1"/>
            </p:cNvSpPr>
            <p:nvPr/>
          </p:nvSpPr>
          <p:spPr bwMode="auto">
            <a:xfrm>
              <a:off x="1063" y="3216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53" name="Line 25"/>
            <p:cNvSpPr>
              <a:spLocks noChangeShapeType="1"/>
            </p:cNvSpPr>
            <p:nvPr/>
          </p:nvSpPr>
          <p:spPr bwMode="auto">
            <a:xfrm>
              <a:off x="1543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54" name="Text Box 26"/>
            <p:cNvSpPr txBox="1">
              <a:spLocks noChangeArrowheads="1"/>
            </p:cNvSpPr>
            <p:nvPr/>
          </p:nvSpPr>
          <p:spPr bwMode="auto">
            <a:xfrm>
              <a:off x="2263" y="3216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2155" name="Rectangle 27"/>
            <p:cNvSpPr>
              <a:spLocks noChangeArrowheads="1"/>
            </p:cNvSpPr>
            <p:nvPr/>
          </p:nvSpPr>
          <p:spPr bwMode="auto">
            <a:xfrm>
              <a:off x="3847" y="3216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56" name="Line 28"/>
            <p:cNvSpPr>
              <a:spLocks noChangeShapeType="1"/>
            </p:cNvSpPr>
            <p:nvPr/>
          </p:nvSpPr>
          <p:spPr bwMode="auto">
            <a:xfrm>
              <a:off x="3655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57" name="Line 29"/>
            <p:cNvSpPr>
              <a:spLocks noChangeShapeType="1"/>
            </p:cNvSpPr>
            <p:nvPr/>
          </p:nvSpPr>
          <p:spPr bwMode="auto">
            <a:xfrm>
              <a:off x="3943" y="3264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58" name="Text Box 30"/>
            <p:cNvSpPr txBox="1">
              <a:spLocks noChangeArrowheads="1"/>
            </p:cNvSpPr>
            <p:nvPr/>
          </p:nvSpPr>
          <p:spPr bwMode="auto">
            <a:xfrm>
              <a:off x="3943" y="321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32159" name="Text Box 31"/>
            <p:cNvSpPr txBox="1">
              <a:spLocks noChangeArrowheads="1"/>
            </p:cNvSpPr>
            <p:nvPr/>
          </p:nvSpPr>
          <p:spPr bwMode="auto">
            <a:xfrm>
              <a:off x="1068" y="3243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H2(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2160" name="Rectangle 32"/>
            <p:cNvSpPr>
              <a:spLocks noChangeArrowheads="1"/>
            </p:cNvSpPr>
            <p:nvPr/>
          </p:nvSpPr>
          <p:spPr bwMode="auto">
            <a:xfrm>
              <a:off x="2263" y="3552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61" name="Rectangle 33"/>
            <p:cNvSpPr>
              <a:spLocks noChangeArrowheads="1"/>
            </p:cNvSpPr>
            <p:nvPr/>
          </p:nvSpPr>
          <p:spPr bwMode="auto">
            <a:xfrm>
              <a:off x="1063" y="3552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62" name="Line 34"/>
            <p:cNvSpPr>
              <a:spLocks noChangeShapeType="1"/>
            </p:cNvSpPr>
            <p:nvPr/>
          </p:nvSpPr>
          <p:spPr bwMode="auto">
            <a:xfrm>
              <a:off x="1543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7699" name="Group 35"/>
            <p:cNvGrpSpPr>
              <a:grpSpLocks/>
            </p:cNvGrpSpPr>
            <p:nvPr/>
          </p:nvGrpSpPr>
          <p:grpSpPr bwMode="auto">
            <a:xfrm>
              <a:off x="1735" y="2544"/>
              <a:ext cx="528" cy="1296"/>
              <a:chOff x="1735" y="2544"/>
              <a:chExt cx="528" cy="1296"/>
            </a:xfrm>
          </p:grpSpPr>
          <p:sp>
            <p:nvSpPr>
              <p:cNvPr id="432164" name="Line 36"/>
              <p:cNvSpPr>
                <a:spLocks noChangeShapeType="1"/>
              </p:cNvSpPr>
              <p:nvPr/>
            </p:nvSpPr>
            <p:spPr bwMode="auto">
              <a:xfrm>
                <a:off x="1831" y="2592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165" name="Text Box 37"/>
              <p:cNvSpPr txBox="1">
                <a:spLocks noChangeArrowheads="1"/>
              </p:cNvSpPr>
              <p:nvPr/>
            </p:nvSpPr>
            <p:spPr bwMode="auto">
              <a:xfrm>
                <a:off x="1816" y="25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32166" name="Rectangle 38"/>
              <p:cNvSpPr>
                <a:spLocks noChangeArrowheads="1"/>
              </p:cNvSpPr>
              <p:nvPr/>
            </p:nvSpPr>
            <p:spPr bwMode="auto">
              <a:xfrm>
                <a:off x="1735" y="2544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167" name="Line 39"/>
              <p:cNvSpPr>
                <a:spLocks noChangeShapeType="1"/>
              </p:cNvSpPr>
              <p:nvPr/>
            </p:nvSpPr>
            <p:spPr bwMode="auto">
              <a:xfrm>
                <a:off x="2071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168" name="Line 40"/>
              <p:cNvSpPr>
                <a:spLocks noChangeShapeType="1"/>
              </p:cNvSpPr>
              <p:nvPr/>
            </p:nvSpPr>
            <p:spPr bwMode="auto">
              <a:xfrm>
                <a:off x="1831" y="292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169" name="Text Box 41"/>
              <p:cNvSpPr txBox="1">
                <a:spLocks noChangeArrowheads="1"/>
              </p:cNvSpPr>
              <p:nvPr/>
            </p:nvSpPr>
            <p:spPr bwMode="auto">
              <a:xfrm>
                <a:off x="1816" y="288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32170" name="Rectangle 42"/>
              <p:cNvSpPr>
                <a:spLocks noChangeArrowheads="1"/>
              </p:cNvSpPr>
              <p:nvPr/>
            </p:nvSpPr>
            <p:spPr bwMode="auto">
              <a:xfrm>
                <a:off x="1735" y="2880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171" name="Line 43"/>
              <p:cNvSpPr>
                <a:spLocks noChangeShapeType="1"/>
              </p:cNvSpPr>
              <p:nvPr/>
            </p:nvSpPr>
            <p:spPr bwMode="auto">
              <a:xfrm>
                <a:off x="2071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172" name="Line 44"/>
              <p:cNvSpPr>
                <a:spLocks noChangeShapeType="1"/>
              </p:cNvSpPr>
              <p:nvPr/>
            </p:nvSpPr>
            <p:spPr bwMode="auto">
              <a:xfrm>
                <a:off x="1831" y="3264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173" name="Text Box 45"/>
              <p:cNvSpPr txBox="1">
                <a:spLocks noChangeArrowheads="1"/>
              </p:cNvSpPr>
              <p:nvPr/>
            </p:nvSpPr>
            <p:spPr bwMode="auto">
              <a:xfrm>
                <a:off x="1816" y="321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32174" name="Rectangle 46"/>
              <p:cNvSpPr>
                <a:spLocks noChangeArrowheads="1"/>
              </p:cNvSpPr>
              <p:nvPr/>
            </p:nvSpPr>
            <p:spPr bwMode="auto">
              <a:xfrm>
                <a:off x="1735" y="3216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175" name="Line 47"/>
              <p:cNvSpPr>
                <a:spLocks noChangeShapeType="1"/>
              </p:cNvSpPr>
              <p:nvPr/>
            </p:nvSpPr>
            <p:spPr bwMode="auto">
              <a:xfrm>
                <a:off x="2071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176" name="Line 48"/>
              <p:cNvSpPr>
                <a:spLocks noChangeShapeType="1"/>
              </p:cNvSpPr>
              <p:nvPr/>
            </p:nvSpPr>
            <p:spPr bwMode="auto">
              <a:xfrm>
                <a:off x="1831" y="3600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177" name="Text Box 49"/>
              <p:cNvSpPr txBox="1">
                <a:spLocks noChangeArrowheads="1"/>
              </p:cNvSpPr>
              <p:nvPr/>
            </p:nvSpPr>
            <p:spPr bwMode="auto">
              <a:xfrm>
                <a:off x="1816" y="355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32178" name="Rectangle 50"/>
              <p:cNvSpPr>
                <a:spLocks noChangeArrowheads="1"/>
              </p:cNvSpPr>
              <p:nvPr/>
            </p:nvSpPr>
            <p:spPr bwMode="auto">
              <a:xfrm>
                <a:off x="1735" y="3552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179" name="Line 51"/>
              <p:cNvSpPr>
                <a:spLocks noChangeShapeType="1"/>
              </p:cNvSpPr>
              <p:nvPr/>
            </p:nvSpPr>
            <p:spPr bwMode="auto">
              <a:xfrm>
                <a:off x="2071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32180" name="Text Box 52"/>
            <p:cNvSpPr txBox="1">
              <a:spLocks noChangeArrowheads="1"/>
            </p:cNvSpPr>
            <p:nvPr/>
          </p:nvSpPr>
          <p:spPr bwMode="auto">
            <a:xfrm>
              <a:off x="2263" y="3552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2181" name="Rectangle 53"/>
            <p:cNvSpPr>
              <a:spLocks noChangeArrowheads="1"/>
            </p:cNvSpPr>
            <p:nvPr/>
          </p:nvSpPr>
          <p:spPr bwMode="auto">
            <a:xfrm>
              <a:off x="3847" y="3552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82" name="Line 54"/>
            <p:cNvSpPr>
              <a:spLocks noChangeShapeType="1"/>
            </p:cNvSpPr>
            <p:nvPr/>
          </p:nvSpPr>
          <p:spPr bwMode="auto">
            <a:xfrm>
              <a:off x="3655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83" name="Line 55"/>
            <p:cNvSpPr>
              <a:spLocks noChangeShapeType="1"/>
            </p:cNvSpPr>
            <p:nvPr/>
          </p:nvSpPr>
          <p:spPr bwMode="auto">
            <a:xfrm>
              <a:off x="3943" y="3600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84" name="Text Box 56"/>
            <p:cNvSpPr txBox="1">
              <a:spLocks noChangeArrowheads="1"/>
            </p:cNvSpPr>
            <p:nvPr/>
          </p:nvSpPr>
          <p:spPr bwMode="auto">
            <a:xfrm>
              <a:off x="3943" y="355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32185" name="Text Box 57"/>
            <p:cNvSpPr txBox="1">
              <a:spLocks noChangeArrowheads="1"/>
            </p:cNvSpPr>
            <p:nvPr/>
          </p:nvSpPr>
          <p:spPr bwMode="auto">
            <a:xfrm>
              <a:off x="1068" y="3579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H3(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2186" name="Line 58"/>
            <p:cNvSpPr>
              <a:spLocks noChangeShapeType="1"/>
            </p:cNvSpPr>
            <p:nvPr/>
          </p:nvSpPr>
          <p:spPr bwMode="auto">
            <a:xfrm>
              <a:off x="871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87" name="Line 59"/>
            <p:cNvSpPr>
              <a:spLocks noChangeShapeType="1"/>
            </p:cNvSpPr>
            <p:nvPr/>
          </p:nvSpPr>
          <p:spPr bwMode="auto">
            <a:xfrm>
              <a:off x="871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88" name="Line 60"/>
            <p:cNvSpPr>
              <a:spLocks noChangeShapeType="1"/>
            </p:cNvSpPr>
            <p:nvPr/>
          </p:nvSpPr>
          <p:spPr bwMode="auto">
            <a:xfrm>
              <a:off x="871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89" name="Line 61"/>
            <p:cNvSpPr>
              <a:spLocks noChangeShapeType="1"/>
            </p:cNvSpPr>
            <p:nvPr/>
          </p:nvSpPr>
          <p:spPr bwMode="auto">
            <a:xfrm>
              <a:off x="871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90" name="Line 62"/>
            <p:cNvSpPr>
              <a:spLocks noChangeShapeType="1"/>
            </p:cNvSpPr>
            <p:nvPr/>
          </p:nvSpPr>
          <p:spPr bwMode="auto">
            <a:xfrm>
              <a:off x="871" y="2688"/>
              <a:ext cx="0" cy="100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91" name="Line 63"/>
            <p:cNvSpPr>
              <a:spLocks noChangeShapeType="1"/>
            </p:cNvSpPr>
            <p:nvPr/>
          </p:nvSpPr>
          <p:spPr bwMode="auto">
            <a:xfrm>
              <a:off x="583" y="3168"/>
              <a:ext cx="28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2192" name="Text Box 64"/>
            <p:cNvSpPr txBox="1">
              <a:spLocks noChangeArrowheads="1"/>
            </p:cNvSpPr>
            <p:nvPr/>
          </p:nvSpPr>
          <p:spPr bwMode="auto">
            <a:xfrm>
              <a:off x="334" y="288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IN</a:t>
              </a:r>
            </a:p>
          </p:txBody>
        </p:sp>
        <p:grpSp>
          <p:nvGrpSpPr>
            <p:cNvPr id="27713" name="Group 65"/>
            <p:cNvGrpSpPr>
              <a:grpSpLocks/>
            </p:cNvGrpSpPr>
            <p:nvPr/>
          </p:nvGrpSpPr>
          <p:grpSpPr bwMode="auto">
            <a:xfrm>
              <a:off x="4183" y="2543"/>
              <a:ext cx="1577" cy="1297"/>
              <a:chOff x="4183" y="2543"/>
              <a:chExt cx="1577" cy="1297"/>
            </a:xfrm>
          </p:grpSpPr>
          <p:sp>
            <p:nvSpPr>
              <p:cNvPr id="432194" name="Line 66"/>
              <p:cNvSpPr>
                <a:spLocks noChangeShapeType="1"/>
              </p:cNvSpPr>
              <p:nvPr/>
            </p:nvSpPr>
            <p:spPr bwMode="auto">
              <a:xfrm>
                <a:off x="4183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195" name="Rectangle 67"/>
              <p:cNvSpPr>
                <a:spLocks noChangeArrowheads="1"/>
              </p:cNvSpPr>
              <p:nvPr/>
            </p:nvSpPr>
            <p:spPr bwMode="auto">
              <a:xfrm>
                <a:off x="4375" y="2544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196" name="Text Box 68"/>
              <p:cNvSpPr txBox="1">
                <a:spLocks noChangeArrowheads="1"/>
              </p:cNvSpPr>
              <p:nvPr/>
            </p:nvSpPr>
            <p:spPr bwMode="auto">
              <a:xfrm>
                <a:off x="4380" y="2543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F0(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32197" name="Line 69"/>
              <p:cNvSpPr>
                <a:spLocks noChangeShapeType="1"/>
              </p:cNvSpPr>
              <p:nvPr/>
            </p:nvSpPr>
            <p:spPr bwMode="auto">
              <a:xfrm>
                <a:off x="4183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198" name="Rectangle 70"/>
              <p:cNvSpPr>
                <a:spLocks noChangeArrowheads="1"/>
              </p:cNvSpPr>
              <p:nvPr/>
            </p:nvSpPr>
            <p:spPr bwMode="auto">
              <a:xfrm>
                <a:off x="4375" y="2880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199" name="Text Box 71"/>
              <p:cNvSpPr txBox="1">
                <a:spLocks noChangeArrowheads="1"/>
              </p:cNvSpPr>
              <p:nvPr/>
            </p:nvSpPr>
            <p:spPr bwMode="auto">
              <a:xfrm>
                <a:off x="4381" y="2879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F1(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32200" name="Line 72"/>
              <p:cNvSpPr>
                <a:spLocks noChangeShapeType="1"/>
              </p:cNvSpPr>
              <p:nvPr/>
            </p:nvSpPr>
            <p:spPr bwMode="auto">
              <a:xfrm>
                <a:off x="4183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201" name="Rectangle 73"/>
              <p:cNvSpPr>
                <a:spLocks noChangeArrowheads="1"/>
              </p:cNvSpPr>
              <p:nvPr/>
            </p:nvSpPr>
            <p:spPr bwMode="auto">
              <a:xfrm>
                <a:off x="4375" y="3216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202" name="Text Box 74"/>
              <p:cNvSpPr txBox="1">
                <a:spLocks noChangeArrowheads="1"/>
              </p:cNvSpPr>
              <p:nvPr/>
            </p:nvSpPr>
            <p:spPr bwMode="auto">
              <a:xfrm>
                <a:off x="4381" y="3215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is-IS" sz="1800" b="0" dirty="0" smtClean="0">
                    <a:solidFill>
                      <a:srgbClr val="FFFF66"/>
                    </a:solidFill>
                    <a:cs typeface="+mn-cs"/>
                  </a:rPr>
                  <a:t>F2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32203" name="Line 75"/>
              <p:cNvSpPr>
                <a:spLocks noChangeShapeType="1"/>
              </p:cNvSpPr>
              <p:nvPr/>
            </p:nvSpPr>
            <p:spPr bwMode="auto">
              <a:xfrm>
                <a:off x="4183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204" name="Rectangle 76"/>
              <p:cNvSpPr>
                <a:spLocks noChangeArrowheads="1"/>
              </p:cNvSpPr>
              <p:nvPr/>
            </p:nvSpPr>
            <p:spPr bwMode="auto">
              <a:xfrm>
                <a:off x="4375" y="3552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205" name="Text Box 77"/>
              <p:cNvSpPr txBox="1">
                <a:spLocks noChangeArrowheads="1"/>
              </p:cNvSpPr>
              <p:nvPr/>
            </p:nvSpPr>
            <p:spPr bwMode="auto">
              <a:xfrm>
                <a:off x="4381" y="3551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F3(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32206" name="Line 78"/>
              <p:cNvSpPr>
                <a:spLocks noChangeShapeType="1"/>
              </p:cNvSpPr>
              <p:nvPr/>
            </p:nvSpPr>
            <p:spPr bwMode="auto">
              <a:xfrm>
                <a:off x="4855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207" name="Line 79"/>
              <p:cNvSpPr>
                <a:spLocks noChangeShapeType="1"/>
              </p:cNvSpPr>
              <p:nvPr/>
            </p:nvSpPr>
            <p:spPr bwMode="auto">
              <a:xfrm>
                <a:off x="4855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208" name="Line 80"/>
              <p:cNvSpPr>
                <a:spLocks noChangeShapeType="1"/>
              </p:cNvSpPr>
              <p:nvPr/>
            </p:nvSpPr>
            <p:spPr bwMode="auto">
              <a:xfrm>
                <a:off x="4855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209" name="Line 81"/>
              <p:cNvSpPr>
                <a:spLocks noChangeShapeType="1"/>
              </p:cNvSpPr>
              <p:nvPr/>
            </p:nvSpPr>
            <p:spPr bwMode="auto">
              <a:xfrm>
                <a:off x="4855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210" name="Oval 82"/>
              <p:cNvSpPr>
                <a:spLocks noChangeArrowheads="1"/>
              </p:cNvSpPr>
              <p:nvPr/>
            </p:nvSpPr>
            <p:spPr bwMode="auto">
              <a:xfrm>
                <a:off x="5143" y="3072"/>
                <a:ext cx="240" cy="240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211" name="Line 83"/>
              <p:cNvSpPr>
                <a:spLocks noChangeShapeType="1"/>
              </p:cNvSpPr>
              <p:nvPr/>
            </p:nvSpPr>
            <p:spPr bwMode="auto">
              <a:xfrm>
                <a:off x="5383" y="316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212" name="Text Box 84"/>
              <p:cNvSpPr txBox="1">
                <a:spLocks noChangeArrowheads="1"/>
              </p:cNvSpPr>
              <p:nvPr/>
            </p:nvSpPr>
            <p:spPr bwMode="auto">
              <a:xfrm>
                <a:off x="5143" y="307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432213" name="Line 85"/>
              <p:cNvSpPr>
                <a:spLocks noChangeShapeType="1"/>
              </p:cNvSpPr>
              <p:nvPr/>
            </p:nvSpPr>
            <p:spPr bwMode="auto">
              <a:xfrm>
                <a:off x="5047" y="3024"/>
                <a:ext cx="144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214" name="Line 86"/>
              <p:cNvSpPr>
                <a:spLocks noChangeShapeType="1"/>
              </p:cNvSpPr>
              <p:nvPr/>
            </p:nvSpPr>
            <p:spPr bwMode="auto">
              <a:xfrm>
                <a:off x="5047" y="2688"/>
                <a:ext cx="192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215" name="Line 87"/>
              <p:cNvSpPr>
                <a:spLocks noChangeShapeType="1"/>
              </p:cNvSpPr>
              <p:nvPr/>
            </p:nvSpPr>
            <p:spPr bwMode="auto">
              <a:xfrm flipV="1">
                <a:off x="5047" y="3264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216" name="Line 88"/>
              <p:cNvSpPr>
                <a:spLocks noChangeShapeType="1"/>
              </p:cNvSpPr>
              <p:nvPr/>
            </p:nvSpPr>
            <p:spPr bwMode="auto">
              <a:xfrm flipV="1">
                <a:off x="5047" y="3312"/>
                <a:ext cx="144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2217" name="Text Box 89"/>
              <p:cNvSpPr txBox="1">
                <a:spLocks noChangeArrowheads="1"/>
              </p:cNvSpPr>
              <p:nvPr/>
            </p:nvSpPr>
            <p:spPr bwMode="auto">
              <a:xfrm>
                <a:off x="5239" y="2784"/>
                <a:ext cx="5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OUT</a:t>
                </a:r>
              </a:p>
            </p:txBody>
          </p:sp>
        </p:grpSp>
      </p:grpSp>
      <p:sp>
        <p:nvSpPr>
          <p:cNvPr id="432245" name="Text Box 117"/>
          <p:cNvSpPr txBox="1">
            <a:spLocks noChangeArrowheads="1"/>
          </p:cNvSpPr>
          <p:nvPr/>
        </p:nvSpPr>
        <p:spPr bwMode="auto">
          <a:xfrm>
            <a:off x="2083289" y="4257092"/>
            <a:ext cx="442704" cy="36997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CCFF33"/>
                </a:solidFill>
                <a:cs typeface="+mn-cs"/>
              </a:rPr>
              <a:t>x2</a:t>
            </a:r>
            <a:endParaRPr lang="en-US" sz="18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111" name="Isosceles Triangle 110"/>
          <p:cNvSpPr/>
          <p:nvPr/>
        </p:nvSpPr>
        <p:spPr bwMode="auto">
          <a:xfrm>
            <a:off x="1149462" y="2766628"/>
            <a:ext cx="2340260" cy="626368"/>
          </a:xfrm>
          <a:prstGeom prst="triangle">
            <a:avLst/>
          </a:prstGeom>
          <a:noFill/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13" name="Straight Connector 112"/>
          <p:cNvCxnSpPr/>
          <p:nvPr/>
        </p:nvCxnSpPr>
        <p:spPr bwMode="auto">
          <a:xfrm>
            <a:off x="827584" y="2420888"/>
            <a:ext cx="0" cy="1009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/>
          <p:nvPr/>
        </p:nvCxnSpPr>
        <p:spPr bwMode="auto">
          <a:xfrm>
            <a:off x="1475656" y="2456892"/>
            <a:ext cx="0" cy="9721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/>
          <p:nvPr/>
        </p:nvCxnSpPr>
        <p:spPr bwMode="auto">
          <a:xfrm>
            <a:off x="2015716" y="2456892"/>
            <a:ext cx="0" cy="9721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/>
          <p:nvPr/>
        </p:nvCxnSpPr>
        <p:spPr bwMode="auto">
          <a:xfrm>
            <a:off x="2627784" y="2456892"/>
            <a:ext cx="0" cy="9721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3203848" y="2420888"/>
            <a:ext cx="0" cy="1009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Line 1128"/>
          <p:cNvSpPr>
            <a:spLocks noChangeShapeType="1"/>
          </p:cNvSpPr>
          <p:nvPr/>
        </p:nvSpPr>
        <p:spPr bwMode="auto">
          <a:xfrm>
            <a:off x="537592" y="3465190"/>
            <a:ext cx="3962400" cy="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9" name="Line 1129"/>
          <p:cNvSpPr>
            <a:spLocks noChangeShapeType="1"/>
          </p:cNvSpPr>
          <p:nvPr/>
        </p:nvSpPr>
        <p:spPr bwMode="auto">
          <a:xfrm>
            <a:off x="3509392" y="3428678"/>
            <a:ext cx="0" cy="635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20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155118"/>
              </p:ext>
            </p:extLst>
          </p:nvPr>
        </p:nvGraphicFramePr>
        <p:xfrm>
          <a:off x="3356992" y="3555678"/>
          <a:ext cx="44291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74" name="Equation" r:id="rId3" imgW="215619" imgH="177569" progId="Equation.3">
                  <p:embed/>
                </p:oleObj>
              </mc:Choice>
              <mc:Fallback>
                <p:oleObj name="Equation" r:id="rId3" imgW="215619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992" y="3555678"/>
                        <a:ext cx="442913" cy="2333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Line 1132"/>
          <p:cNvSpPr>
            <a:spLocks noChangeShapeType="1"/>
          </p:cNvSpPr>
          <p:nvPr/>
        </p:nvSpPr>
        <p:spPr bwMode="auto">
          <a:xfrm flipV="1">
            <a:off x="1148780" y="3004815"/>
            <a:ext cx="0" cy="53340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777754" y="30045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141350" y="304057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124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164906"/>
              </p:ext>
            </p:extLst>
          </p:nvPr>
        </p:nvGraphicFramePr>
        <p:xfrm>
          <a:off x="1367644" y="3485517"/>
          <a:ext cx="238811" cy="33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75" name="Equation" r:id="rId5" imgW="177800" imgH="393700" progId="Equation.3">
                  <p:embed/>
                </p:oleObj>
              </mc:Choice>
              <mc:Fallback>
                <p:oleObj name="Equation" r:id="rId5" imgW="17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44" y="3485517"/>
                        <a:ext cx="238811" cy="33952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5" name="Group 124"/>
          <p:cNvGrpSpPr/>
          <p:nvPr/>
        </p:nvGrpSpPr>
        <p:grpSpPr>
          <a:xfrm>
            <a:off x="1475660" y="2924944"/>
            <a:ext cx="540056" cy="468052"/>
            <a:chOff x="8064388" y="1520788"/>
            <a:chExt cx="504056" cy="432048"/>
          </a:xfrm>
          <a:solidFill>
            <a:schemeClr val="accent1">
              <a:alpha val="70000"/>
            </a:schemeClr>
          </a:solidFill>
        </p:grpSpPr>
        <p:sp>
          <p:nvSpPr>
            <p:cNvPr id="126" name="Right Triangle 125"/>
            <p:cNvSpPr/>
            <p:nvPr/>
          </p:nvSpPr>
          <p:spPr bwMode="auto">
            <a:xfrm flipH="1">
              <a:off x="8064388" y="1556792"/>
              <a:ext cx="504056" cy="21602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8064388" y="1772816"/>
              <a:ext cx="504056" cy="14401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flipV="1">
              <a:off x="8064388" y="1520788"/>
              <a:ext cx="504056" cy="265876"/>
            </a:xfrm>
            <a:prstGeom prst="lin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8568444" y="1520788"/>
              <a:ext cx="0" cy="432048"/>
            </a:xfrm>
            <a:prstGeom prst="lin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Straight Connector 129"/>
            <p:cNvCxnSpPr/>
            <p:nvPr/>
          </p:nvCxnSpPr>
          <p:spPr bwMode="auto">
            <a:xfrm>
              <a:off x="8064388" y="1772816"/>
              <a:ext cx="0" cy="180020"/>
            </a:xfrm>
            <a:prstGeom prst="lin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8064388" y="1952836"/>
              <a:ext cx="504056" cy="0"/>
            </a:xfrm>
            <a:prstGeom prst="line">
              <a:avLst/>
            </a:prstGeom>
            <a:grpFill/>
            <a:ln w="1905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2" name="Group 90"/>
          <p:cNvGrpSpPr>
            <a:grpSpLocks/>
          </p:cNvGrpSpPr>
          <p:nvPr/>
        </p:nvGrpSpPr>
        <p:grpSpPr bwMode="auto">
          <a:xfrm>
            <a:off x="539750" y="2024063"/>
            <a:ext cx="3962400" cy="784225"/>
            <a:chOff x="2448" y="3598"/>
            <a:chExt cx="2496" cy="494"/>
          </a:xfrm>
        </p:grpSpPr>
        <p:sp>
          <p:nvSpPr>
            <p:cNvPr id="133" name="Line 91"/>
            <p:cNvSpPr>
              <a:spLocks noChangeShapeType="1"/>
            </p:cNvSpPr>
            <p:nvPr/>
          </p:nvSpPr>
          <p:spPr bwMode="auto">
            <a:xfrm>
              <a:off x="2448" y="3888"/>
              <a:ext cx="2496" cy="0"/>
            </a:xfrm>
            <a:prstGeom prst="line">
              <a:avLst/>
            </a:prstGeom>
            <a:noFill/>
            <a:ln w="38100" cmpd="sng">
              <a:solidFill>
                <a:srgbClr val="FFFF66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4" name="Line 92"/>
            <p:cNvSpPr>
              <a:spLocks noChangeShapeType="1"/>
            </p:cNvSpPr>
            <p:nvPr/>
          </p:nvSpPr>
          <p:spPr bwMode="auto">
            <a:xfrm>
              <a:off x="4320" y="3865"/>
              <a:ext cx="0" cy="4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35" name="Object 93"/>
            <p:cNvGraphicFramePr>
              <a:graphicFrameLocks noChangeAspect="1"/>
            </p:cNvGraphicFramePr>
            <p:nvPr/>
          </p:nvGraphicFramePr>
          <p:xfrm>
            <a:off x="4224" y="3945"/>
            <a:ext cx="279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176" name="Equation" r:id="rId7" imgW="215619" imgH="177569" progId="Equation.3">
                    <p:embed/>
                  </p:oleObj>
                </mc:Choice>
                <mc:Fallback>
                  <p:oleObj name="Equation" r:id="rId7" imgW="215619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945"/>
                          <a:ext cx="279" cy="14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6" name="Rectangle 94"/>
            <p:cNvSpPr>
              <a:spLocks noChangeArrowheads="1"/>
            </p:cNvSpPr>
            <p:nvPr/>
          </p:nvSpPr>
          <p:spPr bwMode="auto">
            <a:xfrm>
              <a:off x="2640" y="3696"/>
              <a:ext cx="390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" name="Line 95"/>
            <p:cNvSpPr>
              <a:spLocks noChangeShapeType="1"/>
            </p:cNvSpPr>
            <p:nvPr/>
          </p:nvSpPr>
          <p:spPr bwMode="auto">
            <a:xfrm flipV="1">
              <a:off x="2833" y="3598"/>
              <a:ext cx="0" cy="336"/>
            </a:xfrm>
            <a:prstGeom prst="line">
              <a:avLst/>
            </a:prstGeom>
            <a:noFill/>
            <a:ln w="38100" cmpd="sng">
              <a:solidFill>
                <a:srgbClr val="FFFF66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8" name="Rectangle 96"/>
            <p:cNvSpPr>
              <a:spLocks noChangeArrowheads="1"/>
            </p:cNvSpPr>
            <p:nvPr/>
          </p:nvSpPr>
          <p:spPr bwMode="auto">
            <a:xfrm>
              <a:off x="3024" y="3696"/>
              <a:ext cx="363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" name="Rectangle 97"/>
            <p:cNvSpPr>
              <a:spLocks noChangeArrowheads="1"/>
            </p:cNvSpPr>
            <p:nvPr/>
          </p:nvSpPr>
          <p:spPr bwMode="auto">
            <a:xfrm>
              <a:off x="3387" y="3696"/>
              <a:ext cx="384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0" name="Rectangle 98"/>
            <p:cNvSpPr>
              <a:spLocks noChangeArrowheads="1"/>
            </p:cNvSpPr>
            <p:nvPr/>
          </p:nvSpPr>
          <p:spPr bwMode="auto">
            <a:xfrm>
              <a:off x="3771" y="3696"/>
              <a:ext cx="357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1" name="Text Box 99"/>
          <p:cNvSpPr txBox="1">
            <a:spLocks noChangeArrowheads="1"/>
          </p:cNvSpPr>
          <p:nvPr/>
        </p:nvSpPr>
        <p:spPr bwMode="auto">
          <a:xfrm>
            <a:off x="792163" y="1736725"/>
            <a:ext cx="681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H0(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142" name="Text Box 100"/>
          <p:cNvSpPr txBox="1">
            <a:spLocks noChangeArrowheads="1"/>
          </p:cNvSpPr>
          <p:nvPr/>
        </p:nvSpPr>
        <p:spPr bwMode="auto">
          <a:xfrm>
            <a:off x="1368425" y="1736725"/>
            <a:ext cx="681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H1(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143" name="Text Box 101"/>
          <p:cNvSpPr txBox="1">
            <a:spLocks noChangeArrowheads="1"/>
          </p:cNvSpPr>
          <p:nvPr/>
        </p:nvSpPr>
        <p:spPr bwMode="auto">
          <a:xfrm>
            <a:off x="1976387" y="1736725"/>
            <a:ext cx="68748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H2(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144" name="Text Box 102"/>
          <p:cNvSpPr txBox="1">
            <a:spLocks noChangeArrowheads="1"/>
          </p:cNvSpPr>
          <p:nvPr/>
        </p:nvSpPr>
        <p:spPr bwMode="auto">
          <a:xfrm>
            <a:off x="2589162" y="1736725"/>
            <a:ext cx="68748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H3(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145" name="Line 120"/>
          <p:cNvSpPr>
            <a:spLocks noChangeShapeType="1"/>
          </p:cNvSpPr>
          <p:nvPr/>
        </p:nvSpPr>
        <p:spPr bwMode="auto">
          <a:xfrm>
            <a:off x="1150938" y="2457450"/>
            <a:ext cx="0" cy="635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6" name="Text Box 117"/>
          <p:cNvSpPr txBox="1">
            <a:spLocks noChangeArrowheads="1"/>
          </p:cNvSpPr>
          <p:nvPr/>
        </p:nvSpPr>
        <p:spPr bwMode="auto">
          <a:xfrm>
            <a:off x="1248976" y="2662982"/>
            <a:ext cx="442704" cy="36997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CCFF33"/>
                </a:solidFill>
                <a:cs typeface="+mn-cs"/>
              </a:rPr>
              <a:t>x2</a:t>
            </a:r>
            <a:endParaRPr lang="en-US" sz="18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436096" y="2852936"/>
            <a:ext cx="3506088" cy="769441"/>
          </a:xfrm>
          <a:prstGeom prst="rect">
            <a:avLst/>
          </a:prstGeom>
          <a:solidFill>
            <a:srgbClr val="FFFF66">
              <a:alpha val="50000"/>
            </a:srgbClr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CCFFCC"/>
                </a:solidFill>
              </a:rPr>
              <a:t>P</a:t>
            </a:r>
            <a:r>
              <a:rPr lang="en-US" sz="2000" b="0" dirty="0" smtClean="0">
                <a:solidFill>
                  <a:srgbClr val="CCFFCC"/>
                </a:solidFill>
              </a:rPr>
              <a:t>S: H1(z) analysis filter</a:t>
            </a:r>
          </a:p>
          <a:p>
            <a:r>
              <a:rPr lang="en-US" sz="2000" b="0" dirty="0" smtClean="0">
                <a:solidFill>
                  <a:srgbClr val="CCFFCC"/>
                </a:solidFill>
              </a:rPr>
              <a:t>≈ </a:t>
            </a:r>
            <a:r>
              <a:rPr lang="en-US" sz="2000" b="0" dirty="0" err="1" smtClean="0">
                <a:solidFill>
                  <a:srgbClr val="CCFFCC"/>
                </a:solidFill>
              </a:rPr>
              <a:t>bandpass</a:t>
            </a:r>
            <a:r>
              <a:rPr lang="en-US" sz="2000" b="0" dirty="0" smtClean="0">
                <a:solidFill>
                  <a:srgbClr val="CCFFCC"/>
                </a:solidFill>
              </a:rPr>
              <a:t> anti-aliasing filter</a:t>
            </a:r>
            <a:endParaRPr lang="en-US" sz="2000" b="0" dirty="0">
              <a:solidFill>
                <a:srgbClr val="CCFFCC"/>
              </a:solidFill>
            </a:endParaRPr>
          </a:p>
        </p:txBody>
      </p:sp>
      <p:sp>
        <p:nvSpPr>
          <p:cNvPr id="148" name="Oval 147"/>
          <p:cNvSpPr/>
          <p:nvPr/>
        </p:nvSpPr>
        <p:spPr bwMode="auto">
          <a:xfrm>
            <a:off x="1259632" y="4257092"/>
            <a:ext cx="1080120" cy="900100"/>
          </a:xfrm>
          <a:prstGeom prst="ellipse">
            <a:avLst/>
          </a:prstGeom>
          <a:solidFill>
            <a:srgbClr val="FFFF66">
              <a:alpha val="50000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2319592" y="2780928"/>
            <a:ext cx="0" cy="6263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50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047882"/>
              </p:ext>
            </p:extLst>
          </p:nvPr>
        </p:nvGraphicFramePr>
        <p:xfrm>
          <a:off x="2123728" y="3537012"/>
          <a:ext cx="355776" cy="25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77" name="Equation" r:id="rId8" imgW="152400" imgH="139700" progId="Equation.3">
                  <p:embed/>
                </p:oleObj>
              </mc:Choice>
              <mc:Fallback>
                <p:oleObj name="Equation" r:id="rId8" imgW="1524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537012"/>
                        <a:ext cx="355776" cy="25202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67473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Ideal Filter Bank Operation</a:t>
            </a:r>
            <a:endParaRPr lang="en-US" sz="3200" dirty="0" smtClean="0">
              <a:cs typeface="+mj-cs"/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35050"/>
            <a:ext cx="8683625" cy="528955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000" b="0" dirty="0" smtClean="0">
                <a:cs typeface="+mn-cs"/>
              </a:rPr>
              <a:t>With ideal analysis/synthesis filters, </a:t>
            </a:r>
            <a:r>
              <a:rPr lang="en-US" sz="2000" b="0" dirty="0"/>
              <a:t>filter bank </a:t>
            </a:r>
            <a:r>
              <a:rPr lang="en-US" sz="2000" b="0" dirty="0" smtClean="0">
                <a:cs typeface="+mn-cs"/>
              </a:rPr>
              <a:t>operates </a:t>
            </a:r>
            <a:r>
              <a:rPr lang="en-US" sz="2000" b="0" smtClean="0">
                <a:cs typeface="+mn-cs"/>
              </a:rPr>
              <a:t>as follows </a:t>
            </a:r>
            <a:r>
              <a:rPr lang="en-US" sz="2000" b="0" dirty="0" smtClean="0">
                <a:cs typeface="+mn-cs"/>
              </a:rPr>
              <a:t>(7)</a:t>
            </a: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60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 </a:t>
            </a:r>
            <a:endParaRPr lang="en-US" sz="3600" dirty="0" smtClean="0">
              <a:cs typeface="+mn-cs"/>
            </a:endParaRPr>
          </a:p>
        </p:txBody>
      </p:sp>
      <p:grpSp>
        <p:nvGrpSpPr>
          <p:cNvPr id="26627" name="Group 4"/>
          <p:cNvGrpSpPr>
            <a:grpSpLocks/>
          </p:cNvGrpSpPr>
          <p:nvPr/>
        </p:nvGrpSpPr>
        <p:grpSpPr bwMode="auto">
          <a:xfrm>
            <a:off x="250825" y="3932238"/>
            <a:ext cx="8613775" cy="2058988"/>
            <a:chOff x="334" y="2543"/>
            <a:chExt cx="5426" cy="1297"/>
          </a:xfrm>
        </p:grpSpPr>
        <p:sp>
          <p:nvSpPr>
            <p:cNvPr id="430085" name="Rectangle 5"/>
            <p:cNvSpPr>
              <a:spLocks noChangeArrowheads="1"/>
            </p:cNvSpPr>
            <p:nvPr/>
          </p:nvSpPr>
          <p:spPr bwMode="auto">
            <a:xfrm>
              <a:off x="2263" y="2544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086" name="Rectangle 6"/>
            <p:cNvSpPr>
              <a:spLocks noChangeArrowheads="1"/>
            </p:cNvSpPr>
            <p:nvPr/>
          </p:nvSpPr>
          <p:spPr bwMode="auto">
            <a:xfrm>
              <a:off x="1063" y="2544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087" name="Line 7"/>
            <p:cNvSpPr>
              <a:spLocks noChangeShapeType="1"/>
            </p:cNvSpPr>
            <p:nvPr/>
          </p:nvSpPr>
          <p:spPr bwMode="auto">
            <a:xfrm>
              <a:off x="1543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088" name="Text Box 8"/>
            <p:cNvSpPr txBox="1">
              <a:spLocks noChangeArrowheads="1"/>
            </p:cNvSpPr>
            <p:nvPr/>
          </p:nvSpPr>
          <p:spPr bwMode="auto">
            <a:xfrm>
              <a:off x="2263" y="2544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3847" y="2544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090" name="Line 10"/>
            <p:cNvSpPr>
              <a:spLocks noChangeShapeType="1"/>
            </p:cNvSpPr>
            <p:nvPr/>
          </p:nvSpPr>
          <p:spPr bwMode="auto">
            <a:xfrm>
              <a:off x="3655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091" name="Line 11"/>
            <p:cNvSpPr>
              <a:spLocks noChangeShapeType="1"/>
            </p:cNvSpPr>
            <p:nvPr/>
          </p:nvSpPr>
          <p:spPr bwMode="auto">
            <a:xfrm>
              <a:off x="3943" y="2592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092" name="Text Box 12"/>
            <p:cNvSpPr txBox="1">
              <a:spLocks noChangeArrowheads="1"/>
            </p:cNvSpPr>
            <p:nvPr/>
          </p:nvSpPr>
          <p:spPr bwMode="auto">
            <a:xfrm>
              <a:off x="3943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30093" name="Text Box 13"/>
            <p:cNvSpPr txBox="1">
              <a:spLocks noChangeArrowheads="1"/>
            </p:cNvSpPr>
            <p:nvPr/>
          </p:nvSpPr>
          <p:spPr bwMode="auto">
            <a:xfrm>
              <a:off x="1070" y="2572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H0(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263" y="2880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1063" y="2880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096" name="Line 16"/>
            <p:cNvSpPr>
              <a:spLocks noChangeShapeType="1"/>
            </p:cNvSpPr>
            <p:nvPr/>
          </p:nvSpPr>
          <p:spPr bwMode="auto">
            <a:xfrm>
              <a:off x="1543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097" name="Text Box 17"/>
            <p:cNvSpPr txBox="1">
              <a:spLocks noChangeArrowheads="1"/>
            </p:cNvSpPr>
            <p:nvPr/>
          </p:nvSpPr>
          <p:spPr bwMode="auto">
            <a:xfrm>
              <a:off x="2263" y="2880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0098" name="Rectangle 18"/>
            <p:cNvSpPr>
              <a:spLocks noChangeArrowheads="1"/>
            </p:cNvSpPr>
            <p:nvPr/>
          </p:nvSpPr>
          <p:spPr bwMode="auto">
            <a:xfrm>
              <a:off x="3847" y="2880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099" name="Line 19"/>
            <p:cNvSpPr>
              <a:spLocks noChangeShapeType="1"/>
            </p:cNvSpPr>
            <p:nvPr/>
          </p:nvSpPr>
          <p:spPr bwMode="auto">
            <a:xfrm>
              <a:off x="3655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00" name="Line 20"/>
            <p:cNvSpPr>
              <a:spLocks noChangeShapeType="1"/>
            </p:cNvSpPr>
            <p:nvPr/>
          </p:nvSpPr>
          <p:spPr bwMode="auto">
            <a:xfrm>
              <a:off x="3943" y="2928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01" name="Text Box 21"/>
            <p:cNvSpPr txBox="1">
              <a:spLocks noChangeArrowheads="1"/>
            </p:cNvSpPr>
            <p:nvPr/>
          </p:nvSpPr>
          <p:spPr bwMode="auto">
            <a:xfrm>
              <a:off x="3943" y="288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30102" name="Text Box 22"/>
            <p:cNvSpPr txBox="1">
              <a:spLocks noChangeArrowheads="1"/>
            </p:cNvSpPr>
            <p:nvPr/>
          </p:nvSpPr>
          <p:spPr bwMode="auto">
            <a:xfrm>
              <a:off x="1070" y="2908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H1(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0103" name="Rectangle 23"/>
            <p:cNvSpPr>
              <a:spLocks noChangeArrowheads="1"/>
            </p:cNvSpPr>
            <p:nvPr/>
          </p:nvSpPr>
          <p:spPr bwMode="auto">
            <a:xfrm>
              <a:off x="2263" y="3216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04" name="Rectangle 24"/>
            <p:cNvSpPr>
              <a:spLocks noChangeArrowheads="1"/>
            </p:cNvSpPr>
            <p:nvPr/>
          </p:nvSpPr>
          <p:spPr bwMode="auto">
            <a:xfrm>
              <a:off x="1063" y="3216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05" name="Line 25"/>
            <p:cNvSpPr>
              <a:spLocks noChangeShapeType="1"/>
            </p:cNvSpPr>
            <p:nvPr/>
          </p:nvSpPr>
          <p:spPr bwMode="auto">
            <a:xfrm>
              <a:off x="1543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06" name="Text Box 26"/>
            <p:cNvSpPr txBox="1">
              <a:spLocks noChangeArrowheads="1"/>
            </p:cNvSpPr>
            <p:nvPr/>
          </p:nvSpPr>
          <p:spPr bwMode="auto">
            <a:xfrm>
              <a:off x="2263" y="3216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0107" name="Rectangle 27"/>
            <p:cNvSpPr>
              <a:spLocks noChangeArrowheads="1"/>
            </p:cNvSpPr>
            <p:nvPr/>
          </p:nvSpPr>
          <p:spPr bwMode="auto">
            <a:xfrm>
              <a:off x="3847" y="3216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08" name="Line 28"/>
            <p:cNvSpPr>
              <a:spLocks noChangeShapeType="1"/>
            </p:cNvSpPr>
            <p:nvPr/>
          </p:nvSpPr>
          <p:spPr bwMode="auto">
            <a:xfrm>
              <a:off x="3655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09" name="Line 29"/>
            <p:cNvSpPr>
              <a:spLocks noChangeShapeType="1"/>
            </p:cNvSpPr>
            <p:nvPr/>
          </p:nvSpPr>
          <p:spPr bwMode="auto">
            <a:xfrm>
              <a:off x="3943" y="3264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10" name="Text Box 30"/>
            <p:cNvSpPr txBox="1">
              <a:spLocks noChangeArrowheads="1"/>
            </p:cNvSpPr>
            <p:nvPr/>
          </p:nvSpPr>
          <p:spPr bwMode="auto">
            <a:xfrm>
              <a:off x="3943" y="321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30111" name="Text Box 31"/>
            <p:cNvSpPr txBox="1">
              <a:spLocks noChangeArrowheads="1"/>
            </p:cNvSpPr>
            <p:nvPr/>
          </p:nvSpPr>
          <p:spPr bwMode="auto">
            <a:xfrm>
              <a:off x="1068" y="3243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H2(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0112" name="Rectangle 32"/>
            <p:cNvSpPr>
              <a:spLocks noChangeArrowheads="1"/>
            </p:cNvSpPr>
            <p:nvPr/>
          </p:nvSpPr>
          <p:spPr bwMode="auto">
            <a:xfrm>
              <a:off x="2263" y="3552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13" name="Rectangle 33"/>
            <p:cNvSpPr>
              <a:spLocks noChangeArrowheads="1"/>
            </p:cNvSpPr>
            <p:nvPr/>
          </p:nvSpPr>
          <p:spPr bwMode="auto">
            <a:xfrm>
              <a:off x="1063" y="3552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14" name="Line 34"/>
            <p:cNvSpPr>
              <a:spLocks noChangeShapeType="1"/>
            </p:cNvSpPr>
            <p:nvPr/>
          </p:nvSpPr>
          <p:spPr bwMode="auto">
            <a:xfrm>
              <a:off x="1543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6676" name="Group 35"/>
            <p:cNvGrpSpPr>
              <a:grpSpLocks/>
            </p:cNvGrpSpPr>
            <p:nvPr/>
          </p:nvGrpSpPr>
          <p:grpSpPr bwMode="auto">
            <a:xfrm>
              <a:off x="1735" y="2544"/>
              <a:ext cx="528" cy="1296"/>
              <a:chOff x="1735" y="2544"/>
              <a:chExt cx="528" cy="1296"/>
            </a:xfrm>
          </p:grpSpPr>
          <p:sp>
            <p:nvSpPr>
              <p:cNvPr id="430116" name="Line 36"/>
              <p:cNvSpPr>
                <a:spLocks noChangeShapeType="1"/>
              </p:cNvSpPr>
              <p:nvPr/>
            </p:nvSpPr>
            <p:spPr bwMode="auto">
              <a:xfrm>
                <a:off x="1831" y="2592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17" name="Text Box 37"/>
              <p:cNvSpPr txBox="1">
                <a:spLocks noChangeArrowheads="1"/>
              </p:cNvSpPr>
              <p:nvPr/>
            </p:nvSpPr>
            <p:spPr bwMode="auto">
              <a:xfrm>
                <a:off x="1816" y="25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30118" name="Rectangle 38"/>
              <p:cNvSpPr>
                <a:spLocks noChangeArrowheads="1"/>
              </p:cNvSpPr>
              <p:nvPr/>
            </p:nvSpPr>
            <p:spPr bwMode="auto">
              <a:xfrm>
                <a:off x="1735" y="2544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19" name="Line 39"/>
              <p:cNvSpPr>
                <a:spLocks noChangeShapeType="1"/>
              </p:cNvSpPr>
              <p:nvPr/>
            </p:nvSpPr>
            <p:spPr bwMode="auto">
              <a:xfrm>
                <a:off x="2071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20" name="Line 40"/>
              <p:cNvSpPr>
                <a:spLocks noChangeShapeType="1"/>
              </p:cNvSpPr>
              <p:nvPr/>
            </p:nvSpPr>
            <p:spPr bwMode="auto">
              <a:xfrm>
                <a:off x="1831" y="292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21" name="Text Box 41"/>
              <p:cNvSpPr txBox="1">
                <a:spLocks noChangeArrowheads="1"/>
              </p:cNvSpPr>
              <p:nvPr/>
            </p:nvSpPr>
            <p:spPr bwMode="auto">
              <a:xfrm>
                <a:off x="1816" y="288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30122" name="Rectangle 42"/>
              <p:cNvSpPr>
                <a:spLocks noChangeArrowheads="1"/>
              </p:cNvSpPr>
              <p:nvPr/>
            </p:nvSpPr>
            <p:spPr bwMode="auto">
              <a:xfrm>
                <a:off x="1735" y="2880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23" name="Line 43"/>
              <p:cNvSpPr>
                <a:spLocks noChangeShapeType="1"/>
              </p:cNvSpPr>
              <p:nvPr/>
            </p:nvSpPr>
            <p:spPr bwMode="auto">
              <a:xfrm>
                <a:off x="2071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24" name="Line 44"/>
              <p:cNvSpPr>
                <a:spLocks noChangeShapeType="1"/>
              </p:cNvSpPr>
              <p:nvPr/>
            </p:nvSpPr>
            <p:spPr bwMode="auto">
              <a:xfrm>
                <a:off x="1831" y="3264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25" name="Text Box 45"/>
              <p:cNvSpPr txBox="1">
                <a:spLocks noChangeArrowheads="1"/>
              </p:cNvSpPr>
              <p:nvPr/>
            </p:nvSpPr>
            <p:spPr bwMode="auto">
              <a:xfrm>
                <a:off x="1816" y="321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30126" name="Rectangle 46"/>
              <p:cNvSpPr>
                <a:spLocks noChangeArrowheads="1"/>
              </p:cNvSpPr>
              <p:nvPr/>
            </p:nvSpPr>
            <p:spPr bwMode="auto">
              <a:xfrm>
                <a:off x="1735" y="3216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27" name="Line 47"/>
              <p:cNvSpPr>
                <a:spLocks noChangeShapeType="1"/>
              </p:cNvSpPr>
              <p:nvPr/>
            </p:nvSpPr>
            <p:spPr bwMode="auto">
              <a:xfrm>
                <a:off x="2071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28" name="Line 48"/>
              <p:cNvSpPr>
                <a:spLocks noChangeShapeType="1"/>
              </p:cNvSpPr>
              <p:nvPr/>
            </p:nvSpPr>
            <p:spPr bwMode="auto">
              <a:xfrm>
                <a:off x="1831" y="3600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29" name="Text Box 49"/>
              <p:cNvSpPr txBox="1">
                <a:spLocks noChangeArrowheads="1"/>
              </p:cNvSpPr>
              <p:nvPr/>
            </p:nvSpPr>
            <p:spPr bwMode="auto">
              <a:xfrm>
                <a:off x="1816" y="355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30130" name="Rectangle 50"/>
              <p:cNvSpPr>
                <a:spLocks noChangeArrowheads="1"/>
              </p:cNvSpPr>
              <p:nvPr/>
            </p:nvSpPr>
            <p:spPr bwMode="auto">
              <a:xfrm>
                <a:off x="1735" y="3552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31" name="Line 51"/>
              <p:cNvSpPr>
                <a:spLocks noChangeShapeType="1"/>
              </p:cNvSpPr>
              <p:nvPr/>
            </p:nvSpPr>
            <p:spPr bwMode="auto">
              <a:xfrm>
                <a:off x="2071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30132" name="Text Box 52"/>
            <p:cNvSpPr txBox="1">
              <a:spLocks noChangeArrowheads="1"/>
            </p:cNvSpPr>
            <p:nvPr/>
          </p:nvSpPr>
          <p:spPr bwMode="auto">
            <a:xfrm>
              <a:off x="2263" y="3552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0133" name="Rectangle 53"/>
            <p:cNvSpPr>
              <a:spLocks noChangeArrowheads="1"/>
            </p:cNvSpPr>
            <p:nvPr/>
          </p:nvSpPr>
          <p:spPr bwMode="auto">
            <a:xfrm>
              <a:off x="3847" y="3552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34" name="Line 54"/>
            <p:cNvSpPr>
              <a:spLocks noChangeShapeType="1"/>
            </p:cNvSpPr>
            <p:nvPr/>
          </p:nvSpPr>
          <p:spPr bwMode="auto">
            <a:xfrm>
              <a:off x="3655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35" name="Line 55"/>
            <p:cNvSpPr>
              <a:spLocks noChangeShapeType="1"/>
            </p:cNvSpPr>
            <p:nvPr/>
          </p:nvSpPr>
          <p:spPr bwMode="auto">
            <a:xfrm>
              <a:off x="3943" y="3600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36" name="Text Box 56"/>
            <p:cNvSpPr txBox="1">
              <a:spLocks noChangeArrowheads="1"/>
            </p:cNvSpPr>
            <p:nvPr/>
          </p:nvSpPr>
          <p:spPr bwMode="auto">
            <a:xfrm>
              <a:off x="3943" y="355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30137" name="Text Box 57"/>
            <p:cNvSpPr txBox="1">
              <a:spLocks noChangeArrowheads="1"/>
            </p:cNvSpPr>
            <p:nvPr/>
          </p:nvSpPr>
          <p:spPr bwMode="auto">
            <a:xfrm>
              <a:off x="1068" y="3579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H3(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30138" name="Line 58"/>
            <p:cNvSpPr>
              <a:spLocks noChangeShapeType="1"/>
            </p:cNvSpPr>
            <p:nvPr/>
          </p:nvSpPr>
          <p:spPr bwMode="auto">
            <a:xfrm>
              <a:off x="871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39" name="Line 59"/>
            <p:cNvSpPr>
              <a:spLocks noChangeShapeType="1"/>
            </p:cNvSpPr>
            <p:nvPr/>
          </p:nvSpPr>
          <p:spPr bwMode="auto">
            <a:xfrm>
              <a:off x="871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40" name="Line 60"/>
            <p:cNvSpPr>
              <a:spLocks noChangeShapeType="1"/>
            </p:cNvSpPr>
            <p:nvPr/>
          </p:nvSpPr>
          <p:spPr bwMode="auto">
            <a:xfrm>
              <a:off x="871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41" name="Line 61"/>
            <p:cNvSpPr>
              <a:spLocks noChangeShapeType="1"/>
            </p:cNvSpPr>
            <p:nvPr/>
          </p:nvSpPr>
          <p:spPr bwMode="auto">
            <a:xfrm>
              <a:off x="871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42" name="Line 62"/>
            <p:cNvSpPr>
              <a:spLocks noChangeShapeType="1"/>
            </p:cNvSpPr>
            <p:nvPr/>
          </p:nvSpPr>
          <p:spPr bwMode="auto">
            <a:xfrm>
              <a:off x="871" y="2688"/>
              <a:ext cx="0" cy="100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43" name="Line 63"/>
            <p:cNvSpPr>
              <a:spLocks noChangeShapeType="1"/>
            </p:cNvSpPr>
            <p:nvPr/>
          </p:nvSpPr>
          <p:spPr bwMode="auto">
            <a:xfrm>
              <a:off x="583" y="3168"/>
              <a:ext cx="28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144" name="Text Box 64"/>
            <p:cNvSpPr txBox="1">
              <a:spLocks noChangeArrowheads="1"/>
            </p:cNvSpPr>
            <p:nvPr/>
          </p:nvSpPr>
          <p:spPr bwMode="auto">
            <a:xfrm>
              <a:off x="334" y="288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IN</a:t>
              </a:r>
            </a:p>
          </p:txBody>
        </p:sp>
        <p:grpSp>
          <p:nvGrpSpPr>
            <p:cNvPr id="26690" name="Group 65"/>
            <p:cNvGrpSpPr>
              <a:grpSpLocks/>
            </p:cNvGrpSpPr>
            <p:nvPr/>
          </p:nvGrpSpPr>
          <p:grpSpPr bwMode="auto">
            <a:xfrm>
              <a:off x="4183" y="2543"/>
              <a:ext cx="1577" cy="1297"/>
              <a:chOff x="4183" y="2543"/>
              <a:chExt cx="1577" cy="1297"/>
            </a:xfrm>
          </p:grpSpPr>
          <p:sp>
            <p:nvSpPr>
              <p:cNvPr id="430146" name="Line 66"/>
              <p:cNvSpPr>
                <a:spLocks noChangeShapeType="1"/>
              </p:cNvSpPr>
              <p:nvPr/>
            </p:nvSpPr>
            <p:spPr bwMode="auto">
              <a:xfrm>
                <a:off x="4183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47" name="Rectangle 67"/>
              <p:cNvSpPr>
                <a:spLocks noChangeArrowheads="1"/>
              </p:cNvSpPr>
              <p:nvPr/>
            </p:nvSpPr>
            <p:spPr bwMode="auto">
              <a:xfrm>
                <a:off x="4375" y="2544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48" name="Text Box 68"/>
              <p:cNvSpPr txBox="1">
                <a:spLocks noChangeArrowheads="1"/>
              </p:cNvSpPr>
              <p:nvPr/>
            </p:nvSpPr>
            <p:spPr bwMode="auto">
              <a:xfrm>
                <a:off x="4381" y="2543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F0(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30149" name="Line 69"/>
              <p:cNvSpPr>
                <a:spLocks noChangeShapeType="1"/>
              </p:cNvSpPr>
              <p:nvPr/>
            </p:nvSpPr>
            <p:spPr bwMode="auto">
              <a:xfrm>
                <a:off x="4183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50" name="Rectangle 70"/>
              <p:cNvSpPr>
                <a:spLocks noChangeArrowheads="1"/>
              </p:cNvSpPr>
              <p:nvPr/>
            </p:nvSpPr>
            <p:spPr bwMode="auto">
              <a:xfrm>
                <a:off x="4375" y="2880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51" name="Text Box 71"/>
              <p:cNvSpPr txBox="1">
                <a:spLocks noChangeArrowheads="1"/>
              </p:cNvSpPr>
              <p:nvPr/>
            </p:nvSpPr>
            <p:spPr bwMode="auto">
              <a:xfrm>
                <a:off x="4381" y="2879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F1(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30152" name="Line 72"/>
              <p:cNvSpPr>
                <a:spLocks noChangeShapeType="1"/>
              </p:cNvSpPr>
              <p:nvPr/>
            </p:nvSpPr>
            <p:spPr bwMode="auto">
              <a:xfrm>
                <a:off x="4183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53" name="Rectangle 73"/>
              <p:cNvSpPr>
                <a:spLocks noChangeArrowheads="1"/>
              </p:cNvSpPr>
              <p:nvPr/>
            </p:nvSpPr>
            <p:spPr bwMode="auto">
              <a:xfrm>
                <a:off x="4375" y="3216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54" name="Text Box 74"/>
              <p:cNvSpPr txBox="1">
                <a:spLocks noChangeArrowheads="1"/>
              </p:cNvSpPr>
              <p:nvPr/>
            </p:nvSpPr>
            <p:spPr bwMode="auto">
              <a:xfrm>
                <a:off x="4381" y="3215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is-IS" sz="1800" b="0" dirty="0" smtClean="0">
                    <a:solidFill>
                      <a:srgbClr val="FFFF66"/>
                    </a:solidFill>
                    <a:cs typeface="+mn-cs"/>
                  </a:rPr>
                  <a:t>F2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30155" name="Line 75"/>
              <p:cNvSpPr>
                <a:spLocks noChangeShapeType="1"/>
              </p:cNvSpPr>
              <p:nvPr/>
            </p:nvSpPr>
            <p:spPr bwMode="auto">
              <a:xfrm>
                <a:off x="4183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56" name="Rectangle 76"/>
              <p:cNvSpPr>
                <a:spLocks noChangeArrowheads="1"/>
              </p:cNvSpPr>
              <p:nvPr/>
            </p:nvSpPr>
            <p:spPr bwMode="auto">
              <a:xfrm>
                <a:off x="4375" y="3552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57" name="Text Box 77"/>
              <p:cNvSpPr txBox="1">
                <a:spLocks noChangeArrowheads="1"/>
              </p:cNvSpPr>
              <p:nvPr/>
            </p:nvSpPr>
            <p:spPr bwMode="auto">
              <a:xfrm>
                <a:off x="4381" y="3551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F3(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30158" name="Line 78"/>
              <p:cNvSpPr>
                <a:spLocks noChangeShapeType="1"/>
              </p:cNvSpPr>
              <p:nvPr/>
            </p:nvSpPr>
            <p:spPr bwMode="auto">
              <a:xfrm>
                <a:off x="4855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59" name="Line 79"/>
              <p:cNvSpPr>
                <a:spLocks noChangeShapeType="1"/>
              </p:cNvSpPr>
              <p:nvPr/>
            </p:nvSpPr>
            <p:spPr bwMode="auto">
              <a:xfrm>
                <a:off x="4855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60" name="Line 80"/>
              <p:cNvSpPr>
                <a:spLocks noChangeShapeType="1"/>
              </p:cNvSpPr>
              <p:nvPr/>
            </p:nvSpPr>
            <p:spPr bwMode="auto">
              <a:xfrm>
                <a:off x="4855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61" name="Line 81"/>
              <p:cNvSpPr>
                <a:spLocks noChangeShapeType="1"/>
              </p:cNvSpPr>
              <p:nvPr/>
            </p:nvSpPr>
            <p:spPr bwMode="auto">
              <a:xfrm>
                <a:off x="4855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62" name="Oval 82"/>
              <p:cNvSpPr>
                <a:spLocks noChangeArrowheads="1"/>
              </p:cNvSpPr>
              <p:nvPr/>
            </p:nvSpPr>
            <p:spPr bwMode="auto">
              <a:xfrm>
                <a:off x="5143" y="3072"/>
                <a:ext cx="240" cy="240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63" name="Line 83"/>
              <p:cNvSpPr>
                <a:spLocks noChangeShapeType="1"/>
              </p:cNvSpPr>
              <p:nvPr/>
            </p:nvSpPr>
            <p:spPr bwMode="auto">
              <a:xfrm>
                <a:off x="5383" y="316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64" name="Text Box 84"/>
              <p:cNvSpPr txBox="1">
                <a:spLocks noChangeArrowheads="1"/>
              </p:cNvSpPr>
              <p:nvPr/>
            </p:nvSpPr>
            <p:spPr bwMode="auto">
              <a:xfrm>
                <a:off x="5143" y="307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430165" name="Line 85"/>
              <p:cNvSpPr>
                <a:spLocks noChangeShapeType="1"/>
              </p:cNvSpPr>
              <p:nvPr/>
            </p:nvSpPr>
            <p:spPr bwMode="auto">
              <a:xfrm>
                <a:off x="5047" y="3024"/>
                <a:ext cx="144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66" name="Line 86"/>
              <p:cNvSpPr>
                <a:spLocks noChangeShapeType="1"/>
              </p:cNvSpPr>
              <p:nvPr/>
            </p:nvSpPr>
            <p:spPr bwMode="auto">
              <a:xfrm>
                <a:off x="5047" y="2688"/>
                <a:ext cx="192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67" name="Line 87"/>
              <p:cNvSpPr>
                <a:spLocks noChangeShapeType="1"/>
              </p:cNvSpPr>
              <p:nvPr/>
            </p:nvSpPr>
            <p:spPr bwMode="auto">
              <a:xfrm flipV="1">
                <a:off x="5047" y="3264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68" name="Line 88"/>
              <p:cNvSpPr>
                <a:spLocks noChangeShapeType="1"/>
              </p:cNvSpPr>
              <p:nvPr/>
            </p:nvSpPr>
            <p:spPr bwMode="auto">
              <a:xfrm flipV="1">
                <a:off x="5047" y="3312"/>
                <a:ext cx="144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30169" name="Text Box 89"/>
              <p:cNvSpPr txBox="1">
                <a:spLocks noChangeArrowheads="1"/>
              </p:cNvSpPr>
              <p:nvPr/>
            </p:nvSpPr>
            <p:spPr bwMode="auto">
              <a:xfrm>
                <a:off x="5239" y="2784"/>
                <a:ext cx="5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OUT</a:t>
                </a:r>
              </a:p>
            </p:txBody>
          </p:sp>
        </p:grpSp>
      </p:grpSp>
      <p:sp>
        <p:nvSpPr>
          <p:cNvPr id="430188" name="Text Box 108"/>
          <p:cNvSpPr txBox="1">
            <a:spLocks noChangeArrowheads="1"/>
          </p:cNvSpPr>
          <p:nvPr/>
        </p:nvSpPr>
        <p:spPr bwMode="auto">
          <a:xfrm>
            <a:off x="2879725" y="4257675"/>
            <a:ext cx="514350" cy="37941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CCFF33"/>
                </a:solidFill>
                <a:cs typeface="+mn-cs"/>
              </a:rPr>
              <a:t>x</a:t>
            </a:r>
            <a:r>
              <a:rPr lang="ja-JP" altLang="en-US" sz="1800">
                <a:solidFill>
                  <a:srgbClr val="CCFF33"/>
                </a:solidFill>
                <a:latin typeface="Arial"/>
                <a:cs typeface="+mn-cs"/>
              </a:rPr>
              <a:t>’</a:t>
            </a:r>
            <a:r>
              <a:rPr lang="en-US" sz="1800">
                <a:solidFill>
                  <a:srgbClr val="CCFF33"/>
                </a:solidFill>
                <a:cs typeface="+mn-cs"/>
              </a:rPr>
              <a:t>2</a:t>
            </a:r>
          </a:p>
        </p:txBody>
      </p:sp>
      <p:sp>
        <p:nvSpPr>
          <p:cNvPr id="430198" name="Text Box 118"/>
          <p:cNvSpPr txBox="1">
            <a:spLocks noChangeArrowheads="1"/>
          </p:cNvSpPr>
          <p:nvPr/>
        </p:nvSpPr>
        <p:spPr bwMode="auto">
          <a:xfrm>
            <a:off x="5435600" y="4257675"/>
            <a:ext cx="514350" cy="379413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CCFF33"/>
                </a:solidFill>
                <a:cs typeface="+mn-cs"/>
              </a:rPr>
              <a:t>x</a:t>
            </a:r>
            <a:r>
              <a:rPr lang="ja-JP" altLang="en-US" sz="1800">
                <a:solidFill>
                  <a:srgbClr val="CCFF33"/>
                </a:solidFill>
                <a:latin typeface="Arial"/>
                <a:cs typeface="+mn-cs"/>
              </a:rPr>
              <a:t>’</a:t>
            </a:r>
            <a:r>
              <a:rPr lang="en-US" sz="1800">
                <a:solidFill>
                  <a:srgbClr val="CCFF33"/>
                </a:solidFill>
                <a:cs typeface="+mn-cs"/>
              </a:rPr>
              <a:t>2</a:t>
            </a:r>
          </a:p>
        </p:txBody>
      </p:sp>
      <p:sp>
        <p:nvSpPr>
          <p:cNvPr id="113" name="Line 1128"/>
          <p:cNvSpPr>
            <a:spLocks noChangeShapeType="1"/>
          </p:cNvSpPr>
          <p:nvPr/>
        </p:nvSpPr>
        <p:spPr bwMode="auto">
          <a:xfrm>
            <a:off x="539750" y="3457574"/>
            <a:ext cx="5688434" cy="7429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4" name="Line 1129"/>
          <p:cNvSpPr>
            <a:spLocks noChangeShapeType="1"/>
          </p:cNvSpPr>
          <p:nvPr/>
        </p:nvSpPr>
        <p:spPr bwMode="auto">
          <a:xfrm>
            <a:off x="3511550" y="3421063"/>
            <a:ext cx="0" cy="635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15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891607"/>
              </p:ext>
            </p:extLst>
          </p:nvPr>
        </p:nvGraphicFramePr>
        <p:xfrm>
          <a:off x="3359150" y="3548063"/>
          <a:ext cx="44291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37" name="Equation" r:id="rId3" imgW="215619" imgH="177569" progId="Equation.3">
                  <p:embed/>
                </p:oleObj>
              </mc:Choice>
              <mc:Fallback>
                <p:oleObj name="Equation" r:id="rId3" imgW="215619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3548063"/>
                        <a:ext cx="442913" cy="2333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TextBox 117"/>
          <p:cNvSpPr txBox="1"/>
          <p:nvPr/>
        </p:nvSpPr>
        <p:spPr>
          <a:xfrm>
            <a:off x="143508" y="303295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123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335462"/>
              </p:ext>
            </p:extLst>
          </p:nvPr>
        </p:nvGraphicFramePr>
        <p:xfrm>
          <a:off x="1367644" y="3485517"/>
          <a:ext cx="238811" cy="33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38" name="Equation" r:id="rId5" imgW="177800" imgH="393700" progId="Equation.3">
                  <p:embed/>
                </p:oleObj>
              </mc:Choice>
              <mc:Fallback>
                <p:oleObj name="Equation" r:id="rId5" imgW="17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44" y="3485517"/>
                        <a:ext cx="238811" cy="33952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Right Triangle 130"/>
          <p:cNvSpPr/>
          <p:nvPr/>
        </p:nvSpPr>
        <p:spPr bwMode="auto">
          <a:xfrm flipH="1">
            <a:off x="2267744" y="2780928"/>
            <a:ext cx="2592288" cy="396044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2267745" y="3176972"/>
            <a:ext cx="1260139" cy="18002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35" name="Straight Connector 134"/>
          <p:cNvCxnSpPr/>
          <p:nvPr/>
        </p:nvCxnSpPr>
        <p:spPr bwMode="auto">
          <a:xfrm>
            <a:off x="2294147" y="3137968"/>
            <a:ext cx="0" cy="2550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V="1">
            <a:off x="2267744" y="3356992"/>
            <a:ext cx="5112568" cy="3600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" name="Right Triangle 144"/>
          <p:cNvSpPr/>
          <p:nvPr/>
        </p:nvSpPr>
        <p:spPr bwMode="auto">
          <a:xfrm flipH="1">
            <a:off x="755576" y="2888940"/>
            <a:ext cx="1548172" cy="252028"/>
          </a:xfrm>
          <a:prstGeom prst="rtTriangle">
            <a:avLst/>
          </a:prstGeom>
          <a:solidFill>
            <a:srgbClr val="FFFF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755577" y="3140968"/>
            <a:ext cx="1584176" cy="252028"/>
          </a:xfrm>
          <a:prstGeom prst="rect">
            <a:avLst/>
          </a:prstGeom>
          <a:solidFill>
            <a:srgbClr val="FFFF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48" name="Straight Connector 147"/>
          <p:cNvCxnSpPr/>
          <p:nvPr/>
        </p:nvCxnSpPr>
        <p:spPr bwMode="auto">
          <a:xfrm>
            <a:off x="2303748" y="2780928"/>
            <a:ext cx="0" cy="61206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Straight Connector 149"/>
          <p:cNvCxnSpPr/>
          <p:nvPr/>
        </p:nvCxnSpPr>
        <p:spPr bwMode="auto">
          <a:xfrm>
            <a:off x="683568" y="3392996"/>
            <a:ext cx="176419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56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047882"/>
              </p:ext>
            </p:extLst>
          </p:nvPr>
        </p:nvGraphicFramePr>
        <p:xfrm>
          <a:off x="2123728" y="3537012"/>
          <a:ext cx="355776" cy="25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39" name="Equation" r:id="rId7" imgW="152400" imgH="139700" progId="Equation.3">
                  <p:embed/>
                </p:oleObj>
              </mc:Choice>
              <mc:Fallback>
                <p:oleObj name="Equation" r:id="rId7" imgW="1524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537012"/>
                        <a:ext cx="355776" cy="25202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Line 1132"/>
          <p:cNvSpPr>
            <a:spLocks noChangeShapeType="1"/>
          </p:cNvSpPr>
          <p:nvPr/>
        </p:nvSpPr>
        <p:spPr bwMode="auto">
          <a:xfrm flipV="1">
            <a:off x="1150938" y="2997200"/>
            <a:ext cx="0" cy="53340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133" name="Straight Connector 132"/>
          <p:cNvCxnSpPr>
            <a:endCxn id="131" idx="0"/>
          </p:cNvCxnSpPr>
          <p:nvPr/>
        </p:nvCxnSpPr>
        <p:spPr bwMode="auto">
          <a:xfrm flipV="1">
            <a:off x="2339752" y="2780928"/>
            <a:ext cx="2520280" cy="3960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Text Box 117"/>
          <p:cNvSpPr txBox="1">
            <a:spLocks noChangeArrowheads="1"/>
          </p:cNvSpPr>
          <p:nvPr/>
        </p:nvSpPr>
        <p:spPr bwMode="auto">
          <a:xfrm>
            <a:off x="1256851" y="2384884"/>
            <a:ext cx="506837" cy="36997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CCFF33"/>
                </a:solidFill>
                <a:cs typeface="+mn-cs"/>
              </a:rPr>
              <a:t>x</a:t>
            </a:r>
            <a:r>
              <a:rPr lang="en-US" sz="1800" dirty="0" smtClean="0">
                <a:solidFill>
                  <a:srgbClr val="CCFF33"/>
                </a:solidFill>
                <a:cs typeface="+mn-cs"/>
              </a:rPr>
              <a:t>’2</a:t>
            </a:r>
            <a:endParaRPr lang="en-US" sz="18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3527884" y="3176972"/>
            <a:ext cx="1332148" cy="18002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20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61862"/>
              </p:ext>
            </p:extLst>
          </p:nvPr>
        </p:nvGraphicFramePr>
        <p:xfrm>
          <a:off x="4608513" y="3581400"/>
          <a:ext cx="442912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40" name="Equation" r:id="rId9" imgW="215900" imgH="165100" progId="Equation.3">
                  <p:embed/>
                </p:oleObj>
              </mc:Choice>
              <mc:Fallback>
                <p:oleObj name="Equation" r:id="rId9" imgW="215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3581400"/>
                        <a:ext cx="442912" cy="2174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2" name="Straight Connector 121"/>
          <p:cNvCxnSpPr/>
          <p:nvPr/>
        </p:nvCxnSpPr>
        <p:spPr bwMode="auto">
          <a:xfrm flipV="1">
            <a:off x="4860032" y="2816932"/>
            <a:ext cx="2520280" cy="288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145" idx="4"/>
          </p:cNvCxnSpPr>
          <p:nvPr/>
        </p:nvCxnSpPr>
        <p:spPr bwMode="auto">
          <a:xfrm flipV="1">
            <a:off x="755576" y="2903942"/>
            <a:ext cx="1548171" cy="2370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Right Triangle 124"/>
          <p:cNvSpPr/>
          <p:nvPr/>
        </p:nvSpPr>
        <p:spPr bwMode="auto">
          <a:xfrm flipH="1">
            <a:off x="4860032" y="2939946"/>
            <a:ext cx="1449761" cy="165018"/>
          </a:xfrm>
          <a:prstGeom prst="rtTriangle">
            <a:avLst/>
          </a:prstGeom>
          <a:solidFill>
            <a:srgbClr val="FFFF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4860032" y="3104964"/>
            <a:ext cx="1440160" cy="237027"/>
          </a:xfrm>
          <a:prstGeom prst="rect">
            <a:avLst/>
          </a:prstGeom>
          <a:solidFill>
            <a:srgbClr val="FFFF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17" name="Straight Connector 116"/>
          <p:cNvCxnSpPr/>
          <p:nvPr/>
        </p:nvCxnSpPr>
        <p:spPr bwMode="auto">
          <a:xfrm>
            <a:off x="2319592" y="2780928"/>
            <a:ext cx="0" cy="6263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/>
          <p:nvPr/>
        </p:nvCxnSpPr>
        <p:spPr bwMode="auto">
          <a:xfrm>
            <a:off x="4860032" y="2672916"/>
            <a:ext cx="0" cy="6983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851657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MixingConsole.jpg"/>
          <p:cNvPicPr>
            <a:picLocks noChangeAspect="1"/>
          </p:cNvPicPr>
          <p:nvPr/>
        </p:nvPicPr>
        <p:blipFill>
          <a:blip r:embed="rId2">
            <a:alphaModFix amt="5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89025"/>
            <a:ext cx="75977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8610600" cy="5159375"/>
          </a:xfrm>
        </p:spPr>
        <p:txBody>
          <a:bodyPr/>
          <a:lstStyle/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2000" dirty="0" smtClean="0">
                <a:cs typeface="+mn-cs"/>
              </a:rPr>
              <a:t>                    </a:t>
            </a:r>
            <a:r>
              <a:rPr lang="en-US" sz="2000" dirty="0" smtClean="0">
                <a:solidFill>
                  <a:srgbClr val="FFFF66"/>
                </a:solidFill>
                <a:cs typeface="+mn-cs"/>
              </a:rPr>
              <a:t>    </a:t>
            </a:r>
            <a:r>
              <a:rPr lang="en-US" sz="2400" dirty="0" smtClean="0">
                <a:solidFill>
                  <a:srgbClr val="FFFFFF"/>
                </a:solidFill>
                <a:cs typeface="+mn-cs"/>
              </a:rPr>
              <a:t>Filter Bank Preliminaries</a:t>
            </a:r>
          </a:p>
          <a:p>
            <a:pPr lvl="4">
              <a:lnSpc>
                <a:spcPct val="105000"/>
              </a:lnSpc>
              <a:spcBef>
                <a:spcPts val="200"/>
              </a:spcBef>
              <a:defRPr/>
            </a:pPr>
            <a:r>
              <a:rPr lang="en-US" dirty="0" smtClean="0">
                <a:solidFill>
                  <a:srgbClr val="FFFFFF"/>
                </a:solidFill>
              </a:rPr>
              <a:t>Filter Bank Set-Up </a:t>
            </a:r>
          </a:p>
          <a:p>
            <a:pPr lvl="4">
              <a:lnSpc>
                <a:spcPct val="105000"/>
              </a:lnSpc>
              <a:spcBef>
                <a:spcPts val="200"/>
              </a:spcBef>
              <a:defRPr/>
            </a:pPr>
            <a:r>
              <a:rPr lang="en-US" dirty="0" smtClean="0">
                <a:solidFill>
                  <a:srgbClr val="FFFFFF"/>
                </a:solidFill>
              </a:rPr>
              <a:t>Filter Bank Applications </a:t>
            </a:r>
          </a:p>
          <a:p>
            <a:pPr lvl="4">
              <a:lnSpc>
                <a:spcPct val="105000"/>
              </a:lnSpc>
              <a:spcBef>
                <a:spcPts val="200"/>
              </a:spcBef>
              <a:defRPr/>
            </a:pPr>
            <a:r>
              <a:rPr lang="en-US" dirty="0" smtClean="0">
                <a:solidFill>
                  <a:srgbClr val="FFFFFF"/>
                </a:solidFill>
              </a:rPr>
              <a:t>Ideal Filter Bank Operation</a:t>
            </a:r>
          </a:p>
          <a:p>
            <a:pPr lvl="4">
              <a:lnSpc>
                <a:spcPct val="105000"/>
              </a:lnSpc>
              <a:spcBef>
                <a:spcPts val="200"/>
              </a:spcBef>
              <a:defRPr/>
            </a:pPr>
            <a:r>
              <a:rPr lang="en-US" dirty="0" smtClean="0">
                <a:solidFill>
                  <a:srgbClr val="FFFFFF"/>
                </a:solidFill>
              </a:rPr>
              <a:t>Non-Ideal Filter Banks: Perfect </a:t>
            </a:r>
            <a:r>
              <a:rPr lang="en-US" dirty="0">
                <a:solidFill>
                  <a:srgbClr val="FFFFFF"/>
                </a:solidFill>
              </a:rPr>
              <a:t>R</a:t>
            </a:r>
            <a:r>
              <a:rPr lang="en-US" dirty="0" smtClean="0">
                <a:solidFill>
                  <a:srgbClr val="FFFFFF"/>
                </a:solidFill>
              </a:rPr>
              <a:t>econstructio</a:t>
            </a:r>
            <a:r>
              <a:rPr lang="en-US" dirty="0" smtClean="0">
                <a:solidFill>
                  <a:srgbClr val="FFFFFF"/>
                </a:solidFill>
                <a:latin typeface="Arial"/>
              </a:rPr>
              <a:t>n</a:t>
            </a:r>
            <a:r>
              <a:rPr lang="en-US" dirty="0" smtClean="0">
                <a:solidFill>
                  <a:srgbClr val="FFFFFF"/>
                </a:solidFill>
              </a:rPr>
              <a:t> Theory</a:t>
            </a:r>
            <a:endParaRPr lang="en-US" dirty="0">
              <a:solidFill>
                <a:srgbClr val="FFFFFF"/>
              </a:solidFill>
              <a:cs typeface="+mn-cs"/>
            </a:endParaRPr>
          </a:p>
          <a:p>
            <a:pPr marL="1371600" lvl="3" indent="0">
              <a:lnSpc>
                <a:spcPct val="105000"/>
              </a:lnSpc>
              <a:spcBef>
                <a:spcPts val="200"/>
              </a:spcBef>
              <a:buNone/>
              <a:defRPr/>
            </a:pPr>
            <a:r>
              <a:rPr lang="en-US" sz="2400" b="1" dirty="0" smtClean="0">
                <a:solidFill>
                  <a:srgbClr val="FFFF66"/>
                </a:solidFill>
                <a:cs typeface="+mn-cs"/>
              </a:rPr>
              <a:t>    </a:t>
            </a:r>
            <a:r>
              <a:rPr lang="en-US" sz="2400" b="1" dirty="0" smtClean="0">
                <a:solidFill>
                  <a:schemeClr val="tx1"/>
                </a:solidFill>
              </a:rPr>
              <a:t>Filter Bank Design</a:t>
            </a:r>
            <a:endParaRPr lang="en-US" sz="2400" dirty="0">
              <a:solidFill>
                <a:schemeClr val="tx1"/>
              </a:solidFill>
              <a:cs typeface="+mn-cs"/>
            </a:endParaRPr>
          </a:p>
          <a:p>
            <a:pPr lvl="4">
              <a:lnSpc>
                <a:spcPct val="105000"/>
              </a:lnSpc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  <a:cs typeface="+mn-cs"/>
              </a:rPr>
              <a:t>Filter Bank Design Problem Statement</a:t>
            </a:r>
          </a:p>
          <a:p>
            <a:pPr lvl="4">
              <a:lnSpc>
                <a:spcPct val="105000"/>
              </a:lnSpc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  <a:cs typeface="+mn-cs"/>
              </a:rPr>
              <a:t>General Perfect Reconstruction Filter Bank Design</a:t>
            </a:r>
          </a:p>
          <a:p>
            <a:pPr lvl="4">
              <a:lnSpc>
                <a:spcPct val="105000"/>
              </a:lnSpc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  <a:cs typeface="+mn-cs"/>
              </a:rPr>
              <a:t>Maximally Decimated DFT-Modulated Filter Banks</a:t>
            </a:r>
          </a:p>
          <a:p>
            <a:pPr lvl="4">
              <a:lnSpc>
                <a:spcPct val="105000"/>
              </a:lnSpc>
              <a:spcBef>
                <a:spcPts val="20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Oversampled </a:t>
            </a:r>
            <a:r>
              <a:rPr lang="en-US" dirty="0">
                <a:solidFill>
                  <a:schemeClr val="tx1"/>
                </a:solidFill>
              </a:rPr>
              <a:t>DFT-Modulated Filter </a:t>
            </a:r>
            <a:r>
              <a:rPr lang="en-US" dirty="0" smtClean="0">
                <a:solidFill>
                  <a:schemeClr val="tx1"/>
                </a:solidFill>
              </a:rPr>
              <a:t>Banks</a:t>
            </a:r>
            <a:endParaRPr lang="en-US" sz="2000" dirty="0" smtClean="0">
              <a:solidFill>
                <a:schemeClr val="tx1"/>
              </a:solidFill>
              <a:cs typeface="+mn-cs"/>
            </a:endParaRPr>
          </a:p>
          <a:p>
            <a:pPr lvl="2">
              <a:spcBef>
                <a:spcPts val="120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     Frequency </a:t>
            </a:r>
            <a:r>
              <a:rPr lang="en-US" sz="2400" b="1" dirty="0">
                <a:solidFill>
                  <a:schemeClr val="tx1"/>
                </a:solidFill>
              </a:rPr>
              <a:t>Domain Filtering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lvl="2">
              <a:spcBef>
                <a:spcPts val="1200"/>
              </a:spcBef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          Time</a:t>
            </a:r>
            <a:r>
              <a:rPr lang="en-US" sz="2400" b="1" dirty="0">
                <a:solidFill>
                  <a:schemeClr val="tx1"/>
                </a:solidFill>
              </a:rPr>
              <a:t>-Frequency Analysis &amp; </a:t>
            </a:r>
            <a:r>
              <a:rPr lang="en-US" sz="2400" b="1" dirty="0" smtClean="0">
                <a:solidFill>
                  <a:schemeClr val="tx1"/>
                </a:solidFill>
              </a:rPr>
              <a:t>Scaling</a:t>
            </a:r>
            <a:endParaRPr lang="en-US" dirty="0" smtClean="0">
              <a:solidFill>
                <a:schemeClr val="tx1"/>
              </a:solidFill>
            </a:endParaRPr>
          </a:p>
          <a:p>
            <a:pPr marL="1828800" lvl="4" indent="0">
              <a:buNone/>
              <a:defRPr/>
            </a:pPr>
            <a:endParaRPr lang="en-US" dirty="0" smtClean="0"/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210430" y="1346513"/>
            <a:ext cx="1776678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-11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186639" y="3110709"/>
            <a:ext cx="1793660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-12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207025" y="4916654"/>
            <a:ext cx="1793660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-13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0" dirty="0" smtClean="0">
                <a:cs typeface="+mj-cs"/>
              </a:rPr>
              <a:t>Part-IV : Filter Banks &amp; </a:t>
            </a:r>
            <a:r>
              <a:rPr lang="en-US" sz="2800" b="0" dirty="0"/>
              <a:t>Time-Frequency </a:t>
            </a:r>
            <a:r>
              <a:rPr lang="en-US" sz="2800" b="0" dirty="0" smtClean="0"/>
              <a:t>Transforms</a:t>
            </a:r>
            <a:endParaRPr lang="en-US" sz="2800" b="0" dirty="0" smtClean="0">
              <a:cs typeface="+mj-cs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5516" y="5450969"/>
            <a:ext cx="1793660" cy="46230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Chapter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-14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51300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Ideal Filter Bank Operation</a:t>
            </a:r>
            <a:endParaRPr lang="en-US" sz="3200" dirty="0" smtClean="0">
              <a:cs typeface="+mj-cs"/>
            </a:endParaRP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35050"/>
            <a:ext cx="8683625" cy="528955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000" b="0" dirty="0" smtClean="0">
                <a:cs typeface="+mn-cs"/>
              </a:rPr>
              <a:t>With ideal analysis/synthesis filters, </a:t>
            </a:r>
            <a:r>
              <a:rPr lang="en-US" sz="2000" b="0" dirty="0"/>
              <a:t>filter bank </a:t>
            </a:r>
            <a:r>
              <a:rPr lang="en-US" sz="2000" b="0" dirty="0" smtClean="0">
                <a:cs typeface="+mn-cs"/>
              </a:rPr>
              <a:t>operates </a:t>
            </a:r>
            <a:r>
              <a:rPr lang="en-US" sz="2000" b="0" smtClean="0">
                <a:cs typeface="+mn-cs"/>
              </a:rPr>
              <a:t>as follows </a:t>
            </a:r>
            <a:r>
              <a:rPr lang="en-US" sz="2000" b="0" dirty="0" smtClean="0">
                <a:cs typeface="+mn-cs"/>
              </a:rPr>
              <a:t>(8)</a:t>
            </a: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60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 </a:t>
            </a:r>
            <a:endParaRPr lang="en-US" sz="3600" dirty="0" smtClean="0">
              <a:cs typeface="+mn-cs"/>
            </a:endParaRP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250825" y="3932238"/>
            <a:ext cx="8613775" cy="2058988"/>
            <a:chOff x="334" y="2543"/>
            <a:chExt cx="5426" cy="1297"/>
          </a:xfrm>
        </p:grpSpPr>
        <p:sp>
          <p:nvSpPr>
            <p:cNvPr id="418821" name="Rectangle 5"/>
            <p:cNvSpPr>
              <a:spLocks noChangeArrowheads="1"/>
            </p:cNvSpPr>
            <p:nvPr/>
          </p:nvSpPr>
          <p:spPr bwMode="auto">
            <a:xfrm>
              <a:off x="2263" y="2544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22" name="Rectangle 6"/>
            <p:cNvSpPr>
              <a:spLocks noChangeArrowheads="1"/>
            </p:cNvSpPr>
            <p:nvPr/>
          </p:nvSpPr>
          <p:spPr bwMode="auto">
            <a:xfrm>
              <a:off x="1063" y="2544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23" name="Line 7"/>
            <p:cNvSpPr>
              <a:spLocks noChangeShapeType="1"/>
            </p:cNvSpPr>
            <p:nvPr/>
          </p:nvSpPr>
          <p:spPr bwMode="auto">
            <a:xfrm>
              <a:off x="1543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24" name="Text Box 8"/>
            <p:cNvSpPr txBox="1">
              <a:spLocks noChangeArrowheads="1"/>
            </p:cNvSpPr>
            <p:nvPr/>
          </p:nvSpPr>
          <p:spPr bwMode="auto">
            <a:xfrm>
              <a:off x="2263" y="2544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8825" name="Rectangle 9"/>
            <p:cNvSpPr>
              <a:spLocks noChangeArrowheads="1"/>
            </p:cNvSpPr>
            <p:nvPr/>
          </p:nvSpPr>
          <p:spPr bwMode="auto">
            <a:xfrm>
              <a:off x="3847" y="2544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26" name="Line 10"/>
            <p:cNvSpPr>
              <a:spLocks noChangeShapeType="1"/>
            </p:cNvSpPr>
            <p:nvPr/>
          </p:nvSpPr>
          <p:spPr bwMode="auto">
            <a:xfrm>
              <a:off x="3655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27" name="Line 11"/>
            <p:cNvSpPr>
              <a:spLocks noChangeShapeType="1"/>
            </p:cNvSpPr>
            <p:nvPr/>
          </p:nvSpPr>
          <p:spPr bwMode="auto">
            <a:xfrm>
              <a:off x="3943" y="2592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28" name="Text Box 12"/>
            <p:cNvSpPr txBox="1">
              <a:spLocks noChangeArrowheads="1"/>
            </p:cNvSpPr>
            <p:nvPr/>
          </p:nvSpPr>
          <p:spPr bwMode="auto">
            <a:xfrm>
              <a:off x="3943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18829" name="Text Box 13"/>
            <p:cNvSpPr txBox="1">
              <a:spLocks noChangeArrowheads="1"/>
            </p:cNvSpPr>
            <p:nvPr/>
          </p:nvSpPr>
          <p:spPr bwMode="auto">
            <a:xfrm>
              <a:off x="1070" y="2572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H0(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8830" name="Rectangle 14"/>
            <p:cNvSpPr>
              <a:spLocks noChangeArrowheads="1"/>
            </p:cNvSpPr>
            <p:nvPr/>
          </p:nvSpPr>
          <p:spPr bwMode="auto">
            <a:xfrm>
              <a:off x="2263" y="2880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31" name="Rectangle 15"/>
            <p:cNvSpPr>
              <a:spLocks noChangeArrowheads="1"/>
            </p:cNvSpPr>
            <p:nvPr/>
          </p:nvSpPr>
          <p:spPr bwMode="auto">
            <a:xfrm>
              <a:off x="1063" y="2880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32" name="Line 16"/>
            <p:cNvSpPr>
              <a:spLocks noChangeShapeType="1"/>
            </p:cNvSpPr>
            <p:nvPr/>
          </p:nvSpPr>
          <p:spPr bwMode="auto">
            <a:xfrm>
              <a:off x="1543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33" name="Text Box 17"/>
            <p:cNvSpPr txBox="1">
              <a:spLocks noChangeArrowheads="1"/>
            </p:cNvSpPr>
            <p:nvPr/>
          </p:nvSpPr>
          <p:spPr bwMode="auto">
            <a:xfrm>
              <a:off x="2263" y="2880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8834" name="Rectangle 18"/>
            <p:cNvSpPr>
              <a:spLocks noChangeArrowheads="1"/>
            </p:cNvSpPr>
            <p:nvPr/>
          </p:nvSpPr>
          <p:spPr bwMode="auto">
            <a:xfrm>
              <a:off x="3847" y="2880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35" name="Line 19"/>
            <p:cNvSpPr>
              <a:spLocks noChangeShapeType="1"/>
            </p:cNvSpPr>
            <p:nvPr/>
          </p:nvSpPr>
          <p:spPr bwMode="auto">
            <a:xfrm>
              <a:off x="3655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36" name="Line 20"/>
            <p:cNvSpPr>
              <a:spLocks noChangeShapeType="1"/>
            </p:cNvSpPr>
            <p:nvPr/>
          </p:nvSpPr>
          <p:spPr bwMode="auto">
            <a:xfrm>
              <a:off x="3943" y="2928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37" name="Text Box 21"/>
            <p:cNvSpPr txBox="1">
              <a:spLocks noChangeArrowheads="1"/>
            </p:cNvSpPr>
            <p:nvPr/>
          </p:nvSpPr>
          <p:spPr bwMode="auto">
            <a:xfrm>
              <a:off x="3943" y="288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18838" name="Text Box 22"/>
            <p:cNvSpPr txBox="1">
              <a:spLocks noChangeArrowheads="1"/>
            </p:cNvSpPr>
            <p:nvPr/>
          </p:nvSpPr>
          <p:spPr bwMode="auto">
            <a:xfrm>
              <a:off x="1070" y="2908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H1(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8839" name="Rectangle 23"/>
            <p:cNvSpPr>
              <a:spLocks noChangeArrowheads="1"/>
            </p:cNvSpPr>
            <p:nvPr/>
          </p:nvSpPr>
          <p:spPr bwMode="auto">
            <a:xfrm>
              <a:off x="2263" y="3216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40" name="Rectangle 24"/>
            <p:cNvSpPr>
              <a:spLocks noChangeArrowheads="1"/>
            </p:cNvSpPr>
            <p:nvPr/>
          </p:nvSpPr>
          <p:spPr bwMode="auto">
            <a:xfrm>
              <a:off x="1063" y="3216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41" name="Line 25"/>
            <p:cNvSpPr>
              <a:spLocks noChangeShapeType="1"/>
            </p:cNvSpPr>
            <p:nvPr/>
          </p:nvSpPr>
          <p:spPr bwMode="auto">
            <a:xfrm>
              <a:off x="1543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42" name="Text Box 26"/>
            <p:cNvSpPr txBox="1">
              <a:spLocks noChangeArrowheads="1"/>
            </p:cNvSpPr>
            <p:nvPr/>
          </p:nvSpPr>
          <p:spPr bwMode="auto">
            <a:xfrm>
              <a:off x="2263" y="3216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8843" name="Rectangle 27"/>
            <p:cNvSpPr>
              <a:spLocks noChangeArrowheads="1"/>
            </p:cNvSpPr>
            <p:nvPr/>
          </p:nvSpPr>
          <p:spPr bwMode="auto">
            <a:xfrm>
              <a:off x="3847" y="3216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44" name="Line 28"/>
            <p:cNvSpPr>
              <a:spLocks noChangeShapeType="1"/>
            </p:cNvSpPr>
            <p:nvPr/>
          </p:nvSpPr>
          <p:spPr bwMode="auto">
            <a:xfrm>
              <a:off x="3655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45" name="Line 29"/>
            <p:cNvSpPr>
              <a:spLocks noChangeShapeType="1"/>
            </p:cNvSpPr>
            <p:nvPr/>
          </p:nvSpPr>
          <p:spPr bwMode="auto">
            <a:xfrm>
              <a:off x="3943" y="3264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46" name="Text Box 30"/>
            <p:cNvSpPr txBox="1">
              <a:spLocks noChangeArrowheads="1"/>
            </p:cNvSpPr>
            <p:nvPr/>
          </p:nvSpPr>
          <p:spPr bwMode="auto">
            <a:xfrm>
              <a:off x="3943" y="321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18847" name="Text Box 31"/>
            <p:cNvSpPr txBox="1">
              <a:spLocks noChangeArrowheads="1"/>
            </p:cNvSpPr>
            <p:nvPr/>
          </p:nvSpPr>
          <p:spPr bwMode="auto">
            <a:xfrm>
              <a:off x="1068" y="3243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H2(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8848" name="Rectangle 32"/>
            <p:cNvSpPr>
              <a:spLocks noChangeArrowheads="1"/>
            </p:cNvSpPr>
            <p:nvPr/>
          </p:nvSpPr>
          <p:spPr bwMode="auto">
            <a:xfrm>
              <a:off x="2263" y="3552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49" name="Rectangle 33"/>
            <p:cNvSpPr>
              <a:spLocks noChangeArrowheads="1"/>
            </p:cNvSpPr>
            <p:nvPr/>
          </p:nvSpPr>
          <p:spPr bwMode="auto">
            <a:xfrm>
              <a:off x="1063" y="3552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50" name="Line 34"/>
            <p:cNvSpPr>
              <a:spLocks noChangeShapeType="1"/>
            </p:cNvSpPr>
            <p:nvPr/>
          </p:nvSpPr>
          <p:spPr bwMode="auto">
            <a:xfrm>
              <a:off x="1543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5658" name="Group 35"/>
            <p:cNvGrpSpPr>
              <a:grpSpLocks/>
            </p:cNvGrpSpPr>
            <p:nvPr/>
          </p:nvGrpSpPr>
          <p:grpSpPr bwMode="auto">
            <a:xfrm>
              <a:off x="1735" y="2544"/>
              <a:ext cx="528" cy="1296"/>
              <a:chOff x="1735" y="2544"/>
              <a:chExt cx="528" cy="1296"/>
            </a:xfrm>
          </p:grpSpPr>
          <p:sp>
            <p:nvSpPr>
              <p:cNvPr id="418852" name="Line 36"/>
              <p:cNvSpPr>
                <a:spLocks noChangeShapeType="1"/>
              </p:cNvSpPr>
              <p:nvPr/>
            </p:nvSpPr>
            <p:spPr bwMode="auto">
              <a:xfrm>
                <a:off x="1831" y="2592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53" name="Text Box 37"/>
              <p:cNvSpPr txBox="1">
                <a:spLocks noChangeArrowheads="1"/>
              </p:cNvSpPr>
              <p:nvPr/>
            </p:nvSpPr>
            <p:spPr bwMode="auto">
              <a:xfrm>
                <a:off x="1816" y="25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8854" name="Rectangle 38"/>
              <p:cNvSpPr>
                <a:spLocks noChangeArrowheads="1"/>
              </p:cNvSpPr>
              <p:nvPr/>
            </p:nvSpPr>
            <p:spPr bwMode="auto">
              <a:xfrm>
                <a:off x="1735" y="2544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55" name="Line 39"/>
              <p:cNvSpPr>
                <a:spLocks noChangeShapeType="1"/>
              </p:cNvSpPr>
              <p:nvPr/>
            </p:nvSpPr>
            <p:spPr bwMode="auto">
              <a:xfrm>
                <a:off x="2071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56" name="Line 40"/>
              <p:cNvSpPr>
                <a:spLocks noChangeShapeType="1"/>
              </p:cNvSpPr>
              <p:nvPr/>
            </p:nvSpPr>
            <p:spPr bwMode="auto">
              <a:xfrm>
                <a:off x="1831" y="292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57" name="Text Box 41"/>
              <p:cNvSpPr txBox="1">
                <a:spLocks noChangeArrowheads="1"/>
              </p:cNvSpPr>
              <p:nvPr/>
            </p:nvSpPr>
            <p:spPr bwMode="auto">
              <a:xfrm>
                <a:off x="1816" y="288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8858" name="Rectangle 42"/>
              <p:cNvSpPr>
                <a:spLocks noChangeArrowheads="1"/>
              </p:cNvSpPr>
              <p:nvPr/>
            </p:nvSpPr>
            <p:spPr bwMode="auto">
              <a:xfrm>
                <a:off x="1735" y="2880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59" name="Line 43"/>
              <p:cNvSpPr>
                <a:spLocks noChangeShapeType="1"/>
              </p:cNvSpPr>
              <p:nvPr/>
            </p:nvSpPr>
            <p:spPr bwMode="auto">
              <a:xfrm>
                <a:off x="2071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60" name="Line 44"/>
              <p:cNvSpPr>
                <a:spLocks noChangeShapeType="1"/>
              </p:cNvSpPr>
              <p:nvPr/>
            </p:nvSpPr>
            <p:spPr bwMode="auto">
              <a:xfrm>
                <a:off x="1831" y="3264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61" name="Text Box 45"/>
              <p:cNvSpPr txBox="1">
                <a:spLocks noChangeArrowheads="1"/>
              </p:cNvSpPr>
              <p:nvPr/>
            </p:nvSpPr>
            <p:spPr bwMode="auto">
              <a:xfrm>
                <a:off x="1816" y="321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8862" name="Rectangle 46"/>
              <p:cNvSpPr>
                <a:spLocks noChangeArrowheads="1"/>
              </p:cNvSpPr>
              <p:nvPr/>
            </p:nvSpPr>
            <p:spPr bwMode="auto">
              <a:xfrm>
                <a:off x="1735" y="3216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63" name="Line 47"/>
              <p:cNvSpPr>
                <a:spLocks noChangeShapeType="1"/>
              </p:cNvSpPr>
              <p:nvPr/>
            </p:nvSpPr>
            <p:spPr bwMode="auto">
              <a:xfrm>
                <a:off x="2071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64" name="Line 48"/>
              <p:cNvSpPr>
                <a:spLocks noChangeShapeType="1"/>
              </p:cNvSpPr>
              <p:nvPr/>
            </p:nvSpPr>
            <p:spPr bwMode="auto">
              <a:xfrm>
                <a:off x="1831" y="3600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65" name="Text Box 49"/>
              <p:cNvSpPr txBox="1">
                <a:spLocks noChangeArrowheads="1"/>
              </p:cNvSpPr>
              <p:nvPr/>
            </p:nvSpPr>
            <p:spPr bwMode="auto">
              <a:xfrm>
                <a:off x="1816" y="355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8866" name="Rectangle 50"/>
              <p:cNvSpPr>
                <a:spLocks noChangeArrowheads="1"/>
              </p:cNvSpPr>
              <p:nvPr/>
            </p:nvSpPr>
            <p:spPr bwMode="auto">
              <a:xfrm>
                <a:off x="1735" y="3552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67" name="Line 51"/>
              <p:cNvSpPr>
                <a:spLocks noChangeShapeType="1"/>
              </p:cNvSpPr>
              <p:nvPr/>
            </p:nvSpPr>
            <p:spPr bwMode="auto">
              <a:xfrm>
                <a:off x="2071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8868" name="Text Box 52"/>
            <p:cNvSpPr txBox="1">
              <a:spLocks noChangeArrowheads="1"/>
            </p:cNvSpPr>
            <p:nvPr/>
          </p:nvSpPr>
          <p:spPr bwMode="auto">
            <a:xfrm>
              <a:off x="2263" y="3552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8869" name="Rectangle 53"/>
            <p:cNvSpPr>
              <a:spLocks noChangeArrowheads="1"/>
            </p:cNvSpPr>
            <p:nvPr/>
          </p:nvSpPr>
          <p:spPr bwMode="auto">
            <a:xfrm>
              <a:off x="3847" y="3552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70" name="Line 54"/>
            <p:cNvSpPr>
              <a:spLocks noChangeShapeType="1"/>
            </p:cNvSpPr>
            <p:nvPr/>
          </p:nvSpPr>
          <p:spPr bwMode="auto">
            <a:xfrm>
              <a:off x="3655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71" name="Line 55"/>
            <p:cNvSpPr>
              <a:spLocks noChangeShapeType="1"/>
            </p:cNvSpPr>
            <p:nvPr/>
          </p:nvSpPr>
          <p:spPr bwMode="auto">
            <a:xfrm>
              <a:off x="3943" y="3600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72" name="Text Box 56"/>
            <p:cNvSpPr txBox="1">
              <a:spLocks noChangeArrowheads="1"/>
            </p:cNvSpPr>
            <p:nvPr/>
          </p:nvSpPr>
          <p:spPr bwMode="auto">
            <a:xfrm>
              <a:off x="3943" y="355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18873" name="Text Box 57"/>
            <p:cNvSpPr txBox="1">
              <a:spLocks noChangeArrowheads="1"/>
            </p:cNvSpPr>
            <p:nvPr/>
          </p:nvSpPr>
          <p:spPr bwMode="auto">
            <a:xfrm>
              <a:off x="1068" y="3579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H3(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8874" name="Line 58"/>
            <p:cNvSpPr>
              <a:spLocks noChangeShapeType="1"/>
            </p:cNvSpPr>
            <p:nvPr/>
          </p:nvSpPr>
          <p:spPr bwMode="auto">
            <a:xfrm>
              <a:off x="871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75" name="Line 59"/>
            <p:cNvSpPr>
              <a:spLocks noChangeShapeType="1"/>
            </p:cNvSpPr>
            <p:nvPr/>
          </p:nvSpPr>
          <p:spPr bwMode="auto">
            <a:xfrm>
              <a:off x="871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76" name="Line 60"/>
            <p:cNvSpPr>
              <a:spLocks noChangeShapeType="1"/>
            </p:cNvSpPr>
            <p:nvPr/>
          </p:nvSpPr>
          <p:spPr bwMode="auto">
            <a:xfrm>
              <a:off x="871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77" name="Line 61"/>
            <p:cNvSpPr>
              <a:spLocks noChangeShapeType="1"/>
            </p:cNvSpPr>
            <p:nvPr/>
          </p:nvSpPr>
          <p:spPr bwMode="auto">
            <a:xfrm>
              <a:off x="871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78" name="Line 62"/>
            <p:cNvSpPr>
              <a:spLocks noChangeShapeType="1"/>
            </p:cNvSpPr>
            <p:nvPr/>
          </p:nvSpPr>
          <p:spPr bwMode="auto">
            <a:xfrm>
              <a:off x="871" y="2688"/>
              <a:ext cx="0" cy="100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79" name="Line 63"/>
            <p:cNvSpPr>
              <a:spLocks noChangeShapeType="1"/>
            </p:cNvSpPr>
            <p:nvPr/>
          </p:nvSpPr>
          <p:spPr bwMode="auto">
            <a:xfrm>
              <a:off x="583" y="3168"/>
              <a:ext cx="28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80" name="Text Box 64"/>
            <p:cNvSpPr txBox="1">
              <a:spLocks noChangeArrowheads="1"/>
            </p:cNvSpPr>
            <p:nvPr/>
          </p:nvSpPr>
          <p:spPr bwMode="auto">
            <a:xfrm>
              <a:off x="334" y="288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IN</a:t>
              </a:r>
            </a:p>
          </p:txBody>
        </p:sp>
        <p:grpSp>
          <p:nvGrpSpPr>
            <p:cNvPr id="25672" name="Group 65"/>
            <p:cNvGrpSpPr>
              <a:grpSpLocks/>
            </p:cNvGrpSpPr>
            <p:nvPr/>
          </p:nvGrpSpPr>
          <p:grpSpPr bwMode="auto">
            <a:xfrm>
              <a:off x="4183" y="2543"/>
              <a:ext cx="1577" cy="1297"/>
              <a:chOff x="4183" y="2543"/>
              <a:chExt cx="1577" cy="1297"/>
            </a:xfrm>
          </p:grpSpPr>
          <p:sp>
            <p:nvSpPr>
              <p:cNvPr id="418882" name="Line 66"/>
              <p:cNvSpPr>
                <a:spLocks noChangeShapeType="1"/>
              </p:cNvSpPr>
              <p:nvPr/>
            </p:nvSpPr>
            <p:spPr bwMode="auto">
              <a:xfrm>
                <a:off x="4183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83" name="Rectangle 67"/>
              <p:cNvSpPr>
                <a:spLocks noChangeArrowheads="1"/>
              </p:cNvSpPr>
              <p:nvPr/>
            </p:nvSpPr>
            <p:spPr bwMode="auto">
              <a:xfrm>
                <a:off x="4375" y="2544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84" name="Text Box 68"/>
              <p:cNvSpPr txBox="1">
                <a:spLocks noChangeArrowheads="1"/>
              </p:cNvSpPr>
              <p:nvPr/>
            </p:nvSpPr>
            <p:spPr bwMode="auto">
              <a:xfrm>
                <a:off x="4380" y="2543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F0(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18885" name="Line 69"/>
              <p:cNvSpPr>
                <a:spLocks noChangeShapeType="1"/>
              </p:cNvSpPr>
              <p:nvPr/>
            </p:nvSpPr>
            <p:spPr bwMode="auto">
              <a:xfrm>
                <a:off x="4183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86" name="Rectangle 70"/>
              <p:cNvSpPr>
                <a:spLocks noChangeArrowheads="1"/>
              </p:cNvSpPr>
              <p:nvPr/>
            </p:nvSpPr>
            <p:spPr bwMode="auto">
              <a:xfrm>
                <a:off x="4375" y="2880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87" name="Text Box 71"/>
              <p:cNvSpPr txBox="1">
                <a:spLocks noChangeArrowheads="1"/>
              </p:cNvSpPr>
              <p:nvPr/>
            </p:nvSpPr>
            <p:spPr bwMode="auto">
              <a:xfrm>
                <a:off x="4381" y="2879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F1(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18888" name="Line 72"/>
              <p:cNvSpPr>
                <a:spLocks noChangeShapeType="1"/>
              </p:cNvSpPr>
              <p:nvPr/>
            </p:nvSpPr>
            <p:spPr bwMode="auto">
              <a:xfrm>
                <a:off x="4183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89" name="Rectangle 73"/>
              <p:cNvSpPr>
                <a:spLocks noChangeArrowheads="1"/>
              </p:cNvSpPr>
              <p:nvPr/>
            </p:nvSpPr>
            <p:spPr bwMode="auto">
              <a:xfrm>
                <a:off x="4375" y="3216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90" name="Text Box 74"/>
              <p:cNvSpPr txBox="1">
                <a:spLocks noChangeArrowheads="1"/>
              </p:cNvSpPr>
              <p:nvPr/>
            </p:nvSpPr>
            <p:spPr bwMode="auto">
              <a:xfrm>
                <a:off x="4381" y="3215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is-IS" sz="1800" b="0" dirty="0" smtClean="0">
                    <a:solidFill>
                      <a:srgbClr val="FFFF66"/>
                    </a:solidFill>
                    <a:cs typeface="+mn-cs"/>
                  </a:rPr>
                  <a:t>F2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18891" name="Line 75"/>
              <p:cNvSpPr>
                <a:spLocks noChangeShapeType="1"/>
              </p:cNvSpPr>
              <p:nvPr/>
            </p:nvSpPr>
            <p:spPr bwMode="auto">
              <a:xfrm>
                <a:off x="4183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92" name="Rectangle 76"/>
              <p:cNvSpPr>
                <a:spLocks noChangeArrowheads="1"/>
              </p:cNvSpPr>
              <p:nvPr/>
            </p:nvSpPr>
            <p:spPr bwMode="auto">
              <a:xfrm>
                <a:off x="4375" y="3552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93" name="Text Box 77"/>
              <p:cNvSpPr txBox="1">
                <a:spLocks noChangeArrowheads="1"/>
              </p:cNvSpPr>
              <p:nvPr/>
            </p:nvSpPr>
            <p:spPr bwMode="auto">
              <a:xfrm>
                <a:off x="4381" y="3551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F3(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18894" name="Line 78"/>
              <p:cNvSpPr>
                <a:spLocks noChangeShapeType="1"/>
              </p:cNvSpPr>
              <p:nvPr/>
            </p:nvSpPr>
            <p:spPr bwMode="auto">
              <a:xfrm>
                <a:off x="4855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95" name="Line 79"/>
              <p:cNvSpPr>
                <a:spLocks noChangeShapeType="1"/>
              </p:cNvSpPr>
              <p:nvPr/>
            </p:nvSpPr>
            <p:spPr bwMode="auto">
              <a:xfrm>
                <a:off x="4855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96" name="Line 80"/>
              <p:cNvSpPr>
                <a:spLocks noChangeShapeType="1"/>
              </p:cNvSpPr>
              <p:nvPr/>
            </p:nvSpPr>
            <p:spPr bwMode="auto">
              <a:xfrm>
                <a:off x="4855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97" name="Line 81"/>
              <p:cNvSpPr>
                <a:spLocks noChangeShapeType="1"/>
              </p:cNvSpPr>
              <p:nvPr/>
            </p:nvSpPr>
            <p:spPr bwMode="auto">
              <a:xfrm>
                <a:off x="4855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98" name="Oval 82"/>
              <p:cNvSpPr>
                <a:spLocks noChangeArrowheads="1"/>
              </p:cNvSpPr>
              <p:nvPr/>
            </p:nvSpPr>
            <p:spPr bwMode="auto">
              <a:xfrm>
                <a:off x="5143" y="3072"/>
                <a:ext cx="240" cy="240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99" name="Line 83"/>
              <p:cNvSpPr>
                <a:spLocks noChangeShapeType="1"/>
              </p:cNvSpPr>
              <p:nvPr/>
            </p:nvSpPr>
            <p:spPr bwMode="auto">
              <a:xfrm>
                <a:off x="5383" y="316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900" name="Text Box 84"/>
              <p:cNvSpPr txBox="1">
                <a:spLocks noChangeArrowheads="1"/>
              </p:cNvSpPr>
              <p:nvPr/>
            </p:nvSpPr>
            <p:spPr bwMode="auto">
              <a:xfrm>
                <a:off x="5143" y="307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418901" name="Line 85"/>
              <p:cNvSpPr>
                <a:spLocks noChangeShapeType="1"/>
              </p:cNvSpPr>
              <p:nvPr/>
            </p:nvSpPr>
            <p:spPr bwMode="auto">
              <a:xfrm>
                <a:off x="5047" y="3024"/>
                <a:ext cx="144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902" name="Line 86"/>
              <p:cNvSpPr>
                <a:spLocks noChangeShapeType="1"/>
              </p:cNvSpPr>
              <p:nvPr/>
            </p:nvSpPr>
            <p:spPr bwMode="auto">
              <a:xfrm>
                <a:off x="5047" y="2688"/>
                <a:ext cx="192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903" name="Line 87"/>
              <p:cNvSpPr>
                <a:spLocks noChangeShapeType="1"/>
              </p:cNvSpPr>
              <p:nvPr/>
            </p:nvSpPr>
            <p:spPr bwMode="auto">
              <a:xfrm flipV="1">
                <a:off x="5047" y="3264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904" name="Line 88"/>
              <p:cNvSpPr>
                <a:spLocks noChangeShapeType="1"/>
              </p:cNvSpPr>
              <p:nvPr/>
            </p:nvSpPr>
            <p:spPr bwMode="auto">
              <a:xfrm flipV="1">
                <a:off x="5047" y="3312"/>
                <a:ext cx="144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905" name="Text Box 89"/>
              <p:cNvSpPr txBox="1">
                <a:spLocks noChangeArrowheads="1"/>
              </p:cNvSpPr>
              <p:nvPr/>
            </p:nvSpPr>
            <p:spPr bwMode="auto">
              <a:xfrm>
                <a:off x="5239" y="2784"/>
                <a:ext cx="5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OUT</a:t>
                </a:r>
              </a:p>
            </p:txBody>
          </p:sp>
        </p:grpSp>
      </p:grpSp>
      <p:sp>
        <p:nvSpPr>
          <p:cNvPr id="418925" name="Text Box 109"/>
          <p:cNvSpPr txBox="1">
            <a:spLocks noChangeArrowheads="1"/>
          </p:cNvSpPr>
          <p:nvPr/>
        </p:nvSpPr>
        <p:spPr bwMode="auto">
          <a:xfrm>
            <a:off x="6228184" y="4257092"/>
            <a:ext cx="558121" cy="36997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CCFF33"/>
                </a:solidFill>
                <a:cs typeface="+mn-cs"/>
              </a:rPr>
              <a:t>x</a:t>
            </a:r>
            <a:r>
              <a:rPr lang="en-US" sz="1800" dirty="0" smtClean="0">
                <a:solidFill>
                  <a:srgbClr val="CCFF33"/>
                </a:solidFill>
                <a:cs typeface="+mn-cs"/>
              </a:rPr>
              <a:t>”2</a:t>
            </a:r>
            <a:endParaRPr lang="en-US" sz="18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128" name="Text Box 1138"/>
          <p:cNvSpPr txBox="1">
            <a:spLocks noChangeArrowheads="1"/>
          </p:cNvSpPr>
          <p:nvPr/>
        </p:nvSpPr>
        <p:spPr bwMode="auto">
          <a:xfrm>
            <a:off x="1150938" y="263683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66"/>
                </a:solidFill>
                <a:cs typeface="+mn-cs"/>
              </a:rPr>
              <a:t>IN</a:t>
            </a:r>
          </a:p>
        </p:txBody>
      </p:sp>
      <p:sp>
        <p:nvSpPr>
          <p:cNvPr id="134" name="Line 1128"/>
          <p:cNvSpPr>
            <a:spLocks noChangeShapeType="1"/>
          </p:cNvSpPr>
          <p:nvPr/>
        </p:nvSpPr>
        <p:spPr bwMode="auto">
          <a:xfrm>
            <a:off x="575556" y="3465004"/>
            <a:ext cx="3962400" cy="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5" name="Line 1129"/>
          <p:cNvSpPr>
            <a:spLocks noChangeShapeType="1"/>
          </p:cNvSpPr>
          <p:nvPr/>
        </p:nvSpPr>
        <p:spPr bwMode="auto">
          <a:xfrm>
            <a:off x="3509392" y="3428678"/>
            <a:ext cx="0" cy="635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36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796079"/>
              </p:ext>
            </p:extLst>
          </p:nvPr>
        </p:nvGraphicFramePr>
        <p:xfrm>
          <a:off x="3356992" y="3555678"/>
          <a:ext cx="44291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4" name="Equation" r:id="rId3" imgW="215619" imgH="177569" progId="Equation.3">
                  <p:embed/>
                </p:oleObj>
              </mc:Choice>
              <mc:Fallback>
                <p:oleObj name="Equation" r:id="rId3" imgW="215619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992" y="3555678"/>
                        <a:ext cx="442913" cy="2333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TextBox 137"/>
          <p:cNvSpPr txBox="1"/>
          <p:nvPr/>
        </p:nvSpPr>
        <p:spPr>
          <a:xfrm>
            <a:off x="3777754" y="30045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141350" y="304057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143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512340"/>
              </p:ext>
            </p:extLst>
          </p:nvPr>
        </p:nvGraphicFramePr>
        <p:xfrm>
          <a:off x="1367644" y="3485517"/>
          <a:ext cx="238811" cy="33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5" name="Equation" r:id="rId5" imgW="177800" imgH="393700" progId="Equation.3">
                  <p:embed/>
                </p:oleObj>
              </mc:Choice>
              <mc:Fallback>
                <p:oleObj name="Equation" r:id="rId5" imgW="17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44" y="3485517"/>
                        <a:ext cx="238811" cy="33952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1439652" y="2960948"/>
            <a:ext cx="648072" cy="432048"/>
            <a:chOff x="8064388" y="1520788"/>
            <a:chExt cx="540060" cy="432048"/>
          </a:xfrm>
        </p:grpSpPr>
        <p:sp>
          <p:nvSpPr>
            <p:cNvPr id="20" name="Right Triangle 19"/>
            <p:cNvSpPr/>
            <p:nvPr/>
          </p:nvSpPr>
          <p:spPr bwMode="auto">
            <a:xfrm flipH="1">
              <a:off x="8064388" y="1556792"/>
              <a:ext cx="504056" cy="216024"/>
            </a:xfrm>
            <a:prstGeom prst="rtTriangle">
              <a:avLst/>
            </a:prstGeom>
            <a:solidFill>
              <a:schemeClr val="accent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8064388" y="1772816"/>
              <a:ext cx="504056" cy="144016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 flipV="1">
              <a:off x="8064388" y="1520788"/>
              <a:ext cx="504056" cy="2520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8568444" y="1520788"/>
              <a:ext cx="0" cy="4320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Connector 149"/>
            <p:cNvCxnSpPr/>
            <p:nvPr/>
          </p:nvCxnSpPr>
          <p:spPr bwMode="auto">
            <a:xfrm>
              <a:off x="8064388" y="1772816"/>
              <a:ext cx="0" cy="1800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064388" y="1952836"/>
              <a:ext cx="5400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5" name="Group 204"/>
          <p:cNvGrpSpPr/>
          <p:nvPr/>
        </p:nvGrpSpPr>
        <p:grpSpPr>
          <a:xfrm>
            <a:off x="2051720" y="2960948"/>
            <a:ext cx="612068" cy="432048"/>
            <a:chOff x="8064388" y="1520788"/>
            <a:chExt cx="540060" cy="432048"/>
          </a:xfrm>
          <a:solidFill>
            <a:srgbClr val="FFFF00">
              <a:alpha val="30000"/>
            </a:srgbClr>
          </a:solidFill>
        </p:grpSpPr>
        <p:sp>
          <p:nvSpPr>
            <p:cNvPr id="206" name="Right Triangle 205"/>
            <p:cNvSpPr/>
            <p:nvPr/>
          </p:nvSpPr>
          <p:spPr bwMode="auto">
            <a:xfrm flipH="1">
              <a:off x="8064388" y="1556792"/>
              <a:ext cx="504056" cy="21602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8064388" y="1772816"/>
              <a:ext cx="504056" cy="14401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08" name="Straight Connector 207"/>
            <p:cNvCxnSpPr/>
            <p:nvPr/>
          </p:nvCxnSpPr>
          <p:spPr bwMode="auto">
            <a:xfrm flipV="1">
              <a:off x="8064388" y="1520788"/>
              <a:ext cx="504056" cy="252028"/>
            </a:xfrm>
            <a:prstGeom prst="lin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Straight Connector 208"/>
            <p:cNvCxnSpPr/>
            <p:nvPr/>
          </p:nvCxnSpPr>
          <p:spPr bwMode="auto">
            <a:xfrm>
              <a:off x="8568444" y="1520788"/>
              <a:ext cx="0" cy="432048"/>
            </a:xfrm>
            <a:prstGeom prst="lin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Straight Connector 209"/>
            <p:cNvCxnSpPr/>
            <p:nvPr/>
          </p:nvCxnSpPr>
          <p:spPr bwMode="auto">
            <a:xfrm>
              <a:off x="8064388" y="1772816"/>
              <a:ext cx="0" cy="180020"/>
            </a:xfrm>
            <a:prstGeom prst="lin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" name="Straight Connector 210"/>
            <p:cNvCxnSpPr/>
            <p:nvPr/>
          </p:nvCxnSpPr>
          <p:spPr bwMode="auto">
            <a:xfrm>
              <a:off x="8064388" y="1952836"/>
              <a:ext cx="540060" cy="0"/>
            </a:xfrm>
            <a:prstGeom prst="lin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2" name="Group 211"/>
          <p:cNvGrpSpPr/>
          <p:nvPr/>
        </p:nvGrpSpPr>
        <p:grpSpPr>
          <a:xfrm>
            <a:off x="2627784" y="2960948"/>
            <a:ext cx="576064" cy="432048"/>
            <a:chOff x="8064388" y="1520788"/>
            <a:chExt cx="540060" cy="432048"/>
          </a:xfrm>
          <a:solidFill>
            <a:srgbClr val="FFFF00">
              <a:alpha val="30000"/>
            </a:srgbClr>
          </a:solidFill>
        </p:grpSpPr>
        <p:sp>
          <p:nvSpPr>
            <p:cNvPr id="213" name="Right Triangle 212"/>
            <p:cNvSpPr/>
            <p:nvPr/>
          </p:nvSpPr>
          <p:spPr bwMode="auto">
            <a:xfrm flipH="1">
              <a:off x="8064388" y="1556792"/>
              <a:ext cx="504056" cy="21602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8064388" y="1772816"/>
              <a:ext cx="504056" cy="14401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15" name="Straight Connector 214"/>
            <p:cNvCxnSpPr/>
            <p:nvPr/>
          </p:nvCxnSpPr>
          <p:spPr bwMode="auto">
            <a:xfrm flipV="1">
              <a:off x="8064388" y="1520788"/>
              <a:ext cx="504056" cy="252028"/>
            </a:xfrm>
            <a:prstGeom prst="lin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6" name="Straight Connector 215"/>
            <p:cNvCxnSpPr/>
            <p:nvPr/>
          </p:nvCxnSpPr>
          <p:spPr bwMode="auto">
            <a:xfrm>
              <a:off x="8568444" y="1520788"/>
              <a:ext cx="0" cy="432048"/>
            </a:xfrm>
            <a:prstGeom prst="lin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7" name="Straight Connector 216"/>
            <p:cNvCxnSpPr/>
            <p:nvPr/>
          </p:nvCxnSpPr>
          <p:spPr bwMode="auto">
            <a:xfrm>
              <a:off x="8064388" y="1772816"/>
              <a:ext cx="0" cy="180020"/>
            </a:xfrm>
            <a:prstGeom prst="lin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8" name="Straight Connector 217"/>
            <p:cNvCxnSpPr/>
            <p:nvPr/>
          </p:nvCxnSpPr>
          <p:spPr bwMode="auto">
            <a:xfrm>
              <a:off x="8064388" y="1952836"/>
              <a:ext cx="540060" cy="0"/>
            </a:xfrm>
            <a:prstGeom prst="lin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9" name="Group 218"/>
          <p:cNvGrpSpPr/>
          <p:nvPr/>
        </p:nvGrpSpPr>
        <p:grpSpPr>
          <a:xfrm>
            <a:off x="863588" y="2960948"/>
            <a:ext cx="612068" cy="432048"/>
            <a:chOff x="8064388" y="1520788"/>
            <a:chExt cx="540060" cy="432048"/>
          </a:xfrm>
          <a:solidFill>
            <a:srgbClr val="FFFF00">
              <a:alpha val="30000"/>
            </a:srgbClr>
          </a:solidFill>
        </p:grpSpPr>
        <p:sp>
          <p:nvSpPr>
            <p:cNvPr id="220" name="Right Triangle 219"/>
            <p:cNvSpPr/>
            <p:nvPr/>
          </p:nvSpPr>
          <p:spPr bwMode="auto">
            <a:xfrm flipH="1">
              <a:off x="8064388" y="1556792"/>
              <a:ext cx="504056" cy="216024"/>
            </a:xfrm>
            <a:prstGeom prst="rtTriangle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8064388" y="1772816"/>
              <a:ext cx="504056" cy="14401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22" name="Straight Connector 221"/>
            <p:cNvCxnSpPr/>
            <p:nvPr/>
          </p:nvCxnSpPr>
          <p:spPr bwMode="auto">
            <a:xfrm flipV="1">
              <a:off x="8064388" y="1520788"/>
              <a:ext cx="504056" cy="252028"/>
            </a:xfrm>
            <a:prstGeom prst="lin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3" name="Straight Connector 222"/>
            <p:cNvCxnSpPr/>
            <p:nvPr/>
          </p:nvCxnSpPr>
          <p:spPr bwMode="auto">
            <a:xfrm>
              <a:off x="8568444" y="1520788"/>
              <a:ext cx="0" cy="432048"/>
            </a:xfrm>
            <a:prstGeom prst="lin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4" name="Straight Connector 223"/>
            <p:cNvCxnSpPr/>
            <p:nvPr/>
          </p:nvCxnSpPr>
          <p:spPr bwMode="auto">
            <a:xfrm>
              <a:off x="8064388" y="1772816"/>
              <a:ext cx="0" cy="180020"/>
            </a:xfrm>
            <a:prstGeom prst="lin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" name="Straight Connector 224"/>
            <p:cNvCxnSpPr/>
            <p:nvPr/>
          </p:nvCxnSpPr>
          <p:spPr bwMode="auto">
            <a:xfrm>
              <a:off x="8064388" y="1952836"/>
              <a:ext cx="540060" cy="0"/>
            </a:xfrm>
            <a:prstGeom prst="lin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7" name="Line 1132"/>
          <p:cNvSpPr>
            <a:spLocks noChangeShapeType="1"/>
          </p:cNvSpPr>
          <p:nvPr/>
        </p:nvSpPr>
        <p:spPr bwMode="auto">
          <a:xfrm flipV="1">
            <a:off x="1148780" y="3004815"/>
            <a:ext cx="0" cy="53340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241" name="Straight Connector 240"/>
          <p:cNvCxnSpPr/>
          <p:nvPr/>
        </p:nvCxnSpPr>
        <p:spPr bwMode="auto">
          <a:xfrm>
            <a:off x="2319592" y="2780928"/>
            <a:ext cx="0" cy="6263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42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212779"/>
              </p:ext>
            </p:extLst>
          </p:nvPr>
        </p:nvGraphicFramePr>
        <p:xfrm>
          <a:off x="2123728" y="3537012"/>
          <a:ext cx="355776" cy="25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6" name="Equation" r:id="rId7" imgW="152400" imgH="139700" progId="Equation.3">
                  <p:embed/>
                </p:oleObj>
              </mc:Choice>
              <mc:Fallback>
                <p:oleObj name="Equation" r:id="rId7" imgW="1524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537012"/>
                        <a:ext cx="355776" cy="25202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" name="Text Box 117"/>
          <p:cNvSpPr txBox="1">
            <a:spLocks noChangeArrowheads="1"/>
          </p:cNvSpPr>
          <p:nvPr/>
        </p:nvSpPr>
        <p:spPr bwMode="auto">
          <a:xfrm>
            <a:off x="1241571" y="2708275"/>
            <a:ext cx="558121" cy="36997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CCFF33"/>
                </a:solidFill>
                <a:cs typeface="+mn-cs"/>
              </a:rPr>
              <a:t>x</a:t>
            </a:r>
            <a:r>
              <a:rPr lang="en-US" sz="1800" dirty="0" smtClean="0">
                <a:solidFill>
                  <a:srgbClr val="CCFF33"/>
                </a:solidFill>
                <a:cs typeface="+mn-cs"/>
              </a:rPr>
              <a:t>”2</a:t>
            </a:r>
            <a:endParaRPr lang="en-US" sz="1800" dirty="0">
              <a:solidFill>
                <a:srgbClr val="CCFF33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113665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Oval 166"/>
          <p:cNvSpPr/>
          <p:nvPr/>
        </p:nvSpPr>
        <p:spPr bwMode="auto">
          <a:xfrm>
            <a:off x="6516216" y="4221088"/>
            <a:ext cx="1080120" cy="900100"/>
          </a:xfrm>
          <a:prstGeom prst="ellipse">
            <a:avLst/>
          </a:prstGeom>
          <a:solidFill>
            <a:srgbClr val="FFFF66">
              <a:alpha val="50000"/>
            </a:srgb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Ideal Filter Bank Operation</a:t>
            </a:r>
            <a:endParaRPr lang="en-US" sz="3200" dirty="0" smtClean="0">
              <a:cs typeface="+mj-cs"/>
            </a:endParaRP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35050"/>
            <a:ext cx="8683625" cy="528955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000" b="0" dirty="0" smtClean="0">
                <a:cs typeface="+mn-cs"/>
              </a:rPr>
              <a:t>With ideal analysis/synthesis filters, </a:t>
            </a:r>
            <a:r>
              <a:rPr lang="en-US" sz="2000" b="0" dirty="0"/>
              <a:t>filter bank </a:t>
            </a:r>
            <a:r>
              <a:rPr lang="en-US" sz="2000" b="0" dirty="0" smtClean="0">
                <a:cs typeface="+mn-cs"/>
              </a:rPr>
              <a:t>operates </a:t>
            </a:r>
            <a:r>
              <a:rPr lang="en-US" sz="2000" b="0" smtClean="0">
                <a:cs typeface="+mn-cs"/>
              </a:rPr>
              <a:t>as follows </a:t>
            </a:r>
            <a:r>
              <a:rPr lang="en-US" sz="2000" b="0" dirty="0" smtClean="0">
                <a:cs typeface="+mn-cs"/>
              </a:rPr>
              <a:t>(9)</a:t>
            </a: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60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 </a:t>
            </a:r>
            <a:endParaRPr lang="en-US" sz="3600" dirty="0" smtClean="0">
              <a:cs typeface="+mn-cs"/>
            </a:endParaRP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250825" y="3932238"/>
            <a:ext cx="8613775" cy="2058988"/>
            <a:chOff x="334" y="2543"/>
            <a:chExt cx="5426" cy="1297"/>
          </a:xfrm>
        </p:grpSpPr>
        <p:sp>
          <p:nvSpPr>
            <p:cNvPr id="418821" name="Rectangle 5"/>
            <p:cNvSpPr>
              <a:spLocks noChangeArrowheads="1"/>
            </p:cNvSpPr>
            <p:nvPr/>
          </p:nvSpPr>
          <p:spPr bwMode="auto">
            <a:xfrm>
              <a:off x="2263" y="2544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22" name="Rectangle 6"/>
            <p:cNvSpPr>
              <a:spLocks noChangeArrowheads="1"/>
            </p:cNvSpPr>
            <p:nvPr/>
          </p:nvSpPr>
          <p:spPr bwMode="auto">
            <a:xfrm>
              <a:off x="1063" y="2544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23" name="Line 7"/>
            <p:cNvSpPr>
              <a:spLocks noChangeShapeType="1"/>
            </p:cNvSpPr>
            <p:nvPr/>
          </p:nvSpPr>
          <p:spPr bwMode="auto">
            <a:xfrm>
              <a:off x="1543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24" name="Text Box 8"/>
            <p:cNvSpPr txBox="1">
              <a:spLocks noChangeArrowheads="1"/>
            </p:cNvSpPr>
            <p:nvPr/>
          </p:nvSpPr>
          <p:spPr bwMode="auto">
            <a:xfrm>
              <a:off x="2263" y="2544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8825" name="Rectangle 9"/>
            <p:cNvSpPr>
              <a:spLocks noChangeArrowheads="1"/>
            </p:cNvSpPr>
            <p:nvPr/>
          </p:nvSpPr>
          <p:spPr bwMode="auto">
            <a:xfrm>
              <a:off x="3847" y="2544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26" name="Line 10"/>
            <p:cNvSpPr>
              <a:spLocks noChangeShapeType="1"/>
            </p:cNvSpPr>
            <p:nvPr/>
          </p:nvSpPr>
          <p:spPr bwMode="auto">
            <a:xfrm>
              <a:off x="3655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27" name="Line 11"/>
            <p:cNvSpPr>
              <a:spLocks noChangeShapeType="1"/>
            </p:cNvSpPr>
            <p:nvPr/>
          </p:nvSpPr>
          <p:spPr bwMode="auto">
            <a:xfrm>
              <a:off x="3943" y="2592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28" name="Text Box 12"/>
            <p:cNvSpPr txBox="1">
              <a:spLocks noChangeArrowheads="1"/>
            </p:cNvSpPr>
            <p:nvPr/>
          </p:nvSpPr>
          <p:spPr bwMode="auto">
            <a:xfrm>
              <a:off x="3943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18829" name="Text Box 13"/>
            <p:cNvSpPr txBox="1">
              <a:spLocks noChangeArrowheads="1"/>
            </p:cNvSpPr>
            <p:nvPr/>
          </p:nvSpPr>
          <p:spPr bwMode="auto">
            <a:xfrm>
              <a:off x="1070" y="2572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H0(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8830" name="Rectangle 14"/>
            <p:cNvSpPr>
              <a:spLocks noChangeArrowheads="1"/>
            </p:cNvSpPr>
            <p:nvPr/>
          </p:nvSpPr>
          <p:spPr bwMode="auto">
            <a:xfrm>
              <a:off x="2263" y="2880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31" name="Rectangle 15"/>
            <p:cNvSpPr>
              <a:spLocks noChangeArrowheads="1"/>
            </p:cNvSpPr>
            <p:nvPr/>
          </p:nvSpPr>
          <p:spPr bwMode="auto">
            <a:xfrm>
              <a:off x="1063" y="2880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32" name="Line 16"/>
            <p:cNvSpPr>
              <a:spLocks noChangeShapeType="1"/>
            </p:cNvSpPr>
            <p:nvPr/>
          </p:nvSpPr>
          <p:spPr bwMode="auto">
            <a:xfrm>
              <a:off x="1543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33" name="Text Box 17"/>
            <p:cNvSpPr txBox="1">
              <a:spLocks noChangeArrowheads="1"/>
            </p:cNvSpPr>
            <p:nvPr/>
          </p:nvSpPr>
          <p:spPr bwMode="auto">
            <a:xfrm>
              <a:off x="2263" y="2880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8834" name="Rectangle 18"/>
            <p:cNvSpPr>
              <a:spLocks noChangeArrowheads="1"/>
            </p:cNvSpPr>
            <p:nvPr/>
          </p:nvSpPr>
          <p:spPr bwMode="auto">
            <a:xfrm>
              <a:off x="3847" y="2880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35" name="Line 19"/>
            <p:cNvSpPr>
              <a:spLocks noChangeShapeType="1"/>
            </p:cNvSpPr>
            <p:nvPr/>
          </p:nvSpPr>
          <p:spPr bwMode="auto">
            <a:xfrm>
              <a:off x="3655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36" name="Line 20"/>
            <p:cNvSpPr>
              <a:spLocks noChangeShapeType="1"/>
            </p:cNvSpPr>
            <p:nvPr/>
          </p:nvSpPr>
          <p:spPr bwMode="auto">
            <a:xfrm>
              <a:off x="3943" y="2928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37" name="Text Box 21"/>
            <p:cNvSpPr txBox="1">
              <a:spLocks noChangeArrowheads="1"/>
            </p:cNvSpPr>
            <p:nvPr/>
          </p:nvSpPr>
          <p:spPr bwMode="auto">
            <a:xfrm>
              <a:off x="3943" y="288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18838" name="Text Box 22"/>
            <p:cNvSpPr txBox="1">
              <a:spLocks noChangeArrowheads="1"/>
            </p:cNvSpPr>
            <p:nvPr/>
          </p:nvSpPr>
          <p:spPr bwMode="auto">
            <a:xfrm>
              <a:off x="1070" y="2908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H1(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8839" name="Rectangle 23"/>
            <p:cNvSpPr>
              <a:spLocks noChangeArrowheads="1"/>
            </p:cNvSpPr>
            <p:nvPr/>
          </p:nvSpPr>
          <p:spPr bwMode="auto">
            <a:xfrm>
              <a:off x="2263" y="3216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40" name="Rectangle 24"/>
            <p:cNvSpPr>
              <a:spLocks noChangeArrowheads="1"/>
            </p:cNvSpPr>
            <p:nvPr/>
          </p:nvSpPr>
          <p:spPr bwMode="auto">
            <a:xfrm>
              <a:off x="1063" y="3216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41" name="Line 25"/>
            <p:cNvSpPr>
              <a:spLocks noChangeShapeType="1"/>
            </p:cNvSpPr>
            <p:nvPr/>
          </p:nvSpPr>
          <p:spPr bwMode="auto">
            <a:xfrm>
              <a:off x="1543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42" name="Text Box 26"/>
            <p:cNvSpPr txBox="1">
              <a:spLocks noChangeArrowheads="1"/>
            </p:cNvSpPr>
            <p:nvPr/>
          </p:nvSpPr>
          <p:spPr bwMode="auto">
            <a:xfrm>
              <a:off x="2263" y="3216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8843" name="Rectangle 27"/>
            <p:cNvSpPr>
              <a:spLocks noChangeArrowheads="1"/>
            </p:cNvSpPr>
            <p:nvPr/>
          </p:nvSpPr>
          <p:spPr bwMode="auto">
            <a:xfrm>
              <a:off x="3847" y="3216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44" name="Line 28"/>
            <p:cNvSpPr>
              <a:spLocks noChangeShapeType="1"/>
            </p:cNvSpPr>
            <p:nvPr/>
          </p:nvSpPr>
          <p:spPr bwMode="auto">
            <a:xfrm>
              <a:off x="3655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45" name="Line 29"/>
            <p:cNvSpPr>
              <a:spLocks noChangeShapeType="1"/>
            </p:cNvSpPr>
            <p:nvPr/>
          </p:nvSpPr>
          <p:spPr bwMode="auto">
            <a:xfrm>
              <a:off x="3943" y="3264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46" name="Text Box 30"/>
            <p:cNvSpPr txBox="1">
              <a:spLocks noChangeArrowheads="1"/>
            </p:cNvSpPr>
            <p:nvPr/>
          </p:nvSpPr>
          <p:spPr bwMode="auto">
            <a:xfrm>
              <a:off x="3943" y="321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18847" name="Text Box 31"/>
            <p:cNvSpPr txBox="1">
              <a:spLocks noChangeArrowheads="1"/>
            </p:cNvSpPr>
            <p:nvPr/>
          </p:nvSpPr>
          <p:spPr bwMode="auto">
            <a:xfrm>
              <a:off x="1068" y="3243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H2(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8848" name="Rectangle 32"/>
            <p:cNvSpPr>
              <a:spLocks noChangeArrowheads="1"/>
            </p:cNvSpPr>
            <p:nvPr/>
          </p:nvSpPr>
          <p:spPr bwMode="auto">
            <a:xfrm>
              <a:off x="2263" y="3552"/>
              <a:ext cx="1392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49" name="Rectangle 33"/>
            <p:cNvSpPr>
              <a:spLocks noChangeArrowheads="1"/>
            </p:cNvSpPr>
            <p:nvPr/>
          </p:nvSpPr>
          <p:spPr bwMode="auto">
            <a:xfrm>
              <a:off x="1063" y="3552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50" name="Line 34"/>
            <p:cNvSpPr>
              <a:spLocks noChangeShapeType="1"/>
            </p:cNvSpPr>
            <p:nvPr/>
          </p:nvSpPr>
          <p:spPr bwMode="auto">
            <a:xfrm>
              <a:off x="1543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5658" name="Group 35"/>
            <p:cNvGrpSpPr>
              <a:grpSpLocks/>
            </p:cNvGrpSpPr>
            <p:nvPr/>
          </p:nvGrpSpPr>
          <p:grpSpPr bwMode="auto">
            <a:xfrm>
              <a:off x="1735" y="2544"/>
              <a:ext cx="528" cy="1296"/>
              <a:chOff x="1735" y="2544"/>
              <a:chExt cx="528" cy="1296"/>
            </a:xfrm>
          </p:grpSpPr>
          <p:sp>
            <p:nvSpPr>
              <p:cNvPr id="418852" name="Line 36"/>
              <p:cNvSpPr>
                <a:spLocks noChangeShapeType="1"/>
              </p:cNvSpPr>
              <p:nvPr/>
            </p:nvSpPr>
            <p:spPr bwMode="auto">
              <a:xfrm>
                <a:off x="1831" y="2592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53" name="Text Box 37"/>
              <p:cNvSpPr txBox="1">
                <a:spLocks noChangeArrowheads="1"/>
              </p:cNvSpPr>
              <p:nvPr/>
            </p:nvSpPr>
            <p:spPr bwMode="auto">
              <a:xfrm>
                <a:off x="1816" y="254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8854" name="Rectangle 38"/>
              <p:cNvSpPr>
                <a:spLocks noChangeArrowheads="1"/>
              </p:cNvSpPr>
              <p:nvPr/>
            </p:nvSpPr>
            <p:spPr bwMode="auto">
              <a:xfrm>
                <a:off x="1735" y="2544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55" name="Line 39"/>
              <p:cNvSpPr>
                <a:spLocks noChangeShapeType="1"/>
              </p:cNvSpPr>
              <p:nvPr/>
            </p:nvSpPr>
            <p:spPr bwMode="auto">
              <a:xfrm>
                <a:off x="2071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56" name="Line 40"/>
              <p:cNvSpPr>
                <a:spLocks noChangeShapeType="1"/>
              </p:cNvSpPr>
              <p:nvPr/>
            </p:nvSpPr>
            <p:spPr bwMode="auto">
              <a:xfrm>
                <a:off x="1831" y="292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57" name="Text Box 41"/>
              <p:cNvSpPr txBox="1">
                <a:spLocks noChangeArrowheads="1"/>
              </p:cNvSpPr>
              <p:nvPr/>
            </p:nvSpPr>
            <p:spPr bwMode="auto">
              <a:xfrm>
                <a:off x="1816" y="288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8858" name="Rectangle 42"/>
              <p:cNvSpPr>
                <a:spLocks noChangeArrowheads="1"/>
              </p:cNvSpPr>
              <p:nvPr/>
            </p:nvSpPr>
            <p:spPr bwMode="auto">
              <a:xfrm>
                <a:off x="1735" y="2880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59" name="Line 43"/>
              <p:cNvSpPr>
                <a:spLocks noChangeShapeType="1"/>
              </p:cNvSpPr>
              <p:nvPr/>
            </p:nvSpPr>
            <p:spPr bwMode="auto">
              <a:xfrm>
                <a:off x="2071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60" name="Line 44"/>
              <p:cNvSpPr>
                <a:spLocks noChangeShapeType="1"/>
              </p:cNvSpPr>
              <p:nvPr/>
            </p:nvSpPr>
            <p:spPr bwMode="auto">
              <a:xfrm>
                <a:off x="1831" y="3264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61" name="Text Box 45"/>
              <p:cNvSpPr txBox="1">
                <a:spLocks noChangeArrowheads="1"/>
              </p:cNvSpPr>
              <p:nvPr/>
            </p:nvSpPr>
            <p:spPr bwMode="auto">
              <a:xfrm>
                <a:off x="1816" y="3216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8862" name="Rectangle 46"/>
              <p:cNvSpPr>
                <a:spLocks noChangeArrowheads="1"/>
              </p:cNvSpPr>
              <p:nvPr/>
            </p:nvSpPr>
            <p:spPr bwMode="auto">
              <a:xfrm>
                <a:off x="1735" y="3216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63" name="Line 47"/>
              <p:cNvSpPr>
                <a:spLocks noChangeShapeType="1"/>
              </p:cNvSpPr>
              <p:nvPr/>
            </p:nvSpPr>
            <p:spPr bwMode="auto">
              <a:xfrm>
                <a:off x="2071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64" name="Line 48"/>
              <p:cNvSpPr>
                <a:spLocks noChangeShapeType="1"/>
              </p:cNvSpPr>
              <p:nvPr/>
            </p:nvSpPr>
            <p:spPr bwMode="auto">
              <a:xfrm>
                <a:off x="1831" y="3600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65" name="Text Box 49"/>
              <p:cNvSpPr txBox="1">
                <a:spLocks noChangeArrowheads="1"/>
              </p:cNvSpPr>
              <p:nvPr/>
            </p:nvSpPr>
            <p:spPr bwMode="auto">
              <a:xfrm>
                <a:off x="1816" y="355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418866" name="Rectangle 50"/>
              <p:cNvSpPr>
                <a:spLocks noChangeArrowheads="1"/>
              </p:cNvSpPr>
              <p:nvPr/>
            </p:nvSpPr>
            <p:spPr bwMode="auto">
              <a:xfrm>
                <a:off x="1735" y="3552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67" name="Line 51"/>
              <p:cNvSpPr>
                <a:spLocks noChangeShapeType="1"/>
              </p:cNvSpPr>
              <p:nvPr/>
            </p:nvSpPr>
            <p:spPr bwMode="auto">
              <a:xfrm>
                <a:off x="2071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8868" name="Text Box 52"/>
            <p:cNvSpPr txBox="1">
              <a:spLocks noChangeArrowheads="1"/>
            </p:cNvSpPr>
            <p:nvPr/>
          </p:nvSpPr>
          <p:spPr bwMode="auto">
            <a:xfrm>
              <a:off x="2263" y="3552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8869" name="Rectangle 53"/>
            <p:cNvSpPr>
              <a:spLocks noChangeArrowheads="1"/>
            </p:cNvSpPr>
            <p:nvPr/>
          </p:nvSpPr>
          <p:spPr bwMode="auto">
            <a:xfrm>
              <a:off x="3847" y="3552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70" name="Line 54"/>
            <p:cNvSpPr>
              <a:spLocks noChangeShapeType="1"/>
            </p:cNvSpPr>
            <p:nvPr/>
          </p:nvSpPr>
          <p:spPr bwMode="auto">
            <a:xfrm>
              <a:off x="3655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71" name="Line 55"/>
            <p:cNvSpPr>
              <a:spLocks noChangeShapeType="1"/>
            </p:cNvSpPr>
            <p:nvPr/>
          </p:nvSpPr>
          <p:spPr bwMode="auto">
            <a:xfrm>
              <a:off x="3943" y="3600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72" name="Text Box 56"/>
            <p:cNvSpPr txBox="1">
              <a:spLocks noChangeArrowheads="1"/>
            </p:cNvSpPr>
            <p:nvPr/>
          </p:nvSpPr>
          <p:spPr bwMode="auto">
            <a:xfrm>
              <a:off x="3943" y="355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18873" name="Text Box 57"/>
            <p:cNvSpPr txBox="1">
              <a:spLocks noChangeArrowheads="1"/>
            </p:cNvSpPr>
            <p:nvPr/>
          </p:nvSpPr>
          <p:spPr bwMode="auto">
            <a:xfrm>
              <a:off x="1068" y="3579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H3(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418874" name="Line 58"/>
            <p:cNvSpPr>
              <a:spLocks noChangeShapeType="1"/>
            </p:cNvSpPr>
            <p:nvPr/>
          </p:nvSpPr>
          <p:spPr bwMode="auto">
            <a:xfrm>
              <a:off x="871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75" name="Line 59"/>
            <p:cNvSpPr>
              <a:spLocks noChangeShapeType="1"/>
            </p:cNvSpPr>
            <p:nvPr/>
          </p:nvSpPr>
          <p:spPr bwMode="auto">
            <a:xfrm>
              <a:off x="871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76" name="Line 60"/>
            <p:cNvSpPr>
              <a:spLocks noChangeShapeType="1"/>
            </p:cNvSpPr>
            <p:nvPr/>
          </p:nvSpPr>
          <p:spPr bwMode="auto">
            <a:xfrm>
              <a:off x="871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77" name="Line 61"/>
            <p:cNvSpPr>
              <a:spLocks noChangeShapeType="1"/>
            </p:cNvSpPr>
            <p:nvPr/>
          </p:nvSpPr>
          <p:spPr bwMode="auto">
            <a:xfrm>
              <a:off x="871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78" name="Line 62"/>
            <p:cNvSpPr>
              <a:spLocks noChangeShapeType="1"/>
            </p:cNvSpPr>
            <p:nvPr/>
          </p:nvSpPr>
          <p:spPr bwMode="auto">
            <a:xfrm>
              <a:off x="871" y="2688"/>
              <a:ext cx="0" cy="100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79" name="Line 63"/>
            <p:cNvSpPr>
              <a:spLocks noChangeShapeType="1"/>
            </p:cNvSpPr>
            <p:nvPr/>
          </p:nvSpPr>
          <p:spPr bwMode="auto">
            <a:xfrm>
              <a:off x="583" y="3168"/>
              <a:ext cx="28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8880" name="Text Box 64"/>
            <p:cNvSpPr txBox="1">
              <a:spLocks noChangeArrowheads="1"/>
            </p:cNvSpPr>
            <p:nvPr/>
          </p:nvSpPr>
          <p:spPr bwMode="auto">
            <a:xfrm>
              <a:off x="334" y="2880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IN</a:t>
              </a:r>
            </a:p>
          </p:txBody>
        </p:sp>
        <p:grpSp>
          <p:nvGrpSpPr>
            <p:cNvPr id="25672" name="Group 65"/>
            <p:cNvGrpSpPr>
              <a:grpSpLocks/>
            </p:cNvGrpSpPr>
            <p:nvPr/>
          </p:nvGrpSpPr>
          <p:grpSpPr bwMode="auto">
            <a:xfrm>
              <a:off x="4183" y="2543"/>
              <a:ext cx="1577" cy="1297"/>
              <a:chOff x="4183" y="2543"/>
              <a:chExt cx="1577" cy="1297"/>
            </a:xfrm>
          </p:grpSpPr>
          <p:sp>
            <p:nvSpPr>
              <p:cNvPr id="418882" name="Line 66"/>
              <p:cNvSpPr>
                <a:spLocks noChangeShapeType="1"/>
              </p:cNvSpPr>
              <p:nvPr/>
            </p:nvSpPr>
            <p:spPr bwMode="auto">
              <a:xfrm>
                <a:off x="4183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83" name="Rectangle 67"/>
              <p:cNvSpPr>
                <a:spLocks noChangeArrowheads="1"/>
              </p:cNvSpPr>
              <p:nvPr/>
            </p:nvSpPr>
            <p:spPr bwMode="auto">
              <a:xfrm>
                <a:off x="4375" y="2544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84" name="Text Box 68"/>
              <p:cNvSpPr txBox="1">
                <a:spLocks noChangeArrowheads="1"/>
              </p:cNvSpPr>
              <p:nvPr/>
            </p:nvSpPr>
            <p:spPr bwMode="auto">
              <a:xfrm>
                <a:off x="4380" y="2543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F0(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18885" name="Line 69"/>
              <p:cNvSpPr>
                <a:spLocks noChangeShapeType="1"/>
              </p:cNvSpPr>
              <p:nvPr/>
            </p:nvSpPr>
            <p:spPr bwMode="auto">
              <a:xfrm>
                <a:off x="4183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86" name="Rectangle 70"/>
              <p:cNvSpPr>
                <a:spLocks noChangeArrowheads="1"/>
              </p:cNvSpPr>
              <p:nvPr/>
            </p:nvSpPr>
            <p:spPr bwMode="auto">
              <a:xfrm>
                <a:off x="4375" y="2880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87" name="Text Box 71"/>
              <p:cNvSpPr txBox="1">
                <a:spLocks noChangeArrowheads="1"/>
              </p:cNvSpPr>
              <p:nvPr/>
            </p:nvSpPr>
            <p:spPr bwMode="auto">
              <a:xfrm>
                <a:off x="4381" y="2879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F1(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18888" name="Line 72"/>
              <p:cNvSpPr>
                <a:spLocks noChangeShapeType="1"/>
              </p:cNvSpPr>
              <p:nvPr/>
            </p:nvSpPr>
            <p:spPr bwMode="auto">
              <a:xfrm>
                <a:off x="4183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89" name="Rectangle 73"/>
              <p:cNvSpPr>
                <a:spLocks noChangeArrowheads="1"/>
              </p:cNvSpPr>
              <p:nvPr/>
            </p:nvSpPr>
            <p:spPr bwMode="auto">
              <a:xfrm>
                <a:off x="4375" y="3216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90" name="Text Box 74"/>
              <p:cNvSpPr txBox="1">
                <a:spLocks noChangeArrowheads="1"/>
              </p:cNvSpPr>
              <p:nvPr/>
            </p:nvSpPr>
            <p:spPr bwMode="auto">
              <a:xfrm>
                <a:off x="4381" y="3215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is-IS" sz="1800" b="0" dirty="0" smtClean="0">
                    <a:solidFill>
                      <a:srgbClr val="FFFF66"/>
                    </a:solidFill>
                    <a:cs typeface="+mn-cs"/>
                  </a:rPr>
                  <a:t>F2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18891" name="Line 75"/>
              <p:cNvSpPr>
                <a:spLocks noChangeShapeType="1"/>
              </p:cNvSpPr>
              <p:nvPr/>
            </p:nvSpPr>
            <p:spPr bwMode="auto">
              <a:xfrm>
                <a:off x="4183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92" name="Rectangle 76"/>
              <p:cNvSpPr>
                <a:spLocks noChangeArrowheads="1"/>
              </p:cNvSpPr>
              <p:nvPr/>
            </p:nvSpPr>
            <p:spPr bwMode="auto">
              <a:xfrm>
                <a:off x="4375" y="3552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93" name="Text Box 77"/>
              <p:cNvSpPr txBox="1">
                <a:spLocks noChangeArrowheads="1"/>
              </p:cNvSpPr>
              <p:nvPr/>
            </p:nvSpPr>
            <p:spPr bwMode="auto">
              <a:xfrm>
                <a:off x="4381" y="3551"/>
                <a:ext cx="45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F3(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418894" name="Line 78"/>
              <p:cNvSpPr>
                <a:spLocks noChangeShapeType="1"/>
              </p:cNvSpPr>
              <p:nvPr/>
            </p:nvSpPr>
            <p:spPr bwMode="auto">
              <a:xfrm>
                <a:off x="4855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95" name="Line 79"/>
              <p:cNvSpPr>
                <a:spLocks noChangeShapeType="1"/>
              </p:cNvSpPr>
              <p:nvPr/>
            </p:nvSpPr>
            <p:spPr bwMode="auto">
              <a:xfrm>
                <a:off x="4855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96" name="Line 80"/>
              <p:cNvSpPr>
                <a:spLocks noChangeShapeType="1"/>
              </p:cNvSpPr>
              <p:nvPr/>
            </p:nvSpPr>
            <p:spPr bwMode="auto">
              <a:xfrm>
                <a:off x="4855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97" name="Line 81"/>
              <p:cNvSpPr>
                <a:spLocks noChangeShapeType="1"/>
              </p:cNvSpPr>
              <p:nvPr/>
            </p:nvSpPr>
            <p:spPr bwMode="auto">
              <a:xfrm>
                <a:off x="4855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98" name="Oval 82"/>
              <p:cNvSpPr>
                <a:spLocks noChangeArrowheads="1"/>
              </p:cNvSpPr>
              <p:nvPr/>
            </p:nvSpPr>
            <p:spPr bwMode="auto">
              <a:xfrm>
                <a:off x="5143" y="3072"/>
                <a:ext cx="240" cy="240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899" name="Line 83"/>
              <p:cNvSpPr>
                <a:spLocks noChangeShapeType="1"/>
              </p:cNvSpPr>
              <p:nvPr/>
            </p:nvSpPr>
            <p:spPr bwMode="auto">
              <a:xfrm>
                <a:off x="5383" y="316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900" name="Text Box 84"/>
              <p:cNvSpPr txBox="1">
                <a:spLocks noChangeArrowheads="1"/>
              </p:cNvSpPr>
              <p:nvPr/>
            </p:nvSpPr>
            <p:spPr bwMode="auto">
              <a:xfrm>
                <a:off x="5143" y="307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418901" name="Line 85"/>
              <p:cNvSpPr>
                <a:spLocks noChangeShapeType="1"/>
              </p:cNvSpPr>
              <p:nvPr/>
            </p:nvSpPr>
            <p:spPr bwMode="auto">
              <a:xfrm>
                <a:off x="5047" y="3024"/>
                <a:ext cx="144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902" name="Line 86"/>
              <p:cNvSpPr>
                <a:spLocks noChangeShapeType="1"/>
              </p:cNvSpPr>
              <p:nvPr/>
            </p:nvSpPr>
            <p:spPr bwMode="auto">
              <a:xfrm>
                <a:off x="5047" y="2688"/>
                <a:ext cx="192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903" name="Line 87"/>
              <p:cNvSpPr>
                <a:spLocks noChangeShapeType="1"/>
              </p:cNvSpPr>
              <p:nvPr/>
            </p:nvSpPr>
            <p:spPr bwMode="auto">
              <a:xfrm flipV="1">
                <a:off x="5047" y="3264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904" name="Line 88"/>
              <p:cNvSpPr>
                <a:spLocks noChangeShapeType="1"/>
              </p:cNvSpPr>
              <p:nvPr/>
            </p:nvSpPr>
            <p:spPr bwMode="auto">
              <a:xfrm flipV="1">
                <a:off x="5047" y="3312"/>
                <a:ext cx="144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8905" name="Text Box 89"/>
              <p:cNvSpPr txBox="1">
                <a:spLocks noChangeArrowheads="1"/>
              </p:cNvSpPr>
              <p:nvPr/>
            </p:nvSpPr>
            <p:spPr bwMode="auto">
              <a:xfrm>
                <a:off x="5239" y="2784"/>
                <a:ext cx="52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OUT</a:t>
                </a:r>
              </a:p>
            </p:txBody>
          </p:sp>
        </p:grpSp>
      </p:grpSp>
      <p:cxnSp>
        <p:nvCxnSpPr>
          <p:cNvPr id="129" name="Straight Connector 128"/>
          <p:cNvCxnSpPr/>
          <p:nvPr/>
        </p:nvCxnSpPr>
        <p:spPr bwMode="auto">
          <a:xfrm>
            <a:off x="827584" y="2420888"/>
            <a:ext cx="0" cy="1009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1475656" y="2456892"/>
            <a:ext cx="0" cy="9721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>
            <a:off x="2015716" y="2456892"/>
            <a:ext cx="0" cy="9721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2627784" y="2456892"/>
            <a:ext cx="0" cy="9721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3203848" y="2420888"/>
            <a:ext cx="0" cy="100906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4" name="Line 1128"/>
          <p:cNvSpPr>
            <a:spLocks noChangeShapeType="1"/>
          </p:cNvSpPr>
          <p:nvPr/>
        </p:nvSpPr>
        <p:spPr bwMode="auto">
          <a:xfrm>
            <a:off x="537592" y="3465190"/>
            <a:ext cx="3962400" cy="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5" name="Line 1129"/>
          <p:cNvSpPr>
            <a:spLocks noChangeShapeType="1"/>
          </p:cNvSpPr>
          <p:nvPr/>
        </p:nvSpPr>
        <p:spPr bwMode="auto">
          <a:xfrm>
            <a:off x="3509392" y="3428678"/>
            <a:ext cx="0" cy="635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36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19765"/>
              </p:ext>
            </p:extLst>
          </p:nvPr>
        </p:nvGraphicFramePr>
        <p:xfrm>
          <a:off x="3356992" y="3555678"/>
          <a:ext cx="44291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3" name="Equation" r:id="rId3" imgW="215619" imgH="177569" progId="Equation.3">
                  <p:embed/>
                </p:oleObj>
              </mc:Choice>
              <mc:Fallback>
                <p:oleObj name="Equation" r:id="rId3" imgW="215619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992" y="3555678"/>
                        <a:ext cx="442913" cy="2333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TextBox 137"/>
          <p:cNvSpPr txBox="1"/>
          <p:nvPr/>
        </p:nvSpPr>
        <p:spPr>
          <a:xfrm>
            <a:off x="3777754" y="30045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141350" y="304057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aphicFrame>
        <p:nvGraphicFramePr>
          <p:cNvPr id="143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61060"/>
              </p:ext>
            </p:extLst>
          </p:nvPr>
        </p:nvGraphicFramePr>
        <p:xfrm>
          <a:off x="1367644" y="3485517"/>
          <a:ext cx="238811" cy="33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4" name="Equation" r:id="rId5" imgW="177800" imgH="393700" progId="Equation.3">
                  <p:embed/>
                </p:oleObj>
              </mc:Choice>
              <mc:Fallback>
                <p:oleObj name="Equation" r:id="rId5" imgW="17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44" y="3485517"/>
                        <a:ext cx="238811" cy="33952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1475656" y="2960948"/>
            <a:ext cx="576064" cy="432048"/>
            <a:chOff x="8064388" y="1520788"/>
            <a:chExt cx="540060" cy="432048"/>
          </a:xfrm>
        </p:grpSpPr>
        <p:sp>
          <p:nvSpPr>
            <p:cNvPr id="20" name="Right Triangle 19"/>
            <p:cNvSpPr/>
            <p:nvPr/>
          </p:nvSpPr>
          <p:spPr bwMode="auto">
            <a:xfrm flipH="1">
              <a:off x="8064388" y="1556792"/>
              <a:ext cx="504056" cy="216024"/>
            </a:xfrm>
            <a:prstGeom prst="rtTriangle">
              <a:avLst/>
            </a:prstGeom>
            <a:solidFill>
              <a:schemeClr val="accent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8064388" y="1772816"/>
              <a:ext cx="504056" cy="144016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 flipV="1">
              <a:off x="8064388" y="1520788"/>
              <a:ext cx="504056" cy="2520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8568444" y="1520788"/>
              <a:ext cx="0" cy="4320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Connector 149"/>
            <p:cNvCxnSpPr/>
            <p:nvPr/>
          </p:nvCxnSpPr>
          <p:spPr bwMode="auto">
            <a:xfrm>
              <a:off x="8064388" y="1772816"/>
              <a:ext cx="0" cy="1800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064388" y="1952836"/>
              <a:ext cx="54006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6" name="TextBox 165"/>
          <p:cNvSpPr txBox="1"/>
          <p:nvPr/>
        </p:nvSpPr>
        <p:spPr>
          <a:xfrm>
            <a:off x="5400092" y="2888940"/>
            <a:ext cx="3533439" cy="769441"/>
          </a:xfrm>
          <a:prstGeom prst="rect">
            <a:avLst/>
          </a:prstGeom>
          <a:solidFill>
            <a:srgbClr val="FFFF66">
              <a:alpha val="50000"/>
            </a:srgbClr>
          </a:solidFill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CCFFCC"/>
                </a:solidFill>
              </a:rPr>
              <a:t>P</a:t>
            </a:r>
            <a:r>
              <a:rPr lang="en-US" sz="2000" b="0" dirty="0" smtClean="0">
                <a:solidFill>
                  <a:srgbClr val="CCFFCC"/>
                </a:solidFill>
              </a:rPr>
              <a:t>S: F1(z) synthesis filter</a:t>
            </a:r>
          </a:p>
          <a:p>
            <a:r>
              <a:rPr lang="en-US" sz="2000" b="0" dirty="0" smtClean="0">
                <a:solidFill>
                  <a:srgbClr val="CCFFCC"/>
                </a:solidFill>
              </a:rPr>
              <a:t>≈ </a:t>
            </a:r>
            <a:r>
              <a:rPr lang="en-US" sz="2000" b="0" dirty="0" err="1" smtClean="0">
                <a:solidFill>
                  <a:srgbClr val="CCFFCC"/>
                </a:solidFill>
              </a:rPr>
              <a:t>bandpass</a:t>
            </a:r>
            <a:r>
              <a:rPr lang="en-US" sz="2000" b="0" dirty="0" smtClean="0">
                <a:solidFill>
                  <a:srgbClr val="CCFFCC"/>
                </a:solidFill>
              </a:rPr>
              <a:t> interpolation filter</a:t>
            </a:r>
            <a:endParaRPr lang="en-US" sz="2000" b="0" dirty="0">
              <a:solidFill>
                <a:srgbClr val="CCFFCC"/>
              </a:solidFill>
            </a:endParaRPr>
          </a:p>
        </p:txBody>
      </p:sp>
      <p:sp>
        <p:nvSpPr>
          <p:cNvPr id="137" name="Line 1132"/>
          <p:cNvSpPr>
            <a:spLocks noChangeShapeType="1"/>
          </p:cNvSpPr>
          <p:nvPr/>
        </p:nvSpPr>
        <p:spPr bwMode="auto">
          <a:xfrm flipV="1">
            <a:off x="1148780" y="3004815"/>
            <a:ext cx="0" cy="53340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26" name="Group 90"/>
          <p:cNvGrpSpPr>
            <a:grpSpLocks/>
          </p:cNvGrpSpPr>
          <p:nvPr/>
        </p:nvGrpSpPr>
        <p:grpSpPr bwMode="auto">
          <a:xfrm>
            <a:off x="539750" y="2024063"/>
            <a:ext cx="3962400" cy="784225"/>
            <a:chOff x="2448" y="3598"/>
            <a:chExt cx="2496" cy="494"/>
          </a:xfrm>
        </p:grpSpPr>
        <p:sp>
          <p:nvSpPr>
            <p:cNvPr id="227" name="Line 91"/>
            <p:cNvSpPr>
              <a:spLocks noChangeShapeType="1"/>
            </p:cNvSpPr>
            <p:nvPr/>
          </p:nvSpPr>
          <p:spPr bwMode="auto">
            <a:xfrm>
              <a:off x="2448" y="3888"/>
              <a:ext cx="2496" cy="0"/>
            </a:xfrm>
            <a:prstGeom prst="line">
              <a:avLst/>
            </a:prstGeom>
            <a:noFill/>
            <a:ln w="38100" cmpd="sng">
              <a:solidFill>
                <a:srgbClr val="FFFF66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8" name="Line 92"/>
            <p:cNvSpPr>
              <a:spLocks noChangeShapeType="1"/>
            </p:cNvSpPr>
            <p:nvPr/>
          </p:nvSpPr>
          <p:spPr bwMode="auto">
            <a:xfrm>
              <a:off x="4320" y="3865"/>
              <a:ext cx="0" cy="4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29" name="Object 93"/>
            <p:cNvGraphicFramePr>
              <a:graphicFrameLocks noChangeAspect="1"/>
            </p:cNvGraphicFramePr>
            <p:nvPr/>
          </p:nvGraphicFramePr>
          <p:xfrm>
            <a:off x="4224" y="3945"/>
            <a:ext cx="279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95" name="Equation" r:id="rId7" imgW="215619" imgH="177569" progId="Equation.3">
                    <p:embed/>
                  </p:oleObj>
                </mc:Choice>
                <mc:Fallback>
                  <p:oleObj name="Equation" r:id="rId7" imgW="215619" imgH="17756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945"/>
                          <a:ext cx="279" cy="14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0" name="Rectangle 94"/>
            <p:cNvSpPr>
              <a:spLocks noChangeArrowheads="1"/>
            </p:cNvSpPr>
            <p:nvPr/>
          </p:nvSpPr>
          <p:spPr bwMode="auto">
            <a:xfrm>
              <a:off x="2640" y="3696"/>
              <a:ext cx="390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1" name="Line 95"/>
            <p:cNvSpPr>
              <a:spLocks noChangeShapeType="1"/>
            </p:cNvSpPr>
            <p:nvPr/>
          </p:nvSpPr>
          <p:spPr bwMode="auto">
            <a:xfrm flipV="1">
              <a:off x="2833" y="3598"/>
              <a:ext cx="0" cy="336"/>
            </a:xfrm>
            <a:prstGeom prst="line">
              <a:avLst/>
            </a:prstGeom>
            <a:noFill/>
            <a:ln w="38100" cmpd="sng">
              <a:solidFill>
                <a:srgbClr val="FFFF66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2" name="Rectangle 96"/>
            <p:cNvSpPr>
              <a:spLocks noChangeArrowheads="1"/>
            </p:cNvSpPr>
            <p:nvPr/>
          </p:nvSpPr>
          <p:spPr bwMode="auto">
            <a:xfrm>
              <a:off x="3024" y="3696"/>
              <a:ext cx="363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3" name="Rectangle 97"/>
            <p:cNvSpPr>
              <a:spLocks noChangeArrowheads="1"/>
            </p:cNvSpPr>
            <p:nvPr/>
          </p:nvSpPr>
          <p:spPr bwMode="auto">
            <a:xfrm>
              <a:off x="3387" y="3696"/>
              <a:ext cx="384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4" name="Rectangle 98"/>
            <p:cNvSpPr>
              <a:spLocks noChangeArrowheads="1"/>
            </p:cNvSpPr>
            <p:nvPr/>
          </p:nvSpPr>
          <p:spPr bwMode="auto">
            <a:xfrm>
              <a:off x="3771" y="3696"/>
              <a:ext cx="357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35" name="Text Box 99"/>
          <p:cNvSpPr txBox="1">
            <a:spLocks noChangeArrowheads="1"/>
          </p:cNvSpPr>
          <p:nvPr/>
        </p:nvSpPr>
        <p:spPr bwMode="auto">
          <a:xfrm>
            <a:off x="800359" y="1736725"/>
            <a:ext cx="66464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F0(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236" name="Text Box 100"/>
          <p:cNvSpPr txBox="1">
            <a:spLocks noChangeArrowheads="1"/>
          </p:cNvSpPr>
          <p:nvPr/>
        </p:nvSpPr>
        <p:spPr bwMode="auto">
          <a:xfrm>
            <a:off x="1376622" y="1736725"/>
            <a:ext cx="66464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F1(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237" name="Text Box 101"/>
          <p:cNvSpPr txBox="1">
            <a:spLocks noChangeArrowheads="1"/>
          </p:cNvSpPr>
          <p:nvPr/>
        </p:nvSpPr>
        <p:spPr bwMode="auto">
          <a:xfrm>
            <a:off x="1987809" y="1736725"/>
            <a:ext cx="66464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is-IS" sz="1600" b="0" dirty="0" smtClean="0">
                <a:solidFill>
                  <a:srgbClr val="FFFF66"/>
                </a:solidFill>
                <a:cs typeface="+mn-cs"/>
              </a:rPr>
              <a:t>F2</a:t>
            </a: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238" name="Text Box 102"/>
          <p:cNvSpPr txBox="1">
            <a:spLocks noChangeArrowheads="1"/>
          </p:cNvSpPr>
          <p:nvPr/>
        </p:nvSpPr>
        <p:spPr bwMode="auto">
          <a:xfrm>
            <a:off x="2600584" y="1736725"/>
            <a:ext cx="664645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F3(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z)</a:t>
            </a:r>
            <a:endParaRPr lang="en-US" sz="16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239" name="Line 150"/>
          <p:cNvSpPr>
            <a:spLocks noChangeShapeType="1"/>
          </p:cNvSpPr>
          <p:nvPr/>
        </p:nvSpPr>
        <p:spPr bwMode="auto">
          <a:xfrm>
            <a:off x="1150938" y="2457450"/>
            <a:ext cx="0" cy="635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" name="Line 120"/>
          <p:cNvSpPr>
            <a:spLocks noChangeShapeType="1"/>
          </p:cNvSpPr>
          <p:nvPr/>
        </p:nvSpPr>
        <p:spPr bwMode="auto">
          <a:xfrm>
            <a:off x="1150938" y="2457450"/>
            <a:ext cx="0" cy="635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241" name="Straight Connector 240"/>
          <p:cNvCxnSpPr/>
          <p:nvPr/>
        </p:nvCxnSpPr>
        <p:spPr bwMode="auto">
          <a:xfrm>
            <a:off x="2319592" y="2802632"/>
            <a:ext cx="0" cy="6263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42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70945"/>
              </p:ext>
            </p:extLst>
          </p:nvPr>
        </p:nvGraphicFramePr>
        <p:xfrm>
          <a:off x="2123728" y="3537012"/>
          <a:ext cx="355776" cy="25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6" name="Equation" r:id="rId8" imgW="152400" imgH="139700" progId="Equation.3">
                  <p:embed/>
                </p:oleObj>
              </mc:Choice>
              <mc:Fallback>
                <p:oleObj name="Equation" r:id="rId8" imgW="1524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537012"/>
                        <a:ext cx="355776" cy="25202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Text Box 117"/>
          <p:cNvSpPr txBox="1">
            <a:spLocks noChangeArrowheads="1"/>
          </p:cNvSpPr>
          <p:nvPr/>
        </p:nvSpPr>
        <p:spPr bwMode="auto">
          <a:xfrm>
            <a:off x="1209506" y="2708275"/>
            <a:ext cx="622253" cy="36997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CCFF33"/>
                </a:solidFill>
                <a:cs typeface="+mn-cs"/>
              </a:rPr>
              <a:t>x</a:t>
            </a:r>
            <a:r>
              <a:rPr lang="en-US" sz="1800" dirty="0" smtClean="0">
                <a:solidFill>
                  <a:srgbClr val="CCFF33"/>
                </a:solidFill>
                <a:cs typeface="+mn-cs"/>
              </a:rPr>
              <a:t>”’2</a:t>
            </a:r>
            <a:endParaRPr lang="en-US" sz="1800" dirty="0">
              <a:solidFill>
                <a:srgbClr val="CCFF33"/>
              </a:solidFill>
              <a:cs typeface="+mn-cs"/>
            </a:endParaRPr>
          </a:p>
        </p:txBody>
      </p:sp>
      <p:sp>
        <p:nvSpPr>
          <p:cNvPr id="152" name="Text Box 117"/>
          <p:cNvSpPr txBox="1">
            <a:spLocks noChangeArrowheads="1"/>
          </p:cNvSpPr>
          <p:nvPr/>
        </p:nvSpPr>
        <p:spPr bwMode="auto">
          <a:xfrm>
            <a:off x="7488324" y="4257092"/>
            <a:ext cx="622253" cy="36997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CCFF33"/>
                </a:solidFill>
                <a:cs typeface="+mn-cs"/>
              </a:rPr>
              <a:t>x</a:t>
            </a:r>
            <a:r>
              <a:rPr lang="en-US" sz="1800" dirty="0" smtClean="0">
                <a:solidFill>
                  <a:srgbClr val="CCFF33"/>
                </a:solidFill>
                <a:cs typeface="+mn-cs"/>
              </a:rPr>
              <a:t>”’2</a:t>
            </a:r>
            <a:endParaRPr lang="en-US" sz="1800" dirty="0">
              <a:solidFill>
                <a:srgbClr val="CCFF33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32261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Ideal Filter Bank Operation</a:t>
            </a:r>
            <a:endParaRPr lang="en-US" sz="3200" dirty="0" smtClean="0">
              <a:cs typeface="+mj-cs"/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35050"/>
            <a:ext cx="8683625" cy="528955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2000" b="0" dirty="0" smtClean="0">
                <a:cs typeface="+mn-cs"/>
              </a:rPr>
              <a:t>With ideal analysis/synthesis filters, </a:t>
            </a:r>
            <a:r>
              <a:rPr lang="en-US" sz="2000" b="0" dirty="0"/>
              <a:t>filter bank </a:t>
            </a:r>
            <a:r>
              <a:rPr lang="en-US" sz="2000" b="0" dirty="0" smtClean="0">
                <a:cs typeface="+mn-cs"/>
              </a:rPr>
              <a:t>operates </a:t>
            </a:r>
            <a:r>
              <a:rPr lang="en-US" sz="2000" b="0" smtClean="0">
                <a:cs typeface="+mn-cs"/>
              </a:rPr>
              <a:t>as follows </a:t>
            </a:r>
            <a:r>
              <a:rPr lang="en-US" sz="2000" b="0" dirty="0" smtClean="0">
                <a:cs typeface="+mn-cs"/>
              </a:rPr>
              <a:t>(10)</a:t>
            </a: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200" dirty="0" smtClean="0">
              <a:cs typeface="+mn-cs"/>
            </a:endParaRPr>
          </a:p>
          <a:p>
            <a:pPr>
              <a:lnSpc>
                <a:spcPct val="95000"/>
              </a:lnSpc>
              <a:defRPr/>
            </a:pPr>
            <a:endParaRPr lang="en-US" sz="3600" dirty="0" smtClean="0">
              <a:cs typeface="+mn-cs"/>
            </a:endParaRP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b="0" dirty="0" smtClean="0">
                <a:cs typeface="+mn-cs"/>
              </a:rPr>
              <a:t>     </a:t>
            </a:r>
            <a:endParaRPr lang="en-US" sz="3600" dirty="0" smtClean="0">
              <a:cs typeface="+mn-cs"/>
            </a:endParaRPr>
          </a:p>
        </p:txBody>
      </p:sp>
      <p:sp>
        <p:nvSpPr>
          <p:cNvPr id="433157" name="Rectangle 5"/>
          <p:cNvSpPr>
            <a:spLocks noChangeArrowheads="1"/>
          </p:cNvSpPr>
          <p:nvPr/>
        </p:nvSpPr>
        <p:spPr bwMode="auto">
          <a:xfrm>
            <a:off x="3313113" y="3933825"/>
            <a:ext cx="2209800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58" name="Rectangle 6"/>
          <p:cNvSpPr>
            <a:spLocks noChangeArrowheads="1"/>
          </p:cNvSpPr>
          <p:nvPr/>
        </p:nvSpPr>
        <p:spPr bwMode="auto">
          <a:xfrm>
            <a:off x="1408113" y="3933825"/>
            <a:ext cx="762000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59" name="Line 7"/>
          <p:cNvSpPr>
            <a:spLocks noChangeShapeType="1"/>
          </p:cNvSpPr>
          <p:nvPr/>
        </p:nvSpPr>
        <p:spPr bwMode="auto">
          <a:xfrm>
            <a:off x="2170113" y="41624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60" name="Text Box 8"/>
          <p:cNvSpPr txBox="1">
            <a:spLocks noChangeArrowheads="1"/>
          </p:cNvSpPr>
          <p:nvPr/>
        </p:nvSpPr>
        <p:spPr bwMode="auto">
          <a:xfrm>
            <a:off x="3313113" y="3933825"/>
            <a:ext cx="222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subband processing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433161" name="Rectangle 9"/>
          <p:cNvSpPr>
            <a:spLocks noChangeArrowheads="1"/>
          </p:cNvSpPr>
          <p:nvPr/>
        </p:nvSpPr>
        <p:spPr bwMode="auto">
          <a:xfrm>
            <a:off x="5827713" y="3933825"/>
            <a:ext cx="533400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62" name="Line 10"/>
          <p:cNvSpPr>
            <a:spLocks noChangeShapeType="1"/>
          </p:cNvSpPr>
          <p:nvPr/>
        </p:nvSpPr>
        <p:spPr bwMode="auto">
          <a:xfrm>
            <a:off x="5522913" y="41624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63" name="Line 11"/>
          <p:cNvSpPr>
            <a:spLocks noChangeShapeType="1"/>
          </p:cNvSpPr>
          <p:nvPr/>
        </p:nvSpPr>
        <p:spPr bwMode="auto">
          <a:xfrm>
            <a:off x="5980113" y="4010025"/>
            <a:ext cx="0" cy="3048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64" name="Text Box 12"/>
          <p:cNvSpPr txBox="1">
            <a:spLocks noChangeArrowheads="1"/>
          </p:cNvSpPr>
          <p:nvPr/>
        </p:nvSpPr>
        <p:spPr bwMode="auto">
          <a:xfrm>
            <a:off x="5980113" y="39338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4</a:t>
            </a:r>
          </a:p>
        </p:txBody>
      </p:sp>
      <p:sp>
        <p:nvSpPr>
          <p:cNvPr id="433165" name="Text Box 13"/>
          <p:cNvSpPr txBox="1">
            <a:spLocks noChangeArrowheads="1"/>
          </p:cNvSpPr>
          <p:nvPr/>
        </p:nvSpPr>
        <p:spPr bwMode="auto">
          <a:xfrm>
            <a:off x="1419225" y="3978275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H0(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433166" name="Rectangle 14"/>
          <p:cNvSpPr>
            <a:spLocks noChangeArrowheads="1"/>
          </p:cNvSpPr>
          <p:nvPr/>
        </p:nvSpPr>
        <p:spPr bwMode="auto">
          <a:xfrm>
            <a:off x="3313113" y="4467225"/>
            <a:ext cx="2209800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67" name="Rectangle 15"/>
          <p:cNvSpPr>
            <a:spLocks noChangeArrowheads="1"/>
          </p:cNvSpPr>
          <p:nvPr/>
        </p:nvSpPr>
        <p:spPr bwMode="auto">
          <a:xfrm>
            <a:off x="1408113" y="4467225"/>
            <a:ext cx="762000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68" name="Line 16"/>
          <p:cNvSpPr>
            <a:spLocks noChangeShapeType="1"/>
          </p:cNvSpPr>
          <p:nvPr/>
        </p:nvSpPr>
        <p:spPr bwMode="auto">
          <a:xfrm>
            <a:off x="2170113" y="46958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69" name="Text Box 17"/>
          <p:cNvSpPr txBox="1">
            <a:spLocks noChangeArrowheads="1"/>
          </p:cNvSpPr>
          <p:nvPr/>
        </p:nvSpPr>
        <p:spPr bwMode="auto">
          <a:xfrm>
            <a:off x="3313113" y="4467225"/>
            <a:ext cx="222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subband processing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433170" name="Rectangle 18"/>
          <p:cNvSpPr>
            <a:spLocks noChangeArrowheads="1"/>
          </p:cNvSpPr>
          <p:nvPr/>
        </p:nvSpPr>
        <p:spPr bwMode="auto">
          <a:xfrm>
            <a:off x="5827713" y="4467225"/>
            <a:ext cx="533400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71" name="Line 19"/>
          <p:cNvSpPr>
            <a:spLocks noChangeShapeType="1"/>
          </p:cNvSpPr>
          <p:nvPr/>
        </p:nvSpPr>
        <p:spPr bwMode="auto">
          <a:xfrm>
            <a:off x="5522913" y="46958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72" name="Line 20"/>
          <p:cNvSpPr>
            <a:spLocks noChangeShapeType="1"/>
          </p:cNvSpPr>
          <p:nvPr/>
        </p:nvSpPr>
        <p:spPr bwMode="auto">
          <a:xfrm>
            <a:off x="5980113" y="4543425"/>
            <a:ext cx="0" cy="3048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73" name="Text Box 21"/>
          <p:cNvSpPr txBox="1">
            <a:spLocks noChangeArrowheads="1"/>
          </p:cNvSpPr>
          <p:nvPr/>
        </p:nvSpPr>
        <p:spPr bwMode="auto">
          <a:xfrm>
            <a:off x="5980113" y="44672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4</a:t>
            </a:r>
          </a:p>
        </p:txBody>
      </p:sp>
      <p:sp>
        <p:nvSpPr>
          <p:cNvPr id="433174" name="Text Box 22"/>
          <p:cNvSpPr txBox="1">
            <a:spLocks noChangeArrowheads="1"/>
          </p:cNvSpPr>
          <p:nvPr/>
        </p:nvSpPr>
        <p:spPr bwMode="auto">
          <a:xfrm>
            <a:off x="1419225" y="4511675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H1(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433175" name="Rectangle 23"/>
          <p:cNvSpPr>
            <a:spLocks noChangeArrowheads="1"/>
          </p:cNvSpPr>
          <p:nvPr/>
        </p:nvSpPr>
        <p:spPr bwMode="auto">
          <a:xfrm>
            <a:off x="3313113" y="5000625"/>
            <a:ext cx="2209800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76" name="Rectangle 24"/>
          <p:cNvSpPr>
            <a:spLocks noChangeArrowheads="1"/>
          </p:cNvSpPr>
          <p:nvPr/>
        </p:nvSpPr>
        <p:spPr bwMode="auto">
          <a:xfrm>
            <a:off x="1408113" y="5000625"/>
            <a:ext cx="762000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77" name="Line 25"/>
          <p:cNvSpPr>
            <a:spLocks noChangeShapeType="1"/>
          </p:cNvSpPr>
          <p:nvPr/>
        </p:nvSpPr>
        <p:spPr bwMode="auto">
          <a:xfrm>
            <a:off x="2170113" y="52292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78" name="Text Box 26"/>
          <p:cNvSpPr txBox="1">
            <a:spLocks noChangeArrowheads="1"/>
          </p:cNvSpPr>
          <p:nvPr/>
        </p:nvSpPr>
        <p:spPr bwMode="auto">
          <a:xfrm>
            <a:off x="3313113" y="5000625"/>
            <a:ext cx="222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subband processing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433179" name="Rectangle 27"/>
          <p:cNvSpPr>
            <a:spLocks noChangeArrowheads="1"/>
          </p:cNvSpPr>
          <p:nvPr/>
        </p:nvSpPr>
        <p:spPr bwMode="auto">
          <a:xfrm>
            <a:off x="5827713" y="5000625"/>
            <a:ext cx="533400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80" name="Line 28"/>
          <p:cNvSpPr>
            <a:spLocks noChangeShapeType="1"/>
          </p:cNvSpPr>
          <p:nvPr/>
        </p:nvSpPr>
        <p:spPr bwMode="auto">
          <a:xfrm>
            <a:off x="5522913" y="52292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81" name="Line 29"/>
          <p:cNvSpPr>
            <a:spLocks noChangeShapeType="1"/>
          </p:cNvSpPr>
          <p:nvPr/>
        </p:nvSpPr>
        <p:spPr bwMode="auto">
          <a:xfrm>
            <a:off x="5980113" y="5076825"/>
            <a:ext cx="0" cy="3048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82" name="Text Box 30"/>
          <p:cNvSpPr txBox="1">
            <a:spLocks noChangeArrowheads="1"/>
          </p:cNvSpPr>
          <p:nvPr/>
        </p:nvSpPr>
        <p:spPr bwMode="auto">
          <a:xfrm>
            <a:off x="5980113" y="50006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4</a:t>
            </a:r>
          </a:p>
        </p:txBody>
      </p:sp>
      <p:sp>
        <p:nvSpPr>
          <p:cNvPr id="433183" name="Text Box 31"/>
          <p:cNvSpPr txBox="1">
            <a:spLocks noChangeArrowheads="1"/>
          </p:cNvSpPr>
          <p:nvPr/>
        </p:nvSpPr>
        <p:spPr bwMode="auto">
          <a:xfrm>
            <a:off x="1415610" y="5043445"/>
            <a:ext cx="75018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H2(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433184" name="Rectangle 32"/>
          <p:cNvSpPr>
            <a:spLocks noChangeArrowheads="1"/>
          </p:cNvSpPr>
          <p:nvPr/>
        </p:nvSpPr>
        <p:spPr bwMode="auto">
          <a:xfrm>
            <a:off x="3313113" y="5534025"/>
            <a:ext cx="2209800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85" name="Rectangle 33"/>
          <p:cNvSpPr>
            <a:spLocks noChangeArrowheads="1"/>
          </p:cNvSpPr>
          <p:nvPr/>
        </p:nvSpPr>
        <p:spPr bwMode="auto">
          <a:xfrm>
            <a:off x="1408113" y="5534025"/>
            <a:ext cx="762000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186" name="Line 34"/>
          <p:cNvSpPr>
            <a:spLocks noChangeShapeType="1"/>
          </p:cNvSpPr>
          <p:nvPr/>
        </p:nvSpPr>
        <p:spPr bwMode="auto">
          <a:xfrm>
            <a:off x="2170113" y="57626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9729" name="Group 35"/>
          <p:cNvGrpSpPr>
            <a:grpSpLocks/>
          </p:cNvGrpSpPr>
          <p:nvPr/>
        </p:nvGrpSpPr>
        <p:grpSpPr bwMode="auto">
          <a:xfrm>
            <a:off x="2474913" y="3933825"/>
            <a:ext cx="838200" cy="2057400"/>
            <a:chOff x="1735" y="2544"/>
            <a:chExt cx="528" cy="1296"/>
          </a:xfrm>
        </p:grpSpPr>
        <p:sp>
          <p:nvSpPr>
            <p:cNvPr id="433188" name="Line 36"/>
            <p:cNvSpPr>
              <a:spLocks noChangeShapeType="1"/>
            </p:cNvSpPr>
            <p:nvPr/>
          </p:nvSpPr>
          <p:spPr bwMode="auto">
            <a:xfrm>
              <a:off x="1831" y="2592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3189" name="Text Box 37"/>
            <p:cNvSpPr txBox="1">
              <a:spLocks noChangeArrowheads="1"/>
            </p:cNvSpPr>
            <p:nvPr/>
          </p:nvSpPr>
          <p:spPr bwMode="auto">
            <a:xfrm>
              <a:off x="1816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33190" name="Rectangle 38"/>
            <p:cNvSpPr>
              <a:spLocks noChangeArrowheads="1"/>
            </p:cNvSpPr>
            <p:nvPr/>
          </p:nvSpPr>
          <p:spPr bwMode="auto">
            <a:xfrm>
              <a:off x="1735" y="2544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3191" name="Line 39"/>
            <p:cNvSpPr>
              <a:spLocks noChangeShapeType="1"/>
            </p:cNvSpPr>
            <p:nvPr/>
          </p:nvSpPr>
          <p:spPr bwMode="auto">
            <a:xfrm>
              <a:off x="2071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3192" name="Line 40"/>
            <p:cNvSpPr>
              <a:spLocks noChangeShapeType="1"/>
            </p:cNvSpPr>
            <p:nvPr/>
          </p:nvSpPr>
          <p:spPr bwMode="auto">
            <a:xfrm>
              <a:off x="1831" y="2928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3193" name="Text Box 41"/>
            <p:cNvSpPr txBox="1">
              <a:spLocks noChangeArrowheads="1"/>
            </p:cNvSpPr>
            <p:nvPr/>
          </p:nvSpPr>
          <p:spPr bwMode="auto">
            <a:xfrm>
              <a:off x="1816" y="288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33194" name="Rectangle 42"/>
            <p:cNvSpPr>
              <a:spLocks noChangeArrowheads="1"/>
            </p:cNvSpPr>
            <p:nvPr/>
          </p:nvSpPr>
          <p:spPr bwMode="auto">
            <a:xfrm>
              <a:off x="1735" y="2880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3195" name="Line 43"/>
            <p:cNvSpPr>
              <a:spLocks noChangeShapeType="1"/>
            </p:cNvSpPr>
            <p:nvPr/>
          </p:nvSpPr>
          <p:spPr bwMode="auto">
            <a:xfrm>
              <a:off x="2071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3196" name="Line 44"/>
            <p:cNvSpPr>
              <a:spLocks noChangeShapeType="1"/>
            </p:cNvSpPr>
            <p:nvPr/>
          </p:nvSpPr>
          <p:spPr bwMode="auto">
            <a:xfrm>
              <a:off x="1831" y="3264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3197" name="Text Box 45"/>
            <p:cNvSpPr txBox="1">
              <a:spLocks noChangeArrowheads="1"/>
            </p:cNvSpPr>
            <p:nvPr/>
          </p:nvSpPr>
          <p:spPr bwMode="auto">
            <a:xfrm>
              <a:off x="1816" y="321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33198" name="Rectangle 46"/>
            <p:cNvSpPr>
              <a:spLocks noChangeArrowheads="1"/>
            </p:cNvSpPr>
            <p:nvPr/>
          </p:nvSpPr>
          <p:spPr bwMode="auto">
            <a:xfrm>
              <a:off x="1735" y="3216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3199" name="Line 47"/>
            <p:cNvSpPr>
              <a:spLocks noChangeShapeType="1"/>
            </p:cNvSpPr>
            <p:nvPr/>
          </p:nvSpPr>
          <p:spPr bwMode="auto">
            <a:xfrm>
              <a:off x="2071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3200" name="Line 48"/>
            <p:cNvSpPr>
              <a:spLocks noChangeShapeType="1"/>
            </p:cNvSpPr>
            <p:nvPr/>
          </p:nvSpPr>
          <p:spPr bwMode="auto">
            <a:xfrm>
              <a:off x="1831" y="3600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3201" name="Text Box 49"/>
            <p:cNvSpPr txBox="1">
              <a:spLocks noChangeArrowheads="1"/>
            </p:cNvSpPr>
            <p:nvPr/>
          </p:nvSpPr>
          <p:spPr bwMode="auto">
            <a:xfrm>
              <a:off x="1816" y="355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433202" name="Rectangle 50"/>
            <p:cNvSpPr>
              <a:spLocks noChangeArrowheads="1"/>
            </p:cNvSpPr>
            <p:nvPr/>
          </p:nvSpPr>
          <p:spPr bwMode="auto">
            <a:xfrm>
              <a:off x="1735" y="3552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3203" name="Line 51"/>
            <p:cNvSpPr>
              <a:spLocks noChangeShapeType="1"/>
            </p:cNvSpPr>
            <p:nvPr/>
          </p:nvSpPr>
          <p:spPr bwMode="auto">
            <a:xfrm>
              <a:off x="2071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33204" name="Text Box 52"/>
          <p:cNvSpPr txBox="1">
            <a:spLocks noChangeArrowheads="1"/>
          </p:cNvSpPr>
          <p:nvPr/>
        </p:nvSpPr>
        <p:spPr bwMode="auto">
          <a:xfrm>
            <a:off x="3313113" y="5534025"/>
            <a:ext cx="222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subband processing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433205" name="Rectangle 53"/>
          <p:cNvSpPr>
            <a:spLocks noChangeArrowheads="1"/>
          </p:cNvSpPr>
          <p:nvPr/>
        </p:nvSpPr>
        <p:spPr bwMode="auto">
          <a:xfrm>
            <a:off x="5827713" y="5534025"/>
            <a:ext cx="533400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06" name="Line 54"/>
          <p:cNvSpPr>
            <a:spLocks noChangeShapeType="1"/>
          </p:cNvSpPr>
          <p:nvPr/>
        </p:nvSpPr>
        <p:spPr bwMode="auto">
          <a:xfrm>
            <a:off x="5522913" y="57626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07" name="Line 55"/>
          <p:cNvSpPr>
            <a:spLocks noChangeShapeType="1"/>
          </p:cNvSpPr>
          <p:nvPr/>
        </p:nvSpPr>
        <p:spPr bwMode="auto">
          <a:xfrm>
            <a:off x="5980113" y="5610225"/>
            <a:ext cx="0" cy="3048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08" name="Text Box 56"/>
          <p:cNvSpPr txBox="1">
            <a:spLocks noChangeArrowheads="1"/>
          </p:cNvSpPr>
          <p:nvPr/>
        </p:nvSpPr>
        <p:spPr bwMode="auto">
          <a:xfrm>
            <a:off x="5980113" y="553402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4</a:t>
            </a:r>
          </a:p>
        </p:txBody>
      </p:sp>
      <p:sp>
        <p:nvSpPr>
          <p:cNvPr id="433209" name="Text Box 57"/>
          <p:cNvSpPr txBox="1">
            <a:spLocks noChangeArrowheads="1"/>
          </p:cNvSpPr>
          <p:nvPr/>
        </p:nvSpPr>
        <p:spPr bwMode="auto">
          <a:xfrm>
            <a:off x="1415610" y="5576845"/>
            <a:ext cx="75018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H3(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433210" name="Line 58"/>
          <p:cNvSpPr>
            <a:spLocks noChangeShapeType="1"/>
          </p:cNvSpPr>
          <p:nvPr/>
        </p:nvSpPr>
        <p:spPr bwMode="auto">
          <a:xfrm>
            <a:off x="1103313" y="41624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11" name="Line 59"/>
          <p:cNvSpPr>
            <a:spLocks noChangeShapeType="1"/>
          </p:cNvSpPr>
          <p:nvPr/>
        </p:nvSpPr>
        <p:spPr bwMode="auto">
          <a:xfrm>
            <a:off x="1103313" y="57626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12" name="Line 60"/>
          <p:cNvSpPr>
            <a:spLocks noChangeShapeType="1"/>
          </p:cNvSpPr>
          <p:nvPr/>
        </p:nvSpPr>
        <p:spPr bwMode="auto">
          <a:xfrm>
            <a:off x="1103313" y="46958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13" name="Line 61"/>
          <p:cNvSpPr>
            <a:spLocks noChangeShapeType="1"/>
          </p:cNvSpPr>
          <p:nvPr/>
        </p:nvSpPr>
        <p:spPr bwMode="auto">
          <a:xfrm>
            <a:off x="1103313" y="52292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14" name="Line 62"/>
          <p:cNvSpPr>
            <a:spLocks noChangeShapeType="1"/>
          </p:cNvSpPr>
          <p:nvPr/>
        </p:nvSpPr>
        <p:spPr bwMode="auto">
          <a:xfrm>
            <a:off x="1103313" y="4162425"/>
            <a:ext cx="0" cy="16002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15" name="Line 63"/>
          <p:cNvSpPr>
            <a:spLocks noChangeShapeType="1"/>
          </p:cNvSpPr>
          <p:nvPr/>
        </p:nvSpPr>
        <p:spPr bwMode="auto">
          <a:xfrm>
            <a:off x="646113" y="4924425"/>
            <a:ext cx="4572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16" name="Text Box 64"/>
          <p:cNvSpPr txBox="1">
            <a:spLocks noChangeArrowheads="1"/>
          </p:cNvSpPr>
          <p:nvPr/>
        </p:nvSpPr>
        <p:spPr bwMode="auto">
          <a:xfrm>
            <a:off x="250825" y="44672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IN</a:t>
            </a:r>
          </a:p>
        </p:txBody>
      </p:sp>
      <p:sp>
        <p:nvSpPr>
          <p:cNvPr id="433218" name="Line 66"/>
          <p:cNvSpPr>
            <a:spLocks noChangeShapeType="1"/>
          </p:cNvSpPr>
          <p:nvPr/>
        </p:nvSpPr>
        <p:spPr bwMode="auto">
          <a:xfrm>
            <a:off x="6361113" y="41624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19" name="Rectangle 67"/>
          <p:cNvSpPr>
            <a:spLocks noChangeArrowheads="1"/>
          </p:cNvSpPr>
          <p:nvPr/>
        </p:nvSpPr>
        <p:spPr bwMode="auto">
          <a:xfrm>
            <a:off x="6665913" y="3933825"/>
            <a:ext cx="762000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20" name="Text Box 68"/>
          <p:cNvSpPr txBox="1">
            <a:spLocks noChangeArrowheads="1"/>
          </p:cNvSpPr>
          <p:nvPr/>
        </p:nvSpPr>
        <p:spPr bwMode="auto">
          <a:xfrm>
            <a:off x="6675146" y="3932195"/>
            <a:ext cx="72448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F0(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433221" name="Line 69"/>
          <p:cNvSpPr>
            <a:spLocks noChangeShapeType="1"/>
          </p:cNvSpPr>
          <p:nvPr/>
        </p:nvSpPr>
        <p:spPr bwMode="auto">
          <a:xfrm>
            <a:off x="6361113" y="46958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22" name="Rectangle 70"/>
          <p:cNvSpPr>
            <a:spLocks noChangeArrowheads="1"/>
          </p:cNvSpPr>
          <p:nvPr/>
        </p:nvSpPr>
        <p:spPr bwMode="auto">
          <a:xfrm>
            <a:off x="6665913" y="4467225"/>
            <a:ext cx="762000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23" name="Text Box 71"/>
          <p:cNvSpPr txBox="1">
            <a:spLocks noChangeArrowheads="1"/>
          </p:cNvSpPr>
          <p:nvPr/>
        </p:nvSpPr>
        <p:spPr bwMode="auto">
          <a:xfrm>
            <a:off x="6675146" y="4465595"/>
            <a:ext cx="72448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F1(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433224" name="Line 72"/>
          <p:cNvSpPr>
            <a:spLocks noChangeShapeType="1"/>
          </p:cNvSpPr>
          <p:nvPr/>
        </p:nvSpPr>
        <p:spPr bwMode="auto">
          <a:xfrm>
            <a:off x="6361113" y="52292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25" name="Rectangle 73"/>
          <p:cNvSpPr>
            <a:spLocks noChangeArrowheads="1"/>
          </p:cNvSpPr>
          <p:nvPr/>
        </p:nvSpPr>
        <p:spPr bwMode="auto">
          <a:xfrm>
            <a:off x="6665913" y="5000625"/>
            <a:ext cx="762000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26" name="Text Box 74"/>
          <p:cNvSpPr txBox="1">
            <a:spLocks noChangeArrowheads="1"/>
          </p:cNvSpPr>
          <p:nvPr/>
        </p:nvSpPr>
        <p:spPr bwMode="auto">
          <a:xfrm>
            <a:off x="6675146" y="4998995"/>
            <a:ext cx="72448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is-IS" sz="1800" b="0" dirty="0" smtClean="0">
                <a:solidFill>
                  <a:srgbClr val="FFFF66"/>
                </a:solidFill>
                <a:cs typeface="+mn-cs"/>
              </a:rPr>
              <a:t>F2</a:t>
            </a: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433227" name="Line 75"/>
          <p:cNvSpPr>
            <a:spLocks noChangeShapeType="1"/>
          </p:cNvSpPr>
          <p:nvPr/>
        </p:nvSpPr>
        <p:spPr bwMode="auto">
          <a:xfrm>
            <a:off x="6361113" y="57626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28" name="Rectangle 76"/>
          <p:cNvSpPr>
            <a:spLocks noChangeArrowheads="1"/>
          </p:cNvSpPr>
          <p:nvPr/>
        </p:nvSpPr>
        <p:spPr bwMode="auto">
          <a:xfrm>
            <a:off x="6665913" y="5534025"/>
            <a:ext cx="762000" cy="4572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29" name="Text Box 77"/>
          <p:cNvSpPr txBox="1">
            <a:spLocks noChangeArrowheads="1"/>
          </p:cNvSpPr>
          <p:nvPr/>
        </p:nvSpPr>
        <p:spPr bwMode="auto">
          <a:xfrm>
            <a:off x="6675146" y="5532395"/>
            <a:ext cx="72448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F3(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433230" name="Line 78"/>
          <p:cNvSpPr>
            <a:spLocks noChangeShapeType="1"/>
          </p:cNvSpPr>
          <p:nvPr/>
        </p:nvSpPr>
        <p:spPr bwMode="auto">
          <a:xfrm>
            <a:off x="7427913" y="41624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31" name="Line 79"/>
          <p:cNvSpPr>
            <a:spLocks noChangeShapeType="1"/>
          </p:cNvSpPr>
          <p:nvPr/>
        </p:nvSpPr>
        <p:spPr bwMode="auto">
          <a:xfrm>
            <a:off x="7427913" y="46958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32" name="Line 80"/>
          <p:cNvSpPr>
            <a:spLocks noChangeShapeType="1"/>
          </p:cNvSpPr>
          <p:nvPr/>
        </p:nvSpPr>
        <p:spPr bwMode="auto">
          <a:xfrm>
            <a:off x="7427913" y="52292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33" name="Line 81"/>
          <p:cNvSpPr>
            <a:spLocks noChangeShapeType="1"/>
          </p:cNvSpPr>
          <p:nvPr/>
        </p:nvSpPr>
        <p:spPr bwMode="auto">
          <a:xfrm>
            <a:off x="7427913" y="5762625"/>
            <a:ext cx="3048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34" name="Oval 82"/>
          <p:cNvSpPr>
            <a:spLocks noChangeArrowheads="1"/>
          </p:cNvSpPr>
          <p:nvPr/>
        </p:nvSpPr>
        <p:spPr bwMode="auto">
          <a:xfrm>
            <a:off x="7885113" y="4772025"/>
            <a:ext cx="381000" cy="381000"/>
          </a:xfrm>
          <a:prstGeom prst="ellips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35" name="Line 83"/>
          <p:cNvSpPr>
            <a:spLocks noChangeShapeType="1"/>
          </p:cNvSpPr>
          <p:nvPr/>
        </p:nvSpPr>
        <p:spPr bwMode="auto">
          <a:xfrm>
            <a:off x="8266113" y="4924425"/>
            <a:ext cx="22860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36" name="Text Box 84"/>
          <p:cNvSpPr txBox="1">
            <a:spLocks noChangeArrowheads="1"/>
          </p:cNvSpPr>
          <p:nvPr/>
        </p:nvSpPr>
        <p:spPr bwMode="auto">
          <a:xfrm>
            <a:off x="7885113" y="4772025"/>
            <a:ext cx="361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433237" name="Line 85"/>
          <p:cNvSpPr>
            <a:spLocks noChangeShapeType="1"/>
          </p:cNvSpPr>
          <p:nvPr/>
        </p:nvSpPr>
        <p:spPr bwMode="auto">
          <a:xfrm>
            <a:off x="7732713" y="4695825"/>
            <a:ext cx="228600" cy="1524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38" name="Line 86"/>
          <p:cNvSpPr>
            <a:spLocks noChangeShapeType="1"/>
          </p:cNvSpPr>
          <p:nvPr/>
        </p:nvSpPr>
        <p:spPr bwMode="auto">
          <a:xfrm>
            <a:off x="7732713" y="4162425"/>
            <a:ext cx="304800" cy="6096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39" name="Line 87"/>
          <p:cNvSpPr>
            <a:spLocks noChangeShapeType="1"/>
          </p:cNvSpPr>
          <p:nvPr/>
        </p:nvSpPr>
        <p:spPr bwMode="auto">
          <a:xfrm flipV="1">
            <a:off x="7732713" y="5076825"/>
            <a:ext cx="152400" cy="1524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40" name="Line 88"/>
          <p:cNvSpPr>
            <a:spLocks noChangeShapeType="1"/>
          </p:cNvSpPr>
          <p:nvPr/>
        </p:nvSpPr>
        <p:spPr bwMode="auto">
          <a:xfrm flipV="1">
            <a:off x="7732713" y="5153025"/>
            <a:ext cx="228600" cy="6096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3241" name="Text Box 89"/>
          <p:cNvSpPr txBox="1">
            <a:spLocks noChangeArrowheads="1"/>
          </p:cNvSpPr>
          <p:nvPr/>
        </p:nvSpPr>
        <p:spPr bwMode="auto">
          <a:xfrm>
            <a:off x="8031163" y="4308475"/>
            <a:ext cx="839787" cy="469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OUT</a:t>
            </a:r>
          </a:p>
        </p:txBody>
      </p:sp>
      <p:sp>
        <p:nvSpPr>
          <p:cNvPr id="433264" name="Text Box 112"/>
          <p:cNvSpPr txBox="1">
            <a:spLocks noChangeArrowheads="1"/>
          </p:cNvSpPr>
          <p:nvPr/>
        </p:nvSpPr>
        <p:spPr bwMode="auto">
          <a:xfrm>
            <a:off x="251520" y="6417332"/>
            <a:ext cx="5328592" cy="3699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l">
              <a:defRPr/>
            </a:pPr>
            <a:r>
              <a:rPr lang="en-US" sz="1800" b="0" dirty="0">
                <a:solidFill>
                  <a:schemeClr val="tx2"/>
                </a:solidFill>
                <a:cs typeface="+mn-cs"/>
              </a:rPr>
              <a:t>Now try this with non-ideal filters</a:t>
            </a:r>
            <a:r>
              <a:rPr lang="en-US" sz="1800" b="0" dirty="0" smtClean="0">
                <a:solidFill>
                  <a:schemeClr val="tx2"/>
                </a:solidFill>
                <a:cs typeface="+mn-cs"/>
              </a:rPr>
              <a:t>…?</a:t>
            </a:r>
            <a:endParaRPr lang="en-US" sz="1800" b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25" name="Line 1128"/>
          <p:cNvSpPr>
            <a:spLocks noChangeShapeType="1"/>
          </p:cNvSpPr>
          <p:nvPr/>
        </p:nvSpPr>
        <p:spPr bwMode="auto">
          <a:xfrm>
            <a:off x="537592" y="3465190"/>
            <a:ext cx="3962400" cy="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6" name="Line 1129"/>
          <p:cNvSpPr>
            <a:spLocks noChangeShapeType="1"/>
          </p:cNvSpPr>
          <p:nvPr/>
        </p:nvSpPr>
        <p:spPr bwMode="auto">
          <a:xfrm>
            <a:off x="3509392" y="3428678"/>
            <a:ext cx="0" cy="635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127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829515"/>
              </p:ext>
            </p:extLst>
          </p:nvPr>
        </p:nvGraphicFramePr>
        <p:xfrm>
          <a:off x="3356992" y="3555678"/>
          <a:ext cx="44291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3" name="Equation" r:id="rId3" imgW="215619" imgH="177569" progId="Equation.3">
                  <p:embed/>
                </p:oleObj>
              </mc:Choice>
              <mc:Fallback>
                <p:oleObj name="Equation" r:id="rId3" imgW="215619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992" y="3555678"/>
                        <a:ext cx="442913" cy="2333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Line 1132"/>
          <p:cNvSpPr>
            <a:spLocks noChangeShapeType="1"/>
          </p:cNvSpPr>
          <p:nvPr/>
        </p:nvSpPr>
        <p:spPr bwMode="auto">
          <a:xfrm flipV="1">
            <a:off x="1148780" y="3004815"/>
            <a:ext cx="0" cy="533400"/>
          </a:xfrm>
          <a:prstGeom prst="line">
            <a:avLst/>
          </a:prstGeom>
          <a:noFill/>
          <a:ln w="38100" cmpd="sng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3777754" y="300456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141350" y="304057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1" name="Isosceles Triangle 130"/>
          <p:cNvSpPr/>
          <p:nvPr/>
        </p:nvSpPr>
        <p:spPr bwMode="auto">
          <a:xfrm>
            <a:off x="1149462" y="2780928"/>
            <a:ext cx="2340260" cy="626368"/>
          </a:xfrm>
          <a:prstGeom prst="triangle">
            <a:avLst/>
          </a:prstGeom>
          <a:solidFill>
            <a:schemeClr val="accent1">
              <a:alpha val="6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2" name="Right Triangle 131"/>
          <p:cNvSpPr/>
          <p:nvPr/>
        </p:nvSpPr>
        <p:spPr bwMode="auto">
          <a:xfrm>
            <a:off x="825426" y="3212976"/>
            <a:ext cx="338336" cy="19432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3" name="Right Triangle 132"/>
          <p:cNvSpPr/>
          <p:nvPr/>
        </p:nvSpPr>
        <p:spPr bwMode="auto">
          <a:xfrm flipH="1">
            <a:off x="3477580" y="3212976"/>
            <a:ext cx="338336" cy="194320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134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966876"/>
              </p:ext>
            </p:extLst>
          </p:nvPr>
        </p:nvGraphicFramePr>
        <p:xfrm>
          <a:off x="1367644" y="3485517"/>
          <a:ext cx="238811" cy="33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4" name="Equation" r:id="rId5" imgW="177800" imgH="393700" progId="Equation.3">
                  <p:embed/>
                </p:oleObj>
              </mc:Choice>
              <mc:Fallback>
                <p:oleObj name="Equation" r:id="rId5" imgW="177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44" y="3485517"/>
                        <a:ext cx="238811" cy="33952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1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876928"/>
              </p:ext>
            </p:extLst>
          </p:nvPr>
        </p:nvGraphicFramePr>
        <p:xfrm>
          <a:off x="2123728" y="3537012"/>
          <a:ext cx="355776" cy="25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5" name="Equation" r:id="rId7" imgW="152400" imgH="139700" progId="Equation.3">
                  <p:embed/>
                </p:oleObj>
              </mc:Choice>
              <mc:Fallback>
                <p:oleObj name="Equation" r:id="rId7" imgW="1524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537012"/>
                        <a:ext cx="355776" cy="25202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6" name="Straight Connector 135"/>
          <p:cNvCxnSpPr>
            <a:stCxn id="131" idx="0"/>
            <a:endCxn id="131" idx="3"/>
          </p:cNvCxnSpPr>
          <p:nvPr/>
        </p:nvCxnSpPr>
        <p:spPr bwMode="auto">
          <a:xfrm>
            <a:off x="2319592" y="2780928"/>
            <a:ext cx="0" cy="62636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3261" name="Text Box 109"/>
          <p:cNvSpPr txBox="1">
            <a:spLocks noChangeArrowheads="1"/>
          </p:cNvSpPr>
          <p:nvPr/>
        </p:nvSpPr>
        <p:spPr bwMode="auto">
          <a:xfrm>
            <a:off x="1258888" y="2636838"/>
            <a:ext cx="1322387" cy="4699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OUT=IN</a:t>
            </a:r>
          </a:p>
        </p:txBody>
      </p:sp>
      <p:sp>
        <p:nvSpPr>
          <p:cNvPr id="102" name="Text Box 109"/>
          <p:cNvSpPr txBox="1">
            <a:spLocks noChangeArrowheads="1"/>
          </p:cNvSpPr>
          <p:nvPr/>
        </p:nvSpPr>
        <p:spPr bwMode="auto">
          <a:xfrm>
            <a:off x="5112060" y="2636912"/>
            <a:ext cx="3751979" cy="46230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FF66"/>
                </a:solidFill>
                <a:cs typeface="+mn-cs"/>
              </a:rPr>
              <a:t>=Perfect Reconstruction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64082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1" descr="images.jpg"/>
          <p:cNvPicPr>
            <a:picLocks noChangeAspect="1"/>
          </p:cNvPicPr>
          <p:nvPr/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1052513"/>
            <a:ext cx="62642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Non-Ideal </a:t>
            </a:r>
            <a:r>
              <a:rPr lang="en-US" sz="3200" dirty="0"/>
              <a:t>Filter Bank </a:t>
            </a:r>
            <a:r>
              <a:rPr lang="en-US" sz="3200" dirty="0" smtClean="0"/>
              <a:t>Operation</a:t>
            </a:r>
            <a:endParaRPr lang="en-US" sz="3200" dirty="0" smtClean="0">
              <a:cs typeface="+mj-cs"/>
            </a:endParaRP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10613" cy="528955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i="1" dirty="0" smtClean="0">
                <a:cs typeface="+mn-cs"/>
              </a:rPr>
              <a:t>Question</a:t>
            </a:r>
            <a:r>
              <a:rPr lang="en-US" sz="2400" b="0" dirty="0" smtClean="0">
                <a:cs typeface="+mn-cs"/>
              </a:rPr>
              <a:t> : 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Can y[k]=u[k-d] be achieved  with </a:t>
            </a:r>
            <a:r>
              <a:rPr lang="en-US" sz="2400" b="0" u="sng" dirty="0" smtClean="0">
                <a:cs typeface="+mn-cs"/>
              </a:rPr>
              <a:t>non-ideal</a:t>
            </a:r>
            <a:r>
              <a:rPr lang="en-US" sz="2400" b="0" dirty="0" smtClean="0">
                <a:cs typeface="+mn-cs"/>
              </a:rPr>
              <a:t> filters      </a:t>
            </a:r>
          </a:p>
          <a:p>
            <a:pPr>
              <a:buFontTx/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  i.e. in the presence of aliasing ?</a:t>
            </a:r>
          </a:p>
          <a:p>
            <a:pPr>
              <a:buFontTx/>
              <a:buNone/>
              <a:defRPr/>
            </a:pPr>
            <a:r>
              <a:rPr lang="en-US" sz="2400" i="1" dirty="0" smtClean="0">
                <a:cs typeface="+mn-cs"/>
              </a:rPr>
              <a:t>Answer</a:t>
            </a:r>
            <a:r>
              <a:rPr lang="en-US" sz="2400" b="0" dirty="0" smtClean="0">
                <a:cs typeface="+mn-cs"/>
              </a:rPr>
              <a:t> :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YES !!  </a:t>
            </a:r>
            <a:r>
              <a:rPr lang="en-US" sz="2400" u="sng" dirty="0" smtClean="0">
                <a:solidFill>
                  <a:srgbClr val="FFFF66"/>
                </a:solidFill>
                <a:cs typeface="+mn-cs"/>
              </a:rPr>
              <a:t>Perfect Reconstruction Filter </a:t>
            </a:r>
            <a:r>
              <a:rPr lang="en-US" sz="2400" u="sng" dirty="0">
                <a:solidFill>
                  <a:srgbClr val="FFFF66"/>
                </a:solidFill>
                <a:cs typeface="+mn-cs"/>
              </a:rPr>
              <a:t>B</a:t>
            </a:r>
            <a:r>
              <a:rPr lang="en-US" sz="2400" u="sng" dirty="0" smtClean="0">
                <a:solidFill>
                  <a:srgbClr val="FFFF66"/>
                </a:solidFill>
                <a:cs typeface="+mn-cs"/>
              </a:rPr>
              <a:t>anks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 (PR-FB)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with synthesis bank designed to </a:t>
            </a:r>
            <a:r>
              <a:rPr lang="en-US" sz="2400" b="0" u="sng" dirty="0" smtClean="0">
                <a:cs typeface="+mn-cs"/>
              </a:rPr>
              <a:t>remove</a:t>
            </a:r>
            <a:r>
              <a:rPr lang="en-US" sz="2400" b="0" dirty="0" smtClean="0">
                <a:cs typeface="+mn-cs"/>
              </a:rPr>
              <a:t> aliasing effects !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368732" name="Line 92"/>
          <p:cNvSpPr>
            <a:spLocks noChangeShapeType="1"/>
          </p:cNvSpPr>
          <p:nvPr/>
        </p:nvSpPr>
        <p:spPr bwMode="auto">
          <a:xfrm>
            <a:off x="6296025" y="4637088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33" name="Rectangle 93"/>
          <p:cNvSpPr>
            <a:spLocks noChangeArrowheads="1"/>
          </p:cNvSpPr>
          <p:nvPr/>
        </p:nvSpPr>
        <p:spPr bwMode="auto">
          <a:xfrm>
            <a:off x="6596063" y="4452938"/>
            <a:ext cx="747713" cy="3667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34" name="Text Box 94"/>
          <p:cNvSpPr txBox="1">
            <a:spLocks noChangeArrowheads="1"/>
          </p:cNvSpPr>
          <p:nvPr/>
        </p:nvSpPr>
        <p:spPr bwMode="auto">
          <a:xfrm>
            <a:off x="6598946" y="4416383"/>
            <a:ext cx="72448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F0(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68735" name="Line 95"/>
          <p:cNvSpPr>
            <a:spLocks noChangeShapeType="1"/>
          </p:cNvSpPr>
          <p:nvPr/>
        </p:nvSpPr>
        <p:spPr bwMode="auto">
          <a:xfrm>
            <a:off x="6296025" y="5065713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36" name="Rectangle 96"/>
          <p:cNvSpPr>
            <a:spLocks noChangeArrowheads="1"/>
          </p:cNvSpPr>
          <p:nvPr/>
        </p:nvSpPr>
        <p:spPr bwMode="auto">
          <a:xfrm>
            <a:off x="6596063" y="4881563"/>
            <a:ext cx="747713" cy="3683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37" name="Text Box 97"/>
          <p:cNvSpPr txBox="1">
            <a:spLocks noChangeArrowheads="1"/>
          </p:cNvSpPr>
          <p:nvPr/>
        </p:nvSpPr>
        <p:spPr bwMode="auto">
          <a:xfrm>
            <a:off x="6598946" y="4843420"/>
            <a:ext cx="72448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F1(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68738" name="Line 98"/>
          <p:cNvSpPr>
            <a:spLocks noChangeShapeType="1"/>
          </p:cNvSpPr>
          <p:nvPr/>
        </p:nvSpPr>
        <p:spPr bwMode="auto">
          <a:xfrm>
            <a:off x="6296025" y="5494338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39" name="Rectangle 99"/>
          <p:cNvSpPr>
            <a:spLocks noChangeArrowheads="1"/>
          </p:cNvSpPr>
          <p:nvPr/>
        </p:nvSpPr>
        <p:spPr bwMode="auto">
          <a:xfrm>
            <a:off x="6596063" y="5310188"/>
            <a:ext cx="747713" cy="3683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40" name="Text Box 100"/>
          <p:cNvSpPr txBox="1">
            <a:spLocks noChangeArrowheads="1"/>
          </p:cNvSpPr>
          <p:nvPr/>
        </p:nvSpPr>
        <p:spPr bwMode="auto">
          <a:xfrm>
            <a:off x="6598946" y="5272839"/>
            <a:ext cx="72448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is-IS" sz="1800" b="0" dirty="0" smtClean="0">
                <a:solidFill>
                  <a:srgbClr val="FFFF66"/>
                </a:solidFill>
                <a:cs typeface="+mn-cs"/>
              </a:rPr>
              <a:t>F2</a:t>
            </a: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68741" name="Line 101"/>
          <p:cNvSpPr>
            <a:spLocks noChangeShapeType="1"/>
          </p:cNvSpPr>
          <p:nvPr/>
        </p:nvSpPr>
        <p:spPr bwMode="auto">
          <a:xfrm>
            <a:off x="6296025" y="5922963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42" name="Rectangle 102"/>
          <p:cNvSpPr>
            <a:spLocks noChangeArrowheads="1"/>
          </p:cNvSpPr>
          <p:nvPr/>
        </p:nvSpPr>
        <p:spPr bwMode="auto">
          <a:xfrm>
            <a:off x="6596063" y="5738813"/>
            <a:ext cx="747713" cy="3683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43" name="Text Box 103"/>
          <p:cNvSpPr txBox="1">
            <a:spLocks noChangeArrowheads="1"/>
          </p:cNvSpPr>
          <p:nvPr/>
        </p:nvSpPr>
        <p:spPr bwMode="auto">
          <a:xfrm>
            <a:off x="6598946" y="5702258"/>
            <a:ext cx="72448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F3(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68744" name="Line 104"/>
          <p:cNvSpPr>
            <a:spLocks noChangeShapeType="1"/>
          </p:cNvSpPr>
          <p:nvPr/>
        </p:nvSpPr>
        <p:spPr bwMode="auto">
          <a:xfrm>
            <a:off x="7343775" y="4637088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45" name="Line 105"/>
          <p:cNvSpPr>
            <a:spLocks noChangeShapeType="1"/>
          </p:cNvSpPr>
          <p:nvPr/>
        </p:nvSpPr>
        <p:spPr bwMode="auto">
          <a:xfrm>
            <a:off x="7343775" y="5065713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46" name="Line 106"/>
          <p:cNvSpPr>
            <a:spLocks noChangeShapeType="1"/>
          </p:cNvSpPr>
          <p:nvPr/>
        </p:nvSpPr>
        <p:spPr bwMode="auto">
          <a:xfrm>
            <a:off x="7343775" y="5494338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47" name="Line 107"/>
          <p:cNvSpPr>
            <a:spLocks noChangeShapeType="1"/>
          </p:cNvSpPr>
          <p:nvPr/>
        </p:nvSpPr>
        <p:spPr bwMode="auto">
          <a:xfrm>
            <a:off x="7343775" y="5922963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48" name="Oval 108"/>
          <p:cNvSpPr>
            <a:spLocks noChangeArrowheads="1"/>
          </p:cNvSpPr>
          <p:nvPr/>
        </p:nvSpPr>
        <p:spPr bwMode="auto">
          <a:xfrm>
            <a:off x="7793038" y="5126038"/>
            <a:ext cx="374650" cy="306388"/>
          </a:xfrm>
          <a:prstGeom prst="ellips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49" name="Line 109"/>
          <p:cNvSpPr>
            <a:spLocks noChangeShapeType="1"/>
          </p:cNvSpPr>
          <p:nvPr/>
        </p:nvSpPr>
        <p:spPr bwMode="auto">
          <a:xfrm>
            <a:off x="8167688" y="5249863"/>
            <a:ext cx="2238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50" name="Text Box 110"/>
          <p:cNvSpPr txBox="1">
            <a:spLocks noChangeArrowheads="1"/>
          </p:cNvSpPr>
          <p:nvPr/>
        </p:nvSpPr>
        <p:spPr bwMode="auto">
          <a:xfrm>
            <a:off x="7789863" y="5081588"/>
            <a:ext cx="3619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+</a:t>
            </a:r>
          </a:p>
        </p:txBody>
      </p:sp>
      <p:sp>
        <p:nvSpPr>
          <p:cNvPr id="368751" name="Line 111"/>
          <p:cNvSpPr>
            <a:spLocks noChangeShapeType="1"/>
          </p:cNvSpPr>
          <p:nvPr/>
        </p:nvSpPr>
        <p:spPr bwMode="auto">
          <a:xfrm>
            <a:off x="7643813" y="5065713"/>
            <a:ext cx="223838" cy="122238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52" name="Line 112"/>
          <p:cNvSpPr>
            <a:spLocks noChangeShapeType="1"/>
          </p:cNvSpPr>
          <p:nvPr/>
        </p:nvSpPr>
        <p:spPr bwMode="auto">
          <a:xfrm>
            <a:off x="7643813" y="4637088"/>
            <a:ext cx="298450" cy="48895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53" name="Line 113"/>
          <p:cNvSpPr>
            <a:spLocks noChangeShapeType="1"/>
          </p:cNvSpPr>
          <p:nvPr/>
        </p:nvSpPr>
        <p:spPr bwMode="auto">
          <a:xfrm flipV="1">
            <a:off x="7643813" y="5372100"/>
            <a:ext cx="149225" cy="122238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54" name="Line 114"/>
          <p:cNvSpPr>
            <a:spLocks noChangeShapeType="1"/>
          </p:cNvSpPr>
          <p:nvPr/>
        </p:nvSpPr>
        <p:spPr bwMode="auto">
          <a:xfrm flipV="1">
            <a:off x="7643813" y="5432425"/>
            <a:ext cx="223838" cy="490538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55" name="Rectangle 115"/>
          <p:cNvSpPr>
            <a:spLocks noChangeArrowheads="1"/>
          </p:cNvSpPr>
          <p:nvPr/>
        </p:nvSpPr>
        <p:spPr bwMode="auto">
          <a:xfrm>
            <a:off x="3316288" y="4454525"/>
            <a:ext cx="2170113" cy="3683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56" name="Rectangle 116"/>
          <p:cNvSpPr>
            <a:spLocks noChangeArrowheads="1"/>
          </p:cNvSpPr>
          <p:nvPr/>
        </p:nvSpPr>
        <p:spPr bwMode="auto">
          <a:xfrm>
            <a:off x="1444625" y="4454525"/>
            <a:ext cx="747713" cy="3683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57" name="Line 117"/>
          <p:cNvSpPr>
            <a:spLocks noChangeShapeType="1"/>
          </p:cNvSpPr>
          <p:nvPr/>
        </p:nvSpPr>
        <p:spPr bwMode="auto">
          <a:xfrm>
            <a:off x="2192338" y="4638675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58" name="Text Box 118"/>
          <p:cNvSpPr txBox="1">
            <a:spLocks noChangeArrowheads="1"/>
          </p:cNvSpPr>
          <p:nvPr/>
        </p:nvSpPr>
        <p:spPr bwMode="auto">
          <a:xfrm>
            <a:off x="3624263" y="4421188"/>
            <a:ext cx="157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output = input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368759" name="Rectangle 119"/>
          <p:cNvSpPr>
            <a:spLocks noChangeArrowheads="1"/>
          </p:cNvSpPr>
          <p:nvPr/>
        </p:nvSpPr>
        <p:spPr bwMode="auto">
          <a:xfrm>
            <a:off x="5784850" y="4454525"/>
            <a:ext cx="523875" cy="3683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60" name="Line 120"/>
          <p:cNvSpPr>
            <a:spLocks noChangeShapeType="1"/>
          </p:cNvSpPr>
          <p:nvPr/>
        </p:nvSpPr>
        <p:spPr bwMode="auto">
          <a:xfrm>
            <a:off x="5486400" y="4638675"/>
            <a:ext cx="29845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61" name="Line 121"/>
          <p:cNvSpPr>
            <a:spLocks noChangeShapeType="1"/>
          </p:cNvSpPr>
          <p:nvPr/>
        </p:nvSpPr>
        <p:spPr bwMode="auto">
          <a:xfrm>
            <a:off x="5935663" y="4516438"/>
            <a:ext cx="0" cy="2444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62" name="Text Box 122"/>
          <p:cNvSpPr txBox="1">
            <a:spLocks noChangeArrowheads="1"/>
          </p:cNvSpPr>
          <p:nvPr/>
        </p:nvSpPr>
        <p:spPr bwMode="auto">
          <a:xfrm>
            <a:off x="5932488" y="44116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3</a:t>
            </a:r>
          </a:p>
        </p:txBody>
      </p:sp>
      <p:sp>
        <p:nvSpPr>
          <p:cNvPr id="368763" name="Text Box 123"/>
          <p:cNvSpPr txBox="1">
            <a:spLocks noChangeArrowheads="1"/>
          </p:cNvSpPr>
          <p:nvPr/>
        </p:nvSpPr>
        <p:spPr bwMode="auto">
          <a:xfrm>
            <a:off x="1449388" y="4454525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H0(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68764" name="Rectangle 124"/>
          <p:cNvSpPr>
            <a:spLocks noChangeArrowheads="1"/>
          </p:cNvSpPr>
          <p:nvPr/>
        </p:nvSpPr>
        <p:spPr bwMode="auto">
          <a:xfrm>
            <a:off x="3316288" y="4883150"/>
            <a:ext cx="2170113" cy="3683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65" name="Rectangle 125"/>
          <p:cNvSpPr>
            <a:spLocks noChangeArrowheads="1"/>
          </p:cNvSpPr>
          <p:nvPr/>
        </p:nvSpPr>
        <p:spPr bwMode="auto">
          <a:xfrm>
            <a:off x="1444625" y="4883150"/>
            <a:ext cx="747713" cy="3683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66" name="Line 126"/>
          <p:cNvSpPr>
            <a:spLocks noChangeShapeType="1"/>
          </p:cNvSpPr>
          <p:nvPr/>
        </p:nvSpPr>
        <p:spPr bwMode="auto">
          <a:xfrm>
            <a:off x="2192338" y="5067300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67" name="Text Box 127"/>
          <p:cNvSpPr txBox="1">
            <a:spLocks noChangeArrowheads="1"/>
          </p:cNvSpPr>
          <p:nvPr/>
        </p:nvSpPr>
        <p:spPr bwMode="auto">
          <a:xfrm>
            <a:off x="3624263" y="4848225"/>
            <a:ext cx="157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output = input</a:t>
            </a:r>
          </a:p>
        </p:txBody>
      </p:sp>
      <p:sp>
        <p:nvSpPr>
          <p:cNvPr id="368768" name="Rectangle 128"/>
          <p:cNvSpPr>
            <a:spLocks noChangeArrowheads="1"/>
          </p:cNvSpPr>
          <p:nvPr/>
        </p:nvSpPr>
        <p:spPr bwMode="auto">
          <a:xfrm>
            <a:off x="5784850" y="4883150"/>
            <a:ext cx="523875" cy="3683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69" name="Line 129"/>
          <p:cNvSpPr>
            <a:spLocks noChangeShapeType="1"/>
          </p:cNvSpPr>
          <p:nvPr/>
        </p:nvSpPr>
        <p:spPr bwMode="auto">
          <a:xfrm>
            <a:off x="5486400" y="5067300"/>
            <a:ext cx="29845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70" name="Line 130"/>
          <p:cNvSpPr>
            <a:spLocks noChangeShapeType="1"/>
          </p:cNvSpPr>
          <p:nvPr/>
        </p:nvSpPr>
        <p:spPr bwMode="auto">
          <a:xfrm>
            <a:off x="5935663" y="4945063"/>
            <a:ext cx="0" cy="2444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71" name="Text Box 131"/>
          <p:cNvSpPr txBox="1">
            <a:spLocks noChangeArrowheads="1"/>
          </p:cNvSpPr>
          <p:nvPr/>
        </p:nvSpPr>
        <p:spPr bwMode="auto">
          <a:xfrm>
            <a:off x="5932488" y="4840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3</a:t>
            </a:r>
          </a:p>
        </p:txBody>
      </p:sp>
      <p:sp>
        <p:nvSpPr>
          <p:cNvPr id="368772" name="Text Box 132"/>
          <p:cNvSpPr txBox="1">
            <a:spLocks noChangeArrowheads="1"/>
          </p:cNvSpPr>
          <p:nvPr/>
        </p:nvSpPr>
        <p:spPr bwMode="auto">
          <a:xfrm>
            <a:off x="1449388" y="4884738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H1(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68773" name="Rectangle 133"/>
          <p:cNvSpPr>
            <a:spLocks noChangeArrowheads="1"/>
          </p:cNvSpPr>
          <p:nvPr/>
        </p:nvSpPr>
        <p:spPr bwMode="auto">
          <a:xfrm>
            <a:off x="3316288" y="5311775"/>
            <a:ext cx="2170113" cy="3667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74" name="Rectangle 134"/>
          <p:cNvSpPr>
            <a:spLocks noChangeArrowheads="1"/>
          </p:cNvSpPr>
          <p:nvPr/>
        </p:nvSpPr>
        <p:spPr bwMode="auto">
          <a:xfrm>
            <a:off x="1444625" y="5311775"/>
            <a:ext cx="747713" cy="3667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75" name="Line 135"/>
          <p:cNvSpPr>
            <a:spLocks noChangeShapeType="1"/>
          </p:cNvSpPr>
          <p:nvPr/>
        </p:nvSpPr>
        <p:spPr bwMode="auto">
          <a:xfrm>
            <a:off x="2192338" y="5495925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76" name="Text Box 136"/>
          <p:cNvSpPr txBox="1">
            <a:spLocks noChangeArrowheads="1"/>
          </p:cNvSpPr>
          <p:nvPr/>
        </p:nvSpPr>
        <p:spPr bwMode="auto">
          <a:xfrm>
            <a:off x="3624263" y="5275263"/>
            <a:ext cx="157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output = input</a:t>
            </a:r>
          </a:p>
        </p:txBody>
      </p:sp>
      <p:sp>
        <p:nvSpPr>
          <p:cNvPr id="368777" name="Rectangle 137"/>
          <p:cNvSpPr>
            <a:spLocks noChangeArrowheads="1"/>
          </p:cNvSpPr>
          <p:nvPr/>
        </p:nvSpPr>
        <p:spPr bwMode="auto">
          <a:xfrm>
            <a:off x="5784850" y="5311775"/>
            <a:ext cx="523875" cy="3667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78" name="Line 138"/>
          <p:cNvSpPr>
            <a:spLocks noChangeShapeType="1"/>
          </p:cNvSpPr>
          <p:nvPr/>
        </p:nvSpPr>
        <p:spPr bwMode="auto">
          <a:xfrm>
            <a:off x="5486400" y="5495925"/>
            <a:ext cx="29845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79" name="Line 139"/>
          <p:cNvSpPr>
            <a:spLocks noChangeShapeType="1"/>
          </p:cNvSpPr>
          <p:nvPr/>
        </p:nvSpPr>
        <p:spPr bwMode="auto">
          <a:xfrm>
            <a:off x="5935663" y="5373688"/>
            <a:ext cx="0" cy="2444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80" name="Text Box 140"/>
          <p:cNvSpPr txBox="1">
            <a:spLocks noChangeArrowheads="1"/>
          </p:cNvSpPr>
          <p:nvPr/>
        </p:nvSpPr>
        <p:spPr bwMode="auto">
          <a:xfrm>
            <a:off x="5932488" y="52689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3</a:t>
            </a:r>
          </a:p>
        </p:txBody>
      </p:sp>
      <p:sp>
        <p:nvSpPr>
          <p:cNvPr id="368781" name="Text Box 141"/>
          <p:cNvSpPr txBox="1">
            <a:spLocks noChangeArrowheads="1"/>
          </p:cNvSpPr>
          <p:nvPr/>
        </p:nvSpPr>
        <p:spPr bwMode="auto">
          <a:xfrm>
            <a:off x="1445773" y="5311733"/>
            <a:ext cx="75018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H2(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68782" name="Rectangle 142"/>
          <p:cNvSpPr>
            <a:spLocks noChangeArrowheads="1"/>
          </p:cNvSpPr>
          <p:nvPr/>
        </p:nvSpPr>
        <p:spPr bwMode="auto">
          <a:xfrm>
            <a:off x="3316288" y="5740400"/>
            <a:ext cx="2170113" cy="3667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83" name="Rectangle 143"/>
          <p:cNvSpPr>
            <a:spLocks noChangeArrowheads="1"/>
          </p:cNvSpPr>
          <p:nvPr/>
        </p:nvSpPr>
        <p:spPr bwMode="auto">
          <a:xfrm>
            <a:off x="1444625" y="5740400"/>
            <a:ext cx="747713" cy="3667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784" name="Line 144"/>
          <p:cNvSpPr>
            <a:spLocks noChangeShapeType="1"/>
          </p:cNvSpPr>
          <p:nvPr/>
        </p:nvSpPr>
        <p:spPr bwMode="auto">
          <a:xfrm>
            <a:off x="2192338" y="5924550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3609" name="Group 145"/>
          <p:cNvGrpSpPr>
            <a:grpSpLocks/>
          </p:cNvGrpSpPr>
          <p:nvPr/>
        </p:nvGrpSpPr>
        <p:grpSpPr bwMode="auto">
          <a:xfrm>
            <a:off x="2492375" y="4413250"/>
            <a:ext cx="823913" cy="1741488"/>
            <a:chOff x="1735" y="2511"/>
            <a:chExt cx="528" cy="1366"/>
          </a:xfrm>
        </p:grpSpPr>
        <p:sp>
          <p:nvSpPr>
            <p:cNvPr id="368786" name="Line 146"/>
            <p:cNvSpPr>
              <a:spLocks noChangeShapeType="1"/>
            </p:cNvSpPr>
            <p:nvPr/>
          </p:nvSpPr>
          <p:spPr bwMode="auto">
            <a:xfrm>
              <a:off x="1831" y="2592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8787" name="Text Box 147"/>
            <p:cNvSpPr txBox="1">
              <a:spLocks noChangeArrowheads="1"/>
            </p:cNvSpPr>
            <p:nvPr/>
          </p:nvSpPr>
          <p:spPr bwMode="auto">
            <a:xfrm>
              <a:off x="1814" y="2511"/>
              <a:ext cx="227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368788" name="Rectangle 148"/>
            <p:cNvSpPr>
              <a:spLocks noChangeArrowheads="1"/>
            </p:cNvSpPr>
            <p:nvPr/>
          </p:nvSpPr>
          <p:spPr bwMode="auto">
            <a:xfrm>
              <a:off x="1735" y="2545"/>
              <a:ext cx="336" cy="28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8789" name="Line 149"/>
            <p:cNvSpPr>
              <a:spLocks noChangeShapeType="1"/>
            </p:cNvSpPr>
            <p:nvPr/>
          </p:nvSpPr>
          <p:spPr bwMode="auto">
            <a:xfrm>
              <a:off x="2071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8790" name="Line 150"/>
            <p:cNvSpPr>
              <a:spLocks noChangeShapeType="1"/>
            </p:cNvSpPr>
            <p:nvPr/>
          </p:nvSpPr>
          <p:spPr bwMode="auto">
            <a:xfrm>
              <a:off x="1831" y="2928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8791" name="Text Box 151"/>
            <p:cNvSpPr txBox="1">
              <a:spLocks noChangeArrowheads="1"/>
            </p:cNvSpPr>
            <p:nvPr/>
          </p:nvSpPr>
          <p:spPr bwMode="auto">
            <a:xfrm>
              <a:off x="1814" y="2846"/>
              <a:ext cx="227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368792" name="Rectangle 152"/>
            <p:cNvSpPr>
              <a:spLocks noChangeArrowheads="1"/>
            </p:cNvSpPr>
            <p:nvPr/>
          </p:nvSpPr>
          <p:spPr bwMode="auto">
            <a:xfrm>
              <a:off x="1735" y="2880"/>
              <a:ext cx="336" cy="28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8793" name="Line 153"/>
            <p:cNvSpPr>
              <a:spLocks noChangeShapeType="1"/>
            </p:cNvSpPr>
            <p:nvPr/>
          </p:nvSpPr>
          <p:spPr bwMode="auto">
            <a:xfrm>
              <a:off x="2071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8794" name="Line 154"/>
            <p:cNvSpPr>
              <a:spLocks noChangeShapeType="1"/>
            </p:cNvSpPr>
            <p:nvPr/>
          </p:nvSpPr>
          <p:spPr bwMode="auto">
            <a:xfrm>
              <a:off x="1831" y="3264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8795" name="Text Box 155"/>
            <p:cNvSpPr txBox="1">
              <a:spLocks noChangeArrowheads="1"/>
            </p:cNvSpPr>
            <p:nvPr/>
          </p:nvSpPr>
          <p:spPr bwMode="auto">
            <a:xfrm>
              <a:off x="1814" y="3182"/>
              <a:ext cx="227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368796" name="Rectangle 156"/>
            <p:cNvSpPr>
              <a:spLocks noChangeArrowheads="1"/>
            </p:cNvSpPr>
            <p:nvPr/>
          </p:nvSpPr>
          <p:spPr bwMode="auto">
            <a:xfrm>
              <a:off x="1735" y="3216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8797" name="Line 157"/>
            <p:cNvSpPr>
              <a:spLocks noChangeShapeType="1"/>
            </p:cNvSpPr>
            <p:nvPr/>
          </p:nvSpPr>
          <p:spPr bwMode="auto">
            <a:xfrm>
              <a:off x="2071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8798" name="Line 158"/>
            <p:cNvSpPr>
              <a:spLocks noChangeShapeType="1"/>
            </p:cNvSpPr>
            <p:nvPr/>
          </p:nvSpPr>
          <p:spPr bwMode="auto">
            <a:xfrm>
              <a:off x="1831" y="3601"/>
              <a:ext cx="0" cy="19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8799" name="Text Box 159"/>
            <p:cNvSpPr txBox="1">
              <a:spLocks noChangeArrowheads="1"/>
            </p:cNvSpPr>
            <p:nvPr/>
          </p:nvSpPr>
          <p:spPr bwMode="auto">
            <a:xfrm>
              <a:off x="1814" y="3518"/>
              <a:ext cx="227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368800" name="Rectangle 160"/>
            <p:cNvSpPr>
              <a:spLocks noChangeArrowheads="1"/>
            </p:cNvSpPr>
            <p:nvPr/>
          </p:nvSpPr>
          <p:spPr bwMode="auto">
            <a:xfrm>
              <a:off x="1735" y="3552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8801" name="Line 161"/>
            <p:cNvSpPr>
              <a:spLocks noChangeShapeType="1"/>
            </p:cNvSpPr>
            <p:nvPr/>
          </p:nvSpPr>
          <p:spPr bwMode="auto">
            <a:xfrm>
              <a:off x="2071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68802" name="Text Box 162"/>
          <p:cNvSpPr txBox="1">
            <a:spLocks noChangeArrowheads="1"/>
          </p:cNvSpPr>
          <p:nvPr/>
        </p:nvSpPr>
        <p:spPr bwMode="auto">
          <a:xfrm>
            <a:off x="3624263" y="5705475"/>
            <a:ext cx="157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output = input</a:t>
            </a:r>
          </a:p>
        </p:txBody>
      </p:sp>
      <p:sp>
        <p:nvSpPr>
          <p:cNvPr id="368803" name="Rectangle 163"/>
          <p:cNvSpPr>
            <a:spLocks noChangeArrowheads="1"/>
          </p:cNvSpPr>
          <p:nvPr/>
        </p:nvSpPr>
        <p:spPr bwMode="auto">
          <a:xfrm>
            <a:off x="5784850" y="5740400"/>
            <a:ext cx="523875" cy="3667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804" name="Line 164"/>
          <p:cNvSpPr>
            <a:spLocks noChangeShapeType="1"/>
          </p:cNvSpPr>
          <p:nvPr/>
        </p:nvSpPr>
        <p:spPr bwMode="auto">
          <a:xfrm>
            <a:off x="5486400" y="5924550"/>
            <a:ext cx="29845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805" name="Line 165"/>
          <p:cNvSpPr>
            <a:spLocks noChangeShapeType="1"/>
          </p:cNvSpPr>
          <p:nvPr/>
        </p:nvSpPr>
        <p:spPr bwMode="auto">
          <a:xfrm>
            <a:off x="5935663" y="5802313"/>
            <a:ext cx="0" cy="2444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806" name="Text Box 166"/>
          <p:cNvSpPr txBox="1">
            <a:spLocks noChangeArrowheads="1"/>
          </p:cNvSpPr>
          <p:nvPr/>
        </p:nvSpPr>
        <p:spPr bwMode="auto">
          <a:xfrm>
            <a:off x="5932488" y="5697538"/>
            <a:ext cx="35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3</a:t>
            </a:r>
          </a:p>
        </p:txBody>
      </p:sp>
      <p:sp>
        <p:nvSpPr>
          <p:cNvPr id="368807" name="Text Box 167"/>
          <p:cNvSpPr txBox="1">
            <a:spLocks noChangeArrowheads="1"/>
          </p:cNvSpPr>
          <p:nvPr/>
        </p:nvSpPr>
        <p:spPr bwMode="auto">
          <a:xfrm>
            <a:off x="1445773" y="5739563"/>
            <a:ext cx="75018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H3(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68808" name="Line 168"/>
          <p:cNvSpPr>
            <a:spLocks noChangeShapeType="1"/>
          </p:cNvSpPr>
          <p:nvPr/>
        </p:nvSpPr>
        <p:spPr bwMode="auto">
          <a:xfrm>
            <a:off x="1144588" y="4638675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809" name="Line 169"/>
          <p:cNvSpPr>
            <a:spLocks noChangeShapeType="1"/>
          </p:cNvSpPr>
          <p:nvPr/>
        </p:nvSpPr>
        <p:spPr bwMode="auto">
          <a:xfrm>
            <a:off x="1144588" y="5924550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810" name="Line 170"/>
          <p:cNvSpPr>
            <a:spLocks noChangeShapeType="1"/>
          </p:cNvSpPr>
          <p:nvPr/>
        </p:nvSpPr>
        <p:spPr bwMode="auto">
          <a:xfrm>
            <a:off x="1144588" y="5067300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811" name="Line 171"/>
          <p:cNvSpPr>
            <a:spLocks noChangeShapeType="1"/>
          </p:cNvSpPr>
          <p:nvPr/>
        </p:nvSpPr>
        <p:spPr bwMode="auto">
          <a:xfrm>
            <a:off x="1144588" y="5495925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812" name="Line 172"/>
          <p:cNvSpPr>
            <a:spLocks noChangeShapeType="1"/>
          </p:cNvSpPr>
          <p:nvPr/>
        </p:nvSpPr>
        <p:spPr bwMode="auto">
          <a:xfrm>
            <a:off x="1144588" y="4638675"/>
            <a:ext cx="0" cy="12858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813" name="Line 173"/>
          <p:cNvSpPr>
            <a:spLocks noChangeShapeType="1"/>
          </p:cNvSpPr>
          <p:nvPr/>
        </p:nvSpPr>
        <p:spPr bwMode="auto">
          <a:xfrm>
            <a:off x="696913" y="5251450"/>
            <a:ext cx="447675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814" name="Line 174"/>
          <p:cNvSpPr>
            <a:spLocks noChangeShapeType="1"/>
          </p:cNvSpPr>
          <p:nvPr/>
        </p:nvSpPr>
        <p:spPr bwMode="auto">
          <a:xfrm>
            <a:off x="6308725" y="4638675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815" name="Line 175"/>
          <p:cNvSpPr>
            <a:spLocks noChangeShapeType="1"/>
          </p:cNvSpPr>
          <p:nvPr/>
        </p:nvSpPr>
        <p:spPr bwMode="auto">
          <a:xfrm>
            <a:off x="6308725" y="5067300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816" name="Line 176"/>
          <p:cNvSpPr>
            <a:spLocks noChangeShapeType="1"/>
          </p:cNvSpPr>
          <p:nvPr/>
        </p:nvSpPr>
        <p:spPr bwMode="auto">
          <a:xfrm>
            <a:off x="6308725" y="5495925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817" name="Line 177"/>
          <p:cNvSpPr>
            <a:spLocks noChangeShapeType="1"/>
          </p:cNvSpPr>
          <p:nvPr/>
        </p:nvSpPr>
        <p:spPr bwMode="auto">
          <a:xfrm>
            <a:off x="6308725" y="5924550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818" name="Text Box 178"/>
          <p:cNvSpPr txBox="1">
            <a:spLocks noChangeArrowheads="1"/>
          </p:cNvSpPr>
          <p:nvPr/>
        </p:nvSpPr>
        <p:spPr bwMode="auto">
          <a:xfrm>
            <a:off x="1514475" y="4113076"/>
            <a:ext cx="6159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rgbClr val="FFFF66"/>
                </a:solidFill>
                <a:cs typeface="+mn-cs"/>
              </a:rPr>
              <a:t>N</a:t>
            </a: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=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4</a:t>
            </a:r>
            <a:endParaRPr lang="en-US" b="0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68819" name="Text Box 179"/>
          <p:cNvSpPr txBox="1">
            <a:spLocks noChangeArrowheads="1"/>
          </p:cNvSpPr>
          <p:nvPr/>
        </p:nvSpPr>
        <p:spPr bwMode="auto">
          <a:xfrm>
            <a:off x="2474913" y="4113213"/>
            <a:ext cx="6159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rgbClr val="FFFF66"/>
                </a:solidFill>
                <a:cs typeface="+mn-cs"/>
              </a:rPr>
              <a:t>D</a:t>
            </a: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=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3</a:t>
            </a:r>
            <a:endParaRPr lang="en-US" b="0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68821" name="Oval 181"/>
          <p:cNvSpPr>
            <a:spLocks noChangeArrowheads="1"/>
          </p:cNvSpPr>
          <p:nvPr/>
        </p:nvSpPr>
        <p:spPr bwMode="auto">
          <a:xfrm>
            <a:off x="7467600" y="4038600"/>
            <a:ext cx="1524000" cy="947738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381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8822" name="Text Box 182"/>
          <p:cNvSpPr txBox="1">
            <a:spLocks noChangeArrowheads="1"/>
          </p:cNvSpPr>
          <p:nvPr/>
        </p:nvSpPr>
        <p:spPr bwMode="auto">
          <a:xfrm>
            <a:off x="304800" y="4724400"/>
            <a:ext cx="5921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2000" b="0">
                <a:solidFill>
                  <a:srgbClr val="FFFF66"/>
                </a:solidFill>
                <a:cs typeface="+mn-cs"/>
              </a:rPr>
              <a:t>u[k]</a:t>
            </a:r>
          </a:p>
        </p:txBody>
      </p:sp>
      <p:sp>
        <p:nvSpPr>
          <p:cNvPr id="368823" name="Text Box 183"/>
          <p:cNvSpPr txBox="1">
            <a:spLocks noChangeArrowheads="1"/>
          </p:cNvSpPr>
          <p:nvPr/>
        </p:nvSpPr>
        <p:spPr bwMode="auto">
          <a:xfrm>
            <a:off x="7543800" y="4267200"/>
            <a:ext cx="1500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2000" b="0">
                <a:solidFill>
                  <a:srgbClr val="FFFF66"/>
                </a:solidFill>
                <a:cs typeface="+mn-cs"/>
              </a:rPr>
              <a:t>y[k]=u[k-d]?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07224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Non-Ideal Filter Bank Operation</a:t>
            </a:r>
            <a:endParaRPr lang="en-US" sz="3200" dirty="0" smtClean="0">
              <a:cs typeface="+mj-cs"/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10613" cy="5181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</a:t>
            </a:r>
            <a:r>
              <a:rPr lang="en-US" sz="2400" dirty="0" smtClean="0"/>
              <a:t>A </a:t>
            </a:r>
            <a:r>
              <a:rPr lang="en-US" sz="2400" dirty="0"/>
              <a:t>very simple PR-FB is constructed </a:t>
            </a:r>
            <a:r>
              <a:rPr lang="en-US" sz="2400"/>
              <a:t>as </a:t>
            </a:r>
            <a:r>
              <a:rPr lang="en-US" sz="2400" smtClean="0"/>
              <a:t>follows</a:t>
            </a:r>
            <a:endParaRPr lang="en-US" sz="2400" dirty="0"/>
          </a:p>
          <a:p>
            <a:pPr>
              <a:spcBef>
                <a:spcPts val="1680"/>
              </a:spcBef>
              <a:buFontTx/>
              <a:buNone/>
              <a:defRPr/>
            </a:pPr>
            <a:r>
              <a:rPr lang="en-US" sz="2000" b="0" dirty="0"/>
              <a:t>     </a:t>
            </a:r>
            <a:r>
              <a:rPr lang="en-US" sz="2400" b="0" dirty="0" smtClean="0"/>
              <a:t>- Starting </a:t>
            </a:r>
            <a:r>
              <a:rPr lang="en-US" sz="2400" b="0" dirty="0"/>
              <a:t>point is </a:t>
            </a:r>
            <a:r>
              <a:rPr lang="en-US" sz="2400" b="0" dirty="0" smtClean="0"/>
              <a:t>this…</a:t>
            </a:r>
            <a:endParaRPr lang="en-US" sz="2400" b="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   </a:t>
            </a:r>
            <a:r>
              <a:rPr lang="en-US" sz="2000" b="0" dirty="0" smtClean="0">
                <a:cs typeface="+mn-cs"/>
              </a:rPr>
              <a:t>As y[k]=u[k-d] this can be viewed as a </a:t>
            </a:r>
            <a:r>
              <a:rPr lang="en-US" sz="1400" b="0" dirty="0" smtClean="0">
                <a:cs typeface="+mn-cs"/>
              </a:rPr>
              <a:t>(1</a:t>
            </a:r>
            <a:r>
              <a:rPr lang="en-US" sz="1400" b="0" baseline="30000" dirty="0" smtClean="0">
                <a:cs typeface="+mn-cs"/>
              </a:rPr>
              <a:t>st</a:t>
            </a:r>
            <a:r>
              <a:rPr lang="en-US" sz="1400" b="0" dirty="0" smtClean="0">
                <a:cs typeface="+mn-cs"/>
              </a:rPr>
              <a:t>) (maximally decimated)</a:t>
            </a:r>
            <a:r>
              <a:rPr lang="en-US" sz="1200" b="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PR-FB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    (with lots of aliasing in the </a:t>
            </a:r>
            <a:r>
              <a:rPr lang="en-US" sz="2000" b="0" dirty="0" err="1" smtClean="0">
                <a:cs typeface="+mn-cs"/>
              </a:rPr>
              <a:t>subbands</a:t>
            </a:r>
            <a:r>
              <a:rPr lang="en-US" sz="2000" b="0" dirty="0" smtClean="0">
                <a:cs typeface="+mn-cs"/>
              </a:rPr>
              <a:t>!)</a:t>
            </a:r>
            <a:endParaRPr lang="en-US" sz="2000" dirty="0" smtClean="0">
              <a:cs typeface="+mn-cs"/>
            </a:endParaRPr>
          </a:p>
          <a:p>
            <a:pPr>
              <a:lnSpc>
                <a:spcPct val="90000"/>
              </a:lnSpc>
              <a:spcBef>
                <a:spcPts val="1680"/>
              </a:spcBef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All analysis/synthesis filters are seen to be pure delays,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hence are not frequency selective (i.e. far from ideal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case with ideal </a:t>
            </a:r>
            <a:r>
              <a:rPr lang="en-US" sz="2000" b="0" dirty="0" err="1" smtClean="0">
                <a:cs typeface="+mn-cs"/>
              </a:rPr>
              <a:t>bandpass</a:t>
            </a:r>
            <a:r>
              <a:rPr lang="en-US" sz="2000" b="0" dirty="0" smtClean="0">
                <a:cs typeface="+mn-cs"/>
              </a:rPr>
              <a:t> filters, not yet very interesting….) </a:t>
            </a:r>
          </a:p>
        </p:txBody>
      </p:sp>
      <p:grpSp>
        <p:nvGrpSpPr>
          <p:cNvPr id="23555" name="Group 103"/>
          <p:cNvGrpSpPr>
            <a:grpSpLocks/>
          </p:cNvGrpSpPr>
          <p:nvPr/>
        </p:nvGrpSpPr>
        <p:grpSpPr bwMode="auto">
          <a:xfrm>
            <a:off x="1195474" y="2217985"/>
            <a:ext cx="6508752" cy="1643063"/>
            <a:chOff x="1248" y="2448"/>
            <a:chExt cx="4100" cy="1035"/>
          </a:xfrm>
        </p:grpSpPr>
        <p:sp>
          <p:nvSpPr>
            <p:cNvPr id="299012" name="Rectangle 4"/>
            <p:cNvSpPr>
              <a:spLocks noChangeArrowheads="1"/>
            </p:cNvSpPr>
            <p:nvPr/>
          </p:nvSpPr>
          <p:spPr bwMode="auto">
            <a:xfrm>
              <a:off x="3325" y="2484"/>
              <a:ext cx="275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13" name="Line 5"/>
            <p:cNvSpPr>
              <a:spLocks noChangeShapeType="1"/>
            </p:cNvSpPr>
            <p:nvPr/>
          </p:nvSpPr>
          <p:spPr bwMode="auto">
            <a:xfrm>
              <a:off x="3600" y="2591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14" name="Line 6"/>
            <p:cNvSpPr>
              <a:spLocks noChangeShapeType="1"/>
            </p:cNvSpPr>
            <p:nvPr/>
          </p:nvSpPr>
          <p:spPr bwMode="auto">
            <a:xfrm>
              <a:off x="3404" y="2520"/>
              <a:ext cx="0" cy="14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15" name="Text Box 7"/>
            <p:cNvSpPr txBox="1">
              <a:spLocks noChangeArrowheads="1"/>
            </p:cNvSpPr>
            <p:nvPr/>
          </p:nvSpPr>
          <p:spPr bwMode="auto">
            <a:xfrm>
              <a:off x="3384" y="244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299016" name="Rectangle 8"/>
            <p:cNvSpPr>
              <a:spLocks noChangeArrowheads="1"/>
            </p:cNvSpPr>
            <p:nvPr/>
          </p:nvSpPr>
          <p:spPr bwMode="auto">
            <a:xfrm>
              <a:off x="3757" y="2484"/>
              <a:ext cx="392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17" name="Rectangle 9"/>
            <p:cNvSpPr>
              <a:spLocks noChangeArrowheads="1"/>
            </p:cNvSpPr>
            <p:nvPr/>
          </p:nvSpPr>
          <p:spPr bwMode="auto">
            <a:xfrm>
              <a:off x="3325" y="2734"/>
              <a:ext cx="275" cy="21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18" name="Line 10"/>
            <p:cNvSpPr>
              <a:spLocks noChangeShapeType="1"/>
            </p:cNvSpPr>
            <p:nvPr/>
          </p:nvSpPr>
          <p:spPr bwMode="auto">
            <a:xfrm>
              <a:off x="3600" y="2840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19" name="Line 11"/>
            <p:cNvSpPr>
              <a:spLocks noChangeShapeType="1"/>
            </p:cNvSpPr>
            <p:nvPr/>
          </p:nvSpPr>
          <p:spPr bwMode="auto">
            <a:xfrm>
              <a:off x="3404" y="2769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20" name="Text Box 12"/>
            <p:cNvSpPr txBox="1">
              <a:spLocks noChangeArrowheads="1"/>
            </p:cNvSpPr>
            <p:nvPr/>
          </p:nvSpPr>
          <p:spPr bwMode="auto">
            <a:xfrm>
              <a:off x="3384" y="269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299021" name="Rectangle 13"/>
            <p:cNvSpPr>
              <a:spLocks noChangeArrowheads="1"/>
            </p:cNvSpPr>
            <p:nvPr/>
          </p:nvSpPr>
          <p:spPr bwMode="auto">
            <a:xfrm>
              <a:off x="3757" y="2734"/>
              <a:ext cx="392" cy="21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22" name="Rectangle 14"/>
            <p:cNvSpPr>
              <a:spLocks noChangeArrowheads="1"/>
            </p:cNvSpPr>
            <p:nvPr/>
          </p:nvSpPr>
          <p:spPr bwMode="auto">
            <a:xfrm>
              <a:off x="3325" y="2983"/>
              <a:ext cx="275" cy="21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23" name="Line 15"/>
            <p:cNvSpPr>
              <a:spLocks noChangeShapeType="1"/>
            </p:cNvSpPr>
            <p:nvPr/>
          </p:nvSpPr>
          <p:spPr bwMode="auto">
            <a:xfrm>
              <a:off x="3600" y="3089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24" name="Line 16"/>
            <p:cNvSpPr>
              <a:spLocks noChangeShapeType="1"/>
            </p:cNvSpPr>
            <p:nvPr/>
          </p:nvSpPr>
          <p:spPr bwMode="auto">
            <a:xfrm>
              <a:off x="3404" y="3018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25" name="Text Box 17"/>
            <p:cNvSpPr txBox="1">
              <a:spLocks noChangeArrowheads="1"/>
            </p:cNvSpPr>
            <p:nvPr/>
          </p:nvSpPr>
          <p:spPr bwMode="auto">
            <a:xfrm>
              <a:off x="3384" y="294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299026" name="Rectangle 18"/>
            <p:cNvSpPr>
              <a:spLocks noChangeArrowheads="1"/>
            </p:cNvSpPr>
            <p:nvPr/>
          </p:nvSpPr>
          <p:spPr bwMode="auto">
            <a:xfrm>
              <a:off x="3757" y="2983"/>
              <a:ext cx="392" cy="21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27" name="Rectangle 19"/>
            <p:cNvSpPr>
              <a:spLocks noChangeArrowheads="1"/>
            </p:cNvSpPr>
            <p:nvPr/>
          </p:nvSpPr>
          <p:spPr bwMode="auto">
            <a:xfrm>
              <a:off x="3325" y="3231"/>
              <a:ext cx="275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28" name="Line 20"/>
            <p:cNvSpPr>
              <a:spLocks noChangeShapeType="1"/>
            </p:cNvSpPr>
            <p:nvPr/>
          </p:nvSpPr>
          <p:spPr bwMode="auto">
            <a:xfrm>
              <a:off x="3600" y="3339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30" name="Line 22"/>
            <p:cNvSpPr>
              <a:spLocks noChangeShapeType="1"/>
            </p:cNvSpPr>
            <p:nvPr/>
          </p:nvSpPr>
          <p:spPr bwMode="auto">
            <a:xfrm>
              <a:off x="3404" y="3268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31" name="Text Box 23"/>
            <p:cNvSpPr txBox="1">
              <a:spLocks noChangeArrowheads="1"/>
            </p:cNvSpPr>
            <p:nvPr/>
          </p:nvSpPr>
          <p:spPr bwMode="auto">
            <a:xfrm>
              <a:off x="3384" y="319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299032" name="Rectangle 24"/>
            <p:cNvSpPr>
              <a:spLocks noChangeArrowheads="1"/>
            </p:cNvSpPr>
            <p:nvPr/>
          </p:nvSpPr>
          <p:spPr bwMode="auto">
            <a:xfrm>
              <a:off x="3757" y="3231"/>
              <a:ext cx="392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33" name="Line 25"/>
            <p:cNvSpPr>
              <a:spLocks noChangeShapeType="1"/>
            </p:cNvSpPr>
            <p:nvPr/>
          </p:nvSpPr>
          <p:spPr bwMode="auto">
            <a:xfrm>
              <a:off x="4149" y="2591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34" name="Line 26"/>
            <p:cNvSpPr>
              <a:spLocks noChangeShapeType="1"/>
            </p:cNvSpPr>
            <p:nvPr/>
          </p:nvSpPr>
          <p:spPr bwMode="auto">
            <a:xfrm>
              <a:off x="4149" y="2840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35" name="Line 27"/>
            <p:cNvSpPr>
              <a:spLocks noChangeShapeType="1"/>
            </p:cNvSpPr>
            <p:nvPr/>
          </p:nvSpPr>
          <p:spPr bwMode="auto">
            <a:xfrm>
              <a:off x="4149" y="3089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36" name="Line 28"/>
            <p:cNvSpPr>
              <a:spLocks noChangeShapeType="1"/>
            </p:cNvSpPr>
            <p:nvPr/>
          </p:nvSpPr>
          <p:spPr bwMode="auto">
            <a:xfrm>
              <a:off x="4149" y="3339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37" name="Line 29"/>
            <p:cNvSpPr>
              <a:spLocks noChangeShapeType="1"/>
            </p:cNvSpPr>
            <p:nvPr/>
          </p:nvSpPr>
          <p:spPr bwMode="auto">
            <a:xfrm>
              <a:off x="4306" y="2840"/>
              <a:ext cx="117" cy="7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38" name="Line 30"/>
            <p:cNvSpPr>
              <a:spLocks noChangeShapeType="1"/>
            </p:cNvSpPr>
            <p:nvPr/>
          </p:nvSpPr>
          <p:spPr bwMode="auto">
            <a:xfrm>
              <a:off x="4306" y="2591"/>
              <a:ext cx="157" cy="28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39" name="Line 31"/>
            <p:cNvSpPr>
              <a:spLocks noChangeShapeType="1"/>
            </p:cNvSpPr>
            <p:nvPr/>
          </p:nvSpPr>
          <p:spPr bwMode="auto">
            <a:xfrm flipV="1">
              <a:off x="4306" y="3018"/>
              <a:ext cx="79" cy="7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40" name="Line 32"/>
            <p:cNvSpPr>
              <a:spLocks noChangeShapeType="1"/>
            </p:cNvSpPr>
            <p:nvPr/>
          </p:nvSpPr>
          <p:spPr bwMode="auto">
            <a:xfrm flipV="1">
              <a:off x="4306" y="3054"/>
              <a:ext cx="117" cy="28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3584" name="Group 33"/>
            <p:cNvGrpSpPr>
              <a:grpSpLocks/>
            </p:cNvGrpSpPr>
            <p:nvPr/>
          </p:nvGrpSpPr>
          <p:grpSpPr bwMode="auto">
            <a:xfrm>
              <a:off x="4375" y="2826"/>
              <a:ext cx="228" cy="288"/>
              <a:chOff x="4972" y="2153"/>
              <a:chExt cx="255" cy="316"/>
            </a:xfrm>
          </p:grpSpPr>
          <p:sp>
            <p:nvSpPr>
              <p:cNvPr id="299042" name="Oval 34"/>
              <p:cNvSpPr>
                <a:spLocks noChangeArrowheads="1"/>
              </p:cNvSpPr>
              <p:nvPr/>
            </p:nvSpPr>
            <p:spPr bwMode="auto">
              <a:xfrm>
                <a:off x="4992" y="2208"/>
                <a:ext cx="219" cy="196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9043" name="Text Box 35"/>
              <p:cNvSpPr txBox="1">
                <a:spLocks noChangeArrowheads="1"/>
              </p:cNvSpPr>
              <p:nvPr/>
            </p:nvSpPr>
            <p:spPr bwMode="auto">
              <a:xfrm>
                <a:off x="4972" y="2153"/>
                <a:ext cx="255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299068" name="Line 60"/>
            <p:cNvSpPr>
              <a:spLocks noChangeShapeType="1"/>
            </p:cNvSpPr>
            <p:nvPr/>
          </p:nvSpPr>
          <p:spPr bwMode="auto">
            <a:xfrm>
              <a:off x="4608" y="2976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3586" name="Object 69"/>
            <p:cNvGraphicFramePr>
              <a:graphicFrameLocks noChangeAspect="1"/>
            </p:cNvGraphicFramePr>
            <p:nvPr/>
          </p:nvGraphicFramePr>
          <p:xfrm>
            <a:off x="1687" y="2736"/>
            <a:ext cx="215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02" name="Equation" r:id="rId3" imgW="215713" imgH="190335" progId="Equation.3">
                    <p:embed/>
                  </p:oleObj>
                </mc:Choice>
                <mc:Fallback>
                  <p:oleObj name="Equation" r:id="rId3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7" y="2736"/>
                          <a:ext cx="215" cy="19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7" name="Object 70"/>
            <p:cNvGraphicFramePr>
              <a:graphicFrameLocks noChangeAspect="1"/>
            </p:cNvGraphicFramePr>
            <p:nvPr/>
          </p:nvGraphicFramePr>
          <p:xfrm>
            <a:off x="1680" y="2976"/>
            <a:ext cx="229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03" name="Equation" r:id="rId5" imgW="228600" imgH="190500" progId="Equation.3">
                    <p:embed/>
                  </p:oleObj>
                </mc:Choice>
                <mc:Fallback>
                  <p:oleObj name="Equation" r:id="rId5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0" y="2976"/>
                          <a:ext cx="229" cy="19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8" name="Object 71"/>
            <p:cNvGraphicFramePr>
              <a:graphicFrameLocks noChangeAspect="1"/>
            </p:cNvGraphicFramePr>
            <p:nvPr/>
          </p:nvGraphicFramePr>
          <p:xfrm>
            <a:off x="1687" y="3216"/>
            <a:ext cx="215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04" name="Equation" r:id="rId7" imgW="215713" imgH="190335" progId="Equation.3">
                    <p:embed/>
                  </p:oleObj>
                </mc:Choice>
                <mc:Fallback>
                  <p:oleObj name="Equation" r:id="rId7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7" y="3216"/>
                          <a:ext cx="215" cy="19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9" name="Object 72"/>
            <p:cNvGraphicFramePr>
              <a:graphicFrameLocks noChangeAspect="1"/>
            </p:cNvGraphicFramePr>
            <p:nvPr/>
          </p:nvGraphicFramePr>
          <p:xfrm>
            <a:off x="1687" y="2496"/>
            <a:ext cx="144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05" name="Equation" r:id="rId9" imgW="88707" imgH="164742" progId="Equation.3">
                    <p:embed/>
                  </p:oleObj>
                </mc:Choice>
                <mc:Fallback>
                  <p:oleObj name="Equation" r:id="rId9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7" y="2496"/>
                          <a:ext cx="144" cy="16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9098" name="Text Box 90"/>
            <p:cNvSpPr txBox="1">
              <a:spLocks noChangeArrowheads="1"/>
            </p:cNvSpPr>
            <p:nvPr/>
          </p:nvSpPr>
          <p:spPr bwMode="auto">
            <a:xfrm>
              <a:off x="4872" y="2816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u[k-3]</a:t>
              </a:r>
              <a:endParaRPr lang="en-US" b="0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99044" name="Rectangle 36"/>
            <p:cNvSpPr>
              <a:spLocks noChangeArrowheads="1"/>
            </p:cNvSpPr>
            <p:nvPr/>
          </p:nvSpPr>
          <p:spPr bwMode="auto">
            <a:xfrm>
              <a:off x="1597" y="2485"/>
              <a:ext cx="393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45" name="Line 37"/>
            <p:cNvSpPr>
              <a:spLocks noChangeShapeType="1"/>
            </p:cNvSpPr>
            <p:nvPr/>
          </p:nvSpPr>
          <p:spPr bwMode="auto">
            <a:xfrm>
              <a:off x="1990" y="2591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46" name="Line 38"/>
            <p:cNvSpPr>
              <a:spLocks noChangeShapeType="1"/>
            </p:cNvSpPr>
            <p:nvPr/>
          </p:nvSpPr>
          <p:spPr bwMode="auto">
            <a:xfrm>
              <a:off x="2225" y="2770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47" name="Text Box 39"/>
            <p:cNvSpPr txBox="1">
              <a:spLocks noChangeArrowheads="1"/>
            </p:cNvSpPr>
            <p:nvPr/>
          </p:nvSpPr>
          <p:spPr bwMode="auto">
            <a:xfrm>
              <a:off x="2193" y="269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299048" name="Rectangle 40"/>
            <p:cNvSpPr>
              <a:spLocks noChangeArrowheads="1"/>
            </p:cNvSpPr>
            <p:nvPr/>
          </p:nvSpPr>
          <p:spPr bwMode="auto">
            <a:xfrm>
              <a:off x="1597" y="2734"/>
              <a:ext cx="393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49" name="Rectangle 41"/>
            <p:cNvSpPr>
              <a:spLocks noChangeArrowheads="1"/>
            </p:cNvSpPr>
            <p:nvPr/>
          </p:nvSpPr>
          <p:spPr bwMode="auto">
            <a:xfrm>
              <a:off x="2147" y="2734"/>
              <a:ext cx="274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50" name="Line 42"/>
            <p:cNvSpPr>
              <a:spLocks noChangeShapeType="1"/>
            </p:cNvSpPr>
            <p:nvPr/>
          </p:nvSpPr>
          <p:spPr bwMode="auto">
            <a:xfrm>
              <a:off x="1990" y="2841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51" name="Line 43"/>
            <p:cNvSpPr>
              <a:spLocks noChangeShapeType="1"/>
            </p:cNvSpPr>
            <p:nvPr/>
          </p:nvSpPr>
          <p:spPr bwMode="auto">
            <a:xfrm>
              <a:off x="2225" y="3019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52" name="Text Box 44"/>
            <p:cNvSpPr txBox="1">
              <a:spLocks noChangeArrowheads="1"/>
            </p:cNvSpPr>
            <p:nvPr/>
          </p:nvSpPr>
          <p:spPr bwMode="auto">
            <a:xfrm>
              <a:off x="2193" y="294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299053" name="Rectangle 45"/>
            <p:cNvSpPr>
              <a:spLocks noChangeArrowheads="1"/>
            </p:cNvSpPr>
            <p:nvPr/>
          </p:nvSpPr>
          <p:spPr bwMode="auto">
            <a:xfrm>
              <a:off x="1597" y="2983"/>
              <a:ext cx="393" cy="21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54" name="Rectangle 46"/>
            <p:cNvSpPr>
              <a:spLocks noChangeArrowheads="1"/>
            </p:cNvSpPr>
            <p:nvPr/>
          </p:nvSpPr>
          <p:spPr bwMode="auto">
            <a:xfrm>
              <a:off x="2147" y="2983"/>
              <a:ext cx="274" cy="21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55" name="Line 47"/>
            <p:cNvSpPr>
              <a:spLocks noChangeShapeType="1"/>
            </p:cNvSpPr>
            <p:nvPr/>
          </p:nvSpPr>
          <p:spPr bwMode="auto">
            <a:xfrm>
              <a:off x="1990" y="3090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56" name="Line 48"/>
            <p:cNvSpPr>
              <a:spLocks noChangeShapeType="1"/>
            </p:cNvSpPr>
            <p:nvPr/>
          </p:nvSpPr>
          <p:spPr bwMode="auto">
            <a:xfrm>
              <a:off x="2225" y="3268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57" name="Text Box 49"/>
            <p:cNvSpPr txBox="1">
              <a:spLocks noChangeArrowheads="1"/>
            </p:cNvSpPr>
            <p:nvPr/>
          </p:nvSpPr>
          <p:spPr bwMode="auto">
            <a:xfrm>
              <a:off x="2193" y="319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299058" name="Rectangle 50"/>
            <p:cNvSpPr>
              <a:spLocks noChangeArrowheads="1"/>
            </p:cNvSpPr>
            <p:nvPr/>
          </p:nvSpPr>
          <p:spPr bwMode="auto">
            <a:xfrm>
              <a:off x="1597" y="3232"/>
              <a:ext cx="393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59" name="Rectangle 51"/>
            <p:cNvSpPr>
              <a:spLocks noChangeArrowheads="1"/>
            </p:cNvSpPr>
            <p:nvPr/>
          </p:nvSpPr>
          <p:spPr bwMode="auto">
            <a:xfrm>
              <a:off x="2147" y="3232"/>
              <a:ext cx="274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60" name="Line 52"/>
            <p:cNvSpPr>
              <a:spLocks noChangeShapeType="1"/>
            </p:cNvSpPr>
            <p:nvPr/>
          </p:nvSpPr>
          <p:spPr bwMode="auto">
            <a:xfrm>
              <a:off x="1990" y="3339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61" name="Line 53"/>
            <p:cNvSpPr>
              <a:spLocks noChangeShapeType="1"/>
            </p:cNvSpPr>
            <p:nvPr/>
          </p:nvSpPr>
          <p:spPr bwMode="auto">
            <a:xfrm>
              <a:off x="1440" y="2591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62" name="Line 54"/>
            <p:cNvSpPr>
              <a:spLocks noChangeShapeType="1"/>
            </p:cNvSpPr>
            <p:nvPr/>
          </p:nvSpPr>
          <p:spPr bwMode="auto">
            <a:xfrm>
              <a:off x="1440" y="3339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63" name="Line 55"/>
            <p:cNvSpPr>
              <a:spLocks noChangeShapeType="1"/>
            </p:cNvSpPr>
            <p:nvPr/>
          </p:nvSpPr>
          <p:spPr bwMode="auto">
            <a:xfrm>
              <a:off x="1440" y="2841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64" name="Line 56"/>
            <p:cNvSpPr>
              <a:spLocks noChangeShapeType="1"/>
            </p:cNvSpPr>
            <p:nvPr/>
          </p:nvSpPr>
          <p:spPr bwMode="auto">
            <a:xfrm>
              <a:off x="1440" y="3090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65" name="Line 57"/>
            <p:cNvSpPr>
              <a:spLocks noChangeShapeType="1"/>
            </p:cNvSpPr>
            <p:nvPr/>
          </p:nvSpPr>
          <p:spPr bwMode="auto">
            <a:xfrm>
              <a:off x="1440" y="2591"/>
              <a:ext cx="0" cy="74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69" name="Line 61"/>
            <p:cNvSpPr>
              <a:spLocks noChangeShapeType="1"/>
            </p:cNvSpPr>
            <p:nvPr/>
          </p:nvSpPr>
          <p:spPr bwMode="auto">
            <a:xfrm>
              <a:off x="1248" y="2976"/>
              <a:ext cx="192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3614" name="Object 73"/>
            <p:cNvGraphicFramePr>
              <a:graphicFrameLocks noChangeAspect="1"/>
            </p:cNvGraphicFramePr>
            <p:nvPr/>
          </p:nvGraphicFramePr>
          <p:xfrm>
            <a:off x="3840" y="3003"/>
            <a:ext cx="215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06" name="Equation" r:id="rId11" imgW="215713" imgH="190335" progId="Equation.3">
                    <p:embed/>
                  </p:oleObj>
                </mc:Choice>
                <mc:Fallback>
                  <p:oleObj name="Equation" r:id="rId11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3003"/>
                          <a:ext cx="215" cy="19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15" name="Object 74"/>
            <p:cNvGraphicFramePr>
              <a:graphicFrameLocks noChangeAspect="1"/>
            </p:cNvGraphicFramePr>
            <p:nvPr/>
          </p:nvGraphicFramePr>
          <p:xfrm>
            <a:off x="3840" y="2736"/>
            <a:ext cx="229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07" name="Equation" r:id="rId12" imgW="228600" imgH="190500" progId="Equation.3">
                    <p:embed/>
                  </p:oleObj>
                </mc:Choice>
                <mc:Fallback>
                  <p:oleObj name="Equation" r:id="rId12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736"/>
                          <a:ext cx="229" cy="19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16" name="Object 75"/>
            <p:cNvGraphicFramePr>
              <a:graphicFrameLocks noChangeAspect="1"/>
            </p:cNvGraphicFramePr>
            <p:nvPr/>
          </p:nvGraphicFramePr>
          <p:xfrm>
            <a:off x="3840" y="2496"/>
            <a:ext cx="215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08" name="Equation" r:id="rId13" imgW="215713" imgH="190335" progId="Equation.3">
                    <p:embed/>
                  </p:oleObj>
                </mc:Choice>
                <mc:Fallback>
                  <p:oleObj name="Equation" r:id="rId13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2496"/>
                          <a:ext cx="215" cy="19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9094" name="Line 86"/>
            <p:cNvSpPr>
              <a:spLocks noChangeShapeType="1"/>
            </p:cNvSpPr>
            <p:nvPr/>
          </p:nvSpPr>
          <p:spPr bwMode="auto">
            <a:xfrm>
              <a:off x="2225" y="2520"/>
              <a:ext cx="0" cy="14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095" name="Text Box 87"/>
            <p:cNvSpPr txBox="1">
              <a:spLocks noChangeArrowheads="1"/>
            </p:cNvSpPr>
            <p:nvPr/>
          </p:nvSpPr>
          <p:spPr bwMode="auto">
            <a:xfrm>
              <a:off x="2193" y="244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299096" name="Rectangle 88"/>
            <p:cNvSpPr>
              <a:spLocks noChangeArrowheads="1"/>
            </p:cNvSpPr>
            <p:nvPr/>
          </p:nvSpPr>
          <p:spPr bwMode="auto">
            <a:xfrm>
              <a:off x="2147" y="2485"/>
              <a:ext cx="274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105" name="Line 97"/>
            <p:cNvSpPr>
              <a:spLocks noChangeShapeType="1"/>
            </p:cNvSpPr>
            <p:nvPr/>
          </p:nvSpPr>
          <p:spPr bwMode="auto">
            <a:xfrm>
              <a:off x="2428" y="3360"/>
              <a:ext cx="88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106" name="Line 98"/>
            <p:cNvSpPr>
              <a:spLocks noChangeShapeType="1"/>
            </p:cNvSpPr>
            <p:nvPr/>
          </p:nvSpPr>
          <p:spPr bwMode="auto">
            <a:xfrm>
              <a:off x="2448" y="3120"/>
              <a:ext cx="88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107" name="Line 99"/>
            <p:cNvSpPr>
              <a:spLocks noChangeShapeType="1"/>
            </p:cNvSpPr>
            <p:nvPr/>
          </p:nvSpPr>
          <p:spPr bwMode="auto">
            <a:xfrm>
              <a:off x="2448" y="2832"/>
              <a:ext cx="88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9108" name="Line 100"/>
            <p:cNvSpPr>
              <a:spLocks noChangeShapeType="1"/>
            </p:cNvSpPr>
            <p:nvPr/>
          </p:nvSpPr>
          <p:spPr bwMode="auto">
            <a:xfrm>
              <a:off x="2448" y="2592"/>
              <a:ext cx="88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3624" name="Object 101"/>
            <p:cNvGraphicFramePr>
              <a:graphicFrameLocks noChangeAspect="1"/>
            </p:cNvGraphicFramePr>
            <p:nvPr/>
          </p:nvGraphicFramePr>
          <p:xfrm>
            <a:off x="3840" y="3264"/>
            <a:ext cx="144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09" name="Equation" r:id="rId14" imgW="88707" imgH="164742" progId="Equation.3">
                    <p:embed/>
                  </p:oleObj>
                </mc:Choice>
                <mc:Fallback>
                  <p:oleObj name="Equation" r:id="rId14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3264"/>
                          <a:ext cx="144" cy="16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7" name="Text Box 2069"/>
          <p:cNvSpPr txBox="1">
            <a:spLocks noChangeArrowheads="1"/>
          </p:cNvSpPr>
          <p:nvPr/>
        </p:nvSpPr>
        <p:spPr bwMode="auto">
          <a:xfrm>
            <a:off x="399678" y="2801689"/>
            <a:ext cx="674684" cy="45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b="0">
                <a:solidFill>
                  <a:srgbClr val="FFFF66"/>
                </a:solidFill>
                <a:cs typeface="+mn-cs"/>
              </a:rPr>
              <a:t>u[k]</a:t>
            </a:r>
          </a:p>
        </p:txBody>
      </p:sp>
      <p:sp>
        <p:nvSpPr>
          <p:cNvPr id="78" name="Text Box 2132"/>
          <p:cNvSpPr txBox="1">
            <a:spLocks noChangeArrowheads="1"/>
          </p:cNvSpPr>
          <p:nvPr/>
        </p:nvSpPr>
        <p:spPr bwMode="auto">
          <a:xfrm>
            <a:off x="6156176" y="1721652"/>
            <a:ext cx="269555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0,0,0,u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[0],0,0,0,u[4],0,0,0,...</a:t>
            </a:r>
            <a:endParaRPr lang="en-US" b="0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79" name="Text Box 2133"/>
          <p:cNvSpPr txBox="1">
            <a:spLocks noChangeArrowheads="1"/>
          </p:cNvSpPr>
          <p:nvPr/>
        </p:nvSpPr>
        <p:spPr bwMode="auto">
          <a:xfrm>
            <a:off x="6156176" y="2045688"/>
            <a:ext cx="276387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0,0,u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[-1]</a:t>
            </a: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,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0</a:t>
            </a: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,0,0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,u[3]</a:t>
            </a: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,0,0,0,0,.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..</a:t>
            </a:r>
            <a:endParaRPr lang="en-US" b="0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80" name="Text Box 2134"/>
          <p:cNvSpPr txBox="1">
            <a:spLocks noChangeArrowheads="1"/>
          </p:cNvSpPr>
          <p:nvPr/>
        </p:nvSpPr>
        <p:spPr bwMode="auto">
          <a:xfrm>
            <a:off x="6156176" y="3629864"/>
            <a:ext cx="276387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0,u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[-2]</a:t>
            </a: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,0,0,0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,u[2]</a:t>
            </a: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,0,0,0,0,0,.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..</a:t>
            </a:r>
            <a:endParaRPr lang="en-US" b="0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84" name="Text Box 2139"/>
          <p:cNvSpPr txBox="1">
            <a:spLocks noChangeArrowheads="1"/>
          </p:cNvSpPr>
          <p:nvPr/>
        </p:nvSpPr>
        <p:spPr bwMode="auto">
          <a:xfrm>
            <a:off x="6156176" y="3989904"/>
            <a:ext cx="2763878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600" b="0" dirty="0">
                <a:solidFill>
                  <a:srgbClr val="FFFF66"/>
                </a:solidFill>
                <a:cs typeface="+mn-cs"/>
              </a:rPr>
              <a:t>u[-3]</a:t>
            </a: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,0,0,0,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u[1]</a:t>
            </a:r>
            <a:r>
              <a:rPr lang="en-US" sz="1600" b="0" dirty="0" smtClean="0">
                <a:solidFill>
                  <a:srgbClr val="FFFF66"/>
                </a:solidFill>
                <a:cs typeface="+mn-cs"/>
              </a:rPr>
              <a:t>,0,0,0,0,0,0,.</a:t>
            </a:r>
            <a:r>
              <a:rPr lang="en-US" sz="1600" b="0" dirty="0">
                <a:solidFill>
                  <a:srgbClr val="FFFF66"/>
                </a:solidFill>
                <a:cs typeface="+mn-cs"/>
              </a:rPr>
              <a:t>..</a:t>
            </a:r>
            <a:endParaRPr lang="en-US" b="0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85" name="Oval 181"/>
          <p:cNvSpPr>
            <a:spLocks noChangeArrowheads="1"/>
          </p:cNvSpPr>
          <p:nvPr/>
        </p:nvSpPr>
        <p:spPr bwMode="auto">
          <a:xfrm>
            <a:off x="6588224" y="2564904"/>
            <a:ext cx="1524000" cy="947738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381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86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451275"/>
              </p:ext>
            </p:extLst>
          </p:nvPr>
        </p:nvGraphicFramePr>
        <p:xfrm>
          <a:off x="7272300" y="728700"/>
          <a:ext cx="1681200" cy="3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10" name="Equation" r:id="rId15" imgW="914400" imgH="203200" progId="Equation.3">
                  <p:embed/>
                </p:oleObj>
              </mc:Choice>
              <mc:Fallback>
                <p:oleObj name="Equation" r:id="rId15" imgW="91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2300" y="728700"/>
                        <a:ext cx="1681200" cy="3609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251520" y="6417332"/>
            <a:ext cx="5292588" cy="338554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0" dirty="0" smtClean="0">
                <a:solidFill>
                  <a:srgbClr val="FF0000"/>
                </a:solidFill>
              </a:rPr>
              <a:t>(*) Similar </a:t>
            </a:r>
            <a:r>
              <a:rPr lang="en-US" sz="1600" b="0" smtClean="0">
                <a:solidFill>
                  <a:srgbClr val="FF0000"/>
                </a:solidFill>
              </a:rPr>
              <a:t>figures for </a:t>
            </a:r>
            <a:r>
              <a:rPr lang="en-US" sz="1600" b="0" dirty="0" smtClean="0">
                <a:solidFill>
                  <a:srgbClr val="FF0000"/>
                </a:solidFill>
              </a:rPr>
              <a:t>other D=N</a:t>
            </a:r>
            <a:endParaRPr lang="en-US" sz="1600" b="0" dirty="0">
              <a:solidFill>
                <a:srgbClr val="FF0000"/>
              </a:solidFill>
            </a:endParaRPr>
          </a:p>
        </p:txBody>
      </p:sp>
      <p:sp>
        <p:nvSpPr>
          <p:cNvPr id="88" name="Line 61"/>
          <p:cNvSpPr>
            <a:spLocks noChangeShapeType="1"/>
          </p:cNvSpPr>
          <p:nvPr/>
        </p:nvSpPr>
        <p:spPr bwMode="auto">
          <a:xfrm flipH="1">
            <a:off x="5940152" y="1952836"/>
            <a:ext cx="252028" cy="43204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" name="Line 61"/>
          <p:cNvSpPr>
            <a:spLocks noChangeShapeType="1"/>
          </p:cNvSpPr>
          <p:nvPr/>
        </p:nvSpPr>
        <p:spPr bwMode="auto">
          <a:xfrm flipH="1">
            <a:off x="6048164" y="2348880"/>
            <a:ext cx="252028" cy="43204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" name="Line 61"/>
          <p:cNvSpPr>
            <a:spLocks noChangeShapeType="1"/>
          </p:cNvSpPr>
          <p:nvPr/>
        </p:nvSpPr>
        <p:spPr bwMode="auto">
          <a:xfrm flipH="1" flipV="1">
            <a:off x="6012160" y="3284984"/>
            <a:ext cx="252028" cy="43204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" name="Line 61"/>
          <p:cNvSpPr>
            <a:spLocks noChangeShapeType="1"/>
          </p:cNvSpPr>
          <p:nvPr/>
        </p:nvSpPr>
        <p:spPr bwMode="auto">
          <a:xfrm flipH="1" flipV="1">
            <a:off x="5940152" y="3681028"/>
            <a:ext cx="252028" cy="432048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6895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Non-Ideal Filter Bank Operation</a:t>
            </a:r>
            <a:endParaRPr lang="en-US" sz="3200" dirty="0" smtClean="0">
              <a:cs typeface="+mj-cs"/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106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- Now insert DFT-matrix (</a:t>
            </a:r>
            <a:r>
              <a:rPr lang="en-US" sz="2400" b="0" smtClean="0">
                <a:cs typeface="+mn-cs"/>
              </a:rPr>
              <a:t>discrete Fourier transform</a:t>
            </a:r>
            <a:r>
              <a:rPr lang="en-US" sz="2400" b="0" dirty="0" smtClean="0">
                <a:cs typeface="+mn-cs"/>
              </a:rPr>
              <a:t>)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and its inverse (I-DFT)...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   </a:t>
            </a:r>
            <a:r>
              <a:rPr lang="en-US" sz="2400" b="0" dirty="0" smtClean="0">
                <a:cs typeface="+mn-cs"/>
              </a:rPr>
              <a:t>as                   this clearly does not change the input-output relation (hence PR property preserved)</a:t>
            </a: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</p:txBody>
      </p:sp>
      <p:grpSp>
        <p:nvGrpSpPr>
          <p:cNvPr id="24581" name="Group 78"/>
          <p:cNvGrpSpPr>
            <a:grpSpLocks/>
          </p:cNvGrpSpPr>
          <p:nvPr/>
        </p:nvGrpSpPr>
        <p:grpSpPr bwMode="auto">
          <a:xfrm>
            <a:off x="6148388" y="2514600"/>
            <a:ext cx="2995613" cy="1641475"/>
            <a:chOff x="3213" y="1728"/>
            <a:chExt cx="1887" cy="1034"/>
          </a:xfrm>
        </p:grpSpPr>
        <p:sp>
          <p:nvSpPr>
            <p:cNvPr id="301061" name="Rectangle 5"/>
            <p:cNvSpPr>
              <a:spLocks noChangeArrowheads="1"/>
            </p:cNvSpPr>
            <p:nvPr/>
          </p:nvSpPr>
          <p:spPr bwMode="auto">
            <a:xfrm>
              <a:off x="3213" y="1764"/>
              <a:ext cx="275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62" name="Line 6"/>
            <p:cNvSpPr>
              <a:spLocks noChangeShapeType="1"/>
            </p:cNvSpPr>
            <p:nvPr/>
          </p:nvSpPr>
          <p:spPr bwMode="auto">
            <a:xfrm>
              <a:off x="3488" y="1871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63" name="Line 7"/>
            <p:cNvSpPr>
              <a:spLocks noChangeShapeType="1"/>
            </p:cNvSpPr>
            <p:nvPr/>
          </p:nvSpPr>
          <p:spPr bwMode="auto">
            <a:xfrm>
              <a:off x="3292" y="1800"/>
              <a:ext cx="0" cy="14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64" name="Text Box 8"/>
            <p:cNvSpPr txBox="1">
              <a:spLocks noChangeArrowheads="1"/>
            </p:cNvSpPr>
            <p:nvPr/>
          </p:nvSpPr>
          <p:spPr bwMode="auto">
            <a:xfrm>
              <a:off x="3272" y="172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01065" name="Rectangle 9"/>
            <p:cNvSpPr>
              <a:spLocks noChangeArrowheads="1"/>
            </p:cNvSpPr>
            <p:nvPr/>
          </p:nvSpPr>
          <p:spPr bwMode="auto">
            <a:xfrm>
              <a:off x="3645" y="1764"/>
              <a:ext cx="392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66" name="Rectangle 10"/>
            <p:cNvSpPr>
              <a:spLocks noChangeArrowheads="1"/>
            </p:cNvSpPr>
            <p:nvPr/>
          </p:nvSpPr>
          <p:spPr bwMode="auto">
            <a:xfrm>
              <a:off x="3213" y="2014"/>
              <a:ext cx="275" cy="21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67" name="Line 11"/>
            <p:cNvSpPr>
              <a:spLocks noChangeShapeType="1"/>
            </p:cNvSpPr>
            <p:nvPr/>
          </p:nvSpPr>
          <p:spPr bwMode="auto">
            <a:xfrm>
              <a:off x="3488" y="2120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68" name="Line 12"/>
            <p:cNvSpPr>
              <a:spLocks noChangeShapeType="1"/>
            </p:cNvSpPr>
            <p:nvPr/>
          </p:nvSpPr>
          <p:spPr bwMode="auto">
            <a:xfrm>
              <a:off x="3292" y="2049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69" name="Text Box 13"/>
            <p:cNvSpPr txBox="1">
              <a:spLocks noChangeArrowheads="1"/>
            </p:cNvSpPr>
            <p:nvPr/>
          </p:nvSpPr>
          <p:spPr bwMode="auto">
            <a:xfrm>
              <a:off x="3272" y="197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01070" name="Rectangle 14"/>
            <p:cNvSpPr>
              <a:spLocks noChangeArrowheads="1"/>
            </p:cNvSpPr>
            <p:nvPr/>
          </p:nvSpPr>
          <p:spPr bwMode="auto">
            <a:xfrm>
              <a:off x="3645" y="2014"/>
              <a:ext cx="392" cy="21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71" name="Rectangle 15"/>
            <p:cNvSpPr>
              <a:spLocks noChangeArrowheads="1"/>
            </p:cNvSpPr>
            <p:nvPr/>
          </p:nvSpPr>
          <p:spPr bwMode="auto">
            <a:xfrm>
              <a:off x="3213" y="2263"/>
              <a:ext cx="275" cy="21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72" name="Line 16"/>
            <p:cNvSpPr>
              <a:spLocks noChangeShapeType="1"/>
            </p:cNvSpPr>
            <p:nvPr/>
          </p:nvSpPr>
          <p:spPr bwMode="auto">
            <a:xfrm>
              <a:off x="3488" y="2369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73" name="Line 17"/>
            <p:cNvSpPr>
              <a:spLocks noChangeShapeType="1"/>
            </p:cNvSpPr>
            <p:nvPr/>
          </p:nvSpPr>
          <p:spPr bwMode="auto">
            <a:xfrm>
              <a:off x="3292" y="2298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74" name="Text Box 18"/>
            <p:cNvSpPr txBox="1">
              <a:spLocks noChangeArrowheads="1"/>
            </p:cNvSpPr>
            <p:nvPr/>
          </p:nvSpPr>
          <p:spPr bwMode="auto">
            <a:xfrm>
              <a:off x="3272" y="222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01075" name="Rectangle 19"/>
            <p:cNvSpPr>
              <a:spLocks noChangeArrowheads="1"/>
            </p:cNvSpPr>
            <p:nvPr/>
          </p:nvSpPr>
          <p:spPr bwMode="auto">
            <a:xfrm>
              <a:off x="3645" y="2263"/>
              <a:ext cx="392" cy="21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76" name="Rectangle 20"/>
            <p:cNvSpPr>
              <a:spLocks noChangeArrowheads="1"/>
            </p:cNvSpPr>
            <p:nvPr/>
          </p:nvSpPr>
          <p:spPr bwMode="auto">
            <a:xfrm>
              <a:off x="3213" y="2511"/>
              <a:ext cx="275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77" name="Line 21"/>
            <p:cNvSpPr>
              <a:spLocks noChangeShapeType="1"/>
            </p:cNvSpPr>
            <p:nvPr/>
          </p:nvSpPr>
          <p:spPr bwMode="auto">
            <a:xfrm>
              <a:off x="3488" y="2619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78" name="Line 22"/>
            <p:cNvSpPr>
              <a:spLocks noChangeShapeType="1"/>
            </p:cNvSpPr>
            <p:nvPr/>
          </p:nvSpPr>
          <p:spPr bwMode="auto">
            <a:xfrm>
              <a:off x="3292" y="2548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79" name="Text Box 23"/>
            <p:cNvSpPr txBox="1">
              <a:spLocks noChangeArrowheads="1"/>
            </p:cNvSpPr>
            <p:nvPr/>
          </p:nvSpPr>
          <p:spPr bwMode="auto">
            <a:xfrm>
              <a:off x="3272" y="247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01080" name="Rectangle 24"/>
            <p:cNvSpPr>
              <a:spLocks noChangeArrowheads="1"/>
            </p:cNvSpPr>
            <p:nvPr/>
          </p:nvSpPr>
          <p:spPr bwMode="auto">
            <a:xfrm>
              <a:off x="3645" y="2511"/>
              <a:ext cx="392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81" name="Line 25"/>
            <p:cNvSpPr>
              <a:spLocks noChangeShapeType="1"/>
            </p:cNvSpPr>
            <p:nvPr/>
          </p:nvSpPr>
          <p:spPr bwMode="auto">
            <a:xfrm>
              <a:off x="4037" y="1871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82" name="Line 26"/>
            <p:cNvSpPr>
              <a:spLocks noChangeShapeType="1"/>
            </p:cNvSpPr>
            <p:nvPr/>
          </p:nvSpPr>
          <p:spPr bwMode="auto">
            <a:xfrm>
              <a:off x="4037" y="2120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83" name="Line 27"/>
            <p:cNvSpPr>
              <a:spLocks noChangeShapeType="1"/>
            </p:cNvSpPr>
            <p:nvPr/>
          </p:nvSpPr>
          <p:spPr bwMode="auto">
            <a:xfrm>
              <a:off x="4037" y="2369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84" name="Line 28"/>
            <p:cNvSpPr>
              <a:spLocks noChangeShapeType="1"/>
            </p:cNvSpPr>
            <p:nvPr/>
          </p:nvSpPr>
          <p:spPr bwMode="auto">
            <a:xfrm>
              <a:off x="4037" y="2619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85" name="Line 29"/>
            <p:cNvSpPr>
              <a:spLocks noChangeShapeType="1"/>
            </p:cNvSpPr>
            <p:nvPr/>
          </p:nvSpPr>
          <p:spPr bwMode="auto">
            <a:xfrm>
              <a:off x="4194" y="2120"/>
              <a:ext cx="117" cy="7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86" name="Line 30"/>
            <p:cNvSpPr>
              <a:spLocks noChangeShapeType="1"/>
            </p:cNvSpPr>
            <p:nvPr/>
          </p:nvSpPr>
          <p:spPr bwMode="auto">
            <a:xfrm>
              <a:off x="4194" y="1871"/>
              <a:ext cx="157" cy="28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87" name="Line 31"/>
            <p:cNvSpPr>
              <a:spLocks noChangeShapeType="1"/>
            </p:cNvSpPr>
            <p:nvPr/>
          </p:nvSpPr>
          <p:spPr bwMode="auto">
            <a:xfrm flipV="1">
              <a:off x="4194" y="2298"/>
              <a:ext cx="79" cy="7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88" name="Line 32"/>
            <p:cNvSpPr>
              <a:spLocks noChangeShapeType="1"/>
            </p:cNvSpPr>
            <p:nvPr/>
          </p:nvSpPr>
          <p:spPr bwMode="auto">
            <a:xfrm flipV="1">
              <a:off x="4194" y="2334"/>
              <a:ext cx="117" cy="28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4657" name="Group 33"/>
            <p:cNvGrpSpPr>
              <a:grpSpLocks/>
            </p:cNvGrpSpPr>
            <p:nvPr/>
          </p:nvGrpSpPr>
          <p:grpSpPr bwMode="auto">
            <a:xfrm>
              <a:off x="4263" y="2106"/>
              <a:ext cx="228" cy="288"/>
              <a:chOff x="4972" y="2153"/>
              <a:chExt cx="255" cy="316"/>
            </a:xfrm>
          </p:grpSpPr>
          <p:sp>
            <p:nvSpPr>
              <p:cNvPr id="301090" name="Oval 34"/>
              <p:cNvSpPr>
                <a:spLocks noChangeArrowheads="1"/>
              </p:cNvSpPr>
              <p:nvPr/>
            </p:nvSpPr>
            <p:spPr bwMode="auto">
              <a:xfrm>
                <a:off x="4992" y="2208"/>
                <a:ext cx="219" cy="196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1091" name="Text Box 35"/>
              <p:cNvSpPr txBox="1">
                <a:spLocks noChangeArrowheads="1"/>
              </p:cNvSpPr>
              <p:nvPr/>
            </p:nvSpPr>
            <p:spPr bwMode="auto">
              <a:xfrm>
                <a:off x="4972" y="2153"/>
                <a:ext cx="255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301092" name="Line 36"/>
            <p:cNvSpPr>
              <a:spLocks noChangeShapeType="1"/>
            </p:cNvSpPr>
            <p:nvPr/>
          </p:nvSpPr>
          <p:spPr bwMode="auto">
            <a:xfrm>
              <a:off x="4496" y="2256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1097" name="Text Box 41"/>
            <p:cNvSpPr txBox="1">
              <a:spLocks noChangeArrowheads="1"/>
            </p:cNvSpPr>
            <p:nvPr/>
          </p:nvSpPr>
          <p:spPr bwMode="auto">
            <a:xfrm>
              <a:off x="4624" y="2016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u[k-3]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graphicFrame>
          <p:nvGraphicFramePr>
            <p:cNvPr id="24660" name="Object 65"/>
            <p:cNvGraphicFramePr>
              <a:graphicFrameLocks noChangeAspect="1"/>
            </p:cNvGraphicFramePr>
            <p:nvPr/>
          </p:nvGraphicFramePr>
          <p:xfrm>
            <a:off x="3728" y="2283"/>
            <a:ext cx="215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820" name="Equation" r:id="rId3" imgW="215713" imgH="190335" progId="Equation.3">
                    <p:embed/>
                  </p:oleObj>
                </mc:Choice>
                <mc:Fallback>
                  <p:oleObj name="Equation" r:id="rId3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8" y="2283"/>
                          <a:ext cx="215" cy="19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61" name="Object 66"/>
            <p:cNvGraphicFramePr>
              <a:graphicFrameLocks noChangeAspect="1"/>
            </p:cNvGraphicFramePr>
            <p:nvPr/>
          </p:nvGraphicFramePr>
          <p:xfrm>
            <a:off x="3728" y="2016"/>
            <a:ext cx="229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821" name="Equation" r:id="rId5" imgW="228600" imgH="190500" progId="Equation.3">
                    <p:embed/>
                  </p:oleObj>
                </mc:Choice>
                <mc:Fallback>
                  <p:oleObj name="Equation" r:id="rId5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8" y="2016"/>
                          <a:ext cx="229" cy="19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62" name="Object 67"/>
            <p:cNvGraphicFramePr>
              <a:graphicFrameLocks noChangeAspect="1"/>
            </p:cNvGraphicFramePr>
            <p:nvPr/>
          </p:nvGraphicFramePr>
          <p:xfrm>
            <a:off x="3728" y="1776"/>
            <a:ext cx="215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822" name="Equation" r:id="rId7" imgW="215713" imgH="190335" progId="Equation.3">
                    <p:embed/>
                  </p:oleObj>
                </mc:Choice>
                <mc:Fallback>
                  <p:oleObj name="Equation" r:id="rId7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8" y="1776"/>
                          <a:ext cx="215" cy="19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63" name="Object 75"/>
            <p:cNvGraphicFramePr>
              <a:graphicFrameLocks noChangeAspect="1"/>
            </p:cNvGraphicFramePr>
            <p:nvPr/>
          </p:nvGraphicFramePr>
          <p:xfrm>
            <a:off x="3728" y="2544"/>
            <a:ext cx="144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823" name="Equation" r:id="rId9" imgW="88707" imgH="164742" progId="Equation.3">
                    <p:embed/>
                  </p:oleObj>
                </mc:Choice>
                <mc:Fallback>
                  <p:oleObj name="Equation" r:id="rId9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8" y="2544"/>
                          <a:ext cx="144" cy="16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582" name="Object 37"/>
          <p:cNvGraphicFramePr>
            <a:graphicFrameLocks noChangeAspect="1"/>
          </p:cNvGraphicFramePr>
          <p:nvPr/>
        </p:nvGraphicFramePr>
        <p:xfrm>
          <a:off x="1585913" y="2971800"/>
          <a:ext cx="3413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4" name="Equation" r:id="rId11" imgW="215713" imgH="190335" progId="Equation.3">
                  <p:embed/>
                </p:oleObj>
              </mc:Choice>
              <mc:Fallback>
                <p:oleObj name="Equation" r:id="rId11" imgW="215713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2971800"/>
                        <a:ext cx="341313" cy="3016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38"/>
          <p:cNvGraphicFramePr>
            <a:graphicFrameLocks noChangeAspect="1"/>
          </p:cNvGraphicFramePr>
          <p:nvPr/>
        </p:nvGraphicFramePr>
        <p:xfrm>
          <a:off x="1574800" y="3352800"/>
          <a:ext cx="3635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5" name="Equation" r:id="rId12" imgW="228600" imgH="190500" progId="Equation.3">
                  <p:embed/>
                </p:oleObj>
              </mc:Choice>
              <mc:Fallback>
                <p:oleObj name="Equation" r:id="rId12" imgW="228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352800"/>
                        <a:ext cx="363538" cy="3016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39"/>
          <p:cNvGraphicFramePr>
            <a:graphicFrameLocks noChangeAspect="1"/>
          </p:cNvGraphicFramePr>
          <p:nvPr/>
        </p:nvGraphicFramePr>
        <p:xfrm>
          <a:off x="1585913" y="3733800"/>
          <a:ext cx="3413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6" name="Equation" r:id="rId13" imgW="215713" imgH="190335" progId="Equation.3">
                  <p:embed/>
                </p:oleObj>
              </mc:Choice>
              <mc:Fallback>
                <p:oleObj name="Equation" r:id="rId13" imgW="215713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3733800"/>
                        <a:ext cx="341313" cy="3016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40"/>
          <p:cNvGraphicFramePr>
            <a:graphicFrameLocks noChangeAspect="1"/>
          </p:cNvGraphicFramePr>
          <p:nvPr/>
        </p:nvGraphicFramePr>
        <p:xfrm>
          <a:off x="1585913" y="2590800"/>
          <a:ext cx="2286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7" name="Equation" r:id="rId14" imgW="88707" imgH="164742" progId="Equation.3">
                  <p:embed/>
                </p:oleObj>
              </mc:Choice>
              <mc:Fallback>
                <p:oleObj name="Equation" r:id="rId14" imgW="88707" imgH="16474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2590800"/>
                        <a:ext cx="228600" cy="2587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98" name="Rectangle 42"/>
          <p:cNvSpPr>
            <a:spLocks noChangeArrowheads="1"/>
          </p:cNvSpPr>
          <p:nvPr/>
        </p:nvSpPr>
        <p:spPr bwMode="auto">
          <a:xfrm>
            <a:off x="1443038" y="2573338"/>
            <a:ext cx="623888" cy="33972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099" name="Line 43"/>
          <p:cNvSpPr>
            <a:spLocks noChangeShapeType="1"/>
          </p:cNvSpPr>
          <p:nvPr/>
        </p:nvSpPr>
        <p:spPr bwMode="auto">
          <a:xfrm>
            <a:off x="2066925" y="2741613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00" name="Line 44"/>
          <p:cNvSpPr>
            <a:spLocks noChangeShapeType="1"/>
          </p:cNvSpPr>
          <p:nvPr/>
        </p:nvSpPr>
        <p:spPr bwMode="auto">
          <a:xfrm>
            <a:off x="2439988" y="3025775"/>
            <a:ext cx="0" cy="22542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2389188" y="29083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4</a:t>
            </a:r>
          </a:p>
        </p:txBody>
      </p:sp>
      <p:sp>
        <p:nvSpPr>
          <p:cNvPr id="301102" name="Rectangle 46"/>
          <p:cNvSpPr>
            <a:spLocks noChangeArrowheads="1"/>
          </p:cNvSpPr>
          <p:nvPr/>
        </p:nvSpPr>
        <p:spPr bwMode="auto">
          <a:xfrm>
            <a:off x="1443038" y="2968625"/>
            <a:ext cx="623888" cy="33972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03" name="Rectangle 47"/>
          <p:cNvSpPr>
            <a:spLocks noChangeArrowheads="1"/>
          </p:cNvSpPr>
          <p:nvPr/>
        </p:nvSpPr>
        <p:spPr bwMode="auto">
          <a:xfrm>
            <a:off x="2316163" y="2968625"/>
            <a:ext cx="434975" cy="33972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04" name="Line 48"/>
          <p:cNvSpPr>
            <a:spLocks noChangeShapeType="1"/>
          </p:cNvSpPr>
          <p:nvPr/>
        </p:nvSpPr>
        <p:spPr bwMode="auto">
          <a:xfrm>
            <a:off x="2066925" y="3138488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05" name="Line 49"/>
          <p:cNvSpPr>
            <a:spLocks noChangeShapeType="1"/>
          </p:cNvSpPr>
          <p:nvPr/>
        </p:nvSpPr>
        <p:spPr bwMode="auto">
          <a:xfrm>
            <a:off x="2439988" y="3421063"/>
            <a:ext cx="0" cy="22542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06" name="Text Box 50"/>
          <p:cNvSpPr txBox="1">
            <a:spLocks noChangeArrowheads="1"/>
          </p:cNvSpPr>
          <p:nvPr/>
        </p:nvSpPr>
        <p:spPr bwMode="auto">
          <a:xfrm>
            <a:off x="2389188" y="33051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4</a:t>
            </a:r>
          </a:p>
        </p:txBody>
      </p:sp>
      <p:sp>
        <p:nvSpPr>
          <p:cNvPr id="301107" name="Rectangle 51"/>
          <p:cNvSpPr>
            <a:spLocks noChangeArrowheads="1"/>
          </p:cNvSpPr>
          <p:nvPr/>
        </p:nvSpPr>
        <p:spPr bwMode="auto">
          <a:xfrm>
            <a:off x="1443038" y="3363913"/>
            <a:ext cx="623888" cy="338138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08" name="Rectangle 52"/>
          <p:cNvSpPr>
            <a:spLocks noChangeArrowheads="1"/>
          </p:cNvSpPr>
          <p:nvPr/>
        </p:nvSpPr>
        <p:spPr bwMode="auto">
          <a:xfrm>
            <a:off x="2316163" y="3363913"/>
            <a:ext cx="434975" cy="338138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09" name="Line 53"/>
          <p:cNvSpPr>
            <a:spLocks noChangeShapeType="1"/>
          </p:cNvSpPr>
          <p:nvPr/>
        </p:nvSpPr>
        <p:spPr bwMode="auto">
          <a:xfrm>
            <a:off x="2066925" y="3533775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10" name="Line 54"/>
          <p:cNvSpPr>
            <a:spLocks noChangeShapeType="1"/>
          </p:cNvSpPr>
          <p:nvPr/>
        </p:nvSpPr>
        <p:spPr bwMode="auto">
          <a:xfrm>
            <a:off x="2439988" y="3816350"/>
            <a:ext cx="0" cy="22542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11" name="Text Box 55"/>
          <p:cNvSpPr txBox="1">
            <a:spLocks noChangeArrowheads="1"/>
          </p:cNvSpPr>
          <p:nvPr/>
        </p:nvSpPr>
        <p:spPr bwMode="auto">
          <a:xfrm>
            <a:off x="2389188" y="37004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4</a:t>
            </a:r>
          </a:p>
        </p:txBody>
      </p:sp>
      <p:sp>
        <p:nvSpPr>
          <p:cNvPr id="301112" name="Rectangle 56"/>
          <p:cNvSpPr>
            <a:spLocks noChangeArrowheads="1"/>
          </p:cNvSpPr>
          <p:nvPr/>
        </p:nvSpPr>
        <p:spPr bwMode="auto">
          <a:xfrm>
            <a:off x="1443038" y="3759200"/>
            <a:ext cx="623888" cy="33972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13" name="Rectangle 57"/>
          <p:cNvSpPr>
            <a:spLocks noChangeArrowheads="1"/>
          </p:cNvSpPr>
          <p:nvPr/>
        </p:nvSpPr>
        <p:spPr bwMode="auto">
          <a:xfrm>
            <a:off x="2316163" y="3759200"/>
            <a:ext cx="434975" cy="33972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14" name="Line 58"/>
          <p:cNvSpPr>
            <a:spLocks noChangeShapeType="1"/>
          </p:cNvSpPr>
          <p:nvPr/>
        </p:nvSpPr>
        <p:spPr bwMode="auto">
          <a:xfrm>
            <a:off x="2066925" y="3929063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15" name="Line 59"/>
          <p:cNvSpPr>
            <a:spLocks noChangeShapeType="1"/>
          </p:cNvSpPr>
          <p:nvPr/>
        </p:nvSpPr>
        <p:spPr bwMode="auto">
          <a:xfrm>
            <a:off x="1193800" y="2741613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16" name="Line 60"/>
          <p:cNvSpPr>
            <a:spLocks noChangeShapeType="1"/>
          </p:cNvSpPr>
          <p:nvPr/>
        </p:nvSpPr>
        <p:spPr bwMode="auto">
          <a:xfrm>
            <a:off x="1193800" y="3929063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17" name="Line 61"/>
          <p:cNvSpPr>
            <a:spLocks noChangeShapeType="1"/>
          </p:cNvSpPr>
          <p:nvPr/>
        </p:nvSpPr>
        <p:spPr bwMode="auto">
          <a:xfrm>
            <a:off x="1193800" y="3138488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18" name="Line 62"/>
          <p:cNvSpPr>
            <a:spLocks noChangeShapeType="1"/>
          </p:cNvSpPr>
          <p:nvPr/>
        </p:nvSpPr>
        <p:spPr bwMode="auto">
          <a:xfrm>
            <a:off x="1193800" y="3533775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19" name="Line 63"/>
          <p:cNvSpPr>
            <a:spLocks noChangeShapeType="1"/>
          </p:cNvSpPr>
          <p:nvPr/>
        </p:nvSpPr>
        <p:spPr bwMode="auto">
          <a:xfrm>
            <a:off x="1193800" y="2741613"/>
            <a:ext cx="0" cy="118745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20" name="Line 64"/>
          <p:cNvSpPr>
            <a:spLocks noChangeShapeType="1"/>
          </p:cNvSpPr>
          <p:nvPr/>
        </p:nvSpPr>
        <p:spPr bwMode="auto">
          <a:xfrm>
            <a:off x="889000" y="3352800"/>
            <a:ext cx="304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24" name="Line 68"/>
          <p:cNvSpPr>
            <a:spLocks noChangeShapeType="1"/>
          </p:cNvSpPr>
          <p:nvPr/>
        </p:nvSpPr>
        <p:spPr bwMode="auto">
          <a:xfrm>
            <a:off x="2439988" y="2628900"/>
            <a:ext cx="0" cy="227013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25" name="Text Box 69"/>
          <p:cNvSpPr txBox="1">
            <a:spLocks noChangeArrowheads="1"/>
          </p:cNvSpPr>
          <p:nvPr/>
        </p:nvSpPr>
        <p:spPr bwMode="auto">
          <a:xfrm>
            <a:off x="2389188" y="2514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4</a:t>
            </a:r>
          </a:p>
        </p:txBody>
      </p:sp>
      <p:sp>
        <p:nvSpPr>
          <p:cNvPr id="301126" name="Rectangle 70"/>
          <p:cNvSpPr>
            <a:spLocks noChangeArrowheads="1"/>
          </p:cNvSpPr>
          <p:nvPr/>
        </p:nvSpPr>
        <p:spPr bwMode="auto">
          <a:xfrm>
            <a:off x="2316163" y="2573338"/>
            <a:ext cx="434975" cy="33972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32" name="Text Box 76"/>
          <p:cNvSpPr txBox="1">
            <a:spLocks noChangeArrowheads="1"/>
          </p:cNvSpPr>
          <p:nvPr/>
        </p:nvSpPr>
        <p:spPr bwMode="auto">
          <a:xfrm>
            <a:off x="228600" y="28956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u[k]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01135" name="Rectangle 79"/>
          <p:cNvSpPr>
            <a:spLocks noChangeArrowheads="1"/>
          </p:cNvSpPr>
          <p:nvPr/>
        </p:nvSpPr>
        <p:spPr bwMode="auto">
          <a:xfrm>
            <a:off x="3124200" y="2590800"/>
            <a:ext cx="1143000" cy="15240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36" name="Rectangle 80"/>
          <p:cNvSpPr>
            <a:spLocks noChangeArrowheads="1"/>
          </p:cNvSpPr>
          <p:nvPr/>
        </p:nvSpPr>
        <p:spPr bwMode="auto">
          <a:xfrm>
            <a:off x="4648200" y="2590800"/>
            <a:ext cx="1143000" cy="15240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37" name="Line 81"/>
          <p:cNvSpPr>
            <a:spLocks noChangeShapeType="1"/>
          </p:cNvSpPr>
          <p:nvPr/>
        </p:nvSpPr>
        <p:spPr bwMode="auto">
          <a:xfrm>
            <a:off x="2743200" y="27432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38" name="Line 82"/>
          <p:cNvSpPr>
            <a:spLocks noChangeShapeType="1"/>
          </p:cNvSpPr>
          <p:nvPr/>
        </p:nvSpPr>
        <p:spPr bwMode="auto">
          <a:xfrm>
            <a:off x="2743200" y="31242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39" name="Line 83"/>
          <p:cNvSpPr>
            <a:spLocks noChangeShapeType="1"/>
          </p:cNvSpPr>
          <p:nvPr/>
        </p:nvSpPr>
        <p:spPr bwMode="auto">
          <a:xfrm>
            <a:off x="2743200" y="35052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40" name="Line 84"/>
          <p:cNvSpPr>
            <a:spLocks noChangeShapeType="1"/>
          </p:cNvSpPr>
          <p:nvPr/>
        </p:nvSpPr>
        <p:spPr bwMode="auto">
          <a:xfrm>
            <a:off x="2743200" y="38862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41" name="Line 85"/>
          <p:cNvSpPr>
            <a:spLocks noChangeShapeType="1"/>
          </p:cNvSpPr>
          <p:nvPr/>
        </p:nvSpPr>
        <p:spPr bwMode="auto">
          <a:xfrm>
            <a:off x="5791200" y="35814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42" name="Line 86"/>
          <p:cNvSpPr>
            <a:spLocks noChangeShapeType="1"/>
          </p:cNvSpPr>
          <p:nvPr/>
        </p:nvSpPr>
        <p:spPr bwMode="auto">
          <a:xfrm>
            <a:off x="5791200" y="31242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43" name="Line 87"/>
          <p:cNvSpPr>
            <a:spLocks noChangeShapeType="1"/>
          </p:cNvSpPr>
          <p:nvPr/>
        </p:nvSpPr>
        <p:spPr bwMode="auto">
          <a:xfrm>
            <a:off x="5791200" y="27432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44" name="Line 88"/>
          <p:cNvSpPr>
            <a:spLocks noChangeShapeType="1"/>
          </p:cNvSpPr>
          <p:nvPr/>
        </p:nvSpPr>
        <p:spPr bwMode="auto">
          <a:xfrm>
            <a:off x="5791200" y="39624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45" name="Line 89"/>
          <p:cNvSpPr>
            <a:spLocks noChangeShapeType="1"/>
          </p:cNvSpPr>
          <p:nvPr/>
        </p:nvSpPr>
        <p:spPr bwMode="auto">
          <a:xfrm>
            <a:off x="4267200" y="27432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46" name="Line 90"/>
          <p:cNvSpPr>
            <a:spLocks noChangeShapeType="1"/>
          </p:cNvSpPr>
          <p:nvPr/>
        </p:nvSpPr>
        <p:spPr bwMode="auto">
          <a:xfrm>
            <a:off x="4267200" y="38862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47" name="Line 91"/>
          <p:cNvSpPr>
            <a:spLocks noChangeShapeType="1"/>
          </p:cNvSpPr>
          <p:nvPr/>
        </p:nvSpPr>
        <p:spPr bwMode="auto">
          <a:xfrm>
            <a:off x="4267200" y="35052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1148" name="Line 92"/>
          <p:cNvSpPr>
            <a:spLocks noChangeShapeType="1"/>
          </p:cNvSpPr>
          <p:nvPr/>
        </p:nvSpPr>
        <p:spPr bwMode="auto">
          <a:xfrm>
            <a:off x="4267200" y="30480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2462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313865"/>
              </p:ext>
            </p:extLst>
          </p:nvPr>
        </p:nvGraphicFramePr>
        <p:xfrm>
          <a:off x="4860032" y="2960948"/>
          <a:ext cx="6858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8" name="Equation" r:id="rId15" imgW="164885" imgH="164885" progId="Equation.3">
                  <p:embed/>
                </p:oleObj>
              </mc:Choice>
              <mc:Fallback>
                <p:oleObj name="Equation" r:id="rId15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960948"/>
                        <a:ext cx="685800" cy="6826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2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49762"/>
              </p:ext>
            </p:extLst>
          </p:nvPr>
        </p:nvGraphicFramePr>
        <p:xfrm>
          <a:off x="3260477" y="2984624"/>
          <a:ext cx="8794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29" name="Equation" r:id="rId17" imgW="253890" imgH="190417" progId="Equation.3">
                  <p:embed/>
                </p:oleObj>
              </mc:Choice>
              <mc:Fallback>
                <p:oleObj name="Equation" r:id="rId17" imgW="253890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477" y="2984624"/>
                        <a:ext cx="879475" cy="660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518562"/>
              </p:ext>
            </p:extLst>
          </p:nvPr>
        </p:nvGraphicFramePr>
        <p:xfrm>
          <a:off x="1227138" y="4760913"/>
          <a:ext cx="12954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30" name="Equation" r:id="rId19" imgW="609600" imgH="203200" progId="Equation.3">
                  <p:embed/>
                </p:oleObj>
              </mc:Choice>
              <mc:Fallback>
                <p:oleObj name="Equation" r:id="rId19" imgW="609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760913"/>
                        <a:ext cx="1295400" cy="4270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320283"/>
              </p:ext>
            </p:extLst>
          </p:nvPr>
        </p:nvGraphicFramePr>
        <p:xfrm>
          <a:off x="5643563" y="4440473"/>
          <a:ext cx="6651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31" name="Equation" r:id="rId21" imgW="419100" imgH="203200" progId="Equation.3">
                  <p:embed/>
                </p:oleObj>
              </mc:Choice>
              <mc:Fallback>
                <p:oleObj name="Equation" r:id="rId21" imgW="419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63" y="4440473"/>
                        <a:ext cx="665162" cy="3206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631338"/>
              </p:ext>
            </p:extLst>
          </p:nvPr>
        </p:nvGraphicFramePr>
        <p:xfrm>
          <a:off x="2864929" y="4421451"/>
          <a:ext cx="230907" cy="27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832" name="Equation" r:id="rId23" imgW="127000" imgH="139700" progId="Equation.3">
                  <p:embed/>
                </p:oleObj>
              </mc:Choice>
              <mc:Fallback>
                <p:oleObj name="Equation" r:id="rId23" imgW="1270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929" y="4421451"/>
                        <a:ext cx="230907" cy="2759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35796" y="3969060"/>
            <a:ext cx="45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5760132" y="3969060"/>
            <a:ext cx="45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0057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Non-Ideal Filter Bank Operation</a:t>
            </a:r>
            <a:endParaRPr lang="en-US" sz="3200" dirty="0" smtClean="0">
              <a:cs typeface="+mj-cs"/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106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- …and reverse order of decimators/expanders and DFT-matrices  </a:t>
            </a:r>
            <a:r>
              <a:rPr lang="en-US" sz="1600" b="0" dirty="0" smtClean="0">
                <a:cs typeface="+mn-cs"/>
              </a:rPr>
              <a:t>(not done in an efficient implementation!) 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=analysis filter bank                   =synthesis filter bank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This is the `</a:t>
            </a:r>
            <a:r>
              <a:rPr lang="en-US" sz="2400" dirty="0" smtClean="0">
                <a:cs typeface="+mn-cs"/>
              </a:rPr>
              <a:t>DFT/IDFT filter bank’</a:t>
            </a:r>
            <a:endParaRPr lang="en-US" altLang="ja-JP" sz="24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It is a first </a:t>
            </a:r>
            <a:r>
              <a:rPr lang="en-US" sz="1400" b="0" dirty="0" smtClean="0">
                <a:cs typeface="+mn-cs"/>
              </a:rPr>
              <a:t>(or 2</a:t>
            </a:r>
            <a:r>
              <a:rPr lang="en-US" sz="1400" b="0" baseline="30000" dirty="0" smtClean="0">
                <a:cs typeface="+mn-cs"/>
              </a:rPr>
              <a:t>nd</a:t>
            </a:r>
            <a:r>
              <a:rPr lang="en-US" sz="1400" b="0" dirty="0" smtClean="0">
                <a:cs typeface="+mn-cs"/>
              </a:rPr>
              <a:t>) </a:t>
            </a:r>
            <a:r>
              <a:rPr lang="en-US" sz="2400" b="0" dirty="0" smtClean="0">
                <a:cs typeface="+mn-cs"/>
              </a:rPr>
              <a:t>example of a </a:t>
            </a:r>
            <a:r>
              <a:rPr lang="en-US" sz="1400" b="0" dirty="0" smtClean="0">
                <a:cs typeface="+mn-cs"/>
              </a:rPr>
              <a:t>(maximally decimated) </a:t>
            </a:r>
            <a:r>
              <a:rPr lang="en-US" sz="2400" b="0" dirty="0" smtClean="0">
                <a:cs typeface="+mn-cs"/>
              </a:rPr>
              <a:t>PR-FB!  </a:t>
            </a:r>
            <a:r>
              <a:rPr lang="en-US" dirty="0" smtClean="0">
                <a:cs typeface="+mn-cs"/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</a:p>
        </p:txBody>
      </p:sp>
      <p:grpSp>
        <p:nvGrpSpPr>
          <p:cNvPr id="25603" name="Group 93"/>
          <p:cNvGrpSpPr>
            <a:grpSpLocks/>
          </p:cNvGrpSpPr>
          <p:nvPr/>
        </p:nvGrpSpPr>
        <p:grpSpPr bwMode="auto">
          <a:xfrm>
            <a:off x="4613275" y="2514600"/>
            <a:ext cx="685800" cy="1641475"/>
            <a:chOff x="3873" y="1728"/>
            <a:chExt cx="432" cy="1034"/>
          </a:xfrm>
        </p:grpSpPr>
        <p:sp>
          <p:nvSpPr>
            <p:cNvPr id="302085" name="Rectangle 5"/>
            <p:cNvSpPr>
              <a:spLocks noChangeArrowheads="1"/>
            </p:cNvSpPr>
            <p:nvPr/>
          </p:nvSpPr>
          <p:spPr bwMode="auto">
            <a:xfrm>
              <a:off x="3873" y="1764"/>
              <a:ext cx="275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086" name="Line 6"/>
            <p:cNvSpPr>
              <a:spLocks noChangeShapeType="1"/>
            </p:cNvSpPr>
            <p:nvPr/>
          </p:nvSpPr>
          <p:spPr bwMode="auto">
            <a:xfrm>
              <a:off x="4148" y="1871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087" name="Line 7"/>
            <p:cNvSpPr>
              <a:spLocks noChangeShapeType="1"/>
            </p:cNvSpPr>
            <p:nvPr/>
          </p:nvSpPr>
          <p:spPr bwMode="auto">
            <a:xfrm>
              <a:off x="3952" y="1800"/>
              <a:ext cx="0" cy="14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088" name="Text Box 8"/>
            <p:cNvSpPr txBox="1">
              <a:spLocks noChangeArrowheads="1"/>
            </p:cNvSpPr>
            <p:nvPr/>
          </p:nvSpPr>
          <p:spPr bwMode="auto">
            <a:xfrm>
              <a:off x="3932" y="172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02090" name="Rectangle 10"/>
            <p:cNvSpPr>
              <a:spLocks noChangeArrowheads="1"/>
            </p:cNvSpPr>
            <p:nvPr/>
          </p:nvSpPr>
          <p:spPr bwMode="auto">
            <a:xfrm>
              <a:off x="3873" y="2014"/>
              <a:ext cx="275" cy="21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091" name="Line 11"/>
            <p:cNvSpPr>
              <a:spLocks noChangeShapeType="1"/>
            </p:cNvSpPr>
            <p:nvPr/>
          </p:nvSpPr>
          <p:spPr bwMode="auto">
            <a:xfrm>
              <a:off x="4148" y="2120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092" name="Line 12"/>
            <p:cNvSpPr>
              <a:spLocks noChangeShapeType="1"/>
            </p:cNvSpPr>
            <p:nvPr/>
          </p:nvSpPr>
          <p:spPr bwMode="auto">
            <a:xfrm>
              <a:off x="3952" y="2049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093" name="Text Box 13"/>
            <p:cNvSpPr txBox="1">
              <a:spLocks noChangeArrowheads="1"/>
            </p:cNvSpPr>
            <p:nvPr/>
          </p:nvSpPr>
          <p:spPr bwMode="auto">
            <a:xfrm>
              <a:off x="3932" y="197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02095" name="Rectangle 15"/>
            <p:cNvSpPr>
              <a:spLocks noChangeArrowheads="1"/>
            </p:cNvSpPr>
            <p:nvPr/>
          </p:nvSpPr>
          <p:spPr bwMode="auto">
            <a:xfrm>
              <a:off x="3873" y="2263"/>
              <a:ext cx="275" cy="21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096" name="Line 16"/>
            <p:cNvSpPr>
              <a:spLocks noChangeShapeType="1"/>
            </p:cNvSpPr>
            <p:nvPr/>
          </p:nvSpPr>
          <p:spPr bwMode="auto">
            <a:xfrm>
              <a:off x="4148" y="2369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097" name="Line 17"/>
            <p:cNvSpPr>
              <a:spLocks noChangeShapeType="1"/>
            </p:cNvSpPr>
            <p:nvPr/>
          </p:nvSpPr>
          <p:spPr bwMode="auto">
            <a:xfrm>
              <a:off x="3952" y="2298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098" name="Text Box 18"/>
            <p:cNvSpPr txBox="1">
              <a:spLocks noChangeArrowheads="1"/>
            </p:cNvSpPr>
            <p:nvPr/>
          </p:nvSpPr>
          <p:spPr bwMode="auto">
            <a:xfrm>
              <a:off x="3932" y="222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02100" name="Rectangle 20"/>
            <p:cNvSpPr>
              <a:spLocks noChangeArrowheads="1"/>
            </p:cNvSpPr>
            <p:nvPr/>
          </p:nvSpPr>
          <p:spPr bwMode="auto">
            <a:xfrm>
              <a:off x="3873" y="2511"/>
              <a:ext cx="275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01" name="Line 21"/>
            <p:cNvSpPr>
              <a:spLocks noChangeShapeType="1"/>
            </p:cNvSpPr>
            <p:nvPr/>
          </p:nvSpPr>
          <p:spPr bwMode="auto">
            <a:xfrm>
              <a:off x="4148" y="2619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02" name="Line 22"/>
            <p:cNvSpPr>
              <a:spLocks noChangeShapeType="1"/>
            </p:cNvSpPr>
            <p:nvPr/>
          </p:nvSpPr>
          <p:spPr bwMode="auto">
            <a:xfrm>
              <a:off x="3952" y="2548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03" name="Text Box 23"/>
            <p:cNvSpPr txBox="1">
              <a:spLocks noChangeArrowheads="1"/>
            </p:cNvSpPr>
            <p:nvPr/>
          </p:nvSpPr>
          <p:spPr bwMode="auto">
            <a:xfrm>
              <a:off x="3932" y="247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</p:grpSp>
      <p:grpSp>
        <p:nvGrpSpPr>
          <p:cNvPr id="25623" name="Group 90"/>
          <p:cNvGrpSpPr>
            <a:grpSpLocks/>
          </p:cNvGrpSpPr>
          <p:nvPr/>
        </p:nvGrpSpPr>
        <p:grpSpPr bwMode="auto">
          <a:xfrm>
            <a:off x="3810000" y="2514600"/>
            <a:ext cx="808038" cy="1643063"/>
            <a:chOff x="1459" y="1728"/>
            <a:chExt cx="509" cy="1035"/>
          </a:xfrm>
        </p:grpSpPr>
        <p:sp>
          <p:nvSpPr>
            <p:cNvPr id="302128" name="Line 48"/>
            <p:cNvSpPr>
              <a:spLocks noChangeShapeType="1"/>
            </p:cNvSpPr>
            <p:nvPr/>
          </p:nvSpPr>
          <p:spPr bwMode="auto">
            <a:xfrm>
              <a:off x="1537" y="2050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29" name="Text Box 49"/>
            <p:cNvSpPr txBox="1">
              <a:spLocks noChangeArrowheads="1"/>
            </p:cNvSpPr>
            <p:nvPr/>
          </p:nvSpPr>
          <p:spPr bwMode="auto">
            <a:xfrm>
              <a:off x="1505" y="197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02131" name="Rectangle 51"/>
            <p:cNvSpPr>
              <a:spLocks noChangeArrowheads="1"/>
            </p:cNvSpPr>
            <p:nvPr/>
          </p:nvSpPr>
          <p:spPr bwMode="auto">
            <a:xfrm>
              <a:off x="1459" y="2014"/>
              <a:ext cx="274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33" name="Line 53"/>
            <p:cNvSpPr>
              <a:spLocks noChangeShapeType="1"/>
            </p:cNvSpPr>
            <p:nvPr/>
          </p:nvSpPr>
          <p:spPr bwMode="auto">
            <a:xfrm>
              <a:off x="1537" y="2299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34" name="Text Box 54"/>
            <p:cNvSpPr txBox="1">
              <a:spLocks noChangeArrowheads="1"/>
            </p:cNvSpPr>
            <p:nvPr/>
          </p:nvSpPr>
          <p:spPr bwMode="auto">
            <a:xfrm>
              <a:off x="1505" y="222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02136" name="Rectangle 56"/>
            <p:cNvSpPr>
              <a:spLocks noChangeArrowheads="1"/>
            </p:cNvSpPr>
            <p:nvPr/>
          </p:nvSpPr>
          <p:spPr bwMode="auto">
            <a:xfrm>
              <a:off x="1459" y="2263"/>
              <a:ext cx="274" cy="21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38" name="Line 58"/>
            <p:cNvSpPr>
              <a:spLocks noChangeShapeType="1"/>
            </p:cNvSpPr>
            <p:nvPr/>
          </p:nvSpPr>
          <p:spPr bwMode="auto">
            <a:xfrm>
              <a:off x="1537" y="2548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39" name="Text Box 59"/>
            <p:cNvSpPr txBox="1">
              <a:spLocks noChangeArrowheads="1"/>
            </p:cNvSpPr>
            <p:nvPr/>
          </p:nvSpPr>
          <p:spPr bwMode="auto">
            <a:xfrm>
              <a:off x="1505" y="2475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02141" name="Rectangle 61"/>
            <p:cNvSpPr>
              <a:spLocks noChangeArrowheads="1"/>
            </p:cNvSpPr>
            <p:nvPr/>
          </p:nvSpPr>
          <p:spPr bwMode="auto">
            <a:xfrm>
              <a:off x="1459" y="2512"/>
              <a:ext cx="274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49" name="Line 69"/>
            <p:cNvSpPr>
              <a:spLocks noChangeShapeType="1"/>
            </p:cNvSpPr>
            <p:nvPr/>
          </p:nvSpPr>
          <p:spPr bwMode="auto">
            <a:xfrm>
              <a:off x="1537" y="1800"/>
              <a:ext cx="0" cy="14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50" name="Text Box 70"/>
            <p:cNvSpPr txBox="1">
              <a:spLocks noChangeArrowheads="1"/>
            </p:cNvSpPr>
            <p:nvPr/>
          </p:nvSpPr>
          <p:spPr bwMode="auto">
            <a:xfrm>
              <a:off x="1505" y="172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02151" name="Rectangle 71"/>
            <p:cNvSpPr>
              <a:spLocks noChangeArrowheads="1"/>
            </p:cNvSpPr>
            <p:nvPr/>
          </p:nvSpPr>
          <p:spPr bwMode="auto">
            <a:xfrm>
              <a:off x="1459" y="1765"/>
              <a:ext cx="274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55" name="Line 75"/>
            <p:cNvSpPr>
              <a:spLocks noChangeShapeType="1"/>
            </p:cNvSpPr>
            <p:nvPr/>
          </p:nvSpPr>
          <p:spPr bwMode="auto">
            <a:xfrm>
              <a:off x="1728" y="1872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56" name="Line 76"/>
            <p:cNvSpPr>
              <a:spLocks noChangeShapeType="1"/>
            </p:cNvSpPr>
            <p:nvPr/>
          </p:nvSpPr>
          <p:spPr bwMode="auto">
            <a:xfrm>
              <a:off x="1728" y="2112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57" name="Line 77"/>
            <p:cNvSpPr>
              <a:spLocks noChangeShapeType="1"/>
            </p:cNvSpPr>
            <p:nvPr/>
          </p:nvSpPr>
          <p:spPr bwMode="auto">
            <a:xfrm>
              <a:off x="1728" y="2352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58" name="Line 78"/>
            <p:cNvSpPr>
              <a:spLocks noChangeShapeType="1"/>
            </p:cNvSpPr>
            <p:nvPr/>
          </p:nvSpPr>
          <p:spPr bwMode="auto">
            <a:xfrm>
              <a:off x="1728" y="2592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49985" y="2755776"/>
            <a:ext cx="365932" cy="1177280"/>
            <a:chOff x="3451225" y="2743200"/>
            <a:chExt cx="381000" cy="1143000"/>
          </a:xfrm>
        </p:grpSpPr>
        <p:sp>
          <p:nvSpPr>
            <p:cNvPr id="302163" name="Line 83"/>
            <p:cNvSpPr>
              <a:spLocks noChangeShapeType="1"/>
            </p:cNvSpPr>
            <p:nvPr/>
          </p:nvSpPr>
          <p:spPr bwMode="auto">
            <a:xfrm>
              <a:off x="3451225" y="2743200"/>
              <a:ext cx="3810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64" name="Line 84"/>
            <p:cNvSpPr>
              <a:spLocks noChangeShapeType="1"/>
            </p:cNvSpPr>
            <p:nvPr/>
          </p:nvSpPr>
          <p:spPr bwMode="auto">
            <a:xfrm>
              <a:off x="3451225" y="3886200"/>
              <a:ext cx="3810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65" name="Line 85"/>
            <p:cNvSpPr>
              <a:spLocks noChangeShapeType="1"/>
            </p:cNvSpPr>
            <p:nvPr/>
          </p:nvSpPr>
          <p:spPr bwMode="auto">
            <a:xfrm>
              <a:off x="3451225" y="3505200"/>
              <a:ext cx="3810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66" name="Line 86"/>
            <p:cNvSpPr>
              <a:spLocks noChangeShapeType="1"/>
            </p:cNvSpPr>
            <p:nvPr/>
          </p:nvSpPr>
          <p:spPr bwMode="auto">
            <a:xfrm flipV="1">
              <a:off x="3457359" y="3152132"/>
              <a:ext cx="337379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aphicFrame>
        <p:nvGraphicFramePr>
          <p:cNvPr id="25659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825361"/>
              </p:ext>
            </p:extLst>
          </p:nvPr>
        </p:nvGraphicFramePr>
        <p:xfrm>
          <a:off x="5544108" y="2960948"/>
          <a:ext cx="6858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22" name="Equation" r:id="rId3" imgW="164885" imgH="164885" progId="Equation.3">
                  <p:embed/>
                </p:oleObj>
              </mc:Choice>
              <mc:Fallback>
                <p:oleObj name="Equation" r:id="rId3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108" y="2960948"/>
                        <a:ext cx="685800" cy="6826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6834188" y="2571750"/>
            <a:ext cx="622300" cy="33972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094" name="Rectangle 14"/>
          <p:cNvSpPr>
            <a:spLocks noChangeArrowheads="1"/>
          </p:cNvSpPr>
          <p:nvPr/>
        </p:nvSpPr>
        <p:spPr bwMode="auto">
          <a:xfrm>
            <a:off x="6834188" y="2968625"/>
            <a:ext cx="622300" cy="338138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099" name="Rectangle 19"/>
          <p:cNvSpPr>
            <a:spLocks noChangeArrowheads="1"/>
          </p:cNvSpPr>
          <p:nvPr/>
        </p:nvSpPr>
        <p:spPr bwMode="auto">
          <a:xfrm>
            <a:off x="6834188" y="3363913"/>
            <a:ext cx="622300" cy="338138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04" name="Rectangle 24"/>
          <p:cNvSpPr>
            <a:spLocks noChangeArrowheads="1"/>
          </p:cNvSpPr>
          <p:nvPr/>
        </p:nvSpPr>
        <p:spPr bwMode="auto">
          <a:xfrm>
            <a:off x="6834188" y="3757613"/>
            <a:ext cx="622300" cy="33972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05" name="Line 25"/>
          <p:cNvSpPr>
            <a:spLocks noChangeShapeType="1"/>
          </p:cNvSpPr>
          <p:nvPr/>
        </p:nvSpPr>
        <p:spPr bwMode="auto">
          <a:xfrm>
            <a:off x="7456488" y="2741613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06" name="Line 26"/>
          <p:cNvSpPr>
            <a:spLocks noChangeShapeType="1"/>
          </p:cNvSpPr>
          <p:nvPr/>
        </p:nvSpPr>
        <p:spPr bwMode="auto">
          <a:xfrm>
            <a:off x="7456488" y="3136900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07" name="Line 27"/>
          <p:cNvSpPr>
            <a:spLocks noChangeShapeType="1"/>
          </p:cNvSpPr>
          <p:nvPr/>
        </p:nvSpPr>
        <p:spPr bwMode="auto">
          <a:xfrm>
            <a:off x="7456488" y="3532188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08" name="Line 28"/>
          <p:cNvSpPr>
            <a:spLocks noChangeShapeType="1"/>
          </p:cNvSpPr>
          <p:nvPr/>
        </p:nvSpPr>
        <p:spPr bwMode="auto">
          <a:xfrm>
            <a:off x="7456488" y="3929063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09" name="Line 29"/>
          <p:cNvSpPr>
            <a:spLocks noChangeShapeType="1"/>
          </p:cNvSpPr>
          <p:nvPr/>
        </p:nvSpPr>
        <p:spPr bwMode="auto">
          <a:xfrm>
            <a:off x="7705725" y="3136900"/>
            <a:ext cx="185738" cy="112713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10" name="Line 30"/>
          <p:cNvSpPr>
            <a:spLocks noChangeShapeType="1"/>
          </p:cNvSpPr>
          <p:nvPr/>
        </p:nvSpPr>
        <p:spPr bwMode="auto">
          <a:xfrm>
            <a:off x="7705725" y="2741613"/>
            <a:ext cx="249238" cy="452438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11" name="Line 31"/>
          <p:cNvSpPr>
            <a:spLocks noChangeShapeType="1"/>
          </p:cNvSpPr>
          <p:nvPr/>
        </p:nvSpPr>
        <p:spPr bwMode="auto">
          <a:xfrm flipV="1">
            <a:off x="7705725" y="3419475"/>
            <a:ext cx="125413" cy="112713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12" name="Line 32"/>
          <p:cNvSpPr>
            <a:spLocks noChangeShapeType="1"/>
          </p:cNvSpPr>
          <p:nvPr/>
        </p:nvSpPr>
        <p:spPr bwMode="auto">
          <a:xfrm flipV="1">
            <a:off x="7705725" y="3476625"/>
            <a:ext cx="185738" cy="452438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5638" name="Group 33"/>
          <p:cNvGrpSpPr>
            <a:grpSpLocks/>
          </p:cNvGrpSpPr>
          <p:nvPr/>
        </p:nvGrpSpPr>
        <p:grpSpPr bwMode="auto">
          <a:xfrm>
            <a:off x="7815263" y="3114675"/>
            <a:ext cx="361950" cy="457200"/>
            <a:chOff x="4972" y="2153"/>
            <a:chExt cx="255" cy="316"/>
          </a:xfrm>
        </p:grpSpPr>
        <p:sp>
          <p:nvSpPr>
            <p:cNvPr id="302114" name="Oval 34"/>
            <p:cNvSpPr>
              <a:spLocks noChangeArrowheads="1"/>
            </p:cNvSpPr>
            <p:nvPr/>
          </p:nvSpPr>
          <p:spPr bwMode="auto">
            <a:xfrm>
              <a:off x="4992" y="2208"/>
              <a:ext cx="219" cy="196"/>
            </a:xfrm>
            <a:prstGeom prst="ellips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15" name="Text Box 35"/>
            <p:cNvSpPr txBox="1">
              <a:spLocks noChangeArrowheads="1"/>
            </p:cNvSpPr>
            <p:nvPr/>
          </p:nvSpPr>
          <p:spPr bwMode="auto">
            <a:xfrm>
              <a:off x="4972" y="2153"/>
              <a:ext cx="255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sp>
        <p:nvSpPr>
          <p:cNvPr id="302116" name="Line 36"/>
          <p:cNvSpPr>
            <a:spLocks noChangeShapeType="1"/>
          </p:cNvSpPr>
          <p:nvPr/>
        </p:nvSpPr>
        <p:spPr bwMode="auto">
          <a:xfrm>
            <a:off x="8185150" y="33528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17" name="Text Box 37"/>
          <p:cNvSpPr txBox="1">
            <a:spLocks noChangeArrowheads="1"/>
          </p:cNvSpPr>
          <p:nvPr/>
        </p:nvSpPr>
        <p:spPr bwMode="auto">
          <a:xfrm>
            <a:off x="8388350" y="2971800"/>
            <a:ext cx="75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u[k-3]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  <p:graphicFrame>
        <p:nvGraphicFramePr>
          <p:cNvPr id="25641" name="Object 38"/>
          <p:cNvGraphicFramePr>
            <a:graphicFrameLocks noChangeAspect="1"/>
          </p:cNvGraphicFramePr>
          <p:nvPr/>
        </p:nvGraphicFramePr>
        <p:xfrm>
          <a:off x="6965950" y="3395663"/>
          <a:ext cx="3413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23" name="Equation" r:id="rId5" imgW="215713" imgH="190335" progId="Equation.3">
                  <p:embed/>
                </p:oleObj>
              </mc:Choice>
              <mc:Fallback>
                <p:oleObj name="Equation" r:id="rId5" imgW="215713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3395663"/>
                        <a:ext cx="341313" cy="3016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2" name="Object 39"/>
          <p:cNvGraphicFramePr>
            <a:graphicFrameLocks noChangeAspect="1"/>
          </p:cNvGraphicFramePr>
          <p:nvPr/>
        </p:nvGraphicFramePr>
        <p:xfrm>
          <a:off x="6965950" y="2971800"/>
          <a:ext cx="3635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24" name="Equation" r:id="rId7" imgW="228600" imgH="190500" progId="Equation.3">
                  <p:embed/>
                </p:oleObj>
              </mc:Choice>
              <mc:Fallback>
                <p:oleObj name="Equation" r:id="rId7" imgW="228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2971800"/>
                        <a:ext cx="363538" cy="3016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3" name="Object 40"/>
          <p:cNvGraphicFramePr>
            <a:graphicFrameLocks noChangeAspect="1"/>
          </p:cNvGraphicFramePr>
          <p:nvPr/>
        </p:nvGraphicFramePr>
        <p:xfrm>
          <a:off x="6965950" y="2590800"/>
          <a:ext cx="34131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25" name="Equation" r:id="rId9" imgW="215713" imgH="190335" progId="Equation.3">
                  <p:embed/>
                </p:oleObj>
              </mc:Choice>
              <mc:Fallback>
                <p:oleObj name="Equation" r:id="rId9" imgW="215713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2590800"/>
                        <a:ext cx="341313" cy="3016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44" name="Object 41"/>
          <p:cNvGraphicFramePr>
            <a:graphicFrameLocks noChangeAspect="1"/>
          </p:cNvGraphicFramePr>
          <p:nvPr/>
        </p:nvGraphicFramePr>
        <p:xfrm>
          <a:off x="6965950" y="3810000"/>
          <a:ext cx="2286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26" name="Equation" r:id="rId11" imgW="88707" imgH="164742" progId="Equation.3">
                  <p:embed/>
                </p:oleObj>
              </mc:Choice>
              <mc:Fallback>
                <p:oleObj name="Equation" r:id="rId11" imgW="88707" imgH="16474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3810000"/>
                        <a:ext cx="228600" cy="2587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154" name="Rectangle 74"/>
          <p:cNvSpPr>
            <a:spLocks noChangeArrowheads="1"/>
          </p:cNvSpPr>
          <p:nvPr/>
        </p:nvSpPr>
        <p:spPr bwMode="auto">
          <a:xfrm>
            <a:off x="5299075" y="2590800"/>
            <a:ext cx="1143000" cy="15240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59" name="Line 79"/>
          <p:cNvSpPr>
            <a:spLocks noChangeShapeType="1"/>
          </p:cNvSpPr>
          <p:nvPr/>
        </p:nvSpPr>
        <p:spPr bwMode="auto">
          <a:xfrm>
            <a:off x="6442075" y="35814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60" name="Line 80"/>
          <p:cNvSpPr>
            <a:spLocks noChangeShapeType="1"/>
          </p:cNvSpPr>
          <p:nvPr/>
        </p:nvSpPr>
        <p:spPr bwMode="auto">
          <a:xfrm>
            <a:off x="6442075" y="31242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61" name="Line 81"/>
          <p:cNvSpPr>
            <a:spLocks noChangeShapeType="1"/>
          </p:cNvSpPr>
          <p:nvPr/>
        </p:nvSpPr>
        <p:spPr bwMode="auto">
          <a:xfrm>
            <a:off x="6442075" y="27432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2162" name="Line 82"/>
          <p:cNvSpPr>
            <a:spLocks noChangeShapeType="1"/>
          </p:cNvSpPr>
          <p:nvPr/>
        </p:nvSpPr>
        <p:spPr bwMode="auto">
          <a:xfrm>
            <a:off x="6442075" y="396240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2573338"/>
            <a:ext cx="3222625" cy="1541462"/>
            <a:chOff x="228600" y="2573338"/>
            <a:chExt cx="3222625" cy="1541462"/>
          </a:xfrm>
        </p:grpSpPr>
        <p:graphicFrame>
          <p:nvGraphicFramePr>
            <p:cNvPr id="25604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6001911"/>
                </p:ext>
              </p:extLst>
            </p:nvPr>
          </p:nvGraphicFramePr>
          <p:xfrm>
            <a:off x="1585913" y="2971800"/>
            <a:ext cx="341312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727" name="Equation" r:id="rId13" imgW="215713" imgH="190335" progId="Equation.3">
                    <p:embed/>
                  </p:oleObj>
                </mc:Choice>
                <mc:Fallback>
                  <p:oleObj name="Equation" r:id="rId13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913" y="2971800"/>
                          <a:ext cx="341312" cy="30162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8777839"/>
                </p:ext>
              </p:extLst>
            </p:nvPr>
          </p:nvGraphicFramePr>
          <p:xfrm>
            <a:off x="1574800" y="3352800"/>
            <a:ext cx="363538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728" name="Equation" r:id="rId14" imgW="228600" imgH="190500" progId="Equation.3">
                    <p:embed/>
                  </p:oleObj>
                </mc:Choice>
                <mc:Fallback>
                  <p:oleObj name="Equation" r:id="rId14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4800" y="3352800"/>
                          <a:ext cx="363538" cy="30162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6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6518692"/>
                </p:ext>
              </p:extLst>
            </p:nvPr>
          </p:nvGraphicFramePr>
          <p:xfrm>
            <a:off x="1585913" y="3733800"/>
            <a:ext cx="341312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729" name="Equation" r:id="rId15" imgW="215713" imgH="190335" progId="Equation.3">
                    <p:embed/>
                  </p:oleObj>
                </mc:Choice>
                <mc:Fallback>
                  <p:oleObj name="Equation" r:id="rId15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913" y="3733800"/>
                          <a:ext cx="341312" cy="30162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7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054162"/>
                </p:ext>
              </p:extLst>
            </p:nvPr>
          </p:nvGraphicFramePr>
          <p:xfrm>
            <a:off x="1585913" y="2590800"/>
            <a:ext cx="228600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730" name="Equation" r:id="rId16" imgW="88707" imgH="164742" progId="Equation.3">
                    <p:embed/>
                  </p:oleObj>
                </mc:Choice>
                <mc:Fallback>
                  <p:oleObj name="Equation" r:id="rId16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913" y="2590800"/>
                          <a:ext cx="228600" cy="25876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2126" name="Rectangle 46"/>
            <p:cNvSpPr>
              <a:spLocks noChangeArrowheads="1"/>
            </p:cNvSpPr>
            <p:nvPr/>
          </p:nvSpPr>
          <p:spPr bwMode="auto">
            <a:xfrm>
              <a:off x="1443038" y="2573338"/>
              <a:ext cx="623887" cy="33972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27" name="Line 47"/>
            <p:cNvSpPr>
              <a:spLocks noChangeShapeType="1"/>
            </p:cNvSpPr>
            <p:nvPr/>
          </p:nvSpPr>
          <p:spPr bwMode="auto">
            <a:xfrm>
              <a:off x="2066925" y="2741613"/>
              <a:ext cx="24923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30" name="Rectangle 50"/>
            <p:cNvSpPr>
              <a:spLocks noChangeArrowheads="1"/>
            </p:cNvSpPr>
            <p:nvPr/>
          </p:nvSpPr>
          <p:spPr bwMode="auto">
            <a:xfrm>
              <a:off x="1443038" y="2968625"/>
              <a:ext cx="623887" cy="33972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32" name="Line 52"/>
            <p:cNvSpPr>
              <a:spLocks noChangeShapeType="1"/>
            </p:cNvSpPr>
            <p:nvPr/>
          </p:nvSpPr>
          <p:spPr bwMode="auto">
            <a:xfrm>
              <a:off x="2066925" y="3138488"/>
              <a:ext cx="24923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35" name="Rectangle 55"/>
            <p:cNvSpPr>
              <a:spLocks noChangeArrowheads="1"/>
            </p:cNvSpPr>
            <p:nvPr/>
          </p:nvSpPr>
          <p:spPr bwMode="auto">
            <a:xfrm>
              <a:off x="1443038" y="3363913"/>
              <a:ext cx="623887" cy="338137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37" name="Line 57"/>
            <p:cNvSpPr>
              <a:spLocks noChangeShapeType="1"/>
            </p:cNvSpPr>
            <p:nvPr/>
          </p:nvSpPr>
          <p:spPr bwMode="auto">
            <a:xfrm>
              <a:off x="2066925" y="3533775"/>
              <a:ext cx="24923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40" name="Rectangle 60"/>
            <p:cNvSpPr>
              <a:spLocks noChangeArrowheads="1"/>
            </p:cNvSpPr>
            <p:nvPr/>
          </p:nvSpPr>
          <p:spPr bwMode="auto">
            <a:xfrm>
              <a:off x="1443038" y="3759200"/>
              <a:ext cx="623887" cy="33972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42" name="Line 62"/>
            <p:cNvSpPr>
              <a:spLocks noChangeShapeType="1"/>
            </p:cNvSpPr>
            <p:nvPr/>
          </p:nvSpPr>
          <p:spPr bwMode="auto">
            <a:xfrm>
              <a:off x="2066925" y="3929063"/>
              <a:ext cx="24923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43" name="Line 63"/>
            <p:cNvSpPr>
              <a:spLocks noChangeShapeType="1"/>
            </p:cNvSpPr>
            <p:nvPr/>
          </p:nvSpPr>
          <p:spPr bwMode="auto">
            <a:xfrm>
              <a:off x="1193800" y="2741613"/>
              <a:ext cx="24923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44" name="Line 64"/>
            <p:cNvSpPr>
              <a:spLocks noChangeShapeType="1"/>
            </p:cNvSpPr>
            <p:nvPr/>
          </p:nvSpPr>
          <p:spPr bwMode="auto">
            <a:xfrm>
              <a:off x="1193800" y="3929063"/>
              <a:ext cx="24923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45" name="Line 65"/>
            <p:cNvSpPr>
              <a:spLocks noChangeShapeType="1"/>
            </p:cNvSpPr>
            <p:nvPr/>
          </p:nvSpPr>
          <p:spPr bwMode="auto">
            <a:xfrm>
              <a:off x="1193800" y="3138488"/>
              <a:ext cx="24923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46" name="Line 66"/>
            <p:cNvSpPr>
              <a:spLocks noChangeShapeType="1"/>
            </p:cNvSpPr>
            <p:nvPr/>
          </p:nvSpPr>
          <p:spPr bwMode="auto">
            <a:xfrm>
              <a:off x="1193800" y="3533775"/>
              <a:ext cx="24923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47" name="Line 67"/>
            <p:cNvSpPr>
              <a:spLocks noChangeShapeType="1"/>
            </p:cNvSpPr>
            <p:nvPr/>
          </p:nvSpPr>
          <p:spPr bwMode="auto">
            <a:xfrm>
              <a:off x="1193800" y="2741613"/>
              <a:ext cx="0" cy="118745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48" name="Line 68"/>
            <p:cNvSpPr>
              <a:spLocks noChangeShapeType="1"/>
            </p:cNvSpPr>
            <p:nvPr/>
          </p:nvSpPr>
          <p:spPr bwMode="auto">
            <a:xfrm>
              <a:off x="889000" y="3352800"/>
              <a:ext cx="3048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2152" name="Text Box 72"/>
            <p:cNvSpPr txBox="1">
              <a:spLocks noChangeArrowheads="1"/>
            </p:cNvSpPr>
            <p:nvPr/>
          </p:nvSpPr>
          <p:spPr bwMode="auto">
            <a:xfrm>
              <a:off x="228600" y="2895600"/>
              <a:ext cx="552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02153" name="Rectangle 73"/>
            <p:cNvSpPr>
              <a:spLocks noChangeArrowheads="1"/>
            </p:cNvSpPr>
            <p:nvPr/>
          </p:nvSpPr>
          <p:spPr bwMode="auto">
            <a:xfrm>
              <a:off x="2308225" y="2590800"/>
              <a:ext cx="1143000" cy="1524000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25651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0898883"/>
                </p:ext>
              </p:extLst>
            </p:nvPr>
          </p:nvGraphicFramePr>
          <p:xfrm>
            <a:off x="2447764" y="2960948"/>
            <a:ext cx="879475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731" name="Equation" r:id="rId17" imgW="253890" imgH="190417" progId="Equation.3">
                    <p:embed/>
                  </p:oleObj>
                </mc:Choice>
                <mc:Fallback>
                  <p:oleObj name="Equation" r:id="rId17" imgW="253890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7764" y="2960948"/>
                          <a:ext cx="879475" cy="6604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0460048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Non-Ideal Filter Bank Operation</a:t>
            </a:r>
            <a:endParaRPr lang="en-US" sz="3200" dirty="0" smtClean="0">
              <a:cs typeface="+mj-cs"/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106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What do analysis filters look like? </a:t>
            </a:r>
            <a:r>
              <a:rPr lang="en-US" sz="1400" dirty="0" smtClean="0">
                <a:cs typeface="+mn-cs"/>
              </a:rPr>
              <a:t>(N-channel case)</a:t>
            </a:r>
            <a:r>
              <a:rPr lang="en-US" sz="2400" dirty="0" smtClean="0">
                <a:cs typeface="+mn-cs"/>
              </a:rPr>
              <a:t> </a:t>
            </a: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This is seen/known to represent a collection of filters Ho(z),H1(z),...,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each of which is a frequency shifted version of Ho(z) 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i.e. the </a:t>
            </a:r>
            <a:r>
              <a:rPr lang="en-US" sz="2000" b="0" dirty="0" err="1" smtClean="0">
                <a:cs typeface="+mn-cs"/>
              </a:rPr>
              <a:t>H</a:t>
            </a:r>
            <a:r>
              <a:rPr lang="en-US" sz="1400" b="0" dirty="0" err="1" smtClean="0">
                <a:cs typeface="+mn-cs"/>
              </a:rPr>
              <a:t>n</a:t>
            </a:r>
            <a:r>
              <a:rPr lang="en-US" sz="1400" b="0" dirty="0" smtClean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are obtained </a:t>
            </a:r>
            <a:r>
              <a:rPr lang="en-US" sz="2000" b="0" smtClean="0">
                <a:cs typeface="+mn-cs"/>
              </a:rPr>
              <a:t>by uniformly </a:t>
            </a:r>
            <a:r>
              <a:rPr lang="en-US" sz="2000" b="0" dirty="0" smtClean="0">
                <a:cs typeface="+mn-cs"/>
              </a:rPr>
              <a:t>shifting the `prototype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Ho over the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frequency axis.     </a:t>
            </a:r>
            <a:endParaRPr lang="en-US" dirty="0" smtClean="0">
              <a:cs typeface="+mn-cs"/>
            </a:endParaRPr>
          </a:p>
        </p:txBody>
      </p:sp>
      <p:graphicFrame>
        <p:nvGraphicFramePr>
          <p:cNvPr id="26629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643347"/>
              </p:ext>
            </p:extLst>
          </p:nvPr>
        </p:nvGraphicFramePr>
        <p:xfrm>
          <a:off x="742950" y="4953000"/>
          <a:ext cx="35337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21" name="Equation" r:id="rId3" imgW="1600200" imgH="241300" progId="Equation.3">
                  <p:embed/>
                </p:oleObj>
              </mc:Choice>
              <mc:Fallback>
                <p:oleObj name="Equation" r:id="rId3" imgW="1600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4953000"/>
                        <a:ext cx="3533775" cy="5254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469015"/>
              </p:ext>
            </p:extLst>
          </p:nvPr>
        </p:nvGraphicFramePr>
        <p:xfrm>
          <a:off x="4463988" y="4941168"/>
          <a:ext cx="3763591" cy="54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22" name="Equation" r:id="rId5" imgW="2133600" imgH="393700" progId="Equation.3">
                  <p:embed/>
                </p:oleObj>
              </mc:Choice>
              <mc:Fallback>
                <p:oleObj name="Equation" r:id="rId5" imgW="2133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988" y="4941168"/>
                        <a:ext cx="3763591" cy="54006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060431"/>
              </p:ext>
            </p:extLst>
          </p:nvPr>
        </p:nvGraphicFramePr>
        <p:xfrm>
          <a:off x="3491880" y="1772816"/>
          <a:ext cx="5436604" cy="212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23" name="Equation" r:id="rId7" imgW="4191000" imgH="1498600" progId="Equation.3">
                  <p:embed/>
                </p:oleObj>
              </mc:Choice>
              <mc:Fallback>
                <p:oleObj name="Equation" r:id="rId7" imgW="4191000" imgH="149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772816"/>
                        <a:ext cx="5436604" cy="2124236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094531"/>
              </p:ext>
            </p:extLst>
          </p:nvPr>
        </p:nvGraphicFramePr>
        <p:xfrm>
          <a:off x="4504279" y="3354823"/>
          <a:ext cx="101169" cy="13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24" name="Equation" r:id="rId9" imgW="101600" imgH="139700" progId="Equation.3">
                  <p:embed/>
                </p:oleObj>
              </mc:Choice>
              <mc:Fallback>
                <p:oleObj name="Equation" r:id="rId9" imgW="1016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279" y="3354823"/>
                        <a:ext cx="101169" cy="133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203126" y="2319586"/>
            <a:ext cx="2766963" cy="1541462"/>
            <a:chOff x="684262" y="2573338"/>
            <a:chExt cx="2766963" cy="1541462"/>
          </a:xfrm>
        </p:grpSpPr>
        <p:graphicFrame>
          <p:nvGraphicFramePr>
            <p:cNvPr id="59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6470281"/>
                </p:ext>
              </p:extLst>
            </p:nvPr>
          </p:nvGraphicFramePr>
          <p:xfrm>
            <a:off x="1585913" y="2971800"/>
            <a:ext cx="341312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25" name="Equation" r:id="rId11" imgW="215713" imgH="190335" progId="Equation.3">
                    <p:embed/>
                  </p:oleObj>
                </mc:Choice>
                <mc:Fallback>
                  <p:oleObj name="Equation" r:id="rId11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913" y="2971800"/>
                          <a:ext cx="341312" cy="30162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3020018"/>
                </p:ext>
              </p:extLst>
            </p:nvPr>
          </p:nvGraphicFramePr>
          <p:xfrm>
            <a:off x="1574800" y="3352800"/>
            <a:ext cx="363538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26" name="Equation" r:id="rId13" imgW="228600" imgH="190500" progId="Equation.3">
                    <p:embed/>
                  </p:oleObj>
                </mc:Choice>
                <mc:Fallback>
                  <p:oleObj name="Equation" r:id="rId13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4800" y="3352800"/>
                          <a:ext cx="363538" cy="30162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3926795"/>
                </p:ext>
              </p:extLst>
            </p:nvPr>
          </p:nvGraphicFramePr>
          <p:xfrm>
            <a:off x="1585913" y="3733800"/>
            <a:ext cx="341312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27" name="Equation" r:id="rId15" imgW="215713" imgH="190335" progId="Equation.3">
                    <p:embed/>
                  </p:oleObj>
                </mc:Choice>
                <mc:Fallback>
                  <p:oleObj name="Equation" r:id="rId15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913" y="3733800"/>
                          <a:ext cx="341312" cy="30162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3711417"/>
                </p:ext>
              </p:extLst>
            </p:nvPr>
          </p:nvGraphicFramePr>
          <p:xfrm>
            <a:off x="1585913" y="2590800"/>
            <a:ext cx="228600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28" name="Equation" r:id="rId17" imgW="88707" imgH="164742" progId="Equation.3">
                    <p:embed/>
                  </p:oleObj>
                </mc:Choice>
                <mc:Fallback>
                  <p:oleObj name="Equation" r:id="rId17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913" y="2590800"/>
                          <a:ext cx="228600" cy="25876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Rectangle 46"/>
            <p:cNvSpPr>
              <a:spLocks noChangeArrowheads="1"/>
            </p:cNvSpPr>
            <p:nvPr/>
          </p:nvSpPr>
          <p:spPr bwMode="auto">
            <a:xfrm>
              <a:off x="1443038" y="2573338"/>
              <a:ext cx="623887" cy="33972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4" name="Line 47"/>
            <p:cNvSpPr>
              <a:spLocks noChangeShapeType="1"/>
            </p:cNvSpPr>
            <p:nvPr/>
          </p:nvSpPr>
          <p:spPr bwMode="auto">
            <a:xfrm>
              <a:off x="2066925" y="2741613"/>
              <a:ext cx="24923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" name="Rectangle 50"/>
            <p:cNvSpPr>
              <a:spLocks noChangeArrowheads="1"/>
            </p:cNvSpPr>
            <p:nvPr/>
          </p:nvSpPr>
          <p:spPr bwMode="auto">
            <a:xfrm>
              <a:off x="1443038" y="2968625"/>
              <a:ext cx="623887" cy="33972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6" name="Line 52"/>
            <p:cNvSpPr>
              <a:spLocks noChangeShapeType="1"/>
            </p:cNvSpPr>
            <p:nvPr/>
          </p:nvSpPr>
          <p:spPr bwMode="auto">
            <a:xfrm>
              <a:off x="2066925" y="3138488"/>
              <a:ext cx="24923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" name="Rectangle 55"/>
            <p:cNvSpPr>
              <a:spLocks noChangeArrowheads="1"/>
            </p:cNvSpPr>
            <p:nvPr/>
          </p:nvSpPr>
          <p:spPr bwMode="auto">
            <a:xfrm>
              <a:off x="1443038" y="3363913"/>
              <a:ext cx="623887" cy="338137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" name="Line 57"/>
            <p:cNvSpPr>
              <a:spLocks noChangeShapeType="1"/>
            </p:cNvSpPr>
            <p:nvPr/>
          </p:nvSpPr>
          <p:spPr bwMode="auto">
            <a:xfrm>
              <a:off x="2066925" y="3533775"/>
              <a:ext cx="24923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" name="Rectangle 60"/>
            <p:cNvSpPr>
              <a:spLocks noChangeArrowheads="1"/>
            </p:cNvSpPr>
            <p:nvPr/>
          </p:nvSpPr>
          <p:spPr bwMode="auto">
            <a:xfrm>
              <a:off x="1443038" y="3759200"/>
              <a:ext cx="623887" cy="33972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" name="Line 62"/>
            <p:cNvSpPr>
              <a:spLocks noChangeShapeType="1"/>
            </p:cNvSpPr>
            <p:nvPr/>
          </p:nvSpPr>
          <p:spPr bwMode="auto">
            <a:xfrm>
              <a:off x="2066925" y="3929063"/>
              <a:ext cx="24923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" name="Line 63"/>
            <p:cNvSpPr>
              <a:spLocks noChangeShapeType="1"/>
            </p:cNvSpPr>
            <p:nvPr/>
          </p:nvSpPr>
          <p:spPr bwMode="auto">
            <a:xfrm>
              <a:off x="1193800" y="2741613"/>
              <a:ext cx="24923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2" name="Line 64"/>
            <p:cNvSpPr>
              <a:spLocks noChangeShapeType="1"/>
            </p:cNvSpPr>
            <p:nvPr/>
          </p:nvSpPr>
          <p:spPr bwMode="auto">
            <a:xfrm>
              <a:off x="1193800" y="3929063"/>
              <a:ext cx="24923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3" name="Line 65"/>
            <p:cNvSpPr>
              <a:spLocks noChangeShapeType="1"/>
            </p:cNvSpPr>
            <p:nvPr/>
          </p:nvSpPr>
          <p:spPr bwMode="auto">
            <a:xfrm>
              <a:off x="1193800" y="3138488"/>
              <a:ext cx="24923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4" name="Line 66"/>
            <p:cNvSpPr>
              <a:spLocks noChangeShapeType="1"/>
            </p:cNvSpPr>
            <p:nvPr/>
          </p:nvSpPr>
          <p:spPr bwMode="auto">
            <a:xfrm>
              <a:off x="1193800" y="3533775"/>
              <a:ext cx="24923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5" name="Line 67"/>
            <p:cNvSpPr>
              <a:spLocks noChangeShapeType="1"/>
            </p:cNvSpPr>
            <p:nvPr/>
          </p:nvSpPr>
          <p:spPr bwMode="auto">
            <a:xfrm>
              <a:off x="1193800" y="2741613"/>
              <a:ext cx="0" cy="118745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6" name="Line 68"/>
            <p:cNvSpPr>
              <a:spLocks noChangeShapeType="1"/>
            </p:cNvSpPr>
            <p:nvPr/>
          </p:nvSpPr>
          <p:spPr bwMode="auto">
            <a:xfrm>
              <a:off x="889000" y="3352800"/>
              <a:ext cx="3048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7" name="Text Box 72"/>
            <p:cNvSpPr txBox="1">
              <a:spLocks noChangeArrowheads="1"/>
            </p:cNvSpPr>
            <p:nvPr/>
          </p:nvSpPr>
          <p:spPr bwMode="auto">
            <a:xfrm>
              <a:off x="684262" y="2895600"/>
              <a:ext cx="552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u[k]</a:t>
              </a:r>
              <a:endParaRPr lang="en-US" b="0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2308225" y="2590800"/>
              <a:ext cx="1143000" cy="1524000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79" name="Object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8157889"/>
                </p:ext>
              </p:extLst>
            </p:nvPr>
          </p:nvGraphicFramePr>
          <p:xfrm>
            <a:off x="2447764" y="2960948"/>
            <a:ext cx="879475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629" name="Equation" r:id="rId19" imgW="253890" imgH="190417" progId="Equation.3">
                    <p:embed/>
                  </p:oleObj>
                </mc:Choice>
                <mc:Fallback>
                  <p:oleObj name="Equation" r:id="rId19" imgW="253890" imgH="19041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7764" y="2960948"/>
                          <a:ext cx="879475" cy="6604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0" name="Group 79"/>
          <p:cNvGrpSpPr/>
          <p:nvPr/>
        </p:nvGrpSpPr>
        <p:grpSpPr>
          <a:xfrm>
            <a:off x="2970089" y="2446734"/>
            <a:ext cx="381000" cy="1143000"/>
            <a:chOff x="3451225" y="2743200"/>
            <a:chExt cx="381000" cy="1143000"/>
          </a:xfrm>
        </p:grpSpPr>
        <p:sp>
          <p:nvSpPr>
            <p:cNvPr id="81" name="Line 83"/>
            <p:cNvSpPr>
              <a:spLocks noChangeShapeType="1"/>
            </p:cNvSpPr>
            <p:nvPr/>
          </p:nvSpPr>
          <p:spPr bwMode="auto">
            <a:xfrm>
              <a:off x="3451225" y="2743200"/>
              <a:ext cx="3810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" name="Line 84"/>
            <p:cNvSpPr>
              <a:spLocks noChangeShapeType="1"/>
            </p:cNvSpPr>
            <p:nvPr/>
          </p:nvSpPr>
          <p:spPr bwMode="auto">
            <a:xfrm>
              <a:off x="3451225" y="3886200"/>
              <a:ext cx="3810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" name="Line 85"/>
            <p:cNvSpPr>
              <a:spLocks noChangeShapeType="1"/>
            </p:cNvSpPr>
            <p:nvPr/>
          </p:nvSpPr>
          <p:spPr bwMode="auto">
            <a:xfrm>
              <a:off x="3451225" y="3505200"/>
              <a:ext cx="3810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4" name="Line 86"/>
            <p:cNvSpPr>
              <a:spLocks noChangeShapeType="1"/>
            </p:cNvSpPr>
            <p:nvPr/>
          </p:nvSpPr>
          <p:spPr bwMode="auto">
            <a:xfrm>
              <a:off x="3451225" y="3048000"/>
              <a:ext cx="38100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6" name="Text Box 178"/>
          <p:cNvSpPr txBox="1">
            <a:spLocks noChangeArrowheads="1"/>
          </p:cNvSpPr>
          <p:nvPr/>
        </p:nvSpPr>
        <p:spPr bwMode="auto">
          <a:xfrm>
            <a:off x="1799692" y="1952836"/>
            <a:ext cx="6159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rgbClr val="FFFF66"/>
                </a:solidFill>
                <a:cs typeface="+mn-cs"/>
              </a:rPr>
              <a:t>N</a:t>
            </a: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=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4</a:t>
            </a:r>
            <a:endParaRPr lang="en-US" b="0" dirty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73132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Non-Ideal Filter Bank Operation</a:t>
            </a:r>
            <a:endParaRPr lang="en-US" sz="3200" dirty="0" smtClean="0">
              <a:cs typeface="+mj-cs"/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10613" cy="528955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The prototype filter Ho(z) is a not-so-great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</a:t>
            </a:r>
            <a:r>
              <a:rPr lang="en-US" sz="2000" u="sng" dirty="0" err="1" smtClean="0">
                <a:cs typeface="+mn-cs"/>
              </a:rPr>
              <a:t>lowpass</a:t>
            </a:r>
            <a:r>
              <a:rPr lang="en-US" sz="2000" u="sng" dirty="0" smtClean="0">
                <a:cs typeface="+mn-cs"/>
              </a:rPr>
              <a:t> filter</a:t>
            </a:r>
            <a:r>
              <a:rPr lang="en-US" sz="2000" b="0" dirty="0" smtClean="0">
                <a:cs typeface="+mn-cs"/>
              </a:rPr>
              <a:t> with significant </a:t>
            </a:r>
            <a:r>
              <a:rPr lang="en-US" sz="2000" b="0" dirty="0" err="1" smtClean="0">
                <a:cs typeface="+mn-cs"/>
              </a:rPr>
              <a:t>sidelobes</a:t>
            </a:r>
            <a:r>
              <a:rPr lang="en-US" sz="2000" b="0" dirty="0" smtClean="0">
                <a:cs typeface="+mn-cs"/>
              </a:rPr>
              <a:t>.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Ho(z) and Hi(z)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s are thus far from ideal </a:t>
            </a:r>
          </a:p>
          <a:p>
            <a:pPr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</a:t>
            </a:r>
            <a:r>
              <a:rPr lang="en-US" sz="2000" b="0" dirty="0" err="1" smtClean="0">
                <a:cs typeface="+mn-cs"/>
              </a:rPr>
              <a:t>lowpass</a:t>
            </a:r>
            <a:r>
              <a:rPr lang="en-US" sz="2000" b="0" dirty="0" smtClean="0">
                <a:cs typeface="+mn-cs"/>
              </a:rPr>
              <a:t>/</a:t>
            </a:r>
            <a:r>
              <a:rPr lang="en-US" sz="2000" b="0" dirty="0" err="1" smtClean="0">
                <a:cs typeface="+mn-cs"/>
              </a:rPr>
              <a:t>bandpass</a:t>
            </a:r>
            <a:r>
              <a:rPr lang="en-US" sz="2000" b="0" dirty="0" smtClean="0">
                <a:cs typeface="+mn-cs"/>
              </a:rPr>
              <a:t> filters.</a:t>
            </a:r>
          </a:p>
          <a:p>
            <a:pPr>
              <a:buFontTx/>
              <a:buNone/>
              <a:defRPr/>
            </a:pPr>
            <a:r>
              <a:rPr lang="en-US" sz="2000" b="0" dirty="0"/>
              <a:t>Synthesis filters are </a:t>
            </a:r>
            <a:r>
              <a:rPr lang="en-US" sz="2000" b="0" dirty="0" smtClean="0"/>
              <a:t>shown to be equal </a:t>
            </a:r>
            <a:r>
              <a:rPr lang="en-US" sz="2000" b="0" dirty="0"/>
              <a:t>to </a:t>
            </a:r>
            <a:r>
              <a:rPr lang="en-US" sz="2000" b="0" dirty="0" smtClean="0"/>
              <a:t>                                           analysis </a:t>
            </a:r>
            <a:r>
              <a:rPr lang="en-US" sz="2000" b="0" dirty="0"/>
              <a:t>filters </a:t>
            </a:r>
            <a:r>
              <a:rPr lang="en-US" sz="1400" b="0" dirty="0" smtClean="0"/>
              <a:t>(</a:t>
            </a:r>
            <a:r>
              <a:rPr lang="en-US" sz="1400" b="0" dirty="0"/>
              <a:t>up to a scaling</a:t>
            </a:r>
            <a:r>
              <a:rPr lang="en-US" sz="1400" b="0" dirty="0" smtClean="0"/>
              <a:t>)</a:t>
            </a:r>
          </a:p>
          <a:p>
            <a:pPr>
              <a:buFontTx/>
              <a:buNone/>
              <a:defRPr/>
            </a:pPr>
            <a:endParaRPr lang="en-US" sz="1400" dirty="0"/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Hence (maximal) decimation introduces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significant </a:t>
            </a:r>
            <a:r>
              <a:rPr lang="en-US" sz="2000" b="0" u="sng" dirty="0" smtClean="0">
                <a:cs typeface="+mn-cs"/>
              </a:rPr>
              <a:t>ALIASING</a:t>
            </a:r>
            <a:r>
              <a:rPr lang="en-US" sz="2000" b="0" dirty="0" smtClean="0">
                <a:cs typeface="+mn-cs"/>
              </a:rPr>
              <a:t> in the decimated </a:t>
            </a:r>
          </a:p>
          <a:p>
            <a:pPr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</a:t>
            </a:r>
            <a:r>
              <a:rPr lang="en-US" sz="2000" b="0" dirty="0" err="1" smtClean="0">
                <a:cs typeface="+mn-cs"/>
              </a:rPr>
              <a:t>subband</a:t>
            </a:r>
            <a:r>
              <a:rPr lang="en-US" sz="2000" b="0" dirty="0" smtClean="0">
                <a:cs typeface="+mn-cs"/>
              </a:rPr>
              <a:t> signals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Still, we know this is a </a:t>
            </a:r>
            <a:r>
              <a:rPr lang="en-US" sz="2000" b="0" u="sng" dirty="0" smtClean="0">
                <a:solidFill>
                  <a:srgbClr val="FFFF66"/>
                </a:solidFill>
                <a:cs typeface="+mn-cs"/>
              </a:rPr>
              <a:t>PR-FB </a:t>
            </a:r>
            <a:r>
              <a:rPr lang="en-US" sz="2000" b="0" dirty="0" smtClean="0">
                <a:cs typeface="+mn-cs"/>
              </a:rPr>
              <a:t>(see construction previous slides), which means the synthesis filters can apparently restore the aliasing distortion.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This is remarkable, it means </a:t>
            </a:r>
            <a:r>
              <a:rPr lang="en-US" sz="2000" b="0" u="sng" dirty="0" smtClean="0">
                <a:solidFill>
                  <a:srgbClr val="FFFF66"/>
                </a:solidFill>
                <a:cs typeface="+mn-cs"/>
              </a:rPr>
              <a:t>PR can be achieved even with non-ideal filters!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64088" y="1400778"/>
            <a:ext cx="3492388" cy="3305365"/>
            <a:chOff x="5378450" y="770657"/>
            <a:chExt cx="3657600" cy="3594447"/>
          </a:xfrm>
        </p:grpSpPr>
        <p:pic>
          <p:nvPicPr>
            <p:cNvPr id="27649" name="Picture 1" descr="4bandsDFTmodulated_axis-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450" y="1626667"/>
              <a:ext cx="3657600" cy="273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4180" name="Text Box 52"/>
            <p:cNvSpPr txBox="1">
              <a:spLocks noChangeArrowheads="1"/>
            </p:cNvSpPr>
            <p:nvPr/>
          </p:nvSpPr>
          <p:spPr bwMode="auto">
            <a:xfrm>
              <a:off x="7315200" y="783704"/>
              <a:ext cx="752475" cy="376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Ho(z)</a:t>
              </a:r>
              <a:endParaRPr lang="en-US" sz="1800" b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04181" name="Line 53"/>
            <p:cNvSpPr>
              <a:spLocks noChangeShapeType="1"/>
            </p:cNvSpPr>
            <p:nvPr/>
          </p:nvSpPr>
          <p:spPr bwMode="auto">
            <a:xfrm flipH="1">
              <a:off x="7296150" y="1164704"/>
              <a:ext cx="263525" cy="67786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4182" name="Text Box 54"/>
            <p:cNvSpPr txBox="1">
              <a:spLocks noChangeArrowheads="1"/>
            </p:cNvSpPr>
            <p:nvPr/>
          </p:nvSpPr>
          <p:spPr bwMode="auto">
            <a:xfrm>
              <a:off x="6460403" y="770657"/>
              <a:ext cx="785668" cy="4023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H3(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sz="1800" b="0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304184" name="Text Box 56"/>
            <p:cNvSpPr txBox="1">
              <a:spLocks noChangeArrowheads="1"/>
            </p:cNvSpPr>
            <p:nvPr/>
          </p:nvSpPr>
          <p:spPr bwMode="auto">
            <a:xfrm>
              <a:off x="7812088" y="2094979"/>
              <a:ext cx="914400" cy="369888"/>
            </a:xfrm>
            <a:prstGeom prst="rect">
              <a:avLst/>
            </a:prstGeom>
            <a:solidFill>
              <a:srgbClr val="FFFF66"/>
            </a:solidFill>
            <a:ln w="57150">
              <a:noFill/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chemeClr val="tx2"/>
                  </a:solidFill>
                  <a:cs typeface="+mn-cs"/>
                </a:rPr>
                <a:t>N=4</a:t>
              </a:r>
              <a:endParaRPr lang="en-GB" sz="1800" b="0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11" name="Line 53"/>
            <p:cNvSpPr>
              <a:spLocks noChangeShapeType="1"/>
            </p:cNvSpPr>
            <p:nvPr/>
          </p:nvSpPr>
          <p:spPr bwMode="auto">
            <a:xfrm flipH="1">
              <a:off x="6721475" y="1158354"/>
              <a:ext cx="263525" cy="67945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Text Box 54"/>
            <p:cNvSpPr txBox="1">
              <a:spLocks noChangeArrowheads="1"/>
            </p:cNvSpPr>
            <p:nvPr/>
          </p:nvSpPr>
          <p:spPr bwMode="auto">
            <a:xfrm>
              <a:off x="8118548" y="772245"/>
              <a:ext cx="785668" cy="4023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H1(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sz="1800" b="0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16" name="Text Box 54"/>
            <p:cNvSpPr txBox="1">
              <a:spLocks noChangeArrowheads="1"/>
            </p:cNvSpPr>
            <p:nvPr/>
          </p:nvSpPr>
          <p:spPr bwMode="auto">
            <a:xfrm>
              <a:off x="5653088" y="788467"/>
              <a:ext cx="750887" cy="3698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H2(z)</a:t>
              </a:r>
              <a:endParaRPr lang="en-US" sz="1800" b="0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17" name="Line 53"/>
            <p:cNvSpPr>
              <a:spLocks noChangeShapeType="1"/>
            </p:cNvSpPr>
            <p:nvPr/>
          </p:nvSpPr>
          <p:spPr bwMode="auto">
            <a:xfrm flipH="1">
              <a:off x="6084888" y="1194867"/>
              <a:ext cx="287337" cy="64770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Line 53"/>
            <p:cNvSpPr>
              <a:spLocks noChangeShapeType="1"/>
            </p:cNvSpPr>
            <p:nvPr/>
          </p:nvSpPr>
          <p:spPr bwMode="auto">
            <a:xfrm flipH="1">
              <a:off x="7812088" y="1158354"/>
              <a:ext cx="263525" cy="67945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" name="Oval 181"/>
          <p:cNvSpPr>
            <a:spLocks noChangeArrowheads="1"/>
          </p:cNvSpPr>
          <p:nvPr/>
        </p:nvSpPr>
        <p:spPr bwMode="auto">
          <a:xfrm>
            <a:off x="3599892" y="5229200"/>
            <a:ext cx="5400600" cy="126014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381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5038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710613" cy="528955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6600" dirty="0" smtClean="0">
              <a:latin typeface="Arial" charset="0"/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4400" dirty="0" smtClean="0">
                <a:latin typeface="Arial" charset="0"/>
                <a:ea typeface="ＭＳ Ｐゴシック" charset="0"/>
              </a:rPr>
              <a:t>Now comes </a:t>
            </a:r>
            <a:r>
              <a:rPr lang="en-US" sz="4400" dirty="0">
                <a:latin typeface="Arial" charset="0"/>
                <a:ea typeface="ＭＳ Ｐゴシック" charset="0"/>
              </a:rPr>
              <a:t>the hard part…(?) </a:t>
            </a:r>
          </a:p>
          <a:p>
            <a:pPr>
              <a:buFontTx/>
              <a:buNone/>
              <a:defRPr/>
            </a:pPr>
            <a:endParaRPr lang="en-US" sz="2400" b="0" dirty="0">
              <a:latin typeface="Arial" charset="0"/>
              <a:ea typeface="ＭＳ Ｐゴシック" charset="0"/>
            </a:endParaRPr>
          </a:p>
          <a:p>
            <a:pPr>
              <a:buFont typeface="Zapf Dingbats" charset="0"/>
              <a:buChar char="✪"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2-channel 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case:</a:t>
            </a:r>
            <a:endParaRPr lang="en-US" sz="2400" b="0" dirty="0">
              <a:latin typeface="Arial" charset="0"/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     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Simple </a:t>
            </a:r>
            <a:r>
              <a:rPr lang="en-US" sz="1600" b="0" dirty="0" smtClean="0">
                <a:latin typeface="Arial" charset="0"/>
                <a:ea typeface="ＭＳ Ｐゴシック" charset="0"/>
              </a:rPr>
              <a:t>(maximally decimated, D=N) 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example to start with…</a:t>
            </a:r>
          </a:p>
          <a:p>
            <a:pPr>
              <a:buFontTx/>
              <a:buNone/>
              <a:defRPr/>
            </a:pPr>
            <a:endParaRPr lang="en-US" sz="2400" b="0" dirty="0">
              <a:latin typeface="Arial" charset="0"/>
              <a:ea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sz="2400" b="0" dirty="0">
                <a:latin typeface="Zapf Dingbats" charset="0"/>
                <a:ea typeface="ＭＳ Ｐゴシック" charset="0"/>
                <a:cs typeface="Zapf Dingbats" charset="0"/>
                <a:sym typeface="Zapf Dingbats" charset="0"/>
              </a:rPr>
              <a:t>✪ </a:t>
            </a:r>
            <a:r>
              <a:rPr lang="en-US" sz="2400" b="0" dirty="0" smtClean="0">
                <a:latin typeface="Arial" charset="0"/>
                <a:ea typeface="ＭＳ Ｐゴシック" charset="0"/>
                <a:sym typeface="Zapf Dingbats" charset="0"/>
              </a:rPr>
              <a:t>N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-</a:t>
            </a:r>
            <a:r>
              <a:rPr lang="en-US" sz="2400" b="0" dirty="0">
                <a:latin typeface="Arial" charset="0"/>
                <a:ea typeface="ＭＳ Ｐゴシック" charset="0"/>
              </a:rPr>
              <a:t>channel case:</a:t>
            </a:r>
          </a:p>
          <a:p>
            <a:pPr>
              <a:buFontTx/>
              <a:buNone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     </a:t>
            </a:r>
            <a:r>
              <a:rPr lang="en-US" sz="2400" b="0" dirty="0" err="1">
                <a:latin typeface="Arial" charset="0"/>
                <a:ea typeface="ＭＳ Ｐゴシック" charset="0"/>
              </a:rPr>
              <a:t>Polyphase</a:t>
            </a:r>
            <a:r>
              <a:rPr lang="en-US" sz="2400" b="0" dirty="0">
                <a:latin typeface="Arial" charset="0"/>
                <a:ea typeface="ＭＳ Ｐゴシック" charset="0"/>
              </a:rPr>
              <a:t> decomposition based approach</a:t>
            </a:r>
          </a:p>
          <a:p>
            <a:pPr>
              <a:buFontTx/>
              <a:buNone/>
              <a:defRPr/>
            </a:pPr>
            <a:r>
              <a:rPr lang="en-US" sz="6600" b="0" dirty="0">
                <a:latin typeface="Arial" charset="0"/>
                <a:ea typeface="ＭＳ Ｐゴシック" charset="0"/>
              </a:rPr>
              <a:t>    </a:t>
            </a:r>
          </a:p>
          <a:p>
            <a:pPr>
              <a:buFontTx/>
              <a:buNone/>
              <a:defRPr/>
            </a:pPr>
            <a:r>
              <a:rPr lang="en-US" sz="2400" b="0" dirty="0">
                <a:latin typeface="Arial" charset="0"/>
                <a:ea typeface="ＭＳ Ｐゴシック" charset="0"/>
              </a:rPr>
              <a:t>    </a:t>
            </a:r>
          </a:p>
          <a:p>
            <a:pPr>
              <a:buFontTx/>
              <a:buNone/>
              <a:defRPr/>
            </a:pPr>
            <a:endParaRPr lang="en-US" sz="2400" b="0" dirty="0">
              <a:latin typeface="Arial" charset="0"/>
              <a:ea typeface="ＭＳ Ｐゴシック" charset="0"/>
            </a:endParaRPr>
          </a:p>
          <a:p>
            <a:pPr>
              <a:buFontTx/>
              <a:buNone/>
              <a:defRPr/>
            </a:pPr>
            <a:endParaRPr lang="en-US" sz="2400" b="0" dirty="0">
              <a:latin typeface="Arial" charset="0"/>
              <a:ea typeface="ＭＳ Ｐゴシック" charset="0"/>
            </a:endParaRPr>
          </a:p>
          <a:p>
            <a:pPr>
              <a:buFontTx/>
              <a:buNone/>
              <a:defRPr/>
            </a:pPr>
            <a:endParaRPr lang="en-US" sz="2000" b="0" dirty="0">
              <a:latin typeface="Arial" charset="0"/>
              <a:ea typeface="ＭＳ Ｐゴシック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Perfect Reconstruction Theory</a:t>
            </a:r>
          </a:p>
        </p:txBody>
      </p:sp>
    </p:spTree>
    <p:extLst>
      <p:ext uri="{BB962C8B-B14F-4D97-AF65-F5344CB8AC3E}">
        <p14:creationId xmlns:p14="http://schemas.microsoft.com/office/powerpoint/2010/main" val="361568398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 descr="MixingConsole.jpg"/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89025"/>
            <a:ext cx="75977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Filter Bank Set-Up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992188"/>
            <a:ext cx="8710613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 What we have in mind is this… 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</a:t>
            </a:r>
            <a:r>
              <a:rPr lang="en-US" sz="2000" b="0" dirty="0" smtClean="0">
                <a:cs typeface="+mn-cs"/>
              </a:rPr>
              <a:t>- Signals split into frequency channels/</a:t>
            </a:r>
            <a:r>
              <a:rPr lang="en-US" sz="2000" b="0" dirty="0" err="1" smtClean="0">
                <a:cs typeface="+mn-cs"/>
              </a:rPr>
              <a:t>subbands</a:t>
            </a:r>
            <a:r>
              <a:rPr lang="en-US" sz="2000" b="0" dirty="0" smtClean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- Per-channel/</a:t>
            </a:r>
            <a:r>
              <a:rPr lang="en-US" sz="2000" b="0" dirty="0" err="1" smtClean="0">
                <a:cs typeface="+mn-cs"/>
              </a:rPr>
              <a:t>subband</a:t>
            </a:r>
            <a:r>
              <a:rPr lang="en-US" sz="2000" b="0" dirty="0" smtClean="0">
                <a:cs typeface="+mn-cs"/>
              </a:rPr>
              <a:t> processing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- Reconstruction : synthesis of processed signal</a:t>
            </a: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- Applications : see below (audio coding etc.)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- In practice, this is implemented as a </a:t>
            </a:r>
            <a:r>
              <a:rPr lang="en-US" sz="2000" u="sng" dirty="0" smtClean="0">
                <a:solidFill>
                  <a:srgbClr val="FFFF66"/>
                </a:solidFill>
                <a:cs typeface="+mn-cs"/>
              </a:rPr>
              <a:t>multi-rate</a:t>
            </a:r>
            <a:r>
              <a:rPr lang="en-US" sz="2000" b="0" dirty="0" smtClean="0">
                <a:solidFill>
                  <a:srgbClr val="FFFF66"/>
                </a:solidFill>
                <a:cs typeface="+mn-cs"/>
              </a:rPr>
              <a:t> </a:t>
            </a:r>
            <a:r>
              <a:rPr lang="en-US" sz="2000" b="0" smtClean="0">
                <a:cs typeface="+mn-cs"/>
              </a:rPr>
              <a:t>structure for </a:t>
            </a:r>
            <a:r>
              <a:rPr lang="en-US" sz="2000" b="0" dirty="0" smtClean="0">
                <a:cs typeface="+mn-cs"/>
              </a:rPr>
              <a:t>higher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efficiency (see next slides)</a:t>
            </a:r>
          </a:p>
        </p:txBody>
      </p:sp>
      <p:grpSp>
        <p:nvGrpSpPr>
          <p:cNvPr id="16387" name="Group 209"/>
          <p:cNvGrpSpPr>
            <a:grpSpLocks/>
          </p:cNvGrpSpPr>
          <p:nvPr/>
        </p:nvGrpSpPr>
        <p:grpSpPr bwMode="auto">
          <a:xfrm>
            <a:off x="609600" y="1700808"/>
            <a:ext cx="6161088" cy="1762125"/>
            <a:chOff x="384" y="1200"/>
            <a:chExt cx="3881" cy="1110"/>
          </a:xfrm>
        </p:grpSpPr>
        <p:sp>
          <p:nvSpPr>
            <p:cNvPr id="261124" name="Rectangle 4"/>
            <p:cNvSpPr>
              <a:spLocks noChangeArrowheads="1"/>
            </p:cNvSpPr>
            <p:nvPr/>
          </p:nvSpPr>
          <p:spPr bwMode="auto">
            <a:xfrm>
              <a:off x="1733" y="1218"/>
              <a:ext cx="1341" cy="24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1131" name="Text Box 11"/>
            <p:cNvSpPr txBox="1">
              <a:spLocks noChangeArrowheads="1"/>
            </p:cNvSpPr>
            <p:nvPr/>
          </p:nvSpPr>
          <p:spPr bwMode="auto">
            <a:xfrm>
              <a:off x="1708" y="1200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61134" name="Line 14"/>
            <p:cNvSpPr>
              <a:spLocks noChangeShapeType="1"/>
            </p:cNvSpPr>
            <p:nvPr/>
          </p:nvSpPr>
          <p:spPr bwMode="auto">
            <a:xfrm>
              <a:off x="3074" y="1339"/>
              <a:ext cx="18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1140" name="Rectangle 20"/>
            <p:cNvSpPr>
              <a:spLocks noChangeArrowheads="1"/>
            </p:cNvSpPr>
            <p:nvPr/>
          </p:nvSpPr>
          <p:spPr bwMode="auto">
            <a:xfrm>
              <a:off x="1733" y="1501"/>
              <a:ext cx="1341" cy="24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1147" name="Text Box 27"/>
            <p:cNvSpPr txBox="1">
              <a:spLocks noChangeArrowheads="1"/>
            </p:cNvSpPr>
            <p:nvPr/>
          </p:nvSpPr>
          <p:spPr bwMode="auto">
            <a:xfrm>
              <a:off x="1708" y="1483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61150" name="Line 30"/>
            <p:cNvSpPr>
              <a:spLocks noChangeShapeType="1"/>
            </p:cNvSpPr>
            <p:nvPr/>
          </p:nvSpPr>
          <p:spPr bwMode="auto">
            <a:xfrm>
              <a:off x="3074" y="1623"/>
              <a:ext cx="18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1156" name="Rectangle 36"/>
            <p:cNvSpPr>
              <a:spLocks noChangeArrowheads="1"/>
            </p:cNvSpPr>
            <p:nvPr/>
          </p:nvSpPr>
          <p:spPr bwMode="auto">
            <a:xfrm>
              <a:off x="1733" y="1784"/>
              <a:ext cx="1341" cy="24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1163" name="Text Box 43"/>
            <p:cNvSpPr txBox="1">
              <a:spLocks noChangeArrowheads="1"/>
            </p:cNvSpPr>
            <p:nvPr/>
          </p:nvSpPr>
          <p:spPr bwMode="auto">
            <a:xfrm>
              <a:off x="1708" y="1767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61166" name="Line 46"/>
            <p:cNvSpPr>
              <a:spLocks noChangeShapeType="1"/>
            </p:cNvSpPr>
            <p:nvPr/>
          </p:nvSpPr>
          <p:spPr bwMode="auto">
            <a:xfrm>
              <a:off x="3074" y="1905"/>
              <a:ext cx="18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1172" name="Rectangle 52"/>
            <p:cNvSpPr>
              <a:spLocks noChangeArrowheads="1"/>
            </p:cNvSpPr>
            <p:nvPr/>
          </p:nvSpPr>
          <p:spPr bwMode="auto">
            <a:xfrm>
              <a:off x="1733" y="2067"/>
              <a:ext cx="1341" cy="243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1179" name="Text Box 59"/>
            <p:cNvSpPr txBox="1">
              <a:spLocks noChangeArrowheads="1"/>
            </p:cNvSpPr>
            <p:nvPr/>
          </p:nvSpPr>
          <p:spPr bwMode="auto">
            <a:xfrm>
              <a:off x="1708" y="2049"/>
              <a:ext cx="1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subband processing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61182" name="Line 62"/>
            <p:cNvSpPr>
              <a:spLocks noChangeShapeType="1"/>
            </p:cNvSpPr>
            <p:nvPr/>
          </p:nvSpPr>
          <p:spPr bwMode="auto">
            <a:xfrm>
              <a:off x="3074" y="2189"/>
              <a:ext cx="185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6425" name="Group 203"/>
            <p:cNvGrpSpPr>
              <a:grpSpLocks/>
            </p:cNvGrpSpPr>
            <p:nvPr/>
          </p:nvGrpSpPr>
          <p:grpSpPr bwMode="auto">
            <a:xfrm>
              <a:off x="384" y="1218"/>
              <a:ext cx="1355" cy="1092"/>
              <a:chOff x="329" y="2496"/>
              <a:chExt cx="1406" cy="1296"/>
            </a:xfrm>
          </p:grpSpPr>
          <p:sp>
            <p:nvSpPr>
              <p:cNvPr id="261127" name="Rectangle 7"/>
              <p:cNvSpPr>
                <a:spLocks noChangeArrowheads="1"/>
              </p:cNvSpPr>
              <p:nvPr/>
            </p:nvSpPr>
            <p:spPr bwMode="auto">
              <a:xfrm>
                <a:off x="1063" y="2496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129" name="Line 9"/>
              <p:cNvSpPr>
                <a:spLocks noChangeShapeType="1"/>
              </p:cNvSpPr>
              <p:nvPr/>
            </p:nvSpPr>
            <p:spPr bwMode="auto">
              <a:xfrm>
                <a:off x="1543" y="264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137" name="Text Box 17"/>
              <p:cNvSpPr txBox="1">
                <a:spLocks noChangeArrowheads="1"/>
              </p:cNvSpPr>
              <p:nvPr/>
            </p:nvSpPr>
            <p:spPr bwMode="auto">
              <a:xfrm>
                <a:off x="1061" y="2502"/>
                <a:ext cx="490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H0(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61143" name="Rectangle 23"/>
              <p:cNvSpPr>
                <a:spLocks noChangeArrowheads="1"/>
              </p:cNvSpPr>
              <p:nvPr/>
            </p:nvSpPr>
            <p:spPr bwMode="auto">
              <a:xfrm>
                <a:off x="1063" y="2832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145" name="Line 25"/>
              <p:cNvSpPr>
                <a:spLocks noChangeShapeType="1"/>
              </p:cNvSpPr>
              <p:nvPr/>
            </p:nvSpPr>
            <p:spPr bwMode="auto">
              <a:xfrm>
                <a:off x="1543" y="2975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153" name="Text Box 33"/>
              <p:cNvSpPr txBox="1">
                <a:spLocks noChangeArrowheads="1"/>
              </p:cNvSpPr>
              <p:nvPr/>
            </p:nvSpPr>
            <p:spPr bwMode="auto">
              <a:xfrm>
                <a:off x="1061" y="2838"/>
                <a:ext cx="490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H1(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61159" name="Rectangle 39"/>
              <p:cNvSpPr>
                <a:spLocks noChangeArrowheads="1"/>
              </p:cNvSpPr>
              <p:nvPr/>
            </p:nvSpPr>
            <p:spPr bwMode="auto">
              <a:xfrm>
                <a:off x="1063" y="3168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161" name="Line 41"/>
              <p:cNvSpPr>
                <a:spLocks noChangeShapeType="1"/>
              </p:cNvSpPr>
              <p:nvPr/>
            </p:nvSpPr>
            <p:spPr bwMode="auto">
              <a:xfrm>
                <a:off x="1543" y="3313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169" name="Text Box 49"/>
              <p:cNvSpPr txBox="1">
                <a:spLocks noChangeArrowheads="1"/>
              </p:cNvSpPr>
              <p:nvPr/>
            </p:nvSpPr>
            <p:spPr bwMode="auto">
              <a:xfrm>
                <a:off x="1061" y="3170"/>
                <a:ext cx="490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H2(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61175" name="Rectangle 55"/>
              <p:cNvSpPr>
                <a:spLocks noChangeArrowheads="1"/>
              </p:cNvSpPr>
              <p:nvPr/>
            </p:nvSpPr>
            <p:spPr bwMode="auto">
              <a:xfrm>
                <a:off x="1063" y="3504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177" name="Line 57"/>
              <p:cNvSpPr>
                <a:spLocks noChangeShapeType="1"/>
              </p:cNvSpPr>
              <p:nvPr/>
            </p:nvSpPr>
            <p:spPr bwMode="auto">
              <a:xfrm>
                <a:off x="1543" y="364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185" name="Text Box 65"/>
              <p:cNvSpPr txBox="1">
                <a:spLocks noChangeArrowheads="1"/>
              </p:cNvSpPr>
              <p:nvPr/>
            </p:nvSpPr>
            <p:spPr bwMode="auto">
              <a:xfrm>
                <a:off x="1061" y="3510"/>
                <a:ext cx="490" cy="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H3(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61188" name="Line 68"/>
              <p:cNvSpPr>
                <a:spLocks noChangeShapeType="1"/>
              </p:cNvSpPr>
              <p:nvPr/>
            </p:nvSpPr>
            <p:spPr bwMode="auto">
              <a:xfrm>
                <a:off x="871" y="264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189" name="Line 69"/>
              <p:cNvSpPr>
                <a:spLocks noChangeShapeType="1"/>
              </p:cNvSpPr>
              <p:nvPr/>
            </p:nvSpPr>
            <p:spPr bwMode="auto">
              <a:xfrm>
                <a:off x="871" y="364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190" name="Line 70"/>
              <p:cNvSpPr>
                <a:spLocks noChangeShapeType="1"/>
              </p:cNvSpPr>
              <p:nvPr/>
            </p:nvSpPr>
            <p:spPr bwMode="auto">
              <a:xfrm>
                <a:off x="871" y="2975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191" name="Line 71"/>
              <p:cNvSpPr>
                <a:spLocks noChangeShapeType="1"/>
              </p:cNvSpPr>
              <p:nvPr/>
            </p:nvSpPr>
            <p:spPr bwMode="auto">
              <a:xfrm>
                <a:off x="871" y="3313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196" name="Line 76"/>
              <p:cNvSpPr>
                <a:spLocks noChangeShapeType="1"/>
              </p:cNvSpPr>
              <p:nvPr/>
            </p:nvSpPr>
            <p:spPr bwMode="auto">
              <a:xfrm>
                <a:off x="871" y="2640"/>
                <a:ext cx="0" cy="101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197" name="Line 77"/>
              <p:cNvSpPr>
                <a:spLocks noChangeShapeType="1"/>
              </p:cNvSpPr>
              <p:nvPr/>
            </p:nvSpPr>
            <p:spPr bwMode="auto">
              <a:xfrm>
                <a:off x="576" y="312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205" name="Text Box 85"/>
              <p:cNvSpPr txBox="1">
                <a:spLocks noChangeArrowheads="1"/>
              </p:cNvSpPr>
              <p:nvPr/>
            </p:nvSpPr>
            <p:spPr bwMode="auto">
              <a:xfrm>
                <a:off x="329" y="2805"/>
                <a:ext cx="319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IN</a:t>
                </a:r>
              </a:p>
            </p:txBody>
          </p:sp>
        </p:grpSp>
        <p:grpSp>
          <p:nvGrpSpPr>
            <p:cNvPr id="16426" name="Group 205"/>
            <p:cNvGrpSpPr>
              <a:grpSpLocks/>
            </p:cNvGrpSpPr>
            <p:nvPr/>
          </p:nvGrpSpPr>
          <p:grpSpPr bwMode="auto">
            <a:xfrm>
              <a:off x="3259" y="1339"/>
              <a:ext cx="648" cy="850"/>
              <a:chOff x="4855" y="2640"/>
              <a:chExt cx="672" cy="1008"/>
            </a:xfrm>
          </p:grpSpPr>
          <p:sp>
            <p:nvSpPr>
              <p:cNvPr id="261192" name="Line 72"/>
              <p:cNvSpPr>
                <a:spLocks noChangeShapeType="1"/>
              </p:cNvSpPr>
              <p:nvPr/>
            </p:nvSpPr>
            <p:spPr bwMode="auto">
              <a:xfrm>
                <a:off x="4855" y="264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193" name="Line 73"/>
              <p:cNvSpPr>
                <a:spLocks noChangeShapeType="1"/>
              </p:cNvSpPr>
              <p:nvPr/>
            </p:nvSpPr>
            <p:spPr bwMode="auto">
              <a:xfrm>
                <a:off x="4855" y="297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194" name="Line 74"/>
              <p:cNvSpPr>
                <a:spLocks noChangeShapeType="1"/>
              </p:cNvSpPr>
              <p:nvPr/>
            </p:nvSpPr>
            <p:spPr bwMode="auto">
              <a:xfrm>
                <a:off x="4855" y="331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195" name="Line 75"/>
              <p:cNvSpPr>
                <a:spLocks noChangeShapeType="1"/>
              </p:cNvSpPr>
              <p:nvPr/>
            </p:nvSpPr>
            <p:spPr bwMode="auto">
              <a:xfrm>
                <a:off x="4855" y="364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198" name="Oval 78"/>
              <p:cNvSpPr>
                <a:spLocks noChangeArrowheads="1"/>
              </p:cNvSpPr>
              <p:nvPr/>
            </p:nvSpPr>
            <p:spPr bwMode="auto">
              <a:xfrm>
                <a:off x="5143" y="3024"/>
                <a:ext cx="240" cy="240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199" name="Line 79"/>
              <p:cNvSpPr>
                <a:spLocks noChangeShapeType="1"/>
              </p:cNvSpPr>
              <p:nvPr/>
            </p:nvSpPr>
            <p:spPr bwMode="auto">
              <a:xfrm>
                <a:off x="5383" y="3120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200" name="Text Box 80"/>
              <p:cNvSpPr txBox="1">
                <a:spLocks noChangeArrowheads="1"/>
              </p:cNvSpPr>
              <p:nvPr/>
            </p:nvSpPr>
            <p:spPr bwMode="auto">
              <a:xfrm>
                <a:off x="5139" y="2968"/>
                <a:ext cx="234" cy="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261201" name="Line 81"/>
              <p:cNvSpPr>
                <a:spLocks noChangeShapeType="1"/>
              </p:cNvSpPr>
              <p:nvPr/>
            </p:nvSpPr>
            <p:spPr bwMode="auto">
              <a:xfrm>
                <a:off x="5047" y="2976"/>
                <a:ext cx="144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202" name="Line 82"/>
              <p:cNvSpPr>
                <a:spLocks noChangeShapeType="1"/>
              </p:cNvSpPr>
              <p:nvPr/>
            </p:nvSpPr>
            <p:spPr bwMode="auto">
              <a:xfrm>
                <a:off x="5047" y="2640"/>
                <a:ext cx="192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203" name="Line 83"/>
              <p:cNvSpPr>
                <a:spLocks noChangeShapeType="1"/>
              </p:cNvSpPr>
              <p:nvPr/>
            </p:nvSpPr>
            <p:spPr bwMode="auto">
              <a:xfrm flipV="1">
                <a:off x="5047" y="3216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204" name="Line 84"/>
              <p:cNvSpPr>
                <a:spLocks noChangeShapeType="1"/>
              </p:cNvSpPr>
              <p:nvPr/>
            </p:nvSpPr>
            <p:spPr bwMode="auto">
              <a:xfrm flipV="1">
                <a:off x="5047" y="3264"/>
                <a:ext cx="144" cy="38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61206" name="Text Box 86"/>
            <p:cNvSpPr txBox="1">
              <a:spLocks noChangeArrowheads="1"/>
            </p:cNvSpPr>
            <p:nvPr/>
          </p:nvSpPr>
          <p:spPr bwMode="auto">
            <a:xfrm>
              <a:off x="3744" y="1440"/>
              <a:ext cx="5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OUT</a:t>
              </a:r>
            </a:p>
          </p:txBody>
        </p:sp>
      </p:grpSp>
      <p:grpSp>
        <p:nvGrpSpPr>
          <p:cNvPr id="16388" name="Group 208"/>
          <p:cNvGrpSpPr>
            <a:grpSpLocks/>
          </p:cNvGrpSpPr>
          <p:nvPr/>
        </p:nvGrpSpPr>
        <p:grpSpPr bwMode="auto">
          <a:xfrm>
            <a:off x="5616116" y="3198814"/>
            <a:ext cx="3200400" cy="962026"/>
            <a:chOff x="3415" y="2015"/>
            <a:chExt cx="2016" cy="606"/>
          </a:xfrm>
        </p:grpSpPr>
        <p:sp>
          <p:nvSpPr>
            <p:cNvPr id="261298" name="Text Box 178"/>
            <p:cNvSpPr txBox="1">
              <a:spLocks noChangeArrowheads="1"/>
            </p:cNvSpPr>
            <p:nvPr/>
          </p:nvSpPr>
          <p:spPr bwMode="auto">
            <a:xfrm>
              <a:off x="3742" y="2015"/>
              <a:ext cx="3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H0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61299" name="Text Box 179"/>
            <p:cNvSpPr txBox="1">
              <a:spLocks noChangeArrowheads="1"/>
            </p:cNvSpPr>
            <p:nvPr/>
          </p:nvSpPr>
          <p:spPr bwMode="auto">
            <a:xfrm>
              <a:off x="4750" y="2015"/>
              <a:ext cx="3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H3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61300" name="Text Box 180"/>
            <p:cNvSpPr txBox="1">
              <a:spLocks noChangeArrowheads="1"/>
            </p:cNvSpPr>
            <p:nvPr/>
          </p:nvSpPr>
          <p:spPr bwMode="auto">
            <a:xfrm>
              <a:off x="4414" y="2015"/>
              <a:ext cx="3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H2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61301" name="Text Box 181"/>
            <p:cNvSpPr txBox="1">
              <a:spLocks noChangeArrowheads="1"/>
            </p:cNvSpPr>
            <p:nvPr/>
          </p:nvSpPr>
          <p:spPr bwMode="auto">
            <a:xfrm>
              <a:off x="4078" y="2015"/>
              <a:ext cx="3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H1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61303" name="Line 183"/>
            <p:cNvSpPr>
              <a:spLocks noChangeShapeType="1"/>
            </p:cNvSpPr>
            <p:nvPr/>
          </p:nvSpPr>
          <p:spPr bwMode="auto">
            <a:xfrm flipV="1">
              <a:off x="3760" y="2078"/>
              <a:ext cx="0" cy="44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1304" name="Line 184"/>
            <p:cNvSpPr>
              <a:spLocks noChangeShapeType="1"/>
            </p:cNvSpPr>
            <p:nvPr/>
          </p:nvSpPr>
          <p:spPr bwMode="auto">
            <a:xfrm flipV="1">
              <a:off x="3415" y="2414"/>
              <a:ext cx="201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6395" name="Group 185"/>
            <p:cNvGrpSpPr>
              <a:grpSpLocks/>
            </p:cNvGrpSpPr>
            <p:nvPr/>
          </p:nvGrpSpPr>
          <p:grpSpPr bwMode="auto">
            <a:xfrm>
              <a:off x="3504" y="2226"/>
              <a:ext cx="509" cy="185"/>
              <a:chOff x="2640" y="2880"/>
              <a:chExt cx="509" cy="240"/>
            </a:xfrm>
          </p:grpSpPr>
          <p:sp>
            <p:nvSpPr>
              <p:cNvPr id="261306" name="Line 186"/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125" cy="2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307" name="Line 187"/>
              <p:cNvSpPr>
                <a:spLocks noChangeShapeType="1"/>
              </p:cNvSpPr>
              <p:nvPr/>
            </p:nvSpPr>
            <p:spPr bwMode="auto">
              <a:xfrm>
                <a:off x="2784" y="288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308" name="Line 188"/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125" cy="2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61309" name="Line 189"/>
            <p:cNvSpPr>
              <a:spLocks noChangeShapeType="1"/>
            </p:cNvSpPr>
            <p:nvPr/>
          </p:nvSpPr>
          <p:spPr bwMode="auto">
            <a:xfrm>
              <a:off x="5232" y="2411"/>
              <a:ext cx="0" cy="37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6397" name="Object 190"/>
            <p:cNvGraphicFramePr>
              <a:graphicFrameLocks noChangeAspect="1"/>
            </p:cNvGraphicFramePr>
            <p:nvPr/>
          </p:nvGraphicFramePr>
          <p:xfrm>
            <a:off x="5136" y="2485"/>
            <a:ext cx="279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6" name="Equation" r:id="rId4" imgW="215619" imgH="177569" progId="Equation.3">
                    <p:embed/>
                  </p:oleObj>
                </mc:Choice>
                <mc:Fallback>
                  <p:oleObj name="Equation" r:id="rId4" imgW="215619" imgH="177569" progId="Equation.3">
                    <p:embed/>
                    <p:pic>
                      <p:nvPicPr>
                        <p:cNvPr id="0" name="Object 1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6" y="2485"/>
                          <a:ext cx="279" cy="13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398" name="Group 191"/>
            <p:cNvGrpSpPr>
              <a:grpSpLocks/>
            </p:cNvGrpSpPr>
            <p:nvPr/>
          </p:nvGrpSpPr>
          <p:grpSpPr bwMode="auto">
            <a:xfrm>
              <a:off x="3888" y="2226"/>
              <a:ext cx="509" cy="185"/>
              <a:chOff x="2640" y="2880"/>
              <a:chExt cx="509" cy="240"/>
            </a:xfrm>
          </p:grpSpPr>
          <p:sp>
            <p:nvSpPr>
              <p:cNvPr id="261312" name="Line 192"/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125" cy="2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313" name="Line 193"/>
              <p:cNvSpPr>
                <a:spLocks noChangeShapeType="1"/>
              </p:cNvSpPr>
              <p:nvPr/>
            </p:nvSpPr>
            <p:spPr bwMode="auto">
              <a:xfrm>
                <a:off x="2784" y="288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314" name="Line 194"/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125" cy="2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6399" name="Group 195"/>
            <p:cNvGrpSpPr>
              <a:grpSpLocks/>
            </p:cNvGrpSpPr>
            <p:nvPr/>
          </p:nvGrpSpPr>
          <p:grpSpPr bwMode="auto">
            <a:xfrm>
              <a:off x="4272" y="2226"/>
              <a:ext cx="509" cy="185"/>
              <a:chOff x="2640" y="2880"/>
              <a:chExt cx="509" cy="240"/>
            </a:xfrm>
          </p:grpSpPr>
          <p:sp>
            <p:nvSpPr>
              <p:cNvPr id="261316" name="Line 196"/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125" cy="2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317" name="Line 197"/>
              <p:cNvSpPr>
                <a:spLocks noChangeShapeType="1"/>
              </p:cNvSpPr>
              <p:nvPr/>
            </p:nvSpPr>
            <p:spPr bwMode="auto">
              <a:xfrm>
                <a:off x="2784" y="288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318" name="Line 198"/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125" cy="2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6400" name="Group 199"/>
            <p:cNvGrpSpPr>
              <a:grpSpLocks/>
            </p:cNvGrpSpPr>
            <p:nvPr/>
          </p:nvGrpSpPr>
          <p:grpSpPr bwMode="auto">
            <a:xfrm>
              <a:off x="4656" y="2226"/>
              <a:ext cx="509" cy="185"/>
              <a:chOff x="2640" y="2880"/>
              <a:chExt cx="509" cy="240"/>
            </a:xfrm>
          </p:grpSpPr>
          <p:sp>
            <p:nvSpPr>
              <p:cNvPr id="261320" name="Line 200"/>
              <p:cNvSpPr>
                <a:spLocks noChangeShapeType="1"/>
              </p:cNvSpPr>
              <p:nvPr/>
            </p:nvSpPr>
            <p:spPr bwMode="auto">
              <a:xfrm flipV="1">
                <a:off x="2640" y="2880"/>
                <a:ext cx="125" cy="2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321" name="Line 201"/>
              <p:cNvSpPr>
                <a:spLocks noChangeShapeType="1"/>
              </p:cNvSpPr>
              <p:nvPr/>
            </p:nvSpPr>
            <p:spPr bwMode="auto">
              <a:xfrm>
                <a:off x="2784" y="2880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1322" name="Line 202"/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125" cy="2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738450" y="2852936"/>
            <a:ext cx="168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err="1" smtClean="0">
                <a:solidFill>
                  <a:srgbClr val="FFFF66"/>
                </a:solidFill>
              </a:rPr>
              <a:t>subband</a:t>
            </a:r>
            <a:r>
              <a:rPr lang="en-US" sz="1800" b="0" dirty="0" smtClean="0">
                <a:solidFill>
                  <a:srgbClr val="FFFF66"/>
                </a:solidFill>
              </a:rPr>
              <a:t> filters</a:t>
            </a:r>
            <a:endParaRPr lang="en-US" sz="1800" b="0" dirty="0">
              <a:solidFill>
                <a:srgbClr val="FFFF66"/>
              </a:solidFill>
            </a:endParaRPr>
          </a:p>
        </p:txBody>
      </p:sp>
      <p:graphicFrame>
        <p:nvGraphicFramePr>
          <p:cNvPr id="77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277117"/>
              </p:ext>
            </p:extLst>
          </p:nvPr>
        </p:nvGraphicFramePr>
        <p:xfrm>
          <a:off x="1727684" y="3501008"/>
          <a:ext cx="26622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7" name="Equation" r:id="rId6" imgW="2628900" imgH="431800" progId="Equation.3">
                  <p:embed/>
                </p:oleObj>
              </mc:Choice>
              <mc:Fallback>
                <p:oleObj name="Equation" r:id="rId6" imgW="2628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684" y="3501008"/>
                        <a:ext cx="2662238" cy="4984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Perfect Reconstruction : </a:t>
            </a:r>
            <a:r>
              <a:rPr lang="en-US" sz="3200" dirty="0" smtClean="0"/>
              <a:t>2</a:t>
            </a:r>
            <a:r>
              <a:rPr lang="en-US" sz="3200" dirty="0"/>
              <a:t>-Channel </a:t>
            </a:r>
            <a:r>
              <a:rPr lang="en-US" sz="3200" dirty="0" smtClean="0"/>
              <a:t>Case</a:t>
            </a:r>
            <a:endParaRPr lang="en-US" sz="3200" dirty="0" smtClean="0">
              <a:cs typeface="+mj-cs"/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0748"/>
            <a:ext cx="8558213" cy="528955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>
              <a:cs typeface="+mn-cs"/>
            </a:endParaRPr>
          </a:p>
          <a:p>
            <a:pPr>
              <a:spcBef>
                <a:spcPts val="1824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It is proved that...</a:t>
            </a:r>
            <a:r>
              <a:rPr lang="en-US" b="0" dirty="0" smtClean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(try it!)</a:t>
            </a: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 marL="0" indent="0"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r>
              <a:rPr lang="en-US" sz="2000" b="0" dirty="0" smtClean="0">
                <a:cs typeface="+mn-cs"/>
              </a:rPr>
              <a:t>U(-z) represents aliased signals (*), hence                                              A(z) is referred to as </a:t>
            </a:r>
            <a:r>
              <a:rPr lang="en-US" sz="2000" b="0" dirty="0" smtClean="0">
                <a:solidFill>
                  <a:srgbClr val="FFFF66"/>
                </a:solidFill>
                <a:cs typeface="+mn-cs"/>
              </a:rPr>
              <a:t>`</a:t>
            </a:r>
            <a:r>
              <a:rPr lang="en-US" sz="2000" b="0" u="sng" dirty="0" smtClean="0">
                <a:solidFill>
                  <a:srgbClr val="FFFF66"/>
                </a:solidFill>
                <a:cs typeface="+mn-cs"/>
              </a:rPr>
              <a:t>alias transfer function</a:t>
            </a:r>
            <a:r>
              <a:rPr lang="en-US" sz="2000" b="0" dirty="0" smtClean="0">
                <a:solidFill>
                  <a:srgbClr val="FFFF66"/>
                </a:solidFill>
                <a:latin typeface="Arial"/>
                <a:cs typeface="+mn-cs"/>
              </a:rPr>
              <a:t>’</a:t>
            </a:r>
          </a:p>
          <a:p>
            <a:pPr>
              <a:spcBef>
                <a:spcPts val="1680"/>
              </a:spcBef>
              <a:defRPr/>
            </a:pPr>
            <a:r>
              <a:rPr lang="en-US" sz="2000" b="0" dirty="0" smtClean="0">
                <a:cs typeface="+mn-cs"/>
              </a:rPr>
              <a:t>T(z) referred to as </a:t>
            </a:r>
            <a:r>
              <a:rPr lang="en-US" sz="2000" b="0" dirty="0" smtClean="0">
                <a:solidFill>
                  <a:srgbClr val="FFFF66"/>
                </a:solidFill>
                <a:cs typeface="+mn-cs"/>
              </a:rPr>
              <a:t>`</a:t>
            </a:r>
            <a:r>
              <a:rPr lang="en-US" sz="2000" b="0" u="sng" dirty="0" smtClean="0">
                <a:solidFill>
                  <a:srgbClr val="FFFF66"/>
                </a:solidFill>
                <a:cs typeface="+mn-cs"/>
              </a:rPr>
              <a:t>distortion function</a:t>
            </a:r>
            <a:r>
              <a:rPr lang="ja-JP" altLang="en-US" sz="2000" b="0" dirty="0" smtClean="0">
                <a:solidFill>
                  <a:srgbClr val="FFFF66"/>
                </a:solidFill>
                <a:latin typeface="Arial"/>
                <a:cs typeface="+mn-cs"/>
              </a:rPr>
              <a:t>’</a:t>
            </a:r>
            <a:r>
              <a:rPr lang="en-US" sz="2000" b="0" dirty="0" smtClean="0">
                <a:solidFill>
                  <a:srgbClr val="FFFF66"/>
                </a:solidFill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(amplitude &amp; phase distortion) Note that T(z) is also the transfer function obtained after removing the up- and </a:t>
            </a:r>
            <a:r>
              <a:rPr lang="en-US" sz="2000" b="0" dirty="0" err="1" smtClean="0">
                <a:cs typeface="+mn-cs"/>
              </a:rPr>
              <a:t>downsampling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1400" b="0" dirty="0" smtClean="0">
                <a:cs typeface="+mn-cs"/>
              </a:rPr>
              <a:t>(up to a scaling)  </a:t>
            </a:r>
            <a:r>
              <a:rPr lang="en-US" sz="2000" b="0" dirty="0" smtClean="0">
                <a:cs typeface="+mn-cs"/>
              </a:rPr>
              <a:t>(!) </a:t>
            </a:r>
            <a:endParaRPr lang="en-US" sz="2000" u="sng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</p:txBody>
      </p:sp>
      <p:graphicFrame>
        <p:nvGraphicFramePr>
          <p:cNvPr id="30724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684398"/>
              </p:ext>
            </p:extLst>
          </p:nvPr>
        </p:nvGraphicFramePr>
        <p:xfrm>
          <a:off x="719572" y="3284984"/>
          <a:ext cx="7776864" cy="921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9" name="Equation" r:id="rId3" imgW="5156200" imgH="635000" progId="Equation.3">
                  <p:embed/>
                </p:oleObj>
              </mc:Choice>
              <mc:Fallback>
                <p:oleObj name="Equation" r:id="rId3" imgW="51562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72" y="3284984"/>
                        <a:ext cx="7776864" cy="92102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38343"/>
              </p:ext>
            </p:extLst>
          </p:nvPr>
        </p:nvGraphicFramePr>
        <p:xfrm>
          <a:off x="7380312" y="787400"/>
          <a:ext cx="1555626" cy="374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0" name="Equation" r:id="rId5" imgW="660400" imgH="165100" progId="Equation.3">
                  <p:embed/>
                </p:oleObj>
              </mc:Choice>
              <mc:Fallback>
                <p:oleObj name="Equation" r:id="rId5" imgW="6604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787400"/>
                        <a:ext cx="1555626" cy="37496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91"/>
          <p:cNvGrpSpPr>
            <a:grpSpLocks/>
          </p:cNvGrpSpPr>
          <p:nvPr/>
        </p:nvGrpSpPr>
        <p:grpSpPr bwMode="auto">
          <a:xfrm>
            <a:off x="1219200" y="1219200"/>
            <a:ext cx="6097588" cy="1143000"/>
            <a:chOff x="275" y="1056"/>
            <a:chExt cx="3841" cy="720"/>
          </a:xfrm>
        </p:grpSpPr>
        <p:sp>
          <p:nvSpPr>
            <p:cNvPr id="48" name="Rectangle 15"/>
            <p:cNvSpPr>
              <a:spLocks noChangeArrowheads="1"/>
            </p:cNvSpPr>
            <p:nvPr/>
          </p:nvSpPr>
          <p:spPr bwMode="auto">
            <a:xfrm>
              <a:off x="1063" y="1152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" name="Line 16"/>
            <p:cNvSpPr>
              <a:spLocks noChangeShapeType="1"/>
            </p:cNvSpPr>
            <p:nvPr/>
          </p:nvSpPr>
          <p:spPr bwMode="auto">
            <a:xfrm>
              <a:off x="1543" y="12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" name="Text Box 22"/>
            <p:cNvSpPr txBox="1">
              <a:spLocks noChangeArrowheads="1"/>
            </p:cNvSpPr>
            <p:nvPr/>
          </p:nvSpPr>
          <p:spPr bwMode="auto">
            <a:xfrm>
              <a:off x="1070" y="1180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H0(z)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51" name="Rectangle 24"/>
            <p:cNvSpPr>
              <a:spLocks noChangeArrowheads="1"/>
            </p:cNvSpPr>
            <p:nvPr/>
          </p:nvSpPr>
          <p:spPr bwMode="auto">
            <a:xfrm>
              <a:off x="1063" y="1488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2" name="Line 25"/>
            <p:cNvSpPr>
              <a:spLocks noChangeShapeType="1"/>
            </p:cNvSpPr>
            <p:nvPr/>
          </p:nvSpPr>
          <p:spPr bwMode="auto">
            <a:xfrm>
              <a:off x="1543" y="1632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1070" y="1516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H1(z)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54" name="Line 40"/>
            <p:cNvSpPr>
              <a:spLocks noChangeShapeType="1"/>
            </p:cNvSpPr>
            <p:nvPr/>
          </p:nvSpPr>
          <p:spPr bwMode="auto">
            <a:xfrm>
              <a:off x="1831" y="1200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" name="Text Box 41"/>
            <p:cNvSpPr txBox="1">
              <a:spLocks noChangeArrowheads="1"/>
            </p:cNvSpPr>
            <p:nvPr/>
          </p:nvSpPr>
          <p:spPr bwMode="auto">
            <a:xfrm>
              <a:off x="1816" y="115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56" name="Rectangle 42"/>
            <p:cNvSpPr>
              <a:spLocks noChangeArrowheads="1"/>
            </p:cNvSpPr>
            <p:nvPr/>
          </p:nvSpPr>
          <p:spPr bwMode="auto">
            <a:xfrm>
              <a:off x="1735" y="1152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" name="Line 44"/>
            <p:cNvSpPr>
              <a:spLocks noChangeShapeType="1"/>
            </p:cNvSpPr>
            <p:nvPr/>
          </p:nvSpPr>
          <p:spPr bwMode="auto">
            <a:xfrm>
              <a:off x="1831" y="1536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" name="Text Box 45"/>
            <p:cNvSpPr txBox="1">
              <a:spLocks noChangeArrowheads="1"/>
            </p:cNvSpPr>
            <p:nvPr/>
          </p:nvSpPr>
          <p:spPr bwMode="auto">
            <a:xfrm>
              <a:off x="1816" y="148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1735" y="1488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871" y="12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871" y="1632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 flipH="1">
              <a:off x="864" y="1296"/>
              <a:ext cx="0" cy="33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583" y="1440"/>
              <a:ext cx="28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4" name="Text Box 64"/>
            <p:cNvSpPr txBox="1">
              <a:spLocks noChangeArrowheads="1"/>
            </p:cNvSpPr>
            <p:nvPr/>
          </p:nvSpPr>
          <p:spPr bwMode="auto">
            <a:xfrm>
              <a:off x="275" y="1152"/>
              <a:ext cx="4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65" name="Group 90"/>
            <p:cNvGrpSpPr>
              <a:grpSpLocks/>
            </p:cNvGrpSpPr>
            <p:nvPr/>
          </p:nvGrpSpPr>
          <p:grpSpPr bwMode="auto">
            <a:xfrm>
              <a:off x="2064" y="1056"/>
              <a:ext cx="2052" cy="720"/>
              <a:chOff x="3655" y="1056"/>
              <a:chExt cx="2052" cy="720"/>
            </a:xfrm>
          </p:grpSpPr>
          <p:sp>
            <p:nvSpPr>
              <p:cNvPr id="66" name="Rectangle 18"/>
              <p:cNvSpPr>
                <a:spLocks noChangeArrowheads="1"/>
              </p:cNvSpPr>
              <p:nvPr/>
            </p:nvSpPr>
            <p:spPr bwMode="auto">
              <a:xfrm>
                <a:off x="3847" y="1152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7" name="Line 19"/>
              <p:cNvSpPr>
                <a:spLocks noChangeShapeType="1"/>
              </p:cNvSpPr>
              <p:nvPr/>
            </p:nvSpPr>
            <p:spPr bwMode="auto">
              <a:xfrm>
                <a:off x="3655" y="12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8" name="Line 20"/>
              <p:cNvSpPr>
                <a:spLocks noChangeShapeType="1"/>
              </p:cNvSpPr>
              <p:nvPr/>
            </p:nvSpPr>
            <p:spPr bwMode="auto">
              <a:xfrm>
                <a:off x="3943" y="1200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9" name="Text Box 21"/>
              <p:cNvSpPr txBox="1">
                <a:spLocks noChangeArrowheads="1"/>
              </p:cNvSpPr>
              <p:nvPr/>
            </p:nvSpPr>
            <p:spPr bwMode="auto">
              <a:xfrm>
                <a:off x="3943" y="115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70" name="Rectangle 27"/>
              <p:cNvSpPr>
                <a:spLocks noChangeArrowheads="1"/>
              </p:cNvSpPr>
              <p:nvPr/>
            </p:nvSpPr>
            <p:spPr bwMode="auto">
              <a:xfrm>
                <a:off x="3847" y="1488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1" name="Line 28"/>
              <p:cNvSpPr>
                <a:spLocks noChangeShapeType="1"/>
              </p:cNvSpPr>
              <p:nvPr/>
            </p:nvSpPr>
            <p:spPr bwMode="auto">
              <a:xfrm>
                <a:off x="3655" y="16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2" name="Line 29"/>
              <p:cNvSpPr>
                <a:spLocks noChangeShapeType="1"/>
              </p:cNvSpPr>
              <p:nvPr/>
            </p:nvSpPr>
            <p:spPr bwMode="auto">
              <a:xfrm>
                <a:off x="3943" y="1536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3" name="Text Box 30"/>
              <p:cNvSpPr txBox="1">
                <a:spLocks noChangeArrowheads="1"/>
              </p:cNvSpPr>
              <p:nvPr/>
            </p:nvSpPr>
            <p:spPr bwMode="auto">
              <a:xfrm>
                <a:off x="3943" y="148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74" name="Line 69"/>
              <p:cNvSpPr>
                <a:spLocks noChangeShapeType="1"/>
              </p:cNvSpPr>
              <p:nvPr/>
            </p:nvSpPr>
            <p:spPr bwMode="auto">
              <a:xfrm>
                <a:off x="4183" y="12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" name="Rectangle 70"/>
              <p:cNvSpPr>
                <a:spLocks noChangeArrowheads="1"/>
              </p:cNvSpPr>
              <p:nvPr/>
            </p:nvSpPr>
            <p:spPr bwMode="auto">
              <a:xfrm>
                <a:off x="4375" y="1152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6" name="Text Box 71"/>
              <p:cNvSpPr txBox="1">
                <a:spLocks noChangeArrowheads="1"/>
              </p:cNvSpPr>
              <p:nvPr/>
            </p:nvSpPr>
            <p:spPr bwMode="auto">
              <a:xfrm>
                <a:off x="4383" y="1152"/>
                <a:ext cx="4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F0(z)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77" name="Line 72"/>
              <p:cNvSpPr>
                <a:spLocks noChangeShapeType="1"/>
              </p:cNvSpPr>
              <p:nvPr/>
            </p:nvSpPr>
            <p:spPr bwMode="auto">
              <a:xfrm>
                <a:off x="4183" y="16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8" name="Rectangle 73"/>
              <p:cNvSpPr>
                <a:spLocks noChangeArrowheads="1"/>
              </p:cNvSpPr>
              <p:nvPr/>
            </p:nvSpPr>
            <p:spPr bwMode="auto">
              <a:xfrm>
                <a:off x="4375" y="1488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9" name="Text Box 74"/>
              <p:cNvSpPr txBox="1">
                <a:spLocks noChangeArrowheads="1"/>
              </p:cNvSpPr>
              <p:nvPr/>
            </p:nvSpPr>
            <p:spPr bwMode="auto">
              <a:xfrm>
                <a:off x="4383" y="1488"/>
                <a:ext cx="4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F1(z)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80" name="Line 79"/>
              <p:cNvSpPr>
                <a:spLocks noChangeShapeType="1"/>
              </p:cNvSpPr>
              <p:nvPr/>
            </p:nvSpPr>
            <p:spPr bwMode="auto">
              <a:xfrm>
                <a:off x="4855" y="12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1" name="Line 80"/>
              <p:cNvSpPr>
                <a:spLocks noChangeShapeType="1"/>
              </p:cNvSpPr>
              <p:nvPr/>
            </p:nvSpPr>
            <p:spPr bwMode="auto">
              <a:xfrm>
                <a:off x="4855" y="16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" name="Oval 82"/>
              <p:cNvSpPr>
                <a:spLocks noChangeArrowheads="1"/>
              </p:cNvSpPr>
              <p:nvPr/>
            </p:nvSpPr>
            <p:spPr bwMode="auto">
              <a:xfrm>
                <a:off x="5143" y="1344"/>
                <a:ext cx="240" cy="240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3" name="Line 83"/>
              <p:cNvSpPr>
                <a:spLocks noChangeShapeType="1"/>
              </p:cNvSpPr>
              <p:nvPr/>
            </p:nvSpPr>
            <p:spPr bwMode="auto">
              <a:xfrm>
                <a:off x="5383" y="1440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4" name="Text Box 84"/>
              <p:cNvSpPr txBox="1">
                <a:spLocks noChangeArrowheads="1"/>
              </p:cNvSpPr>
              <p:nvPr/>
            </p:nvSpPr>
            <p:spPr bwMode="auto">
              <a:xfrm>
                <a:off x="5143" y="1344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85" name="Line 85"/>
              <p:cNvSpPr>
                <a:spLocks noChangeShapeType="1"/>
              </p:cNvSpPr>
              <p:nvPr/>
            </p:nvSpPr>
            <p:spPr bwMode="auto">
              <a:xfrm>
                <a:off x="5047" y="1296"/>
                <a:ext cx="144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6" name="Line 87"/>
              <p:cNvSpPr>
                <a:spLocks noChangeShapeType="1"/>
              </p:cNvSpPr>
              <p:nvPr/>
            </p:nvSpPr>
            <p:spPr bwMode="auto">
              <a:xfrm flipV="1">
                <a:off x="5047" y="1536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7" name="Text Box 89"/>
              <p:cNvSpPr txBox="1">
                <a:spLocks noChangeArrowheads="1"/>
              </p:cNvSpPr>
              <p:nvPr/>
            </p:nvSpPr>
            <p:spPr bwMode="auto">
              <a:xfrm>
                <a:off x="5293" y="1056"/>
                <a:ext cx="4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y[k]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</p:grpSp>
      </p:grpSp>
      <p:graphicFrame>
        <p:nvGraphicFramePr>
          <p:cNvPr id="88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614848"/>
              </p:ext>
            </p:extLst>
          </p:nvPr>
        </p:nvGraphicFramePr>
        <p:xfrm>
          <a:off x="6012160" y="6416675"/>
          <a:ext cx="29305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1" name="Equation" r:id="rId7" imgW="1943100" imgH="228600" progId="Equation.3">
                  <p:embed/>
                </p:oleObj>
              </mc:Choice>
              <mc:Fallback>
                <p:oleObj name="Equation" r:id="rId7" imgW="1943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6416675"/>
                        <a:ext cx="2930525" cy="3317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78986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Perfect Reconstruction : 2-Channel Case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b="0" smtClean="0">
                <a:cs typeface="+mn-cs"/>
              </a:rPr>
              <a:t>Requirement for </a:t>
            </a:r>
            <a:r>
              <a:rPr lang="en-US" sz="2000" b="0" dirty="0" smtClean="0">
                <a:cs typeface="+mn-cs"/>
              </a:rPr>
              <a:t>`alias-free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filter bank :</a:t>
            </a: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If A(z)=0, then Y(z)=T(z).U(z)</a:t>
            </a: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hence the complete filter bank behaves as a </a:t>
            </a:r>
            <a:r>
              <a:rPr lang="en-US" sz="2000" u="sng" dirty="0" smtClean="0">
                <a:cs typeface="+mn-cs"/>
              </a:rPr>
              <a:t>LTI system</a:t>
            </a:r>
            <a:r>
              <a:rPr lang="en-US" sz="2000" b="0" dirty="0" smtClean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(despite/without up- &amp; </a:t>
            </a:r>
            <a:r>
              <a:rPr lang="en-US" sz="2000" b="0" dirty="0" err="1" smtClean="0">
                <a:cs typeface="+mn-cs"/>
              </a:rPr>
              <a:t>downsampling</a:t>
            </a:r>
            <a:r>
              <a:rPr lang="en-US" sz="2000" b="0" dirty="0" smtClean="0">
                <a:cs typeface="+mn-cs"/>
              </a:rPr>
              <a:t>)!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                                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0" smtClean="0">
                <a:cs typeface="+mn-cs"/>
              </a:rPr>
              <a:t>Requirement for </a:t>
            </a:r>
            <a:r>
              <a:rPr lang="en-US" sz="2000" b="0" dirty="0" smtClean="0">
                <a:cs typeface="+mn-cs"/>
              </a:rPr>
              <a:t>`perfect reconstruction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filter bank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(= alias-free + distortion-free):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</a:t>
            </a:r>
          </a:p>
        </p:txBody>
      </p:sp>
      <p:grpSp>
        <p:nvGrpSpPr>
          <p:cNvPr id="31747" name="Group 91"/>
          <p:cNvGrpSpPr>
            <a:grpSpLocks/>
          </p:cNvGrpSpPr>
          <p:nvPr/>
        </p:nvGrpSpPr>
        <p:grpSpPr bwMode="auto">
          <a:xfrm>
            <a:off x="1219200" y="1219200"/>
            <a:ext cx="6097588" cy="1143000"/>
            <a:chOff x="275" y="1056"/>
            <a:chExt cx="3841" cy="720"/>
          </a:xfrm>
        </p:grpSpPr>
        <p:sp>
          <p:nvSpPr>
            <p:cNvPr id="332815" name="Rectangle 15"/>
            <p:cNvSpPr>
              <a:spLocks noChangeArrowheads="1"/>
            </p:cNvSpPr>
            <p:nvPr/>
          </p:nvSpPr>
          <p:spPr bwMode="auto">
            <a:xfrm>
              <a:off x="1063" y="1152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2816" name="Line 16"/>
            <p:cNvSpPr>
              <a:spLocks noChangeShapeType="1"/>
            </p:cNvSpPr>
            <p:nvPr/>
          </p:nvSpPr>
          <p:spPr bwMode="auto">
            <a:xfrm>
              <a:off x="1543" y="12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2822" name="Text Box 22"/>
            <p:cNvSpPr txBox="1">
              <a:spLocks noChangeArrowheads="1"/>
            </p:cNvSpPr>
            <p:nvPr/>
          </p:nvSpPr>
          <p:spPr bwMode="auto">
            <a:xfrm>
              <a:off x="1070" y="1180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H0(z)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32824" name="Rectangle 24"/>
            <p:cNvSpPr>
              <a:spLocks noChangeArrowheads="1"/>
            </p:cNvSpPr>
            <p:nvPr/>
          </p:nvSpPr>
          <p:spPr bwMode="auto">
            <a:xfrm>
              <a:off x="1063" y="1488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2825" name="Line 25"/>
            <p:cNvSpPr>
              <a:spLocks noChangeShapeType="1"/>
            </p:cNvSpPr>
            <p:nvPr/>
          </p:nvSpPr>
          <p:spPr bwMode="auto">
            <a:xfrm>
              <a:off x="1543" y="1632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2831" name="Text Box 31"/>
            <p:cNvSpPr txBox="1">
              <a:spLocks noChangeArrowheads="1"/>
            </p:cNvSpPr>
            <p:nvPr/>
          </p:nvSpPr>
          <p:spPr bwMode="auto">
            <a:xfrm>
              <a:off x="1070" y="1516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H1(z)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32840" name="Line 40"/>
            <p:cNvSpPr>
              <a:spLocks noChangeShapeType="1"/>
            </p:cNvSpPr>
            <p:nvPr/>
          </p:nvSpPr>
          <p:spPr bwMode="auto">
            <a:xfrm>
              <a:off x="1831" y="1200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2841" name="Text Box 41"/>
            <p:cNvSpPr txBox="1">
              <a:spLocks noChangeArrowheads="1"/>
            </p:cNvSpPr>
            <p:nvPr/>
          </p:nvSpPr>
          <p:spPr bwMode="auto">
            <a:xfrm>
              <a:off x="1816" y="115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332842" name="Rectangle 42"/>
            <p:cNvSpPr>
              <a:spLocks noChangeArrowheads="1"/>
            </p:cNvSpPr>
            <p:nvPr/>
          </p:nvSpPr>
          <p:spPr bwMode="auto">
            <a:xfrm>
              <a:off x="1735" y="1152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2844" name="Line 44"/>
            <p:cNvSpPr>
              <a:spLocks noChangeShapeType="1"/>
            </p:cNvSpPr>
            <p:nvPr/>
          </p:nvSpPr>
          <p:spPr bwMode="auto">
            <a:xfrm>
              <a:off x="1831" y="1536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2845" name="Text Box 45"/>
            <p:cNvSpPr txBox="1">
              <a:spLocks noChangeArrowheads="1"/>
            </p:cNvSpPr>
            <p:nvPr/>
          </p:nvSpPr>
          <p:spPr bwMode="auto">
            <a:xfrm>
              <a:off x="1816" y="1488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2</a:t>
              </a:r>
            </a:p>
          </p:txBody>
        </p:sp>
        <p:sp>
          <p:nvSpPr>
            <p:cNvPr id="332846" name="Rectangle 46"/>
            <p:cNvSpPr>
              <a:spLocks noChangeArrowheads="1"/>
            </p:cNvSpPr>
            <p:nvPr/>
          </p:nvSpPr>
          <p:spPr bwMode="auto">
            <a:xfrm>
              <a:off x="1735" y="1488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2860" name="Line 60"/>
            <p:cNvSpPr>
              <a:spLocks noChangeShapeType="1"/>
            </p:cNvSpPr>
            <p:nvPr/>
          </p:nvSpPr>
          <p:spPr bwMode="auto">
            <a:xfrm>
              <a:off x="871" y="12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2861" name="Line 61"/>
            <p:cNvSpPr>
              <a:spLocks noChangeShapeType="1"/>
            </p:cNvSpPr>
            <p:nvPr/>
          </p:nvSpPr>
          <p:spPr bwMode="auto">
            <a:xfrm>
              <a:off x="871" y="1632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2862" name="Line 62"/>
            <p:cNvSpPr>
              <a:spLocks noChangeShapeType="1"/>
            </p:cNvSpPr>
            <p:nvPr/>
          </p:nvSpPr>
          <p:spPr bwMode="auto">
            <a:xfrm flipH="1">
              <a:off x="864" y="1296"/>
              <a:ext cx="0" cy="33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2863" name="Line 63"/>
            <p:cNvSpPr>
              <a:spLocks noChangeShapeType="1"/>
            </p:cNvSpPr>
            <p:nvPr/>
          </p:nvSpPr>
          <p:spPr bwMode="auto">
            <a:xfrm>
              <a:off x="583" y="1440"/>
              <a:ext cx="28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2864" name="Text Box 64"/>
            <p:cNvSpPr txBox="1">
              <a:spLocks noChangeArrowheads="1"/>
            </p:cNvSpPr>
            <p:nvPr/>
          </p:nvSpPr>
          <p:spPr bwMode="auto">
            <a:xfrm>
              <a:off x="275" y="1152"/>
              <a:ext cx="4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31770" name="Group 90"/>
            <p:cNvGrpSpPr>
              <a:grpSpLocks/>
            </p:cNvGrpSpPr>
            <p:nvPr/>
          </p:nvGrpSpPr>
          <p:grpSpPr bwMode="auto">
            <a:xfrm>
              <a:off x="2064" y="1056"/>
              <a:ext cx="2052" cy="720"/>
              <a:chOff x="3655" y="1056"/>
              <a:chExt cx="2052" cy="720"/>
            </a:xfrm>
          </p:grpSpPr>
          <p:sp>
            <p:nvSpPr>
              <p:cNvPr id="332818" name="Rectangle 18"/>
              <p:cNvSpPr>
                <a:spLocks noChangeArrowheads="1"/>
              </p:cNvSpPr>
              <p:nvPr/>
            </p:nvSpPr>
            <p:spPr bwMode="auto">
              <a:xfrm>
                <a:off x="3847" y="1152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2819" name="Line 19"/>
              <p:cNvSpPr>
                <a:spLocks noChangeShapeType="1"/>
              </p:cNvSpPr>
              <p:nvPr/>
            </p:nvSpPr>
            <p:spPr bwMode="auto">
              <a:xfrm>
                <a:off x="3655" y="12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2820" name="Line 20"/>
              <p:cNvSpPr>
                <a:spLocks noChangeShapeType="1"/>
              </p:cNvSpPr>
              <p:nvPr/>
            </p:nvSpPr>
            <p:spPr bwMode="auto">
              <a:xfrm>
                <a:off x="3943" y="1200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2821" name="Text Box 21"/>
              <p:cNvSpPr txBox="1">
                <a:spLocks noChangeArrowheads="1"/>
              </p:cNvSpPr>
              <p:nvPr/>
            </p:nvSpPr>
            <p:spPr bwMode="auto">
              <a:xfrm>
                <a:off x="3943" y="1152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332827" name="Rectangle 27"/>
              <p:cNvSpPr>
                <a:spLocks noChangeArrowheads="1"/>
              </p:cNvSpPr>
              <p:nvPr/>
            </p:nvSpPr>
            <p:spPr bwMode="auto">
              <a:xfrm>
                <a:off x="3847" y="1488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2828" name="Line 28"/>
              <p:cNvSpPr>
                <a:spLocks noChangeShapeType="1"/>
              </p:cNvSpPr>
              <p:nvPr/>
            </p:nvSpPr>
            <p:spPr bwMode="auto">
              <a:xfrm>
                <a:off x="3655" y="16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2829" name="Line 29"/>
              <p:cNvSpPr>
                <a:spLocks noChangeShapeType="1"/>
              </p:cNvSpPr>
              <p:nvPr/>
            </p:nvSpPr>
            <p:spPr bwMode="auto">
              <a:xfrm>
                <a:off x="3943" y="1536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2830" name="Text Box 30"/>
              <p:cNvSpPr txBox="1">
                <a:spLocks noChangeArrowheads="1"/>
              </p:cNvSpPr>
              <p:nvPr/>
            </p:nvSpPr>
            <p:spPr bwMode="auto">
              <a:xfrm>
                <a:off x="3943" y="148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2</a:t>
                </a:r>
              </a:p>
            </p:txBody>
          </p:sp>
          <p:sp>
            <p:nvSpPr>
              <p:cNvPr id="332869" name="Line 69"/>
              <p:cNvSpPr>
                <a:spLocks noChangeShapeType="1"/>
              </p:cNvSpPr>
              <p:nvPr/>
            </p:nvSpPr>
            <p:spPr bwMode="auto">
              <a:xfrm>
                <a:off x="4183" y="12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2870" name="Rectangle 70"/>
              <p:cNvSpPr>
                <a:spLocks noChangeArrowheads="1"/>
              </p:cNvSpPr>
              <p:nvPr/>
            </p:nvSpPr>
            <p:spPr bwMode="auto">
              <a:xfrm>
                <a:off x="4375" y="1152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2871" name="Text Box 71"/>
              <p:cNvSpPr txBox="1">
                <a:spLocks noChangeArrowheads="1"/>
              </p:cNvSpPr>
              <p:nvPr/>
            </p:nvSpPr>
            <p:spPr bwMode="auto">
              <a:xfrm>
                <a:off x="4383" y="1152"/>
                <a:ext cx="4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F0(z)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332872" name="Line 72"/>
              <p:cNvSpPr>
                <a:spLocks noChangeShapeType="1"/>
              </p:cNvSpPr>
              <p:nvPr/>
            </p:nvSpPr>
            <p:spPr bwMode="auto">
              <a:xfrm>
                <a:off x="4183" y="16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2873" name="Rectangle 73"/>
              <p:cNvSpPr>
                <a:spLocks noChangeArrowheads="1"/>
              </p:cNvSpPr>
              <p:nvPr/>
            </p:nvSpPr>
            <p:spPr bwMode="auto">
              <a:xfrm>
                <a:off x="4375" y="1488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2874" name="Text Box 74"/>
              <p:cNvSpPr txBox="1">
                <a:spLocks noChangeArrowheads="1"/>
              </p:cNvSpPr>
              <p:nvPr/>
            </p:nvSpPr>
            <p:spPr bwMode="auto">
              <a:xfrm>
                <a:off x="4383" y="1488"/>
                <a:ext cx="45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F1(z)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332879" name="Line 79"/>
              <p:cNvSpPr>
                <a:spLocks noChangeShapeType="1"/>
              </p:cNvSpPr>
              <p:nvPr/>
            </p:nvSpPr>
            <p:spPr bwMode="auto">
              <a:xfrm>
                <a:off x="4855" y="12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2880" name="Line 80"/>
              <p:cNvSpPr>
                <a:spLocks noChangeShapeType="1"/>
              </p:cNvSpPr>
              <p:nvPr/>
            </p:nvSpPr>
            <p:spPr bwMode="auto">
              <a:xfrm>
                <a:off x="4855" y="16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2882" name="Oval 82"/>
              <p:cNvSpPr>
                <a:spLocks noChangeArrowheads="1"/>
              </p:cNvSpPr>
              <p:nvPr/>
            </p:nvSpPr>
            <p:spPr bwMode="auto">
              <a:xfrm>
                <a:off x="5143" y="1344"/>
                <a:ext cx="240" cy="240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2883" name="Line 83"/>
              <p:cNvSpPr>
                <a:spLocks noChangeShapeType="1"/>
              </p:cNvSpPr>
              <p:nvPr/>
            </p:nvSpPr>
            <p:spPr bwMode="auto">
              <a:xfrm>
                <a:off x="5383" y="1440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2884" name="Text Box 84"/>
              <p:cNvSpPr txBox="1">
                <a:spLocks noChangeArrowheads="1"/>
              </p:cNvSpPr>
              <p:nvPr/>
            </p:nvSpPr>
            <p:spPr bwMode="auto">
              <a:xfrm>
                <a:off x="5143" y="1344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332885" name="Line 85"/>
              <p:cNvSpPr>
                <a:spLocks noChangeShapeType="1"/>
              </p:cNvSpPr>
              <p:nvPr/>
            </p:nvSpPr>
            <p:spPr bwMode="auto">
              <a:xfrm>
                <a:off x="5047" y="1296"/>
                <a:ext cx="144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2887" name="Line 87"/>
              <p:cNvSpPr>
                <a:spLocks noChangeShapeType="1"/>
              </p:cNvSpPr>
              <p:nvPr/>
            </p:nvSpPr>
            <p:spPr bwMode="auto">
              <a:xfrm flipV="1">
                <a:off x="5047" y="1536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2889" name="Text Box 89"/>
              <p:cNvSpPr txBox="1">
                <a:spLocks noChangeArrowheads="1"/>
              </p:cNvSpPr>
              <p:nvPr/>
            </p:nvSpPr>
            <p:spPr bwMode="auto">
              <a:xfrm>
                <a:off x="5293" y="1056"/>
                <a:ext cx="4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b="0">
                    <a:solidFill>
                      <a:srgbClr val="FFFF66"/>
                    </a:solidFill>
                    <a:cs typeface="+mn-cs"/>
                  </a:rPr>
                  <a:t>y[k]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</p:grpSp>
      </p:grpSp>
      <p:graphicFrame>
        <p:nvGraphicFramePr>
          <p:cNvPr id="31748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675376"/>
              </p:ext>
            </p:extLst>
          </p:nvPr>
        </p:nvGraphicFramePr>
        <p:xfrm>
          <a:off x="1367644" y="2996952"/>
          <a:ext cx="1198011" cy="42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0" name="Equation" r:id="rId3" imgW="558558" imgH="203112" progId="Equation.3">
                  <p:embed/>
                </p:oleObj>
              </mc:Choice>
              <mc:Fallback>
                <p:oleObj name="Equation" r:id="rId3" imgW="55855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44" y="2996952"/>
                        <a:ext cx="1198011" cy="42011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49" name="Group 2"/>
          <p:cNvGrpSpPr>
            <a:grpSpLocks/>
          </p:cNvGrpSpPr>
          <p:nvPr/>
        </p:nvGrpSpPr>
        <p:grpSpPr bwMode="auto">
          <a:xfrm>
            <a:off x="1368425" y="5445224"/>
            <a:ext cx="3995663" cy="899567"/>
            <a:chOff x="1367644" y="5049180"/>
            <a:chExt cx="3572036" cy="770384"/>
          </a:xfrm>
        </p:grpSpPr>
        <p:graphicFrame>
          <p:nvGraphicFramePr>
            <p:cNvPr id="31750" name="Object 93"/>
            <p:cNvGraphicFramePr>
              <a:graphicFrameLocks noChangeAspect="1"/>
            </p:cNvGraphicFramePr>
            <p:nvPr/>
          </p:nvGraphicFramePr>
          <p:xfrm>
            <a:off x="3491880" y="5265204"/>
            <a:ext cx="1447800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91" name="Equation" r:id="rId5" imgW="672808" imgH="228501" progId="Equation.3">
                    <p:embed/>
                  </p:oleObj>
                </mc:Choice>
                <mc:Fallback>
                  <p:oleObj name="Equation" r:id="rId5" imgW="67280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1880" y="5265204"/>
                          <a:ext cx="1447800" cy="44608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1" name="Object 96"/>
            <p:cNvGraphicFramePr>
              <a:graphicFrameLocks noChangeAspect="1"/>
            </p:cNvGraphicFramePr>
            <p:nvPr/>
          </p:nvGraphicFramePr>
          <p:xfrm>
            <a:off x="1367644" y="5301208"/>
            <a:ext cx="1095375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392" name="Equation" r:id="rId7" imgW="558558" imgH="203112" progId="Equation.3">
                    <p:embed/>
                  </p:oleObj>
                </mc:Choice>
                <mc:Fallback>
                  <p:oleObj name="Equation" r:id="rId7" imgW="558558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7644" y="5301208"/>
                          <a:ext cx="1095375" cy="38417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Plus 1"/>
            <p:cNvSpPr/>
            <p:nvPr/>
          </p:nvSpPr>
          <p:spPr bwMode="auto">
            <a:xfrm>
              <a:off x="2627931" y="5049180"/>
              <a:ext cx="719292" cy="770384"/>
            </a:xfrm>
            <a:prstGeom prst="mathPlus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915725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cs typeface="+mj-cs"/>
              </a:rPr>
              <a:t>Perfect Reconstruction : 2-Channel Case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731696" cy="52895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b="0" dirty="0" smtClean="0">
                <a:cs typeface="+mn-cs"/>
              </a:rPr>
              <a:t>A solution is </a:t>
            </a:r>
            <a:r>
              <a:rPr lang="en-US" sz="2400" b="0" smtClean="0">
                <a:cs typeface="+mn-cs"/>
              </a:rPr>
              <a:t>as follows</a:t>
            </a:r>
            <a:r>
              <a:rPr lang="en-US" sz="2400" b="0" dirty="0" smtClean="0">
                <a:cs typeface="+mn-cs"/>
              </a:rPr>
              <a:t>: </a:t>
            </a:r>
            <a:r>
              <a:rPr lang="en-US" sz="1600" b="0" dirty="0" smtClean="0">
                <a:cs typeface="+mn-cs"/>
              </a:rPr>
              <a:t>(ignore details)</a:t>
            </a:r>
            <a:r>
              <a:rPr lang="en-US" sz="2000" b="0" dirty="0" smtClean="0">
                <a:cs typeface="+mn-cs"/>
              </a:rPr>
              <a:t>  </a:t>
            </a:r>
            <a:r>
              <a:rPr lang="en-US" sz="1600" b="0" dirty="0" smtClean="0">
                <a:cs typeface="+mn-cs"/>
              </a:rPr>
              <a:t>[</a:t>
            </a:r>
            <a:r>
              <a:rPr lang="en-US" sz="1600" b="0" dirty="0" err="1" smtClean="0">
                <a:cs typeface="+mn-cs"/>
              </a:rPr>
              <a:t>Smith&amp;Barnwell</a:t>
            </a:r>
            <a:r>
              <a:rPr lang="en-US" sz="1600" b="0" dirty="0" smtClean="0">
                <a:cs typeface="+mn-cs"/>
              </a:rPr>
              <a:t> 1984] [</a:t>
            </a:r>
            <a:r>
              <a:rPr lang="en-US" sz="1600" b="0" dirty="0" err="1" smtClean="0">
                <a:cs typeface="+mn-cs"/>
              </a:rPr>
              <a:t>Mintzer</a:t>
            </a:r>
            <a:r>
              <a:rPr lang="en-US" sz="1600" b="0" dirty="0" smtClean="0">
                <a:cs typeface="+mn-cs"/>
              </a:rPr>
              <a:t> 1985]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</a:t>
            </a:r>
            <a:r>
              <a:rPr lang="en-US" sz="2000" b="0" dirty="0" err="1" smtClean="0">
                <a:cs typeface="+mn-cs"/>
              </a:rPr>
              <a:t>i</a:t>
            </a:r>
            <a:r>
              <a:rPr lang="en-US" sz="2000" b="0" dirty="0" smtClean="0">
                <a:cs typeface="+mn-cs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so that (alias cancellation)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ii)  `power symmetric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Ho(z)   (</a:t>
            </a:r>
            <a:r>
              <a:rPr lang="en-US" sz="2000" b="0" u="sng" dirty="0" smtClean="0">
                <a:cs typeface="+mn-cs"/>
              </a:rPr>
              <a:t>real</a:t>
            </a:r>
            <a:r>
              <a:rPr lang="en-US" sz="2000" b="0" dirty="0" smtClean="0">
                <a:cs typeface="+mn-cs"/>
              </a:rPr>
              <a:t> coefficients case)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iii)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so that (distortion function)                             </a:t>
            </a:r>
            <a:r>
              <a:rPr lang="en-US" sz="2000" b="0" i="1" u="sng" dirty="0" smtClean="0">
                <a:cs typeface="+mn-cs"/>
              </a:rPr>
              <a:t>ignore the details!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This is a so-</a:t>
            </a:r>
            <a:r>
              <a:rPr lang="en-US" sz="2000" b="0" dirty="0" err="1" smtClean="0">
                <a:cs typeface="+mn-cs"/>
              </a:rPr>
              <a:t>called</a:t>
            </a:r>
            <a:r>
              <a:rPr lang="en-US" sz="2000" b="0" i="1" dirty="0" err="1" smtClean="0">
                <a:cs typeface="+mn-cs"/>
              </a:rPr>
              <a:t>`paraunitary</a:t>
            </a:r>
            <a:r>
              <a:rPr lang="ja-JP" altLang="en-US" sz="2000" b="0" i="1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perfect reconstruction bank (see below),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based on a </a:t>
            </a:r>
            <a:r>
              <a:rPr lang="en-US" sz="2000" b="0" i="1" dirty="0" smtClean="0">
                <a:cs typeface="+mn-cs"/>
              </a:rPr>
              <a:t>lossless system</a:t>
            </a:r>
            <a:r>
              <a:rPr lang="en-US" sz="2000" b="0" dirty="0" smtClean="0">
                <a:cs typeface="+mn-cs"/>
              </a:rPr>
              <a:t> Ho,H1 :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</p:txBody>
      </p:sp>
      <p:graphicFrame>
        <p:nvGraphicFramePr>
          <p:cNvPr id="34819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305956"/>
              </p:ext>
            </p:extLst>
          </p:nvPr>
        </p:nvGraphicFramePr>
        <p:xfrm>
          <a:off x="4824413" y="5452641"/>
          <a:ext cx="3429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42" name="Equation" r:id="rId3" imgW="1574117" imgH="317362" progId="Equation.3">
                  <p:embed/>
                </p:oleObj>
              </mc:Choice>
              <mc:Fallback>
                <p:oleObj name="Equation" r:id="rId3" imgW="1574117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5452641"/>
                        <a:ext cx="3429000" cy="533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2" name="Text Box 52"/>
          <p:cNvSpPr txBox="1">
            <a:spLocks noChangeArrowheads="1"/>
          </p:cNvSpPr>
          <p:nvPr/>
        </p:nvSpPr>
        <p:spPr bwMode="auto">
          <a:xfrm>
            <a:off x="215901" y="6387417"/>
            <a:ext cx="8712584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This is already pretty complicated…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grpSp>
        <p:nvGrpSpPr>
          <p:cNvPr id="34821" name="Group 1"/>
          <p:cNvGrpSpPr>
            <a:grpSpLocks/>
          </p:cNvGrpSpPr>
          <p:nvPr/>
        </p:nvGrpSpPr>
        <p:grpSpPr bwMode="auto">
          <a:xfrm>
            <a:off x="1655763" y="1772816"/>
            <a:ext cx="5184775" cy="2917043"/>
            <a:chOff x="1655763" y="2133600"/>
            <a:chExt cx="5184775" cy="2917043"/>
          </a:xfrm>
        </p:grpSpPr>
        <p:graphicFrame>
          <p:nvGraphicFramePr>
            <p:cNvPr id="34822" name="Object 45"/>
            <p:cNvGraphicFramePr>
              <a:graphicFrameLocks noChangeAspect="1"/>
            </p:cNvGraphicFramePr>
            <p:nvPr/>
          </p:nvGraphicFramePr>
          <p:xfrm>
            <a:off x="1655763" y="2133600"/>
            <a:ext cx="4410075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43" name="Equation" r:id="rId5" imgW="2247900" imgH="228600" progId="Equation.3">
                    <p:embed/>
                  </p:oleObj>
                </mc:Choice>
                <mc:Fallback>
                  <p:oleObj name="Equation" r:id="rId5" imgW="22479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5763" y="2133600"/>
                          <a:ext cx="4410075" cy="4318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3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2239069"/>
                </p:ext>
              </p:extLst>
            </p:nvPr>
          </p:nvGraphicFramePr>
          <p:xfrm>
            <a:off x="4824413" y="4679168"/>
            <a:ext cx="1557337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44" name="Equation" r:id="rId7" imgW="774364" imgH="203112" progId="Equation.3">
                    <p:embed/>
                  </p:oleObj>
                </mc:Choice>
                <mc:Fallback>
                  <p:oleObj name="Equation" r:id="rId7" imgW="774364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4413" y="4679168"/>
                          <a:ext cx="1557337" cy="37147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381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4" name="Object 47"/>
            <p:cNvGraphicFramePr>
              <a:graphicFrameLocks noChangeAspect="1"/>
            </p:cNvGraphicFramePr>
            <p:nvPr/>
          </p:nvGraphicFramePr>
          <p:xfrm>
            <a:off x="4859338" y="2673350"/>
            <a:ext cx="1524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45" name="Equation" r:id="rId9" imgW="812447" imgH="203112" progId="Equation.3">
                    <p:embed/>
                  </p:oleObj>
                </mc:Choice>
                <mc:Fallback>
                  <p:oleObj name="Equation" r:id="rId9" imgW="81244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9338" y="2673350"/>
                          <a:ext cx="1524000" cy="3810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381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5" name="Object 48"/>
            <p:cNvGraphicFramePr>
              <a:graphicFrameLocks noChangeAspect="1"/>
            </p:cNvGraphicFramePr>
            <p:nvPr/>
          </p:nvGraphicFramePr>
          <p:xfrm>
            <a:off x="1692275" y="3392488"/>
            <a:ext cx="35052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46" name="Equation" r:id="rId11" imgW="2006600" imgH="520700" progId="Equation.3">
                    <p:embed/>
                  </p:oleObj>
                </mc:Choice>
                <mc:Fallback>
                  <p:oleObj name="Equation" r:id="rId11" imgW="2006600" imgH="520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2275" y="3392488"/>
                          <a:ext cx="3505200" cy="76200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26" name="Object 50"/>
            <p:cNvGraphicFramePr>
              <a:graphicFrameLocks noChangeAspect="1"/>
            </p:cNvGraphicFramePr>
            <p:nvPr/>
          </p:nvGraphicFramePr>
          <p:xfrm>
            <a:off x="1727200" y="4257675"/>
            <a:ext cx="2667000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47" name="Equation" r:id="rId13" imgW="1358310" imgH="241195" progId="Equation.3">
                    <p:embed/>
                  </p:oleObj>
                </mc:Choice>
                <mc:Fallback>
                  <p:oleObj name="Equation" r:id="rId13" imgW="1358310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7200" y="4257675"/>
                          <a:ext cx="2667000" cy="45243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7973" name="Text Box 53"/>
            <p:cNvSpPr txBox="1">
              <a:spLocks noChangeArrowheads="1"/>
            </p:cNvSpPr>
            <p:nvPr/>
          </p:nvSpPr>
          <p:spPr bwMode="auto">
            <a:xfrm>
              <a:off x="6335713" y="4329112"/>
              <a:ext cx="468312" cy="4953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1"/>
                  </a:solidFill>
                  <a:cs typeface="+mn-cs"/>
                  <a:sym typeface="Wingdings" charset="0"/>
                </a:rPr>
                <a:t></a:t>
              </a:r>
              <a:endParaRPr lang="en-US">
                <a:solidFill>
                  <a:schemeClr val="tx1"/>
                </a:solidFill>
                <a:cs typeface="+mn-cs"/>
              </a:endParaRPr>
            </a:p>
          </p:txBody>
        </p:sp>
        <p:sp>
          <p:nvSpPr>
            <p:cNvPr id="337974" name="Text Box 54"/>
            <p:cNvSpPr txBox="1">
              <a:spLocks noChangeArrowheads="1"/>
            </p:cNvSpPr>
            <p:nvPr/>
          </p:nvSpPr>
          <p:spPr bwMode="auto">
            <a:xfrm>
              <a:off x="6372225" y="2420937"/>
              <a:ext cx="468313" cy="4953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1"/>
                  </a:solidFill>
                  <a:cs typeface="+mn-cs"/>
                  <a:sym typeface="Wingdings" charset="0"/>
                </a:rPr>
                <a:t></a:t>
              </a:r>
              <a:endParaRPr lang="en-US">
                <a:solidFill>
                  <a:schemeClr val="tx1"/>
                </a:solidFill>
                <a:cs typeface="+mn-cs"/>
              </a:endParaRPr>
            </a:p>
          </p:txBody>
        </p:sp>
      </p:grpSp>
      <p:sp>
        <p:nvSpPr>
          <p:cNvPr id="14" name="Down Arrow 13"/>
          <p:cNvSpPr/>
          <p:nvPr/>
        </p:nvSpPr>
        <p:spPr bwMode="auto">
          <a:xfrm>
            <a:off x="5436096" y="2133575"/>
            <a:ext cx="324036" cy="324036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4460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Perfect Reconstruction : N-Channel Case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0" dirty="0" smtClean="0">
              <a:cs typeface="+mn-cs"/>
            </a:endParaRPr>
          </a:p>
          <a:p>
            <a:pPr>
              <a:defRPr/>
            </a:pPr>
            <a:endParaRPr lang="en-US" b="0" dirty="0" smtClean="0">
              <a:cs typeface="+mn-cs"/>
            </a:endParaRPr>
          </a:p>
          <a:p>
            <a:pPr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It is proved that...</a:t>
            </a:r>
            <a:r>
              <a:rPr lang="en-US" b="0" dirty="0" smtClean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(try it!)</a:t>
            </a: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r>
              <a:rPr lang="en-US" sz="2000" b="0" dirty="0" smtClean="0">
                <a:cs typeface="+mn-cs"/>
              </a:rPr>
              <a:t>2nd term represents aliased signals, hence all </a:t>
            </a:r>
            <a:r>
              <a:rPr lang="en-US" sz="2000" b="0" dirty="0" smtClean="0">
                <a:solidFill>
                  <a:srgbClr val="FFFF66"/>
                </a:solidFill>
                <a:cs typeface="+mn-cs"/>
              </a:rPr>
              <a:t>`</a:t>
            </a:r>
            <a:r>
              <a:rPr lang="en-US" sz="2000" b="0" u="sng" dirty="0" smtClean="0">
                <a:solidFill>
                  <a:srgbClr val="FFFF66"/>
                </a:solidFill>
                <a:cs typeface="+mn-cs"/>
              </a:rPr>
              <a:t>alias transfer functions</a:t>
            </a:r>
            <a:r>
              <a:rPr lang="ja-JP" altLang="en-US" sz="2000" b="0" i="1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A</a:t>
            </a:r>
            <a:r>
              <a:rPr lang="en-US" sz="1400" b="0" dirty="0" smtClean="0">
                <a:cs typeface="+mn-cs"/>
              </a:rPr>
              <a:t>n</a:t>
            </a:r>
            <a:r>
              <a:rPr lang="en-US" sz="2000" b="0" dirty="0" smtClean="0">
                <a:cs typeface="+mn-cs"/>
              </a:rPr>
              <a:t>(z) should ideally be </a:t>
            </a:r>
            <a:r>
              <a:rPr lang="en-US" sz="2000" u="sng" smtClean="0">
                <a:cs typeface="+mn-cs"/>
              </a:rPr>
              <a:t>zero</a:t>
            </a:r>
            <a:r>
              <a:rPr lang="en-US" sz="2000" smtClean="0">
                <a:cs typeface="+mn-cs"/>
              </a:rPr>
              <a:t> </a:t>
            </a:r>
            <a:r>
              <a:rPr lang="en-US" sz="2000" b="0" smtClean="0">
                <a:cs typeface="+mn-cs"/>
              </a:rPr>
              <a:t>(for </a:t>
            </a:r>
            <a:r>
              <a:rPr lang="en-US" sz="2000" b="0" dirty="0" smtClean="0">
                <a:cs typeface="+mn-cs"/>
              </a:rPr>
              <a:t>all n=1..N-1)</a:t>
            </a:r>
          </a:p>
          <a:p>
            <a:pPr>
              <a:defRPr/>
            </a:pPr>
            <a:r>
              <a:rPr lang="en-US" sz="2000" b="0" dirty="0" smtClean="0">
                <a:cs typeface="+mn-cs"/>
              </a:rPr>
              <a:t>T(z) is referred to as </a:t>
            </a:r>
            <a:r>
              <a:rPr lang="en-US" sz="2000" b="0" dirty="0" smtClean="0">
                <a:solidFill>
                  <a:srgbClr val="FFFF66"/>
                </a:solidFill>
                <a:cs typeface="+mn-cs"/>
              </a:rPr>
              <a:t>`</a:t>
            </a:r>
            <a:r>
              <a:rPr lang="en-US" sz="2000" b="0" u="sng" dirty="0" smtClean="0">
                <a:solidFill>
                  <a:srgbClr val="FFFF66"/>
                </a:solidFill>
                <a:cs typeface="+mn-cs"/>
              </a:rPr>
              <a:t>distortion function</a:t>
            </a:r>
            <a:r>
              <a:rPr lang="ja-JP" altLang="en-US" sz="2000" b="0" i="1" dirty="0" smtClean="0">
                <a:solidFill>
                  <a:srgbClr val="FFFF66"/>
                </a:solidFill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(amplitude &amp; phase distortion)</a:t>
            </a:r>
            <a:r>
              <a:rPr lang="en-US" sz="2000" b="0" smtClean="0">
                <a:cs typeface="+mn-cs"/>
              </a:rPr>
              <a:t>. For </a:t>
            </a:r>
            <a:r>
              <a:rPr lang="en-US" sz="2000" b="0" dirty="0" smtClean="0">
                <a:cs typeface="+mn-cs"/>
              </a:rPr>
              <a:t>perfect reconstruction, T(z) should be a </a:t>
            </a:r>
            <a:r>
              <a:rPr lang="en-US" sz="2000" u="sng" dirty="0" smtClean="0">
                <a:cs typeface="+mn-cs"/>
              </a:rPr>
              <a:t>pure delay</a:t>
            </a:r>
            <a:endParaRPr lang="en-US" sz="2000" b="0" dirty="0" smtClean="0">
              <a:cs typeface="+mn-cs"/>
            </a:endParaRPr>
          </a:p>
        </p:txBody>
      </p:sp>
      <p:graphicFrame>
        <p:nvGraphicFramePr>
          <p:cNvPr id="3584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337705"/>
              </p:ext>
            </p:extLst>
          </p:nvPr>
        </p:nvGraphicFramePr>
        <p:xfrm>
          <a:off x="791580" y="3789040"/>
          <a:ext cx="774086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4" name="Equation" r:id="rId3" imgW="4279900" imgH="698500" progId="Equation.3">
                  <p:embed/>
                </p:oleObj>
              </mc:Choice>
              <mc:Fallback>
                <p:oleObj name="Equation" r:id="rId3" imgW="42799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580" y="3789040"/>
                        <a:ext cx="7740860" cy="10081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44" name="Group 141"/>
          <p:cNvGrpSpPr>
            <a:grpSpLocks/>
          </p:cNvGrpSpPr>
          <p:nvPr/>
        </p:nvGrpSpPr>
        <p:grpSpPr bwMode="auto">
          <a:xfrm>
            <a:off x="1368425" y="1286322"/>
            <a:ext cx="6075363" cy="1998662"/>
            <a:chOff x="814" y="667"/>
            <a:chExt cx="3875" cy="1307"/>
          </a:xfrm>
        </p:grpSpPr>
        <p:sp>
          <p:nvSpPr>
            <p:cNvPr id="333871" name="Rectangle 47"/>
            <p:cNvSpPr>
              <a:spLocks noChangeArrowheads="1"/>
            </p:cNvSpPr>
            <p:nvPr/>
          </p:nvSpPr>
          <p:spPr bwMode="auto">
            <a:xfrm>
              <a:off x="1556" y="1344"/>
              <a:ext cx="480" cy="29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72" name="Line 48"/>
            <p:cNvSpPr>
              <a:spLocks noChangeShapeType="1"/>
            </p:cNvSpPr>
            <p:nvPr/>
          </p:nvSpPr>
          <p:spPr bwMode="auto">
            <a:xfrm>
              <a:off x="2036" y="1488"/>
              <a:ext cx="19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73" name="Text Box 49"/>
            <p:cNvSpPr txBox="1">
              <a:spLocks noChangeArrowheads="1"/>
            </p:cNvSpPr>
            <p:nvPr/>
          </p:nvSpPr>
          <p:spPr bwMode="auto">
            <a:xfrm>
              <a:off x="1560" y="1368"/>
              <a:ext cx="47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H2(z)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33874" name="Rectangle 50"/>
            <p:cNvSpPr>
              <a:spLocks noChangeArrowheads="1"/>
            </p:cNvSpPr>
            <p:nvPr/>
          </p:nvSpPr>
          <p:spPr bwMode="auto">
            <a:xfrm>
              <a:off x="1556" y="1680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75" name="Line 51"/>
            <p:cNvSpPr>
              <a:spLocks noChangeShapeType="1"/>
            </p:cNvSpPr>
            <p:nvPr/>
          </p:nvSpPr>
          <p:spPr bwMode="auto">
            <a:xfrm>
              <a:off x="2036" y="1825"/>
              <a:ext cx="19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76" name="Text Box 52"/>
            <p:cNvSpPr txBox="1">
              <a:spLocks noChangeArrowheads="1"/>
            </p:cNvSpPr>
            <p:nvPr/>
          </p:nvSpPr>
          <p:spPr bwMode="auto">
            <a:xfrm>
              <a:off x="1560" y="1704"/>
              <a:ext cx="47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H3(z)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33877" name="Line 53"/>
            <p:cNvSpPr>
              <a:spLocks noChangeShapeType="1"/>
            </p:cNvSpPr>
            <p:nvPr/>
          </p:nvSpPr>
          <p:spPr bwMode="auto">
            <a:xfrm>
              <a:off x="2324" y="1392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78" name="Text Box 54"/>
            <p:cNvSpPr txBox="1">
              <a:spLocks noChangeArrowheads="1"/>
            </p:cNvSpPr>
            <p:nvPr/>
          </p:nvSpPr>
          <p:spPr bwMode="auto">
            <a:xfrm>
              <a:off x="2308" y="1339"/>
              <a:ext cx="2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33879" name="Rectangle 55"/>
            <p:cNvSpPr>
              <a:spLocks noChangeArrowheads="1"/>
            </p:cNvSpPr>
            <p:nvPr/>
          </p:nvSpPr>
          <p:spPr bwMode="auto">
            <a:xfrm>
              <a:off x="2228" y="1344"/>
              <a:ext cx="336" cy="29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80" name="Line 56"/>
            <p:cNvSpPr>
              <a:spLocks noChangeShapeType="1"/>
            </p:cNvSpPr>
            <p:nvPr/>
          </p:nvSpPr>
          <p:spPr bwMode="auto">
            <a:xfrm>
              <a:off x="2324" y="1728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81" name="Text Box 57"/>
            <p:cNvSpPr txBox="1">
              <a:spLocks noChangeArrowheads="1"/>
            </p:cNvSpPr>
            <p:nvPr/>
          </p:nvSpPr>
          <p:spPr bwMode="auto">
            <a:xfrm>
              <a:off x="2308" y="1675"/>
              <a:ext cx="2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33882" name="Rectangle 58"/>
            <p:cNvSpPr>
              <a:spLocks noChangeArrowheads="1"/>
            </p:cNvSpPr>
            <p:nvPr/>
          </p:nvSpPr>
          <p:spPr bwMode="auto">
            <a:xfrm>
              <a:off x="2228" y="1680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83" name="Line 59"/>
            <p:cNvSpPr>
              <a:spLocks noChangeShapeType="1"/>
            </p:cNvSpPr>
            <p:nvPr/>
          </p:nvSpPr>
          <p:spPr bwMode="auto">
            <a:xfrm>
              <a:off x="1364" y="14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84" name="Line 60"/>
            <p:cNvSpPr>
              <a:spLocks noChangeShapeType="1"/>
            </p:cNvSpPr>
            <p:nvPr/>
          </p:nvSpPr>
          <p:spPr bwMode="auto">
            <a:xfrm>
              <a:off x="1364" y="1825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85" name="Line 61"/>
            <p:cNvSpPr>
              <a:spLocks noChangeShapeType="1"/>
            </p:cNvSpPr>
            <p:nvPr/>
          </p:nvSpPr>
          <p:spPr bwMode="auto">
            <a:xfrm flipH="1">
              <a:off x="1357" y="1488"/>
              <a:ext cx="0" cy="33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89" name="Rectangle 65"/>
            <p:cNvSpPr>
              <a:spLocks noChangeArrowheads="1"/>
            </p:cNvSpPr>
            <p:nvPr/>
          </p:nvSpPr>
          <p:spPr bwMode="auto">
            <a:xfrm>
              <a:off x="2749" y="1344"/>
              <a:ext cx="336" cy="29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90" name="Line 66"/>
            <p:cNvSpPr>
              <a:spLocks noChangeShapeType="1"/>
            </p:cNvSpPr>
            <p:nvPr/>
          </p:nvSpPr>
          <p:spPr bwMode="auto">
            <a:xfrm>
              <a:off x="2557" y="14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91" name="Line 67"/>
            <p:cNvSpPr>
              <a:spLocks noChangeShapeType="1"/>
            </p:cNvSpPr>
            <p:nvPr/>
          </p:nvSpPr>
          <p:spPr bwMode="auto">
            <a:xfrm>
              <a:off x="2845" y="1392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92" name="Text Box 68"/>
            <p:cNvSpPr txBox="1">
              <a:spLocks noChangeArrowheads="1"/>
            </p:cNvSpPr>
            <p:nvPr/>
          </p:nvSpPr>
          <p:spPr bwMode="auto">
            <a:xfrm>
              <a:off x="2844" y="1339"/>
              <a:ext cx="22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33893" name="Rectangle 69"/>
            <p:cNvSpPr>
              <a:spLocks noChangeArrowheads="1"/>
            </p:cNvSpPr>
            <p:nvPr/>
          </p:nvSpPr>
          <p:spPr bwMode="auto">
            <a:xfrm>
              <a:off x="2749" y="1680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94" name="Line 70"/>
            <p:cNvSpPr>
              <a:spLocks noChangeShapeType="1"/>
            </p:cNvSpPr>
            <p:nvPr/>
          </p:nvSpPr>
          <p:spPr bwMode="auto">
            <a:xfrm>
              <a:off x="2557" y="1825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95" name="Line 71"/>
            <p:cNvSpPr>
              <a:spLocks noChangeShapeType="1"/>
            </p:cNvSpPr>
            <p:nvPr/>
          </p:nvSpPr>
          <p:spPr bwMode="auto">
            <a:xfrm>
              <a:off x="2845" y="1728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96" name="Text Box 72"/>
            <p:cNvSpPr txBox="1">
              <a:spLocks noChangeArrowheads="1"/>
            </p:cNvSpPr>
            <p:nvPr/>
          </p:nvSpPr>
          <p:spPr bwMode="auto">
            <a:xfrm>
              <a:off x="2844" y="1675"/>
              <a:ext cx="22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33897" name="Line 73"/>
            <p:cNvSpPr>
              <a:spLocks noChangeShapeType="1"/>
            </p:cNvSpPr>
            <p:nvPr/>
          </p:nvSpPr>
          <p:spPr bwMode="auto">
            <a:xfrm>
              <a:off x="3085" y="1488"/>
              <a:ext cx="19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98" name="Rectangle 74"/>
            <p:cNvSpPr>
              <a:spLocks noChangeArrowheads="1"/>
            </p:cNvSpPr>
            <p:nvPr/>
          </p:nvSpPr>
          <p:spPr bwMode="auto">
            <a:xfrm>
              <a:off x="3277" y="1344"/>
              <a:ext cx="484" cy="29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899" name="Text Box 75"/>
            <p:cNvSpPr txBox="1">
              <a:spLocks noChangeArrowheads="1"/>
            </p:cNvSpPr>
            <p:nvPr/>
          </p:nvSpPr>
          <p:spPr bwMode="auto">
            <a:xfrm>
              <a:off x="3283" y="1340"/>
              <a:ext cx="46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F2(z)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33900" name="Line 76"/>
            <p:cNvSpPr>
              <a:spLocks noChangeShapeType="1"/>
            </p:cNvSpPr>
            <p:nvPr/>
          </p:nvSpPr>
          <p:spPr bwMode="auto">
            <a:xfrm>
              <a:off x="3085" y="1825"/>
              <a:ext cx="19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01" name="Rectangle 77"/>
            <p:cNvSpPr>
              <a:spLocks noChangeArrowheads="1"/>
            </p:cNvSpPr>
            <p:nvPr/>
          </p:nvSpPr>
          <p:spPr bwMode="auto">
            <a:xfrm>
              <a:off x="3277" y="1680"/>
              <a:ext cx="484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02" name="Text Box 78"/>
            <p:cNvSpPr txBox="1">
              <a:spLocks noChangeArrowheads="1"/>
            </p:cNvSpPr>
            <p:nvPr/>
          </p:nvSpPr>
          <p:spPr bwMode="auto">
            <a:xfrm>
              <a:off x="3283" y="1676"/>
              <a:ext cx="46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F3(z)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33910" name="Text Box 86"/>
            <p:cNvSpPr txBox="1">
              <a:spLocks noChangeArrowheads="1"/>
            </p:cNvSpPr>
            <p:nvPr/>
          </p:nvSpPr>
          <p:spPr bwMode="auto">
            <a:xfrm>
              <a:off x="4270" y="955"/>
              <a:ext cx="419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y[k]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33912" name="Rectangle 88"/>
            <p:cNvSpPr>
              <a:spLocks noChangeArrowheads="1"/>
            </p:cNvSpPr>
            <p:nvPr/>
          </p:nvSpPr>
          <p:spPr bwMode="auto">
            <a:xfrm>
              <a:off x="1556" y="672"/>
              <a:ext cx="480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13" name="Line 89"/>
            <p:cNvSpPr>
              <a:spLocks noChangeShapeType="1"/>
            </p:cNvSpPr>
            <p:nvPr/>
          </p:nvSpPr>
          <p:spPr bwMode="auto">
            <a:xfrm>
              <a:off x="2036" y="816"/>
              <a:ext cx="19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14" name="Text Box 90"/>
            <p:cNvSpPr txBox="1">
              <a:spLocks noChangeArrowheads="1"/>
            </p:cNvSpPr>
            <p:nvPr/>
          </p:nvSpPr>
          <p:spPr bwMode="auto">
            <a:xfrm>
              <a:off x="1560" y="696"/>
              <a:ext cx="47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H0(z)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33915" name="Rectangle 91"/>
            <p:cNvSpPr>
              <a:spLocks noChangeArrowheads="1"/>
            </p:cNvSpPr>
            <p:nvPr/>
          </p:nvSpPr>
          <p:spPr bwMode="auto">
            <a:xfrm>
              <a:off x="1556" y="1008"/>
              <a:ext cx="480" cy="296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16" name="Line 92"/>
            <p:cNvSpPr>
              <a:spLocks noChangeShapeType="1"/>
            </p:cNvSpPr>
            <p:nvPr/>
          </p:nvSpPr>
          <p:spPr bwMode="auto">
            <a:xfrm>
              <a:off x="2036" y="1152"/>
              <a:ext cx="190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17" name="Text Box 93"/>
            <p:cNvSpPr txBox="1">
              <a:spLocks noChangeArrowheads="1"/>
            </p:cNvSpPr>
            <p:nvPr/>
          </p:nvSpPr>
          <p:spPr bwMode="auto">
            <a:xfrm>
              <a:off x="1560" y="1032"/>
              <a:ext cx="47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H1(z)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33918" name="Line 94"/>
            <p:cNvSpPr>
              <a:spLocks noChangeShapeType="1"/>
            </p:cNvSpPr>
            <p:nvPr/>
          </p:nvSpPr>
          <p:spPr bwMode="auto">
            <a:xfrm>
              <a:off x="2324" y="720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19" name="Text Box 95"/>
            <p:cNvSpPr txBox="1">
              <a:spLocks noChangeArrowheads="1"/>
            </p:cNvSpPr>
            <p:nvPr/>
          </p:nvSpPr>
          <p:spPr bwMode="auto">
            <a:xfrm>
              <a:off x="2308" y="667"/>
              <a:ext cx="2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33920" name="Rectangle 96"/>
            <p:cNvSpPr>
              <a:spLocks noChangeArrowheads="1"/>
            </p:cNvSpPr>
            <p:nvPr/>
          </p:nvSpPr>
          <p:spPr bwMode="auto">
            <a:xfrm>
              <a:off x="2228" y="672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21" name="Line 97"/>
            <p:cNvSpPr>
              <a:spLocks noChangeShapeType="1"/>
            </p:cNvSpPr>
            <p:nvPr/>
          </p:nvSpPr>
          <p:spPr bwMode="auto">
            <a:xfrm>
              <a:off x="2324" y="1056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22" name="Text Box 98"/>
            <p:cNvSpPr txBox="1">
              <a:spLocks noChangeArrowheads="1"/>
            </p:cNvSpPr>
            <p:nvPr/>
          </p:nvSpPr>
          <p:spPr bwMode="auto">
            <a:xfrm>
              <a:off x="2308" y="1003"/>
              <a:ext cx="2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33923" name="Rectangle 99"/>
            <p:cNvSpPr>
              <a:spLocks noChangeArrowheads="1"/>
            </p:cNvSpPr>
            <p:nvPr/>
          </p:nvSpPr>
          <p:spPr bwMode="auto">
            <a:xfrm>
              <a:off x="2228" y="1008"/>
              <a:ext cx="336" cy="296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24" name="Line 100"/>
            <p:cNvSpPr>
              <a:spLocks noChangeShapeType="1"/>
            </p:cNvSpPr>
            <p:nvPr/>
          </p:nvSpPr>
          <p:spPr bwMode="auto">
            <a:xfrm>
              <a:off x="1364" y="81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25" name="Line 101"/>
            <p:cNvSpPr>
              <a:spLocks noChangeShapeType="1"/>
            </p:cNvSpPr>
            <p:nvPr/>
          </p:nvSpPr>
          <p:spPr bwMode="auto">
            <a:xfrm>
              <a:off x="1364" y="1152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26" name="Line 102"/>
            <p:cNvSpPr>
              <a:spLocks noChangeShapeType="1"/>
            </p:cNvSpPr>
            <p:nvPr/>
          </p:nvSpPr>
          <p:spPr bwMode="auto">
            <a:xfrm flipH="1">
              <a:off x="1354" y="816"/>
              <a:ext cx="3" cy="68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27" name="Line 103"/>
            <p:cNvSpPr>
              <a:spLocks noChangeShapeType="1"/>
            </p:cNvSpPr>
            <p:nvPr/>
          </p:nvSpPr>
          <p:spPr bwMode="auto">
            <a:xfrm>
              <a:off x="1076" y="1292"/>
              <a:ext cx="28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28" name="Text Box 104"/>
            <p:cNvSpPr txBox="1">
              <a:spLocks noChangeArrowheads="1"/>
            </p:cNvSpPr>
            <p:nvPr/>
          </p:nvSpPr>
          <p:spPr bwMode="auto">
            <a:xfrm>
              <a:off x="814" y="955"/>
              <a:ext cx="430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b="0">
                  <a:solidFill>
                    <a:srgbClr val="FFFF66"/>
                  </a:solidFill>
                  <a:cs typeface="+mn-cs"/>
                </a:rPr>
                <a:t>u[k]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33930" name="Rectangle 106"/>
            <p:cNvSpPr>
              <a:spLocks noChangeArrowheads="1"/>
            </p:cNvSpPr>
            <p:nvPr/>
          </p:nvSpPr>
          <p:spPr bwMode="auto">
            <a:xfrm>
              <a:off x="2749" y="672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31" name="Line 107"/>
            <p:cNvSpPr>
              <a:spLocks noChangeShapeType="1"/>
            </p:cNvSpPr>
            <p:nvPr/>
          </p:nvSpPr>
          <p:spPr bwMode="auto">
            <a:xfrm>
              <a:off x="2557" y="81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32" name="Line 108"/>
            <p:cNvSpPr>
              <a:spLocks noChangeShapeType="1"/>
            </p:cNvSpPr>
            <p:nvPr/>
          </p:nvSpPr>
          <p:spPr bwMode="auto">
            <a:xfrm>
              <a:off x="2845" y="720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33" name="Text Box 109"/>
            <p:cNvSpPr txBox="1">
              <a:spLocks noChangeArrowheads="1"/>
            </p:cNvSpPr>
            <p:nvPr/>
          </p:nvSpPr>
          <p:spPr bwMode="auto">
            <a:xfrm>
              <a:off x="2844" y="667"/>
              <a:ext cx="22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33934" name="Rectangle 110"/>
            <p:cNvSpPr>
              <a:spLocks noChangeArrowheads="1"/>
            </p:cNvSpPr>
            <p:nvPr/>
          </p:nvSpPr>
          <p:spPr bwMode="auto">
            <a:xfrm>
              <a:off x="2749" y="1008"/>
              <a:ext cx="336" cy="296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35" name="Line 111"/>
            <p:cNvSpPr>
              <a:spLocks noChangeShapeType="1"/>
            </p:cNvSpPr>
            <p:nvPr/>
          </p:nvSpPr>
          <p:spPr bwMode="auto">
            <a:xfrm>
              <a:off x="2557" y="1152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36" name="Line 112"/>
            <p:cNvSpPr>
              <a:spLocks noChangeShapeType="1"/>
            </p:cNvSpPr>
            <p:nvPr/>
          </p:nvSpPr>
          <p:spPr bwMode="auto">
            <a:xfrm>
              <a:off x="2845" y="1056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37" name="Text Box 113"/>
            <p:cNvSpPr txBox="1">
              <a:spLocks noChangeArrowheads="1"/>
            </p:cNvSpPr>
            <p:nvPr/>
          </p:nvSpPr>
          <p:spPr bwMode="auto">
            <a:xfrm>
              <a:off x="2844" y="1003"/>
              <a:ext cx="22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33938" name="Line 114"/>
            <p:cNvSpPr>
              <a:spLocks noChangeShapeType="1"/>
            </p:cNvSpPr>
            <p:nvPr/>
          </p:nvSpPr>
          <p:spPr bwMode="auto">
            <a:xfrm>
              <a:off x="3085" y="816"/>
              <a:ext cx="19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39" name="Rectangle 115"/>
            <p:cNvSpPr>
              <a:spLocks noChangeArrowheads="1"/>
            </p:cNvSpPr>
            <p:nvPr/>
          </p:nvSpPr>
          <p:spPr bwMode="auto">
            <a:xfrm>
              <a:off x="3277" y="672"/>
              <a:ext cx="484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40" name="Text Box 116"/>
            <p:cNvSpPr txBox="1">
              <a:spLocks noChangeArrowheads="1"/>
            </p:cNvSpPr>
            <p:nvPr/>
          </p:nvSpPr>
          <p:spPr bwMode="auto">
            <a:xfrm>
              <a:off x="3283" y="668"/>
              <a:ext cx="46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F0(z)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33941" name="Line 117"/>
            <p:cNvSpPr>
              <a:spLocks noChangeShapeType="1"/>
            </p:cNvSpPr>
            <p:nvPr/>
          </p:nvSpPr>
          <p:spPr bwMode="auto">
            <a:xfrm>
              <a:off x="3085" y="1152"/>
              <a:ext cx="19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42" name="Rectangle 118"/>
            <p:cNvSpPr>
              <a:spLocks noChangeArrowheads="1"/>
            </p:cNvSpPr>
            <p:nvPr/>
          </p:nvSpPr>
          <p:spPr bwMode="auto">
            <a:xfrm>
              <a:off x="3277" y="1008"/>
              <a:ext cx="484" cy="296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43" name="Text Box 119"/>
            <p:cNvSpPr txBox="1">
              <a:spLocks noChangeArrowheads="1"/>
            </p:cNvSpPr>
            <p:nvPr/>
          </p:nvSpPr>
          <p:spPr bwMode="auto">
            <a:xfrm>
              <a:off x="3283" y="1004"/>
              <a:ext cx="465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F1(z)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333953" name="Line 129"/>
            <p:cNvSpPr>
              <a:spLocks noChangeShapeType="1"/>
            </p:cNvSpPr>
            <p:nvPr/>
          </p:nvSpPr>
          <p:spPr bwMode="auto">
            <a:xfrm>
              <a:off x="3768" y="81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54" name="Line 130"/>
            <p:cNvSpPr>
              <a:spLocks noChangeShapeType="1"/>
            </p:cNvSpPr>
            <p:nvPr/>
          </p:nvSpPr>
          <p:spPr bwMode="auto">
            <a:xfrm>
              <a:off x="3768" y="1152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55" name="Line 131"/>
            <p:cNvSpPr>
              <a:spLocks noChangeShapeType="1"/>
            </p:cNvSpPr>
            <p:nvPr/>
          </p:nvSpPr>
          <p:spPr bwMode="auto">
            <a:xfrm>
              <a:off x="3768" y="14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56" name="Line 132"/>
            <p:cNvSpPr>
              <a:spLocks noChangeShapeType="1"/>
            </p:cNvSpPr>
            <p:nvPr/>
          </p:nvSpPr>
          <p:spPr bwMode="auto">
            <a:xfrm>
              <a:off x="3768" y="1825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57" name="Oval 133"/>
            <p:cNvSpPr>
              <a:spLocks noChangeArrowheads="1"/>
            </p:cNvSpPr>
            <p:nvPr/>
          </p:nvSpPr>
          <p:spPr bwMode="auto">
            <a:xfrm>
              <a:off x="4056" y="1200"/>
              <a:ext cx="240" cy="244"/>
            </a:xfrm>
            <a:prstGeom prst="ellips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58" name="Line 134"/>
            <p:cNvSpPr>
              <a:spLocks noChangeShapeType="1"/>
            </p:cNvSpPr>
            <p:nvPr/>
          </p:nvSpPr>
          <p:spPr bwMode="auto">
            <a:xfrm>
              <a:off x="4296" y="1296"/>
              <a:ext cx="144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59" name="Text Box 135"/>
            <p:cNvSpPr txBox="1">
              <a:spLocks noChangeArrowheads="1"/>
            </p:cNvSpPr>
            <p:nvPr/>
          </p:nvSpPr>
          <p:spPr bwMode="auto">
            <a:xfrm>
              <a:off x="4055" y="1194"/>
              <a:ext cx="231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333960" name="Line 136"/>
            <p:cNvSpPr>
              <a:spLocks noChangeShapeType="1"/>
            </p:cNvSpPr>
            <p:nvPr/>
          </p:nvSpPr>
          <p:spPr bwMode="auto">
            <a:xfrm>
              <a:off x="3960" y="1152"/>
              <a:ext cx="144" cy="10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61" name="Line 137"/>
            <p:cNvSpPr>
              <a:spLocks noChangeShapeType="1"/>
            </p:cNvSpPr>
            <p:nvPr/>
          </p:nvSpPr>
          <p:spPr bwMode="auto">
            <a:xfrm>
              <a:off x="3960" y="816"/>
              <a:ext cx="192" cy="38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62" name="Line 138"/>
            <p:cNvSpPr>
              <a:spLocks noChangeShapeType="1"/>
            </p:cNvSpPr>
            <p:nvPr/>
          </p:nvSpPr>
          <p:spPr bwMode="auto">
            <a:xfrm flipV="1">
              <a:off x="3960" y="1392"/>
              <a:ext cx="96" cy="10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3963" name="Line 139"/>
            <p:cNvSpPr>
              <a:spLocks noChangeShapeType="1"/>
            </p:cNvSpPr>
            <p:nvPr/>
          </p:nvSpPr>
          <p:spPr bwMode="auto">
            <a:xfrm flipV="1">
              <a:off x="3960" y="1440"/>
              <a:ext cx="144" cy="38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33968" name="Text Box 144"/>
          <p:cNvSpPr txBox="1">
            <a:spLocks noChangeArrowheads="1"/>
          </p:cNvSpPr>
          <p:nvPr/>
        </p:nvSpPr>
        <p:spPr bwMode="auto">
          <a:xfrm>
            <a:off x="251520" y="6381328"/>
            <a:ext cx="8676580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Sigh !!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…Too Complicated!!...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graphicFrame>
        <p:nvGraphicFramePr>
          <p:cNvPr id="80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417571"/>
              </p:ext>
            </p:extLst>
          </p:nvPr>
        </p:nvGraphicFramePr>
        <p:xfrm>
          <a:off x="7920372" y="717256"/>
          <a:ext cx="1008112" cy="371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45" name="Equation" r:id="rId5" imgW="431800" imgH="165100" progId="Equation.3">
                  <p:embed/>
                </p:oleObj>
              </mc:Choice>
              <mc:Fallback>
                <p:oleObj name="Equation" r:id="rId5" imgW="431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372" y="717256"/>
                        <a:ext cx="1008112" cy="37148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Text Box 178"/>
          <p:cNvSpPr txBox="1">
            <a:spLocks noChangeArrowheads="1"/>
          </p:cNvSpPr>
          <p:nvPr/>
        </p:nvSpPr>
        <p:spPr bwMode="auto">
          <a:xfrm>
            <a:off x="2483768" y="1016732"/>
            <a:ext cx="834766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D=N=4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560640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Perfect Reconstruction Theory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7738"/>
            <a:ext cx="8558213" cy="52895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b="0" dirty="0" smtClean="0">
                <a:cs typeface="+mn-cs"/>
              </a:rPr>
              <a:t>A simpler analysis results from a </a:t>
            </a:r>
            <a:r>
              <a:rPr lang="en-US" sz="2400" b="0" dirty="0" err="1" smtClean="0">
                <a:cs typeface="+mn-cs"/>
              </a:rPr>
              <a:t>polyphase</a:t>
            </a:r>
            <a:r>
              <a:rPr lang="en-US" sz="2400" b="0" dirty="0" smtClean="0">
                <a:cs typeface="+mn-cs"/>
              </a:rPr>
              <a:t> description 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                        </a:t>
            </a:r>
            <a:r>
              <a:rPr lang="en-US" sz="1800" b="0" dirty="0">
                <a:cs typeface="+mn-cs"/>
              </a:rPr>
              <a:t>n</a:t>
            </a:r>
            <a:r>
              <a:rPr lang="en-US" sz="1800" b="0" dirty="0" smtClean="0">
                <a:cs typeface="+mn-cs"/>
              </a:rPr>
              <a:t>-</a:t>
            </a:r>
            <a:r>
              <a:rPr lang="en-US" sz="1800" b="0" dirty="0" err="1" smtClean="0">
                <a:cs typeface="+mn-cs"/>
              </a:rPr>
              <a:t>th</a:t>
            </a:r>
            <a:r>
              <a:rPr lang="en-US" sz="1800" b="0" dirty="0" smtClean="0">
                <a:cs typeface="+mn-cs"/>
              </a:rPr>
              <a:t> row of E(z) has </a:t>
            </a:r>
            <a:r>
              <a:rPr lang="en-US" sz="1800" b="0" smtClean="0">
                <a:cs typeface="+mn-cs"/>
              </a:rPr>
              <a:t>N-fold </a:t>
            </a:r>
            <a:r>
              <a:rPr lang="en-US" sz="1200" b="0" dirty="0" smtClean="0">
                <a:cs typeface="+mn-cs"/>
              </a:rPr>
              <a:t>(=</a:t>
            </a:r>
            <a:r>
              <a:rPr lang="en-US" sz="1200" b="0" smtClean="0">
                <a:cs typeface="+mn-cs"/>
              </a:rPr>
              <a:t>D-fold</a:t>
            </a:r>
            <a:r>
              <a:rPr lang="en-US" sz="1200" b="0" dirty="0" smtClean="0">
                <a:cs typeface="+mn-cs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800" b="0" dirty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                                                                             </a:t>
            </a:r>
            <a:r>
              <a:rPr lang="en-US" sz="1800" b="0" dirty="0" err="1" smtClean="0">
                <a:cs typeface="+mn-cs"/>
              </a:rPr>
              <a:t>polyphase</a:t>
            </a:r>
            <a:r>
              <a:rPr lang="en-US" sz="1800" b="0" dirty="0" smtClean="0">
                <a:cs typeface="+mn-cs"/>
              </a:rPr>
              <a:t> components of </a:t>
            </a:r>
            <a:r>
              <a:rPr lang="en-US" sz="1800" b="0" dirty="0" err="1" smtClean="0">
                <a:cs typeface="+mn-cs"/>
              </a:rPr>
              <a:t>H</a:t>
            </a:r>
            <a:r>
              <a:rPr lang="en-US" sz="1400" b="0" dirty="0" err="1" smtClean="0">
                <a:cs typeface="+mn-cs"/>
              </a:rPr>
              <a:t>n</a:t>
            </a:r>
            <a:r>
              <a:rPr lang="en-US" sz="1800" b="0" dirty="0" smtClean="0">
                <a:cs typeface="+mn-cs"/>
              </a:rPr>
              <a:t>(z)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                        </a:t>
            </a:r>
            <a:r>
              <a:rPr lang="en-US" sz="1800" b="0" dirty="0">
                <a:cs typeface="+mn-cs"/>
              </a:rPr>
              <a:t>n</a:t>
            </a:r>
            <a:r>
              <a:rPr lang="en-US" sz="1800" b="0" dirty="0" smtClean="0">
                <a:cs typeface="+mn-cs"/>
              </a:rPr>
              <a:t>-</a:t>
            </a:r>
            <a:r>
              <a:rPr lang="en-US" sz="1800" b="0" dirty="0" err="1" smtClean="0">
                <a:cs typeface="+mn-cs"/>
              </a:rPr>
              <a:t>th</a:t>
            </a:r>
            <a:r>
              <a:rPr lang="en-US" sz="1800" b="0" dirty="0" smtClean="0">
                <a:cs typeface="+mn-cs"/>
              </a:rPr>
              <a:t> column of R(z) has </a:t>
            </a:r>
            <a:r>
              <a:rPr lang="en-US" sz="1800" b="0" smtClean="0">
                <a:cs typeface="+mn-cs"/>
              </a:rPr>
              <a:t>N-fold                     </a:t>
            </a:r>
            <a:endParaRPr lang="en-US" sz="1800" b="0" dirty="0" smtClean="0"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                                                                          </a:t>
            </a:r>
            <a:r>
              <a:rPr lang="en-US" sz="1800" b="0" dirty="0" err="1" smtClean="0">
                <a:cs typeface="+mn-cs"/>
              </a:rPr>
              <a:t>polyphase</a:t>
            </a:r>
            <a:r>
              <a:rPr lang="en-US" sz="1800" b="0" dirty="0" smtClean="0">
                <a:cs typeface="+mn-cs"/>
              </a:rPr>
              <a:t> components of </a:t>
            </a:r>
            <a:r>
              <a:rPr lang="en-US" sz="1800" b="0" dirty="0" err="1" smtClean="0">
                <a:cs typeface="+mn-cs"/>
              </a:rPr>
              <a:t>F</a:t>
            </a:r>
            <a:r>
              <a:rPr lang="en-US" sz="1400" b="0" dirty="0" err="1" smtClean="0">
                <a:cs typeface="+mn-cs"/>
              </a:rPr>
              <a:t>n</a:t>
            </a:r>
            <a:r>
              <a:rPr lang="en-US" sz="1800" b="0" dirty="0" smtClean="0">
                <a:cs typeface="+mn-cs"/>
              </a:rPr>
              <a:t>(z)</a:t>
            </a:r>
            <a:endParaRPr lang="en-US" sz="2400" b="0" dirty="0" smtClean="0">
              <a:cs typeface="+mn-cs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                     </a:t>
            </a: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6834188" y="1761492"/>
            <a:ext cx="622300" cy="31432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6834188" y="2128205"/>
            <a:ext cx="622300" cy="31432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6834188" y="2494917"/>
            <a:ext cx="622300" cy="31432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6870" name="Group 7"/>
          <p:cNvGrpSpPr>
            <a:grpSpLocks/>
          </p:cNvGrpSpPr>
          <p:nvPr/>
        </p:nvGrpSpPr>
        <p:grpSpPr bwMode="auto">
          <a:xfrm>
            <a:off x="4613275" y="1691642"/>
            <a:ext cx="685800" cy="1555750"/>
            <a:chOff x="3873" y="1717"/>
            <a:chExt cx="432" cy="1057"/>
          </a:xfrm>
        </p:grpSpPr>
        <p:sp>
          <p:nvSpPr>
            <p:cNvPr id="378888" name="Rectangle 8"/>
            <p:cNvSpPr>
              <a:spLocks noChangeArrowheads="1"/>
            </p:cNvSpPr>
            <p:nvPr/>
          </p:nvSpPr>
          <p:spPr bwMode="auto">
            <a:xfrm>
              <a:off x="3873" y="1764"/>
              <a:ext cx="275" cy="214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889" name="Line 9"/>
            <p:cNvSpPr>
              <a:spLocks noChangeShapeType="1"/>
            </p:cNvSpPr>
            <p:nvPr/>
          </p:nvSpPr>
          <p:spPr bwMode="auto">
            <a:xfrm>
              <a:off x="4148" y="1871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890" name="Line 10"/>
            <p:cNvSpPr>
              <a:spLocks noChangeShapeType="1"/>
            </p:cNvSpPr>
            <p:nvPr/>
          </p:nvSpPr>
          <p:spPr bwMode="auto">
            <a:xfrm>
              <a:off x="3952" y="1800"/>
              <a:ext cx="0" cy="14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891" name="Text Box 11"/>
            <p:cNvSpPr txBox="1">
              <a:spLocks noChangeArrowheads="1"/>
            </p:cNvSpPr>
            <p:nvPr/>
          </p:nvSpPr>
          <p:spPr bwMode="auto">
            <a:xfrm>
              <a:off x="3932" y="1717"/>
              <a:ext cx="223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78892" name="Rectangle 12"/>
            <p:cNvSpPr>
              <a:spLocks noChangeArrowheads="1"/>
            </p:cNvSpPr>
            <p:nvPr/>
          </p:nvSpPr>
          <p:spPr bwMode="auto">
            <a:xfrm>
              <a:off x="3873" y="2014"/>
              <a:ext cx="275" cy="21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893" name="Line 13"/>
            <p:cNvSpPr>
              <a:spLocks noChangeShapeType="1"/>
            </p:cNvSpPr>
            <p:nvPr/>
          </p:nvSpPr>
          <p:spPr bwMode="auto">
            <a:xfrm>
              <a:off x="4148" y="2120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894" name="Line 14"/>
            <p:cNvSpPr>
              <a:spLocks noChangeShapeType="1"/>
            </p:cNvSpPr>
            <p:nvPr/>
          </p:nvSpPr>
          <p:spPr bwMode="auto">
            <a:xfrm>
              <a:off x="3952" y="2049"/>
              <a:ext cx="0" cy="14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895" name="Text Box 15"/>
            <p:cNvSpPr txBox="1">
              <a:spLocks noChangeArrowheads="1"/>
            </p:cNvSpPr>
            <p:nvPr/>
          </p:nvSpPr>
          <p:spPr bwMode="auto">
            <a:xfrm>
              <a:off x="3932" y="1964"/>
              <a:ext cx="223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78896" name="Rectangle 16"/>
            <p:cNvSpPr>
              <a:spLocks noChangeArrowheads="1"/>
            </p:cNvSpPr>
            <p:nvPr/>
          </p:nvSpPr>
          <p:spPr bwMode="auto">
            <a:xfrm>
              <a:off x="3873" y="2263"/>
              <a:ext cx="275" cy="216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897" name="Line 17"/>
            <p:cNvSpPr>
              <a:spLocks noChangeShapeType="1"/>
            </p:cNvSpPr>
            <p:nvPr/>
          </p:nvSpPr>
          <p:spPr bwMode="auto">
            <a:xfrm>
              <a:off x="4148" y="2370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898" name="Line 18"/>
            <p:cNvSpPr>
              <a:spLocks noChangeShapeType="1"/>
            </p:cNvSpPr>
            <p:nvPr/>
          </p:nvSpPr>
          <p:spPr bwMode="auto">
            <a:xfrm>
              <a:off x="3952" y="2298"/>
              <a:ext cx="0" cy="139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899" name="Text Box 19"/>
            <p:cNvSpPr txBox="1">
              <a:spLocks noChangeArrowheads="1"/>
            </p:cNvSpPr>
            <p:nvPr/>
          </p:nvSpPr>
          <p:spPr bwMode="auto">
            <a:xfrm>
              <a:off x="3932" y="2214"/>
              <a:ext cx="223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78900" name="Rectangle 20"/>
            <p:cNvSpPr>
              <a:spLocks noChangeArrowheads="1"/>
            </p:cNvSpPr>
            <p:nvPr/>
          </p:nvSpPr>
          <p:spPr bwMode="auto">
            <a:xfrm>
              <a:off x="3873" y="2511"/>
              <a:ext cx="275" cy="21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01" name="Line 21"/>
            <p:cNvSpPr>
              <a:spLocks noChangeShapeType="1"/>
            </p:cNvSpPr>
            <p:nvPr/>
          </p:nvSpPr>
          <p:spPr bwMode="auto">
            <a:xfrm>
              <a:off x="4148" y="2619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02" name="Line 22"/>
            <p:cNvSpPr>
              <a:spLocks noChangeShapeType="1"/>
            </p:cNvSpPr>
            <p:nvPr/>
          </p:nvSpPr>
          <p:spPr bwMode="auto">
            <a:xfrm>
              <a:off x="3952" y="2548"/>
              <a:ext cx="0" cy="14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03" name="Text Box 23"/>
            <p:cNvSpPr txBox="1">
              <a:spLocks noChangeArrowheads="1"/>
            </p:cNvSpPr>
            <p:nvPr/>
          </p:nvSpPr>
          <p:spPr bwMode="auto">
            <a:xfrm>
              <a:off x="3932" y="2463"/>
              <a:ext cx="223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</p:grpSp>
      <p:sp>
        <p:nvSpPr>
          <p:cNvPr id="378904" name="Rectangle 24"/>
          <p:cNvSpPr>
            <a:spLocks noChangeArrowheads="1"/>
          </p:cNvSpPr>
          <p:nvPr/>
        </p:nvSpPr>
        <p:spPr bwMode="auto">
          <a:xfrm>
            <a:off x="6834188" y="2860042"/>
            <a:ext cx="622300" cy="3159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05" name="Line 25"/>
          <p:cNvSpPr>
            <a:spLocks noChangeShapeType="1"/>
          </p:cNvSpPr>
          <p:nvPr/>
        </p:nvSpPr>
        <p:spPr bwMode="auto">
          <a:xfrm>
            <a:off x="7456488" y="1918655"/>
            <a:ext cx="2492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06" name="Line 26"/>
          <p:cNvSpPr>
            <a:spLocks noChangeShapeType="1"/>
          </p:cNvSpPr>
          <p:nvPr/>
        </p:nvSpPr>
        <p:spPr bwMode="auto">
          <a:xfrm>
            <a:off x="7456488" y="2285367"/>
            <a:ext cx="2492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07" name="Line 27"/>
          <p:cNvSpPr>
            <a:spLocks noChangeShapeType="1"/>
          </p:cNvSpPr>
          <p:nvPr/>
        </p:nvSpPr>
        <p:spPr bwMode="auto">
          <a:xfrm>
            <a:off x="7456488" y="2652080"/>
            <a:ext cx="2492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08" name="Line 28"/>
          <p:cNvSpPr>
            <a:spLocks noChangeShapeType="1"/>
          </p:cNvSpPr>
          <p:nvPr/>
        </p:nvSpPr>
        <p:spPr bwMode="auto">
          <a:xfrm>
            <a:off x="7456488" y="3018792"/>
            <a:ext cx="2492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09" name="Line 29"/>
          <p:cNvSpPr>
            <a:spLocks noChangeShapeType="1"/>
          </p:cNvSpPr>
          <p:nvPr/>
        </p:nvSpPr>
        <p:spPr bwMode="auto">
          <a:xfrm>
            <a:off x="7705725" y="2285367"/>
            <a:ext cx="185738" cy="1047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10" name="Line 30"/>
          <p:cNvSpPr>
            <a:spLocks noChangeShapeType="1"/>
          </p:cNvSpPr>
          <p:nvPr/>
        </p:nvSpPr>
        <p:spPr bwMode="auto">
          <a:xfrm>
            <a:off x="7705725" y="1918655"/>
            <a:ext cx="249238" cy="4191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11" name="Line 31"/>
          <p:cNvSpPr>
            <a:spLocks noChangeShapeType="1"/>
          </p:cNvSpPr>
          <p:nvPr/>
        </p:nvSpPr>
        <p:spPr bwMode="auto">
          <a:xfrm flipV="1">
            <a:off x="7705725" y="2547305"/>
            <a:ext cx="125413" cy="1047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12" name="Line 32"/>
          <p:cNvSpPr>
            <a:spLocks noChangeShapeType="1"/>
          </p:cNvSpPr>
          <p:nvPr/>
        </p:nvSpPr>
        <p:spPr bwMode="auto">
          <a:xfrm flipV="1">
            <a:off x="7705725" y="2599692"/>
            <a:ext cx="185738" cy="41910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6880" name="Group 33"/>
          <p:cNvGrpSpPr>
            <a:grpSpLocks/>
          </p:cNvGrpSpPr>
          <p:nvPr/>
        </p:nvGrpSpPr>
        <p:grpSpPr bwMode="auto">
          <a:xfrm>
            <a:off x="7815263" y="2248855"/>
            <a:ext cx="361950" cy="457200"/>
            <a:chOff x="4972" y="2142"/>
            <a:chExt cx="255" cy="340"/>
          </a:xfrm>
        </p:grpSpPr>
        <p:sp>
          <p:nvSpPr>
            <p:cNvPr id="378914" name="Oval 34"/>
            <p:cNvSpPr>
              <a:spLocks noChangeArrowheads="1"/>
            </p:cNvSpPr>
            <p:nvPr/>
          </p:nvSpPr>
          <p:spPr bwMode="auto">
            <a:xfrm>
              <a:off x="4992" y="2208"/>
              <a:ext cx="219" cy="196"/>
            </a:xfrm>
            <a:prstGeom prst="ellips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15" name="Text Box 35"/>
            <p:cNvSpPr txBox="1">
              <a:spLocks noChangeArrowheads="1"/>
            </p:cNvSpPr>
            <p:nvPr/>
          </p:nvSpPr>
          <p:spPr bwMode="auto">
            <a:xfrm>
              <a:off x="4972" y="2142"/>
              <a:ext cx="255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sp>
        <p:nvSpPr>
          <p:cNvPr id="378916" name="Line 36"/>
          <p:cNvSpPr>
            <a:spLocks noChangeShapeType="1"/>
          </p:cNvSpPr>
          <p:nvPr/>
        </p:nvSpPr>
        <p:spPr bwMode="auto">
          <a:xfrm>
            <a:off x="8185150" y="2485392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17" name="Text Box 37"/>
          <p:cNvSpPr txBox="1">
            <a:spLocks noChangeArrowheads="1"/>
          </p:cNvSpPr>
          <p:nvPr/>
        </p:nvSpPr>
        <p:spPr bwMode="auto">
          <a:xfrm>
            <a:off x="8388350" y="2118680"/>
            <a:ext cx="755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u[k-3]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  <p:graphicFrame>
        <p:nvGraphicFramePr>
          <p:cNvPr id="3688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603150"/>
              </p:ext>
            </p:extLst>
          </p:nvPr>
        </p:nvGraphicFramePr>
        <p:xfrm>
          <a:off x="6965950" y="2525080"/>
          <a:ext cx="3413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10" name="Equation" r:id="rId3" imgW="215713" imgH="190335" progId="Equation.3">
                  <p:embed/>
                </p:oleObj>
              </mc:Choice>
              <mc:Fallback>
                <p:oleObj name="Equation" r:id="rId3" imgW="215713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2525080"/>
                        <a:ext cx="341313" cy="279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4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24914"/>
              </p:ext>
            </p:extLst>
          </p:nvPr>
        </p:nvGraphicFramePr>
        <p:xfrm>
          <a:off x="6965950" y="2131380"/>
          <a:ext cx="3635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11" name="Equation" r:id="rId5" imgW="228600" imgH="190500" progId="Equation.3">
                  <p:embed/>
                </p:oleObj>
              </mc:Choice>
              <mc:Fallback>
                <p:oleObj name="Equation" r:id="rId5" imgW="228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2131380"/>
                        <a:ext cx="363538" cy="279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5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338297"/>
              </p:ext>
            </p:extLst>
          </p:nvPr>
        </p:nvGraphicFramePr>
        <p:xfrm>
          <a:off x="6965950" y="1778955"/>
          <a:ext cx="3413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12" name="Equation" r:id="rId7" imgW="215713" imgH="190335" progId="Equation.3">
                  <p:embed/>
                </p:oleObj>
              </mc:Choice>
              <mc:Fallback>
                <p:oleObj name="Equation" r:id="rId7" imgW="215713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1778955"/>
                        <a:ext cx="341313" cy="279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175363"/>
              </p:ext>
            </p:extLst>
          </p:nvPr>
        </p:nvGraphicFramePr>
        <p:xfrm>
          <a:off x="6965950" y="2909255"/>
          <a:ext cx="2286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13" name="Equation" r:id="rId9" imgW="88707" imgH="164742" progId="Equation.3">
                  <p:embed/>
                </p:oleObj>
              </mc:Choice>
              <mc:Fallback>
                <p:oleObj name="Equation" r:id="rId9" imgW="88707" imgH="16474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2909255"/>
                        <a:ext cx="228600" cy="2397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781832"/>
              </p:ext>
            </p:extLst>
          </p:nvPr>
        </p:nvGraphicFramePr>
        <p:xfrm>
          <a:off x="1585913" y="2131380"/>
          <a:ext cx="3413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14" name="Equation" r:id="rId11" imgW="215713" imgH="190335" progId="Equation.3">
                  <p:embed/>
                </p:oleObj>
              </mc:Choice>
              <mc:Fallback>
                <p:oleObj name="Equation" r:id="rId11" imgW="215713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2131380"/>
                        <a:ext cx="341312" cy="279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8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225644"/>
              </p:ext>
            </p:extLst>
          </p:nvPr>
        </p:nvGraphicFramePr>
        <p:xfrm>
          <a:off x="1574800" y="2485392"/>
          <a:ext cx="36353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15" name="Equation" r:id="rId12" imgW="228600" imgH="190500" progId="Equation.3">
                  <p:embed/>
                </p:oleObj>
              </mc:Choice>
              <mc:Fallback>
                <p:oleObj name="Equation" r:id="rId12" imgW="228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485392"/>
                        <a:ext cx="363538" cy="279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9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503850"/>
              </p:ext>
            </p:extLst>
          </p:nvPr>
        </p:nvGraphicFramePr>
        <p:xfrm>
          <a:off x="1585913" y="2837817"/>
          <a:ext cx="34131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16" name="Equation" r:id="rId13" imgW="215713" imgH="190335" progId="Equation.3">
                  <p:embed/>
                </p:oleObj>
              </mc:Choice>
              <mc:Fallback>
                <p:oleObj name="Equation" r:id="rId13" imgW="215713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2837817"/>
                        <a:ext cx="341312" cy="2794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0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102379"/>
              </p:ext>
            </p:extLst>
          </p:nvPr>
        </p:nvGraphicFramePr>
        <p:xfrm>
          <a:off x="1585913" y="1778955"/>
          <a:ext cx="2286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17" name="Equation" r:id="rId14" imgW="88707" imgH="164742" progId="Equation.3">
                  <p:embed/>
                </p:oleObj>
              </mc:Choice>
              <mc:Fallback>
                <p:oleObj name="Equation" r:id="rId14" imgW="88707" imgH="16474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1778955"/>
                        <a:ext cx="228600" cy="2397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6" name="Rectangle 46"/>
          <p:cNvSpPr>
            <a:spLocks noChangeArrowheads="1"/>
          </p:cNvSpPr>
          <p:nvPr/>
        </p:nvSpPr>
        <p:spPr bwMode="auto">
          <a:xfrm>
            <a:off x="1443038" y="1763080"/>
            <a:ext cx="623887" cy="31432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27" name="Line 47"/>
          <p:cNvSpPr>
            <a:spLocks noChangeShapeType="1"/>
          </p:cNvSpPr>
          <p:nvPr/>
        </p:nvSpPr>
        <p:spPr bwMode="auto">
          <a:xfrm>
            <a:off x="2066925" y="1918655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28" name="Rectangle 48"/>
          <p:cNvSpPr>
            <a:spLocks noChangeArrowheads="1"/>
          </p:cNvSpPr>
          <p:nvPr/>
        </p:nvSpPr>
        <p:spPr bwMode="auto">
          <a:xfrm>
            <a:off x="1443038" y="2128205"/>
            <a:ext cx="623887" cy="315912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29" name="Line 49"/>
          <p:cNvSpPr>
            <a:spLocks noChangeShapeType="1"/>
          </p:cNvSpPr>
          <p:nvPr/>
        </p:nvSpPr>
        <p:spPr bwMode="auto">
          <a:xfrm>
            <a:off x="2066925" y="2286955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30" name="Rectangle 50"/>
          <p:cNvSpPr>
            <a:spLocks noChangeArrowheads="1"/>
          </p:cNvSpPr>
          <p:nvPr/>
        </p:nvSpPr>
        <p:spPr bwMode="auto">
          <a:xfrm>
            <a:off x="1443038" y="2494917"/>
            <a:ext cx="623887" cy="314325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31" name="Line 51"/>
          <p:cNvSpPr>
            <a:spLocks noChangeShapeType="1"/>
          </p:cNvSpPr>
          <p:nvPr/>
        </p:nvSpPr>
        <p:spPr bwMode="auto">
          <a:xfrm>
            <a:off x="2066925" y="2652080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32" name="Rectangle 52"/>
          <p:cNvSpPr>
            <a:spLocks noChangeArrowheads="1"/>
          </p:cNvSpPr>
          <p:nvPr/>
        </p:nvSpPr>
        <p:spPr bwMode="auto">
          <a:xfrm>
            <a:off x="1443038" y="2861630"/>
            <a:ext cx="623887" cy="315912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33" name="Line 53"/>
          <p:cNvSpPr>
            <a:spLocks noChangeShapeType="1"/>
          </p:cNvSpPr>
          <p:nvPr/>
        </p:nvSpPr>
        <p:spPr bwMode="auto">
          <a:xfrm>
            <a:off x="2066925" y="3018792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34" name="Line 54"/>
          <p:cNvSpPr>
            <a:spLocks noChangeShapeType="1"/>
          </p:cNvSpPr>
          <p:nvPr/>
        </p:nvSpPr>
        <p:spPr bwMode="auto">
          <a:xfrm>
            <a:off x="1193800" y="1918655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35" name="Line 55"/>
          <p:cNvSpPr>
            <a:spLocks noChangeShapeType="1"/>
          </p:cNvSpPr>
          <p:nvPr/>
        </p:nvSpPr>
        <p:spPr bwMode="auto">
          <a:xfrm>
            <a:off x="1193800" y="3018792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36" name="Line 56"/>
          <p:cNvSpPr>
            <a:spLocks noChangeShapeType="1"/>
          </p:cNvSpPr>
          <p:nvPr/>
        </p:nvSpPr>
        <p:spPr bwMode="auto">
          <a:xfrm>
            <a:off x="1193800" y="2286955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37" name="Line 57"/>
          <p:cNvSpPr>
            <a:spLocks noChangeShapeType="1"/>
          </p:cNvSpPr>
          <p:nvPr/>
        </p:nvSpPr>
        <p:spPr bwMode="auto">
          <a:xfrm>
            <a:off x="1193800" y="2652080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38" name="Line 58"/>
          <p:cNvSpPr>
            <a:spLocks noChangeShapeType="1"/>
          </p:cNvSpPr>
          <p:nvPr/>
        </p:nvSpPr>
        <p:spPr bwMode="auto">
          <a:xfrm>
            <a:off x="1193800" y="1918655"/>
            <a:ext cx="0" cy="1100137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39" name="Line 59"/>
          <p:cNvSpPr>
            <a:spLocks noChangeShapeType="1"/>
          </p:cNvSpPr>
          <p:nvPr/>
        </p:nvSpPr>
        <p:spPr bwMode="auto">
          <a:xfrm>
            <a:off x="889000" y="2485392"/>
            <a:ext cx="304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40" name="Text Box 60"/>
          <p:cNvSpPr txBox="1">
            <a:spLocks noChangeArrowheads="1"/>
          </p:cNvSpPr>
          <p:nvPr/>
        </p:nvSpPr>
        <p:spPr bwMode="auto">
          <a:xfrm>
            <a:off x="228600" y="2048830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u[k]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  <p:grpSp>
        <p:nvGrpSpPr>
          <p:cNvPr id="36906" name="Group 61"/>
          <p:cNvGrpSpPr>
            <a:grpSpLocks/>
          </p:cNvGrpSpPr>
          <p:nvPr/>
        </p:nvGrpSpPr>
        <p:grpSpPr bwMode="auto">
          <a:xfrm>
            <a:off x="3810000" y="1691642"/>
            <a:ext cx="808038" cy="1557338"/>
            <a:chOff x="1459" y="1717"/>
            <a:chExt cx="509" cy="1058"/>
          </a:xfrm>
        </p:grpSpPr>
        <p:sp>
          <p:nvSpPr>
            <p:cNvPr id="378942" name="Line 62"/>
            <p:cNvSpPr>
              <a:spLocks noChangeShapeType="1"/>
            </p:cNvSpPr>
            <p:nvPr/>
          </p:nvSpPr>
          <p:spPr bwMode="auto">
            <a:xfrm>
              <a:off x="1537" y="2050"/>
              <a:ext cx="0" cy="14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43" name="Text Box 63"/>
            <p:cNvSpPr txBox="1">
              <a:spLocks noChangeArrowheads="1"/>
            </p:cNvSpPr>
            <p:nvPr/>
          </p:nvSpPr>
          <p:spPr bwMode="auto">
            <a:xfrm>
              <a:off x="1505" y="1965"/>
              <a:ext cx="223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78944" name="Rectangle 64"/>
            <p:cNvSpPr>
              <a:spLocks noChangeArrowheads="1"/>
            </p:cNvSpPr>
            <p:nvPr/>
          </p:nvSpPr>
          <p:spPr bwMode="auto">
            <a:xfrm>
              <a:off x="1459" y="2014"/>
              <a:ext cx="274" cy="21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45" name="Line 65"/>
            <p:cNvSpPr>
              <a:spLocks noChangeShapeType="1"/>
            </p:cNvSpPr>
            <p:nvPr/>
          </p:nvSpPr>
          <p:spPr bwMode="auto">
            <a:xfrm>
              <a:off x="1537" y="2299"/>
              <a:ext cx="0" cy="139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46" name="Text Box 66"/>
            <p:cNvSpPr txBox="1">
              <a:spLocks noChangeArrowheads="1"/>
            </p:cNvSpPr>
            <p:nvPr/>
          </p:nvSpPr>
          <p:spPr bwMode="auto">
            <a:xfrm>
              <a:off x="1505" y="2215"/>
              <a:ext cx="223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78947" name="Rectangle 67"/>
            <p:cNvSpPr>
              <a:spLocks noChangeArrowheads="1"/>
            </p:cNvSpPr>
            <p:nvPr/>
          </p:nvSpPr>
          <p:spPr bwMode="auto">
            <a:xfrm>
              <a:off x="1459" y="2263"/>
              <a:ext cx="274" cy="217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48" name="Line 68"/>
            <p:cNvSpPr>
              <a:spLocks noChangeShapeType="1"/>
            </p:cNvSpPr>
            <p:nvPr/>
          </p:nvSpPr>
          <p:spPr bwMode="auto">
            <a:xfrm>
              <a:off x="1537" y="2549"/>
              <a:ext cx="0" cy="14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49" name="Text Box 69"/>
            <p:cNvSpPr txBox="1">
              <a:spLocks noChangeArrowheads="1"/>
            </p:cNvSpPr>
            <p:nvPr/>
          </p:nvSpPr>
          <p:spPr bwMode="auto">
            <a:xfrm>
              <a:off x="1505" y="2464"/>
              <a:ext cx="223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78950" name="Rectangle 70"/>
            <p:cNvSpPr>
              <a:spLocks noChangeArrowheads="1"/>
            </p:cNvSpPr>
            <p:nvPr/>
          </p:nvSpPr>
          <p:spPr bwMode="auto">
            <a:xfrm>
              <a:off x="1459" y="2512"/>
              <a:ext cx="274" cy="215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51" name="Line 71"/>
            <p:cNvSpPr>
              <a:spLocks noChangeShapeType="1"/>
            </p:cNvSpPr>
            <p:nvPr/>
          </p:nvSpPr>
          <p:spPr bwMode="auto">
            <a:xfrm>
              <a:off x="1537" y="1800"/>
              <a:ext cx="0" cy="14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52" name="Text Box 72"/>
            <p:cNvSpPr txBox="1">
              <a:spLocks noChangeArrowheads="1"/>
            </p:cNvSpPr>
            <p:nvPr/>
          </p:nvSpPr>
          <p:spPr bwMode="auto">
            <a:xfrm>
              <a:off x="1505" y="1717"/>
              <a:ext cx="223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4</a:t>
              </a:r>
            </a:p>
          </p:txBody>
        </p:sp>
        <p:sp>
          <p:nvSpPr>
            <p:cNvPr id="378953" name="Rectangle 73"/>
            <p:cNvSpPr>
              <a:spLocks noChangeArrowheads="1"/>
            </p:cNvSpPr>
            <p:nvPr/>
          </p:nvSpPr>
          <p:spPr bwMode="auto">
            <a:xfrm>
              <a:off x="1459" y="1766"/>
              <a:ext cx="274" cy="21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54" name="Line 74"/>
            <p:cNvSpPr>
              <a:spLocks noChangeShapeType="1"/>
            </p:cNvSpPr>
            <p:nvPr/>
          </p:nvSpPr>
          <p:spPr bwMode="auto">
            <a:xfrm>
              <a:off x="1728" y="1872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55" name="Line 75"/>
            <p:cNvSpPr>
              <a:spLocks noChangeShapeType="1"/>
            </p:cNvSpPr>
            <p:nvPr/>
          </p:nvSpPr>
          <p:spPr bwMode="auto">
            <a:xfrm>
              <a:off x="1728" y="2112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56" name="Line 76"/>
            <p:cNvSpPr>
              <a:spLocks noChangeShapeType="1"/>
            </p:cNvSpPr>
            <p:nvPr/>
          </p:nvSpPr>
          <p:spPr bwMode="auto">
            <a:xfrm>
              <a:off x="1728" y="2352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8957" name="Line 77"/>
            <p:cNvSpPr>
              <a:spLocks noChangeShapeType="1"/>
            </p:cNvSpPr>
            <p:nvPr/>
          </p:nvSpPr>
          <p:spPr bwMode="auto">
            <a:xfrm>
              <a:off x="1728" y="2592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78958" name="Rectangle 78"/>
          <p:cNvSpPr>
            <a:spLocks noChangeArrowheads="1"/>
          </p:cNvSpPr>
          <p:nvPr/>
        </p:nvSpPr>
        <p:spPr bwMode="auto">
          <a:xfrm>
            <a:off x="2308225" y="1778955"/>
            <a:ext cx="1143000" cy="14128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59" name="Line 79"/>
          <p:cNvSpPr>
            <a:spLocks noChangeShapeType="1"/>
          </p:cNvSpPr>
          <p:nvPr/>
        </p:nvSpPr>
        <p:spPr bwMode="auto">
          <a:xfrm>
            <a:off x="3451225" y="1920242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60" name="Line 80"/>
          <p:cNvSpPr>
            <a:spLocks noChangeShapeType="1"/>
          </p:cNvSpPr>
          <p:nvPr/>
        </p:nvSpPr>
        <p:spPr bwMode="auto">
          <a:xfrm>
            <a:off x="3451225" y="2979105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61" name="Line 81"/>
          <p:cNvSpPr>
            <a:spLocks noChangeShapeType="1"/>
          </p:cNvSpPr>
          <p:nvPr/>
        </p:nvSpPr>
        <p:spPr bwMode="auto">
          <a:xfrm>
            <a:off x="3451225" y="262668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62" name="Line 82"/>
          <p:cNvSpPr>
            <a:spLocks noChangeShapeType="1"/>
          </p:cNvSpPr>
          <p:nvPr/>
        </p:nvSpPr>
        <p:spPr bwMode="auto">
          <a:xfrm>
            <a:off x="3451225" y="2202817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6912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891637"/>
              </p:ext>
            </p:extLst>
          </p:nvPr>
        </p:nvGraphicFramePr>
        <p:xfrm>
          <a:off x="2473325" y="2242505"/>
          <a:ext cx="8032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18" name="Equation" r:id="rId15" imgW="381000" imgH="228600" progId="Equation.3">
                  <p:embed/>
                </p:oleObj>
              </mc:Choice>
              <mc:Fallback>
                <p:oleObj name="Equation" r:id="rId15" imgW="38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2242505"/>
                        <a:ext cx="803275" cy="4476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4" name="Rectangle 84"/>
          <p:cNvSpPr>
            <a:spLocks noChangeArrowheads="1"/>
          </p:cNvSpPr>
          <p:nvPr/>
        </p:nvSpPr>
        <p:spPr bwMode="auto">
          <a:xfrm>
            <a:off x="5299075" y="1778955"/>
            <a:ext cx="1143000" cy="14128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65" name="Line 85"/>
          <p:cNvSpPr>
            <a:spLocks noChangeShapeType="1"/>
          </p:cNvSpPr>
          <p:nvPr/>
        </p:nvSpPr>
        <p:spPr bwMode="auto">
          <a:xfrm>
            <a:off x="6442075" y="2696530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66" name="Line 86"/>
          <p:cNvSpPr>
            <a:spLocks noChangeShapeType="1"/>
          </p:cNvSpPr>
          <p:nvPr/>
        </p:nvSpPr>
        <p:spPr bwMode="auto">
          <a:xfrm>
            <a:off x="6442075" y="2272667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67" name="Line 87"/>
          <p:cNvSpPr>
            <a:spLocks noChangeShapeType="1"/>
          </p:cNvSpPr>
          <p:nvPr/>
        </p:nvSpPr>
        <p:spPr bwMode="auto">
          <a:xfrm>
            <a:off x="6442075" y="1920242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78968" name="Line 88"/>
          <p:cNvSpPr>
            <a:spLocks noChangeShapeType="1"/>
          </p:cNvSpPr>
          <p:nvPr/>
        </p:nvSpPr>
        <p:spPr bwMode="auto">
          <a:xfrm>
            <a:off x="6442075" y="3050542"/>
            <a:ext cx="3810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6918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615069"/>
              </p:ext>
            </p:extLst>
          </p:nvPr>
        </p:nvGraphicFramePr>
        <p:xfrm>
          <a:off x="5381625" y="2144080"/>
          <a:ext cx="9779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19" name="Equation" r:id="rId17" imgW="406224" imgH="228501" progId="Equation.3">
                  <p:embed/>
                </p:oleObj>
              </mc:Choice>
              <mc:Fallback>
                <p:oleObj name="Equation" r:id="rId17" imgW="40622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2144080"/>
                        <a:ext cx="977900" cy="5143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19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260488"/>
              </p:ext>
            </p:extLst>
          </p:nvPr>
        </p:nvGraphicFramePr>
        <p:xfrm>
          <a:off x="457200" y="3353544"/>
          <a:ext cx="47593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20" name="Equation" r:id="rId19" imgW="3213100" imgH="1054100" progId="Equation.3">
                  <p:embed/>
                </p:oleObj>
              </mc:Choice>
              <mc:Fallback>
                <p:oleObj name="Equation" r:id="rId19" imgW="3213100" imgH="1054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3544"/>
                        <a:ext cx="4759325" cy="13716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20" name="Object 91"/>
          <p:cNvGraphicFramePr>
            <a:graphicFrameLocks noChangeAspect="1"/>
          </p:cNvGraphicFramePr>
          <p:nvPr/>
        </p:nvGraphicFramePr>
        <p:xfrm>
          <a:off x="466725" y="4808538"/>
          <a:ext cx="4729163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21" name="Equation" r:id="rId21" imgW="3302000" imgH="1041400" progId="Equation.3">
                  <p:embed/>
                </p:oleObj>
              </mc:Choice>
              <mc:Fallback>
                <p:oleObj name="Equation" r:id="rId21" imgW="3302000" imgH="10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4808538"/>
                        <a:ext cx="4729163" cy="13541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2" name="Text Box 92"/>
          <p:cNvSpPr txBox="1">
            <a:spLocks noChangeArrowheads="1"/>
          </p:cNvSpPr>
          <p:nvPr/>
        </p:nvSpPr>
        <p:spPr bwMode="auto">
          <a:xfrm>
            <a:off x="228600" y="6417332"/>
            <a:ext cx="8686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chemeClr val="accent1"/>
                </a:solidFill>
                <a:cs typeface="+mn-cs"/>
              </a:rPr>
              <a:t>Do not continue until you understand </a:t>
            </a:r>
            <a:r>
              <a:rPr lang="en-US" sz="1800" b="0">
                <a:solidFill>
                  <a:schemeClr val="accent1"/>
                </a:solidFill>
                <a:cs typeface="+mn-cs"/>
              </a:rPr>
              <a:t>how </a:t>
            </a:r>
            <a:r>
              <a:rPr lang="en-US" sz="1800" b="0" smtClean="0">
                <a:solidFill>
                  <a:schemeClr val="accent1"/>
                </a:solidFill>
                <a:cs typeface="+mn-cs"/>
              </a:rPr>
              <a:t>formulae </a:t>
            </a:r>
            <a:r>
              <a:rPr lang="en-US" sz="1800" b="0" dirty="0">
                <a:solidFill>
                  <a:schemeClr val="accent1"/>
                </a:solidFill>
                <a:cs typeface="+mn-cs"/>
              </a:rPr>
              <a:t>correspond to block scheme!</a:t>
            </a:r>
            <a:endParaRPr lang="en-GB" sz="1800" b="0" dirty="0">
              <a:solidFill>
                <a:schemeClr val="accent1"/>
              </a:solidFill>
              <a:cs typeface="+mn-cs"/>
            </a:endParaRPr>
          </a:p>
        </p:txBody>
      </p:sp>
      <p:graphicFrame>
        <p:nvGraphicFramePr>
          <p:cNvPr id="94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060118"/>
              </p:ext>
            </p:extLst>
          </p:nvPr>
        </p:nvGraphicFramePr>
        <p:xfrm>
          <a:off x="7920372" y="717256"/>
          <a:ext cx="1008112" cy="371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22" name="Equation" r:id="rId23" imgW="431800" imgH="165100" progId="Equation.3">
                  <p:embed/>
                </p:oleObj>
              </mc:Choice>
              <mc:Fallback>
                <p:oleObj name="Equation" r:id="rId23" imgW="431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372" y="717256"/>
                        <a:ext cx="1008112" cy="37148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391985"/>
              </p:ext>
            </p:extLst>
          </p:nvPr>
        </p:nvGraphicFramePr>
        <p:xfrm>
          <a:off x="2519772" y="2894345"/>
          <a:ext cx="648072" cy="218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23" name="Equation" r:id="rId25" imgW="546100" imgH="203200" progId="Equation.3">
                  <p:embed/>
                </p:oleObj>
              </mc:Choice>
              <mc:Fallback>
                <p:oleObj name="Equation" r:id="rId25" imgW="546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alphaModFix amt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772" y="2894345"/>
                        <a:ext cx="648072" cy="2186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176544"/>
              </p:ext>
            </p:extLst>
          </p:nvPr>
        </p:nvGraphicFramePr>
        <p:xfrm>
          <a:off x="5544108" y="2905780"/>
          <a:ext cx="648072" cy="218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24" name="Equation" r:id="rId27" imgW="546100" imgH="203200" progId="Equation.3">
                  <p:embed/>
                </p:oleObj>
              </mc:Choice>
              <mc:Fallback>
                <p:oleObj name="Equation" r:id="rId27" imgW="546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alphaModFix amt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108" y="2905780"/>
                        <a:ext cx="648072" cy="21861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Text Box 178"/>
          <p:cNvSpPr txBox="1">
            <a:spLocks noChangeArrowheads="1"/>
          </p:cNvSpPr>
          <p:nvPr/>
        </p:nvSpPr>
        <p:spPr bwMode="auto">
          <a:xfrm>
            <a:off x="1295636" y="1484784"/>
            <a:ext cx="834766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D=N=4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28917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Perfect Reconstruction Theory</a:t>
            </a:r>
            <a:endParaRPr lang="en-US" sz="3200" dirty="0" smtClean="0">
              <a:cs typeface="+mj-cs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0" dirty="0">
                <a:cs typeface="+mn-cs"/>
              </a:rPr>
              <a:t>W</a:t>
            </a:r>
            <a:r>
              <a:rPr lang="en-US" sz="2400" b="0" dirty="0" smtClean="0">
                <a:cs typeface="+mn-cs"/>
              </a:rPr>
              <a:t>ith the `noble identities</a:t>
            </a:r>
            <a:r>
              <a:rPr lang="ja-JP" altLang="en-US" sz="2400" b="0" dirty="0" smtClean="0">
                <a:latin typeface="Arial"/>
                <a:cs typeface="+mn-cs"/>
              </a:rPr>
              <a:t>’</a:t>
            </a:r>
            <a:r>
              <a:rPr lang="en-US" sz="2400" b="0" dirty="0" smtClean="0">
                <a:cs typeface="+mn-cs"/>
              </a:rPr>
              <a:t>, this is equivalent to: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Necessary &amp; sufficient </a:t>
            </a:r>
            <a:r>
              <a:rPr lang="en-US" sz="2400" b="0" smtClean="0">
                <a:cs typeface="+mn-cs"/>
              </a:rPr>
              <a:t>conditions for </a:t>
            </a: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</a:t>
            </a:r>
            <a:r>
              <a:rPr lang="en-US" sz="2400" b="0" dirty="0" err="1" smtClean="0">
                <a:cs typeface="+mn-cs"/>
              </a:rPr>
              <a:t>i</a:t>
            </a:r>
            <a:r>
              <a:rPr lang="en-US" sz="2400" b="0" dirty="0" smtClean="0">
                <a:cs typeface="+mn-cs"/>
              </a:rPr>
              <a:t>) alias cancellation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ii) perfect reconstruction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are then derived, based on the product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</a:t>
            </a:r>
          </a:p>
        </p:txBody>
      </p:sp>
      <p:grpSp>
        <p:nvGrpSpPr>
          <p:cNvPr id="37891" name="Group 104"/>
          <p:cNvGrpSpPr>
            <a:grpSpLocks/>
          </p:cNvGrpSpPr>
          <p:nvPr/>
        </p:nvGrpSpPr>
        <p:grpSpPr bwMode="auto">
          <a:xfrm>
            <a:off x="193675" y="2362200"/>
            <a:ext cx="8950325" cy="1566863"/>
            <a:chOff x="122" y="1008"/>
            <a:chExt cx="5638" cy="987"/>
          </a:xfrm>
        </p:grpSpPr>
        <p:sp>
          <p:nvSpPr>
            <p:cNvPr id="340997" name="Rectangle 5"/>
            <p:cNvSpPr>
              <a:spLocks noChangeArrowheads="1"/>
            </p:cNvSpPr>
            <p:nvPr/>
          </p:nvSpPr>
          <p:spPr bwMode="auto">
            <a:xfrm>
              <a:off x="4305" y="1052"/>
              <a:ext cx="392" cy="19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0998" name="Rectangle 6"/>
            <p:cNvSpPr>
              <a:spLocks noChangeArrowheads="1"/>
            </p:cNvSpPr>
            <p:nvPr/>
          </p:nvSpPr>
          <p:spPr bwMode="auto">
            <a:xfrm>
              <a:off x="4305" y="1283"/>
              <a:ext cx="392" cy="19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0999" name="Rectangle 7"/>
            <p:cNvSpPr>
              <a:spLocks noChangeArrowheads="1"/>
            </p:cNvSpPr>
            <p:nvPr/>
          </p:nvSpPr>
          <p:spPr bwMode="auto">
            <a:xfrm>
              <a:off x="4305" y="1514"/>
              <a:ext cx="392" cy="19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7896" name="Group 8"/>
            <p:cNvGrpSpPr>
              <a:grpSpLocks/>
            </p:cNvGrpSpPr>
            <p:nvPr/>
          </p:nvGrpSpPr>
          <p:grpSpPr bwMode="auto">
            <a:xfrm>
              <a:off x="3874" y="1015"/>
              <a:ext cx="432" cy="980"/>
              <a:chOff x="3873" y="1717"/>
              <a:chExt cx="432" cy="1057"/>
            </a:xfrm>
          </p:grpSpPr>
          <p:sp>
            <p:nvSpPr>
              <p:cNvPr id="341001" name="Rectangle 9"/>
              <p:cNvSpPr>
                <a:spLocks noChangeArrowheads="1"/>
              </p:cNvSpPr>
              <p:nvPr/>
            </p:nvSpPr>
            <p:spPr bwMode="auto">
              <a:xfrm>
                <a:off x="3873" y="1764"/>
                <a:ext cx="275" cy="21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02" name="Line 10"/>
              <p:cNvSpPr>
                <a:spLocks noChangeShapeType="1"/>
              </p:cNvSpPr>
              <p:nvPr/>
            </p:nvSpPr>
            <p:spPr bwMode="auto">
              <a:xfrm>
                <a:off x="4148" y="187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03" name="Line 11"/>
              <p:cNvSpPr>
                <a:spLocks noChangeShapeType="1"/>
              </p:cNvSpPr>
              <p:nvPr/>
            </p:nvSpPr>
            <p:spPr bwMode="auto">
              <a:xfrm>
                <a:off x="3952" y="1800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04" name="Text Box 12"/>
              <p:cNvSpPr txBox="1">
                <a:spLocks noChangeArrowheads="1"/>
              </p:cNvSpPr>
              <p:nvPr/>
            </p:nvSpPr>
            <p:spPr bwMode="auto">
              <a:xfrm>
                <a:off x="3932" y="1717"/>
                <a:ext cx="223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1005" name="Rectangle 13"/>
              <p:cNvSpPr>
                <a:spLocks noChangeArrowheads="1"/>
              </p:cNvSpPr>
              <p:nvPr/>
            </p:nvSpPr>
            <p:spPr bwMode="auto">
              <a:xfrm>
                <a:off x="3873" y="2014"/>
                <a:ext cx="275" cy="21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06" name="Line 14"/>
              <p:cNvSpPr>
                <a:spLocks noChangeShapeType="1"/>
              </p:cNvSpPr>
              <p:nvPr/>
            </p:nvSpPr>
            <p:spPr bwMode="auto">
              <a:xfrm>
                <a:off x="4148" y="2120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07" name="Line 15"/>
              <p:cNvSpPr>
                <a:spLocks noChangeShapeType="1"/>
              </p:cNvSpPr>
              <p:nvPr/>
            </p:nvSpPr>
            <p:spPr bwMode="auto">
              <a:xfrm>
                <a:off x="3952" y="2049"/>
                <a:ext cx="0" cy="14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08" name="Text Box 16"/>
              <p:cNvSpPr txBox="1">
                <a:spLocks noChangeArrowheads="1"/>
              </p:cNvSpPr>
              <p:nvPr/>
            </p:nvSpPr>
            <p:spPr bwMode="auto">
              <a:xfrm>
                <a:off x="3932" y="1964"/>
                <a:ext cx="223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1009" name="Rectangle 17"/>
              <p:cNvSpPr>
                <a:spLocks noChangeArrowheads="1"/>
              </p:cNvSpPr>
              <p:nvPr/>
            </p:nvSpPr>
            <p:spPr bwMode="auto">
              <a:xfrm>
                <a:off x="3873" y="2263"/>
                <a:ext cx="275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10" name="Line 18"/>
              <p:cNvSpPr>
                <a:spLocks noChangeShapeType="1"/>
              </p:cNvSpPr>
              <p:nvPr/>
            </p:nvSpPr>
            <p:spPr bwMode="auto">
              <a:xfrm>
                <a:off x="4148" y="2370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11" name="Line 19"/>
              <p:cNvSpPr>
                <a:spLocks noChangeShapeType="1"/>
              </p:cNvSpPr>
              <p:nvPr/>
            </p:nvSpPr>
            <p:spPr bwMode="auto">
              <a:xfrm>
                <a:off x="3952" y="2298"/>
                <a:ext cx="0" cy="139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12" name="Text Box 20"/>
              <p:cNvSpPr txBox="1">
                <a:spLocks noChangeArrowheads="1"/>
              </p:cNvSpPr>
              <p:nvPr/>
            </p:nvSpPr>
            <p:spPr bwMode="auto">
              <a:xfrm>
                <a:off x="3932" y="2214"/>
                <a:ext cx="223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1013" name="Rectangle 21"/>
              <p:cNvSpPr>
                <a:spLocks noChangeArrowheads="1"/>
              </p:cNvSpPr>
              <p:nvPr/>
            </p:nvSpPr>
            <p:spPr bwMode="auto">
              <a:xfrm>
                <a:off x="3873" y="2511"/>
                <a:ext cx="275" cy="21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14" name="Line 22"/>
              <p:cNvSpPr>
                <a:spLocks noChangeShapeType="1"/>
              </p:cNvSpPr>
              <p:nvPr/>
            </p:nvSpPr>
            <p:spPr bwMode="auto">
              <a:xfrm>
                <a:off x="4148" y="2619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15" name="Line 23"/>
              <p:cNvSpPr>
                <a:spLocks noChangeShapeType="1"/>
              </p:cNvSpPr>
              <p:nvPr/>
            </p:nvSpPr>
            <p:spPr bwMode="auto">
              <a:xfrm>
                <a:off x="3952" y="254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16" name="Text Box 24"/>
              <p:cNvSpPr txBox="1">
                <a:spLocks noChangeArrowheads="1"/>
              </p:cNvSpPr>
              <p:nvPr/>
            </p:nvSpPr>
            <p:spPr bwMode="auto">
              <a:xfrm>
                <a:off x="3932" y="2463"/>
                <a:ext cx="223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</p:grp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4305" y="1744"/>
              <a:ext cx="392" cy="19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18" name="Line 26"/>
            <p:cNvSpPr>
              <a:spLocks noChangeShapeType="1"/>
            </p:cNvSpPr>
            <p:nvPr/>
          </p:nvSpPr>
          <p:spPr bwMode="auto">
            <a:xfrm>
              <a:off x="4697" y="1151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19" name="Line 27"/>
            <p:cNvSpPr>
              <a:spLocks noChangeShapeType="1"/>
            </p:cNvSpPr>
            <p:nvPr/>
          </p:nvSpPr>
          <p:spPr bwMode="auto">
            <a:xfrm>
              <a:off x="4697" y="1382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20" name="Line 28"/>
            <p:cNvSpPr>
              <a:spLocks noChangeShapeType="1"/>
            </p:cNvSpPr>
            <p:nvPr/>
          </p:nvSpPr>
          <p:spPr bwMode="auto">
            <a:xfrm>
              <a:off x="4697" y="1613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21" name="Line 29"/>
            <p:cNvSpPr>
              <a:spLocks noChangeShapeType="1"/>
            </p:cNvSpPr>
            <p:nvPr/>
          </p:nvSpPr>
          <p:spPr bwMode="auto">
            <a:xfrm>
              <a:off x="4697" y="1844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22" name="Line 30"/>
            <p:cNvSpPr>
              <a:spLocks noChangeShapeType="1"/>
            </p:cNvSpPr>
            <p:nvPr/>
          </p:nvSpPr>
          <p:spPr bwMode="auto">
            <a:xfrm>
              <a:off x="4854" y="1382"/>
              <a:ext cx="117" cy="6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23" name="Line 31"/>
            <p:cNvSpPr>
              <a:spLocks noChangeShapeType="1"/>
            </p:cNvSpPr>
            <p:nvPr/>
          </p:nvSpPr>
          <p:spPr bwMode="auto">
            <a:xfrm>
              <a:off x="4854" y="1151"/>
              <a:ext cx="157" cy="26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24" name="Line 32"/>
            <p:cNvSpPr>
              <a:spLocks noChangeShapeType="1"/>
            </p:cNvSpPr>
            <p:nvPr/>
          </p:nvSpPr>
          <p:spPr bwMode="auto">
            <a:xfrm flipV="1">
              <a:off x="4854" y="1547"/>
              <a:ext cx="79" cy="6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25" name="Line 33"/>
            <p:cNvSpPr>
              <a:spLocks noChangeShapeType="1"/>
            </p:cNvSpPr>
            <p:nvPr/>
          </p:nvSpPr>
          <p:spPr bwMode="auto">
            <a:xfrm flipV="1">
              <a:off x="4854" y="1580"/>
              <a:ext cx="117" cy="26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7906" name="Group 34"/>
            <p:cNvGrpSpPr>
              <a:grpSpLocks/>
            </p:cNvGrpSpPr>
            <p:nvPr/>
          </p:nvGrpSpPr>
          <p:grpSpPr bwMode="auto">
            <a:xfrm>
              <a:off x="4923" y="1359"/>
              <a:ext cx="228" cy="288"/>
              <a:chOff x="4972" y="2142"/>
              <a:chExt cx="255" cy="340"/>
            </a:xfrm>
          </p:grpSpPr>
          <p:sp>
            <p:nvSpPr>
              <p:cNvPr id="341027" name="Oval 35"/>
              <p:cNvSpPr>
                <a:spLocks noChangeArrowheads="1"/>
              </p:cNvSpPr>
              <p:nvPr/>
            </p:nvSpPr>
            <p:spPr bwMode="auto">
              <a:xfrm>
                <a:off x="4992" y="2208"/>
                <a:ext cx="219" cy="196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28" name="Text Box 36"/>
              <p:cNvSpPr txBox="1">
                <a:spLocks noChangeArrowheads="1"/>
              </p:cNvSpPr>
              <p:nvPr/>
            </p:nvSpPr>
            <p:spPr bwMode="auto">
              <a:xfrm>
                <a:off x="4972" y="2142"/>
                <a:ext cx="255" cy="3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341029" name="Line 37"/>
            <p:cNvSpPr>
              <a:spLocks noChangeShapeType="1"/>
            </p:cNvSpPr>
            <p:nvPr/>
          </p:nvSpPr>
          <p:spPr bwMode="auto">
            <a:xfrm>
              <a:off x="5156" y="150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30" name="Text Box 38"/>
            <p:cNvSpPr txBox="1">
              <a:spLocks noChangeArrowheads="1"/>
            </p:cNvSpPr>
            <p:nvPr/>
          </p:nvSpPr>
          <p:spPr bwMode="auto">
            <a:xfrm>
              <a:off x="5284" y="1277"/>
              <a:ext cx="4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u[k-3]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graphicFrame>
          <p:nvGraphicFramePr>
            <p:cNvPr id="37909" name="Object 39"/>
            <p:cNvGraphicFramePr>
              <a:graphicFrameLocks noChangeAspect="1"/>
            </p:cNvGraphicFramePr>
            <p:nvPr/>
          </p:nvGraphicFramePr>
          <p:xfrm>
            <a:off x="4388" y="1533"/>
            <a:ext cx="215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012" name="Equation" r:id="rId3" imgW="215713" imgH="190335" progId="Equation.3">
                    <p:embed/>
                  </p:oleObj>
                </mc:Choice>
                <mc:Fallback>
                  <p:oleObj name="Equation" r:id="rId3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1533"/>
                          <a:ext cx="215" cy="17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10" name="Object 40"/>
            <p:cNvGraphicFramePr>
              <a:graphicFrameLocks noChangeAspect="1"/>
            </p:cNvGraphicFramePr>
            <p:nvPr/>
          </p:nvGraphicFramePr>
          <p:xfrm>
            <a:off x="4388" y="1285"/>
            <a:ext cx="229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013" name="Equation" r:id="rId5" imgW="228600" imgH="190500" progId="Equation.3">
                    <p:embed/>
                  </p:oleObj>
                </mc:Choice>
                <mc:Fallback>
                  <p:oleObj name="Equation" r:id="rId5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1285"/>
                          <a:ext cx="229" cy="17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11" name="Object 41"/>
            <p:cNvGraphicFramePr>
              <a:graphicFrameLocks noChangeAspect="1"/>
            </p:cNvGraphicFramePr>
            <p:nvPr/>
          </p:nvGraphicFramePr>
          <p:xfrm>
            <a:off x="4388" y="1063"/>
            <a:ext cx="215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014" name="Equation" r:id="rId7" imgW="215713" imgH="190335" progId="Equation.3">
                    <p:embed/>
                  </p:oleObj>
                </mc:Choice>
                <mc:Fallback>
                  <p:oleObj name="Equation" r:id="rId7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1063"/>
                          <a:ext cx="215" cy="17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12" name="Object 42"/>
            <p:cNvGraphicFramePr>
              <a:graphicFrameLocks noChangeAspect="1"/>
            </p:cNvGraphicFramePr>
            <p:nvPr/>
          </p:nvGraphicFramePr>
          <p:xfrm>
            <a:off x="4388" y="1775"/>
            <a:ext cx="144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015" name="Equation" r:id="rId9" imgW="88707" imgH="164742" progId="Equation.3">
                    <p:embed/>
                  </p:oleObj>
                </mc:Choice>
                <mc:Fallback>
                  <p:oleObj name="Equation" r:id="rId9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1775"/>
                          <a:ext cx="144" cy="15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7913" name="Group 95"/>
            <p:cNvGrpSpPr>
              <a:grpSpLocks/>
            </p:cNvGrpSpPr>
            <p:nvPr/>
          </p:nvGrpSpPr>
          <p:grpSpPr bwMode="auto">
            <a:xfrm>
              <a:off x="122" y="1053"/>
              <a:ext cx="1315" cy="891"/>
              <a:chOff x="144" y="1053"/>
              <a:chExt cx="1315" cy="891"/>
            </a:xfrm>
          </p:grpSpPr>
          <p:graphicFrame>
            <p:nvGraphicFramePr>
              <p:cNvPr id="37943" name="Object 43"/>
              <p:cNvGraphicFramePr>
                <a:graphicFrameLocks noChangeAspect="1"/>
              </p:cNvGraphicFramePr>
              <p:nvPr/>
            </p:nvGraphicFramePr>
            <p:xfrm>
              <a:off x="999" y="1285"/>
              <a:ext cx="215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1016" name="Equation" r:id="rId11" imgW="215713" imgH="190335" progId="Equation.3">
                      <p:embed/>
                    </p:oleObj>
                  </mc:Choice>
                  <mc:Fallback>
                    <p:oleObj name="Equation" r:id="rId11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285"/>
                            <a:ext cx="215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44" name="Object 44"/>
              <p:cNvGraphicFramePr>
                <a:graphicFrameLocks noChangeAspect="1"/>
              </p:cNvGraphicFramePr>
              <p:nvPr/>
            </p:nvGraphicFramePr>
            <p:xfrm>
              <a:off x="992" y="1508"/>
              <a:ext cx="229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1017" name="Equation" r:id="rId12" imgW="228600" imgH="190500" progId="Equation.3">
                      <p:embed/>
                    </p:oleObj>
                  </mc:Choice>
                  <mc:Fallback>
                    <p:oleObj name="Equation" r:id="rId12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2" y="1508"/>
                            <a:ext cx="229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45" name="Object 45"/>
              <p:cNvGraphicFramePr>
                <a:graphicFrameLocks noChangeAspect="1"/>
              </p:cNvGraphicFramePr>
              <p:nvPr/>
            </p:nvGraphicFramePr>
            <p:xfrm>
              <a:off x="999" y="1730"/>
              <a:ext cx="215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1018" name="Equation" r:id="rId13" imgW="215713" imgH="190335" progId="Equation.3">
                      <p:embed/>
                    </p:oleObj>
                  </mc:Choice>
                  <mc:Fallback>
                    <p:oleObj name="Equation" r:id="rId13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730"/>
                            <a:ext cx="215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46" name="Object 46"/>
              <p:cNvGraphicFramePr>
                <a:graphicFrameLocks noChangeAspect="1"/>
              </p:cNvGraphicFramePr>
              <p:nvPr/>
            </p:nvGraphicFramePr>
            <p:xfrm>
              <a:off x="999" y="1063"/>
              <a:ext cx="144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1019" name="Equation" r:id="rId14" imgW="88707" imgH="164742" progId="Equation.3">
                      <p:embed/>
                    </p:oleObj>
                  </mc:Choice>
                  <mc:Fallback>
                    <p:oleObj name="Equation" r:id="rId14" imgW="88707" imgH="16474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063"/>
                            <a:ext cx="144" cy="151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1039" name="Rectangle 47"/>
              <p:cNvSpPr>
                <a:spLocks noChangeArrowheads="1"/>
              </p:cNvSpPr>
              <p:nvPr/>
            </p:nvSpPr>
            <p:spPr bwMode="auto">
              <a:xfrm>
                <a:off x="909" y="1053"/>
                <a:ext cx="393" cy="19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40" name="Line 48"/>
              <p:cNvSpPr>
                <a:spLocks noChangeShapeType="1"/>
              </p:cNvSpPr>
              <p:nvPr/>
            </p:nvSpPr>
            <p:spPr bwMode="auto">
              <a:xfrm>
                <a:off x="1302" y="115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41" name="Rectangle 49"/>
              <p:cNvSpPr>
                <a:spLocks noChangeArrowheads="1"/>
              </p:cNvSpPr>
              <p:nvPr/>
            </p:nvSpPr>
            <p:spPr bwMode="auto">
              <a:xfrm>
                <a:off x="909" y="1283"/>
                <a:ext cx="393" cy="19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42" name="Line 50"/>
              <p:cNvSpPr>
                <a:spLocks noChangeShapeType="1"/>
              </p:cNvSpPr>
              <p:nvPr/>
            </p:nvSpPr>
            <p:spPr bwMode="auto">
              <a:xfrm>
                <a:off x="1302" y="138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43" name="Rectangle 51"/>
              <p:cNvSpPr>
                <a:spLocks noChangeArrowheads="1"/>
              </p:cNvSpPr>
              <p:nvPr/>
            </p:nvSpPr>
            <p:spPr bwMode="auto">
              <a:xfrm>
                <a:off x="909" y="1514"/>
                <a:ext cx="393" cy="19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44" name="Line 52"/>
              <p:cNvSpPr>
                <a:spLocks noChangeShapeType="1"/>
              </p:cNvSpPr>
              <p:nvPr/>
            </p:nvSpPr>
            <p:spPr bwMode="auto">
              <a:xfrm>
                <a:off x="1302" y="161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45" name="Rectangle 53"/>
              <p:cNvSpPr>
                <a:spLocks noChangeArrowheads="1"/>
              </p:cNvSpPr>
              <p:nvPr/>
            </p:nvSpPr>
            <p:spPr bwMode="auto">
              <a:xfrm>
                <a:off x="909" y="1745"/>
                <a:ext cx="393" cy="19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46" name="Line 54"/>
              <p:cNvSpPr>
                <a:spLocks noChangeShapeType="1"/>
              </p:cNvSpPr>
              <p:nvPr/>
            </p:nvSpPr>
            <p:spPr bwMode="auto">
              <a:xfrm>
                <a:off x="1302" y="1844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47" name="Line 55"/>
              <p:cNvSpPr>
                <a:spLocks noChangeShapeType="1"/>
              </p:cNvSpPr>
              <p:nvPr/>
            </p:nvSpPr>
            <p:spPr bwMode="auto">
              <a:xfrm>
                <a:off x="752" y="115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48" name="Line 56"/>
              <p:cNvSpPr>
                <a:spLocks noChangeShapeType="1"/>
              </p:cNvSpPr>
              <p:nvPr/>
            </p:nvSpPr>
            <p:spPr bwMode="auto">
              <a:xfrm>
                <a:off x="752" y="1844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49" name="Line 57"/>
              <p:cNvSpPr>
                <a:spLocks noChangeShapeType="1"/>
              </p:cNvSpPr>
              <p:nvPr/>
            </p:nvSpPr>
            <p:spPr bwMode="auto">
              <a:xfrm>
                <a:off x="752" y="138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50" name="Line 58"/>
              <p:cNvSpPr>
                <a:spLocks noChangeShapeType="1"/>
              </p:cNvSpPr>
              <p:nvPr/>
            </p:nvSpPr>
            <p:spPr bwMode="auto">
              <a:xfrm>
                <a:off x="752" y="161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51" name="Line 59"/>
              <p:cNvSpPr>
                <a:spLocks noChangeShapeType="1"/>
              </p:cNvSpPr>
              <p:nvPr/>
            </p:nvSpPr>
            <p:spPr bwMode="auto">
              <a:xfrm>
                <a:off x="752" y="1151"/>
                <a:ext cx="0" cy="69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52" name="Line 60"/>
              <p:cNvSpPr>
                <a:spLocks noChangeShapeType="1"/>
              </p:cNvSpPr>
              <p:nvPr/>
            </p:nvSpPr>
            <p:spPr bwMode="auto">
              <a:xfrm>
                <a:off x="560" y="150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53" name="Text Box 61"/>
              <p:cNvSpPr txBox="1">
                <a:spLocks noChangeArrowheads="1"/>
              </p:cNvSpPr>
              <p:nvPr/>
            </p:nvSpPr>
            <p:spPr bwMode="auto">
              <a:xfrm>
                <a:off x="144" y="1233"/>
                <a:ext cx="3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u[k]</a:t>
                </a:r>
                <a:endParaRPr lang="en-US" b="0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grpSp>
          <p:nvGrpSpPr>
            <p:cNvPr id="37914" name="Group 62"/>
            <p:cNvGrpSpPr>
              <a:grpSpLocks/>
            </p:cNvGrpSpPr>
            <p:nvPr/>
          </p:nvGrpSpPr>
          <p:grpSpPr bwMode="auto">
            <a:xfrm>
              <a:off x="1440" y="1008"/>
              <a:ext cx="509" cy="981"/>
              <a:chOff x="1459" y="1717"/>
              <a:chExt cx="509" cy="1058"/>
            </a:xfrm>
          </p:grpSpPr>
          <p:sp>
            <p:nvSpPr>
              <p:cNvPr id="341055" name="Line 63"/>
              <p:cNvSpPr>
                <a:spLocks noChangeShapeType="1"/>
              </p:cNvSpPr>
              <p:nvPr/>
            </p:nvSpPr>
            <p:spPr bwMode="auto">
              <a:xfrm>
                <a:off x="1537" y="2050"/>
                <a:ext cx="0" cy="14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56" name="Text Box 64"/>
              <p:cNvSpPr txBox="1">
                <a:spLocks noChangeArrowheads="1"/>
              </p:cNvSpPr>
              <p:nvPr/>
            </p:nvSpPr>
            <p:spPr bwMode="auto">
              <a:xfrm>
                <a:off x="1505" y="1965"/>
                <a:ext cx="223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1057" name="Rectangle 65"/>
              <p:cNvSpPr>
                <a:spLocks noChangeArrowheads="1"/>
              </p:cNvSpPr>
              <p:nvPr/>
            </p:nvSpPr>
            <p:spPr bwMode="auto">
              <a:xfrm>
                <a:off x="1459" y="2014"/>
                <a:ext cx="274" cy="21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58" name="Line 66"/>
              <p:cNvSpPr>
                <a:spLocks noChangeShapeType="1"/>
              </p:cNvSpPr>
              <p:nvPr/>
            </p:nvSpPr>
            <p:spPr bwMode="auto">
              <a:xfrm>
                <a:off x="1537" y="2299"/>
                <a:ext cx="0" cy="139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59" name="Text Box 67"/>
              <p:cNvSpPr txBox="1">
                <a:spLocks noChangeArrowheads="1"/>
              </p:cNvSpPr>
              <p:nvPr/>
            </p:nvSpPr>
            <p:spPr bwMode="auto">
              <a:xfrm>
                <a:off x="1505" y="2215"/>
                <a:ext cx="223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1060" name="Rectangle 68"/>
              <p:cNvSpPr>
                <a:spLocks noChangeArrowheads="1"/>
              </p:cNvSpPr>
              <p:nvPr/>
            </p:nvSpPr>
            <p:spPr bwMode="auto">
              <a:xfrm>
                <a:off x="1459" y="2263"/>
                <a:ext cx="274" cy="217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61" name="Line 69"/>
              <p:cNvSpPr>
                <a:spLocks noChangeShapeType="1"/>
              </p:cNvSpPr>
              <p:nvPr/>
            </p:nvSpPr>
            <p:spPr bwMode="auto">
              <a:xfrm>
                <a:off x="1537" y="2549"/>
                <a:ext cx="0" cy="14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62" name="Text Box 70"/>
              <p:cNvSpPr txBox="1">
                <a:spLocks noChangeArrowheads="1"/>
              </p:cNvSpPr>
              <p:nvPr/>
            </p:nvSpPr>
            <p:spPr bwMode="auto">
              <a:xfrm>
                <a:off x="1505" y="2464"/>
                <a:ext cx="223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1063" name="Rectangle 71"/>
              <p:cNvSpPr>
                <a:spLocks noChangeArrowheads="1"/>
              </p:cNvSpPr>
              <p:nvPr/>
            </p:nvSpPr>
            <p:spPr bwMode="auto">
              <a:xfrm>
                <a:off x="1459" y="2512"/>
                <a:ext cx="274" cy="21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64" name="Line 72"/>
              <p:cNvSpPr>
                <a:spLocks noChangeShapeType="1"/>
              </p:cNvSpPr>
              <p:nvPr/>
            </p:nvSpPr>
            <p:spPr bwMode="auto">
              <a:xfrm>
                <a:off x="1537" y="1800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65" name="Text Box 73"/>
              <p:cNvSpPr txBox="1">
                <a:spLocks noChangeArrowheads="1"/>
              </p:cNvSpPr>
              <p:nvPr/>
            </p:nvSpPr>
            <p:spPr bwMode="auto">
              <a:xfrm>
                <a:off x="1505" y="1717"/>
                <a:ext cx="223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1066" name="Rectangle 74"/>
              <p:cNvSpPr>
                <a:spLocks noChangeArrowheads="1"/>
              </p:cNvSpPr>
              <p:nvPr/>
            </p:nvSpPr>
            <p:spPr bwMode="auto">
              <a:xfrm>
                <a:off x="1459" y="1766"/>
                <a:ext cx="274" cy="21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67" name="Line 75"/>
              <p:cNvSpPr>
                <a:spLocks noChangeShapeType="1"/>
              </p:cNvSpPr>
              <p:nvPr/>
            </p:nvSpPr>
            <p:spPr bwMode="auto">
              <a:xfrm>
                <a:off x="1728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68" name="Line 76"/>
              <p:cNvSpPr>
                <a:spLocks noChangeShapeType="1"/>
              </p:cNvSpPr>
              <p:nvPr/>
            </p:nvSpPr>
            <p:spPr bwMode="auto">
              <a:xfrm>
                <a:off x="1728" y="211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69" name="Line 77"/>
              <p:cNvSpPr>
                <a:spLocks noChangeShapeType="1"/>
              </p:cNvSpPr>
              <p:nvPr/>
            </p:nvSpPr>
            <p:spPr bwMode="auto">
              <a:xfrm>
                <a:off x="1728" y="235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1070" name="Line 78"/>
              <p:cNvSpPr>
                <a:spLocks noChangeShapeType="1"/>
              </p:cNvSpPr>
              <p:nvPr/>
            </p:nvSpPr>
            <p:spPr bwMode="auto">
              <a:xfrm>
                <a:off x="1728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41071" name="Rectangle 79"/>
            <p:cNvSpPr>
              <a:spLocks noChangeArrowheads="1"/>
            </p:cNvSpPr>
            <p:nvPr/>
          </p:nvSpPr>
          <p:spPr bwMode="auto">
            <a:xfrm>
              <a:off x="1948" y="1070"/>
              <a:ext cx="720" cy="890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72" name="Line 80"/>
            <p:cNvSpPr>
              <a:spLocks noChangeShapeType="1"/>
            </p:cNvSpPr>
            <p:nvPr/>
          </p:nvSpPr>
          <p:spPr bwMode="auto">
            <a:xfrm>
              <a:off x="2668" y="1159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73" name="Line 81"/>
            <p:cNvSpPr>
              <a:spLocks noChangeShapeType="1"/>
            </p:cNvSpPr>
            <p:nvPr/>
          </p:nvSpPr>
          <p:spPr bwMode="auto">
            <a:xfrm>
              <a:off x="2668" y="1826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74" name="Line 82"/>
            <p:cNvSpPr>
              <a:spLocks noChangeShapeType="1"/>
            </p:cNvSpPr>
            <p:nvPr/>
          </p:nvSpPr>
          <p:spPr bwMode="auto">
            <a:xfrm>
              <a:off x="2668" y="1604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75" name="Line 83"/>
            <p:cNvSpPr>
              <a:spLocks noChangeShapeType="1"/>
            </p:cNvSpPr>
            <p:nvPr/>
          </p:nvSpPr>
          <p:spPr bwMode="auto">
            <a:xfrm>
              <a:off x="2668" y="1337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7920" name="Object 84"/>
            <p:cNvGraphicFramePr>
              <a:graphicFrameLocks noChangeAspect="1"/>
            </p:cNvGraphicFramePr>
            <p:nvPr/>
          </p:nvGraphicFramePr>
          <p:xfrm>
            <a:off x="2060" y="1311"/>
            <a:ext cx="517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020" name="Equation" r:id="rId15" imgW="330057" imgH="203112" progId="Equation.3">
                    <p:embed/>
                  </p:oleObj>
                </mc:Choice>
                <mc:Fallback>
                  <p:oleObj name="Equation" r:id="rId15" imgW="33005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0" y="1311"/>
                          <a:ext cx="517" cy="29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1077" name="Rectangle 85"/>
            <p:cNvSpPr>
              <a:spLocks noChangeArrowheads="1"/>
            </p:cNvSpPr>
            <p:nvPr/>
          </p:nvSpPr>
          <p:spPr bwMode="auto">
            <a:xfrm>
              <a:off x="2908" y="1063"/>
              <a:ext cx="720" cy="890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78" name="Line 86"/>
            <p:cNvSpPr>
              <a:spLocks noChangeShapeType="1"/>
            </p:cNvSpPr>
            <p:nvPr/>
          </p:nvSpPr>
          <p:spPr bwMode="auto">
            <a:xfrm>
              <a:off x="3628" y="1641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79" name="Line 87"/>
            <p:cNvSpPr>
              <a:spLocks noChangeShapeType="1"/>
            </p:cNvSpPr>
            <p:nvPr/>
          </p:nvSpPr>
          <p:spPr bwMode="auto">
            <a:xfrm>
              <a:off x="3628" y="1374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80" name="Line 88"/>
            <p:cNvSpPr>
              <a:spLocks noChangeShapeType="1"/>
            </p:cNvSpPr>
            <p:nvPr/>
          </p:nvSpPr>
          <p:spPr bwMode="auto">
            <a:xfrm>
              <a:off x="3628" y="1152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81" name="Line 89"/>
            <p:cNvSpPr>
              <a:spLocks noChangeShapeType="1"/>
            </p:cNvSpPr>
            <p:nvPr/>
          </p:nvSpPr>
          <p:spPr bwMode="auto">
            <a:xfrm>
              <a:off x="3628" y="1864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7926" name="Object 90"/>
            <p:cNvGraphicFramePr>
              <a:graphicFrameLocks noChangeAspect="1"/>
            </p:cNvGraphicFramePr>
            <p:nvPr/>
          </p:nvGraphicFramePr>
          <p:xfrm>
            <a:off x="3008" y="1313"/>
            <a:ext cx="519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021" name="Equation" r:id="rId17" imgW="342751" imgH="203112" progId="Equation.3">
                    <p:embed/>
                  </p:oleObj>
                </mc:Choice>
                <mc:Fallback>
                  <p:oleObj name="Equation" r:id="rId17" imgW="34275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8" y="1313"/>
                          <a:ext cx="519" cy="28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7892" name="Object 97"/>
          <p:cNvGraphicFramePr>
            <a:graphicFrameLocks noChangeAspect="1"/>
          </p:cNvGraphicFramePr>
          <p:nvPr/>
        </p:nvGraphicFramePr>
        <p:xfrm>
          <a:off x="6096000" y="5486400"/>
          <a:ext cx="15970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22" name="Equation" r:id="rId19" imgW="660113" imgH="203112" progId="Equation.3">
                  <p:embed/>
                </p:oleObj>
              </mc:Choice>
              <mc:Fallback>
                <p:oleObj name="Equation" r:id="rId19" imgW="66011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486400"/>
                        <a:ext cx="1597025" cy="4524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Text Box 178"/>
          <p:cNvSpPr txBox="1">
            <a:spLocks noChangeArrowheads="1"/>
          </p:cNvSpPr>
          <p:nvPr/>
        </p:nvSpPr>
        <p:spPr bwMode="auto">
          <a:xfrm>
            <a:off x="1295636" y="2132856"/>
            <a:ext cx="834766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D=N=4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572564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Perfect Reconstruction Theory</a:t>
            </a:r>
            <a:endParaRPr lang="en-US" sz="3200" dirty="0" smtClean="0">
              <a:cs typeface="+mj-cs"/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839200" cy="5289550"/>
          </a:xfrm>
        </p:spPr>
        <p:txBody>
          <a:bodyPr/>
          <a:lstStyle/>
          <a:p>
            <a:pPr>
              <a:defRPr/>
            </a:pPr>
            <a:endParaRPr lang="en-US" b="0" dirty="0" smtClean="0">
              <a:cs typeface="+mn-cs"/>
            </a:endParaRPr>
          </a:p>
          <a:p>
            <a:pPr>
              <a:defRPr/>
            </a:pPr>
            <a:endParaRPr lang="en-US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</a:t>
            </a:r>
            <a:r>
              <a:rPr lang="en-US" sz="2400" b="0" dirty="0" err="1" smtClean="0">
                <a:cs typeface="+mn-cs"/>
              </a:rPr>
              <a:t>i</a:t>
            </a:r>
            <a:r>
              <a:rPr lang="en-US" sz="2400" b="0" dirty="0" smtClean="0">
                <a:cs typeface="+mn-cs"/>
              </a:rPr>
              <a:t>) Necessary &amp; sufficient </a:t>
            </a:r>
            <a:r>
              <a:rPr lang="en-US" sz="2400" b="0" smtClean="0">
                <a:cs typeface="+mn-cs"/>
              </a:rPr>
              <a:t>condition for </a:t>
            </a:r>
            <a:r>
              <a:rPr lang="en-US" sz="2400" b="0" u="sng" dirty="0" smtClean="0">
                <a:cs typeface="+mn-cs"/>
              </a:rPr>
              <a:t>alias-free FB</a:t>
            </a:r>
            <a:r>
              <a:rPr lang="en-US" sz="2400" b="0" dirty="0" smtClean="0">
                <a:cs typeface="+mn-cs"/>
              </a:rPr>
              <a:t> is…: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spcBef>
                <a:spcPts val="1632"/>
              </a:spcBef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</a:t>
            </a:r>
            <a:r>
              <a:rPr lang="en-US" sz="1800" b="0" dirty="0" smtClean="0">
                <a:cs typeface="+mn-cs"/>
              </a:rPr>
              <a:t>a pseudo-</a:t>
            </a:r>
            <a:r>
              <a:rPr lang="en-US" sz="1800" b="0" dirty="0" err="1" smtClean="0">
                <a:cs typeface="+mn-cs"/>
              </a:rPr>
              <a:t>circulant</a:t>
            </a:r>
            <a:r>
              <a:rPr lang="en-US" sz="1800" b="0" dirty="0" smtClean="0">
                <a:cs typeface="+mn-cs"/>
              </a:rPr>
              <a:t> matrix is a </a:t>
            </a:r>
            <a:r>
              <a:rPr lang="en-US" sz="1800" b="0" dirty="0" err="1" smtClean="0">
                <a:cs typeface="+mn-cs"/>
              </a:rPr>
              <a:t>circulant</a:t>
            </a:r>
            <a:r>
              <a:rPr lang="en-US" sz="1800" b="0" dirty="0" smtClean="0">
                <a:cs typeface="+mn-cs"/>
              </a:rPr>
              <a:t> matrix with the additional feature</a:t>
            </a:r>
          </a:p>
          <a:p>
            <a:pPr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         that elements below the main diagonal are multiplied by 1/z, i.e.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&amp; then 1</a:t>
            </a:r>
            <a:r>
              <a:rPr lang="en-US" sz="2000" b="0" baseline="30000" dirty="0" smtClean="0">
                <a:cs typeface="+mn-cs"/>
              </a:rPr>
              <a:t>st</a:t>
            </a:r>
            <a:r>
              <a:rPr lang="en-US" sz="2000" b="0" dirty="0" smtClean="0">
                <a:cs typeface="+mn-cs"/>
              </a:rPr>
              <a:t> row of R(z).E(z) are </a:t>
            </a:r>
            <a:r>
              <a:rPr lang="en-US" sz="2000" b="0" dirty="0" err="1" smtClean="0">
                <a:cs typeface="+mn-cs"/>
              </a:rPr>
              <a:t>polyphase</a:t>
            </a:r>
            <a:r>
              <a:rPr lang="en-US" sz="2000" b="0" dirty="0" smtClean="0">
                <a:cs typeface="+mn-cs"/>
              </a:rPr>
              <a:t> </a:t>
            </a:r>
            <a:r>
              <a:rPr lang="en-US" sz="2000" b="0" dirty="0" err="1" smtClean="0">
                <a:cs typeface="+mn-cs"/>
              </a:rPr>
              <a:t>cmpnts</a:t>
            </a:r>
            <a:r>
              <a:rPr lang="en-US" sz="2000" b="0" dirty="0" smtClean="0">
                <a:cs typeface="+mn-cs"/>
              </a:rPr>
              <a:t> of `distortion function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T(z)</a:t>
            </a:r>
            <a:r>
              <a:rPr lang="en-US" sz="1600" b="0" dirty="0" smtClean="0">
                <a:cs typeface="+mn-cs"/>
              </a:rPr>
              <a:t> </a:t>
            </a:r>
          </a:p>
        </p:txBody>
      </p:sp>
      <p:grpSp>
        <p:nvGrpSpPr>
          <p:cNvPr id="38915" name="Group 97"/>
          <p:cNvGrpSpPr>
            <a:grpSpLocks/>
          </p:cNvGrpSpPr>
          <p:nvPr/>
        </p:nvGrpSpPr>
        <p:grpSpPr bwMode="auto">
          <a:xfrm>
            <a:off x="193675" y="1184858"/>
            <a:ext cx="8950325" cy="1416050"/>
            <a:chOff x="122" y="987"/>
            <a:chExt cx="5638" cy="1030"/>
          </a:xfrm>
        </p:grpSpPr>
        <p:sp>
          <p:nvSpPr>
            <p:cNvPr id="348164" name="Rectangle 4"/>
            <p:cNvSpPr>
              <a:spLocks noChangeArrowheads="1"/>
            </p:cNvSpPr>
            <p:nvPr/>
          </p:nvSpPr>
          <p:spPr bwMode="auto">
            <a:xfrm>
              <a:off x="4305" y="1052"/>
              <a:ext cx="392" cy="200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165" name="Rectangle 5"/>
            <p:cNvSpPr>
              <a:spLocks noChangeArrowheads="1"/>
            </p:cNvSpPr>
            <p:nvPr/>
          </p:nvSpPr>
          <p:spPr bwMode="auto">
            <a:xfrm>
              <a:off x="4305" y="1283"/>
              <a:ext cx="392" cy="201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166" name="Rectangle 6"/>
            <p:cNvSpPr>
              <a:spLocks noChangeArrowheads="1"/>
            </p:cNvSpPr>
            <p:nvPr/>
          </p:nvSpPr>
          <p:spPr bwMode="auto">
            <a:xfrm>
              <a:off x="4305" y="1514"/>
              <a:ext cx="392" cy="201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8926" name="Group 7"/>
            <p:cNvGrpSpPr>
              <a:grpSpLocks/>
            </p:cNvGrpSpPr>
            <p:nvPr/>
          </p:nvGrpSpPr>
          <p:grpSpPr bwMode="auto">
            <a:xfrm>
              <a:off x="3874" y="994"/>
              <a:ext cx="432" cy="1023"/>
              <a:chOff x="3873" y="1694"/>
              <a:chExt cx="432" cy="1104"/>
            </a:xfrm>
          </p:grpSpPr>
          <p:sp>
            <p:nvSpPr>
              <p:cNvPr id="348168" name="Rectangle 8"/>
              <p:cNvSpPr>
                <a:spLocks noChangeArrowheads="1"/>
              </p:cNvSpPr>
              <p:nvPr/>
            </p:nvSpPr>
            <p:spPr bwMode="auto">
              <a:xfrm>
                <a:off x="3873" y="1764"/>
                <a:ext cx="275" cy="21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169" name="Line 9"/>
              <p:cNvSpPr>
                <a:spLocks noChangeShapeType="1"/>
              </p:cNvSpPr>
              <p:nvPr/>
            </p:nvSpPr>
            <p:spPr bwMode="auto">
              <a:xfrm>
                <a:off x="4148" y="187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170" name="Line 10"/>
              <p:cNvSpPr>
                <a:spLocks noChangeShapeType="1"/>
              </p:cNvSpPr>
              <p:nvPr/>
            </p:nvSpPr>
            <p:spPr bwMode="auto">
              <a:xfrm>
                <a:off x="3952" y="1800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171" name="Text Box 11"/>
              <p:cNvSpPr txBox="1">
                <a:spLocks noChangeArrowheads="1"/>
              </p:cNvSpPr>
              <p:nvPr/>
            </p:nvSpPr>
            <p:spPr bwMode="auto">
              <a:xfrm>
                <a:off x="3932" y="1694"/>
                <a:ext cx="223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8172" name="Rectangle 12"/>
              <p:cNvSpPr>
                <a:spLocks noChangeArrowheads="1"/>
              </p:cNvSpPr>
              <p:nvPr/>
            </p:nvSpPr>
            <p:spPr bwMode="auto">
              <a:xfrm>
                <a:off x="3873" y="2014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173" name="Line 13"/>
              <p:cNvSpPr>
                <a:spLocks noChangeShapeType="1"/>
              </p:cNvSpPr>
              <p:nvPr/>
            </p:nvSpPr>
            <p:spPr bwMode="auto">
              <a:xfrm>
                <a:off x="4148" y="2120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174" name="Line 14"/>
              <p:cNvSpPr>
                <a:spLocks noChangeShapeType="1"/>
              </p:cNvSpPr>
              <p:nvPr/>
            </p:nvSpPr>
            <p:spPr bwMode="auto">
              <a:xfrm>
                <a:off x="3952" y="2049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175" name="Text Box 15"/>
              <p:cNvSpPr txBox="1">
                <a:spLocks noChangeArrowheads="1"/>
              </p:cNvSpPr>
              <p:nvPr/>
            </p:nvSpPr>
            <p:spPr bwMode="auto">
              <a:xfrm>
                <a:off x="3932" y="1941"/>
                <a:ext cx="223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8176" name="Rectangle 16"/>
              <p:cNvSpPr>
                <a:spLocks noChangeArrowheads="1"/>
              </p:cNvSpPr>
              <p:nvPr/>
            </p:nvSpPr>
            <p:spPr bwMode="auto">
              <a:xfrm>
                <a:off x="3873" y="2263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177" name="Line 17"/>
              <p:cNvSpPr>
                <a:spLocks noChangeShapeType="1"/>
              </p:cNvSpPr>
              <p:nvPr/>
            </p:nvSpPr>
            <p:spPr bwMode="auto">
              <a:xfrm>
                <a:off x="4148" y="2369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178" name="Line 18"/>
              <p:cNvSpPr>
                <a:spLocks noChangeShapeType="1"/>
              </p:cNvSpPr>
              <p:nvPr/>
            </p:nvSpPr>
            <p:spPr bwMode="auto">
              <a:xfrm>
                <a:off x="3952" y="229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179" name="Text Box 19"/>
              <p:cNvSpPr txBox="1">
                <a:spLocks noChangeArrowheads="1"/>
              </p:cNvSpPr>
              <p:nvPr/>
            </p:nvSpPr>
            <p:spPr bwMode="auto">
              <a:xfrm>
                <a:off x="3932" y="2192"/>
                <a:ext cx="223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8180" name="Rectangle 20"/>
              <p:cNvSpPr>
                <a:spLocks noChangeArrowheads="1"/>
              </p:cNvSpPr>
              <p:nvPr/>
            </p:nvSpPr>
            <p:spPr bwMode="auto">
              <a:xfrm>
                <a:off x="3873" y="2511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181" name="Line 21"/>
              <p:cNvSpPr>
                <a:spLocks noChangeShapeType="1"/>
              </p:cNvSpPr>
              <p:nvPr/>
            </p:nvSpPr>
            <p:spPr bwMode="auto">
              <a:xfrm>
                <a:off x="4148" y="2619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182" name="Line 22"/>
              <p:cNvSpPr>
                <a:spLocks noChangeShapeType="1"/>
              </p:cNvSpPr>
              <p:nvPr/>
            </p:nvSpPr>
            <p:spPr bwMode="auto">
              <a:xfrm>
                <a:off x="3952" y="254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183" name="Text Box 23"/>
              <p:cNvSpPr txBox="1">
                <a:spLocks noChangeArrowheads="1"/>
              </p:cNvSpPr>
              <p:nvPr/>
            </p:nvSpPr>
            <p:spPr bwMode="auto">
              <a:xfrm>
                <a:off x="3932" y="2439"/>
                <a:ext cx="223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</p:grpSp>
        <p:sp>
          <p:nvSpPr>
            <p:cNvPr id="348184" name="Rectangle 24"/>
            <p:cNvSpPr>
              <a:spLocks noChangeArrowheads="1"/>
            </p:cNvSpPr>
            <p:nvPr/>
          </p:nvSpPr>
          <p:spPr bwMode="auto">
            <a:xfrm>
              <a:off x="4305" y="1744"/>
              <a:ext cx="392" cy="19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185" name="Line 25"/>
            <p:cNvSpPr>
              <a:spLocks noChangeShapeType="1"/>
            </p:cNvSpPr>
            <p:nvPr/>
          </p:nvSpPr>
          <p:spPr bwMode="auto">
            <a:xfrm>
              <a:off x="4697" y="1151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186" name="Line 26"/>
            <p:cNvSpPr>
              <a:spLocks noChangeShapeType="1"/>
            </p:cNvSpPr>
            <p:nvPr/>
          </p:nvSpPr>
          <p:spPr bwMode="auto">
            <a:xfrm>
              <a:off x="4697" y="1382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187" name="Line 27"/>
            <p:cNvSpPr>
              <a:spLocks noChangeShapeType="1"/>
            </p:cNvSpPr>
            <p:nvPr/>
          </p:nvSpPr>
          <p:spPr bwMode="auto">
            <a:xfrm>
              <a:off x="4697" y="1613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188" name="Line 28"/>
            <p:cNvSpPr>
              <a:spLocks noChangeShapeType="1"/>
            </p:cNvSpPr>
            <p:nvPr/>
          </p:nvSpPr>
          <p:spPr bwMode="auto">
            <a:xfrm>
              <a:off x="4697" y="1844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189" name="Line 29"/>
            <p:cNvSpPr>
              <a:spLocks noChangeShapeType="1"/>
            </p:cNvSpPr>
            <p:nvPr/>
          </p:nvSpPr>
          <p:spPr bwMode="auto">
            <a:xfrm>
              <a:off x="4854" y="1382"/>
              <a:ext cx="117" cy="6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190" name="Line 30"/>
            <p:cNvSpPr>
              <a:spLocks noChangeShapeType="1"/>
            </p:cNvSpPr>
            <p:nvPr/>
          </p:nvSpPr>
          <p:spPr bwMode="auto">
            <a:xfrm>
              <a:off x="4854" y="1151"/>
              <a:ext cx="157" cy="26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191" name="Line 31"/>
            <p:cNvSpPr>
              <a:spLocks noChangeShapeType="1"/>
            </p:cNvSpPr>
            <p:nvPr/>
          </p:nvSpPr>
          <p:spPr bwMode="auto">
            <a:xfrm flipV="1">
              <a:off x="4854" y="1547"/>
              <a:ext cx="79" cy="6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192" name="Line 32"/>
            <p:cNvSpPr>
              <a:spLocks noChangeShapeType="1"/>
            </p:cNvSpPr>
            <p:nvPr/>
          </p:nvSpPr>
          <p:spPr bwMode="auto">
            <a:xfrm flipV="1">
              <a:off x="4854" y="1581"/>
              <a:ext cx="117" cy="26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8936" name="Group 33"/>
            <p:cNvGrpSpPr>
              <a:grpSpLocks/>
            </p:cNvGrpSpPr>
            <p:nvPr/>
          </p:nvGrpSpPr>
          <p:grpSpPr bwMode="auto">
            <a:xfrm>
              <a:off x="4923" y="1337"/>
              <a:ext cx="228" cy="332"/>
              <a:chOff x="4972" y="2116"/>
              <a:chExt cx="255" cy="392"/>
            </a:xfrm>
          </p:grpSpPr>
          <p:sp>
            <p:nvSpPr>
              <p:cNvPr id="348194" name="Oval 34"/>
              <p:cNvSpPr>
                <a:spLocks noChangeArrowheads="1"/>
              </p:cNvSpPr>
              <p:nvPr/>
            </p:nvSpPr>
            <p:spPr bwMode="auto">
              <a:xfrm>
                <a:off x="4992" y="2209"/>
                <a:ext cx="219" cy="196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195" name="Text Box 35"/>
              <p:cNvSpPr txBox="1">
                <a:spLocks noChangeArrowheads="1"/>
              </p:cNvSpPr>
              <p:nvPr/>
            </p:nvSpPr>
            <p:spPr bwMode="auto">
              <a:xfrm>
                <a:off x="4972" y="2116"/>
                <a:ext cx="255" cy="3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348196" name="Line 36"/>
            <p:cNvSpPr>
              <a:spLocks noChangeShapeType="1"/>
            </p:cNvSpPr>
            <p:nvPr/>
          </p:nvSpPr>
          <p:spPr bwMode="auto">
            <a:xfrm>
              <a:off x="5156" y="1508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197" name="Text Box 37"/>
            <p:cNvSpPr txBox="1">
              <a:spLocks noChangeArrowheads="1"/>
            </p:cNvSpPr>
            <p:nvPr/>
          </p:nvSpPr>
          <p:spPr bwMode="auto">
            <a:xfrm>
              <a:off x="5284" y="1260"/>
              <a:ext cx="47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u[k-3]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graphicFrame>
          <p:nvGraphicFramePr>
            <p:cNvPr id="38939" name="Object 38"/>
            <p:cNvGraphicFramePr>
              <a:graphicFrameLocks noChangeAspect="1"/>
            </p:cNvGraphicFramePr>
            <p:nvPr/>
          </p:nvGraphicFramePr>
          <p:xfrm>
            <a:off x="4388" y="1533"/>
            <a:ext cx="215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118" name="Equation" r:id="rId3" imgW="215713" imgH="190335" progId="Equation.3">
                    <p:embed/>
                  </p:oleObj>
                </mc:Choice>
                <mc:Fallback>
                  <p:oleObj name="Equation" r:id="rId3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1533"/>
                          <a:ext cx="215" cy="17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40" name="Object 39"/>
            <p:cNvGraphicFramePr>
              <a:graphicFrameLocks noChangeAspect="1"/>
            </p:cNvGraphicFramePr>
            <p:nvPr/>
          </p:nvGraphicFramePr>
          <p:xfrm>
            <a:off x="4388" y="1285"/>
            <a:ext cx="229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119" name="Equation" r:id="rId5" imgW="228600" imgH="190500" progId="Equation.3">
                    <p:embed/>
                  </p:oleObj>
                </mc:Choice>
                <mc:Fallback>
                  <p:oleObj name="Equation" r:id="rId5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1285"/>
                          <a:ext cx="229" cy="17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41" name="Object 40"/>
            <p:cNvGraphicFramePr>
              <a:graphicFrameLocks noChangeAspect="1"/>
            </p:cNvGraphicFramePr>
            <p:nvPr/>
          </p:nvGraphicFramePr>
          <p:xfrm>
            <a:off x="4388" y="1063"/>
            <a:ext cx="215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120" name="Equation" r:id="rId7" imgW="215713" imgH="190335" progId="Equation.3">
                    <p:embed/>
                  </p:oleObj>
                </mc:Choice>
                <mc:Fallback>
                  <p:oleObj name="Equation" r:id="rId7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1063"/>
                          <a:ext cx="215" cy="17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42" name="Object 41"/>
            <p:cNvGraphicFramePr>
              <a:graphicFrameLocks noChangeAspect="1"/>
            </p:cNvGraphicFramePr>
            <p:nvPr/>
          </p:nvGraphicFramePr>
          <p:xfrm>
            <a:off x="4388" y="1775"/>
            <a:ext cx="144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121" name="Equation" r:id="rId9" imgW="88707" imgH="164742" progId="Equation.3">
                    <p:embed/>
                  </p:oleObj>
                </mc:Choice>
                <mc:Fallback>
                  <p:oleObj name="Equation" r:id="rId9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1775"/>
                          <a:ext cx="144" cy="15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8943" name="Group 42"/>
            <p:cNvGrpSpPr>
              <a:grpSpLocks/>
            </p:cNvGrpSpPr>
            <p:nvPr/>
          </p:nvGrpSpPr>
          <p:grpSpPr bwMode="auto">
            <a:xfrm>
              <a:off x="122" y="1053"/>
              <a:ext cx="1315" cy="891"/>
              <a:chOff x="144" y="1053"/>
              <a:chExt cx="1315" cy="891"/>
            </a:xfrm>
          </p:grpSpPr>
          <p:graphicFrame>
            <p:nvGraphicFramePr>
              <p:cNvPr id="38973" name="Object 43"/>
              <p:cNvGraphicFramePr>
                <a:graphicFrameLocks noChangeAspect="1"/>
              </p:cNvGraphicFramePr>
              <p:nvPr/>
            </p:nvGraphicFramePr>
            <p:xfrm>
              <a:off x="999" y="1285"/>
              <a:ext cx="215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122" name="Equation" r:id="rId11" imgW="215713" imgH="190335" progId="Equation.3">
                      <p:embed/>
                    </p:oleObj>
                  </mc:Choice>
                  <mc:Fallback>
                    <p:oleObj name="Equation" r:id="rId11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285"/>
                            <a:ext cx="215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974" name="Object 44"/>
              <p:cNvGraphicFramePr>
                <a:graphicFrameLocks noChangeAspect="1"/>
              </p:cNvGraphicFramePr>
              <p:nvPr/>
            </p:nvGraphicFramePr>
            <p:xfrm>
              <a:off x="992" y="1508"/>
              <a:ext cx="229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123" name="Equation" r:id="rId12" imgW="228600" imgH="190500" progId="Equation.3">
                      <p:embed/>
                    </p:oleObj>
                  </mc:Choice>
                  <mc:Fallback>
                    <p:oleObj name="Equation" r:id="rId12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2" y="1508"/>
                            <a:ext cx="229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975" name="Object 45"/>
              <p:cNvGraphicFramePr>
                <a:graphicFrameLocks noChangeAspect="1"/>
              </p:cNvGraphicFramePr>
              <p:nvPr/>
            </p:nvGraphicFramePr>
            <p:xfrm>
              <a:off x="999" y="1730"/>
              <a:ext cx="215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124" name="Equation" r:id="rId13" imgW="215713" imgH="190335" progId="Equation.3">
                      <p:embed/>
                    </p:oleObj>
                  </mc:Choice>
                  <mc:Fallback>
                    <p:oleObj name="Equation" r:id="rId13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730"/>
                            <a:ext cx="215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976" name="Object 46"/>
              <p:cNvGraphicFramePr>
                <a:graphicFrameLocks noChangeAspect="1"/>
              </p:cNvGraphicFramePr>
              <p:nvPr/>
            </p:nvGraphicFramePr>
            <p:xfrm>
              <a:off x="999" y="1063"/>
              <a:ext cx="144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125" name="Equation" r:id="rId14" imgW="88707" imgH="164742" progId="Equation.3">
                      <p:embed/>
                    </p:oleObj>
                  </mc:Choice>
                  <mc:Fallback>
                    <p:oleObj name="Equation" r:id="rId14" imgW="88707" imgH="16474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063"/>
                            <a:ext cx="144" cy="151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8207" name="Rectangle 47"/>
              <p:cNvSpPr>
                <a:spLocks noChangeArrowheads="1"/>
              </p:cNvSpPr>
              <p:nvPr/>
            </p:nvSpPr>
            <p:spPr bwMode="auto">
              <a:xfrm>
                <a:off x="909" y="1053"/>
                <a:ext cx="393" cy="19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08" name="Line 48"/>
              <p:cNvSpPr>
                <a:spLocks noChangeShapeType="1"/>
              </p:cNvSpPr>
              <p:nvPr/>
            </p:nvSpPr>
            <p:spPr bwMode="auto">
              <a:xfrm>
                <a:off x="1302" y="115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09" name="Rectangle 49"/>
              <p:cNvSpPr>
                <a:spLocks noChangeArrowheads="1"/>
              </p:cNvSpPr>
              <p:nvPr/>
            </p:nvSpPr>
            <p:spPr bwMode="auto">
              <a:xfrm>
                <a:off x="909" y="1283"/>
                <a:ext cx="393" cy="201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10" name="Line 50"/>
              <p:cNvSpPr>
                <a:spLocks noChangeShapeType="1"/>
              </p:cNvSpPr>
              <p:nvPr/>
            </p:nvSpPr>
            <p:spPr bwMode="auto">
              <a:xfrm>
                <a:off x="1302" y="138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11" name="Rectangle 51"/>
              <p:cNvSpPr>
                <a:spLocks noChangeArrowheads="1"/>
              </p:cNvSpPr>
              <p:nvPr/>
            </p:nvSpPr>
            <p:spPr bwMode="auto">
              <a:xfrm>
                <a:off x="909" y="1514"/>
                <a:ext cx="393" cy="20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12" name="Line 52"/>
              <p:cNvSpPr>
                <a:spLocks noChangeShapeType="1"/>
              </p:cNvSpPr>
              <p:nvPr/>
            </p:nvSpPr>
            <p:spPr bwMode="auto">
              <a:xfrm>
                <a:off x="1302" y="161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13" name="Rectangle 53"/>
              <p:cNvSpPr>
                <a:spLocks noChangeArrowheads="1"/>
              </p:cNvSpPr>
              <p:nvPr/>
            </p:nvSpPr>
            <p:spPr bwMode="auto">
              <a:xfrm>
                <a:off x="909" y="1746"/>
                <a:ext cx="393" cy="20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14" name="Line 54"/>
              <p:cNvSpPr>
                <a:spLocks noChangeShapeType="1"/>
              </p:cNvSpPr>
              <p:nvPr/>
            </p:nvSpPr>
            <p:spPr bwMode="auto">
              <a:xfrm>
                <a:off x="1302" y="1844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15" name="Line 55"/>
              <p:cNvSpPr>
                <a:spLocks noChangeShapeType="1"/>
              </p:cNvSpPr>
              <p:nvPr/>
            </p:nvSpPr>
            <p:spPr bwMode="auto">
              <a:xfrm>
                <a:off x="752" y="115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16" name="Line 56"/>
              <p:cNvSpPr>
                <a:spLocks noChangeShapeType="1"/>
              </p:cNvSpPr>
              <p:nvPr/>
            </p:nvSpPr>
            <p:spPr bwMode="auto">
              <a:xfrm>
                <a:off x="752" y="1844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17" name="Line 57"/>
              <p:cNvSpPr>
                <a:spLocks noChangeShapeType="1"/>
              </p:cNvSpPr>
              <p:nvPr/>
            </p:nvSpPr>
            <p:spPr bwMode="auto">
              <a:xfrm>
                <a:off x="752" y="138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18" name="Line 58"/>
              <p:cNvSpPr>
                <a:spLocks noChangeShapeType="1"/>
              </p:cNvSpPr>
              <p:nvPr/>
            </p:nvSpPr>
            <p:spPr bwMode="auto">
              <a:xfrm>
                <a:off x="752" y="161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19" name="Line 59"/>
              <p:cNvSpPr>
                <a:spLocks noChangeShapeType="1"/>
              </p:cNvSpPr>
              <p:nvPr/>
            </p:nvSpPr>
            <p:spPr bwMode="auto">
              <a:xfrm>
                <a:off x="752" y="1151"/>
                <a:ext cx="0" cy="69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20" name="Line 60"/>
              <p:cNvSpPr>
                <a:spLocks noChangeShapeType="1"/>
              </p:cNvSpPr>
              <p:nvPr/>
            </p:nvSpPr>
            <p:spPr bwMode="auto">
              <a:xfrm>
                <a:off x="560" y="150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21" name="Text Box 61"/>
              <p:cNvSpPr txBox="1">
                <a:spLocks noChangeArrowheads="1"/>
              </p:cNvSpPr>
              <p:nvPr/>
            </p:nvSpPr>
            <p:spPr bwMode="auto">
              <a:xfrm>
                <a:off x="144" y="1216"/>
                <a:ext cx="348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u[k]</a:t>
                </a:r>
                <a:endParaRPr lang="en-US" b="0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grpSp>
          <p:nvGrpSpPr>
            <p:cNvPr id="38944" name="Group 62"/>
            <p:cNvGrpSpPr>
              <a:grpSpLocks/>
            </p:cNvGrpSpPr>
            <p:nvPr/>
          </p:nvGrpSpPr>
          <p:grpSpPr bwMode="auto">
            <a:xfrm>
              <a:off x="1440" y="987"/>
              <a:ext cx="509" cy="1024"/>
              <a:chOff x="1459" y="1694"/>
              <a:chExt cx="509" cy="1105"/>
            </a:xfrm>
          </p:grpSpPr>
          <p:sp>
            <p:nvSpPr>
              <p:cNvPr id="348223" name="Line 63"/>
              <p:cNvSpPr>
                <a:spLocks noChangeShapeType="1"/>
              </p:cNvSpPr>
              <p:nvPr/>
            </p:nvSpPr>
            <p:spPr bwMode="auto">
              <a:xfrm>
                <a:off x="1537" y="2050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24" name="Text Box 64"/>
              <p:cNvSpPr txBox="1">
                <a:spLocks noChangeArrowheads="1"/>
              </p:cNvSpPr>
              <p:nvPr/>
            </p:nvSpPr>
            <p:spPr bwMode="auto">
              <a:xfrm>
                <a:off x="1505" y="1942"/>
                <a:ext cx="223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8225" name="Rectangle 65"/>
              <p:cNvSpPr>
                <a:spLocks noChangeArrowheads="1"/>
              </p:cNvSpPr>
              <p:nvPr/>
            </p:nvSpPr>
            <p:spPr bwMode="auto">
              <a:xfrm>
                <a:off x="1459" y="2014"/>
                <a:ext cx="274" cy="21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26" name="Line 66"/>
              <p:cNvSpPr>
                <a:spLocks noChangeShapeType="1"/>
              </p:cNvSpPr>
              <p:nvPr/>
            </p:nvSpPr>
            <p:spPr bwMode="auto">
              <a:xfrm>
                <a:off x="1537" y="2300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27" name="Text Box 67"/>
              <p:cNvSpPr txBox="1">
                <a:spLocks noChangeArrowheads="1"/>
              </p:cNvSpPr>
              <p:nvPr/>
            </p:nvSpPr>
            <p:spPr bwMode="auto">
              <a:xfrm>
                <a:off x="1505" y="2194"/>
                <a:ext cx="223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8228" name="Rectangle 68"/>
              <p:cNvSpPr>
                <a:spLocks noChangeArrowheads="1"/>
              </p:cNvSpPr>
              <p:nvPr/>
            </p:nvSpPr>
            <p:spPr bwMode="auto">
              <a:xfrm>
                <a:off x="1459" y="2263"/>
                <a:ext cx="274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29" name="Line 69"/>
              <p:cNvSpPr>
                <a:spLocks noChangeShapeType="1"/>
              </p:cNvSpPr>
              <p:nvPr/>
            </p:nvSpPr>
            <p:spPr bwMode="auto">
              <a:xfrm>
                <a:off x="1537" y="2549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30" name="Text Box 70"/>
              <p:cNvSpPr txBox="1">
                <a:spLocks noChangeArrowheads="1"/>
              </p:cNvSpPr>
              <p:nvPr/>
            </p:nvSpPr>
            <p:spPr bwMode="auto">
              <a:xfrm>
                <a:off x="1505" y="2440"/>
                <a:ext cx="223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8231" name="Rectangle 71"/>
              <p:cNvSpPr>
                <a:spLocks noChangeArrowheads="1"/>
              </p:cNvSpPr>
              <p:nvPr/>
            </p:nvSpPr>
            <p:spPr bwMode="auto">
              <a:xfrm>
                <a:off x="1459" y="2513"/>
                <a:ext cx="274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32" name="Line 72"/>
              <p:cNvSpPr>
                <a:spLocks noChangeShapeType="1"/>
              </p:cNvSpPr>
              <p:nvPr/>
            </p:nvSpPr>
            <p:spPr bwMode="auto">
              <a:xfrm>
                <a:off x="1537" y="1800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33" name="Text Box 73"/>
              <p:cNvSpPr txBox="1">
                <a:spLocks noChangeArrowheads="1"/>
              </p:cNvSpPr>
              <p:nvPr/>
            </p:nvSpPr>
            <p:spPr bwMode="auto">
              <a:xfrm>
                <a:off x="1505" y="1694"/>
                <a:ext cx="223" cy="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8234" name="Rectangle 74"/>
              <p:cNvSpPr>
                <a:spLocks noChangeArrowheads="1"/>
              </p:cNvSpPr>
              <p:nvPr/>
            </p:nvSpPr>
            <p:spPr bwMode="auto">
              <a:xfrm>
                <a:off x="1459" y="1765"/>
                <a:ext cx="274" cy="214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35" name="Line 75"/>
              <p:cNvSpPr>
                <a:spLocks noChangeShapeType="1"/>
              </p:cNvSpPr>
              <p:nvPr/>
            </p:nvSpPr>
            <p:spPr bwMode="auto">
              <a:xfrm>
                <a:off x="1728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36" name="Line 76"/>
              <p:cNvSpPr>
                <a:spLocks noChangeShapeType="1"/>
              </p:cNvSpPr>
              <p:nvPr/>
            </p:nvSpPr>
            <p:spPr bwMode="auto">
              <a:xfrm>
                <a:off x="1728" y="2113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37" name="Line 77"/>
              <p:cNvSpPr>
                <a:spLocks noChangeShapeType="1"/>
              </p:cNvSpPr>
              <p:nvPr/>
            </p:nvSpPr>
            <p:spPr bwMode="auto">
              <a:xfrm>
                <a:off x="1728" y="235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8238" name="Line 78"/>
              <p:cNvSpPr>
                <a:spLocks noChangeShapeType="1"/>
              </p:cNvSpPr>
              <p:nvPr/>
            </p:nvSpPr>
            <p:spPr bwMode="auto">
              <a:xfrm>
                <a:off x="1728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48239" name="Rectangle 79"/>
            <p:cNvSpPr>
              <a:spLocks noChangeArrowheads="1"/>
            </p:cNvSpPr>
            <p:nvPr/>
          </p:nvSpPr>
          <p:spPr bwMode="auto">
            <a:xfrm>
              <a:off x="1948" y="1070"/>
              <a:ext cx="720" cy="890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240" name="Line 80"/>
            <p:cNvSpPr>
              <a:spLocks noChangeShapeType="1"/>
            </p:cNvSpPr>
            <p:nvPr/>
          </p:nvSpPr>
          <p:spPr bwMode="auto">
            <a:xfrm>
              <a:off x="2668" y="1159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241" name="Line 81"/>
            <p:cNvSpPr>
              <a:spLocks noChangeShapeType="1"/>
            </p:cNvSpPr>
            <p:nvPr/>
          </p:nvSpPr>
          <p:spPr bwMode="auto">
            <a:xfrm>
              <a:off x="2668" y="1826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242" name="Line 82"/>
            <p:cNvSpPr>
              <a:spLocks noChangeShapeType="1"/>
            </p:cNvSpPr>
            <p:nvPr/>
          </p:nvSpPr>
          <p:spPr bwMode="auto">
            <a:xfrm>
              <a:off x="2668" y="1604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243" name="Line 83"/>
            <p:cNvSpPr>
              <a:spLocks noChangeShapeType="1"/>
            </p:cNvSpPr>
            <p:nvPr/>
          </p:nvSpPr>
          <p:spPr bwMode="auto">
            <a:xfrm>
              <a:off x="2668" y="1337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8950" name="Object 84"/>
            <p:cNvGraphicFramePr>
              <a:graphicFrameLocks noChangeAspect="1"/>
            </p:cNvGraphicFramePr>
            <p:nvPr/>
          </p:nvGraphicFramePr>
          <p:xfrm>
            <a:off x="2060" y="1311"/>
            <a:ext cx="517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126" name="Equation" r:id="rId15" imgW="330057" imgH="203112" progId="Equation.3">
                    <p:embed/>
                  </p:oleObj>
                </mc:Choice>
                <mc:Fallback>
                  <p:oleObj name="Equation" r:id="rId15" imgW="33005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0" y="1311"/>
                          <a:ext cx="517" cy="29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45" name="Rectangle 85"/>
            <p:cNvSpPr>
              <a:spLocks noChangeArrowheads="1"/>
            </p:cNvSpPr>
            <p:nvPr/>
          </p:nvSpPr>
          <p:spPr bwMode="auto">
            <a:xfrm>
              <a:off x="2908" y="1063"/>
              <a:ext cx="720" cy="890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246" name="Line 86"/>
            <p:cNvSpPr>
              <a:spLocks noChangeShapeType="1"/>
            </p:cNvSpPr>
            <p:nvPr/>
          </p:nvSpPr>
          <p:spPr bwMode="auto">
            <a:xfrm>
              <a:off x="3628" y="1641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247" name="Line 87"/>
            <p:cNvSpPr>
              <a:spLocks noChangeShapeType="1"/>
            </p:cNvSpPr>
            <p:nvPr/>
          </p:nvSpPr>
          <p:spPr bwMode="auto">
            <a:xfrm>
              <a:off x="3628" y="1374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248" name="Line 88"/>
            <p:cNvSpPr>
              <a:spLocks noChangeShapeType="1"/>
            </p:cNvSpPr>
            <p:nvPr/>
          </p:nvSpPr>
          <p:spPr bwMode="auto">
            <a:xfrm>
              <a:off x="3628" y="1152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249" name="Line 89"/>
            <p:cNvSpPr>
              <a:spLocks noChangeShapeType="1"/>
            </p:cNvSpPr>
            <p:nvPr/>
          </p:nvSpPr>
          <p:spPr bwMode="auto">
            <a:xfrm>
              <a:off x="3628" y="1863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38956" name="Object 90"/>
            <p:cNvGraphicFramePr>
              <a:graphicFrameLocks noChangeAspect="1"/>
            </p:cNvGraphicFramePr>
            <p:nvPr/>
          </p:nvGraphicFramePr>
          <p:xfrm>
            <a:off x="3008" y="1313"/>
            <a:ext cx="519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127" name="Equation" r:id="rId17" imgW="342751" imgH="203112" progId="Equation.3">
                    <p:embed/>
                  </p:oleObj>
                </mc:Choice>
                <mc:Fallback>
                  <p:oleObj name="Equation" r:id="rId17" imgW="34275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8" y="1313"/>
                          <a:ext cx="519" cy="285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916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799951"/>
              </p:ext>
            </p:extLst>
          </p:nvPr>
        </p:nvGraphicFramePr>
        <p:xfrm>
          <a:off x="1511660" y="3212976"/>
          <a:ext cx="361156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28" name="Equation" r:id="rId19" imgW="1930400" imgH="203200" progId="Equation.3">
                  <p:embed/>
                </p:oleObj>
              </mc:Choice>
              <mc:Fallback>
                <p:oleObj name="Equation" r:id="rId19" imgW="1930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660" y="3212976"/>
                        <a:ext cx="3611563" cy="3762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917" name="Group 98"/>
          <p:cNvGrpSpPr>
            <a:grpSpLocks/>
          </p:cNvGrpSpPr>
          <p:nvPr/>
        </p:nvGrpSpPr>
        <p:grpSpPr bwMode="auto">
          <a:xfrm>
            <a:off x="1511660" y="4401852"/>
            <a:ext cx="5299075" cy="1295400"/>
            <a:chOff x="1187" y="3360"/>
            <a:chExt cx="3338" cy="872"/>
          </a:xfrm>
        </p:grpSpPr>
        <p:graphicFrame>
          <p:nvGraphicFramePr>
            <p:cNvPr id="38918" name="Object 92"/>
            <p:cNvGraphicFramePr>
              <a:graphicFrameLocks noChangeAspect="1"/>
            </p:cNvGraphicFramePr>
            <p:nvPr/>
          </p:nvGraphicFramePr>
          <p:xfrm>
            <a:off x="1187" y="3360"/>
            <a:ext cx="3338" cy="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129" name="Equation" r:id="rId21" imgW="3340100" imgH="939800" progId="Equation.3">
                    <p:embed/>
                  </p:oleObj>
                </mc:Choice>
                <mc:Fallback>
                  <p:oleObj name="Equation" r:id="rId21" imgW="3340100" imgH="939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" y="3360"/>
                          <a:ext cx="3338" cy="87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53" name="Rectangle 93"/>
            <p:cNvSpPr>
              <a:spLocks noChangeArrowheads="1"/>
            </p:cNvSpPr>
            <p:nvPr/>
          </p:nvSpPr>
          <p:spPr bwMode="auto">
            <a:xfrm>
              <a:off x="2016" y="3792"/>
              <a:ext cx="624" cy="192"/>
            </a:xfrm>
            <a:prstGeom prst="rect">
              <a:avLst/>
            </a:pr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254" name="Rectangle 94"/>
            <p:cNvSpPr>
              <a:spLocks noChangeArrowheads="1"/>
            </p:cNvSpPr>
            <p:nvPr/>
          </p:nvSpPr>
          <p:spPr bwMode="auto">
            <a:xfrm>
              <a:off x="2640" y="4032"/>
              <a:ext cx="624" cy="192"/>
            </a:xfrm>
            <a:prstGeom prst="rect">
              <a:avLst/>
            </a:pr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255" name="Rectangle 95"/>
            <p:cNvSpPr>
              <a:spLocks noChangeArrowheads="1"/>
            </p:cNvSpPr>
            <p:nvPr/>
          </p:nvSpPr>
          <p:spPr bwMode="auto">
            <a:xfrm>
              <a:off x="3936" y="3600"/>
              <a:ext cx="576" cy="188"/>
            </a:xfrm>
            <a:prstGeom prst="rect">
              <a:avLst/>
            </a:pr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256" name="Rectangle 96"/>
            <p:cNvSpPr>
              <a:spLocks noChangeArrowheads="1"/>
            </p:cNvSpPr>
            <p:nvPr/>
          </p:nvSpPr>
          <p:spPr bwMode="auto">
            <a:xfrm>
              <a:off x="3360" y="3408"/>
              <a:ext cx="576" cy="192"/>
            </a:xfrm>
            <a:prstGeom prst="rect">
              <a:avLst/>
            </a:prstGeom>
            <a:solidFill>
              <a:srgbClr val="00808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524328" y="6381328"/>
            <a:ext cx="1405778" cy="369332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Read on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1800" dirty="0"/>
          </a:p>
        </p:txBody>
      </p:sp>
      <p:sp>
        <p:nvSpPr>
          <p:cNvPr id="102" name="Text Box 178"/>
          <p:cNvSpPr txBox="1">
            <a:spLocks noChangeArrowheads="1"/>
          </p:cNvSpPr>
          <p:nvPr/>
        </p:nvSpPr>
        <p:spPr bwMode="auto">
          <a:xfrm rot="16200000">
            <a:off x="955456" y="4528981"/>
            <a:ext cx="834766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D=N=4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103" name="Text Box 178"/>
          <p:cNvSpPr txBox="1">
            <a:spLocks noChangeArrowheads="1"/>
          </p:cNvSpPr>
          <p:nvPr/>
        </p:nvSpPr>
        <p:spPr bwMode="auto">
          <a:xfrm>
            <a:off x="1367644" y="980728"/>
            <a:ext cx="720080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D=N=4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0162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Perfect Reconstruction Theory</a:t>
            </a:r>
            <a:endParaRPr lang="en-US" sz="3200" dirty="0" smtClean="0">
              <a:cs typeface="+mj-cs"/>
            </a:endParaRP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839200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              This can be verified </a:t>
            </a:r>
            <a:r>
              <a:rPr lang="en-US" sz="2000" b="0" smtClean="0">
                <a:cs typeface="+mn-cs"/>
              </a:rPr>
              <a:t>as follows</a:t>
            </a:r>
            <a:r>
              <a:rPr lang="en-US" sz="2000" b="0" dirty="0" smtClean="0">
                <a:cs typeface="+mn-cs"/>
              </a:rPr>
              <a:t>: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First, previous block scheme is equivalent to (</a:t>
            </a:r>
            <a:r>
              <a:rPr lang="en-US" sz="2000" b="0" dirty="0" err="1" smtClean="0">
                <a:cs typeface="+mn-cs"/>
              </a:rPr>
              <a:t>cfr</a:t>
            </a:r>
            <a:r>
              <a:rPr lang="en-US" sz="2000" b="0" dirty="0" smtClean="0">
                <a:cs typeface="+mn-cs"/>
              </a:rPr>
              <a:t>. Noble identities)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</a:t>
            </a:r>
            <a:r>
              <a:rPr lang="en-US" sz="2000" b="0" dirty="0">
                <a:cs typeface="+mn-cs"/>
              </a:rPr>
              <a:t>T</a:t>
            </a:r>
            <a:r>
              <a:rPr lang="en-US" sz="2000" b="0" dirty="0" smtClean="0">
                <a:cs typeface="+mn-cs"/>
              </a:rPr>
              <a:t>hen (</a:t>
            </a:r>
            <a:r>
              <a:rPr lang="en-US" sz="2000" b="0" dirty="0" err="1" smtClean="0">
                <a:cs typeface="+mn-cs"/>
              </a:rPr>
              <a:t>iff</a:t>
            </a:r>
            <a:r>
              <a:rPr lang="en-US" sz="2000" b="0" dirty="0" smtClean="0">
                <a:cs typeface="+mn-cs"/>
              </a:rPr>
              <a:t> R.E is pseudo-circ.)…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8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8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8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So that </a:t>
            </a:r>
            <a:r>
              <a:rPr lang="en-US" sz="2000" b="0" dirty="0" smtClean="0">
                <a:cs typeface="+mn-cs"/>
              </a:rPr>
              <a:t>finally..</a:t>
            </a:r>
          </a:p>
          <a:p>
            <a:pPr>
              <a:buFontTx/>
              <a:buNone/>
              <a:defRPr/>
            </a:pPr>
            <a:endParaRPr lang="en-US" sz="18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18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                                                                                              </a:t>
            </a:r>
          </a:p>
        </p:txBody>
      </p:sp>
      <p:grpSp>
        <p:nvGrpSpPr>
          <p:cNvPr id="39939" name="Group 101"/>
          <p:cNvGrpSpPr>
            <a:grpSpLocks/>
          </p:cNvGrpSpPr>
          <p:nvPr/>
        </p:nvGrpSpPr>
        <p:grpSpPr bwMode="auto">
          <a:xfrm>
            <a:off x="762000" y="1922078"/>
            <a:ext cx="8220075" cy="1273175"/>
            <a:chOff x="122" y="681"/>
            <a:chExt cx="5178" cy="954"/>
          </a:xfrm>
        </p:grpSpPr>
        <p:sp>
          <p:nvSpPr>
            <p:cNvPr id="384005" name="Rectangle 5"/>
            <p:cNvSpPr>
              <a:spLocks noChangeArrowheads="1"/>
            </p:cNvSpPr>
            <p:nvPr/>
          </p:nvSpPr>
          <p:spPr bwMode="auto">
            <a:xfrm>
              <a:off x="4305" y="757"/>
              <a:ext cx="392" cy="171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4006" name="Rectangle 6"/>
            <p:cNvSpPr>
              <a:spLocks noChangeArrowheads="1"/>
            </p:cNvSpPr>
            <p:nvPr/>
          </p:nvSpPr>
          <p:spPr bwMode="auto">
            <a:xfrm>
              <a:off x="4305" y="957"/>
              <a:ext cx="392" cy="17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4007" name="Rectangle 7"/>
            <p:cNvSpPr>
              <a:spLocks noChangeArrowheads="1"/>
            </p:cNvSpPr>
            <p:nvPr/>
          </p:nvSpPr>
          <p:spPr bwMode="auto">
            <a:xfrm>
              <a:off x="4305" y="1157"/>
              <a:ext cx="392" cy="17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0021" name="Group 8"/>
            <p:cNvGrpSpPr>
              <a:grpSpLocks/>
            </p:cNvGrpSpPr>
            <p:nvPr/>
          </p:nvGrpSpPr>
          <p:grpSpPr bwMode="auto">
            <a:xfrm>
              <a:off x="3874" y="681"/>
              <a:ext cx="432" cy="941"/>
              <a:chOff x="3873" y="1662"/>
              <a:chExt cx="432" cy="1172"/>
            </a:xfrm>
          </p:grpSpPr>
          <p:sp>
            <p:nvSpPr>
              <p:cNvPr id="384009" name="Rectangle 9"/>
              <p:cNvSpPr>
                <a:spLocks noChangeArrowheads="1"/>
              </p:cNvSpPr>
              <p:nvPr/>
            </p:nvSpPr>
            <p:spPr bwMode="auto">
              <a:xfrm>
                <a:off x="3873" y="1764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10" name="Line 10"/>
              <p:cNvSpPr>
                <a:spLocks noChangeShapeType="1"/>
              </p:cNvSpPr>
              <p:nvPr/>
            </p:nvSpPr>
            <p:spPr bwMode="auto">
              <a:xfrm>
                <a:off x="4148" y="187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11" name="Line 11"/>
              <p:cNvSpPr>
                <a:spLocks noChangeShapeType="1"/>
              </p:cNvSpPr>
              <p:nvPr/>
            </p:nvSpPr>
            <p:spPr bwMode="auto">
              <a:xfrm>
                <a:off x="3952" y="1800"/>
                <a:ext cx="0" cy="144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12" name="Text Box 12"/>
              <p:cNvSpPr txBox="1">
                <a:spLocks noChangeArrowheads="1"/>
              </p:cNvSpPr>
              <p:nvPr/>
            </p:nvSpPr>
            <p:spPr bwMode="auto">
              <a:xfrm>
                <a:off x="3932" y="1662"/>
                <a:ext cx="223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84013" name="Rectangle 13"/>
              <p:cNvSpPr>
                <a:spLocks noChangeArrowheads="1"/>
              </p:cNvSpPr>
              <p:nvPr/>
            </p:nvSpPr>
            <p:spPr bwMode="auto">
              <a:xfrm>
                <a:off x="3873" y="2015"/>
                <a:ext cx="275" cy="21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14" name="Line 14"/>
              <p:cNvSpPr>
                <a:spLocks noChangeShapeType="1"/>
              </p:cNvSpPr>
              <p:nvPr/>
            </p:nvSpPr>
            <p:spPr bwMode="auto">
              <a:xfrm>
                <a:off x="4148" y="2120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15" name="Line 15"/>
              <p:cNvSpPr>
                <a:spLocks noChangeShapeType="1"/>
              </p:cNvSpPr>
              <p:nvPr/>
            </p:nvSpPr>
            <p:spPr bwMode="auto">
              <a:xfrm>
                <a:off x="3952" y="2049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16" name="Text Box 16"/>
              <p:cNvSpPr txBox="1">
                <a:spLocks noChangeArrowheads="1"/>
              </p:cNvSpPr>
              <p:nvPr/>
            </p:nvSpPr>
            <p:spPr bwMode="auto">
              <a:xfrm>
                <a:off x="3932" y="1909"/>
                <a:ext cx="223" cy="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84017" name="Rectangle 17"/>
              <p:cNvSpPr>
                <a:spLocks noChangeArrowheads="1"/>
              </p:cNvSpPr>
              <p:nvPr/>
            </p:nvSpPr>
            <p:spPr bwMode="auto">
              <a:xfrm>
                <a:off x="3873" y="2264"/>
                <a:ext cx="275" cy="21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18" name="Line 18"/>
              <p:cNvSpPr>
                <a:spLocks noChangeShapeType="1"/>
              </p:cNvSpPr>
              <p:nvPr/>
            </p:nvSpPr>
            <p:spPr bwMode="auto">
              <a:xfrm>
                <a:off x="4148" y="2369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19" name="Line 19"/>
              <p:cNvSpPr>
                <a:spLocks noChangeShapeType="1"/>
              </p:cNvSpPr>
              <p:nvPr/>
            </p:nvSpPr>
            <p:spPr bwMode="auto">
              <a:xfrm>
                <a:off x="3952" y="229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20" name="Text Box 20"/>
              <p:cNvSpPr txBox="1">
                <a:spLocks noChangeArrowheads="1"/>
              </p:cNvSpPr>
              <p:nvPr/>
            </p:nvSpPr>
            <p:spPr bwMode="auto">
              <a:xfrm>
                <a:off x="3932" y="2158"/>
                <a:ext cx="223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84021" name="Rectangle 21"/>
              <p:cNvSpPr>
                <a:spLocks noChangeArrowheads="1"/>
              </p:cNvSpPr>
              <p:nvPr/>
            </p:nvSpPr>
            <p:spPr bwMode="auto">
              <a:xfrm>
                <a:off x="3873" y="2511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22" name="Line 22"/>
              <p:cNvSpPr>
                <a:spLocks noChangeShapeType="1"/>
              </p:cNvSpPr>
              <p:nvPr/>
            </p:nvSpPr>
            <p:spPr bwMode="auto">
              <a:xfrm>
                <a:off x="4148" y="2619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23" name="Line 23"/>
              <p:cNvSpPr>
                <a:spLocks noChangeShapeType="1"/>
              </p:cNvSpPr>
              <p:nvPr/>
            </p:nvSpPr>
            <p:spPr bwMode="auto">
              <a:xfrm>
                <a:off x="3952" y="254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24" name="Text Box 24"/>
              <p:cNvSpPr txBox="1">
                <a:spLocks noChangeArrowheads="1"/>
              </p:cNvSpPr>
              <p:nvPr/>
            </p:nvSpPr>
            <p:spPr bwMode="auto">
              <a:xfrm>
                <a:off x="3932" y="2407"/>
                <a:ext cx="223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</p:grpSp>
        <p:sp>
          <p:nvSpPr>
            <p:cNvPr id="384025" name="Rectangle 25"/>
            <p:cNvSpPr>
              <a:spLocks noChangeArrowheads="1"/>
            </p:cNvSpPr>
            <p:nvPr/>
          </p:nvSpPr>
          <p:spPr bwMode="auto">
            <a:xfrm>
              <a:off x="4305" y="1357"/>
              <a:ext cx="392" cy="17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4026" name="Line 26"/>
            <p:cNvSpPr>
              <a:spLocks noChangeShapeType="1"/>
            </p:cNvSpPr>
            <p:nvPr/>
          </p:nvSpPr>
          <p:spPr bwMode="auto">
            <a:xfrm>
              <a:off x="4697" y="843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4027" name="Line 27"/>
            <p:cNvSpPr>
              <a:spLocks noChangeShapeType="1"/>
            </p:cNvSpPr>
            <p:nvPr/>
          </p:nvSpPr>
          <p:spPr bwMode="auto">
            <a:xfrm>
              <a:off x="4697" y="1043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4028" name="Line 28"/>
            <p:cNvSpPr>
              <a:spLocks noChangeShapeType="1"/>
            </p:cNvSpPr>
            <p:nvPr/>
          </p:nvSpPr>
          <p:spPr bwMode="auto">
            <a:xfrm>
              <a:off x="4697" y="1242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4029" name="Line 29"/>
            <p:cNvSpPr>
              <a:spLocks noChangeShapeType="1"/>
            </p:cNvSpPr>
            <p:nvPr/>
          </p:nvSpPr>
          <p:spPr bwMode="auto">
            <a:xfrm>
              <a:off x="4697" y="1443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4030" name="Line 30"/>
            <p:cNvSpPr>
              <a:spLocks noChangeShapeType="1"/>
            </p:cNvSpPr>
            <p:nvPr/>
          </p:nvSpPr>
          <p:spPr bwMode="auto">
            <a:xfrm>
              <a:off x="4854" y="1043"/>
              <a:ext cx="117" cy="5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4031" name="Line 31"/>
            <p:cNvSpPr>
              <a:spLocks noChangeShapeType="1"/>
            </p:cNvSpPr>
            <p:nvPr/>
          </p:nvSpPr>
          <p:spPr bwMode="auto">
            <a:xfrm>
              <a:off x="4854" y="843"/>
              <a:ext cx="157" cy="231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4032" name="Line 32"/>
            <p:cNvSpPr>
              <a:spLocks noChangeShapeType="1"/>
            </p:cNvSpPr>
            <p:nvPr/>
          </p:nvSpPr>
          <p:spPr bwMode="auto">
            <a:xfrm flipV="1">
              <a:off x="4854" y="1187"/>
              <a:ext cx="79" cy="5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4033" name="Line 33"/>
            <p:cNvSpPr>
              <a:spLocks noChangeShapeType="1"/>
            </p:cNvSpPr>
            <p:nvPr/>
          </p:nvSpPr>
          <p:spPr bwMode="auto">
            <a:xfrm flipV="1">
              <a:off x="4854" y="1215"/>
              <a:ext cx="117" cy="22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0031" name="Group 34"/>
            <p:cNvGrpSpPr>
              <a:grpSpLocks/>
            </p:cNvGrpSpPr>
            <p:nvPr/>
          </p:nvGrpSpPr>
          <p:grpSpPr bwMode="auto">
            <a:xfrm>
              <a:off x="4923" y="977"/>
              <a:ext cx="228" cy="343"/>
              <a:chOff x="4972" y="2080"/>
              <a:chExt cx="255" cy="466"/>
            </a:xfrm>
          </p:grpSpPr>
          <p:sp>
            <p:nvSpPr>
              <p:cNvPr id="384035" name="Oval 35"/>
              <p:cNvSpPr>
                <a:spLocks noChangeArrowheads="1"/>
              </p:cNvSpPr>
              <p:nvPr/>
            </p:nvSpPr>
            <p:spPr bwMode="auto">
              <a:xfrm>
                <a:off x="4992" y="2208"/>
                <a:ext cx="219" cy="196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36" name="Text Box 36"/>
              <p:cNvSpPr txBox="1">
                <a:spLocks noChangeArrowheads="1"/>
              </p:cNvSpPr>
              <p:nvPr/>
            </p:nvSpPr>
            <p:spPr bwMode="auto">
              <a:xfrm>
                <a:off x="4972" y="2080"/>
                <a:ext cx="255" cy="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384037" name="Line 37"/>
            <p:cNvSpPr>
              <a:spLocks noChangeShapeType="1"/>
            </p:cNvSpPr>
            <p:nvPr/>
          </p:nvSpPr>
          <p:spPr bwMode="auto">
            <a:xfrm>
              <a:off x="5156" y="1152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0033" name="Object 39"/>
            <p:cNvGraphicFramePr>
              <a:graphicFrameLocks noChangeAspect="1"/>
            </p:cNvGraphicFramePr>
            <p:nvPr/>
          </p:nvGraphicFramePr>
          <p:xfrm>
            <a:off x="4388" y="1174"/>
            <a:ext cx="215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38" name="Equation" r:id="rId3" imgW="215713" imgH="190335" progId="Equation.3">
                    <p:embed/>
                  </p:oleObj>
                </mc:Choice>
                <mc:Fallback>
                  <p:oleObj name="Equation" r:id="rId3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1174"/>
                          <a:ext cx="215" cy="15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034" name="Object 40"/>
            <p:cNvGraphicFramePr>
              <a:graphicFrameLocks noChangeAspect="1"/>
            </p:cNvGraphicFramePr>
            <p:nvPr/>
          </p:nvGraphicFramePr>
          <p:xfrm>
            <a:off x="4388" y="959"/>
            <a:ext cx="229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39" name="Equation" r:id="rId5" imgW="228600" imgH="190500" progId="Equation.3">
                    <p:embed/>
                  </p:oleObj>
                </mc:Choice>
                <mc:Fallback>
                  <p:oleObj name="Equation" r:id="rId5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959"/>
                          <a:ext cx="229" cy="15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035" name="Object 41"/>
            <p:cNvGraphicFramePr>
              <a:graphicFrameLocks noChangeAspect="1"/>
            </p:cNvGraphicFramePr>
            <p:nvPr/>
          </p:nvGraphicFramePr>
          <p:xfrm>
            <a:off x="4388" y="767"/>
            <a:ext cx="215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40" name="Equation" r:id="rId7" imgW="215713" imgH="190335" progId="Equation.3">
                    <p:embed/>
                  </p:oleObj>
                </mc:Choice>
                <mc:Fallback>
                  <p:oleObj name="Equation" r:id="rId7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767"/>
                          <a:ext cx="215" cy="15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036" name="Object 42"/>
            <p:cNvGraphicFramePr>
              <a:graphicFrameLocks noChangeAspect="1"/>
            </p:cNvGraphicFramePr>
            <p:nvPr/>
          </p:nvGraphicFramePr>
          <p:xfrm>
            <a:off x="4388" y="1383"/>
            <a:ext cx="144" cy="1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41" name="Equation" r:id="rId9" imgW="88707" imgH="164742" progId="Equation.3">
                    <p:embed/>
                  </p:oleObj>
                </mc:Choice>
                <mc:Fallback>
                  <p:oleObj name="Equation" r:id="rId9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1383"/>
                          <a:ext cx="144" cy="13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0037" name="Group 43"/>
            <p:cNvGrpSpPr>
              <a:grpSpLocks/>
            </p:cNvGrpSpPr>
            <p:nvPr/>
          </p:nvGrpSpPr>
          <p:grpSpPr bwMode="auto">
            <a:xfrm>
              <a:off x="122" y="758"/>
              <a:ext cx="1315" cy="772"/>
              <a:chOff x="144" y="1053"/>
              <a:chExt cx="1315" cy="891"/>
            </a:xfrm>
          </p:grpSpPr>
          <p:graphicFrame>
            <p:nvGraphicFramePr>
              <p:cNvPr id="40062" name="Object 44"/>
              <p:cNvGraphicFramePr>
                <a:graphicFrameLocks noChangeAspect="1"/>
              </p:cNvGraphicFramePr>
              <p:nvPr/>
            </p:nvGraphicFramePr>
            <p:xfrm>
              <a:off x="999" y="1285"/>
              <a:ext cx="215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642" name="Equation" r:id="rId11" imgW="215713" imgH="190335" progId="Equation.3">
                      <p:embed/>
                    </p:oleObj>
                  </mc:Choice>
                  <mc:Fallback>
                    <p:oleObj name="Equation" r:id="rId11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285"/>
                            <a:ext cx="215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63" name="Object 45"/>
              <p:cNvGraphicFramePr>
                <a:graphicFrameLocks noChangeAspect="1"/>
              </p:cNvGraphicFramePr>
              <p:nvPr/>
            </p:nvGraphicFramePr>
            <p:xfrm>
              <a:off x="992" y="1508"/>
              <a:ext cx="229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643" name="Equation" r:id="rId12" imgW="228600" imgH="190500" progId="Equation.3">
                      <p:embed/>
                    </p:oleObj>
                  </mc:Choice>
                  <mc:Fallback>
                    <p:oleObj name="Equation" r:id="rId12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2" y="1508"/>
                            <a:ext cx="229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64" name="Object 46"/>
              <p:cNvGraphicFramePr>
                <a:graphicFrameLocks noChangeAspect="1"/>
              </p:cNvGraphicFramePr>
              <p:nvPr/>
            </p:nvGraphicFramePr>
            <p:xfrm>
              <a:off x="999" y="1730"/>
              <a:ext cx="215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644" name="Equation" r:id="rId13" imgW="215713" imgH="190335" progId="Equation.3">
                      <p:embed/>
                    </p:oleObj>
                  </mc:Choice>
                  <mc:Fallback>
                    <p:oleObj name="Equation" r:id="rId13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730"/>
                            <a:ext cx="215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065" name="Object 47"/>
              <p:cNvGraphicFramePr>
                <a:graphicFrameLocks noChangeAspect="1"/>
              </p:cNvGraphicFramePr>
              <p:nvPr/>
            </p:nvGraphicFramePr>
            <p:xfrm>
              <a:off x="999" y="1063"/>
              <a:ext cx="144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645" name="Equation" r:id="rId14" imgW="88707" imgH="164742" progId="Equation.3">
                      <p:embed/>
                    </p:oleObj>
                  </mc:Choice>
                  <mc:Fallback>
                    <p:oleObj name="Equation" r:id="rId14" imgW="88707" imgH="16474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063"/>
                            <a:ext cx="144" cy="151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4048" name="Rectangle 48"/>
              <p:cNvSpPr>
                <a:spLocks noChangeArrowheads="1"/>
              </p:cNvSpPr>
              <p:nvPr/>
            </p:nvSpPr>
            <p:spPr bwMode="auto">
              <a:xfrm>
                <a:off x="909" y="1053"/>
                <a:ext cx="393" cy="19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49" name="Line 49"/>
              <p:cNvSpPr>
                <a:spLocks noChangeShapeType="1"/>
              </p:cNvSpPr>
              <p:nvPr/>
            </p:nvSpPr>
            <p:spPr bwMode="auto">
              <a:xfrm>
                <a:off x="1302" y="115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50" name="Rectangle 50"/>
              <p:cNvSpPr>
                <a:spLocks noChangeArrowheads="1"/>
              </p:cNvSpPr>
              <p:nvPr/>
            </p:nvSpPr>
            <p:spPr bwMode="auto">
              <a:xfrm>
                <a:off x="909" y="1284"/>
                <a:ext cx="393" cy="19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51" name="Line 51"/>
              <p:cNvSpPr>
                <a:spLocks noChangeShapeType="1"/>
              </p:cNvSpPr>
              <p:nvPr/>
            </p:nvSpPr>
            <p:spPr bwMode="auto">
              <a:xfrm>
                <a:off x="1302" y="138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52" name="Rectangle 52"/>
              <p:cNvSpPr>
                <a:spLocks noChangeArrowheads="1"/>
              </p:cNvSpPr>
              <p:nvPr/>
            </p:nvSpPr>
            <p:spPr bwMode="auto">
              <a:xfrm>
                <a:off x="909" y="1516"/>
                <a:ext cx="393" cy="19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53" name="Line 53"/>
              <p:cNvSpPr>
                <a:spLocks noChangeShapeType="1"/>
              </p:cNvSpPr>
              <p:nvPr/>
            </p:nvSpPr>
            <p:spPr bwMode="auto">
              <a:xfrm>
                <a:off x="1302" y="1615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54" name="Rectangle 54"/>
              <p:cNvSpPr>
                <a:spLocks noChangeArrowheads="1"/>
              </p:cNvSpPr>
              <p:nvPr/>
            </p:nvSpPr>
            <p:spPr bwMode="auto">
              <a:xfrm>
                <a:off x="909" y="1745"/>
                <a:ext cx="393" cy="19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55" name="Line 55"/>
              <p:cNvSpPr>
                <a:spLocks noChangeShapeType="1"/>
              </p:cNvSpPr>
              <p:nvPr/>
            </p:nvSpPr>
            <p:spPr bwMode="auto">
              <a:xfrm>
                <a:off x="1302" y="1844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56" name="Line 56"/>
              <p:cNvSpPr>
                <a:spLocks noChangeShapeType="1"/>
              </p:cNvSpPr>
              <p:nvPr/>
            </p:nvSpPr>
            <p:spPr bwMode="auto">
              <a:xfrm>
                <a:off x="752" y="1151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57" name="Line 57"/>
              <p:cNvSpPr>
                <a:spLocks noChangeShapeType="1"/>
              </p:cNvSpPr>
              <p:nvPr/>
            </p:nvSpPr>
            <p:spPr bwMode="auto">
              <a:xfrm>
                <a:off x="752" y="1844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58" name="Line 58"/>
              <p:cNvSpPr>
                <a:spLocks noChangeShapeType="1"/>
              </p:cNvSpPr>
              <p:nvPr/>
            </p:nvSpPr>
            <p:spPr bwMode="auto">
              <a:xfrm>
                <a:off x="752" y="138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59" name="Line 59"/>
              <p:cNvSpPr>
                <a:spLocks noChangeShapeType="1"/>
              </p:cNvSpPr>
              <p:nvPr/>
            </p:nvSpPr>
            <p:spPr bwMode="auto">
              <a:xfrm>
                <a:off x="752" y="1615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60" name="Line 60"/>
              <p:cNvSpPr>
                <a:spLocks noChangeShapeType="1"/>
              </p:cNvSpPr>
              <p:nvPr/>
            </p:nvSpPr>
            <p:spPr bwMode="auto">
              <a:xfrm>
                <a:off x="752" y="1151"/>
                <a:ext cx="0" cy="69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61" name="Line 61"/>
              <p:cNvSpPr>
                <a:spLocks noChangeShapeType="1"/>
              </p:cNvSpPr>
              <p:nvPr/>
            </p:nvSpPr>
            <p:spPr bwMode="auto">
              <a:xfrm>
                <a:off x="560" y="1508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62" name="Text Box 62"/>
              <p:cNvSpPr txBox="1">
                <a:spLocks noChangeArrowheads="1"/>
              </p:cNvSpPr>
              <p:nvPr/>
            </p:nvSpPr>
            <p:spPr bwMode="auto">
              <a:xfrm>
                <a:off x="144" y="1193"/>
                <a:ext cx="348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u[k]</a:t>
                </a:r>
                <a:endParaRPr lang="en-US" b="0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grpSp>
          <p:nvGrpSpPr>
            <p:cNvPr id="40038" name="Group 63"/>
            <p:cNvGrpSpPr>
              <a:grpSpLocks/>
            </p:cNvGrpSpPr>
            <p:nvPr/>
          </p:nvGrpSpPr>
          <p:grpSpPr bwMode="auto">
            <a:xfrm>
              <a:off x="3360" y="692"/>
              <a:ext cx="509" cy="943"/>
              <a:chOff x="1459" y="1659"/>
              <a:chExt cx="509" cy="1175"/>
            </a:xfrm>
          </p:grpSpPr>
          <p:sp>
            <p:nvSpPr>
              <p:cNvPr id="384064" name="Line 64"/>
              <p:cNvSpPr>
                <a:spLocks noChangeShapeType="1"/>
              </p:cNvSpPr>
              <p:nvPr/>
            </p:nvSpPr>
            <p:spPr bwMode="auto">
              <a:xfrm>
                <a:off x="1537" y="2050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65" name="Text Box 65"/>
              <p:cNvSpPr txBox="1">
                <a:spLocks noChangeArrowheads="1"/>
              </p:cNvSpPr>
              <p:nvPr/>
            </p:nvSpPr>
            <p:spPr bwMode="auto">
              <a:xfrm>
                <a:off x="1505" y="1908"/>
                <a:ext cx="223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84066" name="Rectangle 66"/>
              <p:cNvSpPr>
                <a:spLocks noChangeArrowheads="1"/>
              </p:cNvSpPr>
              <p:nvPr/>
            </p:nvSpPr>
            <p:spPr bwMode="auto">
              <a:xfrm>
                <a:off x="1459" y="2014"/>
                <a:ext cx="274" cy="21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67" name="Line 67"/>
              <p:cNvSpPr>
                <a:spLocks noChangeShapeType="1"/>
              </p:cNvSpPr>
              <p:nvPr/>
            </p:nvSpPr>
            <p:spPr bwMode="auto">
              <a:xfrm>
                <a:off x="1537" y="2299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68" name="Text Box 68"/>
              <p:cNvSpPr txBox="1">
                <a:spLocks noChangeArrowheads="1"/>
              </p:cNvSpPr>
              <p:nvPr/>
            </p:nvSpPr>
            <p:spPr bwMode="auto">
              <a:xfrm>
                <a:off x="1505" y="2160"/>
                <a:ext cx="223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84069" name="Rectangle 69"/>
              <p:cNvSpPr>
                <a:spLocks noChangeArrowheads="1"/>
              </p:cNvSpPr>
              <p:nvPr/>
            </p:nvSpPr>
            <p:spPr bwMode="auto">
              <a:xfrm>
                <a:off x="1459" y="2263"/>
                <a:ext cx="274" cy="21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70" name="Line 70"/>
              <p:cNvSpPr>
                <a:spLocks noChangeShapeType="1"/>
              </p:cNvSpPr>
              <p:nvPr/>
            </p:nvSpPr>
            <p:spPr bwMode="auto">
              <a:xfrm>
                <a:off x="1537" y="254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71" name="Text Box 71"/>
              <p:cNvSpPr txBox="1">
                <a:spLocks noChangeArrowheads="1"/>
              </p:cNvSpPr>
              <p:nvPr/>
            </p:nvSpPr>
            <p:spPr bwMode="auto">
              <a:xfrm>
                <a:off x="1505" y="2407"/>
                <a:ext cx="223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84072" name="Rectangle 72"/>
              <p:cNvSpPr>
                <a:spLocks noChangeArrowheads="1"/>
              </p:cNvSpPr>
              <p:nvPr/>
            </p:nvSpPr>
            <p:spPr bwMode="auto">
              <a:xfrm>
                <a:off x="1459" y="2512"/>
                <a:ext cx="274" cy="21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73" name="Line 73"/>
              <p:cNvSpPr>
                <a:spLocks noChangeShapeType="1"/>
              </p:cNvSpPr>
              <p:nvPr/>
            </p:nvSpPr>
            <p:spPr bwMode="auto">
              <a:xfrm>
                <a:off x="1537" y="1798"/>
                <a:ext cx="0" cy="145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74" name="Text Box 74"/>
              <p:cNvSpPr txBox="1">
                <a:spLocks noChangeArrowheads="1"/>
              </p:cNvSpPr>
              <p:nvPr/>
            </p:nvSpPr>
            <p:spPr bwMode="auto">
              <a:xfrm>
                <a:off x="1505" y="1659"/>
                <a:ext cx="223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84075" name="Rectangle 75"/>
              <p:cNvSpPr>
                <a:spLocks noChangeArrowheads="1"/>
              </p:cNvSpPr>
              <p:nvPr/>
            </p:nvSpPr>
            <p:spPr bwMode="auto">
              <a:xfrm>
                <a:off x="1459" y="1765"/>
                <a:ext cx="274" cy="21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76" name="Line 76"/>
              <p:cNvSpPr>
                <a:spLocks noChangeShapeType="1"/>
              </p:cNvSpPr>
              <p:nvPr/>
            </p:nvSpPr>
            <p:spPr bwMode="auto">
              <a:xfrm>
                <a:off x="1728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77" name="Line 77"/>
              <p:cNvSpPr>
                <a:spLocks noChangeShapeType="1"/>
              </p:cNvSpPr>
              <p:nvPr/>
            </p:nvSpPr>
            <p:spPr bwMode="auto">
              <a:xfrm>
                <a:off x="1728" y="211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78" name="Line 78"/>
              <p:cNvSpPr>
                <a:spLocks noChangeShapeType="1"/>
              </p:cNvSpPr>
              <p:nvPr/>
            </p:nvSpPr>
            <p:spPr bwMode="auto">
              <a:xfrm>
                <a:off x="1728" y="235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79" name="Line 79"/>
              <p:cNvSpPr>
                <a:spLocks noChangeShapeType="1"/>
              </p:cNvSpPr>
              <p:nvPr/>
            </p:nvSpPr>
            <p:spPr bwMode="auto">
              <a:xfrm>
                <a:off x="1728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84080" name="Rectangle 80"/>
            <p:cNvSpPr>
              <a:spLocks noChangeArrowheads="1"/>
            </p:cNvSpPr>
            <p:nvPr/>
          </p:nvSpPr>
          <p:spPr bwMode="auto">
            <a:xfrm>
              <a:off x="1440" y="768"/>
              <a:ext cx="1652" cy="771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0040" name="Object 85"/>
            <p:cNvGraphicFramePr>
              <a:graphicFrameLocks noChangeAspect="1"/>
            </p:cNvGraphicFramePr>
            <p:nvPr/>
          </p:nvGraphicFramePr>
          <p:xfrm>
            <a:off x="1584" y="960"/>
            <a:ext cx="1233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46" name="Equation" r:id="rId15" imgW="787400" imgH="228600" progId="Equation.3">
                    <p:embed/>
                  </p:oleObj>
                </mc:Choice>
                <mc:Fallback>
                  <p:oleObj name="Equation" r:id="rId15" imgW="787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4" y="960"/>
                          <a:ext cx="1233" cy="283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0041" name="Group 100"/>
            <p:cNvGrpSpPr>
              <a:grpSpLocks/>
            </p:cNvGrpSpPr>
            <p:nvPr/>
          </p:nvGrpSpPr>
          <p:grpSpPr bwMode="auto">
            <a:xfrm>
              <a:off x="3093" y="857"/>
              <a:ext cx="260" cy="616"/>
              <a:chOff x="5000" y="1660"/>
              <a:chExt cx="260" cy="616"/>
            </a:xfrm>
          </p:grpSpPr>
          <p:sp>
            <p:nvSpPr>
              <p:cNvPr id="384087" name="Line 87"/>
              <p:cNvSpPr>
                <a:spLocks noChangeShapeType="1"/>
              </p:cNvSpPr>
              <p:nvPr/>
            </p:nvSpPr>
            <p:spPr bwMode="auto">
              <a:xfrm>
                <a:off x="5020" y="2064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88" name="Line 88"/>
              <p:cNvSpPr>
                <a:spLocks noChangeShapeType="1"/>
              </p:cNvSpPr>
              <p:nvPr/>
            </p:nvSpPr>
            <p:spPr bwMode="auto">
              <a:xfrm>
                <a:off x="5000" y="185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89" name="Line 89"/>
              <p:cNvSpPr>
                <a:spLocks noChangeShapeType="1"/>
              </p:cNvSpPr>
              <p:nvPr/>
            </p:nvSpPr>
            <p:spPr bwMode="auto">
              <a:xfrm>
                <a:off x="5000" y="1660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090" name="Line 90"/>
              <p:cNvSpPr>
                <a:spLocks noChangeShapeType="1"/>
              </p:cNvSpPr>
              <p:nvPr/>
            </p:nvSpPr>
            <p:spPr bwMode="auto">
              <a:xfrm>
                <a:off x="5000" y="2276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aphicFrame>
        <p:nvGraphicFramePr>
          <p:cNvPr id="39940" name="Object 94"/>
          <p:cNvGraphicFramePr>
            <a:graphicFrameLocks noChangeAspect="1"/>
          </p:cNvGraphicFramePr>
          <p:nvPr/>
        </p:nvGraphicFramePr>
        <p:xfrm>
          <a:off x="685800" y="3505200"/>
          <a:ext cx="82200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7" name="Equation" r:id="rId17" imgW="5181600" imgH="914400" progId="Equation.3">
                  <p:embed/>
                </p:oleObj>
              </mc:Choice>
              <mc:Fallback>
                <p:oleObj name="Equation" r:id="rId17" imgW="51816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05200"/>
                        <a:ext cx="8220075" cy="12604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188" name="Text Box 188"/>
          <p:cNvSpPr txBox="1">
            <a:spLocks noChangeArrowheads="1"/>
          </p:cNvSpPr>
          <p:nvPr/>
        </p:nvSpPr>
        <p:spPr bwMode="auto">
          <a:xfrm>
            <a:off x="5638800" y="4876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4</a:t>
            </a:r>
          </a:p>
        </p:txBody>
      </p:sp>
      <p:sp>
        <p:nvSpPr>
          <p:cNvPr id="384249" name="Text Box 249"/>
          <p:cNvSpPr txBox="1">
            <a:spLocks noChangeArrowheads="1"/>
          </p:cNvSpPr>
          <p:nvPr/>
        </p:nvSpPr>
        <p:spPr bwMode="auto">
          <a:xfrm>
            <a:off x="3810000" y="4876800"/>
            <a:ext cx="3540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4</a:t>
            </a:r>
          </a:p>
        </p:txBody>
      </p:sp>
      <p:sp>
        <p:nvSpPr>
          <p:cNvPr id="384185" name="Rectangle 185"/>
          <p:cNvSpPr>
            <a:spLocks noChangeArrowheads="1"/>
          </p:cNvSpPr>
          <p:nvPr/>
        </p:nvSpPr>
        <p:spPr bwMode="auto">
          <a:xfrm>
            <a:off x="5557838" y="4953000"/>
            <a:ext cx="436562" cy="2921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186" name="Line 186"/>
          <p:cNvSpPr>
            <a:spLocks noChangeShapeType="1"/>
          </p:cNvSpPr>
          <p:nvPr/>
        </p:nvSpPr>
        <p:spPr bwMode="auto">
          <a:xfrm>
            <a:off x="5994400" y="5099050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187" name="Line 187"/>
          <p:cNvSpPr>
            <a:spLocks noChangeShapeType="1"/>
          </p:cNvSpPr>
          <p:nvPr/>
        </p:nvSpPr>
        <p:spPr bwMode="auto">
          <a:xfrm>
            <a:off x="5683250" y="5002213"/>
            <a:ext cx="0" cy="195262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189" name="Rectangle 189"/>
          <p:cNvSpPr>
            <a:spLocks noChangeArrowheads="1"/>
          </p:cNvSpPr>
          <p:nvPr/>
        </p:nvSpPr>
        <p:spPr bwMode="auto">
          <a:xfrm>
            <a:off x="6243638" y="4953000"/>
            <a:ext cx="622300" cy="2921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190" name="Rectangle 190"/>
          <p:cNvSpPr>
            <a:spLocks noChangeArrowheads="1"/>
          </p:cNvSpPr>
          <p:nvPr/>
        </p:nvSpPr>
        <p:spPr bwMode="auto">
          <a:xfrm>
            <a:off x="5557838" y="5294313"/>
            <a:ext cx="436562" cy="2921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191" name="Line 191"/>
          <p:cNvSpPr>
            <a:spLocks noChangeShapeType="1"/>
          </p:cNvSpPr>
          <p:nvPr/>
        </p:nvSpPr>
        <p:spPr bwMode="auto">
          <a:xfrm>
            <a:off x="5994400" y="5438775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192" name="Line 192"/>
          <p:cNvSpPr>
            <a:spLocks noChangeShapeType="1"/>
          </p:cNvSpPr>
          <p:nvPr/>
        </p:nvSpPr>
        <p:spPr bwMode="auto">
          <a:xfrm>
            <a:off x="5683250" y="5341938"/>
            <a:ext cx="0" cy="195262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193" name="Text Box 193"/>
          <p:cNvSpPr txBox="1">
            <a:spLocks noChangeArrowheads="1"/>
          </p:cNvSpPr>
          <p:nvPr/>
        </p:nvSpPr>
        <p:spPr bwMode="auto">
          <a:xfrm>
            <a:off x="5651500" y="521017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4</a:t>
            </a:r>
          </a:p>
        </p:txBody>
      </p:sp>
      <p:sp>
        <p:nvSpPr>
          <p:cNvPr id="384194" name="Rectangle 194"/>
          <p:cNvSpPr>
            <a:spLocks noChangeArrowheads="1"/>
          </p:cNvSpPr>
          <p:nvPr/>
        </p:nvSpPr>
        <p:spPr bwMode="auto">
          <a:xfrm>
            <a:off x="6243638" y="5294313"/>
            <a:ext cx="622300" cy="2921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195" name="Rectangle 195"/>
          <p:cNvSpPr>
            <a:spLocks noChangeArrowheads="1"/>
          </p:cNvSpPr>
          <p:nvPr/>
        </p:nvSpPr>
        <p:spPr bwMode="auto">
          <a:xfrm>
            <a:off x="5557838" y="5635625"/>
            <a:ext cx="436562" cy="2905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196" name="Line 196"/>
          <p:cNvSpPr>
            <a:spLocks noChangeShapeType="1"/>
          </p:cNvSpPr>
          <p:nvPr/>
        </p:nvSpPr>
        <p:spPr bwMode="auto">
          <a:xfrm>
            <a:off x="5994400" y="5780088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197" name="Line 197"/>
          <p:cNvSpPr>
            <a:spLocks noChangeShapeType="1"/>
          </p:cNvSpPr>
          <p:nvPr/>
        </p:nvSpPr>
        <p:spPr bwMode="auto">
          <a:xfrm>
            <a:off x="5683250" y="5683250"/>
            <a:ext cx="0" cy="1936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198" name="Text Box 198"/>
          <p:cNvSpPr txBox="1">
            <a:spLocks noChangeArrowheads="1"/>
          </p:cNvSpPr>
          <p:nvPr/>
        </p:nvSpPr>
        <p:spPr bwMode="auto">
          <a:xfrm>
            <a:off x="5651500" y="55514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4</a:t>
            </a:r>
          </a:p>
        </p:txBody>
      </p:sp>
      <p:sp>
        <p:nvSpPr>
          <p:cNvPr id="384199" name="Rectangle 199"/>
          <p:cNvSpPr>
            <a:spLocks noChangeArrowheads="1"/>
          </p:cNvSpPr>
          <p:nvPr/>
        </p:nvSpPr>
        <p:spPr bwMode="auto">
          <a:xfrm>
            <a:off x="6243638" y="5635625"/>
            <a:ext cx="622300" cy="2905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00" name="Rectangle 200"/>
          <p:cNvSpPr>
            <a:spLocks noChangeArrowheads="1"/>
          </p:cNvSpPr>
          <p:nvPr/>
        </p:nvSpPr>
        <p:spPr bwMode="auto">
          <a:xfrm>
            <a:off x="5557838" y="5973763"/>
            <a:ext cx="436562" cy="293687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01" name="Line 201"/>
          <p:cNvSpPr>
            <a:spLocks noChangeShapeType="1"/>
          </p:cNvSpPr>
          <p:nvPr/>
        </p:nvSpPr>
        <p:spPr bwMode="auto">
          <a:xfrm>
            <a:off x="5994400" y="6121400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02" name="Line 202"/>
          <p:cNvSpPr>
            <a:spLocks noChangeShapeType="1"/>
          </p:cNvSpPr>
          <p:nvPr/>
        </p:nvSpPr>
        <p:spPr bwMode="auto">
          <a:xfrm>
            <a:off x="5683250" y="6024563"/>
            <a:ext cx="0" cy="1936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03" name="Text Box 203"/>
          <p:cNvSpPr txBox="1">
            <a:spLocks noChangeArrowheads="1"/>
          </p:cNvSpPr>
          <p:nvPr/>
        </p:nvSpPr>
        <p:spPr bwMode="auto">
          <a:xfrm>
            <a:off x="5651500" y="5892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4</a:t>
            </a:r>
          </a:p>
        </p:txBody>
      </p:sp>
      <p:sp>
        <p:nvSpPr>
          <p:cNvPr id="384204" name="Rectangle 204"/>
          <p:cNvSpPr>
            <a:spLocks noChangeArrowheads="1"/>
          </p:cNvSpPr>
          <p:nvPr/>
        </p:nvSpPr>
        <p:spPr bwMode="auto">
          <a:xfrm>
            <a:off x="6243638" y="5973763"/>
            <a:ext cx="622300" cy="293687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05" name="Line 205"/>
          <p:cNvSpPr>
            <a:spLocks noChangeShapeType="1"/>
          </p:cNvSpPr>
          <p:nvPr/>
        </p:nvSpPr>
        <p:spPr bwMode="auto">
          <a:xfrm>
            <a:off x="6865938" y="5099050"/>
            <a:ext cx="2492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06" name="Line 206"/>
          <p:cNvSpPr>
            <a:spLocks noChangeShapeType="1"/>
          </p:cNvSpPr>
          <p:nvPr/>
        </p:nvSpPr>
        <p:spPr bwMode="auto">
          <a:xfrm>
            <a:off x="6865938" y="5438775"/>
            <a:ext cx="2492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07" name="Line 207"/>
          <p:cNvSpPr>
            <a:spLocks noChangeShapeType="1"/>
          </p:cNvSpPr>
          <p:nvPr/>
        </p:nvSpPr>
        <p:spPr bwMode="auto">
          <a:xfrm>
            <a:off x="6865938" y="5780088"/>
            <a:ext cx="2492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08" name="Line 208"/>
          <p:cNvSpPr>
            <a:spLocks noChangeShapeType="1"/>
          </p:cNvSpPr>
          <p:nvPr/>
        </p:nvSpPr>
        <p:spPr bwMode="auto">
          <a:xfrm>
            <a:off x="6865938" y="6121400"/>
            <a:ext cx="2492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09" name="Line 209"/>
          <p:cNvSpPr>
            <a:spLocks noChangeShapeType="1"/>
          </p:cNvSpPr>
          <p:nvPr/>
        </p:nvSpPr>
        <p:spPr bwMode="auto">
          <a:xfrm>
            <a:off x="7115175" y="5438775"/>
            <a:ext cx="185738" cy="9842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10" name="Line 210"/>
          <p:cNvSpPr>
            <a:spLocks noChangeShapeType="1"/>
          </p:cNvSpPr>
          <p:nvPr/>
        </p:nvSpPr>
        <p:spPr bwMode="auto">
          <a:xfrm>
            <a:off x="7115175" y="5099050"/>
            <a:ext cx="249238" cy="388938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11" name="Line 211"/>
          <p:cNvSpPr>
            <a:spLocks noChangeShapeType="1"/>
          </p:cNvSpPr>
          <p:nvPr/>
        </p:nvSpPr>
        <p:spPr bwMode="auto">
          <a:xfrm flipV="1">
            <a:off x="7115175" y="5683250"/>
            <a:ext cx="125413" cy="96838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12" name="Line 212"/>
          <p:cNvSpPr>
            <a:spLocks noChangeShapeType="1"/>
          </p:cNvSpPr>
          <p:nvPr/>
        </p:nvSpPr>
        <p:spPr bwMode="auto">
          <a:xfrm flipV="1">
            <a:off x="7115175" y="5732463"/>
            <a:ext cx="185738" cy="388937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9970" name="Group 213"/>
          <p:cNvGrpSpPr>
            <a:grpSpLocks/>
          </p:cNvGrpSpPr>
          <p:nvPr/>
        </p:nvGrpSpPr>
        <p:grpSpPr bwMode="auto">
          <a:xfrm>
            <a:off x="7224713" y="5391150"/>
            <a:ext cx="361950" cy="457200"/>
            <a:chOff x="4972" y="2130"/>
            <a:chExt cx="255" cy="366"/>
          </a:xfrm>
        </p:grpSpPr>
        <p:sp>
          <p:nvSpPr>
            <p:cNvPr id="384214" name="Oval 214"/>
            <p:cNvSpPr>
              <a:spLocks noChangeArrowheads="1"/>
            </p:cNvSpPr>
            <p:nvPr/>
          </p:nvSpPr>
          <p:spPr bwMode="auto">
            <a:xfrm>
              <a:off x="4992" y="2208"/>
              <a:ext cx="219" cy="197"/>
            </a:xfrm>
            <a:prstGeom prst="ellips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4215" name="Text Box 215"/>
            <p:cNvSpPr txBox="1">
              <a:spLocks noChangeArrowheads="1"/>
            </p:cNvSpPr>
            <p:nvPr/>
          </p:nvSpPr>
          <p:spPr bwMode="auto">
            <a:xfrm>
              <a:off x="4972" y="2130"/>
              <a:ext cx="25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</p:grpSp>
      <p:sp>
        <p:nvSpPr>
          <p:cNvPr id="384216" name="Line 216"/>
          <p:cNvSpPr>
            <a:spLocks noChangeShapeType="1"/>
          </p:cNvSpPr>
          <p:nvPr/>
        </p:nvSpPr>
        <p:spPr bwMode="auto">
          <a:xfrm>
            <a:off x="7594600" y="5626100"/>
            <a:ext cx="2286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9972" name="Object 217"/>
          <p:cNvGraphicFramePr>
            <a:graphicFrameLocks noChangeAspect="1"/>
          </p:cNvGraphicFramePr>
          <p:nvPr/>
        </p:nvGraphicFramePr>
        <p:xfrm>
          <a:off x="2957513" y="5297488"/>
          <a:ext cx="34131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8" name="Equation" r:id="rId19" imgW="215713" imgH="190335" progId="Equation.3">
                  <p:embed/>
                </p:oleObj>
              </mc:Choice>
              <mc:Fallback>
                <p:oleObj name="Equation" r:id="rId19" imgW="215713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5297488"/>
                        <a:ext cx="341312" cy="2603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3" name="Object 218"/>
          <p:cNvGraphicFramePr>
            <a:graphicFrameLocks noChangeAspect="1"/>
          </p:cNvGraphicFramePr>
          <p:nvPr/>
        </p:nvGraphicFramePr>
        <p:xfrm>
          <a:off x="2946400" y="5626100"/>
          <a:ext cx="363538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9" name="Equation" r:id="rId20" imgW="228600" imgH="190500" progId="Equation.3">
                  <p:embed/>
                </p:oleObj>
              </mc:Choice>
              <mc:Fallback>
                <p:oleObj name="Equation" r:id="rId20" imgW="228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5626100"/>
                        <a:ext cx="363538" cy="2587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4" name="Object 219"/>
          <p:cNvGraphicFramePr>
            <a:graphicFrameLocks noChangeAspect="1"/>
          </p:cNvGraphicFramePr>
          <p:nvPr/>
        </p:nvGraphicFramePr>
        <p:xfrm>
          <a:off x="2957513" y="5953125"/>
          <a:ext cx="341312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0" name="Equation" r:id="rId21" imgW="215713" imgH="190335" progId="Equation.3">
                  <p:embed/>
                </p:oleObj>
              </mc:Choice>
              <mc:Fallback>
                <p:oleObj name="Equation" r:id="rId21" imgW="215713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5953125"/>
                        <a:ext cx="341312" cy="2603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75" name="Object 220"/>
          <p:cNvGraphicFramePr>
            <a:graphicFrameLocks noChangeAspect="1"/>
          </p:cNvGraphicFramePr>
          <p:nvPr/>
        </p:nvGraphicFramePr>
        <p:xfrm>
          <a:off x="2957513" y="4968875"/>
          <a:ext cx="228600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1" name="Equation" r:id="rId22" imgW="88707" imgH="164742" progId="Equation.3">
                  <p:embed/>
                </p:oleObj>
              </mc:Choice>
              <mc:Fallback>
                <p:oleObj name="Equation" r:id="rId22" imgW="88707" imgH="16474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4968875"/>
                        <a:ext cx="228600" cy="2238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221" name="Text Box 221"/>
          <p:cNvSpPr txBox="1">
            <a:spLocks noChangeArrowheads="1"/>
          </p:cNvSpPr>
          <p:nvPr/>
        </p:nvSpPr>
        <p:spPr bwMode="auto">
          <a:xfrm>
            <a:off x="7550150" y="52720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T(z)*u[k-3]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84222" name="Rectangle 222"/>
          <p:cNvSpPr>
            <a:spLocks noChangeArrowheads="1"/>
          </p:cNvSpPr>
          <p:nvPr/>
        </p:nvSpPr>
        <p:spPr bwMode="auto">
          <a:xfrm>
            <a:off x="2814638" y="4954588"/>
            <a:ext cx="623887" cy="2921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23" name="Line 223"/>
          <p:cNvSpPr>
            <a:spLocks noChangeShapeType="1"/>
          </p:cNvSpPr>
          <p:nvPr/>
        </p:nvSpPr>
        <p:spPr bwMode="auto">
          <a:xfrm>
            <a:off x="3438525" y="5099050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24" name="Line 224"/>
          <p:cNvSpPr>
            <a:spLocks noChangeShapeType="1"/>
          </p:cNvSpPr>
          <p:nvPr/>
        </p:nvSpPr>
        <p:spPr bwMode="auto">
          <a:xfrm>
            <a:off x="3811588" y="5343525"/>
            <a:ext cx="0" cy="1936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25" name="Text Box 225"/>
          <p:cNvSpPr txBox="1">
            <a:spLocks noChangeArrowheads="1"/>
          </p:cNvSpPr>
          <p:nvPr/>
        </p:nvSpPr>
        <p:spPr bwMode="auto">
          <a:xfrm>
            <a:off x="3760788" y="52117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4</a:t>
            </a:r>
          </a:p>
        </p:txBody>
      </p:sp>
      <p:sp>
        <p:nvSpPr>
          <p:cNvPr id="384226" name="Rectangle 226"/>
          <p:cNvSpPr>
            <a:spLocks noChangeArrowheads="1"/>
          </p:cNvSpPr>
          <p:nvPr/>
        </p:nvSpPr>
        <p:spPr bwMode="auto">
          <a:xfrm>
            <a:off x="2814638" y="5294313"/>
            <a:ext cx="623887" cy="2921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27" name="Rectangle 227"/>
          <p:cNvSpPr>
            <a:spLocks noChangeArrowheads="1"/>
          </p:cNvSpPr>
          <p:nvPr/>
        </p:nvSpPr>
        <p:spPr bwMode="auto">
          <a:xfrm>
            <a:off x="3687763" y="5294313"/>
            <a:ext cx="434975" cy="2921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28" name="Line 228"/>
          <p:cNvSpPr>
            <a:spLocks noChangeShapeType="1"/>
          </p:cNvSpPr>
          <p:nvPr/>
        </p:nvSpPr>
        <p:spPr bwMode="auto">
          <a:xfrm>
            <a:off x="3438525" y="5440363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29" name="Line 229"/>
          <p:cNvSpPr>
            <a:spLocks noChangeShapeType="1"/>
          </p:cNvSpPr>
          <p:nvPr/>
        </p:nvSpPr>
        <p:spPr bwMode="auto">
          <a:xfrm>
            <a:off x="3811588" y="5684838"/>
            <a:ext cx="0" cy="1936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30" name="Text Box 230"/>
          <p:cNvSpPr txBox="1">
            <a:spLocks noChangeArrowheads="1"/>
          </p:cNvSpPr>
          <p:nvPr/>
        </p:nvSpPr>
        <p:spPr bwMode="auto">
          <a:xfrm>
            <a:off x="3760788" y="5553075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4</a:t>
            </a:r>
          </a:p>
        </p:txBody>
      </p:sp>
      <p:sp>
        <p:nvSpPr>
          <p:cNvPr id="384231" name="Rectangle 231"/>
          <p:cNvSpPr>
            <a:spLocks noChangeArrowheads="1"/>
          </p:cNvSpPr>
          <p:nvPr/>
        </p:nvSpPr>
        <p:spPr bwMode="auto">
          <a:xfrm>
            <a:off x="2814638" y="5635625"/>
            <a:ext cx="623887" cy="2905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32" name="Rectangle 232"/>
          <p:cNvSpPr>
            <a:spLocks noChangeArrowheads="1"/>
          </p:cNvSpPr>
          <p:nvPr/>
        </p:nvSpPr>
        <p:spPr bwMode="auto">
          <a:xfrm>
            <a:off x="3687763" y="5635625"/>
            <a:ext cx="434975" cy="2905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33" name="Line 233"/>
          <p:cNvSpPr>
            <a:spLocks noChangeShapeType="1"/>
          </p:cNvSpPr>
          <p:nvPr/>
        </p:nvSpPr>
        <p:spPr bwMode="auto">
          <a:xfrm>
            <a:off x="3438525" y="5781675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34" name="Line 234"/>
          <p:cNvSpPr>
            <a:spLocks noChangeShapeType="1"/>
          </p:cNvSpPr>
          <p:nvPr/>
        </p:nvSpPr>
        <p:spPr bwMode="auto">
          <a:xfrm>
            <a:off x="3811588" y="6024563"/>
            <a:ext cx="0" cy="1936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35" name="Text Box 235"/>
          <p:cNvSpPr txBox="1">
            <a:spLocks noChangeArrowheads="1"/>
          </p:cNvSpPr>
          <p:nvPr/>
        </p:nvSpPr>
        <p:spPr bwMode="auto">
          <a:xfrm>
            <a:off x="3760788" y="5892800"/>
            <a:ext cx="354012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4</a:t>
            </a:r>
          </a:p>
        </p:txBody>
      </p:sp>
      <p:sp>
        <p:nvSpPr>
          <p:cNvPr id="384236" name="Rectangle 236"/>
          <p:cNvSpPr>
            <a:spLocks noChangeArrowheads="1"/>
          </p:cNvSpPr>
          <p:nvPr/>
        </p:nvSpPr>
        <p:spPr bwMode="auto">
          <a:xfrm>
            <a:off x="2814638" y="5975350"/>
            <a:ext cx="623887" cy="2921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37" name="Rectangle 237"/>
          <p:cNvSpPr>
            <a:spLocks noChangeArrowheads="1"/>
          </p:cNvSpPr>
          <p:nvPr/>
        </p:nvSpPr>
        <p:spPr bwMode="auto">
          <a:xfrm>
            <a:off x="3687763" y="5975350"/>
            <a:ext cx="434975" cy="2921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38" name="Line 238"/>
          <p:cNvSpPr>
            <a:spLocks noChangeShapeType="1"/>
          </p:cNvSpPr>
          <p:nvPr/>
        </p:nvSpPr>
        <p:spPr bwMode="auto">
          <a:xfrm>
            <a:off x="3438525" y="6121400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39" name="Line 239"/>
          <p:cNvSpPr>
            <a:spLocks noChangeShapeType="1"/>
          </p:cNvSpPr>
          <p:nvPr/>
        </p:nvSpPr>
        <p:spPr bwMode="auto">
          <a:xfrm>
            <a:off x="2565400" y="5099050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40" name="Line 240"/>
          <p:cNvSpPr>
            <a:spLocks noChangeShapeType="1"/>
          </p:cNvSpPr>
          <p:nvPr/>
        </p:nvSpPr>
        <p:spPr bwMode="auto">
          <a:xfrm>
            <a:off x="2565400" y="6121400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41" name="Line 241"/>
          <p:cNvSpPr>
            <a:spLocks noChangeShapeType="1"/>
          </p:cNvSpPr>
          <p:nvPr/>
        </p:nvSpPr>
        <p:spPr bwMode="auto">
          <a:xfrm>
            <a:off x="2565400" y="5440363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42" name="Line 242"/>
          <p:cNvSpPr>
            <a:spLocks noChangeShapeType="1"/>
          </p:cNvSpPr>
          <p:nvPr/>
        </p:nvSpPr>
        <p:spPr bwMode="auto">
          <a:xfrm>
            <a:off x="2565400" y="5781675"/>
            <a:ext cx="2492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43" name="Line 243"/>
          <p:cNvSpPr>
            <a:spLocks noChangeShapeType="1"/>
          </p:cNvSpPr>
          <p:nvPr/>
        </p:nvSpPr>
        <p:spPr bwMode="auto">
          <a:xfrm>
            <a:off x="2565400" y="5099050"/>
            <a:ext cx="0" cy="102235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44" name="Line 244"/>
          <p:cNvSpPr>
            <a:spLocks noChangeShapeType="1"/>
          </p:cNvSpPr>
          <p:nvPr/>
        </p:nvSpPr>
        <p:spPr bwMode="auto">
          <a:xfrm>
            <a:off x="2260600" y="5626100"/>
            <a:ext cx="304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0000" name="Object 245"/>
          <p:cNvGraphicFramePr>
            <a:graphicFrameLocks noChangeAspect="1"/>
          </p:cNvGraphicFramePr>
          <p:nvPr/>
        </p:nvGraphicFramePr>
        <p:xfrm>
          <a:off x="6375400" y="5662613"/>
          <a:ext cx="341313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2" name="Equation" r:id="rId23" imgW="215713" imgH="190335" progId="Equation.3">
                  <p:embed/>
                </p:oleObj>
              </mc:Choice>
              <mc:Fallback>
                <p:oleObj name="Equation" r:id="rId23" imgW="215713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5662613"/>
                        <a:ext cx="341313" cy="2603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01" name="Object 246"/>
          <p:cNvGraphicFramePr>
            <a:graphicFrameLocks noChangeAspect="1"/>
          </p:cNvGraphicFramePr>
          <p:nvPr/>
        </p:nvGraphicFramePr>
        <p:xfrm>
          <a:off x="6375400" y="5297488"/>
          <a:ext cx="363538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3" name="Equation" r:id="rId24" imgW="228600" imgH="190500" progId="Equation.3">
                  <p:embed/>
                </p:oleObj>
              </mc:Choice>
              <mc:Fallback>
                <p:oleObj name="Equation" r:id="rId24" imgW="2286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5297488"/>
                        <a:ext cx="363538" cy="2603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002" name="Object 247"/>
          <p:cNvGraphicFramePr>
            <a:graphicFrameLocks noChangeAspect="1"/>
          </p:cNvGraphicFramePr>
          <p:nvPr/>
        </p:nvGraphicFramePr>
        <p:xfrm>
          <a:off x="6375400" y="4968875"/>
          <a:ext cx="341313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4" name="Equation" r:id="rId25" imgW="215713" imgH="190335" progId="Equation.3">
                  <p:embed/>
                </p:oleObj>
              </mc:Choice>
              <mc:Fallback>
                <p:oleObj name="Equation" r:id="rId25" imgW="215713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4968875"/>
                        <a:ext cx="341313" cy="2603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248" name="Line 248"/>
          <p:cNvSpPr>
            <a:spLocks noChangeShapeType="1"/>
          </p:cNvSpPr>
          <p:nvPr/>
        </p:nvSpPr>
        <p:spPr bwMode="auto">
          <a:xfrm>
            <a:off x="3811588" y="5002213"/>
            <a:ext cx="0" cy="195262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50" name="Rectangle 250"/>
          <p:cNvSpPr>
            <a:spLocks noChangeArrowheads="1"/>
          </p:cNvSpPr>
          <p:nvPr/>
        </p:nvSpPr>
        <p:spPr bwMode="auto">
          <a:xfrm>
            <a:off x="3687763" y="4954588"/>
            <a:ext cx="434975" cy="2921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51" name="Line 251"/>
          <p:cNvSpPr>
            <a:spLocks noChangeShapeType="1"/>
          </p:cNvSpPr>
          <p:nvPr/>
        </p:nvSpPr>
        <p:spPr bwMode="auto">
          <a:xfrm>
            <a:off x="4133850" y="6149975"/>
            <a:ext cx="14033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52" name="Line 252"/>
          <p:cNvSpPr>
            <a:spLocks noChangeShapeType="1"/>
          </p:cNvSpPr>
          <p:nvPr/>
        </p:nvSpPr>
        <p:spPr bwMode="auto">
          <a:xfrm>
            <a:off x="4165600" y="5822950"/>
            <a:ext cx="14033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53" name="Line 253"/>
          <p:cNvSpPr>
            <a:spLocks noChangeShapeType="1"/>
          </p:cNvSpPr>
          <p:nvPr/>
        </p:nvSpPr>
        <p:spPr bwMode="auto">
          <a:xfrm>
            <a:off x="4165600" y="5429250"/>
            <a:ext cx="14033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54" name="Line 254"/>
          <p:cNvSpPr>
            <a:spLocks noChangeShapeType="1"/>
          </p:cNvSpPr>
          <p:nvPr/>
        </p:nvSpPr>
        <p:spPr bwMode="auto">
          <a:xfrm>
            <a:off x="4165600" y="5100638"/>
            <a:ext cx="140335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0009" name="Object 255"/>
          <p:cNvGraphicFramePr>
            <a:graphicFrameLocks noChangeAspect="1"/>
          </p:cNvGraphicFramePr>
          <p:nvPr/>
        </p:nvGraphicFramePr>
        <p:xfrm>
          <a:off x="6375400" y="6019800"/>
          <a:ext cx="2286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5" name="Equation" r:id="rId26" imgW="88707" imgH="164742" progId="Equation.3">
                  <p:embed/>
                </p:oleObj>
              </mc:Choice>
              <mc:Fallback>
                <p:oleObj name="Equation" r:id="rId26" imgW="88707" imgH="16474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6019800"/>
                        <a:ext cx="228600" cy="2222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256" name="Text Box 256"/>
          <p:cNvSpPr txBox="1">
            <a:spLocks noChangeArrowheads="1"/>
          </p:cNvSpPr>
          <p:nvPr/>
        </p:nvSpPr>
        <p:spPr bwMode="auto">
          <a:xfrm>
            <a:off x="990600" y="57150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u[k]</a:t>
            </a:r>
            <a:endParaRPr lang="en-US" b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84257" name="Rectangle 257"/>
          <p:cNvSpPr>
            <a:spLocks noChangeArrowheads="1"/>
          </p:cNvSpPr>
          <p:nvPr/>
        </p:nvSpPr>
        <p:spPr bwMode="auto">
          <a:xfrm>
            <a:off x="1676400" y="5481638"/>
            <a:ext cx="623888" cy="2921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58" name="Line 258"/>
          <p:cNvSpPr>
            <a:spLocks noChangeShapeType="1"/>
          </p:cNvSpPr>
          <p:nvPr/>
        </p:nvSpPr>
        <p:spPr bwMode="auto">
          <a:xfrm>
            <a:off x="1371600" y="5634038"/>
            <a:ext cx="304800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40013" name="Object 259"/>
          <p:cNvGraphicFramePr>
            <a:graphicFrameLocks noChangeAspect="1"/>
          </p:cNvGraphicFramePr>
          <p:nvPr/>
        </p:nvGraphicFramePr>
        <p:xfrm>
          <a:off x="1738313" y="5473700"/>
          <a:ext cx="522287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6" name="Equation" r:id="rId27" imgW="330057" imgH="203112" progId="Equation.3">
                  <p:embed/>
                </p:oleObj>
              </mc:Choice>
              <mc:Fallback>
                <p:oleObj name="Equation" r:id="rId27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5473700"/>
                        <a:ext cx="522287" cy="277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263" name="Oval 263"/>
          <p:cNvSpPr>
            <a:spLocks noChangeArrowheads="1"/>
          </p:cNvSpPr>
          <p:nvPr/>
        </p:nvSpPr>
        <p:spPr bwMode="auto">
          <a:xfrm>
            <a:off x="684213" y="5553075"/>
            <a:ext cx="1079500" cy="755650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bg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84264" name="Oval 264"/>
          <p:cNvSpPr>
            <a:spLocks noChangeArrowheads="1"/>
          </p:cNvSpPr>
          <p:nvPr/>
        </p:nvSpPr>
        <p:spPr bwMode="auto">
          <a:xfrm>
            <a:off x="7524750" y="5013325"/>
            <a:ext cx="1295400" cy="971550"/>
          </a:xfrm>
          <a:prstGeom prst="ellipse">
            <a:avLst/>
          </a:prstGeom>
          <a:solidFill>
            <a:srgbClr val="FFFF66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bg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15516" y="1088740"/>
            <a:ext cx="1405778" cy="369332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Read on </a:t>
            </a: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1800" dirty="0"/>
          </a:p>
        </p:txBody>
      </p:sp>
      <p:sp>
        <p:nvSpPr>
          <p:cNvPr id="168" name="Text Box 178"/>
          <p:cNvSpPr txBox="1">
            <a:spLocks noChangeArrowheads="1"/>
          </p:cNvSpPr>
          <p:nvPr/>
        </p:nvSpPr>
        <p:spPr bwMode="auto">
          <a:xfrm>
            <a:off x="1907704" y="1736812"/>
            <a:ext cx="720080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D=N=4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169" name="Text Box 178"/>
          <p:cNvSpPr txBox="1">
            <a:spLocks noChangeArrowheads="1"/>
          </p:cNvSpPr>
          <p:nvPr/>
        </p:nvSpPr>
        <p:spPr bwMode="auto">
          <a:xfrm rot="16200000">
            <a:off x="80970" y="3779570"/>
            <a:ext cx="834766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D=N=4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57783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Perfect Reconstruction Theory</a:t>
            </a:r>
            <a:endParaRPr lang="en-US" sz="3200" dirty="0" smtClean="0">
              <a:cs typeface="+mj-cs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7782"/>
            <a:ext cx="8696325" cy="52895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b="0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ii) Necessary &amp; sufficient condition for </a:t>
            </a:r>
            <a:r>
              <a:rPr lang="en-US" sz="2400" u="sng" dirty="0" smtClean="0">
                <a:cs typeface="+mn-cs"/>
              </a:rPr>
              <a:t>PR</a:t>
            </a:r>
            <a:r>
              <a:rPr lang="en-US" sz="2400" b="0" dirty="0" smtClean="0">
                <a:cs typeface="+mn-cs"/>
              </a:rPr>
              <a:t> is then…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  (i.e. where T(z)=pure delay, hence </a:t>
            </a:r>
            <a:r>
              <a:rPr lang="en-US" sz="1800" b="0" dirty="0" err="1" smtClean="0">
                <a:cs typeface="+mn-cs"/>
              </a:rPr>
              <a:t>p</a:t>
            </a:r>
            <a:r>
              <a:rPr lang="en-US" sz="1200" b="0" dirty="0" err="1" smtClean="0">
                <a:cs typeface="+mn-cs"/>
              </a:rPr>
              <a:t>r</a:t>
            </a:r>
            <a:r>
              <a:rPr lang="en-US" sz="1800" b="0" dirty="0" smtClean="0">
                <a:cs typeface="+mn-cs"/>
              </a:rPr>
              <a:t>(z)=pure delay=z</a:t>
            </a:r>
            <a:r>
              <a:rPr lang="en-US" sz="1800" b="0" baseline="30000" dirty="0" smtClean="0">
                <a:cs typeface="+mn-cs"/>
              </a:rPr>
              <a:t>-</a:t>
            </a:r>
            <a:r>
              <a:rPr lang="en-US" sz="1800" b="0" baseline="30000" dirty="0" err="1" smtClean="0">
                <a:cs typeface="+mn-cs"/>
              </a:rPr>
              <a:t>δ</a:t>
            </a:r>
            <a:r>
              <a:rPr lang="en-US" sz="1800" b="0" dirty="0" smtClean="0">
                <a:cs typeface="+mn-cs"/>
              </a:rPr>
              <a:t>,  and all other </a:t>
            </a:r>
            <a:r>
              <a:rPr lang="en-US" sz="1800" b="0" dirty="0" err="1" smtClean="0">
                <a:cs typeface="+mn-cs"/>
              </a:rPr>
              <a:t>p</a:t>
            </a:r>
            <a:r>
              <a:rPr lang="en-US" sz="1200" b="0" dirty="0" err="1">
                <a:cs typeface="+mn-cs"/>
              </a:rPr>
              <a:t>n</a:t>
            </a:r>
            <a:r>
              <a:rPr lang="en-US" sz="1800" b="0" dirty="0" smtClean="0">
                <a:cs typeface="+mn-cs"/>
              </a:rPr>
              <a:t>(z)=0)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</a:t>
            </a:r>
            <a:r>
              <a:rPr lang="en-US" sz="2000" b="0" i="1" dirty="0" smtClean="0">
                <a:cs typeface="+mn-cs"/>
              </a:rPr>
              <a:t>I</a:t>
            </a:r>
            <a:r>
              <a:rPr lang="en-US" sz="1200" b="0" i="1" dirty="0" smtClean="0">
                <a:cs typeface="+mn-cs"/>
              </a:rPr>
              <a:t>n</a:t>
            </a:r>
            <a:r>
              <a:rPr lang="en-US" sz="2000" b="0" dirty="0" smtClean="0">
                <a:cs typeface="+mn-cs"/>
              </a:rPr>
              <a:t> is </a:t>
            </a:r>
            <a:r>
              <a:rPr lang="en-US" sz="2000" b="0" dirty="0" err="1" smtClean="0">
                <a:cs typeface="+mn-cs"/>
              </a:rPr>
              <a:t>nxn</a:t>
            </a:r>
            <a:r>
              <a:rPr lang="en-US" sz="2000" b="0" dirty="0" smtClean="0">
                <a:cs typeface="+mn-cs"/>
              </a:rPr>
              <a:t> identity matrix, r is arbitrary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Example (r=0) :                                                      for conciseness, will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                                                             use this from now on !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                                                                           </a:t>
            </a:r>
            <a:r>
              <a:rPr lang="en-US" sz="2000" b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400" b="0" dirty="0" smtClean="0">
                <a:cs typeface="+mn-cs"/>
              </a:rPr>
              <a:t> PR-FB design in chapter-12</a:t>
            </a:r>
          </a:p>
          <a:p>
            <a:pPr>
              <a:lnSpc>
                <a:spcPct val="90000"/>
              </a:lnSpc>
              <a:defRPr/>
            </a:pPr>
            <a:endParaRPr lang="en-US" sz="2000" b="0" dirty="0" smtClean="0">
              <a:cs typeface="+mn-cs"/>
            </a:endParaRPr>
          </a:p>
        </p:txBody>
      </p:sp>
      <p:grpSp>
        <p:nvGrpSpPr>
          <p:cNvPr id="40963" name="Group 102"/>
          <p:cNvGrpSpPr>
            <a:grpSpLocks/>
          </p:cNvGrpSpPr>
          <p:nvPr/>
        </p:nvGrpSpPr>
        <p:grpSpPr bwMode="auto">
          <a:xfrm>
            <a:off x="193675" y="1190191"/>
            <a:ext cx="8950325" cy="1482725"/>
            <a:chOff x="122" y="852"/>
            <a:chExt cx="5638" cy="1010"/>
          </a:xfrm>
        </p:grpSpPr>
        <p:sp>
          <p:nvSpPr>
            <p:cNvPr id="342021" name="Rectangle 5"/>
            <p:cNvSpPr>
              <a:spLocks noChangeArrowheads="1"/>
            </p:cNvSpPr>
            <p:nvPr/>
          </p:nvSpPr>
          <p:spPr bwMode="auto">
            <a:xfrm>
              <a:off x="4305" y="908"/>
              <a:ext cx="392" cy="19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022" name="Rectangle 6"/>
            <p:cNvSpPr>
              <a:spLocks noChangeArrowheads="1"/>
            </p:cNvSpPr>
            <p:nvPr/>
          </p:nvSpPr>
          <p:spPr bwMode="auto">
            <a:xfrm>
              <a:off x="4305" y="1139"/>
              <a:ext cx="392" cy="19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023" name="Rectangle 7"/>
            <p:cNvSpPr>
              <a:spLocks noChangeArrowheads="1"/>
            </p:cNvSpPr>
            <p:nvPr/>
          </p:nvSpPr>
          <p:spPr bwMode="auto">
            <a:xfrm>
              <a:off x="4305" y="1370"/>
              <a:ext cx="392" cy="19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0972" name="Group 8"/>
            <p:cNvGrpSpPr>
              <a:grpSpLocks/>
            </p:cNvGrpSpPr>
            <p:nvPr/>
          </p:nvGrpSpPr>
          <p:grpSpPr bwMode="auto">
            <a:xfrm>
              <a:off x="3874" y="860"/>
              <a:ext cx="432" cy="1002"/>
              <a:chOff x="3873" y="1705"/>
              <a:chExt cx="432" cy="1081"/>
            </a:xfrm>
          </p:grpSpPr>
          <p:sp>
            <p:nvSpPr>
              <p:cNvPr id="342025" name="Rectangle 9"/>
              <p:cNvSpPr>
                <a:spLocks noChangeArrowheads="1"/>
              </p:cNvSpPr>
              <p:nvPr/>
            </p:nvSpPr>
            <p:spPr bwMode="auto">
              <a:xfrm>
                <a:off x="3873" y="1764"/>
                <a:ext cx="275" cy="211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26" name="Line 10"/>
              <p:cNvSpPr>
                <a:spLocks noChangeShapeType="1"/>
              </p:cNvSpPr>
              <p:nvPr/>
            </p:nvSpPr>
            <p:spPr bwMode="auto">
              <a:xfrm>
                <a:off x="4148" y="1869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27" name="Line 11"/>
              <p:cNvSpPr>
                <a:spLocks noChangeShapeType="1"/>
              </p:cNvSpPr>
              <p:nvPr/>
            </p:nvSpPr>
            <p:spPr bwMode="auto">
              <a:xfrm>
                <a:off x="3952" y="1799"/>
                <a:ext cx="0" cy="14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28" name="Text Box 12"/>
              <p:cNvSpPr txBox="1">
                <a:spLocks noChangeArrowheads="1"/>
              </p:cNvSpPr>
              <p:nvPr/>
            </p:nvSpPr>
            <p:spPr bwMode="auto">
              <a:xfrm>
                <a:off x="3932" y="1705"/>
                <a:ext cx="223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2029" name="Rectangle 13"/>
              <p:cNvSpPr>
                <a:spLocks noChangeArrowheads="1"/>
              </p:cNvSpPr>
              <p:nvPr/>
            </p:nvSpPr>
            <p:spPr bwMode="auto">
              <a:xfrm>
                <a:off x="3873" y="2014"/>
                <a:ext cx="275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30" name="Line 14"/>
              <p:cNvSpPr>
                <a:spLocks noChangeShapeType="1"/>
              </p:cNvSpPr>
              <p:nvPr/>
            </p:nvSpPr>
            <p:spPr bwMode="auto">
              <a:xfrm>
                <a:off x="4148" y="2120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31" name="Line 15"/>
              <p:cNvSpPr>
                <a:spLocks noChangeShapeType="1"/>
              </p:cNvSpPr>
              <p:nvPr/>
            </p:nvSpPr>
            <p:spPr bwMode="auto">
              <a:xfrm>
                <a:off x="3952" y="2049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32" name="Text Box 16"/>
              <p:cNvSpPr txBox="1">
                <a:spLocks noChangeArrowheads="1"/>
              </p:cNvSpPr>
              <p:nvPr/>
            </p:nvSpPr>
            <p:spPr bwMode="auto">
              <a:xfrm>
                <a:off x="3932" y="1952"/>
                <a:ext cx="223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2033" name="Rectangle 17"/>
              <p:cNvSpPr>
                <a:spLocks noChangeArrowheads="1"/>
              </p:cNvSpPr>
              <p:nvPr/>
            </p:nvSpPr>
            <p:spPr bwMode="auto">
              <a:xfrm>
                <a:off x="3873" y="2263"/>
                <a:ext cx="275" cy="210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34" name="Line 18"/>
              <p:cNvSpPr>
                <a:spLocks noChangeShapeType="1"/>
              </p:cNvSpPr>
              <p:nvPr/>
            </p:nvSpPr>
            <p:spPr bwMode="auto">
              <a:xfrm>
                <a:off x="4148" y="2368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35" name="Line 19"/>
              <p:cNvSpPr>
                <a:spLocks noChangeShapeType="1"/>
              </p:cNvSpPr>
              <p:nvPr/>
            </p:nvSpPr>
            <p:spPr bwMode="auto">
              <a:xfrm>
                <a:off x="3952" y="2298"/>
                <a:ext cx="0" cy="1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36" name="Text Box 20"/>
              <p:cNvSpPr txBox="1">
                <a:spLocks noChangeArrowheads="1"/>
              </p:cNvSpPr>
              <p:nvPr/>
            </p:nvSpPr>
            <p:spPr bwMode="auto">
              <a:xfrm>
                <a:off x="3932" y="2199"/>
                <a:ext cx="223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2037" name="Rectangle 21"/>
              <p:cNvSpPr>
                <a:spLocks noChangeArrowheads="1"/>
              </p:cNvSpPr>
              <p:nvPr/>
            </p:nvSpPr>
            <p:spPr bwMode="auto">
              <a:xfrm>
                <a:off x="3873" y="2511"/>
                <a:ext cx="275" cy="21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38" name="Line 22"/>
              <p:cNvSpPr>
                <a:spLocks noChangeShapeType="1"/>
              </p:cNvSpPr>
              <p:nvPr/>
            </p:nvSpPr>
            <p:spPr bwMode="auto">
              <a:xfrm>
                <a:off x="4148" y="2619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39" name="Line 23"/>
              <p:cNvSpPr>
                <a:spLocks noChangeShapeType="1"/>
              </p:cNvSpPr>
              <p:nvPr/>
            </p:nvSpPr>
            <p:spPr bwMode="auto">
              <a:xfrm>
                <a:off x="3952" y="2548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40" name="Text Box 24"/>
              <p:cNvSpPr txBox="1">
                <a:spLocks noChangeArrowheads="1"/>
              </p:cNvSpPr>
              <p:nvPr/>
            </p:nvSpPr>
            <p:spPr bwMode="auto">
              <a:xfrm>
                <a:off x="3932" y="2450"/>
                <a:ext cx="223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</p:grpSp>
        <p:sp>
          <p:nvSpPr>
            <p:cNvPr id="342041" name="Rectangle 25"/>
            <p:cNvSpPr>
              <a:spLocks noChangeArrowheads="1"/>
            </p:cNvSpPr>
            <p:nvPr/>
          </p:nvSpPr>
          <p:spPr bwMode="auto">
            <a:xfrm>
              <a:off x="4305" y="1600"/>
              <a:ext cx="392" cy="19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042" name="Line 26"/>
            <p:cNvSpPr>
              <a:spLocks noChangeShapeType="1"/>
            </p:cNvSpPr>
            <p:nvPr/>
          </p:nvSpPr>
          <p:spPr bwMode="auto">
            <a:xfrm>
              <a:off x="4697" y="1007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043" name="Line 27"/>
            <p:cNvSpPr>
              <a:spLocks noChangeShapeType="1"/>
            </p:cNvSpPr>
            <p:nvPr/>
          </p:nvSpPr>
          <p:spPr bwMode="auto">
            <a:xfrm>
              <a:off x="4697" y="1238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044" name="Line 28"/>
            <p:cNvSpPr>
              <a:spLocks noChangeShapeType="1"/>
            </p:cNvSpPr>
            <p:nvPr/>
          </p:nvSpPr>
          <p:spPr bwMode="auto">
            <a:xfrm>
              <a:off x="4697" y="1469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045" name="Line 29"/>
            <p:cNvSpPr>
              <a:spLocks noChangeShapeType="1"/>
            </p:cNvSpPr>
            <p:nvPr/>
          </p:nvSpPr>
          <p:spPr bwMode="auto">
            <a:xfrm>
              <a:off x="4697" y="1700"/>
              <a:ext cx="157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046" name="Line 30"/>
            <p:cNvSpPr>
              <a:spLocks noChangeShapeType="1"/>
            </p:cNvSpPr>
            <p:nvPr/>
          </p:nvSpPr>
          <p:spPr bwMode="auto">
            <a:xfrm>
              <a:off x="4854" y="1238"/>
              <a:ext cx="117" cy="6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047" name="Line 31"/>
            <p:cNvSpPr>
              <a:spLocks noChangeShapeType="1"/>
            </p:cNvSpPr>
            <p:nvPr/>
          </p:nvSpPr>
          <p:spPr bwMode="auto">
            <a:xfrm>
              <a:off x="4854" y="1007"/>
              <a:ext cx="157" cy="26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048" name="Line 32"/>
            <p:cNvSpPr>
              <a:spLocks noChangeShapeType="1"/>
            </p:cNvSpPr>
            <p:nvPr/>
          </p:nvSpPr>
          <p:spPr bwMode="auto">
            <a:xfrm flipV="1">
              <a:off x="4854" y="1403"/>
              <a:ext cx="79" cy="66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049" name="Line 33"/>
            <p:cNvSpPr>
              <a:spLocks noChangeShapeType="1"/>
            </p:cNvSpPr>
            <p:nvPr/>
          </p:nvSpPr>
          <p:spPr bwMode="auto">
            <a:xfrm flipV="1">
              <a:off x="4854" y="1436"/>
              <a:ext cx="117" cy="26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0982" name="Group 34"/>
            <p:cNvGrpSpPr>
              <a:grpSpLocks/>
            </p:cNvGrpSpPr>
            <p:nvPr/>
          </p:nvGrpSpPr>
          <p:grpSpPr bwMode="auto">
            <a:xfrm>
              <a:off x="4923" y="1204"/>
              <a:ext cx="228" cy="311"/>
              <a:chOff x="4972" y="2129"/>
              <a:chExt cx="255" cy="367"/>
            </a:xfrm>
          </p:grpSpPr>
          <p:sp>
            <p:nvSpPr>
              <p:cNvPr id="342051" name="Oval 35"/>
              <p:cNvSpPr>
                <a:spLocks noChangeArrowheads="1"/>
              </p:cNvSpPr>
              <p:nvPr/>
            </p:nvSpPr>
            <p:spPr bwMode="auto">
              <a:xfrm>
                <a:off x="4992" y="2210"/>
                <a:ext cx="219" cy="194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52" name="Text Box 36"/>
              <p:cNvSpPr txBox="1">
                <a:spLocks noChangeArrowheads="1"/>
              </p:cNvSpPr>
              <p:nvPr/>
            </p:nvSpPr>
            <p:spPr bwMode="auto">
              <a:xfrm>
                <a:off x="4972" y="2132"/>
                <a:ext cx="255" cy="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</p:grpSp>
        <p:sp>
          <p:nvSpPr>
            <p:cNvPr id="342053" name="Line 37"/>
            <p:cNvSpPr>
              <a:spLocks noChangeShapeType="1"/>
            </p:cNvSpPr>
            <p:nvPr/>
          </p:nvSpPr>
          <p:spPr bwMode="auto">
            <a:xfrm>
              <a:off x="5156" y="1363"/>
              <a:ext cx="144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054" name="Text Box 38"/>
            <p:cNvSpPr txBox="1">
              <a:spLocks noChangeArrowheads="1"/>
            </p:cNvSpPr>
            <p:nvPr/>
          </p:nvSpPr>
          <p:spPr bwMode="auto">
            <a:xfrm>
              <a:off x="5284" y="1125"/>
              <a:ext cx="47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u[k-3]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  <p:graphicFrame>
          <p:nvGraphicFramePr>
            <p:cNvPr id="40985" name="Object 39"/>
            <p:cNvGraphicFramePr>
              <a:graphicFrameLocks noChangeAspect="1"/>
            </p:cNvGraphicFramePr>
            <p:nvPr/>
          </p:nvGraphicFramePr>
          <p:xfrm>
            <a:off x="4388" y="1389"/>
            <a:ext cx="215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53" name="Equation" r:id="rId3" imgW="215713" imgH="190335" progId="Equation.3">
                    <p:embed/>
                  </p:oleObj>
                </mc:Choice>
                <mc:Fallback>
                  <p:oleObj name="Equation" r:id="rId3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1389"/>
                          <a:ext cx="215" cy="17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6" name="Object 40"/>
            <p:cNvGraphicFramePr>
              <a:graphicFrameLocks noChangeAspect="1"/>
            </p:cNvGraphicFramePr>
            <p:nvPr/>
          </p:nvGraphicFramePr>
          <p:xfrm>
            <a:off x="4388" y="1141"/>
            <a:ext cx="229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54" name="Equation" r:id="rId5" imgW="228600" imgH="190500" progId="Equation.3">
                    <p:embed/>
                  </p:oleObj>
                </mc:Choice>
                <mc:Fallback>
                  <p:oleObj name="Equation" r:id="rId5" imgW="228600" imgH="190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1141"/>
                          <a:ext cx="229" cy="17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7" name="Object 41"/>
            <p:cNvGraphicFramePr>
              <a:graphicFrameLocks noChangeAspect="1"/>
            </p:cNvGraphicFramePr>
            <p:nvPr/>
          </p:nvGraphicFramePr>
          <p:xfrm>
            <a:off x="4388" y="919"/>
            <a:ext cx="215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55" name="Equation" r:id="rId7" imgW="215713" imgH="190335" progId="Equation.3">
                    <p:embed/>
                  </p:oleObj>
                </mc:Choice>
                <mc:Fallback>
                  <p:oleObj name="Equation" r:id="rId7" imgW="215713" imgH="19033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919"/>
                          <a:ext cx="215" cy="17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8" name="Object 42"/>
            <p:cNvGraphicFramePr>
              <a:graphicFrameLocks noChangeAspect="1"/>
            </p:cNvGraphicFramePr>
            <p:nvPr/>
          </p:nvGraphicFramePr>
          <p:xfrm>
            <a:off x="4388" y="1631"/>
            <a:ext cx="144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56" name="Equation" r:id="rId9" imgW="88707" imgH="164742" progId="Equation.3">
                    <p:embed/>
                  </p:oleObj>
                </mc:Choice>
                <mc:Fallback>
                  <p:oleObj name="Equation" r:id="rId9" imgW="88707" imgH="16474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1631"/>
                          <a:ext cx="144" cy="15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0989" name="Group 43"/>
            <p:cNvGrpSpPr>
              <a:grpSpLocks/>
            </p:cNvGrpSpPr>
            <p:nvPr/>
          </p:nvGrpSpPr>
          <p:grpSpPr bwMode="auto">
            <a:xfrm>
              <a:off x="122" y="909"/>
              <a:ext cx="1315" cy="891"/>
              <a:chOff x="144" y="1053"/>
              <a:chExt cx="1315" cy="891"/>
            </a:xfrm>
          </p:grpSpPr>
          <p:graphicFrame>
            <p:nvGraphicFramePr>
              <p:cNvPr id="41019" name="Object 44"/>
              <p:cNvGraphicFramePr>
                <a:graphicFrameLocks noChangeAspect="1"/>
              </p:cNvGraphicFramePr>
              <p:nvPr/>
            </p:nvGraphicFramePr>
            <p:xfrm>
              <a:off x="999" y="1285"/>
              <a:ext cx="215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157" name="Equation" r:id="rId11" imgW="215713" imgH="190335" progId="Equation.3">
                      <p:embed/>
                    </p:oleObj>
                  </mc:Choice>
                  <mc:Fallback>
                    <p:oleObj name="Equation" r:id="rId11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285"/>
                            <a:ext cx="215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20" name="Object 45"/>
              <p:cNvGraphicFramePr>
                <a:graphicFrameLocks noChangeAspect="1"/>
              </p:cNvGraphicFramePr>
              <p:nvPr/>
            </p:nvGraphicFramePr>
            <p:xfrm>
              <a:off x="992" y="1508"/>
              <a:ext cx="229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158" name="Equation" r:id="rId12" imgW="228600" imgH="190500" progId="Equation.3">
                      <p:embed/>
                    </p:oleObj>
                  </mc:Choice>
                  <mc:Fallback>
                    <p:oleObj name="Equation" r:id="rId12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2" y="1508"/>
                            <a:ext cx="229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21" name="Object 46"/>
              <p:cNvGraphicFramePr>
                <a:graphicFrameLocks noChangeAspect="1"/>
              </p:cNvGraphicFramePr>
              <p:nvPr/>
            </p:nvGraphicFramePr>
            <p:xfrm>
              <a:off x="999" y="1730"/>
              <a:ext cx="215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159" name="Equation" r:id="rId13" imgW="215713" imgH="190335" progId="Equation.3">
                      <p:embed/>
                    </p:oleObj>
                  </mc:Choice>
                  <mc:Fallback>
                    <p:oleObj name="Equation" r:id="rId13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730"/>
                            <a:ext cx="215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22" name="Object 47"/>
              <p:cNvGraphicFramePr>
                <a:graphicFrameLocks noChangeAspect="1"/>
              </p:cNvGraphicFramePr>
              <p:nvPr/>
            </p:nvGraphicFramePr>
            <p:xfrm>
              <a:off x="999" y="1063"/>
              <a:ext cx="144" cy="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160" name="Equation" r:id="rId14" imgW="88707" imgH="164742" progId="Equation.3">
                      <p:embed/>
                    </p:oleObj>
                  </mc:Choice>
                  <mc:Fallback>
                    <p:oleObj name="Equation" r:id="rId14" imgW="88707" imgH="16474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" y="1063"/>
                            <a:ext cx="144" cy="151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2064" name="Rectangle 48"/>
              <p:cNvSpPr>
                <a:spLocks noChangeArrowheads="1"/>
              </p:cNvSpPr>
              <p:nvPr/>
            </p:nvSpPr>
            <p:spPr bwMode="auto">
              <a:xfrm>
                <a:off x="909" y="1053"/>
                <a:ext cx="393" cy="19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65" name="Line 49"/>
              <p:cNvSpPr>
                <a:spLocks noChangeShapeType="1"/>
              </p:cNvSpPr>
              <p:nvPr/>
            </p:nvSpPr>
            <p:spPr bwMode="auto">
              <a:xfrm>
                <a:off x="1302" y="115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66" name="Rectangle 50"/>
              <p:cNvSpPr>
                <a:spLocks noChangeArrowheads="1"/>
              </p:cNvSpPr>
              <p:nvPr/>
            </p:nvSpPr>
            <p:spPr bwMode="auto">
              <a:xfrm>
                <a:off x="909" y="1286"/>
                <a:ext cx="393" cy="200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67" name="Line 51"/>
              <p:cNvSpPr>
                <a:spLocks noChangeShapeType="1"/>
              </p:cNvSpPr>
              <p:nvPr/>
            </p:nvSpPr>
            <p:spPr bwMode="auto">
              <a:xfrm>
                <a:off x="1302" y="138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68" name="Rectangle 52"/>
              <p:cNvSpPr>
                <a:spLocks noChangeArrowheads="1"/>
              </p:cNvSpPr>
              <p:nvPr/>
            </p:nvSpPr>
            <p:spPr bwMode="auto">
              <a:xfrm>
                <a:off x="909" y="1514"/>
                <a:ext cx="393" cy="19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69" name="Line 53"/>
              <p:cNvSpPr>
                <a:spLocks noChangeShapeType="1"/>
              </p:cNvSpPr>
              <p:nvPr/>
            </p:nvSpPr>
            <p:spPr bwMode="auto">
              <a:xfrm>
                <a:off x="1302" y="161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70" name="Rectangle 54"/>
              <p:cNvSpPr>
                <a:spLocks noChangeArrowheads="1"/>
              </p:cNvSpPr>
              <p:nvPr/>
            </p:nvSpPr>
            <p:spPr bwMode="auto">
              <a:xfrm>
                <a:off x="909" y="1745"/>
                <a:ext cx="393" cy="19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71" name="Line 55"/>
              <p:cNvSpPr>
                <a:spLocks noChangeShapeType="1"/>
              </p:cNvSpPr>
              <p:nvPr/>
            </p:nvSpPr>
            <p:spPr bwMode="auto">
              <a:xfrm>
                <a:off x="1302" y="1845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72" name="Line 56"/>
              <p:cNvSpPr>
                <a:spLocks noChangeShapeType="1"/>
              </p:cNvSpPr>
              <p:nvPr/>
            </p:nvSpPr>
            <p:spPr bwMode="auto">
              <a:xfrm>
                <a:off x="752" y="115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73" name="Line 57"/>
              <p:cNvSpPr>
                <a:spLocks noChangeShapeType="1"/>
              </p:cNvSpPr>
              <p:nvPr/>
            </p:nvSpPr>
            <p:spPr bwMode="auto">
              <a:xfrm>
                <a:off x="752" y="1845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74" name="Line 58"/>
              <p:cNvSpPr>
                <a:spLocks noChangeShapeType="1"/>
              </p:cNvSpPr>
              <p:nvPr/>
            </p:nvSpPr>
            <p:spPr bwMode="auto">
              <a:xfrm>
                <a:off x="752" y="138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75" name="Line 59"/>
              <p:cNvSpPr>
                <a:spLocks noChangeShapeType="1"/>
              </p:cNvSpPr>
              <p:nvPr/>
            </p:nvSpPr>
            <p:spPr bwMode="auto">
              <a:xfrm>
                <a:off x="752" y="1613"/>
                <a:ext cx="157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76" name="Line 60"/>
              <p:cNvSpPr>
                <a:spLocks noChangeShapeType="1"/>
              </p:cNvSpPr>
              <p:nvPr/>
            </p:nvSpPr>
            <p:spPr bwMode="auto">
              <a:xfrm>
                <a:off x="752" y="1153"/>
                <a:ext cx="0" cy="6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77" name="Line 61"/>
              <p:cNvSpPr>
                <a:spLocks noChangeShapeType="1"/>
              </p:cNvSpPr>
              <p:nvPr/>
            </p:nvSpPr>
            <p:spPr bwMode="auto">
              <a:xfrm>
                <a:off x="560" y="1512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78" name="Text Box 62"/>
              <p:cNvSpPr txBox="1">
                <a:spLocks noChangeArrowheads="1"/>
              </p:cNvSpPr>
              <p:nvPr/>
            </p:nvSpPr>
            <p:spPr bwMode="auto">
              <a:xfrm>
                <a:off x="144" y="1224"/>
                <a:ext cx="34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u[k]</a:t>
                </a:r>
                <a:endParaRPr lang="en-US" b="0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grpSp>
          <p:nvGrpSpPr>
            <p:cNvPr id="40990" name="Group 63"/>
            <p:cNvGrpSpPr>
              <a:grpSpLocks/>
            </p:cNvGrpSpPr>
            <p:nvPr/>
          </p:nvGrpSpPr>
          <p:grpSpPr bwMode="auto">
            <a:xfrm>
              <a:off x="1440" y="852"/>
              <a:ext cx="509" cy="1004"/>
              <a:chOff x="1459" y="1704"/>
              <a:chExt cx="509" cy="1083"/>
            </a:xfrm>
          </p:grpSpPr>
          <p:sp>
            <p:nvSpPr>
              <p:cNvPr id="342080" name="Line 64"/>
              <p:cNvSpPr>
                <a:spLocks noChangeShapeType="1"/>
              </p:cNvSpPr>
              <p:nvPr/>
            </p:nvSpPr>
            <p:spPr bwMode="auto">
              <a:xfrm>
                <a:off x="1537" y="2049"/>
                <a:ext cx="0" cy="1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81" name="Text Box 65"/>
              <p:cNvSpPr txBox="1">
                <a:spLocks noChangeArrowheads="1"/>
              </p:cNvSpPr>
              <p:nvPr/>
            </p:nvSpPr>
            <p:spPr bwMode="auto">
              <a:xfrm>
                <a:off x="1505" y="1952"/>
                <a:ext cx="223" cy="3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2082" name="Rectangle 66"/>
              <p:cNvSpPr>
                <a:spLocks noChangeArrowheads="1"/>
              </p:cNvSpPr>
              <p:nvPr/>
            </p:nvSpPr>
            <p:spPr bwMode="auto">
              <a:xfrm>
                <a:off x="1459" y="2014"/>
                <a:ext cx="274" cy="210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83" name="Line 67"/>
              <p:cNvSpPr>
                <a:spLocks noChangeShapeType="1"/>
              </p:cNvSpPr>
              <p:nvPr/>
            </p:nvSpPr>
            <p:spPr bwMode="auto">
              <a:xfrm>
                <a:off x="1537" y="2299"/>
                <a:ext cx="0" cy="1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84" name="Text Box 68"/>
              <p:cNvSpPr txBox="1">
                <a:spLocks noChangeArrowheads="1"/>
              </p:cNvSpPr>
              <p:nvPr/>
            </p:nvSpPr>
            <p:spPr bwMode="auto">
              <a:xfrm>
                <a:off x="1505" y="2202"/>
                <a:ext cx="223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2085" name="Rectangle 69"/>
              <p:cNvSpPr>
                <a:spLocks noChangeArrowheads="1"/>
              </p:cNvSpPr>
              <p:nvPr/>
            </p:nvSpPr>
            <p:spPr bwMode="auto">
              <a:xfrm>
                <a:off x="1459" y="2263"/>
                <a:ext cx="274" cy="213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86" name="Line 70"/>
              <p:cNvSpPr>
                <a:spLocks noChangeShapeType="1"/>
              </p:cNvSpPr>
              <p:nvPr/>
            </p:nvSpPr>
            <p:spPr bwMode="auto">
              <a:xfrm>
                <a:off x="1537" y="2545"/>
                <a:ext cx="0" cy="14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87" name="Text Box 71"/>
              <p:cNvSpPr txBox="1">
                <a:spLocks noChangeArrowheads="1"/>
              </p:cNvSpPr>
              <p:nvPr/>
            </p:nvSpPr>
            <p:spPr bwMode="auto">
              <a:xfrm>
                <a:off x="1505" y="2451"/>
                <a:ext cx="223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2088" name="Rectangle 72"/>
              <p:cNvSpPr>
                <a:spLocks noChangeArrowheads="1"/>
              </p:cNvSpPr>
              <p:nvPr/>
            </p:nvSpPr>
            <p:spPr bwMode="auto">
              <a:xfrm>
                <a:off x="1459" y="2511"/>
                <a:ext cx="274" cy="21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89" name="Line 73"/>
              <p:cNvSpPr>
                <a:spLocks noChangeShapeType="1"/>
              </p:cNvSpPr>
              <p:nvPr/>
            </p:nvSpPr>
            <p:spPr bwMode="auto">
              <a:xfrm>
                <a:off x="1537" y="1800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90" name="Text Box 74"/>
              <p:cNvSpPr txBox="1">
                <a:spLocks noChangeArrowheads="1"/>
              </p:cNvSpPr>
              <p:nvPr/>
            </p:nvSpPr>
            <p:spPr bwMode="auto">
              <a:xfrm>
                <a:off x="1505" y="1704"/>
                <a:ext cx="223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4</a:t>
                </a:r>
              </a:p>
            </p:txBody>
          </p:sp>
          <p:sp>
            <p:nvSpPr>
              <p:cNvPr id="342091" name="Rectangle 75"/>
              <p:cNvSpPr>
                <a:spLocks noChangeArrowheads="1"/>
              </p:cNvSpPr>
              <p:nvPr/>
            </p:nvSpPr>
            <p:spPr bwMode="auto">
              <a:xfrm>
                <a:off x="1459" y="1765"/>
                <a:ext cx="274" cy="21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92" name="Line 76"/>
              <p:cNvSpPr>
                <a:spLocks noChangeShapeType="1"/>
              </p:cNvSpPr>
              <p:nvPr/>
            </p:nvSpPr>
            <p:spPr bwMode="auto">
              <a:xfrm>
                <a:off x="1728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93" name="Line 77"/>
              <p:cNvSpPr>
                <a:spLocks noChangeShapeType="1"/>
              </p:cNvSpPr>
              <p:nvPr/>
            </p:nvSpPr>
            <p:spPr bwMode="auto">
              <a:xfrm>
                <a:off x="1728" y="211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94" name="Line 78"/>
              <p:cNvSpPr>
                <a:spLocks noChangeShapeType="1"/>
              </p:cNvSpPr>
              <p:nvPr/>
            </p:nvSpPr>
            <p:spPr bwMode="auto">
              <a:xfrm>
                <a:off x="1728" y="2350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2095" name="Line 79"/>
              <p:cNvSpPr>
                <a:spLocks noChangeShapeType="1"/>
              </p:cNvSpPr>
              <p:nvPr/>
            </p:nvSpPr>
            <p:spPr bwMode="auto">
              <a:xfrm>
                <a:off x="1728" y="2592"/>
                <a:ext cx="24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42096" name="Rectangle 80"/>
            <p:cNvSpPr>
              <a:spLocks noChangeArrowheads="1"/>
            </p:cNvSpPr>
            <p:nvPr/>
          </p:nvSpPr>
          <p:spPr bwMode="auto">
            <a:xfrm>
              <a:off x="1948" y="926"/>
              <a:ext cx="720" cy="890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097" name="Line 81"/>
            <p:cNvSpPr>
              <a:spLocks noChangeShapeType="1"/>
            </p:cNvSpPr>
            <p:nvPr/>
          </p:nvSpPr>
          <p:spPr bwMode="auto">
            <a:xfrm>
              <a:off x="2668" y="1015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098" name="Line 82"/>
            <p:cNvSpPr>
              <a:spLocks noChangeShapeType="1"/>
            </p:cNvSpPr>
            <p:nvPr/>
          </p:nvSpPr>
          <p:spPr bwMode="auto">
            <a:xfrm>
              <a:off x="2668" y="1682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099" name="Line 83"/>
            <p:cNvSpPr>
              <a:spLocks noChangeShapeType="1"/>
            </p:cNvSpPr>
            <p:nvPr/>
          </p:nvSpPr>
          <p:spPr bwMode="auto">
            <a:xfrm>
              <a:off x="2668" y="1460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100" name="Line 84"/>
            <p:cNvSpPr>
              <a:spLocks noChangeShapeType="1"/>
            </p:cNvSpPr>
            <p:nvPr/>
          </p:nvSpPr>
          <p:spPr bwMode="auto">
            <a:xfrm>
              <a:off x="2668" y="1193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0996" name="Object 85"/>
            <p:cNvGraphicFramePr>
              <a:graphicFrameLocks noChangeAspect="1"/>
            </p:cNvGraphicFramePr>
            <p:nvPr/>
          </p:nvGraphicFramePr>
          <p:xfrm>
            <a:off x="2060" y="1167"/>
            <a:ext cx="517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61" name="Equation" r:id="rId15" imgW="330057" imgH="203112" progId="Equation.3">
                    <p:embed/>
                  </p:oleObj>
                </mc:Choice>
                <mc:Fallback>
                  <p:oleObj name="Equation" r:id="rId15" imgW="33005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0" y="1167"/>
                          <a:ext cx="517" cy="29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2102" name="Rectangle 86"/>
            <p:cNvSpPr>
              <a:spLocks noChangeArrowheads="1"/>
            </p:cNvSpPr>
            <p:nvPr/>
          </p:nvSpPr>
          <p:spPr bwMode="auto">
            <a:xfrm>
              <a:off x="2908" y="919"/>
              <a:ext cx="720" cy="890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103" name="Line 87"/>
            <p:cNvSpPr>
              <a:spLocks noChangeShapeType="1"/>
            </p:cNvSpPr>
            <p:nvPr/>
          </p:nvSpPr>
          <p:spPr bwMode="auto">
            <a:xfrm>
              <a:off x="3628" y="1496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104" name="Line 88"/>
            <p:cNvSpPr>
              <a:spLocks noChangeShapeType="1"/>
            </p:cNvSpPr>
            <p:nvPr/>
          </p:nvSpPr>
          <p:spPr bwMode="auto">
            <a:xfrm>
              <a:off x="3628" y="1230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105" name="Line 89"/>
            <p:cNvSpPr>
              <a:spLocks noChangeShapeType="1"/>
            </p:cNvSpPr>
            <p:nvPr/>
          </p:nvSpPr>
          <p:spPr bwMode="auto">
            <a:xfrm>
              <a:off x="3628" y="1008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106" name="Line 90"/>
            <p:cNvSpPr>
              <a:spLocks noChangeShapeType="1"/>
            </p:cNvSpPr>
            <p:nvPr/>
          </p:nvSpPr>
          <p:spPr bwMode="auto">
            <a:xfrm>
              <a:off x="3628" y="1720"/>
              <a:ext cx="240" cy="0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41002" name="Object 91"/>
            <p:cNvGraphicFramePr>
              <a:graphicFrameLocks noChangeAspect="1"/>
            </p:cNvGraphicFramePr>
            <p:nvPr/>
          </p:nvGraphicFramePr>
          <p:xfrm>
            <a:off x="3008" y="1168"/>
            <a:ext cx="519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62" name="Equation" r:id="rId17" imgW="342751" imgH="203112" progId="Equation.3">
                    <p:embed/>
                  </p:oleObj>
                </mc:Choice>
                <mc:Fallback>
                  <p:oleObj name="Equation" r:id="rId17" imgW="342751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8" y="1168"/>
                          <a:ext cx="519" cy="28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0964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336451"/>
              </p:ext>
            </p:extLst>
          </p:nvPr>
        </p:nvGraphicFramePr>
        <p:xfrm>
          <a:off x="1403647" y="3622839"/>
          <a:ext cx="6012669" cy="778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63" name="Equation" r:id="rId19" imgW="2921000" imgH="482600" progId="Equation.3">
                  <p:embed/>
                </p:oleObj>
              </mc:Choice>
              <mc:Fallback>
                <p:oleObj name="Equation" r:id="rId19" imgW="2921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7" y="3622839"/>
                        <a:ext cx="6012669" cy="778269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965" name="Group 104"/>
          <p:cNvGrpSpPr>
            <a:grpSpLocks/>
          </p:cNvGrpSpPr>
          <p:nvPr/>
        </p:nvGrpSpPr>
        <p:grpSpPr bwMode="auto">
          <a:xfrm>
            <a:off x="2376488" y="5049838"/>
            <a:ext cx="3276600" cy="1033462"/>
            <a:chOff x="1950" y="3181"/>
            <a:chExt cx="2064" cy="651"/>
          </a:xfrm>
        </p:grpSpPr>
        <p:graphicFrame>
          <p:nvGraphicFramePr>
            <p:cNvPr id="40966" name="Object 98"/>
            <p:cNvGraphicFramePr>
              <a:graphicFrameLocks noChangeAspect="1"/>
            </p:cNvGraphicFramePr>
            <p:nvPr/>
          </p:nvGraphicFramePr>
          <p:xfrm>
            <a:off x="2109" y="3316"/>
            <a:ext cx="1740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64" name="Equation" r:id="rId21" imgW="1143000" imgH="241300" progId="Equation.3">
                    <p:embed/>
                  </p:oleObj>
                </mc:Choice>
                <mc:Fallback>
                  <p:oleObj name="Equation" r:id="rId21" imgW="11430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" y="3316"/>
                          <a:ext cx="1740" cy="342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2115" name="Rectangle 99"/>
            <p:cNvSpPr>
              <a:spLocks noChangeArrowheads="1"/>
            </p:cNvSpPr>
            <p:nvPr/>
          </p:nvSpPr>
          <p:spPr bwMode="auto">
            <a:xfrm>
              <a:off x="2041" y="3256"/>
              <a:ext cx="1882" cy="480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116" name="Rectangle 100"/>
            <p:cNvSpPr>
              <a:spLocks noChangeArrowheads="1"/>
            </p:cNvSpPr>
            <p:nvPr/>
          </p:nvSpPr>
          <p:spPr bwMode="auto">
            <a:xfrm>
              <a:off x="1950" y="3181"/>
              <a:ext cx="2064" cy="651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7" name="Text Box 144"/>
          <p:cNvSpPr txBox="1">
            <a:spLocks noChangeArrowheads="1"/>
          </p:cNvSpPr>
          <p:nvPr/>
        </p:nvSpPr>
        <p:spPr bwMode="auto">
          <a:xfrm>
            <a:off x="251520" y="6423421"/>
            <a:ext cx="8676580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cs typeface="+mn-cs"/>
              </a:rPr>
              <a:t>              Beautifully simple!!    </a:t>
            </a:r>
            <a:r>
              <a:rPr lang="en-US" sz="1400" dirty="0" smtClean="0">
                <a:solidFill>
                  <a:schemeClr val="tx2"/>
                </a:solidFill>
                <a:cs typeface="+mn-cs"/>
              </a:rPr>
              <a:t>(compared to page 33)</a:t>
            </a:r>
            <a:endParaRPr lang="en-GB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99" name="Text Box 178"/>
          <p:cNvSpPr txBox="1">
            <a:spLocks noChangeArrowheads="1"/>
          </p:cNvSpPr>
          <p:nvPr/>
        </p:nvSpPr>
        <p:spPr bwMode="auto">
          <a:xfrm>
            <a:off x="1367644" y="980728"/>
            <a:ext cx="720080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D=N=4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05935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Perfect Reconstruction Theory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7738"/>
            <a:ext cx="8558213" cy="52895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b="0" dirty="0" smtClean="0">
                <a:cs typeface="+mn-cs"/>
              </a:rPr>
              <a:t>A similar PR condition can be </a:t>
            </a:r>
            <a:r>
              <a:rPr lang="en-US" sz="2400" b="0" smtClean="0">
                <a:cs typeface="+mn-cs"/>
              </a:rPr>
              <a:t>derived for </a:t>
            </a:r>
            <a:r>
              <a:rPr lang="en-US" sz="2400" b="0" u="sng" dirty="0" smtClean="0">
                <a:solidFill>
                  <a:srgbClr val="FFFF66"/>
                </a:solidFill>
                <a:cs typeface="+mn-cs"/>
              </a:rPr>
              <a:t>oversampled</a:t>
            </a:r>
            <a:r>
              <a:rPr lang="en-US" sz="2400" b="0" dirty="0" smtClean="0">
                <a:cs typeface="+mn-cs"/>
              </a:rPr>
              <a:t> FBs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800" b="0" dirty="0" smtClean="0">
                <a:cs typeface="+mn-cs"/>
              </a:rPr>
              <a:t>The </a:t>
            </a:r>
            <a:r>
              <a:rPr lang="en-US" sz="1800" b="0" dirty="0" err="1" smtClean="0">
                <a:cs typeface="+mn-cs"/>
              </a:rPr>
              <a:t>polyphase</a:t>
            </a:r>
            <a:r>
              <a:rPr lang="en-US" sz="1800" b="0" dirty="0" smtClean="0">
                <a:cs typeface="+mn-cs"/>
              </a:rPr>
              <a:t> description (compare to p.34) is then…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           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                        </a:t>
            </a:r>
            <a:r>
              <a:rPr lang="en-US" sz="1800" b="0" dirty="0">
                <a:cs typeface="+mn-cs"/>
              </a:rPr>
              <a:t>n</a:t>
            </a:r>
            <a:r>
              <a:rPr lang="en-US" sz="1800" b="0" dirty="0" smtClean="0">
                <a:cs typeface="+mn-cs"/>
              </a:rPr>
              <a:t>-</a:t>
            </a:r>
            <a:r>
              <a:rPr lang="en-US" sz="1800" b="0" dirty="0" err="1" smtClean="0">
                <a:cs typeface="+mn-cs"/>
              </a:rPr>
              <a:t>th</a:t>
            </a:r>
            <a:r>
              <a:rPr lang="en-US" sz="1800" b="0" dirty="0" smtClean="0">
                <a:cs typeface="+mn-cs"/>
              </a:rPr>
              <a:t> row of E(z) has </a:t>
            </a:r>
            <a:r>
              <a:rPr lang="en-US" sz="1800" b="0" smtClean="0">
                <a:cs typeface="+mn-cs"/>
              </a:rPr>
              <a:t>D-fold</a:t>
            </a:r>
            <a:endParaRPr lang="en-US" sz="18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800" b="0" dirty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                                                                             </a:t>
            </a:r>
            <a:r>
              <a:rPr lang="en-US" sz="1800" b="0" dirty="0" err="1" smtClean="0">
                <a:cs typeface="+mn-cs"/>
              </a:rPr>
              <a:t>polyphase</a:t>
            </a:r>
            <a:r>
              <a:rPr lang="en-US" sz="1800" b="0" dirty="0" smtClean="0">
                <a:cs typeface="+mn-cs"/>
              </a:rPr>
              <a:t> components of </a:t>
            </a:r>
            <a:r>
              <a:rPr lang="en-US" sz="1800" b="0" dirty="0" err="1" smtClean="0">
                <a:cs typeface="+mn-cs"/>
              </a:rPr>
              <a:t>H</a:t>
            </a:r>
            <a:r>
              <a:rPr lang="en-US" sz="1400" b="0" dirty="0" err="1" smtClean="0">
                <a:cs typeface="+mn-cs"/>
              </a:rPr>
              <a:t>n</a:t>
            </a:r>
            <a:r>
              <a:rPr lang="en-US" sz="1800" b="0" dirty="0" smtClean="0">
                <a:cs typeface="+mn-cs"/>
              </a:rPr>
              <a:t>(z)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                        </a:t>
            </a:r>
            <a:r>
              <a:rPr lang="en-US" sz="1800" b="0" dirty="0">
                <a:cs typeface="+mn-cs"/>
              </a:rPr>
              <a:t>n</a:t>
            </a:r>
            <a:r>
              <a:rPr lang="en-US" sz="1800" b="0" dirty="0" smtClean="0">
                <a:cs typeface="+mn-cs"/>
              </a:rPr>
              <a:t>-</a:t>
            </a:r>
            <a:r>
              <a:rPr lang="en-US" sz="1800" b="0" dirty="0" err="1" smtClean="0">
                <a:cs typeface="+mn-cs"/>
              </a:rPr>
              <a:t>th</a:t>
            </a:r>
            <a:r>
              <a:rPr lang="en-US" sz="1800" b="0" dirty="0" smtClean="0">
                <a:cs typeface="+mn-cs"/>
              </a:rPr>
              <a:t> column of R(z) has </a:t>
            </a:r>
            <a:r>
              <a:rPr lang="en-US" sz="1800" b="0" smtClean="0"/>
              <a:t>D-fold</a:t>
            </a:r>
            <a:endParaRPr lang="en-US" sz="1800" b="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800" b="0" dirty="0"/>
              <a:t> </a:t>
            </a:r>
            <a:r>
              <a:rPr lang="en-US" sz="1800" b="0" dirty="0" smtClean="0"/>
              <a:t>                                                                             </a:t>
            </a:r>
            <a:r>
              <a:rPr lang="en-US" sz="1800" b="0" dirty="0" err="1" smtClean="0"/>
              <a:t>polyphase</a:t>
            </a:r>
            <a:r>
              <a:rPr lang="en-US" sz="1800" b="0" dirty="0" smtClean="0"/>
              <a:t> components of </a:t>
            </a:r>
            <a:r>
              <a:rPr lang="en-US" sz="1800" b="0" dirty="0" err="1" smtClean="0">
                <a:cs typeface="+mn-cs"/>
              </a:rPr>
              <a:t>F</a:t>
            </a:r>
            <a:r>
              <a:rPr lang="en-US" sz="1400" b="0" dirty="0" err="1" smtClean="0">
                <a:cs typeface="+mn-cs"/>
              </a:rPr>
              <a:t>n</a:t>
            </a:r>
            <a:r>
              <a:rPr lang="en-US" sz="1800" b="0" dirty="0" smtClean="0">
                <a:cs typeface="+mn-cs"/>
              </a:rPr>
              <a:t>(z)</a:t>
            </a:r>
            <a:endParaRPr lang="en-US" sz="2400" b="0" dirty="0" smtClean="0">
              <a:cs typeface="+mn-cs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                                                     </a:t>
            </a:r>
            <a:endParaRPr lang="en-US" sz="2000" b="0" dirty="0" smtClean="0">
              <a:cs typeface="+mn-cs"/>
            </a:endParaRPr>
          </a:p>
        </p:txBody>
      </p:sp>
      <p:graphicFrame>
        <p:nvGraphicFramePr>
          <p:cNvPr id="36919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320373"/>
              </p:ext>
            </p:extLst>
          </p:nvPr>
        </p:nvGraphicFramePr>
        <p:xfrm>
          <a:off x="467543" y="3767602"/>
          <a:ext cx="4392489" cy="117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" name="Equation" r:id="rId3" imgW="3479800" imgH="1104900" progId="Equation.3">
                  <p:embed/>
                </p:oleObj>
              </mc:Choice>
              <mc:Fallback>
                <p:oleObj name="Equation" r:id="rId3" imgW="3479800" imgH="1104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3" y="3767602"/>
                        <a:ext cx="4392489" cy="1173566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20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180781"/>
              </p:ext>
            </p:extLst>
          </p:nvPr>
        </p:nvGraphicFramePr>
        <p:xfrm>
          <a:off x="467544" y="4977172"/>
          <a:ext cx="4428492" cy="1260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" name="Equation" r:id="rId5" imgW="3568700" imgH="1104900" progId="Equation.3">
                  <p:embed/>
                </p:oleObj>
              </mc:Choice>
              <mc:Fallback>
                <p:oleObj name="Equation" r:id="rId5" imgW="3568700" imgH="1104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977172"/>
                        <a:ext cx="4428492" cy="126014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72" name="Text Box 92"/>
          <p:cNvSpPr txBox="1">
            <a:spLocks noChangeArrowheads="1"/>
          </p:cNvSpPr>
          <p:nvPr/>
        </p:nvSpPr>
        <p:spPr bwMode="auto">
          <a:xfrm>
            <a:off x="228600" y="6417332"/>
            <a:ext cx="8686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chemeClr val="accent1"/>
                </a:solidFill>
                <a:cs typeface="+mn-cs"/>
              </a:rPr>
              <a:t>Note</a:t>
            </a:r>
            <a:r>
              <a:rPr lang="en-US" sz="1800" b="0" dirty="0">
                <a:solidFill>
                  <a:schemeClr val="accent1"/>
                </a:solidFill>
                <a:cs typeface="+mn-cs"/>
              </a:rPr>
              <a:t> </a:t>
            </a:r>
            <a:r>
              <a:rPr lang="en-US" sz="1800" b="0" dirty="0" smtClean="0">
                <a:solidFill>
                  <a:schemeClr val="accent1"/>
                </a:solidFill>
                <a:cs typeface="+mn-cs"/>
              </a:rPr>
              <a:t>that </a:t>
            </a:r>
            <a:r>
              <a:rPr lang="en-US" sz="1800" dirty="0" smtClean="0">
                <a:solidFill>
                  <a:schemeClr val="accent1"/>
                </a:solidFill>
                <a:cs typeface="+mn-cs"/>
              </a:rPr>
              <a:t>E</a:t>
            </a:r>
            <a:r>
              <a:rPr lang="en-US" sz="1800" b="0" dirty="0" smtClean="0">
                <a:solidFill>
                  <a:schemeClr val="accent1"/>
                </a:solidFill>
                <a:cs typeface="+mn-cs"/>
              </a:rPr>
              <a:t> is an N-by-D (‘tall-thin’) matrix, </a:t>
            </a:r>
            <a:r>
              <a:rPr lang="en-US" sz="1800" dirty="0" smtClean="0">
                <a:solidFill>
                  <a:schemeClr val="accent1"/>
                </a:solidFill>
                <a:cs typeface="+mn-cs"/>
              </a:rPr>
              <a:t>R</a:t>
            </a:r>
            <a:r>
              <a:rPr lang="en-US" sz="1800" b="0" dirty="0" smtClean="0">
                <a:solidFill>
                  <a:schemeClr val="accent1"/>
                </a:solidFill>
                <a:cs typeface="+mn-cs"/>
              </a:rPr>
              <a:t> is a D-by-N (‘short-fat’) matrix ! </a:t>
            </a:r>
            <a:endParaRPr lang="en-GB" sz="1800" b="0" dirty="0">
              <a:solidFill>
                <a:schemeClr val="accent1"/>
              </a:solidFill>
              <a:cs typeface="+mn-cs"/>
            </a:endParaRPr>
          </a:p>
        </p:txBody>
      </p:sp>
      <p:graphicFrame>
        <p:nvGraphicFramePr>
          <p:cNvPr id="94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200920"/>
              </p:ext>
            </p:extLst>
          </p:nvPr>
        </p:nvGraphicFramePr>
        <p:xfrm>
          <a:off x="7920372" y="645249"/>
          <a:ext cx="1008112" cy="371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" name="Equation" r:id="rId7" imgW="431800" imgH="165100" progId="Equation.3">
                  <p:embed/>
                </p:oleObj>
              </mc:Choice>
              <mc:Fallback>
                <p:oleObj name="Equation" r:id="rId7" imgW="431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0372" y="645249"/>
                        <a:ext cx="1008112" cy="37148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03548" y="1916832"/>
            <a:ext cx="8256872" cy="1728192"/>
            <a:chOff x="612254" y="1664804"/>
            <a:chExt cx="8256872" cy="1836204"/>
          </a:xfrm>
        </p:grpSpPr>
        <p:grpSp>
          <p:nvGrpSpPr>
            <p:cNvPr id="6" name="Group 5"/>
            <p:cNvGrpSpPr/>
            <p:nvPr/>
          </p:nvGrpSpPr>
          <p:grpSpPr>
            <a:xfrm>
              <a:off x="612254" y="1664804"/>
              <a:ext cx="8256872" cy="1836204"/>
              <a:chOff x="612254" y="1448780"/>
              <a:chExt cx="8256872" cy="1872315"/>
            </a:xfrm>
          </p:grpSpPr>
          <p:graphicFrame>
            <p:nvGraphicFramePr>
              <p:cNvPr id="36887" name="Object 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5844714"/>
                  </p:ext>
                </p:extLst>
              </p:nvPr>
            </p:nvGraphicFramePr>
            <p:xfrm>
              <a:off x="1585913" y="2039938"/>
              <a:ext cx="341312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69" name="Equation" r:id="rId9" imgW="215713" imgH="190335" progId="Equation.3">
                      <p:embed/>
                    </p:oleObj>
                  </mc:Choice>
                  <mc:Fallback>
                    <p:oleObj name="Equation" r:id="rId9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5913" y="2039938"/>
                            <a:ext cx="341312" cy="279400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88" name="Object 4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211263"/>
                  </p:ext>
                </p:extLst>
              </p:nvPr>
            </p:nvGraphicFramePr>
            <p:xfrm>
              <a:off x="1574800" y="2393950"/>
              <a:ext cx="363538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70" name="Equation" r:id="rId11" imgW="228600" imgH="190500" progId="Equation.3">
                      <p:embed/>
                    </p:oleObj>
                  </mc:Choice>
                  <mc:Fallback>
                    <p:oleObj name="Equation" r:id="rId11" imgW="2286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4800" y="2393950"/>
                            <a:ext cx="363538" cy="279400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89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49801089"/>
                  </p:ext>
                </p:extLst>
              </p:nvPr>
            </p:nvGraphicFramePr>
            <p:xfrm>
              <a:off x="1585913" y="2746375"/>
              <a:ext cx="341312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71" name="Equation" r:id="rId13" imgW="215713" imgH="190335" progId="Equation.3">
                      <p:embed/>
                    </p:oleObj>
                  </mc:Choice>
                  <mc:Fallback>
                    <p:oleObj name="Equation" r:id="rId13" imgW="215713" imgH="190335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5913" y="2746375"/>
                            <a:ext cx="341312" cy="279400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90" name="Objec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49271"/>
                  </p:ext>
                </p:extLst>
              </p:nvPr>
            </p:nvGraphicFramePr>
            <p:xfrm>
              <a:off x="1585913" y="1687513"/>
              <a:ext cx="228600" cy="2397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72" name="Equation" r:id="rId15" imgW="88707" imgH="164742" progId="Equation.3">
                      <p:embed/>
                    </p:oleObj>
                  </mc:Choice>
                  <mc:Fallback>
                    <p:oleObj name="Equation" r:id="rId15" imgW="88707" imgH="16474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5913" y="1687513"/>
                            <a:ext cx="228600" cy="239712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78926" name="Rectangle 46"/>
              <p:cNvSpPr>
                <a:spLocks noChangeArrowheads="1"/>
              </p:cNvSpPr>
              <p:nvPr/>
            </p:nvSpPr>
            <p:spPr bwMode="auto">
              <a:xfrm>
                <a:off x="1443038" y="1671638"/>
                <a:ext cx="623887" cy="31432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8927" name="Line 47"/>
              <p:cNvSpPr>
                <a:spLocks noChangeShapeType="1"/>
              </p:cNvSpPr>
              <p:nvPr/>
            </p:nvSpPr>
            <p:spPr bwMode="auto">
              <a:xfrm>
                <a:off x="2066925" y="1827213"/>
                <a:ext cx="24923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8928" name="Rectangle 48"/>
              <p:cNvSpPr>
                <a:spLocks noChangeArrowheads="1"/>
              </p:cNvSpPr>
              <p:nvPr/>
            </p:nvSpPr>
            <p:spPr bwMode="auto">
              <a:xfrm>
                <a:off x="1443038" y="2036763"/>
                <a:ext cx="623887" cy="31591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8929" name="Line 49"/>
              <p:cNvSpPr>
                <a:spLocks noChangeShapeType="1"/>
              </p:cNvSpPr>
              <p:nvPr/>
            </p:nvSpPr>
            <p:spPr bwMode="auto">
              <a:xfrm>
                <a:off x="2066925" y="2195513"/>
                <a:ext cx="24923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8930" name="Rectangle 50"/>
              <p:cNvSpPr>
                <a:spLocks noChangeArrowheads="1"/>
              </p:cNvSpPr>
              <p:nvPr/>
            </p:nvSpPr>
            <p:spPr bwMode="auto">
              <a:xfrm>
                <a:off x="1443038" y="2403475"/>
                <a:ext cx="623887" cy="314325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8931" name="Line 51"/>
              <p:cNvSpPr>
                <a:spLocks noChangeShapeType="1"/>
              </p:cNvSpPr>
              <p:nvPr/>
            </p:nvSpPr>
            <p:spPr bwMode="auto">
              <a:xfrm>
                <a:off x="2066925" y="2560638"/>
                <a:ext cx="24923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8932" name="Rectangle 52"/>
              <p:cNvSpPr>
                <a:spLocks noChangeArrowheads="1"/>
              </p:cNvSpPr>
              <p:nvPr/>
            </p:nvSpPr>
            <p:spPr bwMode="auto">
              <a:xfrm>
                <a:off x="1443038" y="2770188"/>
                <a:ext cx="623887" cy="315912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8933" name="Line 53"/>
              <p:cNvSpPr>
                <a:spLocks noChangeShapeType="1"/>
              </p:cNvSpPr>
              <p:nvPr/>
            </p:nvSpPr>
            <p:spPr bwMode="auto">
              <a:xfrm>
                <a:off x="2066925" y="2927350"/>
                <a:ext cx="24923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8934" name="Line 54"/>
              <p:cNvSpPr>
                <a:spLocks noChangeShapeType="1"/>
              </p:cNvSpPr>
              <p:nvPr/>
            </p:nvSpPr>
            <p:spPr bwMode="auto">
              <a:xfrm>
                <a:off x="1193800" y="1827213"/>
                <a:ext cx="24923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8935" name="Line 55"/>
              <p:cNvSpPr>
                <a:spLocks noChangeShapeType="1"/>
              </p:cNvSpPr>
              <p:nvPr/>
            </p:nvSpPr>
            <p:spPr bwMode="auto">
              <a:xfrm>
                <a:off x="1193800" y="2927350"/>
                <a:ext cx="24923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8936" name="Line 56"/>
              <p:cNvSpPr>
                <a:spLocks noChangeShapeType="1"/>
              </p:cNvSpPr>
              <p:nvPr/>
            </p:nvSpPr>
            <p:spPr bwMode="auto">
              <a:xfrm>
                <a:off x="1193800" y="2195513"/>
                <a:ext cx="24923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8937" name="Line 57"/>
              <p:cNvSpPr>
                <a:spLocks noChangeShapeType="1"/>
              </p:cNvSpPr>
              <p:nvPr/>
            </p:nvSpPr>
            <p:spPr bwMode="auto">
              <a:xfrm>
                <a:off x="1193800" y="2560638"/>
                <a:ext cx="24923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8938" name="Line 58"/>
              <p:cNvSpPr>
                <a:spLocks noChangeShapeType="1"/>
              </p:cNvSpPr>
              <p:nvPr/>
            </p:nvSpPr>
            <p:spPr bwMode="auto">
              <a:xfrm>
                <a:off x="1193800" y="1827213"/>
                <a:ext cx="0" cy="1100137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8939" name="Line 59"/>
              <p:cNvSpPr>
                <a:spLocks noChangeShapeType="1"/>
              </p:cNvSpPr>
              <p:nvPr/>
            </p:nvSpPr>
            <p:spPr bwMode="auto">
              <a:xfrm>
                <a:off x="889000" y="2393950"/>
                <a:ext cx="304800" cy="0"/>
              </a:xfrm>
              <a:prstGeom prst="line">
                <a:avLst/>
              </a:prstGeom>
              <a:noFill/>
              <a:ln w="9525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8940" name="Text Box 60"/>
              <p:cNvSpPr txBox="1">
                <a:spLocks noChangeArrowheads="1"/>
              </p:cNvSpPr>
              <p:nvPr/>
            </p:nvSpPr>
            <p:spPr bwMode="auto">
              <a:xfrm>
                <a:off x="612254" y="1957387"/>
                <a:ext cx="55245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u[k]</a:t>
                </a:r>
                <a:endParaRPr lang="en-US" b="0">
                  <a:solidFill>
                    <a:srgbClr val="FFFF66"/>
                  </a:solidFill>
                  <a:cs typeface="+mn-cs"/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3451225" y="1520788"/>
                <a:ext cx="1847850" cy="1218490"/>
                <a:chOff x="3451225" y="1598728"/>
                <a:chExt cx="1847850" cy="1558810"/>
              </a:xfrm>
            </p:grpSpPr>
            <p:grpSp>
              <p:nvGrpSpPr>
                <p:cNvPr id="36870" name="Group 7"/>
                <p:cNvGrpSpPr>
                  <a:grpSpLocks/>
                </p:cNvGrpSpPr>
                <p:nvPr/>
              </p:nvGrpSpPr>
              <p:grpSpPr bwMode="auto">
                <a:xfrm>
                  <a:off x="4613275" y="1598728"/>
                  <a:ext cx="685800" cy="1557222"/>
                  <a:chOff x="3873" y="1716"/>
                  <a:chExt cx="432" cy="1058"/>
                </a:xfrm>
              </p:grpSpPr>
              <p:sp>
                <p:nvSpPr>
                  <p:cNvPr id="378888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873" y="1764"/>
                    <a:ext cx="275" cy="214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88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4148" y="1871"/>
                    <a:ext cx="1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89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952" y="1800"/>
                    <a:ext cx="0" cy="143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triangle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89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4" y="1716"/>
                    <a:ext cx="198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800" dirty="0">
                        <a:solidFill>
                          <a:srgbClr val="FFFF66"/>
                        </a:solidFill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37889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873" y="2014"/>
                    <a:ext cx="275" cy="218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89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148" y="2120"/>
                    <a:ext cx="1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89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952" y="2049"/>
                    <a:ext cx="0" cy="141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triangle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895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4" y="1963"/>
                    <a:ext cx="198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800" dirty="0">
                        <a:solidFill>
                          <a:srgbClr val="FFFF66"/>
                        </a:solidFill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37889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873" y="2263"/>
                    <a:ext cx="275" cy="216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897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48" y="2370"/>
                    <a:ext cx="1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89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952" y="2298"/>
                    <a:ext cx="0" cy="139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triangle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899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4" y="2213"/>
                    <a:ext cx="198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800" dirty="0">
                        <a:solidFill>
                          <a:srgbClr val="FFFF66"/>
                        </a:solidFill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37890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873" y="2511"/>
                    <a:ext cx="275" cy="21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90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148" y="2619"/>
                    <a:ext cx="1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902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952" y="2548"/>
                    <a:ext cx="0" cy="142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triangle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903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4" y="2462"/>
                    <a:ext cx="198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800" dirty="0">
                        <a:solidFill>
                          <a:srgbClr val="FFFF66"/>
                        </a:solidFill>
                        <a:cs typeface="+mn-cs"/>
                      </a:rPr>
                      <a:t>4</a:t>
                    </a:r>
                  </a:p>
                </p:txBody>
              </p:sp>
            </p:grpSp>
            <p:grpSp>
              <p:nvGrpSpPr>
                <p:cNvPr id="36906" name="Group 61"/>
                <p:cNvGrpSpPr>
                  <a:grpSpLocks/>
                </p:cNvGrpSpPr>
                <p:nvPr/>
              </p:nvGrpSpPr>
              <p:grpSpPr bwMode="auto">
                <a:xfrm>
                  <a:off x="3810000" y="1598728"/>
                  <a:ext cx="808038" cy="1558810"/>
                  <a:chOff x="1459" y="1716"/>
                  <a:chExt cx="509" cy="1059"/>
                </a:xfrm>
              </p:grpSpPr>
              <p:sp>
                <p:nvSpPr>
                  <p:cNvPr id="378942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537" y="2050"/>
                    <a:ext cx="0" cy="141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943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7" y="1964"/>
                    <a:ext cx="198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800" dirty="0">
                        <a:solidFill>
                          <a:srgbClr val="FFFF66"/>
                        </a:solidFill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378944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459" y="2014"/>
                    <a:ext cx="274" cy="219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945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537" y="2299"/>
                    <a:ext cx="0" cy="139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946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7" y="2214"/>
                    <a:ext cx="198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800" dirty="0">
                        <a:solidFill>
                          <a:srgbClr val="FFFF66"/>
                        </a:solidFill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378947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1459" y="2263"/>
                    <a:ext cx="274" cy="217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948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537" y="2549"/>
                    <a:ext cx="0" cy="141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949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7" y="2463"/>
                    <a:ext cx="198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800" dirty="0">
                        <a:solidFill>
                          <a:srgbClr val="FFFF66"/>
                        </a:solidFill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378950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1459" y="2512"/>
                    <a:ext cx="274" cy="21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951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1537" y="1800"/>
                    <a:ext cx="0" cy="143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952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7" y="1716"/>
                    <a:ext cx="198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800" dirty="0">
                        <a:solidFill>
                          <a:srgbClr val="FFFF66"/>
                        </a:solidFill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378953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1459" y="1766"/>
                    <a:ext cx="274" cy="219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954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1872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955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112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956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352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957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92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378959" name="Line 79"/>
                <p:cNvSpPr>
                  <a:spLocks noChangeShapeType="1"/>
                </p:cNvSpPr>
                <p:nvPr/>
              </p:nvSpPr>
              <p:spPr bwMode="auto">
                <a:xfrm>
                  <a:off x="3451225" y="1828800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8960" name="Line 80"/>
                <p:cNvSpPr>
                  <a:spLocks noChangeShapeType="1"/>
                </p:cNvSpPr>
                <p:nvPr/>
              </p:nvSpPr>
              <p:spPr bwMode="auto">
                <a:xfrm>
                  <a:off x="3451225" y="2887663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8961" name="Line 81"/>
                <p:cNvSpPr>
                  <a:spLocks noChangeShapeType="1"/>
                </p:cNvSpPr>
                <p:nvPr/>
              </p:nvSpPr>
              <p:spPr bwMode="auto">
                <a:xfrm>
                  <a:off x="3451225" y="2535238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8962" name="Line 82"/>
                <p:cNvSpPr>
                  <a:spLocks noChangeShapeType="1"/>
                </p:cNvSpPr>
                <p:nvPr/>
              </p:nvSpPr>
              <p:spPr bwMode="auto">
                <a:xfrm>
                  <a:off x="3451225" y="2111375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aphicFrame>
            <p:nvGraphicFramePr>
              <p:cNvPr id="36912" name="Object 8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7227900"/>
                  </p:ext>
                </p:extLst>
              </p:nvPr>
            </p:nvGraphicFramePr>
            <p:xfrm>
              <a:off x="2470150" y="2147888"/>
              <a:ext cx="806450" cy="450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73" name="Equation" r:id="rId17" imgW="381000" imgH="228600" progId="Equation.3">
                      <p:embed/>
                    </p:oleObj>
                  </mc:Choice>
                  <mc:Fallback>
                    <p:oleObj name="Equation" r:id="rId17" imgW="3810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0150" y="2147888"/>
                            <a:ext cx="806450" cy="450850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" name="Group 2"/>
              <p:cNvGrpSpPr/>
              <p:nvPr/>
            </p:nvGrpSpPr>
            <p:grpSpPr>
              <a:xfrm>
                <a:off x="6446403" y="1664804"/>
                <a:ext cx="2422723" cy="1414463"/>
                <a:chOff x="6442075" y="1670050"/>
                <a:chExt cx="2422723" cy="1414463"/>
              </a:xfrm>
            </p:grpSpPr>
            <p:sp>
              <p:nvSpPr>
                <p:cNvPr id="378884" name="Rectangle 4"/>
                <p:cNvSpPr>
                  <a:spLocks noChangeArrowheads="1"/>
                </p:cNvSpPr>
                <p:nvPr/>
              </p:nvSpPr>
              <p:spPr bwMode="auto">
                <a:xfrm>
                  <a:off x="6834188" y="1670050"/>
                  <a:ext cx="622300" cy="31432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8885" name="Rectangle 5"/>
                <p:cNvSpPr>
                  <a:spLocks noChangeArrowheads="1"/>
                </p:cNvSpPr>
                <p:nvPr/>
              </p:nvSpPr>
              <p:spPr bwMode="auto">
                <a:xfrm>
                  <a:off x="6834188" y="2036763"/>
                  <a:ext cx="622300" cy="31432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8886" name="Rectangle 6"/>
                <p:cNvSpPr>
                  <a:spLocks noChangeArrowheads="1"/>
                </p:cNvSpPr>
                <p:nvPr/>
              </p:nvSpPr>
              <p:spPr bwMode="auto">
                <a:xfrm>
                  <a:off x="6834188" y="2403475"/>
                  <a:ext cx="622300" cy="31432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8904" name="Rectangle 24"/>
                <p:cNvSpPr>
                  <a:spLocks noChangeArrowheads="1"/>
                </p:cNvSpPr>
                <p:nvPr/>
              </p:nvSpPr>
              <p:spPr bwMode="auto">
                <a:xfrm>
                  <a:off x="6834188" y="2768600"/>
                  <a:ext cx="622300" cy="315913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8905" name="Line 25"/>
                <p:cNvSpPr>
                  <a:spLocks noChangeShapeType="1"/>
                </p:cNvSpPr>
                <p:nvPr/>
              </p:nvSpPr>
              <p:spPr bwMode="auto">
                <a:xfrm>
                  <a:off x="7456488" y="1827213"/>
                  <a:ext cx="249237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8906" name="Line 26"/>
                <p:cNvSpPr>
                  <a:spLocks noChangeShapeType="1"/>
                </p:cNvSpPr>
                <p:nvPr/>
              </p:nvSpPr>
              <p:spPr bwMode="auto">
                <a:xfrm>
                  <a:off x="7456488" y="2193925"/>
                  <a:ext cx="249237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8907" name="Line 27"/>
                <p:cNvSpPr>
                  <a:spLocks noChangeShapeType="1"/>
                </p:cNvSpPr>
                <p:nvPr/>
              </p:nvSpPr>
              <p:spPr bwMode="auto">
                <a:xfrm>
                  <a:off x="7456488" y="2560638"/>
                  <a:ext cx="249237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8908" name="Line 28"/>
                <p:cNvSpPr>
                  <a:spLocks noChangeShapeType="1"/>
                </p:cNvSpPr>
                <p:nvPr/>
              </p:nvSpPr>
              <p:spPr bwMode="auto">
                <a:xfrm>
                  <a:off x="7456488" y="2927350"/>
                  <a:ext cx="249237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8909" name="Line 29"/>
                <p:cNvSpPr>
                  <a:spLocks noChangeShapeType="1"/>
                </p:cNvSpPr>
                <p:nvPr/>
              </p:nvSpPr>
              <p:spPr bwMode="auto">
                <a:xfrm>
                  <a:off x="7705725" y="2193925"/>
                  <a:ext cx="185738" cy="104775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8910" name="Line 30"/>
                <p:cNvSpPr>
                  <a:spLocks noChangeShapeType="1"/>
                </p:cNvSpPr>
                <p:nvPr/>
              </p:nvSpPr>
              <p:spPr bwMode="auto">
                <a:xfrm>
                  <a:off x="7705725" y="1827213"/>
                  <a:ext cx="249238" cy="41910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891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7705725" y="2455863"/>
                  <a:ext cx="125413" cy="104775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891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7705725" y="2508250"/>
                  <a:ext cx="185738" cy="41910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36880" name="Group 33"/>
                <p:cNvGrpSpPr>
                  <a:grpSpLocks/>
                </p:cNvGrpSpPr>
                <p:nvPr/>
              </p:nvGrpSpPr>
              <p:grpSpPr bwMode="auto">
                <a:xfrm>
                  <a:off x="7815263" y="2157413"/>
                  <a:ext cx="361950" cy="457200"/>
                  <a:chOff x="4972" y="2142"/>
                  <a:chExt cx="255" cy="340"/>
                </a:xfrm>
              </p:grpSpPr>
              <p:sp>
                <p:nvSpPr>
                  <p:cNvPr id="378914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4992" y="2208"/>
                    <a:ext cx="219" cy="196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8915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72" y="2142"/>
                    <a:ext cx="255" cy="3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>
                        <a:solidFill>
                          <a:srgbClr val="FFFF66"/>
                        </a:solidFill>
                        <a:cs typeface="+mn-cs"/>
                      </a:rPr>
                      <a:t>+</a:t>
                    </a:r>
                  </a:p>
                </p:txBody>
              </p:sp>
            </p:grpSp>
            <p:sp>
              <p:nvSpPr>
                <p:cNvPr id="378916" name="Line 36"/>
                <p:cNvSpPr>
                  <a:spLocks noChangeShapeType="1"/>
                </p:cNvSpPr>
                <p:nvPr/>
              </p:nvSpPr>
              <p:spPr bwMode="auto">
                <a:xfrm>
                  <a:off x="8185150" y="2393950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891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8109148" y="1961112"/>
                  <a:ext cx="75565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800" b="0" dirty="0">
                      <a:solidFill>
                        <a:srgbClr val="FFFF66"/>
                      </a:solidFill>
                      <a:cs typeface="+mn-cs"/>
                    </a:rPr>
                    <a:t>u[k-3]</a:t>
                  </a:r>
                  <a:endParaRPr lang="en-US" b="0" dirty="0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graphicFrame>
              <p:nvGraphicFramePr>
                <p:cNvPr id="36883" name="Object 3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88078908"/>
                    </p:ext>
                  </p:extLst>
                </p:nvPr>
              </p:nvGraphicFramePr>
              <p:xfrm>
                <a:off x="6965950" y="2433638"/>
                <a:ext cx="341313" cy="279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74" name="Equation" r:id="rId19" imgW="215713" imgH="190335" progId="Equation.3">
                        <p:embed/>
                      </p:oleObj>
                    </mc:Choice>
                    <mc:Fallback>
                      <p:oleObj name="Equation" r:id="rId19" imgW="215713" imgH="19033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65950" y="2433638"/>
                              <a:ext cx="341313" cy="27940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6884" name="Object 3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25088442"/>
                    </p:ext>
                  </p:extLst>
                </p:nvPr>
              </p:nvGraphicFramePr>
              <p:xfrm>
                <a:off x="6965950" y="2039938"/>
                <a:ext cx="363538" cy="279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75" name="Equation" r:id="rId20" imgW="228600" imgH="190500" progId="Equation.3">
                        <p:embed/>
                      </p:oleObj>
                    </mc:Choice>
                    <mc:Fallback>
                      <p:oleObj name="Equation" r:id="rId20" imgW="228600" imgH="1905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65950" y="2039938"/>
                              <a:ext cx="363538" cy="27940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6885" name="Object 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78391151"/>
                    </p:ext>
                  </p:extLst>
                </p:nvPr>
              </p:nvGraphicFramePr>
              <p:xfrm>
                <a:off x="6965950" y="1687513"/>
                <a:ext cx="341313" cy="279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76" name="Equation" r:id="rId21" imgW="215713" imgH="190335" progId="Equation.3">
                        <p:embed/>
                      </p:oleObj>
                    </mc:Choice>
                    <mc:Fallback>
                      <p:oleObj name="Equation" r:id="rId21" imgW="215713" imgH="19033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65950" y="1687513"/>
                              <a:ext cx="341313" cy="27940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6886" name="Object 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34767574"/>
                    </p:ext>
                  </p:extLst>
                </p:nvPr>
              </p:nvGraphicFramePr>
              <p:xfrm>
                <a:off x="6965950" y="2817813"/>
                <a:ext cx="228600" cy="239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77" name="Equation" r:id="rId22" imgW="88707" imgH="164742" progId="Equation.3">
                        <p:embed/>
                      </p:oleObj>
                    </mc:Choice>
                    <mc:Fallback>
                      <p:oleObj name="Equation" r:id="rId22" imgW="88707" imgH="16474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65950" y="2817813"/>
                              <a:ext cx="228600" cy="239712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78965" name="Line 85"/>
                <p:cNvSpPr>
                  <a:spLocks noChangeShapeType="1"/>
                </p:cNvSpPr>
                <p:nvPr/>
              </p:nvSpPr>
              <p:spPr bwMode="auto">
                <a:xfrm>
                  <a:off x="6442075" y="2605088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8966" name="Line 86"/>
                <p:cNvSpPr>
                  <a:spLocks noChangeShapeType="1"/>
                </p:cNvSpPr>
                <p:nvPr/>
              </p:nvSpPr>
              <p:spPr bwMode="auto">
                <a:xfrm>
                  <a:off x="6442075" y="2181225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8967" name="Line 87"/>
                <p:cNvSpPr>
                  <a:spLocks noChangeShapeType="1"/>
                </p:cNvSpPr>
                <p:nvPr/>
              </p:nvSpPr>
              <p:spPr bwMode="auto">
                <a:xfrm>
                  <a:off x="6442075" y="1828800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78968" name="Line 88"/>
                <p:cNvSpPr>
                  <a:spLocks noChangeShapeType="1"/>
                </p:cNvSpPr>
                <p:nvPr/>
              </p:nvSpPr>
              <p:spPr bwMode="auto">
                <a:xfrm>
                  <a:off x="6442075" y="2959100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aphicFrame>
            <p:nvGraphicFramePr>
              <p:cNvPr id="36918" name="Object 8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6590711"/>
                  </p:ext>
                </p:extLst>
              </p:nvPr>
            </p:nvGraphicFramePr>
            <p:xfrm>
              <a:off x="5400092" y="2096852"/>
              <a:ext cx="947737" cy="514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78" name="Equation" r:id="rId23" imgW="393700" imgH="228600" progId="Equation.3">
                      <p:embed/>
                    </p:oleObj>
                  </mc:Choice>
                  <mc:Fallback>
                    <p:oleObj name="Equation" r:id="rId23" imgW="3937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00092" y="2096852"/>
                            <a:ext cx="947737" cy="514350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66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2" name="Group 111"/>
              <p:cNvGrpSpPr/>
              <p:nvPr/>
            </p:nvGrpSpPr>
            <p:grpSpPr>
              <a:xfrm>
                <a:off x="3444230" y="2096852"/>
                <a:ext cx="1847850" cy="1224243"/>
                <a:chOff x="3451225" y="1591368"/>
                <a:chExt cx="1847850" cy="1566170"/>
              </a:xfrm>
            </p:grpSpPr>
            <p:grpSp>
              <p:nvGrpSpPr>
                <p:cNvPr id="113" name="Group 7"/>
                <p:cNvGrpSpPr>
                  <a:grpSpLocks/>
                </p:cNvGrpSpPr>
                <p:nvPr/>
              </p:nvGrpSpPr>
              <p:grpSpPr bwMode="auto">
                <a:xfrm>
                  <a:off x="4613275" y="2330238"/>
                  <a:ext cx="685800" cy="825710"/>
                  <a:chOff x="3873" y="2213"/>
                  <a:chExt cx="432" cy="561"/>
                </a:xfrm>
              </p:grpSpPr>
              <p:sp>
                <p:nvSpPr>
                  <p:cNvPr id="14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873" y="2263"/>
                    <a:ext cx="275" cy="216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4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4148" y="2370"/>
                    <a:ext cx="1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4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952" y="2298"/>
                    <a:ext cx="0" cy="139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triangle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46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4" y="2213"/>
                    <a:ext cx="198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800" dirty="0">
                        <a:solidFill>
                          <a:srgbClr val="FFFF66"/>
                        </a:solidFill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14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873" y="2511"/>
                    <a:ext cx="275" cy="21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4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4148" y="2619"/>
                    <a:ext cx="1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49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952" y="2548"/>
                    <a:ext cx="0" cy="142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triangle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50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44" y="2462"/>
                    <a:ext cx="198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800" dirty="0">
                        <a:solidFill>
                          <a:srgbClr val="FFFF66"/>
                        </a:solidFill>
                        <a:cs typeface="+mn-cs"/>
                      </a:rPr>
                      <a:t>4</a:t>
                    </a:r>
                  </a:p>
                </p:txBody>
              </p:sp>
            </p:grpSp>
            <p:grpSp>
              <p:nvGrpSpPr>
                <p:cNvPr id="114" name="Group 61"/>
                <p:cNvGrpSpPr>
                  <a:grpSpLocks/>
                </p:cNvGrpSpPr>
                <p:nvPr/>
              </p:nvGrpSpPr>
              <p:grpSpPr bwMode="auto">
                <a:xfrm>
                  <a:off x="3810000" y="1591368"/>
                  <a:ext cx="808038" cy="1566170"/>
                  <a:chOff x="1459" y="1711"/>
                  <a:chExt cx="509" cy="1064"/>
                </a:xfrm>
              </p:grpSpPr>
              <p:sp>
                <p:nvSpPr>
                  <p:cNvPr id="122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537" y="2299"/>
                    <a:ext cx="0" cy="139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3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7" y="2214"/>
                    <a:ext cx="198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800" dirty="0">
                        <a:solidFill>
                          <a:srgbClr val="FFFF66"/>
                        </a:solidFill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12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1459" y="2263"/>
                    <a:ext cx="274" cy="217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5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1537" y="2549"/>
                    <a:ext cx="0" cy="141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6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7" y="2463"/>
                    <a:ext cx="198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800" dirty="0">
                        <a:solidFill>
                          <a:srgbClr val="FFFF66"/>
                        </a:solidFill>
                        <a:cs typeface="+mn-cs"/>
                      </a:rPr>
                      <a:t>4</a:t>
                    </a:r>
                  </a:p>
                </p:txBody>
              </p:sp>
              <p:sp>
                <p:nvSpPr>
                  <p:cNvPr id="127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1459" y="2512"/>
                    <a:ext cx="274" cy="21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29" name="Text Box 7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7" y="1711"/>
                    <a:ext cx="117" cy="32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 sz="1800" dirty="0">
                      <a:solidFill>
                        <a:srgbClr val="FFFF66"/>
                      </a:solidFill>
                      <a:cs typeface="+mn-cs"/>
                    </a:endParaRPr>
                  </a:p>
                </p:txBody>
              </p:sp>
              <p:sp>
                <p:nvSpPr>
                  <p:cNvPr id="133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352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134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1728" y="2592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116" name="Line 80"/>
                <p:cNvSpPr>
                  <a:spLocks noChangeShapeType="1"/>
                </p:cNvSpPr>
                <p:nvPr/>
              </p:nvSpPr>
              <p:spPr bwMode="auto">
                <a:xfrm>
                  <a:off x="3451225" y="2887663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7" name="Line 81"/>
                <p:cNvSpPr>
                  <a:spLocks noChangeShapeType="1"/>
                </p:cNvSpPr>
                <p:nvPr/>
              </p:nvSpPr>
              <p:spPr bwMode="auto">
                <a:xfrm>
                  <a:off x="3451225" y="2535238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154" name="Trapezoid 153"/>
              <p:cNvSpPr/>
              <p:nvPr/>
            </p:nvSpPr>
            <p:spPr bwMode="auto">
              <a:xfrm rot="16200000" flipH="1">
                <a:off x="1943708" y="1808821"/>
                <a:ext cx="1872208" cy="1152128"/>
              </a:xfrm>
              <a:prstGeom prst="trapezoid">
                <a:avLst/>
              </a:prstGeom>
              <a:noFill/>
              <a:ln w="12700" cap="flat" cmpd="sng" algn="ctr">
                <a:solidFill>
                  <a:srgbClr val="FFFF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5" name="Trapezoid 154"/>
              <p:cNvSpPr/>
              <p:nvPr/>
            </p:nvSpPr>
            <p:spPr bwMode="auto">
              <a:xfrm rot="5400000">
                <a:off x="4932040" y="1808820"/>
                <a:ext cx="1872208" cy="1152128"/>
              </a:xfrm>
              <a:prstGeom prst="trapezoid">
                <a:avLst/>
              </a:prstGeom>
              <a:noFill/>
              <a:ln w="12700" cap="flat" cmpd="sng" algn="ctr">
                <a:solidFill>
                  <a:srgbClr val="FFFF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aphicFrame>
          <p:nvGraphicFramePr>
            <p:cNvPr id="157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3643018"/>
                </p:ext>
              </p:extLst>
            </p:nvPr>
          </p:nvGraphicFramePr>
          <p:xfrm>
            <a:off x="2570436" y="2887476"/>
            <a:ext cx="633412" cy="217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9" name="Equation" r:id="rId25" imgW="533400" imgH="203200" progId="Equation.3">
                    <p:embed/>
                  </p:oleObj>
                </mc:Choice>
                <mc:Fallback>
                  <p:oleObj name="Equation" r:id="rId25" imgW="53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alphaModFix amt="5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0436" y="2887476"/>
                          <a:ext cx="633412" cy="21748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8348280"/>
                </p:ext>
              </p:extLst>
            </p:nvPr>
          </p:nvGraphicFramePr>
          <p:xfrm>
            <a:off x="5514975" y="2921893"/>
            <a:ext cx="633413" cy="219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0" name="Equation" r:id="rId27" imgW="533400" imgH="203200" progId="Equation.3">
                    <p:embed/>
                  </p:oleObj>
                </mc:Choice>
                <mc:Fallback>
                  <p:oleObj name="Equation" r:id="rId27" imgW="53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alphaModFix amt="5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975" y="2921893"/>
                          <a:ext cx="633413" cy="2190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0" name="Text Box 178"/>
          <p:cNvSpPr txBox="1">
            <a:spLocks noChangeArrowheads="1"/>
          </p:cNvSpPr>
          <p:nvPr/>
        </p:nvSpPr>
        <p:spPr bwMode="auto">
          <a:xfrm>
            <a:off x="1245004" y="1855215"/>
            <a:ext cx="844632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200" b="0" dirty="0" smtClean="0">
                <a:solidFill>
                  <a:srgbClr val="FFFF66"/>
                </a:solidFill>
                <a:cs typeface="+mn-cs"/>
              </a:rPr>
              <a:t>D=4  N=6</a:t>
            </a:r>
            <a:endParaRPr lang="en-US" sz="1200" b="0" dirty="0">
              <a:solidFill>
                <a:srgbClr val="FFFF66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38882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Filter Bank Set-Up</a:t>
            </a:r>
            <a:endParaRPr lang="en-US" sz="3200" dirty="0" smtClean="0">
              <a:cs typeface="+mj-cs"/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289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dirty="0" smtClean="0">
                <a:cs typeface="+mn-cs"/>
              </a:rPr>
              <a:t>Step-1: Analysis filter bank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400" b="0" dirty="0" smtClean="0">
                <a:cs typeface="+mn-cs"/>
              </a:rPr>
              <a:t>  </a:t>
            </a:r>
            <a:r>
              <a:rPr lang="en-US" sz="2000" b="0" dirty="0" smtClean="0">
                <a:cs typeface="+mn-cs"/>
              </a:rPr>
              <a:t>- Collection of N filters (`analysis filters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, `decimation filters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) with a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common input signal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- </a:t>
            </a:r>
            <a:r>
              <a:rPr lang="en-US" sz="2000" u="sng" dirty="0">
                <a:cs typeface="+mn-cs"/>
              </a:rPr>
              <a:t>I</a:t>
            </a:r>
            <a:r>
              <a:rPr lang="en-US" sz="2000" u="sng" dirty="0" smtClean="0">
                <a:cs typeface="+mn-cs"/>
              </a:rPr>
              <a:t>deal</a:t>
            </a:r>
            <a:r>
              <a:rPr lang="en-US" sz="2000" b="0" dirty="0" smtClean="0">
                <a:cs typeface="+mn-cs"/>
              </a:rPr>
              <a:t> (but non-practical) frequency responses = ideal </a:t>
            </a:r>
            <a:r>
              <a:rPr lang="en-US" sz="2000" b="0" dirty="0" err="1" smtClean="0">
                <a:cs typeface="+mn-cs"/>
              </a:rPr>
              <a:t>bandpass</a:t>
            </a:r>
            <a:r>
              <a:rPr lang="en-US" sz="2000" b="0" dirty="0" smtClean="0">
                <a:cs typeface="+mn-cs"/>
              </a:rPr>
              <a:t> filters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- </a:t>
            </a:r>
            <a:r>
              <a:rPr lang="en-US" sz="2000" u="sng" dirty="0">
                <a:cs typeface="+mn-cs"/>
              </a:rPr>
              <a:t>T</a:t>
            </a:r>
            <a:r>
              <a:rPr lang="en-US" sz="2000" u="sng" dirty="0" smtClean="0">
                <a:cs typeface="+mn-cs"/>
              </a:rPr>
              <a:t>ypical</a:t>
            </a:r>
            <a:r>
              <a:rPr lang="en-US" sz="2000" b="0" dirty="0" smtClean="0">
                <a:cs typeface="+mn-cs"/>
              </a:rPr>
              <a:t> frequency responses  </a:t>
            </a:r>
            <a:r>
              <a:rPr lang="en-US" sz="1800" b="0" dirty="0" smtClean="0">
                <a:cs typeface="+mn-cs"/>
              </a:rPr>
              <a:t>(overlapping, non-overlapping,…)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</a:t>
            </a:r>
          </a:p>
        </p:txBody>
      </p:sp>
      <p:grpSp>
        <p:nvGrpSpPr>
          <p:cNvPr id="17411" name="Group 252"/>
          <p:cNvGrpSpPr>
            <a:grpSpLocks/>
          </p:cNvGrpSpPr>
          <p:nvPr/>
        </p:nvGrpSpPr>
        <p:grpSpPr bwMode="auto">
          <a:xfrm>
            <a:off x="3810000" y="3875088"/>
            <a:ext cx="3962400" cy="2297112"/>
            <a:chOff x="2400" y="2390"/>
            <a:chExt cx="2496" cy="1551"/>
          </a:xfrm>
        </p:grpSpPr>
        <p:grpSp>
          <p:nvGrpSpPr>
            <p:cNvPr id="17442" name="Group 122"/>
            <p:cNvGrpSpPr>
              <a:grpSpLocks/>
            </p:cNvGrpSpPr>
            <p:nvPr/>
          </p:nvGrpSpPr>
          <p:grpSpPr bwMode="auto">
            <a:xfrm>
              <a:off x="2400" y="2390"/>
              <a:ext cx="2496" cy="614"/>
              <a:chOff x="2496" y="1925"/>
              <a:chExt cx="2496" cy="795"/>
            </a:xfrm>
          </p:grpSpPr>
          <p:sp>
            <p:nvSpPr>
              <p:cNvPr id="263256" name="Line 88"/>
              <p:cNvSpPr>
                <a:spLocks noChangeShapeType="1"/>
              </p:cNvSpPr>
              <p:nvPr/>
            </p:nvSpPr>
            <p:spPr bwMode="auto">
              <a:xfrm flipV="1">
                <a:off x="2896" y="2016"/>
                <a:ext cx="0" cy="57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3257" name="Line 89"/>
              <p:cNvSpPr>
                <a:spLocks noChangeShapeType="1"/>
              </p:cNvSpPr>
              <p:nvPr/>
            </p:nvSpPr>
            <p:spPr bwMode="auto">
              <a:xfrm>
                <a:off x="2496" y="2448"/>
                <a:ext cx="2496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7494" name="Group 96"/>
              <p:cNvGrpSpPr>
                <a:grpSpLocks/>
              </p:cNvGrpSpPr>
              <p:nvPr/>
            </p:nvGrpSpPr>
            <p:grpSpPr bwMode="auto">
              <a:xfrm>
                <a:off x="2558" y="2208"/>
                <a:ext cx="687" cy="240"/>
                <a:chOff x="2592" y="2208"/>
                <a:chExt cx="528" cy="240"/>
              </a:xfrm>
            </p:grpSpPr>
            <p:sp>
              <p:nvSpPr>
                <p:cNvPr id="263260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2592" y="2208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3261" name="Line 93"/>
                <p:cNvSpPr>
                  <a:spLocks noChangeShapeType="1"/>
                </p:cNvSpPr>
                <p:nvPr/>
              </p:nvSpPr>
              <p:spPr bwMode="auto">
                <a:xfrm>
                  <a:off x="2688" y="2208"/>
                  <a:ext cx="336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3263" name="Line 95"/>
                <p:cNvSpPr>
                  <a:spLocks noChangeShapeType="1"/>
                </p:cNvSpPr>
                <p:nvPr/>
              </p:nvSpPr>
              <p:spPr bwMode="auto">
                <a:xfrm>
                  <a:off x="3024" y="2208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7495" name="Group 97"/>
              <p:cNvGrpSpPr>
                <a:grpSpLocks/>
              </p:cNvGrpSpPr>
              <p:nvPr/>
            </p:nvGrpSpPr>
            <p:grpSpPr bwMode="auto">
              <a:xfrm>
                <a:off x="2933" y="2160"/>
                <a:ext cx="686" cy="240"/>
                <a:chOff x="2592" y="2208"/>
                <a:chExt cx="528" cy="240"/>
              </a:xfrm>
            </p:grpSpPr>
            <p:sp>
              <p:nvSpPr>
                <p:cNvPr id="263266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2592" y="2208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3267" name="Line 99"/>
                <p:cNvSpPr>
                  <a:spLocks noChangeShapeType="1"/>
                </p:cNvSpPr>
                <p:nvPr/>
              </p:nvSpPr>
              <p:spPr bwMode="auto">
                <a:xfrm>
                  <a:off x="2688" y="2208"/>
                  <a:ext cx="336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3268" name="Line 100"/>
                <p:cNvSpPr>
                  <a:spLocks noChangeShapeType="1"/>
                </p:cNvSpPr>
                <p:nvPr/>
              </p:nvSpPr>
              <p:spPr bwMode="auto">
                <a:xfrm>
                  <a:off x="3024" y="2208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7496" name="Group 101"/>
              <p:cNvGrpSpPr>
                <a:grpSpLocks/>
              </p:cNvGrpSpPr>
              <p:nvPr/>
            </p:nvGrpSpPr>
            <p:grpSpPr bwMode="auto">
              <a:xfrm>
                <a:off x="3307" y="2208"/>
                <a:ext cx="687" cy="240"/>
                <a:chOff x="2592" y="2208"/>
                <a:chExt cx="528" cy="240"/>
              </a:xfrm>
            </p:grpSpPr>
            <p:sp>
              <p:nvSpPr>
                <p:cNvPr id="263270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2592" y="2208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3271" name="Line 103"/>
                <p:cNvSpPr>
                  <a:spLocks noChangeShapeType="1"/>
                </p:cNvSpPr>
                <p:nvPr/>
              </p:nvSpPr>
              <p:spPr bwMode="auto">
                <a:xfrm>
                  <a:off x="2688" y="2208"/>
                  <a:ext cx="336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3272" name="Line 104"/>
                <p:cNvSpPr>
                  <a:spLocks noChangeShapeType="1"/>
                </p:cNvSpPr>
                <p:nvPr/>
              </p:nvSpPr>
              <p:spPr bwMode="auto">
                <a:xfrm>
                  <a:off x="3024" y="2208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7497" name="Group 105"/>
              <p:cNvGrpSpPr>
                <a:grpSpLocks/>
              </p:cNvGrpSpPr>
              <p:nvPr/>
            </p:nvGrpSpPr>
            <p:grpSpPr bwMode="auto">
              <a:xfrm>
                <a:off x="3682" y="2160"/>
                <a:ext cx="686" cy="240"/>
                <a:chOff x="2592" y="2208"/>
                <a:chExt cx="528" cy="240"/>
              </a:xfrm>
            </p:grpSpPr>
            <p:sp>
              <p:nvSpPr>
                <p:cNvPr id="263274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2592" y="2208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3275" name="Line 107"/>
                <p:cNvSpPr>
                  <a:spLocks noChangeShapeType="1"/>
                </p:cNvSpPr>
                <p:nvPr/>
              </p:nvSpPr>
              <p:spPr bwMode="auto">
                <a:xfrm>
                  <a:off x="2688" y="2208"/>
                  <a:ext cx="336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3276" name="Line 108"/>
                <p:cNvSpPr>
                  <a:spLocks noChangeShapeType="1"/>
                </p:cNvSpPr>
                <p:nvPr/>
              </p:nvSpPr>
              <p:spPr bwMode="auto">
                <a:xfrm>
                  <a:off x="3024" y="2208"/>
                  <a:ext cx="96" cy="24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63277" name="Line 109"/>
              <p:cNvSpPr>
                <a:spLocks noChangeShapeType="1"/>
              </p:cNvSpPr>
              <p:nvPr/>
            </p:nvSpPr>
            <p:spPr bwMode="auto">
              <a:xfrm>
                <a:off x="4368" y="2448"/>
                <a:ext cx="0" cy="49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17499" name="Object 110"/>
              <p:cNvGraphicFramePr>
                <a:graphicFrameLocks noChangeAspect="1"/>
              </p:cNvGraphicFramePr>
              <p:nvPr/>
            </p:nvGraphicFramePr>
            <p:xfrm>
              <a:off x="4272" y="2544"/>
              <a:ext cx="279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857" name="Equation" r:id="rId3" imgW="215619" imgH="177569" progId="Equation.3">
                      <p:embed/>
                    </p:oleObj>
                  </mc:Choice>
                  <mc:Fallback>
                    <p:oleObj name="Equation" r:id="rId3" imgW="215619" imgH="177569" progId="Equation.3">
                      <p:embed/>
                      <p:pic>
                        <p:nvPicPr>
                          <p:cNvPr id="0" name="Object 1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2" y="2544"/>
                            <a:ext cx="279" cy="176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3285" name="Text Box 117"/>
              <p:cNvSpPr txBox="1">
                <a:spLocks noChangeArrowheads="1"/>
              </p:cNvSpPr>
              <p:nvPr/>
            </p:nvSpPr>
            <p:spPr bwMode="auto">
              <a:xfrm>
                <a:off x="2878" y="1926"/>
                <a:ext cx="303" cy="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H0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63287" name="Text Box 119"/>
              <p:cNvSpPr txBox="1">
                <a:spLocks noChangeArrowheads="1"/>
              </p:cNvSpPr>
              <p:nvPr/>
            </p:nvSpPr>
            <p:spPr bwMode="auto">
              <a:xfrm>
                <a:off x="3886" y="1926"/>
                <a:ext cx="303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H3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63288" name="Text Box 120"/>
              <p:cNvSpPr txBox="1">
                <a:spLocks noChangeArrowheads="1"/>
              </p:cNvSpPr>
              <p:nvPr/>
            </p:nvSpPr>
            <p:spPr bwMode="auto">
              <a:xfrm>
                <a:off x="3550" y="1926"/>
                <a:ext cx="303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H2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63289" name="Text Box 121"/>
              <p:cNvSpPr txBox="1">
                <a:spLocks noChangeArrowheads="1"/>
              </p:cNvSpPr>
              <p:nvPr/>
            </p:nvSpPr>
            <p:spPr bwMode="auto">
              <a:xfrm>
                <a:off x="3214" y="1925"/>
                <a:ext cx="303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H1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sp>
          <p:nvSpPr>
            <p:cNvPr id="263292" name="Line 124"/>
            <p:cNvSpPr>
              <a:spLocks noChangeShapeType="1"/>
            </p:cNvSpPr>
            <p:nvPr/>
          </p:nvSpPr>
          <p:spPr bwMode="auto">
            <a:xfrm flipV="1">
              <a:off x="2800" y="3496"/>
              <a:ext cx="0" cy="445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293" name="Line 125"/>
            <p:cNvSpPr>
              <a:spLocks noChangeShapeType="1"/>
            </p:cNvSpPr>
            <p:nvPr/>
          </p:nvSpPr>
          <p:spPr bwMode="auto">
            <a:xfrm>
              <a:off x="2400" y="3830"/>
              <a:ext cx="249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7445" name="Group 203"/>
            <p:cNvGrpSpPr>
              <a:grpSpLocks/>
            </p:cNvGrpSpPr>
            <p:nvPr/>
          </p:nvGrpSpPr>
          <p:grpSpPr bwMode="auto">
            <a:xfrm>
              <a:off x="2640" y="3644"/>
              <a:ext cx="313" cy="186"/>
              <a:chOff x="2736" y="3552"/>
              <a:chExt cx="313" cy="240"/>
            </a:xfrm>
          </p:grpSpPr>
          <p:sp>
            <p:nvSpPr>
              <p:cNvPr id="263295" name="Line 127"/>
              <p:cNvSpPr>
                <a:spLocks noChangeShapeType="1"/>
              </p:cNvSpPr>
              <p:nvPr/>
            </p:nvSpPr>
            <p:spPr bwMode="auto">
              <a:xfrm flipV="1">
                <a:off x="2736" y="3552"/>
                <a:ext cx="77" cy="238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3296" name="Line 128"/>
              <p:cNvSpPr>
                <a:spLocks noChangeShapeType="1"/>
              </p:cNvSpPr>
              <p:nvPr/>
            </p:nvSpPr>
            <p:spPr bwMode="auto">
              <a:xfrm>
                <a:off x="2832" y="3552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3297" name="Line 129"/>
              <p:cNvSpPr>
                <a:spLocks noChangeShapeType="1"/>
              </p:cNvSpPr>
              <p:nvPr/>
            </p:nvSpPr>
            <p:spPr bwMode="auto">
              <a:xfrm>
                <a:off x="2976" y="3552"/>
                <a:ext cx="73" cy="238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63310" name="Line 142"/>
            <p:cNvSpPr>
              <a:spLocks noChangeShapeType="1"/>
            </p:cNvSpPr>
            <p:nvPr/>
          </p:nvSpPr>
          <p:spPr bwMode="auto">
            <a:xfrm>
              <a:off x="4272" y="3830"/>
              <a:ext cx="0" cy="41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312" name="Text Box 144"/>
            <p:cNvSpPr txBox="1">
              <a:spLocks noChangeArrowheads="1"/>
            </p:cNvSpPr>
            <p:nvPr/>
          </p:nvSpPr>
          <p:spPr bwMode="auto">
            <a:xfrm>
              <a:off x="2782" y="3424"/>
              <a:ext cx="3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H0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63313" name="Text Box 145"/>
            <p:cNvSpPr txBox="1">
              <a:spLocks noChangeArrowheads="1"/>
            </p:cNvSpPr>
            <p:nvPr/>
          </p:nvSpPr>
          <p:spPr bwMode="auto">
            <a:xfrm>
              <a:off x="3790" y="3424"/>
              <a:ext cx="3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H3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63314" name="Text Box 146"/>
            <p:cNvSpPr txBox="1">
              <a:spLocks noChangeArrowheads="1"/>
            </p:cNvSpPr>
            <p:nvPr/>
          </p:nvSpPr>
          <p:spPr bwMode="auto">
            <a:xfrm>
              <a:off x="3454" y="3424"/>
              <a:ext cx="3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H2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63315" name="Text Box 147"/>
            <p:cNvSpPr txBox="1">
              <a:spLocks noChangeArrowheads="1"/>
            </p:cNvSpPr>
            <p:nvPr/>
          </p:nvSpPr>
          <p:spPr bwMode="auto">
            <a:xfrm>
              <a:off x="3118" y="3424"/>
              <a:ext cx="30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H1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17451" name="Group 251"/>
            <p:cNvGrpSpPr>
              <a:grpSpLocks/>
            </p:cNvGrpSpPr>
            <p:nvPr/>
          </p:nvGrpSpPr>
          <p:grpSpPr bwMode="auto">
            <a:xfrm>
              <a:off x="2400" y="2907"/>
              <a:ext cx="2496" cy="614"/>
              <a:chOff x="2400" y="2907"/>
              <a:chExt cx="2496" cy="614"/>
            </a:xfrm>
          </p:grpSpPr>
          <p:sp>
            <p:nvSpPr>
              <p:cNvPr id="263337" name="Text Box 169"/>
              <p:cNvSpPr txBox="1">
                <a:spLocks noChangeArrowheads="1"/>
              </p:cNvSpPr>
              <p:nvPr/>
            </p:nvSpPr>
            <p:spPr bwMode="auto">
              <a:xfrm>
                <a:off x="2782" y="2907"/>
                <a:ext cx="30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H0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63338" name="Text Box 170"/>
              <p:cNvSpPr txBox="1">
                <a:spLocks noChangeArrowheads="1"/>
              </p:cNvSpPr>
              <p:nvPr/>
            </p:nvSpPr>
            <p:spPr bwMode="auto">
              <a:xfrm>
                <a:off x="3790" y="2907"/>
                <a:ext cx="30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H3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63339" name="Text Box 171"/>
              <p:cNvSpPr txBox="1">
                <a:spLocks noChangeArrowheads="1"/>
              </p:cNvSpPr>
              <p:nvPr/>
            </p:nvSpPr>
            <p:spPr bwMode="auto">
              <a:xfrm>
                <a:off x="3454" y="2907"/>
                <a:ext cx="30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H2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63340" name="Text Box 172"/>
              <p:cNvSpPr txBox="1">
                <a:spLocks noChangeArrowheads="1"/>
              </p:cNvSpPr>
              <p:nvPr/>
            </p:nvSpPr>
            <p:spPr bwMode="auto">
              <a:xfrm>
                <a:off x="3118" y="2907"/>
                <a:ext cx="30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H1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grpSp>
            <p:nvGrpSpPr>
              <p:cNvPr id="17468" name="Group 218"/>
              <p:cNvGrpSpPr>
                <a:grpSpLocks/>
              </p:cNvGrpSpPr>
              <p:nvPr/>
            </p:nvGrpSpPr>
            <p:grpSpPr bwMode="auto">
              <a:xfrm>
                <a:off x="2400" y="2978"/>
                <a:ext cx="2496" cy="543"/>
                <a:chOff x="2448" y="2444"/>
                <a:chExt cx="2496" cy="588"/>
              </a:xfrm>
            </p:grpSpPr>
            <p:sp>
              <p:nvSpPr>
                <p:cNvPr id="263317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848" y="2440"/>
                  <a:ext cx="0" cy="485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63318" name="Line 150"/>
                <p:cNvSpPr>
                  <a:spLocks noChangeShapeType="1"/>
                </p:cNvSpPr>
                <p:nvPr/>
              </p:nvSpPr>
              <p:spPr bwMode="auto">
                <a:xfrm>
                  <a:off x="2448" y="2803"/>
                  <a:ext cx="2496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17471" name="Group 173"/>
                <p:cNvGrpSpPr>
                  <a:grpSpLocks/>
                </p:cNvGrpSpPr>
                <p:nvPr/>
              </p:nvGrpSpPr>
              <p:grpSpPr bwMode="auto">
                <a:xfrm>
                  <a:off x="2592" y="2604"/>
                  <a:ext cx="509" cy="201"/>
                  <a:chOff x="2640" y="2880"/>
                  <a:chExt cx="509" cy="240"/>
                </a:xfrm>
              </p:grpSpPr>
              <p:sp>
                <p:nvSpPr>
                  <p:cNvPr id="263320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0" y="2878"/>
                    <a:ext cx="125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63321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2878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63322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878"/>
                    <a:ext cx="125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263335" name="Line 167"/>
                <p:cNvSpPr>
                  <a:spLocks noChangeShapeType="1"/>
                </p:cNvSpPr>
                <p:nvPr/>
              </p:nvSpPr>
              <p:spPr bwMode="auto">
                <a:xfrm>
                  <a:off x="4320" y="2803"/>
                  <a:ext cx="0" cy="42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aphicFrame>
              <p:nvGraphicFramePr>
                <p:cNvPr id="17473" name="Object 168"/>
                <p:cNvGraphicFramePr>
                  <a:graphicFrameLocks noChangeAspect="1"/>
                </p:cNvGraphicFramePr>
                <p:nvPr/>
              </p:nvGraphicFramePr>
              <p:xfrm>
                <a:off x="4224" y="2885"/>
                <a:ext cx="279" cy="1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7858" name="Equation" r:id="rId5" imgW="215619" imgH="177569" progId="Equation.3">
                        <p:embed/>
                      </p:oleObj>
                    </mc:Choice>
                    <mc:Fallback>
                      <p:oleObj name="Equation" r:id="rId5" imgW="215619" imgH="177569" progId="Equation.3">
                        <p:embed/>
                        <p:pic>
                          <p:nvPicPr>
                            <p:cNvPr id="0" name="Object 16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24" y="2885"/>
                              <a:ext cx="279" cy="147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7474" name="Group 174"/>
                <p:cNvGrpSpPr>
                  <a:grpSpLocks/>
                </p:cNvGrpSpPr>
                <p:nvPr/>
              </p:nvGrpSpPr>
              <p:grpSpPr bwMode="auto">
                <a:xfrm>
                  <a:off x="2976" y="2604"/>
                  <a:ext cx="509" cy="201"/>
                  <a:chOff x="2640" y="2880"/>
                  <a:chExt cx="509" cy="240"/>
                </a:xfrm>
              </p:grpSpPr>
              <p:sp>
                <p:nvSpPr>
                  <p:cNvPr id="263343" name="Line 1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0" y="2878"/>
                    <a:ext cx="125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63344" name="Line 176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2878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63345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878"/>
                    <a:ext cx="125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7475" name="Group 178"/>
                <p:cNvGrpSpPr>
                  <a:grpSpLocks/>
                </p:cNvGrpSpPr>
                <p:nvPr/>
              </p:nvGrpSpPr>
              <p:grpSpPr bwMode="auto">
                <a:xfrm>
                  <a:off x="3360" y="2604"/>
                  <a:ext cx="509" cy="201"/>
                  <a:chOff x="2640" y="2880"/>
                  <a:chExt cx="509" cy="240"/>
                </a:xfrm>
              </p:grpSpPr>
              <p:sp>
                <p:nvSpPr>
                  <p:cNvPr id="263347" name="Line 1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0" y="2878"/>
                    <a:ext cx="125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63348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2878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63349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878"/>
                    <a:ext cx="125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pSp>
              <p:nvGrpSpPr>
                <p:cNvPr id="17476" name="Group 182"/>
                <p:cNvGrpSpPr>
                  <a:grpSpLocks/>
                </p:cNvGrpSpPr>
                <p:nvPr/>
              </p:nvGrpSpPr>
              <p:grpSpPr bwMode="auto">
                <a:xfrm>
                  <a:off x="3744" y="2604"/>
                  <a:ext cx="509" cy="201"/>
                  <a:chOff x="2640" y="2880"/>
                  <a:chExt cx="509" cy="240"/>
                </a:xfrm>
              </p:grpSpPr>
              <p:sp>
                <p:nvSpPr>
                  <p:cNvPr id="263351" name="Line 1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0" y="2878"/>
                    <a:ext cx="125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63352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2878"/>
                    <a:ext cx="24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263353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2878"/>
                    <a:ext cx="125" cy="24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7452" name="Group 204"/>
            <p:cNvGrpSpPr>
              <a:grpSpLocks/>
            </p:cNvGrpSpPr>
            <p:nvPr/>
          </p:nvGrpSpPr>
          <p:grpSpPr bwMode="auto">
            <a:xfrm>
              <a:off x="2997" y="3640"/>
              <a:ext cx="313" cy="185"/>
              <a:chOff x="2736" y="3552"/>
              <a:chExt cx="313" cy="240"/>
            </a:xfrm>
          </p:grpSpPr>
          <p:sp>
            <p:nvSpPr>
              <p:cNvPr id="263373" name="Line 205"/>
              <p:cNvSpPr>
                <a:spLocks noChangeShapeType="1"/>
              </p:cNvSpPr>
              <p:nvPr/>
            </p:nvSpPr>
            <p:spPr bwMode="auto">
              <a:xfrm flipV="1">
                <a:off x="2736" y="3552"/>
                <a:ext cx="77" cy="24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3374" name="Line 206"/>
              <p:cNvSpPr>
                <a:spLocks noChangeShapeType="1"/>
              </p:cNvSpPr>
              <p:nvPr/>
            </p:nvSpPr>
            <p:spPr bwMode="auto">
              <a:xfrm>
                <a:off x="2832" y="3552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3375" name="Line 207"/>
              <p:cNvSpPr>
                <a:spLocks noChangeShapeType="1"/>
              </p:cNvSpPr>
              <p:nvPr/>
            </p:nvSpPr>
            <p:spPr bwMode="auto">
              <a:xfrm>
                <a:off x="2976" y="3552"/>
                <a:ext cx="73" cy="239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7453" name="Group 208"/>
            <p:cNvGrpSpPr>
              <a:grpSpLocks/>
            </p:cNvGrpSpPr>
            <p:nvPr/>
          </p:nvGrpSpPr>
          <p:grpSpPr bwMode="auto">
            <a:xfrm>
              <a:off x="3360" y="3644"/>
              <a:ext cx="313" cy="186"/>
              <a:chOff x="2736" y="3552"/>
              <a:chExt cx="313" cy="240"/>
            </a:xfrm>
          </p:grpSpPr>
          <p:sp>
            <p:nvSpPr>
              <p:cNvPr id="263377" name="Line 209"/>
              <p:cNvSpPr>
                <a:spLocks noChangeShapeType="1"/>
              </p:cNvSpPr>
              <p:nvPr/>
            </p:nvSpPr>
            <p:spPr bwMode="auto">
              <a:xfrm flipV="1">
                <a:off x="2736" y="3552"/>
                <a:ext cx="77" cy="238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3378" name="Line 210"/>
              <p:cNvSpPr>
                <a:spLocks noChangeShapeType="1"/>
              </p:cNvSpPr>
              <p:nvPr/>
            </p:nvSpPr>
            <p:spPr bwMode="auto">
              <a:xfrm>
                <a:off x="2832" y="3552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3379" name="Line 211"/>
              <p:cNvSpPr>
                <a:spLocks noChangeShapeType="1"/>
              </p:cNvSpPr>
              <p:nvPr/>
            </p:nvSpPr>
            <p:spPr bwMode="auto">
              <a:xfrm>
                <a:off x="2976" y="3552"/>
                <a:ext cx="73" cy="238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7454" name="Group 212"/>
            <p:cNvGrpSpPr>
              <a:grpSpLocks/>
            </p:cNvGrpSpPr>
            <p:nvPr/>
          </p:nvGrpSpPr>
          <p:grpSpPr bwMode="auto">
            <a:xfrm>
              <a:off x="3744" y="3644"/>
              <a:ext cx="313" cy="186"/>
              <a:chOff x="2736" y="3552"/>
              <a:chExt cx="313" cy="240"/>
            </a:xfrm>
          </p:grpSpPr>
          <p:sp>
            <p:nvSpPr>
              <p:cNvPr id="263381" name="Line 213"/>
              <p:cNvSpPr>
                <a:spLocks noChangeShapeType="1"/>
              </p:cNvSpPr>
              <p:nvPr/>
            </p:nvSpPr>
            <p:spPr bwMode="auto">
              <a:xfrm flipV="1">
                <a:off x="2736" y="3552"/>
                <a:ext cx="77" cy="238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3382" name="Line 214"/>
              <p:cNvSpPr>
                <a:spLocks noChangeShapeType="1"/>
              </p:cNvSpPr>
              <p:nvPr/>
            </p:nvSpPr>
            <p:spPr bwMode="auto">
              <a:xfrm>
                <a:off x="2832" y="3552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3383" name="Line 215"/>
              <p:cNvSpPr>
                <a:spLocks noChangeShapeType="1"/>
              </p:cNvSpPr>
              <p:nvPr/>
            </p:nvSpPr>
            <p:spPr bwMode="auto">
              <a:xfrm>
                <a:off x="2976" y="3552"/>
                <a:ext cx="73" cy="238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7412" name="Group 249"/>
          <p:cNvGrpSpPr>
            <a:grpSpLocks/>
          </p:cNvGrpSpPr>
          <p:nvPr/>
        </p:nvGrpSpPr>
        <p:grpSpPr bwMode="auto">
          <a:xfrm>
            <a:off x="3962400" y="2600908"/>
            <a:ext cx="3962400" cy="784225"/>
            <a:chOff x="2448" y="3598"/>
            <a:chExt cx="2496" cy="494"/>
          </a:xfrm>
        </p:grpSpPr>
        <p:sp>
          <p:nvSpPr>
            <p:cNvPr id="263389" name="Line 221"/>
            <p:cNvSpPr>
              <a:spLocks noChangeShapeType="1"/>
            </p:cNvSpPr>
            <p:nvPr/>
          </p:nvSpPr>
          <p:spPr bwMode="auto">
            <a:xfrm>
              <a:off x="2448" y="3888"/>
              <a:ext cx="2496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394" name="Line 226"/>
            <p:cNvSpPr>
              <a:spLocks noChangeShapeType="1"/>
            </p:cNvSpPr>
            <p:nvPr/>
          </p:nvSpPr>
          <p:spPr bwMode="auto">
            <a:xfrm>
              <a:off x="4320" y="3865"/>
              <a:ext cx="0" cy="4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aphicFrame>
          <p:nvGraphicFramePr>
            <p:cNvPr id="17436" name="Object 227"/>
            <p:cNvGraphicFramePr>
              <a:graphicFrameLocks noChangeAspect="1"/>
            </p:cNvGraphicFramePr>
            <p:nvPr/>
          </p:nvGraphicFramePr>
          <p:xfrm>
            <a:off x="4224" y="3945"/>
            <a:ext cx="279" cy="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859" name="Equation" r:id="rId6" imgW="215619" imgH="177569" progId="Equation.3">
                    <p:embed/>
                  </p:oleObj>
                </mc:Choice>
                <mc:Fallback>
                  <p:oleObj name="Equation" r:id="rId6" imgW="215619" imgH="177569" progId="Equation.3">
                    <p:embed/>
                    <p:pic>
                      <p:nvPicPr>
                        <p:cNvPr id="0" name="Object 2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3945"/>
                          <a:ext cx="279" cy="147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3408" name="Rectangle 240"/>
            <p:cNvSpPr>
              <a:spLocks noChangeArrowheads="1"/>
            </p:cNvSpPr>
            <p:nvPr/>
          </p:nvSpPr>
          <p:spPr bwMode="auto">
            <a:xfrm>
              <a:off x="2640" y="3696"/>
              <a:ext cx="390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410" name="Line 242"/>
            <p:cNvSpPr>
              <a:spLocks noChangeShapeType="1"/>
            </p:cNvSpPr>
            <p:nvPr/>
          </p:nvSpPr>
          <p:spPr bwMode="auto">
            <a:xfrm flipV="1">
              <a:off x="2833" y="3598"/>
              <a:ext cx="0" cy="336"/>
            </a:xfrm>
            <a:prstGeom prst="line">
              <a:avLst/>
            </a:prstGeom>
            <a:noFill/>
            <a:ln w="9525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411" name="Rectangle 243"/>
            <p:cNvSpPr>
              <a:spLocks noChangeArrowheads="1"/>
            </p:cNvSpPr>
            <p:nvPr/>
          </p:nvSpPr>
          <p:spPr bwMode="auto">
            <a:xfrm>
              <a:off x="3024" y="3696"/>
              <a:ext cx="363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412" name="Rectangle 244"/>
            <p:cNvSpPr>
              <a:spLocks noChangeArrowheads="1"/>
            </p:cNvSpPr>
            <p:nvPr/>
          </p:nvSpPr>
          <p:spPr bwMode="auto">
            <a:xfrm>
              <a:off x="3387" y="3696"/>
              <a:ext cx="384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413" name="Rectangle 245"/>
            <p:cNvSpPr>
              <a:spLocks noChangeArrowheads="1"/>
            </p:cNvSpPr>
            <p:nvPr/>
          </p:nvSpPr>
          <p:spPr bwMode="auto">
            <a:xfrm>
              <a:off x="3771" y="3696"/>
              <a:ext cx="357" cy="192"/>
            </a:xfrm>
            <a:prstGeom prst="rect">
              <a:avLst/>
            </a:prstGeom>
            <a:noFill/>
            <a:ln w="9525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7413" name="Group 370"/>
          <p:cNvGrpSpPr>
            <a:grpSpLocks/>
          </p:cNvGrpSpPr>
          <p:nvPr/>
        </p:nvGrpSpPr>
        <p:grpSpPr bwMode="auto">
          <a:xfrm>
            <a:off x="304800" y="4113214"/>
            <a:ext cx="2187575" cy="1995488"/>
            <a:chOff x="192" y="2591"/>
            <a:chExt cx="1378" cy="1257"/>
          </a:xfrm>
        </p:grpSpPr>
        <p:sp>
          <p:nvSpPr>
            <p:cNvPr id="263501" name="Rectangle 333"/>
            <p:cNvSpPr>
              <a:spLocks noChangeArrowheads="1"/>
            </p:cNvSpPr>
            <p:nvPr/>
          </p:nvSpPr>
          <p:spPr bwMode="auto">
            <a:xfrm>
              <a:off x="910" y="2806"/>
              <a:ext cx="471" cy="23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502" name="Line 334"/>
            <p:cNvSpPr>
              <a:spLocks noChangeShapeType="1"/>
            </p:cNvSpPr>
            <p:nvPr/>
          </p:nvSpPr>
          <p:spPr bwMode="auto">
            <a:xfrm>
              <a:off x="1381" y="292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503" name="Text Box 335"/>
            <p:cNvSpPr txBox="1">
              <a:spLocks noChangeArrowheads="1"/>
            </p:cNvSpPr>
            <p:nvPr/>
          </p:nvSpPr>
          <p:spPr bwMode="auto">
            <a:xfrm>
              <a:off x="911" y="2805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H0(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63504" name="Rectangle 336"/>
            <p:cNvSpPr>
              <a:spLocks noChangeArrowheads="1"/>
            </p:cNvSpPr>
            <p:nvPr/>
          </p:nvSpPr>
          <p:spPr bwMode="auto">
            <a:xfrm>
              <a:off x="910" y="3076"/>
              <a:ext cx="471" cy="23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505" name="Line 337"/>
            <p:cNvSpPr>
              <a:spLocks noChangeShapeType="1"/>
            </p:cNvSpPr>
            <p:nvPr/>
          </p:nvSpPr>
          <p:spPr bwMode="auto">
            <a:xfrm>
              <a:off x="1381" y="319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506" name="Text Box 338"/>
            <p:cNvSpPr txBox="1">
              <a:spLocks noChangeArrowheads="1"/>
            </p:cNvSpPr>
            <p:nvPr/>
          </p:nvSpPr>
          <p:spPr bwMode="auto">
            <a:xfrm>
              <a:off x="911" y="3076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H1(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63507" name="Rectangle 339"/>
            <p:cNvSpPr>
              <a:spLocks noChangeArrowheads="1"/>
            </p:cNvSpPr>
            <p:nvPr/>
          </p:nvSpPr>
          <p:spPr bwMode="auto">
            <a:xfrm>
              <a:off x="910" y="3346"/>
              <a:ext cx="471" cy="231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508" name="Line 340"/>
            <p:cNvSpPr>
              <a:spLocks noChangeShapeType="1"/>
            </p:cNvSpPr>
            <p:nvPr/>
          </p:nvSpPr>
          <p:spPr bwMode="auto">
            <a:xfrm>
              <a:off x="1381" y="346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509" name="Text Box 341"/>
            <p:cNvSpPr txBox="1">
              <a:spLocks noChangeArrowheads="1"/>
            </p:cNvSpPr>
            <p:nvPr/>
          </p:nvSpPr>
          <p:spPr bwMode="auto">
            <a:xfrm>
              <a:off x="911" y="3346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H2(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63510" name="Rectangle 342"/>
            <p:cNvSpPr>
              <a:spLocks noChangeArrowheads="1"/>
            </p:cNvSpPr>
            <p:nvPr/>
          </p:nvSpPr>
          <p:spPr bwMode="auto">
            <a:xfrm>
              <a:off x="910" y="3616"/>
              <a:ext cx="471" cy="231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511" name="Line 343"/>
            <p:cNvSpPr>
              <a:spLocks noChangeShapeType="1"/>
            </p:cNvSpPr>
            <p:nvPr/>
          </p:nvSpPr>
          <p:spPr bwMode="auto">
            <a:xfrm>
              <a:off x="1381" y="373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528" name="Text Box 360"/>
            <p:cNvSpPr txBox="1">
              <a:spLocks noChangeArrowheads="1"/>
            </p:cNvSpPr>
            <p:nvPr/>
          </p:nvSpPr>
          <p:spPr bwMode="auto">
            <a:xfrm>
              <a:off x="911" y="3615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H3(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63529" name="Line 361"/>
            <p:cNvSpPr>
              <a:spLocks noChangeShapeType="1"/>
            </p:cNvSpPr>
            <p:nvPr/>
          </p:nvSpPr>
          <p:spPr bwMode="auto">
            <a:xfrm>
              <a:off x="721" y="292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530" name="Line 362"/>
            <p:cNvSpPr>
              <a:spLocks noChangeShapeType="1"/>
            </p:cNvSpPr>
            <p:nvPr/>
          </p:nvSpPr>
          <p:spPr bwMode="auto">
            <a:xfrm>
              <a:off x="721" y="373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531" name="Line 363"/>
            <p:cNvSpPr>
              <a:spLocks noChangeShapeType="1"/>
            </p:cNvSpPr>
            <p:nvPr/>
          </p:nvSpPr>
          <p:spPr bwMode="auto">
            <a:xfrm>
              <a:off x="721" y="319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532" name="Line 364"/>
            <p:cNvSpPr>
              <a:spLocks noChangeShapeType="1"/>
            </p:cNvSpPr>
            <p:nvPr/>
          </p:nvSpPr>
          <p:spPr bwMode="auto">
            <a:xfrm>
              <a:off x="721" y="346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533" name="Line 365"/>
            <p:cNvSpPr>
              <a:spLocks noChangeShapeType="1"/>
            </p:cNvSpPr>
            <p:nvPr/>
          </p:nvSpPr>
          <p:spPr bwMode="auto">
            <a:xfrm>
              <a:off x="721" y="2922"/>
              <a:ext cx="0" cy="81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534" name="Line 366"/>
            <p:cNvSpPr>
              <a:spLocks noChangeShapeType="1"/>
            </p:cNvSpPr>
            <p:nvPr/>
          </p:nvSpPr>
          <p:spPr bwMode="auto">
            <a:xfrm>
              <a:off x="439" y="3308"/>
              <a:ext cx="28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3535" name="Text Box 367"/>
            <p:cNvSpPr txBox="1">
              <a:spLocks noChangeArrowheads="1"/>
            </p:cNvSpPr>
            <p:nvPr/>
          </p:nvSpPr>
          <p:spPr bwMode="auto">
            <a:xfrm>
              <a:off x="192" y="3048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IN</a:t>
              </a:r>
            </a:p>
          </p:txBody>
        </p:sp>
        <p:sp>
          <p:nvSpPr>
            <p:cNvPr id="263536" name="Text Box 368"/>
            <p:cNvSpPr txBox="1">
              <a:spLocks noChangeArrowheads="1"/>
            </p:cNvSpPr>
            <p:nvPr/>
          </p:nvSpPr>
          <p:spPr bwMode="auto">
            <a:xfrm>
              <a:off x="954" y="2591"/>
              <a:ext cx="3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N</a:t>
              </a: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=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4</a:t>
              </a:r>
              <a:endParaRPr lang="en-US" b="0" dirty="0">
                <a:solidFill>
                  <a:srgbClr val="FFFF66"/>
                </a:solidFill>
                <a:cs typeface="+mn-cs"/>
              </a:endParaRPr>
            </a:p>
          </p:txBody>
        </p:sp>
      </p:grpSp>
      <p:sp>
        <p:nvSpPr>
          <p:cNvPr id="110" name="Oval 194"/>
          <p:cNvSpPr>
            <a:spLocks noChangeArrowheads="1"/>
          </p:cNvSpPr>
          <p:nvPr/>
        </p:nvSpPr>
        <p:spPr bwMode="auto">
          <a:xfrm>
            <a:off x="251520" y="933090"/>
            <a:ext cx="1524000" cy="947738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mpd="sng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Perfect Reconstruction Theory</a:t>
            </a:r>
            <a:endParaRPr lang="en-US" sz="3200" dirty="0" smtClean="0">
              <a:cs typeface="+mj-cs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7782"/>
            <a:ext cx="8696325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b="0" dirty="0" smtClean="0">
                <a:cs typeface="+mn-cs"/>
              </a:rPr>
              <a:t>Simplified </a:t>
            </a:r>
            <a:r>
              <a:rPr lang="en-US" sz="1600" b="0" dirty="0" smtClean="0">
                <a:cs typeface="+mn-cs"/>
              </a:rPr>
              <a:t>(r=0 on p.38) </a:t>
            </a:r>
            <a:r>
              <a:rPr lang="en-US" sz="2400" b="0" smtClean="0">
                <a:cs typeface="+mn-cs"/>
              </a:rPr>
              <a:t>condition for </a:t>
            </a:r>
            <a:r>
              <a:rPr lang="en-US" sz="2400" u="sng" dirty="0" smtClean="0">
                <a:cs typeface="+mn-cs"/>
              </a:rPr>
              <a:t>PR</a:t>
            </a:r>
            <a:r>
              <a:rPr lang="en-US" sz="2400" b="0" dirty="0" smtClean="0">
                <a:cs typeface="+mn-cs"/>
              </a:rPr>
              <a:t> is then…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           </a:t>
            </a:r>
            <a:endParaRPr lang="en-US" sz="24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800" b="0" dirty="0" smtClean="0">
                <a:cs typeface="+mn-cs"/>
              </a:rPr>
              <a:t>In the </a:t>
            </a: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D=N</a:t>
            </a:r>
            <a:r>
              <a:rPr lang="en-US" sz="1800" b="0" dirty="0" smtClean="0">
                <a:cs typeface="+mn-cs"/>
              </a:rPr>
              <a:t> case (p.38), the PR condition has a product of square matrices. PR-FB design (Chapter 11)</a:t>
            </a:r>
            <a:r>
              <a:rPr lang="en-US" sz="1800" b="0" dirty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will then involve matrix inversion, which is mostly problematic.</a:t>
            </a:r>
          </a:p>
          <a:p>
            <a:pPr marL="0" indent="0">
              <a:lnSpc>
                <a:spcPct val="90000"/>
              </a:lnSpc>
              <a:spcBef>
                <a:spcPts val="1632"/>
              </a:spcBef>
              <a:buNone/>
              <a:defRPr/>
            </a:pPr>
            <a:r>
              <a:rPr lang="en-US" sz="1800" b="0" dirty="0" smtClean="0">
                <a:cs typeface="+mn-cs"/>
              </a:rPr>
              <a:t>In the </a:t>
            </a: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D&lt;N</a:t>
            </a:r>
            <a:r>
              <a:rPr lang="en-US" sz="1800" b="0" dirty="0" smtClean="0">
                <a:cs typeface="+mn-cs"/>
              </a:rPr>
              <a:t> case, the PR condition has a product of a ‘short-fat’ matrix and a ‘tall-thin’ matrix. </a:t>
            </a:r>
            <a:r>
              <a:rPr lang="en-US" sz="1800" b="0" dirty="0">
                <a:cs typeface="+mn-cs"/>
              </a:rPr>
              <a:t>T</a:t>
            </a:r>
            <a:r>
              <a:rPr lang="en-US" sz="1800" b="0" dirty="0" smtClean="0">
                <a:cs typeface="+mn-cs"/>
              </a:rPr>
              <a:t>his will lead to additional PR-FB design flexibility </a:t>
            </a:r>
            <a:r>
              <a:rPr lang="en-US" sz="1400" b="0" dirty="0" smtClean="0">
                <a:cs typeface="+mn-cs"/>
              </a:rPr>
              <a:t>(see Chapter 12)</a:t>
            </a:r>
            <a:r>
              <a:rPr lang="en-US" sz="1800" b="0" dirty="0" smtClean="0">
                <a:cs typeface="+mn-cs"/>
              </a:rPr>
              <a:t>.</a:t>
            </a:r>
          </a:p>
        </p:txBody>
      </p:sp>
      <p:grpSp>
        <p:nvGrpSpPr>
          <p:cNvPr id="40965" name="Group 104"/>
          <p:cNvGrpSpPr>
            <a:grpSpLocks/>
          </p:cNvGrpSpPr>
          <p:nvPr/>
        </p:nvGrpSpPr>
        <p:grpSpPr bwMode="auto">
          <a:xfrm>
            <a:off x="2663552" y="3825044"/>
            <a:ext cx="3276600" cy="1033462"/>
            <a:chOff x="1950" y="3181"/>
            <a:chExt cx="2064" cy="651"/>
          </a:xfrm>
        </p:grpSpPr>
        <p:graphicFrame>
          <p:nvGraphicFramePr>
            <p:cNvPr id="40966" name="Object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9797466"/>
                </p:ext>
              </p:extLst>
            </p:nvPr>
          </p:nvGraphicFramePr>
          <p:xfrm>
            <a:off x="2147" y="3325"/>
            <a:ext cx="1663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38" name="Equation" r:id="rId3" imgW="1092200" imgH="228600" progId="Equation.3">
                    <p:embed/>
                  </p:oleObj>
                </mc:Choice>
                <mc:Fallback>
                  <p:oleObj name="Equation" r:id="rId3" imgW="1092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7" y="3325"/>
                          <a:ext cx="1663" cy="32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2115" name="Rectangle 99"/>
            <p:cNvSpPr>
              <a:spLocks noChangeArrowheads="1"/>
            </p:cNvSpPr>
            <p:nvPr/>
          </p:nvSpPr>
          <p:spPr bwMode="auto">
            <a:xfrm>
              <a:off x="2041" y="3256"/>
              <a:ext cx="1882" cy="480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2116" name="Rectangle 100"/>
            <p:cNvSpPr>
              <a:spLocks noChangeArrowheads="1"/>
            </p:cNvSpPr>
            <p:nvPr/>
          </p:nvSpPr>
          <p:spPr bwMode="auto">
            <a:xfrm>
              <a:off x="1950" y="3181"/>
              <a:ext cx="2064" cy="651"/>
            </a:xfrm>
            <a:prstGeom prst="rect">
              <a:avLst/>
            </a:prstGeom>
            <a:noFill/>
            <a:ln w="762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7" name="Text Box 144"/>
          <p:cNvSpPr txBox="1">
            <a:spLocks noChangeArrowheads="1"/>
          </p:cNvSpPr>
          <p:nvPr/>
        </p:nvSpPr>
        <p:spPr bwMode="auto">
          <a:xfrm>
            <a:off x="251520" y="6417332"/>
            <a:ext cx="8676580" cy="4623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cs typeface="+mn-cs"/>
              </a:rPr>
              <a:t>              Again beautifully simple!!  </a:t>
            </a:r>
            <a:r>
              <a:rPr lang="en-US" sz="1400" dirty="0" smtClean="0">
                <a:solidFill>
                  <a:schemeClr val="tx2"/>
                </a:solidFill>
              </a:rPr>
              <a:t>(</a:t>
            </a:r>
            <a:r>
              <a:rPr lang="en-US" sz="1400" dirty="0">
                <a:solidFill>
                  <a:schemeClr val="tx2"/>
                </a:solidFill>
              </a:rPr>
              <a:t>compared to page </a:t>
            </a:r>
            <a:r>
              <a:rPr lang="en-US" sz="1400" dirty="0" smtClean="0">
                <a:solidFill>
                  <a:schemeClr val="tx2"/>
                </a:solidFill>
              </a:rPr>
              <a:t>33)</a:t>
            </a:r>
          </a:p>
        </p:txBody>
      </p:sp>
      <p:grpSp>
        <p:nvGrpSpPr>
          <p:cNvPr id="327" name="Group 326"/>
          <p:cNvGrpSpPr/>
          <p:nvPr/>
        </p:nvGrpSpPr>
        <p:grpSpPr>
          <a:xfrm>
            <a:off x="6155630" y="3932982"/>
            <a:ext cx="2736850" cy="792162"/>
            <a:chOff x="6227763" y="1341438"/>
            <a:chExt cx="2736850" cy="792162"/>
          </a:xfrm>
        </p:grpSpPr>
        <p:sp>
          <p:nvSpPr>
            <p:cNvPr id="328" name="Rectangle 1"/>
            <p:cNvSpPr>
              <a:spLocks noChangeArrowheads="1"/>
            </p:cNvSpPr>
            <p:nvPr/>
          </p:nvSpPr>
          <p:spPr bwMode="auto">
            <a:xfrm>
              <a:off x="6227763" y="1341438"/>
              <a:ext cx="792162" cy="79216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29" name="Rectangle 10"/>
            <p:cNvSpPr>
              <a:spLocks noChangeArrowheads="1"/>
            </p:cNvSpPr>
            <p:nvPr/>
          </p:nvSpPr>
          <p:spPr bwMode="auto">
            <a:xfrm>
              <a:off x="8172450" y="1341438"/>
              <a:ext cx="792163" cy="79216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30" name="Rectangle 11"/>
            <p:cNvSpPr>
              <a:spLocks noChangeArrowheads="1"/>
            </p:cNvSpPr>
            <p:nvPr/>
          </p:nvSpPr>
          <p:spPr bwMode="auto">
            <a:xfrm>
              <a:off x="7127875" y="1341438"/>
              <a:ext cx="792163" cy="79216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31" name="Multiply 330"/>
            <p:cNvSpPr/>
            <p:nvPr/>
          </p:nvSpPr>
          <p:spPr bwMode="auto">
            <a:xfrm>
              <a:off x="6948488" y="1665288"/>
              <a:ext cx="252412" cy="230187"/>
            </a:xfrm>
            <a:prstGeom prst="mathMultiply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2" name="Equal 331"/>
            <p:cNvSpPr/>
            <p:nvPr/>
          </p:nvSpPr>
          <p:spPr bwMode="auto">
            <a:xfrm>
              <a:off x="7920038" y="1592263"/>
              <a:ext cx="266700" cy="338137"/>
            </a:xfrm>
            <a:prstGeom prst="mathEqual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3" name="Rectangle 4"/>
            <p:cNvSpPr>
              <a:spLocks noChangeArrowheads="1"/>
            </p:cNvSpPr>
            <p:nvPr/>
          </p:nvSpPr>
          <p:spPr bwMode="auto">
            <a:xfrm>
              <a:off x="6300788" y="1412875"/>
              <a:ext cx="647700" cy="252413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34" name="Rectangle 15"/>
            <p:cNvSpPr>
              <a:spLocks noChangeArrowheads="1"/>
            </p:cNvSpPr>
            <p:nvPr/>
          </p:nvSpPr>
          <p:spPr bwMode="auto">
            <a:xfrm rot="5400000">
              <a:off x="7002463" y="1611312"/>
              <a:ext cx="647700" cy="250825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335" name="Rectangle 16"/>
            <p:cNvSpPr>
              <a:spLocks noChangeArrowheads="1"/>
            </p:cNvSpPr>
            <p:nvPr/>
          </p:nvSpPr>
          <p:spPr bwMode="auto">
            <a:xfrm>
              <a:off x="8243888" y="1412875"/>
              <a:ext cx="323850" cy="252413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 bwMode="auto">
            <a:xfrm flipV="1">
              <a:off x="6588125" y="1665288"/>
              <a:ext cx="0" cy="46831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7" name="Straight Arrow Connector 336"/>
            <p:cNvCxnSpPr/>
            <p:nvPr/>
          </p:nvCxnSpPr>
          <p:spPr bwMode="auto">
            <a:xfrm flipH="1">
              <a:off x="7451725" y="1592263"/>
              <a:ext cx="46831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8" name="Straight Arrow Connector 337"/>
            <p:cNvCxnSpPr/>
            <p:nvPr/>
          </p:nvCxnSpPr>
          <p:spPr bwMode="auto">
            <a:xfrm flipV="1">
              <a:off x="8424863" y="1665288"/>
              <a:ext cx="0" cy="46831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9" name="Straight Arrow Connector 338"/>
            <p:cNvCxnSpPr/>
            <p:nvPr/>
          </p:nvCxnSpPr>
          <p:spPr bwMode="auto">
            <a:xfrm flipH="1">
              <a:off x="8567738" y="1592263"/>
              <a:ext cx="39687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0" name="TextBox 26"/>
            <p:cNvSpPr txBox="1">
              <a:spLocks noChangeArrowheads="1"/>
            </p:cNvSpPr>
            <p:nvPr/>
          </p:nvSpPr>
          <p:spPr bwMode="auto">
            <a:xfrm>
              <a:off x="8172450" y="1376363"/>
              <a:ext cx="48418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0"/>
                <a:t>DxD</a:t>
              </a:r>
            </a:p>
          </p:txBody>
        </p:sp>
        <p:sp>
          <p:nvSpPr>
            <p:cNvPr id="341" name="TextBox 36"/>
            <p:cNvSpPr txBox="1">
              <a:spLocks noChangeArrowheads="1"/>
            </p:cNvSpPr>
            <p:nvPr/>
          </p:nvSpPr>
          <p:spPr bwMode="auto">
            <a:xfrm>
              <a:off x="6370638" y="1376363"/>
              <a:ext cx="4841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0"/>
                <a:t>DxN</a:t>
              </a:r>
            </a:p>
          </p:txBody>
        </p:sp>
        <p:sp>
          <p:nvSpPr>
            <p:cNvPr id="342" name="TextBox 37"/>
            <p:cNvSpPr txBox="1">
              <a:spLocks noChangeArrowheads="1"/>
            </p:cNvSpPr>
            <p:nvPr/>
          </p:nvSpPr>
          <p:spPr bwMode="auto">
            <a:xfrm rot="16200000">
              <a:off x="7060407" y="1572419"/>
              <a:ext cx="4841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0"/>
                <a:t>NxD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03548" y="1855215"/>
            <a:ext cx="8256872" cy="1789809"/>
            <a:chOff x="503548" y="1855215"/>
            <a:chExt cx="8256872" cy="1789809"/>
          </a:xfrm>
        </p:grpSpPr>
        <p:grpSp>
          <p:nvGrpSpPr>
            <p:cNvPr id="343" name="Group 342"/>
            <p:cNvGrpSpPr/>
            <p:nvPr/>
          </p:nvGrpSpPr>
          <p:grpSpPr>
            <a:xfrm>
              <a:off x="503548" y="1916832"/>
              <a:ext cx="8256872" cy="1728192"/>
              <a:chOff x="612254" y="1664804"/>
              <a:chExt cx="8256872" cy="1836204"/>
            </a:xfrm>
          </p:grpSpPr>
          <p:grpSp>
            <p:nvGrpSpPr>
              <p:cNvPr id="344" name="Group 343"/>
              <p:cNvGrpSpPr/>
              <p:nvPr/>
            </p:nvGrpSpPr>
            <p:grpSpPr>
              <a:xfrm>
                <a:off x="612254" y="1664804"/>
                <a:ext cx="8256872" cy="1836204"/>
                <a:chOff x="612254" y="1448780"/>
                <a:chExt cx="8256872" cy="1872315"/>
              </a:xfrm>
            </p:grpSpPr>
            <p:graphicFrame>
              <p:nvGraphicFramePr>
                <p:cNvPr id="347" name="Object 4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21225346"/>
                    </p:ext>
                  </p:extLst>
                </p:nvPr>
              </p:nvGraphicFramePr>
              <p:xfrm>
                <a:off x="1585913" y="2039938"/>
                <a:ext cx="341312" cy="279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039" name="Equation" r:id="rId5" imgW="215713" imgH="190335" progId="Equation.3">
                        <p:embed/>
                      </p:oleObj>
                    </mc:Choice>
                    <mc:Fallback>
                      <p:oleObj name="Equation" r:id="rId5" imgW="215713" imgH="19033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5913" y="2039938"/>
                              <a:ext cx="341312" cy="27940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48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27312606"/>
                    </p:ext>
                  </p:extLst>
                </p:nvPr>
              </p:nvGraphicFramePr>
              <p:xfrm>
                <a:off x="1574800" y="2393950"/>
                <a:ext cx="363538" cy="279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040" name="Equation" r:id="rId7" imgW="228600" imgH="190500" progId="Equation.3">
                        <p:embed/>
                      </p:oleObj>
                    </mc:Choice>
                    <mc:Fallback>
                      <p:oleObj name="Equation" r:id="rId7" imgW="228600" imgH="1905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74800" y="2393950"/>
                              <a:ext cx="363538" cy="27940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49" name="Object 4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64037870"/>
                    </p:ext>
                  </p:extLst>
                </p:nvPr>
              </p:nvGraphicFramePr>
              <p:xfrm>
                <a:off x="1585913" y="2746375"/>
                <a:ext cx="341312" cy="279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041" name="Equation" r:id="rId9" imgW="215713" imgH="190335" progId="Equation.3">
                        <p:embed/>
                      </p:oleObj>
                    </mc:Choice>
                    <mc:Fallback>
                      <p:oleObj name="Equation" r:id="rId9" imgW="215713" imgH="190335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5913" y="2746375"/>
                              <a:ext cx="341312" cy="27940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50" name="Object 4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1846048"/>
                    </p:ext>
                  </p:extLst>
                </p:nvPr>
              </p:nvGraphicFramePr>
              <p:xfrm>
                <a:off x="1585913" y="1687513"/>
                <a:ext cx="228600" cy="239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042" name="Equation" r:id="rId11" imgW="88707" imgH="164742" progId="Equation.3">
                        <p:embed/>
                      </p:oleObj>
                    </mc:Choice>
                    <mc:Fallback>
                      <p:oleObj name="Equation" r:id="rId11" imgW="88707" imgH="16474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5913" y="1687513"/>
                              <a:ext cx="228600" cy="239712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51" name="Rectangle 46"/>
                <p:cNvSpPr>
                  <a:spLocks noChangeArrowheads="1"/>
                </p:cNvSpPr>
                <p:nvPr/>
              </p:nvSpPr>
              <p:spPr bwMode="auto">
                <a:xfrm>
                  <a:off x="1443038" y="1671638"/>
                  <a:ext cx="623887" cy="31432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52" name="Line 47"/>
                <p:cNvSpPr>
                  <a:spLocks noChangeShapeType="1"/>
                </p:cNvSpPr>
                <p:nvPr/>
              </p:nvSpPr>
              <p:spPr bwMode="auto">
                <a:xfrm>
                  <a:off x="2066925" y="1827213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53" name="Rectangle 48"/>
                <p:cNvSpPr>
                  <a:spLocks noChangeArrowheads="1"/>
                </p:cNvSpPr>
                <p:nvPr/>
              </p:nvSpPr>
              <p:spPr bwMode="auto">
                <a:xfrm>
                  <a:off x="1443038" y="2036763"/>
                  <a:ext cx="623887" cy="315912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54" name="Line 49"/>
                <p:cNvSpPr>
                  <a:spLocks noChangeShapeType="1"/>
                </p:cNvSpPr>
                <p:nvPr/>
              </p:nvSpPr>
              <p:spPr bwMode="auto">
                <a:xfrm>
                  <a:off x="2066925" y="2195513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55" name="Rectangle 50"/>
                <p:cNvSpPr>
                  <a:spLocks noChangeArrowheads="1"/>
                </p:cNvSpPr>
                <p:nvPr/>
              </p:nvSpPr>
              <p:spPr bwMode="auto">
                <a:xfrm>
                  <a:off x="1443038" y="2403475"/>
                  <a:ext cx="623887" cy="314325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56" name="Line 51"/>
                <p:cNvSpPr>
                  <a:spLocks noChangeShapeType="1"/>
                </p:cNvSpPr>
                <p:nvPr/>
              </p:nvSpPr>
              <p:spPr bwMode="auto">
                <a:xfrm>
                  <a:off x="2066925" y="2560638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57" name="Rectangle 52"/>
                <p:cNvSpPr>
                  <a:spLocks noChangeArrowheads="1"/>
                </p:cNvSpPr>
                <p:nvPr/>
              </p:nvSpPr>
              <p:spPr bwMode="auto">
                <a:xfrm>
                  <a:off x="1443038" y="2770188"/>
                  <a:ext cx="623887" cy="315912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58" name="Line 53"/>
                <p:cNvSpPr>
                  <a:spLocks noChangeShapeType="1"/>
                </p:cNvSpPr>
                <p:nvPr/>
              </p:nvSpPr>
              <p:spPr bwMode="auto">
                <a:xfrm>
                  <a:off x="2066925" y="2927350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59" name="Line 54"/>
                <p:cNvSpPr>
                  <a:spLocks noChangeShapeType="1"/>
                </p:cNvSpPr>
                <p:nvPr/>
              </p:nvSpPr>
              <p:spPr bwMode="auto">
                <a:xfrm>
                  <a:off x="1193800" y="1827213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0" name="Line 55"/>
                <p:cNvSpPr>
                  <a:spLocks noChangeShapeType="1"/>
                </p:cNvSpPr>
                <p:nvPr/>
              </p:nvSpPr>
              <p:spPr bwMode="auto">
                <a:xfrm>
                  <a:off x="1193800" y="2927350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1" name="Line 56"/>
                <p:cNvSpPr>
                  <a:spLocks noChangeShapeType="1"/>
                </p:cNvSpPr>
                <p:nvPr/>
              </p:nvSpPr>
              <p:spPr bwMode="auto">
                <a:xfrm>
                  <a:off x="1193800" y="2195513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2" name="Line 57"/>
                <p:cNvSpPr>
                  <a:spLocks noChangeShapeType="1"/>
                </p:cNvSpPr>
                <p:nvPr/>
              </p:nvSpPr>
              <p:spPr bwMode="auto">
                <a:xfrm>
                  <a:off x="1193800" y="2560638"/>
                  <a:ext cx="249238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3" name="Line 58"/>
                <p:cNvSpPr>
                  <a:spLocks noChangeShapeType="1"/>
                </p:cNvSpPr>
                <p:nvPr/>
              </p:nvSpPr>
              <p:spPr bwMode="auto">
                <a:xfrm>
                  <a:off x="1193800" y="1827213"/>
                  <a:ext cx="0" cy="1100137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4" name="Line 59"/>
                <p:cNvSpPr>
                  <a:spLocks noChangeShapeType="1"/>
                </p:cNvSpPr>
                <p:nvPr/>
              </p:nvSpPr>
              <p:spPr bwMode="auto">
                <a:xfrm>
                  <a:off x="889000" y="2393950"/>
                  <a:ext cx="304800" cy="0"/>
                </a:xfrm>
                <a:prstGeom prst="line">
                  <a:avLst/>
                </a:prstGeom>
                <a:noFill/>
                <a:ln w="9525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5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612254" y="1957387"/>
                  <a:ext cx="552450" cy="36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66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1800" b="0">
                      <a:solidFill>
                        <a:srgbClr val="FFFF66"/>
                      </a:solidFill>
                      <a:cs typeface="+mn-cs"/>
                    </a:rPr>
                    <a:t>u[k]</a:t>
                  </a:r>
                  <a:endParaRPr lang="en-US" b="0">
                    <a:solidFill>
                      <a:srgbClr val="FFFF66"/>
                    </a:solidFill>
                    <a:cs typeface="+mn-cs"/>
                  </a:endParaRPr>
                </a:p>
              </p:txBody>
            </p:sp>
            <p:grpSp>
              <p:nvGrpSpPr>
                <p:cNvPr id="366" name="Group 365"/>
                <p:cNvGrpSpPr/>
                <p:nvPr/>
              </p:nvGrpSpPr>
              <p:grpSpPr>
                <a:xfrm>
                  <a:off x="3451225" y="1520788"/>
                  <a:ext cx="1847850" cy="1218490"/>
                  <a:chOff x="3451225" y="1598728"/>
                  <a:chExt cx="1847850" cy="1558810"/>
                </a:xfrm>
              </p:grpSpPr>
              <p:grpSp>
                <p:nvGrpSpPr>
                  <p:cNvPr id="419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613275" y="1598728"/>
                    <a:ext cx="685800" cy="1557222"/>
                    <a:chOff x="3873" y="1716"/>
                    <a:chExt cx="432" cy="1058"/>
                  </a:xfrm>
                </p:grpSpPr>
                <p:sp>
                  <p:nvSpPr>
                    <p:cNvPr id="441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1764"/>
                      <a:ext cx="275" cy="21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42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1871"/>
                      <a:ext cx="1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43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2" y="1800"/>
                      <a:ext cx="0" cy="1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triangle" w="med" len="med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44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" y="1716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445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2014"/>
                      <a:ext cx="275" cy="21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46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2120"/>
                      <a:ext cx="1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47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2" y="2049"/>
                      <a:ext cx="0" cy="14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triangle" w="med" len="med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48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" y="1963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449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2263"/>
                      <a:ext cx="275" cy="21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50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2370"/>
                      <a:ext cx="1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51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2" y="2298"/>
                      <a:ext cx="0" cy="13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triangle" w="med" len="med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52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" y="2213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453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2511"/>
                      <a:ext cx="275" cy="215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54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2619"/>
                      <a:ext cx="1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55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2" y="2548"/>
                      <a:ext cx="0" cy="1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triangle" w="med" len="med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56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" y="2462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</p:grpSp>
              <p:grpSp>
                <p:nvGrpSpPr>
                  <p:cNvPr id="420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3810000" y="1598728"/>
                    <a:ext cx="808038" cy="1558810"/>
                    <a:chOff x="1459" y="1716"/>
                    <a:chExt cx="509" cy="1059"/>
                  </a:xfrm>
                </p:grpSpPr>
                <p:sp>
                  <p:nvSpPr>
                    <p:cNvPr id="425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7" y="2050"/>
                      <a:ext cx="0" cy="14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26" name="Text Box 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7" y="1964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427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" y="2014"/>
                      <a:ext cx="274" cy="219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28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7" y="2299"/>
                      <a:ext cx="0" cy="13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29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7" y="2214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430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" y="2263"/>
                      <a:ext cx="274" cy="21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31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7" y="2549"/>
                      <a:ext cx="0" cy="14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32" name="Text Box 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7" y="2463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433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" y="2512"/>
                      <a:ext cx="274" cy="215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34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7" y="1800"/>
                      <a:ext cx="0" cy="1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35" name="Text Box 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7" y="1716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436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" y="1766"/>
                      <a:ext cx="274" cy="219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37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187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38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11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39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5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40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9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421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3451225" y="1828800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22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451225" y="2887663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23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451225" y="2535238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24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451225" y="2111375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aphicFrame>
              <p:nvGraphicFramePr>
                <p:cNvPr id="367" name="Object 8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8104686"/>
                    </p:ext>
                  </p:extLst>
                </p:nvPr>
              </p:nvGraphicFramePr>
              <p:xfrm>
                <a:off x="2470150" y="2147888"/>
                <a:ext cx="806450" cy="4508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043" name="Equation" r:id="rId13" imgW="381000" imgH="228600" progId="Equation.3">
                        <p:embed/>
                      </p:oleObj>
                    </mc:Choice>
                    <mc:Fallback>
                      <p:oleObj name="Equation" r:id="rId13" imgW="3810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70150" y="2147888"/>
                              <a:ext cx="806450" cy="45085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368" name="Group 367"/>
                <p:cNvGrpSpPr/>
                <p:nvPr/>
              </p:nvGrpSpPr>
              <p:grpSpPr>
                <a:xfrm>
                  <a:off x="6446403" y="1664804"/>
                  <a:ext cx="2422723" cy="1414463"/>
                  <a:chOff x="6442075" y="1670050"/>
                  <a:chExt cx="2422723" cy="1414463"/>
                </a:xfrm>
              </p:grpSpPr>
              <p:sp>
                <p:nvSpPr>
                  <p:cNvPr id="394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6834188" y="1670050"/>
                    <a:ext cx="622300" cy="31432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95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6834188" y="2036763"/>
                    <a:ext cx="622300" cy="31432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96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6834188" y="2403475"/>
                    <a:ext cx="622300" cy="314325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9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6834188" y="2768600"/>
                    <a:ext cx="622300" cy="315913"/>
                  </a:xfrm>
                  <a:prstGeom prst="rect">
                    <a:avLst/>
                  </a:prstGeom>
                  <a:noFill/>
                  <a:ln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98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7456488" y="1827213"/>
                    <a:ext cx="2492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99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7456488" y="2193925"/>
                    <a:ext cx="2492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0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7456488" y="2560638"/>
                    <a:ext cx="2492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0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7456488" y="2927350"/>
                    <a:ext cx="2492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0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7705725" y="2193925"/>
                    <a:ext cx="185738" cy="104775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0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7705725" y="1827213"/>
                    <a:ext cx="249238" cy="41910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04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05725" y="2455863"/>
                    <a:ext cx="125413" cy="104775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05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705725" y="2508250"/>
                    <a:ext cx="185738" cy="419100"/>
                  </a:xfrm>
                  <a:prstGeom prst="line">
                    <a:avLst/>
                  </a:prstGeom>
                  <a:noFill/>
                  <a:ln w="12700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grpSp>
                <p:nvGrpSpPr>
                  <p:cNvPr id="406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815263" y="2157413"/>
                    <a:ext cx="361950" cy="457200"/>
                    <a:chOff x="4972" y="2142"/>
                    <a:chExt cx="255" cy="340"/>
                  </a:xfrm>
                </p:grpSpPr>
                <p:sp>
                  <p:nvSpPr>
                    <p:cNvPr id="417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92" y="2208"/>
                      <a:ext cx="219" cy="19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418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972" y="2142"/>
                      <a:ext cx="255" cy="3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>
                          <a:solidFill>
                            <a:srgbClr val="FFFF66"/>
                          </a:solidFill>
                          <a:cs typeface="+mn-cs"/>
                        </a:rPr>
                        <a:t>+</a:t>
                      </a:r>
                    </a:p>
                  </p:txBody>
                </p:sp>
              </p:grpSp>
              <p:sp>
                <p:nvSpPr>
                  <p:cNvPr id="407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8185150" y="2393950"/>
                    <a:ext cx="2286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08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09148" y="1961112"/>
                    <a:ext cx="755650" cy="3667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66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FFFF66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800" b="0" dirty="0">
                        <a:solidFill>
                          <a:srgbClr val="FFFF66"/>
                        </a:solidFill>
                        <a:cs typeface="+mn-cs"/>
                      </a:rPr>
                      <a:t>u[k-3]</a:t>
                    </a:r>
                    <a:endParaRPr lang="en-US" b="0" dirty="0">
                      <a:solidFill>
                        <a:srgbClr val="FFFF66"/>
                      </a:solidFill>
                      <a:cs typeface="+mn-cs"/>
                    </a:endParaRPr>
                  </a:p>
                </p:txBody>
              </p:sp>
              <p:graphicFrame>
                <p:nvGraphicFramePr>
                  <p:cNvPr id="409" name="Object 3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882235990"/>
                      </p:ext>
                    </p:extLst>
                  </p:nvPr>
                </p:nvGraphicFramePr>
                <p:xfrm>
                  <a:off x="6965950" y="2433638"/>
                  <a:ext cx="341313" cy="2794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044" name="Equation" r:id="rId15" imgW="215713" imgH="190335" progId="Equation.3">
                          <p:embed/>
                        </p:oleObj>
                      </mc:Choice>
                      <mc:Fallback>
                        <p:oleObj name="Equation" r:id="rId15" imgW="215713" imgH="190335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965950" y="2433638"/>
                                <a:ext cx="341313" cy="2794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0" name="Object 39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093337409"/>
                      </p:ext>
                    </p:extLst>
                  </p:nvPr>
                </p:nvGraphicFramePr>
                <p:xfrm>
                  <a:off x="6965950" y="2039938"/>
                  <a:ext cx="363538" cy="2794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045" name="Equation" r:id="rId16" imgW="228600" imgH="190500" progId="Equation.3">
                          <p:embed/>
                        </p:oleObj>
                      </mc:Choice>
                      <mc:Fallback>
                        <p:oleObj name="Equation" r:id="rId16" imgW="228600" imgH="1905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965950" y="2039938"/>
                                <a:ext cx="363538" cy="2794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1" name="Object 4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07315652"/>
                      </p:ext>
                    </p:extLst>
                  </p:nvPr>
                </p:nvGraphicFramePr>
                <p:xfrm>
                  <a:off x="6965950" y="1687513"/>
                  <a:ext cx="341313" cy="2794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046" name="Equation" r:id="rId17" imgW="215713" imgH="190335" progId="Equation.3">
                          <p:embed/>
                        </p:oleObj>
                      </mc:Choice>
                      <mc:Fallback>
                        <p:oleObj name="Equation" r:id="rId17" imgW="215713" imgH="190335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965950" y="1687513"/>
                                <a:ext cx="341313" cy="2794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2" name="Object 4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466252234"/>
                      </p:ext>
                    </p:extLst>
                  </p:nvPr>
                </p:nvGraphicFramePr>
                <p:xfrm>
                  <a:off x="6965950" y="2817813"/>
                  <a:ext cx="228600" cy="23971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7047" name="Equation" r:id="rId18" imgW="88707" imgH="164742" progId="Equation.3">
                          <p:embed/>
                        </p:oleObj>
                      </mc:Choice>
                      <mc:Fallback>
                        <p:oleObj name="Equation" r:id="rId18" imgW="88707" imgH="164742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965950" y="2817813"/>
                                <a:ext cx="228600" cy="239712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66"/>
                              </a:solidFill>
                              <a:ln>
                                <a:noFill/>
                              </a:ln>
                              <a:effectLst/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FFFF66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rgbClr val="000000">
                                          <a:alpha val="74997"/>
                                        </a:srgb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413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6442075" y="2605088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14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6442075" y="2181225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15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6442075" y="1828800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416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6442075" y="2959100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graphicFrame>
              <p:nvGraphicFramePr>
                <p:cNvPr id="369" name="Object 8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62421724"/>
                    </p:ext>
                  </p:extLst>
                </p:nvPr>
              </p:nvGraphicFramePr>
              <p:xfrm>
                <a:off x="5400092" y="2096852"/>
                <a:ext cx="947737" cy="5143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048" name="Equation" r:id="rId19" imgW="393700" imgH="228600" progId="Equation.3">
                        <p:embed/>
                      </p:oleObj>
                    </mc:Choice>
                    <mc:Fallback>
                      <p:oleObj name="Equation" r:id="rId19" imgW="3937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400092" y="2096852"/>
                              <a:ext cx="947737" cy="514350"/>
                            </a:xfrm>
                            <a:prstGeom prst="rect">
                              <a:avLst/>
                            </a:prstGeom>
                            <a:solidFill>
                              <a:srgbClr val="FFFF66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FF66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370" name="Group 369"/>
                <p:cNvGrpSpPr/>
                <p:nvPr/>
              </p:nvGrpSpPr>
              <p:grpSpPr>
                <a:xfrm>
                  <a:off x="3444230" y="2096852"/>
                  <a:ext cx="1847850" cy="1224243"/>
                  <a:chOff x="3451225" y="1591368"/>
                  <a:chExt cx="1847850" cy="1566170"/>
                </a:xfrm>
              </p:grpSpPr>
              <p:grpSp>
                <p:nvGrpSpPr>
                  <p:cNvPr id="373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613275" y="2330238"/>
                    <a:ext cx="685800" cy="825710"/>
                    <a:chOff x="3873" y="2213"/>
                    <a:chExt cx="432" cy="561"/>
                  </a:xfrm>
                </p:grpSpPr>
                <p:sp>
                  <p:nvSpPr>
                    <p:cNvPr id="386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2263"/>
                      <a:ext cx="275" cy="21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387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2370"/>
                      <a:ext cx="1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388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2" y="2298"/>
                      <a:ext cx="0" cy="13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triangle" w="med" len="med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389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" y="2213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390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3" y="2511"/>
                      <a:ext cx="275" cy="215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391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48" y="2619"/>
                      <a:ext cx="1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392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2" y="2548"/>
                      <a:ext cx="0" cy="1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triangle" w="med" len="med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393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944" y="2462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</p:grpSp>
              <p:grpSp>
                <p:nvGrpSpPr>
                  <p:cNvPr id="374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3810000" y="1591368"/>
                    <a:ext cx="808038" cy="1566170"/>
                    <a:chOff x="1459" y="1711"/>
                    <a:chExt cx="509" cy="1064"/>
                  </a:xfrm>
                </p:grpSpPr>
                <p:sp>
                  <p:nvSpPr>
                    <p:cNvPr id="377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7" y="2299"/>
                      <a:ext cx="0" cy="13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378" name="Text Box 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7" y="2214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379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" y="2263"/>
                      <a:ext cx="274" cy="217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380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7" y="2549"/>
                      <a:ext cx="0" cy="14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381" name="Text Box 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17" y="2463"/>
                      <a:ext cx="198" cy="3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sz="1800" dirty="0">
                          <a:solidFill>
                            <a:srgbClr val="FFFF66"/>
                          </a:solidFill>
                          <a:cs typeface="+mn-cs"/>
                        </a:rPr>
                        <a:t>4</a:t>
                      </a:r>
                    </a:p>
                  </p:txBody>
                </p:sp>
                <p:sp>
                  <p:nvSpPr>
                    <p:cNvPr id="382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" y="2512"/>
                      <a:ext cx="274" cy="215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383" name="Text Box 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57" y="1711"/>
                      <a:ext cx="117" cy="3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>
                          <a:solidFill>
                            <a:srgbClr val="FFFF66"/>
                          </a:solidFill>
                          <a:miter lim="800000"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 sz="1800" dirty="0">
                        <a:solidFill>
                          <a:srgbClr val="FFFF66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384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35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  <p:sp>
                  <p:nvSpPr>
                    <p:cNvPr id="385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28" y="2592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FF66"/>
                      </a:solidFill>
                      <a:round/>
                      <a:headEnd type="none" w="sm" len="sm"/>
                      <a:tailEnd type="triangl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2075" tIns="46038" rIns="92075" bIns="46038" anchor="ctr">
                      <a:spAutoFit/>
                    </a:bodyPr>
                    <a:lstStyle/>
                    <a:p>
                      <a:pPr>
                        <a:defRPr/>
                      </a:pPr>
                      <a:endParaRPr lang="en-US">
                        <a:cs typeface="+mn-cs"/>
                      </a:endParaRPr>
                    </a:p>
                  </p:txBody>
                </p:sp>
              </p:grpSp>
              <p:sp>
                <p:nvSpPr>
                  <p:cNvPr id="375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3451225" y="2887663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376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451225" y="2535238"/>
                    <a:ext cx="3810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FF66"/>
                    </a:solidFill>
                    <a:round/>
                    <a:headEnd type="none" w="sm" len="sm"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371" name="Trapezoid 370"/>
                <p:cNvSpPr/>
                <p:nvPr/>
              </p:nvSpPr>
              <p:spPr bwMode="auto">
                <a:xfrm rot="16200000" flipH="1">
                  <a:off x="1943708" y="1808821"/>
                  <a:ext cx="1872208" cy="1152128"/>
                </a:xfrm>
                <a:prstGeom prst="trapezoid">
                  <a:avLst/>
                </a:prstGeom>
                <a:noFill/>
                <a:ln w="12700" cap="flat" cmpd="sng" algn="ctr">
                  <a:solidFill>
                    <a:srgbClr val="FFFF6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 vert="horz" wrap="square" lIns="92075" tIns="46038" rIns="92075" bIns="46038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72" name="Trapezoid 371"/>
                <p:cNvSpPr/>
                <p:nvPr/>
              </p:nvSpPr>
              <p:spPr bwMode="auto">
                <a:xfrm rot="5400000">
                  <a:off x="4932040" y="1808820"/>
                  <a:ext cx="1872208" cy="1152128"/>
                </a:xfrm>
                <a:prstGeom prst="trapezoid">
                  <a:avLst/>
                </a:prstGeom>
                <a:noFill/>
                <a:ln w="12700" cap="flat" cmpd="sng" algn="ctr">
                  <a:solidFill>
                    <a:srgbClr val="FFFF6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/>
              </p:spPr>
              <p:txBody>
                <a:bodyPr vert="horz" wrap="square" lIns="92075" tIns="46038" rIns="92075" bIns="46038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graphicFrame>
            <p:nvGraphicFramePr>
              <p:cNvPr id="345" name="Object 8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21552414"/>
                  </p:ext>
                </p:extLst>
              </p:nvPr>
            </p:nvGraphicFramePr>
            <p:xfrm>
              <a:off x="2570436" y="2887476"/>
              <a:ext cx="633412" cy="217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049" name="Equation" r:id="rId21" imgW="533400" imgH="203200" progId="Equation.3">
                      <p:embed/>
                    </p:oleObj>
                  </mc:Choice>
                  <mc:Fallback>
                    <p:oleObj name="Equation" r:id="rId21" imgW="5334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alphaModFix amt="5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70436" y="2887476"/>
                            <a:ext cx="633412" cy="217488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6" name="Object 8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58954237"/>
                  </p:ext>
                </p:extLst>
              </p:nvPr>
            </p:nvGraphicFramePr>
            <p:xfrm>
              <a:off x="5514975" y="2921893"/>
              <a:ext cx="633413" cy="219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050" name="Equation" r:id="rId23" imgW="533400" imgH="203200" progId="Equation.3">
                      <p:embed/>
                    </p:oleObj>
                  </mc:Choice>
                  <mc:Fallback>
                    <p:oleObj name="Equation" r:id="rId23" imgW="5334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alphaModFix amt="50000"/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14975" y="2921893"/>
                            <a:ext cx="633413" cy="21907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0" name="Text Box 178"/>
            <p:cNvSpPr txBox="1">
              <a:spLocks noChangeArrowheads="1"/>
            </p:cNvSpPr>
            <p:nvPr/>
          </p:nvSpPr>
          <p:spPr bwMode="auto">
            <a:xfrm>
              <a:off x="1245004" y="1855215"/>
              <a:ext cx="844632" cy="277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200" b="0" dirty="0" smtClean="0">
                  <a:solidFill>
                    <a:srgbClr val="FFFF66"/>
                  </a:solidFill>
                  <a:cs typeface="+mn-cs"/>
                </a:rPr>
                <a:t>D=4  N=6</a:t>
              </a:r>
              <a:endParaRPr lang="en-US" sz="1200" b="0" dirty="0">
                <a:solidFill>
                  <a:srgbClr val="FFFF66"/>
                </a:solidFill>
                <a:cs typeface="+mn-cs"/>
              </a:endParaRPr>
            </a:p>
          </p:txBody>
        </p:sp>
      </p:grpSp>
      <p:sp>
        <p:nvSpPr>
          <p:cNvPr id="141" name="Oval 263"/>
          <p:cNvSpPr>
            <a:spLocks noChangeArrowheads="1"/>
          </p:cNvSpPr>
          <p:nvPr/>
        </p:nvSpPr>
        <p:spPr bwMode="auto">
          <a:xfrm>
            <a:off x="5292080" y="4329100"/>
            <a:ext cx="468052" cy="396044"/>
          </a:xfrm>
          <a:prstGeom prst="ellipse">
            <a:avLst/>
          </a:prstGeom>
          <a:solidFill>
            <a:srgbClr val="FFFF66">
              <a:alpha val="50000"/>
            </a:srgbClr>
          </a:solidFill>
          <a:ln w="28575" cmpd="sng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24688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Filter Bank Set-Up</a:t>
            </a:r>
            <a:endParaRPr lang="en-US" sz="3200" dirty="0" smtClean="0">
              <a:cs typeface="+mj-cs"/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89000"/>
            <a:ext cx="8534400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Step-2: Decimators (</a:t>
            </a:r>
            <a:r>
              <a:rPr lang="en-US" sz="2400" dirty="0" err="1" smtClean="0">
                <a:cs typeface="+mn-cs"/>
              </a:rPr>
              <a:t>downsamplers</a:t>
            </a:r>
            <a:r>
              <a:rPr lang="en-US" sz="2400" dirty="0" smtClean="0">
                <a:cs typeface="+mn-cs"/>
              </a:rPr>
              <a:t>)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- To increase efficiency, </a:t>
            </a:r>
            <a:r>
              <a:rPr lang="en-US" sz="2000" b="0" dirty="0" err="1" smtClean="0">
                <a:cs typeface="+mn-cs"/>
              </a:rPr>
              <a:t>subband</a:t>
            </a:r>
            <a:r>
              <a:rPr lang="en-US" sz="2000" b="0" dirty="0" smtClean="0">
                <a:cs typeface="+mn-cs"/>
              </a:rPr>
              <a:t> sampling rate is reduced by factor D 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</a:t>
            </a:r>
            <a:r>
              <a:rPr lang="en-US" sz="1800" b="0" dirty="0" smtClean="0">
                <a:cs typeface="+mn-cs"/>
              </a:rPr>
              <a:t>(= </a:t>
            </a:r>
            <a:r>
              <a:rPr lang="en-US" sz="1800" b="0" dirty="0" err="1" smtClean="0">
                <a:cs typeface="+mn-cs"/>
              </a:rPr>
              <a:t>Nyquist</a:t>
            </a:r>
            <a:r>
              <a:rPr lang="en-US" sz="1800" b="0" dirty="0" smtClean="0">
                <a:cs typeface="+mn-cs"/>
              </a:rPr>
              <a:t> sampling </a:t>
            </a:r>
            <a:r>
              <a:rPr lang="en-US" sz="1800" b="0" smtClean="0">
                <a:cs typeface="+mn-cs"/>
              </a:rPr>
              <a:t>theorem </a:t>
            </a:r>
            <a:r>
              <a:rPr lang="en-US" sz="1800" b="0" smtClean="0"/>
              <a:t>(for </a:t>
            </a:r>
            <a:r>
              <a:rPr lang="en-US" sz="1800" b="0" dirty="0" err="1" smtClean="0"/>
              <a:t>passband</a:t>
            </a:r>
            <a:r>
              <a:rPr lang="en-US" sz="1800" b="0" dirty="0" smtClean="0"/>
              <a:t> signals) </a:t>
            </a:r>
            <a:r>
              <a:rPr lang="en-US" sz="1800" b="0" dirty="0" smtClean="0">
                <a:cs typeface="+mn-cs"/>
              </a:rPr>
              <a:t>)</a:t>
            </a:r>
          </a:p>
          <a:p>
            <a:pPr>
              <a:buFontTx/>
              <a:buNone/>
              <a:defRPr/>
            </a:pPr>
            <a:r>
              <a:rPr lang="en-US" sz="1800" b="0" dirty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  </a:t>
            </a:r>
            <a:r>
              <a:rPr lang="en-US" sz="2000" b="0" dirty="0" smtClean="0">
                <a:cs typeface="+mn-cs"/>
              </a:rPr>
              <a:t>- </a:t>
            </a:r>
            <a:r>
              <a:rPr lang="en-US" sz="2000" u="sng" dirty="0" smtClean="0">
                <a:cs typeface="+mn-cs"/>
              </a:rPr>
              <a:t>Maximally decimated </a:t>
            </a:r>
            <a:r>
              <a:rPr lang="en-US" sz="2000" b="0" dirty="0" smtClean="0">
                <a:cs typeface="+mn-cs"/>
              </a:rPr>
              <a:t>filter banks </a:t>
            </a:r>
            <a:r>
              <a:rPr lang="en-US" sz="1800" b="0" dirty="0" smtClean="0">
                <a:cs typeface="+mn-cs"/>
              </a:rPr>
              <a:t>(=critically </a:t>
            </a:r>
            <a:r>
              <a:rPr lang="en-US" sz="1800" b="0" dirty="0" err="1" smtClean="0">
                <a:cs typeface="+mn-cs"/>
              </a:rPr>
              <a:t>downsampled</a:t>
            </a:r>
            <a:r>
              <a:rPr lang="en-US" sz="1800" b="0" dirty="0" smtClean="0">
                <a:cs typeface="+mn-cs"/>
              </a:rPr>
              <a:t>):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</a:t>
            </a:r>
            <a:r>
              <a:rPr lang="en-US" sz="1800" b="0" dirty="0" smtClean="0">
                <a:cs typeface="+mn-cs"/>
              </a:rPr>
              <a:t># </a:t>
            </a:r>
            <a:r>
              <a:rPr lang="en-US" sz="1800" b="0" dirty="0" err="1" smtClean="0">
                <a:cs typeface="+mn-cs"/>
              </a:rPr>
              <a:t>subband</a:t>
            </a:r>
            <a:r>
              <a:rPr lang="en-US" sz="1800" b="0" dirty="0" smtClean="0">
                <a:cs typeface="+mn-cs"/>
              </a:rPr>
              <a:t> samples = # </a:t>
            </a:r>
            <a:r>
              <a:rPr lang="en-US" sz="1800" b="0" dirty="0" err="1" smtClean="0">
                <a:cs typeface="+mn-cs"/>
              </a:rPr>
              <a:t>fullband</a:t>
            </a:r>
            <a:r>
              <a:rPr lang="en-US" sz="1800" b="0" dirty="0" smtClean="0">
                <a:cs typeface="+mn-cs"/>
              </a:rPr>
              <a:t> samples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800" b="0" dirty="0" smtClean="0">
                <a:cs typeface="+mn-cs"/>
              </a:rPr>
              <a:t>                    this sounds like maximum efficiency, but aliasing (see below)!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- </a:t>
            </a:r>
            <a:r>
              <a:rPr lang="en-US" sz="2000" u="sng" dirty="0" smtClean="0">
                <a:cs typeface="+mn-cs"/>
              </a:rPr>
              <a:t>Oversampled</a:t>
            </a:r>
            <a:r>
              <a:rPr lang="en-US" sz="2000" b="0" dirty="0" smtClean="0">
                <a:cs typeface="+mn-cs"/>
              </a:rPr>
              <a:t> filter banks        </a:t>
            </a:r>
            <a:r>
              <a:rPr lang="en-US" sz="1800" b="0" dirty="0" smtClean="0">
                <a:cs typeface="+mn-cs"/>
              </a:rPr>
              <a:t>(=non-critically </a:t>
            </a:r>
            <a:r>
              <a:rPr lang="en-US" sz="1800" b="0" dirty="0" err="1" smtClean="0">
                <a:cs typeface="+mn-cs"/>
              </a:rPr>
              <a:t>downsampled</a:t>
            </a:r>
            <a:r>
              <a:rPr lang="en-US" sz="1800" b="0" dirty="0" smtClean="0">
                <a:cs typeface="+mn-cs"/>
              </a:rPr>
              <a:t>):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         </a:t>
            </a:r>
            <a:r>
              <a:rPr lang="en-US" sz="1800" b="0" dirty="0" smtClean="0">
                <a:cs typeface="+mn-cs"/>
              </a:rPr>
              <a:t># </a:t>
            </a:r>
            <a:r>
              <a:rPr lang="en-US" sz="1800" b="0" dirty="0" err="1" smtClean="0">
                <a:cs typeface="+mn-cs"/>
              </a:rPr>
              <a:t>subband</a:t>
            </a:r>
            <a:r>
              <a:rPr lang="en-US" sz="1800" b="0" dirty="0" smtClean="0">
                <a:cs typeface="+mn-cs"/>
              </a:rPr>
              <a:t> samples &gt; # </a:t>
            </a:r>
            <a:r>
              <a:rPr lang="en-US" sz="1800" b="0" dirty="0" err="1" smtClean="0">
                <a:cs typeface="+mn-cs"/>
              </a:rPr>
              <a:t>fullband</a:t>
            </a:r>
            <a:r>
              <a:rPr lang="en-US" sz="1800" b="0" dirty="0" smtClean="0">
                <a:cs typeface="+mn-cs"/>
              </a:rPr>
              <a:t> samples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18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80694" name="Text Box 118"/>
          <p:cNvSpPr txBox="1">
            <a:spLocks noChangeArrowheads="1"/>
          </p:cNvSpPr>
          <p:nvPr/>
        </p:nvSpPr>
        <p:spPr bwMode="auto">
          <a:xfrm>
            <a:off x="7410400" y="2384425"/>
            <a:ext cx="762000" cy="369974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chemeClr val="tx2"/>
                </a:solidFill>
                <a:cs typeface="+mn-cs"/>
              </a:rPr>
              <a:t>D</a:t>
            </a:r>
            <a:r>
              <a:rPr lang="en-US" sz="1800" b="0" dirty="0" smtClean="0">
                <a:solidFill>
                  <a:schemeClr val="tx2"/>
                </a:solidFill>
                <a:cs typeface="+mn-cs"/>
              </a:rPr>
              <a:t>=N</a:t>
            </a:r>
            <a:endParaRPr lang="en-GB" sz="1800" b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280695" name="Text Box 119"/>
          <p:cNvSpPr txBox="1">
            <a:spLocks noChangeArrowheads="1"/>
          </p:cNvSpPr>
          <p:nvPr/>
        </p:nvSpPr>
        <p:spPr bwMode="auto">
          <a:xfrm>
            <a:off x="7410400" y="3352800"/>
            <a:ext cx="762000" cy="369974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chemeClr val="tx2"/>
                </a:solidFill>
                <a:cs typeface="+mn-cs"/>
              </a:rPr>
              <a:t>D</a:t>
            </a:r>
            <a:r>
              <a:rPr lang="en-US" sz="1800" b="0" dirty="0" smtClean="0">
                <a:solidFill>
                  <a:schemeClr val="tx2"/>
                </a:solidFill>
                <a:cs typeface="+mn-cs"/>
              </a:rPr>
              <a:t>&lt;</a:t>
            </a:r>
            <a:r>
              <a:rPr lang="en-US" sz="1800" b="0" dirty="0">
                <a:solidFill>
                  <a:schemeClr val="tx2"/>
                </a:solidFill>
                <a:cs typeface="+mn-cs"/>
              </a:rPr>
              <a:t>N</a:t>
            </a:r>
            <a:endParaRPr lang="en-GB" sz="1800" b="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280724" name="Rectangle 148"/>
          <p:cNvSpPr>
            <a:spLocks noChangeArrowheads="1"/>
          </p:cNvSpPr>
          <p:nvPr/>
        </p:nvSpPr>
        <p:spPr bwMode="auto">
          <a:xfrm>
            <a:off x="1444625" y="4454525"/>
            <a:ext cx="747713" cy="3683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25" name="Line 149"/>
          <p:cNvSpPr>
            <a:spLocks noChangeShapeType="1"/>
          </p:cNvSpPr>
          <p:nvPr/>
        </p:nvSpPr>
        <p:spPr bwMode="auto">
          <a:xfrm>
            <a:off x="2192338" y="4638675"/>
            <a:ext cx="3000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31" name="Text Box 155"/>
          <p:cNvSpPr txBox="1">
            <a:spLocks noChangeArrowheads="1"/>
          </p:cNvSpPr>
          <p:nvPr/>
        </p:nvSpPr>
        <p:spPr bwMode="auto">
          <a:xfrm>
            <a:off x="1445773" y="4452895"/>
            <a:ext cx="75018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H0(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280733" name="Rectangle 157"/>
          <p:cNvSpPr>
            <a:spLocks noChangeArrowheads="1"/>
          </p:cNvSpPr>
          <p:nvPr/>
        </p:nvSpPr>
        <p:spPr bwMode="auto">
          <a:xfrm>
            <a:off x="1444625" y="4883150"/>
            <a:ext cx="747713" cy="3683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34" name="Line 158"/>
          <p:cNvSpPr>
            <a:spLocks noChangeShapeType="1"/>
          </p:cNvSpPr>
          <p:nvPr/>
        </p:nvSpPr>
        <p:spPr bwMode="auto">
          <a:xfrm>
            <a:off x="2192338" y="5067300"/>
            <a:ext cx="3000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40" name="Text Box 164"/>
          <p:cNvSpPr txBox="1">
            <a:spLocks noChangeArrowheads="1"/>
          </p:cNvSpPr>
          <p:nvPr/>
        </p:nvSpPr>
        <p:spPr bwMode="auto">
          <a:xfrm>
            <a:off x="1445773" y="4883107"/>
            <a:ext cx="75018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H1(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280742" name="Rectangle 166"/>
          <p:cNvSpPr>
            <a:spLocks noChangeArrowheads="1"/>
          </p:cNvSpPr>
          <p:nvPr/>
        </p:nvSpPr>
        <p:spPr bwMode="auto">
          <a:xfrm>
            <a:off x="1444625" y="5311775"/>
            <a:ext cx="747713" cy="3667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43" name="Line 167"/>
          <p:cNvSpPr>
            <a:spLocks noChangeShapeType="1"/>
          </p:cNvSpPr>
          <p:nvPr/>
        </p:nvSpPr>
        <p:spPr bwMode="auto">
          <a:xfrm>
            <a:off x="2192338" y="5495925"/>
            <a:ext cx="3000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49" name="Text Box 173"/>
          <p:cNvSpPr txBox="1">
            <a:spLocks noChangeArrowheads="1"/>
          </p:cNvSpPr>
          <p:nvPr/>
        </p:nvSpPr>
        <p:spPr bwMode="auto">
          <a:xfrm>
            <a:off x="1445773" y="5311732"/>
            <a:ext cx="75018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H2(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280751" name="Rectangle 175"/>
          <p:cNvSpPr>
            <a:spLocks noChangeArrowheads="1"/>
          </p:cNvSpPr>
          <p:nvPr/>
        </p:nvSpPr>
        <p:spPr bwMode="auto">
          <a:xfrm>
            <a:off x="1444625" y="5740400"/>
            <a:ext cx="747713" cy="3667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52" name="Line 176"/>
          <p:cNvSpPr>
            <a:spLocks noChangeShapeType="1"/>
          </p:cNvSpPr>
          <p:nvPr/>
        </p:nvSpPr>
        <p:spPr bwMode="auto">
          <a:xfrm>
            <a:off x="2192338" y="5924550"/>
            <a:ext cx="3000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54" name="Line 178"/>
          <p:cNvSpPr>
            <a:spLocks noChangeShapeType="1"/>
          </p:cNvSpPr>
          <p:nvPr/>
        </p:nvSpPr>
        <p:spPr bwMode="auto">
          <a:xfrm>
            <a:off x="2641600" y="4516438"/>
            <a:ext cx="0" cy="2444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55" name="Text Box 179"/>
          <p:cNvSpPr txBox="1">
            <a:spLocks noChangeArrowheads="1"/>
          </p:cNvSpPr>
          <p:nvPr/>
        </p:nvSpPr>
        <p:spPr bwMode="auto">
          <a:xfrm>
            <a:off x="2616200" y="441325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3</a:t>
            </a:r>
          </a:p>
        </p:txBody>
      </p:sp>
      <p:sp>
        <p:nvSpPr>
          <p:cNvPr id="280756" name="Rectangle 180"/>
          <p:cNvSpPr>
            <a:spLocks noChangeArrowheads="1"/>
          </p:cNvSpPr>
          <p:nvPr/>
        </p:nvSpPr>
        <p:spPr bwMode="auto">
          <a:xfrm>
            <a:off x="2492375" y="4456113"/>
            <a:ext cx="523875" cy="366712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57" name="Line 181"/>
          <p:cNvSpPr>
            <a:spLocks noChangeShapeType="1"/>
          </p:cNvSpPr>
          <p:nvPr/>
        </p:nvSpPr>
        <p:spPr bwMode="auto">
          <a:xfrm>
            <a:off x="3016250" y="4638675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58" name="Line 182"/>
          <p:cNvSpPr>
            <a:spLocks noChangeShapeType="1"/>
          </p:cNvSpPr>
          <p:nvPr/>
        </p:nvSpPr>
        <p:spPr bwMode="auto">
          <a:xfrm>
            <a:off x="2641600" y="4945063"/>
            <a:ext cx="0" cy="2444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59" name="Text Box 183"/>
          <p:cNvSpPr txBox="1">
            <a:spLocks noChangeArrowheads="1"/>
          </p:cNvSpPr>
          <p:nvPr/>
        </p:nvSpPr>
        <p:spPr bwMode="auto">
          <a:xfrm>
            <a:off x="2616200" y="4840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3</a:t>
            </a:r>
          </a:p>
        </p:txBody>
      </p:sp>
      <p:sp>
        <p:nvSpPr>
          <p:cNvPr id="280760" name="Rectangle 184"/>
          <p:cNvSpPr>
            <a:spLocks noChangeArrowheads="1"/>
          </p:cNvSpPr>
          <p:nvPr/>
        </p:nvSpPr>
        <p:spPr bwMode="auto">
          <a:xfrm>
            <a:off x="2492375" y="4883150"/>
            <a:ext cx="523875" cy="3683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61" name="Line 185"/>
          <p:cNvSpPr>
            <a:spLocks noChangeShapeType="1"/>
          </p:cNvSpPr>
          <p:nvPr/>
        </p:nvSpPr>
        <p:spPr bwMode="auto">
          <a:xfrm>
            <a:off x="3016250" y="5067300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62" name="Line 186"/>
          <p:cNvSpPr>
            <a:spLocks noChangeShapeType="1"/>
          </p:cNvSpPr>
          <p:nvPr/>
        </p:nvSpPr>
        <p:spPr bwMode="auto">
          <a:xfrm>
            <a:off x="2641600" y="5373688"/>
            <a:ext cx="0" cy="2444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63" name="Text Box 187"/>
          <p:cNvSpPr txBox="1">
            <a:spLocks noChangeArrowheads="1"/>
          </p:cNvSpPr>
          <p:nvPr/>
        </p:nvSpPr>
        <p:spPr bwMode="auto">
          <a:xfrm>
            <a:off x="2616200" y="526891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3</a:t>
            </a:r>
          </a:p>
        </p:txBody>
      </p:sp>
      <p:sp>
        <p:nvSpPr>
          <p:cNvPr id="280764" name="Rectangle 188"/>
          <p:cNvSpPr>
            <a:spLocks noChangeArrowheads="1"/>
          </p:cNvSpPr>
          <p:nvPr/>
        </p:nvSpPr>
        <p:spPr bwMode="auto">
          <a:xfrm>
            <a:off x="2492375" y="5311775"/>
            <a:ext cx="523875" cy="3667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65" name="Line 189"/>
          <p:cNvSpPr>
            <a:spLocks noChangeShapeType="1"/>
          </p:cNvSpPr>
          <p:nvPr/>
        </p:nvSpPr>
        <p:spPr bwMode="auto">
          <a:xfrm>
            <a:off x="3016250" y="5495925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66" name="Line 190"/>
          <p:cNvSpPr>
            <a:spLocks noChangeShapeType="1"/>
          </p:cNvSpPr>
          <p:nvPr/>
        </p:nvSpPr>
        <p:spPr bwMode="auto">
          <a:xfrm>
            <a:off x="2641600" y="5802313"/>
            <a:ext cx="0" cy="2444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67" name="Text Box 191"/>
          <p:cNvSpPr txBox="1">
            <a:spLocks noChangeArrowheads="1"/>
          </p:cNvSpPr>
          <p:nvPr/>
        </p:nvSpPr>
        <p:spPr bwMode="auto">
          <a:xfrm>
            <a:off x="2616200" y="569753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3</a:t>
            </a:r>
          </a:p>
        </p:txBody>
      </p:sp>
      <p:sp>
        <p:nvSpPr>
          <p:cNvPr id="280768" name="Rectangle 192"/>
          <p:cNvSpPr>
            <a:spLocks noChangeArrowheads="1"/>
          </p:cNvSpPr>
          <p:nvPr/>
        </p:nvSpPr>
        <p:spPr bwMode="auto">
          <a:xfrm>
            <a:off x="2492375" y="5740400"/>
            <a:ext cx="523875" cy="3667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69" name="Line 193"/>
          <p:cNvSpPr>
            <a:spLocks noChangeShapeType="1"/>
          </p:cNvSpPr>
          <p:nvPr/>
        </p:nvSpPr>
        <p:spPr bwMode="auto">
          <a:xfrm>
            <a:off x="3016250" y="5924550"/>
            <a:ext cx="300038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75" name="Text Box 199"/>
          <p:cNvSpPr txBox="1">
            <a:spLocks noChangeArrowheads="1"/>
          </p:cNvSpPr>
          <p:nvPr/>
        </p:nvSpPr>
        <p:spPr bwMode="auto">
          <a:xfrm>
            <a:off x="1445773" y="5739563"/>
            <a:ext cx="75018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H3(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280776" name="Line 200"/>
          <p:cNvSpPr>
            <a:spLocks noChangeShapeType="1"/>
          </p:cNvSpPr>
          <p:nvPr/>
        </p:nvSpPr>
        <p:spPr bwMode="auto">
          <a:xfrm>
            <a:off x="1144588" y="4638675"/>
            <a:ext cx="3000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77" name="Line 201"/>
          <p:cNvSpPr>
            <a:spLocks noChangeShapeType="1"/>
          </p:cNvSpPr>
          <p:nvPr/>
        </p:nvSpPr>
        <p:spPr bwMode="auto">
          <a:xfrm>
            <a:off x="1144588" y="5924550"/>
            <a:ext cx="3000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78" name="Line 202"/>
          <p:cNvSpPr>
            <a:spLocks noChangeShapeType="1"/>
          </p:cNvSpPr>
          <p:nvPr/>
        </p:nvSpPr>
        <p:spPr bwMode="auto">
          <a:xfrm>
            <a:off x="1144588" y="5067300"/>
            <a:ext cx="3000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79" name="Line 203"/>
          <p:cNvSpPr>
            <a:spLocks noChangeShapeType="1"/>
          </p:cNvSpPr>
          <p:nvPr/>
        </p:nvSpPr>
        <p:spPr bwMode="auto">
          <a:xfrm>
            <a:off x="1144588" y="5495925"/>
            <a:ext cx="3000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80" name="Line 204"/>
          <p:cNvSpPr>
            <a:spLocks noChangeShapeType="1"/>
          </p:cNvSpPr>
          <p:nvPr/>
        </p:nvSpPr>
        <p:spPr bwMode="auto">
          <a:xfrm>
            <a:off x="1144588" y="4638675"/>
            <a:ext cx="0" cy="12858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81" name="Line 205"/>
          <p:cNvSpPr>
            <a:spLocks noChangeShapeType="1"/>
          </p:cNvSpPr>
          <p:nvPr/>
        </p:nvSpPr>
        <p:spPr bwMode="auto">
          <a:xfrm>
            <a:off x="696913" y="5251450"/>
            <a:ext cx="447675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0782" name="Text Box 206"/>
          <p:cNvSpPr txBox="1">
            <a:spLocks noChangeArrowheads="1"/>
          </p:cNvSpPr>
          <p:nvPr/>
        </p:nvSpPr>
        <p:spPr bwMode="auto">
          <a:xfrm>
            <a:off x="304800" y="48387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IN</a:t>
            </a:r>
          </a:p>
        </p:txBody>
      </p:sp>
      <p:sp>
        <p:nvSpPr>
          <p:cNvPr id="280787" name="Text Box 211"/>
          <p:cNvSpPr txBox="1">
            <a:spLocks noChangeArrowheads="1"/>
          </p:cNvSpPr>
          <p:nvPr/>
        </p:nvSpPr>
        <p:spPr bwMode="auto">
          <a:xfrm>
            <a:off x="1512948" y="4113170"/>
            <a:ext cx="61582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rgbClr val="FFFF66"/>
                </a:solidFill>
                <a:cs typeface="+mn-cs"/>
              </a:rPr>
              <a:t>N</a:t>
            </a: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=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4</a:t>
            </a:r>
            <a:endParaRPr lang="en-US" b="0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280788" name="Text Box 212"/>
          <p:cNvSpPr txBox="1">
            <a:spLocks noChangeArrowheads="1"/>
          </p:cNvSpPr>
          <p:nvPr/>
        </p:nvSpPr>
        <p:spPr bwMode="auto">
          <a:xfrm>
            <a:off x="2473385" y="4113170"/>
            <a:ext cx="61582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rgbClr val="FFFF66"/>
                </a:solidFill>
                <a:cs typeface="+mn-cs"/>
              </a:rPr>
              <a:t>D</a:t>
            </a: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=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3</a:t>
            </a:r>
            <a:endParaRPr lang="en-US" b="0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3908" y="4977172"/>
            <a:ext cx="5148572" cy="1177758"/>
          </a:xfrm>
          <a:prstGeom prst="rect">
            <a:avLst/>
          </a:prstGeom>
          <a:solidFill>
            <a:srgbClr val="800000">
              <a:alpha val="50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1600" b="0" dirty="0" smtClean="0"/>
              <a:t>PS: analysis </a:t>
            </a:r>
            <a:r>
              <a:rPr lang="en-US" sz="1600" b="0" dirty="0"/>
              <a:t>filters </a:t>
            </a:r>
            <a:r>
              <a:rPr lang="en-US" sz="1600" b="0" dirty="0" err="1"/>
              <a:t>Hn</a:t>
            </a:r>
            <a:r>
              <a:rPr lang="en-US" sz="1600" b="0" dirty="0"/>
              <a:t>(z) </a:t>
            </a:r>
            <a:r>
              <a:rPr lang="en-US" sz="1600" b="0" dirty="0" smtClean="0"/>
              <a:t>are now </a:t>
            </a:r>
            <a:r>
              <a:rPr lang="en-US" sz="1600" b="0" dirty="0"/>
              <a:t>also </a:t>
            </a:r>
            <a:endParaRPr lang="en-US" sz="1600" b="0" dirty="0" smtClean="0"/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1600" dirty="0" smtClean="0"/>
              <a:t>decimation</a:t>
            </a:r>
            <a:r>
              <a:rPr lang="en-US" sz="1600" dirty="0"/>
              <a:t>/anti-aliasing </a:t>
            </a:r>
            <a:r>
              <a:rPr lang="en-US" sz="1600" dirty="0" smtClean="0"/>
              <a:t>filters</a:t>
            </a:r>
            <a:endParaRPr lang="en-US" sz="1600" b="0" dirty="0" smtClean="0"/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1600" b="0" dirty="0"/>
              <a:t>t</a:t>
            </a:r>
            <a:r>
              <a:rPr lang="en-US" sz="1600" b="0" dirty="0" smtClean="0"/>
              <a:t>o avoid aliasing in </a:t>
            </a:r>
            <a:r>
              <a:rPr lang="en-US" sz="1600" b="0" dirty="0" err="1" smtClean="0"/>
              <a:t>subband</a:t>
            </a:r>
            <a:r>
              <a:rPr lang="en-US" sz="1600" b="0" dirty="0" smtClean="0"/>
              <a:t> signals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n-US" sz="1600" b="0" dirty="0" smtClean="0"/>
              <a:t>after decimation (see Chapter-2)</a:t>
            </a:r>
            <a:endParaRPr lang="en-US" sz="1600" b="0" dirty="0"/>
          </a:p>
        </p:txBody>
      </p:sp>
      <p:sp>
        <p:nvSpPr>
          <p:cNvPr id="46" name="Oval 194"/>
          <p:cNvSpPr>
            <a:spLocks noChangeArrowheads="1"/>
          </p:cNvSpPr>
          <p:nvPr/>
        </p:nvSpPr>
        <p:spPr bwMode="auto">
          <a:xfrm>
            <a:off x="251520" y="933090"/>
            <a:ext cx="1524000" cy="947738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mpd="sng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Filter Bank Set-Up</a:t>
            </a:r>
            <a:endParaRPr lang="en-US" sz="3200" dirty="0" smtClean="0">
              <a:cs typeface="+mj-cs"/>
            </a:endParaRP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992188"/>
            <a:ext cx="87106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Step-3: </a:t>
            </a:r>
            <a:r>
              <a:rPr lang="en-US" sz="2400" dirty="0" err="1" smtClean="0">
                <a:cs typeface="+mn-cs"/>
              </a:rPr>
              <a:t>Subband</a:t>
            </a:r>
            <a:r>
              <a:rPr lang="en-US" sz="2400" dirty="0" smtClean="0">
                <a:cs typeface="+mn-cs"/>
              </a:rPr>
              <a:t> processing </a:t>
            </a: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</a:t>
            </a:r>
            <a:r>
              <a:rPr lang="en-US" sz="2000" b="0" dirty="0" smtClean="0">
                <a:cs typeface="+mn-cs"/>
              </a:rPr>
              <a:t>- Example :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  coding (=compression) + (transmission or storage) + decoding</a:t>
            </a:r>
          </a:p>
          <a:p>
            <a:pPr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- Filter bank design mostly assumes </a:t>
            </a:r>
            <a:r>
              <a:rPr lang="en-US" sz="2000" b="0" dirty="0" err="1" smtClean="0">
                <a:cs typeface="+mn-cs"/>
              </a:rPr>
              <a:t>subband</a:t>
            </a:r>
            <a:r>
              <a:rPr lang="en-US" sz="2000" b="0" dirty="0" smtClean="0">
                <a:cs typeface="+mn-cs"/>
              </a:rPr>
              <a:t> processing has `unit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transfer function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(output signals=input signals), i.e. mostly </a:t>
            </a:r>
            <a:r>
              <a:rPr lang="en-US" sz="2000" i="1" dirty="0" smtClean="0">
                <a:cs typeface="+mn-cs"/>
              </a:rPr>
              <a:t>ignores</a:t>
            </a:r>
            <a:r>
              <a:rPr lang="en-US" sz="2000" dirty="0" smtClean="0">
                <a:cs typeface="+mn-cs"/>
              </a:rPr>
              <a:t> </a:t>
            </a:r>
          </a:p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  presence of </a:t>
            </a:r>
            <a:r>
              <a:rPr lang="en-US" sz="2000" b="0" dirty="0" err="1" smtClean="0">
                <a:cs typeface="+mn-cs"/>
              </a:rPr>
              <a:t>subband</a:t>
            </a:r>
            <a:r>
              <a:rPr lang="en-US" sz="2000" b="0" dirty="0" smtClean="0">
                <a:cs typeface="+mn-cs"/>
              </a:rPr>
              <a:t> processing 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82743" name="Rectangle 119"/>
          <p:cNvSpPr>
            <a:spLocks noChangeArrowheads="1"/>
          </p:cNvSpPr>
          <p:nvPr/>
        </p:nvSpPr>
        <p:spPr bwMode="auto">
          <a:xfrm>
            <a:off x="3316288" y="4454525"/>
            <a:ext cx="2170112" cy="3683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744" name="Rectangle 120"/>
          <p:cNvSpPr>
            <a:spLocks noChangeArrowheads="1"/>
          </p:cNvSpPr>
          <p:nvPr/>
        </p:nvSpPr>
        <p:spPr bwMode="auto">
          <a:xfrm>
            <a:off x="1444625" y="4454525"/>
            <a:ext cx="747713" cy="3683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745" name="Line 121"/>
          <p:cNvSpPr>
            <a:spLocks noChangeShapeType="1"/>
          </p:cNvSpPr>
          <p:nvPr/>
        </p:nvSpPr>
        <p:spPr bwMode="auto">
          <a:xfrm>
            <a:off x="2192338" y="4638675"/>
            <a:ext cx="3000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746" name="Text Box 122"/>
          <p:cNvSpPr txBox="1">
            <a:spLocks noChangeArrowheads="1"/>
          </p:cNvSpPr>
          <p:nvPr/>
        </p:nvSpPr>
        <p:spPr bwMode="auto">
          <a:xfrm>
            <a:off x="3297238" y="4421188"/>
            <a:ext cx="22288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subband processing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82748" name="Line 124"/>
          <p:cNvSpPr>
            <a:spLocks noChangeShapeType="1"/>
          </p:cNvSpPr>
          <p:nvPr/>
        </p:nvSpPr>
        <p:spPr bwMode="auto">
          <a:xfrm>
            <a:off x="5486400" y="4638675"/>
            <a:ext cx="29845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751" name="Text Box 127"/>
          <p:cNvSpPr txBox="1">
            <a:spLocks noChangeArrowheads="1"/>
          </p:cNvSpPr>
          <p:nvPr/>
        </p:nvSpPr>
        <p:spPr bwMode="auto">
          <a:xfrm>
            <a:off x="1445773" y="4452895"/>
            <a:ext cx="75018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H0(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282752" name="Rectangle 128"/>
          <p:cNvSpPr>
            <a:spLocks noChangeArrowheads="1"/>
          </p:cNvSpPr>
          <p:nvPr/>
        </p:nvSpPr>
        <p:spPr bwMode="auto">
          <a:xfrm>
            <a:off x="3316288" y="4883150"/>
            <a:ext cx="2170112" cy="3683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753" name="Rectangle 129"/>
          <p:cNvSpPr>
            <a:spLocks noChangeArrowheads="1"/>
          </p:cNvSpPr>
          <p:nvPr/>
        </p:nvSpPr>
        <p:spPr bwMode="auto">
          <a:xfrm>
            <a:off x="1444625" y="4883150"/>
            <a:ext cx="747713" cy="368300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754" name="Line 130"/>
          <p:cNvSpPr>
            <a:spLocks noChangeShapeType="1"/>
          </p:cNvSpPr>
          <p:nvPr/>
        </p:nvSpPr>
        <p:spPr bwMode="auto">
          <a:xfrm>
            <a:off x="2192338" y="5067300"/>
            <a:ext cx="3000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755" name="Text Box 131"/>
          <p:cNvSpPr txBox="1">
            <a:spLocks noChangeArrowheads="1"/>
          </p:cNvSpPr>
          <p:nvPr/>
        </p:nvSpPr>
        <p:spPr bwMode="auto">
          <a:xfrm>
            <a:off x="3297238" y="4848225"/>
            <a:ext cx="222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subband processing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82757" name="Line 133"/>
          <p:cNvSpPr>
            <a:spLocks noChangeShapeType="1"/>
          </p:cNvSpPr>
          <p:nvPr/>
        </p:nvSpPr>
        <p:spPr bwMode="auto">
          <a:xfrm>
            <a:off x="5486400" y="5067300"/>
            <a:ext cx="29845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760" name="Text Box 136"/>
          <p:cNvSpPr txBox="1">
            <a:spLocks noChangeArrowheads="1"/>
          </p:cNvSpPr>
          <p:nvPr/>
        </p:nvSpPr>
        <p:spPr bwMode="auto">
          <a:xfrm>
            <a:off x="1445773" y="4883107"/>
            <a:ext cx="75018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H1(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282761" name="Rectangle 137"/>
          <p:cNvSpPr>
            <a:spLocks noChangeArrowheads="1"/>
          </p:cNvSpPr>
          <p:nvPr/>
        </p:nvSpPr>
        <p:spPr bwMode="auto">
          <a:xfrm>
            <a:off x="3316288" y="5311775"/>
            <a:ext cx="2170112" cy="3667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762" name="Rectangle 138"/>
          <p:cNvSpPr>
            <a:spLocks noChangeArrowheads="1"/>
          </p:cNvSpPr>
          <p:nvPr/>
        </p:nvSpPr>
        <p:spPr bwMode="auto">
          <a:xfrm>
            <a:off x="1444625" y="5311775"/>
            <a:ext cx="747713" cy="3667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763" name="Line 139"/>
          <p:cNvSpPr>
            <a:spLocks noChangeShapeType="1"/>
          </p:cNvSpPr>
          <p:nvPr/>
        </p:nvSpPr>
        <p:spPr bwMode="auto">
          <a:xfrm>
            <a:off x="2192338" y="5495925"/>
            <a:ext cx="3000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764" name="Text Box 140"/>
          <p:cNvSpPr txBox="1">
            <a:spLocks noChangeArrowheads="1"/>
          </p:cNvSpPr>
          <p:nvPr/>
        </p:nvSpPr>
        <p:spPr bwMode="auto">
          <a:xfrm>
            <a:off x="3297238" y="5275263"/>
            <a:ext cx="222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subband processing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82766" name="Line 142"/>
          <p:cNvSpPr>
            <a:spLocks noChangeShapeType="1"/>
          </p:cNvSpPr>
          <p:nvPr/>
        </p:nvSpPr>
        <p:spPr bwMode="auto">
          <a:xfrm>
            <a:off x="5486400" y="5495925"/>
            <a:ext cx="29845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769" name="Text Box 145"/>
          <p:cNvSpPr txBox="1">
            <a:spLocks noChangeArrowheads="1"/>
          </p:cNvSpPr>
          <p:nvPr/>
        </p:nvSpPr>
        <p:spPr bwMode="auto">
          <a:xfrm>
            <a:off x="1445773" y="5311732"/>
            <a:ext cx="75018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H2(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282770" name="Rectangle 146"/>
          <p:cNvSpPr>
            <a:spLocks noChangeArrowheads="1"/>
          </p:cNvSpPr>
          <p:nvPr/>
        </p:nvSpPr>
        <p:spPr bwMode="auto">
          <a:xfrm>
            <a:off x="3316288" y="5740400"/>
            <a:ext cx="2170112" cy="3667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771" name="Rectangle 147"/>
          <p:cNvSpPr>
            <a:spLocks noChangeArrowheads="1"/>
          </p:cNvSpPr>
          <p:nvPr/>
        </p:nvSpPr>
        <p:spPr bwMode="auto">
          <a:xfrm>
            <a:off x="1444625" y="5740400"/>
            <a:ext cx="747713" cy="366713"/>
          </a:xfrm>
          <a:prstGeom prst="rect">
            <a:avLst/>
          </a:prstGeom>
          <a:noFill/>
          <a:ln w="12700">
            <a:solidFill>
              <a:srgbClr val="FFFF66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772" name="Line 148"/>
          <p:cNvSpPr>
            <a:spLocks noChangeShapeType="1"/>
          </p:cNvSpPr>
          <p:nvPr/>
        </p:nvSpPr>
        <p:spPr bwMode="auto">
          <a:xfrm>
            <a:off x="2192338" y="5924550"/>
            <a:ext cx="3000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9480" name="Group 149"/>
          <p:cNvGrpSpPr>
            <a:grpSpLocks/>
          </p:cNvGrpSpPr>
          <p:nvPr/>
        </p:nvGrpSpPr>
        <p:grpSpPr bwMode="auto">
          <a:xfrm>
            <a:off x="2492375" y="4413250"/>
            <a:ext cx="823913" cy="1741488"/>
            <a:chOff x="1735" y="2511"/>
            <a:chExt cx="528" cy="1366"/>
          </a:xfrm>
        </p:grpSpPr>
        <p:sp>
          <p:nvSpPr>
            <p:cNvPr id="282774" name="Line 150"/>
            <p:cNvSpPr>
              <a:spLocks noChangeShapeType="1"/>
            </p:cNvSpPr>
            <p:nvPr/>
          </p:nvSpPr>
          <p:spPr bwMode="auto">
            <a:xfrm>
              <a:off x="1831" y="2592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2775" name="Text Box 151"/>
            <p:cNvSpPr txBox="1">
              <a:spLocks noChangeArrowheads="1"/>
            </p:cNvSpPr>
            <p:nvPr/>
          </p:nvSpPr>
          <p:spPr bwMode="auto">
            <a:xfrm>
              <a:off x="1814" y="2511"/>
              <a:ext cx="227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282776" name="Rectangle 152"/>
            <p:cNvSpPr>
              <a:spLocks noChangeArrowheads="1"/>
            </p:cNvSpPr>
            <p:nvPr/>
          </p:nvSpPr>
          <p:spPr bwMode="auto">
            <a:xfrm>
              <a:off x="1735" y="2545"/>
              <a:ext cx="336" cy="28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2777" name="Line 153"/>
            <p:cNvSpPr>
              <a:spLocks noChangeShapeType="1"/>
            </p:cNvSpPr>
            <p:nvPr/>
          </p:nvSpPr>
          <p:spPr bwMode="auto">
            <a:xfrm>
              <a:off x="2071" y="2688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2778" name="Line 154"/>
            <p:cNvSpPr>
              <a:spLocks noChangeShapeType="1"/>
            </p:cNvSpPr>
            <p:nvPr/>
          </p:nvSpPr>
          <p:spPr bwMode="auto">
            <a:xfrm>
              <a:off x="1831" y="2928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2779" name="Text Box 155"/>
            <p:cNvSpPr txBox="1">
              <a:spLocks noChangeArrowheads="1"/>
            </p:cNvSpPr>
            <p:nvPr/>
          </p:nvSpPr>
          <p:spPr bwMode="auto">
            <a:xfrm>
              <a:off x="1814" y="2846"/>
              <a:ext cx="227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282780" name="Rectangle 156"/>
            <p:cNvSpPr>
              <a:spLocks noChangeArrowheads="1"/>
            </p:cNvSpPr>
            <p:nvPr/>
          </p:nvSpPr>
          <p:spPr bwMode="auto">
            <a:xfrm>
              <a:off x="1735" y="2880"/>
              <a:ext cx="336" cy="289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2781" name="Line 157"/>
            <p:cNvSpPr>
              <a:spLocks noChangeShapeType="1"/>
            </p:cNvSpPr>
            <p:nvPr/>
          </p:nvSpPr>
          <p:spPr bwMode="auto">
            <a:xfrm>
              <a:off x="2071" y="3024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2782" name="Line 158"/>
            <p:cNvSpPr>
              <a:spLocks noChangeShapeType="1"/>
            </p:cNvSpPr>
            <p:nvPr/>
          </p:nvSpPr>
          <p:spPr bwMode="auto">
            <a:xfrm>
              <a:off x="1831" y="3264"/>
              <a:ext cx="0" cy="192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2783" name="Text Box 159"/>
            <p:cNvSpPr txBox="1">
              <a:spLocks noChangeArrowheads="1"/>
            </p:cNvSpPr>
            <p:nvPr/>
          </p:nvSpPr>
          <p:spPr bwMode="auto">
            <a:xfrm>
              <a:off x="1814" y="3182"/>
              <a:ext cx="227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282784" name="Rectangle 160"/>
            <p:cNvSpPr>
              <a:spLocks noChangeArrowheads="1"/>
            </p:cNvSpPr>
            <p:nvPr/>
          </p:nvSpPr>
          <p:spPr bwMode="auto">
            <a:xfrm>
              <a:off x="1735" y="3216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2785" name="Line 161"/>
            <p:cNvSpPr>
              <a:spLocks noChangeShapeType="1"/>
            </p:cNvSpPr>
            <p:nvPr/>
          </p:nvSpPr>
          <p:spPr bwMode="auto">
            <a:xfrm>
              <a:off x="2071" y="3360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2786" name="Line 162"/>
            <p:cNvSpPr>
              <a:spLocks noChangeShapeType="1"/>
            </p:cNvSpPr>
            <p:nvPr/>
          </p:nvSpPr>
          <p:spPr bwMode="auto">
            <a:xfrm>
              <a:off x="1831" y="3601"/>
              <a:ext cx="0" cy="193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2787" name="Text Box 163"/>
            <p:cNvSpPr txBox="1">
              <a:spLocks noChangeArrowheads="1"/>
            </p:cNvSpPr>
            <p:nvPr/>
          </p:nvSpPr>
          <p:spPr bwMode="auto">
            <a:xfrm>
              <a:off x="1814" y="3518"/>
              <a:ext cx="227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282788" name="Rectangle 164"/>
            <p:cNvSpPr>
              <a:spLocks noChangeArrowheads="1"/>
            </p:cNvSpPr>
            <p:nvPr/>
          </p:nvSpPr>
          <p:spPr bwMode="auto">
            <a:xfrm>
              <a:off x="1735" y="3552"/>
              <a:ext cx="336" cy="288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2789" name="Line 165"/>
            <p:cNvSpPr>
              <a:spLocks noChangeShapeType="1"/>
            </p:cNvSpPr>
            <p:nvPr/>
          </p:nvSpPr>
          <p:spPr bwMode="auto">
            <a:xfrm>
              <a:off x="2071" y="3696"/>
              <a:ext cx="19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82790" name="Text Box 166"/>
          <p:cNvSpPr txBox="1">
            <a:spLocks noChangeArrowheads="1"/>
          </p:cNvSpPr>
          <p:nvPr/>
        </p:nvSpPr>
        <p:spPr bwMode="auto">
          <a:xfrm>
            <a:off x="3297238" y="5703888"/>
            <a:ext cx="22288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>
                <a:solidFill>
                  <a:srgbClr val="FFFF66"/>
                </a:solidFill>
                <a:cs typeface="+mn-cs"/>
              </a:rPr>
              <a:t>subband processing</a:t>
            </a:r>
            <a:endParaRPr lang="en-US">
              <a:solidFill>
                <a:srgbClr val="FFFF66"/>
              </a:solidFill>
              <a:cs typeface="+mn-cs"/>
            </a:endParaRPr>
          </a:p>
        </p:txBody>
      </p:sp>
      <p:sp>
        <p:nvSpPr>
          <p:cNvPr id="282792" name="Line 168"/>
          <p:cNvSpPr>
            <a:spLocks noChangeShapeType="1"/>
          </p:cNvSpPr>
          <p:nvPr/>
        </p:nvSpPr>
        <p:spPr bwMode="auto">
          <a:xfrm>
            <a:off x="5486400" y="5924550"/>
            <a:ext cx="298450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795" name="Text Box 171"/>
          <p:cNvSpPr txBox="1">
            <a:spLocks noChangeArrowheads="1"/>
          </p:cNvSpPr>
          <p:nvPr/>
        </p:nvSpPr>
        <p:spPr bwMode="auto">
          <a:xfrm>
            <a:off x="1445773" y="5739563"/>
            <a:ext cx="75018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H3(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z)</a:t>
            </a:r>
            <a:endParaRPr lang="en-US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282796" name="Line 172"/>
          <p:cNvSpPr>
            <a:spLocks noChangeShapeType="1"/>
          </p:cNvSpPr>
          <p:nvPr/>
        </p:nvSpPr>
        <p:spPr bwMode="auto">
          <a:xfrm>
            <a:off x="1144588" y="4638675"/>
            <a:ext cx="3000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797" name="Line 173"/>
          <p:cNvSpPr>
            <a:spLocks noChangeShapeType="1"/>
          </p:cNvSpPr>
          <p:nvPr/>
        </p:nvSpPr>
        <p:spPr bwMode="auto">
          <a:xfrm>
            <a:off x="1144588" y="5924550"/>
            <a:ext cx="3000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798" name="Line 174"/>
          <p:cNvSpPr>
            <a:spLocks noChangeShapeType="1"/>
          </p:cNvSpPr>
          <p:nvPr/>
        </p:nvSpPr>
        <p:spPr bwMode="auto">
          <a:xfrm>
            <a:off x="1144588" y="5067300"/>
            <a:ext cx="3000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799" name="Line 175"/>
          <p:cNvSpPr>
            <a:spLocks noChangeShapeType="1"/>
          </p:cNvSpPr>
          <p:nvPr/>
        </p:nvSpPr>
        <p:spPr bwMode="auto">
          <a:xfrm>
            <a:off x="1144588" y="5495925"/>
            <a:ext cx="300037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800" name="Line 176"/>
          <p:cNvSpPr>
            <a:spLocks noChangeShapeType="1"/>
          </p:cNvSpPr>
          <p:nvPr/>
        </p:nvSpPr>
        <p:spPr bwMode="auto">
          <a:xfrm>
            <a:off x="1144588" y="4638675"/>
            <a:ext cx="0" cy="1285875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801" name="Line 177"/>
          <p:cNvSpPr>
            <a:spLocks noChangeShapeType="1"/>
          </p:cNvSpPr>
          <p:nvPr/>
        </p:nvSpPr>
        <p:spPr bwMode="auto">
          <a:xfrm>
            <a:off x="696913" y="5251450"/>
            <a:ext cx="447675" cy="0"/>
          </a:xfrm>
          <a:prstGeom prst="line">
            <a:avLst/>
          </a:prstGeom>
          <a:noFill/>
          <a:ln w="12700">
            <a:solidFill>
              <a:srgbClr val="FFFF66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82802" name="Text Box 178"/>
          <p:cNvSpPr txBox="1">
            <a:spLocks noChangeArrowheads="1"/>
          </p:cNvSpPr>
          <p:nvPr/>
        </p:nvSpPr>
        <p:spPr bwMode="auto">
          <a:xfrm>
            <a:off x="304800" y="48387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66"/>
                </a:solidFill>
                <a:cs typeface="+mn-cs"/>
              </a:rPr>
              <a:t>IN</a:t>
            </a:r>
          </a:p>
        </p:txBody>
      </p:sp>
      <p:sp>
        <p:nvSpPr>
          <p:cNvPr id="282807" name="Text Box 183"/>
          <p:cNvSpPr txBox="1">
            <a:spLocks noChangeArrowheads="1"/>
          </p:cNvSpPr>
          <p:nvPr/>
        </p:nvSpPr>
        <p:spPr bwMode="auto">
          <a:xfrm>
            <a:off x="1512948" y="4113170"/>
            <a:ext cx="61582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rgbClr val="FFFF66"/>
                </a:solidFill>
                <a:cs typeface="+mn-cs"/>
              </a:rPr>
              <a:t>N</a:t>
            </a: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=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4</a:t>
            </a:r>
            <a:endParaRPr lang="en-US" b="0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282808" name="Text Box 184"/>
          <p:cNvSpPr txBox="1">
            <a:spLocks noChangeArrowheads="1"/>
          </p:cNvSpPr>
          <p:nvPr/>
        </p:nvSpPr>
        <p:spPr bwMode="auto">
          <a:xfrm>
            <a:off x="2473385" y="4113170"/>
            <a:ext cx="615829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800" b="0" dirty="0">
                <a:solidFill>
                  <a:srgbClr val="FFFF66"/>
                </a:solidFill>
                <a:cs typeface="+mn-cs"/>
              </a:rPr>
              <a:t>D</a:t>
            </a:r>
            <a:r>
              <a:rPr lang="en-US" sz="1800" b="0" dirty="0" smtClean="0">
                <a:solidFill>
                  <a:srgbClr val="FFFF66"/>
                </a:solidFill>
                <a:cs typeface="+mn-cs"/>
              </a:rPr>
              <a:t>=</a:t>
            </a:r>
            <a:r>
              <a:rPr lang="en-US" sz="1800" b="0" dirty="0">
                <a:solidFill>
                  <a:srgbClr val="FFFF66"/>
                </a:solidFill>
                <a:cs typeface="+mn-cs"/>
              </a:rPr>
              <a:t>3</a:t>
            </a:r>
            <a:endParaRPr lang="en-US" b="0" dirty="0">
              <a:solidFill>
                <a:srgbClr val="FFFF66"/>
              </a:solidFill>
              <a:cs typeface="+mn-cs"/>
            </a:endParaRPr>
          </a:p>
        </p:txBody>
      </p:sp>
      <p:sp>
        <p:nvSpPr>
          <p:cNvPr id="55" name="Oval 194"/>
          <p:cNvSpPr>
            <a:spLocks noChangeArrowheads="1"/>
          </p:cNvSpPr>
          <p:nvPr/>
        </p:nvSpPr>
        <p:spPr bwMode="auto">
          <a:xfrm>
            <a:off x="251520" y="933090"/>
            <a:ext cx="1524000" cy="947738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mpd="sng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Filter Bank Set-Up</a:t>
            </a:r>
            <a:endParaRPr lang="en-US" sz="3200" dirty="0" smtClean="0">
              <a:cs typeface="+mj-cs"/>
            </a:endParaRP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027113"/>
            <a:ext cx="8710613" cy="5289550"/>
          </a:xfrm>
        </p:spPr>
        <p:txBody>
          <a:bodyPr/>
          <a:lstStyle/>
          <a:p>
            <a:pPr>
              <a:buNone/>
              <a:defRPr/>
            </a:pPr>
            <a:r>
              <a:rPr lang="en-US" sz="2400" dirty="0" smtClean="0">
                <a:cs typeface="+mn-cs"/>
              </a:rPr>
              <a:t>Step-4&amp;5: </a:t>
            </a:r>
            <a:r>
              <a:rPr lang="en-US" sz="2400" dirty="0"/>
              <a:t>Expanders (</a:t>
            </a:r>
            <a:r>
              <a:rPr lang="en-US" sz="2400" dirty="0" err="1"/>
              <a:t>upsamplers</a:t>
            </a:r>
            <a:r>
              <a:rPr lang="en-US" sz="2400" dirty="0" smtClean="0"/>
              <a:t>) &amp; </a:t>
            </a:r>
            <a:r>
              <a:rPr lang="en-US" sz="2400" dirty="0">
                <a:cs typeface="+mn-cs"/>
              </a:rPr>
              <a:t>s</a:t>
            </a:r>
            <a:r>
              <a:rPr lang="en-US" sz="2400" dirty="0" smtClean="0">
                <a:cs typeface="+mn-cs"/>
              </a:rPr>
              <a:t>ynthesis filter bank</a:t>
            </a: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b="0" dirty="0" smtClean="0">
                <a:cs typeface="+mn-cs"/>
              </a:rPr>
              <a:t>     </a:t>
            </a:r>
            <a:r>
              <a:rPr lang="en-US" sz="2000" b="0" dirty="0" smtClean="0">
                <a:cs typeface="+mn-cs"/>
              </a:rPr>
              <a:t>- </a:t>
            </a:r>
            <a:r>
              <a:rPr lang="en-US" sz="2000" b="0" dirty="0"/>
              <a:t>R</a:t>
            </a:r>
            <a:r>
              <a:rPr lang="en-US" sz="2000" b="0" dirty="0" smtClean="0"/>
              <a:t>estore </a:t>
            </a:r>
            <a:r>
              <a:rPr lang="en-US" sz="2000" b="0" dirty="0"/>
              <a:t>original </a:t>
            </a:r>
            <a:r>
              <a:rPr lang="en-US" sz="2000" b="0" dirty="0" err="1"/>
              <a:t>fullband</a:t>
            </a:r>
            <a:r>
              <a:rPr lang="en-US" sz="2000" b="0" dirty="0"/>
              <a:t> sampling rate by </a:t>
            </a:r>
            <a:r>
              <a:rPr lang="en-US" sz="2000" b="0"/>
              <a:t>D</a:t>
            </a:r>
            <a:r>
              <a:rPr lang="en-US" sz="2000" b="0" smtClean="0"/>
              <a:t>-fold </a:t>
            </a:r>
            <a:r>
              <a:rPr lang="en-US" sz="2000" b="0" dirty="0" err="1" smtClean="0"/>
              <a:t>upsampling</a:t>
            </a:r>
            <a:endParaRPr lang="en-US" sz="2000" b="0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 - </a:t>
            </a:r>
            <a:r>
              <a:rPr lang="en-US" sz="2000" b="0" dirty="0" err="1">
                <a:cs typeface="+mn-cs"/>
              </a:rPr>
              <a:t>U</a:t>
            </a:r>
            <a:r>
              <a:rPr lang="en-US" sz="2000" b="0" dirty="0" err="1" smtClean="0">
                <a:cs typeface="+mn-cs"/>
              </a:rPr>
              <a:t>psampling</a:t>
            </a:r>
            <a:r>
              <a:rPr lang="en-US" sz="2000" b="0" dirty="0" smtClean="0">
                <a:cs typeface="+mn-cs"/>
              </a:rPr>
              <a:t> has to </a:t>
            </a:r>
            <a:r>
              <a:rPr lang="en-US" sz="2000" b="0" smtClean="0">
                <a:cs typeface="+mn-cs"/>
              </a:rPr>
              <a:t>be followed </a:t>
            </a:r>
            <a:r>
              <a:rPr lang="en-US" sz="2000" b="0" dirty="0" smtClean="0">
                <a:cs typeface="+mn-cs"/>
              </a:rPr>
              <a:t>by interpolation filtering (to ‘fill the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    zeroes’ &amp; remove spectral images, see Chapter-2)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- Collection of N filters (`synthesis’</a:t>
            </a:r>
            <a:r>
              <a:rPr lang="en-US" altLang="ja-JP" sz="2000" b="0" dirty="0" smtClean="0">
                <a:cs typeface="+mn-cs"/>
              </a:rPr>
              <a:t>, </a:t>
            </a:r>
            <a:r>
              <a:rPr lang="en-US" sz="2000" b="0" dirty="0" smtClean="0">
                <a:cs typeface="+mn-cs"/>
              </a:rPr>
              <a:t>`interpolation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) with summed output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    - Frequency responses : preferably `matched</a:t>
            </a:r>
            <a:r>
              <a:rPr lang="ja-JP" altLang="en-US" sz="2000" b="0" dirty="0" smtClean="0">
                <a:latin typeface="Arial"/>
                <a:cs typeface="+mn-cs"/>
              </a:rPr>
              <a:t>’</a:t>
            </a:r>
            <a:r>
              <a:rPr lang="en-US" sz="2000" b="0" dirty="0" smtClean="0">
                <a:cs typeface="+mn-cs"/>
              </a:rPr>
              <a:t> to frequency responses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</a:t>
            </a:r>
            <a:r>
              <a:rPr lang="en-US" sz="2000" b="0" dirty="0" smtClean="0">
                <a:cs typeface="+mn-cs"/>
              </a:rPr>
              <a:t>       of the analysis filters</a:t>
            </a:r>
            <a:r>
              <a:rPr lang="en-US" sz="2000" b="0" dirty="0">
                <a:cs typeface="+mn-cs"/>
              </a:rPr>
              <a:t> </a:t>
            </a:r>
            <a:r>
              <a:rPr lang="en-US" sz="1800" b="0" dirty="0" smtClean="0">
                <a:cs typeface="+mn-cs"/>
              </a:rPr>
              <a:t>(see below)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grpSp>
        <p:nvGrpSpPr>
          <p:cNvPr id="21507" name="Group 316"/>
          <p:cNvGrpSpPr>
            <a:grpSpLocks/>
          </p:cNvGrpSpPr>
          <p:nvPr/>
        </p:nvGrpSpPr>
        <p:grpSpPr bwMode="auto">
          <a:xfrm>
            <a:off x="304800" y="4113482"/>
            <a:ext cx="8458200" cy="2041257"/>
            <a:chOff x="94" y="1848"/>
            <a:chExt cx="5328" cy="1548"/>
          </a:xfrm>
        </p:grpSpPr>
        <p:grpSp>
          <p:nvGrpSpPr>
            <p:cNvPr id="21534" name="Group 97"/>
            <p:cNvGrpSpPr>
              <a:grpSpLocks/>
            </p:cNvGrpSpPr>
            <p:nvPr/>
          </p:nvGrpSpPr>
          <p:grpSpPr bwMode="auto">
            <a:xfrm>
              <a:off x="3868" y="2078"/>
              <a:ext cx="1554" cy="1279"/>
              <a:chOff x="4183" y="2516"/>
              <a:chExt cx="1582" cy="1321"/>
            </a:xfrm>
          </p:grpSpPr>
          <p:sp>
            <p:nvSpPr>
              <p:cNvPr id="279650" name="Line 98"/>
              <p:cNvSpPr>
                <a:spLocks noChangeShapeType="1"/>
              </p:cNvSpPr>
              <p:nvPr/>
            </p:nvSpPr>
            <p:spPr bwMode="auto">
              <a:xfrm>
                <a:off x="4183" y="2689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51" name="Rectangle 99"/>
              <p:cNvSpPr>
                <a:spLocks noChangeArrowheads="1"/>
              </p:cNvSpPr>
              <p:nvPr/>
            </p:nvSpPr>
            <p:spPr bwMode="auto">
              <a:xfrm>
                <a:off x="4375" y="2544"/>
                <a:ext cx="476" cy="287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52" name="Text Box 100"/>
              <p:cNvSpPr txBox="1">
                <a:spLocks noChangeArrowheads="1"/>
              </p:cNvSpPr>
              <p:nvPr/>
            </p:nvSpPr>
            <p:spPr bwMode="auto">
              <a:xfrm>
                <a:off x="4376" y="2516"/>
                <a:ext cx="465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F0(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653" name="Line 101"/>
              <p:cNvSpPr>
                <a:spLocks noChangeShapeType="1"/>
              </p:cNvSpPr>
              <p:nvPr/>
            </p:nvSpPr>
            <p:spPr bwMode="auto">
              <a:xfrm>
                <a:off x="4183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54" name="Rectangle 102"/>
              <p:cNvSpPr>
                <a:spLocks noChangeArrowheads="1"/>
              </p:cNvSpPr>
              <p:nvPr/>
            </p:nvSpPr>
            <p:spPr bwMode="auto">
              <a:xfrm>
                <a:off x="4375" y="2880"/>
                <a:ext cx="47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55" name="Text Box 103"/>
              <p:cNvSpPr txBox="1">
                <a:spLocks noChangeArrowheads="1"/>
              </p:cNvSpPr>
              <p:nvPr/>
            </p:nvSpPr>
            <p:spPr bwMode="auto">
              <a:xfrm>
                <a:off x="4377" y="2849"/>
                <a:ext cx="465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1(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656" name="Line 104"/>
              <p:cNvSpPr>
                <a:spLocks noChangeShapeType="1"/>
              </p:cNvSpPr>
              <p:nvPr/>
            </p:nvSpPr>
            <p:spPr bwMode="auto">
              <a:xfrm>
                <a:off x="4183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57" name="Rectangle 105"/>
              <p:cNvSpPr>
                <a:spLocks noChangeArrowheads="1"/>
              </p:cNvSpPr>
              <p:nvPr/>
            </p:nvSpPr>
            <p:spPr bwMode="auto">
              <a:xfrm>
                <a:off x="4375" y="3216"/>
                <a:ext cx="47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58" name="Text Box 106"/>
              <p:cNvSpPr txBox="1">
                <a:spLocks noChangeArrowheads="1"/>
              </p:cNvSpPr>
              <p:nvPr/>
            </p:nvSpPr>
            <p:spPr bwMode="auto">
              <a:xfrm>
                <a:off x="4377" y="3186"/>
                <a:ext cx="465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2(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659" name="Line 107"/>
              <p:cNvSpPr>
                <a:spLocks noChangeShapeType="1"/>
              </p:cNvSpPr>
              <p:nvPr/>
            </p:nvSpPr>
            <p:spPr bwMode="auto">
              <a:xfrm>
                <a:off x="4183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60" name="Rectangle 108"/>
              <p:cNvSpPr>
                <a:spLocks noChangeArrowheads="1"/>
              </p:cNvSpPr>
              <p:nvPr/>
            </p:nvSpPr>
            <p:spPr bwMode="auto">
              <a:xfrm>
                <a:off x="4375" y="3551"/>
                <a:ext cx="476" cy="28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61" name="Text Box 109"/>
              <p:cNvSpPr txBox="1">
                <a:spLocks noChangeArrowheads="1"/>
              </p:cNvSpPr>
              <p:nvPr/>
            </p:nvSpPr>
            <p:spPr bwMode="auto">
              <a:xfrm>
                <a:off x="4377" y="3523"/>
                <a:ext cx="465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3(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662" name="Line 110"/>
              <p:cNvSpPr>
                <a:spLocks noChangeShapeType="1"/>
              </p:cNvSpPr>
              <p:nvPr/>
            </p:nvSpPr>
            <p:spPr bwMode="auto">
              <a:xfrm>
                <a:off x="4855" y="2689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63" name="Line 111"/>
              <p:cNvSpPr>
                <a:spLocks noChangeShapeType="1"/>
              </p:cNvSpPr>
              <p:nvPr/>
            </p:nvSpPr>
            <p:spPr bwMode="auto">
              <a:xfrm>
                <a:off x="4855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64" name="Line 112"/>
              <p:cNvSpPr>
                <a:spLocks noChangeShapeType="1"/>
              </p:cNvSpPr>
              <p:nvPr/>
            </p:nvSpPr>
            <p:spPr bwMode="auto">
              <a:xfrm>
                <a:off x="4855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65" name="Line 113"/>
              <p:cNvSpPr>
                <a:spLocks noChangeShapeType="1"/>
              </p:cNvSpPr>
              <p:nvPr/>
            </p:nvSpPr>
            <p:spPr bwMode="auto">
              <a:xfrm>
                <a:off x="4855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66" name="Oval 114"/>
              <p:cNvSpPr>
                <a:spLocks noChangeArrowheads="1"/>
              </p:cNvSpPr>
              <p:nvPr/>
            </p:nvSpPr>
            <p:spPr bwMode="auto">
              <a:xfrm>
                <a:off x="5143" y="3071"/>
                <a:ext cx="240" cy="240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67" name="Line 115"/>
              <p:cNvSpPr>
                <a:spLocks noChangeShapeType="1"/>
              </p:cNvSpPr>
              <p:nvPr/>
            </p:nvSpPr>
            <p:spPr bwMode="auto">
              <a:xfrm>
                <a:off x="5383" y="316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68" name="Text Box 116"/>
              <p:cNvSpPr txBox="1">
                <a:spLocks noChangeArrowheads="1"/>
              </p:cNvSpPr>
              <p:nvPr/>
            </p:nvSpPr>
            <p:spPr bwMode="auto">
              <a:xfrm>
                <a:off x="5141" y="3037"/>
                <a:ext cx="232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279669" name="Line 117"/>
              <p:cNvSpPr>
                <a:spLocks noChangeShapeType="1"/>
              </p:cNvSpPr>
              <p:nvPr/>
            </p:nvSpPr>
            <p:spPr bwMode="auto">
              <a:xfrm>
                <a:off x="5047" y="3024"/>
                <a:ext cx="144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70" name="Line 118"/>
              <p:cNvSpPr>
                <a:spLocks noChangeShapeType="1"/>
              </p:cNvSpPr>
              <p:nvPr/>
            </p:nvSpPr>
            <p:spPr bwMode="auto">
              <a:xfrm>
                <a:off x="5047" y="2689"/>
                <a:ext cx="188" cy="38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71" name="Line 119"/>
              <p:cNvSpPr>
                <a:spLocks noChangeShapeType="1"/>
              </p:cNvSpPr>
              <p:nvPr/>
            </p:nvSpPr>
            <p:spPr bwMode="auto">
              <a:xfrm flipV="1">
                <a:off x="5047" y="3264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72" name="Line 120"/>
              <p:cNvSpPr>
                <a:spLocks noChangeShapeType="1"/>
              </p:cNvSpPr>
              <p:nvPr/>
            </p:nvSpPr>
            <p:spPr bwMode="auto">
              <a:xfrm flipV="1">
                <a:off x="5047" y="3311"/>
                <a:ext cx="144" cy="38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73" name="Text Box 121"/>
              <p:cNvSpPr txBox="1">
                <a:spLocks noChangeArrowheads="1"/>
              </p:cNvSpPr>
              <p:nvPr/>
            </p:nvSpPr>
            <p:spPr bwMode="auto">
              <a:xfrm>
                <a:off x="5235" y="2749"/>
                <a:ext cx="530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OUT</a:t>
                </a:r>
              </a:p>
            </p:txBody>
          </p:sp>
        </p:grpSp>
        <p:grpSp>
          <p:nvGrpSpPr>
            <p:cNvPr id="21535" name="Group 219"/>
            <p:cNvGrpSpPr>
              <a:grpSpLocks/>
            </p:cNvGrpSpPr>
            <p:nvPr/>
          </p:nvGrpSpPr>
          <p:grpSpPr bwMode="auto">
            <a:xfrm>
              <a:off x="94" y="1848"/>
              <a:ext cx="3971" cy="1548"/>
              <a:chOff x="332" y="2276"/>
              <a:chExt cx="4043" cy="1601"/>
            </a:xfrm>
          </p:grpSpPr>
          <p:sp>
            <p:nvSpPr>
              <p:cNvPr id="279772" name="Rectangle 220"/>
              <p:cNvSpPr>
                <a:spLocks noChangeArrowheads="1"/>
              </p:cNvSpPr>
              <p:nvPr/>
            </p:nvSpPr>
            <p:spPr bwMode="auto">
              <a:xfrm>
                <a:off x="2263" y="2543"/>
                <a:ext cx="1392" cy="28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73" name="Rectangle 221"/>
              <p:cNvSpPr>
                <a:spLocks noChangeArrowheads="1"/>
              </p:cNvSpPr>
              <p:nvPr/>
            </p:nvSpPr>
            <p:spPr bwMode="auto">
              <a:xfrm>
                <a:off x="1063" y="2543"/>
                <a:ext cx="480" cy="28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74" name="Line 222"/>
              <p:cNvSpPr>
                <a:spLocks noChangeShapeType="1"/>
              </p:cNvSpPr>
              <p:nvPr/>
            </p:nvSpPr>
            <p:spPr bwMode="auto">
              <a:xfrm>
                <a:off x="1543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75" name="Text Box 223"/>
              <p:cNvSpPr txBox="1">
                <a:spLocks noChangeArrowheads="1"/>
              </p:cNvSpPr>
              <p:nvPr/>
            </p:nvSpPr>
            <p:spPr bwMode="auto">
              <a:xfrm>
                <a:off x="2251" y="2517"/>
                <a:ext cx="1426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subband processing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776" name="Rectangle 224"/>
              <p:cNvSpPr>
                <a:spLocks noChangeArrowheads="1"/>
              </p:cNvSpPr>
              <p:nvPr/>
            </p:nvSpPr>
            <p:spPr bwMode="auto">
              <a:xfrm>
                <a:off x="3847" y="2543"/>
                <a:ext cx="336" cy="28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77" name="Line 225"/>
              <p:cNvSpPr>
                <a:spLocks noChangeShapeType="1"/>
              </p:cNvSpPr>
              <p:nvPr/>
            </p:nvSpPr>
            <p:spPr bwMode="auto">
              <a:xfrm>
                <a:off x="3655" y="2688"/>
                <a:ext cx="18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78" name="Line 226"/>
              <p:cNvSpPr>
                <a:spLocks noChangeShapeType="1"/>
              </p:cNvSpPr>
              <p:nvPr/>
            </p:nvSpPr>
            <p:spPr bwMode="auto">
              <a:xfrm>
                <a:off x="3943" y="2592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79" name="Text Box 227"/>
              <p:cNvSpPr txBox="1">
                <a:spLocks noChangeArrowheads="1"/>
              </p:cNvSpPr>
              <p:nvPr/>
            </p:nvSpPr>
            <p:spPr bwMode="auto">
              <a:xfrm>
                <a:off x="3941" y="2510"/>
                <a:ext cx="227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79780" name="Text Box 228"/>
              <p:cNvSpPr txBox="1">
                <a:spLocks noChangeArrowheads="1"/>
              </p:cNvSpPr>
              <p:nvPr/>
            </p:nvSpPr>
            <p:spPr bwMode="auto">
              <a:xfrm>
                <a:off x="1062" y="2542"/>
                <a:ext cx="481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H0(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781" name="Rectangle 229"/>
              <p:cNvSpPr>
                <a:spLocks noChangeArrowheads="1"/>
              </p:cNvSpPr>
              <p:nvPr/>
            </p:nvSpPr>
            <p:spPr bwMode="auto">
              <a:xfrm>
                <a:off x="2263" y="2880"/>
                <a:ext cx="1392" cy="28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82" name="Rectangle 230"/>
              <p:cNvSpPr>
                <a:spLocks noChangeArrowheads="1"/>
              </p:cNvSpPr>
              <p:nvPr/>
            </p:nvSpPr>
            <p:spPr bwMode="auto">
              <a:xfrm>
                <a:off x="1063" y="2880"/>
                <a:ext cx="480" cy="28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83" name="Line 231"/>
              <p:cNvSpPr>
                <a:spLocks noChangeShapeType="1"/>
              </p:cNvSpPr>
              <p:nvPr/>
            </p:nvSpPr>
            <p:spPr bwMode="auto">
              <a:xfrm>
                <a:off x="1543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84" name="Text Box 232"/>
              <p:cNvSpPr txBox="1">
                <a:spLocks noChangeArrowheads="1"/>
              </p:cNvSpPr>
              <p:nvPr/>
            </p:nvSpPr>
            <p:spPr bwMode="auto">
              <a:xfrm>
                <a:off x="2251" y="2852"/>
                <a:ext cx="14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subband processing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785" name="Rectangle 233"/>
              <p:cNvSpPr>
                <a:spLocks noChangeArrowheads="1"/>
              </p:cNvSpPr>
              <p:nvPr/>
            </p:nvSpPr>
            <p:spPr bwMode="auto">
              <a:xfrm>
                <a:off x="3847" y="2880"/>
                <a:ext cx="336" cy="28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86" name="Line 234"/>
              <p:cNvSpPr>
                <a:spLocks noChangeShapeType="1"/>
              </p:cNvSpPr>
              <p:nvPr/>
            </p:nvSpPr>
            <p:spPr bwMode="auto">
              <a:xfrm>
                <a:off x="3655" y="3024"/>
                <a:ext cx="18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87" name="Line 235"/>
              <p:cNvSpPr>
                <a:spLocks noChangeShapeType="1"/>
              </p:cNvSpPr>
              <p:nvPr/>
            </p:nvSpPr>
            <p:spPr bwMode="auto">
              <a:xfrm>
                <a:off x="3943" y="292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88" name="Text Box 236"/>
              <p:cNvSpPr txBox="1">
                <a:spLocks noChangeArrowheads="1"/>
              </p:cNvSpPr>
              <p:nvPr/>
            </p:nvSpPr>
            <p:spPr bwMode="auto">
              <a:xfrm>
                <a:off x="3941" y="2846"/>
                <a:ext cx="227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79789" name="Text Box 237"/>
              <p:cNvSpPr txBox="1">
                <a:spLocks noChangeArrowheads="1"/>
              </p:cNvSpPr>
              <p:nvPr/>
            </p:nvSpPr>
            <p:spPr bwMode="auto">
              <a:xfrm>
                <a:off x="1062" y="2880"/>
                <a:ext cx="481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H1(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790" name="Rectangle 238"/>
              <p:cNvSpPr>
                <a:spLocks noChangeArrowheads="1"/>
              </p:cNvSpPr>
              <p:nvPr/>
            </p:nvSpPr>
            <p:spPr bwMode="auto">
              <a:xfrm>
                <a:off x="2263" y="3216"/>
                <a:ext cx="1392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91" name="Rectangle 239"/>
              <p:cNvSpPr>
                <a:spLocks noChangeArrowheads="1"/>
              </p:cNvSpPr>
              <p:nvPr/>
            </p:nvSpPr>
            <p:spPr bwMode="auto">
              <a:xfrm>
                <a:off x="1063" y="3216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92" name="Line 240"/>
              <p:cNvSpPr>
                <a:spLocks noChangeShapeType="1"/>
              </p:cNvSpPr>
              <p:nvPr/>
            </p:nvSpPr>
            <p:spPr bwMode="auto">
              <a:xfrm>
                <a:off x="1543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93" name="Text Box 241"/>
              <p:cNvSpPr txBox="1">
                <a:spLocks noChangeArrowheads="1"/>
              </p:cNvSpPr>
              <p:nvPr/>
            </p:nvSpPr>
            <p:spPr bwMode="auto">
              <a:xfrm>
                <a:off x="2251" y="3187"/>
                <a:ext cx="14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subband processing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794" name="Rectangle 242"/>
              <p:cNvSpPr>
                <a:spLocks noChangeArrowheads="1"/>
              </p:cNvSpPr>
              <p:nvPr/>
            </p:nvSpPr>
            <p:spPr bwMode="auto">
              <a:xfrm>
                <a:off x="3847" y="3216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95" name="Line 243"/>
              <p:cNvSpPr>
                <a:spLocks noChangeShapeType="1"/>
              </p:cNvSpPr>
              <p:nvPr/>
            </p:nvSpPr>
            <p:spPr bwMode="auto">
              <a:xfrm>
                <a:off x="3655" y="3360"/>
                <a:ext cx="18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96" name="Line 244"/>
              <p:cNvSpPr>
                <a:spLocks noChangeShapeType="1"/>
              </p:cNvSpPr>
              <p:nvPr/>
            </p:nvSpPr>
            <p:spPr bwMode="auto">
              <a:xfrm>
                <a:off x="3943" y="3264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97" name="Text Box 245"/>
              <p:cNvSpPr txBox="1">
                <a:spLocks noChangeArrowheads="1"/>
              </p:cNvSpPr>
              <p:nvPr/>
            </p:nvSpPr>
            <p:spPr bwMode="auto">
              <a:xfrm>
                <a:off x="3941" y="3182"/>
                <a:ext cx="227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79798" name="Text Box 246"/>
              <p:cNvSpPr txBox="1">
                <a:spLocks noChangeArrowheads="1"/>
              </p:cNvSpPr>
              <p:nvPr/>
            </p:nvSpPr>
            <p:spPr bwMode="auto">
              <a:xfrm>
                <a:off x="1062" y="3216"/>
                <a:ext cx="481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H2(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799" name="Rectangle 247"/>
              <p:cNvSpPr>
                <a:spLocks noChangeArrowheads="1"/>
              </p:cNvSpPr>
              <p:nvPr/>
            </p:nvSpPr>
            <p:spPr bwMode="auto">
              <a:xfrm>
                <a:off x="2263" y="3552"/>
                <a:ext cx="1392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00" name="Rectangle 248"/>
              <p:cNvSpPr>
                <a:spLocks noChangeArrowheads="1"/>
              </p:cNvSpPr>
              <p:nvPr/>
            </p:nvSpPr>
            <p:spPr bwMode="auto">
              <a:xfrm>
                <a:off x="1063" y="3552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01" name="Line 249"/>
              <p:cNvSpPr>
                <a:spLocks noChangeShapeType="1"/>
              </p:cNvSpPr>
              <p:nvPr/>
            </p:nvSpPr>
            <p:spPr bwMode="auto">
              <a:xfrm>
                <a:off x="1543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1566" name="Group 250"/>
              <p:cNvGrpSpPr>
                <a:grpSpLocks/>
              </p:cNvGrpSpPr>
              <p:nvPr/>
            </p:nvGrpSpPr>
            <p:grpSpPr bwMode="auto">
              <a:xfrm>
                <a:off x="1735" y="2511"/>
                <a:ext cx="528" cy="1366"/>
                <a:chOff x="1735" y="2511"/>
                <a:chExt cx="528" cy="1366"/>
              </a:xfrm>
            </p:grpSpPr>
            <p:sp>
              <p:nvSpPr>
                <p:cNvPr id="279803" name="Line 251"/>
                <p:cNvSpPr>
                  <a:spLocks noChangeShapeType="1"/>
                </p:cNvSpPr>
                <p:nvPr/>
              </p:nvSpPr>
              <p:spPr bwMode="auto">
                <a:xfrm>
                  <a:off x="1831" y="2592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04" name="Text Box 252"/>
                <p:cNvSpPr txBox="1">
                  <a:spLocks noChangeArrowheads="1"/>
                </p:cNvSpPr>
                <p:nvPr/>
              </p:nvSpPr>
              <p:spPr bwMode="auto">
                <a:xfrm>
                  <a:off x="1814" y="2511"/>
                  <a:ext cx="227" cy="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79805" name="Rectangle 253"/>
                <p:cNvSpPr>
                  <a:spLocks noChangeArrowheads="1"/>
                </p:cNvSpPr>
                <p:nvPr/>
              </p:nvSpPr>
              <p:spPr bwMode="auto">
                <a:xfrm>
                  <a:off x="1735" y="2545"/>
                  <a:ext cx="336" cy="289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06" name="Line 254"/>
                <p:cNvSpPr>
                  <a:spLocks noChangeShapeType="1"/>
                </p:cNvSpPr>
                <p:nvPr/>
              </p:nvSpPr>
              <p:spPr bwMode="auto">
                <a:xfrm>
                  <a:off x="2071" y="2688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07" name="Line 255"/>
                <p:cNvSpPr>
                  <a:spLocks noChangeShapeType="1"/>
                </p:cNvSpPr>
                <p:nvPr/>
              </p:nvSpPr>
              <p:spPr bwMode="auto">
                <a:xfrm>
                  <a:off x="1831" y="2928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08" name="Text Box 256"/>
                <p:cNvSpPr txBox="1">
                  <a:spLocks noChangeArrowheads="1"/>
                </p:cNvSpPr>
                <p:nvPr/>
              </p:nvSpPr>
              <p:spPr bwMode="auto">
                <a:xfrm>
                  <a:off x="1814" y="2846"/>
                  <a:ext cx="227" cy="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79809" name="Rectangle 257"/>
                <p:cNvSpPr>
                  <a:spLocks noChangeArrowheads="1"/>
                </p:cNvSpPr>
                <p:nvPr/>
              </p:nvSpPr>
              <p:spPr bwMode="auto">
                <a:xfrm>
                  <a:off x="1735" y="2880"/>
                  <a:ext cx="336" cy="289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10" name="Line 258"/>
                <p:cNvSpPr>
                  <a:spLocks noChangeShapeType="1"/>
                </p:cNvSpPr>
                <p:nvPr/>
              </p:nvSpPr>
              <p:spPr bwMode="auto">
                <a:xfrm>
                  <a:off x="2071" y="3024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11" name="Line 259"/>
                <p:cNvSpPr>
                  <a:spLocks noChangeShapeType="1"/>
                </p:cNvSpPr>
                <p:nvPr/>
              </p:nvSpPr>
              <p:spPr bwMode="auto">
                <a:xfrm>
                  <a:off x="1831" y="3264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12" name="Text Box 260"/>
                <p:cNvSpPr txBox="1">
                  <a:spLocks noChangeArrowheads="1"/>
                </p:cNvSpPr>
                <p:nvPr/>
              </p:nvSpPr>
              <p:spPr bwMode="auto">
                <a:xfrm>
                  <a:off x="1814" y="3182"/>
                  <a:ext cx="227" cy="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79813" name="Rectangle 261"/>
                <p:cNvSpPr>
                  <a:spLocks noChangeArrowheads="1"/>
                </p:cNvSpPr>
                <p:nvPr/>
              </p:nvSpPr>
              <p:spPr bwMode="auto">
                <a:xfrm>
                  <a:off x="1735" y="3216"/>
                  <a:ext cx="336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14" name="Line 262"/>
                <p:cNvSpPr>
                  <a:spLocks noChangeShapeType="1"/>
                </p:cNvSpPr>
                <p:nvPr/>
              </p:nvSpPr>
              <p:spPr bwMode="auto">
                <a:xfrm>
                  <a:off x="2071" y="3360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15" name="Line 263"/>
                <p:cNvSpPr>
                  <a:spLocks noChangeShapeType="1"/>
                </p:cNvSpPr>
                <p:nvPr/>
              </p:nvSpPr>
              <p:spPr bwMode="auto">
                <a:xfrm>
                  <a:off x="1831" y="3601"/>
                  <a:ext cx="0" cy="193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16" name="Text Box 264"/>
                <p:cNvSpPr txBox="1">
                  <a:spLocks noChangeArrowheads="1"/>
                </p:cNvSpPr>
                <p:nvPr/>
              </p:nvSpPr>
              <p:spPr bwMode="auto">
                <a:xfrm>
                  <a:off x="1814" y="3518"/>
                  <a:ext cx="227" cy="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79817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35" y="3552"/>
                  <a:ext cx="336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18" name="Line 266"/>
                <p:cNvSpPr>
                  <a:spLocks noChangeShapeType="1"/>
                </p:cNvSpPr>
                <p:nvPr/>
              </p:nvSpPr>
              <p:spPr bwMode="auto">
                <a:xfrm>
                  <a:off x="2071" y="3696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79819" name="Text Box 267"/>
              <p:cNvSpPr txBox="1">
                <a:spLocks noChangeArrowheads="1"/>
              </p:cNvSpPr>
              <p:nvPr/>
            </p:nvSpPr>
            <p:spPr bwMode="auto">
              <a:xfrm>
                <a:off x="2251" y="3523"/>
                <a:ext cx="1426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subband processing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820" name="Rectangle 268"/>
              <p:cNvSpPr>
                <a:spLocks noChangeArrowheads="1"/>
              </p:cNvSpPr>
              <p:nvPr/>
            </p:nvSpPr>
            <p:spPr bwMode="auto">
              <a:xfrm>
                <a:off x="3847" y="3552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21" name="Line 269"/>
              <p:cNvSpPr>
                <a:spLocks noChangeShapeType="1"/>
              </p:cNvSpPr>
              <p:nvPr/>
            </p:nvSpPr>
            <p:spPr bwMode="auto">
              <a:xfrm>
                <a:off x="3655" y="3696"/>
                <a:ext cx="18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22" name="Line 270"/>
              <p:cNvSpPr>
                <a:spLocks noChangeShapeType="1"/>
              </p:cNvSpPr>
              <p:nvPr/>
            </p:nvSpPr>
            <p:spPr bwMode="auto">
              <a:xfrm>
                <a:off x="3943" y="3601"/>
                <a:ext cx="0" cy="19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23" name="Text Box 271"/>
              <p:cNvSpPr txBox="1">
                <a:spLocks noChangeArrowheads="1"/>
              </p:cNvSpPr>
              <p:nvPr/>
            </p:nvSpPr>
            <p:spPr bwMode="auto">
              <a:xfrm>
                <a:off x="3941" y="3518"/>
                <a:ext cx="227" cy="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79824" name="Text Box 272"/>
              <p:cNvSpPr txBox="1">
                <a:spLocks noChangeArrowheads="1"/>
              </p:cNvSpPr>
              <p:nvPr/>
            </p:nvSpPr>
            <p:spPr bwMode="auto">
              <a:xfrm>
                <a:off x="1062" y="3551"/>
                <a:ext cx="481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H3(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825" name="Line 273"/>
              <p:cNvSpPr>
                <a:spLocks noChangeShapeType="1"/>
              </p:cNvSpPr>
              <p:nvPr/>
            </p:nvSpPr>
            <p:spPr bwMode="auto">
              <a:xfrm>
                <a:off x="871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26" name="Line 274"/>
              <p:cNvSpPr>
                <a:spLocks noChangeShapeType="1"/>
              </p:cNvSpPr>
              <p:nvPr/>
            </p:nvSpPr>
            <p:spPr bwMode="auto">
              <a:xfrm>
                <a:off x="871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27" name="Line 275"/>
              <p:cNvSpPr>
                <a:spLocks noChangeShapeType="1"/>
              </p:cNvSpPr>
              <p:nvPr/>
            </p:nvSpPr>
            <p:spPr bwMode="auto">
              <a:xfrm>
                <a:off x="871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28" name="Line 276"/>
              <p:cNvSpPr>
                <a:spLocks noChangeShapeType="1"/>
              </p:cNvSpPr>
              <p:nvPr/>
            </p:nvSpPr>
            <p:spPr bwMode="auto">
              <a:xfrm>
                <a:off x="871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29" name="Line 277"/>
              <p:cNvSpPr>
                <a:spLocks noChangeShapeType="1"/>
              </p:cNvSpPr>
              <p:nvPr/>
            </p:nvSpPr>
            <p:spPr bwMode="auto">
              <a:xfrm>
                <a:off x="871" y="2688"/>
                <a:ext cx="0" cy="1009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30" name="Line 278"/>
              <p:cNvSpPr>
                <a:spLocks noChangeShapeType="1"/>
              </p:cNvSpPr>
              <p:nvPr/>
            </p:nvSpPr>
            <p:spPr bwMode="auto">
              <a:xfrm>
                <a:off x="583" y="3169"/>
                <a:ext cx="28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31" name="Text Box 279"/>
              <p:cNvSpPr txBox="1">
                <a:spLocks noChangeArrowheads="1"/>
              </p:cNvSpPr>
              <p:nvPr/>
            </p:nvSpPr>
            <p:spPr bwMode="auto">
              <a:xfrm>
                <a:off x="332" y="2845"/>
                <a:ext cx="314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IN</a:t>
                </a:r>
              </a:p>
            </p:txBody>
          </p:sp>
          <p:sp>
            <p:nvSpPr>
              <p:cNvPr id="279832" name="Line 280"/>
              <p:cNvSpPr>
                <a:spLocks noChangeShapeType="1"/>
              </p:cNvSpPr>
              <p:nvPr/>
            </p:nvSpPr>
            <p:spPr bwMode="auto">
              <a:xfrm>
                <a:off x="4183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33" name="Line 281"/>
              <p:cNvSpPr>
                <a:spLocks noChangeShapeType="1"/>
              </p:cNvSpPr>
              <p:nvPr/>
            </p:nvSpPr>
            <p:spPr bwMode="auto">
              <a:xfrm>
                <a:off x="4183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34" name="Line 282"/>
              <p:cNvSpPr>
                <a:spLocks noChangeShapeType="1"/>
              </p:cNvSpPr>
              <p:nvPr/>
            </p:nvSpPr>
            <p:spPr bwMode="auto">
              <a:xfrm>
                <a:off x="4183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35" name="Line 283"/>
              <p:cNvSpPr>
                <a:spLocks noChangeShapeType="1"/>
              </p:cNvSpPr>
              <p:nvPr/>
            </p:nvSpPr>
            <p:spPr bwMode="auto">
              <a:xfrm>
                <a:off x="4183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36" name="Text Box 284"/>
              <p:cNvSpPr txBox="1">
                <a:spLocks noChangeArrowheads="1"/>
              </p:cNvSpPr>
              <p:nvPr/>
            </p:nvSpPr>
            <p:spPr bwMode="auto">
              <a:xfrm>
                <a:off x="1107" y="2276"/>
                <a:ext cx="395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N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=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4</a:t>
                </a:r>
                <a:endParaRPr lang="en-US" b="0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837" name="Text Box 285"/>
              <p:cNvSpPr txBox="1">
                <a:spLocks noChangeArrowheads="1"/>
              </p:cNvSpPr>
              <p:nvPr/>
            </p:nvSpPr>
            <p:spPr bwMode="auto">
              <a:xfrm>
                <a:off x="1723" y="2276"/>
                <a:ext cx="395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D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=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3</a:t>
                </a:r>
                <a:endParaRPr lang="en-US" b="0" dirty="0">
                  <a:solidFill>
                    <a:srgbClr val="FFFF66"/>
                  </a:solidFill>
                  <a:cs typeface="+mn-cs"/>
                </a:endParaRPr>
              </a:p>
            </p:txBody>
          </p:sp>
        </p:grpSp>
      </p:grpSp>
      <p:grpSp>
        <p:nvGrpSpPr>
          <p:cNvPr id="21508" name="Group 290"/>
          <p:cNvGrpSpPr>
            <a:grpSpLocks/>
          </p:cNvGrpSpPr>
          <p:nvPr/>
        </p:nvGrpSpPr>
        <p:grpSpPr bwMode="auto">
          <a:xfrm>
            <a:off x="4724400" y="3427415"/>
            <a:ext cx="3962400" cy="962026"/>
            <a:chOff x="2400" y="2915"/>
            <a:chExt cx="2496" cy="606"/>
          </a:xfrm>
        </p:grpSpPr>
        <p:sp>
          <p:nvSpPr>
            <p:cNvPr id="279843" name="Text Box 291"/>
            <p:cNvSpPr txBox="1">
              <a:spLocks noChangeArrowheads="1"/>
            </p:cNvSpPr>
            <p:nvPr/>
          </p:nvSpPr>
          <p:spPr bwMode="auto">
            <a:xfrm>
              <a:off x="2790" y="2915"/>
              <a:ext cx="28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F</a:t>
              </a: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0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79844" name="Text Box 292"/>
            <p:cNvSpPr txBox="1">
              <a:spLocks noChangeArrowheads="1"/>
            </p:cNvSpPr>
            <p:nvPr/>
          </p:nvSpPr>
          <p:spPr bwMode="auto">
            <a:xfrm>
              <a:off x="3798" y="2915"/>
              <a:ext cx="28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F</a:t>
              </a: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3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79845" name="Text Box 293"/>
            <p:cNvSpPr txBox="1">
              <a:spLocks noChangeArrowheads="1"/>
            </p:cNvSpPr>
            <p:nvPr/>
          </p:nvSpPr>
          <p:spPr bwMode="auto">
            <a:xfrm>
              <a:off x="3462" y="2915"/>
              <a:ext cx="28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F</a:t>
              </a: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2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79846" name="Text Box 294"/>
            <p:cNvSpPr txBox="1">
              <a:spLocks noChangeArrowheads="1"/>
            </p:cNvSpPr>
            <p:nvPr/>
          </p:nvSpPr>
          <p:spPr bwMode="auto">
            <a:xfrm>
              <a:off x="3126" y="2915"/>
              <a:ext cx="28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F</a:t>
              </a: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1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grpSp>
          <p:nvGrpSpPr>
            <p:cNvPr id="21513" name="Group 295"/>
            <p:cNvGrpSpPr>
              <a:grpSpLocks/>
            </p:cNvGrpSpPr>
            <p:nvPr/>
          </p:nvGrpSpPr>
          <p:grpSpPr bwMode="auto">
            <a:xfrm>
              <a:off x="2400" y="2978"/>
              <a:ext cx="2496" cy="543"/>
              <a:chOff x="2448" y="2444"/>
              <a:chExt cx="2496" cy="588"/>
            </a:xfrm>
          </p:grpSpPr>
          <p:sp>
            <p:nvSpPr>
              <p:cNvPr id="279848" name="Line 296"/>
              <p:cNvSpPr>
                <a:spLocks noChangeShapeType="1"/>
              </p:cNvSpPr>
              <p:nvPr/>
            </p:nvSpPr>
            <p:spPr bwMode="auto">
              <a:xfrm flipV="1">
                <a:off x="2848" y="2444"/>
                <a:ext cx="0" cy="481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49" name="Line 297"/>
              <p:cNvSpPr>
                <a:spLocks noChangeShapeType="1"/>
              </p:cNvSpPr>
              <p:nvPr/>
            </p:nvSpPr>
            <p:spPr bwMode="auto">
              <a:xfrm>
                <a:off x="2448" y="2805"/>
                <a:ext cx="2496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1516" name="Group 298"/>
              <p:cNvGrpSpPr>
                <a:grpSpLocks/>
              </p:cNvGrpSpPr>
              <p:nvPr/>
            </p:nvGrpSpPr>
            <p:grpSpPr bwMode="auto">
              <a:xfrm>
                <a:off x="2592" y="2604"/>
                <a:ext cx="509" cy="201"/>
                <a:chOff x="2640" y="2880"/>
                <a:chExt cx="509" cy="240"/>
              </a:xfrm>
            </p:grpSpPr>
            <p:sp>
              <p:nvSpPr>
                <p:cNvPr id="279851" name="Line 299"/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125" cy="237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52" name="Line 300"/>
                <p:cNvSpPr>
                  <a:spLocks noChangeShapeType="1"/>
                </p:cNvSpPr>
                <p:nvPr/>
              </p:nvSpPr>
              <p:spPr bwMode="auto">
                <a:xfrm>
                  <a:off x="2784" y="288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53" name="Line 301"/>
                <p:cNvSpPr>
                  <a:spLocks noChangeShapeType="1"/>
                </p:cNvSpPr>
                <p:nvPr/>
              </p:nvSpPr>
              <p:spPr bwMode="auto">
                <a:xfrm>
                  <a:off x="3024" y="2880"/>
                  <a:ext cx="125" cy="237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79854" name="Line 302"/>
              <p:cNvSpPr>
                <a:spLocks noChangeShapeType="1"/>
              </p:cNvSpPr>
              <p:nvPr/>
            </p:nvSpPr>
            <p:spPr bwMode="auto">
              <a:xfrm>
                <a:off x="4320" y="2805"/>
                <a:ext cx="0" cy="40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aphicFrame>
            <p:nvGraphicFramePr>
              <p:cNvPr id="21518" name="Object 303"/>
              <p:cNvGraphicFramePr>
                <a:graphicFrameLocks noChangeAspect="1"/>
              </p:cNvGraphicFramePr>
              <p:nvPr/>
            </p:nvGraphicFramePr>
            <p:xfrm>
              <a:off x="4224" y="2885"/>
              <a:ext cx="279" cy="1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767" name="Equation" r:id="rId3" imgW="215619" imgH="177569" progId="Equation.3">
                      <p:embed/>
                    </p:oleObj>
                  </mc:Choice>
                  <mc:Fallback>
                    <p:oleObj name="Equation" r:id="rId3" imgW="215619" imgH="177569" progId="Equation.3">
                      <p:embed/>
                      <p:pic>
                        <p:nvPicPr>
                          <p:cNvPr id="0" name="Object 3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4" y="2885"/>
                            <a:ext cx="279" cy="147"/>
                          </a:xfrm>
                          <a:prstGeom prst="rect">
                            <a:avLst/>
                          </a:prstGeom>
                          <a:solidFill>
                            <a:srgbClr val="FFFF66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1519" name="Group 304"/>
              <p:cNvGrpSpPr>
                <a:grpSpLocks/>
              </p:cNvGrpSpPr>
              <p:nvPr/>
            </p:nvGrpSpPr>
            <p:grpSpPr bwMode="auto">
              <a:xfrm>
                <a:off x="2976" y="2604"/>
                <a:ext cx="509" cy="201"/>
                <a:chOff x="2640" y="2880"/>
                <a:chExt cx="509" cy="240"/>
              </a:xfrm>
            </p:grpSpPr>
            <p:sp>
              <p:nvSpPr>
                <p:cNvPr id="279857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125" cy="237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58" name="Line 306"/>
                <p:cNvSpPr>
                  <a:spLocks noChangeShapeType="1"/>
                </p:cNvSpPr>
                <p:nvPr/>
              </p:nvSpPr>
              <p:spPr bwMode="auto">
                <a:xfrm>
                  <a:off x="2784" y="288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59" name="Line 307"/>
                <p:cNvSpPr>
                  <a:spLocks noChangeShapeType="1"/>
                </p:cNvSpPr>
                <p:nvPr/>
              </p:nvSpPr>
              <p:spPr bwMode="auto">
                <a:xfrm>
                  <a:off x="3024" y="2880"/>
                  <a:ext cx="125" cy="237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1520" name="Group 308"/>
              <p:cNvGrpSpPr>
                <a:grpSpLocks/>
              </p:cNvGrpSpPr>
              <p:nvPr/>
            </p:nvGrpSpPr>
            <p:grpSpPr bwMode="auto">
              <a:xfrm>
                <a:off x="3360" y="2604"/>
                <a:ext cx="509" cy="201"/>
                <a:chOff x="2640" y="2880"/>
                <a:chExt cx="509" cy="240"/>
              </a:xfrm>
            </p:grpSpPr>
            <p:sp>
              <p:nvSpPr>
                <p:cNvPr id="279861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125" cy="237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62" name="Line 310"/>
                <p:cNvSpPr>
                  <a:spLocks noChangeShapeType="1"/>
                </p:cNvSpPr>
                <p:nvPr/>
              </p:nvSpPr>
              <p:spPr bwMode="auto">
                <a:xfrm>
                  <a:off x="2784" y="288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63" name="Line 311"/>
                <p:cNvSpPr>
                  <a:spLocks noChangeShapeType="1"/>
                </p:cNvSpPr>
                <p:nvPr/>
              </p:nvSpPr>
              <p:spPr bwMode="auto">
                <a:xfrm>
                  <a:off x="3024" y="2880"/>
                  <a:ext cx="125" cy="237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21521" name="Group 312"/>
              <p:cNvGrpSpPr>
                <a:grpSpLocks/>
              </p:cNvGrpSpPr>
              <p:nvPr/>
            </p:nvGrpSpPr>
            <p:grpSpPr bwMode="auto">
              <a:xfrm>
                <a:off x="3744" y="2604"/>
                <a:ext cx="509" cy="201"/>
                <a:chOff x="2640" y="2880"/>
                <a:chExt cx="509" cy="240"/>
              </a:xfrm>
            </p:grpSpPr>
            <p:sp>
              <p:nvSpPr>
                <p:cNvPr id="279865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640" y="2880"/>
                  <a:ext cx="125" cy="237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66" name="Line 314"/>
                <p:cNvSpPr>
                  <a:spLocks noChangeShapeType="1"/>
                </p:cNvSpPr>
                <p:nvPr/>
              </p:nvSpPr>
              <p:spPr bwMode="auto">
                <a:xfrm>
                  <a:off x="2784" y="2880"/>
                  <a:ext cx="240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67" name="Line 315"/>
                <p:cNvSpPr>
                  <a:spLocks noChangeShapeType="1"/>
                </p:cNvSpPr>
                <p:nvPr/>
              </p:nvSpPr>
              <p:spPr bwMode="auto">
                <a:xfrm>
                  <a:off x="3024" y="2880"/>
                  <a:ext cx="125" cy="237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sp>
        <p:nvSpPr>
          <p:cNvPr id="124" name="Oval 194"/>
          <p:cNvSpPr>
            <a:spLocks noChangeArrowheads="1"/>
          </p:cNvSpPr>
          <p:nvPr/>
        </p:nvSpPr>
        <p:spPr bwMode="auto">
          <a:xfrm>
            <a:off x="251520" y="933090"/>
            <a:ext cx="1524000" cy="947738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 cmpd="sng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Filter Bank Set-Up</a:t>
            </a:r>
            <a:endParaRPr lang="en-US" sz="3200" dirty="0" smtClean="0">
              <a:cs typeface="+mj-cs"/>
            </a:endParaRP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027113"/>
            <a:ext cx="87106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 smtClean="0">
                <a:cs typeface="+mn-cs"/>
              </a:rPr>
              <a:t> </a:t>
            </a:r>
            <a:r>
              <a:rPr lang="en-US" sz="3600" dirty="0" smtClean="0">
                <a:cs typeface="+mn-cs"/>
              </a:rPr>
              <a:t>So this is the picture to keep in mind...</a:t>
            </a: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1800" b="0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</a:t>
            </a: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0" dirty="0" smtClean="0">
                <a:cs typeface="+mn-cs"/>
              </a:rPr>
              <a:t>   </a:t>
            </a: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7" name="Line 4"/>
          <p:cNvSpPr>
            <a:spLocks noChangeShapeType="1"/>
          </p:cNvSpPr>
          <p:nvPr/>
        </p:nvSpPr>
        <p:spPr bwMode="auto">
          <a:xfrm flipV="1">
            <a:off x="2771798" y="2780928"/>
            <a:ext cx="1" cy="936104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9" name="Oval 94"/>
          <p:cNvSpPr>
            <a:spLocks noChangeArrowheads="1"/>
          </p:cNvSpPr>
          <p:nvPr/>
        </p:nvSpPr>
        <p:spPr bwMode="auto">
          <a:xfrm flipV="1">
            <a:off x="1331640" y="3992066"/>
            <a:ext cx="1079500" cy="2663825"/>
          </a:xfrm>
          <a:prstGeom prst="ellipse">
            <a:avLst/>
          </a:prstGeom>
          <a:solidFill>
            <a:srgbClr val="FFFF66">
              <a:alpha val="50000"/>
            </a:srgbClr>
          </a:solidFill>
          <a:ln w="571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0" name="Line 95"/>
          <p:cNvSpPr>
            <a:spLocks noChangeShapeType="1"/>
          </p:cNvSpPr>
          <p:nvPr/>
        </p:nvSpPr>
        <p:spPr bwMode="auto">
          <a:xfrm flipV="1">
            <a:off x="1871700" y="2420887"/>
            <a:ext cx="0" cy="158417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2" name="Oval 97"/>
          <p:cNvSpPr>
            <a:spLocks noChangeArrowheads="1"/>
          </p:cNvSpPr>
          <p:nvPr/>
        </p:nvSpPr>
        <p:spPr bwMode="auto">
          <a:xfrm>
            <a:off x="6300192" y="3933527"/>
            <a:ext cx="1079500" cy="2663825"/>
          </a:xfrm>
          <a:prstGeom prst="ellipse">
            <a:avLst/>
          </a:prstGeom>
          <a:solidFill>
            <a:srgbClr val="FFFF66">
              <a:alpha val="50000"/>
            </a:srgbClr>
          </a:solidFill>
          <a:ln w="571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4" name="Text Box 99"/>
          <p:cNvSpPr txBox="1">
            <a:spLocks noChangeArrowheads="1"/>
          </p:cNvSpPr>
          <p:nvPr/>
        </p:nvSpPr>
        <p:spPr bwMode="auto">
          <a:xfrm>
            <a:off x="6242992" y="2924944"/>
            <a:ext cx="2450315" cy="659284"/>
          </a:xfrm>
          <a:prstGeom prst="rect">
            <a:avLst/>
          </a:prstGeom>
          <a:solidFill>
            <a:srgbClr val="FFFF66"/>
          </a:solidFill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cs typeface="+mn-cs"/>
              </a:rPr>
              <a:t>synthesis </a:t>
            </a:r>
            <a:r>
              <a:rPr lang="en-US" sz="2000" dirty="0" smtClean="0">
                <a:solidFill>
                  <a:schemeClr val="tx1"/>
                </a:solidFill>
                <a:cs typeface="+mn-cs"/>
              </a:rPr>
              <a:t>bank</a:t>
            </a:r>
          </a:p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  <a:cs typeface="+mn-cs"/>
              </a:rPr>
              <a:t>(synthesis &amp; interpolation)</a:t>
            </a:r>
            <a:endParaRPr lang="en-US" sz="14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36" name="Text Box 101"/>
          <p:cNvSpPr txBox="1">
            <a:spLocks noChangeArrowheads="1"/>
          </p:cNvSpPr>
          <p:nvPr/>
        </p:nvSpPr>
        <p:spPr bwMode="auto">
          <a:xfrm>
            <a:off x="3923928" y="2744924"/>
            <a:ext cx="2413000" cy="365125"/>
          </a:xfrm>
          <a:prstGeom prst="rect">
            <a:avLst/>
          </a:prstGeom>
          <a:solidFill>
            <a:srgbClr val="FFFF66"/>
          </a:solidFill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upsampling/expansion</a:t>
            </a:r>
          </a:p>
        </p:txBody>
      </p:sp>
      <p:sp>
        <p:nvSpPr>
          <p:cNvPr id="135" name="Line 100"/>
          <p:cNvSpPr>
            <a:spLocks noChangeShapeType="1"/>
          </p:cNvSpPr>
          <p:nvPr/>
        </p:nvSpPr>
        <p:spPr bwMode="auto">
          <a:xfrm flipH="1" flipV="1">
            <a:off x="5868144" y="3140968"/>
            <a:ext cx="1" cy="57606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8" name="Text Box 5"/>
          <p:cNvSpPr txBox="1">
            <a:spLocks noChangeArrowheads="1"/>
          </p:cNvSpPr>
          <p:nvPr/>
        </p:nvSpPr>
        <p:spPr bwMode="auto">
          <a:xfrm>
            <a:off x="2267744" y="2384884"/>
            <a:ext cx="2765425" cy="365125"/>
          </a:xfrm>
          <a:prstGeom prst="rect">
            <a:avLst/>
          </a:prstGeom>
          <a:solidFill>
            <a:srgbClr val="FFFF66"/>
          </a:solidFill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  <a:cs typeface="+mn-cs"/>
              </a:rPr>
              <a:t>downsampling/decimation</a:t>
            </a:r>
          </a:p>
        </p:txBody>
      </p:sp>
      <p:sp>
        <p:nvSpPr>
          <p:cNvPr id="131" name="Text Box 96"/>
          <p:cNvSpPr txBox="1">
            <a:spLocks noChangeArrowheads="1"/>
          </p:cNvSpPr>
          <p:nvPr/>
        </p:nvSpPr>
        <p:spPr bwMode="auto">
          <a:xfrm>
            <a:off x="594615" y="1700808"/>
            <a:ext cx="2291117" cy="659284"/>
          </a:xfrm>
          <a:prstGeom prst="rect">
            <a:avLst/>
          </a:prstGeom>
          <a:solidFill>
            <a:srgbClr val="FFFF66"/>
          </a:solidFill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cs typeface="+mn-cs"/>
              </a:rPr>
              <a:t>analysis </a:t>
            </a:r>
            <a:r>
              <a:rPr lang="en-US" sz="2000" dirty="0" smtClean="0">
                <a:solidFill>
                  <a:schemeClr val="tx1"/>
                </a:solidFill>
                <a:cs typeface="+mn-cs"/>
              </a:rPr>
              <a:t>bank</a:t>
            </a:r>
            <a:endParaRPr lang="en-US" sz="1400" dirty="0" smtClean="0">
              <a:solidFill>
                <a:schemeClr val="tx1"/>
              </a:solidFill>
              <a:cs typeface="+mn-cs"/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tx1"/>
                </a:solidFill>
                <a:cs typeface="+mn-cs"/>
              </a:rPr>
              <a:t>(analysis &amp; anti-aliasing)</a:t>
            </a:r>
            <a:endParaRPr lang="en-US" sz="1400" dirty="0">
              <a:solidFill>
                <a:schemeClr val="tx1"/>
              </a:solidFill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3573016"/>
            <a:ext cx="8458200" cy="2832050"/>
            <a:chOff x="304800" y="3573016"/>
            <a:chExt cx="8458200" cy="2832050"/>
          </a:xfrm>
        </p:grpSpPr>
        <p:grpSp>
          <p:nvGrpSpPr>
            <p:cNvPr id="21534" name="Group 97"/>
            <p:cNvGrpSpPr>
              <a:grpSpLocks/>
            </p:cNvGrpSpPr>
            <p:nvPr/>
          </p:nvGrpSpPr>
          <p:grpSpPr bwMode="auto">
            <a:xfrm>
              <a:off x="6296025" y="4427335"/>
              <a:ext cx="2466975" cy="1686542"/>
              <a:chOff x="4183" y="2516"/>
              <a:chExt cx="1582" cy="1321"/>
            </a:xfrm>
          </p:grpSpPr>
          <p:sp>
            <p:nvSpPr>
              <p:cNvPr id="279650" name="Line 98"/>
              <p:cNvSpPr>
                <a:spLocks noChangeShapeType="1"/>
              </p:cNvSpPr>
              <p:nvPr/>
            </p:nvSpPr>
            <p:spPr bwMode="auto">
              <a:xfrm>
                <a:off x="4183" y="2689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51" name="Rectangle 99"/>
              <p:cNvSpPr>
                <a:spLocks noChangeArrowheads="1"/>
              </p:cNvSpPr>
              <p:nvPr/>
            </p:nvSpPr>
            <p:spPr bwMode="auto">
              <a:xfrm>
                <a:off x="4375" y="2544"/>
                <a:ext cx="476" cy="287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52" name="Text Box 100"/>
              <p:cNvSpPr txBox="1">
                <a:spLocks noChangeArrowheads="1"/>
              </p:cNvSpPr>
              <p:nvPr/>
            </p:nvSpPr>
            <p:spPr bwMode="auto">
              <a:xfrm>
                <a:off x="4376" y="2516"/>
                <a:ext cx="465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F0(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653" name="Line 101"/>
              <p:cNvSpPr>
                <a:spLocks noChangeShapeType="1"/>
              </p:cNvSpPr>
              <p:nvPr/>
            </p:nvSpPr>
            <p:spPr bwMode="auto">
              <a:xfrm>
                <a:off x="4183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54" name="Rectangle 102"/>
              <p:cNvSpPr>
                <a:spLocks noChangeArrowheads="1"/>
              </p:cNvSpPr>
              <p:nvPr/>
            </p:nvSpPr>
            <p:spPr bwMode="auto">
              <a:xfrm>
                <a:off x="4375" y="2880"/>
                <a:ext cx="47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55" name="Text Box 103"/>
              <p:cNvSpPr txBox="1">
                <a:spLocks noChangeArrowheads="1"/>
              </p:cNvSpPr>
              <p:nvPr/>
            </p:nvSpPr>
            <p:spPr bwMode="auto">
              <a:xfrm>
                <a:off x="4376" y="2849"/>
                <a:ext cx="465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F1(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656" name="Line 104"/>
              <p:cNvSpPr>
                <a:spLocks noChangeShapeType="1"/>
              </p:cNvSpPr>
              <p:nvPr/>
            </p:nvSpPr>
            <p:spPr bwMode="auto">
              <a:xfrm>
                <a:off x="4183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57" name="Rectangle 105"/>
              <p:cNvSpPr>
                <a:spLocks noChangeArrowheads="1"/>
              </p:cNvSpPr>
              <p:nvPr/>
            </p:nvSpPr>
            <p:spPr bwMode="auto">
              <a:xfrm>
                <a:off x="4375" y="3216"/>
                <a:ext cx="47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58" name="Text Box 106"/>
              <p:cNvSpPr txBox="1">
                <a:spLocks noChangeArrowheads="1"/>
              </p:cNvSpPr>
              <p:nvPr/>
            </p:nvSpPr>
            <p:spPr bwMode="auto">
              <a:xfrm>
                <a:off x="4377" y="3186"/>
                <a:ext cx="465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2(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659" name="Line 107"/>
              <p:cNvSpPr>
                <a:spLocks noChangeShapeType="1"/>
              </p:cNvSpPr>
              <p:nvPr/>
            </p:nvSpPr>
            <p:spPr bwMode="auto">
              <a:xfrm>
                <a:off x="4183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60" name="Rectangle 108"/>
              <p:cNvSpPr>
                <a:spLocks noChangeArrowheads="1"/>
              </p:cNvSpPr>
              <p:nvPr/>
            </p:nvSpPr>
            <p:spPr bwMode="auto">
              <a:xfrm>
                <a:off x="4375" y="3551"/>
                <a:ext cx="476" cy="286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61" name="Text Box 109"/>
              <p:cNvSpPr txBox="1">
                <a:spLocks noChangeArrowheads="1"/>
              </p:cNvSpPr>
              <p:nvPr/>
            </p:nvSpPr>
            <p:spPr bwMode="auto">
              <a:xfrm>
                <a:off x="4377" y="3523"/>
                <a:ext cx="465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F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3(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662" name="Line 110"/>
              <p:cNvSpPr>
                <a:spLocks noChangeShapeType="1"/>
              </p:cNvSpPr>
              <p:nvPr/>
            </p:nvSpPr>
            <p:spPr bwMode="auto">
              <a:xfrm>
                <a:off x="4855" y="2689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63" name="Line 111"/>
              <p:cNvSpPr>
                <a:spLocks noChangeShapeType="1"/>
              </p:cNvSpPr>
              <p:nvPr/>
            </p:nvSpPr>
            <p:spPr bwMode="auto">
              <a:xfrm>
                <a:off x="4855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64" name="Line 112"/>
              <p:cNvSpPr>
                <a:spLocks noChangeShapeType="1"/>
              </p:cNvSpPr>
              <p:nvPr/>
            </p:nvSpPr>
            <p:spPr bwMode="auto">
              <a:xfrm>
                <a:off x="4855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65" name="Line 113"/>
              <p:cNvSpPr>
                <a:spLocks noChangeShapeType="1"/>
              </p:cNvSpPr>
              <p:nvPr/>
            </p:nvSpPr>
            <p:spPr bwMode="auto">
              <a:xfrm>
                <a:off x="4855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66" name="Oval 114"/>
              <p:cNvSpPr>
                <a:spLocks noChangeArrowheads="1"/>
              </p:cNvSpPr>
              <p:nvPr/>
            </p:nvSpPr>
            <p:spPr bwMode="auto">
              <a:xfrm>
                <a:off x="5143" y="3071"/>
                <a:ext cx="240" cy="240"/>
              </a:xfrm>
              <a:prstGeom prst="ellips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67" name="Line 115"/>
              <p:cNvSpPr>
                <a:spLocks noChangeShapeType="1"/>
              </p:cNvSpPr>
              <p:nvPr/>
            </p:nvSpPr>
            <p:spPr bwMode="auto">
              <a:xfrm>
                <a:off x="5383" y="3168"/>
                <a:ext cx="14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68" name="Text Box 116"/>
              <p:cNvSpPr txBox="1">
                <a:spLocks noChangeArrowheads="1"/>
              </p:cNvSpPr>
              <p:nvPr/>
            </p:nvSpPr>
            <p:spPr bwMode="auto">
              <a:xfrm>
                <a:off x="5141" y="3037"/>
                <a:ext cx="232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+</a:t>
                </a:r>
              </a:p>
            </p:txBody>
          </p:sp>
          <p:sp>
            <p:nvSpPr>
              <p:cNvPr id="279669" name="Line 117"/>
              <p:cNvSpPr>
                <a:spLocks noChangeShapeType="1"/>
              </p:cNvSpPr>
              <p:nvPr/>
            </p:nvSpPr>
            <p:spPr bwMode="auto">
              <a:xfrm>
                <a:off x="5047" y="3024"/>
                <a:ext cx="144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70" name="Line 118"/>
              <p:cNvSpPr>
                <a:spLocks noChangeShapeType="1"/>
              </p:cNvSpPr>
              <p:nvPr/>
            </p:nvSpPr>
            <p:spPr bwMode="auto">
              <a:xfrm>
                <a:off x="5047" y="2689"/>
                <a:ext cx="188" cy="38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71" name="Line 119"/>
              <p:cNvSpPr>
                <a:spLocks noChangeShapeType="1"/>
              </p:cNvSpPr>
              <p:nvPr/>
            </p:nvSpPr>
            <p:spPr bwMode="auto">
              <a:xfrm flipV="1">
                <a:off x="5047" y="3264"/>
                <a:ext cx="96" cy="96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72" name="Line 120"/>
              <p:cNvSpPr>
                <a:spLocks noChangeShapeType="1"/>
              </p:cNvSpPr>
              <p:nvPr/>
            </p:nvSpPr>
            <p:spPr bwMode="auto">
              <a:xfrm flipV="1">
                <a:off x="5047" y="3311"/>
                <a:ext cx="144" cy="38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673" name="Text Box 121"/>
              <p:cNvSpPr txBox="1">
                <a:spLocks noChangeArrowheads="1"/>
              </p:cNvSpPr>
              <p:nvPr/>
            </p:nvSpPr>
            <p:spPr bwMode="auto">
              <a:xfrm>
                <a:off x="5235" y="2749"/>
                <a:ext cx="530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OUT</a:t>
                </a:r>
              </a:p>
            </p:txBody>
          </p:sp>
        </p:grpSp>
        <p:grpSp>
          <p:nvGrpSpPr>
            <p:cNvPr id="21535" name="Group 219"/>
            <p:cNvGrpSpPr>
              <a:grpSpLocks/>
            </p:cNvGrpSpPr>
            <p:nvPr/>
          </p:nvGrpSpPr>
          <p:grpSpPr bwMode="auto">
            <a:xfrm>
              <a:off x="304800" y="4124047"/>
              <a:ext cx="6303963" cy="2041257"/>
              <a:chOff x="332" y="2276"/>
              <a:chExt cx="4043" cy="1601"/>
            </a:xfrm>
          </p:grpSpPr>
          <p:sp>
            <p:nvSpPr>
              <p:cNvPr id="279772" name="Rectangle 220"/>
              <p:cNvSpPr>
                <a:spLocks noChangeArrowheads="1"/>
              </p:cNvSpPr>
              <p:nvPr/>
            </p:nvSpPr>
            <p:spPr bwMode="auto">
              <a:xfrm>
                <a:off x="2263" y="2543"/>
                <a:ext cx="1392" cy="28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73" name="Rectangle 221"/>
              <p:cNvSpPr>
                <a:spLocks noChangeArrowheads="1"/>
              </p:cNvSpPr>
              <p:nvPr/>
            </p:nvSpPr>
            <p:spPr bwMode="auto">
              <a:xfrm>
                <a:off x="1063" y="2543"/>
                <a:ext cx="480" cy="28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74" name="Line 222"/>
              <p:cNvSpPr>
                <a:spLocks noChangeShapeType="1"/>
              </p:cNvSpPr>
              <p:nvPr/>
            </p:nvSpPr>
            <p:spPr bwMode="auto">
              <a:xfrm>
                <a:off x="1543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75" name="Text Box 223"/>
              <p:cNvSpPr txBox="1">
                <a:spLocks noChangeArrowheads="1"/>
              </p:cNvSpPr>
              <p:nvPr/>
            </p:nvSpPr>
            <p:spPr bwMode="auto">
              <a:xfrm>
                <a:off x="2251" y="2517"/>
                <a:ext cx="1426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subband processing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776" name="Rectangle 224"/>
              <p:cNvSpPr>
                <a:spLocks noChangeArrowheads="1"/>
              </p:cNvSpPr>
              <p:nvPr/>
            </p:nvSpPr>
            <p:spPr bwMode="auto">
              <a:xfrm>
                <a:off x="3847" y="2543"/>
                <a:ext cx="336" cy="28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77" name="Line 225"/>
              <p:cNvSpPr>
                <a:spLocks noChangeShapeType="1"/>
              </p:cNvSpPr>
              <p:nvPr/>
            </p:nvSpPr>
            <p:spPr bwMode="auto">
              <a:xfrm>
                <a:off x="3655" y="2688"/>
                <a:ext cx="18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78" name="Line 226"/>
              <p:cNvSpPr>
                <a:spLocks noChangeShapeType="1"/>
              </p:cNvSpPr>
              <p:nvPr/>
            </p:nvSpPr>
            <p:spPr bwMode="auto">
              <a:xfrm>
                <a:off x="3943" y="2592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79" name="Text Box 227"/>
              <p:cNvSpPr txBox="1">
                <a:spLocks noChangeArrowheads="1"/>
              </p:cNvSpPr>
              <p:nvPr/>
            </p:nvSpPr>
            <p:spPr bwMode="auto">
              <a:xfrm>
                <a:off x="3941" y="2510"/>
                <a:ext cx="227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79780" name="Text Box 228"/>
              <p:cNvSpPr txBox="1">
                <a:spLocks noChangeArrowheads="1"/>
              </p:cNvSpPr>
              <p:nvPr/>
            </p:nvSpPr>
            <p:spPr bwMode="auto">
              <a:xfrm>
                <a:off x="1062" y="2542"/>
                <a:ext cx="481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H0(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781" name="Rectangle 229"/>
              <p:cNvSpPr>
                <a:spLocks noChangeArrowheads="1"/>
              </p:cNvSpPr>
              <p:nvPr/>
            </p:nvSpPr>
            <p:spPr bwMode="auto">
              <a:xfrm>
                <a:off x="2263" y="2880"/>
                <a:ext cx="1392" cy="28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82" name="Rectangle 230"/>
              <p:cNvSpPr>
                <a:spLocks noChangeArrowheads="1"/>
              </p:cNvSpPr>
              <p:nvPr/>
            </p:nvSpPr>
            <p:spPr bwMode="auto">
              <a:xfrm>
                <a:off x="1063" y="2880"/>
                <a:ext cx="480" cy="28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83" name="Line 231"/>
              <p:cNvSpPr>
                <a:spLocks noChangeShapeType="1"/>
              </p:cNvSpPr>
              <p:nvPr/>
            </p:nvSpPr>
            <p:spPr bwMode="auto">
              <a:xfrm>
                <a:off x="1543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84" name="Text Box 232"/>
              <p:cNvSpPr txBox="1">
                <a:spLocks noChangeArrowheads="1"/>
              </p:cNvSpPr>
              <p:nvPr/>
            </p:nvSpPr>
            <p:spPr bwMode="auto">
              <a:xfrm>
                <a:off x="2251" y="2852"/>
                <a:ext cx="14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subband processing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785" name="Rectangle 233"/>
              <p:cNvSpPr>
                <a:spLocks noChangeArrowheads="1"/>
              </p:cNvSpPr>
              <p:nvPr/>
            </p:nvSpPr>
            <p:spPr bwMode="auto">
              <a:xfrm>
                <a:off x="3847" y="2880"/>
                <a:ext cx="336" cy="28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86" name="Line 234"/>
              <p:cNvSpPr>
                <a:spLocks noChangeShapeType="1"/>
              </p:cNvSpPr>
              <p:nvPr/>
            </p:nvSpPr>
            <p:spPr bwMode="auto">
              <a:xfrm>
                <a:off x="3655" y="3024"/>
                <a:ext cx="18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87" name="Line 235"/>
              <p:cNvSpPr>
                <a:spLocks noChangeShapeType="1"/>
              </p:cNvSpPr>
              <p:nvPr/>
            </p:nvSpPr>
            <p:spPr bwMode="auto">
              <a:xfrm>
                <a:off x="3943" y="292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88" name="Text Box 236"/>
              <p:cNvSpPr txBox="1">
                <a:spLocks noChangeArrowheads="1"/>
              </p:cNvSpPr>
              <p:nvPr/>
            </p:nvSpPr>
            <p:spPr bwMode="auto">
              <a:xfrm>
                <a:off x="3941" y="2846"/>
                <a:ext cx="227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79789" name="Text Box 237"/>
              <p:cNvSpPr txBox="1">
                <a:spLocks noChangeArrowheads="1"/>
              </p:cNvSpPr>
              <p:nvPr/>
            </p:nvSpPr>
            <p:spPr bwMode="auto">
              <a:xfrm>
                <a:off x="1062" y="2880"/>
                <a:ext cx="481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H1(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790" name="Rectangle 238"/>
              <p:cNvSpPr>
                <a:spLocks noChangeArrowheads="1"/>
              </p:cNvSpPr>
              <p:nvPr/>
            </p:nvSpPr>
            <p:spPr bwMode="auto">
              <a:xfrm>
                <a:off x="2263" y="3216"/>
                <a:ext cx="1392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91" name="Rectangle 239"/>
              <p:cNvSpPr>
                <a:spLocks noChangeArrowheads="1"/>
              </p:cNvSpPr>
              <p:nvPr/>
            </p:nvSpPr>
            <p:spPr bwMode="auto">
              <a:xfrm>
                <a:off x="1063" y="3216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92" name="Line 240"/>
              <p:cNvSpPr>
                <a:spLocks noChangeShapeType="1"/>
              </p:cNvSpPr>
              <p:nvPr/>
            </p:nvSpPr>
            <p:spPr bwMode="auto">
              <a:xfrm>
                <a:off x="1543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93" name="Text Box 241"/>
              <p:cNvSpPr txBox="1">
                <a:spLocks noChangeArrowheads="1"/>
              </p:cNvSpPr>
              <p:nvPr/>
            </p:nvSpPr>
            <p:spPr bwMode="auto">
              <a:xfrm>
                <a:off x="2251" y="3187"/>
                <a:ext cx="142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subband processing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794" name="Rectangle 242"/>
              <p:cNvSpPr>
                <a:spLocks noChangeArrowheads="1"/>
              </p:cNvSpPr>
              <p:nvPr/>
            </p:nvSpPr>
            <p:spPr bwMode="auto">
              <a:xfrm>
                <a:off x="3847" y="3216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95" name="Line 243"/>
              <p:cNvSpPr>
                <a:spLocks noChangeShapeType="1"/>
              </p:cNvSpPr>
              <p:nvPr/>
            </p:nvSpPr>
            <p:spPr bwMode="auto">
              <a:xfrm>
                <a:off x="3655" y="3360"/>
                <a:ext cx="18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96" name="Line 244"/>
              <p:cNvSpPr>
                <a:spLocks noChangeShapeType="1"/>
              </p:cNvSpPr>
              <p:nvPr/>
            </p:nvSpPr>
            <p:spPr bwMode="auto">
              <a:xfrm>
                <a:off x="3943" y="3264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797" name="Text Box 245"/>
              <p:cNvSpPr txBox="1">
                <a:spLocks noChangeArrowheads="1"/>
              </p:cNvSpPr>
              <p:nvPr/>
            </p:nvSpPr>
            <p:spPr bwMode="auto">
              <a:xfrm>
                <a:off x="3941" y="3182"/>
                <a:ext cx="227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79798" name="Text Box 246"/>
              <p:cNvSpPr txBox="1">
                <a:spLocks noChangeArrowheads="1"/>
              </p:cNvSpPr>
              <p:nvPr/>
            </p:nvSpPr>
            <p:spPr bwMode="auto">
              <a:xfrm>
                <a:off x="1062" y="3216"/>
                <a:ext cx="481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H2(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799" name="Rectangle 247"/>
              <p:cNvSpPr>
                <a:spLocks noChangeArrowheads="1"/>
              </p:cNvSpPr>
              <p:nvPr/>
            </p:nvSpPr>
            <p:spPr bwMode="auto">
              <a:xfrm>
                <a:off x="2263" y="3552"/>
                <a:ext cx="1392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00" name="Rectangle 248"/>
              <p:cNvSpPr>
                <a:spLocks noChangeArrowheads="1"/>
              </p:cNvSpPr>
              <p:nvPr/>
            </p:nvSpPr>
            <p:spPr bwMode="auto">
              <a:xfrm>
                <a:off x="1063" y="3552"/>
                <a:ext cx="480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01" name="Line 249"/>
              <p:cNvSpPr>
                <a:spLocks noChangeShapeType="1"/>
              </p:cNvSpPr>
              <p:nvPr/>
            </p:nvSpPr>
            <p:spPr bwMode="auto">
              <a:xfrm>
                <a:off x="1543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21566" name="Group 250"/>
              <p:cNvGrpSpPr>
                <a:grpSpLocks/>
              </p:cNvGrpSpPr>
              <p:nvPr/>
            </p:nvGrpSpPr>
            <p:grpSpPr bwMode="auto">
              <a:xfrm>
                <a:off x="1735" y="2511"/>
                <a:ext cx="528" cy="1366"/>
                <a:chOff x="1735" y="2511"/>
                <a:chExt cx="528" cy="1366"/>
              </a:xfrm>
            </p:grpSpPr>
            <p:sp>
              <p:nvSpPr>
                <p:cNvPr id="279803" name="Line 251"/>
                <p:cNvSpPr>
                  <a:spLocks noChangeShapeType="1"/>
                </p:cNvSpPr>
                <p:nvPr/>
              </p:nvSpPr>
              <p:spPr bwMode="auto">
                <a:xfrm>
                  <a:off x="1831" y="2592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04" name="Text Box 252"/>
                <p:cNvSpPr txBox="1">
                  <a:spLocks noChangeArrowheads="1"/>
                </p:cNvSpPr>
                <p:nvPr/>
              </p:nvSpPr>
              <p:spPr bwMode="auto">
                <a:xfrm>
                  <a:off x="1814" y="2511"/>
                  <a:ext cx="227" cy="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79805" name="Rectangle 253"/>
                <p:cNvSpPr>
                  <a:spLocks noChangeArrowheads="1"/>
                </p:cNvSpPr>
                <p:nvPr/>
              </p:nvSpPr>
              <p:spPr bwMode="auto">
                <a:xfrm>
                  <a:off x="1735" y="2545"/>
                  <a:ext cx="336" cy="289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06" name="Line 254"/>
                <p:cNvSpPr>
                  <a:spLocks noChangeShapeType="1"/>
                </p:cNvSpPr>
                <p:nvPr/>
              </p:nvSpPr>
              <p:spPr bwMode="auto">
                <a:xfrm>
                  <a:off x="2071" y="2688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07" name="Line 255"/>
                <p:cNvSpPr>
                  <a:spLocks noChangeShapeType="1"/>
                </p:cNvSpPr>
                <p:nvPr/>
              </p:nvSpPr>
              <p:spPr bwMode="auto">
                <a:xfrm>
                  <a:off x="1831" y="2928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08" name="Text Box 256"/>
                <p:cNvSpPr txBox="1">
                  <a:spLocks noChangeArrowheads="1"/>
                </p:cNvSpPr>
                <p:nvPr/>
              </p:nvSpPr>
              <p:spPr bwMode="auto">
                <a:xfrm>
                  <a:off x="1814" y="2846"/>
                  <a:ext cx="227" cy="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79809" name="Rectangle 257"/>
                <p:cNvSpPr>
                  <a:spLocks noChangeArrowheads="1"/>
                </p:cNvSpPr>
                <p:nvPr/>
              </p:nvSpPr>
              <p:spPr bwMode="auto">
                <a:xfrm>
                  <a:off x="1735" y="2880"/>
                  <a:ext cx="336" cy="289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10" name="Line 258"/>
                <p:cNvSpPr>
                  <a:spLocks noChangeShapeType="1"/>
                </p:cNvSpPr>
                <p:nvPr/>
              </p:nvSpPr>
              <p:spPr bwMode="auto">
                <a:xfrm>
                  <a:off x="2071" y="3024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11" name="Line 259"/>
                <p:cNvSpPr>
                  <a:spLocks noChangeShapeType="1"/>
                </p:cNvSpPr>
                <p:nvPr/>
              </p:nvSpPr>
              <p:spPr bwMode="auto">
                <a:xfrm>
                  <a:off x="1831" y="3264"/>
                  <a:ext cx="0" cy="192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12" name="Text Box 260"/>
                <p:cNvSpPr txBox="1">
                  <a:spLocks noChangeArrowheads="1"/>
                </p:cNvSpPr>
                <p:nvPr/>
              </p:nvSpPr>
              <p:spPr bwMode="auto">
                <a:xfrm>
                  <a:off x="1814" y="3182"/>
                  <a:ext cx="227" cy="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79813" name="Rectangle 261"/>
                <p:cNvSpPr>
                  <a:spLocks noChangeArrowheads="1"/>
                </p:cNvSpPr>
                <p:nvPr/>
              </p:nvSpPr>
              <p:spPr bwMode="auto">
                <a:xfrm>
                  <a:off x="1735" y="3216"/>
                  <a:ext cx="336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14" name="Line 262"/>
                <p:cNvSpPr>
                  <a:spLocks noChangeShapeType="1"/>
                </p:cNvSpPr>
                <p:nvPr/>
              </p:nvSpPr>
              <p:spPr bwMode="auto">
                <a:xfrm>
                  <a:off x="2071" y="3360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15" name="Line 263"/>
                <p:cNvSpPr>
                  <a:spLocks noChangeShapeType="1"/>
                </p:cNvSpPr>
                <p:nvPr/>
              </p:nvSpPr>
              <p:spPr bwMode="auto">
                <a:xfrm>
                  <a:off x="1831" y="3601"/>
                  <a:ext cx="0" cy="193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16" name="Text Box 264"/>
                <p:cNvSpPr txBox="1">
                  <a:spLocks noChangeArrowheads="1"/>
                </p:cNvSpPr>
                <p:nvPr/>
              </p:nvSpPr>
              <p:spPr bwMode="auto">
                <a:xfrm>
                  <a:off x="1814" y="3518"/>
                  <a:ext cx="227" cy="3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FFFF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r>
                    <a:rPr lang="en-US">
                      <a:solidFill>
                        <a:srgbClr val="FFFF66"/>
                      </a:solidFill>
                      <a:cs typeface="+mn-cs"/>
                    </a:rPr>
                    <a:t>3</a:t>
                  </a:r>
                </a:p>
              </p:txBody>
            </p:sp>
            <p:sp>
              <p:nvSpPr>
                <p:cNvPr id="279817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35" y="3552"/>
                  <a:ext cx="336" cy="288"/>
                </a:xfrm>
                <a:prstGeom prst="rect">
                  <a:avLst/>
                </a:prstGeom>
                <a:noFill/>
                <a:ln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279818" name="Line 266"/>
                <p:cNvSpPr>
                  <a:spLocks noChangeShapeType="1"/>
                </p:cNvSpPr>
                <p:nvPr/>
              </p:nvSpPr>
              <p:spPr bwMode="auto">
                <a:xfrm>
                  <a:off x="2071" y="3696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FFFF66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279819" name="Text Box 267"/>
              <p:cNvSpPr txBox="1">
                <a:spLocks noChangeArrowheads="1"/>
              </p:cNvSpPr>
              <p:nvPr/>
            </p:nvSpPr>
            <p:spPr bwMode="auto">
              <a:xfrm>
                <a:off x="2251" y="3523"/>
                <a:ext cx="1426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>
                    <a:solidFill>
                      <a:srgbClr val="FFFF66"/>
                    </a:solidFill>
                    <a:cs typeface="+mn-cs"/>
                  </a:rPr>
                  <a:t>subband processing</a:t>
                </a:r>
                <a:endParaRPr lang="en-US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820" name="Rectangle 268"/>
              <p:cNvSpPr>
                <a:spLocks noChangeArrowheads="1"/>
              </p:cNvSpPr>
              <p:nvPr/>
            </p:nvSpPr>
            <p:spPr bwMode="auto">
              <a:xfrm>
                <a:off x="3847" y="3552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21" name="Line 269"/>
              <p:cNvSpPr>
                <a:spLocks noChangeShapeType="1"/>
              </p:cNvSpPr>
              <p:nvPr/>
            </p:nvSpPr>
            <p:spPr bwMode="auto">
              <a:xfrm>
                <a:off x="3655" y="3696"/>
                <a:ext cx="188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22" name="Line 270"/>
              <p:cNvSpPr>
                <a:spLocks noChangeShapeType="1"/>
              </p:cNvSpPr>
              <p:nvPr/>
            </p:nvSpPr>
            <p:spPr bwMode="auto">
              <a:xfrm>
                <a:off x="3943" y="3601"/>
                <a:ext cx="0" cy="19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triangl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23" name="Text Box 271"/>
              <p:cNvSpPr txBox="1">
                <a:spLocks noChangeArrowheads="1"/>
              </p:cNvSpPr>
              <p:nvPr/>
            </p:nvSpPr>
            <p:spPr bwMode="auto">
              <a:xfrm>
                <a:off x="3941" y="3518"/>
                <a:ext cx="227" cy="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79824" name="Text Box 272"/>
              <p:cNvSpPr txBox="1">
                <a:spLocks noChangeArrowheads="1"/>
              </p:cNvSpPr>
              <p:nvPr/>
            </p:nvSpPr>
            <p:spPr bwMode="auto">
              <a:xfrm>
                <a:off x="1062" y="3551"/>
                <a:ext cx="481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H3(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z)</a:t>
                </a:r>
                <a:endParaRPr lang="en-US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825" name="Line 273"/>
              <p:cNvSpPr>
                <a:spLocks noChangeShapeType="1"/>
              </p:cNvSpPr>
              <p:nvPr/>
            </p:nvSpPr>
            <p:spPr bwMode="auto">
              <a:xfrm>
                <a:off x="871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26" name="Line 274"/>
              <p:cNvSpPr>
                <a:spLocks noChangeShapeType="1"/>
              </p:cNvSpPr>
              <p:nvPr/>
            </p:nvSpPr>
            <p:spPr bwMode="auto">
              <a:xfrm>
                <a:off x="871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27" name="Line 275"/>
              <p:cNvSpPr>
                <a:spLocks noChangeShapeType="1"/>
              </p:cNvSpPr>
              <p:nvPr/>
            </p:nvSpPr>
            <p:spPr bwMode="auto">
              <a:xfrm>
                <a:off x="871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28" name="Line 276"/>
              <p:cNvSpPr>
                <a:spLocks noChangeShapeType="1"/>
              </p:cNvSpPr>
              <p:nvPr/>
            </p:nvSpPr>
            <p:spPr bwMode="auto">
              <a:xfrm>
                <a:off x="871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29" name="Line 277"/>
              <p:cNvSpPr>
                <a:spLocks noChangeShapeType="1"/>
              </p:cNvSpPr>
              <p:nvPr/>
            </p:nvSpPr>
            <p:spPr bwMode="auto">
              <a:xfrm>
                <a:off x="871" y="2688"/>
                <a:ext cx="0" cy="1009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30" name="Line 278"/>
              <p:cNvSpPr>
                <a:spLocks noChangeShapeType="1"/>
              </p:cNvSpPr>
              <p:nvPr/>
            </p:nvSpPr>
            <p:spPr bwMode="auto">
              <a:xfrm>
                <a:off x="583" y="3169"/>
                <a:ext cx="284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31" name="Text Box 279"/>
              <p:cNvSpPr txBox="1">
                <a:spLocks noChangeArrowheads="1"/>
              </p:cNvSpPr>
              <p:nvPr/>
            </p:nvSpPr>
            <p:spPr bwMode="auto">
              <a:xfrm>
                <a:off x="332" y="2845"/>
                <a:ext cx="314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IN</a:t>
                </a:r>
              </a:p>
            </p:txBody>
          </p:sp>
          <p:sp>
            <p:nvSpPr>
              <p:cNvPr id="279832" name="Line 280"/>
              <p:cNvSpPr>
                <a:spLocks noChangeShapeType="1"/>
              </p:cNvSpPr>
              <p:nvPr/>
            </p:nvSpPr>
            <p:spPr bwMode="auto">
              <a:xfrm>
                <a:off x="4183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33" name="Line 281"/>
              <p:cNvSpPr>
                <a:spLocks noChangeShapeType="1"/>
              </p:cNvSpPr>
              <p:nvPr/>
            </p:nvSpPr>
            <p:spPr bwMode="auto">
              <a:xfrm>
                <a:off x="4183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34" name="Line 282"/>
              <p:cNvSpPr>
                <a:spLocks noChangeShapeType="1"/>
              </p:cNvSpPr>
              <p:nvPr/>
            </p:nvSpPr>
            <p:spPr bwMode="auto">
              <a:xfrm>
                <a:off x="4183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35" name="Line 283"/>
              <p:cNvSpPr>
                <a:spLocks noChangeShapeType="1"/>
              </p:cNvSpPr>
              <p:nvPr/>
            </p:nvSpPr>
            <p:spPr bwMode="auto">
              <a:xfrm>
                <a:off x="4183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9836" name="Text Box 284"/>
              <p:cNvSpPr txBox="1">
                <a:spLocks noChangeArrowheads="1"/>
              </p:cNvSpPr>
              <p:nvPr/>
            </p:nvSpPr>
            <p:spPr bwMode="auto">
              <a:xfrm>
                <a:off x="1107" y="2276"/>
                <a:ext cx="395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N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=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4</a:t>
                </a:r>
                <a:endParaRPr lang="en-US" b="0" dirty="0">
                  <a:solidFill>
                    <a:srgbClr val="FFFF66"/>
                  </a:solidFill>
                  <a:cs typeface="+mn-cs"/>
                </a:endParaRPr>
              </a:p>
            </p:txBody>
          </p:sp>
          <p:sp>
            <p:nvSpPr>
              <p:cNvPr id="279837" name="Text Box 285"/>
              <p:cNvSpPr txBox="1">
                <a:spLocks noChangeArrowheads="1"/>
              </p:cNvSpPr>
              <p:nvPr/>
            </p:nvSpPr>
            <p:spPr bwMode="auto">
              <a:xfrm>
                <a:off x="1723" y="2276"/>
                <a:ext cx="395" cy="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66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D</a:t>
                </a:r>
                <a:r>
                  <a:rPr lang="en-US" sz="1800" b="0" dirty="0" smtClean="0">
                    <a:solidFill>
                      <a:srgbClr val="FFFF66"/>
                    </a:solidFill>
                    <a:cs typeface="+mn-cs"/>
                  </a:rPr>
                  <a:t>=</a:t>
                </a:r>
                <a:r>
                  <a:rPr lang="en-US" sz="1800" b="0" dirty="0">
                    <a:solidFill>
                      <a:srgbClr val="FFFF66"/>
                    </a:solidFill>
                    <a:cs typeface="+mn-cs"/>
                  </a:rPr>
                  <a:t>3</a:t>
                </a:r>
                <a:endParaRPr lang="en-US" b="0" dirty="0">
                  <a:solidFill>
                    <a:srgbClr val="FFFF66"/>
                  </a:solidFill>
                  <a:cs typeface="+mn-cs"/>
                </a:endParaRPr>
              </a:p>
            </p:txBody>
          </p:sp>
        </p:grpSp>
        <p:sp>
          <p:nvSpPr>
            <p:cNvPr id="126" name="Oval 3"/>
            <p:cNvSpPr>
              <a:spLocks noChangeArrowheads="1"/>
            </p:cNvSpPr>
            <p:nvPr/>
          </p:nvSpPr>
          <p:spPr bwMode="auto">
            <a:xfrm>
              <a:off x="2206675" y="3741241"/>
              <a:ext cx="1079500" cy="2663825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" name="Line 98"/>
            <p:cNvSpPr>
              <a:spLocks noChangeShapeType="1"/>
            </p:cNvSpPr>
            <p:nvPr/>
          </p:nvSpPr>
          <p:spPr bwMode="auto">
            <a:xfrm flipH="1" flipV="1">
              <a:off x="6827154" y="3573016"/>
              <a:ext cx="13098" cy="31319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" name="Oval 102"/>
            <p:cNvSpPr>
              <a:spLocks noChangeArrowheads="1"/>
            </p:cNvSpPr>
            <p:nvPr/>
          </p:nvSpPr>
          <p:spPr bwMode="auto">
            <a:xfrm>
              <a:off x="5397537" y="3741241"/>
              <a:ext cx="1082675" cy="2663825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 w="5715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262888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43325" y="1520788"/>
            <a:ext cx="1512962" cy="4940784"/>
            <a:chOff x="3743325" y="1664804"/>
            <a:chExt cx="1512962" cy="4940784"/>
          </a:xfrm>
        </p:grpSpPr>
        <p:sp>
          <p:nvSpPr>
            <p:cNvPr id="22532" name="Oval 2"/>
            <p:cNvSpPr>
              <a:spLocks noChangeArrowheads="1"/>
            </p:cNvSpPr>
            <p:nvPr/>
          </p:nvSpPr>
          <p:spPr bwMode="auto">
            <a:xfrm>
              <a:off x="3743325" y="3897313"/>
              <a:ext cx="1512888" cy="2708275"/>
            </a:xfrm>
            <a:prstGeom prst="ellipse">
              <a:avLst/>
            </a:prstGeom>
            <a:solidFill>
              <a:srgbClr val="AA0000">
                <a:alpha val="39999"/>
              </a:srgbClr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2533" name="Oval 99"/>
            <p:cNvSpPr>
              <a:spLocks noChangeArrowheads="1"/>
            </p:cNvSpPr>
            <p:nvPr/>
          </p:nvSpPr>
          <p:spPr bwMode="auto">
            <a:xfrm>
              <a:off x="3779912" y="1664804"/>
              <a:ext cx="1476375" cy="1016000"/>
            </a:xfrm>
            <a:prstGeom prst="ellipse">
              <a:avLst/>
            </a:prstGeom>
            <a:solidFill>
              <a:srgbClr val="AA0000">
                <a:alpha val="39999"/>
              </a:srgbClr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/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22534" name="Down Arrow 4"/>
            <p:cNvSpPr>
              <a:spLocks noChangeArrowheads="1"/>
            </p:cNvSpPr>
            <p:nvPr/>
          </p:nvSpPr>
          <p:spPr bwMode="auto">
            <a:xfrm>
              <a:off x="4067944" y="2636912"/>
              <a:ext cx="864866" cy="1548816"/>
            </a:xfrm>
            <a:prstGeom prst="downArrow">
              <a:avLst>
                <a:gd name="adj1" fmla="val 50000"/>
                <a:gd name="adj2" fmla="val 49968"/>
              </a:avLst>
            </a:prstGeom>
            <a:solidFill>
              <a:schemeClr val="accent1">
                <a:alpha val="39999"/>
              </a:schemeClr>
            </a:solidFill>
            <a:ln w="12700">
              <a:solidFill>
                <a:srgbClr val="FFFFFF"/>
              </a:solidFill>
              <a:round/>
              <a:headEnd type="none" w="sm" len="sm"/>
              <a:tailEnd type="none" w="sm" len="sm"/>
            </a:ln>
            <a:extLst/>
          </p:spPr>
          <p:txBody>
            <a:bodyPr wrap="square"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Filter Bank Set-Up</a:t>
            </a:r>
            <a:endParaRPr lang="en-US" sz="3200" dirty="0" smtClean="0">
              <a:cs typeface="+mj-cs"/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10613" cy="52895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b="0" dirty="0" smtClean="0">
                <a:cs typeface="+mn-cs"/>
              </a:rPr>
              <a:t>  </a:t>
            </a:r>
            <a:r>
              <a:rPr lang="en-US" sz="2400" b="0" dirty="0" smtClean="0">
                <a:cs typeface="+mn-cs"/>
              </a:rPr>
              <a:t> A crucial concept concept will be </a:t>
            </a:r>
            <a:r>
              <a:rPr lang="en-US" sz="2400" b="0" u="sng" dirty="0" smtClean="0">
                <a:solidFill>
                  <a:srgbClr val="FFFF66"/>
                </a:solidFill>
                <a:cs typeface="+mn-cs"/>
              </a:rPr>
              <a:t>Perfect Reconstruction</a:t>
            </a:r>
            <a:r>
              <a:rPr lang="en-US" sz="2400" b="0" dirty="0" smtClean="0">
                <a:solidFill>
                  <a:srgbClr val="FFFF66"/>
                </a:solidFill>
                <a:cs typeface="+mn-cs"/>
              </a:rPr>
              <a:t> (PR)</a:t>
            </a:r>
            <a:endParaRPr lang="en-US" sz="2400" b="0" dirty="0" smtClean="0">
              <a:cs typeface="+mn-cs"/>
            </a:endParaRPr>
          </a:p>
          <a:p>
            <a:pPr lvl="1">
              <a:spcBef>
                <a:spcPts val="1080"/>
              </a:spcBef>
              <a:defRPr/>
            </a:pPr>
            <a:r>
              <a:rPr lang="en-US" sz="2000" b="0" dirty="0" smtClean="0">
                <a:cs typeface="+mn-cs"/>
              </a:rPr>
              <a:t>Assume </a:t>
            </a:r>
            <a:r>
              <a:rPr lang="en-US" sz="2000" b="0" dirty="0" err="1" smtClean="0">
                <a:cs typeface="+mn-cs"/>
              </a:rPr>
              <a:t>subband</a:t>
            </a:r>
            <a:r>
              <a:rPr lang="en-US" sz="2000" b="0" dirty="0" smtClean="0">
                <a:cs typeface="+mn-cs"/>
              </a:rPr>
              <a:t> processing does not modify </a:t>
            </a:r>
            <a:r>
              <a:rPr lang="en-US" sz="2000" b="0" dirty="0" err="1" smtClean="0">
                <a:cs typeface="+mn-cs"/>
              </a:rPr>
              <a:t>subband</a:t>
            </a:r>
            <a:r>
              <a:rPr lang="en-US" sz="2000" b="0" dirty="0" smtClean="0">
                <a:cs typeface="+mn-cs"/>
              </a:rPr>
              <a:t> signals           (e.g.  lossless coding/decoding)</a:t>
            </a:r>
          </a:p>
          <a:p>
            <a:pPr lvl="1">
              <a:defRPr/>
            </a:pPr>
            <a:r>
              <a:rPr lang="en-US" sz="2000" b="0" dirty="0" smtClean="0">
                <a:cs typeface="+mn-cs"/>
              </a:rPr>
              <a:t>The overall aim would then be to have  PR,</a:t>
            </a:r>
            <a:r>
              <a:rPr lang="en-US" sz="2000" dirty="0" smtClean="0">
                <a:cs typeface="+mn-cs"/>
              </a:rPr>
              <a:t>  </a:t>
            </a:r>
            <a:r>
              <a:rPr lang="en-US" sz="2000" b="0" dirty="0" smtClean="0">
                <a:cs typeface="+mn-cs"/>
              </a:rPr>
              <a:t>i.e. that the output signal </a:t>
            </a:r>
            <a:r>
              <a:rPr lang="en-US" sz="2000" dirty="0" smtClean="0">
                <a:cs typeface="+mn-cs"/>
              </a:rPr>
              <a:t>is</a:t>
            </a:r>
            <a:r>
              <a:rPr lang="en-US" sz="2000" b="0" dirty="0" smtClean="0">
                <a:cs typeface="+mn-cs"/>
              </a:rPr>
              <a:t> equal to the input signal up to at most a delay: </a:t>
            </a:r>
            <a:r>
              <a:rPr lang="en-US" sz="2000" dirty="0"/>
              <a:t>y[k]=u[k-d</a:t>
            </a:r>
            <a:r>
              <a:rPr lang="en-US" sz="2000" dirty="0" smtClean="0"/>
              <a:t>]</a:t>
            </a:r>
            <a:endParaRPr lang="en-US" sz="2000" dirty="0">
              <a:cs typeface="+mn-cs"/>
            </a:endParaRPr>
          </a:p>
          <a:p>
            <a:pPr lvl="1">
              <a:defRPr/>
            </a:pPr>
            <a:r>
              <a:rPr lang="en-US" sz="2000" b="0" u="sng" dirty="0" smtClean="0">
                <a:cs typeface="+mn-cs"/>
              </a:rPr>
              <a:t>But</a:t>
            </a:r>
            <a:r>
              <a:rPr lang="en-US" sz="2000" b="0" dirty="0" smtClean="0">
                <a:cs typeface="+mn-cs"/>
              </a:rPr>
              <a:t>: </a:t>
            </a:r>
            <a:r>
              <a:rPr lang="en-US" sz="2000" b="0" dirty="0" err="1" smtClean="0">
                <a:cs typeface="+mn-cs"/>
              </a:rPr>
              <a:t>downsampling</a:t>
            </a:r>
            <a:r>
              <a:rPr lang="en-US" sz="2000" b="0" dirty="0" smtClean="0">
                <a:cs typeface="+mn-cs"/>
              </a:rPr>
              <a:t> introduces  </a:t>
            </a:r>
            <a:r>
              <a:rPr lang="en-US" sz="2000" u="sng" dirty="0" smtClean="0">
                <a:solidFill>
                  <a:srgbClr val="FFFF66"/>
                </a:solidFill>
                <a:cs typeface="+mn-cs"/>
              </a:rPr>
              <a:t>aliasing</a:t>
            </a:r>
            <a:r>
              <a:rPr lang="en-US" sz="2000" b="0" dirty="0" smtClean="0">
                <a:cs typeface="+mn-cs"/>
              </a:rPr>
              <a:t>, so achieving PR will be non-trivial</a:t>
            </a:r>
          </a:p>
          <a:p>
            <a:pPr lvl="1"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0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grpSp>
        <p:nvGrpSpPr>
          <p:cNvPr id="22531" name="Group 199"/>
          <p:cNvGrpSpPr>
            <a:grpSpLocks/>
          </p:cNvGrpSpPr>
          <p:nvPr/>
        </p:nvGrpSpPr>
        <p:grpSpPr bwMode="auto">
          <a:xfrm>
            <a:off x="304800" y="4038600"/>
            <a:ext cx="8739188" cy="2116138"/>
            <a:chOff x="192" y="2544"/>
            <a:chExt cx="5505" cy="1333"/>
          </a:xfrm>
        </p:grpSpPr>
        <p:sp>
          <p:nvSpPr>
            <p:cNvPr id="284774" name="Line 102"/>
            <p:cNvSpPr>
              <a:spLocks noChangeShapeType="1"/>
            </p:cNvSpPr>
            <p:nvPr/>
          </p:nvSpPr>
          <p:spPr bwMode="auto">
            <a:xfrm>
              <a:off x="3966" y="2921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775" name="Rectangle 103"/>
            <p:cNvSpPr>
              <a:spLocks noChangeArrowheads="1"/>
            </p:cNvSpPr>
            <p:nvPr/>
          </p:nvSpPr>
          <p:spPr bwMode="auto">
            <a:xfrm>
              <a:off x="4155" y="2805"/>
              <a:ext cx="471" cy="231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776" name="Text Box 104"/>
            <p:cNvSpPr txBox="1">
              <a:spLocks noChangeArrowheads="1"/>
            </p:cNvSpPr>
            <p:nvPr/>
          </p:nvSpPr>
          <p:spPr bwMode="auto">
            <a:xfrm>
              <a:off x="4158" y="2782"/>
              <a:ext cx="4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F</a:t>
              </a: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0(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84777" name="Line 105"/>
            <p:cNvSpPr>
              <a:spLocks noChangeShapeType="1"/>
            </p:cNvSpPr>
            <p:nvPr/>
          </p:nvSpPr>
          <p:spPr bwMode="auto">
            <a:xfrm>
              <a:off x="3966" y="3191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778" name="Rectangle 106"/>
            <p:cNvSpPr>
              <a:spLocks noChangeArrowheads="1"/>
            </p:cNvSpPr>
            <p:nvPr/>
          </p:nvSpPr>
          <p:spPr bwMode="auto">
            <a:xfrm>
              <a:off x="4155" y="3075"/>
              <a:ext cx="471" cy="23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779" name="Text Box 107"/>
            <p:cNvSpPr txBox="1">
              <a:spLocks noChangeArrowheads="1"/>
            </p:cNvSpPr>
            <p:nvPr/>
          </p:nvSpPr>
          <p:spPr bwMode="auto">
            <a:xfrm>
              <a:off x="4158" y="3051"/>
              <a:ext cx="4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F</a:t>
              </a: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1(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84780" name="Line 108"/>
            <p:cNvSpPr>
              <a:spLocks noChangeShapeType="1"/>
            </p:cNvSpPr>
            <p:nvPr/>
          </p:nvSpPr>
          <p:spPr bwMode="auto">
            <a:xfrm>
              <a:off x="3966" y="3461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781" name="Rectangle 109"/>
            <p:cNvSpPr>
              <a:spLocks noChangeArrowheads="1"/>
            </p:cNvSpPr>
            <p:nvPr/>
          </p:nvSpPr>
          <p:spPr bwMode="auto">
            <a:xfrm>
              <a:off x="4155" y="3345"/>
              <a:ext cx="471" cy="23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782" name="Text Box 110"/>
            <p:cNvSpPr txBox="1">
              <a:spLocks noChangeArrowheads="1"/>
            </p:cNvSpPr>
            <p:nvPr/>
          </p:nvSpPr>
          <p:spPr bwMode="auto">
            <a:xfrm>
              <a:off x="4158" y="3321"/>
              <a:ext cx="4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F</a:t>
              </a: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2(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84783" name="Line 111"/>
            <p:cNvSpPr>
              <a:spLocks noChangeShapeType="1"/>
            </p:cNvSpPr>
            <p:nvPr/>
          </p:nvSpPr>
          <p:spPr bwMode="auto">
            <a:xfrm>
              <a:off x="3966" y="3731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784" name="Rectangle 112"/>
            <p:cNvSpPr>
              <a:spLocks noChangeArrowheads="1"/>
            </p:cNvSpPr>
            <p:nvPr/>
          </p:nvSpPr>
          <p:spPr bwMode="auto">
            <a:xfrm>
              <a:off x="4155" y="3615"/>
              <a:ext cx="471" cy="23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785" name="Text Box 113"/>
            <p:cNvSpPr txBox="1">
              <a:spLocks noChangeArrowheads="1"/>
            </p:cNvSpPr>
            <p:nvPr/>
          </p:nvSpPr>
          <p:spPr bwMode="auto">
            <a:xfrm>
              <a:off x="4158" y="3592"/>
              <a:ext cx="4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F</a:t>
              </a: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3(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84786" name="Line 114"/>
            <p:cNvSpPr>
              <a:spLocks noChangeShapeType="1"/>
            </p:cNvSpPr>
            <p:nvPr/>
          </p:nvSpPr>
          <p:spPr bwMode="auto">
            <a:xfrm>
              <a:off x="4626" y="2921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787" name="Line 115"/>
            <p:cNvSpPr>
              <a:spLocks noChangeShapeType="1"/>
            </p:cNvSpPr>
            <p:nvPr/>
          </p:nvSpPr>
          <p:spPr bwMode="auto">
            <a:xfrm>
              <a:off x="4626" y="3191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788" name="Line 116"/>
            <p:cNvSpPr>
              <a:spLocks noChangeShapeType="1"/>
            </p:cNvSpPr>
            <p:nvPr/>
          </p:nvSpPr>
          <p:spPr bwMode="auto">
            <a:xfrm>
              <a:off x="4626" y="3461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789" name="Line 117"/>
            <p:cNvSpPr>
              <a:spLocks noChangeShapeType="1"/>
            </p:cNvSpPr>
            <p:nvPr/>
          </p:nvSpPr>
          <p:spPr bwMode="auto">
            <a:xfrm>
              <a:off x="4626" y="3731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790" name="Oval 118"/>
            <p:cNvSpPr>
              <a:spLocks noChangeArrowheads="1"/>
            </p:cNvSpPr>
            <p:nvPr/>
          </p:nvSpPr>
          <p:spPr bwMode="auto">
            <a:xfrm>
              <a:off x="4909" y="3229"/>
              <a:ext cx="236" cy="193"/>
            </a:xfrm>
            <a:prstGeom prst="ellips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791" name="Line 119"/>
            <p:cNvSpPr>
              <a:spLocks noChangeShapeType="1"/>
            </p:cNvSpPr>
            <p:nvPr/>
          </p:nvSpPr>
          <p:spPr bwMode="auto">
            <a:xfrm>
              <a:off x="5145" y="3307"/>
              <a:ext cx="141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792" name="Text Box 120"/>
            <p:cNvSpPr txBox="1">
              <a:spLocks noChangeArrowheads="1"/>
            </p:cNvSpPr>
            <p:nvPr/>
          </p:nvSpPr>
          <p:spPr bwMode="auto">
            <a:xfrm>
              <a:off x="4907" y="3201"/>
              <a:ext cx="228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+</a:t>
              </a:r>
            </a:p>
          </p:txBody>
        </p:sp>
        <p:sp>
          <p:nvSpPr>
            <p:cNvPr id="284793" name="Line 121"/>
            <p:cNvSpPr>
              <a:spLocks noChangeShapeType="1"/>
            </p:cNvSpPr>
            <p:nvPr/>
          </p:nvSpPr>
          <p:spPr bwMode="auto">
            <a:xfrm>
              <a:off x="4815" y="3191"/>
              <a:ext cx="141" cy="7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794" name="Line 122"/>
            <p:cNvSpPr>
              <a:spLocks noChangeShapeType="1"/>
            </p:cNvSpPr>
            <p:nvPr/>
          </p:nvSpPr>
          <p:spPr bwMode="auto">
            <a:xfrm>
              <a:off x="4815" y="2921"/>
              <a:ext cx="188" cy="308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795" name="Line 123"/>
            <p:cNvSpPr>
              <a:spLocks noChangeShapeType="1"/>
            </p:cNvSpPr>
            <p:nvPr/>
          </p:nvSpPr>
          <p:spPr bwMode="auto">
            <a:xfrm flipV="1">
              <a:off x="4815" y="3384"/>
              <a:ext cx="94" cy="77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796" name="Line 124"/>
            <p:cNvSpPr>
              <a:spLocks noChangeShapeType="1"/>
            </p:cNvSpPr>
            <p:nvPr/>
          </p:nvSpPr>
          <p:spPr bwMode="auto">
            <a:xfrm flipV="1">
              <a:off x="4815" y="3422"/>
              <a:ext cx="141" cy="309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799" name="Rectangle 127"/>
            <p:cNvSpPr>
              <a:spLocks noChangeArrowheads="1"/>
            </p:cNvSpPr>
            <p:nvPr/>
          </p:nvSpPr>
          <p:spPr bwMode="auto">
            <a:xfrm>
              <a:off x="2089" y="2806"/>
              <a:ext cx="1367" cy="23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00" name="Rectangle 128"/>
            <p:cNvSpPr>
              <a:spLocks noChangeArrowheads="1"/>
            </p:cNvSpPr>
            <p:nvPr/>
          </p:nvSpPr>
          <p:spPr bwMode="auto">
            <a:xfrm>
              <a:off x="910" y="2806"/>
              <a:ext cx="471" cy="23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01" name="Line 129"/>
            <p:cNvSpPr>
              <a:spLocks noChangeShapeType="1"/>
            </p:cNvSpPr>
            <p:nvPr/>
          </p:nvSpPr>
          <p:spPr bwMode="auto">
            <a:xfrm>
              <a:off x="1381" y="292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02" name="Text Box 130"/>
            <p:cNvSpPr txBox="1">
              <a:spLocks noChangeArrowheads="1"/>
            </p:cNvSpPr>
            <p:nvPr/>
          </p:nvSpPr>
          <p:spPr bwMode="auto">
            <a:xfrm>
              <a:off x="2283" y="2785"/>
              <a:ext cx="9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output = input</a:t>
              </a:r>
              <a:endParaRPr lang="en-US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84803" name="Rectangle 131"/>
            <p:cNvSpPr>
              <a:spLocks noChangeArrowheads="1"/>
            </p:cNvSpPr>
            <p:nvPr/>
          </p:nvSpPr>
          <p:spPr bwMode="auto">
            <a:xfrm>
              <a:off x="3644" y="2806"/>
              <a:ext cx="330" cy="23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04" name="Line 132"/>
            <p:cNvSpPr>
              <a:spLocks noChangeShapeType="1"/>
            </p:cNvSpPr>
            <p:nvPr/>
          </p:nvSpPr>
          <p:spPr bwMode="auto">
            <a:xfrm>
              <a:off x="3456" y="2922"/>
              <a:ext cx="18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05" name="Line 133"/>
            <p:cNvSpPr>
              <a:spLocks noChangeShapeType="1"/>
            </p:cNvSpPr>
            <p:nvPr/>
          </p:nvSpPr>
          <p:spPr bwMode="auto">
            <a:xfrm>
              <a:off x="3739" y="2845"/>
              <a:ext cx="0" cy="15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06" name="Text Box 134"/>
            <p:cNvSpPr txBox="1">
              <a:spLocks noChangeArrowheads="1"/>
            </p:cNvSpPr>
            <p:nvPr/>
          </p:nvSpPr>
          <p:spPr bwMode="auto">
            <a:xfrm>
              <a:off x="3737" y="277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284807" name="Text Box 135"/>
            <p:cNvSpPr txBox="1">
              <a:spLocks noChangeArrowheads="1"/>
            </p:cNvSpPr>
            <p:nvPr/>
          </p:nvSpPr>
          <p:spPr bwMode="auto">
            <a:xfrm>
              <a:off x="913" y="2806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H0(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84808" name="Rectangle 136"/>
            <p:cNvSpPr>
              <a:spLocks noChangeArrowheads="1"/>
            </p:cNvSpPr>
            <p:nvPr/>
          </p:nvSpPr>
          <p:spPr bwMode="auto">
            <a:xfrm>
              <a:off x="2089" y="3076"/>
              <a:ext cx="1367" cy="23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09" name="Rectangle 137"/>
            <p:cNvSpPr>
              <a:spLocks noChangeArrowheads="1"/>
            </p:cNvSpPr>
            <p:nvPr/>
          </p:nvSpPr>
          <p:spPr bwMode="auto">
            <a:xfrm>
              <a:off x="910" y="3076"/>
              <a:ext cx="471" cy="23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10" name="Line 138"/>
            <p:cNvSpPr>
              <a:spLocks noChangeShapeType="1"/>
            </p:cNvSpPr>
            <p:nvPr/>
          </p:nvSpPr>
          <p:spPr bwMode="auto">
            <a:xfrm>
              <a:off x="1381" y="319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11" name="Text Box 139"/>
            <p:cNvSpPr txBox="1">
              <a:spLocks noChangeArrowheads="1"/>
            </p:cNvSpPr>
            <p:nvPr/>
          </p:nvSpPr>
          <p:spPr bwMode="auto">
            <a:xfrm>
              <a:off x="2283" y="3054"/>
              <a:ext cx="9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output = input</a:t>
              </a:r>
            </a:p>
          </p:txBody>
        </p:sp>
        <p:sp>
          <p:nvSpPr>
            <p:cNvPr id="284812" name="Rectangle 140"/>
            <p:cNvSpPr>
              <a:spLocks noChangeArrowheads="1"/>
            </p:cNvSpPr>
            <p:nvPr/>
          </p:nvSpPr>
          <p:spPr bwMode="auto">
            <a:xfrm>
              <a:off x="3644" y="3076"/>
              <a:ext cx="330" cy="232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13" name="Line 141"/>
            <p:cNvSpPr>
              <a:spLocks noChangeShapeType="1"/>
            </p:cNvSpPr>
            <p:nvPr/>
          </p:nvSpPr>
          <p:spPr bwMode="auto">
            <a:xfrm>
              <a:off x="3456" y="3192"/>
              <a:ext cx="18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14" name="Line 142"/>
            <p:cNvSpPr>
              <a:spLocks noChangeShapeType="1"/>
            </p:cNvSpPr>
            <p:nvPr/>
          </p:nvSpPr>
          <p:spPr bwMode="auto">
            <a:xfrm>
              <a:off x="3739" y="3115"/>
              <a:ext cx="0" cy="15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15" name="Text Box 143"/>
            <p:cNvSpPr txBox="1">
              <a:spLocks noChangeArrowheads="1"/>
            </p:cNvSpPr>
            <p:nvPr/>
          </p:nvSpPr>
          <p:spPr bwMode="auto">
            <a:xfrm>
              <a:off x="3737" y="304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284816" name="Text Box 144"/>
            <p:cNvSpPr txBox="1">
              <a:spLocks noChangeArrowheads="1"/>
            </p:cNvSpPr>
            <p:nvPr/>
          </p:nvSpPr>
          <p:spPr bwMode="auto">
            <a:xfrm>
              <a:off x="911" y="3076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H1(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84817" name="Rectangle 145"/>
            <p:cNvSpPr>
              <a:spLocks noChangeArrowheads="1"/>
            </p:cNvSpPr>
            <p:nvPr/>
          </p:nvSpPr>
          <p:spPr bwMode="auto">
            <a:xfrm>
              <a:off x="2089" y="3346"/>
              <a:ext cx="1367" cy="231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18" name="Rectangle 146"/>
            <p:cNvSpPr>
              <a:spLocks noChangeArrowheads="1"/>
            </p:cNvSpPr>
            <p:nvPr/>
          </p:nvSpPr>
          <p:spPr bwMode="auto">
            <a:xfrm>
              <a:off x="910" y="3346"/>
              <a:ext cx="471" cy="231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19" name="Line 147"/>
            <p:cNvSpPr>
              <a:spLocks noChangeShapeType="1"/>
            </p:cNvSpPr>
            <p:nvPr/>
          </p:nvSpPr>
          <p:spPr bwMode="auto">
            <a:xfrm>
              <a:off x="1381" y="346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20" name="Text Box 148"/>
            <p:cNvSpPr txBox="1">
              <a:spLocks noChangeArrowheads="1"/>
            </p:cNvSpPr>
            <p:nvPr/>
          </p:nvSpPr>
          <p:spPr bwMode="auto">
            <a:xfrm>
              <a:off x="2283" y="3323"/>
              <a:ext cx="9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output = input</a:t>
              </a:r>
            </a:p>
          </p:txBody>
        </p:sp>
        <p:sp>
          <p:nvSpPr>
            <p:cNvPr id="284821" name="Rectangle 149"/>
            <p:cNvSpPr>
              <a:spLocks noChangeArrowheads="1"/>
            </p:cNvSpPr>
            <p:nvPr/>
          </p:nvSpPr>
          <p:spPr bwMode="auto">
            <a:xfrm>
              <a:off x="3644" y="3346"/>
              <a:ext cx="330" cy="231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22" name="Line 150"/>
            <p:cNvSpPr>
              <a:spLocks noChangeShapeType="1"/>
            </p:cNvSpPr>
            <p:nvPr/>
          </p:nvSpPr>
          <p:spPr bwMode="auto">
            <a:xfrm>
              <a:off x="3456" y="3462"/>
              <a:ext cx="18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23" name="Line 151"/>
            <p:cNvSpPr>
              <a:spLocks noChangeShapeType="1"/>
            </p:cNvSpPr>
            <p:nvPr/>
          </p:nvSpPr>
          <p:spPr bwMode="auto">
            <a:xfrm>
              <a:off x="3739" y="3385"/>
              <a:ext cx="0" cy="15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24" name="Text Box 152"/>
            <p:cNvSpPr txBox="1">
              <a:spLocks noChangeArrowheads="1"/>
            </p:cNvSpPr>
            <p:nvPr/>
          </p:nvSpPr>
          <p:spPr bwMode="auto">
            <a:xfrm>
              <a:off x="3737" y="331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284825" name="Text Box 153"/>
            <p:cNvSpPr txBox="1">
              <a:spLocks noChangeArrowheads="1"/>
            </p:cNvSpPr>
            <p:nvPr/>
          </p:nvSpPr>
          <p:spPr bwMode="auto">
            <a:xfrm>
              <a:off x="911" y="3346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H2(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84826" name="Rectangle 154"/>
            <p:cNvSpPr>
              <a:spLocks noChangeArrowheads="1"/>
            </p:cNvSpPr>
            <p:nvPr/>
          </p:nvSpPr>
          <p:spPr bwMode="auto">
            <a:xfrm>
              <a:off x="2089" y="3616"/>
              <a:ext cx="1367" cy="231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27" name="Rectangle 155"/>
            <p:cNvSpPr>
              <a:spLocks noChangeArrowheads="1"/>
            </p:cNvSpPr>
            <p:nvPr/>
          </p:nvSpPr>
          <p:spPr bwMode="auto">
            <a:xfrm>
              <a:off x="910" y="3616"/>
              <a:ext cx="471" cy="231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28" name="Line 156"/>
            <p:cNvSpPr>
              <a:spLocks noChangeShapeType="1"/>
            </p:cNvSpPr>
            <p:nvPr/>
          </p:nvSpPr>
          <p:spPr bwMode="auto">
            <a:xfrm>
              <a:off x="1381" y="373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2588" name="Group 157"/>
            <p:cNvGrpSpPr>
              <a:grpSpLocks/>
            </p:cNvGrpSpPr>
            <p:nvPr/>
          </p:nvGrpSpPr>
          <p:grpSpPr bwMode="auto">
            <a:xfrm>
              <a:off x="1570" y="2780"/>
              <a:ext cx="519" cy="1097"/>
              <a:chOff x="1735" y="2511"/>
              <a:chExt cx="528" cy="1366"/>
            </a:xfrm>
          </p:grpSpPr>
          <p:sp>
            <p:nvSpPr>
              <p:cNvPr id="284830" name="Line 158"/>
              <p:cNvSpPr>
                <a:spLocks noChangeShapeType="1"/>
              </p:cNvSpPr>
              <p:nvPr/>
            </p:nvSpPr>
            <p:spPr bwMode="auto">
              <a:xfrm>
                <a:off x="1831" y="2592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4831" name="Text Box 159"/>
              <p:cNvSpPr txBox="1">
                <a:spLocks noChangeArrowheads="1"/>
              </p:cNvSpPr>
              <p:nvPr/>
            </p:nvSpPr>
            <p:spPr bwMode="auto">
              <a:xfrm>
                <a:off x="1814" y="2511"/>
                <a:ext cx="227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84832" name="Rectangle 160"/>
              <p:cNvSpPr>
                <a:spLocks noChangeArrowheads="1"/>
              </p:cNvSpPr>
              <p:nvPr/>
            </p:nvSpPr>
            <p:spPr bwMode="auto">
              <a:xfrm>
                <a:off x="1735" y="2545"/>
                <a:ext cx="336" cy="28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4833" name="Line 161"/>
              <p:cNvSpPr>
                <a:spLocks noChangeShapeType="1"/>
              </p:cNvSpPr>
              <p:nvPr/>
            </p:nvSpPr>
            <p:spPr bwMode="auto">
              <a:xfrm>
                <a:off x="2071" y="268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4834" name="Line 162"/>
              <p:cNvSpPr>
                <a:spLocks noChangeShapeType="1"/>
              </p:cNvSpPr>
              <p:nvPr/>
            </p:nvSpPr>
            <p:spPr bwMode="auto">
              <a:xfrm>
                <a:off x="1831" y="2928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4835" name="Text Box 163"/>
              <p:cNvSpPr txBox="1">
                <a:spLocks noChangeArrowheads="1"/>
              </p:cNvSpPr>
              <p:nvPr/>
            </p:nvSpPr>
            <p:spPr bwMode="auto">
              <a:xfrm>
                <a:off x="1814" y="2846"/>
                <a:ext cx="227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84836" name="Rectangle 164"/>
              <p:cNvSpPr>
                <a:spLocks noChangeArrowheads="1"/>
              </p:cNvSpPr>
              <p:nvPr/>
            </p:nvSpPr>
            <p:spPr bwMode="auto">
              <a:xfrm>
                <a:off x="1735" y="2880"/>
                <a:ext cx="336" cy="289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4837" name="Line 165"/>
              <p:cNvSpPr>
                <a:spLocks noChangeShapeType="1"/>
              </p:cNvSpPr>
              <p:nvPr/>
            </p:nvSpPr>
            <p:spPr bwMode="auto">
              <a:xfrm>
                <a:off x="2071" y="302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4838" name="Line 166"/>
              <p:cNvSpPr>
                <a:spLocks noChangeShapeType="1"/>
              </p:cNvSpPr>
              <p:nvPr/>
            </p:nvSpPr>
            <p:spPr bwMode="auto">
              <a:xfrm>
                <a:off x="1831" y="3264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4839" name="Text Box 167"/>
              <p:cNvSpPr txBox="1">
                <a:spLocks noChangeArrowheads="1"/>
              </p:cNvSpPr>
              <p:nvPr/>
            </p:nvSpPr>
            <p:spPr bwMode="auto">
              <a:xfrm>
                <a:off x="1814" y="3182"/>
                <a:ext cx="227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84840" name="Rectangle 168"/>
              <p:cNvSpPr>
                <a:spLocks noChangeArrowheads="1"/>
              </p:cNvSpPr>
              <p:nvPr/>
            </p:nvSpPr>
            <p:spPr bwMode="auto">
              <a:xfrm>
                <a:off x="1735" y="3216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4841" name="Line 169"/>
              <p:cNvSpPr>
                <a:spLocks noChangeShapeType="1"/>
              </p:cNvSpPr>
              <p:nvPr/>
            </p:nvSpPr>
            <p:spPr bwMode="auto">
              <a:xfrm>
                <a:off x="2071" y="336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4842" name="Line 170"/>
              <p:cNvSpPr>
                <a:spLocks noChangeShapeType="1"/>
              </p:cNvSpPr>
              <p:nvPr/>
            </p:nvSpPr>
            <p:spPr bwMode="auto">
              <a:xfrm>
                <a:off x="1831" y="3601"/>
                <a:ext cx="0" cy="193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4843" name="Text Box 171"/>
              <p:cNvSpPr txBox="1">
                <a:spLocks noChangeArrowheads="1"/>
              </p:cNvSpPr>
              <p:nvPr/>
            </p:nvSpPr>
            <p:spPr bwMode="auto">
              <a:xfrm>
                <a:off x="1814" y="3518"/>
                <a:ext cx="227" cy="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FFFF66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r>
                  <a:rPr lang="en-US">
                    <a:solidFill>
                      <a:srgbClr val="FFFF66"/>
                    </a:solidFill>
                    <a:cs typeface="+mn-cs"/>
                  </a:rPr>
                  <a:t>3</a:t>
                </a:r>
              </a:p>
            </p:txBody>
          </p:sp>
          <p:sp>
            <p:nvSpPr>
              <p:cNvPr id="284844" name="Rectangle 172"/>
              <p:cNvSpPr>
                <a:spLocks noChangeArrowheads="1"/>
              </p:cNvSpPr>
              <p:nvPr/>
            </p:nvSpPr>
            <p:spPr bwMode="auto">
              <a:xfrm>
                <a:off x="1735" y="3552"/>
                <a:ext cx="336" cy="288"/>
              </a:xfrm>
              <a:prstGeom prst="rect">
                <a:avLst/>
              </a:prstGeom>
              <a:noFill/>
              <a:ln w="12700">
                <a:solidFill>
                  <a:srgbClr val="FFFF66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84845" name="Line 173"/>
              <p:cNvSpPr>
                <a:spLocks noChangeShapeType="1"/>
              </p:cNvSpPr>
              <p:nvPr/>
            </p:nvSpPr>
            <p:spPr bwMode="auto">
              <a:xfrm>
                <a:off x="2071" y="3696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FFFF66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84846" name="Text Box 174"/>
            <p:cNvSpPr txBox="1">
              <a:spLocks noChangeArrowheads="1"/>
            </p:cNvSpPr>
            <p:nvPr/>
          </p:nvSpPr>
          <p:spPr bwMode="auto">
            <a:xfrm>
              <a:off x="2283" y="3594"/>
              <a:ext cx="9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>
                  <a:solidFill>
                    <a:srgbClr val="FFFF66"/>
                  </a:solidFill>
                  <a:cs typeface="+mn-cs"/>
                </a:rPr>
                <a:t>output = input</a:t>
              </a:r>
            </a:p>
          </p:txBody>
        </p:sp>
        <p:sp>
          <p:nvSpPr>
            <p:cNvPr id="284847" name="Rectangle 175"/>
            <p:cNvSpPr>
              <a:spLocks noChangeArrowheads="1"/>
            </p:cNvSpPr>
            <p:nvPr/>
          </p:nvSpPr>
          <p:spPr bwMode="auto">
            <a:xfrm>
              <a:off x="3644" y="3616"/>
              <a:ext cx="330" cy="231"/>
            </a:xfrm>
            <a:prstGeom prst="rect">
              <a:avLst/>
            </a:prstGeom>
            <a:noFill/>
            <a:ln w="12700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48" name="Line 176"/>
            <p:cNvSpPr>
              <a:spLocks noChangeShapeType="1"/>
            </p:cNvSpPr>
            <p:nvPr/>
          </p:nvSpPr>
          <p:spPr bwMode="auto">
            <a:xfrm>
              <a:off x="3456" y="3732"/>
              <a:ext cx="188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49" name="Line 177"/>
            <p:cNvSpPr>
              <a:spLocks noChangeShapeType="1"/>
            </p:cNvSpPr>
            <p:nvPr/>
          </p:nvSpPr>
          <p:spPr bwMode="auto">
            <a:xfrm>
              <a:off x="3739" y="3655"/>
              <a:ext cx="0" cy="154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50" name="Text Box 178"/>
            <p:cNvSpPr txBox="1">
              <a:spLocks noChangeArrowheads="1"/>
            </p:cNvSpPr>
            <p:nvPr/>
          </p:nvSpPr>
          <p:spPr bwMode="auto">
            <a:xfrm>
              <a:off x="3737" y="3589"/>
              <a:ext cx="223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FFFF66"/>
                  </a:solidFill>
                  <a:cs typeface="+mn-cs"/>
                </a:rPr>
                <a:t>3</a:t>
              </a:r>
            </a:p>
          </p:txBody>
        </p:sp>
        <p:sp>
          <p:nvSpPr>
            <p:cNvPr id="284851" name="Text Box 179"/>
            <p:cNvSpPr txBox="1">
              <a:spLocks noChangeArrowheads="1"/>
            </p:cNvSpPr>
            <p:nvPr/>
          </p:nvSpPr>
          <p:spPr bwMode="auto">
            <a:xfrm>
              <a:off x="911" y="3615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H3(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z)</a:t>
              </a:r>
              <a:endParaRPr lang="en-US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84852" name="Line 180"/>
            <p:cNvSpPr>
              <a:spLocks noChangeShapeType="1"/>
            </p:cNvSpPr>
            <p:nvPr/>
          </p:nvSpPr>
          <p:spPr bwMode="auto">
            <a:xfrm>
              <a:off x="721" y="292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53" name="Line 181"/>
            <p:cNvSpPr>
              <a:spLocks noChangeShapeType="1"/>
            </p:cNvSpPr>
            <p:nvPr/>
          </p:nvSpPr>
          <p:spPr bwMode="auto">
            <a:xfrm>
              <a:off x="721" y="373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54" name="Line 182"/>
            <p:cNvSpPr>
              <a:spLocks noChangeShapeType="1"/>
            </p:cNvSpPr>
            <p:nvPr/>
          </p:nvSpPr>
          <p:spPr bwMode="auto">
            <a:xfrm>
              <a:off x="721" y="319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55" name="Line 183"/>
            <p:cNvSpPr>
              <a:spLocks noChangeShapeType="1"/>
            </p:cNvSpPr>
            <p:nvPr/>
          </p:nvSpPr>
          <p:spPr bwMode="auto">
            <a:xfrm>
              <a:off x="721" y="346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56" name="Line 184"/>
            <p:cNvSpPr>
              <a:spLocks noChangeShapeType="1"/>
            </p:cNvSpPr>
            <p:nvPr/>
          </p:nvSpPr>
          <p:spPr bwMode="auto">
            <a:xfrm>
              <a:off x="721" y="2922"/>
              <a:ext cx="0" cy="81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57" name="Line 185"/>
            <p:cNvSpPr>
              <a:spLocks noChangeShapeType="1"/>
            </p:cNvSpPr>
            <p:nvPr/>
          </p:nvSpPr>
          <p:spPr bwMode="auto">
            <a:xfrm>
              <a:off x="439" y="3308"/>
              <a:ext cx="282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59" name="Line 187"/>
            <p:cNvSpPr>
              <a:spLocks noChangeShapeType="1"/>
            </p:cNvSpPr>
            <p:nvPr/>
          </p:nvSpPr>
          <p:spPr bwMode="auto">
            <a:xfrm>
              <a:off x="3974" y="292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60" name="Line 188"/>
            <p:cNvSpPr>
              <a:spLocks noChangeShapeType="1"/>
            </p:cNvSpPr>
            <p:nvPr/>
          </p:nvSpPr>
          <p:spPr bwMode="auto">
            <a:xfrm>
              <a:off x="3974" y="319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61" name="Line 189"/>
            <p:cNvSpPr>
              <a:spLocks noChangeShapeType="1"/>
            </p:cNvSpPr>
            <p:nvPr/>
          </p:nvSpPr>
          <p:spPr bwMode="auto">
            <a:xfrm>
              <a:off x="3974" y="346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62" name="Line 190"/>
            <p:cNvSpPr>
              <a:spLocks noChangeShapeType="1"/>
            </p:cNvSpPr>
            <p:nvPr/>
          </p:nvSpPr>
          <p:spPr bwMode="auto">
            <a:xfrm>
              <a:off x="3974" y="3732"/>
              <a:ext cx="189" cy="0"/>
            </a:xfrm>
            <a:prstGeom prst="line">
              <a:avLst/>
            </a:prstGeom>
            <a:noFill/>
            <a:ln w="12700">
              <a:solidFill>
                <a:srgbClr val="FFFF66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63" name="Text Box 191"/>
            <p:cNvSpPr txBox="1">
              <a:spLocks noChangeArrowheads="1"/>
            </p:cNvSpPr>
            <p:nvPr/>
          </p:nvSpPr>
          <p:spPr bwMode="auto">
            <a:xfrm>
              <a:off x="954" y="2591"/>
              <a:ext cx="3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N</a:t>
              </a: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=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4</a:t>
              </a:r>
              <a:endParaRPr lang="en-US" b="0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84864" name="Text Box 192"/>
            <p:cNvSpPr txBox="1">
              <a:spLocks noChangeArrowheads="1"/>
            </p:cNvSpPr>
            <p:nvPr/>
          </p:nvSpPr>
          <p:spPr bwMode="auto">
            <a:xfrm>
              <a:off x="1559" y="2591"/>
              <a:ext cx="3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D</a:t>
              </a:r>
              <a:r>
                <a:rPr lang="en-US" sz="1800" b="0" dirty="0" smtClean="0">
                  <a:solidFill>
                    <a:srgbClr val="FFFF66"/>
                  </a:solidFill>
                  <a:cs typeface="+mn-cs"/>
                </a:rPr>
                <a:t>=</a:t>
              </a:r>
              <a:r>
                <a:rPr lang="en-US" sz="1800" b="0" dirty="0">
                  <a:solidFill>
                    <a:srgbClr val="FFFF66"/>
                  </a:solidFill>
                  <a:cs typeface="+mn-cs"/>
                </a:rPr>
                <a:t>3</a:t>
              </a:r>
              <a:endParaRPr lang="en-US" b="0" dirty="0">
                <a:solidFill>
                  <a:srgbClr val="FFFF66"/>
                </a:solidFill>
                <a:cs typeface="+mn-cs"/>
              </a:endParaRPr>
            </a:p>
          </p:txBody>
        </p:sp>
        <p:sp>
          <p:nvSpPr>
            <p:cNvPr id="284866" name="Oval 194"/>
            <p:cNvSpPr>
              <a:spLocks noChangeArrowheads="1"/>
            </p:cNvSpPr>
            <p:nvPr/>
          </p:nvSpPr>
          <p:spPr bwMode="auto">
            <a:xfrm>
              <a:off x="4704" y="2544"/>
              <a:ext cx="960" cy="597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38100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4867" name="Text Box 195"/>
            <p:cNvSpPr txBox="1">
              <a:spLocks noChangeArrowheads="1"/>
            </p:cNvSpPr>
            <p:nvPr/>
          </p:nvSpPr>
          <p:spPr bwMode="auto">
            <a:xfrm>
              <a:off x="192" y="2976"/>
              <a:ext cx="37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2000" b="0">
                  <a:solidFill>
                    <a:srgbClr val="FFFF66"/>
                  </a:solidFill>
                  <a:cs typeface="+mn-cs"/>
                </a:rPr>
                <a:t>u[k]</a:t>
              </a:r>
            </a:p>
          </p:txBody>
        </p:sp>
        <p:sp>
          <p:nvSpPr>
            <p:cNvPr id="284868" name="Text Box 196"/>
            <p:cNvSpPr txBox="1">
              <a:spLocks noChangeArrowheads="1"/>
            </p:cNvSpPr>
            <p:nvPr/>
          </p:nvSpPr>
          <p:spPr bwMode="auto">
            <a:xfrm>
              <a:off x="4752" y="2688"/>
              <a:ext cx="94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66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r>
                <a:rPr lang="en-US" sz="2000" b="0">
                  <a:solidFill>
                    <a:srgbClr val="FFFF66"/>
                  </a:solidFill>
                  <a:cs typeface="+mn-cs"/>
                </a:rPr>
                <a:t>y[k]=u[k-d]?</a:t>
              </a:r>
              <a:endParaRPr lang="en-US" b="0">
                <a:solidFill>
                  <a:srgbClr val="FFFF66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770185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6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lecture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lecture6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6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6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6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6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6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chapter6</Template>
  <TotalTime>7980</TotalTime>
  <Words>4309</Words>
  <Application>Microsoft Macintosh PowerPoint</Application>
  <PresentationFormat>On-screen Show (4:3)</PresentationFormat>
  <Paragraphs>1206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lecture6</vt:lpstr>
      <vt:lpstr>Equation</vt:lpstr>
      <vt:lpstr>DSP-CIS  Part-IV : Filter Banks &amp; Time-Frequency Transforms   Chapter-11 : Filter Bank Preliminaries </vt:lpstr>
      <vt:lpstr>Part-IV : Filter Banks &amp; Time-Frequency Transforms</vt:lpstr>
      <vt:lpstr>Filter Bank Set-Up</vt:lpstr>
      <vt:lpstr>Filter Bank Set-Up</vt:lpstr>
      <vt:lpstr>Filter Bank Set-Up</vt:lpstr>
      <vt:lpstr>Filter Bank Set-Up</vt:lpstr>
      <vt:lpstr>Filter Bank Set-Up</vt:lpstr>
      <vt:lpstr>Filter Bank Set-Up</vt:lpstr>
      <vt:lpstr>Filter Bank Set-Up</vt:lpstr>
      <vt:lpstr>Filter Bank Applications</vt:lpstr>
      <vt:lpstr>Filter Bank Applications</vt:lpstr>
      <vt:lpstr>Filter Bank Applications</vt:lpstr>
      <vt:lpstr>Ideal Filter Bank Operation</vt:lpstr>
      <vt:lpstr>Ideal Filter Bank Operation</vt:lpstr>
      <vt:lpstr>Ideal Filter Bank Operation</vt:lpstr>
      <vt:lpstr>Ideal Filter Bank Operation</vt:lpstr>
      <vt:lpstr>Ideal Filter Bank Operation</vt:lpstr>
      <vt:lpstr>Ideal Filter Bank Operation</vt:lpstr>
      <vt:lpstr>Ideal Filter Bank Operation</vt:lpstr>
      <vt:lpstr>Ideal Filter Bank Operation</vt:lpstr>
      <vt:lpstr>Ideal Filter Bank Operation</vt:lpstr>
      <vt:lpstr>Ideal Filter Bank Operation</vt:lpstr>
      <vt:lpstr>Non-Ideal Filter Bank Operation</vt:lpstr>
      <vt:lpstr>Non-Ideal Filter Bank Operation</vt:lpstr>
      <vt:lpstr>Non-Ideal Filter Bank Operation</vt:lpstr>
      <vt:lpstr>Non-Ideal Filter Bank Operation</vt:lpstr>
      <vt:lpstr>Non-Ideal Filter Bank Operation</vt:lpstr>
      <vt:lpstr>Non-Ideal Filter Bank Operation</vt:lpstr>
      <vt:lpstr>Perfect Reconstruction Theory</vt:lpstr>
      <vt:lpstr>Perfect Reconstruction : 2-Channel Case</vt:lpstr>
      <vt:lpstr>Perfect Reconstruction : 2-Channel Case</vt:lpstr>
      <vt:lpstr>Perfect Reconstruction : 2-Channel Case</vt:lpstr>
      <vt:lpstr>Perfect Reconstruction : N-Channel Case</vt:lpstr>
      <vt:lpstr>Perfect Reconstruction Theory</vt:lpstr>
      <vt:lpstr>Perfect Reconstruction Theory</vt:lpstr>
      <vt:lpstr>Perfect Reconstruction Theory</vt:lpstr>
      <vt:lpstr>Perfect Reconstruction Theory</vt:lpstr>
      <vt:lpstr>Perfect Reconstruction Theory</vt:lpstr>
      <vt:lpstr>Perfect Reconstruction Theory</vt:lpstr>
      <vt:lpstr>Perfect Reconstruction Theory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Signal Processing II  Lecture 4:   Filter Realization &amp; Implementation</dc:title>
  <dc:creator>marc moonen</dc:creator>
  <cp:lastModifiedBy>Marc Moonen</cp:lastModifiedBy>
  <cp:revision>207</cp:revision>
  <cp:lastPrinted>2015-08-13T08:19:26Z</cp:lastPrinted>
  <dcterms:created xsi:type="dcterms:W3CDTF">2000-11-05T13:23:24Z</dcterms:created>
  <dcterms:modified xsi:type="dcterms:W3CDTF">2019-09-19T08:14:52Z</dcterms:modified>
</cp:coreProperties>
</file>