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513" r:id="rId2"/>
    <p:sldId id="530" r:id="rId3"/>
    <p:sldId id="515" r:id="rId4"/>
    <p:sldId id="516" r:id="rId5"/>
    <p:sldId id="517" r:id="rId6"/>
    <p:sldId id="521" r:id="rId7"/>
    <p:sldId id="522" r:id="rId8"/>
    <p:sldId id="523" r:id="rId9"/>
    <p:sldId id="518" r:id="rId10"/>
    <p:sldId id="493" r:id="rId11"/>
    <p:sldId id="528" r:id="rId12"/>
    <p:sldId id="520" r:id="rId13"/>
    <p:sldId id="494" r:id="rId14"/>
    <p:sldId id="495" r:id="rId15"/>
    <p:sldId id="525" r:id="rId16"/>
    <p:sldId id="503" r:id="rId17"/>
    <p:sldId id="527" r:id="rId18"/>
    <p:sldId id="526" r:id="rId19"/>
    <p:sldId id="506" r:id="rId20"/>
    <p:sldId id="507" r:id="rId21"/>
    <p:sldId id="508" r:id="rId22"/>
    <p:sldId id="509" r:id="rId23"/>
    <p:sldId id="510" r:id="rId24"/>
    <p:sldId id="511" r:id="rId25"/>
    <p:sldId id="512" r:id="rId26"/>
  </p:sldIdLst>
  <p:sldSz cx="9144000" cy="6858000" type="screen4x3"/>
  <p:notesSz cx="7300913" cy="95869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169"/>
    <a:srgbClr val="000000"/>
    <a:srgbClr val="8FE3BF"/>
    <a:srgbClr val="FFB1B1"/>
    <a:srgbClr val="0000FF"/>
    <a:srgbClr val="FF5050"/>
    <a:srgbClr val="FFFF66"/>
    <a:srgbClr val="AA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7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6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3020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2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w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5913" y="0"/>
            <a:ext cx="3133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70975"/>
            <a:ext cx="31353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5913" y="9070975"/>
            <a:ext cx="31337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371" tIns="47686" rIns="95371" bIns="47686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E6E5002D-3E0A-4547-BA10-E561401CAC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352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84455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ctr" anchorCtr="0" compatLnSpc="1">
            <a:prstTxWarp prst="textNoShape">
              <a:avLst/>
            </a:prstTxWarp>
            <a:spAutoFit/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30938" y="109538"/>
            <a:ext cx="1028700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ctr" anchorCtr="0" compatLnSpc="1">
            <a:prstTxWarp prst="textNoShape">
              <a:avLst/>
            </a:prstTxWarp>
            <a:spAutoFit/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36600"/>
            <a:ext cx="4819650" cy="3614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6094413"/>
            <a:ext cx="2652712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3225"/>
            <a:ext cx="7715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b" anchorCtr="0" compatLnSpc="1">
            <a:prstTxWarp prst="textNoShape">
              <a:avLst/>
            </a:prstTxWarp>
            <a:spAutoFit/>
          </a:bodyPr>
          <a:lstStyle>
            <a:lvl1pPr algn="l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65938" y="9293225"/>
            <a:ext cx="393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6034" tIns="48016" rIns="96034" bIns="48016" numCol="1" anchor="b" anchorCtr="0" compatLnSpc="1">
            <a:prstTxWarp prst="textNoShape">
              <a:avLst/>
            </a:prstTxWarp>
            <a:spAutoFit/>
          </a:bodyPr>
          <a:lstStyle>
            <a:lvl1pPr algn="r" defTabSz="954088">
              <a:defRPr sz="13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A9A003B4-8F41-0140-B04A-DA574BFE5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25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2063" y="738188"/>
            <a:ext cx="4818062" cy="3613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9013" y="6568751"/>
            <a:ext cx="193944" cy="281636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972977" y="9289888"/>
            <a:ext cx="286661" cy="297025"/>
          </a:xfrm>
        </p:spPr>
        <p:txBody>
          <a:bodyPr/>
          <a:lstStyle/>
          <a:p>
            <a:pPr>
              <a:defRPr/>
            </a:pPr>
            <a:fld id="{DE01F937-A19F-314A-BA82-65636900B32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38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1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4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35050"/>
            <a:ext cx="4203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56025"/>
            <a:ext cx="4203700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35050"/>
            <a:ext cx="8558213" cy="52895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0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5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0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4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1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1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1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3: Noise Reduction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4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228600" y="6381750"/>
            <a:ext cx="69357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DSP-CIS </a:t>
            </a:r>
            <a:r>
              <a:rPr lang="en-GB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2019-2020</a:t>
            </a:r>
            <a:r>
              <a:rPr lang="en-US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/  Chapter-10: </a:t>
            </a:r>
            <a:r>
              <a:rPr lang="en-US" sz="1200" b="0" kern="12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Kalman</a:t>
            </a:r>
            <a:r>
              <a:rPr lang="en-US" sz="1200" b="0" kern="12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Filters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r>
              <a:rPr lang="en-GB" sz="1200" b="0" dirty="0" smtClean="0">
                <a:cs typeface="+mn-cs"/>
              </a:rPr>
              <a:t> </a:t>
            </a:r>
            <a:fld id="{E8D482BD-B09D-484C-9212-0886FF83F114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25</a:t>
            </a: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</p:sldLayoutIdLst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6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8" Type="http://schemas.openxmlformats.org/officeDocument/2006/relationships/oleObject" Target="../embeddings/oleObject30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5.bin"/><Relationship Id="rId10" Type="http://schemas.openxmlformats.org/officeDocument/2006/relationships/oleObject" Target="../embeddings/oleObject4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49.emf"/><Relationship Id="rId8" Type="http://schemas.openxmlformats.org/officeDocument/2006/relationships/oleObject" Target="../embeddings/oleObject49.bin"/><Relationship Id="rId9" Type="http://schemas.openxmlformats.org/officeDocument/2006/relationships/oleObject" Target="../embeddings/oleObject50.bin"/><Relationship Id="rId10" Type="http://schemas.openxmlformats.org/officeDocument/2006/relationships/oleObject" Target="../embeddings/oleObject51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oleObject" Target="../embeddings/oleObject52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55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Part-III : </a:t>
            </a:r>
            <a:r>
              <a:rPr lang="en-US" sz="2800" b="0" dirty="0"/>
              <a:t>Optimal &amp; Adaptive </a:t>
            </a:r>
            <a:r>
              <a:rPr lang="en-US" sz="2800" b="0" dirty="0" smtClean="0"/>
              <a:t>Filters</a:t>
            </a:r>
            <a:br>
              <a:rPr lang="en-US" sz="2800" b="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Chapter-10 : </a:t>
            </a:r>
            <a:r>
              <a:rPr lang="en-US" dirty="0" err="1" smtClean="0"/>
              <a:t>Kalman</a:t>
            </a:r>
            <a:r>
              <a:rPr lang="en-US" dirty="0" smtClean="0"/>
              <a:t> Filters</a:t>
            </a:r>
            <a:br>
              <a:rPr lang="en-US" dirty="0" smtClean="0"/>
            </a:br>
            <a:endParaRPr lang="en-US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26271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92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87680" cy="52895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u="sng" dirty="0">
                <a:cs typeface="+mn-cs"/>
              </a:rPr>
              <a:t>S</a:t>
            </a:r>
            <a:r>
              <a:rPr lang="en-US" sz="3600" u="sng" dirty="0" smtClean="0">
                <a:cs typeface="+mn-cs"/>
              </a:rPr>
              <a:t>tate space model</a:t>
            </a:r>
            <a:r>
              <a:rPr lang="en-US" sz="3600" dirty="0" smtClean="0">
                <a:cs typeface="+mn-cs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of a time-varying discrete-time system</a:t>
            </a:r>
          </a:p>
          <a:p>
            <a:pPr algn="ctr"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algn="ctr"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</a:t>
            </a:r>
            <a:r>
              <a:rPr lang="en-US" sz="1600" b="0" dirty="0" smtClean="0">
                <a:cs typeface="+mn-cs"/>
              </a:rPr>
              <a:t>            (PS: can also have multiple outputs)</a:t>
            </a:r>
          </a:p>
          <a:p>
            <a:pPr algn="ctr">
              <a:buFontTx/>
              <a:buNone/>
              <a:defRPr/>
            </a:pPr>
            <a:r>
              <a:rPr lang="en-US" sz="2000" dirty="0" smtClean="0">
                <a:cs typeface="+mn-cs"/>
              </a:rPr>
              <a:t> where v</a:t>
            </a:r>
            <a:r>
              <a:rPr lang="en-US" sz="2000" b="0" dirty="0" smtClean="0">
                <a:cs typeface="+mn-cs"/>
              </a:rPr>
              <a:t>[</a:t>
            </a:r>
            <a:r>
              <a:rPr lang="en-US" sz="2000" b="0" i="1" dirty="0" smtClean="0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] and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w[</a:t>
            </a:r>
            <a:r>
              <a:rPr lang="en-US" sz="2000" b="0" i="1" dirty="0" smtClean="0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] are mutually uncorrelated, zero mean, white noises</a:t>
            </a:r>
            <a:r>
              <a:rPr lang="en-US" sz="240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</p:txBody>
      </p:sp>
      <p:graphicFrame>
        <p:nvGraphicFramePr>
          <p:cNvPr id="481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906934"/>
              </p:ext>
            </p:extLst>
          </p:nvPr>
        </p:nvGraphicFramePr>
        <p:xfrm>
          <a:off x="630238" y="5429250"/>
          <a:ext cx="4318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1" name="Equation" r:id="rId3" imgW="2768600" imgH="457200" progId="Equation.3">
                  <p:embed/>
                </p:oleObj>
              </mc:Choice>
              <mc:Fallback>
                <p:oleObj name="Equation" r:id="rId3" imgW="276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5429250"/>
                        <a:ext cx="4318000" cy="6794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49583"/>
              </p:ext>
            </p:extLst>
          </p:nvPr>
        </p:nvGraphicFramePr>
        <p:xfrm>
          <a:off x="5220072" y="5445224"/>
          <a:ext cx="2880320" cy="66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2" name="Equation" r:id="rId5" imgW="2197100" imgH="635000" progId="Equation.3">
                  <p:embed/>
                </p:oleObj>
              </mc:Choice>
              <mc:Fallback>
                <p:oleObj name="Equation" r:id="rId5" imgW="21971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445224"/>
                        <a:ext cx="2880320" cy="6649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9592" y="2204864"/>
            <a:ext cx="7846069" cy="2315700"/>
            <a:chOff x="899093" y="2276872"/>
            <a:chExt cx="7846069" cy="2315700"/>
          </a:xfrm>
        </p:grpSpPr>
        <p:grpSp>
          <p:nvGrpSpPr>
            <p:cNvPr id="48132" name="Group 12"/>
            <p:cNvGrpSpPr>
              <a:grpSpLocks/>
            </p:cNvGrpSpPr>
            <p:nvPr/>
          </p:nvGrpSpPr>
          <p:grpSpPr bwMode="auto">
            <a:xfrm>
              <a:off x="899093" y="2276872"/>
              <a:ext cx="7846069" cy="2315700"/>
              <a:chOff x="325" y="561"/>
              <a:chExt cx="4682" cy="1587"/>
            </a:xfrm>
          </p:grpSpPr>
          <p:sp>
            <p:nvSpPr>
              <p:cNvPr id="236554" name="Text Box 10"/>
              <p:cNvSpPr txBox="1">
                <a:spLocks noChangeArrowheads="1"/>
              </p:cNvSpPr>
              <p:nvPr/>
            </p:nvSpPr>
            <p:spPr bwMode="auto">
              <a:xfrm>
                <a:off x="3685" y="561"/>
                <a:ext cx="130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0000"/>
                    </a:solidFill>
                    <a:cs typeface="+mn-cs"/>
                  </a:rPr>
                  <a:t>process noise</a:t>
                </a:r>
              </a:p>
            </p:txBody>
          </p:sp>
          <p:graphicFrame>
            <p:nvGraphicFramePr>
              <p:cNvPr id="4813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5845019"/>
                  </p:ext>
                </p:extLst>
              </p:nvPr>
            </p:nvGraphicFramePr>
            <p:xfrm>
              <a:off x="325" y="1005"/>
              <a:ext cx="3939" cy="7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1193" name="Equation" r:id="rId7" imgW="2768600" imgH="546100" progId="Equation.3">
                      <p:embed/>
                    </p:oleObj>
                  </mc:Choice>
                  <mc:Fallback>
                    <p:oleObj name="Equation" r:id="rId7" imgW="2768600" imgH="546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" y="1005"/>
                            <a:ext cx="3939" cy="778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6550" name="Oval 6"/>
              <p:cNvSpPr>
                <a:spLocks noChangeArrowheads="1"/>
              </p:cNvSpPr>
              <p:nvPr/>
            </p:nvSpPr>
            <p:spPr bwMode="auto">
              <a:xfrm>
                <a:off x="3710" y="1054"/>
                <a:ext cx="414" cy="370"/>
              </a:xfrm>
              <a:prstGeom prst="ellipse">
                <a:avLst/>
              </a:prstGeom>
              <a:solidFill>
                <a:schemeClr val="tx1">
                  <a:alpha val="25000"/>
                </a:schemeClr>
              </a:solidFill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555" name="Text Box 11"/>
              <p:cNvSpPr txBox="1">
                <a:spLocks noChangeArrowheads="1"/>
              </p:cNvSpPr>
              <p:nvPr/>
            </p:nvSpPr>
            <p:spPr bwMode="auto">
              <a:xfrm>
                <a:off x="3440" y="1894"/>
                <a:ext cx="1567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b="0" dirty="0">
                    <a:solidFill>
                      <a:srgbClr val="FF0000"/>
                    </a:solidFill>
                    <a:cs typeface="+mn-cs"/>
                  </a:rPr>
                  <a:t>m</a:t>
                </a:r>
                <a:r>
                  <a:rPr lang="en-US" sz="1800" b="0" dirty="0" smtClean="0">
                    <a:solidFill>
                      <a:srgbClr val="FF0000"/>
                    </a:solidFill>
                    <a:cs typeface="+mn-cs"/>
                  </a:rPr>
                  <a:t>easurement noise</a:t>
                </a:r>
                <a:endParaRPr lang="en-US" sz="1800" b="0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236552" name="Line 8"/>
              <p:cNvSpPr>
                <a:spLocks noChangeShapeType="1"/>
              </p:cNvSpPr>
              <p:nvPr/>
            </p:nvSpPr>
            <p:spPr bwMode="auto">
              <a:xfrm flipV="1">
                <a:off x="4063" y="808"/>
                <a:ext cx="172" cy="246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 type="arrow" w="sm" len="sm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588224" y="3429000"/>
              <a:ext cx="792088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5580112" y="2924944"/>
              <a:ext cx="792088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923928" y="2924944"/>
              <a:ext cx="792088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1187624" y="3429000"/>
              <a:ext cx="792088" cy="576064"/>
            </a:xfrm>
            <a:prstGeom prst="ellipse">
              <a:avLst/>
            </a:prstGeom>
            <a:solidFill>
              <a:schemeClr val="tx1">
                <a:alpha val="25000"/>
              </a:schemeClr>
            </a:solidFill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139147" y="2276872"/>
              <a:ext cx="2181884" cy="370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0000"/>
                  </a:solidFill>
                  <a:cs typeface="+mn-cs"/>
                </a:rPr>
                <a:t>i</a:t>
              </a:r>
              <a:r>
                <a:rPr lang="en-US" sz="1800" b="0" dirty="0" smtClean="0">
                  <a:solidFill>
                    <a:srgbClr val="FF0000"/>
                  </a:solidFill>
                  <a:cs typeface="+mn-cs"/>
                </a:rPr>
                <a:t>nput signal vector</a:t>
              </a:r>
              <a:endParaRPr lang="en-US" sz="18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690875" y="2276872"/>
              <a:ext cx="2181884" cy="3706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0000"/>
                  </a:solidFill>
                  <a:cs typeface="+mn-cs"/>
                </a:rPr>
                <a:t>s</a:t>
              </a:r>
              <a:r>
                <a:rPr lang="en-US" sz="1800" b="0" dirty="0" smtClean="0">
                  <a:solidFill>
                    <a:srgbClr val="FF0000"/>
                  </a:solidFill>
                  <a:cs typeface="+mn-cs"/>
                </a:rPr>
                <a:t>tate vector</a:t>
              </a:r>
              <a:endParaRPr lang="en-US" sz="1800" b="0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H="1" flipV="1">
              <a:off x="5436097" y="2636911"/>
              <a:ext cx="288032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 flipH="1" flipV="1">
              <a:off x="3851920" y="2636912"/>
              <a:ext cx="288032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arrow" w="sm" len="sm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 flipH="1" flipV="1">
              <a:off x="7235797" y="3933056"/>
              <a:ext cx="288032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none" w="sm" len="sm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 flipV="1">
              <a:off x="1763688" y="3933056"/>
              <a:ext cx="288032" cy="358955"/>
            </a:xfrm>
            <a:prstGeom prst="line">
              <a:avLst/>
            </a:prstGeom>
            <a:noFill/>
            <a:ln w="38100" cmpd="sng">
              <a:solidFill>
                <a:srgbClr val="FFFFFF"/>
              </a:solidFill>
              <a:round/>
              <a:headEnd type="none" w="sm" len="sm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2051720" y="4221088"/>
              <a:ext cx="1834995" cy="3699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>
                <a:spcBef>
                  <a:spcPts val="0"/>
                </a:spcBef>
                <a:defRPr/>
              </a:pPr>
              <a:r>
                <a:rPr lang="en-US" sz="1800" b="0" dirty="0">
                  <a:solidFill>
                    <a:srgbClr val="FF0000"/>
                  </a:solidFill>
                  <a:cs typeface="+mn-cs"/>
                </a:rPr>
                <a:t>o</a:t>
              </a:r>
              <a:r>
                <a:rPr lang="en-US" sz="1800" b="0" dirty="0" smtClean="0">
                  <a:solidFill>
                    <a:srgbClr val="FF0000"/>
                  </a:solidFill>
                  <a:cs typeface="+mn-cs"/>
                </a:rPr>
                <a:t>utput signal</a:t>
              </a:r>
              <a:endParaRPr lang="en-US" sz="1800" b="0" dirty="0">
                <a:solidFill>
                  <a:srgbClr val="FF0000"/>
                </a:solidFill>
                <a:cs typeface="+mn-cs"/>
              </a:endParaRPr>
            </a:p>
          </p:txBody>
        </p:sp>
      </p:grp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452320" y="2924944"/>
            <a:ext cx="1512168" cy="339196"/>
          </a:xfrm>
          <a:prstGeom prst="rect">
            <a:avLst/>
          </a:prstGeom>
          <a:solidFill>
            <a:srgbClr val="FFFFFF"/>
          </a:solidFill>
          <a:ln w="12700">
            <a:solidFill>
              <a:srgbClr val="AA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FF0000"/>
                </a:solidFill>
                <a:cs typeface="+mn-cs"/>
              </a:rPr>
              <a:t>s</a:t>
            </a:r>
            <a:r>
              <a:rPr lang="en-US" sz="1600" b="0" dirty="0" smtClean="0">
                <a:solidFill>
                  <a:srgbClr val="FF0000"/>
                </a:solidFill>
                <a:cs typeface="+mn-cs"/>
              </a:rPr>
              <a:t>tate equation</a:t>
            </a:r>
            <a:endParaRPr lang="en-US" sz="1600" b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7452320" y="3356992"/>
            <a:ext cx="1512168" cy="585418"/>
          </a:xfrm>
          <a:prstGeom prst="rect">
            <a:avLst/>
          </a:prstGeom>
          <a:solidFill>
            <a:srgbClr val="FFFFFF"/>
          </a:solidFill>
          <a:ln w="12700">
            <a:solidFill>
              <a:srgbClr val="AA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FF0000"/>
                </a:solidFill>
                <a:cs typeface="+mn-cs"/>
              </a:rPr>
              <a:t>o</a:t>
            </a:r>
            <a:r>
              <a:rPr lang="en-US" sz="1600" b="0" dirty="0" smtClean="0">
                <a:solidFill>
                  <a:srgbClr val="FF0000"/>
                </a:solidFill>
                <a:cs typeface="+mn-cs"/>
              </a:rPr>
              <a:t>utput equation</a:t>
            </a:r>
            <a:endParaRPr lang="en-US" sz="1600" b="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163786"/>
            <a:ext cx="8712968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2400" b="0" dirty="0" smtClean="0">
                <a:cs typeface="+mn-cs"/>
              </a:rPr>
              <a:t>Example: IIR filter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15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State space model is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  </a:t>
            </a:r>
            <a:r>
              <a:rPr lang="en-US" sz="1400" b="0" dirty="0" smtClean="0">
                <a:cs typeface="+mn-cs"/>
              </a:rPr>
              <a:t>      (no process/measurement noise here)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62064" y="1268761"/>
            <a:ext cx="4302425" cy="4546437"/>
            <a:chOff x="4459679" y="2301245"/>
            <a:chExt cx="4432802" cy="3777040"/>
          </a:xfrm>
        </p:grpSpPr>
        <p:grpSp>
          <p:nvGrpSpPr>
            <p:cNvPr id="5" name="Group 4"/>
            <p:cNvGrpSpPr/>
            <p:nvPr/>
          </p:nvGrpSpPr>
          <p:grpSpPr>
            <a:xfrm>
              <a:off x="4459679" y="2301245"/>
              <a:ext cx="4432802" cy="3777040"/>
              <a:chOff x="2572519" y="2142494"/>
              <a:chExt cx="4289896" cy="4242206"/>
            </a:xfrm>
          </p:grpSpPr>
          <p:grpSp>
            <p:nvGrpSpPr>
              <p:cNvPr id="14" name="Group 5"/>
              <p:cNvGrpSpPr>
                <a:grpSpLocks/>
              </p:cNvGrpSpPr>
              <p:nvPr/>
            </p:nvGrpSpPr>
            <p:grpSpPr bwMode="auto">
              <a:xfrm>
                <a:off x="3542953" y="4097734"/>
                <a:ext cx="361950" cy="355600"/>
                <a:chOff x="1008" y="2092"/>
                <a:chExt cx="288" cy="288"/>
              </a:xfrm>
            </p:grpSpPr>
            <p:sp>
              <p:nvSpPr>
                <p:cNvPr id="120" name="Rectangle 6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21" name="Object 7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507" name="Equation" r:id="rId3" imgW="139579" imgH="164957" progId="Equation.3">
                        <p:embed/>
                      </p:oleObj>
                    </mc:Choice>
                    <mc:Fallback>
                      <p:oleObj name="Equation" r:id="rId3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3904903" y="4275534"/>
                <a:ext cx="48260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6" name="Group 9"/>
              <p:cNvGrpSpPr>
                <a:grpSpLocks/>
              </p:cNvGrpSpPr>
              <p:nvPr/>
            </p:nvGrpSpPr>
            <p:grpSpPr bwMode="auto">
              <a:xfrm>
                <a:off x="4387503" y="4097734"/>
                <a:ext cx="361950" cy="355600"/>
                <a:chOff x="1008" y="2092"/>
                <a:chExt cx="288" cy="288"/>
              </a:xfrm>
            </p:grpSpPr>
            <p:sp>
              <p:nvSpPr>
                <p:cNvPr id="118" name="Rectangle 10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9" name="Object 11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508" name="Equation" r:id="rId5" imgW="139579" imgH="164957" progId="Equation.3">
                        <p:embed/>
                      </p:oleObj>
                    </mc:Choice>
                    <mc:Fallback>
                      <p:oleObj name="Equation" r:id="rId5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7" name="Group 12"/>
              <p:cNvGrpSpPr>
                <a:grpSpLocks/>
              </p:cNvGrpSpPr>
              <p:nvPr/>
            </p:nvGrpSpPr>
            <p:grpSpPr bwMode="auto">
              <a:xfrm>
                <a:off x="5232053" y="4097734"/>
                <a:ext cx="363537" cy="355600"/>
                <a:chOff x="1008" y="2092"/>
                <a:chExt cx="288" cy="288"/>
              </a:xfrm>
            </p:grpSpPr>
            <p:sp>
              <p:nvSpPr>
                <p:cNvPr id="116" name="Rectangle 13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7" name="Object 14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509" name="Equation" r:id="rId6" imgW="139579" imgH="164957" progId="Equation.3">
                        <p:embed/>
                      </p:oleObj>
                    </mc:Choice>
                    <mc:Fallback>
                      <p:oleObj name="Equation" r:id="rId6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6084540" y="4097734"/>
                <a:ext cx="361950" cy="355600"/>
                <a:chOff x="1008" y="2092"/>
                <a:chExt cx="288" cy="288"/>
              </a:xfrm>
            </p:grpSpPr>
            <p:sp>
              <p:nvSpPr>
                <p:cNvPr id="114" name="Rectangle 16"/>
                <p:cNvSpPr>
                  <a:spLocks noChangeArrowheads="1"/>
                </p:cNvSpPr>
                <p:nvPr/>
              </p:nvSpPr>
              <p:spPr bwMode="auto">
                <a:xfrm>
                  <a:off x="1008" y="2092"/>
                  <a:ext cx="288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15" name="Object 17"/>
                <p:cNvGraphicFramePr>
                  <a:graphicFrameLocks noChangeAspect="1"/>
                </p:cNvGraphicFramePr>
                <p:nvPr/>
              </p:nvGraphicFramePr>
              <p:xfrm>
                <a:off x="1056" y="2112"/>
                <a:ext cx="208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510" name="Equation" r:id="rId7" imgW="139579" imgH="164957" progId="Equation.3">
                        <p:embed/>
                      </p:oleObj>
                    </mc:Choice>
                    <mc:Fallback>
                      <p:oleObj name="Equation" r:id="rId7" imgW="139579" imgH="16495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6" y="2112"/>
                              <a:ext cx="208" cy="244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>
                <a:off x="3277840" y="4272359"/>
                <a:ext cx="265113" cy="317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4749453" y="4275534"/>
                <a:ext cx="48260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5595590" y="4275534"/>
                <a:ext cx="48260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6440140" y="4275534"/>
                <a:ext cx="24765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3277840" y="3827859"/>
                <a:ext cx="0" cy="103981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303240" y="5220097"/>
                <a:ext cx="0" cy="588962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6681440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>
                <a:off x="6683028" y="5218509"/>
                <a:ext cx="4762" cy="7683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5836890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" name="Line 27"/>
              <p:cNvSpPr>
                <a:spLocks noChangeShapeType="1"/>
              </p:cNvSpPr>
              <p:nvPr/>
            </p:nvSpPr>
            <p:spPr bwMode="auto">
              <a:xfrm>
                <a:off x="5836890" y="5218509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4990753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4992340" y="5218509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4146203" y="42755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2802120" y="4574949"/>
                <a:ext cx="4060295" cy="697538"/>
                <a:chOff x="2489" y="2849"/>
                <a:chExt cx="2524" cy="419"/>
              </a:xfrm>
            </p:grpSpPr>
            <p:sp>
              <p:nvSpPr>
                <p:cNvPr id="94" name="Oval 32"/>
                <p:cNvSpPr>
                  <a:spLocks noChangeArrowheads="1"/>
                </p:cNvSpPr>
                <p:nvPr/>
              </p:nvSpPr>
              <p:spPr bwMode="auto">
                <a:xfrm>
                  <a:off x="2686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89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96" name="Line 34"/>
                <p:cNvSpPr>
                  <a:spLocks noChangeShapeType="1"/>
                </p:cNvSpPr>
                <p:nvPr/>
              </p:nvSpPr>
              <p:spPr bwMode="auto">
                <a:xfrm>
                  <a:off x="2575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89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 err="1">
                      <a:solidFill>
                        <a:srgbClr val="FFFF66"/>
                      </a:solidFill>
                      <a:cs typeface="+mn-cs"/>
                    </a:rPr>
                    <a:t>bo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98" name="Oval 36"/>
                <p:cNvSpPr>
                  <a:spLocks noChangeArrowheads="1"/>
                </p:cNvSpPr>
                <p:nvPr/>
              </p:nvSpPr>
              <p:spPr bwMode="auto">
                <a:xfrm>
                  <a:off x="4787" y="3022"/>
                  <a:ext cx="226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791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00" name="Line 38"/>
                <p:cNvSpPr>
                  <a:spLocks noChangeShapeType="1"/>
                </p:cNvSpPr>
                <p:nvPr/>
              </p:nvSpPr>
              <p:spPr bwMode="auto">
                <a:xfrm>
                  <a:off x="4676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591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b4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102" name="Oval 40"/>
                <p:cNvSpPr>
                  <a:spLocks noChangeArrowheads="1"/>
                </p:cNvSpPr>
                <p:nvPr/>
              </p:nvSpPr>
              <p:spPr bwMode="auto">
                <a:xfrm>
                  <a:off x="4262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65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04" name="Line 42"/>
                <p:cNvSpPr>
                  <a:spLocks noChangeShapeType="1"/>
                </p:cNvSpPr>
                <p:nvPr/>
              </p:nvSpPr>
              <p:spPr bwMode="auto">
                <a:xfrm>
                  <a:off x="4150" y="312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065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b3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106" name="Oval 44"/>
                <p:cNvSpPr>
                  <a:spLocks noChangeArrowheads="1"/>
                </p:cNvSpPr>
                <p:nvPr/>
              </p:nvSpPr>
              <p:spPr bwMode="auto">
                <a:xfrm>
                  <a:off x="3737" y="3022"/>
                  <a:ext cx="225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740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08" name="Line 46"/>
                <p:cNvSpPr>
                  <a:spLocks noChangeShapeType="1"/>
                </p:cNvSpPr>
                <p:nvPr/>
              </p:nvSpPr>
              <p:spPr bwMode="auto">
                <a:xfrm>
                  <a:off x="3625" y="3129"/>
                  <a:ext cx="113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540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b2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sp>
              <p:nvSpPr>
                <p:cNvPr id="110" name="Oval 48"/>
                <p:cNvSpPr>
                  <a:spLocks noChangeArrowheads="1"/>
                </p:cNvSpPr>
                <p:nvPr/>
              </p:nvSpPr>
              <p:spPr bwMode="auto">
                <a:xfrm>
                  <a:off x="3211" y="3022"/>
                  <a:ext cx="226" cy="213"/>
                </a:xfrm>
                <a:prstGeom prst="ellips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216" y="2993"/>
                  <a:ext cx="220" cy="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x</a:t>
                  </a:r>
                </a:p>
              </p:txBody>
            </p:sp>
            <p:sp>
              <p:nvSpPr>
                <p:cNvPr id="112" name="Line 50"/>
                <p:cNvSpPr>
                  <a:spLocks noChangeShapeType="1"/>
                </p:cNvSpPr>
                <p:nvPr/>
              </p:nvSpPr>
              <p:spPr bwMode="auto">
                <a:xfrm>
                  <a:off x="3100" y="3129"/>
                  <a:ext cx="112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3014" y="2849"/>
                  <a:ext cx="274" cy="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b1</a:t>
                  </a:r>
                  <a:endParaRPr lang="en-US" sz="180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</p:grpSp>
          <p:sp>
            <p:nvSpPr>
              <p:cNvPr id="33" name="Line 52"/>
              <p:cNvSpPr>
                <a:spLocks noChangeShapeType="1"/>
              </p:cNvSpPr>
              <p:nvPr/>
            </p:nvSpPr>
            <p:spPr bwMode="auto">
              <a:xfrm>
                <a:off x="4147790" y="5218509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Oval 54"/>
              <p:cNvSpPr>
                <a:spLocks noChangeArrowheads="1"/>
              </p:cNvSpPr>
              <p:nvPr/>
            </p:nvSpPr>
            <p:spPr bwMode="auto">
              <a:xfrm>
                <a:off x="3120678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H="1">
                <a:off x="2879378" y="5985272"/>
                <a:ext cx="2413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Text Box 56"/>
              <p:cNvSpPr txBox="1">
                <a:spLocks noChangeArrowheads="1"/>
              </p:cNvSpPr>
              <p:nvPr/>
            </p:nvSpPr>
            <p:spPr bwMode="auto">
              <a:xfrm>
                <a:off x="3119090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37" name="Oval 57"/>
              <p:cNvSpPr>
                <a:spLocks noChangeArrowheads="1"/>
              </p:cNvSpPr>
              <p:nvPr/>
            </p:nvSpPr>
            <p:spPr bwMode="auto">
              <a:xfrm>
                <a:off x="5655915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Text Box 58"/>
              <p:cNvSpPr txBox="1">
                <a:spLocks noChangeArrowheads="1"/>
              </p:cNvSpPr>
              <p:nvPr/>
            </p:nvSpPr>
            <p:spPr bwMode="auto">
              <a:xfrm>
                <a:off x="5657503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39" name="Oval 59"/>
              <p:cNvSpPr>
                <a:spLocks noChangeArrowheads="1"/>
              </p:cNvSpPr>
              <p:nvPr/>
            </p:nvSpPr>
            <p:spPr bwMode="auto">
              <a:xfrm>
                <a:off x="4811365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Text Box 60"/>
              <p:cNvSpPr txBox="1">
                <a:spLocks noChangeArrowheads="1"/>
              </p:cNvSpPr>
              <p:nvPr/>
            </p:nvSpPr>
            <p:spPr bwMode="auto">
              <a:xfrm>
                <a:off x="4809778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1" name="Oval 61"/>
              <p:cNvSpPr>
                <a:spLocks noChangeArrowheads="1"/>
              </p:cNvSpPr>
              <p:nvPr/>
            </p:nvSpPr>
            <p:spPr bwMode="auto">
              <a:xfrm>
                <a:off x="3965228" y="580905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Text Box 62"/>
              <p:cNvSpPr txBox="1">
                <a:spLocks noChangeArrowheads="1"/>
              </p:cNvSpPr>
              <p:nvPr/>
            </p:nvSpPr>
            <p:spPr bwMode="auto">
              <a:xfrm>
                <a:off x="3966815" y="5759847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3" name="Line 63"/>
              <p:cNvSpPr>
                <a:spLocks noChangeShapeType="1"/>
              </p:cNvSpPr>
              <p:nvPr/>
            </p:nvSpPr>
            <p:spPr bwMode="auto">
              <a:xfrm flipH="1">
                <a:off x="4327178" y="5986859"/>
                <a:ext cx="482600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 flipH="1">
                <a:off x="5171728" y="5986859"/>
                <a:ext cx="482600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" name="Line 65"/>
              <p:cNvSpPr>
                <a:spLocks noChangeShapeType="1"/>
              </p:cNvSpPr>
              <p:nvPr/>
            </p:nvSpPr>
            <p:spPr bwMode="auto">
              <a:xfrm flipH="1">
                <a:off x="6016278" y="5986859"/>
                <a:ext cx="671512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 flipH="1">
                <a:off x="3481040" y="5986859"/>
                <a:ext cx="482600" cy="1588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" name="Text Box 67"/>
              <p:cNvSpPr txBox="1">
                <a:spLocks noChangeArrowheads="1"/>
              </p:cNvSpPr>
              <p:nvPr/>
            </p:nvSpPr>
            <p:spPr bwMode="auto">
              <a:xfrm>
                <a:off x="2626315" y="6039483"/>
                <a:ext cx="556245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8" name="Text Box 4"/>
              <p:cNvSpPr txBox="1">
                <a:spLocks noChangeArrowheads="1"/>
              </p:cNvSpPr>
              <p:nvPr/>
            </p:nvSpPr>
            <p:spPr bwMode="auto">
              <a:xfrm>
                <a:off x="2572519" y="2142494"/>
                <a:ext cx="556383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3115915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" name="Line 87"/>
              <p:cNvSpPr>
                <a:spLocks noChangeShapeType="1"/>
              </p:cNvSpPr>
              <p:nvPr/>
            </p:nvSpPr>
            <p:spPr bwMode="auto">
              <a:xfrm flipH="1">
                <a:off x="2874615" y="2557859"/>
                <a:ext cx="2413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Text Box 88"/>
              <p:cNvSpPr txBox="1">
                <a:spLocks noChangeArrowheads="1"/>
              </p:cNvSpPr>
              <p:nvPr/>
            </p:nvSpPr>
            <p:spPr bwMode="auto">
              <a:xfrm>
                <a:off x="3114328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2" name="Oval 89"/>
              <p:cNvSpPr>
                <a:spLocks noChangeArrowheads="1"/>
              </p:cNvSpPr>
              <p:nvPr/>
            </p:nvSpPr>
            <p:spPr bwMode="auto">
              <a:xfrm>
                <a:off x="5651153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" name="Text Box 90"/>
              <p:cNvSpPr txBox="1">
                <a:spLocks noChangeArrowheads="1"/>
              </p:cNvSpPr>
              <p:nvPr/>
            </p:nvSpPr>
            <p:spPr bwMode="auto">
              <a:xfrm>
                <a:off x="5652740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4" name="Oval 91"/>
              <p:cNvSpPr>
                <a:spLocks noChangeArrowheads="1"/>
              </p:cNvSpPr>
              <p:nvPr/>
            </p:nvSpPr>
            <p:spPr bwMode="auto">
              <a:xfrm>
                <a:off x="4806603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5" name="Text Box 92"/>
              <p:cNvSpPr txBox="1">
                <a:spLocks noChangeArrowheads="1"/>
              </p:cNvSpPr>
              <p:nvPr/>
            </p:nvSpPr>
            <p:spPr bwMode="auto">
              <a:xfrm>
                <a:off x="4805015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6" name="Oval 93"/>
              <p:cNvSpPr>
                <a:spLocks noChangeArrowheads="1"/>
              </p:cNvSpPr>
              <p:nvPr/>
            </p:nvSpPr>
            <p:spPr bwMode="auto">
              <a:xfrm>
                <a:off x="3960465" y="2381647"/>
                <a:ext cx="361950" cy="354012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7" name="Text Box 94"/>
              <p:cNvSpPr txBox="1">
                <a:spLocks noChangeArrowheads="1"/>
              </p:cNvSpPr>
              <p:nvPr/>
            </p:nvSpPr>
            <p:spPr bwMode="auto">
              <a:xfrm>
                <a:off x="3962053" y="2332434"/>
                <a:ext cx="36195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 flipH="1" flipV="1">
                <a:off x="4328765" y="2576909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 flipH="1">
                <a:off x="5166965" y="2576909"/>
                <a:ext cx="5334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" name="Line 97"/>
              <p:cNvSpPr>
                <a:spLocks noChangeShapeType="1"/>
              </p:cNvSpPr>
              <p:nvPr/>
            </p:nvSpPr>
            <p:spPr bwMode="auto">
              <a:xfrm flipH="1" flipV="1">
                <a:off x="6005165" y="2576909"/>
                <a:ext cx="6858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1" name="Line 98"/>
              <p:cNvSpPr>
                <a:spLocks noChangeShapeType="1"/>
              </p:cNvSpPr>
              <p:nvPr/>
            </p:nvSpPr>
            <p:spPr bwMode="auto">
              <a:xfrm flipH="1">
                <a:off x="3490565" y="2576909"/>
                <a:ext cx="4572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" name="Oval 99"/>
              <p:cNvSpPr>
                <a:spLocks noChangeArrowheads="1"/>
              </p:cNvSpPr>
              <p:nvPr/>
            </p:nvSpPr>
            <p:spPr bwMode="auto">
              <a:xfrm>
                <a:off x="6476653" y="3338909"/>
                <a:ext cx="363537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Text Box 100"/>
              <p:cNvSpPr txBox="1">
                <a:spLocks noChangeArrowheads="1"/>
              </p:cNvSpPr>
              <p:nvPr/>
            </p:nvSpPr>
            <p:spPr bwMode="auto">
              <a:xfrm>
                <a:off x="6483003" y="3289697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64" name="Line 101"/>
              <p:cNvSpPr>
                <a:spLocks noChangeShapeType="1"/>
              </p:cNvSpPr>
              <p:nvPr/>
            </p:nvSpPr>
            <p:spPr bwMode="auto">
              <a:xfrm>
                <a:off x="6298853" y="3516709"/>
                <a:ext cx="179387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Text Box 102"/>
              <p:cNvSpPr txBox="1">
                <a:spLocks noChangeArrowheads="1"/>
              </p:cNvSpPr>
              <p:nvPr/>
            </p:nvSpPr>
            <p:spPr bwMode="auto">
              <a:xfrm>
                <a:off x="6123960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-a4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66" name="Oval 103"/>
              <p:cNvSpPr>
                <a:spLocks noChangeArrowheads="1"/>
              </p:cNvSpPr>
              <p:nvPr/>
            </p:nvSpPr>
            <p:spPr bwMode="auto">
              <a:xfrm>
                <a:off x="5632103" y="333890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Text Box 104"/>
              <p:cNvSpPr txBox="1">
                <a:spLocks noChangeArrowheads="1"/>
              </p:cNvSpPr>
              <p:nvPr/>
            </p:nvSpPr>
            <p:spPr bwMode="auto">
              <a:xfrm>
                <a:off x="5636865" y="3289697"/>
                <a:ext cx="3540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68" name="Line 105"/>
              <p:cNvSpPr>
                <a:spLocks noChangeShapeType="1"/>
              </p:cNvSpPr>
              <p:nvPr/>
            </p:nvSpPr>
            <p:spPr bwMode="auto">
              <a:xfrm>
                <a:off x="5452715" y="3516709"/>
                <a:ext cx="180975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Text Box 106"/>
              <p:cNvSpPr txBox="1">
                <a:spLocks noChangeArrowheads="1"/>
              </p:cNvSpPr>
              <p:nvPr/>
            </p:nvSpPr>
            <p:spPr bwMode="auto">
              <a:xfrm>
                <a:off x="5277822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-a3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0" name="Oval 107"/>
              <p:cNvSpPr>
                <a:spLocks noChangeArrowheads="1"/>
              </p:cNvSpPr>
              <p:nvPr/>
            </p:nvSpPr>
            <p:spPr bwMode="auto">
              <a:xfrm>
                <a:off x="4787553" y="3338909"/>
                <a:ext cx="361950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Text Box 108"/>
              <p:cNvSpPr txBox="1">
                <a:spLocks noChangeArrowheads="1"/>
              </p:cNvSpPr>
              <p:nvPr/>
            </p:nvSpPr>
            <p:spPr bwMode="auto">
              <a:xfrm>
                <a:off x="4792315" y="3289697"/>
                <a:ext cx="354013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72" name="Line 109"/>
              <p:cNvSpPr>
                <a:spLocks noChangeShapeType="1"/>
              </p:cNvSpPr>
              <p:nvPr/>
            </p:nvSpPr>
            <p:spPr bwMode="auto">
              <a:xfrm>
                <a:off x="4608165" y="3516709"/>
                <a:ext cx="180975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Text Box 110"/>
              <p:cNvSpPr txBox="1">
                <a:spLocks noChangeArrowheads="1"/>
              </p:cNvSpPr>
              <p:nvPr/>
            </p:nvSpPr>
            <p:spPr bwMode="auto">
              <a:xfrm>
                <a:off x="4433272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-a2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4" name="Oval 111"/>
              <p:cNvSpPr>
                <a:spLocks noChangeArrowheads="1"/>
              </p:cNvSpPr>
              <p:nvPr/>
            </p:nvSpPr>
            <p:spPr bwMode="auto">
              <a:xfrm>
                <a:off x="3941415" y="3338909"/>
                <a:ext cx="363538" cy="354013"/>
              </a:xfrm>
              <a:prstGeom prst="ellips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Text Box 112"/>
              <p:cNvSpPr txBox="1">
                <a:spLocks noChangeArrowheads="1"/>
              </p:cNvSpPr>
              <p:nvPr/>
            </p:nvSpPr>
            <p:spPr bwMode="auto">
              <a:xfrm>
                <a:off x="3949353" y="3289697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x</a:t>
                </a:r>
              </a:p>
            </p:txBody>
          </p:sp>
          <p:sp>
            <p:nvSpPr>
              <p:cNvPr id="76" name="Line 113"/>
              <p:cNvSpPr>
                <a:spLocks noChangeShapeType="1"/>
              </p:cNvSpPr>
              <p:nvPr/>
            </p:nvSpPr>
            <p:spPr bwMode="auto">
              <a:xfrm>
                <a:off x="3763615" y="3516709"/>
                <a:ext cx="179388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" name="Text Box 114"/>
              <p:cNvSpPr txBox="1">
                <a:spLocks noChangeArrowheads="1"/>
              </p:cNvSpPr>
              <p:nvPr/>
            </p:nvSpPr>
            <p:spPr bwMode="auto">
              <a:xfrm>
                <a:off x="3587136" y="3052000"/>
                <a:ext cx="518060" cy="345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-a1</a:t>
                </a:r>
                <a:endParaRPr lang="en-US" sz="180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8" name="Line 115"/>
              <p:cNvSpPr>
                <a:spLocks noChangeShapeType="1"/>
              </p:cNvSpPr>
              <p:nvPr/>
            </p:nvSpPr>
            <p:spPr bwMode="auto">
              <a:xfrm>
                <a:off x="4127153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" name="Line 116"/>
              <p:cNvSpPr>
                <a:spLocks noChangeShapeType="1"/>
              </p:cNvSpPr>
              <p:nvPr/>
            </p:nvSpPr>
            <p:spPr bwMode="auto">
              <a:xfrm>
                <a:off x="4127153" y="2745184"/>
                <a:ext cx="0" cy="58896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0" name="Line 117"/>
              <p:cNvSpPr>
                <a:spLocks noChangeShapeType="1"/>
              </p:cNvSpPr>
              <p:nvPr/>
            </p:nvSpPr>
            <p:spPr bwMode="auto">
              <a:xfrm>
                <a:off x="4976465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" name="Line 118"/>
              <p:cNvSpPr>
                <a:spLocks noChangeShapeType="1"/>
              </p:cNvSpPr>
              <p:nvPr/>
            </p:nvSpPr>
            <p:spPr bwMode="auto">
              <a:xfrm>
                <a:off x="5825778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" name="Line 119"/>
              <p:cNvSpPr>
                <a:spLocks noChangeShapeType="1"/>
              </p:cNvSpPr>
              <p:nvPr/>
            </p:nvSpPr>
            <p:spPr bwMode="auto">
              <a:xfrm>
                <a:off x="6675090" y="3704034"/>
                <a:ext cx="0" cy="5905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" name="Line 120"/>
              <p:cNvSpPr>
                <a:spLocks noChangeShapeType="1"/>
              </p:cNvSpPr>
              <p:nvPr/>
            </p:nvSpPr>
            <p:spPr bwMode="auto">
              <a:xfrm flipH="1" flipV="1">
                <a:off x="3277840" y="2745184"/>
                <a:ext cx="0" cy="151765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" name="Line 121"/>
              <p:cNvSpPr>
                <a:spLocks noChangeShapeType="1"/>
              </p:cNvSpPr>
              <p:nvPr/>
            </p:nvSpPr>
            <p:spPr bwMode="auto">
              <a:xfrm>
                <a:off x="4976465" y="2745184"/>
                <a:ext cx="0" cy="58896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5" name="Line 122"/>
              <p:cNvSpPr>
                <a:spLocks noChangeShapeType="1"/>
              </p:cNvSpPr>
              <p:nvPr/>
            </p:nvSpPr>
            <p:spPr bwMode="auto">
              <a:xfrm>
                <a:off x="5825778" y="2745184"/>
                <a:ext cx="0" cy="588963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6" name="Line 123"/>
              <p:cNvSpPr>
                <a:spLocks noChangeShapeType="1"/>
              </p:cNvSpPr>
              <p:nvPr/>
            </p:nvSpPr>
            <p:spPr bwMode="auto">
              <a:xfrm>
                <a:off x="6675090" y="2584847"/>
                <a:ext cx="0" cy="74930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7" name="Oval 129"/>
              <p:cNvSpPr>
                <a:spLocks noChangeArrowheads="1"/>
              </p:cNvSpPr>
              <p:nvPr/>
            </p:nvSpPr>
            <p:spPr bwMode="auto">
              <a:xfrm>
                <a:off x="57765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" name="Oval 130"/>
              <p:cNvSpPr>
                <a:spLocks noChangeArrowheads="1"/>
              </p:cNvSpPr>
              <p:nvPr/>
            </p:nvSpPr>
            <p:spPr bwMode="auto">
              <a:xfrm>
                <a:off x="49383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" name="Oval 131"/>
              <p:cNvSpPr>
                <a:spLocks noChangeArrowheads="1"/>
              </p:cNvSpPr>
              <p:nvPr/>
            </p:nvSpPr>
            <p:spPr bwMode="auto">
              <a:xfrm>
                <a:off x="40239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" name="Oval 132"/>
              <p:cNvSpPr>
                <a:spLocks noChangeArrowheads="1"/>
              </p:cNvSpPr>
              <p:nvPr/>
            </p:nvSpPr>
            <p:spPr bwMode="auto">
              <a:xfrm>
                <a:off x="31857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" name="Oval 133"/>
              <p:cNvSpPr>
                <a:spLocks noChangeArrowheads="1"/>
              </p:cNvSpPr>
              <p:nvPr/>
            </p:nvSpPr>
            <p:spPr bwMode="auto">
              <a:xfrm>
                <a:off x="6614765" y="4177109"/>
                <a:ext cx="152400" cy="152400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22" name="Text Box 4"/>
            <p:cNvSpPr txBox="1">
              <a:spLocks noChangeArrowheads="1"/>
            </p:cNvSpPr>
            <p:nvPr/>
          </p:nvSpPr>
          <p:spPr bwMode="auto">
            <a:xfrm>
              <a:off x="5548613" y="3754289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 smtClean="0">
                  <a:solidFill>
                    <a:srgbClr val="FFFF66"/>
                  </a:solidFill>
                  <a:cs typeface="+mn-cs"/>
                </a:rPr>
                <a:t>1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3" name="Text Box 4"/>
            <p:cNvSpPr txBox="1">
              <a:spLocks noChangeArrowheads="1"/>
            </p:cNvSpPr>
            <p:nvPr/>
          </p:nvSpPr>
          <p:spPr bwMode="auto">
            <a:xfrm>
              <a:off x="6370018" y="3754289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>
                  <a:solidFill>
                    <a:srgbClr val="FFFF66"/>
                  </a:solidFill>
                  <a:cs typeface="+mn-cs"/>
                </a:rPr>
                <a:t>2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4" name="Text Box 4"/>
            <p:cNvSpPr txBox="1">
              <a:spLocks noChangeArrowheads="1"/>
            </p:cNvSpPr>
            <p:nvPr/>
          </p:nvSpPr>
          <p:spPr bwMode="auto">
            <a:xfrm>
              <a:off x="7260299" y="3736973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>
                  <a:solidFill>
                    <a:srgbClr val="FFFF66"/>
                  </a:solidFill>
                  <a:cs typeface="+mn-cs"/>
                </a:rPr>
                <a:t>3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125" name="Text Box 4"/>
            <p:cNvSpPr txBox="1">
              <a:spLocks noChangeArrowheads="1"/>
            </p:cNvSpPr>
            <p:nvPr/>
          </p:nvSpPr>
          <p:spPr bwMode="auto">
            <a:xfrm>
              <a:off x="8150579" y="3754289"/>
              <a:ext cx="598835" cy="28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x</a:t>
              </a:r>
              <a:r>
                <a:rPr lang="en-US" sz="1600" b="0" baseline="-25000" dirty="0" smtClean="0">
                  <a:solidFill>
                    <a:srgbClr val="FFFF66"/>
                  </a:solidFill>
                  <a:cs typeface="+mn-cs"/>
                </a:rPr>
                <a:t>4</a:t>
              </a:r>
              <a:r>
                <a:rPr lang="en-US" sz="1600" b="0" dirty="0" smtClean="0">
                  <a:solidFill>
                    <a:srgbClr val="FFFF66"/>
                  </a:solidFill>
                  <a:cs typeface="+mn-cs"/>
                </a:rPr>
                <a:t>[</a:t>
              </a:r>
              <a:r>
                <a:rPr lang="en-US" sz="1600" b="0" dirty="0">
                  <a:solidFill>
                    <a:srgbClr val="FFFF66"/>
                  </a:solidFill>
                  <a:cs typeface="+mn-cs"/>
                </a:rPr>
                <a:t>k]</a:t>
              </a:r>
              <a:endParaRPr lang="en-US" sz="1600" dirty="0">
                <a:solidFill>
                  <a:srgbClr val="FFFF66"/>
                </a:solidFill>
                <a:cs typeface="+mn-cs"/>
              </a:endParaRPr>
            </a:p>
          </p:txBody>
        </p:sp>
      </p:grpSp>
      <p:graphicFrame>
        <p:nvGraphicFramePr>
          <p:cNvPr id="1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95074"/>
              </p:ext>
            </p:extLst>
          </p:nvPr>
        </p:nvGraphicFramePr>
        <p:xfrm>
          <a:off x="755576" y="1666875"/>
          <a:ext cx="3467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1" name="Equation" r:id="rId8" imgW="1803400" imgH="381000" progId="Equation.3">
                  <p:embed/>
                </p:oleObj>
              </mc:Choice>
              <mc:Fallback>
                <p:oleObj name="Equation" r:id="rId8" imgW="1803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66875"/>
                        <a:ext cx="3467100" cy="711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23091"/>
              </p:ext>
            </p:extLst>
          </p:nvPr>
        </p:nvGraphicFramePr>
        <p:xfrm>
          <a:off x="755576" y="3004032"/>
          <a:ext cx="3456384" cy="2153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2" name="Equation" r:id="rId10" imgW="3606800" imgH="1752600" progId="Equation.3">
                  <p:embed/>
                </p:oleObj>
              </mc:Choice>
              <mc:Fallback>
                <p:oleObj name="Equation" r:id="rId10" imgW="3606800" imgH="175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04032"/>
                        <a:ext cx="3456384" cy="215316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Curved Down Arrow 129"/>
          <p:cNvSpPr/>
          <p:nvPr/>
        </p:nvSpPr>
        <p:spPr bwMode="auto">
          <a:xfrm rot="275519">
            <a:off x="1000358" y="2177696"/>
            <a:ext cx="4760688" cy="1067453"/>
          </a:xfrm>
          <a:prstGeom prst="curvedDownArrow">
            <a:avLst/>
          </a:prstGeom>
          <a:solidFill>
            <a:schemeClr val="tx2">
              <a:alpha val="50000"/>
            </a:schemeClr>
          </a:solidFill>
          <a:ln w="3175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27584" y="3068960"/>
            <a:ext cx="504056" cy="216024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889282"/>
              </p:ext>
            </p:extLst>
          </p:nvPr>
        </p:nvGraphicFramePr>
        <p:xfrm>
          <a:off x="755576" y="5517232"/>
          <a:ext cx="34607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3" name="Equation" r:id="rId12" imgW="1892300" imgH="355600" progId="Equation.3">
                  <p:embed/>
                </p:oleObj>
              </mc:Choice>
              <mc:Fallback>
                <p:oleObj name="Equation" r:id="rId12" imgW="1892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517232"/>
                        <a:ext cx="3460750" cy="6334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85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587680" cy="52895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u="sng" dirty="0">
                <a:cs typeface="+mn-cs"/>
              </a:rPr>
              <a:t>S</a:t>
            </a:r>
            <a:r>
              <a:rPr lang="en-US" sz="3600" u="sng" dirty="0" smtClean="0">
                <a:cs typeface="+mn-cs"/>
              </a:rPr>
              <a:t>tate estimation problem</a:t>
            </a: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u="sng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000" b="0" u="sng" dirty="0" smtClean="0"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sz="2000" u="sng" dirty="0" smtClean="0">
                <a:cs typeface="+mn-cs"/>
              </a:rPr>
              <a:t> </a:t>
            </a:r>
          </a:p>
          <a:p>
            <a:pPr algn="ctr">
              <a:buFontTx/>
              <a:buNone/>
              <a:defRPr/>
            </a:pPr>
            <a:endParaRPr lang="en-US" sz="2400" u="sng" dirty="0" smtClean="0">
              <a:cs typeface="+mn-cs"/>
            </a:endParaRPr>
          </a:p>
          <a:p>
            <a:pPr>
              <a:buNone/>
              <a:defRPr/>
            </a:pPr>
            <a:r>
              <a:rPr lang="en-US" dirty="0" smtClean="0"/>
              <a:t>Given… </a:t>
            </a:r>
            <a:r>
              <a:rPr lang="en-US" b="0" dirty="0" smtClean="0"/>
              <a:t>  </a:t>
            </a:r>
            <a:r>
              <a:rPr lang="en-US" sz="2400" dirty="0" smtClean="0"/>
              <a:t>A</a:t>
            </a:r>
            <a:r>
              <a:rPr lang="en-US" sz="2400" b="0" dirty="0"/>
              <a:t>[k], </a:t>
            </a:r>
            <a:r>
              <a:rPr lang="en-US" sz="2400" dirty="0"/>
              <a:t>B</a:t>
            </a:r>
            <a:r>
              <a:rPr lang="en-US" sz="2400" b="0" dirty="0"/>
              <a:t>[k],</a:t>
            </a:r>
            <a:r>
              <a:rPr lang="en-US" sz="2400" dirty="0"/>
              <a:t> C</a:t>
            </a:r>
            <a:r>
              <a:rPr lang="en-US" sz="2400" b="0" dirty="0"/>
              <a:t>[k], </a:t>
            </a:r>
            <a:r>
              <a:rPr lang="en-US" sz="2400" dirty="0"/>
              <a:t>D</a:t>
            </a:r>
            <a:r>
              <a:rPr lang="en-US" sz="2400" b="0" dirty="0"/>
              <a:t>[k]</a:t>
            </a:r>
            <a:r>
              <a:rPr lang="en-US" sz="2400" dirty="0"/>
              <a:t>, V</a:t>
            </a:r>
            <a:r>
              <a:rPr lang="en-US" sz="2400" b="0" dirty="0"/>
              <a:t>[k]</a:t>
            </a:r>
            <a:r>
              <a:rPr lang="en-US" sz="2400" dirty="0"/>
              <a:t>, </a:t>
            </a:r>
            <a:r>
              <a:rPr lang="en-US" sz="2400" b="0" dirty="0"/>
              <a:t>W[k</a:t>
            </a:r>
            <a:r>
              <a:rPr lang="en-US" sz="2400" b="0" dirty="0" smtClean="0"/>
              <a:t>], </a:t>
            </a:r>
            <a:r>
              <a:rPr lang="en-US" sz="2400" b="0" dirty="0"/>
              <a:t>k=0,1,2,... </a:t>
            </a:r>
            <a:r>
              <a:rPr lang="en-US" sz="2400" b="0" dirty="0" smtClean="0"/>
              <a:t>           </a:t>
            </a:r>
            <a:r>
              <a:rPr lang="en-US" sz="2400" b="0" dirty="0"/>
              <a:t>a</a:t>
            </a:r>
            <a:r>
              <a:rPr lang="en-US" sz="2400" b="0" dirty="0" smtClean="0"/>
              <a:t>nd    </a:t>
            </a:r>
            <a:r>
              <a:rPr lang="en-US" sz="2400" b="0" dirty="0"/>
              <a:t>input/</a:t>
            </a:r>
            <a:r>
              <a:rPr lang="en-US" sz="2400" b="0" dirty="0" smtClean="0"/>
              <a:t>output observations </a:t>
            </a:r>
            <a:r>
              <a:rPr lang="en-US" sz="2400" dirty="0"/>
              <a:t>u</a:t>
            </a:r>
            <a:r>
              <a:rPr lang="en-US" sz="2400" b="0" dirty="0"/>
              <a:t>[k],y[k</a:t>
            </a:r>
            <a:r>
              <a:rPr lang="en-US" sz="2400" b="0" dirty="0" smtClean="0"/>
              <a:t>], </a:t>
            </a:r>
            <a:r>
              <a:rPr lang="en-US" sz="2400" b="0" dirty="0"/>
              <a:t>k=0,1,2,... </a:t>
            </a:r>
            <a:endParaRPr lang="en-US" sz="2400" b="0" dirty="0" smtClean="0"/>
          </a:p>
          <a:p>
            <a:pPr>
              <a:buFontTx/>
              <a:buNone/>
              <a:defRPr/>
            </a:pPr>
            <a:r>
              <a:rPr lang="en-US" dirty="0" smtClean="0"/>
              <a:t>Then…    </a:t>
            </a:r>
            <a:r>
              <a:rPr lang="en-US" sz="2400" b="0" u="sng" dirty="0" smtClean="0"/>
              <a:t>estimate the </a:t>
            </a:r>
            <a:r>
              <a:rPr lang="en-US" sz="2400" b="0" u="sng" dirty="0"/>
              <a:t>internal states </a:t>
            </a:r>
            <a:r>
              <a:rPr lang="en-US" sz="2400" dirty="0"/>
              <a:t>x</a:t>
            </a:r>
            <a:r>
              <a:rPr lang="en-US" sz="2400" b="0" dirty="0"/>
              <a:t>[k], k=</a:t>
            </a:r>
            <a:r>
              <a:rPr lang="en-US" sz="2400" b="0" dirty="0" smtClean="0"/>
              <a:t>0,1,2,.</a:t>
            </a:r>
            <a:r>
              <a:rPr lang="en-US" sz="2400" b="0" dirty="0"/>
              <a:t>..                            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639880"/>
              </p:ext>
            </p:extLst>
          </p:nvPr>
        </p:nvGraphicFramePr>
        <p:xfrm>
          <a:off x="899592" y="2852735"/>
          <a:ext cx="6600954" cy="113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9" name="Equation" r:id="rId3" imgW="2768600" imgH="546100" progId="Equation.3">
                  <p:embed/>
                </p:oleObj>
              </mc:Choice>
              <mc:Fallback>
                <p:oleObj name="Equation" r:id="rId3" imgW="2768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735"/>
                        <a:ext cx="6600954" cy="113523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3924427" y="2852936"/>
            <a:ext cx="792088" cy="576064"/>
          </a:xfrm>
          <a:prstGeom prst="ellipse">
            <a:avLst/>
          </a:prstGeom>
          <a:solidFill>
            <a:schemeClr val="tx1">
              <a:alpha val="25000"/>
            </a:schemeClr>
          </a:solidFill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691374" y="2204864"/>
            <a:ext cx="2181884" cy="3706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0000"/>
                </a:solidFill>
                <a:cs typeface="+mn-cs"/>
              </a:rPr>
              <a:t>s</a:t>
            </a:r>
            <a:r>
              <a:rPr lang="en-US" sz="1800" b="0" dirty="0" smtClean="0">
                <a:solidFill>
                  <a:srgbClr val="FF0000"/>
                </a:solidFill>
                <a:cs typeface="+mn-cs"/>
              </a:rPr>
              <a:t>tate vector</a:t>
            </a:r>
            <a:endParaRPr lang="en-US" sz="1800" b="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 flipV="1">
            <a:off x="3852419" y="2564904"/>
            <a:ext cx="288032" cy="358955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 type="arrow" w="sm" len="sm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61781"/>
              </p:ext>
            </p:extLst>
          </p:nvPr>
        </p:nvGraphicFramePr>
        <p:xfrm>
          <a:off x="1619672" y="3933056"/>
          <a:ext cx="411858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0" name="Equation" r:id="rId5" imgW="2768600" imgH="457200" progId="Equation.3">
                  <p:embed/>
                </p:oleObj>
              </mc:Choice>
              <mc:Fallback>
                <p:oleObj name="Equation" r:id="rId5" imgW="276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933056"/>
                        <a:ext cx="4118588" cy="64807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24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5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sz="2400" u="sng" dirty="0" smtClean="0">
                <a:cs typeface="+mn-cs"/>
              </a:rPr>
              <a:t>Definition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dirty="0" smtClean="0">
                <a:cs typeface="+mn-cs"/>
              </a:rPr>
              <a:t>            </a:t>
            </a:r>
            <a:r>
              <a:rPr lang="en-US" sz="2400" b="0" dirty="0" smtClean="0">
                <a:cs typeface="+mn-cs"/>
              </a:rPr>
              <a:t>= Linear MMSE-estimate of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dirty="0" err="1" smtClean="0"/>
              <a:t>x</a:t>
            </a:r>
            <a:r>
              <a:rPr lang="en-US" sz="1600" b="0" dirty="0" err="1" smtClean="0"/>
              <a:t>k</a:t>
            </a:r>
            <a:r>
              <a:rPr lang="en-US" sz="2400" b="0" dirty="0" smtClean="0">
                <a:cs typeface="+mn-cs"/>
              </a:rPr>
              <a:t> using all   </a:t>
            </a:r>
          </a:p>
          <a:p>
            <a:pPr>
              <a:lnSpc>
                <a:spcPct val="7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available data up until time</a:t>
            </a: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l</a:t>
            </a:r>
            <a:endParaRPr lang="en-US" sz="2400" b="0" i="1" dirty="0" smtClean="0">
              <a:cs typeface="+mn-cs"/>
            </a:endParaRPr>
          </a:p>
          <a:p>
            <a:pPr>
              <a:lnSpc>
                <a:spcPct val="75000"/>
              </a:lnSpc>
              <a:buFontTx/>
              <a:buNone/>
              <a:defRPr/>
            </a:pPr>
            <a:endParaRPr lang="en-US" sz="2400" b="0" i="1" dirty="0" smtClean="0"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sz="2400" b="0" i="1" dirty="0" smtClean="0">
              <a:cs typeface="+mn-cs"/>
            </a:endParaRPr>
          </a:p>
          <a:p>
            <a:pPr>
              <a:lnSpc>
                <a:spcPct val="75000"/>
              </a:lnSpc>
              <a:defRPr/>
            </a:pPr>
            <a:r>
              <a:rPr lang="en-US" sz="2400" b="0" i="1" dirty="0" smtClean="0">
                <a:cs typeface="+mn-cs"/>
              </a:rPr>
              <a:t>`</a:t>
            </a:r>
            <a:r>
              <a:rPr lang="en-US" sz="2400" b="0" i="1" u="sng" dirty="0" smtClean="0">
                <a:cs typeface="+mn-cs"/>
              </a:rPr>
              <a:t>FILTERING</a:t>
            </a:r>
            <a:r>
              <a:rPr lang="ja-JP" altLang="en-US" sz="2400" b="0" i="1" dirty="0" smtClean="0">
                <a:latin typeface="Arial"/>
                <a:cs typeface="+mn-cs"/>
              </a:rPr>
              <a:t>’</a:t>
            </a:r>
            <a:r>
              <a:rPr lang="en-US" sz="2400" b="0" i="1" dirty="0" smtClean="0">
                <a:cs typeface="+mn-cs"/>
              </a:rPr>
              <a:t>     = estimate</a:t>
            </a:r>
          </a:p>
          <a:p>
            <a:pPr>
              <a:lnSpc>
                <a:spcPct val="75000"/>
              </a:lnSpc>
              <a:defRPr/>
            </a:pPr>
            <a:endParaRPr lang="en-US" sz="2400" b="0" i="1" dirty="0" smtClean="0">
              <a:cs typeface="+mn-cs"/>
            </a:endParaRPr>
          </a:p>
          <a:p>
            <a:pPr>
              <a:lnSpc>
                <a:spcPct val="75000"/>
              </a:lnSpc>
              <a:defRPr/>
            </a:pPr>
            <a:r>
              <a:rPr lang="en-US" sz="2400" b="0" i="1" dirty="0" smtClean="0">
                <a:cs typeface="+mn-cs"/>
              </a:rPr>
              <a:t>`</a:t>
            </a:r>
            <a:r>
              <a:rPr lang="en-US" sz="2400" b="0" i="1" u="sng" dirty="0" smtClean="0">
                <a:cs typeface="+mn-cs"/>
              </a:rPr>
              <a:t>PREDICTION</a:t>
            </a:r>
            <a:r>
              <a:rPr lang="ja-JP" altLang="en-US" sz="2400" b="0" i="1" dirty="0" smtClean="0">
                <a:latin typeface="Arial"/>
                <a:cs typeface="+mn-cs"/>
              </a:rPr>
              <a:t>’</a:t>
            </a:r>
            <a:r>
              <a:rPr lang="en-US" sz="2400" b="0" i="1" dirty="0" smtClean="0">
                <a:cs typeface="+mn-cs"/>
              </a:rPr>
              <a:t>  = estimate</a:t>
            </a:r>
          </a:p>
          <a:p>
            <a:pPr>
              <a:lnSpc>
                <a:spcPct val="75000"/>
              </a:lnSpc>
              <a:defRPr/>
            </a:pPr>
            <a:endParaRPr lang="en-US" sz="2400" b="0" i="1" dirty="0" smtClean="0">
              <a:cs typeface="+mn-cs"/>
            </a:endParaRPr>
          </a:p>
          <a:p>
            <a:pPr>
              <a:lnSpc>
                <a:spcPct val="75000"/>
              </a:lnSpc>
              <a:defRPr/>
            </a:pPr>
            <a:r>
              <a:rPr lang="en-US" sz="2400" b="0" i="1" dirty="0" smtClean="0">
                <a:cs typeface="+mn-cs"/>
              </a:rPr>
              <a:t>`</a:t>
            </a:r>
            <a:r>
              <a:rPr lang="en-US" sz="2400" b="0" i="1" u="sng" dirty="0" smtClean="0">
                <a:cs typeface="+mn-cs"/>
              </a:rPr>
              <a:t>SMOOTHING</a:t>
            </a:r>
            <a:r>
              <a:rPr lang="ja-JP" altLang="en-US" sz="2400" b="0" i="1" dirty="0" smtClean="0">
                <a:latin typeface="Arial"/>
                <a:cs typeface="+mn-cs"/>
              </a:rPr>
              <a:t>’</a:t>
            </a:r>
            <a:r>
              <a:rPr lang="en-US" sz="2400" b="0" i="1" dirty="0" smtClean="0">
                <a:cs typeface="+mn-cs"/>
              </a:rPr>
              <a:t>  = estimate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</p:txBody>
      </p:sp>
      <p:graphicFrame>
        <p:nvGraphicFramePr>
          <p:cNvPr id="491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015298"/>
              </p:ext>
            </p:extLst>
          </p:nvPr>
        </p:nvGraphicFramePr>
        <p:xfrm>
          <a:off x="2278063" y="1889124"/>
          <a:ext cx="573979" cy="60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9" name="Equation" r:id="rId3" imgW="215900" imgH="228600" progId="Equation.3">
                  <p:embed/>
                </p:oleObj>
              </mc:Choice>
              <mc:Fallback>
                <p:oleObj name="Equation" r:id="rId3" imgW="215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1889124"/>
                        <a:ext cx="573979" cy="6037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33141"/>
              </p:ext>
            </p:extLst>
          </p:nvPr>
        </p:nvGraphicFramePr>
        <p:xfrm>
          <a:off x="4538663" y="3329930"/>
          <a:ext cx="6413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0" name="Equation" r:id="rId5" imgW="241300" imgH="228600" progId="Equation.3">
                  <p:embed/>
                </p:oleObj>
              </mc:Choice>
              <mc:Fallback>
                <p:oleObj name="Equation" r:id="rId5" imgW="24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3329930"/>
                        <a:ext cx="641350" cy="603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38893"/>
              </p:ext>
            </p:extLst>
          </p:nvPr>
        </p:nvGraphicFramePr>
        <p:xfrm>
          <a:off x="4572000" y="4841974"/>
          <a:ext cx="18240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1" name="Equation" r:id="rId7" imgW="685800" imgH="228600" progId="Equation.3">
                  <p:embed/>
                </p:oleObj>
              </mc:Choice>
              <mc:Fallback>
                <p:oleObj name="Equation" r:id="rId7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41974"/>
                        <a:ext cx="1824037" cy="603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644112"/>
              </p:ext>
            </p:extLst>
          </p:nvPr>
        </p:nvGraphicFramePr>
        <p:xfrm>
          <a:off x="4572000" y="4049886"/>
          <a:ext cx="18224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2" name="Equation" r:id="rId9" imgW="685800" imgH="228600" progId="Equation.3">
                  <p:embed/>
                </p:oleObj>
              </mc:Choice>
              <mc:Fallback>
                <p:oleObj name="Equation" r:id="rId9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49886"/>
                        <a:ext cx="1822450" cy="6032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1520" y="1115452"/>
            <a:ext cx="8640960" cy="369332"/>
          </a:xfrm>
          <a:prstGeom prst="rect">
            <a:avLst/>
          </a:prstGeom>
          <a:solidFill>
            <a:srgbClr val="800000">
              <a:alpha val="90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/>
              <a:t>PS: will use shorthand notation </a:t>
            </a:r>
            <a:r>
              <a:rPr lang="en-US" sz="1800" dirty="0" err="1"/>
              <a:t>x</a:t>
            </a:r>
            <a:r>
              <a:rPr lang="en-US" sz="1200" b="0" dirty="0" err="1"/>
              <a:t>k</a:t>
            </a:r>
            <a:r>
              <a:rPr lang="en-US" sz="1800" b="0" dirty="0"/>
              <a:t>, </a:t>
            </a:r>
            <a:r>
              <a:rPr lang="en-US" sz="1800" b="0" dirty="0" err="1"/>
              <a:t>y</a:t>
            </a:r>
            <a:r>
              <a:rPr lang="en-US" sz="1200" b="0" dirty="0" err="1"/>
              <a:t>k</a:t>
            </a:r>
            <a:r>
              <a:rPr lang="en-US" sz="1800" b="0" dirty="0"/>
              <a:t> ,.. instead of </a:t>
            </a:r>
            <a:r>
              <a:rPr lang="en-US" sz="1800" dirty="0"/>
              <a:t>x</a:t>
            </a:r>
            <a:r>
              <a:rPr lang="en-US" sz="1800" b="0" dirty="0"/>
              <a:t>[k], y[k],.</a:t>
            </a:r>
            <a:r>
              <a:rPr lang="en-US" sz="1800" b="0" dirty="0" smtClean="0"/>
              <a:t>. from now on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6827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58768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The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‘Standard </a:t>
            </a:r>
            <a:r>
              <a:rPr lang="en-US" sz="2400" b="0" dirty="0" err="1" smtClean="0">
                <a:solidFill>
                  <a:srgbClr val="FFFF66"/>
                </a:solidFill>
                <a:cs typeface="+mn-cs"/>
              </a:rPr>
              <a:t>Kalman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Filter’ </a:t>
            </a:r>
            <a:r>
              <a:rPr lang="en-US" sz="1800" b="0" dirty="0"/>
              <a:t>(or </a:t>
            </a:r>
            <a:r>
              <a:rPr lang="en-US" sz="1800" b="0" dirty="0" smtClean="0"/>
              <a:t>‘Conventional </a:t>
            </a:r>
            <a:r>
              <a:rPr lang="en-US" sz="1800" b="0" dirty="0" err="1"/>
              <a:t>Kalman</a:t>
            </a:r>
            <a:r>
              <a:rPr lang="en-US" sz="1800" b="0" dirty="0"/>
              <a:t> Filter’)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operation @ time k  (k=0,1,2,..) is as follows: </a:t>
            </a:r>
          </a:p>
          <a:p>
            <a:pPr>
              <a:lnSpc>
                <a:spcPct val="80000"/>
              </a:lnSpc>
              <a:spcBef>
                <a:spcPts val="180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Given a prediction of the state vector @ time k  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based on previous observations (up to time k-1)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with corresponding error covariance matrix   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u="sng" dirty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Step-1</a:t>
            </a:r>
            <a:r>
              <a:rPr lang="en-US" sz="2400" b="0" dirty="0" smtClean="0">
                <a:cs typeface="+mn-cs"/>
              </a:rPr>
              <a:t>: 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Measurement Update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=Compute an improved </a:t>
            </a:r>
            <a:r>
              <a:rPr lang="en-US" sz="1800" b="0" dirty="0" smtClean="0">
                <a:cs typeface="+mn-cs"/>
              </a:rPr>
              <a:t>(filtered) </a:t>
            </a:r>
            <a:r>
              <a:rPr lang="en-US" sz="2400" b="0" dirty="0" smtClean="0">
                <a:cs typeface="+mn-cs"/>
              </a:rPr>
              <a:t>estimate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         based on ‘output equation’ @ time k </a:t>
            </a:r>
            <a:r>
              <a:rPr lang="en-US" sz="1800" b="0" dirty="0" smtClean="0">
                <a:cs typeface="+mn-cs"/>
              </a:rPr>
              <a:t>(=observation y[k]) </a:t>
            </a:r>
          </a:p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Step-2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400" b="0" dirty="0" smtClean="0">
                <a:solidFill>
                  <a:srgbClr val="FF0000"/>
                </a:solidFill>
                <a:cs typeface="+mn-cs"/>
              </a:rPr>
              <a:t> 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Time Update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            </a:t>
            </a:r>
            <a:r>
              <a:rPr lang="en-US" sz="2400" b="0" dirty="0" smtClean="0">
                <a:cs typeface="+mn-cs"/>
              </a:rPr>
              <a:t>=Compute a prediction of the next state vector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         based on ‘state equation’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07497"/>
              </p:ext>
            </p:extLst>
          </p:nvPr>
        </p:nvGraphicFramePr>
        <p:xfrm>
          <a:off x="7020272" y="2276872"/>
          <a:ext cx="576064" cy="41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3" name="Equation" r:id="rId3" imgW="317500" imgH="228600" progId="Equation.3">
                  <p:embed/>
                </p:oleObj>
              </mc:Choice>
              <mc:Fallback>
                <p:oleObj name="Equation" r:id="rId3" imgW="31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276872"/>
                        <a:ext cx="576064" cy="4114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1705"/>
              </p:ext>
            </p:extLst>
          </p:nvPr>
        </p:nvGraphicFramePr>
        <p:xfrm>
          <a:off x="7020272" y="3897961"/>
          <a:ext cx="864097" cy="395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4" name="Equation" r:id="rId5" imgW="495300" imgH="228600" progId="Equation.3">
                  <p:embed/>
                </p:oleObj>
              </mc:Choice>
              <mc:Fallback>
                <p:oleObj name="Equation" r:id="rId5" imgW="495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897961"/>
                        <a:ext cx="864097" cy="3951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40046"/>
              </p:ext>
            </p:extLst>
          </p:nvPr>
        </p:nvGraphicFramePr>
        <p:xfrm>
          <a:off x="7020272" y="5733256"/>
          <a:ext cx="1185305" cy="408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5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733256"/>
                        <a:ext cx="1185305" cy="40868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716906"/>
              </p:ext>
            </p:extLst>
          </p:nvPr>
        </p:nvGraphicFramePr>
        <p:xfrm>
          <a:off x="6997848" y="2852936"/>
          <a:ext cx="5984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6" name="Equation" r:id="rId9" imgW="330200" imgH="215900" progId="Equation.3">
                  <p:embed/>
                </p:oleObj>
              </mc:Choice>
              <mc:Fallback>
                <p:oleObj name="Equation" r:id="rId9" imgW="330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7848" y="2852936"/>
                        <a:ext cx="598488" cy="388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744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1778"/>
            <a:ext cx="8659688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/>
              <a:t>The</a:t>
            </a:r>
            <a:r>
              <a:rPr lang="en-US" sz="2400" b="0" dirty="0">
                <a:solidFill>
                  <a:srgbClr val="FFFF66"/>
                </a:solidFill>
              </a:rPr>
              <a:t> ‘Standard </a:t>
            </a:r>
            <a:r>
              <a:rPr lang="en-US" sz="2400" b="0" dirty="0" err="1">
                <a:solidFill>
                  <a:srgbClr val="FFFF66"/>
                </a:solidFill>
              </a:rPr>
              <a:t>Kalman</a:t>
            </a:r>
            <a:r>
              <a:rPr lang="en-US" sz="2400" b="0" dirty="0">
                <a:solidFill>
                  <a:srgbClr val="FFFF66"/>
                </a:solidFill>
              </a:rPr>
              <a:t> Filter’ </a:t>
            </a:r>
            <a:r>
              <a:rPr lang="en-US" sz="2400" b="0" dirty="0" smtClean="0">
                <a:solidFill>
                  <a:srgbClr val="FFFFFF"/>
                </a:solidFill>
              </a:rPr>
              <a:t>formulas are as follows </a:t>
            </a:r>
            <a:r>
              <a:rPr lang="en-US" sz="1600" b="0" dirty="0" smtClean="0">
                <a:solidFill>
                  <a:srgbClr val="FFFFFF"/>
                </a:solidFill>
              </a:rPr>
              <a:t>(without proof)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spcBef>
                <a:spcPts val="2400"/>
              </a:spcBef>
              <a:buFontTx/>
              <a:buNone/>
              <a:defRPr/>
            </a:pPr>
            <a:r>
              <a:rPr lang="en-US" sz="2400" b="0" dirty="0" err="1" smtClean="0">
                <a:cs typeface="+mn-cs"/>
              </a:rPr>
              <a:t>Initalization</a:t>
            </a:r>
            <a:r>
              <a:rPr lang="en-US" sz="2400" b="0" dirty="0" smtClean="0">
                <a:cs typeface="+mn-cs"/>
              </a:rPr>
              <a:t>: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For k=0,1,2,…</a:t>
            </a:r>
          </a:p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Step-1</a:t>
            </a:r>
            <a:r>
              <a:rPr lang="en-US" sz="2400" b="0" dirty="0" smtClean="0">
                <a:cs typeface="+mn-cs"/>
              </a:rPr>
              <a:t>: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Measurement Update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         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b="0" dirty="0" smtClean="0">
                <a:solidFill>
                  <a:srgbClr val="FFFFFF"/>
                </a:solidFill>
                <a:cs typeface="+mn-cs"/>
              </a:rPr>
              <a:t>                  </a:t>
            </a:r>
          </a:p>
          <a:p>
            <a:pPr>
              <a:buFontTx/>
              <a:buNone/>
              <a:defRPr/>
            </a:pPr>
            <a:endParaRPr lang="en-US" sz="2400" b="0" u="sng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Step-2</a:t>
            </a:r>
            <a:r>
              <a:rPr lang="en-US" sz="2400" b="0" dirty="0" smtClean="0">
                <a:cs typeface="+mn-cs"/>
              </a:rPr>
              <a:t>:</a:t>
            </a:r>
            <a:r>
              <a:rPr lang="en-US" sz="2400" b="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Time Update</a:t>
            </a:r>
          </a:p>
          <a:p>
            <a:pPr>
              <a:buFontTx/>
              <a:buNone/>
              <a:defRPr/>
            </a:pPr>
            <a:endParaRPr lang="en-US" sz="2400" b="0" dirty="0" smtClean="0">
              <a:solidFill>
                <a:srgbClr val="FFFF66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          </a:t>
            </a: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4" name="Picture 3" descr="A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4536504" cy="1085402"/>
          </a:xfrm>
          <a:prstGeom prst="rect">
            <a:avLst/>
          </a:prstGeom>
        </p:spPr>
      </p:pic>
      <p:pic>
        <p:nvPicPr>
          <p:cNvPr id="5" name="Picture 4" descr="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13176"/>
            <a:ext cx="3456384" cy="1224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364303" y="1556792"/>
            <a:ext cx="4536504" cy="1152128"/>
            <a:chOff x="2364303" y="1556792"/>
            <a:chExt cx="4536504" cy="1152128"/>
          </a:xfrm>
        </p:grpSpPr>
        <p:pic>
          <p:nvPicPr>
            <p:cNvPr id="2" name="Picture 1" descr="K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4303" y="1556792"/>
              <a:ext cx="4536504" cy="115212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5172614" y="1628800"/>
              <a:ext cx="576064" cy="1008112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Standard </a:t>
            </a:r>
            <a:r>
              <a:rPr lang="en-US" sz="3200" dirty="0" err="1" smtClean="0"/>
              <a:t>Kalman</a:t>
            </a:r>
            <a:r>
              <a:rPr lang="en-US" sz="3200" dirty="0" smtClean="0"/>
              <a:t> Filter</a:t>
            </a:r>
            <a:endParaRPr lang="en-US" sz="3200" dirty="0" smtClean="0"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4221088"/>
            <a:ext cx="2798763" cy="634020"/>
          </a:xfrm>
          <a:prstGeom prst="rect">
            <a:avLst/>
          </a:prstGeom>
          <a:solidFill>
            <a:schemeClr val="bg1"/>
          </a:solidFill>
          <a:ln>
            <a:solidFill>
              <a:srgbClr val="AA0000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b="0" dirty="0" smtClean="0">
                <a:solidFill>
                  <a:schemeClr val="tx1"/>
                </a:solidFill>
              </a:rPr>
              <a:t>compare </a:t>
            </a:r>
            <a:r>
              <a:rPr lang="en-US" sz="1600" b="0" dirty="0">
                <a:solidFill>
                  <a:schemeClr val="tx1"/>
                </a:solidFill>
              </a:rPr>
              <a:t>to </a:t>
            </a:r>
            <a:r>
              <a:rPr lang="en-US" sz="1600" b="0" dirty="0" smtClean="0">
                <a:solidFill>
                  <a:schemeClr val="tx1"/>
                </a:solidFill>
              </a:rPr>
              <a:t>standard </a:t>
            </a:r>
            <a:r>
              <a:rPr lang="en-US" sz="1600" b="0" dirty="0">
                <a:solidFill>
                  <a:schemeClr val="tx1"/>
                </a:solidFill>
              </a:rPr>
              <a:t>RLS</a:t>
            </a:r>
            <a:r>
              <a:rPr lang="en-US" sz="1600" b="0" dirty="0" smtClean="0">
                <a:solidFill>
                  <a:schemeClr val="tx1"/>
                </a:solidFill>
              </a:rPr>
              <a:t>!</a:t>
            </a:r>
          </a:p>
          <a:p>
            <a:pPr>
              <a:buFontTx/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</a:rPr>
              <a:t>(consider </a:t>
            </a:r>
            <a:r>
              <a:rPr lang="en-US" sz="1600" b="0" i="1" dirty="0" err="1" smtClean="0">
                <a:solidFill>
                  <a:schemeClr val="tx1"/>
                </a:solidFill>
              </a:rPr>
              <a:t>W</a:t>
            </a:r>
            <a:r>
              <a:rPr lang="en-US" sz="1600" b="0" i="1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600" b="0" i="1" dirty="0" smtClean="0">
                <a:solidFill>
                  <a:schemeClr val="tx1"/>
                </a:solidFill>
              </a:rPr>
              <a:t>=1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8064" y="5373216"/>
            <a:ext cx="3726100" cy="338554"/>
          </a:xfrm>
          <a:prstGeom prst="rect">
            <a:avLst/>
          </a:prstGeom>
          <a:solidFill>
            <a:schemeClr val="bg1"/>
          </a:solidFill>
          <a:ln>
            <a:solidFill>
              <a:srgbClr val="AA0000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1600" b="0" dirty="0" smtClean="0">
                <a:solidFill>
                  <a:schemeClr val="tx1"/>
                </a:solidFill>
              </a:rPr>
              <a:t>Try to derive this from state equation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3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PS: ‘Standard RLS’ is a special case of ‘Standard KF’</a:t>
            </a: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pic>
        <p:nvPicPr>
          <p:cNvPr id="3" name="Picture 2" descr="K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120680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08" y="1916832"/>
            <a:ext cx="5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9297" y="1916832"/>
            <a:ext cx="3251912" cy="929485"/>
          </a:xfrm>
          <a:prstGeom prst="rect">
            <a:avLst/>
          </a:prstGeom>
          <a:solidFill>
            <a:srgbClr val="FFFFFF"/>
          </a:solidFill>
          <a:ln>
            <a:solidFill>
              <a:srgbClr val="081D5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1D58"/>
                </a:solidFill>
              </a:rPr>
              <a:t>Internal state vector is FIR filter 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coefficients vector, which is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assumed to be time-invariant</a:t>
            </a:r>
            <a:endParaRPr lang="en-US" sz="1600" dirty="0">
              <a:solidFill>
                <a:srgbClr val="081D58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5322" y="4725144"/>
            <a:ext cx="1217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0" dirty="0" smtClean="0">
                <a:solidFill>
                  <a:schemeClr val="tx1"/>
                </a:solidFill>
              </a:rPr>
              <a:t>}</a:t>
            </a:r>
            <a:r>
              <a:rPr lang="en-US" b="0" dirty="0" smtClean="0">
                <a:solidFill>
                  <a:schemeClr val="tx1"/>
                </a:solidFill>
              </a:rPr>
              <a:t> ‘void’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1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2736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PS: ‘Standard RLS’ is a special case of ‘Standard KF’</a:t>
            </a: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Standard RLS is not numerically stable (see Chapter-8),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h</a:t>
            </a:r>
            <a:r>
              <a:rPr lang="en-US" sz="2400" b="0" dirty="0" smtClean="0">
                <a:cs typeface="+mn-cs"/>
              </a:rPr>
              <a:t>ence (similarly) the Standard KF is not numerically stable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(i.e. finite precision implementation diverges from infinite precision implementation)</a:t>
            </a:r>
            <a:endParaRPr lang="en-US" sz="18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Will therefore again derive an alternative </a:t>
            </a:r>
          </a:p>
          <a:p>
            <a:pPr algn="ctr">
              <a:buFontTx/>
              <a:buNone/>
              <a:defRPr/>
            </a:pPr>
            <a:r>
              <a:rPr lang="en-US" sz="3600" b="0" dirty="0">
                <a:cs typeface="+mn-cs"/>
              </a:rPr>
              <a:t> </a:t>
            </a:r>
            <a:r>
              <a:rPr lang="en-US" sz="3600" b="0" dirty="0" smtClean="0">
                <a:cs typeface="+mn-cs"/>
              </a:rPr>
              <a:t>   </a:t>
            </a:r>
            <a:r>
              <a:rPr lang="en-US" sz="3600" b="0" u="sng" dirty="0">
                <a:cs typeface="+mn-cs"/>
              </a:rPr>
              <a:t>S</a:t>
            </a:r>
            <a:r>
              <a:rPr lang="en-US" sz="3600" b="0" u="sng" dirty="0" smtClean="0">
                <a:cs typeface="+mn-cs"/>
              </a:rPr>
              <a:t>quare-Root Algorithm</a:t>
            </a:r>
            <a:r>
              <a:rPr lang="en-US" sz="36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which can be shown to be numerically stable</a:t>
            </a:r>
          </a:p>
          <a:p>
            <a:pPr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  <a:r>
              <a:rPr lang="en-US" sz="1800" b="0" dirty="0"/>
              <a:t>(i.e. </a:t>
            </a:r>
            <a:r>
              <a:rPr lang="en-US" sz="1800" b="0" dirty="0" smtClean="0"/>
              <a:t>distance between finite </a:t>
            </a:r>
            <a:r>
              <a:rPr lang="en-US" sz="1800" b="0" dirty="0"/>
              <a:t>precision implementation </a:t>
            </a:r>
            <a:r>
              <a:rPr lang="en-US" sz="1800" b="0" dirty="0" smtClean="0"/>
              <a:t>and infinite </a:t>
            </a:r>
            <a:r>
              <a:rPr lang="en-US" sz="1800" b="0" dirty="0"/>
              <a:t>precision </a:t>
            </a:r>
            <a:r>
              <a:rPr lang="en-US" sz="1800" b="0" dirty="0" smtClean="0"/>
              <a:t>implementation is bounded)</a:t>
            </a: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Standard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064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The state estimation/prediction @ time k corresponds to a parameter estimation problem in a </a:t>
            </a:r>
            <a:r>
              <a:rPr lang="en-US" sz="2000" u="sng" dirty="0" smtClean="0">
                <a:cs typeface="+mn-cs"/>
              </a:rPr>
              <a:t>linear regression model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(p.4), where the parameter vector contains all previous state vectors… </a:t>
            </a: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Square-Root </a:t>
            </a:r>
            <a:r>
              <a:rPr lang="en-US" sz="3200" dirty="0" err="1" smtClean="0"/>
              <a:t>Kalman</a:t>
            </a:r>
            <a:r>
              <a:rPr lang="en-US" sz="3200" dirty="0" smtClean="0"/>
              <a:t> Filter</a:t>
            </a:r>
            <a:endParaRPr lang="en-US" sz="3200" dirty="0" smtClean="0">
              <a:cs typeface="+mj-cs"/>
            </a:endParaRPr>
          </a:p>
        </p:txBody>
      </p:sp>
      <p:pic>
        <p:nvPicPr>
          <p:cNvPr id="2" name="Picture 1" descr="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51929"/>
            <a:ext cx="8280920" cy="38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8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Square-Root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86" y="1052736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5" name="Picture 4" descr="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5"/>
            <a:ext cx="6624736" cy="4416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517232"/>
            <a:ext cx="8640960" cy="720197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dirty="0" smtClean="0"/>
              <a:t>Similar derivation, but not considered here for clarity…</a:t>
            </a:r>
          </a:p>
          <a:p>
            <a:r>
              <a:rPr lang="en-US" sz="1400" b="0" dirty="0" smtClean="0"/>
              <a:t>(i.e. stick to previous page)</a:t>
            </a:r>
            <a:endParaRPr lang="en-US" sz="1400" b="0" dirty="0"/>
          </a:p>
        </p:txBody>
      </p:sp>
      <p:pic>
        <p:nvPicPr>
          <p:cNvPr id="3" name="Picture 2" descr="A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04864"/>
            <a:ext cx="1944216" cy="3240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84168" y="1196752"/>
            <a:ext cx="2703615" cy="46230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smtClean="0"/>
              <a:t>compare to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 p.7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15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images-9.jpe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25538"/>
            <a:ext cx="7123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Part-III : Optimal &amp; Adaptive Filters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41438"/>
            <a:ext cx="8696325" cy="50149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                      </a:t>
            </a:r>
            <a:r>
              <a:rPr lang="en-US" sz="2400" dirty="0">
                <a:solidFill>
                  <a:schemeClr val="tx1"/>
                </a:solidFill>
                <a:cs typeface="+mn-cs"/>
              </a:rPr>
              <a:t>O</a:t>
            </a:r>
            <a:r>
              <a:rPr lang="en-US" sz="2400" dirty="0" smtClean="0">
                <a:solidFill>
                  <a:schemeClr val="tx1"/>
                </a:solidFill>
                <a:cs typeface="+mn-cs"/>
              </a:rPr>
              <a:t>ptimal Filters - Wiener Filters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Introduction : General Set-Up &amp; Applications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Wiener Filters</a:t>
            </a: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Adaptive Filters - LMS &amp; RLS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Least Means Squares (LMS) Algorithm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Recursive Least Squares (RLS) Algorithm</a:t>
            </a:r>
            <a:endParaRPr lang="en-US" sz="1800" dirty="0">
              <a:solidFill>
                <a:schemeClr val="tx1"/>
              </a:solidFill>
            </a:endParaRPr>
          </a:p>
          <a:p>
            <a:pPr marL="1828800" lvl="4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Square Root &amp; Fast RLS Algorithms</a:t>
            </a:r>
            <a:endParaRPr lang="en-US" sz="1800" dirty="0">
              <a:solidFill>
                <a:schemeClr val="tx1"/>
              </a:solidFill>
            </a:endParaRPr>
          </a:p>
          <a:p>
            <a:pPr lvl="4">
              <a:lnSpc>
                <a:spcPct val="105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Square Root </a:t>
            </a:r>
            <a:r>
              <a:rPr lang="en-US" sz="1800" dirty="0" smtClean="0">
                <a:solidFill>
                  <a:schemeClr val="tx1"/>
                </a:solidFill>
              </a:rPr>
              <a:t>Algorithms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Fast Algorithms</a:t>
            </a:r>
            <a:endParaRPr lang="en-US" b="1" dirty="0">
              <a:solidFill>
                <a:schemeClr val="tx1"/>
              </a:solidFill>
            </a:endParaRPr>
          </a:p>
          <a:p>
            <a:pPr marL="1371600" lvl="3" indent="0">
              <a:lnSpc>
                <a:spcPct val="105000"/>
              </a:lnSpc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</a:t>
            </a:r>
            <a:r>
              <a:rPr lang="en-US" sz="2400" b="1" dirty="0" err="1" smtClean="0"/>
              <a:t>Kalman</a:t>
            </a:r>
            <a:r>
              <a:rPr lang="en-US" sz="2400" b="1" dirty="0" smtClean="0"/>
              <a:t> Filters</a:t>
            </a:r>
            <a:endParaRPr lang="en-US" sz="2400" dirty="0" smtClean="0"/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Introduction – Least Squares Parameter Estimation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Standard </a:t>
            </a:r>
            <a:r>
              <a:rPr lang="en-US" sz="1800" dirty="0" err="1"/>
              <a:t>Kalman</a:t>
            </a:r>
            <a:r>
              <a:rPr lang="en-US" sz="1800" dirty="0"/>
              <a:t> </a:t>
            </a:r>
            <a:r>
              <a:rPr lang="en-US" sz="1800" dirty="0" smtClean="0"/>
              <a:t>Filter</a:t>
            </a:r>
          </a:p>
          <a:p>
            <a:pPr lvl="4">
              <a:lnSpc>
                <a:spcPct val="105000"/>
              </a:lnSpc>
              <a:defRPr/>
            </a:pPr>
            <a:r>
              <a:rPr lang="en-US" sz="1800" dirty="0" smtClean="0"/>
              <a:t>Square</a:t>
            </a:r>
            <a:r>
              <a:rPr lang="en-US" sz="1800" dirty="0"/>
              <a:t>-Root </a:t>
            </a:r>
            <a:r>
              <a:rPr lang="en-US" sz="1800" dirty="0" err="1"/>
              <a:t>Kalman</a:t>
            </a:r>
            <a:r>
              <a:rPr lang="en-US" sz="1800" dirty="0"/>
              <a:t> </a:t>
            </a:r>
            <a:r>
              <a:rPr lang="en-US" sz="1800" dirty="0" smtClean="0"/>
              <a:t>Filter</a:t>
            </a:r>
          </a:p>
          <a:p>
            <a:pPr lvl="4">
              <a:lnSpc>
                <a:spcPct val="105000"/>
              </a:lnSpc>
              <a:defRPr/>
            </a:pPr>
            <a:endParaRPr lang="en-US" sz="1800" dirty="0" smtClean="0"/>
          </a:p>
        </p:txBody>
      </p:sp>
      <p:sp>
        <p:nvSpPr>
          <p:cNvPr id="460804" name="Text Box 4"/>
          <p:cNvSpPr txBox="1">
            <a:spLocks noChangeArrowheads="1"/>
          </p:cNvSpPr>
          <p:nvPr/>
        </p:nvSpPr>
        <p:spPr bwMode="auto">
          <a:xfrm>
            <a:off x="251520" y="1274850"/>
            <a:ext cx="1852265" cy="4619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Chapter-7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267582" y="2390629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8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251520" y="3573016"/>
            <a:ext cx="1836204" cy="461963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Chapter-9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1520" y="4653136"/>
            <a:ext cx="1836204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-10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Square-Root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3528" y="1052737"/>
            <a:ext cx="8352928" cy="5040560"/>
            <a:chOff x="919088" y="1916832"/>
            <a:chExt cx="7325320" cy="4315773"/>
          </a:xfrm>
        </p:grpSpPr>
        <p:pic>
          <p:nvPicPr>
            <p:cNvPr id="2" name="Picture 1" descr="A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88" y="1916832"/>
              <a:ext cx="7325320" cy="43157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203848" y="2348880"/>
              <a:ext cx="1584176" cy="43204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67744" y="2996952"/>
              <a:ext cx="2232248" cy="432048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520" y="1156682"/>
            <a:ext cx="17950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</a:rPr>
              <a:t>Linear MMSE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763688" y="5445224"/>
            <a:ext cx="504056" cy="504056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805264"/>
            <a:ext cx="2363548" cy="461665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sz="2000" b="0" dirty="0" smtClean="0"/>
              <a:t>explain subscript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72979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Square-Root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pic>
        <p:nvPicPr>
          <p:cNvPr id="3" name="Picture 2" descr="A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6818"/>
            <a:ext cx="6577105" cy="5180496"/>
          </a:xfrm>
          <a:prstGeom prst="rect">
            <a:avLst/>
          </a:prstGeom>
        </p:spPr>
      </p:pic>
      <p:pic>
        <p:nvPicPr>
          <p:cNvPr id="4" name="Picture 3" descr="A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15" y="3647065"/>
            <a:ext cx="5401436" cy="609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511849" y="1518453"/>
            <a:ext cx="576874" cy="505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9" y="980729"/>
            <a:ext cx="3888432" cy="58477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Triangular factor &amp; right-hand side propagated from time k-1 to time k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8170" y="4056538"/>
            <a:ext cx="548619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..hence requires only lower-right/lower part ! (explain)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1403484"/>
            <a:ext cx="308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</a:rPr>
              <a:t>i</a:t>
            </a:r>
            <a:r>
              <a:rPr lang="en-US" sz="1800" b="0" dirty="0" smtClean="0">
                <a:solidFill>
                  <a:srgbClr val="000000"/>
                </a:solidFill>
              </a:rPr>
              <a:t>s then developed as follows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19872" y="2852936"/>
            <a:ext cx="432048" cy="144016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87824" y="2780928"/>
            <a:ext cx="216024" cy="4571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51920" y="2708920"/>
            <a:ext cx="432048" cy="36004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60232" y="2708920"/>
            <a:ext cx="216024" cy="720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804248" y="2996952"/>
            <a:ext cx="216024" cy="720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00192" y="3068960"/>
            <a:ext cx="216024" cy="7200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39852"/>
              </p:ext>
            </p:extLst>
          </p:nvPr>
        </p:nvGraphicFramePr>
        <p:xfrm>
          <a:off x="2915816" y="2708920"/>
          <a:ext cx="1206376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2" name="Equation" r:id="rId5" imgW="736600" imgH="469900" progId="Equation.3">
                  <p:embed/>
                </p:oleObj>
              </mc:Choice>
              <mc:Fallback>
                <p:oleObj name="Equation" r:id="rId5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2708920"/>
                        <a:ext cx="1206376" cy="754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812074" y="1916832"/>
            <a:ext cx="2011912" cy="971343"/>
          </a:xfrm>
          <a:prstGeom prst="rect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35966"/>
              </p:ext>
            </p:extLst>
          </p:nvPr>
        </p:nvGraphicFramePr>
        <p:xfrm>
          <a:off x="6228184" y="2708920"/>
          <a:ext cx="10414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3" name="Equation" r:id="rId7" imgW="635000" imgH="469900" progId="Equation.3">
                  <p:embed/>
                </p:oleObj>
              </mc:Choice>
              <mc:Fallback>
                <p:oleObj name="Equation" r:id="rId7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8184" y="2708920"/>
                        <a:ext cx="1041400" cy="7540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 rot="16200000">
            <a:off x="6338856" y="2053263"/>
            <a:ext cx="890399" cy="473522"/>
          </a:xfrm>
          <a:prstGeom prst="rect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442828"/>
              </p:ext>
            </p:extLst>
          </p:nvPr>
        </p:nvGraphicFramePr>
        <p:xfrm>
          <a:off x="3059832" y="5373142"/>
          <a:ext cx="1080120" cy="64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4" name="Equation" r:id="rId9" imgW="736600" imgH="469900" progId="Equation.3">
                  <p:embed/>
                </p:oleObj>
              </mc:Choice>
              <mc:Fallback>
                <p:oleObj name="Equation" r:id="rId9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5373142"/>
                        <a:ext cx="1080120" cy="6481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5163"/>
              </p:ext>
            </p:extLst>
          </p:nvPr>
        </p:nvGraphicFramePr>
        <p:xfrm>
          <a:off x="6372200" y="5373215"/>
          <a:ext cx="969392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5" name="Equation" r:id="rId10" imgW="635000" imgH="469900" progId="Equation.3">
                  <p:embed/>
                </p:oleObj>
              </mc:Choice>
              <mc:Fallback>
                <p:oleObj name="Equation" r:id="rId10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72200" y="5373215"/>
                        <a:ext cx="969392" cy="57606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965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Square-Root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pic>
        <p:nvPicPr>
          <p:cNvPr id="2" name="Picture 1" descr="A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75063"/>
            <a:ext cx="7128792" cy="5142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 rot="16200000">
            <a:off x="6421507" y="1802215"/>
            <a:ext cx="556156" cy="497358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381608" y="1410252"/>
            <a:ext cx="566223" cy="531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493" y="929248"/>
            <a:ext cx="2146473" cy="699552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1D58"/>
                </a:solidFill>
              </a:rPr>
              <a:t>Propagated from 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time k-1 to time k</a:t>
            </a:r>
            <a:endParaRPr lang="en-US" sz="1600" dirty="0">
              <a:solidFill>
                <a:srgbClr val="081D58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512" y="3861048"/>
            <a:ext cx="2074198" cy="36997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c</a:t>
            </a:r>
            <a:r>
              <a:rPr lang="en-US" sz="1800" dirty="0" smtClean="0"/>
              <a:t>ompare to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p.8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497585"/>
              </p:ext>
            </p:extLst>
          </p:nvPr>
        </p:nvGraphicFramePr>
        <p:xfrm>
          <a:off x="2627784" y="2276872"/>
          <a:ext cx="122413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4" name="Equation" r:id="rId4" imgW="736600" imgH="469900" progId="Equation.3">
                  <p:embed/>
                </p:oleObj>
              </mc:Choice>
              <mc:Fallback>
                <p:oleObj name="Equation" r:id="rId4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2276872"/>
                        <a:ext cx="1224136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0525"/>
              </p:ext>
            </p:extLst>
          </p:nvPr>
        </p:nvGraphicFramePr>
        <p:xfrm>
          <a:off x="6156176" y="2348880"/>
          <a:ext cx="10986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5" name="Equation" r:id="rId6" imgW="635000" imgH="469900" progId="Equation.3">
                  <p:embed/>
                </p:oleObj>
              </mc:Choice>
              <mc:Fallback>
                <p:oleObj name="Equation" r:id="rId6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348880"/>
                        <a:ext cx="109864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456303" y="1772817"/>
            <a:ext cx="1035577" cy="556155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51920" y="2204864"/>
            <a:ext cx="144016" cy="36004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90045"/>
              </p:ext>
            </p:extLst>
          </p:nvPr>
        </p:nvGraphicFramePr>
        <p:xfrm>
          <a:off x="2699792" y="4365104"/>
          <a:ext cx="1224136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6" name="Equation" r:id="rId8" imgW="736600" imgH="469900" progId="Equation.3">
                  <p:embed/>
                </p:oleObj>
              </mc:Choice>
              <mc:Fallback>
                <p:oleObj name="Equation" r:id="rId8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4365104"/>
                        <a:ext cx="1224136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 bwMode="auto">
          <a:xfrm>
            <a:off x="3923928" y="4365104"/>
            <a:ext cx="144016" cy="36004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05320"/>
              </p:ext>
            </p:extLst>
          </p:nvPr>
        </p:nvGraphicFramePr>
        <p:xfrm>
          <a:off x="6156176" y="2348880"/>
          <a:ext cx="10986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7" name="Equation" r:id="rId9" imgW="635000" imgH="469900" progId="Equation.3">
                  <p:embed/>
                </p:oleObj>
              </mc:Choice>
              <mc:Fallback>
                <p:oleObj name="Equation" r:id="rId9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56176" y="2348880"/>
                        <a:ext cx="109864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17231"/>
              </p:ext>
            </p:extLst>
          </p:nvPr>
        </p:nvGraphicFramePr>
        <p:xfrm>
          <a:off x="6209660" y="4437112"/>
          <a:ext cx="10986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Equation" r:id="rId10" imgW="635000" imgH="469900" progId="Equation.3">
                  <p:embed/>
                </p:oleObj>
              </mc:Choice>
              <mc:Fallback>
                <p:oleObj name="Equation" r:id="rId10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9660" y="4437112"/>
                        <a:ext cx="109864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4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Square-Root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pic>
        <p:nvPicPr>
          <p:cNvPr id="3" name="Picture 2" descr="A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333602" cy="4862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6618318" y="1936942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1359236"/>
            <a:ext cx="1864613" cy="67394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1D58"/>
                </a:solidFill>
              </a:rPr>
              <a:t>Propagated from 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time k-1 to time k</a:t>
            </a:r>
            <a:endParaRPr lang="en-US" sz="1600" dirty="0">
              <a:solidFill>
                <a:srgbClr val="081D5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10206" y="1936942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0800000">
            <a:off x="2195736" y="3024688"/>
            <a:ext cx="792088" cy="688877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5400000">
            <a:off x="3327462" y="2757059"/>
            <a:ext cx="688877" cy="1224136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1666" y="2047765"/>
            <a:ext cx="1912302" cy="67394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81D58"/>
                </a:solidFill>
              </a:rPr>
              <a:t>Propagated from </a:t>
            </a:r>
          </a:p>
          <a:p>
            <a:r>
              <a:rPr lang="en-US" sz="1600" dirty="0" smtClean="0">
                <a:solidFill>
                  <a:srgbClr val="081D58"/>
                </a:solidFill>
              </a:rPr>
              <a:t>time k to time k+1</a:t>
            </a:r>
            <a:endParaRPr lang="en-US" sz="1600" dirty="0">
              <a:solidFill>
                <a:srgbClr val="081D5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513862" y="2683893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Triangle 5"/>
          <p:cNvSpPr/>
          <p:nvPr/>
        </p:nvSpPr>
        <p:spPr bwMode="auto">
          <a:xfrm rot="10800000">
            <a:off x="1619672" y="2564904"/>
            <a:ext cx="1224136" cy="1000111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0152" y="5244402"/>
            <a:ext cx="2976826" cy="491415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err="1" smtClean="0"/>
              <a:t>backsubstitution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51520" y="1052736"/>
            <a:ext cx="3353920" cy="36997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Final algorithm is as follows: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3873"/>
              </p:ext>
            </p:extLst>
          </p:nvPr>
        </p:nvGraphicFramePr>
        <p:xfrm>
          <a:off x="5292080" y="3212976"/>
          <a:ext cx="122413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8" name="Equation" r:id="rId4" imgW="736600" imgH="469900" progId="Equation.3">
                  <p:embed/>
                </p:oleObj>
              </mc:Choice>
              <mc:Fallback>
                <p:oleObj name="Equation" r:id="rId4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92080" y="3212976"/>
                        <a:ext cx="1224136" cy="8640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5220072" y="2420888"/>
            <a:ext cx="864096" cy="918502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457513"/>
              </p:ext>
            </p:extLst>
          </p:nvPr>
        </p:nvGraphicFramePr>
        <p:xfrm>
          <a:off x="6588224" y="3212976"/>
          <a:ext cx="109864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9" name="Equation" r:id="rId6" imgW="635000" imgH="469900" progId="Equation.3">
                  <p:embed/>
                </p:oleObj>
              </mc:Choice>
              <mc:Fallback>
                <p:oleObj name="Equation" r:id="rId6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8224" y="3212976"/>
                        <a:ext cx="1098644" cy="8640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Triangle 18"/>
          <p:cNvSpPr/>
          <p:nvPr/>
        </p:nvSpPr>
        <p:spPr bwMode="auto">
          <a:xfrm rot="10800000">
            <a:off x="5220072" y="2564904"/>
            <a:ext cx="792088" cy="570997"/>
          </a:xfrm>
          <a:prstGeom prst="rtTriangle">
            <a:avLst/>
          </a:prstGeom>
          <a:solidFill>
            <a:schemeClr val="tx1">
              <a:alpha val="1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665990" y="2683894"/>
            <a:ext cx="54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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6669035" y="2340080"/>
            <a:ext cx="918502" cy="108012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Square-Root </a:t>
            </a:r>
            <a:r>
              <a:rPr lang="en-US" sz="3200" dirty="0" err="1"/>
              <a:t>Kalman</a:t>
            </a:r>
            <a:r>
              <a:rPr lang="en-US" sz="3200" dirty="0"/>
              <a:t> Filter</a:t>
            </a:r>
            <a:endParaRPr lang="en-US" sz="3200" dirty="0" smtClean="0">
              <a:cs typeface="+mj-cs"/>
            </a:endParaRPr>
          </a:p>
        </p:txBody>
      </p:sp>
      <p:pic>
        <p:nvPicPr>
          <p:cNvPr id="4" name="Picture 3" descr="A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51845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83768" y="1052736"/>
            <a:ext cx="84001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81D58"/>
                </a:solidFill>
              </a:rPr>
              <a:t>QRD-</a:t>
            </a:r>
            <a:endParaRPr lang="en-US" sz="2000" dirty="0">
              <a:solidFill>
                <a:srgbClr val="081D5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5661248"/>
            <a:ext cx="99257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81D58"/>
                </a:solidFill>
              </a:rPr>
              <a:t>=</a:t>
            </a:r>
            <a:r>
              <a:rPr lang="en-US" sz="2000" b="0" dirty="0" smtClean="0">
                <a:solidFill>
                  <a:srgbClr val="081D58"/>
                </a:solidFill>
              </a:rPr>
              <a:t>QRD-  </a:t>
            </a:r>
            <a:endParaRPr lang="en-US" sz="2000" b="0" dirty="0">
              <a:solidFill>
                <a:srgbClr val="081D5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412776"/>
            <a:ext cx="198083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81D58"/>
                </a:solidFill>
              </a:rPr>
              <a:t>o</a:t>
            </a:r>
            <a:r>
              <a:rPr lang="en-US" sz="1800" b="0" dirty="0" smtClean="0">
                <a:solidFill>
                  <a:srgbClr val="081D58"/>
                </a:solidFill>
              </a:rPr>
              <a:t>f square-root KF</a:t>
            </a:r>
            <a:endParaRPr lang="en-US" sz="1800" b="0" dirty="0">
              <a:solidFill>
                <a:srgbClr val="081D58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5076056" y="2420888"/>
            <a:ext cx="1584176" cy="50405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Curved Up Arrow 7"/>
          <p:cNvSpPr/>
          <p:nvPr/>
        </p:nvSpPr>
        <p:spPr bwMode="auto">
          <a:xfrm rot="1706331">
            <a:off x="5493142" y="3355210"/>
            <a:ext cx="2237147" cy="504056"/>
          </a:xfrm>
          <a:prstGeom prst="curvedUpArrow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1793" y="3501008"/>
            <a:ext cx="1690687" cy="338554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See p.16 and 19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00353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31968" cy="5132427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3663"/>
            <a:ext cx="86106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Standard </a:t>
            </a:r>
            <a:r>
              <a:rPr lang="en-US" sz="3200" dirty="0" err="1" smtClean="0"/>
              <a:t>Kalman</a:t>
            </a:r>
            <a:r>
              <a:rPr lang="en-US" sz="3200" dirty="0" smtClean="0"/>
              <a:t> Filter </a:t>
            </a:r>
            <a:r>
              <a:rPr lang="en-US" sz="2000" dirty="0" smtClean="0"/>
              <a:t>(revisited)</a:t>
            </a:r>
            <a:endParaRPr lang="en-US" sz="2000" dirty="0" smtClean="0"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3768" y="1588730"/>
            <a:ext cx="588497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81D58"/>
                </a:solidFill>
              </a:rPr>
              <a:t>c</a:t>
            </a:r>
            <a:r>
              <a:rPr lang="en-US" sz="2000" dirty="0" smtClean="0">
                <a:solidFill>
                  <a:srgbClr val="081D58"/>
                </a:solidFill>
              </a:rPr>
              <a:t>an be derived from square-root KF equations</a:t>
            </a:r>
            <a:endParaRPr lang="en-US" sz="2000" dirty="0">
              <a:solidFill>
                <a:srgbClr val="081D58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6522" y="4869160"/>
            <a:ext cx="5199974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81D58"/>
                </a:solidFill>
              </a:rPr>
              <a:t>: can be worked into measurement update eq.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62633" y="5229200"/>
            <a:ext cx="4237759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81D58"/>
                </a:solidFill>
              </a:rPr>
              <a:t>: can be worked into state update eq.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2380818"/>
            <a:ext cx="210877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81D58"/>
                </a:solidFill>
              </a:rPr>
              <a:t>i</a:t>
            </a:r>
            <a:r>
              <a:rPr lang="en-US" sz="2000" dirty="0" smtClean="0">
                <a:solidFill>
                  <a:srgbClr val="081D58"/>
                </a:solidFill>
              </a:rPr>
              <a:t>s                       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0480" y="5733256"/>
            <a:ext cx="216537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81D58"/>
                </a:solidFill>
              </a:rPr>
              <a:t>[details omitted]</a:t>
            </a:r>
            <a:endParaRPr lang="en-US" sz="2000" dirty="0">
              <a:solidFill>
                <a:srgbClr val="081D58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096771"/>
              </p:ext>
            </p:extLst>
          </p:nvPr>
        </p:nvGraphicFramePr>
        <p:xfrm>
          <a:off x="1979712" y="3645024"/>
          <a:ext cx="1512168" cy="83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6" name="Equation" r:id="rId4" imgW="736600" imgH="469900" progId="Equation.3">
                  <p:embed/>
                </p:oleObj>
              </mc:Choice>
              <mc:Fallback>
                <p:oleObj name="Equation" r:id="rId4" imgW="7366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3645024"/>
                        <a:ext cx="1512168" cy="83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77941"/>
              </p:ext>
            </p:extLst>
          </p:nvPr>
        </p:nvGraphicFramePr>
        <p:xfrm>
          <a:off x="5652120" y="3717032"/>
          <a:ext cx="122413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7" name="Equation" r:id="rId6" imgW="635000" imgH="469900" progId="Equation.3">
                  <p:embed/>
                </p:oleObj>
              </mc:Choice>
              <mc:Fallback>
                <p:oleObj name="Equation" r:id="rId6" imgW="635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2120" y="3717032"/>
                        <a:ext cx="1224136" cy="7920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31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79512" y="1340768"/>
            <a:ext cx="8748588" cy="478857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pic>
        <p:nvPicPr>
          <p:cNvPr id="20486" name="Picture 1" descr="slides_DSP2_chapter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764704"/>
            <a:ext cx="914400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066800"/>
            <a:ext cx="8497887" cy="5170488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  <a:p>
            <a:pPr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5733256"/>
            <a:ext cx="5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1D5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081D58"/>
              </a:solidFill>
            </a:endParaRPr>
          </a:p>
        </p:txBody>
      </p:sp>
      <p:pic>
        <p:nvPicPr>
          <p:cNvPr id="6" name="Picture 5" descr="Screen Shot 2016-09-27 at 17.34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86298"/>
            <a:ext cx="6336704" cy="347495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31333"/>
              </p:ext>
            </p:extLst>
          </p:nvPr>
        </p:nvGraphicFramePr>
        <p:xfrm>
          <a:off x="1907704" y="5589240"/>
          <a:ext cx="432048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Equation" r:id="rId5" imgW="1663700" imgH="279400" progId="Equation.3">
                  <p:embed/>
                </p:oleObj>
              </mc:Choice>
              <mc:Fallback>
                <p:oleObj name="Equation" r:id="rId5" imgW="166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5589240"/>
                        <a:ext cx="432048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297" y="1066091"/>
            <a:ext cx="8529175" cy="1138773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In Chapter-9, have introduced ‘Least Squares’ estimation as an alternative 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(=based on observed data/signal samples) to optimal filter design 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(=based on statistical information)…  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980728"/>
            <a:ext cx="88392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Given…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  <a:r>
              <a:rPr lang="en-US" sz="2000" b="0" i="1" dirty="0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 vectors of input variables </a:t>
            </a:r>
            <a:r>
              <a:rPr lang="en-US" sz="1800" b="0" dirty="0" smtClean="0">
                <a:cs typeface="+mn-cs"/>
              </a:rPr>
              <a:t>(=‘</a:t>
            </a:r>
            <a:r>
              <a:rPr lang="en-US" sz="1800" b="0" dirty="0" err="1" smtClean="0">
                <a:cs typeface="+mn-cs"/>
              </a:rPr>
              <a:t>regressors</a:t>
            </a:r>
            <a:r>
              <a:rPr lang="en-US" sz="1800" b="0" dirty="0" smtClean="0">
                <a:cs typeface="+mn-cs"/>
              </a:rPr>
              <a:t>’)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i="1" dirty="0">
                <a:cs typeface="+mn-cs"/>
              </a:rPr>
              <a:t>k</a:t>
            </a:r>
            <a:r>
              <a:rPr lang="en-US" sz="2000" b="0" dirty="0" smtClean="0">
                <a:cs typeface="+mn-cs"/>
              </a:rPr>
              <a:t> corresponding observations of a dependent variable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and assume a 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400" u="sng" dirty="0" smtClean="0">
                <a:cs typeface="+mn-cs"/>
              </a:rPr>
              <a:t>linear regression/observation model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where </a:t>
            </a:r>
            <a:r>
              <a:rPr lang="en-US" sz="2000" i="1" dirty="0" smtClean="0">
                <a:cs typeface="+mn-cs"/>
              </a:rPr>
              <a:t>w</a:t>
            </a:r>
            <a:r>
              <a:rPr lang="en-US" sz="2000" b="0" baseline="30000" dirty="0" smtClean="0">
                <a:cs typeface="+mn-cs"/>
              </a:rPr>
              <a:t>0</a:t>
            </a:r>
            <a:r>
              <a:rPr lang="en-US" sz="2000" b="0" dirty="0" smtClean="0">
                <a:cs typeface="+mn-cs"/>
              </a:rPr>
              <a:t> is an unknown parameter vector </a:t>
            </a:r>
            <a:r>
              <a:rPr lang="en-US" sz="1800" b="0" dirty="0" smtClean="0">
                <a:cs typeface="+mn-cs"/>
              </a:rPr>
              <a:t>(=‘regression coefficients’)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and </a:t>
            </a:r>
            <a:r>
              <a:rPr lang="en-US" sz="2000" b="0" i="1" dirty="0" smtClean="0">
                <a:cs typeface="+mn-cs"/>
              </a:rPr>
              <a:t>e</a:t>
            </a:r>
            <a:r>
              <a:rPr lang="en-US" sz="2000" b="0" i="1" baseline="-25000" dirty="0">
                <a:cs typeface="+mn-cs"/>
              </a:rPr>
              <a:t>l</a:t>
            </a:r>
            <a:r>
              <a:rPr lang="en-US" sz="2000" b="0" i="1" baseline="-250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is unknown additive noise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Then…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the aim is to estimate </a:t>
            </a:r>
            <a:r>
              <a:rPr lang="en-US" sz="2400" i="1" dirty="0" err="1" smtClean="0"/>
              <a:t>w</a:t>
            </a:r>
            <a:r>
              <a:rPr lang="en-US" sz="2400" b="0" baseline="30000" dirty="0" err="1"/>
              <a:t>o</a:t>
            </a:r>
            <a:endParaRPr lang="en-US" sz="2400" b="0" baseline="30000" dirty="0" smtClean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400" b="0" u="sng" dirty="0" smtClean="0">
                <a:cs typeface="+mn-cs"/>
              </a:rPr>
              <a:t>Least Squares</a:t>
            </a:r>
            <a:r>
              <a:rPr lang="en-US" sz="2400" b="0" dirty="0" smtClean="0">
                <a:cs typeface="+mn-cs"/>
              </a:rPr>
              <a:t> (LS) estimate is </a:t>
            </a:r>
            <a:r>
              <a:rPr lang="en-US" sz="1600" b="0" dirty="0" smtClean="0">
                <a:cs typeface="+mn-cs"/>
              </a:rPr>
              <a:t>(see previous page for definitions of </a:t>
            </a:r>
            <a:r>
              <a:rPr lang="en-US" sz="1600" b="0" i="1" dirty="0" smtClean="0">
                <a:cs typeface="+mn-cs"/>
              </a:rPr>
              <a:t>U</a:t>
            </a:r>
            <a:r>
              <a:rPr lang="en-US" sz="1600" b="0" dirty="0" smtClean="0">
                <a:cs typeface="+mn-cs"/>
              </a:rPr>
              <a:t> and </a:t>
            </a:r>
            <a:r>
              <a:rPr lang="en-US" sz="1600" dirty="0" smtClean="0">
                <a:cs typeface="+mn-cs"/>
              </a:rPr>
              <a:t>d</a:t>
            </a:r>
            <a:r>
              <a:rPr lang="en-US" sz="1600" b="0" dirty="0" smtClean="0">
                <a:cs typeface="+mn-cs"/>
              </a:rPr>
              <a:t>)</a:t>
            </a:r>
            <a:endParaRPr lang="en-US" sz="1600" dirty="0" smtClean="0">
              <a:cs typeface="+mn-cs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21167"/>
              </p:ext>
            </p:extLst>
          </p:nvPr>
        </p:nvGraphicFramePr>
        <p:xfrm>
          <a:off x="6660232" y="2004125"/>
          <a:ext cx="1800200" cy="39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1" name="Equation" r:id="rId3" imgW="736600" imgH="190500" progId="Equation.3">
                  <p:embed/>
                </p:oleObj>
              </mc:Choice>
              <mc:Fallback>
                <p:oleObj name="Equation" r:id="rId3" imgW="736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004125"/>
                        <a:ext cx="1800200" cy="39141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21254"/>
              </p:ext>
            </p:extLst>
          </p:nvPr>
        </p:nvGraphicFramePr>
        <p:xfrm>
          <a:off x="6660233" y="2430384"/>
          <a:ext cx="1800200" cy="41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2" name="Equation" r:id="rId5" imgW="685800" imgH="190500" progId="Equation.3">
                  <p:embed/>
                </p:oleObj>
              </mc:Choice>
              <mc:Fallback>
                <p:oleObj name="Equation" r:id="rId5" imgW="685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3" y="2430384"/>
                        <a:ext cx="1800200" cy="41124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418222"/>
              </p:ext>
            </p:extLst>
          </p:nvPr>
        </p:nvGraphicFramePr>
        <p:xfrm>
          <a:off x="6660232" y="3068960"/>
          <a:ext cx="1785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3" name="Equation" r:id="rId7" imgW="749300" imgH="203200" progId="Equation.3">
                  <p:embed/>
                </p:oleObj>
              </mc:Choice>
              <mc:Fallback>
                <p:oleObj name="Equation" r:id="rId7" imgW="74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068960"/>
                        <a:ext cx="1785937" cy="4222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297" y="1052736"/>
            <a:ext cx="8529175" cy="707886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0" dirty="0" smtClean="0">
                <a:solidFill>
                  <a:schemeClr val="tx1"/>
                </a:solidFill>
              </a:rPr>
              <a:t>‘Least Squares’ approach is also used in parameter estimation in a linear regression model, where the problem statement is as follows…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733256"/>
            <a:ext cx="51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1D58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081D58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66536"/>
              </p:ext>
            </p:extLst>
          </p:nvPr>
        </p:nvGraphicFramePr>
        <p:xfrm>
          <a:off x="1907704" y="5589240"/>
          <a:ext cx="432048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4" name="Equation" r:id="rId9" imgW="1663700" imgH="279400" progId="Equation.3">
                  <p:embed/>
                </p:oleObj>
              </mc:Choice>
              <mc:Fallback>
                <p:oleObj name="Equation" r:id="rId9" imgW="166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5589240"/>
                        <a:ext cx="432048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81D5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82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79512" y="1235794"/>
            <a:ext cx="8856984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0" dirty="0" smtClean="0">
                <a:cs typeface="+mn-cs"/>
              </a:rPr>
              <a:t>If the </a:t>
            </a:r>
            <a:r>
              <a:rPr lang="en-US" sz="2400" b="0" dirty="0" smtClean="0"/>
              <a:t>input </a:t>
            </a:r>
            <a:r>
              <a:rPr lang="en-US" sz="2400" b="0" dirty="0"/>
              <a:t>variables </a:t>
            </a:r>
            <a:r>
              <a:rPr lang="en-US" sz="2400" i="1" dirty="0" err="1" smtClean="0"/>
              <a:t>u</a:t>
            </a:r>
            <a:r>
              <a:rPr lang="en-US" sz="2400" b="0" i="1" baseline="-25000" dirty="0" err="1"/>
              <a:t>l</a:t>
            </a:r>
            <a:r>
              <a:rPr lang="en-US" sz="2400" b="0" i="1" dirty="0" smtClean="0"/>
              <a:t> </a:t>
            </a:r>
            <a:r>
              <a:rPr lang="en-US" sz="2400" b="0" dirty="0" smtClean="0"/>
              <a:t>are given/fixed </a:t>
            </a:r>
            <a:r>
              <a:rPr lang="en-US" sz="1800" b="0" dirty="0" smtClean="0"/>
              <a:t>(</a:t>
            </a:r>
            <a:r>
              <a:rPr lang="en-US" sz="1800" b="0" dirty="0"/>
              <a:t>*</a:t>
            </a:r>
            <a:r>
              <a:rPr lang="en-US" sz="1800" b="0" dirty="0" smtClean="0"/>
              <a:t>) </a:t>
            </a:r>
            <a:r>
              <a:rPr lang="en-US" sz="2400" b="0" dirty="0" smtClean="0"/>
              <a:t>and the </a:t>
            </a:r>
            <a:r>
              <a:rPr lang="en-US" sz="2400" b="0" dirty="0" smtClean="0">
                <a:cs typeface="+mn-cs"/>
              </a:rPr>
              <a:t>additive noise </a:t>
            </a:r>
            <a:r>
              <a:rPr lang="en-US" sz="2400" i="1" dirty="0" smtClean="0">
                <a:cs typeface="+mn-cs"/>
              </a:rPr>
              <a:t>e</a:t>
            </a:r>
            <a:r>
              <a:rPr lang="en-US" sz="2400" b="0" i="1" baseline="-25000" dirty="0">
                <a:cs typeface="+mn-cs"/>
              </a:rPr>
              <a:t> </a:t>
            </a:r>
            <a:r>
              <a:rPr lang="en-US" sz="2400" b="0" i="1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is a random vector with zero-mean          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then the LS estimate is ‘</a:t>
            </a:r>
            <a:r>
              <a:rPr lang="en-US" sz="2400" b="0" u="sng" dirty="0" smtClean="0">
                <a:cs typeface="+mn-cs"/>
              </a:rPr>
              <a:t>unbiased</a:t>
            </a:r>
            <a:r>
              <a:rPr lang="en-US" sz="2400" b="0" dirty="0" smtClean="0">
                <a:cs typeface="+mn-cs"/>
              </a:rPr>
              <a:t>’ i.e.</a:t>
            </a: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spcBef>
                <a:spcPts val="300"/>
              </a:spcBef>
              <a:buFontTx/>
              <a:buNone/>
              <a:defRPr/>
            </a:pPr>
            <a:endParaRPr lang="en-US" sz="2400" b="0" dirty="0" smtClean="0"/>
          </a:p>
          <a:p>
            <a:pPr>
              <a:spcBef>
                <a:spcPts val="600"/>
              </a:spcBef>
              <a:defRPr/>
            </a:pPr>
            <a:r>
              <a:rPr lang="en-US" sz="2400" b="0" dirty="0" smtClean="0"/>
              <a:t>If in addition the noise </a:t>
            </a:r>
            <a:r>
              <a:rPr lang="en-US" sz="2400" i="1" dirty="0" smtClean="0"/>
              <a:t>e</a:t>
            </a:r>
            <a:r>
              <a:rPr lang="en-US" sz="2400" b="0" i="1" baseline="-25000" dirty="0" smtClean="0"/>
              <a:t>  </a:t>
            </a:r>
            <a:r>
              <a:rPr lang="en-US" sz="2400" b="0" dirty="0" smtClean="0"/>
              <a:t>has unit covariance matrix                  then the (estimation) </a:t>
            </a:r>
            <a:r>
              <a:rPr lang="en-US" sz="2400" b="0" u="sng" dirty="0" smtClean="0"/>
              <a:t>error covariance matrix</a:t>
            </a:r>
            <a:r>
              <a:rPr lang="en-US" sz="2400" b="0" dirty="0" smtClean="0"/>
              <a:t> is</a:t>
            </a:r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b="0" dirty="0" smtClean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(*) Input variables can also be random variables, possibly correlated with the additive </a:t>
            </a:r>
            <a:r>
              <a:rPr lang="en-US" sz="1800" b="0" dirty="0"/>
              <a:t> </a:t>
            </a:r>
            <a:r>
              <a:rPr lang="en-US" sz="1800" b="0" dirty="0" smtClean="0"/>
              <a:t>   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 smtClean="0"/>
              <a:t>      noise, etc...  Also </a:t>
            </a:r>
            <a:r>
              <a:rPr lang="en-US" sz="1800" b="0" dirty="0"/>
              <a:t>r</a:t>
            </a:r>
            <a:r>
              <a:rPr lang="en-US" sz="1800" b="0" dirty="0" smtClean="0"/>
              <a:t>egression coefficients can be random variables, etc…etc...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     All this not considered here. </a:t>
            </a:r>
            <a:endParaRPr lang="en-US" sz="1800" b="0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499391"/>
              </p:ext>
            </p:extLst>
          </p:nvPr>
        </p:nvGraphicFramePr>
        <p:xfrm>
          <a:off x="7596336" y="3861048"/>
          <a:ext cx="1152128" cy="28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4" name="Equation" r:id="rId3" imgW="863600" imgH="254000" progId="Equation.3">
                  <p:embed/>
                </p:oleObj>
              </mc:Choice>
              <mc:Fallback>
                <p:oleObj name="Equation" r:id="rId3" imgW="863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861048"/>
                        <a:ext cx="1152128" cy="28419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911097"/>
              </p:ext>
            </p:extLst>
          </p:nvPr>
        </p:nvGraphicFramePr>
        <p:xfrm>
          <a:off x="611560" y="2996952"/>
          <a:ext cx="8208912" cy="66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5" name="Equation" r:id="rId5" imgW="3975100" imgH="368300" progId="Equation.3">
                  <p:embed/>
                </p:oleObj>
              </mc:Choice>
              <mc:Fallback>
                <p:oleObj name="Equation" r:id="rId5" imgW="3975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96952"/>
                        <a:ext cx="8208912" cy="66478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57517"/>
              </p:ext>
            </p:extLst>
          </p:nvPr>
        </p:nvGraphicFramePr>
        <p:xfrm>
          <a:off x="611560" y="4653136"/>
          <a:ext cx="8280921" cy="64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6" name="Equation" r:id="rId7" imgW="4546600" imgH="406400" progId="Equation.3">
                  <p:embed/>
                </p:oleObj>
              </mc:Choice>
              <mc:Fallback>
                <p:oleObj name="Equation" r:id="rId7" imgW="4546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53136"/>
                        <a:ext cx="8280921" cy="6441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655825"/>
              </p:ext>
            </p:extLst>
          </p:nvPr>
        </p:nvGraphicFramePr>
        <p:xfrm>
          <a:off x="6516216" y="2296903"/>
          <a:ext cx="963419" cy="26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7" name="Equation" r:id="rId9" imgW="495300" imgH="165100" progId="Equation.3">
                  <p:embed/>
                </p:oleObj>
              </mc:Choice>
              <mc:Fallback>
                <p:oleObj name="Equation" r:id="rId9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296903"/>
                        <a:ext cx="963419" cy="26800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28167"/>
              </p:ext>
            </p:extLst>
          </p:nvPr>
        </p:nvGraphicFramePr>
        <p:xfrm>
          <a:off x="1907704" y="1077491"/>
          <a:ext cx="432048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8" name="Equation" r:id="rId11" imgW="1663700" imgH="279400" progId="Equation.3">
                  <p:embed/>
                </p:oleObj>
              </mc:Choice>
              <mc:Fallback>
                <p:oleObj name="Equation" r:id="rId11" imgW="1663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1077491"/>
                        <a:ext cx="4320480" cy="695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081D5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99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836712"/>
            <a:ext cx="8731696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spcBef>
                <a:spcPts val="300"/>
              </a:spcBef>
              <a:defRPr/>
            </a:pPr>
            <a:r>
              <a:rPr lang="en-US" sz="2400" b="0" dirty="0"/>
              <a:t>The </a:t>
            </a:r>
            <a:r>
              <a:rPr lang="en-US" sz="2400" b="0" u="sng" dirty="0" smtClean="0"/>
              <a:t>Mean Squared </a:t>
            </a:r>
            <a:r>
              <a:rPr lang="en-US" sz="2400" b="0" u="sng" dirty="0"/>
              <a:t>Error</a:t>
            </a:r>
            <a:r>
              <a:rPr lang="en-US" sz="2400" b="0" dirty="0"/>
              <a:t> (</a:t>
            </a:r>
            <a:r>
              <a:rPr lang="en-US" sz="2400" b="0" u="sng" dirty="0"/>
              <a:t>MSE</a:t>
            </a:r>
            <a:r>
              <a:rPr lang="en-US" sz="2400" b="0" dirty="0"/>
              <a:t>) of the estimation is</a:t>
            </a:r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900"/>
              </a:spcBef>
              <a:buNone/>
              <a:defRPr/>
            </a:pPr>
            <a:r>
              <a:rPr lang="en-US" sz="2400" b="0" dirty="0"/>
              <a:t>    </a:t>
            </a:r>
            <a:r>
              <a:rPr lang="en-US" sz="1800" b="0" dirty="0" smtClean="0"/>
              <a:t>PS</a:t>
            </a:r>
            <a:r>
              <a:rPr lang="en-US" sz="1800" b="0" dirty="0"/>
              <a:t>: This MSE is different from the one in Chapter-7, check </a:t>
            </a:r>
            <a:r>
              <a:rPr lang="en-US" sz="1800" b="0" dirty="0" smtClean="0"/>
              <a:t>formulas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1800" b="0" dirty="0"/>
          </a:p>
          <a:p>
            <a:pPr>
              <a:spcBef>
                <a:spcPts val="300"/>
              </a:spcBef>
              <a:defRPr/>
            </a:pPr>
            <a:r>
              <a:rPr lang="en-US" sz="2400" b="0" dirty="0" smtClean="0">
                <a:cs typeface="+mn-cs"/>
              </a:rPr>
              <a:t>Under the given assumptions, it is shown that amongst all linear estimators, i.e. estimators of the form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                   </a:t>
            </a:r>
            <a:r>
              <a:rPr lang="en-US" sz="2000" b="0" dirty="0" smtClean="0">
                <a:cs typeface="+mn-cs"/>
              </a:rPr>
              <a:t>(=linear function of </a:t>
            </a:r>
            <a:r>
              <a:rPr lang="en-US" sz="2000" dirty="0" smtClean="0">
                <a:cs typeface="+mn-cs"/>
              </a:rPr>
              <a:t>d</a:t>
            </a:r>
            <a:r>
              <a:rPr lang="en-US" sz="2000" b="0" dirty="0" smtClean="0">
                <a:cs typeface="+mn-cs"/>
              </a:rPr>
              <a:t>)</a:t>
            </a:r>
            <a:endParaRPr lang="en-US" sz="2000" b="0" dirty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    the 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LS estimator </a:t>
            </a:r>
            <a:r>
              <a:rPr lang="en-US" sz="1800" b="0" dirty="0" smtClean="0">
                <a:cs typeface="+mn-cs"/>
              </a:rPr>
              <a:t>(with</a:t>
            </a:r>
            <a:r>
              <a:rPr lang="en-US" sz="1800" b="0" i="1" dirty="0" smtClean="0">
                <a:cs typeface="+mn-cs"/>
              </a:rPr>
              <a:t> Z=(U</a:t>
            </a:r>
            <a:r>
              <a:rPr lang="en-US" sz="1800" b="0" i="1" baseline="30000" dirty="0" smtClean="0">
                <a:cs typeface="+mn-cs"/>
              </a:rPr>
              <a:t>T</a:t>
            </a:r>
            <a:r>
              <a:rPr lang="en-US" sz="1800" b="0" i="1" dirty="0" smtClean="0">
                <a:cs typeface="+mn-cs"/>
              </a:rPr>
              <a:t>U)</a:t>
            </a:r>
            <a:r>
              <a:rPr lang="en-US" sz="1800" b="0" i="1" baseline="30000" dirty="0" smtClean="0">
                <a:cs typeface="+mn-cs"/>
              </a:rPr>
              <a:t>-1</a:t>
            </a:r>
            <a:r>
              <a:rPr lang="en-US" sz="1800" b="0" i="1" dirty="0" smtClean="0">
                <a:cs typeface="+mn-cs"/>
              </a:rPr>
              <a:t>U</a:t>
            </a:r>
            <a:r>
              <a:rPr lang="en-US" sz="1800" b="0" i="1" baseline="30000" dirty="0" smtClean="0">
                <a:cs typeface="+mn-cs"/>
              </a:rPr>
              <a:t>T </a:t>
            </a:r>
            <a:r>
              <a:rPr lang="en-US" sz="1800" b="0" dirty="0" smtClean="0">
                <a:cs typeface="+mn-cs"/>
              </a:rPr>
              <a:t>and </a:t>
            </a:r>
            <a:r>
              <a:rPr lang="en-US" sz="1800" i="1" dirty="0" smtClean="0">
                <a:cs typeface="+mn-cs"/>
              </a:rPr>
              <a:t>z</a:t>
            </a:r>
            <a:r>
              <a:rPr lang="en-US" sz="1800" b="0" i="1" dirty="0" smtClean="0">
                <a:cs typeface="+mn-cs"/>
              </a:rPr>
              <a:t>=0</a:t>
            </a:r>
            <a:r>
              <a:rPr lang="en-US" sz="1800" b="0" dirty="0" smtClean="0">
                <a:cs typeface="+mn-cs"/>
              </a:rPr>
              <a:t>)  </a:t>
            </a:r>
            <a:r>
              <a:rPr lang="en-US" sz="2400" b="0" dirty="0" err="1" smtClean="0">
                <a:cs typeface="+mn-cs"/>
              </a:rPr>
              <a:t>mimimizes</a:t>
            </a:r>
            <a:r>
              <a:rPr lang="en-US" sz="2400" b="0" dirty="0" smtClean="0">
                <a:cs typeface="+mn-cs"/>
              </a:rPr>
              <a:t> the MSE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i.e. it is the </a:t>
            </a:r>
            <a:r>
              <a:rPr lang="en-US" sz="2400" b="0" u="sng" dirty="0" smtClean="0">
                <a:cs typeface="+mn-cs"/>
              </a:rPr>
              <a:t>Linear Minimum MSE</a:t>
            </a:r>
            <a:r>
              <a:rPr lang="en-US" sz="2400" b="0" dirty="0" smtClean="0">
                <a:cs typeface="+mn-cs"/>
              </a:rPr>
              <a:t> (</a:t>
            </a:r>
            <a:r>
              <a:rPr lang="en-US" sz="2400" b="0" u="sng" dirty="0" smtClean="0">
                <a:cs typeface="+mn-cs"/>
              </a:rPr>
              <a:t>MMSE</a:t>
            </a:r>
            <a:r>
              <a:rPr lang="en-US" sz="2400" b="0" dirty="0" smtClean="0">
                <a:cs typeface="+mn-cs"/>
              </a:rPr>
              <a:t>) </a:t>
            </a:r>
            <a:r>
              <a:rPr lang="en-US" sz="2400" b="0" u="sng" dirty="0" smtClean="0">
                <a:cs typeface="+mn-cs"/>
              </a:rPr>
              <a:t>estimator</a:t>
            </a:r>
            <a:endParaRPr lang="en-US" sz="1800" b="0" u="sng" dirty="0" smtClean="0"/>
          </a:p>
          <a:p>
            <a:pPr>
              <a:spcBef>
                <a:spcPts val="1500"/>
              </a:spcBef>
              <a:defRPr/>
            </a:pPr>
            <a:r>
              <a:rPr lang="en-US" sz="2400" b="0" dirty="0"/>
              <a:t>Under the given assumptions, i</a:t>
            </a:r>
            <a:r>
              <a:rPr lang="en-US" sz="2400" b="0" dirty="0" smtClean="0"/>
              <a:t>f furthermore </a:t>
            </a:r>
            <a:r>
              <a:rPr lang="en-US" sz="2400" dirty="0" smtClean="0"/>
              <a:t>e </a:t>
            </a:r>
            <a:r>
              <a:rPr lang="en-US" sz="2400" b="0" dirty="0" smtClean="0"/>
              <a:t>is a</a:t>
            </a:r>
            <a:r>
              <a:rPr lang="en-US" sz="2400" dirty="0" smtClean="0"/>
              <a:t> </a:t>
            </a:r>
            <a:r>
              <a:rPr lang="en-US" sz="2400" b="0" dirty="0" smtClean="0"/>
              <a:t>Gaussian distributed random vector, it is shown that the </a:t>
            </a:r>
            <a:r>
              <a:rPr lang="en-US" sz="2400" dirty="0" smtClean="0">
                <a:solidFill>
                  <a:srgbClr val="FFFFFF"/>
                </a:solidFill>
              </a:rPr>
              <a:t>LS estimator </a:t>
            </a:r>
            <a:r>
              <a:rPr lang="en-US" sz="2400" b="0" dirty="0" smtClean="0"/>
              <a:t>is also the </a:t>
            </a:r>
            <a:r>
              <a:rPr lang="en-US" sz="1800" b="0" dirty="0" smtClean="0"/>
              <a:t>(‘general’, i.e. not restricted to ‘linear’)  </a:t>
            </a:r>
            <a:r>
              <a:rPr lang="en-US" sz="2400" b="0" u="sng" dirty="0" smtClean="0"/>
              <a:t>MMSE estimator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11671"/>
              </p:ext>
            </p:extLst>
          </p:nvPr>
        </p:nvGraphicFramePr>
        <p:xfrm>
          <a:off x="755576" y="3645024"/>
          <a:ext cx="14589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3" imgW="609600" imgH="165100" progId="Equation.3">
                  <p:embed/>
                </p:oleObj>
              </mc:Choice>
              <mc:Fallback>
                <p:oleObj name="Equation" r:id="rId3" imgW="609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1458913" cy="3460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6402814"/>
            <a:ext cx="712879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</a:rPr>
              <a:t>Optional reading: https</a:t>
            </a:r>
            <a:r>
              <a:rPr lang="en-US" sz="1600" b="0" dirty="0">
                <a:solidFill>
                  <a:srgbClr val="FF0000"/>
                </a:solidFill>
              </a:rPr>
              <a:t>://</a:t>
            </a:r>
            <a:r>
              <a:rPr lang="en-US" sz="1600" b="0" dirty="0" err="1">
                <a:solidFill>
                  <a:srgbClr val="FF0000"/>
                </a:solidFill>
              </a:rPr>
              <a:t>en.wikipedia.org</a:t>
            </a:r>
            <a:r>
              <a:rPr lang="en-US" sz="1600" b="0" dirty="0">
                <a:solidFill>
                  <a:srgbClr val="FF0000"/>
                </a:solidFill>
              </a:rPr>
              <a:t>/wiki/</a:t>
            </a:r>
            <a:r>
              <a:rPr lang="en-US" sz="1600" b="0" dirty="0" err="1">
                <a:solidFill>
                  <a:srgbClr val="FF0000"/>
                </a:solidFill>
              </a:rPr>
              <a:t>Minimum_mean_square_error</a:t>
            </a:r>
            <a:endParaRPr lang="en-US" sz="1600" b="0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93552"/>
              </p:ext>
            </p:extLst>
          </p:nvPr>
        </p:nvGraphicFramePr>
        <p:xfrm>
          <a:off x="783109" y="1700808"/>
          <a:ext cx="720965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5" imgW="3543300" imgH="203200" progId="Equation.3">
                  <p:embed/>
                </p:oleObj>
              </mc:Choice>
              <mc:Fallback>
                <p:oleObj name="Equation" r:id="rId5" imgW="3543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09" y="1700808"/>
                        <a:ext cx="7209656" cy="36004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07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908720"/>
            <a:ext cx="8731696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2400" b="0" u="sng" dirty="0" smtClean="0"/>
              <a:t>PS</a:t>
            </a:r>
            <a:r>
              <a:rPr lang="en-US" sz="1600" b="0" dirty="0" smtClean="0"/>
              <a:t>1</a:t>
            </a:r>
            <a:r>
              <a:rPr lang="en-US" sz="2400" b="0" dirty="0" smtClean="0"/>
              <a:t>: If noise </a:t>
            </a:r>
            <a:r>
              <a:rPr lang="en-US" sz="2400" i="1" dirty="0"/>
              <a:t>e</a:t>
            </a:r>
            <a:r>
              <a:rPr lang="en-US" sz="2400" b="0" i="1" baseline="-25000" dirty="0"/>
              <a:t> </a:t>
            </a:r>
            <a:r>
              <a:rPr lang="en-US" sz="2400" b="0" i="1" baseline="-25000" dirty="0" smtClean="0"/>
              <a:t> </a:t>
            </a:r>
            <a:r>
              <a:rPr lang="en-US" sz="2400" b="0" dirty="0" smtClean="0"/>
              <a:t>is zero-mean with </a:t>
            </a:r>
            <a:r>
              <a:rPr lang="en-US" sz="2400" b="0" u="sng" dirty="0" smtClean="0"/>
              <a:t>non-unit covariance matrix</a:t>
            </a:r>
          </a:p>
          <a:p>
            <a:pPr>
              <a:spcBef>
                <a:spcPts val="300"/>
              </a:spcBef>
              <a:defRPr/>
            </a:pPr>
            <a:endParaRPr lang="en-US" sz="2400" b="0" dirty="0" smtClean="0"/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where </a:t>
            </a:r>
            <a:r>
              <a:rPr lang="en-US" sz="2400" b="0" i="1" dirty="0" smtClean="0"/>
              <a:t>V</a:t>
            </a:r>
            <a:r>
              <a:rPr lang="en-US" sz="2400" b="0" baseline="30000" dirty="0" smtClean="0"/>
              <a:t>1/2 </a:t>
            </a:r>
            <a:r>
              <a:rPr lang="en-US" sz="2400" b="0" dirty="0" smtClean="0"/>
              <a:t>is the lower triangular </a:t>
            </a:r>
            <a:r>
              <a:rPr lang="en-US" sz="2400" b="0" dirty="0" err="1" smtClean="0"/>
              <a:t>Cholesky</a:t>
            </a:r>
            <a:r>
              <a:rPr lang="en-US" sz="2400" b="0" dirty="0" smtClean="0"/>
              <a:t> factor </a:t>
            </a:r>
            <a:r>
              <a:rPr lang="en-US" sz="1800" b="0" dirty="0" smtClean="0"/>
              <a:t>(‘square root’),</a:t>
            </a:r>
            <a:r>
              <a:rPr lang="en-US" sz="2400" b="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the Linear MMSE estimator &amp; error covariance </a:t>
            </a:r>
            <a:r>
              <a:rPr lang="en-US" sz="2400" b="0" dirty="0"/>
              <a:t>m</a:t>
            </a:r>
            <a:r>
              <a:rPr lang="en-US" sz="2400" b="0" dirty="0" smtClean="0"/>
              <a:t>atrix are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 smtClean="0"/>
          </a:p>
          <a:p>
            <a:pPr marL="0" indent="0">
              <a:spcBef>
                <a:spcPts val="210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which corresponds to the </a:t>
            </a:r>
            <a:r>
              <a:rPr lang="en-US" sz="2400" u="sng" dirty="0" smtClean="0"/>
              <a:t>LS estimator </a:t>
            </a:r>
            <a:r>
              <a:rPr lang="en-US" sz="2400" b="0" dirty="0" smtClean="0"/>
              <a:t>for the so-called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</a:t>
            </a:r>
            <a:r>
              <a:rPr lang="en-US" sz="2400" b="0" u="sng" dirty="0" smtClean="0"/>
              <a:t>pre-whitened</a:t>
            </a:r>
            <a:r>
              <a:rPr lang="en-US" sz="2400" b="0" dirty="0" smtClean="0"/>
              <a:t> observation model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/>
              <a:t>    </a:t>
            </a:r>
            <a:r>
              <a:rPr lang="en-US" sz="2000" b="0" dirty="0" smtClean="0"/>
              <a:t>where the additive noise is indeed white..</a:t>
            </a:r>
            <a:endParaRPr lang="en-US" sz="2400" b="0" dirty="0" smtClean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18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US" sz="18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 smtClean="0"/>
              <a:t>Example: If </a:t>
            </a:r>
            <a:r>
              <a:rPr lang="en-US" sz="1800" b="0" i="1" dirty="0" smtClean="0"/>
              <a:t>V</a:t>
            </a:r>
            <a:r>
              <a:rPr lang="en-US" sz="1800" b="0" dirty="0" smtClean="0"/>
              <a:t>=σ</a:t>
            </a:r>
            <a:r>
              <a:rPr lang="en-US" sz="1800" b="0" baseline="30000" dirty="0" smtClean="0"/>
              <a:t>2</a:t>
            </a:r>
            <a:r>
              <a:rPr lang="en-US" sz="1800" b="0" i="1" dirty="0" smtClean="0"/>
              <a:t>.I  </a:t>
            </a:r>
            <a:r>
              <a:rPr lang="en-US" sz="1800" b="0" dirty="0" smtClean="0"/>
              <a:t>then </a:t>
            </a:r>
            <a:r>
              <a:rPr lang="en-US" sz="1800" dirty="0" smtClean="0"/>
              <a:t>w^</a:t>
            </a:r>
            <a:r>
              <a:rPr lang="en-US" sz="1800" b="0" dirty="0" smtClean="0"/>
              <a:t> </a:t>
            </a:r>
            <a:r>
              <a:rPr lang="en-US" sz="1800" b="0" i="1" dirty="0"/>
              <a:t>=(U</a:t>
            </a:r>
            <a:r>
              <a:rPr lang="en-US" sz="1800" b="0" i="1" baseline="30000" dirty="0"/>
              <a:t>T</a:t>
            </a:r>
            <a:r>
              <a:rPr lang="en-US" sz="1800" b="0" i="1" dirty="0"/>
              <a:t>U)</a:t>
            </a:r>
            <a:r>
              <a:rPr lang="en-US" sz="1800" b="0" i="1" baseline="30000" dirty="0"/>
              <a:t>-1</a:t>
            </a:r>
            <a:r>
              <a:rPr lang="en-US" sz="1800" b="0" i="1" dirty="0"/>
              <a:t>U</a:t>
            </a:r>
            <a:r>
              <a:rPr lang="en-US" sz="1800" b="0" i="1" baseline="30000" dirty="0"/>
              <a:t>T </a:t>
            </a:r>
            <a:r>
              <a:rPr lang="en-US" sz="1800" dirty="0"/>
              <a:t>d</a:t>
            </a:r>
            <a:r>
              <a:rPr lang="en-US" sz="1800" b="0" dirty="0" smtClean="0"/>
              <a:t>  with error covariance matrix σ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.(</a:t>
            </a:r>
            <a:r>
              <a:rPr lang="en-US" sz="1800" b="0" i="1" dirty="0" smtClean="0"/>
              <a:t>U</a:t>
            </a:r>
            <a:r>
              <a:rPr lang="en-US" sz="1800" b="0" i="1" baseline="30000" dirty="0" smtClean="0"/>
              <a:t>T</a:t>
            </a:r>
            <a:r>
              <a:rPr lang="en-US" sz="1800" b="0" i="1" dirty="0" smtClean="0"/>
              <a:t>U)</a:t>
            </a:r>
            <a:r>
              <a:rPr lang="en-US" sz="1800" b="0" i="1" baseline="30000" dirty="0" smtClean="0"/>
              <a:t>-1</a:t>
            </a:r>
            <a:r>
              <a:rPr lang="en-US" sz="1800" b="0" dirty="0" smtClean="0"/>
              <a:t> </a:t>
            </a:r>
            <a:endParaRPr lang="en-US" sz="1800" b="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7429"/>
              </p:ext>
            </p:extLst>
          </p:nvPr>
        </p:nvGraphicFramePr>
        <p:xfrm>
          <a:off x="899592" y="3226201"/>
          <a:ext cx="2917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7" name="Equation" r:id="rId3" imgW="1219200" imgH="190500" progId="Equation.3">
                  <p:embed/>
                </p:oleObj>
              </mc:Choice>
              <mc:Fallback>
                <p:oleObj name="Equation" r:id="rId3" imgW="1219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26201"/>
                        <a:ext cx="2917825" cy="400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9592" y="1484784"/>
            <a:ext cx="3727450" cy="792088"/>
            <a:chOff x="826591" y="2348880"/>
            <a:chExt cx="3727450" cy="792088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4269266"/>
                </p:ext>
              </p:extLst>
            </p:nvPr>
          </p:nvGraphicFramePr>
          <p:xfrm>
            <a:off x="826591" y="2492623"/>
            <a:ext cx="3727450" cy="496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488" name="Equation" r:id="rId5" imgW="1193800" imgH="190500" progId="Equation.3">
                    <p:embed/>
                  </p:oleObj>
                </mc:Choice>
                <mc:Fallback>
                  <p:oleObj name="Equation" r:id="rId5" imgW="11938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6591" y="2492623"/>
                          <a:ext cx="3727450" cy="4968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ight Triangle 2"/>
            <p:cNvSpPr/>
            <p:nvPr/>
          </p:nvSpPr>
          <p:spPr bwMode="auto">
            <a:xfrm>
              <a:off x="3091656" y="2348880"/>
              <a:ext cx="792088" cy="72008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ight Triangle 8"/>
            <p:cNvSpPr/>
            <p:nvPr/>
          </p:nvSpPr>
          <p:spPr bwMode="auto">
            <a:xfrm rot="10800000">
              <a:off x="3667720" y="2420888"/>
              <a:ext cx="792088" cy="72008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42318"/>
              </p:ext>
            </p:extLst>
          </p:nvPr>
        </p:nvGraphicFramePr>
        <p:xfrm>
          <a:off x="5494338" y="4116389"/>
          <a:ext cx="3236912" cy="89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9" name="Equation" r:id="rId7" imgW="1358900" imgH="355600" progId="Equation.3">
                  <p:embed/>
                </p:oleObj>
              </mc:Choice>
              <mc:Fallback>
                <p:oleObj name="Equation" r:id="rId7" imgW="135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4116389"/>
                        <a:ext cx="3236912" cy="8967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34212"/>
              </p:ext>
            </p:extLst>
          </p:nvPr>
        </p:nvGraphicFramePr>
        <p:xfrm>
          <a:off x="5508104" y="5157192"/>
          <a:ext cx="3240360" cy="31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0" name="Equation" r:id="rId9" imgW="1638300" imgH="190500" progId="Equation.3">
                  <p:embed/>
                </p:oleObj>
              </mc:Choice>
              <mc:Fallback>
                <p:oleObj name="Equation" r:id="rId9" imgW="1638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157192"/>
                        <a:ext cx="3240360" cy="3149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89012"/>
              </p:ext>
            </p:extLst>
          </p:nvPr>
        </p:nvGraphicFramePr>
        <p:xfrm>
          <a:off x="3995936" y="3226201"/>
          <a:ext cx="4752528" cy="41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1" name="Equation" r:id="rId11" imgW="1879600" imgH="190500" progId="Equation.3">
                  <p:embed/>
                </p:oleObj>
              </mc:Choice>
              <mc:Fallback>
                <p:oleObj name="Equation" r:id="rId11" imgW="1879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226201"/>
                        <a:ext cx="4752528" cy="41882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11560" y="1052736"/>
            <a:ext cx="79208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3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1052736"/>
            <a:ext cx="8731696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spcBef>
                <a:spcPts val="300"/>
              </a:spcBef>
              <a:defRPr/>
            </a:pPr>
            <a:r>
              <a:rPr lang="en-US" sz="2400" b="0" u="sng" dirty="0" smtClean="0"/>
              <a:t>PS</a:t>
            </a:r>
            <a:r>
              <a:rPr lang="en-US" sz="1600" b="0" dirty="0" smtClean="0"/>
              <a:t>2</a:t>
            </a:r>
            <a:r>
              <a:rPr lang="en-US" sz="2400" b="0" dirty="0" smtClean="0"/>
              <a:t>: </a:t>
            </a:r>
            <a:r>
              <a:rPr lang="en-US" sz="2400" b="0" dirty="0"/>
              <a:t>If </a:t>
            </a:r>
            <a:r>
              <a:rPr lang="en-US" sz="2400" b="0" dirty="0" smtClean="0"/>
              <a:t>an initial estimate        is available (e.g. from previous observations) with error covariance matrix</a:t>
            </a:r>
          </a:p>
          <a:p>
            <a:pPr>
              <a:spcBef>
                <a:spcPts val="300"/>
              </a:spcBef>
              <a:defRPr/>
            </a:pPr>
            <a:endParaRPr lang="en-US" sz="2400" b="0" dirty="0" smtClean="0"/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where </a:t>
            </a:r>
            <a:r>
              <a:rPr lang="en-US" sz="2400" b="0" i="1" dirty="0"/>
              <a:t>P</a:t>
            </a:r>
            <a:r>
              <a:rPr lang="en-US" sz="2400" b="0" baseline="30000" dirty="0" smtClean="0"/>
              <a:t>1/2 </a:t>
            </a:r>
            <a:r>
              <a:rPr lang="en-US" sz="2400" b="0" dirty="0" smtClean="0"/>
              <a:t>is the lower triangular </a:t>
            </a:r>
            <a:r>
              <a:rPr lang="en-US" sz="2400" b="0" dirty="0" err="1" smtClean="0"/>
              <a:t>Cholesky</a:t>
            </a:r>
            <a:r>
              <a:rPr lang="en-US" sz="2400" b="0" dirty="0" smtClean="0"/>
              <a:t> factor </a:t>
            </a:r>
            <a:r>
              <a:rPr lang="en-US" sz="1800" b="0" dirty="0" smtClean="0"/>
              <a:t>(‘square root’),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   the Linear MMSE estimator &amp; error covariance </a:t>
            </a:r>
            <a:r>
              <a:rPr lang="en-US" sz="2400" b="0" dirty="0"/>
              <a:t>m</a:t>
            </a:r>
            <a:r>
              <a:rPr lang="en-US" sz="2400" b="0" dirty="0" smtClean="0"/>
              <a:t>atrix are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b="0" dirty="0" smtClean="0"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/>
              <a:t>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/>
              <a:t> </a:t>
            </a:r>
            <a:r>
              <a:rPr lang="en-US" sz="2400" b="0" dirty="0" smtClean="0"/>
              <a:t>   which corresponds to the </a:t>
            </a:r>
            <a:r>
              <a:rPr lang="en-US" sz="2400" u="sng" dirty="0" smtClean="0"/>
              <a:t>LS estimator </a:t>
            </a:r>
            <a:r>
              <a:rPr lang="en-US" sz="2400" b="0" dirty="0" smtClean="0"/>
              <a:t>for the model</a:t>
            </a:r>
            <a:endParaRPr lang="en-US" sz="24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400" b="0" dirty="0" smtClean="0"/>
              <a:t> </a:t>
            </a:r>
          </a:p>
          <a:p>
            <a:pPr marL="0" indent="0">
              <a:spcBef>
                <a:spcPts val="900"/>
              </a:spcBef>
              <a:buNone/>
              <a:defRPr/>
            </a:pPr>
            <a:r>
              <a:rPr lang="en-US" sz="2400" b="0" dirty="0" smtClean="0"/>
              <a:t>   </a:t>
            </a:r>
          </a:p>
          <a:p>
            <a:pPr marL="0" indent="0">
              <a:spcBef>
                <a:spcPts val="900"/>
              </a:spcBef>
              <a:buNone/>
              <a:defRPr/>
            </a:pPr>
            <a:endParaRPr lang="en-US" sz="2400" b="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dirty="0" smtClean="0"/>
              <a:t>Example:  P</a:t>
            </a:r>
            <a:r>
              <a:rPr lang="en-US" sz="1800" b="0" baseline="30000" dirty="0" smtClean="0"/>
              <a:t>-1</a:t>
            </a:r>
            <a:r>
              <a:rPr lang="en-US" sz="1800" b="0" dirty="0" smtClean="0"/>
              <a:t>=0 corresponds to ∞ variance of the initial estimate, i.e. back to p.7</a:t>
            </a:r>
            <a:endParaRPr lang="en-US" sz="2400" b="0" dirty="0" smtClean="0"/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400" b="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254092"/>
              </p:ext>
            </p:extLst>
          </p:nvPr>
        </p:nvGraphicFramePr>
        <p:xfrm>
          <a:off x="755650" y="3429000"/>
          <a:ext cx="41036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9" name="Equation" r:id="rId3" imgW="2146300" imgH="431800" progId="Equation.3">
                  <p:embed/>
                </p:oleObj>
              </mc:Choice>
              <mc:Fallback>
                <p:oleObj name="Equation" r:id="rId3" imgW="214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4103688" cy="7254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55576" y="1916832"/>
            <a:ext cx="5992565" cy="720080"/>
            <a:chOff x="-521867" y="2207466"/>
            <a:chExt cx="6424613" cy="965054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102506"/>
                </p:ext>
              </p:extLst>
            </p:nvPr>
          </p:nvGraphicFramePr>
          <p:xfrm>
            <a:off x="-521867" y="2312095"/>
            <a:ext cx="6424613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510" name="Equation" r:id="rId5" imgW="2057400" imgH="330200" progId="Equation.3">
                    <p:embed/>
                  </p:oleObj>
                </mc:Choice>
                <mc:Fallback>
                  <p:oleObj name="Equation" r:id="rId5" imgW="2057400" imgH="33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21867" y="2312095"/>
                          <a:ext cx="6424613" cy="8604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ight Triangle 2"/>
            <p:cNvSpPr/>
            <p:nvPr/>
          </p:nvSpPr>
          <p:spPr bwMode="auto">
            <a:xfrm>
              <a:off x="4446735" y="2207466"/>
              <a:ext cx="792088" cy="720080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ight Triangle 8"/>
            <p:cNvSpPr/>
            <p:nvPr/>
          </p:nvSpPr>
          <p:spPr bwMode="auto">
            <a:xfrm rot="10800000">
              <a:off x="5022799" y="2279472"/>
              <a:ext cx="792088" cy="720079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71915"/>
              </p:ext>
            </p:extLst>
          </p:nvPr>
        </p:nvGraphicFramePr>
        <p:xfrm>
          <a:off x="4235395" y="4725144"/>
          <a:ext cx="465708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1" name="Equation" r:id="rId7" imgW="2133600" imgH="647700" progId="Equation.3">
                  <p:embed/>
                </p:oleObj>
              </mc:Choice>
              <mc:Fallback>
                <p:oleObj name="Equation" r:id="rId7" imgW="2133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395" y="4725144"/>
                        <a:ext cx="4657085" cy="10801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solidFill>
                          <a:schemeClr val="bg1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414520"/>
              </p:ext>
            </p:extLst>
          </p:nvPr>
        </p:nvGraphicFramePr>
        <p:xfrm>
          <a:off x="4139952" y="1075455"/>
          <a:ext cx="432048" cy="33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2" name="Equation" r:id="rId9" imgW="190500" imgH="177800" progId="Equation.3">
                  <p:embed/>
                </p:oleObj>
              </mc:Choice>
              <mc:Fallback>
                <p:oleObj name="Equation" r:id="rId9" imgW="190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075455"/>
                        <a:ext cx="432048" cy="33732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482748"/>
              </p:ext>
            </p:extLst>
          </p:nvPr>
        </p:nvGraphicFramePr>
        <p:xfrm>
          <a:off x="5004048" y="3717032"/>
          <a:ext cx="3888432" cy="370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3" name="Equation" r:id="rId11" imgW="2159000" imgH="190500" progId="Equation.3">
                  <p:embed/>
                </p:oleObj>
              </mc:Choice>
              <mc:Fallback>
                <p:oleObj name="Equation" r:id="rId11" imgW="2159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717032"/>
                        <a:ext cx="3888432" cy="37050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 cmpd="sng"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611560" y="1052736"/>
            <a:ext cx="792088" cy="43204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px-Rudolf_Kalman.jpg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88740"/>
            <a:ext cx="6864763" cy="5148572"/>
          </a:xfrm>
          <a:prstGeom prst="rect">
            <a:avLst/>
          </a:prstGeom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3663"/>
            <a:ext cx="8712968" cy="781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Introduction: </a:t>
            </a:r>
            <a:r>
              <a:rPr lang="en-US" sz="2800" dirty="0"/>
              <a:t>Least Squares Parameter Estimation</a:t>
            </a:r>
            <a:endParaRPr lang="en-US" sz="2800" dirty="0" smtClean="0"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091778"/>
            <a:ext cx="851567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A </a:t>
            </a:r>
            <a:r>
              <a:rPr lang="en-US" sz="2400" dirty="0" err="1" smtClean="0">
                <a:cs typeface="+mn-cs"/>
              </a:rPr>
              <a:t>Kalman</a:t>
            </a:r>
            <a:r>
              <a:rPr lang="en-US" sz="2400" dirty="0" smtClean="0">
                <a:cs typeface="+mn-cs"/>
              </a:rPr>
              <a:t> Filter </a:t>
            </a:r>
            <a:r>
              <a:rPr lang="en-US" sz="2400" b="0" dirty="0" smtClean="0">
                <a:cs typeface="+mn-cs"/>
              </a:rPr>
              <a:t>also solves a parameter estimation problem, but now the parameter vector is </a:t>
            </a:r>
            <a:r>
              <a:rPr lang="en-US" sz="2400" u="sng" dirty="0" smtClean="0">
                <a:cs typeface="+mn-cs"/>
              </a:rPr>
              <a:t>dynami</a:t>
            </a:r>
            <a:r>
              <a:rPr lang="en-US" sz="2400" b="0" u="sng" dirty="0" smtClean="0">
                <a:cs typeface="+mn-cs"/>
              </a:rPr>
              <a:t>c</a:t>
            </a:r>
            <a:r>
              <a:rPr lang="en-US" sz="2400" b="0" dirty="0" smtClean="0">
                <a:cs typeface="+mn-cs"/>
              </a:rPr>
              <a:t> instead of static, i.e. changes over time </a:t>
            </a:r>
          </a:p>
          <a:p>
            <a:pPr marL="0" indent="0">
              <a:spcBef>
                <a:spcPts val="1500"/>
              </a:spcBef>
              <a:buNone/>
              <a:defRPr/>
            </a:pPr>
            <a:r>
              <a:rPr lang="en-US" sz="2400" b="0" dirty="0" smtClean="0">
                <a:cs typeface="+mn-cs"/>
              </a:rPr>
              <a:t>The time-evolution of the parameter vector is described by the ‘state equation’ in a </a:t>
            </a:r>
            <a:r>
              <a:rPr lang="en-US" sz="2400" u="sng" dirty="0" smtClean="0">
                <a:cs typeface="+mn-cs"/>
              </a:rPr>
              <a:t>state-space model</a:t>
            </a:r>
            <a:r>
              <a:rPr lang="en-US" sz="2400" b="0" dirty="0" smtClean="0">
                <a:cs typeface="+mn-cs"/>
              </a:rPr>
              <a:t>, and the linear regression model of p.4 then corresponds to the ‘output equation’ of the state-space model </a:t>
            </a:r>
            <a:r>
              <a:rPr lang="en-US" sz="1800" b="0" dirty="0" smtClean="0">
                <a:cs typeface="+mn-cs"/>
              </a:rPr>
              <a:t>(details in next slides..)</a:t>
            </a:r>
          </a:p>
          <a:p>
            <a:pPr>
              <a:spcBef>
                <a:spcPts val="1500"/>
              </a:spcBef>
              <a:defRPr/>
            </a:pPr>
            <a:r>
              <a:rPr lang="en-US" sz="1800" b="0" dirty="0" smtClean="0">
                <a:cs typeface="+mn-cs"/>
              </a:rPr>
              <a:t>In the next slides, the general formulation 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of the (Standard) </a:t>
            </a:r>
            <a:r>
              <a:rPr lang="en-US" sz="1800" b="0" dirty="0" err="1" smtClean="0">
                <a:cs typeface="+mn-cs"/>
              </a:rPr>
              <a:t>Kalman</a:t>
            </a:r>
            <a:r>
              <a:rPr lang="en-US" sz="1800" b="0" dirty="0" smtClean="0">
                <a:cs typeface="+mn-cs"/>
              </a:rPr>
              <a:t> Filter is given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0" dirty="0" smtClean="0">
                <a:cs typeface="+mn-cs"/>
              </a:rPr>
              <a:t>In p.16 it is seen how this relates to</a:t>
            </a:r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Least Squares estimation </a:t>
            </a: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400" b="0" dirty="0" err="1" smtClean="0"/>
              <a:t>Kalman</a:t>
            </a:r>
            <a:r>
              <a:rPr lang="en-US" sz="2400" b="0" dirty="0" smtClean="0"/>
              <a:t> Filters are used everywhere!  </a:t>
            </a:r>
            <a:r>
              <a:rPr lang="en-US" sz="1800" b="0" dirty="0" smtClean="0"/>
              <a:t>(aerospace, </a:t>
            </a:r>
            <a:r>
              <a:rPr lang="en-US" sz="1800" b="0" dirty="0"/>
              <a:t>economics, manufacturing, </a:t>
            </a:r>
            <a:r>
              <a:rPr lang="en-US" sz="1800" b="0" dirty="0" smtClean="0"/>
              <a:t>instrumentation, weather forecasting, navigation, …) </a:t>
            </a:r>
            <a:endParaRPr lang="en-US" sz="1800" b="0" dirty="0" smtClean="0">
              <a:cs typeface="+mn-cs"/>
            </a:endParaRPr>
          </a:p>
          <a:p>
            <a:pPr>
              <a:spcBef>
                <a:spcPts val="300"/>
              </a:spcBef>
              <a:defRPr/>
            </a:pPr>
            <a:endParaRPr lang="en-US" sz="2400" b="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6829640" y="4211084"/>
            <a:ext cx="3661692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FF66"/>
                </a:solidFill>
              </a:rPr>
              <a:t>Rudolf Emil </a:t>
            </a:r>
            <a:r>
              <a:rPr lang="en-US" sz="1800" b="0" dirty="0" err="1" smtClean="0">
                <a:solidFill>
                  <a:srgbClr val="FFFF66"/>
                </a:solidFill>
              </a:rPr>
              <a:t>Kálmán</a:t>
            </a:r>
            <a:r>
              <a:rPr lang="en-US" sz="1800" b="0" dirty="0" smtClean="0">
                <a:solidFill>
                  <a:srgbClr val="FFFF66"/>
                </a:solidFill>
              </a:rPr>
              <a:t> (1930 -2016 )</a:t>
            </a:r>
            <a:endParaRPr lang="en-US" sz="1800" b="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opic3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Topic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opic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ic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Topic3</Template>
  <TotalTime>11554</TotalTime>
  <Words>1700</Words>
  <Application>Microsoft Macintosh PowerPoint</Application>
  <PresentationFormat>On-screen Show (4:3)</PresentationFormat>
  <Paragraphs>342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Topic3</vt:lpstr>
      <vt:lpstr>Equation</vt:lpstr>
      <vt:lpstr>DSP-CIS  Part-III : Optimal &amp; Adaptive Filters   Chapter-10 : Kalman Filters </vt:lpstr>
      <vt:lpstr>Part-III : Optimal &amp; Adaptive Filters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Introduction: Least Squares Parameter Estimation</vt:lpstr>
      <vt:lpstr>Standard Kalman Filter</vt:lpstr>
      <vt:lpstr>Standard Kalman Filter</vt:lpstr>
      <vt:lpstr>Standard Kalman Filter</vt:lpstr>
      <vt:lpstr>Standard Kalman Filter</vt:lpstr>
      <vt:lpstr>Standard Kalman Filter</vt:lpstr>
      <vt:lpstr>Standard Kalman Filter</vt:lpstr>
      <vt:lpstr>Standard Kalman Filter</vt:lpstr>
      <vt:lpstr>Standard Kalman Filter</vt:lpstr>
      <vt:lpstr>Square-Root Kalman Filter</vt:lpstr>
      <vt:lpstr>Square-Root Kalman Filter</vt:lpstr>
      <vt:lpstr>Square-Root Kalman Filter</vt:lpstr>
      <vt:lpstr>Square-Root Kalman Filter</vt:lpstr>
      <vt:lpstr>Square-Root Kalman Filter</vt:lpstr>
      <vt:lpstr>Square-Root Kalman Filter</vt:lpstr>
      <vt:lpstr>Square-Root Kalman Filter</vt:lpstr>
      <vt:lpstr>Standard Kalman Filter (revisited)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and Speech Processing  Lecture 6 :   Single Channel Speech Enhancement</dc:title>
  <dc:creator>marc moonen</dc:creator>
  <cp:lastModifiedBy>Marc Moonen</cp:lastModifiedBy>
  <cp:revision>219</cp:revision>
  <cp:lastPrinted>2017-09-25T15:20:41Z</cp:lastPrinted>
  <dcterms:created xsi:type="dcterms:W3CDTF">2001-11-25T17:35:58Z</dcterms:created>
  <dcterms:modified xsi:type="dcterms:W3CDTF">2019-09-19T08:13:16Z</dcterms:modified>
</cp:coreProperties>
</file>